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95" r:id="rId2"/>
    <p:sldId id="296" r:id="rId3"/>
    <p:sldId id="306" r:id="rId4"/>
    <p:sldId id="297" r:id="rId5"/>
    <p:sldId id="307" r:id="rId6"/>
    <p:sldId id="299" r:id="rId7"/>
    <p:sldId id="298" r:id="rId8"/>
    <p:sldId id="300" r:id="rId9"/>
    <p:sldId id="301" r:id="rId10"/>
    <p:sldId id="309" r:id="rId11"/>
    <p:sldId id="303" r:id="rId12"/>
    <p:sldId id="310" r:id="rId13"/>
    <p:sldId id="30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5" autoAdjust="0"/>
    <p:restoredTop sz="81760" autoAdjust="0"/>
  </p:normalViewPr>
  <p:slideViewPr>
    <p:cSldViewPr>
      <p:cViewPr varScale="1">
        <p:scale>
          <a:sx n="95" d="100"/>
          <a:sy n="95" d="100"/>
        </p:scale>
        <p:origin x="206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2" d="100"/>
          <a:sy n="82" d="100"/>
        </p:scale>
        <p:origin x="-206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81D0E9-B0C3-44E8-94F6-992C49BA84BE}" type="datetimeFigureOut">
              <a:rPr lang="en-GB" smtClean="0"/>
              <a:t>26/11/2019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A17B50C-0B53-44CD-9A7D-6C73104366C6}" type="slidenum">
              <a:rPr lang="en-GB" smtClean="0"/>
              <a:t>‹#›</a:t>
            </a:fld>
            <a:endParaRPr lang="en-GB"/>
          </a:p>
        </p:txBody>
      </p:sp>
    </p:spTree>
    <p:extLst>
      <p:ext uri="{BB962C8B-B14F-4D97-AF65-F5344CB8AC3E}">
        <p14:creationId xmlns:p14="http://schemas.microsoft.com/office/powerpoint/2010/main" val="635199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FB6707-CF5F-435C-AA28-D0117ABC7FCD}" type="datetimeFigureOut">
              <a:rPr lang="en-GB" smtClean="0"/>
              <a:t>26/11/2019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13D13A-10F2-4408-91C1-783BB3A78DD1}" type="slidenum">
              <a:rPr lang="en-GB" smtClean="0"/>
              <a:t>‹#›</a:t>
            </a:fld>
            <a:endParaRPr lang="en-GB"/>
          </a:p>
        </p:txBody>
      </p:sp>
    </p:spTree>
    <p:extLst>
      <p:ext uri="{BB962C8B-B14F-4D97-AF65-F5344CB8AC3E}">
        <p14:creationId xmlns:p14="http://schemas.microsoft.com/office/powerpoint/2010/main" val="241642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13D13A-10F2-4408-91C1-783BB3A78DD1}" type="slidenum">
              <a:rPr lang="en-GB" smtClean="0"/>
              <a:t>3</a:t>
            </a:fld>
            <a:endParaRPr lang="en-GB"/>
          </a:p>
        </p:txBody>
      </p:sp>
    </p:spTree>
    <p:extLst>
      <p:ext uri="{BB962C8B-B14F-4D97-AF65-F5344CB8AC3E}">
        <p14:creationId xmlns:p14="http://schemas.microsoft.com/office/powerpoint/2010/main" val="2433451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182" y="331907"/>
            <a:ext cx="1080120" cy="730750"/>
          </a:xfrm>
          <a:prstGeom prst="rect">
            <a:avLst/>
          </a:prstGeom>
        </p:spPr>
      </p:pic>
    </p:spTree>
    <p:extLst>
      <p:ext uri="{BB962C8B-B14F-4D97-AF65-F5344CB8AC3E}">
        <p14:creationId xmlns:p14="http://schemas.microsoft.com/office/powerpoint/2010/main" val="30825767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itle 5"/>
          <p:cNvSpPr>
            <a:spLocks noGrp="1"/>
          </p:cNvSpPr>
          <p:nvPr>
            <p:ph type="title"/>
          </p:nvPr>
        </p:nvSpPr>
        <p:spPr>
          <a:xfrm>
            <a:off x="14808" y="917848"/>
            <a:ext cx="9129192" cy="1143000"/>
          </a:xfrm>
        </p:spPr>
        <p:txBody>
          <a:bodyPr/>
          <a:lstStyle/>
          <a:p>
            <a:r>
              <a:rPr lang="en-US" smtClean="0"/>
              <a:t>Click to edit Master 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182" y="331907"/>
            <a:ext cx="1080120" cy="730750"/>
          </a:xfrm>
          <a:prstGeom prst="rect">
            <a:avLst/>
          </a:prstGeom>
        </p:spPr>
      </p:pic>
    </p:spTree>
    <p:extLst>
      <p:ext uri="{BB962C8B-B14F-4D97-AF65-F5344CB8AC3E}">
        <p14:creationId xmlns:p14="http://schemas.microsoft.com/office/powerpoint/2010/main" val="33934627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182" y="331907"/>
            <a:ext cx="1080120" cy="730750"/>
          </a:xfrm>
          <a:prstGeom prst="rect">
            <a:avLst/>
          </a:prstGeom>
        </p:spPr>
      </p:pic>
    </p:spTree>
    <p:extLst>
      <p:ext uri="{BB962C8B-B14F-4D97-AF65-F5344CB8AC3E}">
        <p14:creationId xmlns:p14="http://schemas.microsoft.com/office/powerpoint/2010/main" val="243190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808" y="917848"/>
            <a:ext cx="9129192"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2132855"/>
            <a:ext cx="8229600" cy="39933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5" name="Picture 2" descr="cid:image002.png@01D26CF7.031D00C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5589240"/>
            <a:ext cx="273367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7474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iming>
    <p:tnLst>
      <p:par>
        <p:cTn id="1" dur="indefinite" restart="never" nodeType="tmRoot"/>
      </p:par>
    </p:tnLst>
  </p:timing>
  <p:txStyles>
    <p:titleStyle>
      <a:lvl1pPr algn="ctr"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5400" dirty="0">
                <a:solidFill>
                  <a:schemeClr val="accent1"/>
                </a:solidFill>
              </a:rPr>
              <a:t>Ageing Well in Tower Hamlets</a:t>
            </a:r>
            <a:endParaRPr lang="en-GB" sz="5400" b="1" dirty="0">
              <a:solidFill>
                <a:schemeClr val="accent1"/>
              </a:solidFill>
            </a:endParaRPr>
          </a:p>
        </p:txBody>
      </p:sp>
      <p:sp>
        <p:nvSpPr>
          <p:cNvPr id="3" name="Subtitle 2"/>
          <p:cNvSpPr>
            <a:spLocks noGrp="1"/>
          </p:cNvSpPr>
          <p:nvPr>
            <p:ph type="subTitle" idx="1"/>
          </p:nvPr>
        </p:nvSpPr>
        <p:spPr>
          <a:xfrm>
            <a:off x="1371600" y="3642994"/>
            <a:ext cx="6400800" cy="2018253"/>
          </a:xfrm>
        </p:spPr>
        <p:txBody>
          <a:bodyPr>
            <a:normAutofit fontScale="92500" lnSpcReduction="10000"/>
          </a:bodyPr>
          <a:lstStyle/>
          <a:p>
            <a:endParaRPr lang="en-US" sz="2400" b="1" dirty="0" smtClean="0">
              <a:solidFill>
                <a:srgbClr val="0070C0"/>
              </a:solidFill>
            </a:endParaRPr>
          </a:p>
          <a:p>
            <a:r>
              <a:rPr lang="en-US" sz="2600" b="1" dirty="0" smtClean="0">
                <a:solidFill>
                  <a:srgbClr val="0070C0"/>
                </a:solidFill>
              </a:rPr>
              <a:t>Update on the Ageing Well Strategy 2017 - 2020 </a:t>
            </a:r>
          </a:p>
          <a:p>
            <a:endParaRPr lang="en-US" sz="2400" dirty="0"/>
          </a:p>
          <a:p>
            <a:r>
              <a:rPr lang="en-US" sz="2400" b="1" dirty="0" smtClean="0"/>
              <a:t>Ageing </a:t>
            </a:r>
            <a:r>
              <a:rPr lang="en-US" sz="2400" b="1" dirty="0"/>
              <a:t>Well Team </a:t>
            </a:r>
          </a:p>
          <a:p>
            <a:r>
              <a:rPr lang="en-US" sz="2400" b="1" dirty="0" smtClean="0"/>
              <a:t>Pan Provider Forum 27 November 2019</a:t>
            </a:r>
            <a:endParaRPr lang="en-GB" sz="2400" b="1" dirty="0"/>
          </a:p>
          <a:p>
            <a:endParaRPr lang="en-US" sz="2400" dirty="0" smtClean="0"/>
          </a:p>
        </p:txBody>
      </p:sp>
      <p:pic>
        <p:nvPicPr>
          <p:cNvPr id="6" name="Picture 9" descr="New Powerpoint sl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1784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4063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47864" y="1484784"/>
            <a:ext cx="5338936" cy="4968551"/>
          </a:xfrm>
        </p:spPr>
        <p:txBody>
          <a:bodyPr>
            <a:normAutofit lnSpcReduction="10000"/>
          </a:bodyPr>
          <a:lstStyle/>
          <a:p>
            <a:pPr marL="0" indent="0">
              <a:buNone/>
            </a:pPr>
            <a:r>
              <a:rPr lang="en-US" sz="3800" b="1" dirty="0" smtClean="0">
                <a:solidFill>
                  <a:schemeClr val="accent4">
                    <a:lumMod val="50000"/>
                  </a:schemeClr>
                </a:solidFill>
              </a:rPr>
              <a:t>Update:</a:t>
            </a:r>
          </a:p>
          <a:p>
            <a:r>
              <a:rPr lang="en-GB" sz="2400" dirty="0" smtClean="0">
                <a:solidFill>
                  <a:schemeClr val="accent4">
                    <a:lumMod val="50000"/>
                  </a:schemeClr>
                </a:solidFill>
              </a:rPr>
              <a:t>This theme is being taken forward by the Council’s Loneliness Task Force</a:t>
            </a:r>
            <a:r>
              <a:rPr lang="en-GB" sz="2400" dirty="0"/>
              <a:t> </a:t>
            </a:r>
            <a:r>
              <a:rPr lang="en-GB" sz="2400" dirty="0" smtClean="0"/>
              <a:t>(including development of an identification tool to be used by front line staff, partners and providers, currently trialled; development of a communications campaign raising awareness and signposting to what is available</a:t>
            </a:r>
            <a:r>
              <a:rPr lang="en-GB" dirty="0"/>
              <a:t> </a:t>
            </a:r>
            <a:r>
              <a:rPr lang="en-GB" sz="2400" dirty="0" smtClean="0"/>
              <a:t>in the borough; understanding what works; looking at a potential funding stream to support initiatives) </a:t>
            </a:r>
            <a:endParaRPr lang="en-GB" sz="2400" dirty="0"/>
          </a:p>
          <a:p>
            <a:endParaRPr lang="en-GB" dirty="0">
              <a:solidFill>
                <a:schemeClr val="accent4">
                  <a:lumMod val="50000"/>
                </a:schemeClr>
              </a:solidFill>
            </a:endParaRPr>
          </a:p>
        </p:txBody>
      </p:sp>
      <p:sp>
        <p:nvSpPr>
          <p:cNvPr id="3" name="Title 2"/>
          <p:cNvSpPr>
            <a:spLocks noGrp="1"/>
          </p:cNvSpPr>
          <p:nvPr>
            <p:ph type="title"/>
          </p:nvPr>
        </p:nvSpPr>
        <p:spPr>
          <a:xfrm>
            <a:off x="1835696" y="188640"/>
            <a:ext cx="7309608" cy="1296144"/>
          </a:xfrm>
        </p:spPr>
        <p:txBody>
          <a:bodyPr>
            <a:noAutofit/>
          </a:bodyPr>
          <a:lstStyle/>
          <a:p>
            <a:pPr marL="355600" lvl="0" indent="-177800" algn="l"/>
            <a:r>
              <a:rPr lang="en-GB" sz="2800" dirty="0">
                <a:solidFill>
                  <a:schemeClr val="tx2">
                    <a:lumMod val="60000"/>
                    <a:lumOff val="40000"/>
                  </a:schemeClr>
                </a:solidFill>
                <a:latin typeface="Times New Roman"/>
                <a:ea typeface="Times New Roman"/>
              </a:rPr>
              <a:t/>
            </a:r>
            <a:br>
              <a:rPr lang="en-GB" sz="2800" dirty="0">
                <a:solidFill>
                  <a:schemeClr val="tx2">
                    <a:lumMod val="60000"/>
                    <a:lumOff val="40000"/>
                  </a:schemeClr>
                </a:solidFill>
                <a:latin typeface="Times New Roman"/>
                <a:ea typeface="Times New Roman"/>
              </a:rPr>
            </a:br>
            <a:r>
              <a:rPr lang="en-GB" sz="2800" dirty="0">
                <a:solidFill>
                  <a:schemeClr val="tx2">
                    <a:lumMod val="60000"/>
                    <a:lumOff val="40000"/>
                  </a:schemeClr>
                </a:solidFill>
                <a:latin typeface="Arial"/>
                <a:ea typeface="Times New Roman"/>
              </a:rPr>
              <a:t>Key Theme 8: Optimising independence and wellbeing: Reducing isolation and </a:t>
            </a:r>
            <a:r>
              <a:rPr lang="en-GB" sz="2800" dirty="0" smtClean="0">
                <a:solidFill>
                  <a:schemeClr val="tx2">
                    <a:lumMod val="60000"/>
                    <a:lumOff val="40000"/>
                  </a:schemeClr>
                </a:solidFill>
                <a:latin typeface="Arial"/>
                <a:ea typeface="Times New Roman"/>
              </a:rPr>
              <a:t>loneliness</a:t>
            </a:r>
            <a:r>
              <a:rPr lang="en-GB" sz="2800" dirty="0" smtClean="0">
                <a:solidFill>
                  <a:schemeClr val="tx2">
                    <a:lumMod val="60000"/>
                    <a:lumOff val="40000"/>
                  </a:schemeClr>
                </a:solidFill>
                <a:latin typeface="Times New Roman"/>
                <a:ea typeface="Times New Roman"/>
              </a:rPr>
              <a:t/>
            </a:r>
            <a:br>
              <a:rPr lang="en-GB" sz="2800" dirty="0" smtClean="0">
                <a:solidFill>
                  <a:schemeClr val="tx2">
                    <a:lumMod val="60000"/>
                    <a:lumOff val="40000"/>
                  </a:schemeClr>
                </a:solidFill>
                <a:latin typeface="Times New Roman"/>
                <a:ea typeface="Times New Roman"/>
              </a:rPr>
            </a:br>
            <a:endParaRPr lang="en-GB" sz="2800" dirty="0">
              <a:solidFill>
                <a:schemeClr val="tx2">
                  <a:lumMod val="60000"/>
                  <a:lumOff val="40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13" y="2060848"/>
            <a:ext cx="3145706" cy="3145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3473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924361"/>
            <a:ext cx="4978896" cy="4437112"/>
          </a:xfrm>
        </p:spPr>
        <p:txBody>
          <a:bodyPr>
            <a:normAutofit fontScale="92500" lnSpcReduction="10000"/>
          </a:bodyPr>
          <a:lstStyle/>
          <a:p>
            <a:r>
              <a:rPr lang="en-US" b="1" dirty="0" smtClean="0">
                <a:solidFill>
                  <a:schemeClr val="accent4">
                    <a:lumMod val="50000"/>
                  </a:schemeClr>
                </a:solidFill>
              </a:rPr>
              <a:t>Update:</a:t>
            </a:r>
          </a:p>
          <a:p>
            <a:r>
              <a:rPr lang="en-US" dirty="0" smtClean="0">
                <a:solidFill>
                  <a:schemeClr val="accent4">
                    <a:lumMod val="50000"/>
                  </a:schemeClr>
                </a:solidFill>
              </a:rPr>
              <a:t>Review of day </a:t>
            </a:r>
            <a:r>
              <a:rPr lang="en-US" dirty="0" err="1" smtClean="0">
                <a:solidFill>
                  <a:schemeClr val="accent4">
                    <a:lumMod val="50000"/>
                  </a:schemeClr>
                </a:solidFill>
              </a:rPr>
              <a:t>centre</a:t>
            </a:r>
            <a:r>
              <a:rPr lang="en-US" dirty="0" smtClean="0">
                <a:solidFill>
                  <a:schemeClr val="accent4">
                    <a:lumMod val="50000"/>
                  </a:schemeClr>
                </a:solidFill>
              </a:rPr>
              <a:t> services for residents aged 65 plus</a:t>
            </a:r>
          </a:p>
          <a:p>
            <a:r>
              <a:rPr lang="en-US" dirty="0" smtClean="0">
                <a:solidFill>
                  <a:schemeClr val="accent4">
                    <a:lumMod val="50000"/>
                  </a:schemeClr>
                </a:solidFill>
              </a:rPr>
              <a:t>Vision of a service that is not solely focused on a building but offers activities from a range of community settings</a:t>
            </a:r>
          </a:p>
          <a:p>
            <a:r>
              <a:rPr lang="en-US" dirty="0" smtClean="0">
                <a:solidFill>
                  <a:schemeClr val="accent4">
                    <a:lumMod val="50000"/>
                  </a:schemeClr>
                </a:solidFill>
              </a:rPr>
              <a:t>A wide range of activities, less group focused and meeting the aspirations and desired outcomes of the people using it</a:t>
            </a:r>
            <a:endParaRPr lang="en-GB" dirty="0">
              <a:solidFill>
                <a:schemeClr val="accent4">
                  <a:lumMod val="50000"/>
                </a:schemeClr>
              </a:solidFill>
            </a:endParaRPr>
          </a:p>
        </p:txBody>
      </p:sp>
      <p:sp>
        <p:nvSpPr>
          <p:cNvPr id="3" name="Title 2"/>
          <p:cNvSpPr>
            <a:spLocks noGrp="1"/>
          </p:cNvSpPr>
          <p:nvPr>
            <p:ph type="title"/>
          </p:nvPr>
        </p:nvSpPr>
        <p:spPr>
          <a:xfrm>
            <a:off x="1979712" y="548680"/>
            <a:ext cx="7164288" cy="1368152"/>
          </a:xfrm>
        </p:spPr>
        <p:txBody>
          <a:bodyPr>
            <a:noAutofit/>
          </a:bodyPr>
          <a:lstStyle/>
          <a:p>
            <a:pPr marL="274638" lvl="0" algn="l">
              <a:spcAft>
                <a:spcPts val="1200"/>
              </a:spcAft>
            </a:pPr>
            <a:r>
              <a:rPr lang="en-GB" sz="2400" dirty="0">
                <a:solidFill>
                  <a:schemeClr val="tx2">
                    <a:lumMod val="60000"/>
                    <a:lumOff val="40000"/>
                  </a:schemeClr>
                </a:solidFill>
                <a:latin typeface="Arial"/>
                <a:ea typeface="Times New Roman"/>
              </a:rPr>
              <a:t>Key Theme 9: Optimising independence and wellbeing: Getting the help and support I need as close to home as possible.</a:t>
            </a:r>
            <a:r>
              <a:rPr lang="en-GB" sz="2400" dirty="0">
                <a:latin typeface="Times New Roman"/>
                <a:ea typeface="Times New Roman"/>
              </a:rPr>
              <a:t/>
            </a:r>
            <a:br>
              <a:rPr lang="en-GB" sz="2400" dirty="0">
                <a:latin typeface="Times New Roman"/>
                <a:ea typeface="Times New Roman"/>
              </a:rPr>
            </a:br>
            <a:endParaRPr lang="en-GB" sz="24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2636912"/>
            <a:ext cx="2417389" cy="242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26445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2200" dirty="0">
                <a:ea typeface="Calibri"/>
                <a:cs typeface="Times New Roman"/>
              </a:rPr>
              <a:t>A new</a:t>
            </a:r>
            <a:r>
              <a:rPr lang="en-GB" sz="2200" b="1" dirty="0">
                <a:ea typeface="Calibri"/>
                <a:cs typeface="Times New Roman"/>
              </a:rPr>
              <a:t> Palliative Care Pathway</a:t>
            </a:r>
            <a:r>
              <a:rPr lang="en-GB" sz="2200" dirty="0">
                <a:ea typeface="Calibri"/>
                <a:cs typeface="Times New Roman"/>
              </a:rPr>
              <a:t> developed and agreed with relevant professionals in </a:t>
            </a:r>
            <a:r>
              <a:rPr lang="en-GB" sz="2200" dirty="0" smtClean="0">
                <a:ea typeface="Calibri"/>
                <a:cs typeface="Times New Roman"/>
              </a:rPr>
              <a:t>2018.</a:t>
            </a:r>
          </a:p>
          <a:p>
            <a:r>
              <a:rPr lang="en-GB" sz="2200" dirty="0" smtClean="0">
                <a:ea typeface="Calibri"/>
                <a:cs typeface="Times New Roman"/>
              </a:rPr>
              <a:t>A </a:t>
            </a:r>
            <a:r>
              <a:rPr lang="en-GB" sz="2200" b="1" dirty="0">
                <a:ea typeface="Calibri"/>
                <a:cs typeface="Times New Roman"/>
              </a:rPr>
              <a:t>bereavement pack</a:t>
            </a:r>
            <a:r>
              <a:rPr lang="en-GB" sz="2200" dirty="0">
                <a:ea typeface="Calibri"/>
                <a:cs typeface="Times New Roman"/>
              </a:rPr>
              <a:t> and survey has been designed </a:t>
            </a:r>
            <a:r>
              <a:rPr lang="en-GB" sz="2200" dirty="0" smtClean="0">
                <a:ea typeface="Calibri"/>
                <a:cs typeface="Times New Roman"/>
              </a:rPr>
              <a:t>and implemented.</a:t>
            </a:r>
          </a:p>
          <a:p>
            <a:r>
              <a:rPr lang="en-GB" sz="2400" dirty="0"/>
              <a:t>Training offer </a:t>
            </a:r>
            <a:r>
              <a:rPr lang="en-GB" sz="2400" dirty="0" smtClean="0"/>
              <a:t>‘What's Best For Lily’ made available </a:t>
            </a:r>
            <a:r>
              <a:rPr lang="en-GB" sz="2400" dirty="0"/>
              <a:t>to </a:t>
            </a:r>
            <a:r>
              <a:rPr lang="en-GB" sz="2400" dirty="0" smtClean="0"/>
              <a:t> </a:t>
            </a:r>
            <a:r>
              <a:rPr lang="en-GB" sz="2400" dirty="0"/>
              <a:t>residential </a:t>
            </a:r>
            <a:r>
              <a:rPr lang="en-GB" sz="2400" dirty="0" smtClean="0"/>
              <a:t>and nursing care providers.</a:t>
            </a:r>
          </a:p>
          <a:p>
            <a:r>
              <a:rPr lang="en-GB" sz="2200" dirty="0" smtClean="0">
                <a:ea typeface="Calibri"/>
                <a:cs typeface="Times New Roman"/>
              </a:rPr>
              <a:t>GP’s </a:t>
            </a:r>
            <a:r>
              <a:rPr lang="en-GB" sz="2200" dirty="0">
                <a:ea typeface="Calibri"/>
                <a:cs typeface="Times New Roman"/>
              </a:rPr>
              <a:t>have recently started using ‘</a:t>
            </a:r>
            <a:r>
              <a:rPr lang="en-GB" sz="2200" b="1" dirty="0">
                <a:ea typeface="Calibri"/>
                <a:cs typeface="Times New Roman"/>
              </a:rPr>
              <a:t>Co-ordinate My Care’</a:t>
            </a:r>
            <a:r>
              <a:rPr lang="en-GB" sz="2200" dirty="0">
                <a:ea typeface="Calibri"/>
                <a:cs typeface="Times New Roman"/>
              </a:rPr>
              <a:t> a tool for Advanced Care Planning.  Work is ongoing with CCH </a:t>
            </a:r>
            <a:r>
              <a:rPr lang="en-GB" sz="2200" dirty="0" smtClean="0">
                <a:ea typeface="Calibri"/>
                <a:cs typeface="Times New Roman"/>
              </a:rPr>
              <a:t>colleagues to </a:t>
            </a:r>
            <a:r>
              <a:rPr lang="en-GB" sz="2200" dirty="0">
                <a:ea typeface="Calibri"/>
                <a:cs typeface="Times New Roman"/>
              </a:rPr>
              <a:t>enable to </a:t>
            </a:r>
            <a:r>
              <a:rPr lang="en-GB" sz="2200" dirty="0" smtClean="0">
                <a:ea typeface="Calibri"/>
                <a:cs typeface="Times New Roman"/>
              </a:rPr>
              <a:t>providers </a:t>
            </a:r>
            <a:r>
              <a:rPr lang="en-GB" sz="2200" dirty="0">
                <a:ea typeface="Calibri"/>
                <a:cs typeface="Times New Roman"/>
              </a:rPr>
              <a:t>to </a:t>
            </a:r>
            <a:r>
              <a:rPr lang="en-GB" sz="2200" dirty="0" smtClean="0">
                <a:ea typeface="Calibri"/>
                <a:cs typeface="Times New Roman"/>
              </a:rPr>
              <a:t>access </a:t>
            </a:r>
            <a:r>
              <a:rPr lang="en-GB" sz="2200" dirty="0">
                <a:ea typeface="Calibri"/>
                <a:cs typeface="Times New Roman"/>
              </a:rPr>
              <a:t>the </a:t>
            </a:r>
            <a:r>
              <a:rPr lang="en-GB" sz="2200" dirty="0" smtClean="0">
                <a:ea typeface="Calibri"/>
                <a:cs typeface="Times New Roman"/>
              </a:rPr>
              <a:t>information going forward.</a:t>
            </a:r>
            <a:endParaRPr lang="en-GB" sz="2200" dirty="0">
              <a:ea typeface="Calibri"/>
              <a:cs typeface="Times New Roman"/>
            </a:endParaRPr>
          </a:p>
          <a:p>
            <a:endParaRPr lang="en-GB" dirty="0"/>
          </a:p>
        </p:txBody>
      </p:sp>
      <p:sp>
        <p:nvSpPr>
          <p:cNvPr id="3" name="Title 2"/>
          <p:cNvSpPr>
            <a:spLocks noGrp="1"/>
          </p:cNvSpPr>
          <p:nvPr>
            <p:ph type="title"/>
          </p:nvPr>
        </p:nvSpPr>
        <p:spPr>
          <a:xfrm>
            <a:off x="14808" y="404664"/>
            <a:ext cx="9129192" cy="1656184"/>
          </a:xfrm>
        </p:spPr>
        <p:txBody>
          <a:bodyPr/>
          <a:lstStyle/>
          <a:p>
            <a:r>
              <a:rPr lang="en-GB" dirty="0" smtClean="0"/>
              <a:t>                 </a:t>
            </a:r>
            <a:r>
              <a:rPr lang="en-GB" dirty="0" smtClean="0">
                <a:solidFill>
                  <a:schemeClr val="tx2">
                    <a:lumMod val="60000"/>
                    <a:lumOff val="40000"/>
                  </a:schemeClr>
                </a:solidFill>
              </a:rPr>
              <a:t>Key </a:t>
            </a:r>
            <a:r>
              <a:rPr lang="en-GB" dirty="0">
                <a:solidFill>
                  <a:schemeClr val="tx2">
                    <a:lumMod val="60000"/>
                    <a:lumOff val="40000"/>
                  </a:schemeClr>
                </a:solidFill>
              </a:rPr>
              <a:t>Theme 10: Optimising independence and wellbeing: Last years of life</a:t>
            </a:r>
          </a:p>
        </p:txBody>
      </p:sp>
    </p:spTree>
    <p:extLst>
      <p:ext uri="{BB962C8B-B14F-4D97-AF65-F5344CB8AC3E}">
        <p14:creationId xmlns:p14="http://schemas.microsoft.com/office/powerpoint/2010/main" val="3461822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endParaRPr lang="en-US" dirty="0" smtClean="0"/>
          </a:p>
          <a:p>
            <a:pPr algn="ctr"/>
            <a:r>
              <a:rPr lang="en-US" sz="3600" b="1" dirty="0" smtClean="0">
                <a:solidFill>
                  <a:srgbClr val="0070C0"/>
                </a:solidFill>
              </a:rPr>
              <a:t>Any questions?</a:t>
            </a:r>
            <a:endParaRPr lang="en-GB" sz="3600" b="1" dirty="0">
              <a:solidFill>
                <a:srgbClr val="0070C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63239"/>
            <a:ext cx="3237726"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6902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None/>
            </a:pPr>
            <a:r>
              <a:rPr lang="en-GB" dirty="0" smtClean="0"/>
              <a:t>“</a:t>
            </a:r>
            <a:r>
              <a:rPr lang="en-GB" i="1" dirty="0">
                <a:latin typeface="Arial"/>
                <a:ea typeface="Times New Roman"/>
              </a:rPr>
              <a:t>enhancing the health, wellbeing and quality of life of people growing older in Tower Hamlets – ensuring that Tower Hamlets is a borough where growing older is about retaining your independence and dignity with the assistance of family, friends and the community where necessary but knowing that the right care and support is there if that independence becomes significantly reduced or your changing circumstances mean increased isolation and loneliness.”</a:t>
            </a:r>
            <a:endParaRPr lang="en-GB" dirty="0"/>
          </a:p>
          <a:p>
            <a:endParaRPr lang="en-GB" dirty="0"/>
          </a:p>
        </p:txBody>
      </p:sp>
      <p:sp>
        <p:nvSpPr>
          <p:cNvPr id="3" name="Title 2"/>
          <p:cNvSpPr>
            <a:spLocks noGrp="1"/>
          </p:cNvSpPr>
          <p:nvPr>
            <p:ph type="title"/>
          </p:nvPr>
        </p:nvSpPr>
        <p:spPr/>
        <p:txBody>
          <a:bodyPr/>
          <a:lstStyle/>
          <a:p>
            <a:r>
              <a:rPr lang="en-GB" dirty="0"/>
              <a:t>Aim of the strategy </a:t>
            </a:r>
            <a:r>
              <a:rPr lang="en-GB" dirty="0" smtClean="0"/>
              <a:t>is:</a:t>
            </a:r>
            <a:r>
              <a:rPr lang="en-GB" dirty="0"/>
              <a:t/>
            </a:r>
            <a:br>
              <a:rPr lang="en-GB" dirty="0"/>
            </a:br>
            <a:endParaRPr lang="en-GB" dirty="0"/>
          </a:p>
        </p:txBody>
      </p:sp>
    </p:spTree>
    <p:extLst>
      <p:ext uri="{BB962C8B-B14F-4D97-AF65-F5344CB8AC3E}">
        <p14:creationId xmlns:p14="http://schemas.microsoft.com/office/powerpoint/2010/main" val="3486312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GB" b="1" dirty="0" smtClean="0"/>
              <a:t>Tower Hamlets Together </a:t>
            </a:r>
            <a:r>
              <a:rPr lang="en-GB" dirty="0" smtClean="0"/>
              <a:t>– Promoting Independence </a:t>
            </a:r>
            <a:r>
              <a:rPr lang="en-GB" dirty="0" err="1" smtClean="0"/>
              <a:t>workstream</a:t>
            </a:r>
            <a:r>
              <a:rPr lang="en-GB" dirty="0" smtClean="0"/>
              <a:t>; focus on care co-ordination and personalisation</a:t>
            </a:r>
            <a:endParaRPr lang="en-GB" dirty="0" smtClean="0"/>
          </a:p>
          <a:p>
            <a:r>
              <a:rPr lang="en-GB" dirty="0" smtClean="0"/>
              <a:t>Adult Social Care Practices - The </a:t>
            </a:r>
            <a:r>
              <a:rPr lang="en-GB" dirty="0"/>
              <a:t>Care Act 2014 changed the approach </a:t>
            </a:r>
            <a:r>
              <a:rPr lang="en-GB" dirty="0" smtClean="0"/>
              <a:t>from </a:t>
            </a:r>
            <a:r>
              <a:rPr lang="en-GB" dirty="0"/>
              <a:t>the concept of ‘meeting needs’ to </a:t>
            </a:r>
            <a:r>
              <a:rPr lang="en-GB" b="1" dirty="0"/>
              <a:t>developing resilience and promoting individual strength</a:t>
            </a:r>
            <a:r>
              <a:rPr lang="en-GB" dirty="0"/>
              <a:t>. </a:t>
            </a:r>
            <a:r>
              <a:rPr lang="en-GB" dirty="0" smtClean="0"/>
              <a:t> Social care assessments consider </a:t>
            </a:r>
            <a:r>
              <a:rPr lang="en-GB" dirty="0"/>
              <a:t>an individual’s needs in the context of their skills, ambitions and priorities, taking into account their reasonable preferences. </a:t>
            </a:r>
            <a:r>
              <a:rPr lang="en-GB" dirty="0" smtClean="0"/>
              <a:t>Assessments </a:t>
            </a:r>
            <a:r>
              <a:rPr lang="en-GB" dirty="0"/>
              <a:t>will also consider and include support networks around the adult such as family or friends. </a:t>
            </a:r>
            <a:r>
              <a:rPr lang="en-GB" dirty="0" smtClean="0"/>
              <a:t>A guiding principle of the Care Act is to support </a:t>
            </a:r>
            <a:r>
              <a:rPr lang="en-GB" dirty="0"/>
              <a:t>people to live as independently as </a:t>
            </a:r>
            <a:r>
              <a:rPr lang="en-GB" dirty="0" smtClean="0"/>
              <a:t>possible, for as long as possible.  It is important to note that the authority will not </a:t>
            </a:r>
            <a:r>
              <a:rPr lang="en-GB" dirty="0"/>
              <a:t>only consider services as a way of meeting needs and outcomes.  </a:t>
            </a:r>
          </a:p>
        </p:txBody>
      </p:sp>
      <p:sp>
        <p:nvSpPr>
          <p:cNvPr id="3" name="Title 2"/>
          <p:cNvSpPr>
            <a:spLocks noGrp="1"/>
          </p:cNvSpPr>
          <p:nvPr>
            <p:ph type="title"/>
          </p:nvPr>
        </p:nvSpPr>
        <p:spPr>
          <a:xfrm>
            <a:off x="14808" y="188640"/>
            <a:ext cx="9129192" cy="1872208"/>
          </a:xfrm>
        </p:spPr>
        <p:txBody>
          <a:bodyPr anchor="t">
            <a:noAutofit/>
          </a:bodyPr>
          <a:lstStyle/>
          <a:p>
            <a:pPr algn="l"/>
            <a:r>
              <a:rPr lang="en-GB" sz="2000" dirty="0" smtClean="0"/>
              <a:t>                                 </a:t>
            </a:r>
            <a:r>
              <a:rPr lang="en-GB" sz="2000" dirty="0" smtClean="0">
                <a:solidFill>
                  <a:schemeClr val="tx2">
                    <a:lumMod val="60000"/>
                    <a:lumOff val="40000"/>
                  </a:schemeClr>
                </a:solidFill>
              </a:rPr>
              <a:t>Key Theme </a:t>
            </a:r>
            <a:r>
              <a:rPr lang="en-GB" sz="2000" dirty="0">
                <a:solidFill>
                  <a:schemeClr val="tx2">
                    <a:lumMod val="60000"/>
                    <a:lumOff val="40000"/>
                  </a:schemeClr>
                </a:solidFill>
              </a:rPr>
              <a:t>1</a:t>
            </a:r>
            <a:r>
              <a:rPr lang="en-GB" sz="2000" dirty="0" smtClean="0">
                <a:solidFill>
                  <a:schemeClr val="tx2">
                    <a:lumMod val="60000"/>
                    <a:lumOff val="40000"/>
                  </a:schemeClr>
                </a:solidFill>
              </a:rPr>
              <a:t>: Ensuring </a:t>
            </a:r>
            <a:r>
              <a:rPr lang="en-GB" sz="2000" dirty="0">
                <a:solidFill>
                  <a:schemeClr val="tx2">
                    <a:lumMod val="60000"/>
                    <a:lumOff val="40000"/>
                  </a:schemeClr>
                </a:solidFill>
              </a:rPr>
              <a:t>that people with longer term health and </a:t>
            </a:r>
            <a:r>
              <a:rPr lang="en-GB" sz="2000" dirty="0" smtClean="0">
                <a:solidFill>
                  <a:schemeClr val="tx2">
                    <a:lumMod val="60000"/>
                    <a:lumOff val="40000"/>
                  </a:schemeClr>
                </a:solidFill>
              </a:rPr>
              <a:t/>
            </a:r>
            <a:br>
              <a:rPr lang="en-GB" sz="2000" dirty="0" smtClean="0">
                <a:solidFill>
                  <a:schemeClr val="tx2">
                    <a:lumMod val="60000"/>
                    <a:lumOff val="40000"/>
                  </a:schemeClr>
                </a:solidFill>
              </a:rPr>
            </a:br>
            <a:r>
              <a:rPr lang="en-GB" sz="2000" dirty="0">
                <a:solidFill>
                  <a:schemeClr val="tx2">
                    <a:lumMod val="60000"/>
                    <a:lumOff val="40000"/>
                  </a:schemeClr>
                </a:solidFill>
              </a:rPr>
              <a:t> </a:t>
            </a:r>
            <a:r>
              <a:rPr lang="en-GB" sz="2000" dirty="0" smtClean="0">
                <a:solidFill>
                  <a:schemeClr val="tx2">
                    <a:lumMod val="60000"/>
                    <a:lumOff val="40000"/>
                  </a:schemeClr>
                </a:solidFill>
              </a:rPr>
              <a:t>                                social care</a:t>
            </a:r>
            <a:r>
              <a:rPr lang="en-GB" sz="2000" dirty="0">
                <a:solidFill>
                  <a:schemeClr val="tx2">
                    <a:lumMod val="60000"/>
                    <a:lumOff val="40000"/>
                  </a:schemeClr>
                </a:solidFill>
              </a:rPr>
              <a:t> </a:t>
            </a:r>
            <a:r>
              <a:rPr lang="en-GB" sz="2000" dirty="0" smtClean="0">
                <a:solidFill>
                  <a:schemeClr val="tx2">
                    <a:lumMod val="60000"/>
                    <a:lumOff val="40000"/>
                  </a:schemeClr>
                </a:solidFill>
              </a:rPr>
              <a:t>needs experience care and support that is truly </a:t>
            </a:r>
            <a:br>
              <a:rPr lang="en-GB" sz="2000" dirty="0" smtClean="0">
                <a:solidFill>
                  <a:schemeClr val="tx2">
                    <a:lumMod val="60000"/>
                    <a:lumOff val="40000"/>
                  </a:schemeClr>
                </a:solidFill>
              </a:rPr>
            </a:br>
            <a:r>
              <a:rPr lang="en-GB" sz="2000" dirty="0">
                <a:solidFill>
                  <a:schemeClr val="tx2">
                    <a:lumMod val="60000"/>
                    <a:lumOff val="40000"/>
                  </a:schemeClr>
                </a:solidFill>
              </a:rPr>
              <a:t> </a:t>
            </a:r>
            <a:r>
              <a:rPr lang="en-GB" sz="2000" dirty="0" smtClean="0">
                <a:solidFill>
                  <a:schemeClr val="tx2">
                    <a:lumMod val="60000"/>
                    <a:lumOff val="40000"/>
                  </a:schemeClr>
                </a:solidFill>
              </a:rPr>
              <a:t>                                personalised to </a:t>
            </a:r>
            <a:r>
              <a:rPr lang="en-GB" sz="2000" dirty="0">
                <a:solidFill>
                  <a:schemeClr val="tx2">
                    <a:lumMod val="60000"/>
                    <a:lumOff val="40000"/>
                  </a:schemeClr>
                </a:solidFill>
              </a:rPr>
              <a:t>their </a:t>
            </a:r>
            <a:r>
              <a:rPr lang="en-GB" sz="2000" dirty="0" smtClean="0">
                <a:solidFill>
                  <a:schemeClr val="tx2">
                    <a:lumMod val="60000"/>
                    <a:lumOff val="40000"/>
                  </a:schemeClr>
                </a:solidFill>
              </a:rPr>
              <a:t> individual circumstances, strengths </a:t>
            </a:r>
            <a:r>
              <a:rPr lang="en-GB" sz="2000" dirty="0">
                <a:solidFill>
                  <a:schemeClr val="tx2">
                    <a:lumMod val="60000"/>
                    <a:lumOff val="40000"/>
                  </a:schemeClr>
                </a:solidFill>
              </a:rPr>
              <a:t>and </a:t>
            </a:r>
            <a:r>
              <a:rPr lang="en-GB" sz="2000" dirty="0" smtClean="0">
                <a:solidFill>
                  <a:schemeClr val="tx2">
                    <a:lumMod val="60000"/>
                    <a:lumOff val="40000"/>
                  </a:schemeClr>
                </a:solidFill>
              </a:rPr>
              <a:t/>
            </a:r>
            <a:br>
              <a:rPr lang="en-GB" sz="2000" dirty="0" smtClean="0">
                <a:solidFill>
                  <a:schemeClr val="tx2">
                    <a:lumMod val="60000"/>
                    <a:lumOff val="40000"/>
                  </a:schemeClr>
                </a:solidFill>
              </a:rPr>
            </a:br>
            <a:r>
              <a:rPr lang="en-GB" sz="2000" dirty="0">
                <a:solidFill>
                  <a:schemeClr val="tx2">
                    <a:lumMod val="60000"/>
                    <a:lumOff val="40000"/>
                  </a:schemeClr>
                </a:solidFill>
              </a:rPr>
              <a:t> </a:t>
            </a:r>
            <a:r>
              <a:rPr lang="en-GB" sz="2000" dirty="0" smtClean="0">
                <a:solidFill>
                  <a:schemeClr val="tx2">
                    <a:lumMod val="60000"/>
                    <a:lumOff val="40000"/>
                  </a:schemeClr>
                </a:solidFill>
              </a:rPr>
              <a:t>                                needs</a:t>
            </a:r>
            <a:r>
              <a:rPr lang="en-GB" sz="2000" dirty="0">
                <a:solidFill>
                  <a:schemeClr val="tx2">
                    <a:lumMod val="60000"/>
                    <a:lumOff val="40000"/>
                  </a:schemeClr>
                </a:solidFill>
              </a:rPr>
              <a:t>, </a:t>
            </a:r>
            <a:r>
              <a:rPr lang="en-GB" sz="2000" dirty="0" smtClean="0">
                <a:solidFill>
                  <a:schemeClr val="tx2">
                    <a:lumMod val="60000"/>
                    <a:lumOff val="40000"/>
                  </a:schemeClr>
                </a:solidFill>
              </a:rPr>
              <a:t>and that optimises independence</a:t>
            </a:r>
            <a:endParaRPr lang="en-GB" sz="2000" dirty="0">
              <a:solidFill>
                <a:schemeClr val="tx2">
                  <a:lumMod val="60000"/>
                  <a:lumOff val="40000"/>
                </a:schemeClr>
              </a:solidFill>
            </a:endParaRPr>
          </a:p>
        </p:txBody>
      </p:sp>
    </p:spTree>
    <p:extLst>
      <p:ext uri="{BB962C8B-B14F-4D97-AF65-F5344CB8AC3E}">
        <p14:creationId xmlns:p14="http://schemas.microsoft.com/office/powerpoint/2010/main" val="2685279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95936" y="1916833"/>
            <a:ext cx="4752528" cy="4209330"/>
          </a:xfrm>
        </p:spPr>
        <p:txBody>
          <a:bodyPr>
            <a:normAutofit fontScale="70000" lnSpcReduction="20000"/>
          </a:bodyPr>
          <a:lstStyle/>
          <a:p>
            <a:pPr marL="0" indent="0">
              <a:buNone/>
            </a:pPr>
            <a:r>
              <a:rPr lang="en-GB" b="1" dirty="0">
                <a:solidFill>
                  <a:schemeClr val="accent4">
                    <a:lumMod val="50000"/>
                  </a:schemeClr>
                </a:solidFill>
                <a:latin typeface="Arial"/>
                <a:ea typeface="Times New Roman"/>
              </a:rPr>
              <a:t>Update</a:t>
            </a:r>
            <a:r>
              <a:rPr lang="en-GB" dirty="0" smtClean="0">
                <a:solidFill>
                  <a:schemeClr val="accent4">
                    <a:lumMod val="50000"/>
                  </a:schemeClr>
                </a:solidFill>
                <a:latin typeface="Arial"/>
                <a:ea typeface="Times New Roman"/>
              </a:rPr>
              <a:t>:</a:t>
            </a:r>
          </a:p>
          <a:p>
            <a:r>
              <a:rPr lang="en-US" sz="2400" dirty="0" smtClean="0">
                <a:solidFill>
                  <a:schemeClr val="accent4">
                    <a:lumMod val="50000"/>
                  </a:schemeClr>
                </a:solidFill>
                <a:latin typeface="Arial"/>
                <a:ea typeface="Times New Roman"/>
              </a:rPr>
              <a:t>Improved access to IT and digital technology through e.g. intergenerational </a:t>
            </a:r>
            <a:r>
              <a:rPr lang="en-US" sz="2400" dirty="0" err="1" smtClean="0">
                <a:solidFill>
                  <a:schemeClr val="accent4">
                    <a:lumMod val="50000"/>
                  </a:schemeClr>
                </a:solidFill>
                <a:latin typeface="Arial"/>
                <a:ea typeface="Times New Roman"/>
              </a:rPr>
              <a:t>programmes</a:t>
            </a:r>
            <a:r>
              <a:rPr lang="en-US" sz="2400" dirty="0" smtClean="0">
                <a:solidFill>
                  <a:schemeClr val="accent4">
                    <a:lumMod val="50000"/>
                  </a:schemeClr>
                </a:solidFill>
                <a:latin typeface="Arial"/>
                <a:ea typeface="Times New Roman"/>
              </a:rPr>
              <a:t>, more bespoke training and support, exploring funding opportunities for more </a:t>
            </a:r>
            <a:r>
              <a:rPr lang="en-US" sz="2400" dirty="0" err="1" smtClean="0">
                <a:solidFill>
                  <a:schemeClr val="accent4">
                    <a:lumMod val="50000"/>
                  </a:schemeClr>
                </a:solidFill>
                <a:latin typeface="Arial"/>
                <a:ea typeface="Times New Roman"/>
              </a:rPr>
              <a:t>ipad</a:t>
            </a:r>
            <a:r>
              <a:rPr lang="en-US" sz="2400" dirty="0" smtClean="0">
                <a:solidFill>
                  <a:schemeClr val="accent4">
                    <a:lumMod val="50000"/>
                  </a:schemeClr>
                </a:solidFill>
                <a:latin typeface="Arial"/>
                <a:ea typeface="Times New Roman"/>
              </a:rPr>
              <a:t> based digital activities (Linkage Plus)</a:t>
            </a:r>
          </a:p>
          <a:p>
            <a:r>
              <a:rPr lang="en-US" sz="2400" dirty="0" smtClean="0">
                <a:solidFill>
                  <a:schemeClr val="accent4">
                    <a:lumMod val="50000"/>
                  </a:schemeClr>
                </a:solidFill>
                <a:latin typeface="Arial"/>
                <a:ea typeface="Times New Roman"/>
              </a:rPr>
              <a:t>Ensuring information is available in a number of formats including leaflets that are up to date and clearly displayed, community languages,</a:t>
            </a:r>
          </a:p>
          <a:p>
            <a:r>
              <a:rPr lang="en-US" sz="2400" dirty="0" smtClean="0">
                <a:solidFill>
                  <a:schemeClr val="accent4">
                    <a:lumMod val="50000"/>
                  </a:schemeClr>
                </a:solidFill>
                <a:latin typeface="Arial"/>
                <a:ea typeface="Times New Roman"/>
              </a:rPr>
              <a:t>Development of a digital portal and phone line as a single point of contact for information and advice</a:t>
            </a:r>
          </a:p>
          <a:p>
            <a:r>
              <a:rPr lang="en-US" sz="2400" dirty="0" smtClean="0">
                <a:solidFill>
                  <a:schemeClr val="accent4">
                    <a:lumMod val="50000"/>
                  </a:schemeClr>
                </a:solidFill>
                <a:latin typeface="Arial"/>
                <a:ea typeface="Times New Roman"/>
              </a:rPr>
              <a:t>More </a:t>
            </a:r>
            <a:r>
              <a:rPr lang="en-US" sz="2400" dirty="0" err="1" smtClean="0">
                <a:solidFill>
                  <a:schemeClr val="accent4">
                    <a:lumMod val="50000"/>
                  </a:schemeClr>
                </a:solidFill>
                <a:latin typeface="Arial"/>
                <a:ea typeface="Times New Roman"/>
              </a:rPr>
              <a:t>WiFi</a:t>
            </a:r>
            <a:r>
              <a:rPr lang="en-US" sz="2400" dirty="0" smtClean="0">
                <a:solidFill>
                  <a:schemeClr val="accent4">
                    <a:lumMod val="50000"/>
                  </a:schemeClr>
                </a:solidFill>
                <a:latin typeface="Arial"/>
                <a:ea typeface="Times New Roman"/>
              </a:rPr>
              <a:t> and computers in public areas, e.g. Council buildings, community buildings</a:t>
            </a:r>
            <a:endParaRPr lang="en-GB" sz="2400" dirty="0">
              <a:solidFill>
                <a:schemeClr val="accent4">
                  <a:lumMod val="50000"/>
                </a:schemeClr>
              </a:solidFill>
              <a:latin typeface="Times New Roman"/>
              <a:ea typeface="Times New Roman"/>
            </a:endParaRPr>
          </a:p>
          <a:p>
            <a:pPr lvl="0"/>
            <a:endParaRPr lang="en-GB" dirty="0" smtClean="0">
              <a:solidFill>
                <a:schemeClr val="accent4">
                  <a:lumMod val="50000"/>
                </a:schemeClr>
              </a:solidFill>
              <a:latin typeface="Arial"/>
              <a:ea typeface="Times New Roman"/>
            </a:endParaRPr>
          </a:p>
          <a:p>
            <a:endParaRPr lang="en-GB" dirty="0"/>
          </a:p>
        </p:txBody>
      </p:sp>
      <p:sp>
        <p:nvSpPr>
          <p:cNvPr id="3" name="Title 2"/>
          <p:cNvSpPr>
            <a:spLocks noGrp="1"/>
          </p:cNvSpPr>
          <p:nvPr>
            <p:ph type="title"/>
          </p:nvPr>
        </p:nvSpPr>
        <p:spPr>
          <a:xfrm>
            <a:off x="2483768" y="188640"/>
            <a:ext cx="6660232" cy="1143000"/>
          </a:xfrm>
        </p:spPr>
        <p:txBody>
          <a:bodyPr>
            <a:normAutofit fontScale="90000"/>
          </a:bodyPr>
          <a:lstStyle/>
          <a:p>
            <a:pPr algn="l"/>
            <a:r>
              <a:rPr lang="en-GB" dirty="0" smtClean="0">
                <a:solidFill>
                  <a:schemeClr val="tx2"/>
                </a:solidFill>
              </a:rPr>
              <a:t/>
            </a:r>
            <a:br>
              <a:rPr lang="en-GB" dirty="0" smtClean="0">
                <a:solidFill>
                  <a:schemeClr val="tx2"/>
                </a:solidFill>
              </a:rPr>
            </a:br>
            <a:r>
              <a:rPr lang="en-GB" sz="2700" dirty="0" smtClean="0">
                <a:solidFill>
                  <a:schemeClr val="tx2">
                    <a:lumMod val="60000"/>
                    <a:lumOff val="40000"/>
                  </a:schemeClr>
                </a:solidFill>
                <a:latin typeface="Arial"/>
                <a:ea typeface="Times New Roman"/>
              </a:rPr>
              <a:t>Key </a:t>
            </a:r>
            <a:r>
              <a:rPr lang="en-GB" sz="2700" dirty="0">
                <a:solidFill>
                  <a:schemeClr val="tx2">
                    <a:lumMod val="60000"/>
                    <a:lumOff val="40000"/>
                  </a:schemeClr>
                </a:solidFill>
                <a:latin typeface="Arial"/>
                <a:ea typeface="Times New Roman"/>
              </a:rPr>
              <a:t>Theme 2: Keeping me informed in accessible ways. </a:t>
            </a:r>
            <a:endParaRPr lang="en-GB" sz="2700" dirty="0">
              <a:solidFill>
                <a:schemeClr val="tx2">
                  <a:lumMod val="60000"/>
                  <a:lumOff val="40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2060848"/>
            <a:ext cx="3456385" cy="3456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3730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2200" dirty="0" smtClean="0"/>
              <a:t>Introduced a new service model within sheltered housing provision, with a focus on intensive housing management and tenant activity’s.</a:t>
            </a:r>
          </a:p>
          <a:p>
            <a:r>
              <a:rPr lang="en-GB" sz="2200" dirty="0" smtClean="0"/>
              <a:t>Reviewed the criteria to access Extra Care Housing to ensure that a broader group of people can access the service based on care need as opposed to age.</a:t>
            </a:r>
          </a:p>
          <a:p>
            <a:r>
              <a:rPr lang="en-GB" sz="2200" dirty="0" smtClean="0"/>
              <a:t>Working with key partners exploring options to increase the availability of extra care and nursing care in borough.</a:t>
            </a:r>
            <a:endParaRPr lang="en-GB" sz="2200" dirty="0"/>
          </a:p>
        </p:txBody>
      </p:sp>
      <p:sp>
        <p:nvSpPr>
          <p:cNvPr id="3" name="Title 2"/>
          <p:cNvSpPr>
            <a:spLocks noGrp="1"/>
          </p:cNvSpPr>
          <p:nvPr>
            <p:ph type="title"/>
          </p:nvPr>
        </p:nvSpPr>
        <p:spPr>
          <a:xfrm>
            <a:off x="14808" y="476672"/>
            <a:ext cx="9129192" cy="1584176"/>
          </a:xfrm>
        </p:spPr>
        <p:txBody>
          <a:bodyPr anchor="t">
            <a:normAutofit/>
          </a:bodyPr>
          <a:lstStyle/>
          <a:p>
            <a:pPr algn="l"/>
            <a:r>
              <a:rPr lang="en-GB" sz="2400" dirty="0" smtClean="0"/>
              <a:t>                              </a:t>
            </a:r>
            <a:r>
              <a:rPr lang="en-GB" sz="2400" dirty="0" smtClean="0">
                <a:solidFill>
                  <a:schemeClr val="tx2">
                    <a:lumMod val="60000"/>
                    <a:lumOff val="40000"/>
                  </a:schemeClr>
                </a:solidFill>
              </a:rPr>
              <a:t>Key Theme 3: Ensuring that the right housing and</a:t>
            </a:r>
            <a:br>
              <a:rPr lang="en-GB" sz="2400" dirty="0" smtClean="0">
                <a:solidFill>
                  <a:schemeClr val="tx2">
                    <a:lumMod val="60000"/>
                    <a:lumOff val="40000"/>
                  </a:schemeClr>
                </a:solidFill>
              </a:rPr>
            </a:br>
            <a:r>
              <a:rPr lang="en-GB" sz="2400" dirty="0">
                <a:solidFill>
                  <a:schemeClr val="tx2">
                    <a:lumMod val="60000"/>
                    <a:lumOff val="40000"/>
                  </a:schemeClr>
                </a:solidFill>
              </a:rPr>
              <a:t> </a:t>
            </a:r>
            <a:r>
              <a:rPr lang="en-GB" sz="2400" dirty="0" smtClean="0">
                <a:solidFill>
                  <a:schemeClr val="tx2">
                    <a:lumMod val="60000"/>
                    <a:lumOff val="40000"/>
                  </a:schemeClr>
                </a:solidFill>
              </a:rPr>
              <a:t>                             accommodation options are available to people as</a:t>
            </a:r>
            <a:br>
              <a:rPr lang="en-GB" sz="2400" dirty="0" smtClean="0">
                <a:solidFill>
                  <a:schemeClr val="tx2">
                    <a:lumMod val="60000"/>
                    <a:lumOff val="40000"/>
                  </a:schemeClr>
                </a:solidFill>
              </a:rPr>
            </a:br>
            <a:r>
              <a:rPr lang="en-GB" sz="2400" dirty="0">
                <a:solidFill>
                  <a:schemeClr val="tx2">
                    <a:lumMod val="60000"/>
                    <a:lumOff val="40000"/>
                  </a:schemeClr>
                </a:solidFill>
              </a:rPr>
              <a:t> </a:t>
            </a:r>
            <a:r>
              <a:rPr lang="en-GB" sz="2400" dirty="0" smtClean="0">
                <a:solidFill>
                  <a:schemeClr val="tx2">
                    <a:lumMod val="60000"/>
                    <a:lumOff val="40000"/>
                  </a:schemeClr>
                </a:solidFill>
              </a:rPr>
              <a:t>                             they age </a:t>
            </a:r>
            <a:endParaRPr lang="en-GB" sz="2400" dirty="0">
              <a:solidFill>
                <a:schemeClr val="tx2">
                  <a:lumMod val="60000"/>
                  <a:lumOff val="40000"/>
                </a:schemeClr>
              </a:solidFill>
            </a:endParaRPr>
          </a:p>
        </p:txBody>
      </p:sp>
    </p:spTree>
    <p:extLst>
      <p:ext uri="{BB962C8B-B14F-4D97-AF65-F5344CB8AC3E}">
        <p14:creationId xmlns:p14="http://schemas.microsoft.com/office/powerpoint/2010/main" val="4058450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060848"/>
            <a:ext cx="8229600" cy="4032448"/>
          </a:xfrm>
        </p:spPr>
        <p:txBody>
          <a:bodyPr>
            <a:normAutofit fontScale="92500" lnSpcReduction="10000"/>
          </a:bodyPr>
          <a:lstStyle/>
          <a:p>
            <a:pPr marL="0" lvl="0" indent="0">
              <a:buNone/>
            </a:pPr>
            <a:r>
              <a:rPr lang="en-GB" b="1" dirty="0" smtClean="0">
                <a:solidFill>
                  <a:schemeClr val="accent4">
                    <a:lumMod val="50000"/>
                  </a:schemeClr>
                </a:solidFill>
                <a:latin typeface="Arial"/>
                <a:ea typeface="Times New Roman"/>
              </a:rPr>
              <a:t>Update</a:t>
            </a:r>
            <a:r>
              <a:rPr lang="en-GB" dirty="0" smtClean="0">
                <a:solidFill>
                  <a:schemeClr val="accent4">
                    <a:lumMod val="50000"/>
                  </a:schemeClr>
                </a:solidFill>
                <a:latin typeface="Arial"/>
                <a:ea typeface="Times New Roman"/>
              </a:rPr>
              <a:t>:</a:t>
            </a:r>
          </a:p>
          <a:p>
            <a:r>
              <a:rPr lang="en-US" sz="2000" dirty="0" smtClean="0">
                <a:solidFill>
                  <a:schemeClr val="accent4">
                    <a:lumMod val="50000"/>
                  </a:schemeClr>
                </a:solidFill>
                <a:latin typeface="Arial"/>
                <a:ea typeface="Times New Roman"/>
              </a:rPr>
              <a:t>Linking in with the Council’s </a:t>
            </a:r>
            <a:r>
              <a:rPr lang="en-US" sz="2000" dirty="0" err="1">
                <a:solidFill>
                  <a:schemeClr val="accent4">
                    <a:lumMod val="50000"/>
                  </a:schemeClr>
                </a:solidFill>
                <a:latin typeface="Arial"/>
                <a:ea typeface="Times New Roman"/>
              </a:rPr>
              <a:t>Workpath</a:t>
            </a:r>
            <a:r>
              <a:rPr lang="en-US" sz="2000" dirty="0">
                <a:solidFill>
                  <a:schemeClr val="accent4">
                    <a:lumMod val="50000"/>
                  </a:schemeClr>
                </a:solidFill>
                <a:latin typeface="Arial"/>
                <a:ea typeface="Times New Roman"/>
              </a:rPr>
              <a:t> service </a:t>
            </a:r>
            <a:r>
              <a:rPr lang="en-US" sz="2000" dirty="0" smtClean="0">
                <a:solidFill>
                  <a:schemeClr val="accent4">
                    <a:lumMod val="50000"/>
                  </a:schemeClr>
                </a:solidFill>
                <a:latin typeface="Arial"/>
                <a:ea typeface="Times New Roman"/>
              </a:rPr>
              <a:t>including </a:t>
            </a:r>
            <a:r>
              <a:rPr lang="en-US" sz="2000" dirty="0">
                <a:solidFill>
                  <a:schemeClr val="accent4">
                    <a:lumMod val="50000"/>
                  </a:schemeClr>
                </a:solidFill>
                <a:latin typeface="Arial"/>
                <a:ea typeface="Times New Roman"/>
              </a:rPr>
              <a:t>a </a:t>
            </a:r>
            <a:r>
              <a:rPr lang="en-US" sz="2000" dirty="0" err="1">
                <a:solidFill>
                  <a:schemeClr val="accent4">
                    <a:lumMod val="50000"/>
                  </a:schemeClr>
                </a:solidFill>
                <a:latin typeface="Arial"/>
                <a:ea typeface="Times New Roman"/>
              </a:rPr>
              <a:t>programme</a:t>
            </a:r>
            <a:r>
              <a:rPr lang="en-US" sz="2000" dirty="0">
                <a:solidFill>
                  <a:schemeClr val="accent4">
                    <a:lumMod val="50000"/>
                  </a:schemeClr>
                </a:solidFill>
                <a:latin typeface="Arial"/>
                <a:ea typeface="Times New Roman"/>
              </a:rPr>
              <a:t> for people aged 50+ (first cohort started in January 2018 with 18 residents aged 51 to </a:t>
            </a:r>
            <a:r>
              <a:rPr lang="en-US" sz="2000" dirty="0" smtClean="0">
                <a:solidFill>
                  <a:schemeClr val="accent4">
                    <a:lumMod val="50000"/>
                  </a:schemeClr>
                </a:solidFill>
                <a:latin typeface="Arial"/>
                <a:ea typeface="Times New Roman"/>
              </a:rPr>
              <a:t>72, this year the Council’s Integrated Commissioning Team employed two residents over 50 on work placements)  </a:t>
            </a:r>
          </a:p>
          <a:p>
            <a:pPr lvl="0"/>
            <a:r>
              <a:rPr lang="en-US" sz="2000" dirty="0" smtClean="0">
                <a:solidFill>
                  <a:schemeClr val="accent4">
                    <a:lumMod val="50000"/>
                  </a:schemeClr>
                </a:solidFill>
                <a:latin typeface="Arial"/>
                <a:ea typeface="Times New Roman"/>
              </a:rPr>
              <a:t>More awareness raising among employers regarding the employment of older people and grater flexibility for particular health conditions through the Central London Forward Employment and Health contract</a:t>
            </a:r>
          </a:p>
          <a:p>
            <a:pPr lvl="0"/>
            <a:r>
              <a:rPr lang="en-US" sz="2000" dirty="0" err="1" smtClean="0">
                <a:solidFill>
                  <a:schemeClr val="accent4">
                    <a:lumMod val="50000"/>
                  </a:schemeClr>
                </a:solidFill>
                <a:latin typeface="Arial"/>
                <a:ea typeface="Times New Roman"/>
              </a:rPr>
              <a:t>Workpath</a:t>
            </a:r>
            <a:r>
              <a:rPr lang="en-US" sz="2000" dirty="0" smtClean="0">
                <a:solidFill>
                  <a:schemeClr val="accent4">
                    <a:lumMod val="50000"/>
                  </a:schemeClr>
                </a:solidFill>
                <a:latin typeface="Arial"/>
                <a:ea typeface="Times New Roman"/>
              </a:rPr>
              <a:t> </a:t>
            </a:r>
            <a:r>
              <a:rPr lang="en-US" sz="2000" dirty="0" err="1" smtClean="0">
                <a:solidFill>
                  <a:schemeClr val="accent4">
                    <a:lumMod val="50000"/>
                  </a:schemeClr>
                </a:solidFill>
                <a:latin typeface="Arial"/>
                <a:ea typeface="Times New Roman"/>
              </a:rPr>
              <a:t>programme</a:t>
            </a:r>
            <a:r>
              <a:rPr lang="en-US" sz="2000" dirty="0" smtClean="0">
                <a:solidFill>
                  <a:schemeClr val="accent4">
                    <a:lumMod val="50000"/>
                  </a:schemeClr>
                </a:solidFill>
                <a:latin typeface="Arial"/>
                <a:ea typeface="Times New Roman"/>
              </a:rPr>
              <a:t> for women including older women into health and care employment </a:t>
            </a:r>
          </a:p>
          <a:p>
            <a:pPr lvl="0"/>
            <a:r>
              <a:rPr lang="en-US" sz="2000" dirty="0" smtClean="0">
                <a:solidFill>
                  <a:schemeClr val="accent4">
                    <a:lumMod val="50000"/>
                  </a:schemeClr>
                </a:solidFill>
                <a:latin typeface="Arial"/>
                <a:ea typeface="Times New Roman"/>
              </a:rPr>
              <a:t>Particular support </a:t>
            </a:r>
            <a:r>
              <a:rPr lang="en-US" sz="2000" dirty="0">
                <a:solidFill>
                  <a:schemeClr val="accent4">
                    <a:lumMod val="50000"/>
                  </a:schemeClr>
                </a:solidFill>
                <a:latin typeface="Arial"/>
                <a:ea typeface="Times New Roman"/>
              </a:rPr>
              <a:t>at Idea </a:t>
            </a:r>
            <a:r>
              <a:rPr lang="en-US" sz="2000" dirty="0" smtClean="0">
                <a:solidFill>
                  <a:schemeClr val="accent4">
                    <a:lumMod val="50000"/>
                  </a:schemeClr>
                </a:solidFill>
                <a:latin typeface="Arial"/>
                <a:ea typeface="Times New Roman"/>
              </a:rPr>
              <a:t>Stores for residents of BME/migrants with ESOL classes and support with volunteering/employment</a:t>
            </a:r>
          </a:p>
          <a:p>
            <a:pPr lvl="0"/>
            <a:endParaRPr lang="en-US" sz="1800" dirty="0" smtClean="0">
              <a:solidFill>
                <a:schemeClr val="accent4">
                  <a:lumMod val="50000"/>
                </a:schemeClr>
              </a:solidFill>
              <a:latin typeface="Arial" panose="020B0604020202020204" pitchFamily="34" charset="0"/>
              <a:ea typeface="Times New Roman"/>
              <a:cs typeface="Arial" panose="020B0604020202020204" pitchFamily="34" charset="0"/>
            </a:endParaRPr>
          </a:p>
          <a:p>
            <a:pPr lvl="0"/>
            <a:endParaRPr lang="en-GB" sz="2400" dirty="0">
              <a:solidFill>
                <a:schemeClr val="accent4">
                  <a:lumMod val="50000"/>
                </a:schemeClr>
              </a:solidFill>
              <a:latin typeface="Times New Roman"/>
              <a:ea typeface="Times New Roman"/>
            </a:endParaRPr>
          </a:p>
          <a:p>
            <a:endParaRPr lang="en-GB" dirty="0"/>
          </a:p>
        </p:txBody>
      </p:sp>
      <p:sp>
        <p:nvSpPr>
          <p:cNvPr id="3" name="Title 2"/>
          <p:cNvSpPr>
            <a:spLocks noGrp="1"/>
          </p:cNvSpPr>
          <p:nvPr>
            <p:ph type="title"/>
          </p:nvPr>
        </p:nvSpPr>
        <p:spPr>
          <a:xfrm>
            <a:off x="1691680" y="476672"/>
            <a:ext cx="7236296" cy="1296144"/>
          </a:xfrm>
        </p:spPr>
        <p:txBody>
          <a:bodyPr>
            <a:normAutofit fontScale="90000"/>
          </a:bodyPr>
          <a:lstStyle/>
          <a:p>
            <a:pPr marL="355600" algn="l"/>
            <a:r>
              <a:rPr lang="en-GB" sz="2800" dirty="0">
                <a:solidFill>
                  <a:schemeClr val="accent1"/>
                </a:solidFill>
                <a:latin typeface="Arial"/>
                <a:ea typeface="Times New Roman"/>
              </a:rPr>
              <a:t>Key Theme 4: Optimising independence and wellbeing: employment, welfare benefit </a:t>
            </a:r>
            <a:r>
              <a:rPr lang="en-GB" sz="2800" dirty="0" smtClean="0">
                <a:solidFill>
                  <a:schemeClr val="accent1"/>
                </a:solidFill>
                <a:latin typeface="Arial"/>
                <a:ea typeface="Times New Roman"/>
              </a:rPr>
              <a:t>take-up </a:t>
            </a:r>
            <a:r>
              <a:rPr lang="en-GB" sz="2800" dirty="0">
                <a:solidFill>
                  <a:schemeClr val="accent1"/>
                </a:solidFill>
                <a:latin typeface="Arial"/>
                <a:ea typeface="Times New Roman"/>
              </a:rPr>
              <a:t>and reducing poverty</a:t>
            </a:r>
            <a:endParaRPr lang="en-GB" sz="2800" dirty="0">
              <a:solidFill>
                <a:schemeClr val="accent1"/>
              </a:solidFill>
            </a:endParaRPr>
          </a:p>
        </p:txBody>
      </p:sp>
    </p:spTree>
    <p:extLst>
      <p:ext uri="{BB962C8B-B14F-4D97-AF65-F5344CB8AC3E}">
        <p14:creationId xmlns:p14="http://schemas.microsoft.com/office/powerpoint/2010/main" val="2782731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204864"/>
            <a:ext cx="8219256" cy="3777282"/>
          </a:xfrm>
        </p:spPr>
        <p:txBody>
          <a:bodyPr>
            <a:normAutofit/>
          </a:bodyPr>
          <a:lstStyle/>
          <a:p>
            <a:pPr marL="0" indent="0">
              <a:buNone/>
            </a:pPr>
            <a:r>
              <a:rPr lang="en-US" b="1" dirty="0" smtClean="0">
                <a:solidFill>
                  <a:schemeClr val="accent4">
                    <a:lumMod val="50000"/>
                  </a:schemeClr>
                </a:solidFill>
              </a:rPr>
              <a:t>Update:</a:t>
            </a:r>
          </a:p>
          <a:p>
            <a:r>
              <a:rPr lang="en-US" sz="2400" dirty="0" smtClean="0">
                <a:solidFill>
                  <a:schemeClr val="accent4">
                    <a:lumMod val="50000"/>
                  </a:schemeClr>
                </a:solidFill>
              </a:rPr>
              <a:t>Make it easier and more accessible for older people to volunteer e.g. IT support for online applications, </a:t>
            </a:r>
          </a:p>
          <a:p>
            <a:r>
              <a:rPr lang="en-US" sz="2400" dirty="0" smtClean="0">
                <a:solidFill>
                  <a:schemeClr val="accent4">
                    <a:lumMod val="50000"/>
                  </a:schemeClr>
                </a:solidFill>
              </a:rPr>
              <a:t>Linking in with TH Work Path to support volunteering and pathways into work where desired</a:t>
            </a:r>
          </a:p>
          <a:p>
            <a:r>
              <a:rPr lang="en-US" sz="2400" dirty="0" smtClean="0">
                <a:solidFill>
                  <a:schemeClr val="accent4">
                    <a:lumMod val="50000"/>
                  </a:schemeClr>
                </a:solidFill>
              </a:rPr>
              <a:t>Including volunteering as a community benefit into commissioned Adult Social Care contracts</a:t>
            </a:r>
          </a:p>
          <a:p>
            <a:endParaRPr lang="en-GB" dirty="0">
              <a:solidFill>
                <a:schemeClr val="accent4">
                  <a:lumMod val="50000"/>
                </a:schemeClr>
              </a:solidFill>
            </a:endParaRPr>
          </a:p>
        </p:txBody>
      </p:sp>
      <p:sp>
        <p:nvSpPr>
          <p:cNvPr id="3" name="Title 2"/>
          <p:cNvSpPr>
            <a:spLocks noGrp="1"/>
          </p:cNvSpPr>
          <p:nvPr>
            <p:ph type="title"/>
          </p:nvPr>
        </p:nvSpPr>
        <p:spPr>
          <a:xfrm>
            <a:off x="1619672" y="476672"/>
            <a:ext cx="7380312" cy="1080120"/>
          </a:xfrm>
        </p:spPr>
        <p:txBody>
          <a:bodyPr>
            <a:noAutofit/>
          </a:bodyPr>
          <a:lstStyle/>
          <a:p>
            <a:pPr marL="273050" algn="l"/>
            <a:r>
              <a:rPr lang="en-GB" sz="2400" dirty="0">
                <a:solidFill>
                  <a:schemeClr val="tx2">
                    <a:lumMod val="60000"/>
                    <a:lumOff val="40000"/>
                  </a:schemeClr>
                </a:solidFill>
                <a:latin typeface="Arial"/>
                <a:ea typeface="Times New Roman"/>
              </a:rPr>
              <a:t>Key Theme 5: Optimising independence and wellbeing: Supporting people, as they age, to continue making a positive contribution in our communities</a:t>
            </a:r>
            <a:endParaRPr lang="en-GB" sz="2400" dirty="0">
              <a:solidFill>
                <a:schemeClr val="tx2">
                  <a:lumMod val="60000"/>
                  <a:lumOff val="40000"/>
                </a:schemeClr>
              </a:solidFill>
            </a:endParaRPr>
          </a:p>
        </p:txBody>
      </p:sp>
    </p:spTree>
    <p:extLst>
      <p:ext uri="{BB962C8B-B14F-4D97-AF65-F5344CB8AC3E}">
        <p14:creationId xmlns:p14="http://schemas.microsoft.com/office/powerpoint/2010/main" val="32053563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8840"/>
            <a:ext cx="5122912" cy="4320479"/>
          </a:xfrm>
        </p:spPr>
        <p:txBody>
          <a:bodyPr>
            <a:normAutofit fontScale="92500" lnSpcReduction="20000"/>
          </a:bodyPr>
          <a:lstStyle/>
          <a:p>
            <a:pPr marL="0" indent="0">
              <a:buNone/>
            </a:pPr>
            <a:r>
              <a:rPr lang="en-US" b="1" dirty="0" smtClean="0">
                <a:solidFill>
                  <a:schemeClr val="accent4">
                    <a:lumMod val="50000"/>
                  </a:schemeClr>
                </a:solidFill>
              </a:rPr>
              <a:t>Update:</a:t>
            </a:r>
          </a:p>
          <a:p>
            <a:r>
              <a:rPr lang="en-US" sz="2400" dirty="0" smtClean="0">
                <a:solidFill>
                  <a:schemeClr val="accent4">
                    <a:lumMod val="50000"/>
                  </a:schemeClr>
                </a:solidFill>
              </a:rPr>
              <a:t>Ensuring that older people are aware of the range of Council strategies and can make their voices heard on e.g. Parks and Open Places strategy, Green Grid strategy, Cycling and Indoor Sports strategies, Livable Streets Programme, </a:t>
            </a:r>
            <a:r>
              <a:rPr lang="en-US" sz="2400" dirty="0" err="1" smtClean="0">
                <a:solidFill>
                  <a:schemeClr val="accent4">
                    <a:lumMod val="50000"/>
                  </a:schemeClr>
                </a:solidFill>
              </a:rPr>
              <a:t>TfL</a:t>
            </a:r>
            <a:r>
              <a:rPr lang="en-US" sz="2400" dirty="0" smtClean="0">
                <a:solidFill>
                  <a:schemeClr val="accent4">
                    <a:lumMod val="50000"/>
                  </a:schemeClr>
                </a:solidFill>
              </a:rPr>
              <a:t> Accessibility Strategy,  </a:t>
            </a:r>
          </a:p>
          <a:p>
            <a:r>
              <a:rPr lang="en-US" sz="2400" dirty="0" smtClean="0">
                <a:solidFill>
                  <a:schemeClr val="accent4">
                    <a:lumMod val="50000"/>
                  </a:schemeClr>
                </a:solidFill>
              </a:rPr>
              <a:t>Involvement in priority areas for physical improvements in the borough</a:t>
            </a:r>
          </a:p>
          <a:p>
            <a:r>
              <a:rPr lang="en-US" sz="2400" dirty="0" smtClean="0">
                <a:solidFill>
                  <a:schemeClr val="accent4">
                    <a:lumMod val="50000"/>
                  </a:schemeClr>
                </a:solidFill>
              </a:rPr>
              <a:t>Working with leisure centers contracted by the Council to make them more attractive and accessible to older people, e.g. dementia friendly activities </a:t>
            </a:r>
          </a:p>
          <a:p>
            <a:endParaRPr lang="en-GB" dirty="0">
              <a:solidFill>
                <a:schemeClr val="accent4">
                  <a:lumMod val="50000"/>
                </a:schemeClr>
              </a:solidFill>
            </a:endParaRPr>
          </a:p>
        </p:txBody>
      </p:sp>
      <p:sp>
        <p:nvSpPr>
          <p:cNvPr id="3" name="Title 2"/>
          <p:cNvSpPr>
            <a:spLocks noGrp="1"/>
          </p:cNvSpPr>
          <p:nvPr>
            <p:ph type="title"/>
          </p:nvPr>
        </p:nvSpPr>
        <p:spPr>
          <a:xfrm>
            <a:off x="1835696" y="692696"/>
            <a:ext cx="7509520" cy="1008112"/>
          </a:xfrm>
        </p:spPr>
        <p:txBody>
          <a:bodyPr>
            <a:noAutofit/>
          </a:bodyPr>
          <a:lstStyle/>
          <a:p>
            <a:pPr marL="273050" lvl="0" algn="l"/>
            <a:r>
              <a:rPr lang="en-GB" sz="2800" dirty="0">
                <a:solidFill>
                  <a:schemeClr val="tx2">
                    <a:lumMod val="60000"/>
                    <a:lumOff val="40000"/>
                  </a:schemeClr>
                </a:solidFill>
                <a:latin typeface="Arial"/>
                <a:ea typeface="Times New Roman"/>
              </a:rPr>
              <a:t>Key Theme 6: Optimising independence and wellbeing: staying healthy and active.</a:t>
            </a:r>
            <a:r>
              <a:rPr lang="en-GB" sz="2800" dirty="0">
                <a:solidFill>
                  <a:schemeClr val="tx2">
                    <a:lumMod val="60000"/>
                    <a:lumOff val="40000"/>
                  </a:schemeClr>
                </a:solidFill>
                <a:latin typeface="Times New Roman"/>
                <a:ea typeface="Times New Roman"/>
              </a:rPr>
              <a:t/>
            </a:r>
            <a:br>
              <a:rPr lang="en-GB" sz="2800" dirty="0">
                <a:solidFill>
                  <a:schemeClr val="tx2">
                    <a:lumMod val="60000"/>
                    <a:lumOff val="40000"/>
                  </a:schemeClr>
                </a:solidFill>
                <a:latin typeface="Times New Roman"/>
                <a:ea typeface="Times New Roman"/>
              </a:rPr>
            </a:br>
            <a:endParaRPr lang="en-GB" sz="2800" dirty="0">
              <a:solidFill>
                <a:schemeClr val="tx2">
                  <a:lumMod val="60000"/>
                  <a:lumOff val="40000"/>
                </a:schemeClr>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420888"/>
            <a:ext cx="2736304"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4705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556792"/>
            <a:ext cx="8229600" cy="4608513"/>
          </a:xfrm>
        </p:spPr>
        <p:txBody>
          <a:bodyPr>
            <a:normAutofit fontScale="92500" lnSpcReduction="10000"/>
          </a:bodyPr>
          <a:lstStyle/>
          <a:p>
            <a:pPr marL="0" indent="0">
              <a:buNone/>
            </a:pPr>
            <a:r>
              <a:rPr lang="en-US" sz="2400" b="1" dirty="0" smtClean="0">
                <a:solidFill>
                  <a:schemeClr val="accent4">
                    <a:lumMod val="50000"/>
                  </a:schemeClr>
                </a:solidFill>
              </a:rPr>
              <a:t>Update:</a:t>
            </a:r>
          </a:p>
          <a:p>
            <a:r>
              <a:rPr lang="en-US" sz="2400" dirty="0"/>
              <a:t>First Dementia Awareness Conference on 19 September 2018 with close to 100 people </a:t>
            </a:r>
            <a:r>
              <a:rPr lang="en-US" sz="2400" dirty="0" smtClean="0"/>
              <a:t>attending</a:t>
            </a:r>
            <a:r>
              <a:rPr lang="en-US" sz="2400" dirty="0"/>
              <a:t> </a:t>
            </a:r>
            <a:r>
              <a:rPr lang="en-US" sz="2400" dirty="0" smtClean="0"/>
              <a:t>with the launch of a </a:t>
            </a:r>
            <a:r>
              <a:rPr lang="en-US" sz="2400" dirty="0"/>
              <a:t>dementia friendly Tower Hamlets</a:t>
            </a:r>
            <a:r>
              <a:rPr lang="en-US" sz="2400" dirty="0" smtClean="0"/>
              <a:t>.</a:t>
            </a:r>
          </a:p>
          <a:p>
            <a:r>
              <a:rPr lang="en-US" sz="2400" dirty="0" smtClean="0"/>
              <a:t>Dementia Friendly Tower Hamlets Steering Group in place to oversee and ensure the delivery of its action plan</a:t>
            </a:r>
          </a:p>
          <a:p>
            <a:r>
              <a:rPr lang="en-US" sz="2400" dirty="0" smtClean="0"/>
              <a:t>In process are:</a:t>
            </a:r>
          </a:p>
          <a:p>
            <a:r>
              <a:rPr lang="en-US" sz="2400" dirty="0" smtClean="0"/>
              <a:t>dementia friends training for Council staff, especially front line staff, providers and partner agencies, working with </a:t>
            </a:r>
            <a:r>
              <a:rPr lang="en-US" sz="2400" dirty="0" err="1" smtClean="0"/>
              <a:t>TfL</a:t>
            </a:r>
            <a:r>
              <a:rPr lang="en-US" sz="2400" dirty="0" smtClean="0"/>
              <a:t> on issues raised such as longer time for pedestrians crossing at traffic lights, promotion of use of ‘This is Me’ booklet with social workers, care homes etc., implementing dementia friendly designs for regeneration projects in high streets, dementia friendly design in public spaces of the new town hall etc.</a:t>
            </a:r>
            <a:endParaRPr lang="en-US" sz="2400" dirty="0"/>
          </a:p>
          <a:p>
            <a:pPr marL="0" indent="0">
              <a:buNone/>
            </a:pPr>
            <a:endParaRPr lang="en-US" sz="2400" dirty="0"/>
          </a:p>
          <a:p>
            <a:endParaRPr lang="en-US" sz="2400" b="1" dirty="0" smtClean="0">
              <a:solidFill>
                <a:schemeClr val="accent4">
                  <a:lumMod val="50000"/>
                </a:schemeClr>
              </a:solidFill>
            </a:endParaRPr>
          </a:p>
        </p:txBody>
      </p:sp>
      <p:sp>
        <p:nvSpPr>
          <p:cNvPr id="3" name="Title 2"/>
          <p:cNvSpPr>
            <a:spLocks noGrp="1"/>
          </p:cNvSpPr>
          <p:nvPr>
            <p:ph type="title"/>
          </p:nvPr>
        </p:nvSpPr>
        <p:spPr>
          <a:xfrm>
            <a:off x="2627784" y="692696"/>
            <a:ext cx="6510500" cy="792088"/>
          </a:xfrm>
        </p:spPr>
        <p:txBody>
          <a:bodyPr>
            <a:normAutofit fontScale="90000"/>
          </a:bodyPr>
          <a:lstStyle/>
          <a:p>
            <a:pPr marL="273050" lvl="0" algn="l"/>
            <a:r>
              <a:rPr lang="en-GB" dirty="0">
                <a:solidFill>
                  <a:schemeClr val="tx2">
                    <a:lumMod val="60000"/>
                    <a:lumOff val="40000"/>
                  </a:schemeClr>
                </a:solidFill>
                <a:latin typeface="Arial"/>
                <a:ea typeface="Times New Roman"/>
              </a:rPr>
              <a:t>Key theme 7: Living well with dementia</a:t>
            </a:r>
            <a:r>
              <a:rPr lang="en-GB" dirty="0"/>
              <a:t/>
            </a:r>
            <a:br>
              <a:rPr lang="en-GB" dirty="0"/>
            </a:br>
            <a:endParaRPr lang="en-GB" dirty="0"/>
          </a:p>
        </p:txBody>
      </p:sp>
    </p:spTree>
    <p:extLst>
      <p:ext uri="{BB962C8B-B14F-4D97-AF65-F5344CB8AC3E}">
        <p14:creationId xmlns:p14="http://schemas.microsoft.com/office/powerpoint/2010/main" val="3726498859"/>
      </p:ext>
    </p:extLst>
  </p:cSld>
  <p:clrMapOvr>
    <a:masterClrMapping/>
  </p:clrMapOvr>
  <p:timing>
    <p:tnLst>
      <p:par>
        <p:cTn id="1" dur="indefinite" restart="never" nodeType="tmRoot"/>
      </p:par>
    </p:tnLst>
  </p:timing>
</p:sld>
</file>

<file path=ppt/theme/theme1.xml><?xml version="1.0" encoding="utf-8"?>
<a:theme xmlns:a="http://schemas.openxmlformats.org/drawingml/2006/main" name="Prime Time AWS presenation April 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Prime Time AWS presenation April 2018</Template>
  <TotalTime>263</TotalTime>
  <Words>1020</Words>
  <Application>Microsoft Office PowerPoint</Application>
  <PresentationFormat>On-screen Show (4:3)</PresentationFormat>
  <Paragraphs>62</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Prime Time AWS presenation April 2018</vt:lpstr>
      <vt:lpstr>Ageing Well in Tower Hamlets</vt:lpstr>
      <vt:lpstr>Aim of the strategy is: </vt:lpstr>
      <vt:lpstr>                                 Key Theme 1: Ensuring that people with longer term health and                                   social care needs experience care and support that is truly                                   personalised to their  individual circumstances, strengths and                                   needs, and that optimises independence</vt:lpstr>
      <vt:lpstr> Key Theme 2: Keeping me informed in accessible ways. </vt:lpstr>
      <vt:lpstr>                              Key Theme 3: Ensuring that the right housing and                               accommodation options are available to people as                               they age </vt:lpstr>
      <vt:lpstr>Key Theme 4: Optimising independence and wellbeing: employment, welfare benefit take-up and reducing poverty</vt:lpstr>
      <vt:lpstr>Key Theme 5: Optimising independence and wellbeing: Supporting people, as they age, to continue making a positive contribution in our communities</vt:lpstr>
      <vt:lpstr>Key Theme 6: Optimising independence and wellbeing: staying healthy and active. </vt:lpstr>
      <vt:lpstr>Key theme 7: Living well with dementia </vt:lpstr>
      <vt:lpstr> Key Theme 8: Optimising independence and wellbeing: Reducing isolation and loneliness </vt:lpstr>
      <vt:lpstr>Key Theme 9: Optimising independence and wellbeing: Getting the help and support I need as close to home as possible. </vt:lpstr>
      <vt:lpstr>                 Key Theme 10: Optimising independence and wellbeing: Last years of life</vt:lpstr>
      <vt:lpstr>PowerPoint Presentation</vt:lpstr>
    </vt:vector>
  </TitlesOfParts>
  <Company>London Borough of Tower Hamlets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Ageing Well in Tower Hamlets</dc:title>
  <dc:creator>Maria Kaustrater</dc:creator>
  <cp:lastModifiedBy>Miah, Rahima</cp:lastModifiedBy>
  <cp:revision>34</cp:revision>
  <dcterms:created xsi:type="dcterms:W3CDTF">2018-04-11T12:23:32Z</dcterms:created>
  <dcterms:modified xsi:type="dcterms:W3CDTF">2019-11-26T14:23:26Z</dcterms:modified>
</cp:coreProperties>
</file>