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softgrid-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7" r:id="rId2"/>
    <p:sldId id="287" r:id="rId3"/>
    <p:sldId id="284" r:id="rId4"/>
    <p:sldId id="285" r:id="rId5"/>
    <p:sldId id="286" r:id="rId6"/>
    <p:sldId id="280" r:id="rId7"/>
    <p:sldId id="281" r:id="rId8"/>
    <p:sldId id="278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2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6810" autoAdjust="0"/>
  </p:normalViewPr>
  <p:slideViewPr>
    <p:cSldViewPr>
      <p:cViewPr>
        <p:scale>
          <a:sx n="94" d="100"/>
          <a:sy n="94" d="100"/>
        </p:scale>
        <p:origin x="-21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3111112211111111111111111111111111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0.82249</cdr:x>
      <cdr:y>0.33411</cdr:y>
    </cdr:from>
    <cdr:to>
      <cdr:x>0.9336</cdr:x>
      <cdr:y>0.53614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68752" y="15121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800" b="1" dirty="0"/>
        </a:p>
      </cdr:txBody>
    </cdr:sp>
  </cdr:relSizeAnchor>
  <cdr:relSizeAnchor xmlns:cdr="http://schemas.openxmlformats.org/drawingml/2006/chartDrawing">
    <cdr:from>
      <cdr:x>0.81374</cdr:x>
      <cdr:y>0.27047</cdr:y>
    </cdr:from>
    <cdr:to>
      <cdr:x>0.92485</cdr:x>
      <cdr:y>0.4725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696744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0.83124</cdr:x>
      <cdr:y>0.27047</cdr:y>
    </cdr:from>
    <cdr:to>
      <cdr:x>0.94235</cdr:x>
      <cdr:y>0.4725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840760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800" b="1" dirty="0"/>
        </a:p>
      </cdr:txBody>
    </cdr:sp>
  </cdr:relSizeAnchor>
  <cdr:relSizeAnchor xmlns:cdr="http://schemas.openxmlformats.org/drawingml/2006/chartDrawing">
    <cdr:from>
      <cdr:x>0.81374</cdr:x>
      <cdr:y>0.27047</cdr:y>
    </cdr:from>
    <cdr:to>
      <cdr:x>0.92485</cdr:x>
      <cdr:y>0.4725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696744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800" b="1" dirty="0"/>
        </a:p>
      </cdr:txBody>
    </cdr:sp>
  </cdr:relSizeAnchor>
  <cdr:relSizeAnchor xmlns:cdr="http://schemas.openxmlformats.org/drawingml/2006/chartDrawing">
    <cdr:from>
      <cdr:x>0.41999</cdr:x>
      <cdr:y>0.06364</cdr:y>
    </cdr:from>
    <cdr:to>
      <cdr:x>0.52499</cdr:x>
      <cdr:y>0.14319</cdr:y>
    </cdr:to>
    <cdr:sp macro="" textlink="">
      <cdr:nvSpPr>
        <cdr:cNvPr id="6" name="Notched Right Arrow 5"/>
        <cdr:cNvSpPr/>
      </cdr:nvSpPr>
      <cdr:spPr>
        <a:xfrm xmlns:a="http://schemas.openxmlformats.org/drawingml/2006/main">
          <a:off x="3456384" y="288032"/>
          <a:ext cx="864096" cy="360040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0.41999</cdr:x>
      <cdr:y>0.25456</cdr:y>
    </cdr:from>
    <cdr:to>
      <cdr:x>0.52499</cdr:x>
      <cdr:y>0.35002</cdr:y>
    </cdr:to>
    <cdr:sp macro="" textlink="">
      <cdr:nvSpPr>
        <cdr:cNvPr id="8" name="Notched Right Arrow 7"/>
        <cdr:cNvSpPr/>
      </cdr:nvSpPr>
      <cdr:spPr>
        <a:xfrm xmlns:a="http://schemas.openxmlformats.org/drawingml/2006/main">
          <a:off x="3456384" y="1152128"/>
          <a:ext cx="864096" cy="432048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0.41999</cdr:x>
      <cdr:y>0.44548</cdr:y>
    </cdr:from>
    <cdr:to>
      <cdr:x>0.52499</cdr:x>
      <cdr:y>0.54094</cdr:y>
    </cdr:to>
    <cdr:sp macro="" textlink="">
      <cdr:nvSpPr>
        <cdr:cNvPr id="9" name="Notched Right Arrow 8"/>
        <cdr:cNvSpPr/>
      </cdr:nvSpPr>
      <cdr:spPr>
        <a:xfrm xmlns:a="http://schemas.openxmlformats.org/drawingml/2006/main" flipV="1">
          <a:off x="3456384" y="2016224"/>
          <a:ext cx="864096" cy="432048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0.41999</cdr:x>
      <cdr:y>0.6364</cdr:y>
    </cdr:from>
    <cdr:to>
      <cdr:x>0.51624</cdr:x>
      <cdr:y>0.71595</cdr:y>
    </cdr:to>
    <cdr:sp macro="" textlink="">
      <cdr:nvSpPr>
        <cdr:cNvPr id="11" name="Notched Right Arrow 10"/>
        <cdr:cNvSpPr/>
      </cdr:nvSpPr>
      <cdr:spPr>
        <a:xfrm xmlns:a="http://schemas.openxmlformats.org/drawingml/2006/main">
          <a:off x="3456384" y="2880320"/>
          <a:ext cx="792088" cy="360040"/>
        </a:xfrm>
        <a:prstGeom xmlns:a="http://schemas.openxmlformats.org/drawingml/2006/main" prst="notchedRightArrow">
          <a:avLst>
            <a:gd name="adj1" fmla="val 50000"/>
            <a:gd name="adj2" fmla="val 59620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0.61249</cdr:x>
      <cdr:y>0.03182</cdr:y>
    </cdr:from>
    <cdr:to>
      <cdr:x>0.99749</cdr:x>
      <cdr:y>0.20683</cdr:y>
    </cdr:to>
    <cdr:sp macro="" textlink="">
      <cdr:nvSpPr>
        <cdr:cNvPr id="12" name="Rectangle 11"/>
        <cdr:cNvSpPr/>
      </cdr:nvSpPr>
      <cdr:spPr>
        <a:xfrm xmlns:a="http://schemas.openxmlformats.org/drawingml/2006/main">
          <a:off x="5040548" y="144016"/>
          <a:ext cx="3168396" cy="79208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NHS Trust / Hospital, CCG or Health Board or Local Authority </a:t>
          </a:r>
        </a:p>
        <a:p xmlns:a="http://schemas.openxmlformats.org/drawingml/2006/main"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RESPONSIBLE BODY 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0.61249</cdr:x>
      <cdr:y>0.22274</cdr:y>
    </cdr:from>
    <cdr:to>
      <cdr:x>0.99749</cdr:x>
      <cdr:y>0.36593</cdr:y>
    </cdr:to>
    <cdr:sp macro="" textlink="">
      <cdr:nvSpPr>
        <cdr:cNvPr id="13" name="Rectangle 12"/>
        <cdr:cNvSpPr/>
      </cdr:nvSpPr>
      <cdr:spPr>
        <a:xfrm xmlns:a="http://schemas.openxmlformats.org/drawingml/2006/main">
          <a:off x="5040560" y="1008112"/>
          <a:ext cx="3168352" cy="6480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Urgent is now only for life- sustaining treatment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0.61249</cdr:x>
      <cdr:y>0.41366</cdr:y>
    </cdr:from>
    <cdr:to>
      <cdr:x>0.99749</cdr:x>
      <cdr:y>0.55685</cdr:y>
    </cdr:to>
    <cdr:sp macro="" textlink="">
      <cdr:nvSpPr>
        <cdr:cNvPr id="14" name="Rectangle 13"/>
        <cdr:cNvSpPr/>
      </cdr:nvSpPr>
      <cdr:spPr>
        <a:xfrm xmlns:a="http://schemas.openxmlformats.org/drawingml/2006/main">
          <a:off x="5040560" y="1872208"/>
          <a:ext cx="3168352" cy="64807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Renewable : 1 year+1 year + 3years </a:t>
          </a:r>
          <a:endParaRPr lang="en-US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0.61501</cdr:x>
      <cdr:y>0.62049</cdr:y>
    </cdr:from>
    <cdr:to>
      <cdr:x>1</cdr:x>
      <cdr:y>0.77959</cdr:y>
    </cdr:to>
    <cdr:sp macro="" textlink="">
      <cdr:nvSpPr>
        <cdr:cNvPr id="15" name="Rectangle 14"/>
        <cdr:cNvSpPr/>
      </cdr:nvSpPr>
      <cdr:spPr>
        <a:xfrm xmlns:a="http://schemas.openxmlformats.org/drawingml/2006/main" rot="10800000" flipV="1">
          <a:off x="5061248" y="2808312"/>
          <a:ext cx="3168352" cy="7200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Removed</a:t>
          </a:r>
          <a:r>
            <a: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but amendments tabled</a:t>
          </a:r>
          <a:endParaRPr lang="en-US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0.01591</cdr:y>
    </cdr:from>
    <cdr:to>
      <cdr:x>0.37624</cdr:x>
      <cdr:y>0.17501</cdr:y>
    </cdr:to>
    <cdr:sp macro="" textlink="">
      <cdr:nvSpPr>
        <cdr:cNvPr id="16" name="Rectangle 15"/>
        <cdr:cNvSpPr/>
      </cdr:nvSpPr>
      <cdr:spPr>
        <a:xfrm xmlns:a="http://schemas.openxmlformats.org/drawingml/2006/main">
          <a:off x="-611560" y="72008"/>
          <a:ext cx="3096344" cy="7200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Local Authorities as Supervisory Body  </a:t>
          </a:r>
          <a:endParaRPr lang="en-U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0.20683</cdr:y>
    </cdr:from>
    <cdr:to>
      <cdr:x>0.37624</cdr:x>
      <cdr:y>0.33411</cdr:y>
    </cdr:to>
    <cdr:sp macro="" textlink="">
      <cdr:nvSpPr>
        <cdr:cNvPr id="17" name="Rectangle 16"/>
        <cdr:cNvSpPr/>
      </cdr:nvSpPr>
      <cdr:spPr>
        <a:xfrm xmlns:a="http://schemas.openxmlformats.org/drawingml/2006/main" rot="10800000" flipV="1">
          <a:off x="0" y="936104"/>
          <a:ext cx="3096344" cy="57606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Urgent and Standard </a:t>
          </a:r>
          <a:r>
            <a:rPr lang="en-U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DoLS</a:t>
          </a:r>
          <a:r>
            <a: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cdr:txBody>
    </cdr:sp>
  </cdr:relSizeAnchor>
  <cdr:relSizeAnchor xmlns:cdr="http://schemas.openxmlformats.org/drawingml/2006/chartDrawing">
    <cdr:from>
      <cdr:x>0</cdr:x>
      <cdr:y>0.39775</cdr:y>
    </cdr:from>
    <cdr:to>
      <cdr:x>0.37624</cdr:x>
      <cdr:y>0.55685</cdr:y>
    </cdr:to>
    <cdr:sp macro="" textlink="">
      <cdr:nvSpPr>
        <cdr:cNvPr id="18" name="Rectangle 17"/>
        <cdr:cNvSpPr/>
      </cdr:nvSpPr>
      <cdr:spPr>
        <a:xfrm xmlns:a="http://schemas.openxmlformats.org/drawingml/2006/main">
          <a:off x="0" y="1800200"/>
          <a:ext cx="3096344" cy="7200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year maximum and then a new </a:t>
          </a:r>
          <a:r>
            <a:rPr lang="en-U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DoLS</a:t>
          </a:r>
          <a:r>
            <a: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0.62049</cdr:y>
    </cdr:from>
    <cdr:to>
      <cdr:x>0.37624</cdr:x>
      <cdr:y>0.76368</cdr:y>
    </cdr:to>
    <cdr:sp macro="" textlink="">
      <cdr:nvSpPr>
        <cdr:cNvPr id="19" name="Rectangle 18"/>
        <cdr:cNvSpPr/>
      </cdr:nvSpPr>
      <cdr:spPr>
        <a:xfrm xmlns:a="http://schemas.openxmlformats.org/drawingml/2006/main">
          <a:off x="0" y="2808312"/>
          <a:ext cx="3096344" cy="6480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BIA required in all cases</a:t>
          </a:r>
          <a:endParaRPr lang="en-U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0.62049</cdr:y>
    </cdr:from>
    <cdr:to>
      <cdr:x>0.37624</cdr:x>
      <cdr:y>0.76368</cdr:y>
    </cdr:to>
    <cdr:sp macro="" textlink="">
      <cdr:nvSpPr>
        <cdr:cNvPr id="20" name="Rectangle 19"/>
        <cdr:cNvSpPr/>
      </cdr:nvSpPr>
      <cdr:spPr>
        <a:xfrm xmlns:a="http://schemas.openxmlformats.org/drawingml/2006/main">
          <a:off x="0" y="2808312"/>
          <a:ext cx="3096305" cy="6480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Conditions </a:t>
          </a:r>
          <a:endParaRPr lang="en-U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E3694-6758-4B9A-BCB4-21D23B862C5F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E167F-D1C9-454C-81D0-08A23AADF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06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.org.uk/mca/dols/at-a-glance#acidtest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E167F-D1C9-454C-81D0-08A23AADFD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181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DOLS has been criticised since they were introduced for being overly complex and excessively bureaucratic. So the House of Lords published a report concluding that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DoLS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were “ not fit for purpose and recommended they be replaced. March 2014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July 2018, the Government published a Mental Capacity (Amendment) Bill, which if passed into law will reform the Deprivation of Liberty Safeguards (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DoLS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and replace them with a scheme known as the Liberty Protection Safeguards (although the term is not used in the Bill itself).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Bill draws heavily on the </a:t>
            </a: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Law Commission’s proposals for reforming </a:t>
            </a:r>
            <a:r>
              <a:rPr kumimoji="0" lang="en-GB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DoLS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but generally does not address some of the wider MCA reforms that the Law Commission suggested. So proposed reforms around supported decision-making and best interests are not included, although the omissions have proved controversial, and may be challenged as the Bill goes through Parliament.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E167F-D1C9-454C-81D0-08A23AADFD9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936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Key features of the Liberty Protection Safeguards (LPS) include:</a:t>
            </a:r>
          </a:p>
          <a:p>
            <a:r>
              <a:rPr lang="en-GB" dirty="0" smtClean="0"/>
              <a:t>Like </a:t>
            </a:r>
            <a:r>
              <a:rPr lang="en-GB" dirty="0" err="1" smtClean="0"/>
              <a:t>DoLS</a:t>
            </a:r>
            <a:r>
              <a:rPr lang="en-GB" dirty="0" smtClean="0"/>
              <a:t> (but contrary to the Law Commission’s suggestion) they start at 18. There is no statutory definition of a deprivation of liberty beyond that in the Cheshire West and Surrey Supreme Court judgement of March 2014 – the </a:t>
            </a:r>
            <a:r>
              <a:rPr lang="en-GB" dirty="0" smtClean="0">
                <a:hlinkClick r:id="rId3"/>
              </a:rPr>
              <a:t>acid </a:t>
            </a:r>
            <a:r>
              <a:rPr lang="en-GB" dirty="0" err="1" smtClean="0">
                <a:hlinkClick r:id="rId3"/>
              </a:rPr>
              <a:t>test</a:t>
            </a:r>
            <a:r>
              <a:rPr lang="en-GB" baseline="30000" dirty="0" err="1" smtClean="0">
                <a:hlinkClick r:id="rId3"/>
              </a:rPr>
              <a:t>link</a:t>
            </a:r>
            <a:r>
              <a:rPr lang="en-GB" baseline="30000" dirty="0" smtClean="0">
                <a:hlinkClick r:id="rId3"/>
              </a:rPr>
              <a:t> 1</a:t>
            </a:r>
            <a:r>
              <a:rPr lang="en-GB" dirty="0" smtClean="0"/>
              <a:t>.</a:t>
            </a:r>
          </a:p>
          <a:p>
            <a:r>
              <a:rPr lang="en-GB" dirty="0" smtClean="0"/>
              <a:t>Deprivations of liberty have to be authorised in advance by the ‘responsible body’ </a:t>
            </a:r>
          </a:p>
          <a:p>
            <a:pPr lvl="1"/>
            <a:r>
              <a:rPr lang="en-GB" dirty="0" smtClean="0"/>
              <a:t>For hospitals, be they NHS or private, the responsible body will be the ‘hospital manager’.</a:t>
            </a:r>
          </a:p>
          <a:p>
            <a:pPr lvl="1"/>
            <a:r>
              <a:rPr lang="en-GB" dirty="0" smtClean="0"/>
              <a:t>For arrangements under Continuing Health Care outside a hospital, the responsible body will be the local CCG (or Health Board in Wales). </a:t>
            </a:r>
          </a:p>
          <a:p>
            <a:pPr lvl="1"/>
            <a:r>
              <a:rPr lang="en-GB" dirty="0" smtClean="0"/>
              <a:t>In all other cases – such as in care homes, supported living schemes (including for self-funders), the responsible body will be the local authority.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Authorisers will be able to apply LPS to any setting and community cases would not need to go to Court of Protection. This will be huge numbers for authoriser.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E167F-D1C9-454C-81D0-08A23AADFD9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56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r>
              <a:rPr lang="en-GB" b="1" dirty="0" smtClean="0"/>
              <a:t>Everyone</a:t>
            </a:r>
            <a:r>
              <a:rPr lang="en-GB" b="1" baseline="0" dirty="0" smtClean="0"/>
              <a:t> is responsible</a:t>
            </a:r>
          </a:p>
          <a:p>
            <a:r>
              <a:rPr lang="en-GB" dirty="0" smtClean="0"/>
              <a:t>For the responsible body to authorise any deprivation of liberty, it needs to be clear that: </a:t>
            </a:r>
          </a:p>
          <a:p>
            <a:endParaRPr lang="en-GB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The person lacks the capacity to consent to the care arrangements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The person is of unsound mind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The arrangements are necessary and proportionate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="1" dirty="0" smtClean="0"/>
              <a:t>Urgent</a:t>
            </a:r>
            <a:r>
              <a:rPr lang="en-GB" b="1" baseline="0" dirty="0" smtClean="0"/>
              <a:t> and standard </a:t>
            </a:r>
            <a:r>
              <a:rPr lang="en-GB" b="1" baseline="0" dirty="0" err="1" smtClean="0"/>
              <a:t>DolS</a:t>
            </a:r>
            <a:r>
              <a:rPr lang="en-GB" b="1" baseline="0" dirty="0" smtClean="0"/>
              <a:t>: </a:t>
            </a:r>
            <a:r>
              <a:rPr lang="en-GB" dirty="0" smtClean="0"/>
              <a:t>The new Bill also broadens the scope to treat people, and deprive them of their liberty, in a medical emergency, without gaining prior authorisation.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GB" dirty="0" smtClean="0"/>
          </a:p>
          <a:p>
            <a:r>
              <a:rPr lang="en-GB" b="1" dirty="0" smtClean="0"/>
              <a:t>Length of time</a:t>
            </a:r>
          </a:p>
          <a:p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As under </a:t>
            </a:r>
            <a:r>
              <a:rPr lang="en-GB" dirty="0" err="1" smtClean="0"/>
              <a:t>DoLS</a:t>
            </a:r>
            <a:r>
              <a:rPr lang="en-GB" dirty="0" smtClean="0"/>
              <a:t>, a deprivation can be for a maximum of one year initially. </a:t>
            </a:r>
            <a:r>
              <a:rPr lang="en-GB" b="1" dirty="0" smtClean="0"/>
              <a:t>Under LPS</a:t>
            </a:r>
            <a:r>
              <a:rPr lang="en-GB" dirty="0" smtClean="0"/>
              <a:t>, this can be renewed initially for one year, but subsequent to that for up to </a:t>
            </a:r>
            <a:r>
              <a:rPr lang="en-GB" b="1" dirty="0" smtClean="0"/>
              <a:t>three years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E167F-D1C9-454C-81D0-08A23AADFD9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15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LPS is designed to provide</a:t>
            </a:r>
            <a:r>
              <a:rPr lang="en-GB" baseline="0" dirty="0" smtClean="0"/>
              <a:t> </a:t>
            </a:r>
            <a:r>
              <a:rPr lang="en-GB" dirty="0" smtClean="0"/>
              <a:t>a much less bureaucratic system?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E167F-D1C9-454C-81D0-08A23AADFD9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51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Responsible body takes necessary steps to secure determination of conditions, consultation, advocacy/appropriate person support and pre-authorisation review (by AMCP where relevant) </a:t>
            </a:r>
          </a:p>
          <a:p>
            <a:endParaRPr lang="en-GB" dirty="0" smtClean="0"/>
          </a:p>
          <a:p>
            <a:r>
              <a:rPr lang="en-GB" dirty="0" smtClean="0"/>
              <a:t>Responsible body can outsource steps, except for pre-authorisation review, to care home managers where arrangements (for 18 plus) are in care homes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E167F-D1C9-454C-81D0-08A23AADFD9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048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22-13FA-4FBA-83EB-0BE25AF45E4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CF8-49C2-46B3-AC2E-C52D1478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7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22-13FA-4FBA-83EB-0BE25AF45E4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CF8-49C2-46B3-AC2E-C52D1478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62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22-13FA-4FBA-83EB-0BE25AF45E4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CF8-49C2-46B3-AC2E-C52D1478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06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22-13FA-4FBA-83EB-0BE25AF45E4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CF8-49C2-46B3-AC2E-C52D1478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69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22-13FA-4FBA-83EB-0BE25AF45E4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CF8-49C2-46B3-AC2E-C52D1478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29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22-13FA-4FBA-83EB-0BE25AF45E4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CF8-49C2-46B3-AC2E-C52D1478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3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22-13FA-4FBA-83EB-0BE25AF45E4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CF8-49C2-46B3-AC2E-C52D1478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22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22-13FA-4FBA-83EB-0BE25AF45E4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CF8-49C2-46B3-AC2E-C52D1478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4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22-13FA-4FBA-83EB-0BE25AF45E4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CF8-49C2-46B3-AC2E-C52D1478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28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22-13FA-4FBA-83EB-0BE25AF45E4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CF8-49C2-46B3-AC2E-C52D1478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61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22-13FA-4FBA-83EB-0BE25AF45E4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CF8-49C2-46B3-AC2E-C52D1478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84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25C22-13FA-4FBA-83EB-0BE25AF45E4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60CF8-49C2-46B3-AC2E-C52D14786D6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9" descr="New Powerpoint slid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839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ols@towerhamlets.gov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2160240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DoLS</a:t>
            </a:r>
            <a:r>
              <a:rPr lang="en-GB" b="1" dirty="0" smtClean="0"/>
              <a:t> and LPS (Case Study)</a:t>
            </a:r>
            <a:endParaRPr lang="en-GB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1560" y="429309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i="1" dirty="0"/>
              <a:t>Sarah </a:t>
            </a:r>
            <a:r>
              <a:rPr lang="en-GB" i="1" dirty="0" smtClean="0"/>
              <a:t>Murphy</a:t>
            </a:r>
          </a:p>
          <a:p>
            <a:pPr marL="0" indent="0" algn="ctr">
              <a:buNone/>
            </a:pPr>
            <a:r>
              <a:rPr lang="en-GB" i="1" dirty="0"/>
              <a:t>J</a:t>
            </a:r>
            <a:r>
              <a:rPr lang="en-GB" i="1" dirty="0" smtClean="0"/>
              <a:t>oint </a:t>
            </a:r>
            <a:r>
              <a:rPr lang="en-GB" i="1" dirty="0"/>
              <a:t>Strategic Safeguarding </a:t>
            </a:r>
            <a:r>
              <a:rPr lang="en-GB" i="1" dirty="0" smtClean="0"/>
              <a:t>Lead</a:t>
            </a:r>
          </a:p>
          <a:p>
            <a:pPr marL="0" indent="0" algn="ctr">
              <a:buNone/>
            </a:pPr>
            <a:r>
              <a:rPr lang="en-GB" i="1" dirty="0" smtClean="0"/>
              <a:t>Central Adult Safeguarding/ </a:t>
            </a:r>
            <a:r>
              <a:rPr lang="en-GB" i="1" dirty="0" err="1" smtClean="0"/>
              <a:t>DoLS</a:t>
            </a:r>
            <a:r>
              <a:rPr lang="en-GB" i="1" dirty="0" smtClean="0"/>
              <a:t> Team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2250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900" b="1" dirty="0"/>
          </a:p>
          <a:p>
            <a:pPr marL="0" indent="0">
              <a:buNone/>
            </a:pPr>
            <a:endParaRPr lang="en-GB" sz="800" b="1" dirty="0" smtClean="0"/>
          </a:p>
          <a:p>
            <a:pPr marL="0" indent="0">
              <a:buNone/>
            </a:pPr>
            <a:r>
              <a:rPr lang="en-GB" sz="2000" b="1" dirty="0" smtClean="0"/>
              <a:t>Adult </a:t>
            </a:r>
            <a:r>
              <a:rPr lang="en-GB" sz="2000" b="1" dirty="0"/>
              <a:t>Safeguarding, DOLS and MCA Team</a:t>
            </a:r>
          </a:p>
          <a:p>
            <a:pPr marL="0" indent="0">
              <a:buNone/>
            </a:pPr>
            <a:r>
              <a:rPr lang="en-GB" sz="2000" dirty="0" smtClean="0"/>
              <a:t>John </a:t>
            </a:r>
            <a:r>
              <a:rPr lang="en-GB" sz="2000" dirty="0" err="1"/>
              <a:t>Onslow</a:t>
            </a:r>
            <a:r>
              <a:rPr lang="en-GB" sz="2000" dirty="0"/>
              <a:t> House | 2</a:t>
            </a:r>
            <a:r>
              <a:rPr lang="en-GB" sz="2000" baseline="30000" dirty="0"/>
              <a:t>nd</a:t>
            </a:r>
            <a:r>
              <a:rPr lang="en-GB" sz="2000" dirty="0"/>
              <a:t> floor </a:t>
            </a:r>
          </a:p>
          <a:p>
            <a:pPr marL="0" indent="0">
              <a:buNone/>
            </a:pPr>
            <a:r>
              <a:rPr lang="en-GB" sz="2000" dirty="0"/>
              <a:t>1 </a:t>
            </a:r>
            <a:r>
              <a:rPr lang="en-GB" sz="2000" dirty="0" err="1"/>
              <a:t>Ewart</a:t>
            </a:r>
            <a:r>
              <a:rPr lang="en-GB" sz="2000" dirty="0"/>
              <a:t> Place</a:t>
            </a:r>
          </a:p>
          <a:p>
            <a:pPr marL="0" indent="0">
              <a:buNone/>
            </a:pPr>
            <a:r>
              <a:rPr lang="en-GB" sz="2000" dirty="0"/>
              <a:t>London</a:t>
            </a:r>
          </a:p>
          <a:p>
            <a:pPr marL="0" indent="0">
              <a:buNone/>
            </a:pPr>
            <a:r>
              <a:rPr lang="en-GB" sz="2000" dirty="0"/>
              <a:t>E3 </a:t>
            </a:r>
            <a:r>
              <a:rPr lang="en-GB" sz="2000" dirty="0" smtClean="0"/>
              <a:t>5EQ</a:t>
            </a:r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sz="2000" dirty="0"/>
              <a:t>Tel: </a:t>
            </a:r>
            <a:r>
              <a:rPr lang="en-GB" sz="2000" dirty="0" smtClean="0"/>
              <a:t>0207 364  3346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Out </a:t>
            </a:r>
            <a:r>
              <a:rPr lang="en-GB" sz="2000" dirty="0"/>
              <a:t>of hours: 020 7464 4079</a:t>
            </a:r>
            <a:r>
              <a:rPr lang="en-GB" sz="2000" u="sng" dirty="0"/>
              <a:t> 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Email: </a:t>
            </a:r>
            <a:r>
              <a:rPr lang="en-GB" sz="2000" dirty="0" smtClean="0">
                <a:hlinkClick r:id="rId2"/>
              </a:rPr>
              <a:t>dols</a:t>
            </a:r>
            <a:r>
              <a:rPr lang="en-GB" sz="2000" u="sng" dirty="0" smtClean="0">
                <a:hlinkClick r:id="rId2"/>
              </a:rPr>
              <a:t>@towerhamlets.gov.uk</a:t>
            </a:r>
            <a:r>
              <a:rPr lang="en-GB" sz="2000" u="sng" dirty="0" smtClean="0"/>
              <a:t> </a:t>
            </a:r>
            <a:endParaRPr lang="en-GB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296657" y="620688"/>
            <a:ext cx="8229600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  </a:t>
            </a:r>
            <a:r>
              <a:rPr lang="en-GB" b="1" dirty="0" err="1" smtClean="0"/>
              <a:t>DoLS</a:t>
            </a:r>
            <a:r>
              <a:rPr lang="en-GB" b="1" dirty="0" smtClean="0"/>
              <a:t> and LPS Case Study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6193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9816"/>
            <a:ext cx="735516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06712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600" b="1" dirty="0" smtClean="0"/>
              <a:t>Why is </a:t>
            </a:r>
            <a:r>
              <a:rPr lang="en-GB" sz="5600" b="1" dirty="0" err="1" smtClean="0"/>
              <a:t>DoLS</a:t>
            </a:r>
            <a:r>
              <a:rPr lang="en-GB" sz="5600" b="1" dirty="0" smtClean="0"/>
              <a:t> changing? </a:t>
            </a:r>
            <a:endParaRPr lang="en-GB" sz="5600" b="1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It’s </a:t>
            </a:r>
            <a:r>
              <a:rPr lang="en-GB" dirty="0"/>
              <a:t>an amendment of the Mental Capacity Act 2005 in relation to procedures of </a:t>
            </a:r>
            <a:r>
              <a:rPr lang="en-GB" dirty="0" err="1"/>
              <a:t>DoLS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1026" name="Picture 2" descr="C:\Users\folashade.braimoh\Desktop\MC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708920"/>
            <a:ext cx="266429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84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>
                <a:solidFill>
                  <a:prstClr val="black"/>
                </a:solidFill>
              </a:rPr>
              <a:t>What is changing?</a:t>
            </a:r>
            <a:br>
              <a:rPr lang="en-GB" dirty="0">
                <a:solidFill>
                  <a:prstClr val="black"/>
                </a:solidFill>
              </a:rPr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28601" y="2060848"/>
            <a:ext cx="4038600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GB" dirty="0" err="1" smtClean="0"/>
              <a:t>DoLS</a:t>
            </a:r>
            <a:endParaRPr lang="en-GB" dirty="0" smtClean="0"/>
          </a:p>
          <a:p>
            <a:r>
              <a:rPr lang="en-GB" dirty="0" smtClean="0"/>
              <a:t>Professional Assessors (BIA &amp;MH)</a:t>
            </a:r>
          </a:p>
          <a:p>
            <a:r>
              <a:rPr lang="en-GB" dirty="0" smtClean="0"/>
              <a:t>Cheshire West  definition </a:t>
            </a:r>
          </a:p>
          <a:p>
            <a:endParaRPr lang="en-GB" dirty="0" smtClean="0"/>
          </a:p>
          <a:p>
            <a:r>
              <a:rPr lang="en-GB" dirty="0" smtClean="0"/>
              <a:t>Age 18+</a:t>
            </a:r>
          </a:p>
          <a:p>
            <a:endParaRPr lang="en-GB" dirty="0" smtClean="0"/>
          </a:p>
          <a:p>
            <a:r>
              <a:rPr lang="en-GB" dirty="0" smtClean="0"/>
              <a:t>Care homes &amp; Hospital only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04048" y="2060848"/>
            <a:ext cx="4139952" cy="45259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GB" dirty="0" smtClean="0"/>
              <a:t>LPS</a:t>
            </a:r>
          </a:p>
          <a:p>
            <a:r>
              <a:rPr lang="en-GB" dirty="0" smtClean="0"/>
              <a:t>No Professional Assessors required</a:t>
            </a:r>
          </a:p>
          <a:p>
            <a:r>
              <a:rPr lang="en-GB" dirty="0" smtClean="0"/>
              <a:t>Likely to mirror Cheshire West </a:t>
            </a:r>
          </a:p>
          <a:p>
            <a:r>
              <a:rPr lang="en-GB" dirty="0" smtClean="0"/>
              <a:t>16 </a:t>
            </a:r>
            <a:r>
              <a:rPr lang="en-GB" dirty="0"/>
              <a:t>+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Anywhere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835696" y="2146509"/>
            <a:ext cx="63367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endParaRPr lang="en-GB" sz="4400" dirty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139952" y="1969647"/>
            <a:ext cx="8640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86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268760"/>
            <a:ext cx="6779096" cy="792088"/>
          </a:xfrm>
        </p:spPr>
        <p:txBody>
          <a:bodyPr/>
          <a:lstStyle/>
          <a:p>
            <a:r>
              <a:rPr lang="en-GB" b="1" dirty="0" smtClean="0"/>
              <a:t>What is Changing 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5445"/>
              </p:ext>
            </p:extLst>
          </p:nvPr>
        </p:nvGraphicFramePr>
        <p:xfrm>
          <a:off x="611560" y="213285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709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441" y="908720"/>
            <a:ext cx="8229600" cy="1143000"/>
          </a:xfrm>
        </p:spPr>
        <p:txBody>
          <a:bodyPr/>
          <a:lstStyle/>
          <a:p>
            <a:r>
              <a:rPr lang="en-GB" dirty="0" smtClean="0"/>
              <a:t>What is Changing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88334" y="1866528"/>
            <a:ext cx="1800200" cy="914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 explicit power to convey a person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88334" y="2924944"/>
            <a:ext cx="18002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BIA required for all cases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88334" y="4077072"/>
            <a:ext cx="18002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Mental </a:t>
            </a:r>
            <a:r>
              <a:rPr lang="en-GB" dirty="0"/>
              <a:t>H</a:t>
            </a:r>
            <a:r>
              <a:rPr lang="en-GB" dirty="0" smtClean="0"/>
              <a:t>ealth Assessor 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295125" y="1963282"/>
            <a:ext cx="4392488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Power to convey between places. 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277241" y="3018656"/>
            <a:ext cx="4392488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BIA becomes Approved Mental capacity Professionals (AMCP) 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283968" y="4077072"/>
            <a:ext cx="4354726" cy="97646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Removed – it could be a GP 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4277241" y="5178896"/>
            <a:ext cx="4392488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Code of Practice for LPS will be released. </a:t>
            </a:r>
            <a:endParaRPr lang="en-GB" dirty="0"/>
          </a:p>
        </p:txBody>
      </p:sp>
      <p:pic>
        <p:nvPicPr>
          <p:cNvPr id="1026" name="Picture 2" descr="C:\Users\folashade.braimoh\Desktop\51bRlQUMXFL__SX358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34" y="5178896"/>
            <a:ext cx="1800200" cy="108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9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1052736"/>
            <a:ext cx="8229600" cy="1143000"/>
          </a:xfrm>
        </p:spPr>
        <p:txBody>
          <a:bodyPr/>
          <a:lstStyle/>
          <a:p>
            <a:r>
              <a:rPr lang="en-GB" b="1" dirty="0" err="1"/>
              <a:t>DoLS</a:t>
            </a:r>
            <a:r>
              <a:rPr lang="en-GB" b="1" dirty="0"/>
              <a:t> and LPS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Mr </a:t>
            </a:r>
            <a:r>
              <a:rPr lang="en-GB" sz="1800" dirty="0"/>
              <a:t>B is a 48 year old </a:t>
            </a:r>
            <a:r>
              <a:rPr lang="en-GB" sz="1800" dirty="0" smtClean="0"/>
              <a:t>man </a:t>
            </a:r>
            <a:r>
              <a:rPr lang="en-GB" sz="1800" dirty="0"/>
              <a:t>who </a:t>
            </a:r>
            <a:r>
              <a:rPr lang="en-GB" sz="1800" dirty="0" smtClean="0"/>
              <a:t>moved </a:t>
            </a:r>
            <a:r>
              <a:rPr lang="en-GB" sz="1800" dirty="0"/>
              <a:t>into </a:t>
            </a:r>
            <a:r>
              <a:rPr lang="en-GB" sz="1800" dirty="0" smtClean="0"/>
              <a:t>Orchid </a:t>
            </a:r>
            <a:r>
              <a:rPr lang="en-GB" sz="1800" dirty="0"/>
              <a:t>Rehab Centre </a:t>
            </a:r>
            <a:r>
              <a:rPr lang="en-GB" sz="1800" dirty="0" smtClean="0"/>
              <a:t>in October 2019. Orchid Rehab Centre </a:t>
            </a:r>
            <a:r>
              <a:rPr lang="en-GB" sz="1800" dirty="0"/>
              <a:t>is a Neurological Rehabilitation Specialist Home. Prior to this Mr B had been residing in the community with his family, however his family were not able to manage </a:t>
            </a:r>
            <a:r>
              <a:rPr lang="en-GB" sz="1800" dirty="0" smtClean="0"/>
              <a:t>some of his behaviours which they found challenging.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Mr B sustained a traumatic brain injury when he was </a:t>
            </a:r>
            <a:r>
              <a:rPr lang="en-GB" sz="1800" dirty="0" smtClean="0"/>
              <a:t>ten </a:t>
            </a:r>
            <a:r>
              <a:rPr lang="en-GB" sz="1800" dirty="0"/>
              <a:t>years </a:t>
            </a:r>
            <a:r>
              <a:rPr lang="en-GB" sz="1800" dirty="0" smtClean="0"/>
              <a:t>old when </a:t>
            </a:r>
            <a:r>
              <a:rPr lang="en-GB" sz="1800" dirty="0"/>
              <a:t>he ran out in front of a vehicle. Mr B underwent treatment </a:t>
            </a:r>
            <a:r>
              <a:rPr lang="en-GB" sz="1800" dirty="0" smtClean="0"/>
              <a:t>in a specialist hospital and then went on to live in two different placements by the coast, both </a:t>
            </a:r>
            <a:r>
              <a:rPr lang="en-GB" sz="1800" dirty="0"/>
              <a:t>of which broke down. </a:t>
            </a: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In </a:t>
            </a:r>
            <a:r>
              <a:rPr lang="en-GB" sz="1800" dirty="0"/>
              <a:t>1991 Mr B was placed in </a:t>
            </a:r>
            <a:r>
              <a:rPr lang="en-GB" sz="1800" dirty="0" smtClean="0"/>
              <a:t>Sunny Vale, but </a:t>
            </a:r>
            <a:r>
              <a:rPr lang="en-GB" sz="1800" dirty="0"/>
              <a:t>staff were not able to manage his challenging behaviour. Mr B was then moved </a:t>
            </a:r>
            <a:r>
              <a:rPr lang="en-GB" sz="1800" dirty="0" smtClean="0"/>
              <a:t>to Castle Court House (placement) and from </a:t>
            </a:r>
            <a:r>
              <a:rPr lang="en-GB" sz="1800" dirty="0"/>
              <a:t>there to </a:t>
            </a:r>
            <a:r>
              <a:rPr lang="en-GB" sz="1800" dirty="0" smtClean="0"/>
              <a:t>Orchid </a:t>
            </a:r>
            <a:r>
              <a:rPr lang="en-GB" sz="1800" dirty="0"/>
              <a:t>Rehab </a:t>
            </a:r>
            <a:r>
              <a:rPr lang="en-GB" sz="1800" dirty="0" smtClean="0"/>
              <a:t>Centre. </a:t>
            </a:r>
            <a:r>
              <a:rPr lang="en-GB" sz="1800" dirty="0"/>
              <a:t>Mr B </a:t>
            </a:r>
            <a:r>
              <a:rPr lang="en-GB" sz="1800" dirty="0" smtClean="0"/>
              <a:t>behaviours include </a:t>
            </a:r>
            <a:r>
              <a:rPr lang="en-GB" sz="1800" dirty="0"/>
              <a:t>physical and verbal </a:t>
            </a:r>
            <a:r>
              <a:rPr lang="en-GB" sz="1800" dirty="0" smtClean="0"/>
              <a:t>aggression including </a:t>
            </a:r>
            <a:r>
              <a:rPr lang="en-GB" sz="1800" dirty="0"/>
              <a:t>punching, kicking out, grabbing and displaying sexualised behaviour towards staff and other </a:t>
            </a:r>
            <a:r>
              <a:rPr lang="en-GB" sz="1800" dirty="0" smtClean="0"/>
              <a:t>residents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r>
              <a:rPr lang="en-GB" sz="1800" b="1" smtClean="0"/>
              <a:t>Consider the same </a:t>
            </a:r>
            <a:r>
              <a:rPr lang="en-GB" sz="1800" b="1" dirty="0" smtClean="0"/>
              <a:t>situation and what should happen in Oct 2020</a:t>
            </a:r>
            <a:endParaRPr lang="en-GB" sz="1800" b="1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88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96752"/>
            <a:ext cx="8229600" cy="1143000"/>
          </a:xfrm>
        </p:spPr>
        <p:txBody>
          <a:bodyPr/>
          <a:lstStyle/>
          <a:p>
            <a:r>
              <a:rPr lang="en-GB" b="1" dirty="0" err="1"/>
              <a:t>DoLS</a:t>
            </a:r>
            <a:r>
              <a:rPr lang="en-GB" b="1" dirty="0"/>
              <a:t> and LPS Case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900" dirty="0" smtClean="0"/>
          </a:p>
          <a:p>
            <a:pPr marL="0" indent="0">
              <a:buNone/>
            </a:pPr>
            <a:r>
              <a:rPr lang="en-GB" sz="2800" dirty="0" smtClean="0"/>
              <a:t>Mr </a:t>
            </a:r>
            <a:r>
              <a:rPr lang="en-GB" sz="2800" dirty="0"/>
              <a:t>B </a:t>
            </a:r>
            <a:r>
              <a:rPr lang="en-GB" sz="2800" dirty="0" smtClean="0"/>
              <a:t>has </a:t>
            </a:r>
            <a:r>
              <a:rPr lang="en-GB" sz="2800" dirty="0"/>
              <a:t>good days and bad </a:t>
            </a:r>
            <a:r>
              <a:rPr lang="en-GB" sz="2800" dirty="0" smtClean="0"/>
              <a:t>days, </a:t>
            </a:r>
            <a:r>
              <a:rPr lang="en-GB" sz="2800" dirty="0"/>
              <a:t>and </a:t>
            </a:r>
            <a:r>
              <a:rPr lang="en-GB" sz="2800" dirty="0" smtClean="0"/>
              <a:t>sometimes presents with capacity to make decisions on his few good days. </a:t>
            </a:r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sz="2800" dirty="0" smtClean="0"/>
              <a:t>However, on his bad days he requires covert medication and even physical restraint.</a:t>
            </a:r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sz="2800" dirty="0" smtClean="0"/>
              <a:t>The care team are thinking of requesting for a DOLS/ LPS assessment.</a:t>
            </a:r>
            <a:endParaRPr lang="en-GB" sz="2800" dirty="0"/>
          </a:p>
          <a:p>
            <a:pPr marL="0" indent="0">
              <a:buNone/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89476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110186" y="496144"/>
            <a:ext cx="8229600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  </a:t>
            </a:r>
            <a:r>
              <a:rPr lang="en-GB" b="1" dirty="0" err="1" smtClean="0"/>
              <a:t>DoLS</a:t>
            </a:r>
            <a:r>
              <a:rPr lang="en-GB" b="1" dirty="0" smtClean="0"/>
              <a:t> and LPS Case Study</a:t>
            </a:r>
            <a:endParaRPr lang="en-GB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608512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chemeClr val="tx2"/>
                </a:solidFill>
              </a:rPr>
              <a:t>CURRENT DOLS PROCCESS:</a:t>
            </a:r>
          </a:p>
          <a:p>
            <a:pPr algn="l"/>
            <a:endParaRPr lang="en-GB" sz="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GB" sz="2800" dirty="0" smtClean="0">
                <a:solidFill>
                  <a:schemeClr val="tx1"/>
                </a:solidFill>
              </a:rPr>
              <a:t>Orchid Rehab Centre to request a </a:t>
            </a:r>
            <a:r>
              <a:rPr lang="en-GB" sz="2800" dirty="0" err="1" smtClean="0">
                <a:solidFill>
                  <a:schemeClr val="tx1"/>
                </a:solidFill>
              </a:rPr>
              <a:t>DoLS</a:t>
            </a:r>
            <a:r>
              <a:rPr lang="en-GB" sz="2800" dirty="0" smtClean="0">
                <a:solidFill>
                  <a:schemeClr val="tx1"/>
                </a:solidFill>
              </a:rPr>
              <a:t> authorisation (Form 1/2)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GB" sz="2800" dirty="0" smtClean="0">
                <a:solidFill>
                  <a:schemeClr val="tx1"/>
                </a:solidFill>
              </a:rPr>
              <a:t>Best Interests Assessor (Form 3)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GB" sz="2800" dirty="0" smtClean="0">
                <a:solidFill>
                  <a:schemeClr val="tx1"/>
                </a:solidFill>
              </a:rPr>
              <a:t>Mental Health Assessor  (Form 4)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GB" sz="2800" dirty="0" smtClean="0">
                <a:solidFill>
                  <a:schemeClr val="tx1"/>
                </a:solidFill>
              </a:rPr>
              <a:t>Signatory Scrutiny and Agreed Authorisation (Form 5)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GB" sz="2800" dirty="0" smtClean="0">
                <a:solidFill>
                  <a:schemeClr val="tx1"/>
                </a:solidFill>
              </a:rPr>
              <a:t>Authorisation sent to the Managing  </a:t>
            </a:r>
            <a:r>
              <a:rPr lang="en-GB" sz="2800" dirty="0">
                <a:solidFill>
                  <a:schemeClr val="tx1"/>
                </a:solidFill>
              </a:rPr>
              <a:t>A</a:t>
            </a:r>
            <a:r>
              <a:rPr lang="en-GB" sz="2800" dirty="0" smtClean="0">
                <a:solidFill>
                  <a:schemeClr val="tx1"/>
                </a:solidFill>
              </a:rPr>
              <a:t>uthority </a:t>
            </a:r>
            <a:r>
              <a:rPr lang="en-GB" sz="2800" b="1" dirty="0" smtClean="0">
                <a:solidFill>
                  <a:schemeClr val="tx1"/>
                </a:solidFill>
              </a:rPr>
              <a:t>(and/or </a:t>
            </a:r>
            <a:r>
              <a:rPr lang="en-GB" sz="2800" b="1" dirty="0" err="1" smtClean="0">
                <a:solidFill>
                  <a:schemeClr val="tx1"/>
                </a:solidFill>
              </a:rPr>
              <a:t>CoP</a:t>
            </a:r>
            <a:r>
              <a:rPr lang="en-GB" sz="2800" b="1" dirty="0" smtClean="0">
                <a:solidFill>
                  <a:schemeClr val="tx1"/>
                </a:solidFill>
              </a:rPr>
              <a:t>)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(Provisional) </a:t>
            </a:r>
            <a:r>
              <a:rPr lang="en-GB" b="1" dirty="0" smtClean="0">
                <a:solidFill>
                  <a:schemeClr val="tx2"/>
                </a:solidFill>
              </a:rPr>
              <a:t>LPS PROCCESS</a:t>
            </a:r>
            <a:r>
              <a:rPr lang="en-GB" b="1" dirty="0" smtClean="0"/>
              <a:t>:</a:t>
            </a:r>
          </a:p>
          <a:p>
            <a:pPr marL="0" indent="0">
              <a:buNone/>
            </a:pPr>
            <a:endParaRPr lang="en-GB" sz="9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 smtClean="0"/>
              <a:t>Care </a:t>
            </a:r>
            <a:r>
              <a:rPr lang="en-GB" sz="2800" dirty="0"/>
              <a:t>Home/ Placement to assess aspects of LPS in partnership with the social work team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 smtClean="0"/>
              <a:t>Conflict and objections to proceed to Approved Mental Capacity Practitioner (AMCP)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 smtClean="0"/>
              <a:t>Pre Authorisation (by Responsible Body – Social Work Team)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 smtClean="0"/>
              <a:t>The Responsible Body Signatory Authorisation and/or </a:t>
            </a:r>
            <a:r>
              <a:rPr lang="en-GB" sz="2800" dirty="0" err="1" smtClean="0"/>
              <a:t>CoP</a:t>
            </a:r>
            <a:endParaRPr lang="en-GB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285716" y="476672"/>
            <a:ext cx="8229600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  </a:t>
            </a:r>
            <a:r>
              <a:rPr lang="en-GB" b="1" dirty="0" err="1" smtClean="0"/>
              <a:t>DoLS</a:t>
            </a:r>
            <a:r>
              <a:rPr lang="en-GB" b="1" dirty="0" smtClean="0"/>
              <a:t> and LPS Case Study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2096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1104</Words>
  <Application>Microsoft Office PowerPoint</Application>
  <PresentationFormat>On-screen Show (4:3)</PresentationFormat>
  <Paragraphs>130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DoLS and LPS (Case Study)</vt:lpstr>
      <vt:lpstr>  </vt:lpstr>
      <vt:lpstr> What is changing? </vt:lpstr>
      <vt:lpstr>What is Changing </vt:lpstr>
      <vt:lpstr>What is Changing </vt:lpstr>
      <vt:lpstr>DoLS and LPS Case Study</vt:lpstr>
      <vt:lpstr>DoLS and LPS Case Study</vt:lpstr>
      <vt:lpstr>PowerPoint Presentation</vt:lpstr>
      <vt:lpstr>PowerPoint Presentation</vt:lpstr>
      <vt:lpstr>PowerPoint Presentation</vt:lpstr>
    </vt:vector>
  </TitlesOfParts>
  <Company>London Borough of Tower Hamlets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Roxanna Bostock</dc:creator>
  <cp:lastModifiedBy>Sarah Murphy</cp:lastModifiedBy>
  <cp:revision>180</cp:revision>
  <dcterms:created xsi:type="dcterms:W3CDTF">2017-08-11T11:59:15Z</dcterms:created>
  <dcterms:modified xsi:type="dcterms:W3CDTF">2019-11-27T10:15:44Z</dcterms:modified>
</cp:coreProperties>
</file>