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07" r:id="rId5"/>
    <p:sldId id="257" r:id="rId6"/>
    <p:sldId id="309" r:id="rId7"/>
    <p:sldId id="311" r:id="rId8"/>
    <p:sldId id="312" r:id="rId9"/>
    <p:sldId id="313" r:id="rId10"/>
    <p:sldId id="314" r:id="rId11"/>
    <p:sldId id="315" r:id="rId12"/>
    <p:sldId id="317" r:id="rId13"/>
    <p:sldId id="316" r:id="rId14"/>
    <p:sldId id="318" r:id="rId15"/>
    <p:sldId id="319" r:id="rId16"/>
    <p:sldId id="322"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D034"/>
    <a:srgbClr val="5F718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3792" autoAdjust="0"/>
  </p:normalViewPr>
  <p:slideViewPr>
    <p:cSldViewPr snapToGrid="0">
      <p:cViewPr varScale="1">
        <p:scale>
          <a:sx n="44" d="100"/>
          <a:sy n="44" d="100"/>
        </p:scale>
        <p:origin x="60" y="3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ctr" rtl="0">
              <a:defRPr sz="1800" b="1" i="0" u="none" strike="noStrike" kern="1200" baseline="0">
                <a:solidFill>
                  <a:schemeClr val="dk1"/>
                </a:solidFill>
                <a:latin typeface="+mn-lt"/>
                <a:ea typeface="+mn-ea"/>
                <a:cs typeface="+mn-cs"/>
              </a:defRPr>
            </a:pPr>
            <a:r>
              <a:rPr lang="en-GB" sz="1200" dirty="0"/>
              <a:t>School Population in Tower Hamlets by Ethnicity, 2019</a:t>
            </a:r>
          </a:p>
        </c:rich>
      </c:tx>
      <c:overlay val="1"/>
      <c:spPr>
        <a:noFill/>
        <a:ln>
          <a:noFill/>
        </a:ln>
        <a:effectLst/>
      </c:spPr>
      <c:txPr>
        <a:bodyPr rot="0" spcFirstLastPara="1" vertOverflow="ellipsis" vert="horz" wrap="square" anchor="ctr" anchorCtr="1"/>
        <a:lstStyle/>
        <a:p>
          <a:pPr algn="ctr" rtl="0">
            <a:defRPr sz="1800" b="1" i="0" u="none" strike="noStrike" kern="1200" baseline="0">
              <a:solidFill>
                <a:schemeClr val="dk1"/>
              </a:solidFill>
              <a:latin typeface="+mn-lt"/>
              <a:ea typeface="+mn-ea"/>
              <a:cs typeface="+mn-cs"/>
            </a:defRPr>
          </a:pPr>
          <a:endParaRPr lang="en-US"/>
        </a:p>
      </c:txPr>
    </c:title>
    <c:autoTitleDeleted val="0"/>
    <c:plotArea>
      <c:layout>
        <c:manualLayout>
          <c:layoutTarget val="inner"/>
          <c:xMode val="edge"/>
          <c:yMode val="edge"/>
          <c:x val="0.44346838463373894"/>
          <c:y val="0.13502109704641349"/>
          <c:w val="0.52936423727315363"/>
          <c:h val="0.86497890295358648"/>
        </c:manualLayout>
      </c:layout>
      <c:barChart>
        <c:barDir val="bar"/>
        <c:grouping val="clustered"/>
        <c:varyColors val="0"/>
        <c:ser>
          <c:idx val="0"/>
          <c:order val="0"/>
          <c:spPr>
            <a:solidFill>
              <a:srgbClr val="5F718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Page'!$L$9:$L$18</c:f>
              <c:strCache>
                <c:ptCount val="10"/>
                <c:pt idx="0">
                  <c:v>Refused to say</c:v>
                </c:pt>
                <c:pt idx="1">
                  <c:v>Information not yet obtained</c:v>
                </c:pt>
                <c:pt idx="2">
                  <c:v>Other Ethnic Group</c:v>
                </c:pt>
                <c:pt idx="3">
                  <c:v>Black / Black British: Somali</c:v>
                </c:pt>
                <c:pt idx="4">
                  <c:v>Asian / Asian British: Any other Asian Background</c:v>
                </c:pt>
                <c:pt idx="5">
                  <c:v>White / White British: Any other White Background</c:v>
                </c:pt>
                <c:pt idx="6">
                  <c:v>Black / black British: Any other Black background</c:v>
                </c:pt>
                <c:pt idx="7">
                  <c:v>Mixed or Multiple Ethnic Background</c:v>
                </c:pt>
                <c:pt idx="8">
                  <c:v>White: British</c:v>
                </c:pt>
                <c:pt idx="9">
                  <c:v>Asian / Asian British: Bangladeshi</c:v>
                </c:pt>
              </c:strCache>
            </c:strRef>
          </c:cat>
          <c:val>
            <c:numRef>
              <c:f>'Summary Data Page'!$M$9:$M$18</c:f>
              <c:numCache>
                <c:formatCode>General</c:formatCode>
                <c:ptCount val="10"/>
                <c:pt idx="0">
                  <c:v>56</c:v>
                </c:pt>
                <c:pt idx="1">
                  <c:v>328</c:v>
                </c:pt>
                <c:pt idx="2">
                  <c:v>1065</c:v>
                </c:pt>
                <c:pt idx="3">
                  <c:v>1735</c:v>
                </c:pt>
                <c:pt idx="4">
                  <c:v>1737</c:v>
                </c:pt>
                <c:pt idx="5">
                  <c:v>2216</c:v>
                </c:pt>
                <c:pt idx="6">
                  <c:v>2922</c:v>
                </c:pt>
                <c:pt idx="7">
                  <c:v>3004</c:v>
                </c:pt>
                <c:pt idx="8">
                  <c:v>4002</c:v>
                </c:pt>
                <c:pt idx="9">
                  <c:v>28436</c:v>
                </c:pt>
              </c:numCache>
            </c:numRef>
          </c:val>
          <c:extLst>
            <c:ext xmlns:c16="http://schemas.microsoft.com/office/drawing/2014/chart" uri="{C3380CC4-5D6E-409C-BE32-E72D297353CC}">
              <c16:uniqueId val="{00000000-93AF-49B0-99D7-BBE6C7ED2F8F}"/>
            </c:ext>
          </c:extLst>
        </c:ser>
        <c:dLbls>
          <c:dLblPos val="outEnd"/>
          <c:showLegendKey val="0"/>
          <c:showVal val="1"/>
          <c:showCatName val="0"/>
          <c:showSerName val="0"/>
          <c:showPercent val="0"/>
          <c:showBubbleSize val="0"/>
        </c:dLbls>
        <c:gapWidth val="150"/>
        <c:axId val="59298560"/>
        <c:axId val="59300096"/>
      </c:barChart>
      <c:catAx>
        <c:axId val="59298560"/>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59300096"/>
        <c:crosses val="autoZero"/>
        <c:auto val="1"/>
        <c:lblAlgn val="ctr"/>
        <c:lblOffset val="100"/>
        <c:noMultiLvlLbl val="0"/>
      </c:catAx>
      <c:valAx>
        <c:axId val="59300096"/>
        <c:scaling>
          <c:orientation val="minMax"/>
        </c:scaling>
        <c:delete val="1"/>
        <c:axPos val="b"/>
        <c:numFmt formatCode="General" sourceLinked="1"/>
        <c:majorTickMark val="out"/>
        <c:minorTickMark val="none"/>
        <c:tickLblPos val="nextTo"/>
        <c:crossAx val="59298560"/>
        <c:crosses val="autoZero"/>
        <c:crossBetween val="between"/>
      </c:valAx>
      <c:spPr>
        <a:solidFill>
          <a:schemeClr val="bg1"/>
        </a:solid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l" rtl="0">
              <a:defRPr lang="en-GB" sz="1440" b="1" i="0" u="none" strike="noStrike" kern="1200" baseline="0" dirty="0" smtClean="0">
                <a:solidFill>
                  <a:srgbClr val="003366"/>
                </a:solidFill>
                <a:latin typeface="+mn-lt"/>
                <a:ea typeface="+mn-ea"/>
                <a:cs typeface="+mn-cs"/>
              </a:defRPr>
            </a:pPr>
            <a:r>
              <a:rPr lang="en-GB" sz="1440" b="1" i="0" u="none" strike="noStrike" kern="1200" baseline="0" dirty="0">
                <a:solidFill>
                  <a:srgbClr val="003366"/>
                </a:solidFill>
                <a:latin typeface="+mn-lt"/>
                <a:ea typeface="+mn-ea"/>
                <a:cs typeface="+mn-cs"/>
              </a:rPr>
              <a:t>Reasons for not wanting to go to university or higher education</a:t>
            </a:r>
          </a:p>
        </c:rich>
      </c:tx>
      <c:layout>
        <c:manualLayout>
          <c:xMode val="edge"/>
          <c:yMode val="edge"/>
          <c:x val="0.15253304320551941"/>
          <c:y val="5.7327044339470251E-2"/>
        </c:manualLayout>
      </c:layout>
      <c:overlay val="1"/>
      <c:spPr>
        <a:noFill/>
        <a:ln>
          <a:noFill/>
        </a:ln>
        <a:effectLst/>
      </c:spPr>
      <c:txPr>
        <a:bodyPr rot="0" spcFirstLastPara="1" vertOverflow="ellipsis" vert="horz" wrap="square" anchor="ctr" anchorCtr="1"/>
        <a:lstStyle/>
        <a:p>
          <a:pPr algn="l" rtl="0">
            <a:defRPr lang="en-GB" sz="1440" b="1" i="0" u="none" strike="noStrike" kern="1200" baseline="0" dirty="0" smtClean="0">
              <a:solidFill>
                <a:srgbClr val="003366"/>
              </a:solidFill>
              <a:latin typeface="+mn-lt"/>
              <a:ea typeface="+mn-ea"/>
              <a:cs typeface="+mn-cs"/>
            </a:defRPr>
          </a:pPr>
          <a:endParaRPr lang="en-US"/>
        </a:p>
      </c:txPr>
    </c:title>
    <c:autoTitleDeleted val="0"/>
    <c:plotArea>
      <c:layout>
        <c:manualLayout>
          <c:layoutTarget val="inner"/>
          <c:xMode val="edge"/>
          <c:yMode val="edge"/>
          <c:x val="0.12560850812008439"/>
          <c:y val="0.10648148148148148"/>
          <c:w val="0.74638854406505462"/>
          <c:h val="0.84259259259259256"/>
        </c:manualLayout>
      </c:layout>
      <c:barChart>
        <c:barDir val="bar"/>
        <c:grouping val="clustered"/>
        <c:varyColors val="0"/>
        <c:ser>
          <c:idx val="0"/>
          <c:order val="0"/>
          <c:tx>
            <c:strRef>
              <c:f>'Pupil Attitude Survey'!$B$61</c:f>
              <c:strCache>
                <c:ptCount val="1"/>
                <c:pt idx="0">
                  <c:v>Primary</c:v>
                </c:pt>
              </c:strCache>
            </c:strRef>
          </c:tx>
          <c:spPr>
            <a:solidFill>
              <a:srgbClr val="5F7180"/>
            </a:solidFill>
            <a:ln>
              <a:noFill/>
            </a:ln>
            <a:effectLst/>
          </c:spPr>
          <c:invertIfNegative val="0"/>
          <c:dLbls>
            <c:spPr>
              <a:solidFill>
                <a:srgbClr val="5F7180"/>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Survey'!$A$62:$A$65</c:f>
              <c:strCache>
                <c:ptCount val="4"/>
                <c:pt idx="0">
                  <c:v>Not interested</c:v>
                </c:pt>
                <c:pt idx="1">
                  <c:v>Cost</c:v>
                </c:pt>
                <c:pt idx="2">
                  <c:v>Other</c:v>
                </c:pt>
                <c:pt idx="3">
                  <c:v>Don’t know</c:v>
                </c:pt>
              </c:strCache>
            </c:strRef>
          </c:cat>
          <c:val>
            <c:numRef>
              <c:f>'Pupil Attitude Survey'!$B$62:$B$65</c:f>
              <c:numCache>
                <c:formatCode>0%</c:formatCode>
                <c:ptCount val="4"/>
                <c:pt idx="0">
                  <c:v>0.39</c:v>
                </c:pt>
                <c:pt idx="1">
                  <c:v>0.25</c:v>
                </c:pt>
                <c:pt idx="2">
                  <c:v>0.21</c:v>
                </c:pt>
                <c:pt idx="3">
                  <c:v>0.17</c:v>
                </c:pt>
              </c:numCache>
            </c:numRef>
          </c:val>
          <c:extLst>
            <c:ext xmlns:c16="http://schemas.microsoft.com/office/drawing/2014/chart" uri="{C3380CC4-5D6E-409C-BE32-E72D297353CC}">
              <c16:uniqueId val="{00000000-F711-4A10-BAFE-8D8BC9E81258}"/>
            </c:ext>
          </c:extLst>
        </c:ser>
        <c:ser>
          <c:idx val="1"/>
          <c:order val="1"/>
          <c:tx>
            <c:strRef>
              <c:f>'Pupil Attitude Survey'!$C$61</c:f>
              <c:strCache>
                <c:ptCount val="1"/>
                <c:pt idx="0">
                  <c:v>Secondary</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Survey'!$A$62:$A$65</c:f>
              <c:strCache>
                <c:ptCount val="4"/>
                <c:pt idx="0">
                  <c:v>Not interested</c:v>
                </c:pt>
                <c:pt idx="1">
                  <c:v>Cost</c:v>
                </c:pt>
                <c:pt idx="2">
                  <c:v>Other</c:v>
                </c:pt>
                <c:pt idx="3">
                  <c:v>Don’t know</c:v>
                </c:pt>
              </c:strCache>
            </c:strRef>
          </c:cat>
          <c:val>
            <c:numRef>
              <c:f>'Pupil Attitude Survey'!$C$62:$C$65</c:f>
              <c:numCache>
                <c:formatCode>0%</c:formatCode>
                <c:ptCount val="4"/>
                <c:pt idx="0">
                  <c:v>0.44</c:v>
                </c:pt>
                <c:pt idx="1">
                  <c:v>0.24</c:v>
                </c:pt>
                <c:pt idx="2">
                  <c:v>0.32</c:v>
                </c:pt>
                <c:pt idx="3">
                  <c:v>0</c:v>
                </c:pt>
              </c:numCache>
            </c:numRef>
          </c:val>
          <c:extLst>
            <c:ext xmlns:c16="http://schemas.microsoft.com/office/drawing/2014/chart" uri="{C3380CC4-5D6E-409C-BE32-E72D297353CC}">
              <c16:uniqueId val="{00000001-F711-4A10-BAFE-8D8BC9E81258}"/>
            </c:ext>
          </c:extLst>
        </c:ser>
        <c:dLbls>
          <c:dLblPos val="inEnd"/>
          <c:showLegendKey val="0"/>
          <c:showVal val="1"/>
          <c:showCatName val="0"/>
          <c:showSerName val="0"/>
          <c:showPercent val="0"/>
          <c:showBubbleSize val="0"/>
        </c:dLbls>
        <c:gapWidth val="150"/>
        <c:axId val="85585280"/>
        <c:axId val="85587072"/>
      </c:barChart>
      <c:catAx>
        <c:axId val="85585280"/>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5587072"/>
        <c:crosses val="autoZero"/>
        <c:auto val="1"/>
        <c:lblAlgn val="ctr"/>
        <c:lblOffset val="100"/>
        <c:noMultiLvlLbl val="0"/>
      </c:catAx>
      <c:valAx>
        <c:axId val="85587072"/>
        <c:scaling>
          <c:orientation val="minMax"/>
        </c:scaling>
        <c:delete val="1"/>
        <c:axPos val="b"/>
        <c:numFmt formatCode="0%" sourceLinked="1"/>
        <c:majorTickMark val="out"/>
        <c:minorTickMark val="none"/>
        <c:tickLblPos val="nextTo"/>
        <c:crossAx val="85585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GB" sz="1200" baseline="0" dirty="0"/>
              <a:t>Pupils career aspirations</a:t>
            </a:r>
            <a:endParaRPr lang="en-GB" sz="1200" dirty="0"/>
          </a:p>
        </c:rich>
      </c:tx>
      <c:overlay val="1"/>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45843501768371814"/>
          <c:y val="0.12057860013155922"/>
          <c:w val="0.42957449203579673"/>
          <c:h val="0.8615819209039548"/>
        </c:manualLayout>
      </c:layout>
      <c:barChart>
        <c:barDir val="bar"/>
        <c:grouping val="clustered"/>
        <c:varyColors val="0"/>
        <c:ser>
          <c:idx val="0"/>
          <c:order val="0"/>
          <c:tx>
            <c:strRef>
              <c:f>'Pupil Attitude Survey'!$B$84</c:f>
              <c:strCache>
                <c:ptCount val="1"/>
                <c:pt idx="0">
                  <c:v>Primary</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Survey'!$A$85:$A$95</c:f>
              <c:strCache>
                <c:ptCount val="11"/>
                <c:pt idx="0">
                  <c:v>Administrative work (e.g. in an office)</c:v>
                </c:pt>
                <c:pt idx="1">
                  <c:v>Military services job (e.g. police, firefighter, paramedic)</c:v>
                </c:pt>
                <c:pt idx="2">
                  <c:v>Skilled trade (e.g. hairdresser, builder, beautician, plumber, electrician, mechanic)</c:v>
                </c:pt>
                <c:pt idx="3">
                  <c:v>Emergency services job (e.g. police, firefighter, paramedic)</c:v>
                </c:pt>
                <c:pt idx="4">
                  <c:v>I haven't decided on my future job yet</c:v>
                </c:pt>
                <c:pt idx="5">
                  <c:v>ICT job (e.g. computer programmer, graphics designer, web designer, coder, computer games developer)</c:v>
                </c:pt>
                <c:pt idx="6">
                  <c:v>Job in the arts or entertainment (e.g. fashion, music, creative media, acting, graphic designer, author, dancer)</c:v>
                </c:pt>
                <c:pt idx="7">
                  <c:v>Run my own business</c:v>
                </c:pt>
                <c:pt idx="8">
                  <c:v>Sport related job</c:v>
                </c:pt>
                <c:pt idx="9">
                  <c:v>Other</c:v>
                </c:pt>
                <c:pt idx="10">
                  <c:v>A professional job (e.g. Engineer, surveyor, doctor, lawyer, manager, teacher, in finance, vet, architect, scientist, social worker)</c:v>
                </c:pt>
              </c:strCache>
            </c:strRef>
          </c:cat>
          <c:val>
            <c:numRef>
              <c:f>'Pupil Attitude Survey'!$B$85:$B$95</c:f>
              <c:numCache>
                <c:formatCode>0%</c:formatCode>
                <c:ptCount val="11"/>
                <c:pt idx="0">
                  <c:v>0.05</c:v>
                </c:pt>
                <c:pt idx="1">
                  <c:v>7.0000000000000007E-2</c:v>
                </c:pt>
                <c:pt idx="2">
                  <c:v>7.0000000000000007E-2</c:v>
                </c:pt>
                <c:pt idx="3">
                  <c:v>0.1</c:v>
                </c:pt>
                <c:pt idx="4">
                  <c:v>0.12</c:v>
                </c:pt>
                <c:pt idx="5">
                  <c:v>0.13</c:v>
                </c:pt>
                <c:pt idx="6">
                  <c:v>0.15</c:v>
                </c:pt>
                <c:pt idx="7">
                  <c:v>0.21</c:v>
                </c:pt>
                <c:pt idx="8">
                  <c:v>0.22</c:v>
                </c:pt>
                <c:pt idx="9">
                  <c:v>0.23</c:v>
                </c:pt>
                <c:pt idx="10">
                  <c:v>0.47</c:v>
                </c:pt>
              </c:numCache>
            </c:numRef>
          </c:val>
          <c:extLst>
            <c:ext xmlns:c16="http://schemas.microsoft.com/office/drawing/2014/chart" uri="{C3380CC4-5D6E-409C-BE32-E72D297353CC}">
              <c16:uniqueId val="{00000000-062A-4035-9ABB-61445393D72D}"/>
            </c:ext>
          </c:extLst>
        </c:ser>
        <c:ser>
          <c:idx val="1"/>
          <c:order val="1"/>
          <c:tx>
            <c:strRef>
              <c:f>'Pupil Attitude Survey'!$C$84</c:f>
              <c:strCache>
                <c:ptCount val="1"/>
                <c:pt idx="0">
                  <c:v>Secondary</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Survey'!$A$85:$A$95</c:f>
              <c:strCache>
                <c:ptCount val="11"/>
                <c:pt idx="0">
                  <c:v>Administrative work (e.g. in an office)</c:v>
                </c:pt>
                <c:pt idx="1">
                  <c:v>Military services job (e.g. police, firefighter, paramedic)</c:v>
                </c:pt>
                <c:pt idx="2">
                  <c:v>Skilled trade (e.g. hairdresser, builder, beautician, plumber, electrician, mechanic)</c:v>
                </c:pt>
                <c:pt idx="3">
                  <c:v>Emergency services job (e.g. police, firefighter, paramedic)</c:v>
                </c:pt>
                <c:pt idx="4">
                  <c:v>I haven't decided on my future job yet</c:v>
                </c:pt>
                <c:pt idx="5">
                  <c:v>ICT job (e.g. computer programmer, graphics designer, web designer, coder, computer games developer)</c:v>
                </c:pt>
                <c:pt idx="6">
                  <c:v>Job in the arts or entertainment (e.g. fashion, music, creative media, acting, graphic designer, author, dancer)</c:v>
                </c:pt>
                <c:pt idx="7">
                  <c:v>Run my own business</c:v>
                </c:pt>
                <c:pt idx="8">
                  <c:v>Sport related job</c:v>
                </c:pt>
                <c:pt idx="9">
                  <c:v>Other</c:v>
                </c:pt>
                <c:pt idx="10">
                  <c:v>A professional job (e.g. Engineer, surveyor, doctor, lawyer, manager, teacher, in finance, vet, architect, scientist, social worker)</c:v>
                </c:pt>
              </c:strCache>
            </c:strRef>
          </c:cat>
          <c:val>
            <c:numRef>
              <c:f>'Pupil Attitude Survey'!$C$85:$C$95</c:f>
              <c:numCache>
                <c:formatCode>0%</c:formatCode>
                <c:ptCount val="11"/>
                <c:pt idx="0">
                  <c:v>7.0000000000000007E-2</c:v>
                </c:pt>
                <c:pt idx="1">
                  <c:v>0.08</c:v>
                </c:pt>
                <c:pt idx="2">
                  <c:v>0.06</c:v>
                </c:pt>
                <c:pt idx="3">
                  <c:v>0.06</c:v>
                </c:pt>
                <c:pt idx="4">
                  <c:v>0.18</c:v>
                </c:pt>
                <c:pt idx="5">
                  <c:v>0.12</c:v>
                </c:pt>
                <c:pt idx="6">
                  <c:v>0.11</c:v>
                </c:pt>
                <c:pt idx="7">
                  <c:v>0.15</c:v>
                </c:pt>
                <c:pt idx="8">
                  <c:v>0.15</c:v>
                </c:pt>
                <c:pt idx="9">
                  <c:v>0.15</c:v>
                </c:pt>
                <c:pt idx="10">
                  <c:v>0.47</c:v>
                </c:pt>
              </c:numCache>
            </c:numRef>
          </c:val>
          <c:extLst>
            <c:ext xmlns:c16="http://schemas.microsoft.com/office/drawing/2014/chart" uri="{C3380CC4-5D6E-409C-BE32-E72D297353CC}">
              <c16:uniqueId val="{00000001-062A-4035-9ABB-61445393D72D}"/>
            </c:ext>
          </c:extLst>
        </c:ser>
        <c:dLbls>
          <c:dLblPos val="inEnd"/>
          <c:showLegendKey val="0"/>
          <c:showVal val="1"/>
          <c:showCatName val="0"/>
          <c:showSerName val="0"/>
          <c:showPercent val="0"/>
          <c:showBubbleSize val="0"/>
        </c:dLbls>
        <c:gapWidth val="150"/>
        <c:axId val="86108800"/>
        <c:axId val="85983616"/>
      </c:barChart>
      <c:catAx>
        <c:axId val="86108800"/>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5983616"/>
        <c:crosses val="autoZero"/>
        <c:auto val="1"/>
        <c:lblAlgn val="ctr"/>
        <c:lblOffset val="100"/>
        <c:noMultiLvlLbl val="0"/>
      </c:catAx>
      <c:valAx>
        <c:axId val="85983616"/>
        <c:scaling>
          <c:orientation val="minMax"/>
        </c:scaling>
        <c:delete val="1"/>
        <c:axPos val="b"/>
        <c:numFmt formatCode="0%" sourceLinked="1"/>
        <c:majorTickMark val="out"/>
        <c:minorTickMark val="none"/>
        <c:tickLblPos val="nextTo"/>
        <c:crossAx val="861088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ctr" rtl="0">
              <a:defRPr sz="1800" b="1" i="0" u="none" strike="noStrike" kern="1200" baseline="0">
                <a:solidFill>
                  <a:srgbClr val="003366"/>
                </a:solidFill>
                <a:latin typeface="+mn-lt"/>
                <a:ea typeface="+mn-ea"/>
                <a:cs typeface="+mn-cs"/>
              </a:defRPr>
            </a:pPr>
            <a:r>
              <a:rPr lang="en-US" sz="1200" b="1" i="0" u="none" strike="noStrike" kern="1200" baseline="0" dirty="0">
                <a:solidFill>
                  <a:srgbClr val="003366"/>
                </a:solidFill>
                <a:latin typeface="+mn-lt"/>
                <a:ea typeface="+mn-ea"/>
                <a:cs typeface="+mn-cs"/>
              </a:rPr>
              <a:t>School Population Eligible for and Claiming FSM in Tower Hamlets, 2019</a:t>
            </a:r>
          </a:p>
        </c:rich>
      </c:tx>
      <c:overlay val="1"/>
      <c:spPr>
        <a:noFill/>
        <a:ln>
          <a:noFill/>
        </a:ln>
        <a:effectLst/>
      </c:spPr>
      <c:txPr>
        <a:bodyPr rot="0" spcFirstLastPara="1" vertOverflow="ellipsis" vert="horz" wrap="square" anchor="ctr" anchorCtr="1"/>
        <a:lstStyle/>
        <a:p>
          <a:pPr algn="ctr" rtl="0">
            <a:defRPr sz="1800" b="1" i="0" u="none" strike="noStrike" kern="1200" baseline="0">
              <a:solidFill>
                <a:srgbClr val="003366"/>
              </a:solidFill>
              <a:latin typeface="+mn-lt"/>
              <a:ea typeface="+mn-ea"/>
              <a:cs typeface="+mn-cs"/>
            </a:defRPr>
          </a:pPr>
          <a:endParaRPr lang="en-US"/>
        </a:p>
      </c:txPr>
    </c:title>
    <c:autoTitleDeleted val="0"/>
    <c:plotArea>
      <c:layout>
        <c:manualLayout>
          <c:layoutTarget val="inner"/>
          <c:xMode val="edge"/>
          <c:yMode val="edge"/>
          <c:x val="3.0171734526295284E-2"/>
          <c:y val="6.0315792245988264E-2"/>
          <c:w val="0.84010779465889029"/>
          <c:h val="0.74660890972621297"/>
        </c:manualLayout>
      </c:layout>
      <c:barChart>
        <c:barDir val="col"/>
        <c:grouping val="clustered"/>
        <c:varyColors val="0"/>
        <c:ser>
          <c:idx val="0"/>
          <c:order val="0"/>
          <c:tx>
            <c:strRef>
              <c:f>'Summary Data Page'!$A$33</c:f>
              <c:strCache>
                <c:ptCount val="1"/>
                <c:pt idx="0">
                  <c:v>Tower Hamlets</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Page'!$B$32:$G$32</c:f>
              <c:strCache>
                <c:ptCount val="6"/>
                <c:pt idx="0">
                  <c:v>Nursery</c:v>
                </c:pt>
                <c:pt idx="1">
                  <c:v>Primary</c:v>
                </c:pt>
                <c:pt idx="2">
                  <c:v>Secondary</c:v>
                </c:pt>
                <c:pt idx="3">
                  <c:v>Special</c:v>
                </c:pt>
                <c:pt idx="4">
                  <c:v>PRU</c:v>
                </c:pt>
                <c:pt idx="5">
                  <c:v>LA alternative provision</c:v>
                </c:pt>
              </c:strCache>
            </c:strRef>
          </c:cat>
          <c:val>
            <c:numRef>
              <c:f>'Summary Data Page'!$B$33:$G$33</c:f>
              <c:numCache>
                <c:formatCode>0%</c:formatCode>
                <c:ptCount val="6"/>
                <c:pt idx="0">
                  <c:v>0.10673234811165799</c:v>
                </c:pt>
                <c:pt idx="1">
                  <c:v>0.31789433089086</c:v>
                </c:pt>
                <c:pt idx="2">
                  <c:v>0.37311543963904498</c:v>
                </c:pt>
                <c:pt idx="3">
                  <c:v>0.50885668276972595</c:v>
                </c:pt>
                <c:pt idx="4">
                  <c:v>0.245508982035928</c:v>
                </c:pt>
                <c:pt idx="5">
                  <c:v>0</c:v>
                </c:pt>
              </c:numCache>
            </c:numRef>
          </c:val>
          <c:extLst>
            <c:ext xmlns:c16="http://schemas.microsoft.com/office/drawing/2014/chart" uri="{C3380CC4-5D6E-409C-BE32-E72D297353CC}">
              <c16:uniqueId val="{00000000-5ED1-49B2-920D-B2AFBCDBF7CC}"/>
            </c:ext>
          </c:extLst>
        </c:ser>
        <c:ser>
          <c:idx val="1"/>
          <c:order val="1"/>
          <c:tx>
            <c:strRef>
              <c:f>'Summary Data Page'!$A$34</c:f>
              <c:strCache>
                <c:ptCount val="1"/>
                <c:pt idx="0">
                  <c:v>London</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Page'!$B$32:$G$32</c:f>
              <c:strCache>
                <c:ptCount val="6"/>
                <c:pt idx="0">
                  <c:v>Nursery</c:v>
                </c:pt>
                <c:pt idx="1">
                  <c:v>Primary</c:v>
                </c:pt>
                <c:pt idx="2">
                  <c:v>Secondary</c:v>
                </c:pt>
                <c:pt idx="3">
                  <c:v>Special</c:v>
                </c:pt>
                <c:pt idx="4">
                  <c:v>PRU</c:v>
                </c:pt>
                <c:pt idx="5">
                  <c:v>LA alternative provision</c:v>
                </c:pt>
              </c:strCache>
            </c:strRef>
          </c:cat>
          <c:val>
            <c:numRef>
              <c:f>'Summary Data Page'!$B$34:$G$34</c:f>
              <c:numCache>
                <c:formatCode>0%</c:formatCode>
                <c:ptCount val="6"/>
                <c:pt idx="0">
                  <c:v>9.9750081495164594E-2</c:v>
                </c:pt>
                <c:pt idx="1">
                  <c:v>0.16552254291136001</c:v>
                </c:pt>
                <c:pt idx="2">
                  <c:v>0.17386479640062</c:v>
                </c:pt>
                <c:pt idx="3">
                  <c:v>0.39954146396018603</c:v>
                </c:pt>
                <c:pt idx="4">
                  <c:v>0.35352839931153202</c:v>
                </c:pt>
                <c:pt idx="5">
                  <c:v>0.10349436700401</c:v>
                </c:pt>
              </c:numCache>
            </c:numRef>
          </c:val>
          <c:extLst>
            <c:ext xmlns:c16="http://schemas.microsoft.com/office/drawing/2014/chart" uri="{C3380CC4-5D6E-409C-BE32-E72D297353CC}">
              <c16:uniqueId val="{00000001-5ED1-49B2-920D-B2AFBCDBF7CC}"/>
            </c:ext>
          </c:extLst>
        </c:ser>
        <c:ser>
          <c:idx val="2"/>
          <c:order val="2"/>
          <c:tx>
            <c:strRef>
              <c:f>'Summary Data Page'!$A$35</c:f>
              <c:strCache>
                <c:ptCount val="1"/>
                <c:pt idx="0">
                  <c:v>England</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Data Page'!$B$32:$G$32</c:f>
              <c:strCache>
                <c:ptCount val="6"/>
                <c:pt idx="0">
                  <c:v>Nursery</c:v>
                </c:pt>
                <c:pt idx="1">
                  <c:v>Primary</c:v>
                </c:pt>
                <c:pt idx="2">
                  <c:v>Secondary</c:v>
                </c:pt>
                <c:pt idx="3">
                  <c:v>Special</c:v>
                </c:pt>
                <c:pt idx="4">
                  <c:v>PRU</c:v>
                </c:pt>
                <c:pt idx="5">
                  <c:v>LA alternative provision</c:v>
                </c:pt>
              </c:strCache>
            </c:strRef>
          </c:cat>
          <c:val>
            <c:numRef>
              <c:f>'Summary Data Page'!$B$35:$G$35</c:f>
              <c:numCache>
                <c:formatCode>0%</c:formatCode>
                <c:ptCount val="6"/>
                <c:pt idx="0">
                  <c:v>6.6481863198047705E-2</c:v>
                </c:pt>
                <c:pt idx="1">
                  <c:v>0.15769810976692</c:v>
                </c:pt>
                <c:pt idx="2">
                  <c:v>0.14086034429396899</c:v>
                </c:pt>
                <c:pt idx="3">
                  <c:v>0.37515648797135798</c:v>
                </c:pt>
                <c:pt idx="4">
                  <c:v>0.424879137225734</c:v>
                </c:pt>
                <c:pt idx="5">
                  <c:v>0.173453766074709</c:v>
                </c:pt>
              </c:numCache>
            </c:numRef>
          </c:val>
          <c:extLst>
            <c:ext xmlns:c16="http://schemas.microsoft.com/office/drawing/2014/chart" uri="{C3380CC4-5D6E-409C-BE32-E72D297353CC}">
              <c16:uniqueId val="{00000002-5ED1-49B2-920D-B2AFBCDBF7CC}"/>
            </c:ext>
          </c:extLst>
        </c:ser>
        <c:dLbls>
          <c:dLblPos val="inEnd"/>
          <c:showLegendKey val="0"/>
          <c:showVal val="1"/>
          <c:showCatName val="0"/>
          <c:showSerName val="0"/>
          <c:showPercent val="0"/>
          <c:showBubbleSize val="0"/>
        </c:dLbls>
        <c:gapWidth val="150"/>
        <c:axId val="70277376"/>
        <c:axId val="70285184"/>
      </c:barChart>
      <c:catAx>
        <c:axId val="7027737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0285184"/>
        <c:crosses val="autoZero"/>
        <c:auto val="1"/>
        <c:lblAlgn val="ctr"/>
        <c:lblOffset val="100"/>
        <c:noMultiLvlLbl val="0"/>
      </c:catAx>
      <c:valAx>
        <c:axId val="70285184"/>
        <c:scaling>
          <c:orientation val="minMax"/>
        </c:scaling>
        <c:delete val="1"/>
        <c:axPos val="l"/>
        <c:numFmt formatCode="0%" sourceLinked="1"/>
        <c:majorTickMark val="out"/>
        <c:minorTickMark val="none"/>
        <c:tickLblPos val="nextTo"/>
        <c:crossAx val="70277376"/>
        <c:crosses val="autoZero"/>
        <c:crossBetween val="between"/>
      </c:valAx>
      <c:spPr>
        <a:solidFill>
          <a:schemeClr val="bg1"/>
        </a:solid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sz="1800" b="1" i="0" u="none" strike="noStrike" kern="1200" baseline="0">
                <a:solidFill>
                  <a:srgbClr val="003366"/>
                </a:solidFill>
                <a:latin typeface="+mn-lt"/>
                <a:ea typeface="+mn-ea"/>
                <a:cs typeface="+mn-cs"/>
              </a:defRPr>
            </a:pPr>
            <a:r>
              <a:rPr lang="en-GB" sz="1200" b="1" i="0" u="none" strike="noStrike" kern="1200" baseline="0" dirty="0">
                <a:solidFill>
                  <a:srgbClr val="003366"/>
                </a:solidFill>
                <a:latin typeface="+mn-lt"/>
                <a:ea typeface="+mn-ea"/>
                <a:cs typeface="+mn-cs"/>
              </a:rPr>
              <a:t>Pupils achieving a good level of development, 2013 - 2019</a:t>
            </a:r>
          </a:p>
        </c:rich>
      </c:tx>
      <c:layout>
        <c:manualLayout>
          <c:xMode val="edge"/>
          <c:yMode val="edge"/>
          <c:x val="0.25526232373887747"/>
          <c:y val="0"/>
        </c:manualLayout>
      </c:layout>
      <c:overlay val="1"/>
    </c:title>
    <c:autoTitleDeleted val="0"/>
    <c:plotArea>
      <c:layout>
        <c:manualLayout>
          <c:layoutTarget val="inner"/>
          <c:xMode val="edge"/>
          <c:yMode val="edge"/>
          <c:x val="6.4462880078765203E-2"/>
          <c:y val="3.2835532894005925E-2"/>
          <c:w val="0.71710151939197897"/>
          <c:h val="0.8326195683872849"/>
        </c:manualLayout>
      </c:layout>
      <c:lineChart>
        <c:grouping val="standard"/>
        <c:varyColors val="0"/>
        <c:ser>
          <c:idx val="0"/>
          <c:order val="0"/>
          <c:tx>
            <c:strRef>
              <c:f>'EYFS '!$B$2</c:f>
              <c:strCache>
                <c:ptCount val="1"/>
                <c:pt idx="0">
                  <c:v>Tower Hamlets</c:v>
                </c:pt>
              </c:strCache>
            </c:strRef>
          </c:tx>
          <c:spPr>
            <a:ln>
              <a:solidFill>
                <a:srgbClr val="BBD034"/>
              </a:solidFill>
            </a:ln>
          </c:spPr>
          <c:marker>
            <c:symbol val="none"/>
          </c:marker>
          <c:cat>
            <c:numRef>
              <c:f>'EYFS '!$C$1:$I$1</c:f>
              <c:numCache>
                <c:formatCode>General</c:formatCode>
                <c:ptCount val="7"/>
                <c:pt idx="0">
                  <c:v>2013</c:v>
                </c:pt>
                <c:pt idx="1">
                  <c:v>2014</c:v>
                </c:pt>
                <c:pt idx="2">
                  <c:v>2015</c:v>
                </c:pt>
                <c:pt idx="3">
                  <c:v>2016</c:v>
                </c:pt>
                <c:pt idx="4">
                  <c:v>2017</c:v>
                </c:pt>
                <c:pt idx="5">
                  <c:v>2018</c:v>
                </c:pt>
                <c:pt idx="6">
                  <c:v>2019</c:v>
                </c:pt>
              </c:numCache>
            </c:numRef>
          </c:cat>
          <c:val>
            <c:numRef>
              <c:f>'EYFS '!$C$2:$I$2</c:f>
              <c:numCache>
                <c:formatCode>0%</c:formatCode>
                <c:ptCount val="7"/>
                <c:pt idx="0">
                  <c:v>0.45899999999999996</c:v>
                </c:pt>
                <c:pt idx="1">
                  <c:v>0.55000000000000004</c:v>
                </c:pt>
                <c:pt idx="2">
                  <c:v>0.61599999999999999</c:v>
                </c:pt>
                <c:pt idx="3">
                  <c:v>0.66200000000000003</c:v>
                </c:pt>
                <c:pt idx="4">
                  <c:v>0.68400000000000005</c:v>
                </c:pt>
                <c:pt idx="5">
                  <c:v>0.69</c:v>
                </c:pt>
                <c:pt idx="6" formatCode="0.00%">
                  <c:v>0.69899999999999995</c:v>
                </c:pt>
              </c:numCache>
            </c:numRef>
          </c:val>
          <c:smooth val="0"/>
          <c:extLst>
            <c:ext xmlns:c16="http://schemas.microsoft.com/office/drawing/2014/chart" uri="{C3380CC4-5D6E-409C-BE32-E72D297353CC}">
              <c16:uniqueId val="{00000000-865A-42A9-A045-EF06A9CF4739}"/>
            </c:ext>
          </c:extLst>
        </c:ser>
        <c:ser>
          <c:idx val="1"/>
          <c:order val="1"/>
          <c:tx>
            <c:strRef>
              <c:f>'EYFS '!$B$3</c:f>
              <c:strCache>
                <c:ptCount val="1"/>
                <c:pt idx="0">
                  <c:v>London</c:v>
                </c:pt>
              </c:strCache>
            </c:strRef>
          </c:tx>
          <c:spPr>
            <a:ln>
              <a:solidFill>
                <a:sysClr val="windowText" lastClr="000000"/>
              </a:solidFill>
            </a:ln>
          </c:spPr>
          <c:marker>
            <c:symbol val="none"/>
          </c:marker>
          <c:cat>
            <c:numRef>
              <c:f>'EYFS '!$C$1:$I$1</c:f>
              <c:numCache>
                <c:formatCode>General</c:formatCode>
                <c:ptCount val="7"/>
                <c:pt idx="0">
                  <c:v>2013</c:v>
                </c:pt>
                <c:pt idx="1">
                  <c:v>2014</c:v>
                </c:pt>
                <c:pt idx="2">
                  <c:v>2015</c:v>
                </c:pt>
                <c:pt idx="3">
                  <c:v>2016</c:v>
                </c:pt>
                <c:pt idx="4">
                  <c:v>2017</c:v>
                </c:pt>
                <c:pt idx="5">
                  <c:v>2018</c:v>
                </c:pt>
                <c:pt idx="6">
                  <c:v>2019</c:v>
                </c:pt>
              </c:numCache>
            </c:numRef>
          </c:cat>
          <c:val>
            <c:numRef>
              <c:f>'EYFS '!$C$3:$I$3</c:f>
              <c:numCache>
                <c:formatCode>0%</c:formatCode>
                <c:ptCount val="7"/>
                <c:pt idx="0">
                  <c:v>0.52800000000000002</c:v>
                </c:pt>
                <c:pt idx="1">
                  <c:v>0.622</c:v>
                </c:pt>
                <c:pt idx="2">
                  <c:v>0.68099999999999994</c:v>
                </c:pt>
                <c:pt idx="3">
                  <c:v>0.71200000000000008</c:v>
                </c:pt>
                <c:pt idx="4">
                  <c:v>0.73</c:v>
                </c:pt>
                <c:pt idx="5">
                  <c:v>0.74</c:v>
                </c:pt>
                <c:pt idx="6" formatCode="0.00%">
                  <c:v>0.74099999999999999</c:v>
                </c:pt>
              </c:numCache>
            </c:numRef>
          </c:val>
          <c:smooth val="0"/>
          <c:extLst>
            <c:ext xmlns:c16="http://schemas.microsoft.com/office/drawing/2014/chart" uri="{C3380CC4-5D6E-409C-BE32-E72D297353CC}">
              <c16:uniqueId val="{00000001-865A-42A9-A045-EF06A9CF4739}"/>
            </c:ext>
          </c:extLst>
        </c:ser>
        <c:ser>
          <c:idx val="2"/>
          <c:order val="2"/>
          <c:tx>
            <c:strRef>
              <c:f>'EYFS '!$B$4</c:f>
              <c:strCache>
                <c:ptCount val="1"/>
                <c:pt idx="0">
                  <c:v>England</c:v>
                </c:pt>
              </c:strCache>
            </c:strRef>
          </c:tx>
          <c:spPr>
            <a:ln>
              <a:solidFill>
                <a:sysClr val="window" lastClr="FFFFFF">
                  <a:lumMod val="50000"/>
                </a:sysClr>
              </a:solidFill>
            </a:ln>
          </c:spPr>
          <c:marker>
            <c:symbol val="none"/>
          </c:marker>
          <c:cat>
            <c:numRef>
              <c:f>'EYFS '!$C$1:$I$1</c:f>
              <c:numCache>
                <c:formatCode>General</c:formatCode>
                <c:ptCount val="7"/>
                <c:pt idx="0">
                  <c:v>2013</c:v>
                </c:pt>
                <c:pt idx="1">
                  <c:v>2014</c:v>
                </c:pt>
                <c:pt idx="2">
                  <c:v>2015</c:v>
                </c:pt>
                <c:pt idx="3">
                  <c:v>2016</c:v>
                </c:pt>
                <c:pt idx="4">
                  <c:v>2017</c:v>
                </c:pt>
                <c:pt idx="5">
                  <c:v>2018</c:v>
                </c:pt>
                <c:pt idx="6">
                  <c:v>2019</c:v>
                </c:pt>
              </c:numCache>
            </c:numRef>
          </c:cat>
          <c:val>
            <c:numRef>
              <c:f>'EYFS '!$C$4:$I$4</c:f>
              <c:numCache>
                <c:formatCode>0%</c:formatCode>
                <c:ptCount val="7"/>
                <c:pt idx="0">
                  <c:v>0.51700000000000002</c:v>
                </c:pt>
                <c:pt idx="1">
                  <c:v>0.60399999999999998</c:v>
                </c:pt>
                <c:pt idx="2">
                  <c:v>0.66299999999999992</c:v>
                </c:pt>
                <c:pt idx="3">
                  <c:v>0.69299999999999995</c:v>
                </c:pt>
                <c:pt idx="4">
                  <c:v>0.70700000000000007</c:v>
                </c:pt>
                <c:pt idx="5">
                  <c:v>0.72</c:v>
                </c:pt>
                <c:pt idx="6" formatCode="0.00%">
                  <c:v>0.71799999999999997</c:v>
                </c:pt>
              </c:numCache>
            </c:numRef>
          </c:val>
          <c:smooth val="0"/>
          <c:extLst>
            <c:ext xmlns:c16="http://schemas.microsoft.com/office/drawing/2014/chart" uri="{C3380CC4-5D6E-409C-BE32-E72D297353CC}">
              <c16:uniqueId val="{00000002-865A-42A9-A045-EF06A9CF4739}"/>
            </c:ext>
          </c:extLst>
        </c:ser>
        <c:dLbls>
          <c:showLegendKey val="0"/>
          <c:showVal val="0"/>
          <c:showCatName val="0"/>
          <c:showSerName val="0"/>
          <c:showPercent val="0"/>
          <c:showBubbleSize val="0"/>
        </c:dLbls>
        <c:smooth val="0"/>
        <c:axId val="53693824"/>
        <c:axId val="53712000"/>
      </c:lineChart>
      <c:catAx>
        <c:axId val="53693824"/>
        <c:scaling>
          <c:orientation val="minMax"/>
        </c:scaling>
        <c:delete val="0"/>
        <c:axPos val="b"/>
        <c:numFmt formatCode="General" sourceLinked="1"/>
        <c:majorTickMark val="out"/>
        <c:minorTickMark val="none"/>
        <c:tickLblPos val="nextTo"/>
        <c:crossAx val="53712000"/>
        <c:crossesAt val="0"/>
        <c:auto val="1"/>
        <c:lblAlgn val="ctr"/>
        <c:lblOffset val="100"/>
        <c:noMultiLvlLbl val="0"/>
      </c:catAx>
      <c:valAx>
        <c:axId val="53712000"/>
        <c:scaling>
          <c:orientation val="minMax"/>
        </c:scaling>
        <c:delete val="0"/>
        <c:axPos val="l"/>
        <c:numFmt formatCode="0%" sourceLinked="1"/>
        <c:majorTickMark val="out"/>
        <c:minorTickMark val="none"/>
        <c:tickLblPos val="nextTo"/>
        <c:crossAx val="53693824"/>
        <c:crosses val="autoZero"/>
        <c:crossBetween val="between"/>
      </c:valAx>
      <c:spPr>
        <a:solidFill>
          <a:sysClr val="window" lastClr="FFFFFF"/>
        </a:solidFill>
      </c:spPr>
    </c:plotArea>
    <c:legend>
      <c:legendPos val="r"/>
      <c:overlay val="0"/>
    </c:legend>
    <c:plotVisOnly val="1"/>
    <c:dispBlanksAs val="gap"/>
    <c:showDLblsOverMax val="0"/>
  </c:chart>
  <c:spPr>
    <a:solidFill>
      <a:sysClr val="window" lastClr="FFFFF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1" i="0" u="none" strike="noStrike" kern="1200" baseline="0">
                <a:solidFill>
                  <a:srgbClr val="00B2BB"/>
                </a:solidFill>
                <a:latin typeface="+mn-lt"/>
                <a:ea typeface="+mn-ea"/>
                <a:cs typeface="+mn-cs"/>
              </a:defRPr>
            </a:pPr>
            <a:r>
              <a:rPr lang="en-GB" sz="1200" b="1" i="0" u="none" strike="noStrike" kern="1200" baseline="0" dirty="0">
                <a:solidFill>
                  <a:srgbClr val="003366"/>
                </a:solidFill>
                <a:latin typeface="+mn-lt"/>
                <a:ea typeface="+mn-ea"/>
                <a:cs typeface="+mn-cs"/>
              </a:rPr>
              <a:t>Key Stage 1 Attainment, 2019 (provisional</a:t>
            </a:r>
            <a:r>
              <a:rPr lang="en-GB" sz="1200" baseline="0" dirty="0">
                <a:solidFill>
                  <a:srgbClr val="00B2BB"/>
                </a:solidFill>
              </a:rPr>
              <a:t>)</a:t>
            </a:r>
            <a:endParaRPr lang="en-GB" sz="1200" dirty="0">
              <a:solidFill>
                <a:srgbClr val="00B2BB"/>
              </a:solidFill>
            </a:endParaRPr>
          </a:p>
        </c:rich>
      </c:tx>
      <c:layout>
        <c:manualLayout>
          <c:xMode val="edge"/>
          <c:yMode val="edge"/>
          <c:x val="0.31184137554843633"/>
          <c:y val="8.4918548144856332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B2BB"/>
              </a:solidFill>
              <a:latin typeface="+mn-lt"/>
              <a:ea typeface="+mn-ea"/>
              <a:cs typeface="+mn-cs"/>
            </a:defRPr>
          </a:pPr>
          <a:endParaRPr lang="en-US"/>
        </a:p>
      </c:txPr>
    </c:title>
    <c:autoTitleDeleted val="0"/>
    <c:plotArea>
      <c:layout/>
      <c:barChart>
        <c:barDir val="col"/>
        <c:grouping val="clustered"/>
        <c:varyColors val="0"/>
        <c:ser>
          <c:idx val="0"/>
          <c:order val="0"/>
          <c:tx>
            <c:strRef>
              <c:f>'KS 1 attainment'!$A$25</c:f>
              <c:strCache>
                <c:ptCount val="1"/>
                <c:pt idx="0">
                  <c:v>Tower Hamlets</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 1 attainment'!$B$24:$E$24</c:f>
              <c:strCache>
                <c:ptCount val="4"/>
                <c:pt idx="0">
                  <c:v>Reading</c:v>
                </c:pt>
                <c:pt idx="1">
                  <c:v>Writing</c:v>
                </c:pt>
                <c:pt idx="2">
                  <c:v>Maths</c:v>
                </c:pt>
                <c:pt idx="3">
                  <c:v>Science</c:v>
                </c:pt>
              </c:strCache>
            </c:strRef>
          </c:cat>
          <c:val>
            <c:numRef>
              <c:f>'KS 1 attainment'!$B$25:$E$25</c:f>
              <c:numCache>
                <c:formatCode>0%</c:formatCode>
                <c:ptCount val="4"/>
                <c:pt idx="0">
                  <c:v>0.75317348377997184</c:v>
                </c:pt>
                <c:pt idx="1">
                  <c:v>0.71650211565585331</c:v>
                </c:pt>
                <c:pt idx="2">
                  <c:v>0.76530324400564176</c:v>
                </c:pt>
                <c:pt idx="3">
                  <c:v>0.81</c:v>
                </c:pt>
              </c:numCache>
            </c:numRef>
          </c:val>
          <c:extLst>
            <c:ext xmlns:c16="http://schemas.microsoft.com/office/drawing/2014/chart" uri="{C3380CC4-5D6E-409C-BE32-E72D297353CC}">
              <c16:uniqueId val="{00000000-2329-45A2-AF0F-DD3E546910FB}"/>
            </c:ext>
          </c:extLst>
        </c:ser>
        <c:ser>
          <c:idx val="1"/>
          <c:order val="1"/>
          <c:tx>
            <c:strRef>
              <c:f>'KS 1 attainment'!$A$26</c:f>
              <c:strCache>
                <c:ptCount val="1"/>
                <c:pt idx="0">
                  <c:v>London</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 1 attainment'!$B$24:$E$24</c:f>
              <c:strCache>
                <c:ptCount val="4"/>
                <c:pt idx="0">
                  <c:v>Reading</c:v>
                </c:pt>
                <c:pt idx="1">
                  <c:v>Writing</c:v>
                </c:pt>
                <c:pt idx="2">
                  <c:v>Maths</c:v>
                </c:pt>
                <c:pt idx="3">
                  <c:v>Science</c:v>
                </c:pt>
              </c:strCache>
            </c:strRef>
          </c:cat>
          <c:val>
            <c:numRef>
              <c:f>'KS 1 attainment'!$B$26:$E$26</c:f>
              <c:numCache>
                <c:formatCode>0%</c:formatCode>
                <c:ptCount val="4"/>
                <c:pt idx="0">
                  <c:v>0.77</c:v>
                </c:pt>
                <c:pt idx="1">
                  <c:v>0.73</c:v>
                </c:pt>
                <c:pt idx="2">
                  <c:v>0.78</c:v>
                </c:pt>
                <c:pt idx="3">
                  <c:v>0.83</c:v>
                </c:pt>
              </c:numCache>
            </c:numRef>
          </c:val>
          <c:extLst>
            <c:ext xmlns:c16="http://schemas.microsoft.com/office/drawing/2014/chart" uri="{C3380CC4-5D6E-409C-BE32-E72D297353CC}">
              <c16:uniqueId val="{00000001-2329-45A2-AF0F-DD3E546910FB}"/>
            </c:ext>
          </c:extLst>
        </c:ser>
        <c:ser>
          <c:idx val="2"/>
          <c:order val="2"/>
          <c:tx>
            <c:strRef>
              <c:f>'KS 1 attainment'!$A$27</c:f>
              <c:strCache>
                <c:ptCount val="1"/>
                <c:pt idx="0">
                  <c:v>England</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 1 attainment'!$B$24:$E$24</c:f>
              <c:strCache>
                <c:ptCount val="4"/>
                <c:pt idx="0">
                  <c:v>Reading</c:v>
                </c:pt>
                <c:pt idx="1">
                  <c:v>Writing</c:v>
                </c:pt>
                <c:pt idx="2">
                  <c:v>Maths</c:v>
                </c:pt>
                <c:pt idx="3">
                  <c:v>Science</c:v>
                </c:pt>
              </c:strCache>
            </c:strRef>
          </c:cat>
          <c:val>
            <c:numRef>
              <c:f>'KS 1 attainment'!$B$27:$E$27</c:f>
              <c:numCache>
                <c:formatCode>0%</c:formatCode>
                <c:ptCount val="4"/>
                <c:pt idx="0">
                  <c:v>0.75</c:v>
                </c:pt>
                <c:pt idx="1">
                  <c:v>0.69</c:v>
                </c:pt>
                <c:pt idx="2">
                  <c:v>0.76</c:v>
                </c:pt>
                <c:pt idx="3">
                  <c:v>0.82</c:v>
                </c:pt>
              </c:numCache>
            </c:numRef>
          </c:val>
          <c:extLst>
            <c:ext xmlns:c16="http://schemas.microsoft.com/office/drawing/2014/chart" uri="{C3380CC4-5D6E-409C-BE32-E72D297353CC}">
              <c16:uniqueId val="{00000002-2329-45A2-AF0F-DD3E546910FB}"/>
            </c:ext>
          </c:extLst>
        </c:ser>
        <c:dLbls>
          <c:dLblPos val="inEnd"/>
          <c:showLegendKey val="0"/>
          <c:showVal val="1"/>
          <c:showCatName val="0"/>
          <c:showSerName val="0"/>
          <c:showPercent val="0"/>
          <c:showBubbleSize val="0"/>
        </c:dLbls>
        <c:gapWidth val="150"/>
        <c:axId val="53830400"/>
        <c:axId val="53832320"/>
      </c:barChart>
      <c:catAx>
        <c:axId val="538304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832320"/>
        <c:crosses val="autoZero"/>
        <c:auto val="1"/>
        <c:lblAlgn val="ctr"/>
        <c:lblOffset val="100"/>
        <c:noMultiLvlLbl val="0"/>
      </c:catAx>
      <c:valAx>
        <c:axId val="53832320"/>
        <c:scaling>
          <c:orientation val="minMax"/>
        </c:scaling>
        <c:delete val="0"/>
        <c:axPos val="l"/>
        <c:numFmt formatCode="0%"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830400"/>
        <c:crosses val="autoZero"/>
        <c:crossBetween val="between"/>
      </c:valAx>
      <c:spPr>
        <a:solidFill>
          <a:schemeClr val="bg1"/>
        </a:solid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ctr" rtl="0">
              <a:defRPr lang="en-GB" sz="1200" b="1" i="0" u="none" strike="noStrike" kern="1200" baseline="0">
                <a:solidFill>
                  <a:srgbClr val="003366"/>
                </a:solidFill>
                <a:latin typeface="+mn-lt"/>
                <a:ea typeface="+mn-ea"/>
                <a:cs typeface="+mn-cs"/>
              </a:defRPr>
            </a:pPr>
            <a:r>
              <a:rPr lang="en-GB" sz="1200" b="1" i="0" u="none" strike="noStrike" kern="1200" baseline="0">
                <a:solidFill>
                  <a:srgbClr val="003366"/>
                </a:solidFill>
                <a:latin typeface="+mn-lt"/>
                <a:ea typeface="+mn-ea"/>
                <a:cs typeface="+mn-cs"/>
              </a:rPr>
              <a:t>Key Stage 1 achieving the expected standard in reading, 2019</a:t>
            </a:r>
          </a:p>
        </c:rich>
      </c:tx>
      <c:overlay val="1"/>
      <c:spPr>
        <a:solidFill>
          <a:schemeClr val="bg1"/>
        </a:solidFill>
        <a:ln>
          <a:noFill/>
        </a:ln>
        <a:effectLst/>
      </c:spPr>
      <c:txPr>
        <a:bodyPr rot="0" spcFirstLastPara="1" vertOverflow="ellipsis" vert="horz" wrap="square" anchor="ctr" anchorCtr="1"/>
        <a:lstStyle/>
        <a:p>
          <a:pPr algn="ctr" rtl="0">
            <a:defRPr lang="en-GB" sz="1200" b="1" i="0" u="none" strike="noStrike" kern="1200" baseline="0">
              <a:solidFill>
                <a:srgbClr val="003366"/>
              </a:solidFill>
              <a:latin typeface="+mn-lt"/>
              <a:ea typeface="+mn-ea"/>
              <a:cs typeface="+mn-cs"/>
            </a:defRPr>
          </a:pPr>
          <a:endParaRPr lang="en-US"/>
        </a:p>
      </c:txPr>
    </c:title>
    <c:autoTitleDeleted val="0"/>
    <c:plotArea>
      <c:layout>
        <c:manualLayout>
          <c:layoutTarget val="inner"/>
          <c:xMode val="edge"/>
          <c:yMode val="edge"/>
          <c:x val="6.1148093548708385E-2"/>
          <c:y val="0.20675603049618799"/>
          <c:w val="0.91850978605972111"/>
          <c:h val="0.59696725409323836"/>
        </c:manualLayout>
      </c:layout>
      <c:barChart>
        <c:barDir val="col"/>
        <c:grouping val="clustered"/>
        <c:varyColors val="0"/>
        <c:ser>
          <c:idx val="0"/>
          <c:order val="0"/>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 1 attainment'!$A$34:$A$42</c:f>
              <c:strCache>
                <c:ptCount val="9"/>
                <c:pt idx="0">
                  <c:v>Borough Average</c:v>
                </c:pt>
                <c:pt idx="1">
                  <c:v>Boys</c:v>
                </c:pt>
                <c:pt idx="2">
                  <c:v>Girls</c:v>
                </c:pt>
                <c:pt idx="3">
                  <c:v>White British</c:v>
                </c:pt>
                <c:pt idx="4">
                  <c:v>Non White British</c:v>
                </c:pt>
                <c:pt idx="5">
                  <c:v>First Language is English</c:v>
                </c:pt>
                <c:pt idx="6">
                  <c:v>First Language is not English</c:v>
                </c:pt>
                <c:pt idx="7">
                  <c:v>Eligible for FSM</c:v>
                </c:pt>
                <c:pt idx="8">
                  <c:v>Not Eligible for FSM</c:v>
                </c:pt>
              </c:strCache>
            </c:strRef>
          </c:cat>
          <c:val>
            <c:numRef>
              <c:f>'KS 1 attainment'!$B$34:$B$42</c:f>
              <c:numCache>
                <c:formatCode>0%</c:formatCode>
                <c:ptCount val="9"/>
                <c:pt idx="0">
                  <c:v>0.75</c:v>
                </c:pt>
                <c:pt idx="1">
                  <c:v>0.71</c:v>
                </c:pt>
                <c:pt idx="2">
                  <c:v>0.8</c:v>
                </c:pt>
                <c:pt idx="3">
                  <c:v>0.7</c:v>
                </c:pt>
                <c:pt idx="4">
                  <c:v>0.77</c:v>
                </c:pt>
                <c:pt idx="5">
                  <c:v>0.75</c:v>
                </c:pt>
                <c:pt idx="6">
                  <c:v>0.75</c:v>
                </c:pt>
                <c:pt idx="7">
                  <c:v>0.7</c:v>
                </c:pt>
                <c:pt idx="8">
                  <c:v>0.78</c:v>
                </c:pt>
              </c:numCache>
            </c:numRef>
          </c:val>
          <c:extLst>
            <c:ext xmlns:c16="http://schemas.microsoft.com/office/drawing/2014/chart" uri="{C3380CC4-5D6E-409C-BE32-E72D297353CC}">
              <c16:uniqueId val="{00000000-0FCA-4386-9CC4-362AFFA531ED}"/>
            </c:ext>
          </c:extLst>
        </c:ser>
        <c:dLbls>
          <c:dLblPos val="inEnd"/>
          <c:showLegendKey val="0"/>
          <c:showVal val="1"/>
          <c:showCatName val="0"/>
          <c:showSerName val="0"/>
          <c:showPercent val="0"/>
          <c:showBubbleSize val="0"/>
        </c:dLbls>
        <c:gapWidth val="150"/>
        <c:axId val="54512256"/>
        <c:axId val="91398528"/>
      </c:barChart>
      <c:catAx>
        <c:axId val="54512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1398528"/>
        <c:crosses val="autoZero"/>
        <c:auto val="1"/>
        <c:lblAlgn val="ctr"/>
        <c:lblOffset val="100"/>
        <c:noMultiLvlLbl val="0"/>
      </c:catAx>
      <c:valAx>
        <c:axId val="91398528"/>
        <c:scaling>
          <c:orientation val="minMax"/>
          <c:min val="0"/>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512256"/>
        <c:crosses val="autoZero"/>
        <c:crossBetween val="between"/>
      </c:valAx>
      <c:spPr>
        <a:solidFill>
          <a:schemeClr val="bg1"/>
        </a:solidFill>
        <a:ln>
          <a:noFill/>
        </a:ln>
        <a:effectLst/>
      </c:spPr>
    </c:plotArea>
    <c:plotVisOnly val="1"/>
    <c:dispBlanksAs val="gap"/>
    <c:showDLblsOverMax val="0"/>
  </c:chart>
  <c:spPr>
    <a:solidFill>
      <a:schemeClr val="bg1"/>
    </a:solid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ctr" rtl="0">
              <a:defRPr sz="1800" b="1" i="0" u="none" strike="noStrike" kern="1200" baseline="0">
                <a:solidFill>
                  <a:schemeClr val="dk1"/>
                </a:solidFill>
                <a:latin typeface="+mn-lt"/>
                <a:ea typeface="+mn-ea"/>
                <a:cs typeface="+mn-cs"/>
              </a:defRPr>
            </a:pPr>
            <a:r>
              <a:rPr lang="en-GB" sz="1200" b="1" i="0" u="none" strike="noStrike" kern="1200" baseline="0" dirty="0">
                <a:solidFill>
                  <a:schemeClr val="dk1"/>
                </a:solidFill>
                <a:latin typeface="+mn-lt"/>
                <a:ea typeface="+mn-ea"/>
                <a:cs typeface="+mn-cs"/>
              </a:rPr>
              <a:t>Key Stage 2 achieving the expected standard in Reading, Writing and Maths, 2019</a:t>
            </a:r>
            <a:endParaRPr lang="en-GB" sz="1200" b="1" i="0" u="none" strike="noStrike" kern="1200" baseline="0" dirty="0">
              <a:solidFill>
                <a:srgbClr val="003366"/>
              </a:solidFill>
              <a:latin typeface="+mn-lt"/>
              <a:ea typeface="+mn-ea"/>
              <a:cs typeface="+mn-cs"/>
            </a:endParaRPr>
          </a:p>
        </c:rich>
      </c:tx>
      <c:layout>
        <c:manualLayout>
          <c:xMode val="edge"/>
          <c:yMode val="edge"/>
          <c:x val="0.10091484748249217"/>
          <c:y val="9.6324792029464767E-3"/>
        </c:manualLayout>
      </c:layout>
      <c:overlay val="1"/>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lgn="ctr" rtl="0">
            <a:defRPr sz="1800" b="1" i="0" u="none" strike="noStrike" kern="1200" baseline="0">
              <a:solidFill>
                <a:schemeClr val="dk1"/>
              </a:solidFill>
              <a:latin typeface="+mn-lt"/>
              <a:ea typeface="+mn-ea"/>
              <a:cs typeface="+mn-cs"/>
            </a:defRPr>
          </a:pPr>
          <a:endParaRPr lang="en-US"/>
        </a:p>
      </c:txPr>
    </c:title>
    <c:autoTitleDeleted val="0"/>
    <c:plotArea>
      <c:layout>
        <c:manualLayout>
          <c:layoutTarget val="inner"/>
          <c:xMode val="edge"/>
          <c:yMode val="edge"/>
          <c:x val="5.6468370147596633E-2"/>
          <c:y val="0.11189126240377183"/>
          <c:w val="0.90561537230367162"/>
          <c:h val="0.64576343717904827"/>
        </c:manualLayout>
      </c:layout>
      <c:barChart>
        <c:barDir val="col"/>
        <c:grouping val="clustered"/>
        <c:varyColors val="0"/>
        <c:ser>
          <c:idx val="0"/>
          <c:order val="0"/>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'KS2 attainment'!$A$40:$A$48</c:f>
              <c:strCache>
                <c:ptCount val="9"/>
                <c:pt idx="0">
                  <c:v>Borough Average</c:v>
                </c:pt>
                <c:pt idx="1">
                  <c:v>Boys</c:v>
                </c:pt>
                <c:pt idx="2">
                  <c:v>Girls</c:v>
                </c:pt>
                <c:pt idx="3">
                  <c:v>White British</c:v>
                </c:pt>
                <c:pt idx="4">
                  <c:v>Non White British</c:v>
                </c:pt>
                <c:pt idx="5">
                  <c:v>First Language is English</c:v>
                </c:pt>
                <c:pt idx="6">
                  <c:v>First Language is not English</c:v>
                </c:pt>
                <c:pt idx="7">
                  <c:v>Eligible for FSM</c:v>
                </c:pt>
                <c:pt idx="8">
                  <c:v>Not Eligible for FSM</c:v>
                </c:pt>
              </c:strCache>
            </c:strRef>
          </c:cat>
          <c:val>
            <c:numRef>
              <c:f>'KS2 attainment'!$B$40:$B$48</c:f>
              <c:numCache>
                <c:formatCode>0%</c:formatCode>
                <c:ptCount val="9"/>
                <c:pt idx="0">
                  <c:v>0.71</c:v>
                </c:pt>
                <c:pt idx="1">
                  <c:v>0.65</c:v>
                </c:pt>
                <c:pt idx="2">
                  <c:v>0.78</c:v>
                </c:pt>
                <c:pt idx="3">
                  <c:v>0.65</c:v>
                </c:pt>
                <c:pt idx="4">
                  <c:v>0.71</c:v>
                </c:pt>
                <c:pt idx="5">
                  <c:v>0.67</c:v>
                </c:pt>
                <c:pt idx="6">
                  <c:v>0.72</c:v>
                </c:pt>
                <c:pt idx="7">
                  <c:v>0.69</c:v>
                </c:pt>
                <c:pt idx="8">
                  <c:v>0.72</c:v>
                </c:pt>
              </c:numCache>
            </c:numRef>
          </c:val>
          <c:extLst>
            <c:ext xmlns:c16="http://schemas.microsoft.com/office/drawing/2014/chart" uri="{C3380CC4-5D6E-409C-BE32-E72D297353CC}">
              <c16:uniqueId val="{00000000-65B5-41E3-A1E9-01BF5C615054}"/>
            </c:ext>
          </c:extLst>
        </c:ser>
        <c:dLbls>
          <c:dLblPos val="inEnd"/>
          <c:showLegendKey val="0"/>
          <c:showVal val="1"/>
          <c:showCatName val="0"/>
          <c:showSerName val="0"/>
          <c:showPercent val="0"/>
          <c:showBubbleSize val="0"/>
        </c:dLbls>
        <c:gapWidth val="150"/>
        <c:axId val="126225792"/>
        <c:axId val="126244352"/>
      </c:barChart>
      <c:catAx>
        <c:axId val="12622579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6244352"/>
        <c:crosses val="autoZero"/>
        <c:auto val="1"/>
        <c:lblAlgn val="ctr"/>
        <c:lblOffset val="100"/>
        <c:noMultiLvlLbl val="0"/>
      </c:catAx>
      <c:valAx>
        <c:axId val="126244352"/>
        <c:scaling>
          <c:orientation val="minMax"/>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6225792"/>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miter lim="800000"/>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ctr" rtl="0">
              <a:defRPr sz="1800" b="1" i="0" u="none" strike="noStrike" kern="1200" baseline="0">
                <a:solidFill>
                  <a:srgbClr val="003366"/>
                </a:solidFill>
                <a:latin typeface="+mn-lt"/>
                <a:ea typeface="+mn-ea"/>
                <a:cs typeface="+mn-cs"/>
              </a:defRPr>
            </a:pPr>
            <a:r>
              <a:rPr lang="en-GB" sz="1200" b="1" i="0" u="none" strike="noStrike" kern="1200" baseline="0" dirty="0">
                <a:solidFill>
                  <a:srgbClr val="003366"/>
                </a:solidFill>
                <a:latin typeface="+mn-lt"/>
                <a:ea typeface="+mn-ea"/>
                <a:cs typeface="+mn-cs"/>
              </a:rPr>
              <a:t>Key Stage 4 achieving strong pass 9 - 5 in English and Maths, 2019 (provisional)</a:t>
            </a:r>
          </a:p>
          <a:p>
            <a:pPr algn="ctr" rtl="0">
              <a:defRPr>
                <a:solidFill>
                  <a:srgbClr val="003366"/>
                </a:solidFill>
              </a:defRPr>
            </a:pPr>
            <a:endParaRPr lang="en-GB" sz="1200" b="1" i="0" u="none" strike="noStrike" kern="1200" baseline="0" dirty="0">
              <a:solidFill>
                <a:srgbClr val="003366"/>
              </a:solidFill>
              <a:latin typeface="+mn-lt"/>
              <a:ea typeface="+mn-ea"/>
              <a:cs typeface="+mn-cs"/>
            </a:endParaRPr>
          </a:p>
        </c:rich>
      </c:tx>
      <c:overlay val="1"/>
      <c:spPr>
        <a:solidFill>
          <a:sysClr val="window" lastClr="FFFFFF"/>
        </a:solidFill>
        <a:ln>
          <a:noFill/>
        </a:ln>
        <a:effectLst/>
      </c:spPr>
      <c:txPr>
        <a:bodyPr rot="0" spcFirstLastPara="1" vertOverflow="ellipsis" vert="horz" wrap="square" anchor="ctr" anchorCtr="1"/>
        <a:lstStyle/>
        <a:p>
          <a:pPr algn="ctr" rtl="0">
            <a:defRPr sz="1800" b="1" i="0" u="none" strike="noStrike" kern="1200" baseline="0">
              <a:solidFill>
                <a:srgbClr val="003366"/>
              </a:solidFill>
              <a:latin typeface="+mn-lt"/>
              <a:ea typeface="+mn-ea"/>
              <a:cs typeface="+mn-cs"/>
            </a:defRPr>
          </a:pPr>
          <a:endParaRPr lang="en-US"/>
        </a:p>
      </c:txPr>
    </c:title>
    <c:autoTitleDeleted val="0"/>
    <c:plotArea>
      <c:layout>
        <c:manualLayout>
          <c:layoutTarget val="inner"/>
          <c:xMode val="edge"/>
          <c:yMode val="edge"/>
          <c:x val="5.5040917362603484E-2"/>
          <c:y val="0.18390505534634258"/>
          <c:w val="0.92664863496071315"/>
          <c:h val="0.6961055954962152"/>
        </c:manualLayout>
      </c:layout>
      <c:barChart>
        <c:barDir val="col"/>
        <c:grouping val="clustered"/>
        <c:varyColors val="0"/>
        <c:ser>
          <c:idx val="0"/>
          <c:order val="0"/>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'KS4'!$J$50:$J$58</c:f>
              <c:strCache>
                <c:ptCount val="9"/>
                <c:pt idx="0">
                  <c:v>Tower Hamlets</c:v>
                </c:pt>
                <c:pt idx="1">
                  <c:v>Boys</c:v>
                </c:pt>
                <c:pt idx="2">
                  <c:v>Girls</c:v>
                </c:pt>
                <c:pt idx="3">
                  <c:v>White British</c:v>
                </c:pt>
                <c:pt idx="4">
                  <c:v>Non White British</c:v>
                </c:pt>
                <c:pt idx="5">
                  <c:v>First Language is English</c:v>
                </c:pt>
                <c:pt idx="6">
                  <c:v>First Language is not English</c:v>
                </c:pt>
                <c:pt idx="7">
                  <c:v>Eligible for FSM</c:v>
                </c:pt>
                <c:pt idx="8">
                  <c:v>Not Eligible for FSM</c:v>
                </c:pt>
              </c:strCache>
            </c:strRef>
          </c:cat>
          <c:val>
            <c:numRef>
              <c:f>'KS4'!$K$50:$K$58</c:f>
              <c:numCache>
                <c:formatCode>0%</c:formatCode>
                <c:ptCount val="9"/>
                <c:pt idx="0">
                  <c:v>0.46</c:v>
                </c:pt>
                <c:pt idx="1">
                  <c:v>0.43</c:v>
                </c:pt>
                <c:pt idx="2">
                  <c:v>0.48</c:v>
                </c:pt>
                <c:pt idx="3">
                  <c:v>0.31</c:v>
                </c:pt>
                <c:pt idx="4">
                  <c:v>0.47</c:v>
                </c:pt>
                <c:pt idx="5">
                  <c:v>0.43</c:v>
                </c:pt>
                <c:pt idx="6">
                  <c:v>0.47</c:v>
                </c:pt>
                <c:pt idx="7">
                  <c:v>0.4</c:v>
                </c:pt>
                <c:pt idx="8">
                  <c:v>0.53</c:v>
                </c:pt>
              </c:numCache>
            </c:numRef>
          </c:val>
          <c:extLst>
            <c:ext xmlns:c16="http://schemas.microsoft.com/office/drawing/2014/chart" uri="{C3380CC4-5D6E-409C-BE32-E72D297353CC}">
              <c16:uniqueId val="{00000000-F01B-40FC-9647-9E40A20A5FE5}"/>
            </c:ext>
          </c:extLst>
        </c:ser>
        <c:dLbls>
          <c:dLblPos val="inEnd"/>
          <c:showLegendKey val="0"/>
          <c:showVal val="1"/>
          <c:showCatName val="0"/>
          <c:showSerName val="0"/>
          <c:showPercent val="0"/>
          <c:showBubbleSize val="0"/>
        </c:dLbls>
        <c:gapWidth val="150"/>
        <c:axId val="53683712"/>
        <c:axId val="53698560"/>
      </c:barChart>
      <c:catAx>
        <c:axId val="5368371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698560"/>
        <c:crosses val="autoZero"/>
        <c:auto val="1"/>
        <c:lblAlgn val="ctr"/>
        <c:lblOffset val="100"/>
        <c:noMultiLvlLbl val="0"/>
      </c:catAx>
      <c:valAx>
        <c:axId val="53698560"/>
        <c:scaling>
          <c:orientation val="minMax"/>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683712"/>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6350" cap="flat" cmpd="sng" algn="ctr">
      <a:noFill/>
      <a:prstDash val="solid"/>
      <a:miter lim="800000"/>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l" rtl="0">
              <a:defRPr lang="en-US" sz="1440" b="1" i="0" u="none" strike="noStrike" kern="1200" baseline="0">
                <a:solidFill>
                  <a:srgbClr val="003366"/>
                </a:solidFill>
                <a:latin typeface="+mn-lt"/>
                <a:ea typeface="+mn-ea"/>
                <a:cs typeface="+mn-cs"/>
              </a:defRPr>
            </a:pPr>
            <a:r>
              <a:rPr lang="en-US" sz="1440" b="1" i="0" u="none" strike="noStrike" kern="1200" baseline="0" dirty="0">
                <a:solidFill>
                  <a:srgbClr val="003366"/>
                </a:solidFill>
                <a:latin typeface="+mn-lt"/>
                <a:ea typeface="+mn-ea"/>
                <a:cs typeface="+mn-cs"/>
              </a:rPr>
              <a:t>Pupils' Views about their school</a:t>
            </a:r>
          </a:p>
        </c:rich>
      </c:tx>
      <c:overlay val="1"/>
      <c:spPr>
        <a:noFill/>
        <a:ln>
          <a:noFill/>
        </a:ln>
        <a:effectLst/>
      </c:spPr>
      <c:txPr>
        <a:bodyPr rot="0" spcFirstLastPara="1" vertOverflow="ellipsis" vert="horz" wrap="square" anchor="ctr" anchorCtr="1"/>
        <a:lstStyle/>
        <a:p>
          <a:pPr algn="l" rtl="0">
            <a:defRPr lang="en-US" sz="1440" b="1" i="0" u="none" strike="noStrike" kern="1200" baseline="0">
              <a:solidFill>
                <a:srgbClr val="003366"/>
              </a:solidFill>
              <a:latin typeface="+mn-lt"/>
              <a:ea typeface="+mn-ea"/>
              <a:cs typeface="+mn-cs"/>
            </a:defRPr>
          </a:pPr>
          <a:endParaRPr lang="en-US"/>
        </a:p>
      </c:txPr>
    </c:title>
    <c:autoTitleDeleted val="0"/>
    <c:plotArea>
      <c:layout>
        <c:manualLayout>
          <c:layoutTarget val="inner"/>
          <c:xMode val="edge"/>
          <c:yMode val="edge"/>
          <c:x val="0.45233113965447719"/>
          <c:y val="0.1349527665317139"/>
          <c:w val="0.42476438459692262"/>
          <c:h val="0.83535762483130904"/>
        </c:manualLayout>
      </c:layout>
      <c:barChart>
        <c:barDir val="bar"/>
        <c:grouping val="clustered"/>
        <c:varyColors val="0"/>
        <c:ser>
          <c:idx val="0"/>
          <c:order val="0"/>
          <c:tx>
            <c:strRef>
              <c:f>'Pupil Attitude Survey'!$B$1</c:f>
              <c:strCache>
                <c:ptCount val="1"/>
                <c:pt idx="0">
                  <c:v>Primary</c:v>
                </c:pt>
              </c:strCache>
            </c:strRef>
          </c:tx>
          <c:spPr>
            <a:solidFill>
              <a:schemeClr val="dk1">
                <a:tint val="88500"/>
              </a:schemeClr>
            </a:solidFill>
            <a:ln>
              <a:noFill/>
            </a:ln>
            <a:effectLst/>
          </c:spPr>
          <c:invertIfNegative val="0"/>
          <c:dPt>
            <c:idx val="9"/>
            <c:invertIfNegative val="0"/>
            <c:bubble3D val="0"/>
            <c:spPr>
              <a:solidFill>
                <a:srgbClr val="5F7180"/>
              </a:solidFill>
              <a:ln>
                <a:noFill/>
              </a:ln>
              <a:effectLst/>
            </c:spPr>
            <c:extLst>
              <c:ext xmlns:c16="http://schemas.microsoft.com/office/drawing/2014/chart" uri="{C3380CC4-5D6E-409C-BE32-E72D297353CC}">
                <c16:uniqueId val="{00000000-19B6-4797-B62C-335B8836253B}"/>
              </c:ext>
            </c:extLst>
          </c:dPt>
          <c:dLbls>
            <c:spPr>
              <a:noFill/>
              <a:ln>
                <a:noFill/>
              </a:ln>
              <a:effectLst/>
            </c:spPr>
            <c:txPr>
              <a:bodyPr rot="0" spcFirstLastPara="1" vertOverflow="ellipsis" vert="horz" wrap="square" anchor="ctr" anchorCtr="1"/>
              <a:lstStyle/>
              <a:p>
                <a:pP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Survey'!$A$2:$A$11</c:f>
              <c:strCache>
                <c:ptCount val="10"/>
                <c:pt idx="0">
                  <c:v>My school has lots of activities (like sport and drama) </c:v>
                </c:pt>
                <c:pt idx="1">
                  <c:v>My school is giving me useful skills and knowledge</c:v>
                </c:pt>
                <c:pt idx="2">
                  <c:v>Most of my teachers tell me how I am doing with my work</c:v>
                </c:pt>
                <c:pt idx="3">
                  <c:v>I get enough help at school with learning </c:v>
                </c:pt>
                <c:pt idx="4">
                  <c:v>Other pupils often disrupt my lessons </c:v>
                </c:pt>
                <c:pt idx="5">
                  <c:v>My school library has (a wide range of) books that I enjoy reading or that help me with my homework</c:v>
                </c:pt>
                <c:pt idx="6">
                  <c:v>I am proud to be a student at my school </c:v>
                </c:pt>
                <c:pt idx="7">
                  <c:v>I get enough help with making choices and decisions </c:v>
                </c:pt>
                <c:pt idx="8">
                  <c:v>We have enough chances to learn somewhere that is not in a classroom (this can including learning outside going on visits) </c:v>
                </c:pt>
                <c:pt idx="9">
                  <c:v>Most of my teachers make my lessons fun and interesting </c:v>
                </c:pt>
              </c:strCache>
            </c:strRef>
          </c:cat>
          <c:val>
            <c:numRef>
              <c:f>'Pupil Attitude Survey'!$B$2:$B$11</c:f>
              <c:numCache>
                <c:formatCode>0%</c:formatCode>
                <c:ptCount val="10"/>
                <c:pt idx="0">
                  <c:v>0.81</c:v>
                </c:pt>
                <c:pt idx="1">
                  <c:v>0.89</c:v>
                </c:pt>
                <c:pt idx="2">
                  <c:v>0.8</c:v>
                </c:pt>
                <c:pt idx="3">
                  <c:v>0.82</c:v>
                </c:pt>
                <c:pt idx="4">
                  <c:v>0.42</c:v>
                </c:pt>
                <c:pt idx="5">
                  <c:v>0.64</c:v>
                </c:pt>
                <c:pt idx="6">
                  <c:v>0.81</c:v>
                </c:pt>
                <c:pt idx="7">
                  <c:v>0.69</c:v>
                </c:pt>
                <c:pt idx="8">
                  <c:v>0.69</c:v>
                </c:pt>
                <c:pt idx="9">
                  <c:v>0.75</c:v>
                </c:pt>
              </c:numCache>
            </c:numRef>
          </c:val>
          <c:extLst>
            <c:ext xmlns:c16="http://schemas.microsoft.com/office/drawing/2014/chart" uri="{C3380CC4-5D6E-409C-BE32-E72D297353CC}">
              <c16:uniqueId val="{00000000-04C2-4112-BC0C-6919C682B31F}"/>
            </c:ext>
          </c:extLst>
        </c:ser>
        <c:ser>
          <c:idx val="1"/>
          <c:order val="1"/>
          <c:tx>
            <c:strRef>
              <c:f>'Pupil Attitude Survey'!$C$1</c:f>
              <c:strCache>
                <c:ptCount val="1"/>
                <c:pt idx="0">
                  <c:v>Secondary</c:v>
                </c:pt>
              </c:strCache>
            </c:strRef>
          </c:tx>
          <c:spPr>
            <a:solidFill>
              <a:srgbClr val="BBD034"/>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Survey'!$A$2:$A$11</c:f>
              <c:strCache>
                <c:ptCount val="10"/>
                <c:pt idx="0">
                  <c:v>My school has lots of activities (like sport and drama) </c:v>
                </c:pt>
                <c:pt idx="1">
                  <c:v>My school is giving me useful skills and knowledge</c:v>
                </c:pt>
                <c:pt idx="2">
                  <c:v>Most of my teachers tell me how I am doing with my work</c:v>
                </c:pt>
                <c:pt idx="3">
                  <c:v>I get enough help at school with learning </c:v>
                </c:pt>
                <c:pt idx="4">
                  <c:v>Other pupils often disrupt my lessons </c:v>
                </c:pt>
                <c:pt idx="5">
                  <c:v>My school library has (a wide range of) books that I enjoy reading or that help me with my homework</c:v>
                </c:pt>
                <c:pt idx="6">
                  <c:v>I am proud to be a student at my school </c:v>
                </c:pt>
                <c:pt idx="7">
                  <c:v>I get enough help with making choices and decisions </c:v>
                </c:pt>
                <c:pt idx="8">
                  <c:v>We have enough chances to learn somewhere that is not in a classroom (this can including learning outside going on visits) </c:v>
                </c:pt>
                <c:pt idx="9">
                  <c:v>Most of my teachers make my lessons fun and interesting </c:v>
                </c:pt>
              </c:strCache>
            </c:strRef>
          </c:cat>
          <c:val>
            <c:numRef>
              <c:f>'Pupil Attitude Survey'!$C$2:$C$11</c:f>
              <c:numCache>
                <c:formatCode>0%</c:formatCode>
                <c:ptCount val="10"/>
                <c:pt idx="0">
                  <c:v>0.82</c:v>
                </c:pt>
                <c:pt idx="1">
                  <c:v>0.7</c:v>
                </c:pt>
                <c:pt idx="2">
                  <c:v>0.56999999999999995</c:v>
                </c:pt>
                <c:pt idx="3">
                  <c:v>0.56999999999999995</c:v>
                </c:pt>
                <c:pt idx="4">
                  <c:v>0.56000000000000005</c:v>
                </c:pt>
                <c:pt idx="5">
                  <c:v>0.55000000000000004</c:v>
                </c:pt>
                <c:pt idx="6">
                  <c:v>0.52</c:v>
                </c:pt>
                <c:pt idx="7">
                  <c:v>0.51</c:v>
                </c:pt>
                <c:pt idx="8">
                  <c:v>0.38</c:v>
                </c:pt>
                <c:pt idx="9">
                  <c:v>0.28000000000000003</c:v>
                </c:pt>
              </c:numCache>
            </c:numRef>
          </c:val>
          <c:extLst>
            <c:ext xmlns:c16="http://schemas.microsoft.com/office/drawing/2014/chart" uri="{C3380CC4-5D6E-409C-BE32-E72D297353CC}">
              <c16:uniqueId val="{00000001-04C2-4112-BC0C-6919C682B31F}"/>
            </c:ext>
          </c:extLst>
        </c:ser>
        <c:dLbls>
          <c:dLblPos val="inEnd"/>
          <c:showLegendKey val="0"/>
          <c:showVal val="1"/>
          <c:showCatName val="0"/>
          <c:showSerName val="0"/>
          <c:showPercent val="0"/>
          <c:showBubbleSize val="0"/>
        </c:dLbls>
        <c:gapWidth val="150"/>
        <c:axId val="25684224"/>
        <c:axId val="64167936"/>
      </c:barChart>
      <c:catAx>
        <c:axId val="25684224"/>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200" b="1" i="0" u="none" strike="noStrike" kern="1200" baseline="0">
                <a:solidFill>
                  <a:srgbClr val="003366"/>
                </a:solidFill>
                <a:latin typeface="+mn-lt"/>
                <a:ea typeface="+mn-ea"/>
                <a:cs typeface="+mn-cs"/>
              </a:defRPr>
            </a:pPr>
            <a:endParaRPr lang="en-US"/>
          </a:p>
        </c:txPr>
        <c:crossAx val="64167936"/>
        <c:crosses val="autoZero"/>
        <c:auto val="1"/>
        <c:lblAlgn val="ctr"/>
        <c:lblOffset val="100"/>
        <c:noMultiLvlLbl val="0"/>
      </c:catAx>
      <c:valAx>
        <c:axId val="64167936"/>
        <c:scaling>
          <c:orientation val="minMax"/>
        </c:scaling>
        <c:delete val="1"/>
        <c:axPos val="b"/>
        <c:numFmt formatCode="0%" sourceLinked="1"/>
        <c:majorTickMark val="out"/>
        <c:minorTickMark val="none"/>
        <c:tickLblPos val="nextTo"/>
        <c:crossAx val="25684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200" b="1" i="0" u="none" strike="noStrike" kern="1200" baseline="0">
              <a:solidFill>
                <a:srgbClr val="003366"/>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lgn="ctr" rtl="0">
        <a:defRPr lang="en-US" sz="1200" b="1" i="0" u="none" strike="noStrike" kern="1200" baseline="0">
          <a:solidFill>
            <a:srgbClr val="003366"/>
          </a:solidFill>
          <a:latin typeface="+mn-lt"/>
          <a:ea typeface="+mn-ea"/>
          <a:cs typeface="+mn-cs"/>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lgn="l" rtl="0">
              <a:defRPr lang="en-GB" sz="1440" b="1" i="0" u="none" strike="noStrike" kern="1200" baseline="0" dirty="0">
                <a:solidFill>
                  <a:srgbClr val="003366"/>
                </a:solidFill>
                <a:latin typeface="+mn-lt"/>
                <a:ea typeface="+mn-ea"/>
                <a:cs typeface="+mn-cs"/>
              </a:defRPr>
            </a:pPr>
            <a:r>
              <a:rPr lang="en-GB" sz="1440" b="1" i="0" u="none" strike="noStrike" kern="1200" baseline="0" dirty="0">
                <a:solidFill>
                  <a:srgbClr val="003366"/>
                </a:solidFill>
                <a:latin typeface="+mn-lt"/>
                <a:ea typeface="+mn-ea"/>
                <a:cs typeface="+mn-cs"/>
              </a:rPr>
              <a:t>Pupils' plans to attend university</a:t>
            </a:r>
          </a:p>
        </c:rich>
      </c:tx>
      <c:overlay val="1"/>
      <c:spPr>
        <a:noFill/>
        <a:ln>
          <a:noFill/>
        </a:ln>
        <a:effectLst/>
      </c:spPr>
      <c:txPr>
        <a:bodyPr rot="0" spcFirstLastPara="1" vertOverflow="ellipsis" vert="horz" wrap="square" anchor="ctr" anchorCtr="1"/>
        <a:lstStyle/>
        <a:p>
          <a:pPr algn="l" rtl="0">
            <a:defRPr lang="en-GB" sz="1440" b="1" i="0" u="none" strike="noStrike" kern="1200" baseline="0" dirty="0">
              <a:solidFill>
                <a:srgbClr val="003366"/>
              </a:solidFill>
              <a:latin typeface="+mn-lt"/>
              <a:ea typeface="+mn-ea"/>
              <a:cs typeface="+mn-cs"/>
            </a:defRPr>
          </a:pPr>
          <a:endParaRPr lang="en-US"/>
        </a:p>
      </c:txPr>
    </c:title>
    <c:autoTitleDeleted val="0"/>
    <c:plotArea>
      <c:layout>
        <c:manualLayout>
          <c:layoutTarget val="inner"/>
          <c:xMode val="edge"/>
          <c:yMode val="edge"/>
          <c:x val="0.10240297286856748"/>
          <c:y val="0.12037037037037036"/>
          <c:w val="0.77303880674299519"/>
          <c:h val="0.82870370370370372"/>
        </c:manualLayout>
      </c:layout>
      <c:barChart>
        <c:barDir val="bar"/>
        <c:grouping val="clustered"/>
        <c:varyColors val="0"/>
        <c:ser>
          <c:idx val="0"/>
          <c:order val="0"/>
          <c:tx>
            <c:strRef>
              <c:f>'Pupil Attitude Survey'!$A$42</c:f>
              <c:strCache>
                <c:ptCount val="1"/>
                <c:pt idx="0">
                  <c:v>Primary</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Survey'!$B$41:$D$41</c:f>
              <c:strCache>
                <c:ptCount val="3"/>
                <c:pt idx="0">
                  <c:v>Yes</c:v>
                </c:pt>
                <c:pt idx="1">
                  <c:v>No</c:v>
                </c:pt>
                <c:pt idx="2">
                  <c:v>Don’t know</c:v>
                </c:pt>
              </c:strCache>
            </c:strRef>
          </c:cat>
          <c:val>
            <c:numRef>
              <c:f>'Pupil Attitude Survey'!$B$42:$D$42</c:f>
              <c:numCache>
                <c:formatCode>0%</c:formatCode>
                <c:ptCount val="3"/>
                <c:pt idx="0">
                  <c:v>0.69</c:v>
                </c:pt>
                <c:pt idx="1">
                  <c:v>0.05</c:v>
                </c:pt>
                <c:pt idx="2">
                  <c:v>0.26</c:v>
                </c:pt>
              </c:numCache>
            </c:numRef>
          </c:val>
          <c:extLst>
            <c:ext xmlns:c16="http://schemas.microsoft.com/office/drawing/2014/chart" uri="{C3380CC4-5D6E-409C-BE32-E72D297353CC}">
              <c16:uniqueId val="{00000000-5E8C-4D2F-A991-C69840FC965F}"/>
            </c:ext>
          </c:extLst>
        </c:ser>
        <c:ser>
          <c:idx val="1"/>
          <c:order val="1"/>
          <c:tx>
            <c:strRef>
              <c:f>'Pupil Attitude Survey'!$A$43</c:f>
              <c:strCache>
                <c:ptCount val="1"/>
                <c:pt idx="0">
                  <c:v>Secondary</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'Pupil Attitude Survey'!$B$41:$D$41</c:f>
              <c:strCache>
                <c:ptCount val="3"/>
                <c:pt idx="0">
                  <c:v>Yes</c:v>
                </c:pt>
                <c:pt idx="1">
                  <c:v>No</c:v>
                </c:pt>
                <c:pt idx="2">
                  <c:v>Don’t know</c:v>
                </c:pt>
              </c:strCache>
            </c:strRef>
          </c:cat>
          <c:val>
            <c:numRef>
              <c:f>'Pupil Attitude Survey'!$B$43:$D$43</c:f>
              <c:numCache>
                <c:formatCode>0%</c:formatCode>
                <c:ptCount val="3"/>
                <c:pt idx="0">
                  <c:v>0.6</c:v>
                </c:pt>
                <c:pt idx="1">
                  <c:v>0.04</c:v>
                </c:pt>
                <c:pt idx="2">
                  <c:v>0.36</c:v>
                </c:pt>
              </c:numCache>
            </c:numRef>
          </c:val>
          <c:extLst>
            <c:ext xmlns:c16="http://schemas.microsoft.com/office/drawing/2014/chart" uri="{C3380CC4-5D6E-409C-BE32-E72D297353CC}">
              <c16:uniqueId val="{00000001-5E8C-4D2F-A991-C69840FC965F}"/>
            </c:ext>
          </c:extLst>
        </c:ser>
        <c:dLbls>
          <c:dLblPos val="inEnd"/>
          <c:showLegendKey val="0"/>
          <c:showVal val="1"/>
          <c:showCatName val="0"/>
          <c:showSerName val="0"/>
          <c:showPercent val="0"/>
          <c:showBubbleSize val="0"/>
        </c:dLbls>
        <c:gapWidth val="150"/>
        <c:axId val="64348928"/>
        <c:axId val="64350464"/>
      </c:barChart>
      <c:catAx>
        <c:axId val="64348928"/>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4350464"/>
        <c:crosses val="autoZero"/>
        <c:auto val="1"/>
        <c:lblAlgn val="ctr"/>
        <c:lblOffset val="100"/>
        <c:noMultiLvlLbl val="0"/>
      </c:catAx>
      <c:valAx>
        <c:axId val="64350464"/>
        <c:scaling>
          <c:orientation val="minMax"/>
        </c:scaling>
        <c:delete val="1"/>
        <c:axPos val="b"/>
        <c:numFmt formatCode="0%" sourceLinked="1"/>
        <c:majorTickMark val="out"/>
        <c:minorTickMark val="none"/>
        <c:tickLblPos val="nextTo"/>
        <c:crossAx val="643489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0.59556</cdr:x>
      <cdr:y>0.5</cdr:y>
    </cdr:from>
    <cdr:to>
      <cdr:x>0.79806</cdr:x>
      <cdr:y>0.8037</cdr:y>
    </cdr:to>
    <cdr:sp macro="" textlink="">
      <cdr:nvSpPr>
        <cdr:cNvPr id="2" name="TextBox 1"/>
        <cdr:cNvSpPr txBox="1"/>
      </cdr:nvSpPr>
      <cdr:spPr>
        <a:xfrm xmlns:a="http://schemas.openxmlformats.org/drawingml/2006/main">
          <a:off x="5401715" y="1368152"/>
          <a:ext cx="1836674" cy="8310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Source: Department for Education, Early years foundation stage profile results: 2018 to 2019</a:t>
          </a:r>
        </a:p>
      </cdr:txBody>
    </cdr:sp>
  </cdr:relSizeAnchor>
</c:userShapes>
</file>

<file path=ppt/drawings/drawing2.xml><?xml version="1.0" encoding="utf-8"?>
<c:userShapes xmlns:c="http://schemas.openxmlformats.org/drawingml/2006/chart">
  <cdr:relSizeAnchor xmlns:cdr="http://schemas.openxmlformats.org/drawingml/2006/chartDrawing">
    <cdr:from>
      <cdr:x>0.70492</cdr:x>
      <cdr:y>0</cdr:y>
    </cdr:from>
    <cdr:to>
      <cdr:x>1</cdr:x>
      <cdr:y>0.28495</cdr:y>
    </cdr:to>
    <cdr:sp macro="" textlink="">
      <cdr:nvSpPr>
        <cdr:cNvPr id="2" name="TextBox 1"/>
        <cdr:cNvSpPr txBox="1"/>
      </cdr:nvSpPr>
      <cdr:spPr>
        <a:xfrm xmlns:a="http://schemas.openxmlformats.org/drawingml/2006/main">
          <a:off x="6192705" y="0"/>
          <a:ext cx="2592271"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Source: Department for Education, Phonics screening check and key stage 1 assessments: England 2019</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0.82118</cdr:y>
    </cdr:from>
    <cdr:to>
      <cdr:x>0.56972</cdr:x>
      <cdr:y>0.98695</cdr:y>
    </cdr:to>
    <cdr:sp macro="" textlink="">
      <cdr:nvSpPr>
        <cdr:cNvPr id="2" name="TextBox 1"/>
        <cdr:cNvSpPr txBox="1"/>
      </cdr:nvSpPr>
      <cdr:spPr>
        <a:xfrm xmlns:a="http://schemas.openxmlformats.org/drawingml/2006/main">
          <a:off x="0" y="1677139"/>
          <a:ext cx="395182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Source: Department for Education, Phonics screening check and key stage 1 assessments: England 2019</a:t>
          </a:r>
        </a:p>
      </cdr:txBody>
    </cdr:sp>
  </cdr:relSizeAnchor>
</c:userShapes>
</file>

<file path=ppt/drawings/drawing4.xml><?xml version="1.0" encoding="utf-8"?>
<c:userShapes xmlns:c="http://schemas.openxmlformats.org/drawingml/2006/chart">
  <cdr:relSizeAnchor xmlns:cdr="http://schemas.openxmlformats.org/drawingml/2006/chartDrawing">
    <cdr:from>
      <cdr:x>0.86957</cdr:x>
      <cdr:y>0.87268</cdr:y>
    </cdr:from>
    <cdr:to>
      <cdr:x>1</cdr:x>
      <cdr:y>1</cdr:y>
    </cdr:to>
    <cdr:sp macro="" textlink="">
      <cdr:nvSpPr>
        <cdr:cNvPr id="2" name="TextBox 1">
          <a:extLst xmlns:a="http://schemas.openxmlformats.org/drawingml/2006/main">
            <a:ext uri="{FF2B5EF4-FFF2-40B4-BE49-F238E27FC236}">
              <a16:creationId xmlns:a16="http://schemas.microsoft.com/office/drawing/2014/main" id="{2C3E166E-3DE8-4514-9E60-929E931E52FE}"/>
            </a:ext>
          </a:extLst>
        </cdr:cNvPr>
        <cdr:cNvSpPr txBox="1"/>
      </cdr:nvSpPr>
      <cdr:spPr>
        <a:xfrm xmlns:a="http://schemas.openxmlformats.org/drawingml/2006/main">
          <a:off x="9144000" y="3797340"/>
          <a:ext cx="137160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t>Source: </a:t>
          </a:r>
        </a:p>
        <a:p xmlns:a="http://schemas.openxmlformats.org/drawingml/2006/main">
          <a:r>
            <a:rPr lang="en-GB" sz="1000" dirty="0"/>
            <a:t>Tower Hamlets Pupil Attitude Survey 2017</a:t>
          </a:r>
        </a:p>
      </cdr:txBody>
    </cdr:sp>
  </cdr:relSizeAnchor>
</c:userShapes>
</file>

<file path=ppt/drawings/drawing5.xml><?xml version="1.0" encoding="utf-8"?>
<c:userShapes xmlns:c="http://schemas.openxmlformats.org/drawingml/2006/chart">
  <cdr:relSizeAnchor xmlns:cdr="http://schemas.openxmlformats.org/drawingml/2006/chartDrawing">
    <cdr:from>
      <cdr:x>0.79816</cdr:x>
      <cdr:y>0.75958</cdr:y>
    </cdr:from>
    <cdr:to>
      <cdr:x>1</cdr:x>
      <cdr:y>1</cdr:y>
    </cdr:to>
    <cdr:sp macro="" textlink="">
      <cdr:nvSpPr>
        <cdr:cNvPr id="2" name="TextBox 1">
          <a:extLst xmlns:a="http://schemas.openxmlformats.org/drawingml/2006/main">
            <a:ext uri="{FF2B5EF4-FFF2-40B4-BE49-F238E27FC236}">
              <a16:creationId xmlns:a16="http://schemas.microsoft.com/office/drawing/2014/main" id="{667F8A55-CF01-4C1B-9503-AF70D8760662}"/>
            </a:ext>
          </a:extLst>
        </cdr:cNvPr>
        <cdr:cNvSpPr txBox="1"/>
      </cdr:nvSpPr>
      <cdr:spPr>
        <a:xfrm xmlns:a="http://schemas.openxmlformats.org/drawingml/2006/main">
          <a:off x="8989220" y="5070876"/>
          <a:ext cx="1729581"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t>Source: </a:t>
          </a:r>
        </a:p>
        <a:p xmlns:a="http://schemas.openxmlformats.org/drawingml/2006/main">
          <a:r>
            <a:rPr lang="en-GB" sz="1000" dirty="0"/>
            <a:t>Tower Hamlets Pupil Attitude Survey 2017</a:t>
          </a:r>
        </a:p>
      </cdr:txBody>
    </cdr:sp>
  </cdr:relSizeAnchor>
</c:userShapes>
</file>

<file path=ppt/drawings/drawing6.xml><?xml version="1.0" encoding="utf-8"?>
<c:userShapes xmlns:c="http://schemas.openxmlformats.org/drawingml/2006/chart">
  <cdr:relSizeAnchor xmlns:cdr="http://schemas.openxmlformats.org/drawingml/2006/chartDrawing">
    <cdr:from>
      <cdr:x>0.80394</cdr:x>
      <cdr:y>0.82138</cdr:y>
    </cdr:from>
    <cdr:to>
      <cdr:x>1</cdr:x>
      <cdr:y>1</cdr:y>
    </cdr:to>
    <cdr:sp macro="" textlink="">
      <cdr:nvSpPr>
        <cdr:cNvPr id="2" name="TextBox 1">
          <a:extLst xmlns:a="http://schemas.openxmlformats.org/drawingml/2006/main">
            <a:ext uri="{FF2B5EF4-FFF2-40B4-BE49-F238E27FC236}">
              <a16:creationId xmlns:a16="http://schemas.microsoft.com/office/drawing/2014/main" id="{AB68DD57-9ED1-4258-B391-37A44F16BD80}"/>
            </a:ext>
          </a:extLst>
        </cdr:cNvPr>
        <cdr:cNvSpPr txBox="1"/>
      </cdr:nvSpPr>
      <cdr:spPr>
        <a:xfrm xmlns:a="http://schemas.openxmlformats.org/drawingml/2006/main">
          <a:off x="7092278" y="2547505"/>
          <a:ext cx="1729581"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Source: </a:t>
          </a:r>
        </a:p>
        <a:p xmlns:a="http://schemas.openxmlformats.org/drawingml/2006/main">
          <a:r>
            <a:rPr lang="en-GB" sz="1000" dirty="0"/>
            <a:t>Tower Hamlets Pupil Attitude Survey 2017</a:t>
          </a:r>
        </a:p>
      </cdr:txBody>
    </cdr:sp>
  </cdr:relSizeAnchor>
</c:userShapes>
</file>

<file path=ppt/drawings/drawing7.xml><?xml version="1.0" encoding="utf-8"?>
<c:userShapes xmlns:c="http://schemas.openxmlformats.org/drawingml/2006/chart">
  <cdr:relSizeAnchor xmlns:cdr="http://schemas.openxmlformats.org/drawingml/2006/chartDrawing">
    <cdr:from>
      <cdr:x>0.8073</cdr:x>
      <cdr:y>0.81337</cdr:y>
    </cdr:from>
    <cdr:to>
      <cdr:x>1</cdr:x>
      <cdr:y>0.95769</cdr:y>
    </cdr:to>
    <cdr:sp macro="" textlink="">
      <cdr:nvSpPr>
        <cdr:cNvPr id="2" name="TextBox 1">
          <a:extLst xmlns:a="http://schemas.openxmlformats.org/drawingml/2006/main">
            <a:ext uri="{FF2B5EF4-FFF2-40B4-BE49-F238E27FC236}">
              <a16:creationId xmlns:a16="http://schemas.microsoft.com/office/drawing/2014/main" id="{82B57CFF-23E1-4516-AFF8-B3CF0AA13263}"/>
            </a:ext>
          </a:extLst>
        </cdr:cNvPr>
        <cdr:cNvSpPr txBox="1"/>
      </cdr:nvSpPr>
      <cdr:spPr>
        <a:xfrm xmlns:a="http://schemas.openxmlformats.org/drawingml/2006/main">
          <a:off x="7245907" y="3122180"/>
          <a:ext cx="1729581"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Source: </a:t>
          </a:r>
        </a:p>
        <a:p xmlns:a="http://schemas.openxmlformats.org/drawingml/2006/main">
          <a:r>
            <a:rPr lang="en-GB" sz="1000" dirty="0"/>
            <a:t>Tower Hamlets Pupil Attitude Survey 2017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19E67-7A93-43F0-A0DD-CBFEA5A07BC8}" type="datetimeFigureOut">
              <a:rPr lang="en-GB" smtClean="0"/>
              <a:t>15/10/2020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B2209-41C2-42FF-8623-9F32A1E9CF57}" type="slidenum">
              <a:rPr lang="en-GB" smtClean="0"/>
              <a:t>‹#›</a:t>
            </a:fld>
            <a:endParaRPr lang="en-GB"/>
          </a:p>
        </p:txBody>
      </p:sp>
    </p:spTree>
    <p:extLst>
      <p:ext uri="{BB962C8B-B14F-4D97-AF65-F5344CB8AC3E}">
        <p14:creationId xmlns:p14="http://schemas.microsoft.com/office/powerpoint/2010/main" val="376392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BB2209-41C2-42FF-8623-9F32A1E9CF57}" type="slidenum">
              <a:rPr lang="en-GB" smtClean="0"/>
              <a:t>8</a:t>
            </a:fld>
            <a:endParaRPr lang="en-GB"/>
          </a:p>
        </p:txBody>
      </p:sp>
    </p:spTree>
    <p:extLst>
      <p:ext uri="{BB962C8B-B14F-4D97-AF65-F5344CB8AC3E}">
        <p14:creationId xmlns:p14="http://schemas.microsoft.com/office/powerpoint/2010/main" val="387132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BB2209-41C2-42FF-8623-9F32A1E9CF57}" type="slidenum">
              <a:rPr lang="en-GB" smtClean="0"/>
              <a:t>11</a:t>
            </a:fld>
            <a:endParaRPr lang="en-GB"/>
          </a:p>
        </p:txBody>
      </p:sp>
    </p:spTree>
    <p:extLst>
      <p:ext uri="{BB962C8B-B14F-4D97-AF65-F5344CB8AC3E}">
        <p14:creationId xmlns:p14="http://schemas.microsoft.com/office/powerpoint/2010/main" val="422561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15/10/2020</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lstStyle/>
          <a:p>
            <a:r>
              <a:rPr lang="en-GB" dirty="0">
                <a:latin typeface="+mj-lt"/>
              </a:rPr>
              <a:t>Borough Profile 2020</a:t>
            </a: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p:txBody>
          <a:bodyPr/>
          <a:lstStyle/>
          <a:p>
            <a:r>
              <a:rPr lang="en-GB">
                <a:latin typeface="+mj-lt"/>
              </a:rPr>
              <a:t>Chapter 9: </a:t>
            </a:r>
            <a:r>
              <a:rPr lang="en-GB" dirty="0">
                <a:latin typeface="+mj-lt"/>
              </a:rPr>
              <a:t>Education</a:t>
            </a:r>
          </a:p>
        </p:txBody>
      </p:sp>
      <p:pic>
        <p:nvPicPr>
          <p:cNvPr id="8" name="Graphic 7" descr="Classroom">
            <a:extLst>
              <a:ext uri="{FF2B5EF4-FFF2-40B4-BE49-F238E27FC236}">
                <a16:creationId xmlns:a16="http://schemas.microsoft.com/office/drawing/2014/main" id="{E7BE77EC-11F4-47DC-9BD9-DB4B93B27E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846" y="4486275"/>
            <a:ext cx="1727200" cy="1727200"/>
          </a:xfrm>
          <a:prstGeom prst="rect">
            <a:avLst/>
          </a:prstGeom>
        </p:spPr>
      </p:pic>
    </p:spTree>
    <p:extLst>
      <p:ext uri="{BB962C8B-B14F-4D97-AF65-F5344CB8AC3E}">
        <p14:creationId xmlns:p14="http://schemas.microsoft.com/office/powerpoint/2010/main" val="274113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D382-9708-419F-BC69-6744BEB8D2BD}"/>
              </a:ext>
            </a:extLst>
          </p:cNvPr>
          <p:cNvSpPr>
            <a:spLocks noGrp="1"/>
          </p:cNvSpPr>
          <p:nvPr>
            <p:ph type="title"/>
          </p:nvPr>
        </p:nvSpPr>
        <p:spPr>
          <a:xfrm>
            <a:off x="838200" y="1138"/>
            <a:ext cx="9770616" cy="1325563"/>
          </a:xfrm>
        </p:spPr>
        <p:txBody>
          <a:bodyPr/>
          <a:lstStyle/>
          <a:p>
            <a:r>
              <a:rPr lang="en-GB" dirty="0"/>
              <a:t>Attitudes to school</a:t>
            </a:r>
          </a:p>
        </p:txBody>
      </p:sp>
      <p:graphicFrame>
        <p:nvGraphicFramePr>
          <p:cNvPr id="5" name="Content Placeholder 4" descr="Chart showing pupil attitudes about school">
            <a:extLst>
              <a:ext uri="{FF2B5EF4-FFF2-40B4-BE49-F238E27FC236}">
                <a16:creationId xmlns:a16="http://schemas.microsoft.com/office/drawing/2014/main" id="{84BC5094-1342-416E-9350-7EF7954E9F4B}"/>
              </a:ext>
            </a:extLst>
          </p:cNvPr>
          <p:cNvGraphicFramePr>
            <a:graphicFrameLocks noGrp="1"/>
          </p:cNvGraphicFramePr>
          <p:nvPr>
            <p:ph idx="1"/>
            <p:extLst>
              <p:ext uri="{D42A27DB-BD31-4B8C-83A1-F6EECF244321}">
                <p14:modId xmlns:p14="http://schemas.microsoft.com/office/powerpoint/2010/main" val="2885954843"/>
              </p:ext>
            </p:extLst>
          </p:nvPr>
        </p:nvGraphicFramePr>
        <p:xfrm>
          <a:off x="838200" y="160337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900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60BA-9BF2-453D-AC57-054F8643341E}"/>
              </a:ext>
            </a:extLst>
          </p:cNvPr>
          <p:cNvSpPr>
            <a:spLocks noGrp="1"/>
          </p:cNvSpPr>
          <p:nvPr>
            <p:ph type="title"/>
          </p:nvPr>
        </p:nvSpPr>
        <p:spPr/>
        <p:txBody>
          <a:bodyPr>
            <a:normAutofit/>
          </a:bodyPr>
          <a:lstStyle/>
          <a:p>
            <a:r>
              <a:rPr lang="en-GB" sz="4000" dirty="0"/>
              <a:t>Ambitions to go into higher education</a:t>
            </a:r>
          </a:p>
        </p:txBody>
      </p:sp>
      <p:sp>
        <p:nvSpPr>
          <p:cNvPr id="3" name="Content Placeholder 2">
            <a:extLst>
              <a:ext uri="{FF2B5EF4-FFF2-40B4-BE49-F238E27FC236}">
                <a16:creationId xmlns:a16="http://schemas.microsoft.com/office/drawing/2014/main" id="{24A00136-28BA-4D3A-97D3-A2ED5EC5B1D1}"/>
              </a:ext>
            </a:extLst>
          </p:cNvPr>
          <p:cNvSpPr>
            <a:spLocks noGrp="1"/>
          </p:cNvSpPr>
          <p:nvPr>
            <p:ph idx="1"/>
          </p:nvPr>
        </p:nvSpPr>
        <p:spPr>
          <a:xfrm>
            <a:off x="838200" y="1603683"/>
            <a:ext cx="10515600" cy="1444317"/>
          </a:xfrm>
        </p:spPr>
        <p:txBody>
          <a:bodyPr>
            <a:normAutofit lnSpcReduction="10000"/>
          </a:bodyPr>
          <a:lstStyle/>
          <a:p>
            <a:r>
              <a:rPr lang="en-GB" sz="1800" dirty="0"/>
              <a:t>When asked whether they  thought they would go to university or higher education, 69 per cent  of primary aged pupils said yes and 60per cent  of secondary aged pupils said ‘yes’.</a:t>
            </a:r>
          </a:p>
          <a:p>
            <a:r>
              <a:rPr lang="en-GB" sz="1800" dirty="0"/>
              <a:t>Only 4 per cent  of primary school and 5per cent  of secondary school pupils said ‘no’ to the same question , with a quarter of primary school pupils and more than a third of secondary school  pupils answering ‘don’t know’. </a:t>
            </a:r>
          </a:p>
          <a:p>
            <a:endParaRPr lang="en-GB" dirty="0"/>
          </a:p>
        </p:txBody>
      </p:sp>
      <p:graphicFrame>
        <p:nvGraphicFramePr>
          <p:cNvPr id="4" name="Chart 3" descr="Chart showing aspiration to university">
            <a:extLst>
              <a:ext uri="{FF2B5EF4-FFF2-40B4-BE49-F238E27FC236}">
                <a16:creationId xmlns:a16="http://schemas.microsoft.com/office/drawing/2014/main" id="{490C7776-C37E-4AD9-B71B-09829F6C6FC0}"/>
              </a:ext>
            </a:extLst>
          </p:cNvPr>
          <p:cNvGraphicFramePr>
            <a:graphicFrameLocks/>
          </p:cNvGraphicFramePr>
          <p:nvPr>
            <p:extLst>
              <p:ext uri="{D42A27DB-BD31-4B8C-83A1-F6EECF244321}">
                <p14:modId xmlns:p14="http://schemas.microsoft.com/office/powerpoint/2010/main" val="1712670570"/>
              </p:ext>
            </p:extLst>
          </p:nvPr>
        </p:nvGraphicFramePr>
        <p:xfrm>
          <a:off x="1775520" y="3212976"/>
          <a:ext cx="8568952"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171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90F5-7E66-464E-9ECF-63B564EDA375}"/>
              </a:ext>
            </a:extLst>
          </p:cNvPr>
          <p:cNvSpPr>
            <a:spLocks noGrp="1"/>
          </p:cNvSpPr>
          <p:nvPr>
            <p:ph type="title"/>
          </p:nvPr>
        </p:nvSpPr>
        <p:spPr/>
        <p:txBody>
          <a:bodyPr>
            <a:normAutofit/>
          </a:bodyPr>
          <a:lstStyle/>
          <a:p>
            <a:r>
              <a:rPr lang="en-GB" sz="4000" dirty="0"/>
              <a:t>Reasons for wanting to go to University/Higher Education</a:t>
            </a:r>
          </a:p>
        </p:txBody>
      </p:sp>
      <p:sp>
        <p:nvSpPr>
          <p:cNvPr id="4" name="Content Placeholder 3">
            <a:extLst>
              <a:ext uri="{FF2B5EF4-FFF2-40B4-BE49-F238E27FC236}">
                <a16:creationId xmlns:a16="http://schemas.microsoft.com/office/drawing/2014/main" id="{7EB33CD8-31B4-47EB-A46D-EF7A17B8FEFE}"/>
              </a:ext>
            </a:extLst>
          </p:cNvPr>
          <p:cNvSpPr>
            <a:spLocks noGrp="1"/>
          </p:cNvSpPr>
          <p:nvPr>
            <p:ph idx="1"/>
          </p:nvPr>
        </p:nvSpPr>
        <p:spPr>
          <a:xfrm>
            <a:off x="838200" y="1603375"/>
            <a:ext cx="10515600" cy="590931"/>
          </a:xfrm>
          <a:prstGeom prst="rect">
            <a:avLst/>
          </a:prstGeom>
        </p:spPr>
        <p:txBody>
          <a:bodyPr wrap="square">
            <a:spAutoFit/>
          </a:bodyPr>
          <a:lstStyle/>
          <a:p>
            <a:pPr marL="0" indent="0">
              <a:buNone/>
              <a:defRPr/>
            </a:pPr>
            <a:r>
              <a:rPr lang="en-GB" sz="1800" dirty="0"/>
              <a:t>Around a quarter of pupils said that cost was the reason for not wanting to go to university. The main reason, particularly for secondary aged pupils, was that they were ‘not interested’.</a:t>
            </a:r>
          </a:p>
        </p:txBody>
      </p:sp>
      <p:graphicFrame>
        <p:nvGraphicFramePr>
          <p:cNvPr id="5" name="Chart 4" descr="Chart showing reasons for not wanting to go to university">
            <a:extLst>
              <a:ext uri="{FF2B5EF4-FFF2-40B4-BE49-F238E27FC236}">
                <a16:creationId xmlns:a16="http://schemas.microsoft.com/office/drawing/2014/main" id="{EE08FDF5-5F64-4F41-AF67-13065780A43E}"/>
              </a:ext>
            </a:extLst>
          </p:cNvPr>
          <p:cNvGraphicFramePr>
            <a:graphicFrameLocks/>
          </p:cNvGraphicFramePr>
          <p:nvPr>
            <p:extLst>
              <p:ext uri="{D42A27DB-BD31-4B8C-83A1-F6EECF244321}">
                <p14:modId xmlns:p14="http://schemas.microsoft.com/office/powerpoint/2010/main" val="1998696045"/>
              </p:ext>
            </p:extLst>
          </p:nvPr>
        </p:nvGraphicFramePr>
        <p:xfrm>
          <a:off x="1389188" y="2859103"/>
          <a:ext cx="8821859" cy="3101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89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7A96-B9AC-4736-BCC9-5F175B4037A6}"/>
              </a:ext>
            </a:extLst>
          </p:cNvPr>
          <p:cNvSpPr>
            <a:spLocks noGrp="1"/>
          </p:cNvSpPr>
          <p:nvPr>
            <p:ph type="title"/>
          </p:nvPr>
        </p:nvSpPr>
        <p:spPr/>
        <p:txBody>
          <a:bodyPr/>
          <a:lstStyle/>
          <a:p>
            <a:r>
              <a:rPr lang="en-GB" dirty="0"/>
              <a:t>Career Aspirations</a:t>
            </a:r>
          </a:p>
        </p:txBody>
      </p:sp>
      <p:sp>
        <p:nvSpPr>
          <p:cNvPr id="4" name="Content Placeholder 3">
            <a:extLst>
              <a:ext uri="{FF2B5EF4-FFF2-40B4-BE49-F238E27FC236}">
                <a16:creationId xmlns:a16="http://schemas.microsoft.com/office/drawing/2014/main" id="{637F8534-C873-4C06-B2B0-2C463935B889}"/>
              </a:ext>
            </a:extLst>
          </p:cNvPr>
          <p:cNvSpPr>
            <a:spLocks noGrp="1"/>
          </p:cNvSpPr>
          <p:nvPr>
            <p:ph idx="1"/>
          </p:nvPr>
        </p:nvSpPr>
        <p:spPr>
          <a:xfrm>
            <a:off x="838200" y="1603375"/>
            <a:ext cx="10515600" cy="840230"/>
          </a:xfrm>
          <a:prstGeom prst="rect">
            <a:avLst/>
          </a:prstGeom>
        </p:spPr>
        <p:txBody>
          <a:bodyPr wrap="square">
            <a:spAutoFit/>
          </a:bodyPr>
          <a:lstStyle/>
          <a:p>
            <a:pPr marL="0" indent="0">
              <a:buNone/>
              <a:defRPr/>
            </a:pPr>
            <a:r>
              <a:rPr lang="en-GB" sz="1800" dirty="0"/>
              <a:t>Just under half (47 per cent ) of pupils at both primary and secondary school age aspire to a professional career. Running their own business, working in sport, ICT and the arts/entertainment industry were other popular aspirations. </a:t>
            </a:r>
          </a:p>
        </p:txBody>
      </p:sp>
      <p:graphicFrame>
        <p:nvGraphicFramePr>
          <p:cNvPr id="5" name="Chart 4" descr="Chart showing pupil career aspirations">
            <a:extLst>
              <a:ext uri="{FF2B5EF4-FFF2-40B4-BE49-F238E27FC236}">
                <a16:creationId xmlns:a16="http://schemas.microsoft.com/office/drawing/2014/main" id="{11ECF507-EED3-4929-B802-6F04C8E3B769}"/>
              </a:ext>
            </a:extLst>
          </p:cNvPr>
          <p:cNvGraphicFramePr>
            <a:graphicFrameLocks/>
          </p:cNvGraphicFramePr>
          <p:nvPr>
            <p:extLst>
              <p:ext uri="{D42A27DB-BD31-4B8C-83A1-F6EECF244321}">
                <p14:modId xmlns:p14="http://schemas.microsoft.com/office/powerpoint/2010/main" val="3408486950"/>
              </p:ext>
            </p:extLst>
          </p:nvPr>
        </p:nvGraphicFramePr>
        <p:xfrm>
          <a:off x="1703512" y="2449501"/>
          <a:ext cx="8975488" cy="3535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876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4160-6966-4416-9FAB-38C2D871F020}"/>
              </a:ext>
            </a:extLst>
          </p:cNvPr>
          <p:cNvSpPr>
            <a:spLocks noGrp="1"/>
          </p:cNvSpPr>
          <p:nvPr>
            <p:ph type="title"/>
          </p:nvPr>
        </p:nvSpPr>
        <p:spPr/>
        <p:txBody>
          <a:bodyPr/>
          <a:lstStyle/>
          <a:p>
            <a:r>
              <a:rPr lang="en-GB" dirty="0"/>
              <a:t>Absence and NEET</a:t>
            </a:r>
          </a:p>
        </p:txBody>
      </p:sp>
      <p:sp>
        <p:nvSpPr>
          <p:cNvPr id="4" name="Content Placeholder 3">
            <a:extLst>
              <a:ext uri="{FF2B5EF4-FFF2-40B4-BE49-F238E27FC236}">
                <a16:creationId xmlns:a16="http://schemas.microsoft.com/office/drawing/2014/main" id="{7FFED690-C8F2-4AE9-84A3-D4B5D0F94E58}"/>
              </a:ext>
            </a:extLst>
          </p:cNvPr>
          <p:cNvSpPr txBox="1">
            <a:spLocks noGrp="1"/>
          </p:cNvSpPr>
          <p:nvPr>
            <p:ph idx="1"/>
          </p:nvPr>
        </p:nvSpPr>
        <p:spPr>
          <a:xfrm>
            <a:off x="838200" y="1603375"/>
            <a:ext cx="10515600" cy="2516586"/>
          </a:xfrm>
          <a:prstGeom prst="rect">
            <a:avLst/>
          </a:prstGeom>
          <a:noFill/>
        </p:spPr>
        <p:txBody>
          <a:bodyPr wrap="square" rtlCol="0">
            <a:spAutoFit/>
          </a:bodyPr>
          <a:lstStyle/>
          <a:p>
            <a:r>
              <a:rPr lang="en-GB" sz="1800" dirty="0"/>
              <a:t>Primary School absence rate was 4 per cent  in 2018/19, the same as the national average.</a:t>
            </a:r>
          </a:p>
          <a:p>
            <a:r>
              <a:rPr lang="en-GB" sz="1800" dirty="0"/>
              <a:t>Secondary School absence rate was 4 per cent  in 2018/19, below the national average.</a:t>
            </a:r>
          </a:p>
          <a:p>
            <a:r>
              <a:rPr lang="en-GB" sz="1800" dirty="0"/>
              <a:t>The proportion of 16 and 17 year olds who were not in education, employment or training (NEET), or where their post school outcome was not known, was 6.8 per cent  - above the London and England average.</a:t>
            </a:r>
          </a:p>
          <a:p>
            <a:pPr marL="342900" indent="-342900">
              <a:buFont typeface="Arial" panose="020B0604020202020204" pitchFamily="34" charset="0"/>
              <a:buChar char="•"/>
            </a:pPr>
            <a:endParaRPr lang="en-GB" sz="2400" dirty="0"/>
          </a:p>
          <a:p>
            <a:endParaRPr lang="en-GB" sz="2400" dirty="0"/>
          </a:p>
        </p:txBody>
      </p:sp>
      <p:graphicFrame>
        <p:nvGraphicFramePr>
          <p:cNvPr id="5" name="Table 4" descr="Table showing proportion of young people who are not in employment, education of training">
            <a:extLst>
              <a:ext uri="{FF2B5EF4-FFF2-40B4-BE49-F238E27FC236}">
                <a16:creationId xmlns:a16="http://schemas.microsoft.com/office/drawing/2014/main" id="{C23DA997-40EA-423F-8F84-143176E1DAC1}"/>
              </a:ext>
            </a:extLst>
          </p:cNvPr>
          <p:cNvGraphicFramePr>
            <a:graphicFrameLocks noGrp="1"/>
          </p:cNvGraphicFramePr>
          <p:nvPr>
            <p:extLst>
              <p:ext uri="{D42A27DB-BD31-4B8C-83A1-F6EECF244321}">
                <p14:modId xmlns:p14="http://schemas.microsoft.com/office/powerpoint/2010/main" val="190000748"/>
              </p:ext>
            </p:extLst>
          </p:nvPr>
        </p:nvGraphicFramePr>
        <p:xfrm>
          <a:off x="2786743" y="3265714"/>
          <a:ext cx="5532317" cy="2793749"/>
        </p:xfrm>
        <a:graphic>
          <a:graphicData uri="http://schemas.openxmlformats.org/drawingml/2006/table">
            <a:tbl>
              <a:tblPr firstRow="1">
                <a:tableStyleId>{5C22544A-7EE6-4342-B048-85BDC9FD1C3A}</a:tableStyleId>
              </a:tblPr>
              <a:tblGrid>
                <a:gridCol w="2834459">
                  <a:extLst>
                    <a:ext uri="{9D8B030D-6E8A-4147-A177-3AD203B41FA5}">
                      <a16:colId xmlns:a16="http://schemas.microsoft.com/office/drawing/2014/main" val="20000"/>
                    </a:ext>
                  </a:extLst>
                </a:gridCol>
                <a:gridCol w="1434306">
                  <a:extLst>
                    <a:ext uri="{9D8B030D-6E8A-4147-A177-3AD203B41FA5}">
                      <a16:colId xmlns:a16="http://schemas.microsoft.com/office/drawing/2014/main" val="20001"/>
                    </a:ext>
                  </a:extLst>
                </a:gridCol>
                <a:gridCol w="631776">
                  <a:extLst>
                    <a:ext uri="{9D8B030D-6E8A-4147-A177-3AD203B41FA5}">
                      <a16:colId xmlns:a16="http://schemas.microsoft.com/office/drawing/2014/main" val="20002"/>
                    </a:ext>
                  </a:extLst>
                </a:gridCol>
                <a:gridCol w="631776">
                  <a:extLst>
                    <a:ext uri="{9D8B030D-6E8A-4147-A177-3AD203B41FA5}">
                      <a16:colId xmlns:a16="http://schemas.microsoft.com/office/drawing/2014/main" val="20003"/>
                    </a:ext>
                  </a:extLst>
                </a:gridCol>
              </a:tblGrid>
              <a:tr h="946930">
                <a:tc>
                  <a:txBody>
                    <a:bodyPr/>
                    <a:lstStyle/>
                    <a:p>
                      <a:pPr algn="l" fontAlgn="b"/>
                      <a:r>
                        <a:rPr lang="en-GB" sz="1000" b="1" u="none" strike="noStrike" dirty="0">
                          <a:effectLst/>
                        </a:rPr>
                        <a:t>16 and 17 year olds NEET in Tower Hamlets, 2019 </a:t>
                      </a:r>
                    </a:p>
                    <a:p>
                      <a:pPr algn="l" fontAlgn="b"/>
                      <a:r>
                        <a:rPr lang="en-GB" sz="1000" b="1" u="none" strike="noStrike" baseline="0" dirty="0">
                          <a:effectLst/>
                        </a:rPr>
                        <a:t> (Source: Source: Department for Education, Participation in education, training and employment: 2018)</a:t>
                      </a:r>
                      <a:endParaRPr lang="en-GB" sz="1000" b="1" i="0" u="none" strike="noStrike" dirty="0">
                        <a:solidFill>
                          <a:srgbClr val="000000"/>
                        </a:solidFill>
                        <a:effectLst/>
                        <a:latin typeface="Arial"/>
                      </a:endParaRPr>
                    </a:p>
                  </a:txBody>
                  <a:tcPr marL="9525" marR="9525" marT="9525" marB="0" anchor="b"/>
                </a:tc>
                <a:tc>
                  <a:txBody>
                    <a:bodyPr/>
                    <a:lstStyle/>
                    <a:p>
                      <a:endParaRPr lang="en-GB" dirty="0"/>
                    </a:p>
                  </a:txBody>
                  <a:tcPr marL="9525" marR="9525" marT="9525" marB="0" anchor="b"/>
                </a:tc>
                <a:tc>
                  <a:txBody>
                    <a:bodyPr/>
                    <a:lstStyle/>
                    <a:p>
                      <a:endParaRPr lang="en-GB" dirty="0"/>
                    </a:p>
                  </a:txBody>
                  <a:tcPr marL="9525" marR="9525" marT="9525" marB="0" anchor="b"/>
                </a:tc>
                <a:tc>
                  <a:txBody>
                    <a:bodyPr/>
                    <a:lstStyle/>
                    <a:p>
                      <a:endParaRPr lang="en-GB" dirty="0"/>
                    </a:p>
                  </a:txBody>
                  <a:tcPr marL="9525" marR="9525" marT="9525" marB="0" anchor="b"/>
                </a:tc>
                <a:extLst>
                  <a:ext uri="{0D108BD9-81ED-4DB2-BD59-A6C34878D82A}">
                    <a16:rowId xmlns:a16="http://schemas.microsoft.com/office/drawing/2014/main" val="10000"/>
                  </a:ext>
                </a:extLst>
              </a:tr>
              <a:tr h="198738">
                <a:tc>
                  <a:txBody>
                    <a:bodyPr/>
                    <a:lstStyle/>
                    <a:p>
                      <a:pPr algn="l" fontAlgn="b"/>
                      <a:r>
                        <a:rPr lang="en-GB" sz="1000" u="none" strike="noStrike">
                          <a:effectLst/>
                        </a:rPr>
                        <a:t> </a:t>
                      </a:r>
                      <a:endParaRPr lang="en-GB" sz="1000" b="0" i="0" u="none" strike="noStrike">
                        <a:solidFill>
                          <a:srgbClr val="000000"/>
                        </a:solidFill>
                        <a:effectLst/>
                        <a:latin typeface="Arial"/>
                      </a:endParaRPr>
                    </a:p>
                  </a:txBody>
                  <a:tcPr marL="9525" marR="9525" marT="9525" marB="0" anchor="b"/>
                </a:tc>
                <a:tc>
                  <a:txBody>
                    <a:bodyPr/>
                    <a:lstStyle/>
                    <a:p>
                      <a:pPr algn="l" fontAlgn="b"/>
                      <a:r>
                        <a:rPr lang="en-GB" sz="1000" u="none" strike="noStrike">
                          <a:effectLst/>
                        </a:rPr>
                        <a:t>Tower Hamlets</a:t>
                      </a:r>
                      <a:endParaRPr lang="en-GB" sz="1000" b="0" i="0" u="none" strike="noStrike">
                        <a:solidFill>
                          <a:srgbClr val="000000"/>
                        </a:solidFill>
                        <a:effectLst/>
                        <a:latin typeface="Arial"/>
                      </a:endParaRPr>
                    </a:p>
                  </a:txBody>
                  <a:tcPr marL="9525" marR="9525" marT="9525" marB="0" anchor="b"/>
                </a:tc>
                <a:tc>
                  <a:txBody>
                    <a:bodyPr/>
                    <a:lstStyle/>
                    <a:p>
                      <a:pPr algn="l" fontAlgn="b"/>
                      <a:r>
                        <a:rPr lang="en-GB" sz="1000" u="none" strike="noStrike">
                          <a:effectLst/>
                        </a:rPr>
                        <a:t>London</a:t>
                      </a:r>
                      <a:endParaRPr lang="en-GB" sz="1000" b="0" i="0" u="none" strike="noStrike">
                        <a:solidFill>
                          <a:srgbClr val="000000"/>
                        </a:solidFill>
                        <a:effectLst/>
                        <a:latin typeface="Arial"/>
                      </a:endParaRPr>
                    </a:p>
                  </a:txBody>
                  <a:tcPr marL="9525" marR="9525" marT="9525" marB="0" anchor="b"/>
                </a:tc>
                <a:tc>
                  <a:txBody>
                    <a:bodyPr/>
                    <a:lstStyle/>
                    <a:p>
                      <a:pPr algn="l" fontAlgn="b"/>
                      <a:r>
                        <a:rPr lang="en-GB" sz="1000" u="none" strike="noStrike">
                          <a:effectLst/>
                        </a:rPr>
                        <a:t>England</a:t>
                      </a:r>
                      <a:endParaRPr lang="en-GB"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385786">
                <a:tc>
                  <a:txBody>
                    <a:bodyPr/>
                    <a:lstStyle/>
                    <a:p>
                      <a:pPr algn="l" fontAlgn="b"/>
                      <a:r>
                        <a:rPr lang="en-GB" sz="1000" u="none" strike="noStrike" dirty="0">
                          <a:effectLst/>
                        </a:rPr>
                        <a:t>per cent  NEET </a:t>
                      </a:r>
                      <a:br>
                        <a:rPr lang="en-GB" sz="1000" u="none" strike="noStrike" dirty="0">
                          <a:effectLst/>
                        </a:rPr>
                      </a:br>
                      <a:r>
                        <a:rPr lang="en-GB" sz="1000" u="none" strike="noStrike" dirty="0">
                          <a:effectLst/>
                        </a:rPr>
                        <a:t>(including not known)</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6.8per cent </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4.8per cent </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5.5per cent </a:t>
                      </a:r>
                      <a:endParaRPr lang="en-GB" sz="10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385786">
                <a:tc>
                  <a:txBody>
                    <a:bodyPr/>
                    <a:lstStyle/>
                    <a:p>
                      <a:pPr algn="l" fontAlgn="b"/>
                      <a:r>
                        <a:rPr lang="en-GB" sz="1000" u="none" strike="noStrike" dirty="0">
                          <a:effectLst/>
                        </a:rPr>
                        <a:t>per cent  of which known to be NEET</a:t>
                      </a:r>
                      <a:endParaRPr lang="en-GB" sz="1000" b="0" i="1"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2.6per cent </a:t>
                      </a:r>
                      <a:endParaRPr lang="en-GB" sz="1000" b="0" i="1"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1.7per cent </a:t>
                      </a:r>
                      <a:endParaRPr lang="en-GB" sz="1000" b="0" i="1"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2.6per cent </a:t>
                      </a:r>
                      <a:endParaRPr lang="en-GB" sz="1000" b="0" i="1"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385786">
                <a:tc>
                  <a:txBody>
                    <a:bodyPr/>
                    <a:lstStyle/>
                    <a:p>
                      <a:pPr algn="l" fontAlgn="b"/>
                      <a:r>
                        <a:rPr lang="en-GB" sz="1000" u="none" strike="noStrike" dirty="0">
                          <a:effectLst/>
                        </a:rPr>
                        <a:t>per cent  of which activity not known</a:t>
                      </a:r>
                      <a:endParaRPr lang="en-GB" sz="1000" b="0" i="1"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4.2per cent </a:t>
                      </a:r>
                      <a:endParaRPr lang="en-GB" sz="1000" b="0" i="1"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3.0per cent </a:t>
                      </a:r>
                      <a:endParaRPr lang="en-GB" sz="1000" b="0" i="1"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2.9per cent </a:t>
                      </a:r>
                      <a:endParaRPr lang="en-GB" sz="1000" b="0" i="1"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490723">
                <a:tc>
                  <a:txBody>
                    <a:bodyPr/>
                    <a:lstStyle/>
                    <a:p>
                      <a:pPr algn="l" fontAlgn="b"/>
                      <a:r>
                        <a:rPr lang="en-GB" sz="1000" u="none" strike="noStrike" dirty="0">
                          <a:effectLst/>
                        </a:rPr>
                        <a:t>per cent </a:t>
                      </a:r>
                      <a:r>
                        <a:rPr lang="en-GB" sz="1000" u="none" strike="noStrike" baseline="0" dirty="0">
                          <a:effectLst/>
                        </a:rPr>
                        <a:t> change</a:t>
                      </a:r>
                      <a:r>
                        <a:rPr lang="en-GB" sz="1000" u="none" strike="noStrike" dirty="0">
                          <a:effectLst/>
                        </a:rPr>
                        <a:t> since 2017</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dirty="0">
                          <a:effectLst/>
                        </a:rPr>
                        <a:t>-0.5</a:t>
                      </a:r>
                      <a:endParaRPr lang="en-GB" sz="1000" b="0" i="0" u="none" strike="noStrike" dirty="0">
                        <a:solidFill>
                          <a:srgbClr val="000000"/>
                        </a:solidFill>
                        <a:effectLst/>
                        <a:latin typeface="Arial"/>
                      </a:endParaRPr>
                    </a:p>
                  </a:txBody>
                  <a:tcPr marL="9525" marR="9525" marT="9525" marB="0" anchor="b"/>
                </a:tc>
                <a:tc>
                  <a:txBody>
                    <a:bodyPr/>
                    <a:lstStyle/>
                    <a:p>
                      <a:pPr algn="l" fontAlgn="b"/>
                      <a:r>
                        <a:rPr lang="en-GB" sz="1000" u="none" strike="noStrike">
                          <a:effectLst/>
                        </a:rPr>
                        <a:t>-0.3</a:t>
                      </a:r>
                      <a:endParaRPr lang="en-GB" sz="1000" b="0" i="0" u="none" strike="noStrike">
                        <a:solidFill>
                          <a:srgbClr val="000000"/>
                        </a:solidFill>
                        <a:effectLst/>
                        <a:latin typeface="Arial"/>
                      </a:endParaRPr>
                    </a:p>
                  </a:txBody>
                  <a:tcPr marL="9525" marR="9525" marT="9525" marB="0" anchor="b"/>
                </a:tc>
                <a:tc>
                  <a:txBody>
                    <a:bodyPr/>
                    <a:lstStyle/>
                    <a:p>
                      <a:pPr algn="l" fontAlgn="b"/>
                      <a:r>
                        <a:rPr lang="en-GB" sz="1000" u="none" strike="noStrike" dirty="0">
                          <a:effectLst/>
                        </a:rPr>
                        <a:t>0</a:t>
                      </a:r>
                      <a:endParaRPr lang="en-GB" sz="10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7040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556846" y="0"/>
            <a:ext cx="9770616" cy="1325563"/>
          </a:xfrm>
        </p:spPr>
        <p:txBody>
          <a:bodyPr/>
          <a:lstStyle/>
          <a:p>
            <a:pPr>
              <a:defRPr/>
            </a:pPr>
            <a:r>
              <a:rPr lang="en-GB" dirty="0">
                <a:latin typeface="+mj-lt"/>
              </a:rPr>
              <a:t>Summary</a:t>
            </a:r>
          </a:p>
        </p:txBody>
      </p:sp>
      <p:sp>
        <p:nvSpPr>
          <p:cNvPr id="3" name="Content Placeholder 2">
            <a:extLst>
              <a:ext uri="{FF2B5EF4-FFF2-40B4-BE49-F238E27FC236}">
                <a16:creationId xmlns:a16="http://schemas.microsoft.com/office/drawing/2014/main" id="{80D25203-FFD8-4406-A69C-A5174D28DC84}"/>
              </a:ext>
            </a:extLst>
          </p:cNvPr>
          <p:cNvSpPr>
            <a:spLocks noGrp="1"/>
          </p:cNvSpPr>
          <p:nvPr>
            <p:ph idx="1"/>
          </p:nvPr>
        </p:nvSpPr>
        <p:spPr>
          <a:xfrm>
            <a:off x="422031" y="1326701"/>
            <a:ext cx="10931769" cy="4802794"/>
          </a:xfrm>
        </p:spPr>
        <p:txBody>
          <a:bodyPr>
            <a:normAutofit fontScale="47500" lnSpcReduction="20000"/>
          </a:bodyPr>
          <a:lstStyle/>
          <a:p>
            <a:r>
              <a:rPr lang="en-GB" sz="3800" dirty="0"/>
              <a:t>There are an estimated 78,000 children and young people aged 0-19 resident in Tower Hamlets, a quarter of all residents.</a:t>
            </a:r>
          </a:p>
          <a:p>
            <a:r>
              <a:rPr lang="en-GB" sz="3800" dirty="0"/>
              <a:t>There are 45,000 pupils in primary and secondary schools in the borough.  </a:t>
            </a:r>
          </a:p>
          <a:p>
            <a:r>
              <a:rPr lang="en-GB" sz="3800" dirty="0"/>
              <a:t>There are 163 languages spoken by pupils in our schools.  70 per cent  of pupils do not speak English as a first language. Predominantly these students are Bengali speakers, reflecting the 61per cent  of all students who are of Bangladeshi ethnicity. </a:t>
            </a:r>
          </a:p>
          <a:p>
            <a:r>
              <a:rPr lang="en-GB" sz="3800" dirty="0"/>
              <a:t>Across Tower Hamlets, attainment at all stages of school is relatively similar to the national average. Girls have higher attainment than boys at all stages. Non White British pupils have higher attainment than White British pupils at all stages. </a:t>
            </a:r>
          </a:p>
          <a:p>
            <a:r>
              <a:rPr lang="en-GB" sz="3800" dirty="0"/>
              <a:t>Children and young people whose first language is not English have higher attainment than pupils whose first language is English at all stages. Children and young people who are entitled to and receiving Free School Meals have lower attainment at all stages than children who do not</a:t>
            </a:r>
          </a:p>
          <a:p>
            <a:r>
              <a:rPr lang="en-GB" sz="3800" dirty="0"/>
              <a:t>Most pupils want to attend university/higher education.</a:t>
            </a:r>
          </a:p>
          <a:p>
            <a:endParaRPr lang="en-GB" sz="3800" dirty="0"/>
          </a:p>
          <a:p>
            <a:r>
              <a:rPr lang="en-GB" sz="3800" dirty="0"/>
              <a:t>The most common career aspiration amongst school pupils is a professional career (47per cent). </a:t>
            </a:r>
          </a:p>
          <a:p>
            <a:r>
              <a:rPr lang="en-GB" sz="3800" dirty="0"/>
              <a:t>2.6 per cent  of 16 and 17 year olds were not in education, employment or training in 2019 but this figure rises to 6.8per cent  when taking into account those whose post school outcome is not known.</a:t>
            </a:r>
          </a:p>
          <a:p>
            <a:endParaRPr lang="en-GB" dirty="0"/>
          </a:p>
        </p:txBody>
      </p:sp>
    </p:spTree>
    <p:extLst>
      <p:ext uri="{BB962C8B-B14F-4D97-AF65-F5344CB8AC3E}">
        <p14:creationId xmlns:p14="http://schemas.microsoft.com/office/powerpoint/2010/main" val="143017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07B9-C3A3-4074-9481-2D9F42921EB9}"/>
              </a:ext>
            </a:extLst>
          </p:cNvPr>
          <p:cNvSpPr>
            <a:spLocks noGrp="1"/>
          </p:cNvSpPr>
          <p:nvPr>
            <p:ph type="title"/>
          </p:nvPr>
        </p:nvSpPr>
        <p:spPr/>
        <p:txBody>
          <a:bodyPr>
            <a:normAutofit fontScale="90000"/>
          </a:bodyPr>
          <a:lstStyle/>
          <a:p>
            <a:br>
              <a:rPr lang="en-GB" dirty="0">
                <a:solidFill>
                  <a:srgbClr val="00B2BB"/>
                </a:solidFill>
                <a:latin typeface="Paytone One" panose="00000500000000000000" pitchFamily="2" charset="0"/>
              </a:rPr>
            </a:br>
            <a:r>
              <a:rPr lang="en-GB" sz="4900" dirty="0">
                <a:latin typeface="+mj-lt"/>
              </a:rPr>
              <a:t>School and Child Population</a:t>
            </a:r>
            <a:br>
              <a:rPr lang="en-GB" dirty="0">
                <a:solidFill>
                  <a:srgbClr val="00B2BB"/>
                </a:solidFill>
                <a:latin typeface="Paytone One" panose="00000500000000000000" pitchFamily="2" charset="0"/>
              </a:rPr>
            </a:br>
            <a:endParaRPr lang="en-GB" dirty="0"/>
          </a:p>
        </p:txBody>
      </p:sp>
      <p:sp>
        <p:nvSpPr>
          <p:cNvPr id="3" name="Content Placeholder 2">
            <a:extLst>
              <a:ext uri="{FF2B5EF4-FFF2-40B4-BE49-F238E27FC236}">
                <a16:creationId xmlns:a16="http://schemas.microsoft.com/office/drawing/2014/main" id="{F40D7AFE-3211-468B-A87D-7D8AC4B2F9F4}"/>
              </a:ext>
            </a:extLst>
          </p:cNvPr>
          <p:cNvSpPr>
            <a:spLocks noGrp="1"/>
          </p:cNvSpPr>
          <p:nvPr>
            <p:ph idx="1"/>
          </p:nvPr>
        </p:nvSpPr>
        <p:spPr>
          <a:xfrm>
            <a:off x="838200" y="1603683"/>
            <a:ext cx="10515600" cy="1825317"/>
          </a:xfrm>
        </p:spPr>
        <p:txBody>
          <a:bodyPr>
            <a:normAutofit fontScale="62500" lnSpcReduction="20000"/>
          </a:bodyPr>
          <a:lstStyle/>
          <a:p>
            <a:r>
              <a:rPr lang="en-GB" sz="2900" dirty="0"/>
              <a:t>There are 78,000 children a young people aged 0-19 resident in Tower Hamlets, a quarter of all residents.</a:t>
            </a:r>
          </a:p>
          <a:p>
            <a:r>
              <a:rPr lang="en-GB" sz="2900" dirty="0"/>
              <a:t>There are 45,000 pupils in the borough's primary and secondary schools.</a:t>
            </a:r>
          </a:p>
          <a:p>
            <a:r>
              <a:rPr lang="en-GB" sz="2900" dirty="0"/>
              <a:t>There are 163 languages spoken in Tower Hamlets schools with the top 3 being Bengali (52per cent ), English (30per cent ) and Somali (3 per cent ). More than 28,400 pupils (61per cent ) are Bangladeshi, with the</a:t>
            </a:r>
            <a:r>
              <a:rPr lang="en-GB" dirty="0"/>
              <a:t> next largest groups being White British (4000, 9per cent ) and Mixed Ethnic Background (3,000, 7per cent )</a:t>
            </a:r>
          </a:p>
          <a:p>
            <a:endParaRPr lang="en-GB" dirty="0"/>
          </a:p>
        </p:txBody>
      </p:sp>
      <p:graphicFrame>
        <p:nvGraphicFramePr>
          <p:cNvPr id="5" name="Chart 4" descr="Chart showing school population be ethnicity">
            <a:extLst>
              <a:ext uri="{FF2B5EF4-FFF2-40B4-BE49-F238E27FC236}">
                <a16:creationId xmlns:a16="http://schemas.microsoft.com/office/drawing/2014/main" id="{6E58077F-328A-4A05-9599-A4C9B6BA0EE7}"/>
              </a:ext>
            </a:extLst>
          </p:cNvPr>
          <p:cNvGraphicFramePr>
            <a:graphicFrameLocks/>
          </p:cNvGraphicFramePr>
          <p:nvPr>
            <p:extLst>
              <p:ext uri="{D42A27DB-BD31-4B8C-83A1-F6EECF244321}">
                <p14:modId xmlns:p14="http://schemas.microsoft.com/office/powerpoint/2010/main" val="1086340235"/>
              </p:ext>
            </p:extLst>
          </p:nvPr>
        </p:nvGraphicFramePr>
        <p:xfrm>
          <a:off x="1292446" y="3705982"/>
          <a:ext cx="8862124" cy="2270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82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93F6-CA07-4C96-BE81-596DCE65A111}"/>
              </a:ext>
            </a:extLst>
          </p:cNvPr>
          <p:cNvSpPr>
            <a:spLocks noGrp="1"/>
          </p:cNvSpPr>
          <p:nvPr>
            <p:ph type="title"/>
          </p:nvPr>
        </p:nvSpPr>
        <p:spPr/>
        <p:txBody>
          <a:bodyPr/>
          <a:lstStyle/>
          <a:p>
            <a:r>
              <a:rPr lang="en-GB" dirty="0"/>
              <a:t>Indices of Deprivation – Education Domain</a:t>
            </a:r>
          </a:p>
        </p:txBody>
      </p:sp>
      <p:pic>
        <p:nvPicPr>
          <p:cNvPr id="5" name="Content Placeholder 4" descr="Map showing Education deprivation in 2015">
            <a:extLst>
              <a:ext uri="{FF2B5EF4-FFF2-40B4-BE49-F238E27FC236}">
                <a16:creationId xmlns:a16="http://schemas.microsoft.com/office/drawing/2014/main" id="{D86199DC-114B-4AF2-A9EB-729A20B989B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4701" b="9148"/>
          <a:stretch/>
        </p:blipFill>
        <p:spPr>
          <a:xfrm>
            <a:off x="950624" y="1577975"/>
            <a:ext cx="4042352" cy="4351338"/>
          </a:xfrm>
          <a:prstGeom prst="rect">
            <a:avLst/>
          </a:prstGeom>
        </p:spPr>
      </p:pic>
      <p:pic>
        <p:nvPicPr>
          <p:cNvPr id="6" name="Picture 5" descr="Map showing Education deprivation in 2019">
            <a:extLst>
              <a:ext uri="{FF2B5EF4-FFF2-40B4-BE49-F238E27FC236}">
                <a16:creationId xmlns:a16="http://schemas.microsoft.com/office/drawing/2014/main" id="{6C3E2E20-69D2-452F-B4A9-E56946964E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01" b="10599"/>
          <a:stretch/>
        </p:blipFill>
        <p:spPr>
          <a:xfrm>
            <a:off x="6472808" y="1422122"/>
            <a:ext cx="4269680" cy="4507191"/>
          </a:xfrm>
          <a:prstGeom prst="rect">
            <a:avLst/>
          </a:prstGeom>
        </p:spPr>
      </p:pic>
      <p:sp>
        <p:nvSpPr>
          <p:cNvPr id="7" name="TextBox 6">
            <a:extLst>
              <a:ext uri="{FF2B5EF4-FFF2-40B4-BE49-F238E27FC236}">
                <a16:creationId xmlns:a16="http://schemas.microsoft.com/office/drawing/2014/main" id="{70526461-A1EC-4C8E-A36E-3AFCC90AACEA}"/>
              </a:ext>
              <a:ext uri="{C183D7F6-B498-43B3-948B-1728B52AA6E4}">
                <adec:decorative xmlns:adec="http://schemas.microsoft.com/office/drawing/2017/decorative" val="1"/>
              </a:ext>
            </a:extLst>
          </p:cNvPr>
          <p:cNvSpPr txBox="1"/>
          <p:nvPr/>
        </p:nvSpPr>
        <p:spPr>
          <a:xfrm>
            <a:off x="1175512" y="1764680"/>
            <a:ext cx="990136" cy="369332"/>
          </a:xfrm>
          <a:prstGeom prst="rect">
            <a:avLst/>
          </a:prstGeom>
          <a:noFill/>
        </p:spPr>
        <p:txBody>
          <a:bodyPr wrap="square" rtlCol="0">
            <a:spAutoFit/>
          </a:bodyPr>
          <a:lstStyle/>
          <a:p>
            <a:r>
              <a:rPr lang="en-GB" dirty="0"/>
              <a:t>2015</a:t>
            </a:r>
          </a:p>
        </p:txBody>
      </p:sp>
      <p:sp>
        <p:nvSpPr>
          <p:cNvPr id="8" name="TextBox 7">
            <a:extLst>
              <a:ext uri="{FF2B5EF4-FFF2-40B4-BE49-F238E27FC236}">
                <a16:creationId xmlns:a16="http://schemas.microsoft.com/office/drawing/2014/main" id="{7432AAC7-E8B6-450B-B37A-B566DD7B2F04}"/>
              </a:ext>
              <a:ext uri="{C183D7F6-B498-43B3-948B-1728B52AA6E4}">
                <adec:decorative xmlns:adec="http://schemas.microsoft.com/office/drawing/2017/decorative" val="1"/>
              </a:ext>
            </a:extLst>
          </p:cNvPr>
          <p:cNvSpPr txBox="1"/>
          <p:nvPr/>
        </p:nvSpPr>
        <p:spPr>
          <a:xfrm>
            <a:off x="6637908" y="1715240"/>
            <a:ext cx="1087764" cy="383847"/>
          </a:xfrm>
          <a:prstGeom prst="rect">
            <a:avLst/>
          </a:prstGeom>
          <a:noFill/>
        </p:spPr>
        <p:txBody>
          <a:bodyPr wrap="square" rtlCol="0">
            <a:spAutoFit/>
          </a:bodyPr>
          <a:lstStyle/>
          <a:p>
            <a:r>
              <a:rPr lang="en-GB" dirty="0"/>
              <a:t>2019</a:t>
            </a:r>
          </a:p>
        </p:txBody>
      </p:sp>
    </p:spTree>
    <p:extLst>
      <p:ext uri="{BB962C8B-B14F-4D97-AF65-F5344CB8AC3E}">
        <p14:creationId xmlns:p14="http://schemas.microsoft.com/office/powerpoint/2010/main" val="211045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7E8-142B-4A9B-ACE7-98FA65A51348}"/>
              </a:ext>
            </a:extLst>
          </p:cNvPr>
          <p:cNvSpPr>
            <a:spLocks noGrp="1"/>
          </p:cNvSpPr>
          <p:nvPr>
            <p:ph type="title"/>
          </p:nvPr>
        </p:nvSpPr>
        <p:spPr/>
        <p:txBody>
          <a:bodyPr/>
          <a:lstStyle/>
          <a:p>
            <a:r>
              <a:rPr lang="en-GB" dirty="0"/>
              <a:t>School characteristics</a:t>
            </a:r>
          </a:p>
        </p:txBody>
      </p:sp>
      <p:sp>
        <p:nvSpPr>
          <p:cNvPr id="3" name="Content Placeholder 2">
            <a:extLst>
              <a:ext uri="{FF2B5EF4-FFF2-40B4-BE49-F238E27FC236}">
                <a16:creationId xmlns:a16="http://schemas.microsoft.com/office/drawing/2014/main" id="{92AB7ADE-11F4-46AC-BDAA-9865E6D535F0}"/>
              </a:ext>
            </a:extLst>
          </p:cNvPr>
          <p:cNvSpPr>
            <a:spLocks noGrp="1"/>
          </p:cNvSpPr>
          <p:nvPr>
            <p:ph idx="1"/>
          </p:nvPr>
        </p:nvSpPr>
        <p:spPr>
          <a:xfrm>
            <a:off x="838200" y="1603683"/>
            <a:ext cx="10515600" cy="1825317"/>
          </a:xfrm>
        </p:spPr>
        <p:txBody>
          <a:bodyPr>
            <a:normAutofit fontScale="62500" lnSpcReduction="20000"/>
          </a:bodyPr>
          <a:lstStyle/>
          <a:p>
            <a:r>
              <a:rPr lang="en-GB" dirty="0"/>
              <a:t>There are 6 nursery schools, 71 primary schools, 17 Secondary Schools, 1 all through school, 8 special schools, 1 post 16 school, 1 further education provider, and 7 higher education providers.</a:t>
            </a:r>
          </a:p>
          <a:p>
            <a:r>
              <a:rPr lang="en-GB" dirty="0"/>
              <a:t>Ofsted rates 39 schools ‘outstanding’, 57 are ‘good’, 3 ‘requires improvement’, 1 ‘inadequate’. 99 per cent  of primaries rated ‘outstanding’ or ‘good’; and 89 per cent  secondaries rated ‘outstanding’ or ‘good’.  </a:t>
            </a:r>
          </a:p>
          <a:p>
            <a:r>
              <a:rPr lang="en-GB" dirty="0"/>
              <a:t>32 per cent  of children in Primary Schools and 37 per cent  of children in Secondary schools are eligible for and claiming Free School meals – above London and England average.</a:t>
            </a:r>
          </a:p>
          <a:p>
            <a:endParaRPr lang="en-GB" dirty="0"/>
          </a:p>
        </p:txBody>
      </p:sp>
      <p:graphicFrame>
        <p:nvGraphicFramePr>
          <p:cNvPr id="4" name="Chart 3" descr="Chart showing school population eligible for free school meals">
            <a:extLst>
              <a:ext uri="{FF2B5EF4-FFF2-40B4-BE49-F238E27FC236}">
                <a16:creationId xmlns:a16="http://schemas.microsoft.com/office/drawing/2014/main" id="{DF67E159-6285-4743-A4CD-BBC8B74FDCAD}"/>
              </a:ext>
            </a:extLst>
          </p:cNvPr>
          <p:cNvGraphicFramePr>
            <a:graphicFrameLocks/>
          </p:cNvGraphicFramePr>
          <p:nvPr>
            <p:extLst>
              <p:ext uri="{D42A27DB-BD31-4B8C-83A1-F6EECF244321}">
                <p14:modId xmlns:p14="http://schemas.microsoft.com/office/powerpoint/2010/main" val="2838106191"/>
              </p:ext>
            </p:extLst>
          </p:nvPr>
        </p:nvGraphicFramePr>
        <p:xfrm>
          <a:off x="1542740" y="3542288"/>
          <a:ext cx="8839399" cy="2316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961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FB7E-5151-42CE-B000-F0F1721CCB8D}"/>
              </a:ext>
            </a:extLst>
          </p:cNvPr>
          <p:cNvSpPr>
            <a:spLocks noGrp="1"/>
          </p:cNvSpPr>
          <p:nvPr>
            <p:ph type="title"/>
          </p:nvPr>
        </p:nvSpPr>
        <p:spPr/>
        <p:txBody>
          <a:bodyPr/>
          <a:lstStyle/>
          <a:p>
            <a:r>
              <a:rPr lang="en-GB" dirty="0"/>
              <a:t>Pupil attainment – Early Years </a:t>
            </a:r>
          </a:p>
        </p:txBody>
      </p:sp>
      <p:sp>
        <p:nvSpPr>
          <p:cNvPr id="3" name="Content Placeholder 2">
            <a:extLst>
              <a:ext uri="{FF2B5EF4-FFF2-40B4-BE49-F238E27FC236}">
                <a16:creationId xmlns:a16="http://schemas.microsoft.com/office/drawing/2014/main" id="{AB0C5123-14DB-47C0-8A89-342CC388CFA9}"/>
              </a:ext>
            </a:extLst>
          </p:cNvPr>
          <p:cNvSpPr>
            <a:spLocks noGrp="1"/>
          </p:cNvSpPr>
          <p:nvPr>
            <p:ph idx="1"/>
          </p:nvPr>
        </p:nvSpPr>
        <p:spPr>
          <a:xfrm>
            <a:off x="838200" y="1326701"/>
            <a:ext cx="10515600" cy="2029449"/>
          </a:xfrm>
        </p:spPr>
        <p:txBody>
          <a:bodyPr>
            <a:normAutofit fontScale="77500" lnSpcReduction="20000"/>
          </a:bodyPr>
          <a:lstStyle/>
          <a:p>
            <a:r>
              <a:rPr lang="en-GB" dirty="0"/>
              <a:t>The proportion of early years pupils achieving a good level of development has increased from </a:t>
            </a:r>
            <a:r>
              <a:rPr lang="en-GB" b="1" dirty="0"/>
              <a:t>46 </a:t>
            </a:r>
            <a:r>
              <a:rPr lang="en-GB" dirty="0"/>
              <a:t>per cent  in 2013 to </a:t>
            </a:r>
            <a:r>
              <a:rPr lang="en-GB" b="1" dirty="0"/>
              <a:t>69 </a:t>
            </a:r>
            <a:r>
              <a:rPr lang="en-GB" dirty="0"/>
              <a:t>per cent  in 2019, a </a:t>
            </a:r>
            <a:r>
              <a:rPr lang="en-GB" b="1" dirty="0"/>
              <a:t>24</a:t>
            </a:r>
            <a:r>
              <a:rPr lang="en-GB" dirty="0"/>
              <a:t> per cent  increase compared with London (</a:t>
            </a:r>
            <a:r>
              <a:rPr lang="en-GB" b="1" dirty="0"/>
              <a:t>21</a:t>
            </a:r>
            <a:r>
              <a:rPr lang="en-GB" dirty="0"/>
              <a:t> per cent ) and England (</a:t>
            </a:r>
            <a:r>
              <a:rPr lang="en-GB" b="1" dirty="0"/>
              <a:t>20</a:t>
            </a:r>
            <a:r>
              <a:rPr lang="en-GB" dirty="0"/>
              <a:t> per cent ).</a:t>
            </a:r>
          </a:p>
          <a:p>
            <a:r>
              <a:rPr lang="en-GB" dirty="0"/>
              <a:t>Girls were more likely than Boys to achieve a good level development (78per cent  v 62 per cent ).</a:t>
            </a:r>
          </a:p>
          <a:p>
            <a:r>
              <a:rPr lang="en-GB" dirty="0"/>
              <a:t>Non White British children were more likely than White British Children to achieve a good level of development (71 per cent  vs 66 per cent).</a:t>
            </a:r>
          </a:p>
          <a:p>
            <a:pPr marL="0" indent="0">
              <a:buNone/>
            </a:pPr>
            <a:endParaRPr lang="en-GB" dirty="0"/>
          </a:p>
        </p:txBody>
      </p:sp>
      <p:graphicFrame>
        <p:nvGraphicFramePr>
          <p:cNvPr id="4" name="Chart 3" descr="Chart showing percentage of pupils achieving a good level of development at foundation stage">
            <a:extLst>
              <a:ext uri="{FF2B5EF4-FFF2-40B4-BE49-F238E27FC236}">
                <a16:creationId xmlns:a16="http://schemas.microsoft.com/office/drawing/2014/main" id="{8B88685C-24D0-4AEE-A430-8EE7A941AB58}"/>
              </a:ext>
            </a:extLst>
          </p:cNvPr>
          <p:cNvGraphicFramePr>
            <a:graphicFrameLocks/>
          </p:cNvGraphicFramePr>
          <p:nvPr>
            <p:extLst>
              <p:ext uri="{D42A27DB-BD31-4B8C-83A1-F6EECF244321}">
                <p14:modId xmlns:p14="http://schemas.microsoft.com/office/powerpoint/2010/main" val="458542489"/>
              </p:ext>
            </p:extLst>
          </p:nvPr>
        </p:nvGraphicFramePr>
        <p:xfrm>
          <a:off x="1538821" y="3501851"/>
          <a:ext cx="9069995" cy="273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804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3631-99C2-4336-8D6B-527544E63BBA}"/>
              </a:ext>
            </a:extLst>
          </p:cNvPr>
          <p:cNvSpPr>
            <a:spLocks noGrp="1"/>
          </p:cNvSpPr>
          <p:nvPr>
            <p:ph type="title"/>
          </p:nvPr>
        </p:nvSpPr>
        <p:spPr>
          <a:xfrm>
            <a:off x="838200" y="1138"/>
            <a:ext cx="9770616" cy="1265687"/>
          </a:xfrm>
        </p:spPr>
        <p:txBody>
          <a:bodyPr/>
          <a:lstStyle/>
          <a:p>
            <a:r>
              <a:rPr lang="en-GB" dirty="0"/>
              <a:t>Pupil Attainment – Key Stage 1</a:t>
            </a:r>
          </a:p>
        </p:txBody>
      </p:sp>
      <p:sp>
        <p:nvSpPr>
          <p:cNvPr id="3" name="Content Placeholder 2">
            <a:extLst>
              <a:ext uri="{FF2B5EF4-FFF2-40B4-BE49-F238E27FC236}">
                <a16:creationId xmlns:a16="http://schemas.microsoft.com/office/drawing/2014/main" id="{4CD6DDD9-E863-4276-B956-70C05D5A19F0}"/>
              </a:ext>
            </a:extLst>
          </p:cNvPr>
          <p:cNvSpPr>
            <a:spLocks noGrp="1"/>
          </p:cNvSpPr>
          <p:nvPr>
            <p:ph idx="1"/>
          </p:nvPr>
        </p:nvSpPr>
        <p:spPr>
          <a:xfrm>
            <a:off x="838200" y="1430428"/>
            <a:ext cx="10515600" cy="712698"/>
          </a:xfrm>
        </p:spPr>
        <p:txBody>
          <a:bodyPr>
            <a:normAutofit fontScale="62500" lnSpcReduction="20000"/>
          </a:bodyPr>
          <a:lstStyle/>
          <a:p>
            <a:pPr marL="0" indent="0">
              <a:buNone/>
            </a:pPr>
            <a:r>
              <a:rPr lang="en-GB" dirty="0">
                <a:solidFill>
                  <a:schemeClr val="dk1"/>
                </a:solidFill>
              </a:rPr>
              <a:t>In </a:t>
            </a:r>
            <a:r>
              <a:rPr lang="en-GB" b="1" dirty="0"/>
              <a:t>2019</a:t>
            </a:r>
            <a:r>
              <a:rPr lang="en-GB" dirty="0"/>
              <a:t>, compared with the national average, Key Stage 1 pupils’ attainment in Tower Hamlets was higher with the exception of reading, which was the same as the national average, and science, where the borough average (81 per cent) was </a:t>
            </a:r>
            <a:r>
              <a:rPr lang="en-GB" b="1" dirty="0"/>
              <a:t>one</a:t>
            </a:r>
            <a:r>
              <a:rPr lang="en-GB" dirty="0"/>
              <a:t> percentage points below the national average. </a:t>
            </a:r>
          </a:p>
          <a:p>
            <a:endParaRPr lang="en-GB" dirty="0"/>
          </a:p>
        </p:txBody>
      </p:sp>
      <p:graphicFrame>
        <p:nvGraphicFramePr>
          <p:cNvPr id="4" name="Chart 3" descr="Chart showing key stage one attainment in reading, writing, maths and science">
            <a:extLst>
              <a:ext uri="{FF2B5EF4-FFF2-40B4-BE49-F238E27FC236}">
                <a16:creationId xmlns:a16="http://schemas.microsoft.com/office/drawing/2014/main" id="{33DB4D73-A17F-4038-A127-3649705A9F74}"/>
              </a:ext>
            </a:extLst>
          </p:cNvPr>
          <p:cNvGraphicFramePr>
            <a:graphicFrameLocks/>
          </p:cNvGraphicFramePr>
          <p:nvPr>
            <p:extLst>
              <p:ext uri="{D42A27DB-BD31-4B8C-83A1-F6EECF244321}">
                <p14:modId xmlns:p14="http://schemas.microsoft.com/office/powerpoint/2010/main" val="1581196969"/>
              </p:ext>
            </p:extLst>
          </p:nvPr>
        </p:nvGraphicFramePr>
        <p:xfrm>
          <a:off x="1703512" y="2306729"/>
          <a:ext cx="8784976"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DC7026E-3A9B-4B17-B295-65773277029F}"/>
              </a:ext>
            </a:extLst>
          </p:cNvPr>
          <p:cNvSpPr txBox="1"/>
          <p:nvPr/>
        </p:nvSpPr>
        <p:spPr>
          <a:xfrm>
            <a:off x="838200" y="4238654"/>
            <a:ext cx="1952834"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Girls and Non White British pupils more likely to achieve expected standard in reading</a:t>
            </a:r>
          </a:p>
        </p:txBody>
      </p:sp>
      <p:graphicFrame>
        <p:nvGraphicFramePr>
          <p:cNvPr id="6" name="Chart 5" descr="Chart showing key stage one attainment in reading by group">
            <a:extLst>
              <a:ext uri="{FF2B5EF4-FFF2-40B4-BE49-F238E27FC236}">
                <a16:creationId xmlns:a16="http://schemas.microsoft.com/office/drawing/2014/main" id="{6B2A2598-E9C0-491A-AFE3-D6CF1061BC58}"/>
              </a:ext>
            </a:extLst>
          </p:cNvPr>
          <p:cNvGraphicFramePr>
            <a:graphicFrameLocks/>
          </p:cNvGraphicFramePr>
          <p:nvPr>
            <p:extLst>
              <p:ext uri="{D42A27DB-BD31-4B8C-83A1-F6EECF244321}">
                <p14:modId xmlns:p14="http://schemas.microsoft.com/office/powerpoint/2010/main" val="2008558590"/>
              </p:ext>
            </p:extLst>
          </p:nvPr>
        </p:nvGraphicFramePr>
        <p:xfrm>
          <a:off x="3324225" y="4227636"/>
          <a:ext cx="7087602" cy="2042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09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2F18-5E54-4BDD-AD71-E767D33EADC1}"/>
              </a:ext>
            </a:extLst>
          </p:cNvPr>
          <p:cNvSpPr>
            <a:spLocks noGrp="1"/>
          </p:cNvSpPr>
          <p:nvPr>
            <p:ph type="title"/>
          </p:nvPr>
        </p:nvSpPr>
        <p:spPr/>
        <p:txBody>
          <a:bodyPr/>
          <a:lstStyle/>
          <a:p>
            <a:r>
              <a:rPr lang="en-GB" dirty="0"/>
              <a:t>Pupil Attainment – Key Stage 2</a:t>
            </a:r>
          </a:p>
        </p:txBody>
      </p:sp>
      <p:sp>
        <p:nvSpPr>
          <p:cNvPr id="3" name="Content Placeholder 2">
            <a:extLst>
              <a:ext uri="{FF2B5EF4-FFF2-40B4-BE49-F238E27FC236}">
                <a16:creationId xmlns:a16="http://schemas.microsoft.com/office/drawing/2014/main" id="{AB30EEEF-F971-461D-922F-89408DA1657F}"/>
              </a:ext>
              <a:ext uri="{C183D7F6-B498-43B3-948B-1728B52AA6E4}">
                <adec:decorative xmlns:adec="http://schemas.microsoft.com/office/drawing/2017/decorative" val="1"/>
              </a:ext>
            </a:extLst>
          </p:cNvPr>
          <p:cNvSpPr>
            <a:spLocks noGrp="1"/>
          </p:cNvSpPr>
          <p:nvPr>
            <p:ph idx="1"/>
          </p:nvPr>
        </p:nvSpPr>
        <p:spPr>
          <a:xfrm>
            <a:off x="838200" y="1200150"/>
            <a:ext cx="10515600" cy="4754871"/>
          </a:xfrm>
        </p:spPr>
        <p:txBody>
          <a:bodyPr/>
          <a:lstStyle/>
          <a:p>
            <a:pPr marL="0" indent="0" algn="ctr">
              <a:buNone/>
            </a:pPr>
            <a:r>
              <a:rPr lang="en-GB" sz="1400" dirty="0"/>
              <a:t>Key Stage Attainment was higher than England across all subjects in 2019</a:t>
            </a:r>
          </a:p>
          <a:p>
            <a:endParaRPr lang="en-GB" dirty="0"/>
          </a:p>
        </p:txBody>
      </p:sp>
      <p:pic>
        <p:nvPicPr>
          <p:cNvPr id="7" name="Picture 6" descr="Chart showing key stage 2 attainment">
            <a:extLst>
              <a:ext uri="{FF2B5EF4-FFF2-40B4-BE49-F238E27FC236}">
                <a16:creationId xmlns:a16="http://schemas.microsoft.com/office/drawing/2014/main" id="{5F42EF17-EED6-4239-B253-0176CEE69B9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635220" y="1399511"/>
            <a:ext cx="7090263" cy="2261812"/>
          </a:xfrm>
          <a:prstGeom prst="rect">
            <a:avLst/>
          </a:prstGeom>
        </p:spPr>
      </p:pic>
      <p:graphicFrame>
        <p:nvGraphicFramePr>
          <p:cNvPr id="8" name="Chart 7" descr="Chart showing key stage 2 attainment by group">
            <a:extLst>
              <a:ext uri="{FF2B5EF4-FFF2-40B4-BE49-F238E27FC236}">
                <a16:creationId xmlns:a16="http://schemas.microsoft.com/office/drawing/2014/main" id="{EC9E0703-238A-4BFC-A427-5CD412FE3940}"/>
              </a:ext>
            </a:extLst>
          </p:cNvPr>
          <p:cNvGraphicFramePr>
            <a:graphicFrameLocks/>
          </p:cNvGraphicFramePr>
          <p:nvPr>
            <p:extLst>
              <p:ext uri="{D42A27DB-BD31-4B8C-83A1-F6EECF244321}">
                <p14:modId xmlns:p14="http://schemas.microsoft.com/office/powerpoint/2010/main" val="3664313377"/>
              </p:ext>
            </p:extLst>
          </p:nvPr>
        </p:nvGraphicFramePr>
        <p:xfrm>
          <a:off x="3324225" y="3807690"/>
          <a:ext cx="7173241" cy="226181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97199CF-1E9A-47F3-B196-41DFADE9C254}"/>
              </a:ext>
              <a:ext uri="{C183D7F6-B498-43B3-948B-1728B52AA6E4}">
                <adec:decorative xmlns:adec="http://schemas.microsoft.com/office/drawing/2017/decorative" val="1"/>
              </a:ext>
            </a:extLst>
          </p:cNvPr>
          <p:cNvSpPr txBox="1"/>
          <p:nvPr/>
        </p:nvSpPr>
        <p:spPr>
          <a:xfrm>
            <a:off x="600075" y="3661323"/>
            <a:ext cx="2724150" cy="2308324"/>
          </a:xfrm>
          <a:prstGeom prst="rect">
            <a:avLst/>
          </a:prstGeom>
          <a:noFill/>
        </p:spPr>
        <p:txBody>
          <a:bodyPr wrap="square" rtlCol="0">
            <a:spAutoFit/>
          </a:bodyPr>
          <a:lstStyle/>
          <a:p>
            <a:r>
              <a:rPr lang="en-GB" sz="1600" dirty="0"/>
              <a:t>Girls perform better than boys.</a:t>
            </a:r>
          </a:p>
          <a:p>
            <a:r>
              <a:rPr lang="en-GB" sz="1600" dirty="0"/>
              <a:t>Non White British pupils  perform better than White British pupils.</a:t>
            </a:r>
          </a:p>
          <a:p>
            <a:r>
              <a:rPr lang="en-GB" sz="1600" dirty="0"/>
              <a:t>Children and young  whose first language is NOT English perform better White British pupils.</a:t>
            </a:r>
          </a:p>
        </p:txBody>
      </p:sp>
    </p:spTree>
    <p:extLst>
      <p:ext uri="{BB962C8B-B14F-4D97-AF65-F5344CB8AC3E}">
        <p14:creationId xmlns:p14="http://schemas.microsoft.com/office/powerpoint/2010/main" val="239526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36CF-DFE6-4CC7-9ED9-092293DAD1D7}"/>
              </a:ext>
            </a:extLst>
          </p:cNvPr>
          <p:cNvSpPr>
            <a:spLocks noGrp="1"/>
          </p:cNvSpPr>
          <p:nvPr>
            <p:ph type="title"/>
          </p:nvPr>
        </p:nvSpPr>
        <p:spPr/>
        <p:txBody>
          <a:bodyPr/>
          <a:lstStyle/>
          <a:p>
            <a:r>
              <a:rPr lang="en-GB" dirty="0"/>
              <a:t>Pupil Attainment – Key Stage 4</a:t>
            </a:r>
          </a:p>
        </p:txBody>
      </p:sp>
      <p:sp>
        <p:nvSpPr>
          <p:cNvPr id="3" name="Rectangle 2">
            <a:extLst>
              <a:ext uri="{FF2B5EF4-FFF2-40B4-BE49-F238E27FC236}">
                <a16:creationId xmlns:a16="http://schemas.microsoft.com/office/drawing/2014/main" id="{75F4D26D-6C21-4BD2-83FF-A9B427DC0D58}"/>
              </a:ext>
            </a:extLst>
          </p:cNvPr>
          <p:cNvSpPr/>
          <p:nvPr/>
        </p:nvSpPr>
        <p:spPr>
          <a:xfrm>
            <a:off x="942975" y="1028343"/>
            <a:ext cx="9656963" cy="2246769"/>
          </a:xfrm>
          <a:prstGeom prst="rect">
            <a:avLst/>
          </a:prstGeom>
        </p:spPr>
        <p:txBody>
          <a:bodyPr wrap="square">
            <a:spAutoFit/>
          </a:bodyPr>
          <a:lstStyle/>
          <a:p>
            <a:pPr lvl="0"/>
            <a:r>
              <a:rPr lang="en-GB" sz="1400" dirty="0">
                <a:latin typeface="Arial" panose="020B0604020202020204" pitchFamily="34" charset="0"/>
                <a:cs typeface="Arial" panose="020B0604020202020204" pitchFamily="34" charset="0"/>
              </a:rPr>
              <a:t>Key Stage 4 pupils in Tower Hamlets have higher attainment outcomes than their national peers with similar prior attainment. They are: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Above than the national average for </a:t>
            </a:r>
            <a:r>
              <a:rPr lang="en-GB" sz="1400" b="1" dirty="0">
                <a:latin typeface="Arial" panose="020B0604020202020204" pitchFamily="34" charset="0"/>
                <a:cs typeface="Arial" panose="020B0604020202020204" pitchFamily="34" charset="0"/>
              </a:rPr>
              <a:t>strong pass </a:t>
            </a:r>
            <a:r>
              <a:rPr lang="en-GB" sz="1400" dirty="0">
                <a:latin typeface="Arial" panose="020B0604020202020204" pitchFamily="34" charset="0"/>
                <a:cs typeface="Arial" panose="020B0604020202020204" pitchFamily="34" charset="0"/>
              </a:rPr>
              <a:t>(grades 9_5) in English and Maths (</a:t>
            </a:r>
            <a:r>
              <a:rPr lang="en-GB" sz="1400" b="1" dirty="0">
                <a:latin typeface="Arial" panose="020B0604020202020204" pitchFamily="34" charset="0"/>
                <a:cs typeface="Arial" panose="020B0604020202020204" pitchFamily="34" charset="0"/>
              </a:rPr>
              <a:t>45 </a:t>
            </a:r>
            <a:r>
              <a:rPr lang="en-GB" sz="1400" dirty="0">
                <a:latin typeface="Arial" panose="020B0604020202020204" pitchFamily="34" charset="0"/>
                <a:cs typeface="Arial" panose="020B0604020202020204" pitchFamily="34" charset="0"/>
              </a:rPr>
              <a:t>per cent  in Tower Hamlets vs. </a:t>
            </a:r>
            <a:r>
              <a:rPr lang="en-GB" sz="1400" b="1" dirty="0">
                <a:latin typeface="Arial" panose="020B0604020202020204" pitchFamily="34" charset="0"/>
                <a:cs typeface="Arial" panose="020B0604020202020204" pitchFamily="34" charset="0"/>
              </a:rPr>
              <a:t>44</a:t>
            </a:r>
            <a:r>
              <a:rPr lang="en-GB" sz="1400" dirty="0">
                <a:latin typeface="Arial" panose="020B0604020202020204" pitchFamily="34" charset="0"/>
                <a:cs typeface="Arial" panose="020B0604020202020204" pitchFamily="34" charset="0"/>
              </a:rPr>
              <a:t> per cent  in England);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Above the national average for </a:t>
            </a:r>
            <a:r>
              <a:rPr lang="en-GB" sz="1400" b="1" dirty="0">
                <a:latin typeface="Arial" panose="020B0604020202020204" pitchFamily="34" charset="0"/>
                <a:cs typeface="Arial" panose="020B0604020202020204" pitchFamily="34" charset="0"/>
              </a:rPr>
              <a:t>standard pass</a:t>
            </a:r>
            <a:r>
              <a:rPr lang="en-GB" sz="1400" dirty="0">
                <a:latin typeface="Arial" panose="020B0604020202020204" pitchFamily="34" charset="0"/>
                <a:cs typeface="Arial" panose="020B0604020202020204" pitchFamily="34" charset="0"/>
              </a:rPr>
              <a:t> (grades 9_4) in English and Maths (</a:t>
            </a:r>
            <a:r>
              <a:rPr lang="en-GB" sz="1400" b="1" dirty="0">
                <a:latin typeface="Arial" panose="020B0604020202020204" pitchFamily="34" charset="0"/>
                <a:cs typeface="Arial" panose="020B0604020202020204" pitchFamily="34" charset="0"/>
              </a:rPr>
              <a:t>68</a:t>
            </a:r>
            <a:r>
              <a:rPr lang="en-GB" sz="1400" dirty="0">
                <a:latin typeface="Arial" panose="020B0604020202020204" pitchFamily="34" charset="0"/>
                <a:cs typeface="Arial" panose="020B0604020202020204" pitchFamily="34" charset="0"/>
              </a:rPr>
              <a:t> per cent  in Tower Hamlets vs. </a:t>
            </a:r>
            <a:r>
              <a:rPr lang="en-GB" sz="1400" b="1" dirty="0">
                <a:latin typeface="Arial" panose="020B0604020202020204" pitchFamily="34" charset="0"/>
                <a:cs typeface="Arial" panose="020B0604020202020204" pitchFamily="34" charset="0"/>
              </a:rPr>
              <a:t>66</a:t>
            </a:r>
            <a:r>
              <a:rPr lang="en-GB" sz="1400" dirty="0">
                <a:latin typeface="Arial" panose="020B0604020202020204" pitchFamily="34" charset="0"/>
                <a:cs typeface="Arial" panose="020B0604020202020204" pitchFamily="34" charset="0"/>
              </a:rPr>
              <a:t> per cent  in England), and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Above the national average for </a:t>
            </a:r>
            <a:r>
              <a:rPr lang="en-GB" sz="1400" b="1" dirty="0">
                <a:latin typeface="Arial" panose="020B0604020202020204" pitchFamily="34" charset="0"/>
                <a:cs typeface="Arial" panose="020B0604020202020204" pitchFamily="34" charset="0"/>
              </a:rPr>
              <a:t>Average Attainment 8 </a:t>
            </a:r>
            <a:r>
              <a:rPr lang="en-GB" sz="1400" dirty="0">
                <a:latin typeface="Arial" panose="020B0604020202020204" pitchFamily="34" charset="0"/>
                <a:cs typeface="Arial" panose="020B0604020202020204" pitchFamily="34" charset="0"/>
              </a:rPr>
              <a:t>scores (</a:t>
            </a:r>
            <a:r>
              <a:rPr lang="en-GB" sz="1400" b="1" dirty="0">
                <a:latin typeface="Arial" panose="020B0604020202020204" pitchFamily="34" charset="0"/>
                <a:cs typeface="Arial" panose="020B0604020202020204" pitchFamily="34" charset="0"/>
              </a:rPr>
              <a:t>48</a:t>
            </a:r>
            <a:r>
              <a:rPr lang="en-GB" sz="1400" dirty="0">
                <a:latin typeface="Arial" panose="020B0604020202020204" pitchFamily="34" charset="0"/>
                <a:cs typeface="Arial" panose="020B0604020202020204" pitchFamily="34" charset="0"/>
              </a:rPr>
              <a:t> points in Tower Hamlets vs. </a:t>
            </a:r>
            <a:r>
              <a:rPr lang="en-GB" sz="1400" b="1" dirty="0">
                <a:latin typeface="Arial" panose="020B0604020202020204" pitchFamily="34" charset="0"/>
                <a:cs typeface="Arial" panose="020B0604020202020204" pitchFamily="34" charset="0"/>
              </a:rPr>
              <a:t>47</a:t>
            </a:r>
            <a:r>
              <a:rPr lang="en-GB" sz="1400" dirty="0">
                <a:latin typeface="Arial" panose="020B0604020202020204" pitchFamily="34" charset="0"/>
                <a:cs typeface="Arial" panose="020B0604020202020204" pitchFamily="34" charset="0"/>
              </a:rPr>
              <a:t> points in England).</a:t>
            </a:r>
          </a:p>
          <a:p>
            <a:pPr lvl="0"/>
            <a:r>
              <a:rPr lang="en-GB" sz="1400" dirty="0">
                <a:latin typeface="Arial" panose="020B0604020202020204" pitchFamily="34" charset="0"/>
                <a:cs typeface="Arial" panose="020B0604020202020204" pitchFamily="34" charset="0"/>
              </a:rPr>
              <a:t>There is a 5 per cent  gap between girls and boys, 16 per cent  gap between White British and Non White British, 13per cent  gap between child who do and do not receive free school meals for pupils achieving a strong pass in English and Maths. </a:t>
            </a:r>
          </a:p>
        </p:txBody>
      </p:sp>
      <p:graphicFrame>
        <p:nvGraphicFramePr>
          <p:cNvPr id="4" name="Chart 3" descr="Chart showing key stage 4 attainment">
            <a:extLst>
              <a:ext uri="{FF2B5EF4-FFF2-40B4-BE49-F238E27FC236}">
                <a16:creationId xmlns:a16="http://schemas.microsoft.com/office/drawing/2014/main" id="{2822FCE6-D5D3-4BEB-A228-3C0667548719}"/>
              </a:ext>
            </a:extLst>
          </p:cNvPr>
          <p:cNvGraphicFramePr>
            <a:graphicFrameLocks/>
          </p:cNvGraphicFramePr>
          <p:nvPr>
            <p:extLst>
              <p:ext uri="{D42A27DB-BD31-4B8C-83A1-F6EECF244321}">
                <p14:modId xmlns:p14="http://schemas.microsoft.com/office/powerpoint/2010/main" val="505240207"/>
              </p:ext>
            </p:extLst>
          </p:nvPr>
        </p:nvGraphicFramePr>
        <p:xfrm>
          <a:off x="1595314" y="3143251"/>
          <a:ext cx="9001372" cy="2914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7862647"/>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2" ma:contentTypeDescription="Create a new document." ma:contentTypeScope="" ma:versionID="825220b275ae27ac51bcca61e596a08d">
  <xsd:schema xmlns:xsd="http://www.w3.org/2001/XMLSchema" xmlns:xs="http://www.w3.org/2001/XMLSchema" xmlns:p="http://schemas.microsoft.com/office/2006/metadata/properties" xmlns:ns3="2a4cc58a-d66d-45cf-b590-f56250971858" xmlns:ns4="46c37b34-2409-4c5e-90c0-b948f1353365" targetNamespace="http://schemas.microsoft.com/office/2006/metadata/properties" ma:root="true" ma:fieldsID="35fe7b5627b822305097cbd2168a9121" ns3:_="" ns4:_="">
    <xsd:import namespace="2a4cc58a-d66d-45cf-b590-f56250971858"/>
    <xsd:import namespace="46c37b34-2409-4c5e-90c0-b948f13533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552A82-D88C-439A-AA03-07F21C863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cc58a-d66d-45cf-b590-f56250971858"/>
    <ds:schemaRef ds:uri="46c37b34-2409-4c5e-90c0-b948f1353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78ADC5A-807F-42B2-92C7-50F51D6D3270}">
  <ds:schemaRefs>
    <ds:schemaRef ds:uri="http://purl.org/dc/elements/1.1/"/>
    <ds:schemaRef ds:uri="http://www.w3.org/XML/1998/namespace"/>
    <ds:schemaRef ds:uri="2a4cc58a-d66d-45cf-b590-f56250971858"/>
    <ds:schemaRef ds:uri="46c37b34-2409-4c5e-90c0-b948f1353365"/>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535</TotalTime>
  <Words>1405</Words>
  <Application>Microsoft Office PowerPoint</Application>
  <PresentationFormat>Widescreen</PresentationFormat>
  <Paragraphs>99</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Paytone One</vt:lpstr>
      <vt:lpstr>Office Theme</vt:lpstr>
      <vt:lpstr>Borough Profile 2020</vt:lpstr>
      <vt:lpstr>Summary</vt:lpstr>
      <vt:lpstr> School and Child Population </vt:lpstr>
      <vt:lpstr>Indices of Deprivation – Education Domain</vt:lpstr>
      <vt:lpstr>School characteristics</vt:lpstr>
      <vt:lpstr>Pupil attainment – Early Years </vt:lpstr>
      <vt:lpstr>Pupil Attainment – Key Stage 1</vt:lpstr>
      <vt:lpstr>Pupil Attainment – Key Stage 2</vt:lpstr>
      <vt:lpstr>Pupil Attainment – Key Stage 4</vt:lpstr>
      <vt:lpstr>Attitudes to school</vt:lpstr>
      <vt:lpstr>Ambitions to go into higher education</vt:lpstr>
      <vt:lpstr>Reasons for wanting to go to University/Higher Education</vt:lpstr>
      <vt:lpstr>Career Aspirations</vt:lpstr>
      <vt:lpstr>Absence and NEET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Mike Pickin</dc:creator>
  <cp:lastModifiedBy>Rob Flynn</cp:lastModifiedBy>
  <cp:revision>30</cp:revision>
  <dcterms:created xsi:type="dcterms:W3CDTF">2020-02-07T11:14:16Z</dcterms:created>
  <dcterms:modified xsi:type="dcterms:W3CDTF">2020-10-15T10:38:00Z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