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0"/>
  </p:notesMasterIdLst>
  <p:sldIdLst>
    <p:sldId id="307" r:id="rId5"/>
    <p:sldId id="308" r:id="rId6"/>
    <p:sldId id="310" r:id="rId7"/>
    <p:sldId id="311" r:id="rId8"/>
    <p:sldId id="312" r:id="rId9"/>
    <p:sldId id="313" r:id="rId10"/>
    <p:sldId id="314" r:id="rId11"/>
    <p:sldId id="315" r:id="rId12"/>
    <p:sldId id="316" r:id="rId13"/>
    <p:sldId id="317" r:id="rId14"/>
    <p:sldId id="318" r:id="rId15"/>
    <p:sldId id="320" r:id="rId16"/>
    <p:sldId id="319" r:id="rId17"/>
    <p:sldId id="321"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7180"/>
    <a:srgbClr val="BBD034"/>
    <a:srgbClr val="00445E"/>
    <a:srgbClr val="003366"/>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48" d="100"/>
          <a:sy n="48" d="100"/>
        </p:scale>
        <p:origin x="40" y="176"/>
      </p:cViewPr>
      <p:guideLst>
        <p:guide orient="horz" pos="2160"/>
        <p:guide pos="3840"/>
      </p:guideLst>
    </p:cSldViewPr>
  </p:slideViewPr>
  <p:outlineViewPr>
    <p:cViewPr>
      <p:scale>
        <a:sx n="33" d="100"/>
        <a:sy n="33" d="100"/>
      </p:scale>
      <p:origin x="0" y="-69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b="1" baseline="0" dirty="0">
                <a:solidFill>
                  <a:srgbClr val="00445E"/>
                </a:solidFill>
                <a:latin typeface="Century Gothic" panose="020B0502020202020204" pitchFamily="34" charset="0"/>
              </a:rPr>
              <a:t>Economic Activity, Persons Aged 16-64, Tower Hamlets, July 2016 - June 2019</a:t>
            </a:r>
            <a:r>
              <a:rPr lang="en-GB" b="1" baseline="0" dirty="0">
                <a:solidFill>
                  <a:srgbClr val="00445E"/>
                </a:solidFill>
              </a:rPr>
              <a:t> </a:t>
            </a:r>
            <a:r>
              <a:rPr lang="en-GB" baseline="0" dirty="0">
                <a:solidFill>
                  <a:srgbClr val="00445E"/>
                </a:solidFill>
              </a:rPr>
              <a:t>  </a:t>
            </a:r>
          </a:p>
        </c:rich>
      </c:tx>
      <c:layout>
        <c:manualLayout>
          <c:xMode val="edge"/>
          <c:yMode val="edge"/>
          <c:x val="9.0972548798934588E-4"/>
          <c:y val="1.2653634168227566E-2"/>
        </c:manualLayout>
      </c:layout>
      <c:overlay val="0"/>
    </c:title>
    <c:autoTitleDeleted val="0"/>
    <c:plotArea>
      <c:layout>
        <c:manualLayout>
          <c:layoutTarget val="inner"/>
          <c:xMode val="edge"/>
          <c:yMode val="edge"/>
          <c:x val="9.890444398891178E-2"/>
          <c:y val="0.26366949857692168"/>
          <c:w val="0.79586751502922781"/>
          <c:h val="0.56669254544320158"/>
        </c:manualLayout>
      </c:layout>
      <c:pieChart>
        <c:varyColors val="1"/>
        <c:ser>
          <c:idx val="0"/>
          <c:order val="0"/>
          <c:dPt>
            <c:idx val="0"/>
            <c:bubble3D val="0"/>
            <c:spPr>
              <a:solidFill>
                <a:srgbClr val="5F7180"/>
              </a:solidFill>
            </c:spPr>
            <c:extLst>
              <c:ext xmlns:c16="http://schemas.microsoft.com/office/drawing/2014/chart" uri="{C3380CC4-5D6E-409C-BE32-E72D297353CC}">
                <c16:uniqueId val="{00000001-391E-4B0C-9F62-636691A2A834}"/>
              </c:ext>
            </c:extLst>
          </c:dPt>
          <c:dPt>
            <c:idx val="1"/>
            <c:bubble3D val="0"/>
            <c:spPr>
              <a:solidFill>
                <a:schemeClr val="bg1">
                  <a:lumMod val="85000"/>
                </a:schemeClr>
              </a:solidFill>
            </c:spPr>
            <c:extLst>
              <c:ext xmlns:c16="http://schemas.microsoft.com/office/drawing/2014/chart" uri="{C3380CC4-5D6E-409C-BE32-E72D297353CC}">
                <c16:uniqueId val="{00000003-391E-4B0C-9F62-636691A2A834}"/>
              </c:ext>
            </c:extLst>
          </c:dPt>
          <c:dPt>
            <c:idx val="2"/>
            <c:bubble3D val="0"/>
            <c:spPr>
              <a:solidFill>
                <a:srgbClr val="BBD034"/>
              </a:solidFill>
            </c:spPr>
            <c:extLst>
              <c:ext xmlns:c16="http://schemas.microsoft.com/office/drawing/2014/chart" uri="{C3380CC4-5D6E-409C-BE32-E72D297353CC}">
                <c16:uniqueId val="{00000005-391E-4B0C-9F62-636691A2A834}"/>
              </c:ext>
            </c:extLst>
          </c:dPt>
          <c:dLbls>
            <c:spPr>
              <a:noFill/>
              <a:ln>
                <a:noFill/>
              </a:ln>
              <a:effectLst/>
            </c:spPr>
            <c:txPr>
              <a:bodyPr/>
              <a:lstStyle/>
              <a:p>
                <a:pPr>
                  <a:defRPr sz="1800" b="1"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'Labour Market Participation'!$B$30:$D$30</c:f>
              <c:strCache>
                <c:ptCount val="3"/>
                <c:pt idx="0">
                  <c:v>Employed</c:v>
                </c:pt>
                <c:pt idx="1">
                  <c:v>Unemployed</c:v>
                </c:pt>
                <c:pt idx="2">
                  <c:v>Economically Inactive</c:v>
                </c:pt>
              </c:strCache>
            </c:strRef>
          </c:cat>
          <c:val>
            <c:numRef>
              <c:f>'Labour Market Participation'!$B$31:$D$31</c:f>
              <c:numCache>
                <c:formatCode>0.0%</c:formatCode>
                <c:ptCount val="3"/>
                <c:pt idx="0" formatCode="0%">
                  <c:v>0.67200000000000004</c:v>
                </c:pt>
                <c:pt idx="1">
                  <c:v>7.0999999999999994E-2</c:v>
                </c:pt>
                <c:pt idx="2">
                  <c:v>0.26500000000000001</c:v>
                </c:pt>
              </c:numCache>
            </c:numRef>
          </c:val>
          <c:extLst>
            <c:ext xmlns:c16="http://schemas.microsoft.com/office/drawing/2014/chart" uri="{C3380CC4-5D6E-409C-BE32-E72D297353CC}">
              <c16:uniqueId val="{00000006-391E-4B0C-9F62-636691A2A834}"/>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2.9778025299577824E-2"/>
          <c:y val="0.14577998276068818"/>
          <c:w val="0.9000539940164447"/>
          <c:h val="7.6365795520523069E-2"/>
        </c:manualLayout>
      </c:layout>
      <c:overlay val="0"/>
      <c:txPr>
        <a:bodyPr/>
        <a:lstStyle/>
        <a:p>
          <a:pPr>
            <a:defRPr sz="1200"/>
          </a:pPr>
          <a:endParaRPr lang="en-US"/>
        </a:p>
      </c:txPr>
    </c:legend>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solidFill>
                  <a:srgbClr val="5F7180"/>
                </a:solidFill>
                <a:latin typeface="Century Gothic" panose="020B0502020202020204" pitchFamily="34" charset="0"/>
              </a:rPr>
              <a:t>% </a:t>
            </a:r>
            <a:r>
              <a:rPr lang="en-US" sz="1100" baseline="0" dirty="0">
                <a:solidFill>
                  <a:srgbClr val="5F7180"/>
                </a:solidFill>
                <a:latin typeface="Century Gothic" panose="020B0502020202020204" pitchFamily="34" charset="0"/>
              </a:rPr>
              <a:t>Employment Rates by Disability, Persons Aged 16-64, 2016-2019</a:t>
            </a:r>
            <a:r>
              <a:rPr lang="en-US" sz="1100" dirty="0">
                <a:solidFill>
                  <a:srgbClr val="5F7180"/>
                </a:solidFill>
                <a:latin typeface="Century Gothic" panose="020B0502020202020204" pitchFamily="34" charset="0"/>
              </a:rPr>
              <a:t> </a:t>
            </a:r>
          </a:p>
        </c:rich>
      </c:tx>
      <c:layout>
        <c:manualLayout>
          <c:xMode val="edge"/>
          <c:yMode val="edge"/>
          <c:x val="9.7594673223697793E-3"/>
          <c:y val="5.5786057395067852E-3"/>
        </c:manualLayout>
      </c:layout>
      <c:overlay val="0"/>
    </c:title>
    <c:autoTitleDeleted val="0"/>
    <c:plotArea>
      <c:layout>
        <c:manualLayout>
          <c:layoutTarget val="inner"/>
          <c:xMode val="edge"/>
          <c:yMode val="edge"/>
          <c:x val="7.3758537547437247E-2"/>
          <c:y val="0.16052005812673389"/>
          <c:w val="0.89189617291481793"/>
          <c:h val="0.72771418386864883"/>
        </c:manualLayout>
      </c:layout>
      <c:barChart>
        <c:barDir val="col"/>
        <c:grouping val="clustered"/>
        <c:varyColors val="0"/>
        <c:ser>
          <c:idx val="0"/>
          <c:order val="0"/>
          <c:tx>
            <c:strRef>
              <c:f>'Employment and Disability'!$B$32</c:f>
              <c:strCache>
                <c:ptCount val="1"/>
                <c:pt idx="0">
                  <c:v>Disabled</c:v>
                </c:pt>
              </c:strCache>
            </c:strRef>
          </c:tx>
          <c:spPr>
            <a:solidFill>
              <a:srgbClr val="5F7180"/>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and Disability'!$C$31:$E$31</c:f>
              <c:strCache>
                <c:ptCount val="3"/>
                <c:pt idx="0">
                  <c:v>Tower Hamlets</c:v>
                </c:pt>
                <c:pt idx="1">
                  <c:v>London</c:v>
                </c:pt>
                <c:pt idx="2">
                  <c:v>Great Britain</c:v>
                </c:pt>
              </c:strCache>
            </c:strRef>
          </c:cat>
          <c:val>
            <c:numRef>
              <c:f>'Employment and Disability'!$C$32:$E$32</c:f>
              <c:numCache>
                <c:formatCode>0%</c:formatCode>
                <c:ptCount val="3"/>
                <c:pt idx="0">
                  <c:v>0.42066666666666669</c:v>
                </c:pt>
                <c:pt idx="1">
                  <c:v>0.51833333333333331</c:v>
                </c:pt>
                <c:pt idx="2">
                  <c:v>0.53066666666666662</c:v>
                </c:pt>
              </c:numCache>
            </c:numRef>
          </c:val>
          <c:extLst>
            <c:ext xmlns:c16="http://schemas.microsoft.com/office/drawing/2014/chart" uri="{C3380CC4-5D6E-409C-BE32-E72D297353CC}">
              <c16:uniqueId val="{00000000-C03A-43EF-88C5-681EDE43001D}"/>
            </c:ext>
          </c:extLst>
        </c:ser>
        <c:ser>
          <c:idx val="1"/>
          <c:order val="1"/>
          <c:tx>
            <c:strRef>
              <c:f>'Employment and Disability'!$B$33</c:f>
              <c:strCache>
                <c:ptCount val="1"/>
                <c:pt idx="0">
                  <c:v>Not Disabled</c:v>
                </c:pt>
              </c:strCache>
            </c:strRef>
          </c:tx>
          <c:spPr>
            <a:solidFill>
              <a:srgbClr val="BBD034"/>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and Disability'!$C$31:$E$31</c:f>
              <c:strCache>
                <c:ptCount val="3"/>
                <c:pt idx="0">
                  <c:v>Tower Hamlets</c:v>
                </c:pt>
                <c:pt idx="1">
                  <c:v>London</c:v>
                </c:pt>
                <c:pt idx="2">
                  <c:v>Great Britain</c:v>
                </c:pt>
              </c:strCache>
            </c:strRef>
          </c:cat>
          <c:val>
            <c:numRef>
              <c:f>'Employment and Disability'!$C$33:$E$33</c:f>
              <c:numCache>
                <c:formatCode>0%</c:formatCode>
                <c:ptCount val="3"/>
                <c:pt idx="0">
                  <c:v>0.72100000000000009</c:v>
                </c:pt>
                <c:pt idx="1">
                  <c:v>0.78566666666666662</c:v>
                </c:pt>
                <c:pt idx="2">
                  <c:v>0.80700000000000005</c:v>
                </c:pt>
              </c:numCache>
            </c:numRef>
          </c:val>
          <c:extLst>
            <c:ext xmlns:c16="http://schemas.microsoft.com/office/drawing/2014/chart" uri="{C3380CC4-5D6E-409C-BE32-E72D297353CC}">
              <c16:uniqueId val="{00000001-C03A-43EF-88C5-681EDE43001D}"/>
            </c:ext>
          </c:extLst>
        </c:ser>
        <c:dLbls>
          <c:showLegendKey val="0"/>
          <c:showVal val="0"/>
          <c:showCatName val="0"/>
          <c:showSerName val="0"/>
          <c:showPercent val="0"/>
          <c:showBubbleSize val="0"/>
        </c:dLbls>
        <c:gapWidth val="75"/>
        <c:axId val="238890368"/>
        <c:axId val="238892160"/>
      </c:barChart>
      <c:catAx>
        <c:axId val="238890368"/>
        <c:scaling>
          <c:orientation val="minMax"/>
        </c:scaling>
        <c:delete val="0"/>
        <c:axPos val="b"/>
        <c:numFmt formatCode="General" sourceLinked="0"/>
        <c:majorTickMark val="none"/>
        <c:minorTickMark val="none"/>
        <c:tickLblPos val="nextTo"/>
        <c:crossAx val="238892160"/>
        <c:crosses val="autoZero"/>
        <c:auto val="1"/>
        <c:lblAlgn val="ctr"/>
        <c:lblOffset val="100"/>
        <c:noMultiLvlLbl val="0"/>
      </c:catAx>
      <c:valAx>
        <c:axId val="238892160"/>
        <c:scaling>
          <c:orientation val="minMax"/>
        </c:scaling>
        <c:delete val="0"/>
        <c:axPos val="l"/>
        <c:majorGridlines>
          <c:spPr>
            <a:ln>
              <a:noFill/>
            </a:ln>
          </c:spPr>
        </c:majorGridlines>
        <c:numFmt formatCode="0%" sourceLinked="1"/>
        <c:majorTickMark val="none"/>
        <c:minorTickMark val="none"/>
        <c:tickLblPos val="nextTo"/>
        <c:spPr>
          <a:ln w="9525">
            <a:noFill/>
          </a:ln>
        </c:spPr>
        <c:crossAx val="238890368"/>
        <c:crosses val="autoZero"/>
        <c:crossBetween val="between"/>
      </c:valAx>
      <c:spPr>
        <a:solidFill>
          <a:schemeClr val="bg1"/>
        </a:solidFill>
      </c:spPr>
    </c:plotArea>
    <c:legend>
      <c:legendPos val="b"/>
      <c:layout>
        <c:manualLayout>
          <c:xMode val="edge"/>
          <c:yMode val="edge"/>
          <c:x val="0.37440484160700593"/>
          <c:y val="0.14903135418018765"/>
          <c:w val="0.3616141530317864"/>
          <c:h val="5.0438722200588655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85800981028057"/>
          <c:y val="0.18885383678884463"/>
          <c:w val="0.67865487347412079"/>
          <c:h val="0.74152039259430991"/>
        </c:manualLayout>
      </c:layout>
      <c:barChart>
        <c:barDir val="bar"/>
        <c:grouping val="clustered"/>
        <c:varyColors val="0"/>
        <c:ser>
          <c:idx val="0"/>
          <c:order val="0"/>
          <c:tx>
            <c:strRef>
              <c:f>Sheet2!$C$1</c:f>
              <c:strCache>
                <c:ptCount val="1"/>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Sheet2!$B$2:$B$15</c:f>
              <c:strCache>
                <c:ptCount val="14"/>
                <c:pt idx="0">
                  <c:v>White Irish</c:v>
                </c:pt>
                <c:pt idx="1">
                  <c:v>White other</c:v>
                </c:pt>
                <c:pt idx="2">
                  <c:v>Chinese </c:v>
                </c:pt>
                <c:pt idx="3">
                  <c:v>White British</c:v>
                </c:pt>
                <c:pt idx="4">
                  <c:v>Indian</c:v>
                </c:pt>
                <c:pt idx="5">
                  <c:v>Mixed ethnic groups</c:v>
                </c:pt>
                <c:pt idx="6">
                  <c:v>Other ethnic group</c:v>
                </c:pt>
                <c:pt idx="7">
                  <c:v>Other Asian</c:v>
                </c:pt>
                <c:pt idx="8">
                  <c:v>Black Caribbean</c:v>
                </c:pt>
                <c:pt idx="9">
                  <c:v>Arab</c:v>
                </c:pt>
                <c:pt idx="10">
                  <c:v>Pakistani</c:v>
                </c:pt>
                <c:pt idx="11">
                  <c:v>Black African</c:v>
                </c:pt>
                <c:pt idx="12">
                  <c:v>Other Black</c:v>
                </c:pt>
                <c:pt idx="13">
                  <c:v>Bangladeshi</c:v>
                </c:pt>
              </c:strCache>
            </c:strRef>
          </c:cat>
          <c:val>
            <c:numRef>
              <c:f>Sheet2!$C$2:$C$15</c:f>
              <c:numCache>
                <c:formatCode>General</c:formatCode>
                <c:ptCount val="14"/>
                <c:pt idx="0">
                  <c:v>8</c:v>
                </c:pt>
                <c:pt idx="1">
                  <c:v>13</c:v>
                </c:pt>
                <c:pt idx="2">
                  <c:v>13</c:v>
                </c:pt>
                <c:pt idx="3">
                  <c:v>13</c:v>
                </c:pt>
                <c:pt idx="4">
                  <c:v>19</c:v>
                </c:pt>
                <c:pt idx="5">
                  <c:v>22</c:v>
                </c:pt>
                <c:pt idx="6">
                  <c:v>24</c:v>
                </c:pt>
                <c:pt idx="7">
                  <c:v>24</c:v>
                </c:pt>
                <c:pt idx="8">
                  <c:v>25</c:v>
                </c:pt>
                <c:pt idx="9">
                  <c:v>30</c:v>
                </c:pt>
                <c:pt idx="10">
                  <c:v>32</c:v>
                </c:pt>
                <c:pt idx="11">
                  <c:v>41</c:v>
                </c:pt>
                <c:pt idx="12">
                  <c:v>44</c:v>
                </c:pt>
                <c:pt idx="13">
                  <c:v>68</c:v>
                </c:pt>
              </c:numCache>
            </c:numRef>
          </c:val>
          <c:extLst>
            <c:ext xmlns:c16="http://schemas.microsoft.com/office/drawing/2014/chart" uri="{C3380CC4-5D6E-409C-BE32-E72D297353CC}">
              <c16:uniqueId val="{00000000-38DE-426A-91AB-5C0BDA5708E4}"/>
            </c:ext>
          </c:extLst>
        </c:ser>
        <c:dLbls>
          <c:showLegendKey val="0"/>
          <c:showVal val="0"/>
          <c:showCatName val="0"/>
          <c:showSerName val="0"/>
          <c:showPercent val="0"/>
          <c:showBubbleSize val="0"/>
        </c:dLbls>
        <c:gapWidth val="50"/>
        <c:axId val="438821456"/>
        <c:axId val="1981490176"/>
      </c:barChart>
      <c:catAx>
        <c:axId val="43882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981490176"/>
        <c:crosses val="autoZero"/>
        <c:auto val="1"/>
        <c:lblAlgn val="ctr"/>
        <c:lblOffset val="100"/>
        <c:noMultiLvlLbl val="0"/>
      </c:catAx>
      <c:valAx>
        <c:axId val="1981490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438821456"/>
        <c:crosses val="autoZero"/>
        <c:crossBetween val="between"/>
      </c:valAx>
      <c:spPr>
        <a:noFill/>
        <a:ln>
          <a:noFill/>
        </a:ln>
        <a:effectLst/>
      </c:spPr>
    </c:plotArea>
    <c:plotVisOnly val="1"/>
    <c:dispBlanksAs val="gap"/>
    <c:showDLblsOverMax val="0"/>
  </c:chart>
  <c:spPr>
    <a:noFill/>
    <a:ln>
      <a:solidFill>
        <a:srgbClr val="5F7180"/>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r>
              <a:rPr lang="en-US" sz="1600" dirty="0">
                <a:solidFill>
                  <a:srgbClr val="5F7180"/>
                </a:solidFill>
              </a:rPr>
              <a:t>Claimant count as a proportion of residents</a:t>
            </a:r>
            <a:r>
              <a:rPr lang="en-US" sz="1600" baseline="0" dirty="0">
                <a:solidFill>
                  <a:srgbClr val="5F7180"/>
                </a:solidFill>
              </a:rPr>
              <a:t> aged 16-64, May 2013 to May 2020, Tower Hamlets, London and Great Britain</a:t>
            </a:r>
            <a:endParaRPr lang="en-US" sz="1600" dirty="0">
              <a:solidFill>
                <a:srgbClr val="5F718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endParaRPr lang="en-US"/>
        </a:p>
      </c:txPr>
    </c:title>
    <c:autoTitleDeleted val="0"/>
    <c:plotArea>
      <c:layout>
        <c:manualLayout>
          <c:layoutTarget val="inner"/>
          <c:xMode val="edge"/>
          <c:yMode val="edge"/>
          <c:x val="8.5043736156474065E-2"/>
          <c:y val="0.16354219715210525"/>
          <c:w val="0.89588504711491534"/>
          <c:h val="0.66873848814146852"/>
        </c:manualLayout>
      </c:layout>
      <c:lineChart>
        <c:grouping val="standard"/>
        <c:varyColors val="0"/>
        <c:ser>
          <c:idx val="0"/>
          <c:order val="0"/>
          <c:tx>
            <c:strRef>
              <c:f>'[Claimant count May2020.xlsx]Sheet1'!$B$1</c:f>
              <c:strCache>
                <c:ptCount val="1"/>
                <c:pt idx="0">
                  <c:v>Tower Hamlets</c:v>
                </c:pt>
              </c:strCache>
            </c:strRef>
          </c:tx>
          <c:spPr>
            <a:ln w="28575" cap="rnd">
              <a:solidFill>
                <a:srgbClr val="BBD034"/>
              </a:solidFill>
              <a:round/>
            </a:ln>
            <a:effectLst/>
          </c:spPr>
          <c:marker>
            <c:symbol val="none"/>
          </c:marker>
          <c:dLbls>
            <c:dLbl>
              <c:idx val="1"/>
              <c:layout>
                <c:manualLayout>
                  <c:x val="-2.2438525359462402E-2"/>
                  <c:y val="-5.9329766333209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2F-41ED-9CC5-786A6BA47488}"/>
                </c:ext>
              </c:extLst>
            </c:dLbl>
            <c:dLbl>
              <c:idx val="6"/>
              <c:layout>
                <c:manualLayout>
                  <c:x val="-9.6339490182828405E-2"/>
                  <c:y val="-9.7730605055312822E-2"/>
                </c:manualLayout>
              </c:layout>
              <c:spPr>
                <a:noFill/>
                <a:ln>
                  <a:solidFill>
                    <a:srgbClr val="5F7180"/>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5F718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1099786011938268E-2"/>
                      <c:h val="3.9529965238333374E-2"/>
                    </c:manualLayout>
                  </c15:layout>
                </c:ext>
                <c:ext xmlns:c16="http://schemas.microsoft.com/office/drawing/2014/chart" uri="{C3380CC4-5D6E-409C-BE32-E72D297353CC}">
                  <c16:uniqueId val="{00000001-162F-41ED-9CC5-786A6BA47488}"/>
                </c:ext>
              </c:extLst>
            </c:dLbl>
            <c:spPr>
              <a:noFill/>
              <a:ln>
                <a:solidFill>
                  <a:srgbClr val="5F718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F718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'[Claimant count May2020.xlsx]Sheet1'!$A$2:$A$9</c:f>
              <c:numCache>
                <c:formatCode>mmm\-yy</c:formatCode>
                <c:ptCount val="8"/>
                <c:pt idx="0">
                  <c:v>43952</c:v>
                </c:pt>
                <c:pt idx="1">
                  <c:v>43586</c:v>
                </c:pt>
                <c:pt idx="2">
                  <c:v>43221</c:v>
                </c:pt>
                <c:pt idx="3">
                  <c:v>42856</c:v>
                </c:pt>
                <c:pt idx="4">
                  <c:v>42491</c:v>
                </c:pt>
                <c:pt idx="5">
                  <c:v>42125</c:v>
                </c:pt>
                <c:pt idx="6">
                  <c:v>41760</c:v>
                </c:pt>
                <c:pt idx="7">
                  <c:v>41395</c:v>
                </c:pt>
              </c:numCache>
            </c:numRef>
          </c:cat>
          <c:val>
            <c:numRef>
              <c:f>'[Claimant count May2020.xlsx]Sheet1'!$B$2:$B$9</c:f>
              <c:numCache>
                <c:formatCode>0.0%</c:formatCode>
                <c:ptCount val="8"/>
                <c:pt idx="0">
                  <c:v>8.2000000000000003E-2</c:v>
                </c:pt>
                <c:pt idx="1">
                  <c:v>3.2000000000000001E-2</c:v>
                </c:pt>
                <c:pt idx="2">
                  <c:v>2.8000000000000001E-2</c:v>
                </c:pt>
                <c:pt idx="3">
                  <c:v>2.3E-2</c:v>
                </c:pt>
                <c:pt idx="4">
                  <c:v>2.1999999999999999E-2</c:v>
                </c:pt>
                <c:pt idx="5">
                  <c:v>2.3E-2</c:v>
                </c:pt>
                <c:pt idx="6">
                  <c:v>3.3000000000000002E-2</c:v>
                </c:pt>
                <c:pt idx="7">
                  <c:v>4.9000000000000002E-2</c:v>
                </c:pt>
              </c:numCache>
            </c:numRef>
          </c:val>
          <c:smooth val="0"/>
          <c:extLst>
            <c:ext xmlns:c16="http://schemas.microsoft.com/office/drawing/2014/chart" uri="{C3380CC4-5D6E-409C-BE32-E72D297353CC}">
              <c16:uniqueId val="{00000002-162F-41ED-9CC5-786A6BA47488}"/>
            </c:ext>
          </c:extLst>
        </c:ser>
        <c:ser>
          <c:idx val="1"/>
          <c:order val="1"/>
          <c:tx>
            <c:strRef>
              <c:f>'[Claimant count May2020.xlsx]Sheet1'!$C$1</c:f>
              <c:strCache>
                <c:ptCount val="1"/>
                <c:pt idx="0">
                  <c:v>London</c:v>
                </c:pt>
              </c:strCache>
            </c:strRef>
          </c:tx>
          <c:spPr>
            <a:ln w="28575" cap="rnd">
              <a:solidFill>
                <a:schemeClr val="bg1">
                  <a:lumMod val="85000"/>
                </a:schemeClr>
              </a:solidFill>
              <a:round/>
            </a:ln>
            <a:effectLst/>
          </c:spPr>
          <c:marker>
            <c:symbol val="none"/>
          </c:marker>
          <c:cat>
            <c:numRef>
              <c:f>'[Claimant count May2020.xlsx]Sheet1'!$A$2:$A$9</c:f>
              <c:numCache>
                <c:formatCode>mmm\-yy</c:formatCode>
                <c:ptCount val="8"/>
                <c:pt idx="0">
                  <c:v>43952</c:v>
                </c:pt>
                <c:pt idx="1">
                  <c:v>43586</c:v>
                </c:pt>
                <c:pt idx="2">
                  <c:v>43221</c:v>
                </c:pt>
                <c:pt idx="3">
                  <c:v>42856</c:v>
                </c:pt>
                <c:pt idx="4">
                  <c:v>42491</c:v>
                </c:pt>
                <c:pt idx="5">
                  <c:v>42125</c:v>
                </c:pt>
                <c:pt idx="6">
                  <c:v>41760</c:v>
                </c:pt>
                <c:pt idx="7">
                  <c:v>41395</c:v>
                </c:pt>
              </c:numCache>
            </c:numRef>
          </c:cat>
          <c:val>
            <c:numRef>
              <c:f>'[Claimant count May2020.xlsx]Sheet1'!$C$2:$C$9</c:f>
              <c:numCache>
                <c:formatCode>0.0%</c:formatCode>
                <c:ptCount val="8"/>
                <c:pt idx="0">
                  <c:v>7.5999999999999998E-2</c:v>
                </c:pt>
                <c:pt idx="1">
                  <c:v>2.7E-2</c:v>
                </c:pt>
                <c:pt idx="2">
                  <c:v>2.1000000000000001E-2</c:v>
                </c:pt>
                <c:pt idx="3">
                  <c:v>0.02</c:v>
                </c:pt>
                <c:pt idx="4">
                  <c:v>1.9E-2</c:v>
                </c:pt>
                <c:pt idx="5">
                  <c:v>0.02</c:v>
                </c:pt>
                <c:pt idx="6">
                  <c:v>2.7E-2</c:v>
                </c:pt>
                <c:pt idx="7">
                  <c:v>3.6999999999999998E-2</c:v>
                </c:pt>
              </c:numCache>
            </c:numRef>
          </c:val>
          <c:smooth val="0"/>
          <c:extLst>
            <c:ext xmlns:c16="http://schemas.microsoft.com/office/drawing/2014/chart" uri="{C3380CC4-5D6E-409C-BE32-E72D297353CC}">
              <c16:uniqueId val="{00000003-162F-41ED-9CC5-786A6BA47488}"/>
            </c:ext>
          </c:extLst>
        </c:ser>
        <c:ser>
          <c:idx val="2"/>
          <c:order val="2"/>
          <c:tx>
            <c:strRef>
              <c:f>'[Claimant count May2020.xlsx]Sheet1'!$D$1</c:f>
              <c:strCache>
                <c:ptCount val="1"/>
                <c:pt idx="0">
                  <c:v>Great Britain</c:v>
                </c:pt>
              </c:strCache>
            </c:strRef>
          </c:tx>
          <c:spPr>
            <a:ln w="28575" cap="rnd">
              <a:solidFill>
                <a:schemeClr val="tx1">
                  <a:lumMod val="50000"/>
                  <a:lumOff val="50000"/>
                </a:schemeClr>
              </a:solidFill>
              <a:prstDash val="sysDash"/>
              <a:round/>
            </a:ln>
            <a:effectLst/>
          </c:spPr>
          <c:marker>
            <c:symbol val="none"/>
          </c:marker>
          <c:cat>
            <c:numRef>
              <c:f>'[Claimant count May2020.xlsx]Sheet1'!$A$2:$A$9</c:f>
              <c:numCache>
                <c:formatCode>mmm\-yy</c:formatCode>
                <c:ptCount val="8"/>
                <c:pt idx="0">
                  <c:v>43952</c:v>
                </c:pt>
                <c:pt idx="1">
                  <c:v>43586</c:v>
                </c:pt>
                <c:pt idx="2">
                  <c:v>43221</c:v>
                </c:pt>
                <c:pt idx="3">
                  <c:v>42856</c:v>
                </c:pt>
                <c:pt idx="4">
                  <c:v>42491</c:v>
                </c:pt>
                <c:pt idx="5">
                  <c:v>42125</c:v>
                </c:pt>
                <c:pt idx="6">
                  <c:v>41760</c:v>
                </c:pt>
                <c:pt idx="7">
                  <c:v>41395</c:v>
                </c:pt>
              </c:numCache>
            </c:numRef>
          </c:cat>
          <c:val>
            <c:numRef>
              <c:f>'[Claimant count May2020.xlsx]Sheet1'!$D$2:$D$9</c:f>
              <c:numCache>
                <c:formatCode>0.0%</c:formatCode>
                <c:ptCount val="8"/>
                <c:pt idx="0">
                  <c:v>6.5000000000000002E-2</c:v>
                </c:pt>
                <c:pt idx="1">
                  <c:v>2.7E-2</c:v>
                </c:pt>
                <c:pt idx="2">
                  <c:v>2.1000000000000001E-2</c:v>
                </c:pt>
                <c:pt idx="3">
                  <c:v>1.9E-2</c:v>
                </c:pt>
                <c:pt idx="4">
                  <c:v>1.7999999999999999E-2</c:v>
                </c:pt>
                <c:pt idx="5">
                  <c:v>1.9E-2</c:v>
                </c:pt>
                <c:pt idx="6">
                  <c:v>2.5999999999999999E-2</c:v>
                </c:pt>
                <c:pt idx="7">
                  <c:v>3.5999999999999997E-2</c:v>
                </c:pt>
              </c:numCache>
            </c:numRef>
          </c:val>
          <c:smooth val="0"/>
          <c:extLst>
            <c:ext xmlns:c16="http://schemas.microsoft.com/office/drawing/2014/chart" uri="{C3380CC4-5D6E-409C-BE32-E72D297353CC}">
              <c16:uniqueId val="{00000004-162F-41ED-9CC5-786A6BA47488}"/>
            </c:ext>
          </c:extLst>
        </c:ser>
        <c:dLbls>
          <c:showLegendKey val="0"/>
          <c:showVal val="0"/>
          <c:showCatName val="0"/>
          <c:showSerName val="0"/>
          <c:showPercent val="0"/>
          <c:showBubbleSize val="0"/>
        </c:dLbls>
        <c:smooth val="0"/>
        <c:axId val="1575798511"/>
        <c:axId val="1584144623"/>
      </c:lineChart>
      <c:dateAx>
        <c:axId val="1575798511"/>
        <c:scaling>
          <c:orientation val="minMax"/>
        </c:scaling>
        <c:delete val="1"/>
        <c:axPos val="b"/>
        <c:numFmt formatCode="mmm\-yy" sourceLinked="1"/>
        <c:majorTickMark val="none"/>
        <c:minorTickMark val="none"/>
        <c:tickLblPos val="nextTo"/>
        <c:crossAx val="1584144623"/>
        <c:crosses val="autoZero"/>
        <c:auto val="1"/>
        <c:lblOffset val="100"/>
        <c:baseTimeUnit val="years"/>
      </c:dateAx>
      <c:valAx>
        <c:axId val="158414462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575798511"/>
        <c:crosses val="autoZero"/>
        <c:crossBetween val="between"/>
      </c:valAx>
      <c:dTable>
        <c:showHorzBorder val="1"/>
        <c:showVertBorder val="1"/>
        <c:showOutline val="1"/>
        <c:showKeys val="1"/>
        <c:spPr>
          <a:noFill/>
          <a:ln w="9525" cap="flat" cmpd="sng" algn="ctr">
            <a:solidFill>
              <a:srgbClr val="5F7180"/>
            </a:solidFill>
            <a:round/>
          </a:ln>
          <a:effectLst/>
        </c:spPr>
        <c:txPr>
          <a:bodyPr rot="0" spcFirstLastPara="1" vertOverflow="ellipsis" vert="horz" wrap="square" anchor="ctr" anchorCtr="1"/>
          <a:lstStyle/>
          <a:p>
            <a:pPr rtl="0">
              <a:defRPr sz="900" b="0" i="0" u="none" strike="noStrike" kern="1200" baseline="0">
                <a:solidFill>
                  <a:srgbClr val="5F718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400" dirty="0">
                <a:solidFill>
                  <a:srgbClr val="00445E"/>
                </a:solidFill>
                <a:latin typeface="Century Gothic" panose="020B0502020202020204" pitchFamily="34" charset="0"/>
              </a:rPr>
              <a:t>Employment</a:t>
            </a:r>
            <a:r>
              <a:rPr lang="en-GB" sz="1400" baseline="0" dirty="0">
                <a:solidFill>
                  <a:srgbClr val="00445E"/>
                </a:solidFill>
                <a:latin typeface="Century Gothic" panose="020B0502020202020204" pitchFamily="34" charset="0"/>
              </a:rPr>
              <a:t> Rate Trends, 2007 - 2019</a:t>
            </a:r>
            <a:endParaRPr lang="en-GB" sz="1400" dirty="0">
              <a:solidFill>
                <a:srgbClr val="00445E"/>
              </a:solidFill>
              <a:latin typeface="Century Gothic" panose="020B0502020202020204" pitchFamily="34" charset="0"/>
            </a:endParaRPr>
          </a:p>
        </c:rich>
      </c:tx>
      <c:layout>
        <c:manualLayout>
          <c:xMode val="edge"/>
          <c:yMode val="edge"/>
          <c:x val="3.1811603736350488E-2"/>
          <c:y val="2.326934264107039E-2"/>
        </c:manualLayout>
      </c:layout>
      <c:overlay val="0"/>
    </c:title>
    <c:autoTitleDeleted val="0"/>
    <c:plotArea>
      <c:layout>
        <c:manualLayout>
          <c:layoutTarget val="inner"/>
          <c:xMode val="edge"/>
          <c:yMode val="edge"/>
          <c:x val="0.10262803494714487"/>
          <c:y val="0.17659901102061318"/>
          <c:w val="0.83623642419269195"/>
          <c:h val="0.59253094399093376"/>
        </c:manualLayout>
      </c:layout>
      <c:lineChart>
        <c:grouping val="standard"/>
        <c:varyColors val="0"/>
        <c:ser>
          <c:idx val="0"/>
          <c:order val="0"/>
          <c:tx>
            <c:strRef>
              <c:f>'Labour Market Participation'!$B$16</c:f>
              <c:strCache>
                <c:ptCount val="1"/>
                <c:pt idx="0">
                  <c:v>Tower Hamlets</c:v>
                </c:pt>
              </c:strCache>
            </c:strRef>
          </c:tx>
          <c:spPr>
            <a:ln>
              <a:solidFill>
                <a:srgbClr val="31859C"/>
              </a:solidFill>
            </a:ln>
          </c:spPr>
          <c:marker>
            <c:symbol val="none"/>
          </c:marker>
          <c:dLbls>
            <c:spPr>
              <a:noFill/>
              <a:ln>
                <a:noFill/>
              </a:ln>
              <a:effectLst/>
            </c:spPr>
            <c:txPr>
              <a:bodyPr/>
              <a:lstStyle/>
              <a:p>
                <a:pPr>
                  <a:defRPr baseline="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'Labour Market Participation'!$A$17:$A$26</c:f>
              <c:strCache>
                <c:ptCount val="10"/>
                <c:pt idx="0">
                  <c:v>2007-2010</c:v>
                </c:pt>
                <c:pt idx="1">
                  <c:v>2008-2011</c:v>
                </c:pt>
                <c:pt idx="2">
                  <c:v>2009-2012</c:v>
                </c:pt>
                <c:pt idx="3">
                  <c:v>2010-2013</c:v>
                </c:pt>
                <c:pt idx="4">
                  <c:v>2011-2014</c:v>
                </c:pt>
                <c:pt idx="5">
                  <c:v>2012-2015</c:v>
                </c:pt>
                <c:pt idx="6">
                  <c:v>2013-2016</c:v>
                </c:pt>
                <c:pt idx="7">
                  <c:v>2014-2017</c:v>
                </c:pt>
                <c:pt idx="8">
                  <c:v>2015-2018</c:v>
                </c:pt>
                <c:pt idx="9">
                  <c:v>2016-2019</c:v>
                </c:pt>
              </c:strCache>
            </c:strRef>
          </c:cat>
          <c:val>
            <c:numRef>
              <c:f>'Labour Market Participation'!$B$17:$B$26</c:f>
              <c:numCache>
                <c:formatCode>0</c:formatCode>
                <c:ptCount val="10"/>
                <c:pt idx="0">
                  <c:v>60.5</c:v>
                </c:pt>
                <c:pt idx="1">
                  <c:v>60.166666666666664</c:v>
                </c:pt>
                <c:pt idx="2">
                  <c:v>60</c:v>
                </c:pt>
                <c:pt idx="3">
                  <c:v>60.433333333333337</c:v>
                </c:pt>
                <c:pt idx="4">
                  <c:v>63.033333333333331</c:v>
                </c:pt>
                <c:pt idx="5">
                  <c:v>66.099999999999994</c:v>
                </c:pt>
                <c:pt idx="6">
                  <c:v>68.766666666666666</c:v>
                </c:pt>
                <c:pt idx="7">
                  <c:v>67.966666666666683</c:v>
                </c:pt>
                <c:pt idx="8">
                  <c:v>67.900000000000006</c:v>
                </c:pt>
                <c:pt idx="9">
                  <c:v>67.233333333333334</c:v>
                </c:pt>
              </c:numCache>
            </c:numRef>
          </c:val>
          <c:smooth val="0"/>
          <c:extLst>
            <c:ext xmlns:c16="http://schemas.microsoft.com/office/drawing/2014/chart" uri="{C3380CC4-5D6E-409C-BE32-E72D297353CC}">
              <c16:uniqueId val="{00000000-291D-4990-93C6-AC25B09026CE}"/>
            </c:ext>
          </c:extLst>
        </c:ser>
        <c:ser>
          <c:idx val="1"/>
          <c:order val="1"/>
          <c:tx>
            <c:strRef>
              <c:f>'Labour Market Participation'!$C$16</c:f>
              <c:strCache>
                <c:ptCount val="1"/>
                <c:pt idx="0">
                  <c:v>London</c:v>
                </c:pt>
              </c:strCache>
            </c:strRef>
          </c:tx>
          <c:spPr>
            <a:ln>
              <a:solidFill>
                <a:schemeClr val="tx2"/>
              </a:solidFill>
              <a:prstDash val="sysDot"/>
            </a:ln>
          </c:spPr>
          <c:marker>
            <c:symbol val="none"/>
          </c:marker>
          <c:cat>
            <c:strRef>
              <c:f>'Labour Market Participation'!$A$17:$A$26</c:f>
              <c:strCache>
                <c:ptCount val="10"/>
                <c:pt idx="0">
                  <c:v>2007-2010</c:v>
                </c:pt>
                <c:pt idx="1">
                  <c:v>2008-2011</c:v>
                </c:pt>
                <c:pt idx="2">
                  <c:v>2009-2012</c:v>
                </c:pt>
                <c:pt idx="3">
                  <c:v>2010-2013</c:v>
                </c:pt>
                <c:pt idx="4">
                  <c:v>2011-2014</c:v>
                </c:pt>
                <c:pt idx="5">
                  <c:v>2012-2015</c:v>
                </c:pt>
                <c:pt idx="6">
                  <c:v>2013-2016</c:v>
                </c:pt>
                <c:pt idx="7">
                  <c:v>2014-2017</c:v>
                </c:pt>
                <c:pt idx="8">
                  <c:v>2015-2018</c:v>
                </c:pt>
                <c:pt idx="9">
                  <c:v>2016-2019</c:v>
                </c:pt>
              </c:strCache>
            </c:strRef>
          </c:cat>
          <c:val>
            <c:numRef>
              <c:f>'Labour Market Participation'!$C$17:$C$26</c:f>
              <c:numCache>
                <c:formatCode>0</c:formatCode>
                <c:ptCount val="10"/>
                <c:pt idx="0">
                  <c:v>68.266666666666666</c:v>
                </c:pt>
                <c:pt idx="1">
                  <c:v>67.599999999999994</c:v>
                </c:pt>
                <c:pt idx="2">
                  <c:v>67.399999999999991</c:v>
                </c:pt>
                <c:pt idx="3">
                  <c:v>67.8</c:v>
                </c:pt>
                <c:pt idx="4">
                  <c:v>68.933333333333337</c:v>
                </c:pt>
                <c:pt idx="5">
                  <c:v>70.566666666666663</c:v>
                </c:pt>
                <c:pt idx="6">
                  <c:v>70.566666666666663</c:v>
                </c:pt>
                <c:pt idx="7">
                  <c:v>73</c:v>
                </c:pt>
                <c:pt idx="8">
                  <c:v>73.666666666666671</c:v>
                </c:pt>
                <c:pt idx="9">
                  <c:v>74.133333333333326</c:v>
                </c:pt>
              </c:numCache>
            </c:numRef>
          </c:val>
          <c:smooth val="0"/>
          <c:extLst>
            <c:ext xmlns:c16="http://schemas.microsoft.com/office/drawing/2014/chart" uri="{C3380CC4-5D6E-409C-BE32-E72D297353CC}">
              <c16:uniqueId val="{00000001-291D-4990-93C6-AC25B09026CE}"/>
            </c:ext>
          </c:extLst>
        </c:ser>
        <c:ser>
          <c:idx val="2"/>
          <c:order val="2"/>
          <c:tx>
            <c:strRef>
              <c:f>'Labour Market Participation'!$D$16</c:f>
              <c:strCache>
                <c:ptCount val="1"/>
                <c:pt idx="0">
                  <c:v>Great Britain</c:v>
                </c:pt>
              </c:strCache>
            </c:strRef>
          </c:tx>
          <c:spPr>
            <a:ln>
              <a:solidFill>
                <a:schemeClr val="tx1">
                  <a:lumMod val="50000"/>
                  <a:lumOff val="50000"/>
                </a:schemeClr>
              </a:solidFill>
            </a:ln>
          </c:spPr>
          <c:marker>
            <c:symbol val="none"/>
          </c:marker>
          <c:dLbls>
            <c:spPr>
              <a:noFill/>
              <a:ln>
                <a:noFill/>
              </a:ln>
              <a:effectLst/>
            </c:spPr>
            <c:txPr>
              <a:bodyPr/>
              <a:lstStyle/>
              <a:p>
                <a:pPr>
                  <a:defRPr baseline="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'Labour Market Participation'!$A$17:$A$26</c:f>
              <c:strCache>
                <c:ptCount val="10"/>
                <c:pt idx="0">
                  <c:v>2007-2010</c:v>
                </c:pt>
                <c:pt idx="1">
                  <c:v>2008-2011</c:v>
                </c:pt>
                <c:pt idx="2">
                  <c:v>2009-2012</c:v>
                </c:pt>
                <c:pt idx="3">
                  <c:v>2010-2013</c:v>
                </c:pt>
                <c:pt idx="4">
                  <c:v>2011-2014</c:v>
                </c:pt>
                <c:pt idx="5">
                  <c:v>2012-2015</c:v>
                </c:pt>
                <c:pt idx="6">
                  <c:v>2013-2016</c:v>
                </c:pt>
                <c:pt idx="7">
                  <c:v>2014-2017</c:v>
                </c:pt>
                <c:pt idx="8">
                  <c:v>2015-2018</c:v>
                </c:pt>
                <c:pt idx="9">
                  <c:v>2016-2019</c:v>
                </c:pt>
              </c:strCache>
            </c:strRef>
          </c:cat>
          <c:val>
            <c:numRef>
              <c:f>'Labour Market Participation'!$D$17:$D$26</c:f>
              <c:numCache>
                <c:formatCode>0</c:formatCode>
                <c:ptCount val="10"/>
                <c:pt idx="0">
                  <c:v>71.5</c:v>
                </c:pt>
                <c:pt idx="1">
                  <c:v>70.633333333333326</c:v>
                </c:pt>
                <c:pt idx="2">
                  <c:v>70.166666666666671</c:v>
                </c:pt>
                <c:pt idx="3">
                  <c:v>70.36666666666666</c:v>
                </c:pt>
                <c:pt idx="4">
                  <c:v>70.966666666666669</c:v>
                </c:pt>
                <c:pt idx="5">
                  <c:v>71.933333333333337</c:v>
                </c:pt>
                <c:pt idx="6">
                  <c:v>71.933333333333337</c:v>
                </c:pt>
                <c:pt idx="7">
                  <c:v>73.7</c:v>
                </c:pt>
                <c:pt idx="8">
                  <c:v>74.366666666666674</c:v>
                </c:pt>
                <c:pt idx="9">
                  <c:v>74.966666666666654</c:v>
                </c:pt>
              </c:numCache>
            </c:numRef>
          </c:val>
          <c:smooth val="0"/>
          <c:extLst>
            <c:ext xmlns:c16="http://schemas.microsoft.com/office/drawing/2014/chart" uri="{C3380CC4-5D6E-409C-BE32-E72D297353CC}">
              <c16:uniqueId val="{00000002-291D-4990-93C6-AC25B09026CE}"/>
            </c:ext>
          </c:extLst>
        </c:ser>
        <c:dLbls>
          <c:showLegendKey val="0"/>
          <c:showVal val="0"/>
          <c:showCatName val="0"/>
          <c:showSerName val="0"/>
          <c:showPercent val="0"/>
          <c:showBubbleSize val="0"/>
        </c:dLbls>
        <c:smooth val="0"/>
        <c:axId val="217810432"/>
        <c:axId val="217811968"/>
      </c:lineChart>
      <c:catAx>
        <c:axId val="217810432"/>
        <c:scaling>
          <c:orientation val="minMax"/>
        </c:scaling>
        <c:delete val="0"/>
        <c:axPos val="b"/>
        <c:numFmt formatCode="General" sourceLinked="0"/>
        <c:majorTickMark val="none"/>
        <c:minorTickMark val="none"/>
        <c:tickLblPos val="nextTo"/>
        <c:crossAx val="217811968"/>
        <c:crosses val="autoZero"/>
        <c:auto val="1"/>
        <c:lblAlgn val="ctr"/>
        <c:lblOffset val="100"/>
        <c:noMultiLvlLbl val="0"/>
      </c:catAx>
      <c:valAx>
        <c:axId val="217811968"/>
        <c:scaling>
          <c:orientation val="minMax"/>
        </c:scaling>
        <c:delete val="0"/>
        <c:axPos val="l"/>
        <c:numFmt formatCode="0" sourceLinked="1"/>
        <c:majorTickMark val="none"/>
        <c:minorTickMark val="none"/>
        <c:tickLblPos val="nextTo"/>
        <c:crossAx val="217810432"/>
        <c:crosses val="autoZero"/>
        <c:crossBetween val="between"/>
      </c:valAx>
      <c:spPr>
        <a:solidFill>
          <a:schemeClr val="bg1"/>
        </a:solidFill>
      </c:spPr>
    </c:plotArea>
    <c:legend>
      <c:legendPos val="r"/>
      <c:layout>
        <c:manualLayout>
          <c:xMode val="edge"/>
          <c:yMode val="edge"/>
          <c:x val="0.10266254766616786"/>
          <c:y val="8.1226000909586676E-2"/>
          <c:w val="0.76419631220736595"/>
          <c:h val="8.3786426895612942E-2"/>
        </c:manualLayout>
      </c:layout>
      <c:overlay val="0"/>
    </c:legend>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B2BB"/>
                </a:solidFill>
              </a:defRPr>
            </a:pPr>
            <a:r>
              <a:rPr lang="en-GB" sz="1100" baseline="0" dirty="0">
                <a:solidFill>
                  <a:srgbClr val="00445E"/>
                </a:solidFill>
                <a:latin typeface="Century Gothic" panose="020B0502020202020204" pitchFamily="34" charset="0"/>
              </a:rPr>
              <a:t>Employment Rates by Qualifications, 2016-18</a:t>
            </a:r>
            <a:endParaRPr lang="en-GB" sz="1100" dirty="0">
              <a:solidFill>
                <a:srgbClr val="00445E"/>
              </a:solidFill>
              <a:latin typeface="Century Gothic" panose="020B0502020202020204" pitchFamily="34" charset="0"/>
            </a:endParaRPr>
          </a:p>
        </c:rich>
      </c:tx>
      <c:layout>
        <c:manualLayout>
          <c:xMode val="edge"/>
          <c:yMode val="edge"/>
          <c:x val="2.3735900574808262E-3"/>
          <c:y val="0"/>
        </c:manualLayout>
      </c:layout>
      <c:overlay val="0"/>
    </c:title>
    <c:autoTitleDeleted val="0"/>
    <c:plotArea>
      <c:layout>
        <c:manualLayout>
          <c:layoutTarget val="inner"/>
          <c:xMode val="edge"/>
          <c:yMode val="edge"/>
          <c:x val="0.19791698782373893"/>
          <c:y val="0.16331518720142207"/>
          <c:w val="0.75180800096724953"/>
          <c:h val="0.69462204563791641"/>
        </c:manualLayout>
      </c:layout>
      <c:barChart>
        <c:barDir val="bar"/>
        <c:grouping val="clustered"/>
        <c:varyColors val="0"/>
        <c:ser>
          <c:idx val="0"/>
          <c:order val="0"/>
          <c:tx>
            <c:strRef>
              <c:f>'Employment and Quals (calcs)'!$A$16</c:f>
              <c:strCache>
                <c:ptCount val="1"/>
                <c:pt idx="0">
                  <c:v>Higher Level Qualifications</c:v>
                </c:pt>
              </c:strCache>
            </c:strRef>
          </c:tx>
          <c:spPr>
            <a:solidFill>
              <a:schemeClr val="bg1">
                <a:lumMod val="85000"/>
              </a:schemeClr>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and Quals (calcs)'!$B$15:$D$15</c:f>
              <c:strCache>
                <c:ptCount val="3"/>
                <c:pt idx="0">
                  <c:v>Great Britain</c:v>
                </c:pt>
                <c:pt idx="1">
                  <c:v>London</c:v>
                </c:pt>
                <c:pt idx="2">
                  <c:v>Tower Hamlets</c:v>
                </c:pt>
              </c:strCache>
            </c:strRef>
          </c:cat>
          <c:val>
            <c:numRef>
              <c:f>'Employment and Quals (calcs)'!$B$16:$D$16</c:f>
              <c:numCache>
                <c:formatCode>0%</c:formatCode>
                <c:ptCount val="3"/>
                <c:pt idx="0">
                  <c:v>0.84670685604234797</c:v>
                </c:pt>
                <c:pt idx="1">
                  <c:v>0.84892233270626172</c:v>
                </c:pt>
                <c:pt idx="2">
                  <c:v>0.8553314121037463</c:v>
                </c:pt>
              </c:numCache>
            </c:numRef>
          </c:val>
          <c:extLst>
            <c:ext xmlns:c16="http://schemas.microsoft.com/office/drawing/2014/chart" uri="{C3380CC4-5D6E-409C-BE32-E72D297353CC}">
              <c16:uniqueId val="{00000000-CFBF-41F8-89EA-F33DBE90C523}"/>
            </c:ext>
          </c:extLst>
        </c:ser>
        <c:ser>
          <c:idx val="1"/>
          <c:order val="1"/>
          <c:tx>
            <c:strRef>
              <c:f>'Employment and Quals (calcs)'!$A$17</c:f>
              <c:strCache>
                <c:ptCount val="1"/>
                <c:pt idx="0">
                  <c:v>Other Qualifications </c:v>
                </c:pt>
              </c:strCache>
            </c:strRef>
          </c:tx>
          <c:spPr>
            <a:solidFill>
              <a:srgbClr val="5F7180"/>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and Quals (calcs)'!$B$15:$D$15</c:f>
              <c:strCache>
                <c:ptCount val="3"/>
                <c:pt idx="0">
                  <c:v>Great Britain</c:v>
                </c:pt>
                <c:pt idx="1">
                  <c:v>London</c:v>
                </c:pt>
                <c:pt idx="2">
                  <c:v>Tower Hamlets</c:v>
                </c:pt>
              </c:strCache>
            </c:strRef>
          </c:cat>
          <c:val>
            <c:numRef>
              <c:f>'Employment and Quals (calcs)'!$B$17:$D$17</c:f>
              <c:numCache>
                <c:formatCode>0%</c:formatCode>
                <c:ptCount val="3"/>
                <c:pt idx="0">
                  <c:v>0.58026446505931184</c:v>
                </c:pt>
                <c:pt idx="1">
                  <c:v>0.6520755848012969</c:v>
                </c:pt>
                <c:pt idx="2">
                  <c:v>0.56809727626459139</c:v>
                </c:pt>
              </c:numCache>
            </c:numRef>
          </c:val>
          <c:extLst>
            <c:ext xmlns:c16="http://schemas.microsoft.com/office/drawing/2014/chart" uri="{C3380CC4-5D6E-409C-BE32-E72D297353CC}">
              <c16:uniqueId val="{00000001-CFBF-41F8-89EA-F33DBE90C523}"/>
            </c:ext>
          </c:extLst>
        </c:ser>
        <c:ser>
          <c:idx val="2"/>
          <c:order val="2"/>
          <c:tx>
            <c:strRef>
              <c:f>'Employment and Quals (calcs)'!$A$18</c:f>
              <c:strCache>
                <c:ptCount val="1"/>
                <c:pt idx="0">
                  <c:v>No Qualifications    </c:v>
                </c:pt>
              </c:strCache>
            </c:strRef>
          </c:tx>
          <c:spPr>
            <a:solidFill>
              <a:srgbClr val="BBD034"/>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and Quals (calcs)'!$B$15:$D$15</c:f>
              <c:strCache>
                <c:ptCount val="3"/>
                <c:pt idx="0">
                  <c:v>Great Britain</c:v>
                </c:pt>
                <c:pt idx="1">
                  <c:v>London</c:v>
                </c:pt>
                <c:pt idx="2">
                  <c:v>Tower Hamlets</c:v>
                </c:pt>
              </c:strCache>
            </c:strRef>
          </c:cat>
          <c:val>
            <c:numRef>
              <c:f>'Employment and Quals (calcs)'!$B$18:$D$18</c:f>
              <c:numCache>
                <c:formatCode>0%</c:formatCode>
                <c:ptCount val="3"/>
                <c:pt idx="0">
                  <c:v>0.449370785323634</c:v>
                </c:pt>
                <c:pt idx="1">
                  <c:v>0.43391812865497076</c:v>
                </c:pt>
                <c:pt idx="2">
                  <c:v>0.30379746835443039</c:v>
                </c:pt>
              </c:numCache>
            </c:numRef>
          </c:val>
          <c:extLst>
            <c:ext xmlns:c16="http://schemas.microsoft.com/office/drawing/2014/chart" uri="{C3380CC4-5D6E-409C-BE32-E72D297353CC}">
              <c16:uniqueId val="{00000002-CFBF-41F8-89EA-F33DBE90C523}"/>
            </c:ext>
          </c:extLst>
        </c:ser>
        <c:dLbls>
          <c:showLegendKey val="0"/>
          <c:showVal val="0"/>
          <c:showCatName val="0"/>
          <c:showSerName val="0"/>
          <c:showPercent val="0"/>
          <c:showBubbleSize val="0"/>
        </c:dLbls>
        <c:gapWidth val="75"/>
        <c:overlap val="-25"/>
        <c:axId val="218220416"/>
        <c:axId val="218221952"/>
      </c:barChart>
      <c:catAx>
        <c:axId val="218220416"/>
        <c:scaling>
          <c:orientation val="minMax"/>
        </c:scaling>
        <c:delete val="0"/>
        <c:axPos val="l"/>
        <c:numFmt formatCode="General" sourceLinked="0"/>
        <c:majorTickMark val="none"/>
        <c:minorTickMark val="none"/>
        <c:tickLblPos val="nextTo"/>
        <c:crossAx val="218221952"/>
        <c:crosses val="autoZero"/>
        <c:auto val="1"/>
        <c:lblAlgn val="ctr"/>
        <c:lblOffset val="100"/>
        <c:noMultiLvlLbl val="0"/>
      </c:catAx>
      <c:valAx>
        <c:axId val="218221952"/>
        <c:scaling>
          <c:orientation val="minMax"/>
        </c:scaling>
        <c:delete val="0"/>
        <c:axPos val="b"/>
        <c:majorGridlines>
          <c:spPr>
            <a:ln>
              <a:noFill/>
            </a:ln>
          </c:spPr>
        </c:majorGridlines>
        <c:numFmt formatCode="0%" sourceLinked="1"/>
        <c:majorTickMark val="none"/>
        <c:minorTickMark val="none"/>
        <c:tickLblPos val="nextTo"/>
        <c:spPr>
          <a:ln w="9525">
            <a:noFill/>
          </a:ln>
        </c:spPr>
        <c:crossAx val="218220416"/>
        <c:crosses val="autoZero"/>
        <c:crossBetween val="between"/>
      </c:valAx>
      <c:spPr>
        <a:solidFill>
          <a:schemeClr val="bg1"/>
        </a:solidFill>
      </c:spPr>
    </c:plotArea>
    <c:legend>
      <c:legendPos val="b"/>
      <c:layout>
        <c:manualLayout>
          <c:xMode val="edge"/>
          <c:yMode val="edge"/>
          <c:x val="4.3698117389836824E-2"/>
          <c:y val="0.11213121128617767"/>
          <c:w val="0.89999989924484003"/>
          <c:h val="5.2283125190097278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r>
              <a:rPr lang="en-GB">
                <a:solidFill>
                  <a:srgbClr val="5F7180"/>
                </a:solidFill>
              </a:rPr>
              <a:t>Emplyoment Rate (%) by English Language</a:t>
            </a:r>
            <a:r>
              <a:rPr lang="en-GB" baseline="0">
                <a:solidFill>
                  <a:srgbClr val="5F7180"/>
                </a:solidFill>
              </a:rPr>
              <a:t> Proficiency, Tower Hamlets, 2011</a:t>
            </a:r>
            <a:endParaRPr lang="en-GB">
              <a:solidFill>
                <a:srgbClr val="5F718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F7180"/>
              </a:solidFill>
              <a:latin typeface="+mn-lt"/>
              <a:ea typeface="+mn-ea"/>
              <a:cs typeface="+mn-cs"/>
            </a:defRPr>
          </a:pPr>
          <a:endParaRPr lang="en-US"/>
        </a:p>
      </c:txPr>
    </c:title>
    <c:autoTitleDeleted val="0"/>
    <c:plotArea>
      <c:layout/>
      <c:barChart>
        <c:barDir val="col"/>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All aged 16 and over</c:v>
                </c:pt>
                <c:pt idx="1">
                  <c:v>Main language English</c:v>
                </c:pt>
                <c:pt idx="2">
                  <c:v>Main language not English</c:v>
                </c:pt>
                <c:pt idx="3">
                  <c:v>Main language not English - Can speak English well/very well</c:v>
                </c:pt>
                <c:pt idx="4">
                  <c:v>Main language not English - Cannot speak English well/at all</c:v>
                </c:pt>
              </c:strCache>
            </c:strRef>
          </c:cat>
          <c:val>
            <c:numRef>
              <c:f>Sheet1!$C$2:$C$6</c:f>
              <c:numCache>
                <c:formatCode>General</c:formatCode>
                <c:ptCount val="5"/>
                <c:pt idx="0">
                  <c:v>64</c:v>
                </c:pt>
                <c:pt idx="1">
                  <c:v>71</c:v>
                </c:pt>
                <c:pt idx="2">
                  <c:v>53</c:v>
                </c:pt>
                <c:pt idx="3">
                  <c:v>61</c:v>
                </c:pt>
                <c:pt idx="4">
                  <c:v>25</c:v>
                </c:pt>
              </c:numCache>
            </c:numRef>
          </c:val>
          <c:extLst>
            <c:ext xmlns:c16="http://schemas.microsoft.com/office/drawing/2014/chart" uri="{C3380CC4-5D6E-409C-BE32-E72D297353CC}">
              <c16:uniqueId val="{00000000-527D-4FE8-9C67-F7165164E7B2}"/>
            </c:ext>
          </c:extLst>
        </c:ser>
        <c:dLbls>
          <c:showLegendKey val="0"/>
          <c:showVal val="0"/>
          <c:showCatName val="0"/>
          <c:showSerName val="0"/>
          <c:showPercent val="0"/>
          <c:showBubbleSize val="0"/>
        </c:dLbls>
        <c:gapWidth val="75"/>
        <c:overlap val="-27"/>
        <c:axId val="1253005264"/>
        <c:axId val="1251707488"/>
      </c:barChart>
      <c:catAx>
        <c:axId val="125300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251707488"/>
        <c:crosses val="autoZero"/>
        <c:auto val="1"/>
        <c:lblAlgn val="ctr"/>
        <c:lblOffset val="100"/>
        <c:noMultiLvlLbl val="0"/>
      </c:catAx>
      <c:valAx>
        <c:axId val="1251707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253005264"/>
        <c:crosses val="autoZero"/>
        <c:crossBetween val="between"/>
      </c:valAx>
      <c:spPr>
        <a:noFill/>
        <a:ln>
          <a:noFill/>
        </a:ln>
        <a:effectLst/>
      </c:spPr>
    </c:plotArea>
    <c:plotVisOnly val="1"/>
    <c:dispBlanksAs val="gap"/>
    <c:showDLblsOverMax val="0"/>
  </c:chart>
  <c:spPr>
    <a:noFill/>
    <a:ln>
      <a:solidFill>
        <a:srgbClr val="5F7180"/>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dirty="0">
                <a:solidFill>
                  <a:srgbClr val="5F7180"/>
                </a:solidFill>
                <a:latin typeface="Century Gothic" panose="020B0502020202020204" pitchFamily="34" charset="0"/>
              </a:rPr>
              <a:t>Median Gross Pay Per Hour</a:t>
            </a:r>
            <a:r>
              <a:rPr lang="en-GB" sz="1100" baseline="0" dirty="0">
                <a:solidFill>
                  <a:srgbClr val="5F7180"/>
                </a:solidFill>
                <a:latin typeface="Century Gothic" panose="020B0502020202020204" pitchFamily="34" charset="0"/>
              </a:rPr>
              <a:t> by Place of Residence -</a:t>
            </a:r>
          </a:p>
          <a:p>
            <a:pPr>
              <a:defRPr/>
            </a:pPr>
            <a:r>
              <a:rPr lang="en-GB" sz="1100" baseline="0" dirty="0">
                <a:solidFill>
                  <a:srgbClr val="5F7180"/>
                </a:solidFill>
                <a:latin typeface="Century Gothic" panose="020B0502020202020204" pitchFamily="34" charset="0"/>
              </a:rPr>
              <a:t>including Gender and Working patterns, 2018</a:t>
            </a:r>
            <a:endParaRPr lang="en-GB" sz="1100" dirty="0">
              <a:solidFill>
                <a:srgbClr val="5F7180"/>
              </a:solidFill>
              <a:latin typeface="Century Gothic" panose="020B0502020202020204" pitchFamily="34" charset="0"/>
            </a:endParaRPr>
          </a:p>
        </c:rich>
      </c:tx>
      <c:layout>
        <c:manualLayout>
          <c:xMode val="edge"/>
          <c:yMode val="edge"/>
          <c:x val="5.6314335722296825E-6"/>
          <c:y val="1.3522650439486139E-2"/>
        </c:manualLayout>
      </c:layout>
      <c:overlay val="0"/>
    </c:title>
    <c:autoTitleDeleted val="0"/>
    <c:plotArea>
      <c:layout/>
      <c:barChart>
        <c:barDir val="bar"/>
        <c:grouping val="clustered"/>
        <c:varyColors val="0"/>
        <c:ser>
          <c:idx val="0"/>
          <c:order val="0"/>
          <c:tx>
            <c:strRef>
              <c:f>'Earnings and gender'!$H$15</c:f>
              <c:strCache>
                <c:ptCount val="1"/>
                <c:pt idx="0">
                  <c:v>Tower Hamlets</c:v>
                </c:pt>
              </c:strCache>
            </c:strRef>
          </c:tx>
          <c:spPr>
            <a:solidFill>
              <a:srgbClr val="BBD034"/>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'Earnings and gender'!$G$16:$G$24</c:f>
              <c:strCache>
                <c:ptCount val="9"/>
                <c:pt idx="0">
                  <c:v>Female Part Time Workers</c:v>
                </c:pt>
                <c:pt idx="1">
                  <c:v>Male Part Time Workers</c:v>
                </c:pt>
                <c:pt idx="2">
                  <c:v>Female Full Time Workers</c:v>
                </c:pt>
                <c:pt idx="3">
                  <c:v>Male Full Time Workers</c:v>
                </c:pt>
                <c:pt idx="4">
                  <c:v>Female</c:v>
                </c:pt>
                <c:pt idx="5">
                  <c:v>Male</c:v>
                </c:pt>
                <c:pt idx="6">
                  <c:v>Part Time Workers</c:v>
                </c:pt>
                <c:pt idx="7">
                  <c:v>Full Time Workers</c:v>
                </c:pt>
                <c:pt idx="8">
                  <c:v>All Employees</c:v>
                </c:pt>
              </c:strCache>
            </c:strRef>
          </c:cat>
          <c:val>
            <c:numRef>
              <c:f>'Earnings and gender'!$H$16:$H$24</c:f>
              <c:numCache>
                <c:formatCode>_("£"* #,##0.00_);_("£"* \(#,##0.00\);_("£"* "-"??_);_(@_)</c:formatCode>
                <c:ptCount val="9"/>
                <c:pt idx="0">
                  <c:v>10</c:v>
                </c:pt>
                <c:pt idx="1">
                  <c:v>8.85</c:v>
                </c:pt>
                <c:pt idx="2">
                  <c:v>17.93</c:v>
                </c:pt>
                <c:pt idx="3">
                  <c:v>20.64</c:v>
                </c:pt>
                <c:pt idx="4">
                  <c:v>16.55</c:v>
                </c:pt>
                <c:pt idx="5">
                  <c:v>18.32</c:v>
                </c:pt>
                <c:pt idx="6">
                  <c:v>9.6300000000000008</c:v>
                </c:pt>
                <c:pt idx="7">
                  <c:v>19.329999999999998</c:v>
                </c:pt>
                <c:pt idx="8">
                  <c:v>17.25</c:v>
                </c:pt>
              </c:numCache>
            </c:numRef>
          </c:val>
          <c:extLst>
            <c:ext xmlns:c16="http://schemas.microsoft.com/office/drawing/2014/chart" uri="{C3380CC4-5D6E-409C-BE32-E72D297353CC}">
              <c16:uniqueId val="{00000000-6BC0-41B5-9269-A7B7B96D6B50}"/>
            </c:ext>
          </c:extLst>
        </c:ser>
        <c:ser>
          <c:idx val="1"/>
          <c:order val="1"/>
          <c:tx>
            <c:strRef>
              <c:f>'Earnings and gender'!$I$15</c:f>
              <c:strCache>
                <c:ptCount val="1"/>
                <c:pt idx="0">
                  <c:v>London</c:v>
                </c:pt>
              </c:strCache>
            </c:strRef>
          </c:tx>
          <c:spPr>
            <a:solidFill>
              <a:srgbClr val="5F7180"/>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'Earnings and gender'!$G$16:$G$24</c:f>
              <c:strCache>
                <c:ptCount val="9"/>
                <c:pt idx="0">
                  <c:v>Female Part Time Workers</c:v>
                </c:pt>
                <c:pt idx="1">
                  <c:v>Male Part Time Workers</c:v>
                </c:pt>
                <c:pt idx="2">
                  <c:v>Female Full Time Workers</c:v>
                </c:pt>
                <c:pt idx="3">
                  <c:v>Male Full Time Workers</c:v>
                </c:pt>
                <c:pt idx="4">
                  <c:v>Female</c:v>
                </c:pt>
                <c:pt idx="5">
                  <c:v>Male</c:v>
                </c:pt>
                <c:pt idx="6">
                  <c:v>Part Time Workers</c:v>
                </c:pt>
                <c:pt idx="7">
                  <c:v>Full Time Workers</c:v>
                </c:pt>
                <c:pt idx="8">
                  <c:v>All Employees</c:v>
                </c:pt>
              </c:strCache>
            </c:strRef>
          </c:cat>
          <c:val>
            <c:numRef>
              <c:f>'Earnings and gender'!$I$16:$I$24</c:f>
              <c:numCache>
                <c:formatCode>_("£"* #,##0.00_);_("£"* \(#,##0.00\);_("£"* "-"??_);_(@_)</c:formatCode>
                <c:ptCount val="9"/>
                <c:pt idx="0">
                  <c:v>10.26</c:v>
                </c:pt>
                <c:pt idx="1">
                  <c:v>9.9499999999999993</c:v>
                </c:pt>
                <c:pt idx="2">
                  <c:v>16.86</c:v>
                </c:pt>
                <c:pt idx="3">
                  <c:v>18.329999999999998</c:v>
                </c:pt>
                <c:pt idx="4">
                  <c:v>14.85</c:v>
                </c:pt>
                <c:pt idx="5">
                  <c:v>16.96</c:v>
                </c:pt>
                <c:pt idx="6">
                  <c:v>10.17</c:v>
                </c:pt>
                <c:pt idx="7">
                  <c:v>17.579999999999998</c:v>
                </c:pt>
                <c:pt idx="8">
                  <c:v>15.9</c:v>
                </c:pt>
              </c:numCache>
            </c:numRef>
          </c:val>
          <c:extLst>
            <c:ext xmlns:c16="http://schemas.microsoft.com/office/drawing/2014/chart" uri="{C3380CC4-5D6E-409C-BE32-E72D297353CC}">
              <c16:uniqueId val="{00000001-6BC0-41B5-9269-A7B7B96D6B50}"/>
            </c:ext>
          </c:extLst>
        </c:ser>
        <c:dLbls>
          <c:showLegendKey val="0"/>
          <c:showVal val="0"/>
          <c:showCatName val="0"/>
          <c:showSerName val="0"/>
          <c:showPercent val="0"/>
          <c:showBubbleSize val="0"/>
        </c:dLbls>
        <c:gapWidth val="75"/>
        <c:overlap val="-25"/>
        <c:axId val="221128576"/>
        <c:axId val="221130112"/>
      </c:barChart>
      <c:catAx>
        <c:axId val="221128576"/>
        <c:scaling>
          <c:orientation val="minMax"/>
        </c:scaling>
        <c:delete val="0"/>
        <c:axPos val="l"/>
        <c:numFmt formatCode="General" sourceLinked="0"/>
        <c:majorTickMark val="none"/>
        <c:minorTickMark val="none"/>
        <c:tickLblPos val="nextTo"/>
        <c:txPr>
          <a:bodyPr/>
          <a:lstStyle/>
          <a:p>
            <a:pPr>
              <a:defRPr>
                <a:solidFill>
                  <a:srgbClr val="5F7180"/>
                </a:solidFill>
              </a:defRPr>
            </a:pPr>
            <a:endParaRPr lang="en-US"/>
          </a:p>
        </c:txPr>
        <c:crossAx val="221130112"/>
        <c:crosses val="autoZero"/>
        <c:auto val="1"/>
        <c:lblAlgn val="ctr"/>
        <c:lblOffset val="100"/>
        <c:noMultiLvlLbl val="0"/>
      </c:catAx>
      <c:valAx>
        <c:axId val="221130112"/>
        <c:scaling>
          <c:orientation val="minMax"/>
        </c:scaling>
        <c:delete val="0"/>
        <c:axPos val="b"/>
        <c:majorGridlines/>
        <c:numFmt formatCode="_(&quot;£&quot;* #,##0.00_);_(&quot;£&quot;* \(#,##0.00\);_(&quot;£&quot;* &quot;-&quot;??_);_(@_)" sourceLinked="1"/>
        <c:majorTickMark val="none"/>
        <c:minorTickMark val="none"/>
        <c:tickLblPos val="nextTo"/>
        <c:spPr>
          <a:ln w="9525">
            <a:noFill/>
          </a:ln>
        </c:spPr>
        <c:crossAx val="221128576"/>
        <c:crosses val="autoZero"/>
        <c:crossBetween val="between"/>
      </c:valAx>
      <c:spPr>
        <a:solidFill>
          <a:schemeClr val="bg1"/>
        </a:solidFill>
      </c:spPr>
    </c:plotArea>
    <c:legend>
      <c:legendPos val="b"/>
      <c:layout>
        <c:manualLayout>
          <c:xMode val="edge"/>
          <c:yMode val="edge"/>
          <c:x val="0.66511790132820081"/>
          <c:y val="7.4826468192490142E-2"/>
          <c:w val="0.31574412582439193"/>
          <c:h val="4.8905783328808038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F7180"/>
                </a:solidFill>
              </a:defRPr>
            </a:pPr>
            <a:r>
              <a:rPr lang="en-GB" sz="1100" dirty="0">
                <a:solidFill>
                  <a:srgbClr val="5F7180"/>
                </a:solidFill>
                <a:latin typeface="Century Gothic" panose="020B0502020202020204" pitchFamily="34" charset="0"/>
              </a:rPr>
              <a:t>Employment</a:t>
            </a:r>
            <a:r>
              <a:rPr lang="en-GB" sz="1100" baseline="0" dirty="0">
                <a:solidFill>
                  <a:srgbClr val="5F7180"/>
                </a:solidFill>
                <a:latin typeface="Century Gothic" panose="020B0502020202020204" pitchFamily="34" charset="0"/>
              </a:rPr>
              <a:t> Patterns - Residents and Workers, 2016-2019</a:t>
            </a:r>
            <a:endParaRPr lang="en-GB" sz="1100" dirty="0">
              <a:solidFill>
                <a:srgbClr val="5F7180"/>
              </a:solidFill>
              <a:latin typeface="Century Gothic" panose="020B0502020202020204" pitchFamily="34" charset="0"/>
            </a:endParaRPr>
          </a:p>
        </c:rich>
      </c:tx>
      <c:layout>
        <c:manualLayout>
          <c:xMode val="edge"/>
          <c:yMode val="edge"/>
          <c:x val="1.5782166966522397E-2"/>
          <c:y val="2.6793471631212447E-3"/>
        </c:manualLayout>
      </c:layout>
      <c:overlay val="0"/>
      <c:spPr>
        <a:solidFill>
          <a:schemeClr val="bg1"/>
        </a:solidFill>
      </c:spPr>
    </c:title>
    <c:autoTitleDeleted val="0"/>
    <c:plotArea>
      <c:layout>
        <c:manualLayout>
          <c:layoutTarget val="inner"/>
          <c:xMode val="edge"/>
          <c:yMode val="edge"/>
          <c:x val="0.47287603091543906"/>
          <c:y val="0.11992649967947512"/>
          <c:w val="0.47627804167437704"/>
          <c:h val="0.76780271428702507"/>
        </c:manualLayout>
      </c:layout>
      <c:barChart>
        <c:barDir val="bar"/>
        <c:grouping val="clustered"/>
        <c:varyColors val="0"/>
        <c:ser>
          <c:idx val="0"/>
          <c:order val="0"/>
          <c:tx>
            <c:strRef>
              <c:f>Sheet4!$B$35</c:f>
              <c:strCache>
                <c:ptCount val="1"/>
                <c:pt idx="0">
                  <c:v>Jobs in Tower Hamlets</c:v>
                </c:pt>
              </c:strCache>
            </c:strRef>
          </c:tx>
          <c:spPr>
            <a:solidFill>
              <a:srgbClr val="5F7180"/>
            </a:solidFill>
          </c:spPr>
          <c:invertIfNegative val="0"/>
          <c:dLbls>
            <c:dLbl>
              <c:idx val="0"/>
              <c:layout>
                <c:manualLayout>
                  <c:x val="7.0820509342870586E-3"/>
                  <c:y val="0"/>
                </c:manualLayout>
              </c:layout>
              <c:tx>
                <c:rich>
                  <a:bodyPr/>
                  <a:lstStyle/>
                  <a:p>
                    <a:r>
                      <a:rPr lang="en-US" baseline="0" dirty="0">
                        <a:solidFill>
                          <a:schemeClr val="tx1"/>
                        </a:solidFill>
                      </a:rPr>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04-479A-AD73-5ABBB4A945AB}"/>
                </c:ext>
              </c:extLst>
            </c:dLbl>
            <c:dLbl>
              <c:idx val="5"/>
              <c:layout>
                <c:manualLayout>
                  <c:x val="3.269289103477476E-3"/>
                  <c:y val="1.915708523288924E-3"/>
                </c:manualLayout>
              </c:layout>
              <c:tx>
                <c:rich>
                  <a:bodyPr/>
                  <a:lstStyle/>
                  <a:p>
                    <a:r>
                      <a:rPr lang="en-US" baseline="0" dirty="0">
                        <a:solidFill>
                          <a:schemeClr val="tx1"/>
                        </a:solidFill>
                      </a:rPr>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4-479A-AD73-5ABBB4A945AB}"/>
                </c:ext>
              </c:extLst>
            </c:dLbl>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Sheet4!$A$36:$A$41</c:f>
              <c:strCache>
                <c:ptCount val="6"/>
                <c:pt idx="0">
                  <c:v>Other Services (R-U)</c:v>
                </c:pt>
                <c:pt idx="1">
                  <c:v>Public Administration, Education and Health (O-Q)</c:v>
                </c:pt>
                <c:pt idx="2">
                  <c:v>Banking, Finance and Insurance (K-N)</c:v>
                </c:pt>
                <c:pt idx="3">
                  <c:v>Transport and Communications (H, J)</c:v>
                </c:pt>
                <c:pt idx="4">
                  <c:v>Distribution, Hotels and Restaurants (G,I)</c:v>
                </c:pt>
                <c:pt idx="5">
                  <c:v>Manufacturing, Construction, Energy, Water (A-F)</c:v>
                </c:pt>
              </c:strCache>
            </c:strRef>
          </c:cat>
          <c:val>
            <c:numRef>
              <c:f>Sheet4!$B$36:$B$41</c:f>
              <c:numCache>
                <c:formatCode>0%</c:formatCode>
                <c:ptCount val="6"/>
                <c:pt idx="0">
                  <c:v>2.5000000000000001E-2</c:v>
                </c:pt>
                <c:pt idx="1">
                  <c:v>0.191</c:v>
                </c:pt>
                <c:pt idx="2">
                  <c:v>0.51900000000000002</c:v>
                </c:pt>
                <c:pt idx="3">
                  <c:v>0.10799999999999998</c:v>
                </c:pt>
                <c:pt idx="4">
                  <c:v>0.114</c:v>
                </c:pt>
                <c:pt idx="5">
                  <c:v>3.6000000000000004E-2</c:v>
                </c:pt>
              </c:numCache>
            </c:numRef>
          </c:val>
          <c:extLst>
            <c:ext xmlns:c16="http://schemas.microsoft.com/office/drawing/2014/chart" uri="{C3380CC4-5D6E-409C-BE32-E72D297353CC}">
              <c16:uniqueId val="{00000002-4104-479A-AD73-5ABBB4A945AB}"/>
            </c:ext>
          </c:extLst>
        </c:ser>
        <c:ser>
          <c:idx val="1"/>
          <c:order val="1"/>
          <c:tx>
            <c:strRef>
              <c:f>Sheet4!$C$35</c:f>
              <c:strCache>
                <c:ptCount val="1"/>
                <c:pt idx="0">
                  <c:v>Residents </c:v>
                </c:pt>
              </c:strCache>
            </c:strRef>
          </c:tx>
          <c:spPr>
            <a:solidFill>
              <a:srgbClr val="BBD034"/>
            </a:solidFill>
          </c:spPr>
          <c:invertIfNegative val="0"/>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Sheet4!$A$36:$A$41</c:f>
              <c:strCache>
                <c:ptCount val="6"/>
                <c:pt idx="0">
                  <c:v>Other Services (R-U)</c:v>
                </c:pt>
                <c:pt idx="1">
                  <c:v>Public Administration, Education and Health (O-Q)</c:v>
                </c:pt>
                <c:pt idx="2">
                  <c:v>Banking, Finance and Insurance (K-N)</c:v>
                </c:pt>
                <c:pt idx="3">
                  <c:v>Transport and Communications (H, J)</c:v>
                </c:pt>
                <c:pt idx="4">
                  <c:v>Distribution, Hotels and Restaurants (G,I)</c:v>
                </c:pt>
                <c:pt idx="5">
                  <c:v>Manufacturing, Construction, Energy, Water (A-F)</c:v>
                </c:pt>
              </c:strCache>
            </c:strRef>
          </c:cat>
          <c:val>
            <c:numRef>
              <c:f>Sheet4!$C$36:$C$41</c:f>
              <c:numCache>
                <c:formatCode>0%</c:formatCode>
                <c:ptCount val="6"/>
                <c:pt idx="0">
                  <c:v>5.9000000000000004E-2</c:v>
                </c:pt>
                <c:pt idx="1">
                  <c:v>0.23166666666666699</c:v>
                </c:pt>
                <c:pt idx="2">
                  <c:v>0.33533333333333304</c:v>
                </c:pt>
                <c:pt idx="3">
                  <c:v>0.12266666666666699</c:v>
                </c:pt>
                <c:pt idx="4">
                  <c:v>0.18633333333333302</c:v>
                </c:pt>
                <c:pt idx="5">
                  <c:v>5.8666666666666673E-2</c:v>
                </c:pt>
              </c:numCache>
            </c:numRef>
          </c:val>
          <c:extLst>
            <c:ext xmlns:c16="http://schemas.microsoft.com/office/drawing/2014/chart" uri="{C3380CC4-5D6E-409C-BE32-E72D297353CC}">
              <c16:uniqueId val="{00000003-4104-479A-AD73-5ABBB4A945AB}"/>
            </c:ext>
          </c:extLst>
        </c:ser>
        <c:dLbls>
          <c:showLegendKey val="0"/>
          <c:showVal val="0"/>
          <c:showCatName val="0"/>
          <c:showSerName val="0"/>
          <c:showPercent val="0"/>
          <c:showBubbleSize val="0"/>
        </c:dLbls>
        <c:gapWidth val="75"/>
        <c:overlap val="-25"/>
        <c:axId val="232586624"/>
        <c:axId val="233464960"/>
      </c:barChart>
      <c:catAx>
        <c:axId val="232586624"/>
        <c:scaling>
          <c:orientation val="minMax"/>
        </c:scaling>
        <c:delete val="0"/>
        <c:axPos val="l"/>
        <c:numFmt formatCode="General" sourceLinked="0"/>
        <c:majorTickMark val="none"/>
        <c:minorTickMark val="none"/>
        <c:tickLblPos val="nextTo"/>
        <c:spPr>
          <a:ln>
            <a:solidFill>
              <a:srgbClr val="5F7180"/>
            </a:solidFill>
          </a:ln>
        </c:spPr>
        <c:crossAx val="233464960"/>
        <c:crosses val="autoZero"/>
        <c:auto val="1"/>
        <c:lblAlgn val="ctr"/>
        <c:lblOffset val="100"/>
        <c:noMultiLvlLbl val="0"/>
      </c:catAx>
      <c:valAx>
        <c:axId val="233464960"/>
        <c:scaling>
          <c:orientation val="minMax"/>
        </c:scaling>
        <c:delete val="0"/>
        <c:axPos val="b"/>
        <c:numFmt formatCode="0%" sourceLinked="1"/>
        <c:majorTickMark val="none"/>
        <c:minorTickMark val="none"/>
        <c:tickLblPos val="nextTo"/>
        <c:spPr>
          <a:ln w="9525">
            <a:noFill/>
          </a:ln>
        </c:spPr>
        <c:crossAx val="232586624"/>
        <c:crosses val="autoZero"/>
        <c:crossBetween val="between"/>
      </c:valAx>
      <c:spPr>
        <a:solidFill>
          <a:schemeClr val="bg1"/>
        </a:solidFill>
      </c:spPr>
    </c:plotArea>
    <c:legend>
      <c:legendPos val="b"/>
      <c:layout>
        <c:manualLayout>
          <c:xMode val="edge"/>
          <c:yMode val="edge"/>
          <c:x val="0.30871133226434155"/>
          <c:y val="6.58442470418244E-2"/>
          <c:w val="0.48093035711228732"/>
          <c:h val="3.9849758050144624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dirty="0">
                <a:solidFill>
                  <a:srgbClr val="5F7180"/>
                </a:solidFill>
                <a:latin typeface="Century Gothic" panose="020B0502020202020204" pitchFamily="34" charset="0"/>
              </a:rPr>
              <a:t>Employment Rates by</a:t>
            </a:r>
            <a:r>
              <a:rPr lang="en-GB" sz="1100" baseline="0" dirty="0">
                <a:solidFill>
                  <a:srgbClr val="5F7180"/>
                </a:solidFill>
                <a:latin typeface="Century Gothic" panose="020B0502020202020204" pitchFamily="34" charset="0"/>
              </a:rPr>
              <a:t> Gender and Ethnicity, Tower Hamlets and London, 2016 - 2019. </a:t>
            </a:r>
            <a:endParaRPr lang="en-GB" sz="1100" dirty="0">
              <a:solidFill>
                <a:srgbClr val="5F7180"/>
              </a:solidFill>
              <a:latin typeface="Century Gothic" panose="020B0502020202020204" pitchFamily="34" charset="0"/>
            </a:endParaRPr>
          </a:p>
        </c:rich>
      </c:tx>
      <c:layout>
        <c:manualLayout>
          <c:xMode val="edge"/>
          <c:yMode val="edge"/>
          <c:x val="0"/>
          <c:y val="0"/>
        </c:manualLayout>
      </c:layout>
      <c:overlay val="0"/>
    </c:title>
    <c:autoTitleDeleted val="0"/>
    <c:plotArea>
      <c:layout>
        <c:manualLayout>
          <c:layoutTarget val="inner"/>
          <c:xMode val="edge"/>
          <c:yMode val="edge"/>
          <c:x val="9.2785250961734178E-2"/>
          <c:y val="0.13451212940431309"/>
          <c:w val="0.86747632958181875"/>
          <c:h val="0.72838938178847834"/>
        </c:manualLayout>
      </c:layout>
      <c:barChart>
        <c:barDir val="col"/>
        <c:grouping val="clustered"/>
        <c:varyColors val="0"/>
        <c:ser>
          <c:idx val="0"/>
          <c:order val="0"/>
          <c:tx>
            <c:strRef>
              <c:f>'Employment rate gender &amp; ethnic'!$B$157</c:f>
              <c:strCache>
                <c:ptCount val="1"/>
                <c:pt idx="0">
                  <c:v>Tower Hamlets</c:v>
                </c:pt>
              </c:strCache>
            </c:strRef>
          </c:tx>
          <c:spPr>
            <a:solidFill>
              <a:srgbClr val="5F7180"/>
            </a:solidFill>
          </c:spPr>
          <c:invertIfNegative val="0"/>
          <c:dLbls>
            <c:spPr>
              <a:noFill/>
              <a:ln>
                <a:noFill/>
              </a:ln>
              <a:effectLst/>
            </c:spPr>
            <c:txPr>
              <a:bodyPr rot="-5400000" vert="horz"/>
              <a:lstStyle/>
              <a:p>
                <a:pPr>
                  <a:defRPr sz="1000" b="1"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rate gender &amp; ethnic'!$A$158:$A$168</c:f>
              <c:strCache>
                <c:ptCount val="11"/>
                <c:pt idx="0">
                  <c:v>Male</c:v>
                </c:pt>
                <c:pt idx="1">
                  <c:v>Female</c:v>
                </c:pt>
                <c:pt idx="3">
                  <c:v>White</c:v>
                </c:pt>
                <c:pt idx="4">
                  <c:v>BME</c:v>
                </c:pt>
                <c:pt idx="6">
                  <c:v>White Men</c:v>
                </c:pt>
                <c:pt idx="7">
                  <c:v>White Women</c:v>
                </c:pt>
                <c:pt idx="9">
                  <c:v>BME Men </c:v>
                </c:pt>
                <c:pt idx="10">
                  <c:v>BME Women</c:v>
                </c:pt>
              </c:strCache>
            </c:strRef>
          </c:cat>
          <c:val>
            <c:numRef>
              <c:f>'Employment rate gender &amp; ethnic'!$B$158:$B$168</c:f>
              <c:numCache>
                <c:formatCode>0%</c:formatCode>
                <c:ptCount val="11"/>
                <c:pt idx="0">
                  <c:v>0.84566666666666701</c:v>
                </c:pt>
                <c:pt idx="1">
                  <c:v>0.60966666666666702</c:v>
                </c:pt>
                <c:pt idx="3">
                  <c:v>0.81433333333333335</c:v>
                </c:pt>
                <c:pt idx="4">
                  <c:v>0.53899999999999992</c:v>
                </c:pt>
                <c:pt idx="6">
                  <c:v>0.875</c:v>
                </c:pt>
                <c:pt idx="7">
                  <c:v>0.7393333333333334</c:v>
                </c:pt>
                <c:pt idx="9">
                  <c:v>0.69300000000000006</c:v>
                </c:pt>
                <c:pt idx="10">
                  <c:v>0.375</c:v>
                </c:pt>
              </c:numCache>
            </c:numRef>
          </c:val>
          <c:extLst>
            <c:ext xmlns:c16="http://schemas.microsoft.com/office/drawing/2014/chart" uri="{C3380CC4-5D6E-409C-BE32-E72D297353CC}">
              <c16:uniqueId val="{00000000-7997-4131-A989-DB40633E1393}"/>
            </c:ext>
          </c:extLst>
        </c:ser>
        <c:ser>
          <c:idx val="1"/>
          <c:order val="1"/>
          <c:tx>
            <c:strRef>
              <c:f>'Employment rate gender &amp; ethnic'!$C$157</c:f>
              <c:strCache>
                <c:ptCount val="1"/>
                <c:pt idx="0">
                  <c:v>London</c:v>
                </c:pt>
              </c:strCache>
            </c:strRef>
          </c:tx>
          <c:spPr>
            <a:solidFill>
              <a:srgbClr val="BBD034"/>
            </a:solidFill>
          </c:spPr>
          <c:invertIfNegative val="0"/>
          <c:dLbls>
            <c:spPr>
              <a:noFill/>
              <a:ln>
                <a:noFill/>
              </a:ln>
              <a:effectLst/>
            </c:spPr>
            <c:txPr>
              <a:bodyPr rot="-5400000" vert="horz"/>
              <a:lstStyle/>
              <a:p>
                <a:pPr>
                  <a:defRPr sz="1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rate gender &amp; ethnic'!$A$158:$A$168</c:f>
              <c:strCache>
                <c:ptCount val="11"/>
                <c:pt idx="0">
                  <c:v>Male</c:v>
                </c:pt>
                <c:pt idx="1">
                  <c:v>Female</c:v>
                </c:pt>
                <c:pt idx="3">
                  <c:v>White</c:v>
                </c:pt>
                <c:pt idx="4">
                  <c:v>BME</c:v>
                </c:pt>
                <c:pt idx="6">
                  <c:v>White Men</c:v>
                </c:pt>
                <c:pt idx="7">
                  <c:v>White Women</c:v>
                </c:pt>
                <c:pt idx="9">
                  <c:v>BME Men </c:v>
                </c:pt>
                <c:pt idx="10">
                  <c:v>BME Women</c:v>
                </c:pt>
              </c:strCache>
            </c:strRef>
          </c:cat>
          <c:val>
            <c:numRef>
              <c:f>'Employment rate gender &amp; ethnic'!$C$158:$C$168</c:f>
              <c:numCache>
                <c:formatCode>0%</c:formatCode>
                <c:ptCount val="11"/>
                <c:pt idx="0">
                  <c:v>0.84466666666666701</c:v>
                </c:pt>
                <c:pt idx="1">
                  <c:v>0.7176666666666669</c:v>
                </c:pt>
                <c:pt idx="3">
                  <c:v>0.79</c:v>
                </c:pt>
                <c:pt idx="4">
                  <c:v>0.67</c:v>
                </c:pt>
                <c:pt idx="6">
                  <c:v>0.83766666666666656</c:v>
                </c:pt>
                <c:pt idx="7">
                  <c:v>0.74066666666666658</c:v>
                </c:pt>
                <c:pt idx="9">
                  <c:v>0.746</c:v>
                </c:pt>
                <c:pt idx="10">
                  <c:v>0.59066666666666667</c:v>
                </c:pt>
              </c:numCache>
            </c:numRef>
          </c:val>
          <c:extLst>
            <c:ext xmlns:c16="http://schemas.microsoft.com/office/drawing/2014/chart" uri="{C3380CC4-5D6E-409C-BE32-E72D297353CC}">
              <c16:uniqueId val="{00000001-7997-4131-A989-DB40633E1393}"/>
            </c:ext>
          </c:extLst>
        </c:ser>
        <c:dLbls>
          <c:showLegendKey val="0"/>
          <c:showVal val="0"/>
          <c:showCatName val="0"/>
          <c:showSerName val="0"/>
          <c:showPercent val="0"/>
          <c:showBubbleSize val="0"/>
        </c:dLbls>
        <c:gapWidth val="52"/>
        <c:axId val="236458368"/>
        <c:axId val="236460288"/>
      </c:barChart>
      <c:catAx>
        <c:axId val="236458368"/>
        <c:scaling>
          <c:orientation val="minMax"/>
        </c:scaling>
        <c:delete val="0"/>
        <c:axPos val="b"/>
        <c:numFmt formatCode="General" sourceLinked="0"/>
        <c:majorTickMark val="none"/>
        <c:minorTickMark val="none"/>
        <c:tickLblPos val="nextTo"/>
        <c:crossAx val="236460288"/>
        <c:crosses val="autoZero"/>
        <c:auto val="1"/>
        <c:lblAlgn val="ctr"/>
        <c:lblOffset val="100"/>
        <c:noMultiLvlLbl val="0"/>
      </c:catAx>
      <c:valAx>
        <c:axId val="236460288"/>
        <c:scaling>
          <c:orientation val="minMax"/>
        </c:scaling>
        <c:delete val="0"/>
        <c:axPos val="l"/>
        <c:numFmt formatCode="0%" sourceLinked="1"/>
        <c:majorTickMark val="none"/>
        <c:minorTickMark val="none"/>
        <c:tickLblPos val="nextTo"/>
        <c:spPr>
          <a:ln w="9525">
            <a:noFill/>
          </a:ln>
        </c:spPr>
        <c:crossAx val="236458368"/>
        <c:crosses val="autoZero"/>
        <c:crossBetween val="between"/>
      </c:valAx>
      <c:spPr>
        <a:solidFill>
          <a:schemeClr val="bg1"/>
        </a:solidFill>
      </c:spPr>
    </c:plotArea>
    <c:legend>
      <c:legendPos val="b"/>
      <c:layout>
        <c:manualLayout>
          <c:xMode val="edge"/>
          <c:yMode val="edge"/>
          <c:x val="0.31076257773056265"/>
          <c:y val="0.11392223635997491"/>
          <c:w val="0.37302364511404057"/>
          <c:h val="5.1672848652169659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100" dirty="0">
                <a:solidFill>
                  <a:srgbClr val="5F7180"/>
                </a:solidFill>
                <a:latin typeface="Century Gothic" panose="020B0502020202020204" pitchFamily="34" charset="0"/>
              </a:rPr>
              <a:t>% Employment</a:t>
            </a:r>
            <a:r>
              <a:rPr lang="en-GB" sz="1100" baseline="0" dirty="0">
                <a:solidFill>
                  <a:srgbClr val="5F7180"/>
                </a:solidFill>
                <a:latin typeface="Century Gothic" panose="020B0502020202020204" pitchFamily="34" charset="0"/>
              </a:rPr>
              <a:t> Rates by Age, Tower Hamlets and London, 2016 - 2019</a:t>
            </a:r>
            <a:endParaRPr lang="en-GB" sz="1100" dirty="0">
              <a:solidFill>
                <a:srgbClr val="5F7180"/>
              </a:solidFill>
              <a:latin typeface="Century Gothic" panose="020B0502020202020204" pitchFamily="34" charset="0"/>
            </a:endParaRPr>
          </a:p>
        </c:rich>
      </c:tx>
      <c:layout>
        <c:manualLayout>
          <c:xMode val="edge"/>
          <c:yMode val="edge"/>
          <c:x val="2.0152742835865198E-2"/>
          <c:y val="1.9798713083649562E-2"/>
        </c:manualLayout>
      </c:layout>
      <c:overlay val="0"/>
    </c:title>
    <c:autoTitleDeleted val="0"/>
    <c:plotArea>
      <c:layout>
        <c:manualLayout>
          <c:layoutTarget val="inner"/>
          <c:xMode val="edge"/>
          <c:yMode val="edge"/>
          <c:x val="8.2919446973586691E-2"/>
          <c:y val="0.15532921856142343"/>
          <c:w val="0.88188530632461359"/>
          <c:h val="0.70563574784961813"/>
        </c:manualLayout>
      </c:layout>
      <c:barChart>
        <c:barDir val="col"/>
        <c:grouping val="clustered"/>
        <c:varyColors val="0"/>
        <c:ser>
          <c:idx val="0"/>
          <c:order val="0"/>
          <c:tx>
            <c:strRef>
              <c:f>'Labour Market and Age'!$G$5</c:f>
              <c:strCache>
                <c:ptCount val="1"/>
                <c:pt idx="0">
                  <c:v>Tower Hamlets</c:v>
                </c:pt>
              </c:strCache>
            </c:strRef>
          </c:tx>
          <c:spPr>
            <a:solidFill>
              <a:srgbClr val="BBD034"/>
            </a:solidFill>
          </c:spPr>
          <c:invertIfNegative val="0"/>
          <c:dLbls>
            <c:spPr>
              <a:noFill/>
              <a:ln>
                <a:noFill/>
              </a:ln>
              <a:effectLst/>
            </c:spPr>
            <c:txPr>
              <a:bodyPr/>
              <a:lstStyle/>
              <a:p>
                <a:pPr>
                  <a:defRPr b="1"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'Labour Market and Age'!$F$6:$F$10</c:f>
              <c:strCache>
                <c:ptCount val="5"/>
                <c:pt idx="0">
                  <c:v>16-64</c:v>
                </c:pt>
                <c:pt idx="1">
                  <c:v>16-24</c:v>
                </c:pt>
                <c:pt idx="2">
                  <c:v>25-49</c:v>
                </c:pt>
                <c:pt idx="3">
                  <c:v>50-64</c:v>
                </c:pt>
                <c:pt idx="4">
                  <c:v>65+</c:v>
                </c:pt>
              </c:strCache>
            </c:strRef>
          </c:cat>
          <c:val>
            <c:numRef>
              <c:f>'Labour Market and Age'!$G$6:$G$10</c:f>
              <c:numCache>
                <c:formatCode>#,##0</c:formatCode>
                <c:ptCount val="5"/>
                <c:pt idx="0">
                  <c:v>67.233333333333334</c:v>
                </c:pt>
                <c:pt idx="1">
                  <c:v>42.533333333333331</c:v>
                </c:pt>
                <c:pt idx="2">
                  <c:v>75.933333333333337</c:v>
                </c:pt>
                <c:pt idx="3">
                  <c:v>53.733333333333327</c:v>
                </c:pt>
                <c:pt idx="4">
                  <c:v>8.8666666666666654</c:v>
                </c:pt>
              </c:numCache>
            </c:numRef>
          </c:val>
          <c:extLst>
            <c:ext xmlns:c16="http://schemas.microsoft.com/office/drawing/2014/chart" uri="{C3380CC4-5D6E-409C-BE32-E72D297353CC}">
              <c16:uniqueId val="{00000000-8E8E-4AE2-BA01-C88FC5B400D2}"/>
            </c:ext>
          </c:extLst>
        </c:ser>
        <c:ser>
          <c:idx val="1"/>
          <c:order val="1"/>
          <c:tx>
            <c:strRef>
              <c:f>'Labour Market and Age'!$H$5</c:f>
              <c:strCache>
                <c:ptCount val="1"/>
                <c:pt idx="0">
                  <c:v>London</c:v>
                </c:pt>
              </c:strCache>
            </c:strRef>
          </c:tx>
          <c:spPr>
            <a:solidFill>
              <a:srgbClr val="5F7180"/>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'Labour Market and Age'!$F$6:$F$10</c:f>
              <c:strCache>
                <c:ptCount val="5"/>
                <c:pt idx="0">
                  <c:v>16-64</c:v>
                </c:pt>
                <c:pt idx="1">
                  <c:v>16-24</c:v>
                </c:pt>
                <c:pt idx="2">
                  <c:v>25-49</c:v>
                </c:pt>
                <c:pt idx="3">
                  <c:v>50-64</c:v>
                </c:pt>
                <c:pt idx="4">
                  <c:v>65+</c:v>
                </c:pt>
              </c:strCache>
            </c:strRef>
          </c:cat>
          <c:val>
            <c:numRef>
              <c:f>'Labour Market and Age'!$H$6:$H$10</c:f>
              <c:numCache>
                <c:formatCode>#,##0</c:formatCode>
                <c:ptCount val="5"/>
                <c:pt idx="0">
                  <c:v>74.13333333333334</c:v>
                </c:pt>
                <c:pt idx="1">
                  <c:v>45.133333333333333</c:v>
                </c:pt>
                <c:pt idx="2">
                  <c:v>82.6</c:v>
                </c:pt>
                <c:pt idx="3">
                  <c:v>71.033333333333331</c:v>
                </c:pt>
                <c:pt idx="4">
                  <c:v>14</c:v>
                </c:pt>
              </c:numCache>
            </c:numRef>
          </c:val>
          <c:extLst>
            <c:ext xmlns:c16="http://schemas.microsoft.com/office/drawing/2014/chart" uri="{C3380CC4-5D6E-409C-BE32-E72D297353CC}">
              <c16:uniqueId val="{00000001-8E8E-4AE2-BA01-C88FC5B400D2}"/>
            </c:ext>
          </c:extLst>
        </c:ser>
        <c:dLbls>
          <c:showLegendKey val="0"/>
          <c:showVal val="0"/>
          <c:showCatName val="0"/>
          <c:showSerName val="0"/>
          <c:showPercent val="0"/>
          <c:showBubbleSize val="0"/>
        </c:dLbls>
        <c:gapWidth val="75"/>
        <c:axId val="233630720"/>
        <c:axId val="233682048"/>
      </c:barChart>
      <c:catAx>
        <c:axId val="233630720"/>
        <c:scaling>
          <c:orientation val="minMax"/>
        </c:scaling>
        <c:delete val="0"/>
        <c:axPos val="b"/>
        <c:numFmt formatCode="General" sourceLinked="0"/>
        <c:majorTickMark val="none"/>
        <c:minorTickMark val="none"/>
        <c:tickLblPos val="nextTo"/>
        <c:crossAx val="233682048"/>
        <c:crosses val="autoZero"/>
        <c:auto val="1"/>
        <c:lblAlgn val="ctr"/>
        <c:lblOffset val="100"/>
        <c:noMultiLvlLbl val="0"/>
      </c:catAx>
      <c:valAx>
        <c:axId val="233682048"/>
        <c:scaling>
          <c:orientation val="minMax"/>
        </c:scaling>
        <c:delete val="0"/>
        <c:axPos val="l"/>
        <c:majorGridlines>
          <c:spPr>
            <a:ln>
              <a:noFill/>
            </a:ln>
          </c:spPr>
        </c:majorGridlines>
        <c:numFmt formatCode="#,##0" sourceLinked="1"/>
        <c:majorTickMark val="none"/>
        <c:minorTickMark val="none"/>
        <c:tickLblPos val="nextTo"/>
        <c:spPr>
          <a:ln w="9525">
            <a:noFill/>
          </a:ln>
        </c:spPr>
        <c:crossAx val="233630720"/>
        <c:crosses val="autoZero"/>
        <c:crossBetween val="between"/>
      </c:valAx>
      <c:spPr>
        <a:solidFill>
          <a:schemeClr val="bg1"/>
        </a:solidFill>
      </c:spPr>
    </c:plotArea>
    <c:legend>
      <c:legendPos val="b"/>
      <c:layout>
        <c:manualLayout>
          <c:xMode val="edge"/>
          <c:yMode val="edge"/>
          <c:x val="0.28745371333786479"/>
          <c:y val="0.12198345690207302"/>
          <c:w val="0.4378905929177187"/>
          <c:h val="5.9669735640411718E-2"/>
        </c:manualLayout>
      </c:layout>
      <c:overlay val="0"/>
    </c:legend>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solidFill>
                  <a:srgbClr val="5F7180"/>
                </a:solidFill>
                <a:latin typeface="Century Gothic" panose="020B0502020202020204" pitchFamily="34" charset="0"/>
              </a:rPr>
              <a:t>Claimant</a:t>
            </a:r>
            <a:r>
              <a:rPr lang="en-US" sz="1100" baseline="0" dirty="0">
                <a:solidFill>
                  <a:srgbClr val="5F7180"/>
                </a:solidFill>
                <a:latin typeface="Century Gothic" panose="020B0502020202020204" pitchFamily="34" charset="0"/>
              </a:rPr>
              <a:t> Count by Age Band, Tower Hamlet, September 2019</a:t>
            </a:r>
            <a:endParaRPr lang="en-US" sz="1100" dirty="0">
              <a:solidFill>
                <a:srgbClr val="5F7180"/>
              </a:solidFill>
              <a:latin typeface="Century Gothic" panose="020B0502020202020204" pitchFamily="34" charset="0"/>
            </a:endParaRPr>
          </a:p>
        </c:rich>
      </c:tx>
      <c:layout>
        <c:manualLayout>
          <c:xMode val="edge"/>
          <c:yMode val="edge"/>
          <c:x val="3.0670048259637768E-2"/>
          <c:y val="1.9636720667648502E-2"/>
        </c:manualLayout>
      </c:layout>
      <c:overlay val="0"/>
    </c:title>
    <c:autoTitleDeleted val="0"/>
    <c:plotArea>
      <c:layout>
        <c:manualLayout>
          <c:layoutTarget val="inner"/>
          <c:xMode val="edge"/>
          <c:yMode val="edge"/>
          <c:x val="0.10705326271317078"/>
          <c:y val="0.15405832002958392"/>
          <c:w val="0.86240044850785647"/>
          <c:h val="0.64546158534306919"/>
        </c:manualLayout>
      </c:layout>
      <c:barChart>
        <c:barDir val="col"/>
        <c:grouping val="clustered"/>
        <c:varyColors val="0"/>
        <c:ser>
          <c:idx val="0"/>
          <c:order val="0"/>
          <c:tx>
            <c:strRef>
              <c:f>Sheet2!$B$2</c:f>
              <c:strCache>
                <c:ptCount val="1"/>
                <c:pt idx="0">
                  <c:v>Total</c:v>
                </c:pt>
              </c:strCache>
            </c:strRef>
          </c:tx>
          <c:spPr>
            <a:solidFill>
              <a:srgbClr val="BBD034"/>
            </a:solidFill>
          </c:spPr>
          <c:invertIfNegative val="0"/>
          <c:dLbls>
            <c:dLbl>
              <c:idx val="4"/>
              <c:tx>
                <c:rich>
                  <a:bodyPr/>
                  <a:lstStyle/>
                  <a:p>
                    <a:r>
                      <a:rPr lang="en-US" b="1" dirty="0">
                        <a:solidFill>
                          <a:schemeClr val="tx1"/>
                        </a:solidFill>
                      </a:rPr>
                      <a:t>70</a:t>
                    </a:r>
                    <a:endParaRPr lang="en-US" dirty="0">
                      <a:solidFill>
                        <a:schemeClr val="tx1"/>
                      </a:solidFill>
                    </a:endParaRP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36-49A8-BD5D-65ECE3F00779}"/>
                </c:ext>
              </c:extLst>
            </c:dLbl>
            <c:spPr>
              <a:noFill/>
              <a:ln>
                <a:noFill/>
              </a:ln>
              <a:effectLst/>
            </c:spPr>
            <c:txPr>
              <a:bodyPr/>
              <a:lstStyle/>
              <a:p>
                <a:pPr>
                  <a:defRPr b="1"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Sheet2!$A$3:$A$7</c:f>
              <c:strCache>
                <c:ptCount val="5"/>
                <c:pt idx="0">
                  <c:v>All categories: Age 16+</c:v>
                </c:pt>
                <c:pt idx="1">
                  <c:v>Aged 16-24</c:v>
                </c:pt>
                <c:pt idx="2">
                  <c:v>Aged 25-49</c:v>
                </c:pt>
                <c:pt idx="3">
                  <c:v>Aged 50-64</c:v>
                </c:pt>
                <c:pt idx="4">
                  <c:v>Aged 65+</c:v>
                </c:pt>
              </c:strCache>
            </c:strRef>
          </c:cat>
          <c:val>
            <c:numRef>
              <c:f>Sheet2!$B$3:$B$7</c:f>
              <c:numCache>
                <c:formatCode>#,##0</c:formatCode>
                <c:ptCount val="5"/>
                <c:pt idx="0">
                  <c:v>8025</c:v>
                </c:pt>
                <c:pt idx="1">
                  <c:v>1395</c:v>
                </c:pt>
                <c:pt idx="2">
                  <c:v>4440</c:v>
                </c:pt>
                <c:pt idx="3">
                  <c:v>2115</c:v>
                </c:pt>
                <c:pt idx="4">
                  <c:v>70</c:v>
                </c:pt>
              </c:numCache>
            </c:numRef>
          </c:val>
          <c:extLst>
            <c:ext xmlns:c16="http://schemas.microsoft.com/office/drawing/2014/chart" uri="{C3380CC4-5D6E-409C-BE32-E72D297353CC}">
              <c16:uniqueId val="{00000001-9B36-49A8-BD5D-65ECE3F00779}"/>
            </c:ext>
          </c:extLst>
        </c:ser>
        <c:dLbls>
          <c:showLegendKey val="0"/>
          <c:showVal val="0"/>
          <c:showCatName val="0"/>
          <c:showSerName val="0"/>
          <c:showPercent val="0"/>
          <c:showBubbleSize val="0"/>
        </c:dLbls>
        <c:gapWidth val="75"/>
        <c:overlap val="-25"/>
        <c:axId val="238735744"/>
        <c:axId val="238737280"/>
      </c:barChart>
      <c:catAx>
        <c:axId val="238735744"/>
        <c:scaling>
          <c:orientation val="minMax"/>
        </c:scaling>
        <c:delete val="0"/>
        <c:axPos val="b"/>
        <c:numFmt formatCode="General" sourceLinked="0"/>
        <c:majorTickMark val="none"/>
        <c:minorTickMark val="none"/>
        <c:tickLblPos val="nextTo"/>
        <c:crossAx val="238737280"/>
        <c:crosses val="autoZero"/>
        <c:auto val="1"/>
        <c:lblAlgn val="ctr"/>
        <c:lblOffset val="100"/>
        <c:noMultiLvlLbl val="0"/>
      </c:catAx>
      <c:valAx>
        <c:axId val="238737280"/>
        <c:scaling>
          <c:orientation val="minMax"/>
        </c:scaling>
        <c:delete val="0"/>
        <c:axPos val="l"/>
        <c:numFmt formatCode="#,##0" sourceLinked="1"/>
        <c:majorTickMark val="none"/>
        <c:minorTickMark val="none"/>
        <c:tickLblPos val="nextTo"/>
        <c:spPr>
          <a:ln>
            <a:noFill/>
          </a:ln>
        </c:spPr>
        <c:crossAx val="238735744"/>
        <c:crosses val="autoZero"/>
        <c:crossBetween val="between"/>
      </c:valAx>
      <c:spPr>
        <a:solidFill>
          <a:schemeClr val="bg1"/>
        </a:solidFill>
      </c:spPr>
    </c:plotArea>
    <c:plotVisOnly val="1"/>
    <c:dispBlanksAs val="gap"/>
    <c:showDLblsOverMax val="0"/>
  </c:chart>
  <c:spPr>
    <a:solidFill>
      <a:schemeClr val="bg1"/>
    </a:solidFill>
    <a:ln>
      <a:solidFill>
        <a:srgbClr val="5F7180"/>
      </a:solid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0.93229</cdr:y>
    </cdr:from>
    <cdr:to>
      <cdr:x>1</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0" y="4462624"/>
          <a:ext cx="4163943" cy="324110"/>
        </a:xfrm>
        <a:prstGeom xmlns:a="http://schemas.openxmlformats.org/drawingml/2006/main" prst="rect">
          <a:avLst/>
        </a:prstGeom>
        <a:noFill xmlns:a="http://schemas.openxmlformats.org/drawingml/2006/main"/>
        <a:ln xmlns:a="http://schemas.openxmlformats.org/drawingml/2006/main" w="76200" cmpd="thickThin">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rot="0" vert="horz" wrap="square" lIns="137160" tIns="91440" rIns="137160" bIns="91440" anchor="ctr" anchorCtr="0" upright="1">
          <a:noAutofit/>
        </a:bodyPr>
        <a:lstStyle xmlns:a="http://schemas.openxmlformats.org/drawingml/2006/main"/>
        <a:p xmlns:a="http://schemas.openxmlformats.org/drawingml/2006/main">
          <a:pPr>
            <a:lnSpc>
              <a:spcPct val="150000"/>
            </a:lnSpc>
            <a:spcAft>
              <a:spcPts val="0"/>
            </a:spcAft>
          </a:pPr>
          <a:r>
            <a:rPr lang="en-GB" sz="800" i="1" dirty="0">
              <a:solidFill>
                <a:srgbClr val="000000"/>
              </a:solidFill>
              <a:effectLst/>
              <a:latin typeface="Arial"/>
              <a:ea typeface="Times New Roman"/>
              <a:cs typeface="Times New Roman"/>
            </a:rPr>
            <a:t>Source: ONS Annual Population Survey (July to June extracts, 3 year average) 2016-2019</a:t>
          </a:r>
          <a:endParaRPr lang="en-GB" sz="1200" dirty="0">
            <a:solidFill>
              <a:srgbClr val="000000"/>
            </a:solidFill>
            <a:effectLst/>
            <a:latin typeface="Century Gothic"/>
            <a:ea typeface="Times New Roman"/>
            <a:cs typeface="Times New Roman"/>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0.10628</cdr:x>
      <cdr:y>0.71843</cdr:y>
    </cdr:from>
    <cdr:to>
      <cdr:x>0.50283</cdr:x>
      <cdr:y>0.8051</cdr:y>
    </cdr:to>
    <cdr:sp macro="" textlink="">
      <cdr:nvSpPr>
        <cdr:cNvPr id="2" name="TextBox 1">
          <a:extLst xmlns:a="http://schemas.openxmlformats.org/drawingml/2006/main">
            <a:ext uri="{FF2B5EF4-FFF2-40B4-BE49-F238E27FC236}">
              <a16:creationId xmlns:a16="http://schemas.microsoft.com/office/drawing/2014/main" id="{63E89023-E9CF-48DA-A97A-3287E667045B}"/>
            </a:ext>
          </a:extLst>
        </cdr:cNvPr>
        <cdr:cNvSpPr txBox="1"/>
      </cdr:nvSpPr>
      <cdr:spPr>
        <a:xfrm xmlns:a="http://schemas.openxmlformats.org/drawingml/2006/main">
          <a:off x="566213" y="3920358"/>
          <a:ext cx="2112580" cy="472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0.10826</cdr:x>
      <cdr:y>0.68704</cdr:y>
    </cdr:from>
    <cdr:to>
      <cdr:x>0.64093</cdr:x>
      <cdr:y>0.81666</cdr:y>
    </cdr:to>
    <cdr:sp macro="" textlink="">
      <cdr:nvSpPr>
        <cdr:cNvPr id="3" name="TextBox 2">
          <a:extLst xmlns:a="http://schemas.openxmlformats.org/drawingml/2006/main">
            <a:ext uri="{FF2B5EF4-FFF2-40B4-BE49-F238E27FC236}">
              <a16:creationId xmlns:a16="http://schemas.microsoft.com/office/drawing/2014/main" id="{3FDF216C-6987-4587-9D31-CC9D4EDACADC}"/>
            </a:ext>
          </a:extLst>
        </cdr:cNvPr>
        <cdr:cNvSpPr txBox="1"/>
      </cdr:nvSpPr>
      <cdr:spPr>
        <a:xfrm xmlns:a="http://schemas.openxmlformats.org/drawingml/2006/main">
          <a:off x="598970" y="3032165"/>
          <a:ext cx="2947102" cy="572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i="1" dirty="0"/>
            <a:t>Source: ONS Claimant Count, May 2013 to May 2020 </a:t>
          </a:r>
        </a:p>
      </cdr:txBody>
    </cdr:sp>
  </cdr:relSizeAnchor>
</c:userShapes>
</file>

<file path=ppt/drawings/drawing2.xml><?xml version="1.0" encoding="utf-8"?>
<c:userShapes xmlns:c="http://schemas.openxmlformats.org/drawingml/2006/chart">
  <cdr:relSizeAnchor xmlns:cdr="http://schemas.openxmlformats.org/drawingml/2006/chartDrawing">
    <cdr:from>
      <cdr:x>0.07263</cdr:x>
      <cdr:y>0.84837</cdr:y>
    </cdr:from>
    <cdr:to>
      <cdr:x>0.70702</cdr:x>
      <cdr:y>1</cdr:y>
    </cdr:to>
    <cdr:sp macro="" textlink="">
      <cdr:nvSpPr>
        <cdr:cNvPr id="3" name="Text Box 2"/>
        <cdr:cNvSpPr txBox="1">
          <a:spLocks xmlns:a="http://schemas.openxmlformats.org/drawingml/2006/main" noChangeArrowheads="1"/>
        </cdr:cNvSpPr>
      </cdr:nvSpPr>
      <cdr:spPr bwMode="auto">
        <a:xfrm xmlns:a="http://schemas.openxmlformats.org/drawingml/2006/main">
          <a:off x="350535" y="2913616"/>
          <a:ext cx="3061970" cy="520700"/>
        </a:xfrm>
        <a:prstGeom xmlns:a="http://schemas.openxmlformats.org/drawingml/2006/main" prst="rect">
          <a:avLst/>
        </a:prstGeom>
        <a:noFill xmlns:a="http://schemas.openxmlformats.org/drawingml/2006/main"/>
        <a:ln xmlns:a="http://schemas.openxmlformats.org/drawingml/2006/main" w="76200" cmpd="thickThin">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sp>
  </cdr:relSizeAnchor>
  <cdr:relSizeAnchor xmlns:cdr="http://schemas.openxmlformats.org/drawingml/2006/chartDrawing">
    <cdr:from>
      <cdr:x>0</cdr:x>
      <cdr:y>0.9193</cdr:y>
    </cdr:from>
    <cdr:to>
      <cdr:x>1</cdr:x>
      <cdr:y>0.99222</cdr:y>
    </cdr:to>
    <cdr:sp macro="" textlink="">
      <cdr:nvSpPr>
        <cdr:cNvPr id="4" name="Text Box 3"/>
        <cdr:cNvSpPr txBox="1">
          <a:spLocks xmlns:a="http://schemas.openxmlformats.org/drawingml/2006/main" noChangeArrowheads="1"/>
        </cdr:cNvSpPr>
      </cdr:nvSpPr>
      <cdr:spPr bwMode="auto">
        <a:xfrm xmlns:a="http://schemas.openxmlformats.org/drawingml/2006/main">
          <a:off x="0" y="4101327"/>
          <a:ext cx="4143400" cy="325320"/>
        </a:xfrm>
        <a:prstGeom xmlns:a="http://schemas.openxmlformats.org/drawingml/2006/main" prst="rect">
          <a:avLst/>
        </a:prstGeom>
        <a:noFill xmlns:a="http://schemas.openxmlformats.org/drawingml/2006/main"/>
        <a:ln xmlns:a="http://schemas.openxmlformats.org/drawingml/2006/main" w="76200" cmpd="thickThin">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a:lstStyle xmlns:a="http://schemas.openxmlformats.org/drawingml/2006/main"/>
        <a:p xmlns:a="http://schemas.openxmlformats.org/drawingml/2006/main">
          <a:r>
            <a:rPr lang="en-GB" sz="900" i="1" dirty="0">
              <a:latin typeface="Arial" panose="020B0604020202020204" pitchFamily="34" charset="0"/>
              <a:cs typeface="Arial" panose="020B0604020202020204" pitchFamily="34" charset="0"/>
            </a:rPr>
            <a:t>Source: ONS Annual Population Survey (July to June extracts 2007-2019</a:t>
          </a:r>
          <a:r>
            <a:rPr lang="en-GB" sz="900" i="1" baseline="0" dirty="0">
              <a:latin typeface="Arial" panose="020B0604020202020204" pitchFamily="34" charset="0"/>
              <a:cs typeface="Arial" panose="020B0604020202020204" pitchFamily="34" charset="0"/>
            </a:rPr>
            <a:t>)</a:t>
          </a:r>
          <a:endParaRPr lang="en-GB" sz="900" i="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0.05741</cdr:x>
      <cdr:y>0.95444</cdr:y>
    </cdr:from>
    <cdr:to>
      <cdr:x>0.89964</cdr:x>
      <cdr:y>0.98688</cdr:y>
    </cdr:to>
    <cdr:sp macro="" textlink="">
      <cdr:nvSpPr>
        <cdr:cNvPr id="2" name="Text Box 2"/>
        <cdr:cNvSpPr txBox="1">
          <a:spLocks xmlns:a="http://schemas.openxmlformats.org/drawingml/2006/main" noChangeArrowheads="1"/>
        </cdr:cNvSpPr>
      </cdr:nvSpPr>
      <cdr:spPr bwMode="auto">
        <a:xfrm xmlns:a="http://schemas.openxmlformats.org/drawingml/2006/main">
          <a:off x="320232" y="4206873"/>
          <a:ext cx="4697989" cy="14299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spcAft>
              <a:spcPts val="0"/>
            </a:spcAft>
          </a:pPr>
          <a:r>
            <a:rPr lang="en-GB" sz="800" i="1" dirty="0">
              <a:solidFill>
                <a:srgbClr val="000000"/>
              </a:solidFill>
              <a:effectLst/>
              <a:latin typeface="Arial"/>
              <a:ea typeface="Times New Roman"/>
              <a:cs typeface="Times New Roman"/>
            </a:rPr>
            <a:t>Source: ONS Population Survey, 3</a:t>
          </a:r>
          <a:r>
            <a:rPr lang="en-GB" sz="800" i="1" dirty="0">
              <a:solidFill>
                <a:srgbClr val="000000"/>
              </a:solidFill>
              <a:effectLst/>
              <a:latin typeface="Century Gothic"/>
              <a:ea typeface="Times New Roman"/>
              <a:cs typeface="Times New Roman"/>
            </a:rPr>
            <a:t> </a:t>
          </a:r>
          <a:r>
            <a:rPr lang="en-GB" sz="800" i="1" dirty="0">
              <a:solidFill>
                <a:srgbClr val="000000"/>
              </a:solidFill>
              <a:effectLst/>
              <a:latin typeface="Arial"/>
              <a:ea typeface="Times New Roman"/>
              <a:cs typeface="Times New Roman"/>
            </a:rPr>
            <a:t>year average, December 2016 - 2018</a:t>
          </a:r>
          <a:endParaRPr lang="en-GB" sz="1200" i="1" dirty="0">
            <a:solidFill>
              <a:srgbClr val="000000"/>
            </a:solidFill>
            <a:effectLst/>
            <a:latin typeface="Century Gothic"/>
            <a:ea typeface="Times New Roman"/>
            <a:cs typeface="Times New Roman"/>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0.0358</cdr:x>
      <cdr:y>0.95651</cdr:y>
    </cdr:from>
    <cdr:to>
      <cdr:x>0.85051</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200891" y="4368655"/>
          <a:ext cx="4571398" cy="198643"/>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spcAft>
              <a:spcPts val="0"/>
            </a:spcAft>
          </a:pPr>
          <a:r>
            <a:rPr lang="en-GB" sz="800" i="1" dirty="0">
              <a:solidFill>
                <a:srgbClr val="000000"/>
              </a:solidFill>
              <a:effectLst/>
              <a:latin typeface="Arial"/>
              <a:ea typeface="Times New Roman"/>
              <a:cs typeface="Times New Roman"/>
            </a:rPr>
            <a:t>Source: ONS Annual Survey of Hours and Earnings – Resident Analysis 2018</a:t>
          </a:r>
          <a:endParaRPr lang="en-GB" sz="1200" i="1" dirty="0">
            <a:solidFill>
              <a:srgbClr val="000000"/>
            </a:solidFill>
            <a:effectLst/>
            <a:latin typeface="Century Gothic"/>
            <a:ea typeface="Times New Roman"/>
            <a:cs typeface="Times New Roman"/>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0.03108</cdr:x>
      <cdr:y>0.93645</cdr:y>
    </cdr:from>
    <cdr:to>
      <cdr:x>0.87928</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193963" y="3879273"/>
          <a:ext cx="5292602" cy="263236"/>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GB" sz="800" i="1" dirty="0">
              <a:solidFill>
                <a:srgbClr val="000000"/>
              </a:solidFill>
              <a:effectLst/>
              <a:latin typeface="Arial"/>
              <a:ea typeface="Times New Roman"/>
              <a:cs typeface="Times New Roman"/>
            </a:rPr>
            <a:t>Source: ONS, APS 2016-19 (3 year average) </a:t>
          </a:r>
          <a:endParaRPr lang="en-GB" sz="1200" i="1" dirty="0">
            <a:solidFill>
              <a:srgbClr val="000000"/>
            </a:solidFill>
            <a:effectLst/>
            <a:latin typeface="Century Gothic"/>
            <a:ea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0.06893</cdr:x>
      <cdr:y>0.93265</cdr:y>
    </cdr:from>
    <cdr:to>
      <cdr:x>0.9765</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346006" y="4279350"/>
          <a:ext cx="4555599" cy="30903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spcAft>
              <a:spcPts val="0"/>
            </a:spcAft>
          </a:pPr>
          <a:r>
            <a:rPr lang="en-GB" sz="800" i="1" dirty="0">
              <a:solidFill>
                <a:srgbClr val="000000"/>
              </a:solidFill>
              <a:effectLst/>
              <a:latin typeface="Arial"/>
              <a:ea typeface="Times New Roman"/>
              <a:cs typeface="Times New Roman"/>
            </a:rPr>
            <a:t>Source: ONS Annual Population Survey, June to July 2016-2019, 3 Year Average</a:t>
          </a:r>
          <a:endParaRPr lang="en-GB" sz="1200" i="1" dirty="0">
            <a:solidFill>
              <a:srgbClr val="000000"/>
            </a:solidFill>
            <a:effectLst/>
            <a:latin typeface="Century Gothic"/>
            <a:ea typeface="Times New Roman"/>
            <a:cs typeface="Times New Roman"/>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0.92063</cdr:y>
    </cdr:from>
    <cdr:to>
      <cdr:x>0.99777</cdr:x>
      <cdr:y>0.98129</cdr:y>
    </cdr:to>
    <cdr:sp macro="" textlink="">
      <cdr:nvSpPr>
        <cdr:cNvPr id="2" name="Text Box 2"/>
        <cdr:cNvSpPr txBox="1">
          <a:spLocks xmlns:a="http://schemas.openxmlformats.org/drawingml/2006/main" noChangeArrowheads="1"/>
        </cdr:cNvSpPr>
      </cdr:nvSpPr>
      <cdr:spPr bwMode="auto">
        <a:xfrm xmlns:a="http://schemas.openxmlformats.org/drawingml/2006/main">
          <a:off x="0" y="4176464"/>
          <a:ext cx="3960439" cy="275163"/>
        </a:xfrm>
        <a:prstGeom xmlns:a="http://schemas.openxmlformats.org/drawingml/2006/main" prst="rect">
          <a:avLst/>
        </a:prstGeom>
        <a:noFill xmlns:a="http://schemas.openxmlformats.org/drawingml/2006/main"/>
        <a:ln xmlns:a="http://schemas.openxmlformats.org/drawingml/2006/main" w="76200" cmpd="thickThin">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rot="0" vert="horz" wrap="square" lIns="137160" tIns="91440" rIns="137160" bIns="91440" anchor="ctr" anchorCtr="0" upright="1">
          <a:noAutofit/>
        </a:bodyPr>
        <a:lstStyle xmlns:a="http://schemas.openxmlformats.org/drawingml/2006/main"/>
        <a:p xmlns:a="http://schemas.openxmlformats.org/drawingml/2006/main">
          <a:pPr>
            <a:lnSpc>
              <a:spcPct val="150000"/>
            </a:lnSpc>
            <a:spcAft>
              <a:spcPts val="0"/>
            </a:spcAft>
          </a:pPr>
          <a:r>
            <a:rPr lang="en-GB" sz="800" i="1" dirty="0">
              <a:solidFill>
                <a:srgbClr val="000000"/>
              </a:solidFill>
              <a:effectLst/>
              <a:latin typeface="Arial"/>
              <a:ea typeface="Times New Roman"/>
              <a:cs typeface="Times New Roman"/>
            </a:rPr>
            <a:t>Source: ONS</a:t>
          </a:r>
          <a:r>
            <a:rPr lang="en-GB" sz="1400" i="1" dirty="0">
              <a:solidFill>
                <a:srgbClr val="000000"/>
              </a:solidFill>
              <a:effectLst/>
              <a:latin typeface="Cambria"/>
              <a:ea typeface="Times New Roman"/>
              <a:cs typeface="Times New Roman"/>
            </a:rPr>
            <a:t> </a:t>
          </a:r>
          <a:r>
            <a:rPr lang="en-GB" sz="800" i="1" dirty="0">
              <a:solidFill>
                <a:srgbClr val="000000"/>
              </a:solidFill>
              <a:effectLst/>
              <a:latin typeface="Arial"/>
              <a:ea typeface="Times New Roman"/>
              <a:cs typeface="Times New Roman"/>
            </a:rPr>
            <a:t>Annual Population Survey</a:t>
          </a:r>
          <a:r>
            <a:rPr lang="en-GB" sz="1400" i="1" dirty="0">
              <a:solidFill>
                <a:srgbClr val="000000"/>
              </a:solidFill>
              <a:effectLst/>
              <a:latin typeface="Cambria"/>
              <a:ea typeface="Times New Roman"/>
              <a:cs typeface="Times New Roman"/>
            </a:rPr>
            <a:t> </a:t>
          </a:r>
          <a:r>
            <a:rPr lang="en-GB" sz="800" i="1" dirty="0">
              <a:solidFill>
                <a:srgbClr val="000000"/>
              </a:solidFill>
              <a:effectLst/>
              <a:latin typeface="Arial"/>
              <a:ea typeface="Times New Roman"/>
              <a:cs typeface="Times New Roman"/>
            </a:rPr>
            <a:t>(June to July- 2016-19, 3</a:t>
          </a:r>
          <a:r>
            <a:rPr lang="en-GB" sz="1400" i="1" dirty="0">
              <a:solidFill>
                <a:srgbClr val="000000"/>
              </a:solidFill>
              <a:effectLst/>
              <a:latin typeface="Cambria"/>
              <a:ea typeface="Times New Roman"/>
              <a:cs typeface="Times New Roman"/>
            </a:rPr>
            <a:t> </a:t>
          </a:r>
          <a:r>
            <a:rPr lang="en-GB" sz="800" i="1" dirty="0">
              <a:solidFill>
                <a:srgbClr val="000000"/>
              </a:solidFill>
              <a:effectLst/>
              <a:latin typeface="Arial"/>
              <a:ea typeface="Times New Roman"/>
              <a:cs typeface="Times New Roman"/>
            </a:rPr>
            <a:t>year average)</a:t>
          </a:r>
          <a:endParaRPr lang="en-GB" sz="1200" dirty="0">
            <a:solidFill>
              <a:srgbClr val="000000"/>
            </a:solidFill>
            <a:effectLst/>
            <a:latin typeface="Century Gothic"/>
            <a:ea typeface="Times New Roman"/>
            <a:cs typeface="Times New Roman"/>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0.92187</cdr:y>
    </cdr:from>
    <cdr:to>
      <cdr:x>0.92896</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0" y="4248471"/>
          <a:ext cx="3914011" cy="360039"/>
        </a:xfrm>
        <a:prstGeom xmlns:a="http://schemas.openxmlformats.org/drawingml/2006/main" prst="rect">
          <a:avLst/>
        </a:prstGeom>
        <a:noFill xmlns:a="http://schemas.openxmlformats.org/drawingml/2006/main"/>
        <a:ln xmlns:a="http://schemas.openxmlformats.org/drawingml/2006/main" w="76200" cmpd="thickThin">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rot="0" vert="horz" wrap="square" lIns="137160" tIns="91440" rIns="137160" bIns="91440" anchor="ctr" anchorCtr="0" upright="1">
          <a:noAutofit/>
        </a:bodyPr>
        <a:lstStyle xmlns:a="http://schemas.openxmlformats.org/drawingml/2006/main"/>
        <a:p xmlns:a="http://schemas.openxmlformats.org/drawingml/2006/main">
          <a:pPr algn="l">
            <a:lnSpc>
              <a:spcPct val="150000"/>
            </a:lnSpc>
            <a:spcAft>
              <a:spcPts val="0"/>
            </a:spcAft>
          </a:pPr>
          <a:r>
            <a:rPr lang="en-GB" sz="800" i="1" dirty="0">
              <a:solidFill>
                <a:srgbClr val="000000"/>
              </a:solidFill>
              <a:effectLst/>
              <a:latin typeface="Arial"/>
              <a:ea typeface="Times New Roman"/>
              <a:cs typeface="Times New Roman"/>
            </a:rPr>
            <a:t>Source: ONS Claimant Count by Sex and Age 2019</a:t>
          </a:r>
          <a:endParaRPr lang="en-GB" sz="1200" dirty="0">
            <a:solidFill>
              <a:srgbClr val="000000"/>
            </a:solidFill>
            <a:effectLst/>
            <a:latin typeface="Century Gothic"/>
            <a:ea typeface="Times New Roman"/>
            <a:cs typeface="Times New Roman"/>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0.0632</cdr:x>
      <cdr:y>0.94732</cdr:y>
    </cdr:from>
    <cdr:to>
      <cdr:x>0.67305</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290767" y="4313238"/>
          <a:ext cx="2805570" cy="23987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spcAft>
              <a:spcPts val="0"/>
            </a:spcAft>
          </a:pPr>
          <a:r>
            <a:rPr lang="en-GB" sz="700" dirty="0">
              <a:solidFill>
                <a:srgbClr val="000000"/>
              </a:solidFill>
              <a:effectLst/>
              <a:latin typeface="Arial"/>
              <a:ea typeface="Times New Roman"/>
              <a:cs typeface="Times New Roman"/>
            </a:rPr>
            <a:t>Source: ONS Annual Population Survey, 3 year average 2016-19</a:t>
          </a:r>
          <a:endParaRPr lang="en-GB" sz="1200" dirty="0">
            <a:solidFill>
              <a:srgbClr val="000000"/>
            </a:solidFill>
            <a:effectLst/>
            <a:latin typeface="Century Gothic"/>
            <a:ea typeface="Times New Roman"/>
            <a:cs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dirty="0"/>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0282D3-23FA-4A7A-9B4B-24FD9830A2DF}" type="slidenum">
              <a:rPr lang="en-GB" smtClean="0"/>
              <a:t>10</a:t>
            </a:fld>
            <a:endParaRPr lang="en-GB" dirty="0"/>
          </a:p>
        </p:txBody>
      </p:sp>
    </p:spTree>
    <p:extLst>
      <p:ext uri="{BB962C8B-B14F-4D97-AF65-F5344CB8AC3E}">
        <p14:creationId xmlns:p14="http://schemas.microsoft.com/office/powerpoint/2010/main" val="3021874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dirty="0">
              <a:solidFill>
                <a:schemeClr val="bg2"/>
              </a:solidFill>
            </a:endParaRPr>
          </a:p>
          <a:p>
            <a:r>
              <a:rPr lang="en-GB" sz="4400" dirty="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15/10/2020</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dirty="0"/>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dirty="0">
                <a:latin typeface="+mj-lt"/>
              </a:rPr>
              <a:t>Chapter 2: Employment</a:t>
            </a:r>
          </a:p>
        </p:txBody>
      </p:sp>
      <p:pic>
        <p:nvPicPr>
          <p:cNvPr id="5" name="Picture 4">
            <a:extLst>
              <a:ext uri="{FF2B5EF4-FFF2-40B4-BE49-F238E27FC236}">
                <a16:creationId xmlns:a16="http://schemas.microsoft.com/office/drawing/2014/main" id="{3C799087-7976-453E-B760-7419197957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00983"/>
            <a:ext cx="1284821" cy="1334654"/>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Rate by Gender and Ethnicity </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607127"/>
            <a:ext cx="4759037" cy="3970318"/>
          </a:xfrm>
          <a:prstGeom prst="rect">
            <a:avLst/>
          </a:prstGeom>
        </p:spPr>
        <p:txBody>
          <a:bodyPr wrap="square">
            <a:spAutoFit/>
          </a:bodyPr>
          <a:lstStyle/>
          <a:p>
            <a:r>
              <a:rPr lang="en-GB" dirty="0"/>
              <a:t>At 85% the employment rate for males is 24 percentage points higher than the female employment rate.  </a:t>
            </a:r>
          </a:p>
          <a:p>
            <a:endParaRPr lang="en-GB" dirty="0"/>
          </a:p>
          <a:p>
            <a:r>
              <a:rPr lang="en-GB" dirty="0"/>
              <a:t>Employment rate for BME women in Tower Hamlets is much lower than the employment rate of BME women in London (</a:t>
            </a:r>
            <a:r>
              <a:rPr lang="en-GB" b="1" dirty="0"/>
              <a:t>38%- BME women in Tower Hamlets</a:t>
            </a:r>
            <a:r>
              <a:rPr lang="en-GB" dirty="0"/>
              <a:t>, while </a:t>
            </a:r>
            <a:r>
              <a:rPr lang="en-GB" b="1" dirty="0"/>
              <a:t>59% BME women in London</a:t>
            </a:r>
            <a:r>
              <a:rPr lang="en-GB" dirty="0"/>
              <a:t>), leaving a gap of 21% points.</a:t>
            </a:r>
          </a:p>
          <a:p>
            <a:endParaRPr lang="en-GB" dirty="0"/>
          </a:p>
          <a:p>
            <a:r>
              <a:rPr lang="en-GB" dirty="0"/>
              <a:t>The gender gap amongst the White population in the borough is far narrower  - </a:t>
            </a:r>
            <a:r>
              <a:rPr lang="en-GB" b="1" dirty="0"/>
              <a:t>74%-White women vs 88% White men</a:t>
            </a:r>
            <a:r>
              <a:rPr lang="en-GB" dirty="0"/>
              <a:t>. </a:t>
            </a:r>
          </a:p>
        </p:txBody>
      </p:sp>
      <p:graphicFrame>
        <p:nvGraphicFramePr>
          <p:cNvPr id="6" name="Chart 5" descr="Chart showing employment rate for male and female and white and BME residents">
            <a:extLst>
              <a:ext uri="{FF2B5EF4-FFF2-40B4-BE49-F238E27FC236}">
                <a16:creationId xmlns:a16="http://schemas.microsoft.com/office/drawing/2014/main" id="{4F530E77-4811-4B24-BD7B-DD252BE86075}"/>
              </a:ext>
            </a:extLst>
          </p:cNvPr>
          <p:cNvGraphicFramePr/>
          <p:nvPr>
            <p:extLst>
              <p:ext uri="{D42A27DB-BD31-4B8C-83A1-F6EECF244321}">
                <p14:modId xmlns:p14="http://schemas.microsoft.com/office/powerpoint/2010/main" val="4142300070"/>
              </p:ext>
            </p:extLst>
          </p:nvPr>
        </p:nvGraphicFramePr>
        <p:xfrm>
          <a:off x="5907025" y="1298095"/>
          <a:ext cx="5915480" cy="4588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908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by Age</a:t>
            </a: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4801314"/>
          </a:xfrm>
          <a:prstGeom prst="rect">
            <a:avLst/>
          </a:prstGeom>
        </p:spPr>
        <p:txBody>
          <a:bodyPr wrap="square">
            <a:spAutoFit/>
          </a:bodyPr>
          <a:lstStyle/>
          <a:p>
            <a:r>
              <a:rPr lang="en-GB" dirty="0"/>
              <a:t>In Tower Hamlets employment rates are highest for people in the </a:t>
            </a:r>
            <a:r>
              <a:rPr lang="en-GB" b="1" dirty="0"/>
              <a:t>25-49 age group </a:t>
            </a:r>
            <a:r>
              <a:rPr lang="en-GB" dirty="0"/>
              <a:t>. Over three quarters of adults in this age group were in work (</a:t>
            </a:r>
            <a:r>
              <a:rPr lang="en-GB" b="1" dirty="0"/>
              <a:t>76%</a:t>
            </a:r>
            <a:r>
              <a:rPr lang="en-GB" dirty="0"/>
              <a:t>)</a:t>
            </a:r>
            <a:r>
              <a:rPr lang="en-GB" b="1" dirty="0"/>
              <a:t>. </a:t>
            </a:r>
          </a:p>
          <a:p>
            <a:endParaRPr lang="en-GB" b="1" dirty="0"/>
          </a:p>
          <a:p>
            <a:r>
              <a:rPr lang="en-GB" dirty="0"/>
              <a:t>Around  </a:t>
            </a:r>
            <a:r>
              <a:rPr lang="en-GB" b="1" dirty="0"/>
              <a:t>54%</a:t>
            </a:r>
            <a:r>
              <a:rPr lang="en-GB" dirty="0"/>
              <a:t> of Tower Hamlets residents aged </a:t>
            </a:r>
            <a:r>
              <a:rPr lang="en-GB" b="1" dirty="0"/>
              <a:t>50-64 were in work during 2016-19</a:t>
            </a:r>
            <a:r>
              <a:rPr lang="en-GB" dirty="0"/>
              <a:t> - considerably lower than the proportion in London of 71%.  Around </a:t>
            </a:r>
            <a:r>
              <a:rPr lang="en-GB" b="1" dirty="0"/>
              <a:t>9% of residents aged 65 and over </a:t>
            </a:r>
            <a:r>
              <a:rPr lang="en-GB" dirty="0"/>
              <a:t>are still in employment compared with 14% in London.  </a:t>
            </a:r>
          </a:p>
          <a:p>
            <a:endParaRPr lang="en-GB" dirty="0"/>
          </a:p>
          <a:p>
            <a:r>
              <a:rPr lang="en-GB" dirty="0"/>
              <a:t>Employment rate is generally low for 16-24 year age group.  In Tower Hamlets, less than half of those aged 16-24 were in work during 2016-19 (43%). The 2011 Census found that over one third (36%) of residents aged 16-24 were not in work because they were in full-time education. </a:t>
            </a:r>
          </a:p>
        </p:txBody>
      </p:sp>
      <p:graphicFrame>
        <p:nvGraphicFramePr>
          <p:cNvPr id="7" name="Chart 6" descr="Chart showing employment rate by age">
            <a:extLst>
              <a:ext uri="{FF2B5EF4-FFF2-40B4-BE49-F238E27FC236}">
                <a16:creationId xmlns:a16="http://schemas.microsoft.com/office/drawing/2014/main" id="{E9CA4C7C-F7E3-4DF2-B1E2-8B9C1895E719}"/>
              </a:ext>
            </a:extLst>
          </p:cNvPr>
          <p:cNvGraphicFramePr/>
          <p:nvPr>
            <p:extLst>
              <p:ext uri="{D42A27DB-BD31-4B8C-83A1-F6EECF244321}">
                <p14:modId xmlns:p14="http://schemas.microsoft.com/office/powerpoint/2010/main" val="3760064646"/>
              </p:ext>
            </p:extLst>
          </p:nvPr>
        </p:nvGraphicFramePr>
        <p:xfrm>
          <a:off x="6643868" y="1298094"/>
          <a:ext cx="5046562" cy="4507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Unemployment by Age</a:t>
            </a: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2308324"/>
          </a:xfrm>
          <a:prstGeom prst="rect">
            <a:avLst/>
          </a:prstGeom>
        </p:spPr>
        <p:txBody>
          <a:bodyPr wrap="square">
            <a:spAutoFit/>
          </a:bodyPr>
          <a:lstStyle/>
          <a:p>
            <a:r>
              <a:rPr lang="en-GB"/>
              <a:t>According to the 2011 Census, </a:t>
            </a:r>
            <a:r>
              <a:rPr lang="en-GB" b="1"/>
              <a:t>14% of young people (aged 16-24) </a:t>
            </a:r>
            <a:r>
              <a:rPr lang="en-GB"/>
              <a:t>said they were unemployed compared with 7% of those aged 25-64. </a:t>
            </a:r>
          </a:p>
          <a:p>
            <a:endParaRPr lang="en-GB"/>
          </a:p>
          <a:p>
            <a:r>
              <a:rPr lang="en-GB"/>
              <a:t>Recent statistics, based on ONS Claimant Count, identify </a:t>
            </a:r>
            <a:r>
              <a:rPr lang="en-GB" b="1"/>
              <a:t>1,395 young people aged 16-24 claiming an out of work benefit</a:t>
            </a:r>
            <a:r>
              <a:rPr lang="en-GB"/>
              <a:t>.  This  figure excludes virtually all 16 and 17 year olds. </a:t>
            </a:r>
            <a:endParaRPr lang="en-GB" dirty="0"/>
          </a:p>
        </p:txBody>
      </p:sp>
      <p:graphicFrame>
        <p:nvGraphicFramePr>
          <p:cNvPr id="5" name="Chart 4" descr="Chart showing unemployment by age">
            <a:extLst>
              <a:ext uri="{FF2B5EF4-FFF2-40B4-BE49-F238E27FC236}">
                <a16:creationId xmlns:a16="http://schemas.microsoft.com/office/drawing/2014/main" id="{D82B1AE2-F8C4-4488-AC3A-D56E560E15FC}"/>
              </a:ext>
            </a:extLst>
          </p:cNvPr>
          <p:cNvGraphicFramePr/>
          <p:nvPr>
            <p:extLst>
              <p:ext uri="{D42A27DB-BD31-4B8C-83A1-F6EECF244321}">
                <p14:modId xmlns:p14="http://schemas.microsoft.com/office/powerpoint/2010/main" val="1232932450"/>
              </p:ext>
            </p:extLst>
          </p:nvPr>
        </p:nvGraphicFramePr>
        <p:xfrm>
          <a:off x="6312024" y="1325564"/>
          <a:ext cx="5041776" cy="440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35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Rate by Disability</a:t>
            </a: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4524315"/>
          </a:xfrm>
          <a:prstGeom prst="rect">
            <a:avLst/>
          </a:prstGeom>
        </p:spPr>
        <p:txBody>
          <a:bodyPr wrap="square">
            <a:spAutoFit/>
          </a:bodyPr>
          <a:lstStyle/>
          <a:p>
            <a:r>
              <a:rPr lang="en-GB" dirty="0"/>
              <a:t>Disabled people face a higher risk of worklessness compared with the non-disabled population.  Less than half of all disabled people aged 16-64 were in work compared with nearly three quarters of the non-disabled population (</a:t>
            </a:r>
            <a:r>
              <a:rPr lang="en-GB" b="1" dirty="0"/>
              <a:t>42%- Disabled residents in Tower Hamlets </a:t>
            </a:r>
            <a:r>
              <a:rPr lang="en-GB" dirty="0"/>
              <a:t>vs</a:t>
            </a:r>
            <a:r>
              <a:rPr lang="en-GB" b="1" dirty="0"/>
              <a:t> 72%- Non-Disabled residents in Tower Hamlets</a:t>
            </a:r>
            <a:r>
              <a:rPr lang="en-GB" dirty="0"/>
              <a:t>).  With an employment gap of </a:t>
            </a:r>
            <a:r>
              <a:rPr lang="en-GB" b="1" dirty="0"/>
              <a:t>30% points</a:t>
            </a:r>
            <a:r>
              <a:rPr lang="en-GB" dirty="0"/>
              <a:t>.  </a:t>
            </a:r>
          </a:p>
          <a:p>
            <a:endParaRPr lang="en-GB" dirty="0"/>
          </a:p>
          <a:p>
            <a:r>
              <a:rPr lang="en-GB" dirty="0"/>
              <a:t>The employment gap in London and Great Britain is slightly smaller. </a:t>
            </a:r>
          </a:p>
          <a:p>
            <a:endParaRPr lang="en-GB" dirty="0"/>
          </a:p>
          <a:p>
            <a:r>
              <a:rPr lang="en-GB" dirty="0"/>
              <a:t>National research has found that disabled people with learning difficulties and those suffering from mental health problems have the lowest employment rates across all groups in the UK*.</a:t>
            </a:r>
          </a:p>
        </p:txBody>
      </p:sp>
      <p:graphicFrame>
        <p:nvGraphicFramePr>
          <p:cNvPr id="5" name="Chart 4" descr="Chart showing employment rate by disability">
            <a:extLst>
              <a:ext uri="{FF2B5EF4-FFF2-40B4-BE49-F238E27FC236}">
                <a16:creationId xmlns:a16="http://schemas.microsoft.com/office/drawing/2014/main" id="{36D9C480-71E0-4B3D-935F-93842FDAFCB4}"/>
              </a:ext>
            </a:extLst>
          </p:cNvPr>
          <p:cNvGraphicFramePr/>
          <p:nvPr>
            <p:extLst>
              <p:ext uri="{D42A27DB-BD31-4B8C-83A1-F6EECF244321}">
                <p14:modId xmlns:p14="http://schemas.microsoft.com/office/powerpoint/2010/main" val="2839295565"/>
              </p:ext>
            </p:extLst>
          </p:nvPr>
        </p:nvGraphicFramePr>
        <p:xfrm>
          <a:off x="7024433" y="1325563"/>
          <a:ext cx="4600456" cy="4553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1A5AAF3-6E8C-47B3-8B99-E999A957C03E}"/>
              </a:ext>
              <a:ext uri="{C183D7F6-B498-43B3-948B-1728B52AA6E4}">
                <adec:decorative xmlns:adec="http://schemas.microsoft.com/office/drawing/2017/decorative" val="1"/>
              </a:ext>
            </a:extLst>
          </p:cNvPr>
          <p:cNvSpPr txBox="1"/>
          <p:nvPr/>
        </p:nvSpPr>
        <p:spPr>
          <a:xfrm>
            <a:off x="1856509" y="5822410"/>
            <a:ext cx="4416969" cy="338554"/>
          </a:xfrm>
          <a:prstGeom prst="rect">
            <a:avLst/>
          </a:prstGeom>
          <a:noFill/>
        </p:spPr>
        <p:txBody>
          <a:bodyPr wrap="square" rtlCol="0">
            <a:spAutoFit/>
          </a:bodyPr>
          <a:lstStyle/>
          <a:p>
            <a:r>
              <a:rPr lang="en-GB" sz="800" i="1" dirty="0"/>
              <a:t>*Labour Force Survey, April to June 2016- DWP (Work, health and disability green paper: data pack)</a:t>
            </a:r>
            <a:endParaRPr lang="en-GB" sz="800" dirty="0"/>
          </a:p>
        </p:txBody>
      </p:sp>
    </p:spTree>
    <p:extLst>
      <p:ext uri="{BB962C8B-B14F-4D97-AF65-F5344CB8AC3E}">
        <p14:creationId xmlns:p14="http://schemas.microsoft.com/office/powerpoint/2010/main" val="45045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a:latin typeface="+mj-lt"/>
              </a:rPr>
              <a:t>Caring/Parenting Responsibilities </a:t>
            </a:r>
            <a:endParaRPr lang="en-GB" dirty="0">
              <a:latin typeface="+mj-lt"/>
            </a:endParaRP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3416320"/>
          </a:xfrm>
          <a:prstGeom prst="rect">
            <a:avLst/>
          </a:prstGeom>
        </p:spPr>
        <p:txBody>
          <a:bodyPr wrap="square">
            <a:spAutoFit/>
          </a:bodyPr>
          <a:lstStyle/>
          <a:p>
            <a:r>
              <a:rPr lang="en-GB" dirty="0"/>
              <a:t>Parenthood is strongly related to ethnicity: BME households, particularly Bangladeshi and Somali households, are far more likely than other groups to have children.   </a:t>
            </a:r>
          </a:p>
          <a:p>
            <a:endParaRPr lang="en-GB" dirty="0"/>
          </a:p>
          <a:p>
            <a:r>
              <a:rPr lang="en-GB" dirty="0"/>
              <a:t>2011 Census data revealed that just over two thirds of all </a:t>
            </a:r>
            <a:r>
              <a:rPr lang="en-GB" b="1" dirty="0"/>
              <a:t>Bangladeshi households (68%), </a:t>
            </a:r>
            <a:r>
              <a:rPr lang="en-GB" dirty="0"/>
              <a:t>and just over half of all </a:t>
            </a:r>
            <a:r>
              <a:rPr lang="en-GB" b="1" dirty="0"/>
              <a:t>Somali households (53%)</a:t>
            </a:r>
            <a:r>
              <a:rPr lang="en-GB" dirty="0"/>
              <a:t>, had dependent children compared with just </a:t>
            </a:r>
            <a:r>
              <a:rPr lang="en-GB" b="1" dirty="0"/>
              <a:t>13% of White British households</a:t>
            </a:r>
            <a:r>
              <a:rPr lang="en-GB" dirty="0"/>
              <a:t>. Somali and Bangladeshi households were also more likely than other groups to live in extended families. </a:t>
            </a:r>
          </a:p>
        </p:txBody>
      </p:sp>
      <p:graphicFrame>
        <p:nvGraphicFramePr>
          <p:cNvPr id="9" name="Chart 8" descr="Chart showing percentage of households with children by ethnicity ">
            <a:extLst>
              <a:ext uri="{FF2B5EF4-FFF2-40B4-BE49-F238E27FC236}">
                <a16:creationId xmlns:a16="http://schemas.microsoft.com/office/drawing/2014/main" id="{ECB2F366-B95D-426B-98A4-4B979A5EB7E4}"/>
              </a:ext>
            </a:extLst>
          </p:cNvPr>
          <p:cNvGraphicFramePr>
            <a:graphicFrameLocks/>
          </p:cNvGraphicFramePr>
          <p:nvPr>
            <p:extLst>
              <p:ext uri="{D42A27DB-BD31-4B8C-83A1-F6EECF244321}">
                <p14:modId xmlns:p14="http://schemas.microsoft.com/office/powerpoint/2010/main" val="4072719114"/>
              </p:ext>
            </p:extLst>
          </p:nvPr>
        </p:nvGraphicFramePr>
        <p:xfrm>
          <a:off x="7135586" y="1747157"/>
          <a:ext cx="4577443" cy="41192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264B21-62FD-41DF-AA32-7CB833AE51EF}"/>
              </a:ext>
            </a:extLst>
          </p:cNvPr>
          <p:cNvSpPr txBox="1"/>
          <p:nvPr/>
        </p:nvSpPr>
        <p:spPr>
          <a:xfrm>
            <a:off x="7952014" y="1894113"/>
            <a:ext cx="3363685" cy="523220"/>
          </a:xfrm>
          <a:prstGeom prst="rect">
            <a:avLst/>
          </a:prstGeom>
          <a:noFill/>
        </p:spPr>
        <p:txBody>
          <a:bodyPr wrap="square" rtlCol="0">
            <a:spAutoFit/>
          </a:bodyPr>
          <a:lstStyle/>
          <a:p>
            <a:r>
              <a:rPr lang="en-GB" sz="1400" dirty="0"/>
              <a:t>% of households with children by ethnicity, Tower Hamlets, 2011</a:t>
            </a:r>
          </a:p>
        </p:txBody>
      </p:sp>
      <p:sp>
        <p:nvSpPr>
          <p:cNvPr id="5" name="TextBox 4">
            <a:extLst>
              <a:ext uri="{FF2B5EF4-FFF2-40B4-BE49-F238E27FC236}">
                <a16:creationId xmlns:a16="http://schemas.microsoft.com/office/drawing/2014/main" id="{B426DD35-7BDA-4647-8C6A-BBA914BA867A}"/>
              </a:ext>
            </a:extLst>
          </p:cNvPr>
          <p:cNvSpPr txBox="1"/>
          <p:nvPr/>
        </p:nvSpPr>
        <p:spPr>
          <a:xfrm>
            <a:off x="9824906" y="5175569"/>
            <a:ext cx="1588763" cy="246221"/>
          </a:xfrm>
          <a:prstGeom prst="rect">
            <a:avLst/>
          </a:prstGeom>
          <a:noFill/>
        </p:spPr>
        <p:txBody>
          <a:bodyPr wrap="square" rtlCol="0">
            <a:spAutoFit/>
          </a:bodyPr>
          <a:lstStyle/>
          <a:p>
            <a:r>
              <a:rPr lang="en-GB" sz="1000" dirty="0"/>
              <a:t>Source: 2011 Census</a:t>
            </a:r>
          </a:p>
        </p:txBody>
      </p:sp>
    </p:spTree>
    <p:extLst>
      <p:ext uri="{BB962C8B-B14F-4D97-AF65-F5344CB8AC3E}">
        <p14:creationId xmlns:p14="http://schemas.microsoft.com/office/powerpoint/2010/main" val="53847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Worklessness</a:t>
            </a:r>
          </a:p>
        </p:txBody>
      </p:sp>
      <p:sp>
        <p:nvSpPr>
          <p:cNvPr id="3" name="Rectangle 2">
            <a:extLst>
              <a:ext uri="{FF2B5EF4-FFF2-40B4-BE49-F238E27FC236}">
                <a16:creationId xmlns:a16="http://schemas.microsoft.com/office/drawing/2014/main" id="{DA3C26D1-545C-42EF-AA6E-AD728DFFFA05}"/>
              </a:ext>
            </a:extLst>
          </p:cNvPr>
          <p:cNvSpPr/>
          <p:nvPr/>
        </p:nvSpPr>
        <p:spPr>
          <a:xfrm>
            <a:off x="740780" y="1298095"/>
            <a:ext cx="5532698" cy="3970318"/>
          </a:xfrm>
          <a:prstGeom prst="rect">
            <a:avLst/>
          </a:prstGeom>
        </p:spPr>
        <p:txBody>
          <a:bodyPr wrap="square">
            <a:spAutoFit/>
          </a:bodyPr>
          <a:lstStyle/>
          <a:p>
            <a:r>
              <a:rPr lang="en-GB" dirty="0"/>
              <a:t>The claimant count  measures the number of working age residents who are claiming an out of work benefit for being unemployed- out of work, able to work and actively seeking work.  In </a:t>
            </a:r>
            <a:r>
              <a:rPr lang="en-GB" b="1" dirty="0"/>
              <a:t>Tower Hamlets </a:t>
            </a:r>
            <a:r>
              <a:rPr lang="en-GB" dirty="0"/>
              <a:t>the claimant count rate has consistently been </a:t>
            </a:r>
            <a:r>
              <a:rPr lang="en-GB" b="1" dirty="0"/>
              <a:t>higher</a:t>
            </a:r>
            <a:r>
              <a:rPr lang="en-GB" dirty="0"/>
              <a:t> than London and Great Britain. The borough has followed the national and regional trend.</a:t>
            </a:r>
          </a:p>
          <a:p>
            <a:endParaRPr lang="en-GB" dirty="0"/>
          </a:p>
          <a:p>
            <a:r>
              <a:rPr lang="en-GB" dirty="0"/>
              <a:t>Claimant numbers rose to well over </a:t>
            </a:r>
            <a:r>
              <a:rPr lang="en-GB" b="1" dirty="0"/>
              <a:t>19,000 in May 2020 </a:t>
            </a:r>
            <a:r>
              <a:rPr lang="en-GB" dirty="0"/>
              <a:t>following a sharp rise as a result of the </a:t>
            </a:r>
            <a:r>
              <a:rPr lang="en-GB" dirty="0" err="1"/>
              <a:t>Covid</a:t>
            </a:r>
            <a:r>
              <a:rPr lang="en-GB" dirty="0"/>
              <a:t> 19 pandemic.  There had, however, been a gradual rising trend in the claimant count from 2017 onwards.  </a:t>
            </a:r>
          </a:p>
        </p:txBody>
      </p:sp>
      <p:graphicFrame>
        <p:nvGraphicFramePr>
          <p:cNvPr id="9" name="Chart 8" descr="Chart showing claimant count">
            <a:extLst>
              <a:ext uri="{FF2B5EF4-FFF2-40B4-BE49-F238E27FC236}">
                <a16:creationId xmlns:a16="http://schemas.microsoft.com/office/drawing/2014/main" id="{1E8E6667-220D-49BE-A118-346E750BCEE5}"/>
              </a:ext>
            </a:extLst>
          </p:cNvPr>
          <p:cNvGraphicFramePr>
            <a:graphicFrameLocks/>
          </p:cNvGraphicFramePr>
          <p:nvPr>
            <p:extLst>
              <p:ext uri="{D42A27DB-BD31-4B8C-83A1-F6EECF244321}">
                <p14:modId xmlns:p14="http://schemas.microsoft.com/office/powerpoint/2010/main" val="2557473920"/>
              </p:ext>
            </p:extLst>
          </p:nvPr>
        </p:nvGraphicFramePr>
        <p:xfrm>
          <a:off x="6386858" y="1456708"/>
          <a:ext cx="5532698" cy="441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79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8382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Summary</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a:noAutofit/>
          </a:bodyPr>
          <a:lstStyle/>
          <a:p>
            <a:r>
              <a:rPr lang="en-GB" sz="1200" dirty="0">
                <a:latin typeface="+mn-lt"/>
              </a:rPr>
              <a:t>During 2016-19, around two thirds of Tower Hamlets </a:t>
            </a:r>
            <a:r>
              <a:rPr lang="en-GB" sz="1200" b="1" dirty="0">
                <a:latin typeface="+mn-lt"/>
              </a:rPr>
              <a:t>working age population were in employment (67%). </a:t>
            </a:r>
            <a:r>
              <a:rPr lang="en-GB" sz="1200" dirty="0">
                <a:latin typeface="+mn-lt"/>
              </a:rPr>
              <a:t> </a:t>
            </a:r>
          </a:p>
          <a:p>
            <a:r>
              <a:rPr lang="en-GB" sz="1200" b="1" dirty="0">
                <a:latin typeface="+mn-lt"/>
              </a:rPr>
              <a:t>86% of residents with a higher level qualifications are in employment </a:t>
            </a:r>
            <a:r>
              <a:rPr lang="en-GB" sz="1200" dirty="0">
                <a:latin typeface="+mn-lt"/>
              </a:rPr>
              <a:t>compared to just one third of those with no qualifications in the borough.  Those with </a:t>
            </a:r>
            <a:r>
              <a:rPr lang="en-GB" sz="1200" b="1" dirty="0">
                <a:latin typeface="+mn-lt"/>
              </a:rPr>
              <a:t>no qualification have a lower employment rate in Tower Hamlets</a:t>
            </a:r>
            <a:r>
              <a:rPr lang="en-GB" sz="1200" dirty="0">
                <a:latin typeface="+mn-lt"/>
              </a:rPr>
              <a:t> compared to London and Great Britain.  </a:t>
            </a:r>
          </a:p>
          <a:p>
            <a:r>
              <a:rPr lang="en-GB" sz="1200" dirty="0">
                <a:latin typeface="+mn-lt"/>
              </a:rPr>
              <a:t>Residents whose </a:t>
            </a:r>
            <a:r>
              <a:rPr lang="en-GB" sz="1200" b="1" dirty="0">
                <a:latin typeface="+mn-lt"/>
              </a:rPr>
              <a:t>main language is English are almost three times </a:t>
            </a:r>
            <a:r>
              <a:rPr lang="en-GB" sz="1200" dirty="0">
                <a:latin typeface="+mn-lt"/>
              </a:rPr>
              <a:t>more likely to work compared with those who have a poor proficiency in spoken English. </a:t>
            </a:r>
          </a:p>
          <a:p>
            <a:r>
              <a:rPr lang="en-GB" sz="1200" b="1" dirty="0">
                <a:latin typeface="+mn-lt"/>
              </a:rPr>
              <a:t>Residents in the borough working full time earn higher than those in London</a:t>
            </a:r>
            <a:r>
              <a:rPr lang="en-GB" sz="1200" dirty="0">
                <a:latin typeface="+mn-lt"/>
              </a:rPr>
              <a:t>.  Over half of the jobs based in Tower Hamlets are in the </a:t>
            </a:r>
            <a:r>
              <a:rPr lang="en-GB" sz="1200" b="1" dirty="0">
                <a:latin typeface="+mn-lt"/>
              </a:rPr>
              <a:t>financial, professional and technical sectors, while just one third of resident are employed in these sectors (34%</a:t>
            </a:r>
            <a:r>
              <a:rPr lang="en-GB" sz="1200" dirty="0">
                <a:latin typeface="+mn-lt"/>
              </a:rPr>
              <a:t>).  </a:t>
            </a:r>
          </a:p>
          <a:p>
            <a:r>
              <a:rPr lang="en-GB" sz="1200" dirty="0">
                <a:latin typeface="+mn-lt"/>
              </a:rPr>
              <a:t>The ethnic (White and BME) gap in </a:t>
            </a:r>
            <a:r>
              <a:rPr lang="en-GB" sz="1200" b="1" dirty="0">
                <a:latin typeface="+mn-lt"/>
              </a:rPr>
              <a:t>employment rate in Tower Hamlets is twice as wide as the gap observed in London (ethnic gap in the borough- 27%, ethnic gap in London- 12.5%)</a:t>
            </a:r>
            <a:r>
              <a:rPr lang="en-GB" sz="1200" dirty="0">
                <a:latin typeface="+mn-lt"/>
              </a:rPr>
              <a:t>.  The ethnic employment gap amongst </a:t>
            </a:r>
            <a:r>
              <a:rPr lang="en-GB" sz="1200" b="1" dirty="0">
                <a:latin typeface="+mn-lt"/>
              </a:rPr>
              <a:t>women is twice </a:t>
            </a:r>
            <a:r>
              <a:rPr lang="en-GB" sz="1200" dirty="0">
                <a:latin typeface="+mn-lt"/>
              </a:rPr>
              <a:t>as wide in the borough (36%) than in London (15%). </a:t>
            </a:r>
          </a:p>
          <a:p>
            <a:r>
              <a:rPr lang="en-GB" sz="1200" b="1" dirty="0">
                <a:latin typeface="+mn-lt"/>
              </a:rPr>
              <a:t>Over three quarters of adults aged 25-49 are in work</a:t>
            </a:r>
            <a:r>
              <a:rPr lang="en-GB" sz="1200" dirty="0">
                <a:latin typeface="+mn-lt"/>
              </a:rPr>
              <a:t>. Employment is generally low for the 16-24 age group.   </a:t>
            </a:r>
          </a:p>
          <a:p>
            <a:r>
              <a:rPr lang="en-GB" sz="1200" dirty="0">
                <a:latin typeface="+mn-lt"/>
              </a:rPr>
              <a:t>According to the 2011 Census, two thirds of all </a:t>
            </a:r>
            <a:r>
              <a:rPr lang="en-GB" sz="1200" b="1" dirty="0">
                <a:latin typeface="+mn-lt"/>
              </a:rPr>
              <a:t>Bangladeshi households (68%) and just over half of all Somali households (53%) had dependent children</a:t>
            </a:r>
            <a:r>
              <a:rPr lang="en-GB" sz="1200" dirty="0">
                <a:latin typeface="+mn-lt"/>
              </a:rPr>
              <a:t>. </a:t>
            </a:r>
          </a:p>
          <a:p>
            <a:r>
              <a:rPr lang="en-GB" sz="1200" dirty="0">
                <a:latin typeface="+mn-lt"/>
              </a:rPr>
              <a:t> </a:t>
            </a:r>
            <a:r>
              <a:rPr lang="en-GB" sz="1200" b="1" dirty="0">
                <a:latin typeface="+mn-lt"/>
              </a:rPr>
              <a:t>Less than half (42%) of all disabled people aged 16-64 </a:t>
            </a:r>
            <a:r>
              <a:rPr lang="en-GB" sz="1200" dirty="0">
                <a:latin typeface="+mn-lt"/>
              </a:rPr>
              <a:t>were in employment compared with nearly </a:t>
            </a:r>
            <a:r>
              <a:rPr lang="en-GB" sz="1200" b="1" dirty="0">
                <a:latin typeface="+mn-lt"/>
              </a:rPr>
              <a:t>three quarters (72%) of the non-disabled population</a:t>
            </a:r>
            <a:r>
              <a:rPr lang="en-GB" sz="1200" dirty="0">
                <a:latin typeface="+mn-lt"/>
              </a:rPr>
              <a:t>. </a:t>
            </a:r>
          </a:p>
          <a:p>
            <a:r>
              <a:rPr lang="en-GB" sz="1200" dirty="0">
                <a:latin typeface="+mn-lt"/>
              </a:rPr>
              <a:t>The number of </a:t>
            </a:r>
            <a:r>
              <a:rPr lang="en-GB" sz="1200" b="1" dirty="0">
                <a:latin typeface="+mn-lt"/>
              </a:rPr>
              <a:t>Claimant count (out of work benefits) is higher in Tower Hamlets </a:t>
            </a:r>
            <a:r>
              <a:rPr lang="en-GB" sz="1200" dirty="0">
                <a:latin typeface="+mn-lt"/>
              </a:rPr>
              <a:t>than London or Great Britain</a:t>
            </a:r>
            <a:r>
              <a:rPr lang="en-GB" sz="1200" dirty="0"/>
              <a:t>. </a:t>
            </a:r>
          </a:p>
        </p:txBody>
      </p:sp>
    </p:spTree>
    <p:extLst>
      <p:ext uri="{BB962C8B-B14F-4D97-AF65-F5344CB8AC3E}">
        <p14:creationId xmlns:p14="http://schemas.microsoft.com/office/powerpoint/2010/main" val="36102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dirty="0">
                <a:latin typeface="+mj-lt"/>
              </a:rPr>
              <a:t>Employment</a:t>
            </a:r>
          </a:p>
        </p:txBody>
      </p:sp>
      <p:sp>
        <p:nvSpPr>
          <p:cNvPr id="7" name="TextBox 6">
            <a:extLst>
              <a:ext uri="{FF2B5EF4-FFF2-40B4-BE49-F238E27FC236}">
                <a16:creationId xmlns:a16="http://schemas.microsoft.com/office/drawing/2014/main" id="{C06DA063-D2DB-4B91-8A19-749F7BDB30B4}"/>
              </a:ext>
            </a:extLst>
          </p:cNvPr>
          <p:cNvSpPr txBox="1"/>
          <p:nvPr/>
        </p:nvSpPr>
        <p:spPr>
          <a:xfrm>
            <a:off x="838199" y="1271889"/>
            <a:ext cx="5606673" cy="2308324"/>
          </a:xfrm>
          <a:prstGeom prst="rect">
            <a:avLst/>
          </a:prstGeom>
          <a:noFill/>
        </p:spPr>
        <p:txBody>
          <a:bodyPr wrap="square" rtlCol="0">
            <a:spAutoFit/>
          </a:bodyPr>
          <a:lstStyle/>
          <a:p>
            <a:r>
              <a:rPr lang="en-GB" dirty="0"/>
              <a:t>During </a:t>
            </a:r>
            <a:r>
              <a:rPr lang="en-GB" b="1" dirty="0"/>
              <a:t>2016-19, </a:t>
            </a:r>
            <a:r>
              <a:rPr lang="en-GB" dirty="0"/>
              <a:t>around two thirds of Tower Hamlets working age population were in employment- </a:t>
            </a:r>
            <a:r>
              <a:rPr lang="en-GB" b="1" dirty="0"/>
              <a:t>67% </a:t>
            </a:r>
            <a:r>
              <a:rPr lang="en-GB" dirty="0"/>
              <a:t>that is around </a:t>
            </a:r>
            <a:r>
              <a:rPr lang="en-GB" b="1" dirty="0"/>
              <a:t>7% below </a:t>
            </a:r>
            <a:r>
              <a:rPr lang="en-GB" dirty="0"/>
              <a:t>the employment rate in </a:t>
            </a:r>
            <a:r>
              <a:rPr lang="en-GB" b="1" dirty="0"/>
              <a:t>London</a:t>
            </a:r>
            <a:r>
              <a:rPr lang="en-GB" dirty="0"/>
              <a:t> and </a:t>
            </a:r>
            <a:r>
              <a:rPr lang="en-GB" b="1" dirty="0"/>
              <a:t>8% below </a:t>
            </a:r>
            <a:r>
              <a:rPr lang="en-GB" dirty="0"/>
              <a:t>the employment rate in </a:t>
            </a:r>
            <a:r>
              <a:rPr lang="en-GB" b="1" dirty="0"/>
              <a:t>Great Britain</a:t>
            </a:r>
            <a:r>
              <a:rPr lang="en-GB" dirty="0"/>
              <a:t>. </a:t>
            </a:r>
          </a:p>
          <a:p>
            <a:endParaRPr lang="en-GB" dirty="0"/>
          </a:p>
          <a:p>
            <a:r>
              <a:rPr lang="en-GB" b="1" dirty="0"/>
              <a:t>One third</a:t>
            </a:r>
            <a:r>
              <a:rPr lang="en-GB" dirty="0"/>
              <a:t> of the working age population were not in employment, this comprised of: </a:t>
            </a:r>
          </a:p>
        </p:txBody>
      </p:sp>
      <p:sp>
        <p:nvSpPr>
          <p:cNvPr id="5" name="TextBox 4">
            <a:extLst>
              <a:ext uri="{FF2B5EF4-FFF2-40B4-BE49-F238E27FC236}">
                <a16:creationId xmlns:a16="http://schemas.microsoft.com/office/drawing/2014/main" id="{A6CE55F5-B356-4306-8FF0-A04E7F81AD72}"/>
              </a:ext>
            </a:extLst>
          </p:cNvPr>
          <p:cNvSpPr txBox="1"/>
          <p:nvPr/>
        </p:nvSpPr>
        <p:spPr>
          <a:xfrm>
            <a:off x="976048" y="3754492"/>
            <a:ext cx="2106592" cy="923330"/>
          </a:xfrm>
          <a:prstGeom prst="rect">
            <a:avLst/>
          </a:prstGeom>
          <a:noFill/>
          <a:ln>
            <a:solidFill>
              <a:srgbClr val="00445E"/>
            </a:solidFill>
          </a:ln>
        </p:spPr>
        <p:txBody>
          <a:bodyPr wrap="square" rtlCol="0">
            <a:spAutoFit/>
          </a:bodyPr>
          <a:lstStyle/>
          <a:p>
            <a:r>
              <a:rPr lang="en-GB" dirty="0"/>
              <a:t>Unemployed and actively seeking work (7%)</a:t>
            </a:r>
          </a:p>
        </p:txBody>
      </p:sp>
      <p:sp>
        <p:nvSpPr>
          <p:cNvPr id="10" name="TextBox 9">
            <a:extLst>
              <a:ext uri="{FF2B5EF4-FFF2-40B4-BE49-F238E27FC236}">
                <a16:creationId xmlns:a16="http://schemas.microsoft.com/office/drawing/2014/main" id="{C4A2819B-78AE-45A5-BED0-E0FFBB389CB3}"/>
              </a:ext>
            </a:extLst>
          </p:cNvPr>
          <p:cNvSpPr txBox="1"/>
          <p:nvPr/>
        </p:nvSpPr>
        <p:spPr>
          <a:xfrm>
            <a:off x="3435927" y="3754492"/>
            <a:ext cx="2199189" cy="923330"/>
          </a:xfrm>
          <a:prstGeom prst="rect">
            <a:avLst/>
          </a:prstGeom>
          <a:noFill/>
          <a:ln>
            <a:solidFill>
              <a:srgbClr val="00445E"/>
            </a:solidFill>
          </a:ln>
        </p:spPr>
        <p:txBody>
          <a:bodyPr wrap="square" rtlCol="0">
            <a:spAutoFit/>
          </a:bodyPr>
          <a:lstStyle/>
          <a:p>
            <a:r>
              <a:rPr lang="en-GB" dirty="0"/>
              <a:t>Economically inactive (26%)</a:t>
            </a:r>
          </a:p>
          <a:p>
            <a:endParaRPr lang="en-GB" dirty="0"/>
          </a:p>
        </p:txBody>
      </p:sp>
      <p:sp>
        <p:nvSpPr>
          <p:cNvPr id="12" name="Arrow: Down 11" descr="Arrow pointing to Economically Inactive groups">
            <a:extLst>
              <a:ext uri="{FF2B5EF4-FFF2-40B4-BE49-F238E27FC236}">
                <a16:creationId xmlns:a16="http://schemas.microsoft.com/office/drawing/2014/main" id="{F8F1F7F2-F77F-4D8C-A606-F66B8E11F4D6}"/>
              </a:ext>
            </a:extLst>
          </p:cNvPr>
          <p:cNvSpPr/>
          <p:nvPr/>
        </p:nvSpPr>
        <p:spPr>
          <a:xfrm>
            <a:off x="4433455" y="4818038"/>
            <a:ext cx="193963" cy="285592"/>
          </a:xfrm>
          <a:prstGeom prst="downArrow">
            <a:avLst/>
          </a:prstGeom>
          <a:solidFill>
            <a:srgbClr val="004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6E89581-B3A5-4B59-B2C3-A7CD8144C14C}"/>
              </a:ext>
            </a:extLst>
          </p:cNvPr>
          <p:cNvSpPr txBox="1"/>
          <p:nvPr/>
        </p:nvSpPr>
        <p:spPr>
          <a:xfrm>
            <a:off x="3283834" y="5137694"/>
            <a:ext cx="3006437" cy="1200329"/>
          </a:xfrm>
          <a:prstGeom prst="rect">
            <a:avLst/>
          </a:prstGeom>
          <a:noFill/>
          <a:ln>
            <a:solidFill>
              <a:srgbClr val="00445E"/>
            </a:solidFill>
          </a:ln>
        </p:spPr>
        <p:txBody>
          <a:bodyPr wrap="square" rtlCol="0">
            <a:spAutoFit/>
          </a:bodyPr>
          <a:lstStyle/>
          <a:p>
            <a:pPr marL="285750" indent="-285750">
              <a:buFont typeface="Arial" charset="0"/>
              <a:buChar char="•"/>
            </a:pPr>
            <a:r>
              <a:rPr lang="en-GB" dirty="0"/>
              <a:t>Caring for family</a:t>
            </a:r>
          </a:p>
          <a:p>
            <a:pPr marL="285750" indent="-285750">
              <a:buFont typeface="Arial" charset="0"/>
              <a:buChar char="•"/>
            </a:pPr>
            <a:r>
              <a:rPr lang="en-GB" dirty="0"/>
              <a:t>Too sick to work</a:t>
            </a:r>
          </a:p>
          <a:p>
            <a:pPr marL="285750" indent="-285750">
              <a:buFont typeface="Arial" charset="0"/>
              <a:buChar char="•"/>
            </a:pPr>
            <a:r>
              <a:rPr lang="en-GB" dirty="0"/>
              <a:t>Full time education</a:t>
            </a:r>
          </a:p>
          <a:p>
            <a:pPr marL="285750" indent="-285750">
              <a:buFont typeface="Arial" charset="0"/>
              <a:buChar char="•"/>
            </a:pPr>
            <a:r>
              <a:rPr lang="en-GB" dirty="0"/>
              <a:t>Would like to work (15%)</a:t>
            </a:r>
          </a:p>
        </p:txBody>
      </p:sp>
      <p:graphicFrame>
        <p:nvGraphicFramePr>
          <p:cNvPr id="8" name="Chart 7" descr="Chart showing employment and unemployment">
            <a:extLst>
              <a:ext uri="{FF2B5EF4-FFF2-40B4-BE49-F238E27FC236}">
                <a16:creationId xmlns:a16="http://schemas.microsoft.com/office/drawing/2014/main" id="{AFF158D5-314C-45FD-83A3-7470C063AB58}"/>
              </a:ext>
            </a:extLst>
          </p:cNvPr>
          <p:cNvGraphicFramePr/>
          <p:nvPr>
            <p:extLst>
              <p:ext uri="{D42A27DB-BD31-4B8C-83A1-F6EECF244321}">
                <p14:modId xmlns:p14="http://schemas.microsoft.com/office/powerpoint/2010/main" val="4106469802"/>
              </p:ext>
            </p:extLst>
          </p:nvPr>
        </p:nvGraphicFramePr>
        <p:xfrm>
          <a:off x="6802575" y="1325563"/>
          <a:ext cx="4163943" cy="4412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661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839963-6316-4BCE-A478-CDA072399971}"/>
              </a:ext>
            </a:extLst>
          </p:cNvPr>
          <p:cNvSpPr>
            <a:spLocks noGrp="1"/>
          </p:cNvSpPr>
          <p:nvPr>
            <p:ph type="title"/>
          </p:nvPr>
        </p:nvSpPr>
        <p:spPr/>
        <p:txBody>
          <a:bodyPr/>
          <a:lstStyle/>
          <a:p>
            <a:r>
              <a:rPr lang="en-GB" dirty="0">
                <a:latin typeface="+mj-lt"/>
              </a:rPr>
              <a:t>Overall borough population (2)</a:t>
            </a:r>
          </a:p>
        </p:txBody>
      </p:sp>
      <p:sp>
        <p:nvSpPr>
          <p:cNvPr id="3" name="TextBox 2">
            <a:extLst>
              <a:ext uri="{FF2B5EF4-FFF2-40B4-BE49-F238E27FC236}">
                <a16:creationId xmlns:a16="http://schemas.microsoft.com/office/drawing/2014/main" id="{F8E4C6F4-7582-4680-A707-26BA10966154}"/>
              </a:ext>
            </a:extLst>
          </p:cNvPr>
          <p:cNvSpPr txBox="1"/>
          <p:nvPr/>
        </p:nvSpPr>
        <p:spPr>
          <a:xfrm>
            <a:off x="838200" y="1326701"/>
            <a:ext cx="4662055" cy="1754326"/>
          </a:xfrm>
          <a:prstGeom prst="rect">
            <a:avLst/>
          </a:prstGeom>
          <a:noFill/>
        </p:spPr>
        <p:txBody>
          <a:bodyPr wrap="square" rtlCol="0">
            <a:spAutoFit/>
          </a:bodyPr>
          <a:lstStyle/>
          <a:p>
            <a:r>
              <a:rPr lang="en-GB" b="1" dirty="0"/>
              <a:t>Tower Hamlets has a lower employment rate than London or Great Britain</a:t>
            </a:r>
            <a:r>
              <a:rPr lang="en-GB" dirty="0"/>
              <a:t>, the rate has fallen slightly since a peak in 2013-16, however London and Great Britain have shown a small but gradual rise over the same period. </a:t>
            </a:r>
          </a:p>
        </p:txBody>
      </p:sp>
      <p:graphicFrame>
        <p:nvGraphicFramePr>
          <p:cNvPr id="6" name="Chart 5" descr="Chart showing employment rate">
            <a:extLst>
              <a:ext uri="{FF2B5EF4-FFF2-40B4-BE49-F238E27FC236}">
                <a16:creationId xmlns:a16="http://schemas.microsoft.com/office/drawing/2014/main" id="{9723EA69-912F-4D29-8DFD-9310039F3F35}"/>
              </a:ext>
            </a:extLst>
          </p:cNvPr>
          <p:cNvGraphicFramePr/>
          <p:nvPr>
            <p:extLst>
              <p:ext uri="{D42A27DB-BD31-4B8C-83A1-F6EECF244321}">
                <p14:modId xmlns:p14="http://schemas.microsoft.com/office/powerpoint/2010/main" val="5143587"/>
              </p:ext>
            </p:extLst>
          </p:nvPr>
        </p:nvGraphicFramePr>
        <p:xfrm>
          <a:off x="5644055" y="1271891"/>
          <a:ext cx="6007618" cy="4616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53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Deprivation </a:t>
            </a:r>
          </a:p>
        </p:txBody>
      </p:sp>
      <p:sp>
        <p:nvSpPr>
          <p:cNvPr id="8" name="Rectangle 7">
            <a:extLst>
              <a:ext uri="{FF2B5EF4-FFF2-40B4-BE49-F238E27FC236}">
                <a16:creationId xmlns:a16="http://schemas.microsoft.com/office/drawing/2014/main" id="{4F91F020-4B1D-4181-A75E-12E8BF60BBFA}"/>
              </a:ext>
            </a:extLst>
          </p:cNvPr>
          <p:cNvSpPr/>
          <p:nvPr/>
        </p:nvSpPr>
        <p:spPr>
          <a:xfrm>
            <a:off x="623455" y="1163782"/>
            <a:ext cx="9761738" cy="923330"/>
          </a:xfrm>
          <a:prstGeom prst="rect">
            <a:avLst/>
          </a:prstGeom>
        </p:spPr>
        <p:txBody>
          <a:bodyPr wrap="square">
            <a:spAutoFit/>
          </a:bodyPr>
          <a:lstStyle/>
          <a:p>
            <a:pPr marL="285750" indent="-285750">
              <a:buFont typeface="Arial" panose="020B0604020202020204" pitchFamily="34" charset="0"/>
              <a:buChar char="•"/>
            </a:pPr>
            <a:r>
              <a:rPr lang="en-GB" dirty="0"/>
              <a:t>Tower Hamlets was the 114</a:t>
            </a:r>
            <a:r>
              <a:rPr lang="en-GB" baseline="30000" dirty="0"/>
              <a:t>th</a:t>
            </a:r>
            <a:r>
              <a:rPr lang="en-GB" dirty="0"/>
              <a:t> most deprived local authority area in England (of 317) on the Indices of Multiple Deprivation employment domain in 2019, having been 76</a:t>
            </a:r>
            <a:r>
              <a:rPr lang="en-GB" baseline="30000" dirty="0"/>
              <a:t>th</a:t>
            </a:r>
            <a:r>
              <a:rPr lang="en-GB" dirty="0"/>
              <a:t> most deprived in 2015. </a:t>
            </a:r>
          </a:p>
        </p:txBody>
      </p:sp>
      <p:sp>
        <p:nvSpPr>
          <p:cNvPr id="11" name="TextBox 10">
            <a:extLst>
              <a:ext uri="{FF2B5EF4-FFF2-40B4-BE49-F238E27FC236}">
                <a16:creationId xmlns:a16="http://schemas.microsoft.com/office/drawing/2014/main" id="{3CBE46A4-54C4-4818-A64D-5E1512DD9F54}"/>
              </a:ext>
              <a:ext uri="{C183D7F6-B498-43B3-948B-1728B52AA6E4}">
                <adec:decorative xmlns:adec="http://schemas.microsoft.com/office/drawing/2017/decorative" val="1"/>
              </a:ext>
            </a:extLst>
          </p:cNvPr>
          <p:cNvSpPr txBox="1"/>
          <p:nvPr/>
        </p:nvSpPr>
        <p:spPr>
          <a:xfrm>
            <a:off x="1574157" y="2136437"/>
            <a:ext cx="868101" cy="369332"/>
          </a:xfrm>
          <a:prstGeom prst="rect">
            <a:avLst/>
          </a:prstGeom>
          <a:noFill/>
        </p:spPr>
        <p:txBody>
          <a:bodyPr wrap="square" rtlCol="0">
            <a:spAutoFit/>
          </a:bodyPr>
          <a:lstStyle/>
          <a:p>
            <a:r>
              <a:rPr lang="en-GB" dirty="0"/>
              <a:t>2015</a:t>
            </a:r>
          </a:p>
        </p:txBody>
      </p:sp>
      <p:pic>
        <p:nvPicPr>
          <p:cNvPr id="9" name="Picture 8" descr="Map of employment deprivation 2015">
            <a:extLst>
              <a:ext uri="{FF2B5EF4-FFF2-40B4-BE49-F238E27FC236}">
                <a16:creationId xmlns:a16="http://schemas.microsoft.com/office/drawing/2014/main" id="{F2A7BB45-61D8-4F3B-AE68-2C2F2A899A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01" b="9881"/>
          <a:stretch/>
        </p:blipFill>
        <p:spPr>
          <a:xfrm>
            <a:off x="1418178" y="2087112"/>
            <a:ext cx="3690535" cy="3933270"/>
          </a:xfrm>
          <a:prstGeom prst="rect">
            <a:avLst/>
          </a:prstGeom>
        </p:spPr>
      </p:pic>
      <p:sp>
        <p:nvSpPr>
          <p:cNvPr id="12" name="TextBox 11">
            <a:extLst>
              <a:ext uri="{FF2B5EF4-FFF2-40B4-BE49-F238E27FC236}">
                <a16:creationId xmlns:a16="http://schemas.microsoft.com/office/drawing/2014/main" id="{5D844108-CAE7-4446-AE79-074EBF53D18B}"/>
              </a:ext>
              <a:ext uri="{C183D7F6-B498-43B3-948B-1728B52AA6E4}">
                <adec:decorative xmlns:adec="http://schemas.microsoft.com/office/drawing/2017/decorative" val="1"/>
              </a:ext>
            </a:extLst>
          </p:cNvPr>
          <p:cNvSpPr txBox="1"/>
          <p:nvPr/>
        </p:nvSpPr>
        <p:spPr>
          <a:xfrm>
            <a:off x="6991108" y="2136437"/>
            <a:ext cx="868101" cy="646331"/>
          </a:xfrm>
          <a:prstGeom prst="rect">
            <a:avLst/>
          </a:prstGeom>
          <a:noFill/>
        </p:spPr>
        <p:txBody>
          <a:bodyPr wrap="square" rtlCol="0">
            <a:spAutoFit/>
          </a:bodyPr>
          <a:lstStyle/>
          <a:p>
            <a:r>
              <a:rPr lang="en-GB" dirty="0"/>
              <a:t>2019</a:t>
            </a:r>
          </a:p>
          <a:p>
            <a:endParaRPr lang="en-GB" dirty="0"/>
          </a:p>
        </p:txBody>
      </p:sp>
      <p:pic>
        <p:nvPicPr>
          <p:cNvPr id="10" name="Picture 9" descr="Map of employment deprivation 2019">
            <a:extLst>
              <a:ext uri="{FF2B5EF4-FFF2-40B4-BE49-F238E27FC236}">
                <a16:creationId xmlns:a16="http://schemas.microsoft.com/office/drawing/2014/main" id="{E73C0370-75B3-4E60-A9FB-F6698705FD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13" b="9744"/>
          <a:stretch/>
        </p:blipFill>
        <p:spPr>
          <a:xfrm>
            <a:off x="6782008" y="2136437"/>
            <a:ext cx="3690536" cy="3913660"/>
          </a:xfrm>
          <a:prstGeom prst="rect">
            <a:avLst/>
          </a:prstGeom>
        </p:spPr>
      </p:pic>
      <p:sp>
        <p:nvSpPr>
          <p:cNvPr id="2" name="TextBox 1">
            <a:extLst>
              <a:ext uri="{FF2B5EF4-FFF2-40B4-BE49-F238E27FC236}">
                <a16:creationId xmlns:a16="http://schemas.microsoft.com/office/drawing/2014/main" id="{C276CCA4-C741-4BF7-9811-0F943392A1E5}"/>
              </a:ext>
              <a:ext uri="{C183D7F6-B498-43B3-948B-1728B52AA6E4}">
                <adec:decorative xmlns:adec="http://schemas.microsoft.com/office/drawing/2017/decorative" val="1"/>
              </a:ext>
            </a:extLst>
          </p:cNvPr>
          <p:cNvSpPr txBox="1"/>
          <p:nvPr/>
        </p:nvSpPr>
        <p:spPr>
          <a:xfrm>
            <a:off x="997527" y="2220686"/>
            <a:ext cx="868101" cy="369332"/>
          </a:xfrm>
          <a:prstGeom prst="rect">
            <a:avLst/>
          </a:prstGeom>
          <a:noFill/>
        </p:spPr>
        <p:txBody>
          <a:bodyPr wrap="square" rtlCol="0">
            <a:spAutoFit/>
          </a:bodyPr>
          <a:lstStyle/>
          <a:p>
            <a:r>
              <a:rPr lang="en-GB" dirty="0"/>
              <a:t>2015</a:t>
            </a:r>
          </a:p>
        </p:txBody>
      </p:sp>
      <p:sp>
        <p:nvSpPr>
          <p:cNvPr id="3" name="TextBox 2">
            <a:extLst>
              <a:ext uri="{FF2B5EF4-FFF2-40B4-BE49-F238E27FC236}">
                <a16:creationId xmlns:a16="http://schemas.microsoft.com/office/drawing/2014/main" id="{D525336C-ADE1-432D-BB20-B9298A327247}"/>
              </a:ext>
              <a:ext uri="{C183D7F6-B498-43B3-948B-1728B52AA6E4}">
                <adec:decorative xmlns:adec="http://schemas.microsoft.com/office/drawing/2017/decorative" val="1"/>
              </a:ext>
            </a:extLst>
          </p:cNvPr>
          <p:cNvSpPr txBox="1"/>
          <p:nvPr/>
        </p:nvSpPr>
        <p:spPr>
          <a:xfrm>
            <a:off x="6555179" y="2220686"/>
            <a:ext cx="973777" cy="369332"/>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23107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and Qualifications  </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4772891" cy="3416320"/>
          </a:xfrm>
          <a:prstGeom prst="rect">
            <a:avLst/>
          </a:prstGeom>
        </p:spPr>
        <p:txBody>
          <a:bodyPr wrap="square">
            <a:spAutoFit/>
          </a:bodyPr>
          <a:lstStyle/>
          <a:p>
            <a:r>
              <a:rPr lang="en-GB" dirty="0"/>
              <a:t>Qualification levels are strongly associated with whether people are in work or not.  </a:t>
            </a:r>
          </a:p>
          <a:p>
            <a:endParaRPr lang="en-GB" dirty="0"/>
          </a:p>
          <a:p>
            <a:r>
              <a:rPr lang="en-GB" b="1" dirty="0"/>
              <a:t>86%</a:t>
            </a:r>
            <a:r>
              <a:rPr lang="en-GB" dirty="0"/>
              <a:t> of those who held a </a:t>
            </a:r>
            <a:r>
              <a:rPr lang="en-GB" b="1" dirty="0"/>
              <a:t>higher level qualification are in employment </a:t>
            </a:r>
            <a:r>
              <a:rPr lang="en-GB" dirty="0"/>
              <a:t>compared to just </a:t>
            </a:r>
            <a:r>
              <a:rPr lang="en-GB" b="1" dirty="0"/>
              <a:t>one third of those with no qualifications </a:t>
            </a:r>
            <a:r>
              <a:rPr lang="en-GB" dirty="0"/>
              <a:t>in the borough.</a:t>
            </a:r>
          </a:p>
          <a:p>
            <a:endParaRPr lang="en-GB" dirty="0"/>
          </a:p>
          <a:p>
            <a:r>
              <a:rPr lang="en-GB" dirty="0"/>
              <a:t>Those with no qualifications have a lower employment rate in Tower Hamlets compared with their counterparts in London or Great Britain. </a:t>
            </a:r>
          </a:p>
        </p:txBody>
      </p:sp>
      <p:graphicFrame>
        <p:nvGraphicFramePr>
          <p:cNvPr id="13" name="Chart 12" descr="Chart showing employment rate by qualification">
            <a:extLst>
              <a:ext uri="{FF2B5EF4-FFF2-40B4-BE49-F238E27FC236}">
                <a16:creationId xmlns:a16="http://schemas.microsoft.com/office/drawing/2014/main" id="{6B1CE176-7B12-4481-A74C-BE98B8D5537A}"/>
              </a:ext>
            </a:extLst>
          </p:cNvPr>
          <p:cNvGraphicFramePr/>
          <p:nvPr>
            <p:extLst>
              <p:ext uri="{D42A27DB-BD31-4B8C-83A1-F6EECF244321}">
                <p14:modId xmlns:p14="http://schemas.microsoft.com/office/powerpoint/2010/main" val="288052723"/>
              </p:ext>
            </p:extLst>
          </p:nvPr>
        </p:nvGraphicFramePr>
        <p:xfrm>
          <a:off x="5775767" y="1325563"/>
          <a:ext cx="5578033" cy="440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25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Language Proficiency and Employment</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607127"/>
            <a:ext cx="4759037" cy="4247317"/>
          </a:xfrm>
          <a:prstGeom prst="rect">
            <a:avLst/>
          </a:prstGeom>
        </p:spPr>
        <p:txBody>
          <a:bodyPr wrap="square">
            <a:spAutoFit/>
          </a:bodyPr>
          <a:lstStyle/>
          <a:p>
            <a:r>
              <a:rPr lang="en-GB" dirty="0"/>
              <a:t>2011 Census data highlighted the strong association between language proficiency and labour market outcomes.  Our analysis shows residents whose first language was English were almost three times more likely to be in work compared with those who had poor proficiency in spoken English (</a:t>
            </a:r>
            <a:r>
              <a:rPr lang="en-GB" b="1" dirty="0"/>
              <a:t>71% - main language English </a:t>
            </a:r>
            <a:r>
              <a:rPr lang="en-GB" dirty="0"/>
              <a:t>vs </a:t>
            </a:r>
            <a:r>
              <a:rPr lang="en-GB" b="1" dirty="0"/>
              <a:t>25% cannot speak English well/ at all</a:t>
            </a:r>
            <a:r>
              <a:rPr lang="en-GB" dirty="0"/>
              <a:t>). </a:t>
            </a:r>
          </a:p>
          <a:p>
            <a:endParaRPr lang="en-GB" dirty="0"/>
          </a:p>
          <a:p>
            <a:r>
              <a:rPr lang="en-GB" dirty="0"/>
              <a:t>Those whose first language was other than English, but were </a:t>
            </a:r>
            <a:r>
              <a:rPr lang="en-GB" b="1" dirty="0"/>
              <a:t>fluent in English have an employment rate of 61%, </a:t>
            </a:r>
            <a:r>
              <a:rPr lang="en-GB" dirty="0"/>
              <a:t>this is twice as high as the rate for those with poor proficiency in English.  </a:t>
            </a:r>
          </a:p>
        </p:txBody>
      </p:sp>
      <p:graphicFrame>
        <p:nvGraphicFramePr>
          <p:cNvPr id="8" name="Chart 7" descr="Chart showing employment rate by language proficiency ">
            <a:extLst>
              <a:ext uri="{FF2B5EF4-FFF2-40B4-BE49-F238E27FC236}">
                <a16:creationId xmlns:a16="http://schemas.microsoft.com/office/drawing/2014/main" id="{44AE3683-D775-4990-9B82-5B8943646A1A}"/>
              </a:ext>
            </a:extLst>
          </p:cNvPr>
          <p:cNvGraphicFramePr>
            <a:graphicFrameLocks/>
          </p:cNvGraphicFramePr>
          <p:nvPr>
            <p:extLst>
              <p:ext uri="{D42A27DB-BD31-4B8C-83A1-F6EECF244321}">
                <p14:modId xmlns:p14="http://schemas.microsoft.com/office/powerpoint/2010/main" val="3760915212"/>
              </p:ext>
            </p:extLst>
          </p:nvPr>
        </p:nvGraphicFramePr>
        <p:xfrm>
          <a:off x="6781800" y="1607127"/>
          <a:ext cx="4572000" cy="399802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88C8E93-DE36-4AD7-B8D2-0A029584C638}"/>
              </a:ext>
            </a:extLst>
          </p:cNvPr>
          <p:cNvSpPr txBox="1"/>
          <p:nvPr/>
        </p:nvSpPr>
        <p:spPr>
          <a:xfrm>
            <a:off x="7024255" y="5250873"/>
            <a:ext cx="1773381" cy="246221"/>
          </a:xfrm>
          <a:prstGeom prst="rect">
            <a:avLst/>
          </a:prstGeom>
          <a:noFill/>
        </p:spPr>
        <p:txBody>
          <a:bodyPr wrap="square" rtlCol="0">
            <a:spAutoFit/>
          </a:bodyPr>
          <a:lstStyle/>
          <a:p>
            <a:r>
              <a:rPr lang="en-GB" sz="1000" dirty="0"/>
              <a:t>Source: 2011 Census</a:t>
            </a:r>
          </a:p>
        </p:txBody>
      </p:sp>
    </p:spTree>
    <p:extLst>
      <p:ext uri="{BB962C8B-B14F-4D97-AF65-F5344CB8AC3E}">
        <p14:creationId xmlns:p14="http://schemas.microsoft.com/office/powerpoint/2010/main" val="392779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Hours of Work and Earnings</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607127"/>
            <a:ext cx="4759037" cy="3416320"/>
          </a:xfrm>
          <a:prstGeom prst="rect">
            <a:avLst/>
          </a:prstGeom>
        </p:spPr>
        <p:txBody>
          <a:bodyPr wrap="square">
            <a:spAutoFit/>
          </a:bodyPr>
          <a:lstStyle/>
          <a:p>
            <a:r>
              <a:rPr lang="en-GB" dirty="0"/>
              <a:t>Wage rates among </a:t>
            </a:r>
            <a:r>
              <a:rPr lang="en-GB" b="1" dirty="0"/>
              <a:t>full time working residents </a:t>
            </a:r>
            <a:r>
              <a:rPr lang="en-GB" dirty="0"/>
              <a:t>are 9% higher in Tower Hamlets than in London (</a:t>
            </a:r>
            <a:r>
              <a:rPr lang="en-GB" b="1" dirty="0"/>
              <a:t>£19.33 per hour in Tower Hamlets </a:t>
            </a:r>
            <a:r>
              <a:rPr lang="en-GB" dirty="0"/>
              <a:t>vs</a:t>
            </a:r>
            <a:r>
              <a:rPr lang="en-GB" b="1" dirty="0"/>
              <a:t> £17.58 per hour in London</a:t>
            </a:r>
            <a:r>
              <a:rPr lang="en-GB" dirty="0"/>
              <a:t>), while the opposite is true for </a:t>
            </a:r>
            <a:r>
              <a:rPr lang="en-GB" b="1" dirty="0"/>
              <a:t>part time workers</a:t>
            </a:r>
            <a:r>
              <a:rPr lang="en-GB" dirty="0"/>
              <a:t>, who earn 9% less in Tower Hamlets </a:t>
            </a:r>
            <a:r>
              <a:rPr lang="en-GB" b="1" dirty="0"/>
              <a:t>(£9.63 per hour</a:t>
            </a:r>
            <a:r>
              <a:rPr lang="en-GB" dirty="0"/>
              <a:t>) compared with London generally (</a:t>
            </a:r>
            <a:r>
              <a:rPr lang="en-GB" b="1" dirty="0"/>
              <a:t>£10.17 per hour</a:t>
            </a:r>
            <a:r>
              <a:rPr lang="en-GB" dirty="0"/>
              <a:t>).  </a:t>
            </a:r>
          </a:p>
          <a:p>
            <a:endParaRPr lang="en-GB" dirty="0"/>
          </a:p>
          <a:p>
            <a:r>
              <a:rPr lang="en-GB" dirty="0"/>
              <a:t>Hourly paid rates for women are lower than those of men in London (</a:t>
            </a:r>
            <a:r>
              <a:rPr lang="en-GB" b="1" dirty="0"/>
              <a:t>£14.85 for women in London </a:t>
            </a:r>
            <a:r>
              <a:rPr lang="en-GB" dirty="0"/>
              <a:t>vs </a:t>
            </a:r>
            <a:r>
              <a:rPr lang="en-GB" b="1" dirty="0"/>
              <a:t>£16.96 for men in London</a:t>
            </a:r>
            <a:r>
              <a:rPr lang="en-GB" dirty="0"/>
              <a:t>).  </a:t>
            </a:r>
          </a:p>
        </p:txBody>
      </p:sp>
      <p:graphicFrame>
        <p:nvGraphicFramePr>
          <p:cNvPr id="8" name="Chart 7" descr="Chart showing pay per hour for men and women">
            <a:extLst>
              <a:ext uri="{FF2B5EF4-FFF2-40B4-BE49-F238E27FC236}">
                <a16:creationId xmlns:a16="http://schemas.microsoft.com/office/drawing/2014/main" id="{E4F4C8E9-5685-4238-B14A-B516C0256739}"/>
              </a:ext>
            </a:extLst>
          </p:cNvPr>
          <p:cNvGraphicFramePr/>
          <p:nvPr>
            <p:extLst>
              <p:ext uri="{D42A27DB-BD31-4B8C-83A1-F6EECF244321}">
                <p14:modId xmlns:p14="http://schemas.microsoft.com/office/powerpoint/2010/main" val="3247598341"/>
              </p:ext>
            </p:extLst>
          </p:nvPr>
        </p:nvGraphicFramePr>
        <p:xfrm>
          <a:off x="5742709" y="1325563"/>
          <a:ext cx="5611091" cy="4567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26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Employment Patterns – Types of Jobs</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607127"/>
            <a:ext cx="4759037" cy="4524315"/>
          </a:xfrm>
          <a:prstGeom prst="rect">
            <a:avLst/>
          </a:prstGeom>
        </p:spPr>
        <p:txBody>
          <a:bodyPr wrap="square">
            <a:spAutoFit/>
          </a:bodyPr>
          <a:lstStyle/>
          <a:p>
            <a:r>
              <a:rPr lang="en-GB" dirty="0"/>
              <a:t>Over half of the jobs based in Tower Hamlets are in the financial, professional and technical sectors but just one third of resident workers are employed in these sectors (</a:t>
            </a:r>
            <a:r>
              <a:rPr lang="en-GB" b="1" dirty="0"/>
              <a:t>34% of residents in Banking, Finance and Insurance</a:t>
            </a:r>
            <a:r>
              <a:rPr lang="en-GB" dirty="0"/>
              <a:t>). </a:t>
            </a:r>
          </a:p>
          <a:p>
            <a:endParaRPr lang="en-GB" dirty="0"/>
          </a:p>
          <a:p>
            <a:r>
              <a:rPr lang="en-GB" dirty="0"/>
              <a:t>Residents are more likely to work in the distribution, hotels and restaurants sector than workers based in the borough (</a:t>
            </a:r>
            <a:r>
              <a:rPr lang="en-GB" b="1" dirty="0"/>
              <a:t>19% of residents in the distribution, hotel and restaurant sector </a:t>
            </a:r>
            <a:r>
              <a:rPr lang="en-GB" dirty="0"/>
              <a:t>vs</a:t>
            </a:r>
            <a:r>
              <a:rPr lang="en-GB" b="1" dirty="0"/>
              <a:t> 11% of workers in the sector</a:t>
            </a:r>
            <a:r>
              <a:rPr lang="en-GB" dirty="0"/>
              <a:t>). Residents are also more likely to be employed in the public administration, education and health sectors (</a:t>
            </a:r>
            <a:r>
              <a:rPr lang="en-GB" b="1" dirty="0"/>
              <a:t>23% of residents compared to 19% of workers</a:t>
            </a:r>
            <a:r>
              <a:rPr lang="en-GB" dirty="0"/>
              <a:t>). </a:t>
            </a:r>
          </a:p>
        </p:txBody>
      </p:sp>
      <p:graphicFrame>
        <p:nvGraphicFramePr>
          <p:cNvPr id="5" name="Chart 4" descr="Chart showing types of job in Tower Hamlets and resident jobs">
            <a:extLst>
              <a:ext uri="{FF2B5EF4-FFF2-40B4-BE49-F238E27FC236}">
                <a16:creationId xmlns:a16="http://schemas.microsoft.com/office/drawing/2014/main" id="{9A99D859-CB9D-48AE-9A6D-8742541D6B29}"/>
              </a:ext>
            </a:extLst>
          </p:cNvPr>
          <p:cNvGraphicFramePr/>
          <p:nvPr>
            <p:extLst>
              <p:ext uri="{D42A27DB-BD31-4B8C-83A1-F6EECF244321}">
                <p14:modId xmlns:p14="http://schemas.microsoft.com/office/powerpoint/2010/main" val="3138455652"/>
              </p:ext>
            </p:extLst>
          </p:nvPr>
        </p:nvGraphicFramePr>
        <p:xfrm>
          <a:off x="5638801" y="1607127"/>
          <a:ext cx="6239838" cy="4142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903462"/>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3" ma:contentTypeDescription="Create a new document." ma:contentTypeScope="" ma:versionID="55413226cba683ef6b5ed64a23670ee2">
  <xsd:schema xmlns:xsd="http://www.w3.org/2001/XMLSchema" xmlns:xs="http://www.w3.org/2001/XMLSchema" xmlns:p="http://schemas.microsoft.com/office/2006/metadata/properties" xmlns:ns3="46c37b34-2409-4c5e-90c0-b948f1353365" xmlns:ns4="2a4cc58a-d66d-45cf-b590-f56250971858" targetNamespace="http://schemas.microsoft.com/office/2006/metadata/properties" ma:root="true" ma:fieldsID="80054715bc255f450e23c14427ee8ce3" ns3:_="" ns4:_="">
    <xsd:import namespace="46c37b34-2409-4c5e-90c0-b948f1353365"/>
    <xsd:import namespace="2a4cc58a-d66d-45cf-b590-f562509718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8ADC5A-807F-42B2-92C7-50F51D6D3270}">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2a4cc58a-d66d-45cf-b590-f56250971858"/>
    <ds:schemaRef ds:uri="46c37b34-2409-4c5e-90c0-b948f1353365"/>
    <ds:schemaRef ds:uri="http://purl.org/dc/elements/1.1/"/>
  </ds:schemaRefs>
</ds:datastoreItem>
</file>

<file path=customXml/itemProps2.xml><?xml version="1.0" encoding="utf-8"?>
<ds:datastoreItem xmlns:ds="http://schemas.openxmlformats.org/officeDocument/2006/customXml" ds:itemID="{47C95CC8-FCC5-45E6-B66C-2BDBA5BFD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37b34-2409-4c5e-90c0-b948f1353365"/>
    <ds:schemaRef ds:uri="2a4cc58a-d66d-45cf-b590-f5625097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2144</TotalTime>
  <Words>1773</Words>
  <Application>Microsoft Office PowerPoint</Application>
  <PresentationFormat>Widescreen</PresentationFormat>
  <Paragraphs>109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Century Gothic</vt:lpstr>
      <vt:lpstr>Raleway</vt:lpstr>
      <vt:lpstr>LBTH PPT theme</vt:lpstr>
      <vt:lpstr>Borough Profile 2020</vt:lpstr>
      <vt:lpstr>Summary</vt:lpstr>
      <vt:lpstr>Employment</vt:lpstr>
      <vt:lpstr>Overall borough population (2)</vt:lpstr>
      <vt:lpstr>Employment Deprivation </vt:lpstr>
      <vt:lpstr>Employment and Qualifications  </vt:lpstr>
      <vt:lpstr>Language Proficiency and Employment</vt:lpstr>
      <vt:lpstr>Hours of Work and Earnings</vt:lpstr>
      <vt:lpstr>Employment Patterns – Types of Jobs</vt:lpstr>
      <vt:lpstr>Employment Rate by Gender and Ethnicity </vt:lpstr>
      <vt:lpstr>Employment by Age</vt:lpstr>
      <vt:lpstr>Unemployment by Age</vt:lpstr>
      <vt:lpstr>Employment Rate by Disability</vt:lpstr>
      <vt:lpstr>Caring/Parenting Responsibilities </vt:lpstr>
      <vt:lpstr>Worklessness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Rob Flynn</cp:lastModifiedBy>
  <cp:revision>127</cp:revision>
  <dcterms:created xsi:type="dcterms:W3CDTF">2020-02-07T11:14:16Z</dcterms:created>
  <dcterms:modified xsi:type="dcterms:W3CDTF">2020-10-15T10:02:51Z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