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4"/>
  </p:sldMasterIdLst>
  <p:notesMasterIdLst>
    <p:notesMasterId r:id="rId14"/>
  </p:notesMasterIdLst>
  <p:sldIdLst>
    <p:sldId id="307" r:id="rId5"/>
    <p:sldId id="308" r:id="rId6"/>
    <p:sldId id="311" r:id="rId7"/>
    <p:sldId id="345" r:id="rId8"/>
    <p:sldId id="337" r:id="rId9"/>
    <p:sldId id="338" r:id="rId10"/>
    <p:sldId id="339" r:id="rId11"/>
    <p:sldId id="340" r:id="rId12"/>
    <p:sldId id="32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anita Haynes" initials="JH" lastIdx="1" clrIdx="0">
    <p:extLst>
      <p:ext uri="{19B8F6BF-5375-455C-9EA6-DF929625EA0E}">
        <p15:presenceInfo xmlns:p15="http://schemas.microsoft.com/office/powerpoint/2012/main" userId="S::Juanita.Haynes@towerhamlets.gov.uk::6e249f8b-1385-472f-9b7e-558abdfb57b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D034"/>
    <a:srgbClr val="5F7180"/>
    <a:srgbClr val="00445E"/>
    <a:srgbClr val="003366"/>
    <a:srgbClr val="00B2BB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388" autoAdjust="0"/>
  </p:normalViewPr>
  <p:slideViewPr>
    <p:cSldViewPr snapToGrid="0">
      <p:cViewPr varScale="1">
        <p:scale>
          <a:sx n="35" d="100"/>
          <a:sy n="35" d="100"/>
        </p:scale>
        <p:origin x="56" y="4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952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>
                <a:solidFill>
                  <a:srgbClr val="00445E"/>
                </a:solidFill>
              </a:rPr>
              <a:t>Local Authority CO2 emissions estimates</a:t>
            </a:r>
            <a:r>
              <a:rPr lang="en-GB" baseline="0" dirty="0">
                <a:solidFill>
                  <a:srgbClr val="00445E"/>
                </a:solidFill>
              </a:rPr>
              <a:t> within the scope of influence of local authorities (total emissions) </a:t>
            </a:r>
            <a:endParaRPr lang="en-GB" dirty="0">
              <a:solidFill>
                <a:srgbClr val="00445E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5F7180"/>
            </a:solidFill>
            <a:ln>
              <a:noFill/>
            </a:ln>
            <a:effectLst/>
          </c:spPr>
          <c:invertIfNegative val="0"/>
          <c:dPt>
            <c:idx val="29"/>
            <c:invertIfNegative val="0"/>
            <c:bubble3D val="0"/>
            <c:spPr>
              <a:solidFill>
                <a:srgbClr val="5F718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566-4B13-8C44-ABE950C701BE}"/>
              </c:ext>
            </c:extLst>
          </c:dPt>
          <c:dLbls>
            <c:dLbl>
              <c:idx val="2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566-4B13-8C44-ABE950C701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Sheet2!$I$5:$I$37</c:f>
              <c:strCache>
                <c:ptCount val="33"/>
                <c:pt idx="0">
                  <c:v>Barking and Dagenham</c:v>
                </c:pt>
                <c:pt idx="1">
                  <c:v>Barnet</c:v>
                </c:pt>
                <c:pt idx="2">
                  <c:v>Bexley</c:v>
                </c:pt>
                <c:pt idx="3">
                  <c:v>Brent</c:v>
                </c:pt>
                <c:pt idx="4">
                  <c:v>Bromley</c:v>
                </c:pt>
                <c:pt idx="5">
                  <c:v>Camden</c:v>
                </c:pt>
                <c:pt idx="6">
                  <c:v>City of London</c:v>
                </c:pt>
                <c:pt idx="7">
                  <c:v>Croydon</c:v>
                </c:pt>
                <c:pt idx="8">
                  <c:v>Ealing</c:v>
                </c:pt>
                <c:pt idx="9">
                  <c:v>Enfield</c:v>
                </c:pt>
                <c:pt idx="10">
                  <c:v>Greenwich</c:v>
                </c:pt>
                <c:pt idx="11">
                  <c:v>Hackney</c:v>
                </c:pt>
                <c:pt idx="12">
                  <c:v>Hammersmith and Fulham</c:v>
                </c:pt>
                <c:pt idx="13">
                  <c:v>Haringey</c:v>
                </c:pt>
                <c:pt idx="14">
                  <c:v>Harrow</c:v>
                </c:pt>
                <c:pt idx="15">
                  <c:v>Havering</c:v>
                </c:pt>
                <c:pt idx="16">
                  <c:v>Hillingdon</c:v>
                </c:pt>
                <c:pt idx="17">
                  <c:v>Hounslow</c:v>
                </c:pt>
                <c:pt idx="18">
                  <c:v>Islington</c:v>
                </c:pt>
                <c:pt idx="19">
                  <c:v>Kensington and Chelsea</c:v>
                </c:pt>
                <c:pt idx="20">
                  <c:v>Kingston upon Thames</c:v>
                </c:pt>
                <c:pt idx="21">
                  <c:v>Lambeth</c:v>
                </c:pt>
                <c:pt idx="22">
                  <c:v>Lewisham</c:v>
                </c:pt>
                <c:pt idx="23">
                  <c:v>Merton</c:v>
                </c:pt>
                <c:pt idx="24">
                  <c:v>Newham</c:v>
                </c:pt>
                <c:pt idx="25">
                  <c:v>Redbridge</c:v>
                </c:pt>
                <c:pt idx="26">
                  <c:v>Richmond upon Thames</c:v>
                </c:pt>
                <c:pt idx="27">
                  <c:v>Southwark</c:v>
                </c:pt>
                <c:pt idx="28">
                  <c:v>Sutton</c:v>
                </c:pt>
                <c:pt idx="29">
                  <c:v>Tower Hamlets</c:v>
                </c:pt>
                <c:pt idx="30">
                  <c:v>Waltham Forest</c:v>
                </c:pt>
                <c:pt idx="31">
                  <c:v>Wandsworth</c:v>
                </c:pt>
                <c:pt idx="32">
                  <c:v>Westminster</c:v>
                </c:pt>
              </c:strCache>
            </c:strRef>
          </c:cat>
          <c:val>
            <c:numRef>
              <c:f>Sheet2!$J$5:$J$37</c:f>
              <c:numCache>
                <c:formatCode>0</c:formatCode>
                <c:ptCount val="33"/>
                <c:pt idx="0">
                  <c:v>546.58287010207823</c:v>
                </c:pt>
                <c:pt idx="1">
                  <c:v>1159.8446049522856</c:v>
                </c:pt>
                <c:pt idx="2">
                  <c:v>823.4366196732143</c:v>
                </c:pt>
                <c:pt idx="3">
                  <c:v>920.94110572798377</c:v>
                </c:pt>
                <c:pt idx="4">
                  <c:v>1000.1775862648609</c:v>
                </c:pt>
                <c:pt idx="5">
                  <c:v>1038.5833602525061</c:v>
                </c:pt>
                <c:pt idx="6">
                  <c:v>749.17812580054044</c:v>
                </c:pt>
                <c:pt idx="7">
                  <c:v>1070.0982629977136</c:v>
                </c:pt>
                <c:pt idx="8">
                  <c:v>1149.1902471959534</c:v>
                </c:pt>
                <c:pt idx="9">
                  <c:v>959.94476134262504</c:v>
                </c:pt>
                <c:pt idx="10">
                  <c:v>798.78082829982054</c:v>
                </c:pt>
                <c:pt idx="11">
                  <c:v>639.38285321543844</c:v>
                </c:pt>
                <c:pt idx="12">
                  <c:v>679.19609568562487</c:v>
                </c:pt>
                <c:pt idx="13">
                  <c:v>667.65834275840245</c:v>
                </c:pt>
                <c:pt idx="14">
                  <c:v>588.39866751509999</c:v>
                </c:pt>
                <c:pt idx="15">
                  <c:v>777.81800617382987</c:v>
                </c:pt>
                <c:pt idx="16">
                  <c:v>1274.7361682326489</c:v>
                </c:pt>
                <c:pt idx="17">
                  <c:v>954.81219065336927</c:v>
                </c:pt>
                <c:pt idx="18">
                  <c:v>708.41565657959666</c:v>
                </c:pt>
                <c:pt idx="19">
                  <c:v>822.7372660299402</c:v>
                </c:pt>
                <c:pt idx="20">
                  <c:v>593.66215556707516</c:v>
                </c:pt>
                <c:pt idx="21">
                  <c:v>909.1353323330859</c:v>
                </c:pt>
                <c:pt idx="22">
                  <c:v>720.24996567595724</c:v>
                </c:pt>
                <c:pt idx="23">
                  <c:v>604.21833622887004</c:v>
                </c:pt>
                <c:pt idx="24">
                  <c:v>1091.4949529793153</c:v>
                </c:pt>
                <c:pt idx="25">
                  <c:v>755.3532487522275</c:v>
                </c:pt>
                <c:pt idx="26">
                  <c:v>637.20489276527064</c:v>
                </c:pt>
                <c:pt idx="27">
                  <c:v>1029.0436536017207</c:v>
                </c:pt>
                <c:pt idx="28">
                  <c:v>573.15858592931181</c:v>
                </c:pt>
                <c:pt idx="29">
                  <c:v>1236.8659873775443</c:v>
                </c:pt>
                <c:pt idx="30">
                  <c:v>661.09427603224412</c:v>
                </c:pt>
                <c:pt idx="31">
                  <c:v>885.35717431423052</c:v>
                </c:pt>
                <c:pt idx="32">
                  <c:v>1934.1696153431596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66-4B13-8C44-ABE950C701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7"/>
        <c:axId val="458322832"/>
        <c:axId val="442344144"/>
      </c:barChart>
      <c:catAx>
        <c:axId val="458322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445E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2344144"/>
        <c:crosses val="autoZero"/>
        <c:auto val="1"/>
        <c:lblAlgn val="ctr"/>
        <c:lblOffset val="100"/>
        <c:noMultiLvlLbl val="0"/>
      </c:catAx>
      <c:valAx>
        <c:axId val="442344144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445E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8322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rgbClr val="00445E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0445E"/>
                </a:solidFill>
                <a:latin typeface="+mn-lt"/>
                <a:ea typeface="+mn-ea"/>
                <a:cs typeface="+mn-cs"/>
              </a:defRPr>
            </a:pPr>
            <a:r>
              <a:rPr lang="en-GB" dirty="0">
                <a:solidFill>
                  <a:srgbClr val="00445E"/>
                </a:solidFill>
              </a:rPr>
              <a:t>Per capita</a:t>
            </a:r>
            <a:r>
              <a:rPr lang="en-GB" baseline="0" dirty="0">
                <a:solidFill>
                  <a:srgbClr val="00445E"/>
                </a:solidFill>
              </a:rPr>
              <a:t> CO2 emissions, Tower Hamlets, Greater London and England</a:t>
            </a:r>
            <a:endParaRPr lang="en-GB" dirty="0">
              <a:solidFill>
                <a:srgbClr val="00445E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0445E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Sheet3!$B$1</c:f>
              <c:strCache>
                <c:ptCount val="1"/>
                <c:pt idx="0">
                  <c:v>England</c:v>
                </c:pt>
              </c:strCache>
            </c:strRef>
          </c:tx>
          <c:spPr>
            <a:ln w="28575" cap="rnd">
              <a:solidFill>
                <a:srgbClr val="00445E"/>
              </a:solidFill>
              <a:round/>
            </a:ln>
            <a:effectLst/>
          </c:spPr>
          <c:marker>
            <c:symbol val="none"/>
          </c:marker>
          <c:dLbls>
            <c:dLbl>
              <c:idx val="1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1B7-4236-A17C-07252FE0F0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445E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Sheet3!$A$2:$A$14</c:f>
              <c:numCache>
                <c:formatCode>0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Sheet3!$B$2:$B$14</c:f>
              <c:numCache>
                <c:formatCode>#,##0.0;\-#,##0.0;\-</c:formatCode>
                <c:ptCount val="13"/>
                <c:pt idx="0">
                  <c:v>8.496539108043244</c:v>
                </c:pt>
                <c:pt idx="1">
                  <c:v>8.3981166437380317</c:v>
                </c:pt>
                <c:pt idx="2">
                  <c:v>8.1386257688730321</c:v>
                </c:pt>
                <c:pt idx="3">
                  <c:v>7.8618105989868656</c:v>
                </c:pt>
                <c:pt idx="4">
                  <c:v>7.0441690362232725</c:v>
                </c:pt>
                <c:pt idx="5">
                  <c:v>7.2246418483717303</c:v>
                </c:pt>
                <c:pt idx="6">
                  <c:v>6.5570499382438276</c:v>
                </c:pt>
                <c:pt idx="7">
                  <c:v>6.8441807552515819</c:v>
                </c:pt>
                <c:pt idx="8">
                  <c:v>6.6277015479191936</c:v>
                </c:pt>
                <c:pt idx="9">
                  <c:v>5.9260313807577631</c:v>
                </c:pt>
                <c:pt idx="10">
                  <c:v>5.726508700568762</c:v>
                </c:pt>
                <c:pt idx="11">
                  <c:v>5.3500375426724931</c:v>
                </c:pt>
                <c:pt idx="12">
                  <c:v>5.1226886669529641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1B7-4236-A17C-07252FE0F01F}"/>
            </c:ext>
          </c:extLst>
        </c:ser>
        <c:ser>
          <c:idx val="1"/>
          <c:order val="1"/>
          <c:tx>
            <c:strRef>
              <c:f>Sheet3!$C$1</c:f>
              <c:strCache>
                <c:ptCount val="1"/>
                <c:pt idx="0">
                  <c:v>Greater London</c:v>
                </c:pt>
              </c:strCache>
            </c:strRef>
          </c:tx>
          <c:spPr>
            <a:ln w="28575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1B7-4236-A17C-07252FE0F0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445E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Sheet3!$A$2:$A$14</c:f>
              <c:numCache>
                <c:formatCode>0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Sheet3!$C$2:$C$14</c:f>
              <c:numCache>
                <c:formatCode>#,##0.0;\-#,##0.0;\-</c:formatCode>
                <c:ptCount val="13"/>
                <c:pt idx="0">
                  <c:v>6.2587517196994975</c:v>
                </c:pt>
                <c:pt idx="1">
                  <c:v>6.3411079839765723</c:v>
                </c:pt>
                <c:pt idx="2">
                  <c:v>6.0885511201314122</c:v>
                </c:pt>
                <c:pt idx="3">
                  <c:v>5.9817160489214576</c:v>
                </c:pt>
                <c:pt idx="4">
                  <c:v>5.3570013011248836</c:v>
                </c:pt>
                <c:pt idx="5">
                  <c:v>5.547359409609367</c:v>
                </c:pt>
                <c:pt idx="6">
                  <c:v>4.9013698459177339</c:v>
                </c:pt>
                <c:pt idx="7">
                  <c:v>5.1768400395303038</c:v>
                </c:pt>
                <c:pt idx="8">
                  <c:v>4.9218701929713617</c:v>
                </c:pt>
                <c:pt idx="9">
                  <c:v>4.1889261063603085</c:v>
                </c:pt>
                <c:pt idx="10">
                  <c:v>3.9084688921743225</c:v>
                </c:pt>
                <c:pt idx="11">
                  <c:v>3.6083828002624241</c:v>
                </c:pt>
                <c:pt idx="12">
                  <c:v>3.3664655373201997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1B7-4236-A17C-07252FE0F01F}"/>
            </c:ext>
          </c:extLst>
        </c:ser>
        <c:ser>
          <c:idx val="2"/>
          <c:order val="2"/>
          <c:tx>
            <c:strRef>
              <c:f>Sheet3!$D$1</c:f>
              <c:strCache>
                <c:ptCount val="1"/>
                <c:pt idx="0">
                  <c:v>Tower Hamlets</c:v>
                </c:pt>
              </c:strCache>
            </c:strRef>
          </c:tx>
          <c:spPr>
            <a:ln w="28575" cap="rnd">
              <a:solidFill>
                <a:srgbClr val="BBD034"/>
              </a:solidFill>
              <a:round/>
            </a:ln>
            <a:effectLst/>
          </c:spPr>
          <c:marker>
            <c:symbol val="none"/>
          </c:marker>
          <c:dLbls>
            <c:dLbl>
              <c:idx val="1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1B7-4236-A17C-07252FE0F0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445E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Sheet3!$A$2:$A$14</c:f>
              <c:numCache>
                <c:formatCode>0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Sheet3!$D$2:$D$14</c:f>
              <c:numCache>
                <c:formatCode>#,##0.0;\-#,##0.0;\-</c:formatCode>
                <c:ptCount val="13"/>
                <c:pt idx="0">
                  <c:v>9.5707375802794008</c:v>
                </c:pt>
                <c:pt idx="1">
                  <c:v>10.937825765768947</c:v>
                </c:pt>
                <c:pt idx="2">
                  <c:v>10.526255834578752</c:v>
                </c:pt>
                <c:pt idx="3">
                  <c:v>10.425315579521669</c:v>
                </c:pt>
                <c:pt idx="4">
                  <c:v>8.8897090879215384</c:v>
                </c:pt>
                <c:pt idx="5">
                  <c:v>9.171745888628239</c:v>
                </c:pt>
                <c:pt idx="6">
                  <c:v>7.6458401333162627</c:v>
                </c:pt>
                <c:pt idx="7">
                  <c:v>8.0493921387086687</c:v>
                </c:pt>
                <c:pt idx="8">
                  <c:v>7.2624256426672691</c:v>
                </c:pt>
                <c:pt idx="9">
                  <c:v>5.8094835205535453</c:v>
                </c:pt>
                <c:pt idx="10">
                  <c:v>5.1289535958314367</c:v>
                </c:pt>
                <c:pt idx="11">
                  <c:v>4.4929951242319337</c:v>
                </c:pt>
                <c:pt idx="12">
                  <c:v>4.0192325315440653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E1B7-4236-A17C-07252FE0F0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10203712"/>
        <c:axId val="452712208"/>
      </c:lineChart>
      <c:catAx>
        <c:axId val="510203712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445E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2712208"/>
        <c:crosses val="autoZero"/>
        <c:auto val="1"/>
        <c:lblAlgn val="ctr"/>
        <c:lblOffset val="100"/>
        <c:noMultiLvlLbl val="0"/>
      </c:catAx>
      <c:valAx>
        <c:axId val="452712208"/>
        <c:scaling>
          <c:orientation val="minMax"/>
        </c:scaling>
        <c:delete val="0"/>
        <c:axPos val="l"/>
        <c:numFmt formatCode="#,##0.0;\-#,##0.0;\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445E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0203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445E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rgbClr val="00445E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0445E"/>
                </a:solidFill>
                <a:latin typeface="+mn-lt"/>
                <a:ea typeface="+mn-ea"/>
                <a:cs typeface="+mn-cs"/>
              </a:defRPr>
            </a:pPr>
            <a:r>
              <a:rPr lang="en-GB" dirty="0">
                <a:solidFill>
                  <a:srgbClr val="00445E"/>
                </a:solidFill>
              </a:rPr>
              <a:t>CO2 emissions</a:t>
            </a:r>
            <a:r>
              <a:rPr lang="en-GB" baseline="0" dirty="0">
                <a:solidFill>
                  <a:srgbClr val="00445E"/>
                </a:solidFill>
              </a:rPr>
              <a:t> in Tower Hamlets by activity</a:t>
            </a:r>
            <a:endParaRPr lang="en-GB" dirty="0">
              <a:solidFill>
                <a:srgbClr val="00445E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0445E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5F718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445E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Sheet3!$A$21:$A$23</c:f>
              <c:strCache>
                <c:ptCount val="3"/>
                <c:pt idx="0">
                  <c:v>Industry and commercial</c:v>
                </c:pt>
                <c:pt idx="1">
                  <c:v>Domesitc</c:v>
                </c:pt>
                <c:pt idx="2">
                  <c:v>Transport</c:v>
                </c:pt>
              </c:strCache>
            </c:strRef>
          </c:cat>
          <c:val>
            <c:numRef>
              <c:f>Sheet3!$B$21:$B$23</c:f>
              <c:numCache>
                <c:formatCode>#,##0.0;\-#,##0.0;\-</c:formatCode>
                <c:ptCount val="3"/>
                <c:pt idx="0">
                  <c:v>717.93484047389416</c:v>
                </c:pt>
                <c:pt idx="1">
                  <c:v>240.91048199268477</c:v>
                </c:pt>
                <c:pt idx="2">
                  <c:v>279.0611884897362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6B-4A42-98AE-CC676AB595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517081344"/>
        <c:axId val="504738576"/>
      </c:barChart>
      <c:catAx>
        <c:axId val="517081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445E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4738576"/>
        <c:crosses val="autoZero"/>
        <c:auto val="1"/>
        <c:lblAlgn val="ctr"/>
        <c:lblOffset val="100"/>
        <c:noMultiLvlLbl val="0"/>
      </c:catAx>
      <c:valAx>
        <c:axId val="504738576"/>
        <c:scaling>
          <c:orientation val="minMax"/>
        </c:scaling>
        <c:delete val="0"/>
        <c:axPos val="l"/>
        <c:numFmt formatCode="#,##0.0;\-#,##0.0;\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445E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7081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rgbClr val="00445E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0445E"/>
                </a:solidFill>
                <a:latin typeface="+mn-lt"/>
                <a:ea typeface="+mn-ea"/>
                <a:cs typeface="+mn-cs"/>
              </a:defRPr>
            </a:pPr>
            <a:r>
              <a:rPr lang="en-GB" dirty="0">
                <a:solidFill>
                  <a:srgbClr val="00445E"/>
                </a:solidFill>
              </a:rPr>
              <a:t>Annual mortality in 2010 of anthropogenic PM </a:t>
            </a:r>
            <a:r>
              <a:rPr lang="en-GB" baseline="-25000" dirty="0">
                <a:solidFill>
                  <a:srgbClr val="00445E"/>
                </a:solidFill>
              </a:rPr>
              <a:t>2.5</a:t>
            </a:r>
            <a:r>
              <a:rPr lang="en-GB" dirty="0">
                <a:solidFill>
                  <a:srgbClr val="00445E"/>
                </a:solidFill>
              </a:rPr>
              <a:t> air pollution -</a:t>
            </a:r>
            <a:r>
              <a:rPr lang="en-GB" baseline="0" dirty="0">
                <a:solidFill>
                  <a:srgbClr val="00445E"/>
                </a:solidFill>
              </a:rPr>
              <a:t> </a:t>
            </a:r>
            <a:r>
              <a:rPr lang="en-GB" dirty="0">
                <a:solidFill>
                  <a:srgbClr val="00445E"/>
                </a:solidFill>
              </a:rPr>
              <a:t>attributable deaths 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0445E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5F7180"/>
            </a:solidFill>
            <a:ln>
              <a:noFill/>
            </a:ln>
            <a:effectLst/>
          </c:spPr>
          <c:invertIfNegative val="0"/>
          <c:dPt>
            <c:idx val="10"/>
            <c:invertIfNegative val="0"/>
            <c:bubble3D val="0"/>
            <c:spPr>
              <a:solidFill>
                <a:srgbClr val="5F718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20E-46AE-A8E9-C76C89F960A8}"/>
              </c:ext>
            </c:extLst>
          </c:dPt>
          <c:dPt>
            <c:idx val="24"/>
            <c:invertIfNegative val="0"/>
            <c:bubble3D val="0"/>
            <c:spPr>
              <a:solidFill>
                <a:srgbClr val="BBD03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20E-46AE-A8E9-C76C89F960A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445E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Sheet2!$A$1:$A$32</c:f>
              <c:strCache>
                <c:ptCount val="32"/>
                <c:pt idx="0">
                  <c:v>Barnet</c:v>
                </c:pt>
                <c:pt idx="1">
                  <c:v>Bromley</c:v>
                </c:pt>
                <c:pt idx="2">
                  <c:v>Croydon</c:v>
                </c:pt>
                <c:pt idx="3">
                  <c:v>Ealing </c:v>
                </c:pt>
                <c:pt idx="4">
                  <c:v>Havering</c:v>
                </c:pt>
                <c:pt idx="5">
                  <c:v>Enfield</c:v>
                </c:pt>
                <c:pt idx="6">
                  <c:v>Redbridge</c:v>
                </c:pt>
                <c:pt idx="7">
                  <c:v>Bexley</c:v>
                </c:pt>
                <c:pt idx="8">
                  <c:v>Greenwich</c:v>
                </c:pt>
                <c:pt idx="9">
                  <c:v>Hillingdon</c:v>
                </c:pt>
                <c:pt idx="10">
                  <c:v>Lewisham</c:v>
                </c:pt>
                <c:pt idx="11">
                  <c:v>Wandsworth</c:v>
                </c:pt>
                <c:pt idx="12">
                  <c:v>Southwark</c:v>
                </c:pt>
                <c:pt idx="13">
                  <c:v>Lambeth</c:v>
                </c:pt>
                <c:pt idx="14">
                  <c:v>Brent</c:v>
                </c:pt>
                <c:pt idx="15">
                  <c:v>Waltham Forest</c:v>
                </c:pt>
                <c:pt idx="16">
                  <c:v>Hounslow</c:v>
                </c:pt>
                <c:pt idx="17">
                  <c:v>Newham</c:v>
                </c:pt>
                <c:pt idx="18">
                  <c:v>Barking and Dagenham</c:v>
                </c:pt>
                <c:pt idx="19">
                  <c:v>Sutton</c:v>
                </c:pt>
                <c:pt idx="20">
                  <c:v>Harrow</c:v>
                </c:pt>
                <c:pt idx="21">
                  <c:v>Westminster</c:v>
                </c:pt>
                <c:pt idx="22">
                  <c:v>Camden</c:v>
                </c:pt>
                <c:pt idx="23">
                  <c:v>Hackney ad City</c:v>
                </c:pt>
                <c:pt idx="24">
                  <c:v>Tower Hamlets</c:v>
                </c:pt>
                <c:pt idx="25">
                  <c:v>Islington</c:v>
                </c:pt>
                <c:pt idx="26">
                  <c:v>Merton</c:v>
                </c:pt>
                <c:pt idx="27">
                  <c:v>Haringey</c:v>
                </c:pt>
                <c:pt idx="28">
                  <c:v>Richmond UT</c:v>
                </c:pt>
                <c:pt idx="29">
                  <c:v>Hammersmith and Fulham</c:v>
                </c:pt>
                <c:pt idx="30">
                  <c:v>Kensington and Chelsea</c:v>
                </c:pt>
                <c:pt idx="31">
                  <c:v>Kingston UT</c:v>
                </c:pt>
              </c:strCache>
            </c:strRef>
          </c:cat>
          <c:val>
            <c:numRef>
              <c:f>Sheet2!$B$1:$B$32</c:f>
              <c:numCache>
                <c:formatCode>General</c:formatCode>
                <c:ptCount val="32"/>
                <c:pt idx="0">
                  <c:v>162</c:v>
                </c:pt>
                <c:pt idx="1">
                  <c:v>161</c:v>
                </c:pt>
                <c:pt idx="2">
                  <c:v>155</c:v>
                </c:pt>
                <c:pt idx="3">
                  <c:v>137</c:v>
                </c:pt>
                <c:pt idx="4">
                  <c:v>137</c:v>
                </c:pt>
                <c:pt idx="5">
                  <c:v>133</c:v>
                </c:pt>
                <c:pt idx="6">
                  <c:v>123</c:v>
                </c:pt>
                <c:pt idx="7">
                  <c:v>122</c:v>
                </c:pt>
                <c:pt idx="8">
                  <c:v>119</c:v>
                </c:pt>
                <c:pt idx="9">
                  <c:v>118</c:v>
                </c:pt>
                <c:pt idx="10">
                  <c:v>116</c:v>
                </c:pt>
                <c:pt idx="11">
                  <c:v>116</c:v>
                </c:pt>
                <c:pt idx="12">
                  <c:v>113</c:v>
                </c:pt>
                <c:pt idx="13">
                  <c:v>112</c:v>
                </c:pt>
                <c:pt idx="14">
                  <c:v>111</c:v>
                </c:pt>
                <c:pt idx="15">
                  <c:v>103</c:v>
                </c:pt>
                <c:pt idx="16">
                  <c:v>99</c:v>
                </c:pt>
                <c:pt idx="17">
                  <c:v>98</c:v>
                </c:pt>
                <c:pt idx="18">
                  <c:v>93</c:v>
                </c:pt>
                <c:pt idx="19">
                  <c:v>92</c:v>
                </c:pt>
                <c:pt idx="20">
                  <c:v>90</c:v>
                </c:pt>
                <c:pt idx="21">
                  <c:v>88</c:v>
                </c:pt>
                <c:pt idx="22">
                  <c:v>87</c:v>
                </c:pt>
                <c:pt idx="23">
                  <c:v>86</c:v>
                </c:pt>
                <c:pt idx="24">
                  <c:v>85</c:v>
                </c:pt>
                <c:pt idx="25">
                  <c:v>84</c:v>
                </c:pt>
                <c:pt idx="26">
                  <c:v>82</c:v>
                </c:pt>
                <c:pt idx="27">
                  <c:v>81</c:v>
                </c:pt>
                <c:pt idx="28">
                  <c:v>77</c:v>
                </c:pt>
                <c:pt idx="29">
                  <c:v>72</c:v>
                </c:pt>
                <c:pt idx="30">
                  <c:v>68</c:v>
                </c:pt>
                <c:pt idx="31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20E-46AE-A8E9-C76C89F960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7"/>
        <c:axId val="11489919"/>
        <c:axId val="122082319"/>
      </c:barChart>
      <c:catAx>
        <c:axId val="114899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445E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082319"/>
        <c:crosses val="autoZero"/>
        <c:auto val="1"/>
        <c:lblAlgn val="ctr"/>
        <c:lblOffset val="100"/>
        <c:noMultiLvlLbl val="0"/>
      </c:catAx>
      <c:valAx>
        <c:axId val="12208231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445E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899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rgbClr val="00445E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00445E"/>
                </a:solidFill>
              </a:defRPr>
            </a:pPr>
            <a:r>
              <a:rPr lang="en-GB" sz="1600" b="1" dirty="0">
                <a:solidFill>
                  <a:srgbClr val="00445E"/>
                </a:solidFill>
              </a:rPr>
              <a:t>Percentage</a:t>
            </a:r>
            <a:r>
              <a:rPr lang="en-GB" sz="1600" b="1" baseline="0" dirty="0">
                <a:solidFill>
                  <a:srgbClr val="00445E"/>
                </a:solidFill>
              </a:rPr>
              <a:t> of household waste sent for reuse, recycling or composting, London boroughs, 2018/19   </a:t>
            </a:r>
            <a:endParaRPr lang="en-GB" sz="1600" b="1" dirty="0">
              <a:solidFill>
                <a:srgbClr val="00445E"/>
              </a:solidFill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5F7180"/>
            </a:solidFill>
          </c:spPr>
          <c:invertIfNegative val="0"/>
          <c:dPt>
            <c:idx val="29"/>
            <c:invertIfNegative val="0"/>
            <c:bubble3D val="0"/>
            <c:spPr>
              <a:solidFill>
                <a:srgbClr val="BBD034"/>
              </a:solidFill>
            </c:spPr>
            <c:extLst>
              <c:ext xmlns:c16="http://schemas.microsoft.com/office/drawing/2014/chart" uri="{C3380CC4-5D6E-409C-BE32-E72D297353CC}">
                <c16:uniqueId val="{00000001-DD80-4A9D-A506-37241C6325D0}"/>
              </c:ext>
            </c:extLst>
          </c:dPt>
          <c:dLbls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D80-4A9D-A506-37241C6325D0}"/>
                </c:ext>
              </c:extLst>
            </c:dLbl>
            <c:dLbl>
              <c:idx val="24"/>
              <c:layout>
                <c:manualLayout>
                  <c:x val="2.133332974978188E-3"/>
                  <c:y val="-3.330249768732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D80-4A9D-A506-37241C6325D0}"/>
                </c:ext>
              </c:extLst>
            </c:dLbl>
            <c:dLbl>
              <c:idx val="29"/>
              <c:layout>
                <c:manualLayout>
                  <c:x val="6.3999989249345635E-3"/>
                  <c:y val="-4.81036077705827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D80-4A9D-A506-37241C6325D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Sheet2!$A$1:$A$33</c:f>
              <c:strCache>
                <c:ptCount val="33"/>
                <c:pt idx="0">
                  <c:v>Barking and Dagenham </c:v>
                </c:pt>
                <c:pt idx="1">
                  <c:v>Barnet </c:v>
                </c:pt>
                <c:pt idx="2">
                  <c:v>Bexley </c:v>
                </c:pt>
                <c:pt idx="3">
                  <c:v>Brent </c:v>
                </c:pt>
                <c:pt idx="4">
                  <c:v>Bromley </c:v>
                </c:pt>
                <c:pt idx="5">
                  <c:v>Camden </c:v>
                </c:pt>
                <c:pt idx="6">
                  <c:v>City of London</c:v>
                </c:pt>
                <c:pt idx="7">
                  <c:v>Croydon </c:v>
                </c:pt>
                <c:pt idx="8">
                  <c:v>Ealing </c:v>
                </c:pt>
                <c:pt idx="9">
                  <c:v>Enfield </c:v>
                </c:pt>
                <c:pt idx="10">
                  <c:v>Greenwich </c:v>
                </c:pt>
                <c:pt idx="11">
                  <c:v>Hackney </c:v>
                </c:pt>
                <c:pt idx="12">
                  <c:v>Hammersmith and Fulham </c:v>
                </c:pt>
                <c:pt idx="13">
                  <c:v>Haringey </c:v>
                </c:pt>
                <c:pt idx="14">
                  <c:v>Harrow </c:v>
                </c:pt>
                <c:pt idx="15">
                  <c:v>Havering </c:v>
                </c:pt>
                <c:pt idx="16">
                  <c:v>Hillingdon </c:v>
                </c:pt>
                <c:pt idx="17">
                  <c:v>Hounslow </c:v>
                </c:pt>
                <c:pt idx="18">
                  <c:v>Islington </c:v>
                </c:pt>
                <c:pt idx="19">
                  <c:v>Kensington and Chelsea</c:v>
                </c:pt>
                <c:pt idx="20">
                  <c:v>Kingston upon Thames </c:v>
                </c:pt>
                <c:pt idx="21">
                  <c:v>Lambeth </c:v>
                </c:pt>
                <c:pt idx="22">
                  <c:v>Lewisham </c:v>
                </c:pt>
                <c:pt idx="23">
                  <c:v>Merton </c:v>
                </c:pt>
                <c:pt idx="24">
                  <c:v>Newham </c:v>
                </c:pt>
                <c:pt idx="25">
                  <c:v>Redbridge</c:v>
                </c:pt>
                <c:pt idx="26">
                  <c:v>Richmond upon Thames </c:v>
                </c:pt>
                <c:pt idx="27">
                  <c:v>Southwark </c:v>
                </c:pt>
                <c:pt idx="28">
                  <c:v>Sutton </c:v>
                </c:pt>
                <c:pt idx="29">
                  <c:v>Tower Hamlets </c:v>
                </c:pt>
                <c:pt idx="30">
                  <c:v>Waltham Forest </c:v>
                </c:pt>
                <c:pt idx="31">
                  <c:v>Wandsworth </c:v>
                </c:pt>
                <c:pt idx="32">
                  <c:v>Westminster </c:v>
                </c:pt>
              </c:strCache>
            </c:strRef>
          </c:cat>
          <c:val>
            <c:numRef>
              <c:f>Sheet2!$B$1:$B$33</c:f>
              <c:numCache>
                <c:formatCode>0%</c:formatCode>
                <c:ptCount val="33"/>
                <c:pt idx="0">
                  <c:v>0.23699999999999999</c:v>
                </c:pt>
                <c:pt idx="1">
                  <c:v>0.34599999999999997</c:v>
                </c:pt>
                <c:pt idx="2">
                  <c:v>0.54100000000000004</c:v>
                </c:pt>
                <c:pt idx="3">
                  <c:v>0.36599999999999999</c:v>
                </c:pt>
                <c:pt idx="4">
                  <c:v>0.501</c:v>
                </c:pt>
                <c:pt idx="5">
                  <c:v>0.311</c:v>
                </c:pt>
                <c:pt idx="6">
                  <c:v>0.29899999999999999</c:v>
                </c:pt>
                <c:pt idx="7">
                  <c:v>0.47299999999999998</c:v>
                </c:pt>
                <c:pt idx="8">
                  <c:v>0.52600000000000002</c:v>
                </c:pt>
                <c:pt idx="9">
                  <c:v>0.33400000000000002</c:v>
                </c:pt>
                <c:pt idx="10">
                  <c:v>0.33400000000000002</c:v>
                </c:pt>
                <c:pt idx="11">
                  <c:v>0.27900000000000003</c:v>
                </c:pt>
                <c:pt idx="12">
                  <c:v>0.23799999999999999</c:v>
                </c:pt>
                <c:pt idx="13">
                  <c:v>0.29299999999999998</c:v>
                </c:pt>
                <c:pt idx="14">
                  <c:v>0.40200000000000002</c:v>
                </c:pt>
                <c:pt idx="15">
                  <c:v>0.374</c:v>
                </c:pt>
                <c:pt idx="16">
                  <c:v>0.36699999999999999</c:v>
                </c:pt>
                <c:pt idx="17">
                  <c:v>0.314</c:v>
                </c:pt>
                <c:pt idx="18">
                  <c:v>0.28999999999999998</c:v>
                </c:pt>
                <c:pt idx="19">
                  <c:v>0.27</c:v>
                </c:pt>
                <c:pt idx="20">
                  <c:v>0.49399999999999999</c:v>
                </c:pt>
                <c:pt idx="21">
                  <c:v>0.30099999999999999</c:v>
                </c:pt>
                <c:pt idx="22">
                  <c:v>0.28000000000000003</c:v>
                </c:pt>
                <c:pt idx="23">
                  <c:v>0.38500000000000001</c:v>
                </c:pt>
                <c:pt idx="24">
                  <c:v>0.16900000000000001</c:v>
                </c:pt>
                <c:pt idx="25">
                  <c:v>0.249</c:v>
                </c:pt>
                <c:pt idx="26">
                  <c:v>0.42499999999999999</c:v>
                </c:pt>
                <c:pt idx="27">
                  <c:v>0.35199999999999998</c:v>
                </c:pt>
                <c:pt idx="28">
                  <c:v>0.49099999999999999</c:v>
                </c:pt>
                <c:pt idx="29">
                  <c:v>0.23200000000000001</c:v>
                </c:pt>
                <c:pt idx="30">
                  <c:v>0.316</c:v>
                </c:pt>
                <c:pt idx="31">
                  <c:v>0.23200000000000001</c:v>
                </c:pt>
                <c:pt idx="32">
                  <c:v>0.217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D80-4A9D-A506-37241C6325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5"/>
        <c:axId val="166313344"/>
        <c:axId val="166487936"/>
      </c:barChart>
      <c:catAx>
        <c:axId val="1663133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rgbClr val="00445E"/>
                </a:solidFill>
              </a:defRPr>
            </a:pPr>
            <a:endParaRPr lang="en-US"/>
          </a:p>
        </c:txPr>
        <c:crossAx val="166487936"/>
        <c:crosses val="autoZero"/>
        <c:auto val="1"/>
        <c:lblAlgn val="ctr"/>
        <c:lblOffset val="100"/>
        <c:noMultiLvlLbl val="0"/>
      </c:catAx>
      <c:valAx>
        <c:axId val="166487936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>
                <a:solidFill>
                  <a:srgbClr val="00445E"/>
                </a:solidFill>
              </a:defRPr>
            </a:pPr>
            <a:endParaRPr lang="en-US"/>
          </a:p>
        </c:txPr>
        <c:crossAx val="166313344"/>
        <c:crosses val="autoZero"/>
        <c:crossBetween val="between"/>
      </c:valAx>
      <c:spPr>
        <a:solidFill>
          <a:schemeClr val="bg1"/>
        </a:solidFill>
      </c:spPr>
    </c:plotArea>
    <c:plotVisOnly val="1"/>
    <c:dispBlanksAs val="gap"/>
    <c:showDLblsOverMax val="0"/>
  </c:chart>
  <c:spPr>
    <a:solidFill>
      <a:schemeClr val="bg1"/>
    </a:solidFill>
    <a:ln>
      <a:solidFill>
        <a:srgbClr val="00445E"/>
      </a:solidFill>
    </a:ln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47454A-DEB4-481D-8DBE-44354C2F92CB}" type="datetimeFigureOut">
              <a:rPr lang="en-GB" smtClean="0"/>
              <a:t>15/10/2020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0282D3-23FA-4A7A-9B4B-24FD9830A2D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652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DC2FB-60EB-42F9-88DC-B87BE317C7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1" y="1122363"/>
            <a:ext cx="7186126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C81B1B-C1AD-4610-9765-10AB1B1A3A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7186127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075D38-B8A8-4035-928C-FF6E5D7AD8D8}"/>
              </a:ext>
            </a:extLst>
          </p:cNvPr>
          <p:cNvSpPr txBox="1"/>
          <p:nvPr userDrawn="1"/>
        </p:nvSpPr>
        <p:spPr>
          <a:xfrm rot="20536238">
            <a:off x="1982992" y="2455769"/>
            <a:ext cx="86921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400" dirty="0">
              <a:solidFill>
                <a:schemeClr val="bg2"/>
              </a:solidFill>
            </a:endParaRPr>
          </a:p>
          <a:p>
            <a:r>
              <a:rPr lang="en-GB" sz="4400" dirty="0">
                <a:solidFill>
                  <a:schemeClr val="bg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0319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10B32-27A2-4570-A26D-101D582E3C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03682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8C6104-3F21-449D-B750-5F91268BF4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03682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3AFE9BBB-7ED8-404A-8BCF-B4EA86112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5"/>
            <a:ext cx="97617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825878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B5240745-C3CA-49A7-BF69-697EA98AC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5"/>
            <a:ext cx="97617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940014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AB841-276D-4AC1-AE14-C657EFF71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8"/>
            <a:ext cx="9770616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561FF-A59C-41BF-8DA2-E19D23B8D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3683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9862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10B32-27A2-4570-A26D-101D582E3C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03682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8C6104-3F21-449D-B750-5F91268BF4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03682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3AFE9BBB-7ED8-404A-8BCF-B4EA86112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5"/>
            <a:ext cx="97617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98608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B5240745-C3CA-49A7-BF69-697EA98AC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5"/>
            <a:ext cx="97617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3234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AB841-276D-4AC1-AE14-C657EFF71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8"/>
            <a:ext cx="9770616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561FF-A59C-41BF-8DA2-E19D23B8D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3683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701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10B32-27A2-4570-A26D-101D582E3C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03682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8C6104-3F21-449D-B750-5F91268BF4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03682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3AFE9BBB-7ED8-404A-8BCF-B4EA86112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5"/>
            <a:ext cx="97617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2999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B5240745-C3CA-49A7-BF69-697EA98AC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5"/>
            <a:ext cx="97617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9711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0209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AB841-276D-4AC1-AE14-C657EFF71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8"/>
            <a:ext cx="9770616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561FF-A59C-41BF-8DA2-E19D23B8D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3683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199198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10B32-27A2-4570-A26D-101D582E3C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03682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8C6104-3F21-449D-B750-5F91268BF4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03682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3AFE9BBB-7ED8-404A-8BCF-B4EA86112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5"/>
            <a:ext cx="97617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75193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B5240745-C3CA-49A7-BF69-697EA98AC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5"/>
            <a:ext cx="97617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4569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AB841-276D-4AC1-AE14-C657EFF71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8"/>
            <a:ext cx="9770616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561FF-A59C-41BF-8DA2-E19D23B8D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3683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364514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0929D1-A8E1-47D7-8022-AA09FC3B5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5"/>
            <a:ext cx="97617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0F75A-D3E4-4D2D-B9C9-CFEFCBC086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0368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36B00B-AAB4-4152-8A58-1AD3A3913E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1B372-8C36-4975-89E3-9FF20E73CD1C}" type="datetime1">
              <a:rPr lang="en-GB" smtClean="0"/>
              <a:t>15/10/2020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C4F3B2-D58D-4AEE-BF91-410881D9EF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E49FEE-CE91-4BCC-BD71-9FDC31049B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DEF09-DC59-41CD-BC64-BD78B82BF17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1848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50" r:id="rId12"/>
    <p:sldLayoutId id="2147483652" r:id="rId13"/>
    <p:sldLayoutId id="2147483654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336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33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33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33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3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3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89DC2-9800-421A-8A80-35263614EB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+mj-lt"/>
              </a:rPr>
              <a:t>Borough Profile 2020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63BE1E-29B4-418E-9F93-BE5DFF3D3E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latin typeface="+mj-lt"/>
              </a:rPr>
              <a:t>Chapter 10: Environment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799087-7976-453E-B760-741919795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400983"/>
            <a:ext cx="1284821" cy="133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138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64D9D1A-4D15-47CA-9467-EF3ED8A2EA1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23900" y="0"/>
            <a:ext cx="9770616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33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+mj-lt"/>
                <a:ea typeface="+mj-ea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C4EDD-28C3-462C-9553-CADD78C32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81011"/>
            <a:ext cx="11201400" cy="4562783"/>
          </a:xfrm>
        </p:spPr>
        <p:txBody>
          <a:bodyPr>
            <a:noAutofit/>
          </a:bodyPr>
          <a:lstStyle/>
          <a:p>
            <a:pPr marL="285750" indent="-285750"/>
            <a:r>
              <a:rPr lang="en-GB" sz="1600" dirty="0">
                <a:solidFill>
                  <a:schemeClr val="dk1"/>
                </a:solidFill>
                <a:latin typeface="+mn-lt"/>
              </a:rPr>
              <a:t>The borough has a rich and historical environment, with more than 200 parks and open spaces </a:t>
            </a:r>
          </a:p>
          <a:p>
            <a:pPr marL="285750" indent="-285750"/>
            <a:r>
              <a:rPr lang="en-GB" sz="1600" dirty="0">
                <a:solidFill>
                  <a:schemeClr val="dk1"/>
                </a:solidFill>
                <a:latin typeface="+mn-lt"/>
              </a:rPr>
              <a:t>In 2019, the borough was the 36</a:t>
            </a:r>
            <a:r>
              <a:rPr lang="en-GB" sz="1600" baseline="30000" dirty="0">
                <a:solidFill>
                  <a:schemeClr val="dk1"/>
                </a:solidFill>
                <a:latin typeface="+mn-lt"/>
              </a:rPr>
              <a:t>th</a:t>
            </a:r>
            <a:r>
              <a:rPr lang="en-GB" sz="1600" dirty="0">
                <a:solidFill>
                  <a:schemeClr val="dk1"/>
                </a:solidFill>
                <a:latin typeface="+mn-lt"/>
              </a:rPr>
              <a:t> most deprived area in England on the Living Environment Domain of the Indices of Multiple Deprivation</a:t>
            </a:r>
          </a:p>
          <a:p>
            <a:pPr marL="285750" indent="-285750"/>
            <a:r>
              <a:rPr lang="en-GB" sz="1600" dirty="0">
                <a:solidFill>
                  <a:schemeClr val="dk1"/>
                </a:solidFill>
                <a:latin typeface="+mn-lt"/>
              </a:rPr>
              <a:t>The borough’s high level of economic output contributes to it producing the 3</a:t>
            </a:r>
            <a:r>
              <a:rPr lang="en-GB" sz="1600" baseline="30000" dirty="0">
                <a:solidFill>
                  <a:schemeClr val="dk1"/>
                </a:solidFill>
                <a:latin typeface="+mn-lt"/>
              </a:rPr>
              <a:t>rd</a:t>
            </a:r>
            <a:r>
              <a:rPr lang="en-GB" sz="1600" dirty="0">
                <a:solidFill>
                  <a:schemeClr val="dk1"/>
                </a:solidFill>
                <a:latin typeface="+mn-lt"/>
              </a:rPr>
              <a:t> highest level of CO2 emissions in London</a:t>
            </a:r>
          </a:p>
          <a:p>
            <a:pPr marL="285750" indent="-285750"/>
            <a:r>
              <a:rPr lang="en-GB" sz="1600" dirty="0">
                <a:solidFill>
                  <a:schemeClr val="dk1"/>
                </a:solidFill>
                <a:latin typeface="+mn-lt"/>
              </a:rPr>
              <a:t> CO2 emissions have fallen but not sufficiently quickly, so Tower Hamlets declared a climate emergency in March 2019  </a:t>
            </a:r>
          </a:p>
          <a:p>
            <a:pPr marL="285750" indent="-285750"/>
            <a:r>
              <a:rPr lang="en-GB" sz="1600" dirty="0">
                <a:solidFill>
                  <a:schemeClr val="dk1"/>
                </a:solidFill>
                <a:latin typeface="+mn-lt"/>
              </a:rPr>
              <a:t>In 2010, it was estimated that there were 85 adult deaths as a result of poor air quality, which was relatively low compared to other parts of London. </a:t>
            </a:r>
          </a:p>
          <a:p>
            <a:pPr marL="285750" indent="-285750"/>
            <a:r>
              <a:rPr lang="en-GB" sz="1600" dirty="0">
                <a:solidFill>
                  <a:schemeClr val="dk1"/>
                </a:solidFill>
                <a:latin typeface="+mn-lt"/>
              </a:rPr>
              <a:t>The recycling rate in Tower Hamlets in 2018/19 was 23.2% which was below both the national and London average</a:t>
            </a:r>
          </a:p>
          <a:p>
            <a:pPr marL="285750" indent="-285750"/>
            <a:r>
              <a:rPr lang="en-GB" sz="1600" dirty="0">
                <a:solidFill>
                  <a:schemeClr val="dk1"/>
                </a:solidFill>
                <a:latin typeface="+mn-lt"/>
              </a:rPr>
              <a:t>Tower Hamlets residents have a high level of concern about environmental issues with dirt, air pollution, traffic congestion and lack of parks among those concerns</a:t>
            </a:r>
          </a:p>
          <a:p>
            <a:pPr marL="0" indent="0">
              <a:buNone/>
            </a:pPr>
            <a:endParaRPr lang="en-GB" sz="16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10244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F839963-6316-4BCE-A478-CDA072399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j-lt"/>
              </a:rPr>
              <a:t>Deprivation – Living Environment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A7AF9E-9B95-41AB-BB5E-4309ECD0CB26}"/>
              </a:ext>
            </a:extLst>
          </p:cNvPr>
          <p:cNvSpPr txBox="1"/>
          <p:nvPr/>
        </p:nvSpPr>
        <p:spPr>
          <a:xfrm>
            <a:off x="926275" y="1326701"/>
            <a:ext cx="107471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</a:rPr>
              <a:t>The Living Environment Domain of the Indices of Multiple Deprivation measures deprivation inside and outside and includes deprivation relating to air quality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</a:rPr>
              <a:t>On this measure, Tower Hamlets was the 36</a:t>
            </a:r>
            <a:r>
              <a:rPr lang="en-GB" baseline="30000" dirty="0">
                <a:solidFill>
                  <a:prstClr val="black"/>
                </a:solidFill>
              </a:rPr>
              <a:t>th</a:t>
            </a:r>
            <a:r>
              <a:rPr lang="en-GB" dirty="0">
                <a:solidFill>
                  <a:prstClr val="black"/>
                </a:solidFill>
              </a:rPr>
              <a:t> most deprived local authority area in England in 2019, having been the 16</a:t>
            </a:r>
            <a:r>
              <a:rPr lang="en-GB" baseline="30000" dirty="0">
                <a:solidFill>
                  <a:prstClr val="black"/>
                </a:solidFill>
              </a:rPr>
              <a:t>th</a:t>
            </a:r>
            <a:r>
              <a:rPr lang="en-GB" dirty="0">
                <a:solidFill>
                  <a:prstClr val="black"/>
                </a:solidFill>
              </a:rPr>
              <a:t> mot deprived in 2015</a:t>
            </a:r>
          </a:p>
        </p:txBody>
      </p:sp>
      <p:pic>
        <p:nvPicPr>
          <p:cNvPr id="6" name="Picture 5" descr="Map of Living Environment Deprivation 2015">
            <a:extLst>
              <a:ext uri="{FF2B5EF4-FFF2-40B4-BE49-F238E27FC236}">
                <a16:creationId xmlns:a16="http://schemas.microsoft.com/office/drawing/2014/main" id="{71F690F3-5663-4385-A1B4-98D8397D09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14" b="10940"/>
          <a:stretch/>
        </p:blipFill>
        <p:spPr>
          <a:xfrm>
            <a:off x="1796706" y="2652264"/>
            <a:ext cx="3179928" cy="3318409"/>
          </a:xfrm>
          <a:prstGeom prst="rect">
            <a:avLst/>
          </a:prstGeom>
        </p:spPr>
      </p:pic>
      <p:pic>
        <p:nvPicPr>
          <p:cNvPr id="8" name="Picture 7" descr="Map of Living Environment Deprivation 2019">
            <a:extLst>
              <a:ext uri="{FF2B5EF4-FFF2-40B4-BE49-F238E27FC236}">
                <a16:creationId xmlns:a16="http://schemas.microsoft.com/office/drawing/2014/main" id="{172A5A84-66DC-4009-AA2E-606B5CE9D6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72" b="10598"/>
          <a:stretch/>
        </p:blipFill>
        <p:spPr>
          <a:xfrm>
            <a:off x="6878472" y="2629723"/>
            <a:ext cx="3179928" cy="33491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5D1F2C3-B483-4C6B-9FBE-23C112B18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28299" y="2652264"/>
            <a:ext cx="905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2015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94B33E-E856-4061-A88B-B2EDC9F3B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41994" y="2629723"/>
            <a:ext cx="905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1668538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F839963-6316-4BCE-A478-CDA072399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j-lt"/>
              </a:rPr>
              <a:t>Parks and Open Spaces</a:t>
            </a:r>
          </a:p>
        </p:txBody>
      </p:sp>
      <p:pic>
        <p:nvPicPr>
          <p:cNvPr id="9" name="Picture 8" descr="Map showing parks and open spaces">
            <a:extLst>
              <a:ext uri="{FF2B5EF4-FFF2-40B4-BE49-F238E27FC236}">
                <a16:creationId xmlns:a16="http://schemas.microsoft.com/office/drawing/2014/main" id="{47A98176-F814-45B4-A3ED-28E27CFF5B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435" y="1326701"/>
            <a:ext cx="2805383" cy="396439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3CDCC26-81AA-449C-854B-F9164AB63D2F}"/>
              </a:ext>
            </a:extLst>
          </p:cNvPr>
          <p:cNvSpPr txBox="1"/>
          <p:nvPr/>
        </p:nvSpPr>
        <p:spPr>
          <a:xfrm>
            <a:off x="5472545" y="1510144"/>
            <a:ext cx="425334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</a:rPr>
              <a:t>Tower Hamlets has more than 200 parks and open spaces of which more than 170 are publicly accessible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</a:rPr>
              <a:t>Five registered historic parks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</a:rPr>
              <a:t>In 2019, 12 parks and open spaces had green flag awards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</a:rPr>
              <a:t>Victoria Park is the borough’s oldest and largest park covering over 80 hectares</a:t>
            </a:r>
          </a:p>
        </p:txBody>
      </p:sp>
    </p:spTree>
    <p:extLst>
      <p:ext uri="{BB962C8B-B14F-4D97-AF65-F5344CB8AC3E}">
        <p14:creationId xmlns:p14="http://schemas.microsoft.com/office/powerpoint/2010/main" val="843147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F839963-6316-4BCE-A478-CDA072399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j-lt"/>
              </a:rPr>
              <a:t>Sustainability – CO2 Emissions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A7AF9E-9B95-41AB-BB5E-4309ECD0CB26}"/>
              </a:ext>
            </a:extLst>
          </p:cNvPr>
          <p:cNvSpPr txBox="1"/>
          <p:nvPr/>
        </p:nvSpPr>
        <p:spPr>
          <a:xfrm>
            <a:off x="926275" y="1326701"/>
            <a:ext cx="107471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</a:rPr>
              <a:t>Total CO2 emissions within the scope of influence of the local authority in Tower Hamlets were 1237 (</a:t>
            </a:r>
            <a:r>
              <a:rPr lang="en-GB" dirty="0" err="1">
                <a:solidFill>
                  <a:prstClr val="black"/>
                </a:solidFill>
              </a:rPr>
              <a:t>kt</a:t>
            </a:r>
            <a:r>
              <a:rPr lang="en-GB" dirty="0">
                <a:solidFill>
                  <a:prstClr val="black"/>
                </a:solidFill>
              </a:rPr>
              <a:t> C02).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</a:rPr>
              <a:t>This was the 3</a:t>
            </a:r>
            <a:r>
              <a:rPr lang="en-GB" baseline="30000" dirty="0">
                <a:solidFill>
                  <a:prstClr val="black"/>
                </a:solidFill>
              </a:rPr>
              <a:t>rd</a:t>
            </a:r>
            <a:r>
              <a:rPr lang="en-GB" dirty="0">
                <a:solidFill>
                  <a:prstClr val="black"/>
                </a:solidFill>
              </a:rPr>
              <a:t> highest amount of CO2 emissions in London after Westminster and Hillingdon.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</a:rPr>
              <a:t>Tower Hamlets accounted for 4.2% of all emissions in London and 0.43% of all emissions in England. </a:t>
            </a:r>
          </a:p>
        </p:txBody>
      </p:sp>
      <p:graphicFrame>
        <p:nvGraphicFramePr>
          <p:cNvPr id="7" name="Chart 6" descr="Chart of C02 Emissions by local authority">
            <a:extLst>
              <a:ext uri="{FF2B5EF4-FFF2-40B4-BE49-F238E27FC236}">
                <a16:creationId xmlns:a16="http://schemas.microsoft.com/office/drawing/2014/main" id="{91C01FDE-7C46-4737-81A4-202431DF56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7323974"/>
              </p:ext>
            </p:extLst>
          </p:nvPr>
        </p:nvGraphicFramePr>
        <p:xfrm>
          <a:off x="1919536" y="2735055"/>
          <a:ext cx="8352928" cy="3250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4A130F5-16AD-4935-84E0-962E54819167}"/>
              </a:ext>
            </a:extLst>
          </p:cNvPr>
          <p:cNvSpPr txBox="1"/>
          <p:nvPr/>
        </p:nvSpPr>
        <p:spPr>
          <a:xfrm>
            <a:off x="2285046" y="5523499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prstClr val="black"/>
                </a:solidFill>
                <a:latin typeface="Calibri"/>
              </a:rPr>
              <a:t>Source: Department for Business, Energy and Industrial Strategy, UK local authority and regional carbon dioxide emissions</a:t>
            </a:r>
          </a:p>
        </p:txBody>
      </p:sp>
    </p:spTree>
    <p:extLst>
      <p:ext uri="{BB962C8B-B14F-4D97-AF65-F5344CB8AC3E}">
        <p14:creationId xmlns:p14="http://schemas.microsoft.com/office/powerpoint/2010/main" val="74655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F839963-6316-4BCE-A478-CDA072399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j-lt"/>
              </a:rPr>
              <a:t>Sustainability – CO2 Emissions (2)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A7AF9E-9B95-41AB-BB5E-4309ECD0CB26}"/>
              </a:ext>
            </a:extLst>
          </p:cNvPr>
          <p:cNvSpPr txBox="1"/>
          <p:nvPr/>
        </p:nvSpPr>
        <p:spPr>
          <a:xfrm>
            <a:off x="926275" y="1326701"/>
            <a:ext cx="1074716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prstClr val="black"/>
                </a:solidFill>
              </a:rPr>
              <a:t>CO2 emissions have fallen in recent years, both in absolute and per capita terms.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prstClr val="black"/>
                </a:solidFill>
              </a:rPr>
              <a:t>Tower Hamlets produced 4.0 tonnes of CO2 per capita in 2017 – more than Greater London (3.4 tonnes) but less than England (5.1 tonnes)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prstClr val="black"/>
                </a:solidFill>
              </a:rPr>
              <a:t>A large proportion of the boroughs emissions come from industry and commercial activity (717.9 </a:t>
            </a:r>
            <a:r>
              <a:rPr lang="en-GB" sz="1400" dirty="0" err="1">
                <a:solidFill>
                  <a:prstClr val="black"/>
                </a:solidFill>
              </a:rPr>
              <a:t>kt</a:t>
            </a:r>
            <a:r>
              <a:rPr lang="en-GB" sz="1400" dirty="0">
                <a:solidFill>
                  <a:prstClr val="black"/>
                </a:solidFill>
              </a:rPr>
              <a:t> CO2) – this is the 2</a:t>
            </a:r>
            <a:r>
              <a:rPr lang="en-GB" sz="1400" baseline="30000" dirty="0">
                <a:solidFill>
                  <a:prstClr val="black"/>
                </a:solidFill>
              </a:rPr>
              <a:t>nd</a:t>
            </a:r>
            <a:r>
              <a:rPr lang="en-GB" sz="1400" dirty="0">
                <a:solidFill>
                  <a:prstClr val="black"/>
                </a:solidFill>
              </a:rPr>
              <a:t> highest amount in London after Westminster.  </a:t>
            </a:r>
            <a:r>
              <a:rPr lang="en-GB" sz="1400" dirty="0">
                <a:solidFill>
                  <a:prstClr val="black"/>
                </a:solidFill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6" name="Chart 5" descr="Chart of per capita C02 emissions">
            <a:extLst>
              <a:ext uri="{FF2B5EF4-FFF2-40B4-BE49-F238E27FC236}">
                <a16:creationId xmlns:a16="http://schemas.microsoft.com/office/drawing/2014/main" id="{FACC5AD3-DE5E-42F4-A304-34519C3072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6414599"/>
              </p:ext>
            </p:extLst>
          </p:nvPr>
        </p:nvGraphicFramePr>
        <p:xfrm>
          <a:off x="1190894" y="2652264"/>
          <a:ext cx="5256584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 descr="Chart of C02 emissions by activity creating those emissions">
            <a:extLst>
              <a:ext uri="{FF2B5EF4-FFF2-40B4-BE49-F238E27FC236}">
                <a16:creationId xmlns:a16="http://schemas.microsoft.com/office/drawing/2014/main" id="{451010F5-B003-49A7-8143-C6802B0B37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2211949"/>
              </p:ext>
            </p:extLst>
          </p:nvPr>
        </p:nvGraphicFramePr>
        <p:xfrm>
          <a:off x="7243252" y="2652264"/>
          <a:ext cx="3365564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2322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F839963-6316-4BCE-A478-CDA072399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j-lt"/>
              </a:rPr>
              <a:t>Air Quality and the impact on health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A7AF9E-9B95-41AB-BB5E-4309ECD0CB26}"/>
              </a:ext>
            </a:extLst>
          </p:cNvPr>
          <p:cNvSpPr txBox="1"/>
          <p:nvPr/>
        </p:nvSpPr>
        <p:spPr>
          <a:xfrm>
            <a:off x="926275" y="1326701"/>
            <a:ext cx="107471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</a:rPr>
              <a:t>Tower Hamlets operate 4 monitoring stations in the borough.  These are located at Mile End, </a:t>
            </a:r>
            <a:r>
              <a:rPr lang="en-GB" sz="1600" dirty="0" err="1">
                <a:solidFill>
                  <a:prstClr val="black"/>
                </a:solidFill>
              </a:rPr>
              <a:t>Blackwall</a:t>
            </a:r>
            <a:r>
              <a:rPr lang="en-GB" sz="1600" dirty="0">
                <a:solidFill>
                  <a:prstClr val="black"/>
                </a:solidFill>
              </a:rPr>
              <a:t> Tunnel Approach, Victoria Park and Millwall Park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</a:rPr>
              <a:t>Public Health England estimated that there were 85 deaths in 2010 among adults aged over 25 in Tower Hamlets as a result of particulate air pollution.  This was the 25</a:t>
            </a:r>
            <a:r>
              <a:rPr lang="en-GB" sz="1600" baseline="30000" dirty="0">
                <a:solidFill>
                  <a:prstClr val="black"/>
                </a:solidFill>
              </a:rPr>
              <a:t>th</a:t>
            </a:r>
            <a:r>
              <a:rPr lang="en-GB" sz="1600" dirty="0">
                <a:solidFill>
                  <a:prstClr val="black"/>
                </a:solidFill>
              </a:rPr>
              <a:t> highest number among the 32 London boroughs and equated to 1121 years of life lost.   </a:t>
            </a:r>
          </a:p>
        </p:txBody>
      </p:sp>
      <p:graphicFrame>
        <p:nvGraphicFramePr>
          <p:cNvPr id="7" name="Chart 6" descr="Chart showing mortality from different pollutants ">
            <a:extLst>
              <a:ext uri="{FF2B5EF4-FFF2-40B4-BE49-F238E27FC236}">
                <a16:creationId xmlns:a16="http://schemas.microsoft.com/office/drawing/2014/main" id="{17E5D9A8-9822-4960-8557-A7A29F6318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4552716"/>
              </p:ext>
            </p:extLst>
          </p:nvPr>
        </p:nvGraphicFramePr>
        <p:xfrm>
          <a:off x="1919536" y="2665945"/>
          <a:ext cx="8194282" cy="3125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4E28246-6826-4766-A382-1734A36C372C}"/>
              </a:ext>
            </a:extLst>
          </p:cNvPr>
          <p:cNvSpPr txBox="1"/>
          <p:nvPr/>
        </p:nvSpPr>
        <p:spPr>
          <a:xfrm>
            <a:off x="2078182" y="5331244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>
                <a:solidFill>
                  <a:prstClr val="black"/>
                </a:solidFill>
                <a:latin typeface="Calibri"/>
              </a:rPr>
              <a:t>Source: Public Health England, Estimating Local Mortality  Burdens associated with particulate air pollution, 2014</a:t>
            </a:r>
          </a:p>
        </p:txBody>
      </p:sp>
    </p:spTree>
    <p:extLst>
      <p:ext uri="{BB962C8B-B14F-4D97-AF65-F5344CB8AC3E}">
        <p14:creationId xmlns:p14="http://schemas.microsoft.com/office/powerpoint/2010/main" val="2910325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F839963-6316-4BCE-A478-CDA072399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j-lt"/>
              </a:rPr>
              <a:t>Waste Management and Recycling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A7AF9E-9B95-41AB-BB5E-4309ECD0CB26}"/>
              </a:ext>
            </a:extLst>
          </p:cNvPr>
          <p:cNvSpPr txBox="1"/>
          <p:nvPr/>
        </p:nvSpPr>
        <p:spPr>
          <a:xfrm>
            <a:off x="926275" y="1326701"/>
            <a:ext cx="107471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</a:rPr>
              <a:t>In 2018/19, Tower Hamlets collected 441.2kg per household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</a:rPr>
              <a:t>The recycling rate was 23.2%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</a:rPr>
              <a:t>This compared with a recycling rate of 43.5% in England and 33.4% in London.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</a:rPr>
              <a:t>Across London, the recycling rate is typically lower in inner London and in the more deprived boroughs, with Newham having the lowest recycling rate at 17%</a:t>
            </a:r>
          </a:p>
        </p:txBody>
      </p:sp>
      <p:graphicFrame>
        <p:nvGraphicFramePr>
          <p:cNvPr id="6" name="Chart 5" descr="Chart showing recycling rates among London Boroughs">
            <a:extLst>
              <a:ext uri="{FF2B5EF4-FFF2-40B4-BE49-F238E27FC236}">
                <a16:creationId xmlns:a16="http://schemas.microsoft.com/office/drawing/2014/main" id="{84FF5463-602D-4D90-9AEE-F2E8348622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6611800"/>
              </p:ext>
            </p:extLst>
          </p:nvPr>
        </p:nvGraphicFramePr>
        <p:xfrm>
          <a:off x="1704109" y="2708920"/>
          <a:ext cx="8700655" cy="3262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43B8537-7629-475F-8316-365171179D0F}"/>
              </a:ext>
            </a:extLst>
          </p:cNvPr>
          <p:cNvSpPr txBox="1"/>
          <p:nvPr/>
        </p:nvSpPr>
        <p:spPr>
          <a:xfrm>
            <a:off x="2467890" y="5531299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prstClr val="black"/>
                </a:solidFill>
                <a:latin typeface="Calibri"/>
              </a:rPr>
              <a:t>Source: Department of Environment, Food and Rural Affairs, local authority collected waste from households </a:t>
            </a:r>
          </a:p>
        </p:txBody>
      </p:sp>
    </p:spTree>
    <p:extLst>
      <p:ext uri="{BB962C8B-B14F-4D97-AF65-F5344CB8AC3E}">
        <p14:creationId xmlns:p14="http://schemas.microsoft.com/office/powerpoint/2010/main" val="3585348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F1F665-8C49-46C4-9576-76EB15A7F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9761738" cy="1325563"/>
          </a:xfrm>
        </p:spPr>
        <p:txBody>
          <a:bodyPr/>
          <a:lstStyle/>
          <a:p>
            <a:r>
              <a:rPr lang="en-GB" dirty="0">
                <a:latin typeface="+mj-lt"/>
              </a:rPr>
              <a:t>Residents Views on the Environment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D3871E4-112D-470B-963C-262FC0D80645}"/>
              </a:ext>
            </a:extLst>
          </p:cNvPr>
          <p:cNvSpPr/>
          <p:nvPr/>
        </p:nvSpPr>
        <p:spPr>
          <a:xfrm>
            <a:off x="838200" y="1325563"/>
            <a:ext cx="99267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</a:rPr>
              <a:t>In the 2019 Tower Hamlets residents survey, residents identified a number of environmental issues among their top three personal concerns:</a:t>
            </a:r>
          </a:p>
          <a:p>
            <a:pPr marL="742950" lvl="1" indent="-285750">
              <a:buFontTx/>
              <a:buChar char="-"/>
            </a:pPr>
            <a:r>
              <a:rPr lang="en-GB" dirty="0">
                <a:solidFill>
                  <a:prstClr val="black"/>
                </a:solidFill>
              </a:rPr>
              <a:t>28% were concerned about litter/dirt in the street</a:t>
            </a:r>
          </a:p>
          <a:p>
            <a:pPr marL="742950" lvl="1" indent="-285750">
              <a:buFontTx/>
              <a:buChar char="-"/>
            </a:pPr>
            <a:r>
              <a:rPr lang="en-GB" dirty="0">
                <a:solidFill>
                  <a:prstClr val="black"/>
                </a:solidFill>
              </a:rPr>
              <a:t>16% were concerned about the level of air pollution</a:t>
            </a:r>
          </a:p>
          <a:p>
            <a:pPr marL="742950" lvl="1" indent="-285750">
              <a:buFontTx/>
              <a:buChar char="-"/>
            </a:pPr>
            <a:r>
              <a:rPr lang="en-GB" dirty="0">
                <a:solidFill>
                  <a:prstClr val="black"/>
                </a:solidFill>
              </a:rPr>
              <a:t>11% were concerned about traffic congestion</a:t>
            </a:r>
          </a:p>
          <a:p>
            <a:pPr marL="742950" lvl="1" indent="-285750">
              <a:buFontTx/>
              <a:buChar char="-"/>
            </a:pPr>
            <a:r>
              <a:rPr lang="en-GB" dirty="0">
                <a:solidFill>
                  <a:prstClr val="black"/>
                </a:solidFill>
              </a:rPr>
              <a:t>9% were concerned about lack of recreational facilities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</a:rPr>
              <a:t>40% of Tower Hamlets residents identified ‘going to a park’ as a hobby or interest, with the vast majority of those using Tower Hamlets parks, either exclusively or alongside parks elsewhere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</a:rPr>
              <a:t>6% of Tower Hamlets identified ‘seeing wildlife (zoos and farms)’ as a hobby or interest with around half of those undertaking this activity wholly or partially in Tower Hamlets.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7204973"/>
      </p:ext>
    </p:extLst>
  </p:cSld>
  <p:clrMapOvr>
    <a:masterClrMapping/>
  </p:clrMapOvr>
</p:sld>
</file>

<file path=ppt/theme/theme1.xml><?xml version="1.0" encoding="utf-8"?>
<a:theme xmlns:a="http://schemas.openxmlformats.org/drawingml/2006/main" name="LBTH PPT theme">
  <a:themeElements>
    <a:clrScheme name="LBTH Colours">
      <a:dk1>
        <a:srgbClr val="00445E"/>
      </a:dk1>
      <a:lt1>
        <a:srgbClr val="FFFFFF"/>
      </a:lt1>
      <a:dk2>
        <a:srgbClr val="00B2BB"/>
      </a:dk2>
      <a:lt2>
        <a:srgbClr val="BBD034"/>
      </a:lt2>
      <a:accent1>
        <a:srgbClr val="E62154"/>
      </a:accent1>
      <a:accent2>
        <a:srgbClr val="F7A823"/>
      </a:accent2>
      <a:accent3>
        <a:srgbClr val="E5E000"/>
      </a:accent3>
      <a:accent4>
        <a:srgbClr val="AF137E"/>
      </a:accent4>
      <a:accent5>
        <a:srgbClr val="E94E1B"/>
      </a:accent5>
      <a:accent6>
        <a:srgbClr val="92C256"/>
      </a:accent6>
      <a:hlink>
        <a:srgbClr val="0000FF"/>
      </a:hlink>
      <a:folHlink>
        <a:srgbClr val="800080"/>
      </a:folHlink>
    </a:clrScheme>
    <a:fontScheme name="Custom 1">
      <a:majorFont>
        <a:latin typeface="Raleway"/>
        <a:ea typeface=""/>
        <a:cs typeface=""/>
      </a:majorFont>
      <a:minorFont>
        <a:latin typeface="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BTH PPT theme" id="{8690AB46-57C9-486D-8051-A8FCF98A9542}" vid="{7F942EB9-57AC-446A-B234-44AFCCC3DB4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BB513BD579BF4FAC6B5580372F2F7E" ma:contentTypeVersion="13" ma:contentTypeDescription="Create a new document." ma:contentTypeScope="" ma:versionID="55413226cba683ef6b5ed64a23670ee2">
  <xsd:schema xmlns:xsd="http://www.w3.org/2001/XMLSchema" xmlns:xs="http://www.w3.org/2001/XMLSchema" xmlns:p="http://schemas.microsoft.com/office/2006/metadata/properties" xmlns:ns3="46c37b34-2409-4c5e-90c0-b948f1353365" xmlns:ns4="2a4cc58a-d66d-45cf-b590-f56250971858" targetNamespace="http://schemas.microsoft.com/office/2006/metadata/properties" ma:root="true" ma:fieldsID="80054715bc255f450e23c14427ee8ce3" ns3:_="" ns4:_="">
    <xsd:import namespace="46c37b34-2409-4c5e-90c0-b948f1353365"/>
    <xsd:import namespace="2a4cc58a-d66d-45cf-b590-f5625097185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c37b34-2409-4c5e-90c0-b948f135336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4cc58a-d66d-45cf-b590-f562509718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8AC92BE-7F65-4AD4-9C31-5651DA116B6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7C95CC8-FCC5-45E6-B66C-2BDBA5BFDB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c37b34-2409-4c5e-90c0-b948f1353365"/>
    <ds:schemaRef ds:uri="2a4cc58a-d66d-45cf-b590-f562509718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78ADC5A-807F-42B2-92C7-50F51D6D3270}">
  <ds:schemaRefs>
    <ds:schemaRef ds:uri="http://purl.org/dc/dcmitype/"/>
    <ds:schemaRef ds:uri="http://www.w3.org/XML/1998/namespace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2a4cc58a-d66d-45cf-b590-f56250971858"/>
    <ds:schemaRef ds:uri="46c37b34-2409-4c5e-90c0-b948f1353365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3277</TotalTime>
  <Words>813</Words>
  <Application>Microsoft Office PowerPoint</Application>
  <PresentationFormat>Widescreen</PresentationFormat>
  <Paragraphs>52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Raleway</vt:lpstr>
      <vt:lpstr>LBTH PPT theme</vt:lpstr>
      <vt:lpstr>Borough Profile 2020</vt:lpstr>
      <vt:lpstr>Summary</vt:lpstr>
      <vt:lpstr>Deprivation – Living Environment</vt:lpstr>
      <vt:lpstr>Parks and Open Spaces</vt:lpstr>
      <vt:lpstr>Sustainability – CO2 Emissions</vt:lpstr>
      <vt:lpstr>Sustainability – CO2 Emissions (2)</vt:lpstr>
      <vt:lpstr>Air Quality and the impact on health</vt:lpstr>
      <vt:lpstr>Waste Management and Recycling</vt:lpstr>
      <vt:lpstr>Residents Views on the Environment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Pickin</dc:creator>
  <cp:lastModifiedBy>Rob Flynn</cp:lastModifiedBy>
  <cp:revision>185</cp:revision>
  <dcterms:created xsi:type="dcterms:W3CDTF">2020-02-07T11:14:16Z</dcterms:created>
  <dcterms:modified xsi:type="dcterms:W3CDTF">2020-10-15T10:38:38Z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0x01010047BB513BD579BF4FAC6B5580372F2F7E</vt:lpwstr>
  </property>
</Properties>
</file>