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notesSlides/notesSlide1.xml" ContentType="application/vnd.openxmlformats-officedocument.presentationml.notesSlide+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6"/>
  </p:notesMasterIdLst>
  <p:sldIdLst>
    <p:sldId id="307" r:id="rId5"/>
    <p:sldId id="308" r:id="rId6"/>
    <p:sldId id="312" r:id="rId7"/>
    <p:sldId id="313" r:id="rId8"/>
    <p:sldId id="324" r:id="rId9"/>
    <p:sldId id="323"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ita Haynes" initials="JH" lastIdx="1" clrIdx="0">
    <p:extLst>
      <p:ext uri="{19B8F6BF-5375-455C-9EA6-DF929625EA0E}">
        <p15:presenceInfo xmlns:p15="http://schemas.microsoft.com/office/powerpoint/2012/main" userId="S::Juanita.Haynes@towerhamlets.gov.uk::6e249f8b-1385-472f-9b7e-558abdfb57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7180"/>
    <a:srgbClr val="BBD034"/>
    <a:srgbClr val="00445E"/>
    <a:srgbClr val="003366"/>
    <a:srgbClr val="00B2BB"/>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8" autoAdjust="0"/>
  </p:normalViewPr>
  <p:slideViewPr>
    <p:cSldViewPr snapToGrid="0">
      <p:cViewPr varScale="1">
        <p:scale>
          <a:sx n="54" d="100"/>
          <a:sy n="54" d="100"/>
        </p:scale>
        <p:origin x="328" y="296"/>
      </p:cViewPr>
      <p:guideLst>
        <p:guide orient="horz" pos="2160"/>
        <p:guide pos="3840"/>
      </p:guideLst>
    </p:cSldViewPr>
  </p:slideViewPr>
  <p:outlineViewPr>
    <p:cViewPr>
      <p:scale>
        <a:sx n="33" d="100"/>
        <a:sy n="33" d="100"/>
      </p:scale>
      <p:origin x="0" y="-6952"/>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5F7180"/>
                </a:solidFill>
              </a:defRPr>
            </a:pPr>
            <a:r>
              <a:rPr lang="en-GB" sz="1600" b="1" dirty="0">
                <a:solidFill>
                  <a:srgbClr val="5F7180"/>
                </a:solidFill>
              </a:rPr>
              <a:t>Live expectancy at birth in years</a:t>
            </a:r>
            <a:r>
              <a:rPr lang="en-GB" sz="1600" b="1" baseline="0" dirty="0">
                <a:solidFill>
                  <a:srgbClr val="5F7180"/>
                </a:solidFill>
              </a:rPr>
              <a:t> (males)</a:t>
            </a:r>
            <a:endParaRPr lang="en-GB" sz="1600" b="1" dirty="0">
              <a:solidFill>
                <a:srgbClr val="5F7180"/>
              </a:solidFill>
            </a:endParaRPr>
          </a:p>
        </c:rich>
      </c:tx>
      <c:overlay val="0"/>
    </c:title>
    <c:autoTitleDeleted val="0"/>
    <c:plotArea>
      <c:layout>
        <c:manualLayout>
          <c:layoutTarget val="inner"/>
          <c:xMode val="edge"/>
          <c:yMode val="edge"/>
          <c:x val="4.5301272831547251E-2"/>
          <c:y val="0.13979918897900234"/>
          <c:w val="0.92927612647643754"/>
          <c:h val="0.59069520053327407"/>
        </c:manualLayout>
      </c:layout>
      <c:lineChart>
        <c:grouping val="standard"/>
        <c:varyColors val="0"/>
        <c:ser>
          <c:idx val="0"/>
          <c:order val="0"/>
          <c:tx>
            <c:strRef>
              <c:f>Sheet1!$A$4</c:f>
              <c:strCache>
                <c:ptCount val="1"/>
                <c:pt idx="0">
                  <c:v>Tower Hamlets</c:v>
                </c:pt>
              </c:strCache>
            </c:strRef>
          </c:tx>
          <c:spPr>
            <a:ln>
              <a:solidFill>
                <a:srgbClr val="BBD034"/>
              </a:solidFill>
            </a:ln>
          </c:spPr>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Sheet1!$B$3:$Q$3</c:f>
              <c:strCache>
                <c:ptCount val="16"/>
                <c:pt idx="0">
                  <c:v>2001-2003</c:v>
                </c:pt>
                <c:pt idx="1">
                  <c:v>2002-2004</c:v>
                </c:pt>
                <c:pt idx="2">
                  <c:v>2003-2005</c:v>
                </c:pt>
                <c:pt idx="3">
                  <c:v>2004-2006</c:v>
                </c:pt>
                <c:pt idx="4">
                  <c:v>2005-2007</c:v>
                </c:pt>
                <c:pt idx="5">
                  <c:v>2006-2008</c:v>
                </c:pt>
                <c:pt idx="6">
                  <c:v>2007-2009</c:v>
                </c:pt>
                <c:pt idx="7">
                  <c:v>2008-2010</c:v>
                </c:pt>
                <c:pt idx="8">
                  <c:v>2009-2011</c:v>
                </c:pt>
                <c:pt idx="9">
                  <c:v>2010-2012</c:v>
                </c:pt>
                <c:pt idx="10">
                  <c:v>2011-2013</c:v>
                </c:pt>
                <c:pt idx="11">
                  <c:v>2012-2014</c:v>
                </c:pt>
                <c:pt idx="12">
                  <c:v>2013-2015</c:v>
                </c:pt>
                <c:pt idx="13">
                  <c:v>2014-2016</c:v>
                </c:pt>
                <c:pt idx="14">
                  <c:v>2015-2017</c:v>
                </c:pt>
                <c:pt idx="15">
                  <c:v>2016-2018</c:v>
                </c:pt>
              </c:strCache>
            </c:strRef>
          </c:cat>
          <c:val>
            <c:numRef>
              <c:f>Sheet1!$B$4:$Q$4</c:f>
              <c:numCache>
                <c:formatCode>0.0</c:formatCode>
                <c:ptCount val="16"/>
                <c:pt idx="0">
                  <c:v>72.862753434339197</c:v>
                </c:pt>
                <c:pt idx="1">
                  <c:v>73.713505358262793</c:v>
                </c:pt>
                <c:pt idx="2">
                  <c:v>74.612327677057706</c:v>
                </c:pt>
                <c:pt idx="3">
                  <c:v>74.866351358439999</c:v>
                </c:pt>
                <c:pt idx="4">
                  <c:v>74.897560808911905</c:v>
                </c:pt>
                <c:pt idx="5">
                  <c:v>74.825362470783901</c:v>
                </c:pt>
                <c:pt idx="6">
                  <c:v>75.476951330605004</c:v>
                </c:pt>
                <c:pt idx="7">
                  <c:v>76.026488803126497</c:v>
                </c:pt>
                <c:pt idx="8">
                  <c:v>76.590641065586198</c:v>
                </c:pt>
                <c:pt idx="9">
                  <c:v>76.968797755322498</c:v>
                </c:pt>
                <c:pt idx="10">
                  <c:v>77.481861809168706</c:v>
                </c:pt>
                <c:pt idx="11">
                  <c:v>78.000985184480399</c:v>
                </c:pt>
                <c:pt idx="12">
                  <c:v>78.380139821870003</c:v>
                </c:pt>
                <c:pt idx="13">
                  <c:v>78.645829826648693</c:v>
                </c:pt>
                <c:pt idx="14">
                  <c:v>78.971565261041704</c:v>
                </c:pt>
                <c:pt idx="15">
                  <c:v>79.335161350717598</c:v>
                </c:pt>
              </c:numCache>
            </c:numRef>
          </c:val>
          <c:smooth val="0"/>
          <c:extLst>
            <c:ext xmlns:c16="http://schemas.microsoft.com/office/drawing/2014/chart" uri="{C3380CC4-5D6E-409C-BE32-E72D297353CC}">
              <c16:uniqueId val="{00000000-2D0C-44F3-99F0-FB79AA40BFE4}"/>
            </c:ext>
          </c:extLst>
        </c:ser>
        <c:ser>
          <c:idx val="1"/>
          <c:order val="1"/>
          <c:tx>
            <c:strRef>
              <c:f>Sheet1!$A$5</c:f>
              <c:strCache>
                <c:ptCount val="1"/>
                <c:pt idx="0">
                  <c:v>United Kingdom</c:v>
                </c:pt>
              </c:strCache>
            </c:strRef>
          </c:tx>
          <c:spPr>
            <a:ln>
              <a:solidFill>
                <a:schemeClr val="bg1">
                  <a:lumMod val="75000"/>
                </a:schemeClr>
              </a:solidFill>
            </a:ln>
          </c:spPr>
          <c:marker>
            <c:symbol val="none"/>
          </c:marker>
          <c:cat>
            <c:strRef>
              <c:f>Sheet1!$B$3:$Q$3</c:f>
              <c:strCache>
                <c:ptCount val="16"/>
                <c:pt idx="0">
                  <c:v>2001-2003</c:v>
                </c:pt>
                <c:pt idx="1">
                  <c:v>2002-2004</c:v>
                </c:pt>
                <c:pt idx="2">
                  <c:v>2003-2005</c:v>
                </c:pt>
                <c:pt idx="3">
                  <c:v>2004-2006</c:v>
                </c:pt>
                <c:pt idx="4">
                  <c:v>2005-2007</c:v>
                </c:pt>
                <c:pt idx="5">
                  <c:v>2006-2008</c:v>
                </c:pt>
                <c:pt idx="6">
                  <c:v>2007-2009</c:v>
                </c:pt>
                <c:pt idx="7">
                  <c:v>2008-2010</c:v>
                </c:pt>
                <c:pt idx="8">
                  <c:v>2009-2011</c:v>
                </c:pt>
                <c:pt idx="9">
                  <c:v>2010-2012</c:v>
                </c:pt>
                <c:pt idx="10">
                  <c:v>2011-2013</c:v>
                </c:pt>
                <c:pt idx="11">
                  <c:v>2012-2014</c:v>
                </c:pt>
                <c:pt idx="12">
                  <c:v>2013-2015</c:v>
                </c:pt>
                <c:pt idx="13">
                  <c:v>2014-2016</c:v>
                </c:pt>
                <c:pt idx="14">
                  <c:v>2015-2017</c:v>
                </c:pt>
                <c:pt idx="15">
                  <c:v>2016-2018</c:v>
                </c:pt>
              </c:strCache>
            </c:strRef>
          </c:cat>
          <c:val>
            <c:numRef>
              <c:f>Sheet1!$B$5:$Q$5</c:f>
              <c:numCache>
                <c:formatCode>0.0</c:formatCode>
                <c:ptCount val="16"/>
                <c:pt idx="0">
                  <c:v>75.900710462527698</c:v>
                </c:pt>
                <c:pt idx="1">
                  <c:v>76.199746374512301</c:v>
                </c:pt>
                <c:pt idx="2">
                  <c:v>76.549394443006705</c:v>
                </c:pt>
                <c:pt idx="3">
                  <c:v>76.928062411902602</c:v>
                </c:pt>
                <c:pt idx="4">
                  <c:v>77.2004070378173</c:v>
                </c:pt>
                <c:pt idx="5">
                  <c:v>77.4376457205625</c:v>
                </c:pt>
                <c:pt idx="6">
                  <c:v>77.733596747709797</c:v>
                </c:pt>
                <c:pt idx="7">
                  <c:v>78.061182575655195</c:v>
                </c:pt>
                <c:pt idx="8">
                  <c:v>78.467389593401606</c:v>
                </c:pt>
                <c:pt idx="9">
                  <c:v>78.773179148716395</c:v>
                </c:pt>
                <c:pt idx="10">
                  <c:v>78.980381494804206</c:v>
                </c:pt>
                <c:pt idx="11">
                  <c:v>79.1465505495907</c:v>
                </c:pt>
                <c:pt idx="12">
                  <c:v>79.166698234159696</c:v>
                </c:pt>
                <c:pt idx="13">
                  <c:v>79.234466007634396</c:v>
                </c:pt>
                <c:pt idx="14">
                  <c:v>79.236283357458206</c:v>
                </c:pt>
                <c:pt idx="15">
                  <c:v>79.308908475961005</c:v>
                </c:pt>
              </c:numCache>
            </c:numRef>
          </c:val>
          <c:smooth val="0"/>
          <c:extLst>
            <c:ext xmlns:c16="http://schemas.microsoft.com/office/drawing/2014/chart" uri="{C3380CC4-5D6E-409C-BE32-E72D297353CC}">
              <c16:uniqueId val="{00000001-2D0C-44F3-99F0-FB79AA40BFE4}"/>
            </c:ext>
          </c:extLst>
        </c:ser>
        <c:ser>
          <c:idx val="2"/>
          <c:order val="2"/>
          <c:tx>
            <c:strRef>
              <c:f>Sheet1!$A$6</c:f>
              <c:strCache>
                <c:ptCount val="1"/>
                <c:pt idx="0">
                  <c:v>London</c:v>
                </c:pt>
              </c:strCache>
            </c:strRef>
          </c:tx>
          <c:spPr>
            <a:ln>
              <a:solidFill>
                <a:srgbClr val="5F7180"/>
              </a:solidFill>
            </a:ln>
          </c:spPr>
          <c:marker>
            <c:symbol val="none"/>
          </c:marker>
          <c:cat>
            <c:strRef>
              <c:f>Sheet1!$B$3:$Q$3</c:f>
              <c:strCache>
                <c:ptCount val="16"/>
                <c:pt idx="0">
                  <c:v>2001-2003</c:v>
                </c:pt>
                <c:pt idx="1">
                  <c:v>2002-2004</c:v>
                </c:pt>
                <c:pt idx="2">
                  <c:v>2003-2005</c:v>
                </c:pt>
                <c:pt idx="3">
                  <c:v>2004-2006</c:v>
                </c:pt>
                <c:pt idx="4">
                  <c:v>2005-2007</c:v>
                </c:pt>
                <c:pt idx="5">
                  <c:v>2006-2008</c:v>
                </c:pt>
                <c:pt idx="6">
                  <c:v>2007-2009</c:v>
                </c:pt>
                <c:pt idx="7">
                  <c:v>2008-2010</c:v>
                </c:pt>
                <c:pt idx="8">
                  <c:v>2009-2011</c:v>
                </c:pt>
                <c:pt idx="9">
                  <c:v>2010-2012</c:v>
                </c:pt>
                <c:pt idx="10">
                  <c:v>2011-2013</c:v>
                </c:pt>
                <c:pt idx="11">
                  <c:v>2012-2014</c:v>
                </c:pt>
                <c:pt idx="12">
                  <c:v>2013-2015</c:v>
                </c:pt>
                <c:pt idx="13">
                  <c:v>2014-2016</c:v>
                </c:pt>
                <c:pt idx="14">
                  <c:v>2015-2017</c:v>
                </c:pt>
                <c:pt idx="15">
                  <c:v>2016-2018</c:v>
                </c:pt>
              </c:strCache>
            </c:strRef>
          </c:cat>
          <c:val>
            <c:numRef>
              <c:f>Sheet1!$B$6:$Q$6</c:f>
              <c:numCache>
                <c:formatCode>0.0</c:formatCode>
                <c:ptCount val="16"/>
                <c:pt idx="0">
                  <c:v>75.954243901956801</c:v>
                </c:pt>
                <c:pt idx="1">
                  <c:v>76.371135089622797</c:v>
                </c:pt>
                <c:pt idx="2">
                  <c:v>76.793192692010805</c:v>
                </c:pt>
                <c:pt idx="3">
                  <c:v>77.253853794166204</c:v>
                </c:pt>
                <c:pt idx="4">
                  <c:v>77.627774915894307</c:v>
                </c:pt>
                <c:pt idx="5">
                  <c:v>77.951210053773906</c:v>
                </c:pt>
                <c:pt idx="6">
                  <c:v>78.337338100354529</c:v>
                </c:pt>
                <c:pt idx="7">
                  <c:v>78.681829319117625</c:v>
                </c:pt>
                <c:pt idx="8">
                  <c:v>79.157333446324401</c:v>
                </c:pt>
                <c:pt idx="9">
                  <c:v>79.508822351496093</c:v>
                </c:pt>
                <c:pt idx="10">
                  <c:v>79.858464553089206</c:v>
                </c:pt>
                <c:pt idx="11">
                  <c:v>80.1488086369325</c:v>
                </c:pt>
                <c:pt idx="12">
                  <c:v>80.214916188502698</c:v>
                </c:pt>
                <c:pt idx="13">
                  <c:v>80.387774463388098</c:v>
                </c:pt>
                <c:pt idx="14">
                  <c:v>80.457172419660495</c:v>
                </c:pt>
                <c:pt idx="15">
                  <c:v>80.705269863512498</c:v>
                </c:pt>
              </c:numCache>
            </c:numRef>
          </c:val>
          <c:smooth val="0"/>
          <c:extLst>
            <c:ext xmlns:c16="http://schemas.microsoft.com/office/drawing/2014/chart" uri="{C3380CC4-5D6E-409C-BE32-E72D297353CC}">
              <c16:uniqueId val="{00000002-2D0C-44F3-99F0-FB79AA40BFE4}"/>
            </c:ext>
          </c:extLst>
        </c:ser>
        <c:dLbls>
          <c:showLegendKey val="0"/>
          <c:showVal val="0"/>
          <c:showCatName val="0"/>
          <c:showSerName val="0"/>
          <c:showPercent val="0"/>
          <c:showBubbleSize val="0"/>
        </c:dLbls>
        <c:smooth val="0"/>
        <c:axId val="70428928"/>
        <c:axId val="24457600"/>
      </c:lineChart>
      <c:catAx>
        <c:axId val="70428928"/>
        <c:scaling>
          <c:orientation val="minMax"/>
        </c:scaling>
        <c:delete val="0"/>
        <c:axPos val="b"/>
        <c:numFmt formatCode="General" sourceLinked="0"/>
        <c:majorTickMark val="none"/>
        <c:minorTickMark val="none"/>
        <c:tickLblPos val="nextTo"/>
        <c:crossAx val="24457600"/>
        <c:crosses val="autoZero"/>
        <c:auto val="1"/>
        <c:lblAlgn val="ctr"/>
        <c:lblOffset val="100"/>
        <c:noMultiLvlLbl val="0"/>
      </c:catAx>
      <c:valAx>
        <c:axId val="24457600"/>
        <c:scaling>
          <c:orientation val="minMax"/>
        </c:scaling>
        <c:delete val="0"/>
        <c:axPos val="l"/>
        <c:numFmt formatCode="0.0" sourceLinked="1"/>
        <c:majorTickMark val="none"/>
        <c:minorTickMark val="none"/>
        <c:tickLblPos val="nextTo"/>
        <c:spPr>
          <a:ln w="9525">
            <a:noFill/>
          </a:ln>
        </c:spPr>
        <c:crossAx val="70428928"/>
        <c:crosses val="autoZero"/>
        <c:crossBetween val="between"/>
      </c:valAx>
      <c:spPr>
        <a:solidFill>
          <a:srgbClr val="FFFFFF"/>
        </a:solidFill>
      </c:spPr>
    </c:plotArea>
    <c:legend>
      <c:legendPos val="b"/>
      <c:overlay val="0"/>
    </c:legend>
    <c:plotVisOnly val="1"/>
    <c:dispBlanksAs val="gap"/>
    <c:showDLblsOverMax val="0"/>
  </c:chart>
  <c:spPr>
    <a:solidFill>
      <a:srgbClr val="FFFFFF"/>
    </a:solidFill>
    <a:ln>
      <a:solidFill>
        <a:srgbClr val="5F7180"/>
      </a:solid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F7180"/>
                </a:solidFill>
              </a:defRPr>
            </a:pPr>
            <a:r>
              <a:rPr lang="en-GB" sz="1400" dirty="0">
                <a:solidFill>
                  <a:srgbClr val="5F7180"/>
                </a:solidFill>
              </a:rPr>
              <a:t>Infant</a:t>
            </a:r>
            <a:r>
              <a:rPr lang="en-GB" sz="1400" baseline="0" dirty="0">
                <a:solidFill>
                  <a:srgbClr val="5F7180"/>
                </a:solidFill>
              </a:rPr>
              <a:t> mortality, rate per 1,000 births, </a:t>
            </a:r>
          </a:p>
          <a:p>
            <a:pPr>
              <a:defRPr>
                <a:solidFill>
                  <a:srgbClr val="5F7180"/>
                </a:solidFill>
              </a:defRPr>
            </a:pPr>
            <a:r>
              <a:rPr lang="en-GB" sz="1400" baseline="0" dirty="0">
                <a:solidFill>
                  <a:srgbClr val="5F7180"/>
                </a:solidFill>
              </a:rPr>
              <a:t>2016-2018 </a:t>
            </a:r>
            <a:endParaRPr lang="en-GB" sz="1400" dirty="0">
              <a:solidFill>
                <a:srgbClr val="5F7180"/>
              </a:solidFill>
            </a:endParaRPr>
          </a:p>
        </c:rich>
      </c:tx>
      <c:overlay val="0"/>
    </c:title>
    <c:autoTitleDeleted val="0"/>
    <c:plotArea>
      <c:layout>
        <c:manualLayout>
          <c:layoutTarget val="inner"/>
          <c:xMode val="edge"/>
          <c:yMode val="edge"/>
          <c:x val="4.7772337465149375E-2"/>
          <c:y val="0.24548127131173458"/>
          <c:w val="0.93375087953190383"/>
          <c:h val="0.48434532390095547"/>
        </c:manualLayout>
      </c:layout>
      <c:barChart>
        <c:barDir val="col"/>
        <c:grouping val="clustered"/>
        <c:varyColors val="0"/>
        <c:ser>
          <c:idx val="0"/>
          <c:order val="0"/>
          <c:spPr>
            <a:solidFill>
              <a:srgbClr val="5F7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Sheet3!$A$2:$A$4</c:f>
              <c:strCache>
                <c:ptCount val="3"/>
                <c:pt idx="0">
                  <c:v>England</c:v>
                </c:pt>
                <c:pt idx="1">
                  <c:v>London</c:v>
                </c:pt>
                <c:pt idx="2">
                  <c:v>Tower Hamlets</c:v>
                </c:pt>
              </c:strCache>
            </c:strRef>
          </c:cat>
          <c:val>
            <c:numRef>
              <c:f>Sheet3!$B$2:$B$4</c:f>
              <c:numCache>
                <c:formatCode>General</c:formatCode>
                <c:ptCount val="3"/>
                <c:pt idx="0">
                  <c:v>3.9</c:v>
                </c:pt>
                <c:pt idx="1">
                  <c:v>3.3</c:v>
                </c:pt>
                <c:pt idx="2">
                  <c:v>4.3</c:v>
                </c:pt>
              </c:numCache>
            </c:numRef>
          </c:val>
          <c:extLst>
            <c:ext xmlns:c16="http://schemas.microsoft.com/office/drawing/2014/chart" uri="{C3380CC4-5D6E-409C-BE32-E72D297353CC}">
              <c16:uniqueId val="{00000000-1E67-4D13-917C-7B629472FF0F}"/>
            </c:ext>
          </c:extLst>
        </c:ser>
        <c:dLbls>
          <c:showLegendKey val="0"/>
          <c:showVal val="0"/>
          <c:showCatName val="0"/>
          <c:showSerName val="0"/>
          <c:showPercent val="0"/>
          <c:showBubbleSize val="0"/>
        </c:dLbls>
        <c:gapWidth val="75"/>
        <c:overlap val="-25"/>
        <c:axId val="81571200"/>
        <c:axId val="81586048"/>
      </c:barChart>
      <c:catAx>
        <c:axId val="81571200"/>
        <c:scaling>
          <c:orientation val="minMax"/>
        </c:scaling>
        <c:delete val="0"/>
        <c:axPos val="b"/>
        <c:numFmt formatCode="General" sourceLinked="0"/>
        <c:majorTickMark val="none"/>
        <c:minorTickMark val="none"/>
        <c:tickLblPos val="nextTo"/>
        <c:crossAx val="81586048"/>
        <c:crosses val="autoZero"/>
        <c:auto val="1"/>
        <c:lblAlgn val="ctr"/>
        <c:lblOffset val="100"/>
        <c:noMultiLvlLbl val="0"/>
      </c:catAx>
      <c:valAx>
        <c:axId val="81586048"/>
        <c:scaling>
          <c:orientation val="minMax"/>
        </c:scaling>
        <c:delete val="0"/>
        <c:axPos val="l"/>
        <c:numFmt formatCode="General" sourceLinked="1"/>
        <c:majorTickMark val="none"/>
        <c:minorTickMark val="none"/>
        <c:tickLblPos val="nextTo"/>
        <c:spPr>
          <a:ln w="9525">
            <a:noFill/>
          </a:ln>
        </c:spPr>
        <c:crossAx val="81571200"/>
        <c:crosses val="autoZero"/>
        <c:crossBetween val="between"/>
      </c:valAx>
      <c:spPr>
        <a:solidFill>
          <a:schemeClr val="bg1"/>
        </a:solidFill>
      </c:spPr>
    </c:plotArea>
    <c:plotVisOnly val="1"/>
    <c:dispBlanksAs val="gap"/>
    <c:showDLblsOverMax val="0"/>
  </c:chart>
  <c:spPr>
    <a:solidFill>
      <a:schemeClr val="bg1"/>
    </a:solidFill>
    <a:ln>
      <a:solidFill>
        <a:srgbClr val="5F7180"/>
      </a:solid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F7180"/>
                </a:solidFill>
              </a:defRPr>
            </a:pPr>
            <a:r>
              <a:rPr lang="en-GB" sz="1400" dirty="0">
                <a:solidFill>
                  <a:srgbClr val="5F7180"/>
                </a:solidFill>
              </a:rPr>
              <a:t>0 to 4 year olds, A&amp;E attendances,</a:t>
            </a:r>
            <a:r>
              <a:rPr lang="en-GB" sz="1400" baseline="0" dirty="0">
                <a:solidFill>
                  <a:srgbClr val="5F7180"/>
                </a:solidFill>
              </a:rPr>
              <a:t> 2017/18 (rate per 1,000 children)</a:t>
            </a:r>
            <a:endParaRPr lang="en-GB" sz="1400" dirty="0">
              <a:solidFill>
                <a:srgbClr val="5F7180"/>
              </a:solidFill>
            </a:endParaRPr>
          </a:p>
        </c:rich>
      </c:tx>
      <c:overlay val="0"/>
    </c:title>
    <c:autoTitleDeleted val="0"/>
    <c:plotArea>
      <c:layout>
        <c:manualLayout>
          <c:layoutTarget val="inner"/>
          <c:xMode val="edge"/>
          <c:yMode val="edge"/>
          <c:x val="6.3766555489106411E-2"/>
          <c:y val="0.11899590779369985"/>
          <c:w val="0.92122329197465058"/>
          <c:h val="0.68285522948543609"/>
        </c:manualLayout>
      </c:layout>
      <c:barChart>
        <c:barDir val="col"/>
        <c:grouping val="clustered"/>
        <c:varyColors val="0"/>
        <c:ser>
          <c:idx val="0"/>
          <c:order val="0"/>
          <c:spPr>
            <a:solidFill>
              <a:srgbClr val="5F7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Sheet1!$A$5:$A$7</c:f>
              <c:strCache>
                <c:ptCount val="3"/>
                <c:pt idx="0">
                  <c:v>England</c:v>
                </c:pt>
                <c:pt idx="1">
                  <c:v>London</c:v>
                </c:pt>
                <c:pt idx="2">
                  <c:v>Tower Hamlets</c:v>
                </c:pt>
              </c:strCache>
            </c:strRef>
          </c:cat>
          <c:val>
            <c:numRef>
              <c:f>Sheet1!$B$5:$B$7</c:f>
              <c:numCache>
                <c:formatCode>General</c:formatCode>
                <c:ptCount val="3"/>
                <c:pt idx="0">
                  <c:v>619</c:v>
                </c:pt>
                <c:pt idx="1">
                  <c:v>730.7</c:v>
                </c:pt>
                <c:pt idx="2">
                  <c:v>684.8</c:v>
                </c:pt>
              </c:numCache>
            </c:numRef>
          </c:val>
          <c:extLst>
            <c:ext xmlns:c16="http://schemas.microsoft.com/office/drawing/2014/chart" uri="{C3380CC4-5D6E-409C-BE32-E72D297353CC}">
              <c16:uniqueId val="{00000000-E3B7-4737-9F72-17A109C67415}"/>
            </c:ext>
          </c:extLst>
        </c:ser>
        <c:dLbls>
          <c:showLegendKey val="0"/>
          <c:showVal val="0"/>
          <c:showCatName val="0"/>
          <c:showSerName val="0"/>
          <c:showPercent val="0"/>
          <c:showBubbleSize val="0"/>
        </c:dLbls>
        <c:gapWidth val="75"/>
        <c:overlap val="-25"/>
        <c:axId val="82847232"/>
        <c:axId val="82848768"/>
      </c:barChart>
      <c:catAx>
        <c:axId val="82847232"/>
        <c:scaling>
          <c:orientation val="minMax"/>
        </c:scaling>
        <c:delete val="0"/>
        <c:axPos val="b"/>
        <c:numFmt formatCode="General" sourceLinked="0"/>
        <c:majorTickMark val="none"/>
        <c:minorTickMark val="none"/>
        <c:tickLblPos val="nextTo"/>
        <c:crossAx val="82848768"/>
        <c:crosses val="autoZero"/>
        <c:auto val="1"/>
        <c:lblAlgn val="ctr"/>
        <c:lblOffset val="100"/>
        <c:noMultiLvlLbl val="0"/>
      </c:catAx>
      <c:valAx>
        <c:axId val="82848768"/>
        <c:scaling>
          <c:orientation val="minMax"/>
        </c:scaling>
        <c:delete val="0"/>
        <c:axPos val="l"/>
        <c:numFmt formatCode="General" sourceLinked="1"/>
        <c:majorTickMark val="none"/>
        <c:minorTickMark val="none"/>
        <c:tickLblPos val="nextTo"/>
        <c:spPr>
          <a:ln w="9525">
            <a:noFill/>
          </a:ln>
        </c:spPr>
        <c:crossAx val="82847232"/>
        <c:crosses val="autoZero"/>
        <c:crossBetween val="between"/>
      </c:valAx>
      <c:spPr>
        <a:solidFill>
          <a:schemeClr val="bg1"/>
        </a:solidFill>
      </c:spPr>
    </c:plotArea>
    <c:plotVisOnly val="1"/>
    <c:dispBlanksAs val="gap"/>
    <c:showDLblsOverMax val="0"/>
  </c:chart>
  <c:spPr>
    <a:solidFill>
      <a:schemeClr val="bg1"/>
    </a:solidFill>
    <a:ln>
      <a:solidFill>
        <a:srgbClr val="5F7180"/>
      </a:solidFill>
    </a:ln>
  </c:sp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F7180"/>
                </a:solidFill>
              </a:defRPr>
            </a:pPr>
            <a:r>
              <a:rPr lang="en-GB" sz="1400" dirty="0">
                <a:solidFill>
                  <a:srgbClr val="5F7180"/>
                </a:solidFill>
              </a:rPr>
              <a:t>Percentage</a:t>
            </a:r>
            <a:r>
              <a:rPr lang="en-GB" sz="1400" baseline="0" dirty="0">
                <a:solidFill>
                  <a:srgbClr val="5F7180"/>
                </a:solidFill>
              </a:rPr>
              <a:t> of children who are overweight (including obese), reception and year 6, 2018/19</a:t>
            </a:r>
            <a:endParaRPr lang="en-GB" sz="1400" dirty="0">
              <a:solidFill>
                <a:srgbClr val="5F7180"/>
              </a:solidFill>
            </a:endParaRPr>
          </a:p>
        </c:rich>
      </c:tx>
      <c:overlay val="0"/>
    </c:title>
    <c:autoTitleDeleted val="0"/>
    <c:plotArea>
      <c:layout>
        <c:manualLayout>
          <c:layoutTarget val="inner"/>
          <c:xMode val="edge"/>
          <c:yMode val="edge"/>
          <c:x val="4.5109128865917211E-2"/>
          <c:y val="0.20764386078522915"/>
          <c:w val="0.9357442538219225"/>
          <c:h val="0.52789957982560498"/>
        </c:manualLayout>
      </c:layout>
      <c:barChart>
        <c:barDir val="col"/>
        <c:grouping val="clustered"/>
        <c:varyColors val="0"/>
        <c:ser>
          <c:idx val="0"/>
          <c:order val="0"/>
          <c:tx>
            <c:strRef>
              <c:f>'Overweight and obesity '!$B$1</c:f>
              <c:strCache>
                <c:ptCount val="1"/>
                <c:pt idx="0">
                  <c:v>Reception</c:v>
                </c:pt>
              </c:strCache>
            </c:strRef>
          </c:tx>
          <c:spPr>
            <a:solidFill>
              <a:srgbClr val="5F7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'Overweight and obesity '!$A$2:$A$4</c:f>
              <c:strCache>
                <c:ptCount val="3"/>
                <c:pt idx="0">
                  <c:v>England</c:v>
                </c:pt>
                <c:pt idx="1">
                  <c:v>London</c:v>
                </c:pt>
                <c:pt idx="2">
                  <c:v>Tower Hamlets</c:v>
                </c:pt>
              </c:strCache>
            </c:strRef>
          </c:cat>
          <c:val>
            <c:numRef>
              <c:f>'Overweight and obesity '!$B$2:$B$4</c:f>
              <c:numCache>
                <c:formatCode>General</c:formatCode>
                <c:ptCount val="3"/>
                <c:pt idx="0">
                  <c:v>22.6</c:v>
                </c:pt>
                <c:pt idx="1">
                  <c:v>21.8</c:v>
                </c:pt>
                <c:pt idx="2">
                  <c:v>21.8</c:v>
                </c:pt>
              </c:numCache>
            </c:numRef>
          </c:val>
          <c:extLst>
            <c:ext xmlns:c16="http://schemas.microsoft.com/office/drawing/2014/chart" uri="{C3380CC4-5D6E-409C-BE32-E72D297353CC}">
              <c16:uniqueId val="{00000000-DFD3-40CD-A41D-677E04A998E4}"/>
            </c:ext>
          </c:extLst>
        </c:ser>
        <c:ser>
          <c:idx val="1"/>
          <c:order val="1"/>
          <c:tx>
            <c:strRef>
              <c:f>'Overweight and obesity '!$C$1</c:f>
              <c:strCache>
                <c:ptCount val="1"/>
                <c:pt idx="0">
                  <c:v>Year 6</c:v>
                </c:pt>
              </c:strCache>
            </c:strRef>
          </c:tx>
          <c:spPr>
            <a:solidFill>
              <a:srgbClr val="BBD03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'Overweight and obesity '!$A$2:$A$4</c:f>
              <c:strCache>
                <c:ptCount val="3"/>
                <c:pt idx="0">
                  <c:v>England</c:v>
                </c:pt>
                <c:pt idx="1">
                  <c:v>London</c:v>
                </c:pt>
                <c:pt idx="2">
                  <c:v>Tower Hamlets</c:v>
                </c:pt>
              </c:strCache>
            </c:strRef>
          </c:cat>
          <c:val>
            <c:numRef>
              <c:f>'Overweight and obesity '!$C$2:$C$4</c:f>
              <c:numCache>
                <c:formatCode>General</c:formatCode>
                <c:ptCount val="3"/>
                <c:pt idx="0">
                  <c:v>34.299999999999997</c:v>
                </c:pt>
                <c:pt idx="1">
                  <c:v>37.9</c:v>
                </c:pt>
                <c:pt idx="2">
                  <c:v>41.4</c:v>
                </c:pt>
              </c:numCache>
            </c:numRef>
          </c:val>
          <c:extLst>
            <c:ext xmlns:c16="http://schemas.microsoft.com/office/drawing/2014/chart" uri="{C3380CC4-5D6E-409C-BE32-E72D297353CC}">
              <c16:uniqueId val="{00000001-DFD3-40CD-A41D-677E04A998E4}"/>
            </c:ext>
          </c:extLst>
        </c:ser>
        <c:dLbls>
          <c:showLegendKey val="0"/>
          <c:showVal val="0"/>
          <c:showCatName val="0"/>
          <c:showSerName val="0"/>
          <c:showPercent val="0"/>
          <c:showBubbleSize val="0"/>
        </c:dLbls>
        <c:gapWidth val="75"/>
        <c:axId val="113835392"/>
        <c:axId val="114230400"/>
      </c:barChart>
      <c:catAx>
        <c:axId val="113835392"/>
        <c:scaling>
          <c:orientation val="minMax"/>
        </c:scaling>
        <c:delete val="0"/>
        <c:axPos val="b"/>
        <c:numFmt formatCode="General" sourceLinked="0"/>
        <c:majorTickMark val="none"/>
        <c:minorTickMark val="none"/>
        <c:tickLblPos val="nextTo"/>
        <c:crossAx val="114230400"/>
        <c:crosses val="autoZero"/>
        <c:auto val="1"/>
        <c:lblAlgn val="ctr"/>
        <c:lblOffset val="100"/>
        <c:noMultiLvlLbl val="0"/>
      </c:catAx>
      <c:valAx>
        <c:axId val="114230400"/>
        <c:scaling>
          <c:orientation val="minMax"/>
        </c:scaling>
        <c:delete val="0"/>
        <c:axPos val="l"/>
        <c:numFmt formatCode="General" sourceLinked="1"/>
        <c:majorTickMark val="none"/>
        <c:minorTickMark val="none"/>
        <c:tickLblPos val="nextTo"/>
        <c:spPr>
          <a:ln w="9525">
            <a:noFill/>
          </a:ln>
        </c:spPr>
        <c:crossAx val="113835392"/>
        <c:crosses val="autoZero"/>
        <c:crossBetween val="between"/>
      </c:valAx>
      <c:spPr>
        <a:solidFill>
          <a:schemeClr val="bg1"/>
        </a:solidFill>
      </c:spPr>
    </c:plotArea>
    <c:legend>
      <c:legendPos val="b"/>
      <c:layout>
        <c:manualLayout>
          <c:xMode val="edge"/>
          <c:yMode val="edge"/>
          <c:x val="0.4058707338814812"/>
          <c:y val="0.83519736148551982"/>
          <c:w val="0.18477732908937208"/>
          <c:h val="6.9171548621255699E-2"/>
        </c:manualLayout>
      </c:layout>
      <c:overlay val="0"/>
    </c:legend>
    <c:plotVisOnly val="1"/>
    <c:dispBlanksAs val="gap"/>
    <c:showDLblsOverMax val="0"/>
  </c:chart>
  <c:spPr>
    <a:solidFill>
      <a:schemeClr val="bg1"/>
    </a:solidFill>
    <a:ln>
      <a:solidFill>
        <a:srgbClr val="5F7180"/>
      </a:solidFill>
    </a:ln>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F7180"/>
                </a:solidFill>
              </a:defRPr>
            </a:pPr>
            <a:r>
              <a:rPr lang="en-GB" sz="1400" dirty="0">
                <a:solidFill>
                  <a:srgbClr val="5F7180"/>
                </a:solidFill>
              </a:rPr>
              <a:t>Prevalence of Coronary Heart Disease</a:t>
            </a:r>
            <a:r>
              <a:rPr lang="en-GB" sz="1400" baseline="0" dirty="0">
                <a:solidFill>
                  <a:srgbClr val="5F7180"/>
                </a:solidFill>
              </a:rPr>
              <a:t> (all ages), 2018/19</a:t>
            </a:r>
            <a:endParaRPr lang="en-GB" sz="1400" dirty="0">
              <a:solidFill>
                <a:srgbClr val="5F7180"/>
              </a:solidFill>
            </a:endParaRPr>
          </a:p>
        </c:rich>
      </c:tx>
      <c:overlay val="0"/>
    </c:title>
    <c:autoTitleDeleted val="0"/>
    <c:plotArea>
      <c:layout>
        <c:manualLayout>
          <c:layoutTarget val="inner"/>
          <c:xMode val="edge"/>
          <c:yMode val="edge"/>
          <c:x val="6.6075114460966325E-2"/>
          <c:y val="0.15221027055593508"/>
          <c:w val="0.9135031780094609"/>
          <c:h val="0.61430601564816134"/>
        </c:manualLayout>
      </c:layout>
      <c:barChart>
        <c:barDir val="col"/>
        <c:grouping val="clustered"/>
        <c:varyColors val="0"/>
        <c:ser>
          <c:idx val="0"/>
          <c:order val="0"/>
          <c:spPr>
            <a:solidFill>
              <a:srgbClr val="5F7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CHD!$A$3:$A$5</c:f>
              <c:strCache>
                <c:ptCount val="3"/>
                <c:pt idx="0">
                  <c:v>England</c:v>
                </c:pt>
                <c:pt idx="1">
                  <c:v>London</c:v>
                </c:pt>
                <c:pt idx="2">
                  <c:v>Tower Hamlets</c:v>
                </c:pt>
              </c:strCache>
            </c:strRef>
          </c:cat>
          <c:val>
            <c:numRef>
              <c:f>CHD!$B$3:$B$5</c:f>
              <c:numCache>
                <c:formatCode>0.0%</c:formatCode>
                <c:ptCount val="3"/>
                <c:pt idx="0">
                  <c:v>3.1E-2</c:v>
                </c:pt>
                <c:pt idx="1">
                  <c:v>0.02</c:v>
                </c:pt>
                <c:pt idx="2">
                  <c:v>1.4999999999999999E-2</c:v>
                </c:pt>
              </c:numCache>
            </c:numRef>
          </c:val>
          <c:extLst>
            <c:ext xmlns:c16="http://schemas.microsoft.com/office/drawing/2014/chart" uri="{C3380CC4-5D6E-409C-BE32-E72D297353CC}">
              <c16:uniqueId val="{00000000-B6E0-44A8-930B-1D09A37E444E}"/>
            </c:ext>
          </c:extLst>
        </c:ser>
        <c:dLbls>
          <c:showLegendKey val="0"/>
          <c:showVal val="0"/>
          <c:showCatName val="0"/>
          <c:showSerName val="0"/>
          <c:showPercent val="0"/>
          <c:showBubbleSize val="0"/>
        </c:dLbls>
        <c:gapWidth val="75"/>
        <c:overlap val="-25"/>
        <c:axId val="117934336"/>
        <c:axId val="117940224"/>
      </c:barChart>
      <c:catAx>
        <c:axId val="117934336"/>
        <c:scaling>
          <c:orientation val="minMax"/>
        </c:scaling>
        <c:delete val="0"/>
        <c:axPos val="b"/>
        <c:numFmt formatCode="General" sourceLinked="0"/>
        <c:majorTickMark val="none"/>
        <c:minorTickMark val="none"/>
        <c:tickLblPos val="nextTo"/>
        <c:crossAx val="117940224"/>
        <c:crosses val="autoZero"/>
        <c:auto val="1"/>
        <c:lblAlgn val="ctr"/>
        <c:lblOffset val="100"/>
        <c:noMultiLvlLbl val="0"/>
      </c:catAx>
      <c:valAx>
        <c:axId val="117940224"/>
        <c:scaling>
          <c:orientation val="minMax"/>
        </c:scaling>
        <c:delete val="0"/>
        <c:axPos val="l"/>
        <c:numFmt formatCode="0.0%" sourceLinked="1"/>
        <c:majorTickMark val="none"/>
        <c:minorTickMark val="none"/>
        <c:tickLblPos val="nextTo"/>
        <c:spPr>
          <a:ln w="9525">
            <a:noFill/>
          </a:ln>
        </c:spPr>
        <c:crossAx val="117934336"/>
        <c:crosses val="autoZero"/>
        <c:crossBetween val="between"/>
      </c:valAx>
      <c:spPr>
        <a:solidFill>
          <a:schemeClr val="bg1"/>
        </a:solidFill>
      </c:spPr>
    </c:plotArea>
    <c:plotVisOnly val="1"/>
    <c:dispBlanksAs val="gap"/>
    <c:showDLblsOverMax val="0"/>
  </c:chart>
  <c:spPr>
    <a:solidFill>
      <a:schemeClr val="bg1"/>
    </a:solidFill>
    <a:ln>
      <a:solidFill>
        <a:srgbClr val="5F7180"/>
      </a:solidFill>
    </a:ln>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F7180"/>
                </a:solidFill>
              </a:defRPr>
            </a:pPr>
            <a:r>
              <a:rPr lang="en-GB" dirty="0">
                <a:solidFill>
                  <a:srgbClr val="5F7180"/>
                </a:solidFill>
              </a:rPr>
              <a:t>Under 75 mortality rate from cancer,</a:t>
            </a:r>
            <a:r>
              <a:rPr lang="en-GB" baseline="0" dirty="0">
                <a:solidFill>
                  <a:srgbClr val="5F7180"/>
                </a:solidFill>
              </a:rPr>
              <a:t> 2018/19 - rate per 100,000 persons</a:t>
            </a:r>
            <a:endParaRPr lang="en-GB" dirty="0">
              <a:solidFill>
                <a:srgbClr val="5F7180"/>
              </a:solidFill>
            </a:endParaRPr>
          </a:p>
        </c:rich>
      </c:tx>
      <c:overlay val="0"/>
    </c:title>
    <c:autoTitleDeleted val="0"/>
    <c:plotArea>
      <c:layout>
        <c:manualLayout>
          <c:layoutTarget val="inner"/>
          <c:xMode val="edge"/>
          <c:yMode val="edge"/>
          <c:x val="8.607174103237096E-2"/>
          <c:y val="0.25487277631962674"/>
          <c:w val="0.88337270341207352"/>
          <c:h val="0.51340660542432193"/>
        </c:manualLayout>
      </c:layout>
      <c:barChart>
        <c:barDir val="col"/>
        <c:grouping val="clustered"/>
        <c:varyColors val="0"/>
        <c:ser>
          <c:idx val="0"/>
          <c:order val="0"/>
          <c:spPr>
            <a:solidFill>
              <a:srgbClr val="5F7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'Cancer mortality'!$A$2:$A$4</c:f>
              <c:strCache>
                <c:ptCount val="3"/>
                <c:pt idx="0">
                  <c:v>England</c:v>
                </c:pt>
                <c:pt idx="1">
                  <c:v>London</c:v>
                </c:pt>
                <c:pt idx="2">
                  <c:v>Tower Hamlets</c:v>
                </c:pt>
              </c:strCache>
            </c:strRef>
          </c:cat>
          <c:val>
            <c:numRef>
              <c:f>'Cancer mortality'!$B$2:$B$4</c:f>
              <c:numCache>
                <c:formatCode>General</c:formatCode>
                <c:ptCount val="3"/>
                <c:pt idx="0">
                  <c:v>132.30000000000001</c:v>
                </c:pt>
                <c:pt idx="1">
                  <c:v>120.1</c:v>
                </c:pt>
                <c:pt idx="2">
                  <c:v>123.7</c:v>
                </c:pt>
              </c:numCache>
            </c:numRef>
          </c:val>
          <c:extLst>
            <c:ext xmlns:c16="http://schemas.microsoft.com/office/drawing/2014/chart" uri="{C3380CC4-5D6E-409C-BE32-E72D297353CC}">
              <c16:uniqueId val="{00000000-59E3-4AAB-8236-31BB97CFD6F1}"/>
            </c:ext>
          </c:extLst>
        </c:ser>
        <c:dLbls>
          <c:showLegendKey val="0"/>
          <c:showVal val="0"/>
          <c:showCatName val="0"/>
          <c:showSerName val="0"/>
          <c:showPercent val="0"/>
          <c:showBubbleSize val="0"/>
        </c:dLbls>
        <c:gapWidth val="75"/>
        <c:overlap val="-25"/>
        <c:axId val="87038592"/>
        <c:axId val="87044480"/>
      </c:barChart>
      <c:catAx>
        <c:axId val="87038592"/>
        <c:scaling>
          <c:orientation val="minMax"/>
        </c:scaling>
        <c:delete val="0"/>
        <c:axPos val="b"/>
        <c:numFmt formatCode="General" sourceLinked="0"/>
        <c:majorTickMark val="none"/>
        <c:minorTickMark val="none"/>
        <c:tickLblPos val="nextTo"/>
        <c:crossAx val="87044480"/>
        <c:crosses val="autoZero"/>
        <c:auto val="1"/>
        <c:lblAlgn val="ctr"/>
        <c:lblOffset val="100"/>
        <c:noMultiLvlLbl val="0"/>
      </c:catAx>
      <c:valAx>
        <c:axId val="87044480"/>
        <c:scaling>
          <c:orientation val="minMax"/>
        </c:scaling>
        <c:delete val="0"/>
        <c:axPos val="l"/>
        <c:numFmt formatCode="General" sourceLinked="1"/>
        <c:majorTickMark val="none"/>
        <c:minorTickMark val="none"/>
        <c:tickLblPos val="nextTo"/>
        <c:spPr>
          <a:ln w="9525">
            <a:noFill/>
          </a:ln>
        </c:spPr>
        <c:crossAx val="87038592"/>
        <c:crosses val="autoZero"/>
        <c:crossBetween val="between"/>
      </c:valAx>
      <c:spPr>
        <a:solidFill>
          <a:schemeClr val="bg1"/>
        </a:solidFill>
      </c:spPr>
    </c:plotArea>
    <c:plotVisOnly val="1"/>
    <c:dispBlanksAs val="gap"/>
    <c:showDLblsOverMax val="0"/>
  </c:chart>
  <c:spPr>
    <a:solidFill>
      <a:schemeClr val="bg1"/>
    </a:solidFill>
    <a:ln>
      <a:solidFill>
        <a:srgbClr val="5F7180"/>
      </a:solidFill>
    </a:ln>
  </c:sp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F7180"/>
                </a:solidFill>
              </a:defRPr>
            </a:pPr>
            <a:r>
              <a:rPr lang="en-GB" dirty="0">
                <a:solidFill>
                  <a:srgbClr val="5F7180"/>
                </a:solidFill>
              </a:rPr>
              <a:t>Mortality rate from COPD (rate per 100,000 persons) 2016-18</a:t>
            </a:r>
          </a:p>
        </c:rich>
      </c:tx>
      <c:overlay val="0"/>
    </c:title>
    <c:autoTitleDeleted val="0"/>
    <c:plotArea>
      <c:layout>
        <c:manualLayout>
          <c:layoutTarget val="inner"/>
          <c:xMode val="edge"/>
          <c:yMode val="edge"/>
          <c:x val="6.6062913182246205E-2"/>
          <c:y val="0.19480351414406533"/>
          <c:w val="0.91510153132931293"/>
          <c:h val="0.54068460192475942"/>
        </c:manualLayout>
      </c:layout>
      <c:barChart>
        <c:barDir val="col"/>
        <c:grouping val="clustered"/>
        <c:varyColors val="0"/>
        <c:ser>
          <c:idx val="0"/>
          <c:order val="0"/>
          <c:tx>
            <c:strRef>
              <c:f>COPD!$B$1</c:f>
              <c:strCache>
                <c:ptCount val="1"/>
                <c:pt idx="0">
                  <c:v>All Persons </c:v>
                </c:pt>
              </c:strCache>
            </c:strRef>
          </c:tx>
          <c:spPr>
            <a:solidFill>
              <a:srgbClr val="5F7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COPD!$A$2:$A$4</c:f>
              <c:strCache>
                <c:ptCount val="3"/>
                <c:pt idx="0">
                  <c:v>England</c:v>
                </c:pt>
                <c:pt idx="1">
                  <c:v>London</c:v>
                </c:pt>
                <c:pt idx="2">
                  <c:v>Tower Hamlets</c:v>
                </c:pt>
              </c:strCache>
            </c:strRef>
          </c:cat>
          <c:val>
            <c:numRef>
              <c:f>COPD!$B$2:$B$4</c:f>
              <c:numCache>
                <c:formatCode>0.0</c:formatCode>
                <c:ptCount val="3"/>
                <c:pt idx="0">
                  <c:v>51.7</c:v>
                </c:pt>
                <c:pt idx="1">
                  <c:v>46.6</c:v>
                </c:pt>
                <c:pt idx="2">
                  <c:v>80.7</c:v>
                </c:pt>
              </c:numCache>
            </c:numRef>
          </c:val>
          <c:extLst>
            <c:ext xmlns:c16="http://schemas.microsoft.com/office/drawing/2014/chart" uri="{C3380CC4-5D6E-409C-BE32-E72D297353CC}">
              <c16:uniqueId val="{00000000-4F76-4637-8B9C-4F9CAD2D97DE}"/>
            </c:ext>
          </c:extLst>
        </c:ser>
        <c:ser>
          <c:idx val="1"/>
          <c:order val="1"/>
          <c:tx>
            <c:strRef>
              <c:f>COPD!$C$1</c:f>
              <c:strCache>
                <c:ptCount val="1"/>
                <c:pt idx="0">
                  <c:v>Male </c:v>
                </c:pt>
              </c:strCache>
            </c:strRef>
          </c:tx>
          <c:spPr>
            <a:solidFill>
              <a:srgbClr val="BBD03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COPD!$A$2:$A$4</c:f>
              <c:strCache>
                <c:ptCount val="3"/>
                <c:pt idx="0">
                  <c:v>England</c:v>
                </c:pt>
                <c:pt idx="1">
                  <c:v>London</c:v>
                </c:pt>
                <c:pt idx="2">
                  <c:v>Tower Hamlets</c:v>
                </c:pt>
              </c:strCache>
            </c:strRef>
          </c:cat>
          <c:val>
            <c:numRef>
              <c:f>COPD!$C$2:$C$4</c:f>
              <c:numCache>
                <c:formatCode>0.0</c:formatCode>
                <c:ptCount val="3"/>
                <c:pt idx="0">
                  <c:v>62.4</c:v>
                </c:pt>
                <c:pt idx="1">
                  <c:v>57.6</c:v>
                </c:pt>
                <c:pt idx="2">
                  <c:v>96.1</c:v>
                </c:pt>
              </c:numCache>
            </c:numRef>
          </c:val>
          <c:extLst>
            <c:ext xmlns:c16="http://schemas.microsoft.com/office/drawing/2014/chart" uri="{C3380CC4-5D6E-409C-BE32-E72D297353CC}">
              <c16:uniqueId val="{00000001-4F76-4637-8B9C-4F9CAD2D97DE}"/>
            </c:ext>
          </c:extLst>
        </c:ser>
        <c:ser>
          <c:idx val="2"/>
          <c:order val="2"/>
          <c:tx>
            <c:strRef>
              <c:f>COPD!$D$1</c:f>
              <c:strCache>
                <c:ptCount val="1"/>
                <c:pt idx="0">
                  <c:v>Female</c:v>
                </c:pt>
              </c:strCache>
            </c:strRef>
          </c:tx>
          <c:spPr>
            <a:solidFill>
              <a:schemeClr val="bg1">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COPD!$A$2:$A$4</c:f>
              <c:strCache>
                <c:ptCount val="3"/>
                <c:pt idx="0">
                  <c:v>England</c:v>
                </c:pt>
                <c:pt idx="1">
                  <c:v>London</c:v>
                </c:pt>
                <c:pt idx="2">
                  <c:v>Tower Hamlets</c:v>
                </c:pt>
              </c:strCache>
            </c:strRef>
          </c:cat>
          <c:val>
            <c:numRef>
              <c:f>COPD!$D$2:$D$4</c:f>
              <c:numCache>
                <c:formatCode>0.0</c:formatCode>
                <c:ptCount val="3"/>
                <c:pt idx="0">
                  <c:v>44.3</c:v>
                </c:pt>
                <c:pt idx="1">
                  <c:v>38.200000000000003</c:v>
                </c:pt>
                <c:pt idx="2">
                  <c:v>66.5</c:v>
                </c:pt>
              </c:numCache>
            </c:numRef>
          </c:val>
          <c:extLst>
            <c:ext xmlns:c16="http://schemas.microsoft.com/office/drawing/2014/chart" uri="{C3380CC4-5D6E-409C-BE32-E72D297353CC}">
              <c16:uniqueId val="{00000002-4F76-4637-8B9C-4F9CAD2D97DE}"/>
            </c:ext>
          </c:extLst>
        </c:ser>
        <c:dLbls>
          <c:showLegendKey val="0"/>
          <c:showVal val="0"/>
          <c:showCatName val="0"/>
          <c:showSerName val="0"/>
          <c:showPercent val="0"/>
          <c:showBubbleSize val="0"/>
        </c:dLbls>
        <c:gapWidth val="75"/>
        <c:axId val="87155456"/>
        <c:axId val="87156992"/>
      </c:barChart>
      <c:catAx>
        <c:axId val="87155456"/>
        <c:scaling>
          <c:orientation val="minMax"/>
        </c:scaling>
        <c:delete val="0"/>
        <c:axPos val="b"/>
        <c:numFmt formatCode="General" sourceLinked="0"/>
        <c:majorTickMark val="none"/>
        <c:minorTickMark val="none"/>
        <c:tickLblPos val="nextTo"/>
        <c:crossAx val="87156992"/>
        <c:crosses val="autoZero"/>
        <c:auto val="1"/>
        <c:lblAlgn val="ctr"/>
        <c:lblOffset val="100"/>
        <c:noMultiLvlLbl val="0"/>
      </c:catAx>
      <c:valAx>
        <c:axId val="87156992"/>
        <c:scaling>
          <c:orientation val="minMax"/>
        </c:scaling>
        <c:delete val="0"/>
        <c:axPos val="l"/>
        <c:numFmt formatCode="0.0" sourceLinked="1"/>
        <c:majorTickMark val="none"/>
        <c:minorTickMark val="none"/>
        <c:tickLblPos val="nextTo"/>
        <c:spPr>
          <a:ln w="9525">
            <a:noFill/>
          </a:ln>
        </c:spPr>
        <c:crossAx val="87155456"/>
        <c:crosses val="autoZero"/>
        <c:crossBetween val="between"/>
      </c:valAx>
      <c:spPr>
        <a:solidFill>
          <a:schemeClr val="bg1"/>
        </a:solidFill>
      </c:spPr>
    </c:plotArea>
    <c:legend>
      <c:legendPos val="b"/>
      <c:layout>
        <c:manualLayout>
          <c:xMode val="edge"/>
          <c:yMode val="edge"/>
          <c:x val="0.36063670918980956"/>
          <c:y val="0.83757910469524643"/>
          <c:w val="0.27187715388689282"/>
          <c:h val="8.3717191601049873E-2"/>
        </c:manualLayout>
      </c:layout>
      <c:overlay val="0"/>
    </c:legend>
    <c:plotVisOnly val="1"/>
    <c:dispBlanksAs val="gap"/>
    <c:showDLblsOverMax val="0"/>
  </c:chart>
  <c:spPr>
    <a:solidFill>
      <a:schemeClr val="bg1"/>
    </a:solidFill>
    <a:ln>
      <a:solidFill>
        <a:srgbClr val="5F7180"/>
      </a:solid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solidFill>
                  <a:srgbClr val="5F7180"/>
                </a:solidFill>
              </a:rPr>
              <a:t>TB</a:t>
            </a:r>
            <a:r>
              <a:rPr lang="en-GB" baseline="0" dirty="0">
                <a:solidFill>
                  <a:srgbClr val="5F7180"/>
                </a:solidFill>
              </a:rPr>
              <a:t> Incidence per 100,000, 2016-18</a:t>
            </a:r>
            <a:endParaRPr lang="en-GB" dirty="0">
              <a:solidFill>
                <a:srgbClr val="5F7180"/>
              </a:solidFill>
            </a:endParaRPr>
          </a:p>
        </c:rich>
      </c:tx>
      <c:layout>
        <c:manualLayout>
          <c:xMode val="edge"/>
          <c:yMode val="edge"/>
          <c:x val="0.30579363730827291"/>
          <c:y val="4.346802590131503E-2"/>
        </c:manualLayout>
      </c:layout>
      <c:overlay val="0"/>
    </c:title>
    <c:autoTitleDeleted val="0"/>
    <c:plotArea>
      <c:layout/>
      <c:lineChart>
        <c:grouping val="standard"/>
        <c:varyColors val="0"/>
        <c:ser>
          <c:idx val="0"/>
          <c:order val="0"/>
          <c:tx>
            <c:strRef>
              <c:f>TB!$B$2</c:f>
              <c:strCache>
                <c:ptCount val="1"/>
                <c:pt idx="0">
                  <c:v>England</c:v>
                </c:pt>
              </c:strCache>
            </c:strRef>
          </c:tx>
          <c:spPr>
            <a:ln>
              <a:solidFill>
                <a:schemeClr val="bg1">
                  <a:lumMod val="75000"/>
                </a:schemeClr>
              </a:solidFill>
            </a:ln>
          </c:spPr>
          <c:marker>
            <c:symbol val="none"/>
          </c:marker>
          <c:dLbls>
            <c:spPr>
              <a:ln>
                <a:solidFill>
                  <a:schemeClr val="tx1"/>
                </a:solid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TB!$A$3:$A$19</c:f>
              <c:strCache>
                <c:ptCount val="17"/>
                <c:pt idx="0">
                  <c:v>2000 - 02</c:v>
                </c:pt>
                <c:pt idx="1">
                  <c:v>2001 - 03</c:v>
                </c:pt>
                <c:pt idx="2">
                  <c:v>2002 - 04</c:v>
                </c:pt>
                <c:pt idx="3">
                  <c:v>2003 - 05</c:v>
                </c:pt>
                <c:pt idx="4">
                  <c:v>2004 - 06</c:v>
                </c:pt>
                <c:pt idx="5">
                  <c:v>2005 - 07</c:v>
                </c:pt>
                <c:pt idx="6">
                  <c:v>2006 - 08</c:v>
                </c:pt>
                <c:pt idx="7">
                  <c:v>2007 - 09</c:v>
                </c:pt>
                <c:pt idx="8">
                  <c:v>2008 - 10</c:v>
                </c:pt>
                <c:pt idx="9">
                  <c:v>2009 - 11</c:v>
                </c:pt>
                <c:pt idx="10">
                  <c:v>2010 - 12</c:v>
                </c:pt>
                <c:pt idx="11">
                  <c:v>2011 - 13</c:v>
                </c:pt>
                <c:pt idx="12">
                  <c:v>2012 - 14</c:v>
                </c:pt>
                <c:pt idx="13">
                  <c:v>2013 - 15</c:v>
                </c:pt>
                <c:pt idx="14">
                  <c:v>2014 - 16</c:v>
                </c:pt>
                <c:pt idx="15">
                  <c:v>2015 - 17</c:v>
                </c:pt>
                <c:pt idx="16">
                  <c:v>2016 - 18</c:v>
                </c:pt>
              </c:strCache>
            </c:strRef>
          </c:cat>
          <c:val>
            <c:numRef>
              <c:f>TB!$B$3:$B$19</c:f>
              <c:numCache>
                <c:formatCode>0.0</c:formatCode>
                <c:ptCount val="17"/>
                <c:pt idx="0">
                  <c:v>12.731</c:v>
                </c:pt>
                <c:pt idx="1">
                  <c:v>13.0657</c:v>
                </c:pt>
                <c:pt idx="2">
                  <c:v>13.508699999999999</c:v>
                </c:pt>
                <c:pt idx="3">
                  <c:v>14.0778</c:v>
                </c:pt>
                <c:pt idx="4">
                  <c:v>14.6739</c:v>
                </c:pt>
                <c:pt idx="5">
                  <c:v>14.9831</c:v>
                </c:pt>
                <c:pt idx="6">
                  <c:v>14.9635</c:v>
                </c:pt>
                <c:pt idx="7">
                  <c:v>15.121600000000001</c:v>
                </c:pt>
                <c:pt idx="8">
                  <c:v>15.0631</c:v>
                </c:pt>
                <c:pt idx="9">
                  <c:v>15.238099999999999</c:v>
                </c:pt>
                <c:pt idx="10">
                  <c:v>15.096399999999999</c:v>
                </c:pt>
                <c:pt idx="11">
                  <c:v>14.7258</c:v>
                </c:pt>
                <c:pt idx="12">
                  <c:v>13.497999999999999</c:v>
                </c:pt>
                <c:pt idx="13">
                  <c:v>11.950100000000001</c:v>
                </c:pt>
                <c:pt idx="14">
                  <c:v>10.845599999999999</c:v>
                </c:pt>
                <c:pt idx="15">
                  <c:v>9.9135000000000009</c:v>
                </c:pt>
                <c:pt idx="16">
                  <c:v>9.1949000000000005</c:v>
                </c:pt>
              </c:numCache>
            </c:numRef>
          </c:val>
          <c:smooth val="0"/>
          <c:extLst>
            <c:ext xmlns:c16="http://schemas.microsoft.com/office/drawing/2014/chart" uri="{C3380CC4-5D6E-409C-BE32-E72D297353CC}">
              <c16:uniqueId val="{00000000-CD1F-45A9-8FA1-7A50AEE9827C}"/>
            </c:ext>
          </c:extLst>
        </c:ser>
        <c:ser>
          <c:idx val="1"/>
          <c:order val="1"/>
          <c:tx>
            <c:strRef>
              <c:f>TB!$C$2</c:f>
              <c:strCache>
                <c:ptCount val="1"/>
                <c:pt idx="0">
                  <c:v>London</c:v>
                </c:pt>
              </c:strCache>
            </c:strRef>
          </c:tx>
          <c:spPr>
            <a:ln>
              <a:solidFill>
                <a:srgbClr val="5F7180"/>
              </a:solidFill>
            </a:ln>
          </c:spPr>
          <c:marker>
            <c:symbol val="none"/>
          </c:marker>
          <c:cat>
            <c:strRef>
              <c:f>TB!$A$3:$A$19</c:f>
              <c:strCache>
                <c:ptCount val="17"/>
                <c:pt idx="0">
                  <c:v>2000 - 02</c:v>
                </c:pt>
                <c:pt idx="1">
                  <c:v>2001 - 03</c:v>
                </c:pt>
                <c:pt idx="2">
                  <c:v>2002 - 04</c:v>
                </c:pt>
                <c:pt idx="3">
                  <c:v>2003 - 05</c:v>
                </c:pt>
                <c:pt idx="4">
                  <c:v>2004 - 06</c:v>
                </c:pt>
                <c:pt idx="5">
                  <c:v>2005 - 07</c:v>
                </c:pt>
                <c:pt idx="6">
                  <c:v>2006 - 08</c:v>
                </c:pt>
                <c:pt idx="7">
                  <c:v>2007 - 09</c:v>
                </c:pt>
                <c:pt idx="8">
                  <c:v>2008 - 10</c:v>
                </c:pt>
                <c:pt idx="9">
                  <c:v>2009 - 11</c:v>
                </c:pt>
                <c:pt idx="10">
                  <c:v>2010 - 12</c:v>
                </c:pt>
                <c:pt idx="11">
                  <c:v>2011 - 13</c:v>
                </c:pt>
                <c:pt idx="12">
                  <c:v>2012 - 14</c:v>
                </c:pt>
                <c:pt idx="13">
                  <c:v>2013 - 15</c:v>
                </c:pt>
                <c:pt idx="14">
                  <c:v>2014 - 16</c:v>
                </c:pt>
                <c:pt idx="15">
                  <c:v>2015 - 17</c:v>
                </c:pt>
                <c:pt idx="16">
                  <c:v>2016 - 18</c:v>
                </c:pt>
              </c:strCache>
            </c:strRef>
          </c:cat>
          <c:val>
            <c:numRef>
              <c:f>TB!$C$3:$C$19</c:f>
              <c:numCache>
                <c:formatCode>0.0</c:formatCode>
                <c:ptCount val="17"/>
                <c:pt idx="0">
                  <c:v>37.6599</c:v>
                </c:pt>
                <c:pt idx="1">
                  <c:v>39.341200000000001</c:v>
                </c:pt>
                <c:pt idx="2">
                  <c:v>41.5642</c:v>
                </c:pt>
                <c:pt idx="3">
                  <c:v>43.058100000000003</c:v>
                </c:pt>
                <c:pt idx="4">
                  <c:v>43.845599999999997</c:v>
                </c:pt>
                <c:pt idx="5">
                  <c:v>43.883699999999997</c:v>
                </c:pt>
                <c:pt idx="6">
                  <c:v>42.954599999999999</c:v>
                </c:pt>
                <c:pt idx="7">
                  <c:v>42.638599999999997</c:v>
                </c:pt>
                <c:pt idx="8">
                  <c:v>42.009099999999997</c:v>
                </c:pt>
                <c:pt idx="9">
                  <c:v>41.8613</c:v>
                </c:pt>
                <c:pt idx="10">
                  <c:v>41.233400000000003</c:v>
                </c:pt>
                <c:pt idx="11">
                  <c:v>39.5777</c:v>
                </c:pt>
                <c:pt idx="12">
                  <c:v>35.348300000000002</c:v>
                </c:pt>
                <c:pt idx="13">
                  <c:v>30.4756</c:v>
                </c:pt>
                <c:pt idx="14">
                  <c:v>27.071200000000001</c:v>
                </c:pt>
                <c:pt idx="15">
                  <c:v>24.3093</c:v>
                </c:pt>
                <c:pt idx="16">
                  <c:v>21.869399999999999</c:v>
                </c:pt>
              </c:numCache>
            </c:numRef>
          </c:val>
          <c:smooth val="0"/>
          <c:extLst>
            <c:ext xmlns:c16="http://schemas.microsoft.com/office/drawing/2014/chart" uri="{C3380CC4-5D6E-409C-BE32-E72D297353CC}">
              <c16:uniqueId val="{00000001-CD1F-45A9-8FA1-7A50AEE9827C}"/>
            </c:ext>
          </c:extLst>
        </c:ser>
        <c:ser>
          <c:idx val="2"/>
          <c:order val="2"/>
          <c:tx>
            <c:strRef>
              <c:f>TB!$D$2</c:f>
              <c:strCache>
                <c:ptCount val="1"/>
                <c:pt idx="0">
                  <c:v>Tower Hamlets</c:v>
                </c:pt>
              </c:strCache>
            </c:strRef>
          </c:tx>
          <c:spPr>
            <a:ln>
              <a:solidFill>
                <a:srgbClr val="BBD034"/>
              </a:solidFill>
            </a:ln>
          </c:spPr>
          <c:marker>
            <c:symbol val="none"/>
          </c:marker>
          <c:dLbls>
            <c:spPr>
              <a:ln>
                <a:solidFill>
                  <a:srgbClr val="BBD034"/>
                </a:solid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TB!$A$3:$A$19</c:f>
              <c:strCache>
                <c:ptCount val="17"/>
                <c:pt idx="0">
                  <c:v>2000 - 02</c:v>
                </c:pt>
                <c:pt idx="1">
                  <c:v>2001 - 03</c:v>
                </c:pt>
                <c:pt idx="2">
                  <c:v>2002 - 04</c:v>
                </c:pt>
                <c:pt idx="3">
                  <c:v>2003 - 05</c:v>
                </c:pt>
                <c:pt idx="4">
                  <c:v>2004 - 06</c:v>
                </c:pt>
                <c:pt idx="5">
                  <c:v>2005 - 07</c:v>
                </c:pt>
                <c:pt idx="6">
                  <c:v>2006 - 08</c:v>
                </c:pt>
                <c:pt idx="7">
                  <c:v>2007 - 09</c:v>
                </c:pt>
                <c:pt idx="8">
                  <c:v>2008 - 10</c:v>
                </c:pt>
                <c:pt idx="9">
                  <c:v>2009 - 11</c:v>
                </c:pt>
                <c:pt idx="10">
                  <c:v>2010 - 12</c:v>
                </c:pt>
                <c:pt idx="11">
                  <c:v>2011 - 13</c:v>
                </c:pt>
                <c:pt idx="12">
                  <c:v>2012 - 14</c:v>
                </c:pt>
                <c:pt idx="13">
                  <c:v>2013 - 15</c:v>
                </c:pt>
                <c:pt idx="14">
                  <c:v>2014 - 16</c:v>
                </c:pt>
                <c:pt idx="15">
                  <c:v>2015 - 17</c:v>
                </c:pt>
                <c:pt idx="16">
                  <c:v>2016 - 18</c:v>
                </c:pt>
              </c:strCache>
            </c:strRef>
          </c:cat>
          <c:val>
            <c:numRef>
              <c:f>TB!$D$3:$D$19</c:f>
              <c:numCache>
                <c:formatCode>0.0</c:formatCode>
                <c:ptCount val="17"/>
                <c:pt idx="0">
                  <c:v>45.931199999999997</c:v>
                </c:pt>
                <c:pt idx="1">
                  <c:v>54.801400000000001</c:v>
                </c:pt>
                <c:pt idx="2">
                  <c:v>62.536299999999997</c:v>
                </c:pt>
                <c:pt idx="3">
                  <c:v>62.224899999999998</c:v>
                </c:pt>
                <c:pt idx="4">
                  <c:v>58.7928</c:v>
                </c:pt>
                <c:pt idx="5">
                  <c:v>62.8583</c:v>
                </c:pt>
                <c:pt idx="6">
                  <c:v>61.728000000000002</c:v>
                </c:pt>
                <c:pt idx="7">
                  <c:v>60.776400000000002</c:v>
                </c:pt>
                <c:pt idx="8">
                  <c:v>58.814700000000002</c:v>
                </c:pt>
                <c:pt idx="9">
                  <c:v>57.984499999999997</c:v>
                </c:pt>
                <c:pt idx="10">
                  <c:v>53.765099999999997</c:v>
                </c:pt>
                <c:pt idx="11">
                  <c:v>45.382800000000003</c:v>
                </c:pt>
                <c:pt idx="12">
                  <c:v>38.085500000000003</c:v>
                </c:pt>
                <c:pt idx="13">
                  <c:v>32.275500000000001</c:v>
                </c:pt>
                <c:pt idx="14">
                  <c:v>30.135300000000001</c:v>
                </c:pt>
                <c:pt idx="15">
                  <c:v>26.475100000000001</c:v>
                </c:pt>
                <c:pt idx="16">
                  <c:v>23.418600000000001</c:v>
                </c:pt>
              </c:numCache>
            </c:numRef>
          </c:val>
          <c:smooth val="0"/>
          <c:extLst>
            <c:ext xmlns:c16="http://schemas.microsoft.com/office/drawing/2014/chart" uri="{C3380CC4-5D6E-409C-BE32-E72D297353CC}">
              <c16:uniqueId val="{00000002-CD1F-45A9-8FA1-7A50AEE9827C}"/>
            </c:ext>
          </c:extLst>
        </c:ser>
        <c:dLbls>
          <c:showLegendKey val="0"/>
          <c:showVal val="0"/>
          <c:showCatName val="0"/>
          <c:showSerName val="0"/>
          <c:showPercent val="0"/>
          <c:showBubbleSize val="0"/>
        </c:dLbls>
        <c:smooth val="0"/>
        <c:axId val="87414272"/>
        <c:axId val="87415808"/>
      </c:lineChart>
      <c:catAx>
        <c:axId val="87414272"/>
        <c:scaling>
          <c:orientation val="minMax"/>
        </c:scaling>
        <c:delete val="0"/>
        <c:axPos val="b"/>
        <c:numFmt formatCode="General" sourceLinked="0"/>
        <c:majorTickMark val="none"/>
        <c:minorTickMark val="none"/>
        <c:tickLblPos val="nextTo"/>
        <c:crossAx val="87415808"/>
        <c:crosses val="autoZero"/>
        <c:auto val="1"/>
        <c:lblAlgn val="ctr"/>
        <c:lblOffset val="100"/>
        <c:noMultiLvlLbl val="0"/>
      </c:catAx>
      <c:valAx>
        <c:axId val="87415808"/>
        <c:scaling>
          <c:orientation val="minMax"/>
        </c:scaling>
        <c:delete val="0"/>
        <c:axPos val="l"/>
        <c:numFmt formatCode="0.0" sourceLinked="1"/>
        <c:majorTickMark val="none"/>
        <c:minorTickMark val="none"/>
        <c:tickLblPos val="nextTo"/>
        <c:spPr>
          <a:ln w="9525">
            <a:noFill/>
          </a:ln>
        </c:spPr>
        <c:crossAx val="87414272"/>
        <c:crosses val="autoZero"/>
        <c:crossBetween val="between"/>
      </c:valAx>
      <c:spPr>
        <a:solidFill>
          <a:schemeClr val="bg1"/>
        </a:solidFill>
      </c:spPr>
    </c:plotArea>
    <c:legend>
      <c:legendPos val="b"/>
      <c:overlay val="0"/>
    </c:legend>
    <c:plotVisOnly val="1"/>
    <c:dispBlanksAs val="gap"/>
    <c:showDLblsOverMax val="0"/>
  </c:chart>
  <c:spPr>
    <a:solidFill>
      <a:schemeClr val="bg1"/>
    </a:solidFill>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F7180"/>
                </a:solidFill>
              </a:defRPr>
            </a:pPr>
            <a:r>
              <a:rPr lang="en-US" sz="1400" dirty="0">
                <a:solidFill>
                  <a:srgbClr val="5F7180"/>
                </a:solidFill>
              </a:rPr>
              <a:t>New Diagnoses of</a:t>
            </a:r>
            <a:r>
              <a:rPr lang="en-US" sz="1400" baseline="0" dirty="0">
                <a:solidFill>
                  <a:srgbClr val="5F7180"/>
                </a:solidFill>
              </a:rPr>
              <a:t> HIV among 15+ year </a:t>
            </a:r>
            <a:r>
              <a:rPr lang="en-US" sz="1400" baseline="0" dirty="0" err="1">
                <a:solidFill>
                  <a:srgbClr val="5F7180"/>
                </a:solidFill>
              </a:rPr>
              <a:t>olds</a:t>
            </a:r>
            <a:r>
              <a:rPr lang="en-US" sz="1400" baseline="0" dirty="0">
                <a:solidFill>
                  <a:srgbClr val="5F7180"/>
                </a:solidFill>
              </a:rPr>
              <a:t>, rate per 100,000, 2011 to 2018</a:t>
            </a:r>
            <a:r>
              <a:rPr lang="en-US" sz="1400" dirty="0">
                <a:solidFill>
                  <a:srgbClr val="5F7180"/>
                </a:solidFill>
              </a:rPr>
              <a:t> </a:t>
            </a:r>
          </a:p>
        </c:rich>
      </c:tx>
      <c:overlay val="0"/>
    </c:title>
    <c:autoTitleDeleted val="0"/>
    <c:plotArea>
      <c:layout/>
      <c:lineChart>
        <c:grouping val="standard"/>
        <c:varyColors val="0"/>
        <c:ser>
          <c:idx val="0"/>
          <c:order val="0"/>
          <c:tx>
            <c:strRef>
              <c:f>HIV!$B$1</c:f>
              <c:strCache>
                <c:ptCount val="1"/>
                <c:pt idx="0">
                  <c:v>England</c:v>
                </c:pt>
              </c:strCache>
            </c:strRef>
          </c:tx>
          <c:spPr>
            <a:ln>
              <a:solidFill>
                <a:schemeClr val="bg1">
                  <a:lumMod val="75000"/>
                </a:schemeClr>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HIV!$A$2:$A$9</c:f>
              <c:numCache>
                <c:formatCode>General</c:formatCode>
                <c:ptCount val="8"/>
                <c:pt idx="0">
                  <c:v>2011</c:v>
                </c:pt>
                <c:pt idx="1">
                  <c:v>2012</c:v>
                </c:pt>
                <c:pt idx="2">
                  <c:v>2013</c:v>
                </c:pt>
                <c:pt idx="3">
                  <c:v>2014</c:v>
                </c:pt>
                <c:pt idx="4">
                  <c:v>2015</c:v>
                </c:pt>
                <c:pt idx="5">
                  <c:v>2016</c:v>
                </c:pt>
                <c:pt idx="6">
                  <c:v>2017</c:v>
                </c:pt>
                <c:pt idx="7">
                  <c:v>2018</c:v>
                </c:pt>
              </c:numCache>
            </c:numRef>
          </c:cat>
          <c:val>
            <c:numRef>
              <c:f>HIV!$B$2:$B$9</c:f>
              <c:numCache>
                <c:formatCode>0.0</c:formatCode>
                <c:ptCount val="8"/>
                <c:pt idx="0">
                  <c:v>12.82</c:v>
                </c:pt>
                <c:pt idx="1">
                  <c:v>12.836</c:v>
                </c:pt>
                <c:pt idx="2">
                  <c:v>12.2902</c:v>
                </c:pt>
                <c:pt idx="3">
                  <c:v>12.8024</c:v>
                </c:pt>
                <c:pt idx="4">
                  <c:v>12.5862</c:v>
                </c:pt>
                <c:pt idx="5">
                  <c:v>10.7806</c:v>
                </c:pt>
                <c:pt idx="6">
                  <c:v>9.3721999999999994</c:v>
                </c:pt>
                <c:pt idx="7">
                  <c:v>8.734</c:v>
                </c:pt>
              </c:numCache>
            </c:numRef>
          </c:val>
          <c:smooth val="0"/>
          <c:extLst>
            <c:ext xmlns:c16="http://schemas.microsoft.com/office/drawing/2014/chart" uri="{C3380CC4-5D6E-409C-BE32-E72D297353CC}">
              <c16:uniqueId val="{00000000-46DD-44A0-8425-3F6C590B4054}"/>
            </c:ext>
          </c:extLst>
        </c:ser>
        <c:ser>
          <c:idx val="1"/>
          <c:order val="1"/>
          <c:tx>
            <c:strRef>
              <c:f>HIV!$C$1</c:f>
              <c:strCache>
                <c:ptCount val="1"/>
                <c:pt idx="0">
                  <c:v>London</c:v>
                </c:pt>
              </c:strCache>
            </c:strRef>
          </c:tx>
          <c:spPr>
            <a:ln>
              <a:solidFill>
                <a:srgbClr val="5F7180"/>
              </a:solidFill>
            </a:ln>
          </c:spPr>
          <c:marker>
            <c:symbol val="none"/>
          </c:marker>
          <c:cat>
            <c:numRef>
              <c:f>HIV!$A$2:$A$9</c:f>
              <c:numCache>
                <c:formatCode>General</c:formatCode>
                <c:ptCount val="8"/>
                <c:pt idx="0">
                  <c:v>2011</c:v>
                </c:pt>
                <c:pt idx="1">
                  <c:v>2012</c:v>
                </c:pt>
                <c:pt idx="2">
                  <c:v>2013</c:v>
                </c:pt>
                <c:pt idx="3">
                  <c:v>2014</c:v>
                </c:pt>
                <c:pt idx="4">
                  <c:v>2015</c:v>
                </c:pt>
                <c:pt idx="5">
                  <c:v>2016</c:v>
                </c:pt>
                <c:pt idx="6">
                  <c:v>2017</c:v>
                </c:pt>
                <c:pt idx="7">
                  <c:v>2018</c:v>
                </c:pt>
              </c:numCache>
            </c:numRef>
          </c:cat>
          <c:val>
            <c:numRef>
              <c:f>HIV!$C$2:$C$9</c:f>
              <c:numCache>
                <c:formatCode>General</c:formatCode>
                <c:ptCount val="8"/>
                <c:pt idx="0">
                  <c:v>36.777099999999997</c:v>
                </c:pt>
                <c:pt idx="1">
                  <c:v>38.994199999999999</c:v>
                </c:pt>
                <c:pt idx="2">
                  <c:v>36.788499999999999</c:v>
                </c:pt>
                <c:pt idx="3">
                  <c:v>36.714199999999998</c:v>
                </c:pt>
                <c:pt idx="4">
                  <c:v>36.548900000000003</c:v>
                </c:pt>
                <c:pt idx="5">
                  <c:v>28.7011</c:v>
                </c:pt>
                <c:pt idx="6">
                  <c:v>23.8904</c:v>
                </c:pt>
                <c:pt idx="7">
                  <c:v>20.855899999999998</c:v>
                </c:pt>
              </c:numCache>
            </c:numRef>
          </c:val>
          <c:smooth val="0"/>
          <c:extLst>
            <c:ext xmlns:c16="http://schemas.microsoft.com/office/drawing/2014/chart" uri="{C3380CC4-5D6E-409C-BE32-E72D297353CC}">
              <c16:uniqueId val="{00000001-46DD-44A0-8425-3F6C590B4054}"/>
            </c:ext>
          </c:extLst>
        </c:ser>
        <c:ser>
          <c:idx val="2"/>
          <c:order val="2"/>
          <c:tx>
            <c:strRef>
              <c:f>HIV!$D$1</c:f>
              <c:strCache>
                <c:ptCount val="1"/>
                <c:pt idx="0">
                  <c:v>Tower Hamlets</c:v>
                </c:pt>
              </c:strCache>
            </c:strRef>
          </c:tx>
          <c:spPr>
            <a:ln>
              <a:solidFill>
                <a:srgbClr val="BBD034"/>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HIV!$A$2:$A$9</c:f>
              <c:numCache>
                <c:formatCode>General</c:formatCode>
                <c:ptCount val="8"/>
                <c:pt idx="0">
                  <c:v>2011</c:v>
                </c:pt>
                <c:pt idx="1">
                  <c:v>2012</c:v>
                </c:pt>
                <c:pt idx="2">
                  <c:v>2013</c:v>
                </c:pt>
                <c:pt idx="3">
                  <c:v>2014</c:v>
                </c:pt>
                <c:pt idx="4">
                  <c:v>2015</c:v>
                </c:pt>
                <c:pt idx="5">
                  <c:v>2016</c:v>
                </c:pt>
                <c:pt idx="6">
                  <c:v>2017</c:v>
                </c:pt>
                <c:pt idx="7">
                  <c:v>2018</c:v>
                </c:pt>
              </c:numCache>
            </c:numRef>
          </c:cat>
          <c:val>
            <c:numRef>
              <c:f>HIV!$D$2:$D$9</c:f>
              <c:numCache>
                <c:formatCode>0.0</c:formatCode>
                <c:ptCount val="8"/>
                <c:pt idx="0">
                  <c:v>49.4572</c:v>
                </c:pt>
                <c:pt idx="1">
                  <c:v>64.087299999999999</c:v>
                </c:pt>
                <c:pt idx="2">
                  <c:v>74.157799999999995</c:v>
                </c:pt>
                <c:pt idx="3">
                  <c:v>64.312600000000003</c:v>
                </c:pt>
                <c:pt idx="4">
                  <c:v>65.254900000000006</c:v>
                </c:pt>
                <c:pt idx="5">
                  <c:v>52.2303</c:v>
                </c:pt>
                <c:pt idx="6">
                  <c:v>39.016599999999997</c:v>
                </c:pt>
                <c:pt idx="7">
                  <c:v>28.856100000000001</c:v>
                </c:pt>
              </c:numCache>
            </c:numRef>
          </c:val>
          <c:smooth val="0"/>
          <c:extLst>
            <c:ext xmlns:c16="http://schemas.microsoft.com/office/drawing/2014/chart" uri="{C3380CC4-5D6E-409C-BE32-E72D297353CC}">
              <c16:uniqueId val="{00000002-46DD-44A0-8425-3F6C590B4054}"/>
            </c:ext>
          </c:extLst>
        </c:ser>
        <c:dLbls>
          <c:showLegendKey val="0"/>
          <c:showVal val="0"/>
          <c:showCatName val="0"/>
          <c:showSerName val="0"/>
          <c:showPercent val="0"/>
          <c:showBubbleSize val="0"/>
        </c:dLbls>
        <c:smooth val="0"/>
        <c:axId val="87653760"/>
        <c:axId val="87671936"/>
      </c:lineChart>
      <c:catAx>
        <c:axId val="87653760"/>
        <c:scaling>
          <c:orientation val="minMax"/>
        </c:scaling>
        <c:delete val="0"/>
        <c:axPos val="b"/>
        <c:numFmt formatCode="General" sourceLinked="1"/>
        <c:majorTickMark val="none"/>
        <c:minorTickMark val="none"/>
        <c:tickLblPos val="nextTo"/>
        <c:crossAx val="87671936"/>
        <c:crosses val="autoZero"/>
        <c:auto val="1"/>
        <c:lblAlgn val="ctr"/>
        <c:lblOffset val="100"/>
        <c:noMultiLvlLbl val="0"/>
      </c:catAx>
      <c:valAx>
        <c:axId val="87671936"/>
        <c:scaling>
          <c:orientation val="minMax"/>
        </c:scaling>
        <c:delete val="0"/>
        <c:axPos val="l"/>
        <c:numFmt formatCode="0.0" sourceLinked="1"/>
        <c:majorTickMark val="none"/>
        <c:minorTickMark val="none"/>
        <c:tickLblPos val="nextTo"/>
        <c:spPr>
          <a:ln w="9525">
            <a:noFill/>
          </a:ln>
        </c:spPr>
        <c:crossAx val="87653760"/>
        <c:crosses val="autoZero"/>
        <c:crossBetween val="between"/>
      </c:valAx>
      <c:spPr>
        <a:solidFill>
          <a:schemeClr val="bg1"/>
        </a:solidFill>
      </c:spPr>
    </c:plotArea>
    <c:legend>
      <c:legendPos val="b"/>
      <c:overlay val="0"/>
    </c:legend>
    <c:plotVisOnly val="1"/>
    <c:dispBlanksAs val="gap"/>
    <c:showDLblsOverMax val="0"/>
  </c:chart>
  <c:spPr>
    <a:solidFill>
      <a:schemeClr val="bg1"/>
    </a:solidFill>
    <a:ln>
      <a:solidFill>
        <a:srgbClr val="5F7180"/>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i="0">
                <a:solidFill>
                  <a:srgbClr val="5F7180"/>
                </a:solidFill>
              </a:defRPr>
            </a:pPr>
            <a:r>
              <a:rPr lang="en-GB" sz="1400" i="0">
                <a:solidFill>
                  <a:srgbClr val="5F7180"/>
                </a:solidFill>
              </a:rPr>
              <a:t>Life expectancy at birth in years (females)</a:t>
            </a:r>
          </a:p>
        </c:rich>
      </c:tx>
      <c:overlay val="0"/>
    </c:title>
    <c:autoTitleDeleted val="0"/>
    <c:plotArea>
      <c:layout/>
      <c:lineChart>
        <c:grouping val="standard"/>
        <c:varyColors val="0"/>
        <c:ser>
          <c:idx val="0"/>
          <c:order val="0"/>
          <c:tx>
            <c:strRef>
              <c:f>Sheet1!$A$36</c:f>
              <c:strCache>
                <c:ptCount val="1"/>
                <c:pt idx="0">
                  <c:v>Tower Hamlets</c:v>
                </c:pt>
              </c:strCache>
            </c:strRef>
          </c:tx>
          <c:spPr>
            <a:ln>
              <a:solidFill>
                <a:srgbClr val="BBD034"/>
              </a:solidFill>
            </a:ln>
          </c:spPr>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Sheet1!$B$35:$Q$35</c:f>
              <c:strCache>
                <c:ptCount val="16"/>
                <c:pt idx="0">
                  <c:v>2001-2003</c:v>
                </c:pt>
                <c:pt idx="1">
                  <c:v>2002-2004</c:v>
                </c:pt>
                <c:pt idx="2">
                  <c:v>2003-2005</c:v>
                </c:pt>
                <c:pt idx="3">
                  <c:v>2004-2006</c:v>
                </c:pt>
                <c:pt idx="4">
                  <c:v>2005-2007</c:v>
                </c:pt>
                <c:pt idx="5">
                  <c:v>2006-2008</c:v>
                </c:pt>
                <c:pt idx="6">
                  <c:v>2007-2009</c:v>
                </c:pt>
                <c:pt idx="7">
                  <c:v>2008-2010</c:v>
                </c:pt>
                <c:pt idx="8">
                  <c:v>2009-2011</c:v>
                </c:pt>
                <c:pt idx="9">
                  <c:v>2010-2012</c:v>
                </c:pt>
                <c:pt idx="10">
                  <c:v>2011-2013</c:v>
                </c:pt>
                <c:pt idx="11">
                  <c:v>2012-2014</c:v>
                </c:pt>
                <c:pt idx="12">
                  <c:v>2013-2015</c:v>
                </c:pt>
                <c:pt idx="13">
                  <c:v>2014-2016</c:v>
                </c:pt>
                <c:pt idx="14">
                  <c:v>2015-2017</c:v>
                </c:pt>
                <c:pt idx="15">
                  <c:v>2016-2018</c:v>
                </c:pt>
              </c:strCache>
            </c:strRef>
          </c:cat>
          <c:val>
            <c:numRef>
              <c:f>Sheet1!$B$36:$Q$36</c:f>
              <c:numCache>
                <c:formatCode>0.0</c:formatCode>
                <c:ptCount val="16"/>
                <c:pt idx="0">
                  <c:v>78.805039619185905</c:v>
                </c:pt>
                <c:pt idx="1">
                  <c:v>79.158119832563301</c:v>
                </c:pt>
                <c:pt idx="2">
                  <c:v>79.811304117388602</c:v>
                </c:pt>
                <c:pt idx="3">
                  <c:v>80.110404267070606</c:v>
                </c:pt>
                <c:pt idx="4">
                  <c:v>80.313236989800501</c:v>
                </c:pt>
                <c:pt idx="5">
                  <c:v>80.267654841733105</c:v>
                </c:pt>
                <c:pt idx="6">
                  <c:v>80.639890697503404</c:v>
                </c:pt>
                <c:pt idx="7">
                  <c:v>81.041968865020294</c:v>
                </c:pt>
                <c:pt idx="8">
                  <c:v>81.656882239315294</c:v>
                </c:pt>
                <c:pt idx="9">
                  <c:v>81.770069105791904</c:v>
                </c:pt>
                <c:pt idx="10">
                  <c:v>82.397664119136493</c:v>
                </c:pt>
                <c:pt idx="11">
                  <c:v>82.258481040319893</c:v>
                </c:pt>
                <c:pt idx="12">
                  <c:v>82.410473026561107</c:v>
                </c:pt>
                <c:pt idx="13">
                  <c:v>82.327173553222295</c:v>
                </c:pt>
                <c:pt idx="14">
                  <c:v>82.923754517927705</c:v>
                </c:pt>
                <c:pt idx="15">
                  <c:v>83.211570855365096</c:v>
                </c:pt>
              </c:numCache>
            </c:numRef>
          </c:val>
          <c:smooth val="0"/>
          <c:extLst>
            <c:ext xmlns:c16="http://schemas.microsoft.com/office/drawing/2014/chart" uri="{C3380CC4-5D6E-409C-BE32-E72D297353CC}">
              <c16:uniqueId val="{00000000-5FDC-4548-A187-6A12E76A026E}"/>
            </c:ext>
          </c:extLst>
        </c:ser>
        <c:ser>
          <c:idx val="1"/>
          <c:order val="1"/>
          <c:tx>
            <c:strRef>
              <c:f>Sheet1!$A$37</c:f>
              <c:strCache>
                <c:ptCount val="1"/>
                <c:pt idx="0">
                  <c:v>United Kingdom</c:v>
                </c:pt>
              </c:strCache>
            </c:strRef>
          </c:tx>
          <c:spPr>
            <a:ln>
              <a:solidFill>
                <a:schemeClr val="bg1">
                  <a:lumMod val="75000"/>
                </a:schemeClr>
              </a:solidFill>
            </a:ln>
          </c:spPr>
          <c:marker>
            <c:symbol val="none"/>
          </c:marker>
          <c:cat>
            <c:strRef>
              <c:f>Sheet1!$B$35:$Q$35</c:f>
              <c:strCache>
                <c:ptCount val="16"/>
                <c:pt idx="0">
                  <c:v>2001-2003</c:v>
                </c:pt>
                <c:pt idx="1">
                  <c:v>2002-2004</c:v>
                </c:pt>
                <c:pt idx="2">
                  <c:v>2003-2005</c:v>
                </c:pt>
                <c:pt idx="3">
                  <c:v>2004-2006</c:v>
                </c:pt>
                <c:pt idx="4">
                  <c:v>2005-2007</c:v>
                </c:pt>
                <c:pt idx="5">
                  <c:v>2006-2008</c:v>
                </c:pt>
                <c:pt idx="6">
                  <c:v>2007-2009</c:v>
                </c:pt>
                <c:pt idx="7">
                  <c:v>2008-2010</c:v>
                </c:pt>
                <c:pt idx="8">
                  <c:v>2009-2011</c:v>
                </c:pt>
                <c:pt idx="9">
                  <c:v>2010-2012</c:v>
                </c:pt>
                <c:pt idx="10">
                  <c:v>2011-2013</c:v>
                </c:pt>
                <c:pt idx="11">
                  <c:v>2012-2014</c:v>
                </c:pt>
                <c:pt idx="12">
                  <c:v>2013-2015</c:v>
                </c:pt>
                <c:pt idx="13">
                  <c:v>2014-2016</c:v>
                </c:pt>
                <c:pt idx="14">
                  <c:v>2015-2017</c:v>
                </c:pt>
                <c:pt idx="15">
                  <c:v>2016-2018</c:v>
                </c:pt>
              </c:strCache>
            </c:strRef>
          </c:cat>
          <c:val>
            <c:numRef>
              <c:f>Sheet1!$B$37:$Q$37</c:f>
              <c:numCache>
                <c:formatCode>0.0</c:formatCode>
                <c:ptCount val="16"/>
                <c:pt idx="0">
                  <c:v>80.488685332050096</c:v>
                </c:pt>
                <c:pt idx="1">
                  <c:v>80.684620342581098</c:v>
                </c:pt>
                <c:pt idx="2">
                  <c:v>80.910669743195001</c:v>
                </c:pt>
                <c:pt idx="3">
                  <c:v>81.259546732624003</c:v>
                </c:pt>
                <c:pt idx="4">
                  <c:v>81.465591269817594</c:v>
                </c:pt>
                <c:pt idx="5">
                  <c:v>81.618137457929706</c:v>
                </c:pt>
                <c:pt idx="6">
                  <c:v>81.844174623927998</c:v>
                </c:pt>
                <c:pt idx="7">
                  <c:v>82.081855969395406</c:v>
                </c:pt>
                <c:pt idx="8">
                  <c:v>82.451543401473003</c:v>
                </c:pt>
                <c:pt idx="9">
                  <c:v>82.616054174699102</c:v>
                </c:pt>
                <c:pt idx="10">
                  <c:v>82.758973470469002</c:v>
                </c:pt>
                <c:pt idx="11">
                  <c:v>82.859104703147693</c:v>
                </c:pt>
                <c:pt idx="12">
                  <c:v>82.859071416224197</c:v>
                </c:pt>
                <c:pt idx="13">
                  <c:v>82.892108395291899</c:v>
                </c:pt>
                <c:pt idx="14">
                  <c:v>82.871152121953202</c:v>
                </c:pt>
                <c:pt idx="15">
                  <c:v>82.947484235144501</c:v>
                </c:pt>
              </c:numCache>
            </c:numRef>
          </c:val>
          <c:smooth val="0"/>
          <c:extLst>
            <c:ext xmlns:c16="http://schemas.microsoft.com/office/drawing/2014/chart" uri="{C3380CC4-5D6E-409C-BE32-E72D297353CC}">
              <c16:uniqueId val="{00000001-5FDC-4548-A187-6A12E76A026E}"/>
            </c:ext>
          </c:extLst>
        </c:ser>
        <c:ser>
          <c:idx val="2"/>
          <c:order val="2"/>
          <c:tx>
            <c:strRef>
              <c:f>Sheet1!$A$38</c:f>
              <c:strCache>
                <c:ptCount val="1"/>
                <c:pt idx="0">
                  <c:v>London</c:v>
                </c:pt>
              </c:strCache>
            </c:strRef>
          </c:tx>
          <c:spPr>
            <a:ln>
              <a:solidFill>
                <a:srgbClr val="5F7180"/>
              </a:solidFill>
            </a:ln>
          </c:spPr>
          <c:marker>
            <c:symbol val="none"/>
          </c:marker>
          <c:cat>
            <c:strRef>
              <c:f>Sheet1!$B$35:$Q$35</c:f>
              <c:strCache>
                <c:ptCount val="16"/>
                <c:pt idx="0">
                  <c:v>2001-2003</c:v>
                </c:pt>
                <c:pt idx="1">
                  <c:v>2002-2004</c:v>
                </c:pt>
                <c:pt idx="2">
                  <c:v>2003-2005</c:v>
                </c:pt>
                <c:pt idx="3">
                  <c:v>2004-2006</c:v>
                </c:pt>
                <c:pt idx="4">
                  <c:v>2005-2007</c:v>
                </c:pt>
                <c:pt idx="5">
                  <c:v>2006-2008</c:v>
                </c:pt>
                <c:pt idx="6">
                  <c:v>2007-2009</c:v>
                </c:pt>
                <c:pt idx="7">
                  <c:v>2008-2010</c:v>
                </c:pt>
                <c:pt idx="8">
                  <c:v>2009-2011</c:v>
                </c:pt>
                <c:pt idx="9">
                  <c:v>2010-2012</c:v>
                </c:pt>
                <c:pt idx="10">
                  <c:v>2011-2013</c:v>
                </c:pt>
                <c:pt idx="11">
                  <c:v>2012-2014</c:v>
                </c:pt>
                <c:pt idx="12">
                  <c:v>2013-2015</c:v>
                </c:pt>
                <c:pt idx="13">
                  <c:v>2014-2016</c:v>
                </c:pt>
                <c:pt idx="14">
                  <c:v>2015-2017</c:v>
                </c:pt>
                <c:pt idx="15">
                  <c:v>2016-2018</c:v>
                </c:pt>
              </c:strCache>
            </c:strRef>
          </c:cat>
          <c:val>
            <c:numRef>
              <c:f>Sheet1!$B$38:$Q$38</c:f>
              <c:numCache>
                <c:formatCode>0.0</c:formatCode>
                <c:ptCount val="16"/>
                <c:pt idx="0">
                  <c:v>80.785683772766006</c:v>
                </c:pt>
                <c:pt idx="1">
                  <c:v>81.043039784640996</c:v>
                </c:pt>
                <c:pt idx="2">
                  <c:v>81.348059682097698</c:v>
                </c:pt>
                <c:pt idx="3">
                  <c:v>81.847365895915303</c:v>
                </c:pt>
                <c:pt idx="4">
                  <c:v>82.191588097950401</c:v>
                </c:pt>
                <c:pt idx="5">
                  <c:v>82.425120529092197</c:v>
                </c:pt>
                <c:pt idx="6">
                  <c:v>82.706609223086303</c:v>
                </c:pt>
                <c:pt idx="7">
                  <c:v>82.923970304698798</c:v>
                </c:pt>
                <c:pt idx="8">
                  <c:v>83.359643996557097</c:v>
                </c:pt>
                <c:pt idx="9">
                  <c:v>83.576195599814696</c:v>
                </c:pt>
                <c:pt idx="10">
                  <c:v>83.869418427287101</c:v>
                </c:pt>
                <c:pt idx="11">
                  <c:v>84.003954557041297</c:v>
                </c:pt>
                <c:pt idx="12">
                  <c:v>84.057945532585705</c:v>
                </c:pt>
                <c:pt idx="13">
                  <c:v>84.212081419016897</c:v>
                </c:pt>
                <c:pt idx="14">
                  <c:v>84.320705833981904</c:v>
                </c:pt>
                <c:pt idx="15">
                  <c:v>84.526962815547904</c:v>
                </c:pt>
              </c:numCache>
            </c:numRef>
          </c:val>
          <c:smooth val="0"/>
          <c:extLst>
            <c:ext xmlns:c16="http://schemas.microsoft.com/office/drawing/2014/chart" uri="{C3380CC4-5D6E-409C-BE32-E72D297353CC}">
              <c16:uniqueId val="{00000002-5FDC-4548-A187-6A12E76A026E}"/>
            </c:ext>
          </c:extLst>
        </c:ser>
        <c:dLbls>
          <c:showLegendKey val="0"/>
          <c:showVal val="0"/>
          <c:showCatName val="0"/>
          <c:showSerName val="0"/>
          <c:showPercent val="0"/>
          <c:showBubbleSize val="0"/>
        </c:dLbls>
        <c:smooth val="0"/>
        <c:axId val="21668992"/>
        <c:axId val="21670528"/>
      </c:lineChart>
      <c:catAx>
        <c:axId val="21668992"/>
        <c:scaling>
          <c:orientation val="minMax"/>
        </c:scaling>
        <c:delete val="0"/>
        <c:axPos val="b"/>
        <c:numFmt formatCode="General" sourceLinked="0"/>
        <c:majorTickMark val="none"/>
        <c:minorTickMark val="none"/>
        <c:tickLblPos val="nextTo"/>
        <c:crossAx val="21670528"/>
        <c:crosses val="autoZero"/>
        <c:auto val="1"/>
        <c:lblAlgn val="ctr"/>
        <c:lblOffset val="100"/>
        <c:noMultiLvlLbl val="0"/>
      </c:catAx>
      <c:valAx>
        <c:axId val="21670528"/>
        <c:scaling>
          <c:orientation val="minMax"/>
        </c:scaling>
        <c:delete val="0"/>
        <c:axPos val="l"/>
        <c:numFmt formatCode="0.0" sourceLinked="1"/>
        <c:majorTickMark val="none"/>
        <c:minorTickMark val="none"/>
        <c:tickLblPos val="nextTo"/>
        <c:spPr>
          <a:ln w="9525">
            <a:noFill/>
          </a:ln>
        </c:spPr>
        <c:crossAx val="21668992"/>
        <c:crosses val="autoZero"/>
        <c:crossBetween val="between"/>
      </c:valAx>
      <c:spPr>
        <a:solidFill>
          <a:schemeClr val="bg1"/>
        </a:solidFill>
      </c:spPr>
    </c:plotArea>
    <c:legend>
      <c:legendPos val="b"/>
      <c:overlay val="0"/>
    </c:legend>
    <c:plotVisOnly val="1"/>
    <c:dispBlanksAs val="gap"/>
    <c:showDLblsOverMax val="0"/>
  </c:chart>
  <c:spPr>
    <a:solidFill>
      <a:schemeClr val="bg1"/>
    </a:solidFill>
    <a:ln>
      <a:solidFill>
        <a:srgbClr val="5F7180"/>
      </a:solidFill>
    </a:ln>
  </c:spPr>
  <c:txPr>
    <a:bodyPr/>
    <a:lstStyle/>
    <a:p>
      <a:pPr>
        <a:defRPr sz="800" i="1"/>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F7180"/>
                </a:solidFill>
              </a:defRPr>
            </a:pPr>
            <a:r>
              <a:rPr lang="en-GB" dirty="0">
                <a:solidFill>
                  <a:srgbClr val="5F7180"/>
                </a:solidFill>
              </a:rPr>
              <a:t>Male</a:t>
            </a:r>
            <a:r>
              <a:rPr lang="en-GB" baseline="0" dirty="0">
                <a:solidFill>
                  <a:srgbClr val="5F7180"/>
                </a:solidFill>
              </a:rPr>
              <a:t> and female life expectancy at birth, 2016-2018</a:t>
            </a:r>
            <a:endParaRPr lang="en-GB" dirty="0">
              <a:solidFill>
                <a:srgbClr val="5F7180"/>
              </a:solidFill>
            </a:endParaRPr>
          </a:p>
        </c:rich>
      </c:tx>
      <c:overlay val="0"/>
    </c:title>
    <c:autoTitleDeleted val="0"/>
    <c:plotArea>
      <c:layout/>
      <c:barChart>
        <c:barDir val="col"/>
        <c:grouping val="clustered"/>
        <c:varyColors val="0"/>
        <c:ser>
          <c:idx val="0"/>
          <c:order val="0"/>
          <c:tx>
            <c:strRef>
              <c:f>Sheet1!$B$62</c:f>
              <c:strCache>
                <c:ptCount val="1"/>
                <c:pt idx="0">
                  <c:v>Male</c:v>
                </c:pt>
              </c:strCache>
            </c:strRef>
          </c:tx>
          <c:spPr>
            <a:solidFill>
              <a:srgbClr val="5F7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Sheet1!$A$63:$A$65</c:f>
              <c:strCache>
                <c:ptCount val="3"/>
                <c:pt idx="0">
                  <c:v>Tower Hamlets</c:v>
                </c:pt>
                <c:pt idx="1">
                  <c:v>United Kingdom</c:v>
                </c:pt>
                <c:pt idx="2">
                  <c:v>London</c:v>
                </c:pt>
              </c:strCache>
            </c:strRef>
          </c:cat>
          <c:val>
            <c:numRef>
              <c:f>Sheet1!$B$63:$B$65</c:f>
              <c:numCache>
                <c:formatCode>0.0</c:formatCode>
                <c:ptCount val="3"/>
                <c:pt idx="0">
                  <c:v>79.335161350717598</c:v>
                </c:pt>
                <c:pt idx="1">
                  <c:v>79.308908475961005</c:v>
                </c:pt>
                <c:pt idx="2">
                  <c:v>80.705269863512498</c:v>
                </c:pt>
              </c:numCache>
            </c:numRef>
          </c:val>
          <c:extLst>
            <c:ext xmlns:c16="http://schemas.microsoft.com/office/drawing/2014/chart" uri="{C3380CC4-5D6E-409C-BE32-E72D297353CC}">
              <c16:uniqueId val="{00000000-ABE5-4F1A-A6E5-768035352272}"/>
            </c:ext>
          </c:extLst>
        </c:ser>
        <c:ser>
          <c:idx val="1"/>
          <c:order val="1"/>
          <c:tx>
            <c:strRef>
              <c:f>Sheet1!$C$62</c:f>
              <c:strCache>
                <c:ptCount val="1"/>
                <c:pt idx="0">
                  <c:v>Female</c:v>
                </c:pt>
              </c:strCache>
            </c:strRef>
          </c:tx>
          <c:spPr>
            <a:solidFill>
              <a:srgbClr val="BBD034"/>
            </a:solidFill>
            <a:ln>
              <a:solidFill>
                <a:schemeClr val="tx1">
                  <a:lumMod val="65000"/>
                  <a:lumOff val="3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Sheet1!$A$63:$A$65</c:f>
              <c:strCache>
                <c:ptCount val="3"/>
                <c:pt idx="0">
                  <c:v>Tower Hamlets</c:v>
                </c:pt>
                <c:pt idx="1">
                  <c:v>United Kingdom</c:v>
                </c:pt>
                <c:pt idx="2">
                  <c:v>London</c:v>
                </c:pt>
              </c:strCache>
            </c:strRef>
          </c:cat>
          <c:val>
            <c:numRef>
              <c:f>Sheet1!$C$63:$C$65</c:f>
              <c:numCache>
                <c:formatCode>0.0</c:formatCode>
                <c:ptCount val="3"/>
                <c:pt idx="0">
                  <c:v>83.211570855365096</c:v>
                </c:pt>
                <c:pt idx="1">
                  <c:v>82.947484235144501</c:v>
                </c:pt>
                <c:pt idx="2">
                  <c:v>84.526962815547904</c:v>
                </c:pt>
              </c:numCache>
            </c:numRef>
          </c:val>
          <c:extLst>
            <c:ext xmlns:c16="http://schemas.microsoft.com/office/drawing/2014/chart" uri="{C3380CC4-5D6E-409C-BE32-E72D297353CC}">
              <c16:uniqueId val="{00000001-ABE5-4F1A-A6E5-768035352272}"/>
            </c:ext>
          </c:extLst>
        </c:ser>
        <c:dLbls>
          <c:showLegendKey val="0"/>
          <c:showVal val="0"/>
          <c:showCatName val="0"/>
          <c:showSerName val="0"/>
          <c:showPercent val="0"/>
          <c:showBubbleSize val="0"/>
        </c:dLbls>
        <c:gapWidth val="75"/>
        <c:axId val="21580800"/>
        <c:axId val="21590784"/>
      </c:barChart>
      <c:catAx>
        <c:axId val="21580800"/>
        <c:scaling>
          <c:orientation val="minMax"/>
        </c:scaling>
        <c:delete val="0"/>
        <c:axPos val="b"/>
        <c:numFmt formatCode="General" sourceLinked="0"/>
        <c:majorTickMark val="none"/>
        <c:minorTickMark val="none"/>
        <c:tickLblPos val="nextTo"/>
        <c:crossAx val="21590784"/>
        <c:crosses val="autoZero"/>
        <c:auto val="1"/>
        <c:lblAlgn val="ctr"/>
        <c:lblOffset val="100"/>
        <c:noMultiLvlLbl val="0"/>
      </c:catAx>
      <c:valAx>
        <c:axId val="21590784"/>
        <c:scaling>
          <c:orientation val="minMax"/>
        </c:scaling>
        <c:delete val="0"/>
        <c:axPos val="l"/>
        <c:numFmt formatCode="0.0" sourceLinked="1"/>
        <c:majorTickMark val="none"/>
        <c:minorTickMark val="none"/>
        <c:tickLblPos val="nextTo"/>
        <c:spPr>
          <a:ln w="9525">
            <a:noFill/>
          </a:ln>
        </c:spPr>
        <c:crossAx val="21580800"/>
        <c:crosses val="autoZero"/>
        <c:crossBetween val="between"/>
      </c:valAx>
      <c:spPr>
        <a:solidFill>
          <a:schemeClr val="bg1"/>
        </a:solidFill>
        <a:ln>
          <a:solidFill>
            <a:srgbClr val="5F7180"/>
          </a:solidFill>
        </a:ln>
      </c:spPr>
    </c:plotArea>
    <c:legend>
      <c:legendPos val="b"/>
      <c:overlay val="0"/>
    </c:legend>
    <c:plotVisOnly val="1"/>
    <c:dispBlanksAs val="gap"/>
    <c:showDLblsOverMax val="0"/>
  </c:chart>
  <c:spPr>
    <a:solidFill>
      <a:schemeClr val="bg1"/>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F7180"/>
                </a:solidFill>
              </a:defRPr>
            </a:pPr>
            <a:r>
              <a:rPr lang="en-GB" sz="1400" dirty="0">
                <a:solidFill>
                  <a:srgbClr val="5F7180"/>
                </a:solidFill>
              </a:rPr>
              <a:t>Life expectancy</a:t>
            </a:r>
            <a:r>
              <a:rPr lang="en-GB" sz="1400" baseline="0" dirty="0">
                <a:solidFill>
                  <a:srgbClr val="5F7180"/>
                </a:solidFill>
              </a:rPr>
              <a:t> and healthy life expectancy for MALES, Tower Hamlets, London and UK, 2016-2018</a:t>
            </a:r>
            <a:endParaRPr lang="en-GB" sz="1400" dirty="0">
              <a:solidFill>
                <a:srgbClr val="5F7180"/>
              </a:solidFill>
            </a:endParaRPr>
          </a:p>
        </c:rich>
      </c:tx>
      <c:overlay val="0"/>
    </c:title>
    <c:autoTitleDeleted val="0"/>
    <c:plotArea>
      <c:layout/>
      <c:barChart>
        <c:barDir val="col"/>
        <c:grouping val="clustered"/>
        <c:varyColors val="0"/>
        <c:ser>
          <c:idx val="0"/>
          <c:order val="0"/>
          <c:tx>
            <c:strRef>
              <c:f>'healthy life expectancy'!$B$2</c:f>
              <c:strCache>
                <c:ptCount val="1"/>
                <c:pt idx="0">
                  <c:v>Life expectancy </c:v>
                </c:pt>
              </c:strCache>
            </c:strRef>
          </c:tx>
          <c:spPr>
            <a:solidFill>
              <a:srgbClr val="5F7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'healthy life expectancy'!$A$3:$A$5</c:f>
              <c:strCache>
                <c:ptCount val="3"/>
                <c:pt idx="0">
                  <c:v>Tower Hamlets</c:v>
                </c:pt>
                <c:pt idx="1">
                  <c:v>London</c:v>
                </c:pt>
                <c:pt idx="2">
                  <c:v>United Kingdom</c:v>
                </c:pt>
              </c:strCache>
            </c:strRef>
          </c:cat>
          <c:val>
            <c:numRef>
              <c:f>'healthy life expectancy'!$B$3:$B$5</c:f>
              <c:numCache>
                <c:formatCode>General</c:formatCode>
                <c:ptCount val="3"/>
                <c:pt idx="0">
                  <c:v>79.3</c:v>
                </c:pt>
                <c:pt idx="1">
                  <c:v>80.7</c:v>
                </c:pt>
                <c:pt idx="2">
                  <c:v>79.3</c:v>
                </c:pt>
              </c:numCache>
            </c:numRef>
          </c:val>
          <c:extLst>
            <c:ext xmlns:c16="http://schemas.microsoft.com/office/drawing/2014/chart" uri="{C3380CC4-5D6E-409C-BE32-E72D297353CC}">
              <c16:uniqueId val="{00000000-EF0E-4758-B0A3-89144D43BC8A}"/>
            </c:ext>
          </c:extLst>
        </c:ser>
        <c:ser>
          <c:idx val="1"/>
          <c:order val="1"/>
          <c:tx>
            <c:strRef>
              <c:f>'healthy life expectancy'!$C$2</c:f>
              <c:strCache>
                <c:ptCount val="1"/>
                <c:pt idx="0">
                  <c:v>Healthy life expectancy </c:v>
                </c:pt>
              </c:strCache>
            </c:strRef>
          </c:tx>
          <c:spPr>
            <a:solidFill>
              <a:srgbClr val="BBD03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'healthy life expectancy'!$A$3:$A$5</c:f>
              <c:strCache>
                <c:ptCount val="3"/>
                <c:pt idx="0">
                  <c:v>Tower Hamlets</c:v>
                </c:pt>
                <c:pt idx="1">
                  <c:v>London</c:v>
                </c:pt>
                <c:pt idx="2">
                  <c:v>United Kingdom</c:v>
                </c:pt>
              </c:strCache>
            </c:strRef>
          </c:cat>
          <c:val>
            <c:numRef>
              <c:f>'healthy life expectancy'!$C$3:$C$5</c:f>
              <c:numCache>
                <c:formatCode>General</c:formatCode>
                <c:ptCount val="3"/>
                <c:pt idx="0">
                  <c:v>60.5</c:v>
                </c:pt>
                <c:pt idx="1">
                  <c:v>64.2</c:v>
                </c:pt>
                <c:pt idx="2">
                  <c:v>63.1</c:v>
                </c:pt>
              </c:numCache>
            </c:numRef>
          </c:val>
          <c:extLst>
            <c:ext xmlns:c16="http://schemas.microsoft.com/office/drawing/2014/chart" uri="{C3380CC4-5D6E-409C-BE32-E72D297353CC}">
              <c16:uniqueId val="{00000001-EF0E-4758-B0A3-89144D43BC8A}"/>
            </c:ext>
          </c:extLst>
        </c:ser>
        <c:dLbls>
          <c:showLegendKey val="0"/>
          <c:showVal val="0"/>
          <c:showCatName val="0"/>
          <c:showSerName val="0"/>
          <c:showPercent val="0"/>
          <c:showBubbleSize val="0"/>
        </c:dLbls>
        <c:gapWidth val="75"/>
        <c:axId val="24551424"/>
        <c:axId val="24552960"/>
      </c:barChart>
      <c:catAx>
        <c:axId val="24551424"/>
        <c:scaling>
          <c:orientation val="minMax"/>
        </c:scaling>
        <c:delete val="0"/>
        <c:axPos val="b"/>
        <c:numFmt formatCode="General" sourceLinked="0"/>
        <c:majorTickMark val="none"/>
        <c:minorTickMark val="none"/>
        <c:tickLblPos val="nextTo"/>
        <c:crossAx val="24552960"/>
        <c:crosses val="autoZero"/>
        <c:auto val="1"/>
        <c:lblAlgn val="ctr"/>
        <c:lblOffset val="100"/>
        <c:noMultiLvlLbl val="0"/>
      </c:catAx>
      <c:valAx>
        <c:axId val="24552960"/>
        <c:scaling>
          <c:orientation val="minMax"/>
        </c:scaling>
        <c:delete val="0"/>
        <c:axPos val="l"/>
        <c:numFmt formatCode="General" sourceLinked="1"/>
        <c:majorTickMark val="none"/>
        <c:minorTickMark val="none"/>
        <c:tickLblPos val="nextTo"/>
        <c:spPr>
          <a:ln w="9525">
            <a:noFill/>
          </a:ln>
        </c:spPr>
        <c:crossAx val="24551424"/>
        <c:crosses val="autoZero"/>
        <c:crossBetween val="between"/>
      </c:valAx>
      <c:spPr>
        <a:solidFill>
          <a:schemeClr val="bg1"/>
        </a:solidFill>
      </c:spPr>
    </c:plotArea>
    <c:legend>
      <c:legendPos val="b"/>
      <c:overlay val="0"/>
    </c:legend>
    <c:plotVisOnly val="1"/>
    <c:dispBlanksAs val="gap"/>
    <c:showDLblsOverMax val="0"/>
  </c:chart>
  <c:spPr>
    <a:solidFill>
      <a:schemeClr val="bg1"/>
    </a:solidFill>
    <a:ln>
      <a:solidFill>
        <a:srgbClr val="5F7180"/>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400" dirty="0">
                <a:solidFill>
                  <a:srgbClr val="5F7180"/>
                </a:solidFill>
              </a:rPr>
              <a:t>Life expectancy and healthy</a:t>
            </a:r>
            <a:r>
              <a:rPr lang="en-GB" sz="1400" baseline="0" dirty="0">
                <a:solidFill>
                  <a:srgbClr val="5F7180"/>
                </a:solidFill>
              </a:rPr>
              <a:t> life expectancy for </a:t>
            </a:r>
            <a:r>
              <a:rPr lang="en-GB" sz="1400" b="1" baseline="0" dirty="0">
                <a:solidFill>
                  <a:srgbClr val="5F7180"/>
                </a:solidFill>
              </a:rPr>
              <a:t>FEMALES</a:t>
            </a:r>
            <a:r>
              <a:rPr lang="en-GB" sz="1400" baseline="0" dirty="0">
                <a:solidFill>
                  <a:srgbClr val="5F7180"/>
                </a:solidFill>
              </a:rPr>
              <a:t>, Tower Hamlets, London and UK, 2016-2018</a:t>
            </a:r>
            <a:endParaRPr lang="en-GB" sz="1400" dirty="0">
              <a:solidFill>
                <a:srgbClr val="5F7180"/>
              </a:solidFill>
            </a:endParaRPr>
          </a:p>
        </c:rich>
      </c:tx>
      <c:layout>
        <c:manualLayout>
          <c:xMode val="edge"/>
          <c:yMode val="edge"/>
          <c:x val="0.12848230888735496"/>
          <c:y val="8.8059877943462098E-3"/>
        </c:manualLayout>
      </c:layout>
      <c:overlay val="0"/>
    </c:title>
    <c:autoTitleDeleted val="0"/>
    <c:plotArea>
      <c:layout/>
      <c:barChart>
        <c:barDir val="col"/>
        <c:grouping val="clustered"/>
        <c:varyColors val="0"/>
        <c:ser>
          <c:idx val="0"/>
          <c:order val="0"/>
          <c:tx>
            <c:strRef>
              <c:f>'healthy life expectancy'!$B$9</c:f>
              <c:strCache>
                <c:ptCount val="1"/>
                <c:pt idx="0">
                  <c:v>Life expectancy</c:v>
                </c:pt>
              </c:strCache>
            </c:strRef>
          </c:tx>
          <c:spPr>
            <a:solidFill>
              <a:srgbClr val="5F7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'healthy life expectancy'!$A$10:$A$12</c:f>
              <c:strCache>
                <c:ptCount val="3"/>
                <c:pt idx="0">
                  <c:v>Tower Hamlets</c:v>
                </c:pt>
                <c:pt idx="1">
                  <c:v>London</c:v>
                </c:pt>
                <c:pt idx="2">
                  <c:v>United Kingdom</c:v>
                </c:pt>
              </c:strCache>
            </c:strRef>
          </c:cat>
          <c:val>
            <c:numRef>
              <c:f>'healthy life expectancy'!$B$10:$B$12</c:f>
              <c:numCache>
                <c:formatCode>General</c:formatCode>
                <c:ptCount val="3"/>
                <c:pt idx="0">
                  <c:v>83.2</c:v>
                </c:pt>
                <c:pt idx="1">
                  <c:v>84.5</c:v>
                </c:pt>
                <c:pt idx="2">
                  <c:v>82.9</c:v>
                </c:pt>
              </c:numCache>
            </c:numRef>
          </c:val>
          <c:extLst>
            <c:ext xmlns:c16="http://schemas.microsoft.com/office/drawing/2014/chart" uri="{C3380CC4-5D6E-409C-BE32-E72D297353CC}">
              <c16:uniqueId val="{00000000-4413-4004-B7D4-CF78A183EDA7}"/>
            </c:ext>
          </c:extLst>
        </c:ser>
        <c:ser>
          <c:idx val="1"/>
          <c:order val="1"/>
          <c:tx>
            <c:strRef>
              <c:f>'healthy life expectancy'!$C$9</c:f>
              <c:strCache>
                <c:ptCount val="1"/>
                <c:pt idx="0">
                  <c:v>Healthy life expectancy </c:v>
                </c:pt>
              </c:strCache>
            </c:strRef>
          </c:tx>
          <c:spPr>
            <a:solidFill>
              <a:srgbClr val="BBD034"/>
            </a:solidFill>
            <a:ln>
              <a:solidFill>
                <a:srgbClr val="5F718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'healthy life expectancy'!$A$10:$A$12</c:f>
              <c:strCache>
                <c:ptCount val="3"/>
                <c:pt idx="0">
                  <c:v>Tower Hamlets</c:v>
                </c:pt>
                <c:pt idx="1">
                  <c:v>London</c:v>
                </c:pt>
                <c:pt idx="2">
                  <c:v>United Kingdom</c:v>
                </c:pt>
              </c:strCache>
            </c:strRef>
          </c:cat>
          <c:val>
            <c:numRef>
              <c:f>'healthy life expectancy'!$C$10:$C$12</c:f>
              <c:numCache>
                <c:formatCode>General</c:formatCode>
                <c:ptCount val="3"/>
                <c:pt idx="0">
                  <c:v>56.6</c:v>
                </c:pt>
                <c:pt idx="1">
                  <c:v>64.400000000000006</c:v>
                </c:pt>
                <c:pt idx="2">
                  <c:v>63.6</c:v>
                </c:pt>
              </c:numCache>
            </c:numRef>
          </c:val>
          <c:extLst>
            <c:ext xmlns:c16="http://schemas.microsoft.com/office/drawing/2014/chart" uri="{C3380CC4-5D6E-409C-BE32-E72D297353CC}">
              <c16:uniqueId val="{00000001-4413-4004-B7D4-CF78A183EDA7}"/>
            </c:ext>
          </c:extLst>
        </c:ser>
        <c:dLbls>
          <c:showLegendKey val="0"/>
          <c:showVal val="0"/>
          <c:showCatName val="0"/>
          <c:showSerName val="0"/>
          <c:showPercent val="0"/>
          <c:showBubbleSize val="0"/>
        </c:dLbls>
        <c:gapWidth val="75"/>
        <c:axId val="21721856"/>
        <c:axId val="21723392"/>
      </c:barChart>
      <c:catAx>
        <c:axId val="21721856"/>
        <c:scaling>
          <c:orientation val="minMax"/>
        </c:scaling>
        <c:delete val="0"/>
        <c:axPos val="b"/>
        <c:numFmt formatCode="General" sourceLinked="0"/>
        <c:majorTickMark val="none"/>
        <c:minorTickMark val="none"/>
        <c:tickLblPos val="nextTo"/>
        <c:crossAx val="21723392"/>
        <c:crosses val="autoZero"/>
        <c:auto val="1"/>
        <c:lblAlgn val="ctr"/>
        <c:lblOffset val="100"/>
        <c:noMultiLvlLbl val="0"/>
      </c:catAx>
      <c:valAx>
        <c:axId val="21723392"/>
        <c:scaling>
          <c:orientation val="minMax"/>
        </c:scaling>
        <c:delete val="0"/>
        <c:axPos val="l"/>
        <c:numFmt formatCode="General" sourceLinked="1"/>
        <c:majorTickMark val="none"/>
        <c:minorTickMark val="none"/>
        <c:tickLblPos val="nextTo"/>
        <c:spPr>
          <a:ln w="9525">
            <a:noFill/>
          </a:ln>
        </c:spPr>
        <c:crossAx val="21721856"/>
        <c:crosses val="autoZero"/>
        <c:crossBetween val="between"/>
      </c:valAx>
      <c:spPr>
        <a:solidFill>
          <a:schemeClr val="bg1"/>
        </a:solidFill>
      </c:spPr>
    </c:plotArea>
    <c:legend>
      <c:legendPos val="b"/>
      <c:overlay val="0"/>
    </c:legend>
    <c:plotVisOnly val="1"/>
    <c:dispBlanksAs val="gap"/>
    <c:showDLblsOverMax val="0"/>
  </c:chart>
  <c:spPr>
    <a:solidFill>
      <a:schemeClr val="bg1"/>
    </a:solidFill>
    <a:ln>
      <a:solidFill>
        <a:srgbClr val="5F7180"/>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F7180"/>
                </a:solidFill>
              </a:defRPr>
            </a:pPr>
            <a:r>
              <a:rPr lang="en-GB" sz="1400" dirty="0">
                <a:solidFill>
                  <a:srgbClr val="5F7180"/>
                </a:solidFill>
              </a:rPr>
              <a:t>Disability free</a:t>
            </a:r>
            <a:r>
              <a:rPr lang="en-GB" sz="1400" baseline="0" dirty="0">
                <a:solidFill>
                  <a:srgbClr val="5F7180"/>
                </a:solidFill>
              </a:rPr>
              <a:t> life expectancy at birth, males and females in Tower Hamlets, 2016-2018</a:t>
            </a:r>
            <a:endParaRPr lang="en-GB" sz="1400" b="0" i="0" u="none" strike="noStrike" baseline="0" dirty="0">
              <a:solidFill>
                <a:srgbClr val="5F7180"/>
              </a:solidFill>
              <a:effectLst/>
            </a:endParaRPr>
          </a:p>
          <a:p>
            <a:pPr>
              <a:defRPr>
                <a:solidFill>
                  <a:srgbClr val="5F7180"/>
                </a:solidFill>
              </a:defRPr>
            </a:pPr>
            <a:endParaRPr lang="en-GB" dirty="0">
              <a:solidFill>
                <a:srgbClr val="5F7180"/>
              </a:solidFill>
            </a:endParaRPr>
          </a:p>
        </c:rich>
      </c:tx>
      <c:overlay val="0"/>
    </c:title>
    <c:autoTitleDeleted val="0"/>
    <c:plotArea>
      <c:layout/>
      <c:barChart>
        <c:barDir val="col"/>
        <c:grouping val="clustered"/>
        <c:varyColors val="0"/>
        <c:ser>
          <c:idx val="0"/>
          <c:order val="0"/>
          <c:tx>
            <c:strRef>
              <c:f>'Disability Free Life Expectancy'!$B$2</c:f>
              <c:strCache>
                <c:ptCount val="1"/>
                <c:pt idx="0">
                  <c:v>Male</c:v>
                </c:pt>
              </c:strCache>
            </c:strRef>
          </c:tx>
          <c:spPr>
            <a:solidFill>
              <a:srgbClr val="5F7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'Disability Free Life Expectancy'!$A$3:$A$5</c:f>
              <c:strCache>
                <c:ptCount val="3"/>
                <c:pt idx="0">
                  <c:v>Tower Hamlets</c:v>
                </c:pt>
                <c:pt idx="1">
                  <c:v>London</c:v>
                </c:pt>
                <c:pt idx="2">
                  <c:v>United Kingdom</c:v>
                </c:pt>
              </c:strCache>
            </c:strRef>
          </c:cat>
          <c:val>
            <c:numRef>
              <c:f>'Disability Free Life Expectancy'!$B$3:$B$5</c:f>
              <c:numCache>
                <c:formatCode>0.0</c:formatCode>
                <c:ptCount val="3"/>
                <c:pt idx="0">
                  <c:v>62.9790945106515</c:v>
                </c:pt>
                <c:pt idx="1">
                  <c:v>65.010230097953695</c:v>
                </c:pt>
                <c:pt idx="2">
                  <c:v>62.590274685998303</c:v>
                </c:pt>
              </c:numCache>
            </c:numRef>
          </c:val>
          <c:extLst>
            <c:ext xmlns:c16="http://schemas.microsoft.com/office/drawing/2014/chart" uri="{C3380CC4-5D6E-409C-BE32-E72D297353CC}">
              <c16:uniqueId val="{00000000-62A8-4F1D-8693-E322077326FA}"/>
            </c:ext>
          </c:extLst>
        </c:ser>
        <c:ser>
          <c:idx val="1"/>
          <c:order val="1"/>
          <c:tx>
            <c:strRef>
              <c:f>'Disability Free Life Expectancy'!$C$2</c:f>
              <c:strCache>
                <c:ptCount val="1"/>
                <c:pt idx="0">
                  <c:v>Female</c:v>
                </c:pt>
              </c:strCache>
            </c:strRef>
          </c:tx>
          <c:spPr>
            <a:solidFill>
              <a:srgbClr val="BBD03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'Disability Free Life Expectancy'!$A$3:$A$5</c:f>
              <c:strCache>
                <c:ptCount val="3"/>
                <c:pt idx="0">
                  <c:v>Tower Hamlets</c:v>
                </c:pt>
                <c:pt idx="1">
                  <c:v>London</c:v>
                </c:pt>
                <c:pt idx="2">
                  <c:v>United Kingdom</c:v>
                </c:pt>
              </c:strCache>
            </c:strRef>
          </c:cat>
          <c:val>
            <c:numRef>
              <c:f>'Disability Free Life Expectancy'!$C$3:$C$5</c:f>
              <c:numCache>
                <c:formatCode>0.0</c:formatCode>
                <c:ptCount val="3"/>
                <c:pt idx="0">
                  <c:v>59.9963868526049</c:v>
                </c:pt>
                <c:pt idx="1">
                  <c:v>63.247867966522101</c:v>
                </c:pt>
                <c:pt idx="2">
                  <c:v>61.626989874528</c:v>
                </c:pt>
              </c:numCache>
            </c:numRef>
          </c:val>
          <c:extLst>
            <c:ext xmlns:c16="http://schemas.microsoft.com/office/drawing/2014/chart" uri="{C3380CC4-5D6E-409C-BE32-E72D297353CC}">
              <c16:uniqueId val="{00000001-62A8-4F1D-8693-E322077326FA}"/>
            </c:ext>
          </c:extLst>
        </c:ser>
        <c:dLbls>
          <c:showLegendKey val="0"/>
          <c:showVal val="0"/>
          <c:showCatName val="0"/>
          <c:showSerName val="0"/>
          <c:showPercent val="0"/>
          <c:showBubbleSize val="0"/>
        </c:dLbls>
        <c:gapWidth val="75"/>
        <c:axId val="24442752"/>
        <c:axId val="24444288"/>
      </c:barChart>
      <c:catAx>
        <c:axId val="24442752"/>
        <c:scaling>
          <c:orientation val="minMax"/>
        </c:scaling>
        <c:delete val="0"/>
        <c:axPos val="b"/>
        <c:numFmt formatCode="General" sourceLinked="0"/>
        <c:majorTickMark val="none"/>
        <c:minorTickMark val="none"/>
        <c:tickLblPos val="nextTo"/>
        <c:crossAx val="24444288"/>
        <c:crosses val="autoZero"/>
        <c:auto val="1"/>
        <c:lblAlgn val="ctr"/>
        <c:lblOffset val="100"/>
        <c:noMultiLvlLbl val="0"/>
      </c:catAx>
      <c:valAx>
        <c:axId val="24444288"/>
        <c:scaling>
          <c:orientation val="minMax"/>
        </c:scaling>
        <c:delete val="0"/>
        <c:axPos val="l"/>
        <c:numFmt formatCode="0.0" sourceLinked="1"/>
        <c:majorTickMark val="none"/>
        <c:minorTickMark val="none"/>
        <c:tickLblPos val="nextTo"/>
        <c:spPr>
          <a:ln w="9525">
            <a:noFill/>
          </a:ln>
        </c:spPr>
        <c:crossAx val="24442752"/>
        <c:crosses val="autoZero"/>
        <c:crossBetween val="between"/>
      </c:valAx>
      <c:spPr>
        <a:solidFill>
          <a:schemeClr val="bg1"/>
        </a:solidFill>
      </c:spPr>
    </c:plotArea>
    <c:legend>
      <c:legendPos val="b"/>
      <c:overlay val="0"/>
    </c:legend>
    <c:plotVisOnly val="1"/>
    <c:dispBlanksAs val="gap"/>
    <c:showDLblsOverMax val="0"/>
  </c:chart>
  <c:spPr>
    <a:solidFill>
      <a:schemeClr val="bg1"/>
    </a:solidFill>
    <a:ln>
      <a:solidFill>
        <a:srgbClr val="5F7180"/>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solidFill>
                  <a:srgbClr val="5F7180"/>
                </a:solidFill>
              </a:rPr>
              <a:t>Deaths</a:t>
            </a:r>
            <a:r>
              <a:rPr lang="en-US" sz="1600" baseline="0" dirty="0">
                <a:solidFill>
                  <a:srgbClr val="5F7180"/>
                </a:solidFill>
              </a:rPr>
              <a:t> - </a:t>
            </a:r>
            <a:r>
              <a:rPr lang="en-US" sz="1600" dirty="0">
                <a:solidFill>
                  <a:srgbClr val="5F7180"/>
                </a:solidFill>
              </a:rPr>
              <a:t>Age s</a:t>
            </a:r>
            <a:r>
              <a:rPr lang="en-US" sz="1600" baseline="0" dirty="0">
                <a:solidFill>
                  <a:srgbClr val="5F7180"/>
                </a:solidFill>
              </a:rPr>
              <a:t>tandardised mortality rate per 100,000 persons, 2018</a:t>
            </a:r>
            <a:r>
              <a:rPr lang="en-US" sz="1600" dirty="0">
                <a:solidFill>
                  <a:srgbClr val="5F7180"/>
                </a:solidFill>
              </a:rPr>
              <a:t> </a:t>
            </a:r>
          </a:p>
        </c:rich>
      </c:tx>
      <c:overlay val="0"/>
    </c:title>
    <c:autoTitleDeleted val="0"/>
    <c:plotArea>
      <c:layout/>
      <c:barChart>
        <c:barDir val="col"/>
        <c:grouping val="clustered"/>
        <c:varyColors val="0"/>
        <c:ser>
          <c:idx val="0"/>
          <c:order val="0"/>
          <c:tx>
            <c:strRef>
              <c:f>'Mortality Rate'!$B$2</c:f>
              <c:strCache>
                <c:ptCount val="1"/>
                <c:pt idx="0">
                  <c:v>All</c:v>
                </c:pt>
              </c:strCache>
            </c:strRef>
          </c:tx>
          <c:spPr>
            <a:solidFill>
              <a:srgbClr val="5F7180"/>
            </a:solidFill>
          </c:spPr>
          <c:invertIfNegative val="0"/>
          <c:dLbls>
            <c:dLbl>
              <c:idx val="0"/>
              <c:tx>
                <c:rich>
                  <a:bodyPr/>
                  <a:lstStyle/>
                  <a:p>
                    <a:r>
                      <a:rPr lang="en-US" sz="850" baseline="0" dirty="0"/>
                      <a:t>981.2</a:t>
                    </a:r>
                    <a:endParaRPr lang="en-US" sz="900"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E0-4C13-A655-D44567DD46B2}"/>
                </c:ext>
              </c:extLst>
            </c:dLbl>
            <c:spPr>
              <a:noFill/>
              <a:ln>
                <a:noFill/>
              </a:ln>
              <a:effectLst/>
            </c:spPr>
            <c:txPr>
              <a:bodyPr/>
              <a:lstStyle/>
              <a:p>
                <a:pPr>
                  <a:defRPr sz="85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'Mortality Rate'!$A$3:$A$5</c:f>
              <c:strCache>
                <c:ptCount val="3"/>
                <c:pt idx="0">
                  <c:v>United Kingdom</c:v>
                </c:pt>
                <c:pt idx="1">
                  <c:v>London</c:v>
                </c:pt>
                <c:pt idx="2">
                  <c:v>Tower Hamlets</c:v>
                </c:pt>
              </c:strCache>
            </c:strRef>
          </c:cat>
          <c:val>
            <c:numRef>
              <c:f>'Mortality Rate'!$B$3:$B$5</c:f>
              <c:numCache>
                <c:formatCode>#,##0.0</c:formatCode>
                <c:ptCount val="3"/>
                <c:pt idx="0">
                  <c:v>981.2</c:v>
                </c:pt>
                <c:pt idx="1">
                  <c:v>855.4</c:v>
                </c:pt>
                <c:pt idx="2">
                  <c:v>986.6</c:v>
                </c:pt>
              </c:numCache>
            </c:numRef>
          </c:val>
          <c:extLst>
            <c:ext xmlns:c16="http://schemas.microsoft.com/office/drawing/2014/chart" uri="{C3380CC4-5D6E-409C-BE32-E72D297353CC}">
              <c16:uniqueId val="{00000001-CEE0-4C13-A655-D44567DD46B2}"/>
            </c:ext>
          </c:extLst>
        </c:ser>
        <c:ser>
          <c:idx val="1"/>
          <c:order val="1"/>
          <c:tx>
            <c:strRef>
              <c:f>'Mortality Rate'!$C$2</c:f>
              <c:strCache>
                <c:ptCount val="1"/>
                <c:pt idx="0">
                  <c:v>Male</c:v>
                </c:pt>
              </c:strCache>
            </c:strRef>
          </c:tx>
          <c:spPr>
            <a:solidFill>
              <a:srgbClr val="BBD034"/>
            </a:solidFill>
          </c:spPr>
          <c:invertIfNegative val="0"/>
          <c:dLbls>
            <c:spPr>
              <a:noFill/>
              <a:ln>
                <a:noFill/>
              </a:ln>
              <a:effectLst/>
            </c:spPr>
            <c:txPr>
              <a:bodyPr/>
              <a:lstStyle/>
              <a:p>
                <a:pPr>
                  <a:defRPr sz="85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'Mortality Rate'!$A$3:$A$5</c:f>
              <c:strCache>
                <c:ptCount val="3"/>
                <c:pt idx="0">
                  <c:v>United Kingdom</c:v>
                </c:pt>
                <c:pt idx="1">
                  <c:v>London</c:v>
                </c:pt>
                <c:pt idx="2">
                  <c:v>Tower Hamlets</c:v>
                </c:pt>
              </c:strCache>
            </c:strRef>
          </c:cat>
          <c:val>
            <c:numRef>
              <c:f>'Mortality Rate'!$C$3:$C$5</c:f>
              <c:numCache>
                <c:formatCode>General</c:formatCode>
                <c:ptCount val="3"/>
                <c:pt idx="0" formatCode="#,##0.0">
                  <c:v>1138.4000000000001</c:v>
                </c:pt>
                <c:pt idx="1">
                  <c:v>1002.7</c:v>
                </c:pt>
                <c:pt idx="2" formatCode="#,##0.0">
                  <c:v>1148.8</c:v>
                </c:pt>
              </c:numCache>
            </c:numRef>
          </c:val>
          <c:extLst>
            <c:ext xmlns:c16="http://schemas.microsoft.com/office/drawing/2014/chart" uri="{C3380CC4-5D6E-409C-BE32-E72D297353CC}">
              <c16:uniqueId val="{00000002-CEE0-4C13-A655-D44567DD46B2}"/>
            </c:ext>
          </c:extLst>
        </c:ser>
        <c:ser>
          <c:idx val="2"/>
          <c:order val="2"/>
          <c:tx>
            <c:strRef>
              <c:f>'Mortality Rate'!$D$2</c:f>
              <c:strCache>
                <c:ptCount val="1"/>
                <c:pt idx="0">
                  <c:v>Female</c:v>
                </c:pt>
              </c:strCache>
            </c:strRef>
          </c:tx>
          <c:spPr>
            <a:solidFill>
              <a:schemeClr val="bg1">
                <a:lumMod val="75000"/>
              </a:schemeClr>
            </a:solidFill>
          </c:spPr>
          <c:invertIfNegative val="0"/>
          <c:dLbls>
            <c:spPr>
              <a:noFill/>
              <a:ln>
                <a:noFill/>
              </a:ln>
              <a:effectLst/>
            </c:spPr>
            <c:txPr>
              <a:bodyPr/>
              <a:lstStyle/>
              <a:p>
                <a:pPr>
                  <a:defRPr sz="85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'Mortality Rate'!$A$3:$A$5</c:f>
              <c:strCache>
                <c:ptCount val="3"/>
                <c:pt idx="0">
                  <c:v>United Kingdom</c:v>
                </c:pt>
                <c:pt idx="1">
                  <c:v>London</c:v>
                </c:pt>
                <c:pt idx="2">
                  <c:v>Tower Hamlets</c:v>
                </c:pt>
              </c:strCache>
            </c:strRef>
          </c:cat>
          <c:val>
            <c:numRef>
              <c:f>'Mortality Rate'!$D$3:$D$5</c:f>
              <c:numCache>
                <c:formatCode>General</c:formatCode>
                <c:ptCount val="3"/>
                <c:pt idx="0" formatCode="#,##0.0">
                  <c:v>852.9</c:v>
                </c:pt>
                <c:pt idx="1">
                  <c:v>733.2</c:v>
                </c:pt>
                <c:pt idx="2" formatCode="#,##0.0">
                  <c:v>839.7</c:v>
                </c:pt>
              </c:numCache>
            </c:numRef>
          </c:val>
          <c:extLst>
            <c:ext xmlns:c16="http://schemas.microsoft.com/office/drawing/2014/chart" uri="{C3380CC4-5D6E-409C-BE32-E72D297353CC}">
              <c16:uniqueId val="{00000003-CEE0-4C13-A655-D44567DD46B2}"/>
            </c:ext>
          </c:extLst>
        </c:ser>
        <c:dLbls>
          <c:showLegendKey val="0"/>
          <c:showVal val="0"/>
          <c:showCatName val="0"/>
          <c:showSerName val="0"/>
          <c:showPercent val="0"/>
          <c:showBubbleSize val="0"/>
        </c:dLbls>
        <c:gapWidth val="75"/>
        <c:axId val="78037376"/>
        <c:axId val="78038912"/>
      </c:barChart>
      <c:catAx>
        <c:axId val="78037376"/>
        <c:scaling>
          <c:orientation val="minMax"/>
        </c:scaling>
        <c:delete val="0"/>
        <c:axPos val="b"/>
        <c:numFmt formatCode="General" sourceLinked="0"/>
        <c:majorTickMark val="none"/>
        <c:minorTickMark val="none"/>
        <c:tickLblPos val="nextTo"/>
        <c:crossAx val="78038912"/>
        <c:crosses val="autoZero"/>
        <c:auto val="1"/>
        <c:lblAlgn val="ctr"/>
        <c:lblOffset val="100"/>
        <c:noMultiLvlLbl val="0"/>
      </c:catAx>
      <c:valAx>
        <c:axId val="78038912"/>
        <c:scaling>
          <c:orientation val="minMax"/>
        </c:scaling>
        <c:delete val="0"/>
        <c:axPos val="l"/>
        <c:numFmt formatCode="#,##0.0" sourceLinked="1"/>
        <c:majorTickMark val="none"/>
        <c:minorTickMark val="none"/>
        <c:tickLblPos val="nextTo"/>
        <c:spPr>
          <a:ln w="9525">
            <a:noFill/>
          </a:ln>
        </c:spPr>
        <c:crossAx val="78037376"/>
        <c:crosses val="autoZero"/>
        <c:crossBetween val="between"/>
      </c:valAx>
      <c:spPr>
        <a:solidFill>
          <a:schemeClr val="bg1"/>
        </a:solidFill>
      </c:spPr>
    </c:plotArea>
    <c:legend>
      <c:legendPos val="b"/>
      <c:overlay val="0"/>
    </c:legend>
    <c:plotVisOnly val="1"/>
    <c:dispBlanksAs val="gap"/>
    <c:showDLblsOverMax val="0"/>
  </c:chart>
  <c:spPr>
    <a:solidFill>
      <a:schemeClr val="bg1"/>
    </a:solidFill>
    <a:ln>
      <a:solidFill>
        <a:srgbClr val="5F7180"/>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F7180"/>
                </a:solidFill>
              </a:defRPr>
            </a:pPr>
            <a:r>
              <a:rPr lang="en-GB" dirty="0">
                <a:solidFill>
                  <a:srgbClr val="5F7180"/>
                </a:solidFill>
              </a:rPr>
              <a:t>Low birth</a:t>
            </a:r>
            <a:r>
              <a:rPr lang="en-GB" baseline="0" dirty="0">
                <a:solidFill>
                  <a:srgbClr val="5F7180"/>
                </a:solidFill>
              </a:rPr>
              <a:t> weight of term babies</a:t>
            </a:r>
            <a:endParaRPr lang="en-GB" dirty="0">
              <a:solidFill>
                <a:srgbClr val="5F7180"/>
              </a:solidFill>
            </a:endParaRPr>
          </a:p>
        </c:rich>
      </c:tx>
      <c:overlay val="0"/>
    </c:title>
    <c:autoTitleDeleted val="0"/>
    <c:plotArea>
      <c:layout/>
      <c:lineChart>
        <c:grouping val="standard"/>
        <c:varyColors val="0"/>
        <c:ser>
          <c:idx val="0"/>
          <c:order val="0"/>
          <c:tx>
            <c:strRef>
              <c:f>Sheet2!$C$3</c:f>
              <c:strCache>
                <c:ptCount val="1"/>
                <c:pt idx="0">
                  <c:v>England</c:v>
                </c:pt>
              </c:strCache>
            </c:strRef>
          </c:tx>
          <c:spPr>
            <a:ln>
              <a:solidFill>
                <a:schemeClr val="bg1">
                  <a:lumMod val="75000"/>
                </a:schemeClr>
              </a:solidFill>
            </a:ln>
          </c:spPr>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Sheet2!$B$4:$B$14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Sheet2!$C$4:$C$14</c:f>
              <c:numCache>
                <c:formatCode>0.0</c:formatCode>
                <c:ptCount val="11"/>
                <c:pt idx="0">
                  <c:v>2.9125999999999999</c:v>
                </c:pt>
                <c:pt idx="1">
                  <c:v>2.8944999999999999</c:v>
                </c:pt>
                <c:pt idx="2">
                  <c:v>2.9192999999999998</c:v>
                </c:pt>
                <c:pt idx="3">
                  <c:v>2.8532000000000002</c:v>
                </c:pt>
                <c:pt idx="4">
                  <c:v>2.8445999999999998</c:v>
                </c:pt>
                <c:pt idx="5">
                  <c:v>2.7980999999999998</c:v>
                </c:pt>
                <c:pt idx="6">
                  <c:v>2.8220999999999998</c:v>
                </c:pt>
                <c:pt idx="7">
                  <c:v>2.8641000000000001</c:v>
                </c:pt>
                <c:pt idx="8">
                  <c:v>2.7745000000000002</c:v>
                </c:pt>
                <c:pt idx="9">
                  <c:v>2.7862</c:v>
                </c:pt>
                <c:pt idx="10">
                  <c:v>2.8193000000000001</c:v>
                </c:pt>
              </c:numCache>
            </c:numRef>
          </c:val>
          <c:smooth val="0"/>
          <c:extLst>
            <c:ext xmlns:c16="http://schemas.microsoft.com/office/drawing/2014/chart" uri="{C3380CC4-5D6E-409C-BE32-E72D297353CC}">
              <c16:uniqueId val="{00000000-1EC0-4966-A450-1D5B1686E5C9}"/>
            </c:ext>
          </c:extLst>
        </c:ser>
        <c:ser>
          <c:idx val="1"/>
          <c:order val="1"/>
          <c:tx>
            <c:strRef>
              <c:f>Sheet2!$D$3</c:f>
              <c:strCache>
                <c:ptCount val="1"/>
                <c:pt idx="0">
                  <c:v>London</c:v>
                </c:pt>
              </c:strCache>
            </c:strRef>
          </c:tx>
          <c:spPr>
            <a:ln>
              <a:solidFill>
                <a:srgbClr val="5F7180"/>
              </a:solidFill>
            </a:ln>
          </c:spPr>
          <c:marker>
            <c:symbol val="none"/>
          </c:marker>
          <c:cat>
            <c:numRef>
              <c:f>Sheet2!$B$4:$B$14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Sheet2!$D$4:$D$14</c:f>
              <c:numCache>
                <c:formatCode>0.0</c:formatCode>
                <c:ptCount val="11"/>
                <c:pt idx="0">
                  <c:v>3.2002000000000002</c:v>
                </c:pt>
                <c:pt idx="1">
                  <c:v>3.2519999999999998</c:v>
                </c:pt>
                <c:pt idx="2">
                  <c:v>3.2324000000000002</c:v>
                </c:pt>
                <c:pt idx="3">
                  <c:v>3.0779999999999998</c:v>
                </c:pt>
                <c:pt idx="4">
                  <c:v>3.2233000000000001</c:v>
                </c:pt>
                <c:pt idx="5">
                  <c:v>3.1151</c:v>
                </c:pt>
                <c:pt idx="6">
                  <c:v>3.1884999999999999</c:v>
                </c:pt>
                <c:pt idx="7">
                  <c:v>3.1722000000000001</c:v>
                </c:pt>
                <c:pt idx="8">
                  <c:v>3.0312999999999999</c:v>
                </c:pt>
                <c:pt idx="9">
                  <c:v>3.0070999999999999</c:v>
                </c:pt>
                <c:pt idx="10">
                  <c:v>3.0089000000000001</c:v>
                </c:pt>
              </c:numCache>
            </c:numRef>
          </c:val>
          <c:smooth val="0"/>
          <c:extLst>
            <c:ext xmlns:c16="http://schemas.microsoft.com/office/drawing/2014/chart" uri="{C3380CC4-5D6E-409C-BE32-E72D297353CC}">
              <c16:uniqueId val="{00000001-1EC0-4966-A450-1D5B1686E5C9}"/>
            </c:ext>
          </c:extLst>
        </c:ser>
        <c:ser>
          <c:idx val="2"/>
          <c:order val="2"/>
          <c:tx>
            <c:strRef>
              <c:f>Sheet2!$E$3</c:f>
              <c:strCache>
                <c:ptCount val="1"/>
                <c:pt idx="0">
                  <c:v>Tower Hamlets</c:v>
                </c:pt>
              </c:strCache>
            </c:strRef>
          </c:tx>
          <c:spPr>
            <a:ln>
              <a:solidFill>
                <a:srgbClr val="BBD034"/>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Sheet2!$B$4:$B$14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Sheet2!$E$4:$E$14</c:f>
              <c:numCache>
                <c:formatCode>0.0</c:formatCode>
                <c:ptCount val="11"/>
                <c:pt idx="0">
                  <c:v>5.3655999999999997</c:v>
                </c:pt>
                <c:pt idx="1">
                  <c:v>5.2877999999999998</c:v>
                </c:pt>
                <c:pt idx="2">
                  <c:v>4.6169000000000002</c:v>
                </c:pt>
                <c:pt idx="3">
                  <c:v>4.5247999999999999</c:v>
                </c:pt>
                <c:pt idx="4">
                  <c:v>4.0674999999999999</c:v>
                </c:pt>
                <c:pt idx="5">
                  <c:v>5.0423999999999998</c:v>
                </c:pt>
                <c:pt idx="6">
                  <c:v>4.5933999999999999</c:v>
                </c:pt>
                <c:pt idx="7">
                  <c:v>4.9531000000000001</c:v>
                </c:pt>
                <c:pt idx="8">
                  <c:v>3.8525999999999998</c:v>
                </c:pt>
                <c:pt idx="9">
                  <c:v>4.4762000000000004</c:v>
                </c:pt>
                <c:pt idx="10">
                  <c:v>4.2998000000000003</c:v>
                </c:pt>
              </c:numCache>
            </c:numRef>
          </c:val>
          <c:smooth val="0"/>
          <c:extLst>
            <c:ext xmlns:c16="http://schemas.microsoft.com/office/drawing/2014/chart" uri="{C3380CC4-5D6E-409C-BE32-E72D297353CC}">
              <c16:uniqueId val="{00000002-1EC0-4966-A450-1D5B1686E5C9}"/>
            </c:ext>
          </c:extLst>
        </c:ser>
        <c:dLbls>
          <c:showLegendKey val="0"/>
          <c:showVal val="0"/>
          <c:showCatName val="0"/>
          <c:showSerName val="0"/>
          <c:showPercent val="0"/>
          <c:showBubbleSize val="0"/>
        </c:dLbls>
        <c:smooth val="0"/>
        <c:axId val="81334656"/>
        <c:axId val="81336192"/>
      </c:lineChart>
      <c:catAx>
        <c:axId val="81334656"/>
        <c:scaling>
          <c:orientation val="minMax"/>
        </c:scaling>
        <c:delete val="0"/>
        <c:axPos val="b"/>
        <c:numFmt formatCode="General" sourceLinked="1"/>
        <c:majorTickMark val="none"/>
        <c:minorTickMark val="none"/>
        <c:tickLblPos val="nextTo"/>
        <c:crossAx val="81336192"/>
        <c:crosses val="autoZero"/>
        <c:auto val="1"/>
        <c:lblAlgn val="ctr"/>
        <c:lblOffset val="100"/>
        <c:noMultiLvlLbl val="0"/>
      </c:catAx>
      <c:valAx>
        <c:axId val="81336192"/>
        <c:scaling>
          <c:orientation val="minMax"/>
        </c:scaling>
        <c:delete val="0"/>
        <c:axPos val="l"/>
        <c:numFmt formatCode="0.0" sourceLinked="1"/>
        <c:majorTickMark val="none"/>
        <c:minorTickMark val="none"/>
        <c:tickLblPos val="nextTo"/>
        <c:spPr>
          <a:ln w="9525">
            <a:noFill/>
          </a:ln>
        </c:spPr>
        <c:crossAx val="81334656"/>
        <c:crosses val="autoZero"/>
        <c:crossBetween val="between"/>
      </c:valAx>
      <c:spPr>
        <a:solidFill>
          <a:schemeClr val="bg1"/>
        </a:solidFill>
      </c:spPr>
    </c:plotArea>
    <c:legend>
      <c:legendPos val="b"/>
      <c:layout>
        <c:manualLayout>
          <c:xMode val="edge"/>
          <c:yMode val="edge"/>
          <c:x val="0.58589922220670698"/>
          <c:y val="0.89822207254749475"/>
          <c:w val="0.38158030860995057"/>
          <c:h val="7.9731765914898348E-2"/>
        </c:manualLayout>
      </c:layout>
      <c:overlay val="0"/>
    </c:legend>
    <c:plotVisOnly val="1"/>
    <c:dispBlanksAs val="gap"/>
    <c:showDLblsOverMax val="0"/>
  </c:chart>
  <c:spPr>
    <a:solidFill>
      <a:schemeClr val="bg1"/>
    </a:solidFill>
    <a:ln>
      <a:solidFill>
        <a:srgbClr val="5F7180"/>
      </a:solidFill>
    </a:ln>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F7180"/>
                </a:solidFill>
              </a:defRPr>
            </a:pPr>
            <a:r>
              <a:rPr lang="en-US" dirty="0">
                <a:solidFill>
                  <a:srgbClr val="5F7180"/>
                </a:solidFill>
              </a:rPr>
              <a:t>Smoking status</a:t>
            </a:r>
            <a:r>
              <a:rPr lang="en-US" baseline="0" dirty="0">
                <a:solidFill>
                  <a:srgbClr val="5F7180"/>
                </a:solidFill>
              </a:rPr>
              <a:t> at time of delivery, as  a percentage of all mothers, 2018/19 </a:t>
            </a:r>
            <a:endParaRPr lang="en-US" dirty="0">
              <a:solidFill>
                <a:srgbClr val="5F7180"/>
              </a:solidFill>
            </a:endParaRPr>
          </a:p>
        </c:rich>
      </c:tx>
      <c:overlay val="0"/>
      <c:spPr>
        <a:ln>
          <a:noFill/>
        </a:ln>
      </c:spPr>
    </c:title>
    <c:autoTitleDeleted val="0"/>
    <c:plotArea>
      <c:layout>
        <c:manualLayout>
          <c:layoutTarget val="inner"/>
          <c:xMode val="edge"/>
          <c:yMode val="edge"/>
          <c:x val="4.3215843529000861E-2"/>
          <c:y val="0.23555382587073753"/>
          <c:w val="0.93844114611645513"/>
          <c:h val="0.57670317247554104"/>
        </c:manualLayout>
      </c:layout>
      <c:barChart>
        <c:barDir val="col"/>
        <c:grouping val="clustered"/>
        <c:varyColors val="0"/>
        <c:ser>
          <c:idx val="0"/>
          <c:order val="0"/>
          <c:spPr>
            <a:solidFill>
              <a:srgbClr val="5F7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0">
                  <c:v>England</c:v>
                </c:pt>
                <c:pt idx="1">
                  <c:v>London</c:v>
                </c:pt>
                <c:pt idx="2">
                  <c:v>Tower Hamlets</c:v>
                </c:pt>
              </c:strCache>
            </c:strRef>
          </c:cat>
          <c:val>
            <c:numRef>
              <c:f>Sheet1!$B$3:$B$5</c:f>
              <c:numCache>
                <c:formatCode>General</c:formatCode>
                <c:ptCount val="3"/>
                <c:pt idx="0">
                  <c:v>10.6</c:v>
                </c:pt>
                <c:pt idx="1">
                  <c:v>4.8</c:v>
                </c:pt>
                <c:pt idx="2">
                  <c:v>3.6</c:v>
                </c:pt>
              </c:numCache>
            </c:numRef>
          </c:val>
          <c:extLst>
            <c:ext xmlns:c16="http://schemas.microsoft.com/office/drawing/2014/chart" uri="{C3380CC4-5D6E-409C-BE32-E72D297353CC}">
              <c16:uniqueId val="{00000000-D291-4315-AE36-9F31410960FC}"/>
            </c:ext>
          </c:extLst>
        </c:ser>
        <c:dLbls>
          <c:showLegendKey val="0"/>
          <c:showVal val="0"/>
          <c:showCatName val="0"/>
          <c:showSerName val="0"/>
          <c:showPercent val="0"/>
          <c:showBubbleSize val="0"/>
        </c:dLbls>
        <c:gapWidth val="75"/>
        <c:overlap val="-25"/>
        <c:axId val="81278080"/>
        <c:axId val="81296384"/>
      </c:barChart>
      <c:catAx>
        <c:axId val="81278080"/>
        <c:scaling>
          <c:orientation val="minMax"/>
        </c:scaling>
        <c:delete val="0"/>
        <c:axPos val="b"/>
        <c:numFmt formatCode="General" sourceLinked="0"/>
        <c:majorTickMark val="none"/>
        <c:minorTickMark val="none"/>
        <c:tickLblPos val="nextTo"/>
        <c:crossAx val="81296384"/>
        <c:crosses val="autoZero"/>
        <c:auto val="1"/>
        <c:lblAlgn val="ctr"/>
        <c:lblOffset val="100"/>
        <c:noMultiLvlLbl val="0"/>
      </c:catAx>
      <c:valAx>
        <c:axId val="81296384"/>
        <c:scaling>
          <c:orientation val="minMax"/>
        </c:scaling>
        <c:delete val="0"/>
        <c:axPos val="l"/>
        <c:numFmt formatCode="General" sourceLinked="1"/>
        <c:majorTickMark val="none"/>
        <c:minorTickMark val="none"/>
        <c:tickLblPos val="nextTo"/>
        <c:spPr>
          <a:ln w="9525">
            <a:noFill/>
          </a:ln>
        </c:spPr>
        <c:crossAx val="81278080"/>
        <c:crosses val="autoZero"/>
        <c:crossBetween val="between"/>
      </c:valAx>
      <c:spPr>
        <a:solidFill>
          <a:schemeClr val="bg1"/>
        </a:solidFill>
      </c:spPr>
    </c:plotArea>
    <c:plotVisOnly val="1"/>
    <c:dispBlanksAs val="gap"/>
    <c:showDLblsOverMax val="0"/>
  </c:chart>
  <c:spPr>
    <a:solidFill>
      <a:schemeClr val="bg1"/>
    </a:solidFill>
    <a:ln>
      <a:solidFill>
        <a:srgbClr val="5F7180"/>
      </a:solidFill>
    </a:ln>
  </c:sp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1.24848E-7</cdr:x>
      <cdr:y>0.88199</cdr:y>
    </cdr:from>
    <cdr:to>
      <cdr:x>0.30777</cdr:x>
      <cdr:y>0.98699</cdr:y>
    </cdr:to>
    <cdr:sp macro="" textlink="">
      <cdr:nvSpPr>
        <cdr:cNvPr id="2" name="TextBox 1"/>
        <cdr:cNvSpPr txBox="1"/>
      </cdr:nvSpPr>
      <cdr:spPr>
        <a:xfrm xmlns:a="http://schemas.openxmlformats.org/drawingml/2006/main">
          <a:off x="1" y="3024336"/>
          <a:ext cx="2465149"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0.45526</cdr:x>
      <cdr:y>0.63462</cdr:y>
    </cdr:from>
    <cdr:to>
      <cdr:x>0.99643</cdr:x>
      <cdr:y>0.70396</cdr:y>
    </cdr:to>
    <cdr:pic>
      <cdr:nvPicPr>
        <cdr:cNvPr id="3" name="chart">
          <a:extLst xmlns:a="http://schemas.openxmlformats.org/drawingml/2006/main">
            <a:ext uri="{FF2B5EF4-FFF2-40B4-BE49-F238E27FC236}">
              <a16:creationId xmlns:a16="http://schemas.microsoft.com/office/drawing/2014/main" id="{91501D13-D72D-4EC5-A645-3BC60917C18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646519" y="2376264"/>
          <a:ext cx="4334645" cy="25963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0.01575</cdr:x>
      <cdr:y>0.875</cdr:y>
    </cdr:from>
    <cdr:to>
      <cdr:x>0.37615</cdr:x>
      <cdr:y>1</cdr:y>
    </cdr:to>
    <cdr:sp macro="" textlink="">
      <cdr:nvSpPr>
        <cdr:cNvPr id="2" name="TextBox 1"/>
        <cdr:cNvSpPr txBox="1"/>
      </cdr:nvSpPr>
      <cdr:spPr>
        <a:xfrm xmlns:a="http://schemas.openxmlformats.org/drawingml/2006/main">
          <a:off x="123620" y="2676225"/>
          <a:ext cx="2828708" cy="3823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i="1" dirty="0"/>
            <a:t>Source: Public Health England, Public Health Profiles, </a:t>
          </a:r>
        </a:p>
        <a:p xmlns:a="http://schemas.openxmlformats.org/drawingml/2006/main">
          <a:r>
            <a:rPr lang="en-GB" sz="800" i="1" dirty="0"/>
            <a:t>Low birth weight of term babies, 2007-2017</a:t>
          </a:r>
        </a:p>
      </cdr:txBody>
    </cdr:sp>
  </cdr:relSizeAnchor>
</c:userShapes>
</file>

<file path=ppt/drawings/drawing3.xml><?xml version="1.0" encoding="utf-8"?>
<c:userShapes xmlns:c="http://schemas.openxmlformats.org/drawingml/2006/chart">
  <cdr:relSizeAnchor xmlns:cdr="http://schemas.openxmlformats.org/drawingml/2006/chartDrawing">
    <cdr:from>
      <cdr:x>0.01891</cdr:x>
      <cdr:y>0.9166</cdr:y>
    </cdr:from>
    <cdr:to>
      <cdr:x>0.57744</cdr:x>
      <cdr:y>1</cdr:y>
    </cdr:to>
    <cdr:sp macro="" textlink="">
      <cdr:nvSpPr>
        <cdr:cNvPr id="2" name="TextBox 1"/>
        <cdr:cNvSpPr txBox="1"/>
      </cdr:nvSpPr>
      <cdr:spPr>
        <a:xfrm xmlns:a="http://schemas.openxmlformats.org/drawingml/2006/main">
          <a:off x="144016" y="3165391"/>
          <a:ext cx="4253735"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a:t>Source: Public Health England, Public Health Profiles, Smoking status at time of delivery, 2018/19</a:t>
          </a:r>
        </a:p>
      </cdr:txBody>
    </cdr:sp>
  </cdr:relSizeAnchor>
</c:userShapes>
</file>

<file path=ppt/drawings/drawing4.xml><?xml version="1.0" encoding="utf-8"?>
<c:userShapes xmlns:c="http://schemas.openxmlformats.org/drawingml/2006/chart">
  <cdr:relSizeAnchor xmlns:cdr="http://schemas.openxmlformats.org/drawingml/2006/chartDrawing">
    <cdr:from>
      <cdr:x>0.02128</cdr:x>
      <cdr:y>0.89771</cdr:y>
    </cdr:from>
    <cdr:to>
      <cdr:x>0.76596</cdr:x>
      <cdr:y>0.97244</cdr:y>
    </cdr:to>
    <cdr:sp macro="" textlink="">
      <cdr:nvSpPr>
        <cdr:cNvPr id="2" name="TextBox 1"/>
        <cdr:cNvSpPr txBox="1"/>
      </cdr:nvSpPr>
      <cdr:spPr>
        <a:xfrm xmlns:a="http://schemas.openxmlformats.org/drawingml/2006/main">
          <a:off x="144016" y="3459833"/>
          <a:ext cx="504056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Source:  Public Health England, :Public Health Profiles, A&amp;E Attendances (0-4 years)</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0.82295</cdr:y>
    </cdr:from>
    <cdr:to>
      <cdr:x>0.42437</cdr:x>
      <cdr:y>1</cdr:y>
    </cdr:to>
    <cdr:sp macro="" textlink="">
      <cdr:nvSpPr>
        <cdr:cNvPr id="2" name="TextBox 1"/>
        <cdr:cNvSpPr txBox="1"/>
      </cdr:nvSpPr>
      <cdr:spPr>
        <a:xfrm xmlns:a="http://schemas.openxmlformats.org/drawingml/2006/main">
          <a:off x="0" y="2732236"/>
          <a:ext cx="3096344" cy="5878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0.0502</cdr:x>
      <cdr:y>0.82446</cdr:y>
    </cdr:from>
    <cdr:to>
      <cdr:x>0.33819</cdr:x>
      <cdr:y>1</cdr:y>
    </cdr:to>
    <cdr:sp macro="" textlink="">
      <cdr:nvSpPr>
        <cdr:cNvPr id="3" name="TextBox 4">
          <a:extLst xmlns:a="http://schemas.openxmlformats.org/drawingml/2006/main">
            <a:ext uri="{FF2B5EF4-FFF2-40B4-BE49-F238E27FC236}">
              <a16:creationId xmlns:a16="http://schemas.microsoft.com/office/drawing/2014/main" id="{AF5D6CD0-138A-49AE-9829-FC2D7321693B}"/>
            </a:ext>
          </a:extLst>
        </cdr:cNvPr>
        <cdr:cNvSpPr txBox="1"/>
      </cdr:nvSpPr>
      <cdr:spPr>
        <a:xfrm xmlns:a="http://schemas.openxmlformats.org/drawingml/2006/main">
          <a:off x="401136" y="2601951"/>
          <a:ext cx="2301240"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00" dirty="0">
              <a:solidFill>
                <a:prstClr val="black"/>
              </a:solidFill>
              <a:latin typeface="Calibri"/>
            </a:rPr>
            <a:t>Source: National Child Measurement Programme, England – 2018/19 School Year</a:t>
          </a:r>
        </a:p>
      </cdr:txBody>
    </cdr:sp>
  </cdr:relSizeAnchor>
</c:userShapes>
</file>

<file path=ppt/drawings/drawing6.xml><?xml version="1.0" encoding="utf-8"?>
<c:userShapes xmlns:c="http://schemas.openxmlformats.org/drawingml/2006/chart">
  <cdr:relSizeAnchor xmlns:cdr="http://schemas.openxmlformats.org/drawingml/2006/chartDrawing">
    <cdr:from>
      <cdr:x>0.01053</cdr:x>
      <cdr:y>0.83535</cdr:y>
    </cdr:from>
    <cdr:to>
      <cdr:x>0.54737</cdr:x>
      <cdr:y>0.99778</cdr:y>
    </cdr:to>
    <cdr:sp macro="" textlink="">
      <cdr:nvSpPr>
        <cdr:cNvPr id="2" name="TextBox 1"/>
        <cdr:cNvSpPr txBox="1"/>
      </cdr:nvSpPr>
      <cdr:spPr>
        <a:xfrm xmlns:a="http://schemas.openxmlformats.org/drawingml/2006/main">
          <a:off x="72008" y="2592288"/>
          <a:ext cx="3672408"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Source: Publi</a:t>
          </a:r>
          <a:r>
            <a:rPr lang="en-GB" dirty="0"/>
            <a:t>c Health England, Public Health Profiles, CHD QOF Prevalence (all ages)</a:t>
          </a:r>
          <a:endParaRPr lang="en-GB"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0.02605</cdr:x>
      <cdr:y>0.84299</cdr:y>
    </cdr:from>
    <cdr:to>
      <cdr:x>0.85494</cdr:x>
      <cdr:y>0.96008</cdr:y>
    </cdr:to>
    <cdr:sp macro="" textlink="">
      <cdr:nvSpPr>
        <cdr:cNvPr id="2" name="TextBox 1"/>
        <cdr:cNvSpPr txBox="1"/>
      </cdr:nvSpPr>
      <cdr:spPr>
        <a:xfrm xmlns:a="http://schemas.openxmlformats.org/drawingml/2006/main">
          <a:off x="181028" y="2592288"/>
          <a:ext cx="576064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a:t>Source: Public Health England, Public Health Profiles, Under 75 mortality rate from cancer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7454A-DEB4-481D-8DBE-44354C2F92CB}" type="datetimeFigureOut">
              <a:rPr lang="en-GB" smtClean="0"/>
              <a:t>15/10/2020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282D3-23FA-4A7A-9B4B-24FD9830A2DF}" type="slidenum">
              <a:rPr lang="en-GB" smtClean="0"/>
              <a:t>‹#›</a:t>
            </a:fld>
            <a:endParaRPr lang="en-GB" dirty="0"/>
          </a:p>
        </p:txBody>
      </p:sp>
    </p:spTree>
    <p:extLst>
      <p:ext uri="{BB962C8B-B14F-4D97-AF65-F5344CB8AC3E}">
        <p14:creationId xmlns:p14="http://schemas.microsoft.com/office/powerpoint/2010/main" val="27365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0282D3-23FA-4A7A-9B4B-24FD9830A2DF}" type="slidenum">
              <a:rPr lang="en-GB" smtClean="0"/>
              <a:t>21</a:t>
            </a:fld>
            <a:endParaRPr lang="en-GB" dirty="0"/>
          </a:p>
        </p:txBody>
      </p:sp>
    </p:spTree>
    <p:extLst>
      <p:ext uri="{BB962C8B-B14F-4D97-AF65-F5344CB8AC3E}">
        <p14:creationId xmlns:p14="http://schemas.microsoft.com/office/powerpoint/2010/main" val="3651941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TextBox 3">
            <a:extLst>
              <a:ext uri="{FF2B5EF4-FFF2-40B4-BE49-F238E27FC236}">
                <a16:creationId xmlns:a16="http://schemas.microsoft.com/office/drawing/2014/main" id="{E1075D38-B8A8-4035-928C-FF6E5D7AD8D8}"/>
              </a:ext>
            </a:extLst>
          </p:cNvPr>
          <p:cNvSpPr txBox="1"/>
          <p:nvPr userDrawn="1"/>
        </p:nvSpPr>
        <p:spPr>
          <a:xfrm rot="20536238">
            <a:off x="1982992" y="2455769"/>
            <a:ext cx="8692195" cy="1446550"/>
          </a:xfrm>
          <a:prstGeom prst="rect">
            <a:avLst/>
          </a:prstGeom>
          <a:noFill/>
        </p:spPr>
        <p:txBody>
          <a:bodyPr wrap="square" rtlCol="0">
            <a:spAutoFit/>
          </a:bodyPr>
          <a:lstStyle/>
          <a:p>
            <a:endParaRPr lang="en-GB" sz="4400" dirty="0">
              <a:solidFill>
                <a:schemeClr val="bg2"/>
              </a:solidFill>
            </a:endParaRPr>
          </a:p>
          <a:p>
            <a:r>
              <a:rPr lang="en-GB" sz="4400" dirty="0">
                <a:solidFill>
                  <a:schemeClr val="bg2"/>
                </a:solidFill>
              </a:rPr>
              <a:t> </a:t>
            </a:r>
          </a:p>
        </p:txBody>
      </p:sp>
    </p:spTree>
    <p:extLst>
      <p:ext uri="{BB962C8B-B14F-4D97-AF65-F5344CB8AC3E}">
        <p14:creationId xmlns:p14="http://schemas.microsoft.com/office/powerpoint/2010/main" val="186031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2582587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9694001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986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59860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18323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170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73299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185971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20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8199198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30175193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494569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636451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1B372-8C36-4975-89E3-9FF20E73CD1C}" type="datetime1">
              <a:rPr lang="en-GB" smtClean="0"/>
              <a:t>15/10/2020</a:t>
            </a:fld>
            <a:endParaRPr lang="en-GB" dirty="0"/>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DEF09-DC59-41CD-BC64-BD78B82BF172}" type="slidenum">
              <a:rPr lang="en-GB" smtClean="0"/>
              <a:t>‹#›</a:t>
            </a:fld>
            <a:endParaRPr lang="en-GB" dirty="0"/>
          </a:p>
        </p:txBody>
      </p:sp>
    </p:spTree>
    <p:extLst>
      <p:ext uri="{BB962C8B-B14F-4D97-AF65-F5344CB8AC3E}">
        <p14:creationId xmlns:p14="http://schemas.microsoft.com/office/powerpoint/2010/main" val="23818482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50" r:id="rId12"/>
    <p:sldLayoutId id="2147483652" r:id="rId13"/>
    <p:sldLayoutId id="2147483654" r:id="rId14"/>
  </p:sldLayoutIdLst>
  <p:hf sldNum="0" hdr="0" ftr="0" dt="0"/>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9DC2-9800-421A-8A80-35263614EB3C}"/>
              </a:ext>
            </a:extLst>
          </p:cNvPr>
          <p:cNvSpPr>
            <a:spLocks noGrp="1"/>
          </p:cNvSpPr>
          <p:nvPr>
            <p:ph type="ctrTitle"/>
          </p:nvPr>
        </p:nvSpPr>
        <p:spPr/>
        <p:txBody>
          <a:bodyPr/>
          <a:lstStyle/>
          <a:p>
            <a:r>
              <a:rPr lang="en-GB" dirty="0">
                <a:latin typeface="+mj-lt"/>
              </a:rPr>
              <a:t>Borough Profile 2020</a:t>
            </a:r>
          </a:p>
        </p:txBody>
      </p:sp>
      <p:sp>
        <p:nvSpPr>
          <p:cNvPr id="3" name="Subtitle 2">
            <a:extLst>
              <a:ext uri="{FF2B5EF4-FFF2-40B4-BE49-F238E27FC236}">
                <a16:creationId xmlns:a16="http://schemas.microsoft.com/office/drawing/2014/main" id="{0163BE1E-29B4-418E-9F93-BE5DFF3D3E8D}"/>
              </a:ext>
            </a:extLst>
          </p:cNvPr>
          <p:cNvSpPr>
            <a:spLocks noGrp="1"/>
          </p:cNvSpPr>
          <p:nvPr>
            <p:ph type="subTitle" idx="1"/>
          </p:nvPr>
        </p:nvSpPr>
        <p:spPr/>
        <p:txBody>
          <a:bodyPr/>
          <a:lstStyle/>
          <a:p>
            <a:r>
              <a:rPr lang="en-GB">
                <a:latin typeface="+mj-lt"/>
              </a:rPr>
              <a:t>Chapter 7: </a:t>
            </a:r>
            <a:r>
              <a:rPr lang="en-GB" dirty="0">
                <a:latin typeface="+mj-lt"/>
              </a:rPr>
              <a:t>Health</a:t>
            </a:r>
          </a:p>
        </p:txBody>
      </p:sp>
      <p:pic>
        <p:nvPicPr>
          <p:cNvPr id="5" name="Picture 4">
            <a:extLst>
              <a:ext uri="{FF2B5EF4-FFF2-40B4-BE49-F238E27FC236}">
                <a16:creationId xmlns:a16="http://schemas.microsoft.com/office/drawing/2014/main" id="{3C799087-7976-453E-B760-7419197957D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400983"/>
            <a:ext cx="1284821" cy="1334654"/>
          </a:xfrm>
          <a:prstGeom prst="rect">
            <a:avLst/>
          </a:prstGeom>
        </p:spPr>
      </p:pic>
    </p:spTree>
    <p:extLst>
      <p:ext uri="{BB962C8B-B14F-4D97-AF65-F5344CB8AC3E}">
        <p14:creationId xmlns:p14="http://schemas.microsoft.com/office/powerpoint/2010/main" val="274113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Low Birth Weight</a:t>
            </a:r>
          </a:p>
        </p:txBody>
      </p:sp>
      <p:sp>
        <p:nvSpPr>
          <p:cNvPr id="2" name="Rectangle 1" descr="Chart showing low birth weight">
            <a:extLst>
              <a:ext uri="{FF2B5EF4-FFF2-40B4-BE49-F238E27FC236}">
                <a16:creationId xmlns:a16="http://schemas.microsoft.com/office/drawing/2014/main" id="{6D3871E4-112D-470B-963C-262FC0D80645}"/>
              </a:ext>
            </a:extLst>
          </p:cNvPr>
          <p:cNvSpPr/>
          <p:nvPr/>
        </p:nvSpPr>
        <p:spPr>
          <a:xfrm>
            <a:off x="838200" y="1325563"/>
            <a:ext cx="10799618" cy="1077218"/>
          </a:xfrm>
          <a:prstGeom prst="rect">
            <a:avLst/>
          </a:prstGeom>
        </p:spPr>
        <p:txBody>
          <a:bodyPr wrap="square">
            <a:spAutoFit/>
          </a:bodyPr>
          <a:lstStyle/>
          <a:p>
            <a:r>
              <a:rPr lang="en-GB" sz="1600" dirty="0"/>
              <a:t>Tower Hamlets has consistently had a higher proportion of babies born with low birth weight than London or England.  In 2017 4.3 per cent of babies born Tower Hamlets were born with low birth weigh.   However, the proportion of babies born with low birth weight reduced between 2007 and 2017, bringing it closer to the London and England averages.  </a:t>
            </a:r>
          </a:p>
        </p:txBody>
      </p:sp>
      <p:graphicFrame>
        <p:nvGraphicFramePr>
          <p:cNvPr id="5" name="Chart 4" descr="Chart showing low birth rate">
            <a:extLst>
              <a:ext uri="{FF2B5EF4-FFF2-40B4-BE49-F238E27FC236}">
                <a16:creationId xmlns:a16="http://schemas.microsoft.com/office/drawing/2014/main" id="{4ABBFB25-A90B-4F96-B7F5-3BA21528B0E2}"/>
              </a:ext>
            </a:extLst>
          </p:cNvPr>
          <p:cNvGraphicFramePr>
            <a:graphicFrameLocks/>
          </p:cNvGraphicFramePr>
          <p:nvPr>
            <p:extLst>
              <p:ext uri="{D42A27DB-BD31-4B8C-83A1-F6EECF244321}">
                <p14:modId xmlns:p14="http://schemas.microsoft.com/office/powerpoint/2010/main" val="1079290609"/>
              </p:ext>
            </p:extLst>
          </p:nvPr>
        </p:nvGraphicFramePr>
        <p:xfrm>
          <a:off x="1991544" y="2529840"/>
          <a:ext cx="8127816" cy="33816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6765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Smoking during pregnancy</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799618" cy="1077218"/>
          </a:xfrm>
          <a:prstGeom prst="rect">
            <a:avLst/>
          </a:prstGeom>
        </p:spPr>
        <p:txBody>
          <a:bodyPr wrap="square">
            <a:spAutoFit/>
          </a:bodyPr>
          <a:lstStyle/>
          <a:p>
            <a:r>
              <a:rPr lang="en-GB" sz="1600" dirty="0"/>
              <a:t>In 2018-19 3.6 per cent of mothers smoked at the time of delivery in 2018-19,  considerably lower than the rate in England or London. This equated to 150 mothers who smoked at the time of delivery. This has declined since 2010 when the proportion of mothers who smoked at the time of delivery was 4.3 per cent.  It has also declined in London and England. </a:t>
            </a:r>
          </a:p>
        </p:txBody>
      </p:sp>
      <p:graphicFrame>
        <p:nvGraphicFramePr>
          <p:cNvPr id="6" name="Chart 5" descr="Chart showing smoking during pregnancy ">
            <a:extLst>
              <a:ext uri="{FF2B5EF4-FFF2-40B4-BE49-F238E27FC236}">
                <a16:creationId xmlns:a16="http://schemas.microsoft.com/office/drawing/2014/main" id="{44EC3BC9-B9E7-46B8-8937-E8BAD7446F70}"/>
              </a:ext>
            </a:extLst>
          </p:cNvPr>
          <p:cNvGraphicFramePr>
            <a:graphicFrameLocks/>
          </p:cNvGraphicFramePr>
          <p:nvPr>
            <p:extLst>
              <p:ext uri="{D42A27DB-BD31-4B8C-83A1-F6EECF244321}">
                <p14:modId xmlns:p14="http://schemas.microsoft.com/office/powerpoint/2010/main" val="4008088635"/>
              </p:ext>
            </p:extLst>
          </p:nvPr>
        </p:nvGraphicFramePr>
        <p:xfrm>
          <a:off x="2274545" y="2818097"/>
          <a:ext cx="7615980" cy="30933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41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Infant Mortality</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799618" cy="830997"/>
          </a:xfrm>
          <a:prstGeom prst="rect">
            <a:avLst/>
          </a:prstGeom>
        </p:spPr>
        <p:txBody>
          <a:bodyPr wrap="square">
            <a:spAutoFit/>
          </a:bodyPr>
          <a:lstStyle/>
          <a:p>
            <a:r>
              <a:rPr lang="en-GB" sz="1600" dirty="0"/>
              <a:t>In 2016-18 the infant mortality rate in Tower Hamlets was 4.3 per 1,000 births. This was higher than the rate in London or England. This was somewhat lower than it had been in the previous two years but higher than it had been in 2013-15. </a:t>
            </a:r>
          </a:p>
        </p:txBody>
      </p:sp>
      <p:graphicFrame>
        <p:nvGraphicFramePr>
          <p:cNvPr id="5" name="Chart 4" descr="Chart showing infant mortality">
            <a:extLst>
              <a:ext uri="{FF2B5EF4-FFF2-40B4-BE49-F238E27FC236}">
                <a16:creationId xmlns:a16="http://schemas.microsoft.com/office/drawing/2014/main" id="{09A0F3C3-23D8-442B-87A4-9EEC2287822F}"/>
              </a:ext>
            </a:extLst>
          </p:cNvPr>
          <p:cNvGraphicFramePr>
            <a:graphicFrameLocks/>
          </p:cNvGraphicFramePr>
          <p:nvPr>
            <p:extLst>
              <p:ext uri="{D42A27DB-BD31-4B8C-83A1-F6EECF244321}">
                <p14:modId xmlns:p14="http://schemas.microsoft.com/office/powerpoint/2010/main" val="4025734821"/>
              </p:ext>
            </p:extLst>
          </p:nvPr>
        </p:nvGraphicFramePr>
        <p:xfrm>
          <a:off x="1903659" y="2331720"/>
          <a:ext cx="7560840" cy="357975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E365AB0-8583-43EF-9AD0-0776E72B18F8}"/>
              </a:ext>
            </a:extLst>
          </p:cNvPr>
          <p:cNvSpPr txBox="1"/>
          <p:nvPr/>
        </p:nvSpPr>
        <p:spPr>
          <a:xfrm>
            <a:off x="1991544" y="5373216"/>
            <a:ext cx="5328592" cy="369332"/>
          </a:xfrm>
          <a:prstGeom prst="rect">
            <a:avLst/>
          </a:prstGeom>
          <a:noFill/>
        </p:spPr>
        <p:txBody>
          <a:bodyPr wrap="square" rtlCol="0">
            <a:spAutoFit/>
          </a:bodyPr>
          <a:lstStyle/>
          <a:p>
            <a:r>
              <a:rPr lang="en-GB" sz="900" dirty="0"/>
              <a:t>Source: Public Health England, Public Health Profile, Infant Mortality rate per 1000 births 2016-2018 (data from Office from National Statistics)</a:t>
            </a:r>
          </a:p>
        </p:txBody>
      </p:sp>
    </p:spTree>
    <p:extLst>
      <p:ext uri="{BB962C8B-B14F-4D97-AF65-F5344CB8AC3E}">
        <p14:creationId xmlns:p14="http://schemas.microsoft.com/office/powerpoint/2010/main" val="3553017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A&amp;E Attendance for Young Children</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799618" cy="830997"/>
          </a:xfrm>
          <a:prstGeom prst="rect">
            <a:avLst/>
          </a:prstGeom>
        </p:spPr>
        <p:txBody>
          <a:bodyPr wrap="square">
            <a:spAutoFit/>
          </a:bodyPr>
          <a:lstStyle/>
          <a:p>
            <a:r>
              <a:rPr lang="en-GB" sz="1600" dirty="0"/>
              <a:t>In 2017/18, there were 684.8 A&amp;E attendances by children under 5 years of age per 1,000 children aged 0-4  and  a total of 15,181 visits.    This was above the average for England but some way below the average for London. A&amp;E visits by children in this age group increased year on year between 2014/15 and 2017/18.</a:t>
            </a:r>
          </a:p>
        </p:txBody>
      </p:sp>
      <p:graphicFrame>
        <p:nvGraphicFramePr>
          <p:cNvPr id="6" name="Chart 5" descr="Chart showing a and e attendance for small children">
            <a:extLst>
              <a:ext uri="{FF2B5EF4-FFF2-40B4-BE49-F238E27FC236}">
                <a16:creationId xmlns:a16="http://schemas.microsoft.com/office/drawing/2014/main" id="{E645BE94-AE30-4A54-B600-03F99E3B6F64}"/>
              </a:ext>
            </a:extLst>
          </p:cNvPr>
          <p:cNvGraphicFramePr>
            <a:graphicFrameLocks/>
          </p:cNvGraphicFramePr>
          <p:nvPr>
            <p:extLst>
              <p:ext uri="{D42A27DB-BD31-4B8C-83A1-F6EECF244321}">
                <p14:modId xmlns:p14="http://schemas.microsoft.com/office/powerpoint/2010/main" val="2588901782"/>
              </p:ext>
            </p:extLst>
          </p:nvPr>
        </p:nvGraphicFramePr>
        <p:xfrm>
          <a:off x="2111936" y="2363729"/>
          <a:ext cx="7611184" cy="32780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053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Children’s health – Overweight and Obese</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799618" cy="1477328"/>
          </a:xfrm>
          <a:prstGeom prst="rect">
            <a:avLst/>
          </a:prstGeom>
        </p:spPr>
        <p:txBody>
          <a:bodyPr wrap="square">
            <a:spAutoFit/>
          </a:bodyPr>
          <a:lstStyle/>
          <a:p>
            <a:pPr marL="285750" indent="-285750">
              <a:buFont typeface="Arial" panose="020B0604020202020204" pitchFamily="34" charset="0"/>
              <a:buChar char="•"/>
            </a:pPr>
            <a:r>
              <a:rPr lang="en-GB" dirty="0">
                <a:solidFill>
                  <a:prstClr val="black"/>
                </a:solidFill>
              </a:rPr>
              <a:t>In 2018-19, 21.8per cent of reception year children were overweight or obese . This was the same as the average across London and slightly below the average across England. </a:t>
            </a:r>
          </a:p>
          <a:p>
            <a:pPr marL="285750" indent="-285750">
              <a:buFont typeface="Arial" panose="020B0604020202020204" pitchFamily="34" charset="0"/>
              <a:buChar char="•"/>
            </a:pPr>
            <a:r>
              <a:rPr lang="en-GB" dirty="0">
                <a:solidFill>
                  <a:prstClr val="black"/>
                </a:solidFill>
              </a:rPr>
              <a:t>However, 41.4 per cent of year 6 children were overweight or obese – well above the rates in London (37.9 per cent) or England (34.3per cent). Of these, 25.3per cent of year 6 children were obese, including 4.9per cent who were severely obese</a:t>
            </a:r>
            <a:r>
              <a:rPr lang="en-GB" sz="1600" dirty="0">
                <a:solidFill>
                  <a:prstClr val="black"/>
                </a:solidFill>
                <a:latin typeface="Calibri"/>
              </a:rPr>
              <a:t>.</a:t>
            </a:r>
          </a:p>
        </p:txBody>
      </p:sp>
      <p:graphicFrame>
        <p:nvGraphicFramePr>
          <p:cNvPr id="5" name="Chart 4" descr="Chart showing child obesity">
            <a:extLst>
              <a:ext uri="{FF2B5EF4-FFF2-40B4-BE49-F238E27FC236}">
                <a16:creationId xmlns:a16="http://schemas.microsoft.com/office/drawing/2014/main" id="{2E8EFDB6-D5AF-42DC-ACA3-C3B6878BDA4E}"/>
              </a:ext>
            </a:extLst>
          </p:cNvPr>
          <p:cNvGraphicFramePr>
            <a:graphicFrameLocks/>
          </p:cNvGraphicFramePr>
          <p:nvPr>
            <p:extLst>
              <p:ext uri="{D42A27DB-BD31-4B8C-83A1-F6EECF244321}">
                <p14:modId xmlns:p14="http://schemas.microsoft.com/office/powerpoint/2010/main" val="3222762343"/>
              </p:ext>
            </p:extLst>
          </p:nvPr>
        </p:nvGraphicFramePr>
        <p:xfrm>
          <a:off x="2148840" y="2802891"/>
          <a:ext cx="7741920" cy="31559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335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Diabetes Prevalence</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799618" cy="4524315"/>
          </a:xfrm>
          <a:prstGeom prst="rect">
            <a:avLst/>
          </a:prstGeom>
        </p:spPr>
        <p:txBody>
          <a:bodyPr wrap="square">
            <a:spAutoFit/>
          </a:bodyPr>
          <a:lstStyle/>
          <a:p>
            <a:r>
              <a:rPr lang="en-GB" dirty="0"/>
              <a:t>In 2018-19 6.7 per cent of Tower Hamlets residents aged 17+ recorded having diabetes.  </a:t>
            </a:r>
          </a:p>
          <a:p>
            <a:r>
              <a:rPr lang="en-GB" dirty="0"/>
              <a:t>This was slightly higher than the proportion in London (6.6 per cent) and slightly lower than the proportion of 6.9 per cent for England. </a:t>
            </a:r>
          </a:p>
          <a:p>
            <a:endParaRPr lang="en-GB" dirty="0"/>
          </a:p>
          <a:p>
            <a:r>
              <a:rPr lang="en-GB" dirty="0"/>
              <a:t>There was little variance in the rate between 2014/15 and 2018/19 with a negligible fall of 0.1per cent.  This compares with a 0.5 per cent increase in the rate of diabetes in both London and England in the same period.  </a:t>
            </a:r>
          </a:p>
          <a:p>
            <a:endParaRPr lang="en-GB" dirty="0"/>
          </a:p>
          <a:p>
            <a:r>
              <a:rPr lang="en-GB" dirty="0"/>
              <a:t>Within the Tower Hamlets Clinical Commissioning Group area, 78.4 per cent of people with type 2 diabetes were of minority ethnic origin while 21.4 per cent were white.  The ethnic profile of type 1 diabetes was very different – 59.0 per cent of people with type 1 diabetes were white and 37.8 per cent were of minority ethnic origin.  96 per cent of people with type 2 diabetes were aged over 40.  </a:t>
            </a:r>
          </a:p>
          <a:p>
            <a:endParaRPr lang="en-GB" dirty="0"/>
          </a:p>
          <a:p>
            <a:r>
              <a:rPr lang="en-GB" dirty="0"/>
              <a:t>Males were more likely than women to have type 2 diabetes (making up 52 per cent of all cases compared with 48 per cent for females ) but the proportion of type 2 diabetes cases that were female was above the England average of 44.1 per cent .</a:t>
            </a:r>
          </a:p>
        </p:txBody>
      </p:sp>
    </p:spTree>
    <p:extLst>
      <p:ext uri="{BB962C8B-B14F-4D97-AF65-F5344CB8AC3E}">
        <p14:creationId xmlns:p14="http://schemas.microsoft.com/office/powerpoint/2010/main" val="1656256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Coronary Heart Disease (CHD)</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799618" cy="923330"/>
          </a:xfrm>
          <a:prstGeom prst="rect">
            <a:avLst/>
          </a:prstGeom>
        </p:spPr>
        <p:txBody>
          <a:bodyPr wrap="square">
            <a:spAutoFit/>
          </a:bodyPr>
          <a:lstStyle/>
          <a:p>
            <a:r>
              <a:rPr lang="en-GB" dirty="0"/>
              <a:t>In 2018-19, 1.5 per cent of Tower Hamlets residents had CHD.  This was below the proportion in London and well below proportion in England. The age profile in Tower Hamlets almost certainly contributes to this low rate.</a:t>
            </a:r>
          </a:p>
        </p:txBody>
      </p:sp>
      <p:graphicFrame>
        <p:nvGraphicFramePr>
          <p:cNvPr id="6" name="Chart 5" descr="Chart showing coronary heart disease">
            <a:extLst>
              <a:ext uri="{FF2B5EF4-FFF2-40B4-BE49-F238E27FC236}">
                <a16:creationId xmlns:a16="http://schemas.microsoft.com/office/drawing/2014/main" id="{BB47C351-44DB-4F7B-8E3C-A6B9F56E4BF5}"/>
              </a:ext>
            </a:extLst>
          </p:cNvPr>
          <p:cNvGraphicFramePr>
            <a:graphicFrameLocks/>
          </p:cNvGraphicFramePr>
          <p:nvPr>
            <p:extLst>
              <p:ext uri="{D42A27DB-BD31-4B8C-83A1-F6EECF244321}">
                <p14:modId xmlns:p14="http://schemas.microsoft.com/office/powerpoint/2010/main" val="109190796"/>
              </p:ext>
            </p:extLst>
          </p:nvPr>
        </p:nvGraphicFramePr>
        <p:xfrm>
          <a:off x="2298688" y="2712086"/>
          <a:ext cx="7576832" cy="3103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8027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Cancer Mortality</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799618" cy="1477328"/>
          </a:xfrm>
          <a:prstGeom prst="rect">
            <a:avLst/>
          </a:prstGeom>
        </p:spPr>
        <p:txBody>
          <a:bodyPr wrap="square">
            <a:spAutoFit/>
          </a:bodyPr>
          <a:lstStyle/>
          <a:p>
            <a:r>
              <a:rPr lang="en-GB" dirty="0"/>
              <a:t>In 2018-19, the under 75 mortality rate for cancer was 123.7 per 100,000 persons.  This was some way below the rate in England (132.3) but above the rate in London (120.1).  Males aged under 75 had a mortality rate of 135.0 whereas females had a mortality rate of 113.0.</a:t>
            </a:r>
          </a:p>
          <a:p>
            <a:r>
              <a:rPr lang="en-GB" dirty="0"/>
              <a:t>There was also a gap between males and females aged under 75 in the rate of mortality from cancer considered preventable, which was 82.5 for males and 69.4 for females</a:t>
            </a:r>
          </a:p>
        </p:txBody>
      </p:sp>
      <p:graphicFrame>
        <p:nvGraphicFramePr>
          <p:cNvPr id="5" name="Chart 4" descr="Chart showing cancer mortality ">
            <a:extLst>
              <a:ext uri="{FF2B5EF4-FFF2-40B4-BE49-F238E27FC236}">
                <a16:creationId xmlns:a16="http://schemas.microsoft.com/office/drawing/2014/main" id="{AE8509DD-9EE8-4278-9F36-395B1E1CEB93}"/>
              </a:ext>
            </a:extLst>
          </p:cNvPr>
          <p:cNvGraphicFramePr>
            <a:graphicFrameLocks/>
          </p:cNvGraphicFramePr>
          <p:nvPr>
            <p:extLst>
              <p:ext uri="{D42A27DB-BD31-4B8C-83A1-F6EECF244321}">
                <p14:modId xmlns:p14="http://schemas.microsoft.com/office/powerpoint/2010/main" val="4218574894"/>
              </p:ext>
            </p:extLst>
          </p:nvPr>
        </p:nvGraphicFramePr>
        <p:xfrm>
          <a:off x="2129029" y="3048000"/>
          <a:ext cx="7472171" cy="27815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629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COPD (Chronic Obstructive Pulmonary Disease)</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799618" cy="1754326"/>
          </a:xfrm>
          <a:prstGeom prst="rect">
            <a:avLst/>
          </a:prstGeom>
        </p:spPr>
        <p:txBody>
          <a:bodyPr wrap="square">
            <a:spAutoFit/>
          </a:bodyPr>
          <a:lstStyle/>
          <a:p>
            <a:r>
              <a:rPr lang="en-GB" dirty="0"/>
              <a:t>In 2016-18 the mortality rate for COPD in Tower Hamlets was 80.7 per 100,000, well above the England and London average. Mortality rates from COPD in Tower Hamlets were significantly higher for males than for females, as they were in London and England. </a:t>
            </a:r>
          </a:p>
          <a:p>
            <a:endParaRPr lang="en-GB" dirty="0"/>
          </a:p>
          <a:p>
            <a:r>
              <a:rPr lang="en-GB" dirty="0"/>
              <a:t>Mortality rates had declined year on year between 2008-10 and 2015-17, but then rose from 72.8 in 2015-17 to 80.7 in 2016-18</a:t>
            </a:r>
          </a:p>
        </p:txBody>
      </p:sp>
      <p:graphicFrame>
        <p:nvGraphicFramePr>
          <p:cNvPr id="6" name="Chart 5" descr="Chart showing COPD prevalence">
            <a:extLst>
              <a:ext uri="{FF2B5EF4-FFF2-40B4-BE49-F238E27FC236}">
                <a16:creationId xmlns:a16="http://schemas.microsoft.com/office/drawing/2014/main" id="{A90ABE70-6B65-4813-AA9F-577788623D64}"/>
              </a:ext>
            </a:extLst>
          </p:cNvPr>
          <p:cNvGraphicFramePr>
            <a:graphicFrameLocks/>
          </p:cNvGraphicFramePr>
          <p:nvPr>
            <p:extLst>
              <p:ext uri="{D42A27DB-BD31-4B8C-83A1-F6EECF244321}">
                <p14:modId xmlns:p14="http://schemas.microsoft.com/office/powerpoint/2010/main" val="1434304256"/>
              </p:ext>
            </p:extLst>
          </p:nvPr>
        </p:nvGraphicFramePr>
        <p:xfrm>
          <a:off x="1775520" y="3145036"/>
          <a:ext cx="8069520" cy="276808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ABA08B2-14C9-493A-956C-CDBAD25D7290}"/>
              </a:ext>
            </a:extLst>
          </p:cNvPr>
          <p:cNvSpPr txBox="1"/>
          <p:nvPr/>
        </p:nvSpPr>
        <p:spPr>
          <a:xfrm>
            <a:off x="1905000" y="5349241"/>
            <a:ext cx="2545080" cy="553998"/>
          </a:xfrm>
          <a:prstGeom prst="rect">
            <a:avLst/>
          </a:prstGeom>
          <a:noFill/>
        </p:spPr>
        <p:txBody>
          <a:bodyPr wrap="square" rtlCol="0">
            <a:spAutoFit/>
          </a:bodyPr>
          <a:lstStyle/>
          <a:p>
            <a:r>
              <a:rPr lang="en-GB" sz="1000" dirty="0"/>
              <a:t>Source: Public Health England, Public Health Profiles, Mortality rate from COPD</a:t>
            </a:r>
          </a:p>
        </p:txBody>
      </p:sp>
    </p:spTree>
    <p:extLst>
      <p:ext uri="{BB962C8B-B14F-4D97-AF65-F5344CB8AC3E}">
        <p14:creationId xmlns:p14="http://schemas.microsoft.com/office/powerpoint/2010/main" val="1181347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Mental Health</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799618" cy="3970318"/>
          </a:xfrm>
          <a:prstGeom prst="rect">
            <a:avLst/>
          </a:prstGeom>
        </p:spPr>
        <p:txBody>
          <a:bodyPr wrap="square">
            <a:spAutoFit/>
          </a:bodyPr>
          <a:lstStyle/>
          <a:p>
            <a:r>
              <a:rPr lang="en-GB" dirty="0"/>
              <a:t>In 2018-19, 22.8 per cent of 16+ year olds were estimated to have a common mental health disorder, well above the England average of 16.9 per cent.  </a:t>
            </a:r>
          </a:p>
          <a:p>
            <a:endParaRPr lang="en-GB" dirty="0"/>
          </a:p>
          <a:p>
            <a:r>
              <a:rPr lang="en-GB" dirty="0"/>
              <a:t>7.7per cent of adults aged 18+ were recorded as having depression in 2018/19, similar to the average for London (7.6per cent) and below the average for England (10.7 per cent).</a:t>
            </a:r>
          </a:p>
          <a:p>
            <a:r>
              <a:rPr lang="en-GB" dirty="0"/>
              <a:t> </a:t>
            </a:r>
          </a:p>
          <a:p>
            <a:r>
              <a:rPr lang="en-GB" dirty="0"/>
              <a:t>The prevalence of depression rose year on year 2012/13 and 2018/19, as it did across England as a whole.  </a:t>
            </a:r>
          </a:p>
          <a:p>
            <a:endParaRPr lang="en-GB" dirty="0"/>
          </a:p>
          <a:p>
            <a:r>
              <a:rPr lang="en-GB" dirty="0"/>
              <a:t>In December 2018, dementia prevalence among over 65s was 4.93 per cent , above average for England (4.33 per cent) and London (4.5 per cent).</a:t>
            </a:r>
          </a:p>
          <a:p>
            <a:endParaRPr lang="en-GB" dirty="0"/>
          </a:p>
          <a:p>
            <a:r>
              <a:rPr lang="en-GB" dirty="0"/>
              <a:t>Amongst under 65 year olds, the dementia rate was 1.46 per 10,000 persons in 2018, which was well below the rate for England (3.41) and also below the rate for London (2.28)</a:t>
            </a:r>
          </a:p>
        </p:txBody>
      </p:sp>
    </p:spTree>
    <p:extLst>
      <p:ext uri="{BB962C8B-B14F-4D97-AF65-F5344CB8AC3E}">
        <p14:creationId xmlns:p14="http://schemas.microsoft.com/office/powerpoint/2010/main" val="99593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4D9D1A-4D15-47CA-9467-EF3ED8A2EA16}"/>
              </a:ext>
            </a:extLst>
          </p:cNvPr>
          <p:cNvSpPr txBox="1">
            <a:spLocks noGrp="1"/>
          </p:cNvSpPr>
          <p:nvPr>
            <p:ph type="title" idx="4294967295"/>
          </p:nvPr>
        </p:nvSpPr>
        <p:spPr>
          <a:xfrm>
            <a:off x="723900" y="0"/>
            <a:ext cx="977061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3366"/>
                </a:solidFill>
                <a:effectLst/>
                <a:uLnTx/>
                <a:uFillTx/>
                <a:latin typeface="+mj-lt"/>
                <a:ea typeface="+mj-ea"/>
                <a:cs typeface="Arial" panose="020B0604020202020204" pitchFamily="34" charset="0"/>
              </a:rPr>
              <a:t>Summary</a:t>
            </a:r>
          </a:p>
        </p:txBody>
      </p:sp>
      <p:sp>
        <p:nvSpPr>
          <p:cNvPr id="3" name="Content Placeholder 2">
            <a:extLst>
              <a:ext uri="{FF2B5EF4-FFF2-40B4-BE49-F238E27FC236}">
                <a16:creationId xmlns:a16="http://schemas.microsoft.com/office/drawing/2014/main" id="{BECC4EDD-28C3-462C-9553-CADD78C32851}"/>
              </a:ext>
            </a:extLst>
          </p:cNvPr>
          <p:cNvSpPr>
            <a:spLocks noGrp="1"/>
          </p:cNvSpPr>
          <p:nvPr>
            <p:ph idx="1"/>
          </p:nvPr>
        </p:nvSpPr>
        <p:spPr>
          <a:xfrm>
            <a:off x="495300" y="1481011"/>
            <a:ext cx="11201400" cy="4562783"/>
          </a:xfrm>
        </p:spPr>
        <p:txBody>
          <a:bodyPr>
            <a:noAutofit/>
          </a:bodyPr>
          <a:lstStyle/>
          <a:p>
            <a:r>
              <a:rPr lang="en-GB" sz="1700" dirty="0">
                <a:solidFill>
                  <a:schemeClr val="dk1"/>
                </a:solidFill>
                <a:latin typeface="+mn-lt"/>
              </a:rPr>
              <a:t>In 2016-18, life expectancy for men in Tower Hamlets was the same as in the UK, while for women it was slightly higher than the UK average.</a:t>
            </a:r>
          </a:p>
          <a:p>
            <a:r>
              <a:rPr lang="en-GB" sz="1700" dirty="0">
                <a:solidFill>
                  <a:schemeClr val="dk1"/>
                </a:solidFill>
                <a:latin typeface="+mn-lt"/>
              </a:rPr>
              <a:t>However, healthy life expectancy was below the national average, with a particularly large gap for women.</a:t>
            </a:r>
          </a:p>
          <a:p>
            <a:r>
              <a:rPr lang="en-GB" sz="1700" dirty="0">
                <a:solidFill>
                  <a:schemeClr val="dk1"/>
                </a:solidFill>
                <a:latin typeface="+mn-lt"/>
              </a:rPr>
              <a:t>Preventable mortality for under 75s was higher than in London as a whole.</a:t>
            </a:r>
          </a:p>
          <a:p>
            <a:r>
              <a:rPr lang="en-GB" sz="1700" dirty="0">
                <a:solidFill>
                  <a:schemeClr val="dk1"/>
                </a:solidFill>
                <a:latin typeface="+mn-lt"/>
              </a:rPr>
              <a:t>Babies in Tower Hamlets were more likely to be born with a low birth weight than in England or London, but mothers were less likely to be smokers.</a:t>
            </a:r>
          </a:p>
          <a:p>
            <a:r>
              <a:rPr lang="en-GB" sz="1700" dirty="0">
                <a:solidFill>
                  <a:schemeClr val="dk1"/>
                </a:solidFill>
                <a:latin typeface="+mn-lt"/>
              </a:rPr>
              <a:t>The infant mortality rate was higher than the national or regional average.</a:t>
            </a:r>
          </a:p>
          <a:p>
            <a:r>
              <a:rPr lang="en-GB" sz="1700" dirty="0">
                <a:solidFill>
                  <a:schemeClr val="dk1"/>
                </a:solidFill>
                <a:latin typeface="+mn-lt"/>
              </a:rPr>
              <a:t>MMR vaccination coverage was good by London standards but below average for England.</a:t>
            </a:r>
          </a:p>
          <a:p>
            <a:r>
              <a:rPr lang="en-GB" sz="1700" dirty="0">
                <a:solidFill>
                  <a:schemeClr val="dk1"/>
                </a:solidFill>
                <a:latin typeface="+mn-lt"/>
              </a:rPr>
              <a:t>Children in Tower Hamlets were more likely to be overweight or obese at year 6 than in London or England.</a:t>
            </a:r>
          </a:p>
          <a:p>
            <a:r>
              <a:rPr lang="en-GB" sz="1700" dirty="0">
                <a:solidFill>
                  <a:schemeClr val="dk1"/>
                </a:solidFill>
                <a:latin typeface="+mn-lt"/>
              </a:rPr>
              <a:t> COPD mortality was higher than in London or England and was particularly high for males</a:t>
            </a:r>
          </a:p>
          <a:p>
            <a:r>
              <a:rPr lang="en-GB" sz="1700" dirty="0">
                <a:solidFill>
                  <a:schemeClr val="dk1"/>
                </a:solidFill>
                <a:latin typeface="+mn-lt"/>
              </a:rPr>
              <a:t>Dementia prevalence among older people was higher than the national or regional average.</a:t>
            </a:r>
          </a:p>
          <a:p>
            <a:r>
              <a:rPr lang="en-GB" sz="1700" dirty="0">
                <a:solidFill>
                  <a:schemeClr val="dk1"/>
                </a:solidFill>
                <a:latin typeface="+mn-lt"/>
              </a:rPr>
              <a:t>Prevalence of TB has reduced but remains more than twice the England average</a:t>
            </a:r>
            <a:endParaRPr lang="en-GB" sz="1700" dirty="0">
              <a:latin typeface="+mn-lt"/>
            </a:endParaRPr>
          </a:p>
          <a:p>
            <a:endParaRPr lang="en-GB" sz="1800" dirty="0">
              <a:latin typeface="+mn-lt"/>
            </a:endParaRPr>
          </a:p>
        </p:txBody>
      </p:sp>
    </p:spTree>
    <p:extLst>
      <p:ext uri="{BB962C8B-B14F-4D97-AF65-F5344CB8AC3E}">
        <p14:creationId xmlns:p14="http://schemas.microsoft.com/office/powerpoint/2010/main" val="3610244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Infectious Diseases – Tuberculosis </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799618" cy="2031325"/>
          </a:xfrm>
          <a:prstGeom prst="rect">
            <a:avLst/>
          </a:prstGeom>
        </p:spPr>
        <p:txBody>
          <a:bodyPr wrap="square">
            <a:spAutoFit/>
          </a:bodyPr>
          <a:lstStyle/>
          <a:p>
            <a:r>
              <a:rPr lang="en-GB" dirty="0"/>
              <a:t>The incidence of tuberculosis (TB) was 23.4 per 100,000 persons in 2016-18. This was more than double the average for England of 9.2 per 100,000 and was slightly above the average across London of 21.9 per 100,000.</a:t>
            </a:r>
          </a:p>
          <a:p>
            <a:endParaRPr lang="en-GB" dirty="0"/>
          </a:p>
          <a:p>
            <a:r>
              <a:rPr lang="en-GB" dirty="0"/>
              <a:t>However, the incidence had reduced markedly since its 21</a:t>
            </a:r>
            <a:r>
              <a:rPr lang="en-GB" baseline="30000" dirty="0"/>
              <a:t>st</a:t>
            </a:r>
            <a:r>
              <a:rPr lang="en-GB" dirty="0"/>
              <a:t> century peak of 62.9 per 100,000 in 2005-07, at which time is was more than four times the England average</a:t>
            </a:r>
          </a:p>
          <a:p>
            <a:r>
              <a:rPr lang="en-GB" dirty="0"/>
              <a:t>It was also less than half the rate in neighbouring Newham (49.3 per 100,000 in 2016-18)</a:t>
            </a:r>
          </a:p>
        </p:txBody>
      </p:sp>
      <p:graphicFrame>
        <p:nvGraphicFramePr>
          <p:cNvPr id="8" name="Chart 7" descr="Chart showing Tuberculosis prevalence ">
            <a:extLst>
              <a:ext uri="{FF2B5EF4-FFF2-40B4-BE49-F238E27FC236}">
                <a16:creationId xmlns:a16="http://schemas.microsoft.com/office/drawing/2014/main" id="{B1EB1BB6-8BBA-48C0-838F-FE0E8F059202}"/>
              </a:ext>
            </a:extLst>
          </p:cNvPr>
          <p:cNvGraphicFramePr>
            <a:graphicFrameLocks/>
          </p:cNvGraphicFramePr>
          <p:nvPr>
            <p:extLst>
              <p:ext uri="{D42A27DB-BD31-4B8C-83A1-F6EECF244321}">
                <p14:modId xmlns:p14="http://schemas.microsoft.com/office/powerpoint/2010/main" val="3963966106"/>
              </p:ext>
            </p:extLst>
          </p:nvPr>
        </p:nvGraphicFramePr>
        <p:xfrm>
          <a:off x="1811524" y="3429000"/>
          <a:ext cx="8568952" cy="2558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6520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New HIV Diagnoses </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799618" cy="923330"/>
          </a:xfrm>
          <a:prstGeom prst="rect">
            <a:avLst/>
          </a:prstGeom>
        </p:spPr>
        <p:txBody>
          <a:bodyPr wrap="square">
            <a:spAutoFit/>
          </a:bodyPr>
          <a:lstStyle/>
          <a:p>
            <a:r>
              <a:rPr lang="en-GB" dirty="0"/>
              <a:t>There were 28.9 new diagnoses of HIV per 100,000 people aged 15+ in 2018. This compared with a rate of 8.7 in England and 20.9 in London. The rate has reduced significantly (by more than halved) since 2015.</a:t>
            </a:r>
          </a:p>
        </p:txBody>
      </p:sp>
      <p:graphicFrame>
        <p:nvGraphicFramePr>
          <p:cNvPr id="5" name="Chart 4" descr="Chart showing new HIV diagnoses">
            <a:extLst>
              <a:ext uri="{FF2B5EF4-FFF2-40B4-BE49-F238E27FC236}">
                <a16:creationId xmlns:a16="http://schemas.microsoft.com/office/drawing/2014/main" id="{4AE84F88-E217-4918-81F5-ECE26527AE07}"/>
              </a:ext>
            </a:extLst>
          </p:cNvPr>
          <p:cNvGraphicFramePr>
            <a:graphicFrameLocks/>
          </p:cNvGraphicFramePr>
          <p:nvPr>
            <p:extLst>
              <p:ext uri="{D42A27DB-BD31-4B8C-83A1-F6EECF244321}">
                <p14:modId xmlns:p14="http://schemas.microsoft.com/office/powerpoint/2010/main" val="2502439828"/>
              </p:ext>
            </p:extLst>
          </p:nvPr>
        </p:nvGraphicFramePr>
        <p:xfrm>
          <a:off x="1935479" y="2248893"/>
          <a:ext cx="7474277" cy="3776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448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Health Deprivation</a:t>
            </a:r>
          </a:p>
        </p:txBody>
      </p:sp>
      <p:sp>
        <p:nvSpPr>
          <p:cNvPr id="8" name="Rectangle 7">
            <a:extLst>
              <a:ext uri="{FF2B5EF4-FFF2-40B4-BE49-F238E27FC236}">
                <a16:creationId xmlns:a16="http://schemas.microsoft.com/office/drawing/2014/main" id="{4F91F020-4B1D-4181-A75E-12E8BF60BBFA}"/>
              </a:ext>
            </a:extLst>
          </p:cNvPr>
          <p:cNvSpPr/>
          <p:nvPr/>
        </p:nvSpPr>
        <p:spPr>
          <a:xfrm>
            <a:off x="623455" y="1163782"/>
            <a:ext cx="9761738" cy="830997"/>
          </a:xfrm>
          <a:prstGeom prst="rect">
            <a:avLst/>
          </a:prstGeom>
        </p:spPr>
        <p:txBody>
          <a:bodyPr wrap="square">
            <a:spAutoFit/>
          </a:bodyPr>
          <a:lstStyle/>
          <a:p>
            <a:r>
              <a:rPr lang="en-GB" sz="1600" dirty="0"/>
              <a:t>Tower Hamlets was the 98</a:t>
            </a:r>
            <a:r>
              <a:rPr lang="en-GB" sz="1600" baseline="30000" dirty="0"/>
              <a:t>th</a:t>
            </a:r>
            <a:r>
              <a:rPr lang="en-GB" sz="1600" dirty="0"/>
              <a:t> most deprived local authority area in England (out of 317) in 2019 on the Indices of Multiple deprivation Health domain, having been the 56</a:t>
            </a:r>
            <a:r>
              <a:rPr lang="en-GB" sz="1600" baseline="30000" dirty="0"/>
              <a:t>th</a:t>
            </a:r>
            <a:r>
              <a:rPr lang="en-GB" sz="1600" dirty="0"/>
              <a:t> most deprived in 2015. </a:t>
            </a:r>
          </a:p>
          <a:p>
            <a:pPr marL="285750" indent="-285750">
              <a:buFont typeface="Arial" panose="020B0604020202020204" pitchFamily="34" charset="0"/>
              <a:buChar char="•"/>
            </a:pPr>
            <a:endParaRPr lang="en-GB" sz="1600" dirty="0"/>
          </a:p>
        </p:txBody>
      </p:sp>
      <p:pic>
        <p:nvPicPr>
          <p:cNvPr id="9" name="Picture 8" descr="Map of health deprivation 2015">
            <a:extLst>
              <a:ext uri="{FF2B5EF4-FFF2-40B4-BE49-F238E27FC236}">
                <a16:creationId xmlns:a16="http://schemas.microsoft.com/office/drawing/2014/main" id="{C6AC1CB3-F30C-4471-AC90-3DD720FC76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315" b="10876"/>
          <a:stretch/>
        </p:blipFill>
        <p:spPr>
          <a:xfrm>
            <a:off x="1407030" y="2238336"/>
            <a:ext cx="3874653" cy="3874916"/>
          </a:xfrm>
          <a:prstGeom prst="rect">
            <a:avLst/>
          </a:prstGeom>
        </p:spPr>
      </p:pic>
      <p:pic>
        <p:nvPicPr>
          <p:cNvPr id="10" name="Picture 9" descr="Map of health deprivation 2019">
            <a:extLst>
              <a:ext uri="{FF2B5EF4-FFF2-40B4-BE49-F238E27FC236}">
                <a16:creationId xmlns:a16="http://schemas.microsoft.com/office/drawing/2014/main" id="{0B5C6691-E90F-4AEF-88C4-04730D122D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214" b="10598"/>
          <a:stretch/>
        </p:blipFill>
        <p:spPr>
          <a:xfrm>
            <a:off x="5719069" y="2185501"/>
            <a:ext cx="3746494" cy="3927751"/>
          </a:xfrm>
          <a:prstGeom prst="rect">
            <a:avLst/>
          </a:prstGeom>
        </p:spPr>
      </p:pic>
      <p:sp>
        <p:nvSpPr>
          <p:cNvPr id="5" name="TextBox 4">
            <a:extLst>
              <a:ext uri="{FF2B5EF4-FFF2-40B4-BE49-F238E27FC236}">
                <a16:creationId xmlns:a16="http://schemas.microsoft.com/office/drawing/2014/main" id="{3180E161-1A36-481D-94F6-E9B42971F220}"/>
              </a:ext>
              <a:ext uri="{C183D7F6-B498-43B3-948B-1728B52AA6E4}">
                <adec:decorative xmlns:adec="http://schemas.microsoft.com/office/drawing/2017/decorative" val="1"/>
              </a:ext>
            </a:extLst>
          </p:cNvPr>
          <p:cNvSpPr txBox="1"/>
          <p:nvPr/>
        </p:nvSpPr>
        <p:spPr>
          <a:xfrm>
            <a:off x="1407030" y="1994779"/>
            <a:ext cx="1031370" cy="369332"/>
          </a:xfrm>
          <a:prstGeom prst="rect">
            <a:avLst/>
          </a:prstGeom>
          <a:noFill/>
        </p:spPr>
        <p:txBody>
          <a:bodyPr wrap="square" rtlCol="0">
            <a:spAutoFit/>
          </a:bodyPr>
          <a:lstStyle/>
          <a:p>
            <a:r>
              <a:rPr lang="en-GB" dirty="0"/>
              <a:t>2015</a:t>
            </a:r>
          </a:p>
        </p:txBody>
      </p:sp>
      <p:sp>
        <p:nvSpPr>
          <p:cNvPr id="6" name="TextBox 5">
            <a:extLst>
              <a:ext uri="{FF2B5EF4-FFF2-40B4-BE49-F238E27FC236}">
                <a16:creationId xmlns:a16="http://schemas.microsoft.com/office/drawing/2014/main" id="{C4E6250C-7B3D-4402-AD72-C2C24E303F6D}"/>
              </a:ext>
              <a:ext uri="{C183D7F6-B498-43B3-948B-1728B52AA6E4}">
                <adec:decorative xmlns:adec="http://schemas.microsoft.com/office/drawing/2017/decorative" val="1"/>
              </a:ext>
            </a:extLst>
          </p:cNvPr>
          <p:cNvSpPr txBox="1"/>
          <p:nvPr/>
        </p:nvSpPr>
        <p:spPr>
          <a:xfrm>
            <a:off x="6096000" y="1994779"/>
            <a:ext cx="1031370" cy="369332"/>
          </a:xfrm>
          <a:prstGeom prst="rect">
            <a:avLst/>
          </a:prstGeom>
          <a:noFill/>
        </p:spPr>
        <p:txBody>
          <a:bodyPr wrap="square" rtlCol="0">
            <a:spAutoFit/>
          </a:bodyPr>
          <a:lstStyle/>
          <a:p>
            <a:r>
              <a:rPr lang="en-GB" dirty="0"/>
              <a:t>2019</a:t>
            </a:r>
          </a:p>
        </p:txBody>
      </p:sp>
    </p:spTree>
    <p:extLst>
      <p:ext uri="{BB962C8B-B14F-4D97-AF65-F5344CB8AC3E}">
        <p14:creationId xmlns:p14="http://schemas.microsoft.com/office/powerpoint/2010/main" val="2231071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Life expectancy at birth (males)</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952018" cy="1200329"/>
          </a:xfrm>
          <a:prstGeom prst="rect">
            <a:avLst/>
          </a:prstGeom>
        </p:spPr>
        <p:txBody>
          <a:bodyPr wrap="square">
            <a:spAutoFit/>
          </a:bodyPr>
          <a:lstStyle/>
          <a:p>
            <a:pPr marL="285750" indent="-285750">
              <a:buFont typeface="Arial" panose="020B0604020202020204" pitchFamily="34" charset="0"/>
              <a:buChar char="•"/>
            </a:pPr>
            <a:r>
              <a:rPr lang="en-GB" dirty="0"/>
              <a:t>In  2016-18 male life expectancy in Tower Hamlets was 79.3 years.</a:t>
            </a:r>
          </a:p>
          <a:p>
            <a:pPr marL="285750" indent="-285750">
              <a:buFont typeface="Arial" panose="020B0604020202020204" pitchFamily="34" charset="0"/>
              <a:buChar char="•"/>
            </a:pPr>
            <a:r>
              <a:rPr lang="en-GB" dirty="0"/>
              <a:t>The gap in male life expectancy between the UK and Tower Hamlets has been closing for several years and finally converged in 2016-18.</a:t>
            </a:r>
          </a:p>
          <a:p>
            <a:pPr marL="285750" indent="-285750">
              <a:buFont typeface="Arial" panose="020B0604020202020204" pitchFamily="34" charset="0"/>
              <a:buChar char="•"/>
            </a:pPr>
            <a:r>
              <a:rPr lang="en-GB" dirty="0"/>
              <a:t>At 80.7 years, male life expectancy in London remains higher than Tower Hamlets.</a:t>
            </a:r>
          </a:p>
        </p:txBody>
      </p:sp>
      <p:graphicFrame>
        <p:nvGraphicFramePr>
          <p:cNvPr id="7" name="Chart 6" descr="Chart of male life expectancy">
            <a:extLst>
              <a:ext uri="{FF2B5EF4-FFF2-40B4-BE49-F238E27FC236}">
                <a16:creationId xmlns:a16="http://schemas.microsoft.com/office/drawing/2014/main" id="{79F0D9D7-9B6B-4BCD-A5B9-D772017897BA}"/>
              </a:ext>
            </a:extLst>
          </p:cNvPr>
          <p:cNvGraphicFramePr>
            <a:graphicFrameLocks/>
          </p:cNvGraphicFramePr>
          <p:nvPr>
            <p:extLst>
              <p:ext uri="{D42A27DB-BD31-4B8C-83A1-F6EECF244321}">
                <p14:modId xmlns:p14="http://schemas.microsoft.com/office/powerpoint/2010/main" val="4294138854"/>
              </p:ext>
            </p:extLst>
          </p:nvPr>
        </p:nvGraphicFramePr>
        <p:xfrm>
          <a:off x="2063552" y="2708920"/>
          <a:ext cx="7971097" cy="32406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A840D3F-E865-4EB2-A157-731120A3B64C}"/>
              </a:ext>
            </a:extLst>
          </p:cNvPr>
          <p:cNvSpPr txBox="1"/>
          <p:nvPr/>
        </p:nvSpPr>
        <p:spPr>
          <a:xfrm flipH="1">
            <a:off x="6049100" y="4338086"/>
            <a:ext cx="3241965" cy="369332"/>
          </a:xfrm>
          <a:prstGeom prst="rect">
            <a:avLst/>
          </a:prstGeom>
          <a:noFill/>
        </p:spPr>
        <p:txBody>
          <a:bodyPr wrap="square" rtlCol="0">
            <a:spAutoFit/>
          </a:bodyPr>
          <a:lstStyle/>
          <a:p>
            <a:r>
              <a:rPr lang="en-GB" sz="900" dirty="0"/>
              <a:t>Source: Life expectancy at birth and at 65 years by local areas, Office for National Statistics</a:t>
            </a:r>
          </a:p>
        </p:txBody>
      </p:sp>
    </p:spTree>
    <p:extLst>
      <p:ext uri="{BB962C8B-B14F-4D97-AF65-F5344CB8AC3E}">
        <p14:creationId xmlns:p14="http://schemas.microsoft.com/office/powerpoint/2010/main" val="3992252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Life expectancy at birth (females)</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952018" cy="1200329"/>
          </a:xfrm>
          <a:prstGeom prst="rect">
            <a:avLst/>
          </a:prstGeom>
        </p:spPr>
        <p:txBody>
          <a:bodyPr wrap="square">
            <a:spAutoFit/>
          </a:bodyPr>
          <a:lstStyle/>
          <a:p>
            <a:pPr marL="285750" indent="-285750">
              <a:buFont typeface="Arial" panose="020B0604020202020204" pitchFamily="34" charset="0"/>
              <a:buChar char="•"/>
            </a:pPr>
            <a:r>
              <a:rPr lang="en-GB" dirty="0"/>
              <a:t>In 2016-18 female life expectancy at birth in Tower Hamlets was 83.2 years. Female life expectancy  has been rising steadily and is now above the average for the UK.  </a:t>
            </a:r>
          </a:p>
          <a:p>
            <a:pPr marL="285750" indent="-285750">
              <a:buFont typeface="Arial" panose="020B0604020202020204" pitchFamily="34" charset="0"/>
              <a:buChar char="•"/>
            </a:pPr>
            <a:r>
              <a:rPr lang="en-GB" dirty="0"/>
              <a:t>Female life expectancy in  the borough is above the average for the UK but below the average for London. </a:t>
            </a:r>
          </a:p>
        </p:txBody>
      </p:sp>
      <p:graphicFrame>
        <p:nvGraphicFramePr>
          <p:cNvPr id="6" name="Chart 5" descr="Chart of female life expectancy">
            <a:extLst>
              <a:ext uri="{FF2B5EF4-FFF2-40B4-BE49-F238E27FC236}">
                <a16:creationId xmlns:a16="http://schemas.microsoft.com/office/drawing/2014/main" id="{4D63745E-F81A-4309-88D5-B60FFE9585FB}"/>
              </a:ext>
            </a:extLst>
          </p:cNvPr>
          <p:cNvGraphicFramePr>
            <a:graphicFrameLocks/>
          </p:cNvGraphicFramePr>
          <p:nvPr>
            <p:extLst>
              <p:ext uri="{D42A27DB-BD31-4B8C-83A1-F6EECF244321}">
                <p14:modId xmlns:p14="http://schemas.microsoft.com/office/powerpoint/2010/main" val="2819231976"/>
              </p:ext>
            </p:extLst>
          </p:nvPr>
        </p:nvGraphicFramePr>
        <p:xfrm>
          <a:off x="2119744" y="2708920"/>
          <a:ext cx="8008703" cy="3276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512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Life expectancy at birth – male and female</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799618" cy="646331"/>
          </a:xfrm>
          <a:prstGeom prst="rect">
            <a:avLst/>
          </a:prstGeom>
        </p:spPr>
        <p:txBody>
          <a:bodyPr wrap="square">
            <a:spAutoFit/>
          </a:bodyPr>
          <a:lstStyle/>
          <a:p>
            <a:r>
              <a:rPr lang="en-GB" dirty="0"/>
              <a:t>The gap between male and female life expectancy at birth in Tower Hamlets was 3.9 years in 2016-18, slightly larger than either London (3.8 years) or the UK (3.6 years).</a:t>
            </a:r>
          </a:p>
        </p:txBody>
      </p:sp>
      <p:graphicFrame>
        <p:nvGraphicFramePr>
          <p:cNvPr id="6" name="Chart 5" descr="Chart showing gap between male and female life expectancy">
            <a:extLst>
              <a:ext uri="{FF2B5EF4-FFF2-40B4-BE49-F238E27FC236}">
                <a16:creationId xmlns:a16="http://schemas.microsoft.com/office/drawing/2014/main" id="{C25927C9-59FD-40A5-87FA-F892517A50BF}"/>
              </a:ext>
            </a:extLst>
          </p:cNvPr>
          <p:cNvGraphicFramePr>
            <a:graphicFrameLocks/>
          </p:cNvGraphicFramePr>
          <p:nvPr>
            <p:extLst>
              <p:ext uri="{D42A27DB-BD31-4B8C-83A1-F6EECF244321}">
                <p14:modId xmlns:p14="http://schemas.microsoft.com/office/powerpoint/2010/main" val="2603775544"/>
              </p:ext>
            </p:extLst>
          </p:nvPr>
        </p:nvGraphicFramePr>
        <p:xfrm>
          <a:off x="2036618" y="2132856"/>
          <a:ext cx="7910946" cy="379688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E2B7549C-C904-4DC5-BEE9-E48D133905F2}"/>
              </a:ext>
            </a:extLst>
          </p:cNvPr>
          <p:cNvSpPr txBox="1"/>
          <p:nvPr/>
        </p:nvSpPr>
        <p:spPr>
          <a:xfrm>
            <a:off x="6794019" y="5532437"/>
            <a:ext cx="3024336" cy="215444"/>
          </a:xfrm>
          <a:prstGeom prst="rect">
            <a:avLst/>
          </a:prstGeom>
          <a:noFill/>
        </p:spPr>
        <p:txBody>
          <a:bodyPr wrap="square" rtlCol="0">
            <a:spAutoFit/>
          </a:bodyPr>
          <a:lstStyle/>
          <a:p>
            <a:r>
              <a:rPr lang="en-GB" sz="800" i="1" dirty="0"/>
              <a:t>Source: Life expectancy at birth and at 65 years by local areas, ONS</a:t>
            </a:r>
          </a:p>
        </p:txBody>
      </p:sp>
    </p:spTree>
    <p:extLst>
      <p:ext uri="{BB962C8B-B14F-4D97-AF65-F5344CB8AC3E}">
        <p14:creationId xmlns:p14="http://schemas.microsoft.com/office/powerpoint/2010/main" val="638751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Life Expectancy at Birth – Male </a:t>
            </a:r>
            <a:r>
              <a:rPr lang="en-GB">
                <a:latin typeface="+mj-lt"/>
              </a:rPr>
              <a:t>and Female (2)</a:t>
            </a:r>
            <a:endParaRPr lang="en-GB" dirty="0">
              <a:latin typeface="+mj-lt"/>
            </a:endParaRP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799618" cy="1569660"/>
          </a:xfrm>
          <a:prstGeom prst="rect">
            <a:avLst/>
          </a:prstGeom>
        </p:spPr>
        <p:txBody>
          <a:bodyPr wrap="square">
            <a:spAutoFit/>
          </a:bodyPr>
          <a:lstStyle/>
          <a:p>
            <a:pPr marL="285750" indent="-285750">
              <a:buFont typeface="Arial" panose="020B0604020202020204" pitchFamily="34" charset="0"/>
              <a:buChar char="•"/>
            </a:pPr>
            <a:r>
              <a:rPr lang="en-GB" sz="1600" dirty="0"/>
              <a:t>Healthy life expectancy is defined as the number of remaining years that an individual can expect to live in “very good” or “good” general health. Healthy life expectancy at birth for males in Tower Hamlets is 60.5 years and for females it is 56.6 years.</a:t>
            </a:r>
          </a:p>
          <a:p>
            <a:pPr marL="285750" indent="-285750">
              <a:buFont typeface="Arial" panose="020B0604020202020204" pitchFamily="34" charset="0"/>
              <a:buChar char="•"/>
            </a:pPr>
            <a:r>
              <a:rPr lang="en-GB" sz="1600" dirty="0"/>
              <a:t>Healthy life expectancies for both males and females are well below the average for the London and the UK. </a:t>
            </a:r>
          </a:p>
          <a:p>
            <a:pPr marL="285750" indent="-285750">
              <a:buFont typeface="Arial" panose="020B0604020202020204" pitchFamily="34" charset="0"/>
              <a:buChar char="•"/>
            </a:pPr>
            <a:r>
              <a:rPr lang="en-GB" sz="1600" dirty="0"/>
              <a:t>Female healthy life expectancy is particularly low and is by far the lowest of any London borough and the 8</a:t>
            </a:r>
            <a:r>
              <a:rPr lang="en-GB" sz="1600" baseline="30000" dirty="0"/>
              <a:t>th</a:t>
            </a:r>
            <a:r>
              <a:rPr lang="en-GB" sz="1600" dirty="0"/>
              <a:t> lowest of any area in the UK.  Male life expectancy is the 4</a:t>
            </a:r>
            <a:r>
              <a:rPr lang="en-GB" sz="1600" baseline="30000" dirty="0"/>
              <a:t>th</a:t>
            </a:r>
            <a:r>
              <a:rPr lang="en-GB" sz="1600" dirty="0"/>
              <a:t> lowest among 32 London Boroughs.</a:t>
            </a:r>
          </a:p>
        </p:txBody>
      </p:sp>
      <p:graphicFrame>
        <p:nvGraphicFramePr>
          <p:cNvPr id="7" name="Chart 6" descr="Chart showing life expectancy and healthy life expectancy for males">
            <a:extLst>
              <a:ext uri="{FF2B5EF4-FFF2-40B4-BE49-F238E27FC236}">
                <a16:creationId xmlns:a16="http://schemas.microsoft.com/office/drawing/2014/main" id="{440D1EC9-BF46-4361-B402-00212EE3A588}"/>
              </a:ext>
            </a:extLst>
          </p:cNvPr>
          <p:cNvGraphicFramePr>
            <a:graphicFrameLocks/>
          </p:cNvGraphicFramePr>
          <p:nvPr>
            <p:extLst>
              <p:ext uri="{D42A27DB-BD31-4B8C-83A1-F6EECF244321}">
                <p14:modId xmlns:p14="http://schemas.microsoft.com/office/powerpoint/2010/main" val="799031083"/>
              </p:ext>
            </p:extLst>
          </p:nvPr>
        </p:nvGraphicFramePr>
        <p:xfrm>
          <a:off x="1035313" y="2959445"/>
          <a:ext cx="4392488" cy="28844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descr="Chart showing life expectancy and healthy life expectancy for females">
            <a:extLst>
              <a:ext uri="{FF2B5EF4-FFF2-40B4-BE49-F238E27FC236}">
                <a16:creationId xmlns:a16="http://schemas.microsoft.com/office/drawing/2014/main" id="{0A8B10BB-E102-4F47-91E9-6C92014E23DB}"/>
              </a:ext>
            </a:extLst>
          </p:cNvPr>
          <p:cNvGraphicFramePr>
            <a:graphicFrameLocks/>
          </p:cNvGraphicFramePr>
          <p:nvPr>
            <p:extLst>
              <p:ext uri="{D42A27DB-BD31-4B8C-83A1-F6EECF244321}">
                <p14:modId xmlns:p14="http://schemas.microsoft.com/office/powerpoint/2010/main" val="1016893396"/>
              </p:ext>
            </p:extLst>
          </p:nvPr>
        </p:nvGraphicFramePr>
        <p:xfrm>
          <a:off x="6207450" y="2959446"/>
          <a:ext cx="4392488" cy="288440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678EC788-8916-4103-831F-0CFD5125071E}"/>
              </a:ext>
            </a:extLst>
          </p:cNvPr>
          <p:cNvSpPr txBox="1"/>
          <p:nvPr/>
        </p:nvSpPr>
        <p:spPr>
          <a:xfrm>
            <a:off x="3103418" y="5971307"/>
            <a:ext cx="4648766" cy="338554"/>
          </a:xfrm>
          <a:prstGeom prst="rect">
            <a:avLst/>
          </a:prstGeom>
          <a:noFill/>
        </p:spPr>
        <p:txBody>
          <a:bodyPr wrap="square" rtlCol="0">
            <a:spAutoFit/>
          </a:bodyPr>
          <a:lstStyle/>
          <a:p>
            <a:r>
              <a:rPr lang="en-GB" sz="800" b="1" i="1" dirty="0"/>
              <a:t>Source: Health state life expectancy at birth and at age 65 years by local areas, Office for National Statistics</a:t>
            </a:r>
            <a:endParaRPr lang="en-GB" sz="800" i="1" dirty="0"/>
          </a:p>
        </p:txBody>
      </p:sp>
    </p:spTree>
    <p:extLst>
      <p:ext uri="{BB962C8B-B14F-4D97-AF65-F5344CB8AC3E}">
        <p14:creationId xmlns:p14="http://schemas.microsoft.com/office/powerpoint/2010/main" val="4289633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Disability Free Life Expectancy</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799618" cy="2062103"/>
          </a:xfrm>
          <a:prstGeom prst="rect">
            <a:avLst/>
          </a:prstGeom>
        </p:spPr>
        <p:txBody>
          <a:bodyPr wrap="square">
            <a:spAutoFit/>
          </a:bodyPr>
          <a:lstStyle/>
          <a:p>
            <a:pPr marL="285750" lvl="0" indent="-285750">
              <a:buFont typeface="Arial" panose="020B0604020202020204" pitchFamily="34" charset="0"/>
              <a:buChar char="•"/>
            </a:pPr>
            <a:r>
              <a:rPr lang="en-GB" sz="1600" dirty="0"/>
              <a:t>Disability-free life expectancy is defined as the number of remaining years that an individual can expect to live without an activity restriction in carrying out normal day-to-day activities associated with a long-standing physical or mental health condition or illness.</a:t>
            </a:r>
          </a:p>
          <a:p>
            <a:pPr marL="285750" lvl="0" indent="-285750">
              <a:buFont typeface="Arial" panose="020B0604020202020204" pitchFamily="34" charset="0"/>
              <a:buChar char="•"/>
            </a:pPr>
            <a:r>
              <a:rPr lang="en-GB" sz="1600" dirty="0">
                <a:solidFill>
                  <a:schemeClr val="dk1"/>
                </a:solidFill>
              </a:rPr>
              <a:t>Disability free life expectancy for males in Tower Hamlets in 2016-2018 was 63.0 years and for females it was 60.0 years.</a:t>
            </a:r>
          </a:p>
          <a:p>
            <a:pPr marL="285750" lvl="0" indent="-285750">
              <a:buFont typeface="Arial" panose="020B0604020202020204" pitchFamily="34" charset="0"/>
              <a:buChar char="•"/>
            </a:pPr>
            <a:r>
              <a:rPr lang="en-GB" sz="1600" dirty="0">
                <a:solidFill>
                  <a:schemeClr val="dk1"/>
                </a:solidFill>
              </a:rPr>
              <a:t>Female disability free life expectancy was below both the London and UK average and was the 3</a:t>
            </a:r>
            <a:r>
              <a:rPr lang="en-GB" sz="1600" baseline="30000" dirty="0">
                <a:solidFill>
                  <a:schemeClr val="dk1"/>
                </a:solidFill>
              </a:rPr>
              <a:t>rd</a:t>
            </a:r>
            <a:r>
              <a:rPr lang="en-GB" sz="1600" dirty="0">
                <a:solidFill>
                  <a:schemeClr val="dk1"/>
                </a:solidFill>
              </a:rPr>
              <a:t> lowest among 32 London Boroughs</a:t>
            </a:r>
          </a:p>
          <a:p>
            <a:pPr marL="285750" lvl="0" indent="-285750">
              <a:buFont typeface="Arial" panose="020B0604020202020204" pitchFamily="34" charset="0"/>
              <a:buChar char="•"/>
            </a:pPr>
            <a:r>
              <a:rPr lang="en-GB" sz="1600" dirty="0">
                <a:solidFill>
                  <a:schemeClr val="dk1"/>
                </a:solidFill>
              </a:rPr>
              <a:t>Male disability free life expectancy was below the London average but slightly above the national average.</a:t>
            </a:r>
          </a:p>
        </p:txBody>
      </p:sp>
      <p:graphicFrame>
        <p:nvGraphicFramePr>
          <p:cNvPr id="9" name="Chart 8" descr="Chart showing disability free life expectancy ">
            <a:extLst>
              <a:ext uri="{FF2B5EF4-FFF2-40B4-BE49-F238E27FC236}">
                <a16:creationId xmlns:a16="http://schemas.microsoft.com/office/drawing/2014/main" id="{8396AB63-1834-4699-809C-0BAAD7B6AE2E}"/>
              </a:ext>
            </a:extLst>
          </p:cNvPr>
          <p:cNvGraphicFramePr>
            <a:graphicFrameLocks/>
          </p:cNvGraphicFramePr>
          <p:nvPr>
            <p:extLst>
              <p:ext uri="{D42A27DB-BD31-4B8C-83A1-F6EECF244321}">
                <p14:modId xmlns:p14="http://schemas.microsoft.com/office/powerpoint/2010/main" val="1575985097"/>
              </p:ext>
            </p:extLst>
          </p:nvPr>
        </p:nvGraphicFramePr>
        <p:xfrm>
          <a:off x="2171564" y="3379357"/>
          <a:ext cx="7848872" cy="266774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AA8DA429-9696-4984-A6C9-37205073D990}"/>
              </a:ext>
            </a:extLst>
          </p:cNvPr>
          <p:cNvSpPr txBox="1"/>
          <p:nvPr/>
        </p:nvSpPr>
        <p:spPr>
          <a:xfrm>
            <a:off x="6955371" y="5739324"/>
            <a:ext cx="3065065" cy="615553"/>
          </a:xfrm>
          <a:prstGeom prst="rect">
            <a:avLst/>
          </a:prstGeom>
          <a:noFill/>
        </p:spPr>
        <p:txBody>
          <a:bodyPr wrap="square" rtlCol="0">
            <a:spAutoFit/>
          </a:bodyPr>
          <a:lstStyle/>
          <a:p>
            <a:r>
              <a:rPr lang="en-GB" sz="800" i="1" dirty="0"/>
              <a:t>Source: Health state life expectancy at birth and at age 65 years by local areas, ONS</a:t>
            </a:r>
          </a:p>
          <a:p>
            <a:endParaRPr lang="en-GB" dirty="0"/>
          </a:p>
        </p:txBody>
      </p:sp>
    </p:spTree>
    <p:extLst>
      <p:ext uri="{BB962C8B-B14F-4D97-AF65-F5344CB8AC3E}">
        <p14:creationId xmlns:p14="http://schemas.microsoft.com/office/powerpoint/2010/main" val="8278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Mortality – Deaths per 100,000</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799618" cy="584775"/>
          </a:xfrm>
          <a:prstGeom prst="rect">
            <a:avLst/>
          </a:prstGeom>
        </p:spPr>
        <p:txBody>
          <a:bodyPr wrap="square">
            <a:spAutoFit/>
          </a:bodyPr>
          <a:lstStyle/>
          <a:p>
            <a:pPr marL="285750" lvl="0" indent="-285750">
              <a:buFont typeface="Arial" panose="020B0604020202020204" pitchFamily="34" charset="0"/>
              <a:buChar char="•"/>
            </a:pPr>
            <a:r>
              <a:rPr lang="en-GB" sz="1600" dirty="0"/>
              <a:t>In 2018, males had a higher mortality rate per 100,000 than both London and the UK. Females had a higher mortality rate than London but a lower mortality rate than the UK</a:t>
            </a:r>
            <a:endParaRPr lang="en-GB" sz="1600" dirty="0">
              <a:solidFill>
                <a:schemeClr val="dk1"/>
              </a:solidFill>
            </a:endParaRPr>
          </a:p>
        </p:txBody>
      </p:sp>
      <p:graphicFrame>
        <p:nvGraphicFramePr>
          <p:cNvPr id="6" name="Chart 5" descr="Chart showing mortality rate">
            <a:extLst>
              <a:ext uri="{FF2B5EF4-FFF2-40B4-BE49-F238E27FC236}">
                <a16:creationId xmlns:a16="http://schemas.microsoft.com/office/drawing/2014/main" id="{4859F968-019E-43D8-96E9-2FA90C9A6BB5}"/>
              </a:ext>
            </a:extLst>
          </p:cNvPr>
          <p:cNvGraphicFramePr>
            <a:graphicFrameLocks/>
          </p:cNvGraphicFramePr>
          <p:nvPr>
            <p:extLst>
              <p:ext uri="{D42A27DB-BD31-4B8C-83A1-F6EECF244321}">
                <p14:modId xmlns:p14="http://schemas.microsoft.com/office/powerpoint/2010/main" val="968096952"/>
              </p:ext>
            </p:extLst>
          </p:nvPr>
        </p:nvGraphicFramePr>
        <p:xfrm>
          <a:off x="2117974" y="2185972"/>
          <a:ext cx="7894706" cy="366014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15448D4-C691-45AC-91FA-4A0EBC9BBFD1}"/>
              </a:ext>
            </a:extLst>
          </p:cNvPr>
          <p:cNvSpPr txBox="1"/>
          <p:nvPr/>
        </p:nvSpPr>
        <p:spPr>
          <a:xfrm>
            <a:off x="2401496" y="5507560"/>
            <a:ext cx="2808312" cy="338554"/>
          </a:xfrm>
          <a:prstGeom prst="rect">
            <a:avLst/>
          </a:prstGeom>
          <a:noFill/>
        </p:spPr>
        <p:txBody>
          <a:bodyPr wrap="square" rtlCol="0">
            <a:spAutoFit/>
          </a:bodyPr>
          <a:lstStyle/>
          <a:p>
            <a:r>
              <a:rPr lang="en-GB" sz="800" dirty="0"/>
              <a:t>Source: Deaths registered by usual area of residence, 2018, Office for National Statistics</a:t>
            </a:r>
          </a:p>
        </p:txBody>
      </p:sp>
    </p:spTree>
    <p:extLst>
      <p:ext uri="{BB962C8B-B14F-4D97-AF65-F5344CB8AC3E}">
        <p14:creationId xmlns:p14="http://schemas.microsoft.com/office/powerpoint/2010/main" val="1740130043"/>
      </p:ext>
    </p:extLst>
  </p:cSld>
  <p:clrMapOvr>
    <a:masterClrMapping/>
  </p:clrMapOvr>
</p:sld>
</file>

<file path=ppt/theme/theme1.xml><?xml version="1.0" encoding="utf-8"?>
<a:theme xmlns:a="http://schemas.openxmlformats.org/drawingml/2006/main" name="LBTH PPT theme">
  <a:themeElements>
    <a:clrScheme name="LBTH Colours">
      <a:dk1>
        <a:srgbClr val="00445E"/>
      </a:dk1>
      <a:lt1>
        <a:srgbClr val="FFFFFF"/>
      </a:lt1>
      <a:dk2>
        <a:srgbClr val="00B2BB"/>
      </a:dk2>
      <a:lt2>
        <a:srgbClr val="BBD034"/>
      </a:lt2>
      <a:accent1>
        <a:srgbClr val="E62154"/>
      </a:accent1>
      <a:accent2>
        <a:srgbClr val="F7A823"/>
      </a:accent2>
      <a:accent3>
        <a:srgbClr val="E5E000"/>
      </a:accent3>
      <a:accent4>
        <a:srgbClr val="AF137E"/>
      </a:accent4>
      <a:accent5>
        <a:srgbClr val="E94E1B"/>
      </a:accent5>
      <a:accent6>
        <a:srgbClr val="92C256"/>
      </a:accent6>
      <a:hlink>
        <a:srgbClr val="0000FF"/>
      </a:hlink>
      <a:folHlink>
        <a:srgbClr val="800080"/>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TH PPT theme" id="{8690AB46-57C9-486D-8051-A8FCF98A9542}" vid="{7F942EB9-57AC-446A-B234-44AFCCC3D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BB513BD579BF4FAC6B5580372F2F7E" ma:contentTypeVersion="13" ma:contentTypeDescription="Create a new document." ma:contentTypeScope="" ma:versionID="55413226cba683ef6b5ed64a23670ee2">
  <xsd:schema xmlns:xsd="http://www.w3.org/2001/XMLSchema" xmlns:xs="http://www.w3.org/2001/XMLSchema" xmlns:p="http://schemas.microsoft.com/office/2006/metadata/properties" xmlns:ns3="46c37b34-2409-4c5e-90c0-b948f1353365" xmlns:ns4="2a4cc58a-d66d-45cf-b590-f56250971858" targetNamespace="http://schemas.microsoft.com/office/2006/metadata/properties" ma:root="true" ma:fieldsID="80054715bc255f450e23c14427ee8ce3" ns3:_="" ns4:_="">
    <xsd:import namespace="46c37b34-2409-4c5e-90c0-b948f1353365"/>
    <xsd:import namespace="2a4cc58a-d66d-45cf-b590-f562509718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37b34-2409-4c5e-90c0-b948f135336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4cc58a-d66d-45cf-b590-f562509718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AC92BE-7F65-4AD4-9C31-5651DA116B67}">
  <ds:schemaRefs>
    <ds:schemaRef ds:uri="http://schemas.microsoft.com/sharepoint/v3/contenttype/forms"/>
  </ds:schemaRefs>
</ds:datastoreItem>
</file>

<file path=customXml/itemProps2.xml><?xml version="1.0" encoding="utf-8"?>
<ds:datastoreItem xmlns:ds="http://schemas.openxmlformats.org/officeDocument/2006/customXml" ds:itemID="{47C95CC8-FCC5-45E6-B66C-2BDBA5BFD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c37b34-2409-4c5e-90c0-b948f1353365"/>
    <ds:schemaRef ds:uri="2a4cc58a-d66d-45cf-b590-f562509718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8ADC5A-807F-42B2-92C7-50F51D6D3270}">
  <ds:schemaRefs>
    <ds:schemaRef ds:uri="http://purl.org/dc/dcmitype/"/>
    <ds:schemaRef ds:uri="http://www.w3.org/XML/1998/namespac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2a4cc58a-d66d-45cf-b590-f56250971858"/>
    <ds:schemaRef ds:uri="46c37b34-2409-4c5e-90c0-b948f1353365"/>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Default Theme</Template>
  <TotalTime>2870</TotalTime>
  <Words>2169</Words>
  <Application>Microsoft Office PowerPoint</Application>
  <PresentationFormat>Widescreen</PresentationFormat>
  <Paragraphs>117</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Raleway</vt:lpstr>
      <vt:lpstr>LBTH PPT theme</vt:lpstr>
      <vt:lpstr>Borough Profile 2020</vt:lpstr>
      <vt:lpstr>Summary</vt:lpstr>
      <vt:lpstr>Health Deprivation</vt:lpstr>
      <vt:lpstr>Life expectancy at birth (males)</vt:lpstr>
      <vt:lpstr>Life expectancy at birth (females)</vt:lpstr>
      <vt:lpstr>Life expectancy at birth – male and female</vt:lpstr>
      <vt:lpstr>Life Expectancy at Birth – Male and Female (2)</vt:lpstr>
      <vt:lpstr>Disability Free Life Expectancy</vt:lpstr>
      <vt:lpstr>Mortality – Deaths per 100,000</vt:lpstr>
      <vt:lpstr>Low Birth Weight</vt:lpstr>
      <vt:lpstr>Smoking during pregnancy</vt:lpstr>
      <vt:lpstr>Infant Mortality</vt:lpstr>
      <vt:lpstr>A&amp;E Attendance for Young Children</vt:lpstr>
      <vt:lpstr>Children’s health – Overweight and Obese</vt:lpstr>
      <vt:lpstr>Diabetes Prevalence</vt:lpstr>
      <vt:lpstr>Coronary Heart Disease (CHD)</vt:lpstr>
      <vt:lpstr>Cancer Mortality</vt:lpstr>
      <vt:lpstr>COPD (Chronic Obstructive Pulmonary Disease)</vt:lpstr>
      <vt:lpstr>Mental Health</vt:lpstr>
      <vt:lpstr>Infectious Diseases – Tuberculosis </vt:lpstr>
      <vt:lpstr>New HIV Diagnoses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Pickin</dc:creator>
  <cp:lastModifiedBy>Rob Flynn</cp:lastModifiedBy>
  <cp:revision>170</cp:revision>
  <dcterms:created xsi:type="dcterms:W3CDTF">2020-02-07T11:14:16Z</dcterms:created>
  <dcterms:modified xsi:type="dcterms:W3CDTF">2020-10-15T10:18:26Z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0x01010047BB513BD579BF4FAC6B5580372F2F7E</vt:lpwstr>
  </property>
</Properties>
</file>