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4"/>
  </p:notesMasterIdLst>
  <p:sldIdLst>
    <p:sldId id="307" r:id="rId5"/>
    <p:sldId id="308" r:id="rId6"/>
    <p:sldId id="311" r:id="rId7"/>
    <p:sldId id="312" r:id="rId8"/>
    <p:sldId id="313" r:id="rId9"/>
    <p:sldId id="314" r:id="rId10"/>
    <p:sldId id="323" r:id="rId11"/>
    <p:sldId id="324" r:id="rId12"/>
    <p:sldId id="31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ita Haynes" initials="JH" lastIdx="1" clrIdx="0">
    <p:extLst>
      <p:ext uri="{19B8F6BF-5375-455C-9EA6-DF929625EA0E}">
        <p15:presenceInfo xmlns:p15="http://schemas.microsoft.com/office/powerpoint/2012/main" userId="S::Juanita.Haynes@towerhamlets.gov.uk::6e249f8b-1385-472f-9b7e-558abdfb57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7180"/>
    <a:srgbClr val="BBD034"/>
    <a:srgbClr val="00445E"/>
    <a:srgbClr val="003366"/>
    <a:srgbClr val="00B2BB"/>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8" autoAdjust="0"/>
  </p:normalViewPr>
  <p:slideViewPr>
    <p:cSldViewPr snapToGrid="0">
      <p:cViewPr varScale="1">
        <p:scale>
          <a:sx n="48" d="100"/>
          <a:sy n="48" d="100"/>
        </p:scale>
        <p:origin x="40" y="296"/>
      </p:cViewPr>
      <p:guideLst>
        <p:guide orient="horz" pos="2160"/>
        <p:guide pos="3840"/>
      </p:guideLst>
    </p:cSldViewPr>
  </p:slideViewPr>
  <p:outlineViewPr>
    <p:cViewPr>
      <p:scale>
        <a:sx n="33" d="100"/>
        <a:sy n="33" d="100"/>
      </p:scale>
      <p:origin x="0" y="-6952"/>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towerhamlets2-my.sharepoint.com/personal/rob_flynn_towerhamlets_gov_uk/Documents/Child%20Poverty%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solidFill>
                  <a:srgbClr val="5F7180"/>
                </a:solidFill>
              </a:rPr>
              <a:t>Children in low income families - % of children</a:t>
            </a:r>
            <a:r>
              <a:rPr lang="en-GB" baseline="0" dirty="0">
                <a:solidFill>
                  <a:srgbClr val="5F7180"/>
                </a:solidFill>
              </a:rPr>
              <a:t> in relative and absolute low income families, 2018/19</a:t>
            </a:r>
            <a:endParaRPr lang="en-GB" dirty="0">
              <a:solidFill>
                <a:srgbClr val="5F718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'[Child Poverty .xlsx]Sheet1'!$B$1</c:f>
              <c:strCache>
                <c:ptCount val="1"/>
                <c:pt idx="0">
                  <c:v>Relative Poverty</c:v>
                </c:pt>
              </c:strCache>
            </c:strRef>
          </c:tx>
          <c:spPr>
            <a:solidFill>
              <a:srgbClr val="5F71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 Poverty .xlsx]Sheet1'!$A$2:$A$3</c:f>
              <c:strCache>
                <c:ptCount val="2"/>
                <c:pt idx="0">
                  <c:v>Tower Hamlets</c:v>
                </c:pt>
                <c:pt idx="1">
                  <c:v>Great Britain</c:v>
                </c:pt>
              </c:strCache>
            </c:strRef>
          </c:cat>
          <c:val>
            <c:numRef>
              <c:f>'[Child Poverty .xlsx]Sheet1'!$B$2:$B$3</c:f>
              <c:numCache>
                <c:formatCode>0.0%</c:formatCode>
                <c:ptCount val="2"/>
                <c:pt idx="0">
                  <c:v>0.27300000000000002</c:v>
                </c:pt>
                <c:pt idx="1">
                  <c:v>0.184</c:v>
                </c:pt>
              </c:numCache>
            </c:numRef>
          </c:val>
          <c:extLst>
            <c:ext xmlns:c16="http://schemas.microsoft.com/office/drawing/2014/chart" uri="{C3380CC4-5D6E-409C-BE32-E72D297353CC}">
              <c16:uniqueId val="{00000000-901E-4C2D-B1F3-668B3BC424BA}"/>
            </c:ext>
          </c:extLst>
        </c:ser>
        <c:ser>
          <c:idx val="1"/>
          <c:order val="1"/>
          <c:tx>
            <c:strRef>
              <c:f>'[Child Poverty .xlsx]Sheet1'!$C$1</c:f>
              <c:strCache>
                <c:ptCount val="1"/>
                <c:pt idx="0">
                  <c:v>Absolute Poverty</c:v>
                </c:pt>
              </c:strCache>
            </c:strRef>
          </c:tx>
          <c:spPr>
            <a:solidFill>
              <a:srgbClr val="BBD03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 Poverty .xlsx]Sheet1'!$A$2:$A$3</c:f>
              <c:strCache>
                <c:ptCount val="2"/>
                <c:pt idx="0">
                  <c:v>Tower Hamlets</c:v>
                </c:pt>
                <c:pt idx="1">
                  <c:v>Great Britain</c:v>
                </c:pt>
              </c:strCache>
            </c:strRef>
          </c:cat>
          <c:val>
            <c:numRef>
              <c:f>'[Child Poverty .xlsx]Sheet1'!$C$2:$C$3</c:f>
              <c:numCache>
                <c:formatCode>0.0%</c:formatCode>
                <c:ptCount val="2"/>
                <c:pt idx="0">
                  <c:v>0.214</c:v>
                </c:pt>
                <c:pt idx="1">
                  <c:v>0.152</c:v>
                </c:pt>
              </c:numCache>
            </c:numRef>
          </c:val>
          <c:extLst>
            <c:ext xmlns:c16="http://schemas.microsoft.com/office/drawing/2014/chart" uri="{C3380CC4-5D6E-409C-BE32-E72D297353CC}">
              <c16:uniqueId val="{00000001-901E-4C2D-B1F3-668B3BC424BA}"/>
            </c:ext>
          </c:extLst>
        </c:ser>
        <c:dLbls>
          <c:showLegendKey val="0"/>
          <c:showVal val="0"/>
          <c:showCatName val="0"/>
          <c:showSerName val="0"/>
          <c:showPercent val="0"/>
          <c:showBubbleSize val="0"/>
        </c:dLbls>
        <c:gapWidth val="150"/>
        <c:axId val="1804352928"/>
        <c:axId val="1761571456"/>
      </c:barChart>
      <c:catAx>
        <c:axId val="180435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1761571456"/>
        <c:crosses val="autoZero"/>
        <c:auto val="1"/>
        <c:lblAlgn val="ctr"/>
        <c:lblOffset val="100"/>
        <c:noMultiLvlLbl val="0"/>
      </c:catAx>
      <c:valAx>
        <c:axId val="176157145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crossAx val="180435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5F7180"/>
              </a:solidFill>
              <a:latin typeface="+mn-lt"/>
              <a:ea typeface="+mn-ea"/>
              <a:cs typeface="+mn-cs"/>
            </a:defRPr>
          </a:pPr>
          <a:endParaRPr lang="en-US"/>
        </a:p>
      </c:txPr>
    </c:legend>
    <c:plotVisOnly val="1"/>
    <c:dispBlanksAs val="gap"/>
    <c:showDLblsOverMax val="0"/>
  </c:chart>
  <c:spPr>
    <a:noFill/>
    <a:ln>
      <a:solidFill>
        <a:srgbClr val="5F7180"/>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solidFill>
                  <a:srgbClr val="5F7180"/>
                </a:solidFill>
                <a:latin typeface="Century Gothic" panose="020B0502020202020204" pitchFamily="34" charset="0"/>
              </a:rPr>
              <a:t>Percentage of older people living in income deprived households</a:t>
            </a:r>
          </a:p>
        </c:rich>
      </c:tx>
      <c:overlay val="0"/>
    </c:title>
    <c:autoTitleDeleted val="0"/>
    <c:plotArea>
      <c:layout>
        <c:manualLayout>
          <c:layoutTarget val="inner"/>
          <c:xMode val="edge"/>
          <c:yMode val="edge"/>
          <c:x val="7.896307644401776E-2"/>
          <c:y val="0.13758674502695217"/>
          <c:w val="0.89169988066522554"/>
          <c:h val="0.77947049301278659"/>
        </c:manualLayout>
      </c:layout>
      <c:barChart>
        <c:barDir val="col"/>
        <c:grouping val="clustered"/>
        <c:varyColors val="0"/>
        <c:ser>
          <c:idx val="0"/>
          <c:order val="0"/>
          <c:tx>
            <c:strRef>
              <c:f>'Older People IDAOPI'!$B$2</c:f>
              <c:strCache>
                <c:ptCount val="1"/>
                <c:pt idx="0">
                  <c:v>% of older people living in income deprived households</c:v>
                </c:pt>
              </c:strCache>
            </c:strRef>
          </c:tx>
          <c:spPr>
            <a:solidFill>
              <a:srgbClr val="BBD034"/>
            </a:solidFill>
          </c:spPr>
          <c:invertIfNegative val="0"/>
          <c:dPt>
            <c:idx val="1"/>
            <c:invertIfNegative val="0"/>
            <c:bubble3D val="0"/>
            <c:spPr>
              <a:solidFill>
                <a:srgbClr val="5F7180"/>
              </a:solidFill>
            </c:spPr>
            <c:extLst>
              <c:ext xmlns:c16="http://schemas.microsoft.com/office/drawing/2014/chart" uri="{C3380CC4-5D6E-409C-BE32-E72D297353CC}">
                <c16:uniqueId val="{00000001-C1D5-4ECE-A528-11A27C2AAE01}"/>
              </c:ext>
            </c:extLst>
          </c:dPt>
          <c:dPt>
            <c:idx val="2"/>
            <c:invertIfNegative val="0"/>
            <c:bubble3D val="0"/>
            <c:spPr>
              <a:solidFill>
                <a:schemeClr val="bg1">
                  <a:lumMod val="85000"/>
                </a:schemeClr>
              </a:solidFill>
            </c:spPr>
            <c:extLst>
              <c:ext xmlns:c16="http://schemas.microsoft.com/office/drawing/2014/chart" uri="{C3380CC4-5D6E-409C-BE32-E72D297353CC}">
                <c16:uniqueId val="{00000002-C1D5-4ECE-A528-11A27C2AAE01}"/>
              </c:ext>
            </c:extLst>
          </c:dPt>
          <c:dLbls>
            <c:spPr>
              <a:noFill/>
              <a:ln>
                <a:noFill/>
              </a:ln>
              <a:effectLst/>
            </c:spPr>
            <c:txPr>
              <a:bodyPr/>
              <a:lstStyle/>
              <a:p>
                <a:pPr>
                  <a:defRPr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'Older People IDAOPI'!$A$3:$A$5</c:f>
              <c:strCache>
                <c:ptCount val="3"/>
                <c:pt idx="0">
                  <c:v>Tower Hamlets </c:v>
                </c:pt>
                <c:pt idx="1">
                  <c:v>London</c:v>
                </c:pt>
                <c:pt idx="2">
                  <c:v>England</c:v>
                </c:pt>
              </c:strCache>
            </c:strRef>
          </c:cat>
          <c:val>
            <c:numRef>
              <c:f>'Older People IDAOPI'!$B$3:$B$5</c:f>
              <c:numCache>
                <c:formatCode>0</c:formatCode>
                <c:ptCount val="3"/>
                <c:pt idx="0">
                  <c:v>43.9</c:v>
                </c:pt>
                <c:pt idx="1">
                  <c:v>23.1</c:v>
                </c:pt>
                <c:pt idx="2">
                  <c:v>16.600000000000001</c:v>
                </c:pt>
              </c:numCache>
            </c:numRef>
          </c:val>
          <c:extLst>
            <c:ext xmlns:c16="http://schemas.microsoft.com/office/drawing/2014/chart" uri="{C3380CC4-5D6E-409C-BE32-E72D297353CC}">
              <c16:uniqueId val="{00000000-C1D5-4ECE-A528-11A27C2AAE01}"/>
            </c:ext>
          </c:extLst>
        </c:ser>
        <c:dLbls>
          <c:showLegendKey val="0"/>
          <c:showVal val="0"/>
          <c:showCatName val="0"/>
          <c:showSerName val="0"/>
          <c:showPercent val="0"/>
          <c:showBubbleSize val="0"/>
        </c:dLbls>
        <c:gapWidth val="50"/>
        <c:axId val="196078592"/>
        <c:axId val="196113152"/>
      </c:barChart>
      <c:catAx>
        <c:axId val="196078592"/>
        <c:scaling>
          <c:orientation val="minMax"/>
        </c:scaling>
        <c:delete val="0"/>
        <c:axPos val="b"/>
        <c:numFmt formatCode="General" sourceLinked="0"/>
        <c:majorTickMark val="out"/>
        <c:minorTickMark val="none"/>
        <c:tickLblPos val="nextTo"/>
        <c:crossAx val="196113152"/>
        <c:crosses val="autoZero"/>
        <c:auto val="1"/>
        <c:lblAlgn val="ctr"/>
        <c:lblOffset val="100"/>
        <c:noMultiLvlLbl val="0"/>
      </c:catAx>
      <c:valAx>
        <c:axId val="196113152"/>
        <c:scaling>
          <c:orientation val="minMax"/>
        </c:scaling>
        <c:delete val="0"/>
        <c:axPos val="l"/>
        <c:numFmt formatCode="0" sourceLinked="1"/>
        <c:majorTickMark val="out"/>
        <c:minorTickMark val="none"/>
        <c:tickLblPos val="nextTo"/>
        <c:crossAx val="196078592"/>
        <c:crosses val="autoZero"/>
        <c:crossBetween val="between"/>
      </c:valAx>
      <c:spPr>
        <a:noFill/>
        <a:ln w="25400">
          <a:noFill/>
        </a:ln>
      </c:spPr>
    </c:plotArea>
    <c:plotVisOnly val="1"/>
    <c:dispBlanksAs val="gap"/>
    <c:showDLblsOverMax val="0"/>
  </c:chart>
  <c:spPr>
    <a:solidFill>
      <a:schemeClr val="bg1"/>
    </a:solidFill>
    <a:ln>
      <a:solidFill>
        <a:srgbClr val="5F7180"/>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baseline="0" dirty="0">
                <a:solidFill>
                  <a:srgbClr val="5F7180"/>
                </a:solidFill>
                <a:latin typeface="Century Gothic" panose="020B0502020202020204" pitchFamily="34" charset="0"/>
              </a:rPr>
              <a:t>Families receiving Working and/or Child Tax Credits 2017/18</a:t>
            </a:r>
            <a:endParaRPr lang="en-GB" sz="1200" dirty="0">
              <a:solidFill>
                <a:srgbClr val="5F7180"/>
              </a:solidFill>
              <a:latin typeface="Century Gothic" panose="020B0502020202020204" pitchFamily="34" charset="0"/>
            </a:endParaRPr>
          </a:p>
        </c:rich>
      </c:tx>
      <c:overlay val="0"/>
    </c:title>
    <c:autoTitleDeleted val="0"/>
    <c:plotArea>
      <c:layout/>
      <c:pieChart>
        <c:varyColors val="1"/>
        <c:ser>
          <c:idx val="0"/>
          <c:order val="0"/>
          <c:spPr>
            <a:solidFill>
              <a:schemeClr val="bg2"/>
            </a:solidFill>
          </c:spPr>
          <c:dPt>
            <c:idx val="0"/>
            <c:bubble3D val="0"/>
            <c:spPr>
              <a:solidFill>
                <a:srgbClr val="5F7180"/>
              </a:solidFill>
            </c:spPr>
            <c:extLst>
              <c:ext xmlns:c16="http://schemas.microsoft.com/office/drawing/2014/chart" uri="{C3380CC4-5D6E-409C-BE32-E72D297353CC}">
                <c16:uniqueId val="{00000001-0EED-4929-B673-70FDC5875B92}"/>
              </c:ext>
            </c:extLst>
          </c:dPt>
          <c:dPt>
            <c:idx val="1"/>
            <c:bubble3D val="0"/>
            <c:extLst>
              <c:ext xmlns:c16="http://schemas.microsoft.com/office/drawing/2014/chart" uri="{C3380CC4-5D6E-409C-BE32-E72D297353CC}">
                <c16:uniqueId val="{00000003-0EED-4929-B673-70FDC5875B92}"/>
              </c:ext>
            </c:extLst>
          </c:dPt>
          <c:dLbls>
            <c:dLbl>
              <c:idx val="0"/>
              <c:tx>
                <c:rich>
                  <a:bodyPr/>
                  <a:lstStyle/>
                  <a:p>
                    <a:r>
                      <a:rPr lang="en-US" baseline="0">
                        <a:solidFill>
                          <a:schemeClr val="bg1"/>
                        </a:solidFill>
                      </a:rPr>
                      <a:t>12600,</a:t>
                    </a:r>
                  </a:p>
                  <a:p>
                    <a:endParaRPr lang="en-US" baseline="0">
                      <a:solidFill>
                        <a:schemeClr val="bg1"/>
                      </a:solidFill>
                    </a:endParaRPr>
                  </a:p>
                  <a:p>
                    <a:r>
                      <a:rPr lang="en-US" baseline="0">
                        <a:solidFill>
                          <a:schemeClr val="bg1"/>
                        </a:solidFill>
                      </a:rPr>
                      <a:t> 63%</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EED-4929-B673-70FDC5875B92}"/>
                </c:ext>
              </c:extLst>
            </c:dLbl>
            <c:dLbl>
              <c:idx val="1"/>
              <c:tx>
                <c:rich>
                  <a:bodyPr/>
                  <a:lstStyle/>
                  <a:p>
                    <a:r>
                      <a:rPr lang="en-US" baseline="0">
                        <a:solidFill>
                          <a:schemeClr val="bg1"/>
                        </a:solidFill>
                      </a:rPr>
                      <a:t>7300, </a:t>
                    </a:r>
                  </a:p>
                  <a:p>
                    <a:endParaRPr lang="en-US" baseline="0">
                      <a:solidFill>
                        <a:schemeClr val="bg1"/>
                      </a:solidFill>
                    </a:endParaRPr>
                  </a:p>
                  <a:p>
                    <a:r>
                      <a:rPr lang="en-US" baseline="0">
                        <a:solidFill>
                          <a:schemeClr val="bg1"/>
                        </a:solidFill>
                      </a:rPr>
                      <a:t>37%</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EED-4929-B673-70FDC5875B92}"/>
                </c:ext>
              </c:extLst>
            </c:dLbl>
            <c:spPr>
              <a:noFill/>
              <a:ln>
                <a:noFill/>
              </a:ln>
              <a:effectLst/>
            </c:spPr>
            <c:txPr>
              <a:bodyPr/>
              <a:lstStyle/>
              <a:p>
                <a:pPr>
                  <a:defRPr baseline="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'Tax credits'!$C$19:$D$19</c:f>
              <c:strCache>
                <c:ptCount val="2"/>
                <c:pt idx="0">
                  <c:v>In work Families</c:v>
                </c:pt>
                <c:pt idx="1">
                  <c:v>Out of work Families</c:v>
                </c:pt>
              </c:strCache>
            </c:strRef>
          </c:cat>
          <c:val>
            <c:numRef>
              <c:f>'Tax credits'!$C$20:$D$20</c:f>
              <c:numCache>
                <c:formatCode>General</c:formatCode>
                <c:ptCount val="2"/>
                <c:pt idx="0">
                  <c:v>12600</c:v>
                </c:pt>
                <c:pt idx="1">
                  <c:v>7300</c:v>
                </c:pt>
              </c:numCache>
            </c:numRef>
          </c:val>
          <c:extLst>
            <c:ext xmlns:c16="http://schemas.microsoft.com/office/drawing/2014/chart" uri="{C3380CC4-5D6E-409C-BE32-E72D297353CC}">
              <c16:uniqueId val="{00000004-0EED-4929-B673-70FDC5875B92}"/>
            </c:ext>
          </c:extLst>
        </c:ser>
        <c:ser>
          <c:idx val="1"/>
          <c:order val="1"/>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'Tax credits'!$C$19:$D$19</c:f>
              <c:strCache>
                <c:ptCount val="2"/>
                <c:pt idx="0">
                  <c:v>In work Families</c:v>
                </c:pt>
                <c:pt idx="1">
                  <c:v>Out of work Families</c:v>
                </c:pt>
              </c:strCache>
            </c:strRef>
          </c:cat>
          <c:val>
            <c:numRef>
              <c:f>'Tax credits'!$C$21:$D$21</c:f>
              <c:numCache>
                <c:formatCode>0%</c:formatCode>
                <c:ptCount val="2"/>
                <c:pt idx="0">
                  <c:v>0.63316582914572861</c:v>
                </c:pt>
                <c:pt idx="1">
                  <c:v>0.36683417085427134</c:v>
                </c:pt>
              </c:numCache>
            </c:numRef>
          </c:val>
          <c:extLst>
            <c:ext xmlns:c16="http://schemas.microsoft.com/office/drawing/2014/chart" uri="{C3380CC4-5D6E-409C-BE32-E72D297353CC}">
              <c16:uniqueId val="{00000005-0EED-4929-B673-70FDC5875B92}"/>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spPr>
    <a:solidFill>
      <a:schemeClr val="bg1"/>
    </a:solidFill>
    <a:ln>
      <a:solidFill>
        <a:srgbClr val="5F7180"/>
      </a:solid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0.59914</cdr:x>
      <cdr:y>0.23157</cdr:y>
    </cdr:from>
    <cdr:to>
      <cdr:x>0.95754</cdr:x>
      <cdr:y>0.3622</cdr:y>
    </cdr:to>
    <cdr:sp macro="" textlink="">
      <cdr:nvSpPr>
        <cdr:cNvPr id="3" name="TextBox 2">
          <a:extLst xmlns:a="http://schemas.openxmlformats.org/drawingml/2006/main">
            <a:ext uri="{FF2B5EF4-FFF2-40B4-BE49-F238E27FC236}">
              <a16:creationId xmlns:a16="http://schemas.microsoft.com/office/drawing/2014/main" id="{E9A2E3A2-6BB7-4332-BE79-2727372FB2E9}"/>
            </a:ext>
          </a:extLst>
        </cdr:cNvPr>
        <cdr:cNvSpPr txBox="1"/>
      </cdr:nvSpPr>
      <cdr:spPr>
        <a:xfrm xmlns:a="http://schemas.openxmlformats.org/drawingml/2006/main">
          <a:off x="2986422" y="1020582"/>
          <a:ext cx="1786467" cy="5757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a:t>Source: Children in low income families, Department for work and pensions, 2018/19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7454A-DEB4-481D-8DBE-44354C2F92CB}" type="datetimeFigureOut">
              <a:rPr lang="en-GB" smtClean="0"/>
              <a:t>15/10/2020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282D3-23FA-4A7A-9B4B-24FD9830A2DF}" type="slidenum">
              <a:rPr lang="en-GB" smtClean="0"/>
              <a:t>‹#›</a:t>
            </a:fld>
            <a:endParaRPr lang="en-GB" dirty="0"/>
          </a:p>
        </p:txBody>
      </p:sp>
    </p:spTree>
    <p:extLst>
      <p:ext uri="{BB962C8B-B14F-4D97-AF65-F5344CB8AC3E}">
        <p14:creationId xmlns:p14="http://schemas.microsoft.com/office/powerpoint/2010/main" val="27365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0282D3-23FA-4A7A-9B4B-24FD9830A2DF}" type="slidenum">
              <a:rPr lang="en-GB" smtClean="0"/>
              <a:t>9</a:t>
            </a:fld>
            <a:endParaRPr lang="en-GB" dirty="0"/>
          </a:p>
        </p:txBody>
      </p:sp>
    </p:spTree>
    <p:extLst>
      <p:ext uri="{BB962C8B-B14F-4D97-AF65-F5344CB8AC3E}">
        <p14:creationId xmlns:p14="http://schemas.microsoft.com/office/powerpoint/2010/main" val="1512216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TextBox 3">
            <a:extLst>
              <a:ext uri="{FF2B5EF4-FFF2-40B4-BE49-F238E27FC236}">
                <a16:creationId xmlns:a16="http://schemas.microsoft.com/office/drawing/2014/main" id="{E1075D38-B8A8-4035-928C-FF6E5D7AD8D8}"/>
              </a:ext>
            </a:extLst>
          </p:cNvPr>
          <p:cNvSpPr txBox="1"/>
          <p:nvPr userDrawn="1"/>
        </p:nvSpPr>
        <p:spPr>
          <a:xfrm rot="20536238">
            <a:off x="1982992" y="2455769"/>
            <a:ext cx="8692195" cy="1446550"/>
          </a:xfrm>
          <a:prstGeom prst="rect">
            <a:avLst/>
          </a:prstGeom>
          <a:noFill/>
        </p:spPr>
        <p:txBody>
          <a:bodyPr wrap="square" rtlCol="0">
            <a:spAutoFit/>
          </a:bodyPr>
          <a:lstStyle/>
          <a:p>
            <a:endParaRPr lang="en-GB" sz="4400" dirty="0">
              <a:solidFill>
                <a:schemeClr val="bg2"/>
              </a:solidFill>
            </a:endParaRPr>
          </a:p>
          <a:p>
            <a:r>
              <a:rPr lang="en-GB" sz="4400" dirty="0">
                <a:solidFill>
                  <a:schemeClr val="bg2"/>
                </a:solidFill>
              </a:rPr>
              <a:t> </a:t>
            </a:r>
          </a:p>
        </p:txBody>
      </p:sp>
    </p:spTree>
    <p:extLst>
      <p:ext uri="{BB962C8B-B14F-4D97-AF65-F5344CB8AC3E}">
        <p14:creationId xmlns:p14="http://schemas.microsoft.com/office/powerpoint/2010/main" val="186031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2582587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9694001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986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59860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18323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170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73299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185971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20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8199198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30175193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494569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636451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1B372-8C36-4975-89E3-9FF20E73CD1C}" type="datetime1">
              <a:rPr lang="en-GB" smtClean="0"/>
              <a:t>15/10/2020</a:t>
            </a:fld>
            <a:endParaRPr lang="en-GB" dirty="0"/>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DEF09-DC59-41CD-BC64-BD78B82BF172}" type="slidenum">
              <a:rPr lang="en-GB" smtClean="0"/>
              <a:t>‹#›</a:t>
            </a:fld>
            <a:endParaRPr lang="en-GB" dirty="0"/>
          </a:p>
        </p:txBody>
      </p:sp>
    </p:spTree>
    <p:extLst>
      <p:ext uri="{BB962C8B-B14F-4D97-AF65-F5344CB8AC3E}">
        <p14:creationId xmlns:p14="http://schemas.microsoft.com/office/powerpoint/2010/main" val="23818482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50" r:id="rId12"/>
    <p:sldLayoutId id="2147483652" r:id="rId13"/>
    <p:sldLayoutId id="2147483654" r:id="rId14"/>
  </p:sldLayoutIdLst>
  <p:hf sldNum="0" hdr="0" ftr="0" dt="0"/>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9DC2-9800-421A-8A80-35263614EB3C}"/>
              </a:ext>
            </a:extLst>
          </p:cNvPr>
          <p:cNvSpPr>
            <a:spLocks noGrp="1"/>
          </p:cNvSpPr>
          <p:nvPr>
            <p:ph type="ctrTitle"/>
          </p:nvPr>
        </p:nvSpPr>
        <p:spPr/>
        <p:txBody>
          <a:bodyPr/>
          <a:lstStyle/>
          <a:p>
            <a:r>
              <a:rPr lang="en-GB" dirty="0">
                <a:latin typeface="+mj-lt"/>
              </a:rPr>
              <a:t>Borough Profile 2020</a:t>
            </a:r>
          </a:p>
        </p:txBody>
      </p:sp>
      <p:sp>
        <p:nvSpPr>
          <p:cNvPr id="3" name="Subtitle 2">
            <a:extLst>
              <a:ext uri="{FF2B5EF4-FFF2-40B4-BE49-F238E27FC236}">
                <a16:creationId xmlns:a16="http://schemas.microsoft.com/office/drawing/2014/main" id="{0163BE1E-29B4-418E-9F93-BE5DFF3D3E8D}"/>
              </a:ext>
            </a:extLst>
          </p:cNvPr>
          <p:cNvSpPr>
            <a:spLocks noGrp="1"/>
          </p:cNvSpPr>
          <p:nvPr>
            <p:ph type="subTitle" idx="1"/>
          </p:nvPr>
        </p:nvSpPr>
        <p:spPr/>
        <p:txBody>
          <a:bodyPr/>
          <a:lstStyle/>
          <a:p>
            <a:r>
              <a:rPr lang="en-GB" dirty="0">
                <a:latin typeface="+mj-lt"/>
              </a:rPr>
              <a:t>Chapter 4: Poverty</a:t>
            </a:r>
          </a:p>
        </p:txBody>
      </p:sp>
      <p:pic>
        <p:nvPicPr>
          <p:cNvPr id="5" name="Picture 4">
            <a:extLst>
              <a:ext uri="{FF2B5EF4-FFF2-40B4-BE49-F238E27FC236}">
                <a16:creationId xmlns:a16="http://schemas.microsoft.com/office/drawing/2014/main" id="{3C799087-7976-453E-B760-7419197957D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400983"/>
            <a:ext cx="1284821" cy="1334654"/>
          </a:xfrm>
          <a:prstGeom prst="rect">
            <a:avLst/>
          </a:prstGeom>
        </p:spPr>
      </p:pic>
    </p:spTree>
    <p:extLst>
      <p:ext uri="{BB962C8B-B14F-4D97-AF65-F5344CB8AC3E}">
        <p14:creationId xmlns:p14="http://schemas.microsoft.com/office/powerpoint/2010/main" val="2741138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4D9D1A-4D15-47CA-9467-EF3ED8A2EA16}"/>
              </a:ext>
            </a:extLst>
          </p:cNvPr>
          <p:cNvSpPr txBox="1">
            <a:spLocks noGrp="1"/>
          </p:cNvSpPr>
          <p:nvPr>
            <p:ph type="title" idx="4294967295"/>
          </p:nvPr>
        </p:nvSpPr>
        <p:spPr>
          <a:xfrm>
            <a:off x="723900" y="0"/>
            <a:ext cx="977061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3366"/>
                </a:solidFill>
                <a:effectLst/>
                <a:uLnTx/>
                <a:uFillTx/>
                <a:latin typeface="+mj-lt"/>
                <a:ea typeface="+mj-ea"/>
                <a:cs typeface="Arial" panose="020B0604020202020204" pitchFamily="34" charset="0"/>
              </a:rPr>
              <a:t>Summary</a:t>
            </a:r>
          </a:p>
        </p:txBody>
      </p:sp>
      <p:sp>
        <p:nvSpPr>
          <p:cNvPr id="3" name="Content Placeholder 2">
            <a:extLst>
              <a:ext uri="{FF2B5EF4-FFF2-40B4-BE49-F238E27FC236}">
                <a16:creationId xmlns:a16="http://schemas.microsoft.com/office/drawing/2014/main" id="{BECC4EDD-28C3-462C-9553-CADD78C32851}"/>
              </a:ext>
            </a:extLst>
          </p:cNvPr>
          <p:cNvSpPr>
            <a:spLocks noGrp="1"/>
          </p:cNvSpPr>
          <p:nvPr>
            <p:ph idx="1"/>
          </p:nvPr>
        </p:nvSpPr>
        <p:spPr>
          <a:xfrm>
            <a:off x="495300" y="1481011"/>
            <a:ext cx="11201400" cy="4562783"/>
          </a:xfrm>
        </p:spPr>
        <p:txBody>
          <a:bodyPr>
            <a:noAutofit/>
          </a:bodyPr>
          <a:lstStyle/>
          <a:p>
            <a:r>
              <a:rPr lang="en-GB" sz="1800" dirty="0">
                <a:latin typeface="+mn-lt"/>
              </a:rPr>
              <a:t>Tower Hamlets became significantly less deprived between the  2015 and the 2019 Indices of Multiple Deprivation,  moving from 10</a:t>
            </a:r>
            <a:r>
              <a:rPr lang="en-GB" sz="1800" baseline="30000" dirty="0">
                <a:latin typeface="+mn-lt"/>
              </a:rPr>
              <a:t>th</a:t>
            </a:r>
            <a:r>
              <a:rPr lang="en-GB" sz="1800" dirty="0">
                <a:latin typeface="+mn-lt"/>
              </a:rPr>
              <a:t>  to 50</a:t>
            </a:r>
            <a:r>
              <a:rPr lang="en-GB" sz="1800" baseline="30000" dirty="0">
                <a:latin typeface="+mn-lt"/>
              </a:rPr>
              <a:t>th</a:t>
            </a:r>
            <a:r>
              <a:rPr lang="en-GB" sz="1800" dirty="0">
                <a:latin typeface="+mn-lt"/>
              </a:rPr>
              <a:t> on the rank nationally but 60% of the borough still within the 30% most deprived parts of England. </a:t>
            </a:r>
          </a:p>
          <a:p>
            <a:r>
              <a:rPr lang="en-GB" sz="1800" dirty="0">
                <a:latin typeface="+mn-lt"/>
              </a:rPr>
              <a:t>Deprivation among children and older people is much higher than deprivation as a whole.</a:t>
            </a:r>
          </a:p>
          <a:p>
            <a:r>
              <a:rPr lang="en-GB" sz="1800" dirty="0">
                <a:latin typeface="+mn-lt"/>
              </a:rPr>
              <a:t>Other data, such as children in low income families continues to show a very high extent of poverty in the local population.</a:t>
            </a:r>
          </a:p>
          <a:p>
            <a:r>
              <a:rPr lang="en-GB" sz="1800" dirty="0">
                <a:latin typeface="+mn-lt"/>
              </a:rPr>
              <a:t>As with other parts of the country, in-work poverty appears to be an increasing issue with a high proportion of means tested financial support now going to people in work</a:t>
            </a:r>
          </a:p>
          <a:p>
            <a:r>
              <a:rPr lang="en-GB" sz="1800" dirty="0">
                <a:latin typeface="+mn-lt"/>
              </a:rPr>
              <a:t>29,000 employees earn less than the London Living Wage. </a:t>
            </a:r>
          </a:p>
          <a:p>
            <a:r>
              <a:rPr lang="en-GB" sz="1800" dirty="0">
                <a:latin typeface="+mn-lt"/>
              </a:rPr>
              <a:t>Although it is difficult to assess the impact of welfare reform overall, it is clear that some reforms such as the benefit cap and the freeze in the local housing allowance has impacted on thousands of residents.  Larger families who received more means tested support and who require larger properties are the most affected. </a:t>
            </a:r>
          </a:p>
          <a:p>
            <a:r>
              <a:rPr lang="en-GB" sz="1800" dirty="0">
                <a:latin typeface="+mn-lt"/>
              </a:rPr>
              <a:t>The </a:t>
            </a:r>
            <a:r>
              <a:rPr lang="en-GB" sz="1800" dirty="0" err="1">
                <a:latin typeface="+mn-lt"/>
              </a:rPr>
              <a:t>Covid</a:t>
            </a:r>
            <a:r>
              <a:rPr lang="en-GB" sz="1800" dirty="0">
                <a:latin typeface="+mn-lt"/>
              </a:rPr>
              <a:t> 19 pandemic has had a significant impact on worklessness which may have long term impacts on the extent and nature of poverty and deprivation within the borough. </a:t>
            </a:r>
          </a:p>
        </p:txBody>
      </p:sp>
    </p:spTree>
    <p:extLst>
      <p:ext uri="{BB962C8B-B14F-4D97-AF65-F5344CB8AC3E}">
        <p14:creationId xmlns:p14="http://schemas.microsoft.com/office/powerpoint/2010/main" val="361024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839963-6316-4BCE-A478-CDA072399971}"/>
              </a:ext>
            </a:extLst>
          </p:cNvPr>
          <p:cNvSpPr>
            <a:spLocks noGrp="1"/>
          </p:cNvSpPr>
          <p:nvPr>
            <p:ph type="title"/>
          </p:nvPr>
        </p:nvSpPr>
        <p:spPr/>
        <p:txBody>
          <a:bodyPr/>
          <a:lstStyle/>
          <a:p>
            <a:r>
              <a:rPr lang="en-GB" dirty="0">
                <a:latin typeface="+mj-lt"/>
              </a:rPr>
              <a:t>Indices of </a:t>
            </a:r>
            <a:r>
              <a:rPr lang="en-GB">
                <a:latin typeface="+mj-lt"/>
              </a:rPr>
              <a:t>Multiple Deprivation</a:t>
            </a:r>
            <a:endParaRPr lang="en-GB" dirty="0">
              <a:latin typeface="+mj-lt"/>
            </a:endParaRPr>
          </a:p>
        </p:txBody>
      </p:sp>
      <p:graphicFrame>
        <p:nvGraphicFramePr>
          <p:cNvPr id="7" name="Table 6">
            <a:extLst>
              <a:ext uri="{FF2B5EF4-FFF2-40B4-BE49-F238E27FC236}">
                <a16:creationId xmlns:a16="http://schemas.microsoft.com/office/drawing/2014/main" id="{661D1081-A919-4E84-9EA1-F78EDA7AA633}"/>
              </a:ext>
            </a:extLst>
          </p:cNvPr>
          <p:cNvGraphicFramePr>
            <a:graphicFrameLocks noGrp="1"/>
          </p:cNvGraphicFramePr>
          <p:nvPr>
            <p:extLst>
              <p:ext uri="{D42A27DB-BD31-4B8C-83A1-F6EECF244321}">
                <p14:modId xmlns:p14="http://schemas.microsoft.com/office/powerpoint/2010/main" val="1277902368"/>
              </p:ext>
            </p:extLst>
          </p:nvPr>
        </p:nvGraphicFramePr>
        <p:xfrm>
          <a:off x="1834276" y="1242763"/>
          <a:ext cx="8280920" cy="2671344"/>
        </p:xfrm>
        <a:graphic>
          <a:graphicData uri="http://schemas.openxmlformats.org/drawingml/2006/table">
            <a:tbl>
              <a:tblPr firstRow="1" firstCol="1" bandRow="1">
                <a:tableStyleId>{5C22544A-7EE6-4342-B048-85BDC9FD1C3A}</a:tableStyleId>
              </a:tblPr>
              <a:tblGrid>
                <a:gridCol w="3507047">
                  <a:extLst>
                    <a:ext uri="{9D8B030D-6E8A-4147-A177-3AD203B41FA5}">
                      <a16:colId xmlns:a16="http://schemas.microsoft.com/office/drawing/2014/main" val="20000"/>
                    </a:ext>
                  </a:extLst>
                </a:gridCol>
                <a:gridCol w="1650032">
                  <a:extLst>
                    <a:ext uri="{9D8B030D-6E8A-4147-A177-3AD203B41FA5}">
                      <a16:colId xmlns:a16="http://schemas.microsoft.com/office/drawing/2014/main" val="20001"/>
                    </a:ext>
                  </a:extLst>
                </a:gridCol>
                <a:gridCol w="1649202">
                  <a:extLst>
                    <a:ext uri="{9D8B030D-6E8A-4147-A177-3AD203B41FA5}">
                      <a16:colId xmlns:a16="http://schemas.microsoft.com/office/drawing/2014/main" val="20002"/>
                    </a:ext>
                  </a:extLst>
                </a:gridCol>
                <a:gridCol w="1474639">
                  <a:extLst>
                    <a:ext uri="{9D8B030D-6E8A-4147-A177-3AD203B41FA5}">
                      <a16:colId xmlns:a16="http://schemas.microsoft.com/office/drawing/2014/main" val="20003"/>
                    </a:ext>
                  </a:extLst>
                </a:gridCol>
              </a:tblGrid>
              <a:tr h="323304">
                <a:tc>
                  <a:txBody>
                    <a:bodyPr/>
                    <a:lstStyle/>
                    <a:p>
                      <a:pPr>
                        <a:spcAft>
                          <a:spcPts val="0"/>
                        </a:spcAft>
                        <a:tabLst>
                          <a:tab pos="1762125" algn="l"/>
                        </a:tabLst>
                      </a:pPr>
                      <a:r>
                        <a:rPr lang="en-GB" sz="1200" dirty="0">
                          <a:solidFill>
                            <a:srgbClr val="5F7180"/>
                          </a:solidFill>
                          <a:effectLst/>
                        </a:rPr>
                        <a:t>Tower Hamlets IMD Rankings, local authority summary measures</a:t>
                      </a:r>
                      <a:endParaRPr lang="en-GB" sz="1200" dirty="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endParaRPr lang="en-GB" dirty="0"/>
                    </a:p>
                  </a:txBody>
                  <a:tcPr marL="68580" marR="68580" marT="0" marB="0">
                    <a:solidFill>
                      <a:schemeClr val="bg1">
                        <a:lumMod val="95000"/>
                      </a:schemeClr>
                    </a:solidFill>
                  </a:tcPr>
                </a:tc>
                <a:tc>
                  <a:txBody>
                    <a:bodyPr/>
                    <a:lstStyle/>
                    <a:p>
                      <a:endParaRPr lang="en-GB" dirty="0"/>
                    </a:p>
                  </a:txBody>
                  <a:tcPr marL="68580" marR="68580" marT="0" marB="0">
                    <a:solidFill>
                      <a:schemeClr val="bg1">
                        <a:lumMod val="95000"/>
                      </a:schemeClr>
                    </a:solidFill>
                  </a:tcPr>
                </a:tc>
                <a:tc>
                  <a:txBody>
                    <a:bodyPr/>
                    <a:lstStyle/>
                    <a:p>
                      <a:endParaRPr lang="en-GB" dirty="0"/>
                    </a:p>
                  </a:txBody>
                  <a:tcPr marL="68580" marR="68580" marT="0" marB="0">
                    <a:solidFill>
                      <a:schemeClr val="bg1">
                        <a:lumMod val="95000"/>
                      </a:schemeClr>
                    </a:solidFill>
                  </a:tcPr>
                </a:tc>
                <a:extLst>
                  <a:ext uri="{0D108BD9-81ED-4DB2-BD59-A6C34878D82A}">
                    <a16:rowId xmlns:a16="http://schemas.microsoft.com/office/drawing/2014/main" val="10000"/>
                  </a:ext>
                </a:extLst>
              </a:tr>
              <a:tr h="323304">
                <a:tc>
                  <a:txBody>
                    <a:bodyPr/>
                    <a:lstStyle/>
                    <a:p>
                      <a:pPr>
                        <a:spcAft>
                          <a:spcPts val="0"/>
                        </a:spcAft>
                        <a:tabLst>
                          <a:tab pos="1762125" algn="l"/>
                        </a:tabLst>
                      </a:pPr>
                      <a:r>
                        <a:rPr lang="en-GB" sz="1200">
                          <a:solidFill>
                            <a:srgbClr val="5F7180"/>
                          </a:solidFill>
                          <a:effectLst/>
                        </a:rPr>
                        <a:t>1= most deprived, 317 = least deprived</a:t>
                      </a:r>
                      <a:endParaRPr lang="en-GB" sz="120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a:solidFill>
                            <a:srgbClr val="5F7180"/>
                          </a:solidFill>
                          <a:effectLst/>
                        </a:rPr>
                        <a:t>2015 Ranking</a:t>
                      </a:r>
                      <a:endParaRPr lang="en-GB" sz="120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a:solidFill>
                            <a:srgbClr val="5F7180"/>
                          </a:solidFill>
                          <a:effectLst/>
                        </a:rPr>
                        <a:t>2019 Ranking</a:t>
                      </a:r>
                      <a:endParaRPr lang="en-GB" sz="120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a:solidFill>
                            <a:srgbClr val="5F7180"/>
                          </a:solidFill>
                          <a:effectLst/>
                        </a:rPr>
                        <a:t>Change</a:t>
                      </a:r>
                      <a:endParaRPr lang="en-GB" sz="120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1"/>
                  </a:ext>
                </a:extLst>
              </a:tr>
              <a:tr h="323304">
                <a:tc>
                  <a:txBody>
                    <a:bodyPr/>
                    <a:lstStyle/>
                    <a:p>
                      <a:pPr>
                        <a:spcAft>
                          <a:spcPts val="0"/>
                        </a:spcAft>
                        <a:tabLst>
                          <a:tab pos="1762125" algn="l"/>
                        </a:tabLst>
                      </a:pPr>
                      <a:r>
                        <a:rPr lang="en-GB" sz="1200">
                          <a:solidFill>
                            <a:srgbClr val="5F7180"/>
                          </a:solidFill>
                          <a:effectLst/>
                        </a:rPr>
                        <a:t>Rank of Average Score</a:t>
                      </a:r>
                      <a:endParaRPr lang="en-GB" sz="120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a:solidFill>
                            <a:srgbClr val="5F7180"/>
                          </a:solidFill>
                          <a:effectLst/>
                        </a:rPr>
                        <a:t>10</a:t>
                      </a:r>
                      <a:endParaRPr lang="en-GB" sz="120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a:solidFill>
                            <a:srgbClr val="5F7180"/>
                          </a:solidFill>
                          <a:effectLst/>
                        </a:rPr>
                        <a:t>50</a:t>
                      </a:r>
                      <a:endParaRPr lang="en-GB" sz="120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a:solidFill>
                            <a:srgbClr val="5F7180"/>
                          </a:solidFill>
                          <a:effectLst/>
                        </a:rPr>
                        <a:t>+40</a:t>
                      </a:r>
                      <a:endParaRPr lang="en-GB" sz="120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2"/>
                  </a:ext>
                </a:extLst>
              </a:tr>
              <a:tr h="323304">
                <a:tc>
                  <a:txBody>
                    <a:bodyPr/>
                    <a:lstStyle/>
                    <a:p>
                      <a:pPr>
                        <a:spcAft>
                          <a:spcPts val="0"/>
                        </a:spcAft>
                        <a:tabLst>
                          <a:tab pos="1762125" algn="l"/>
                        </a:tabLst>
                      </a:pPr>
                      <a:r>
                        <a:rPr lang="en-GB" sz="1200">
                          <a:solidFill>
                            <a:srgbClr val="5F7180"/>
                          </a:solidFill>
                          <a:effectLst/>
                        </a:rPr>
                        <a:t>Rank of Average Rank</a:t>
                      </a:r>
                      <a:endParaRPr lang="en-GB" sz="120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a:solidFill>
                            <a:srgbClr val="5F7180"/>
                          </a:solidFill>
                          <a:effectLst/>
                        </a:rPr>
                        <a:t>6</a:t>
                      </a:r>
                      <a:endParaRPr lang="en-GB" sz="120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a:solidFill>
                            <a:srgbClr val="5F7180"/>
                          </a:solidFill>
                          <a:effectLst/>
                        </a:rPr>
                        <a:t>27</a:t>
                      </a:r>
                      <a:endParaRPr lang="en-GB" sz="120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a:solidFill>
                            <a:srgbClr val="5F7180"/>
                          </a:solidFill>
                          <a:effectLst/>
                        </a:rPr>
                        <a:t>+21</a:t>
                      </a:r>
                      <a:endParaRPr lang="en-GB" sz="120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3"/>
                  </a:ext>
                </a:extLst>
              </a:tr>
              <a:tr h="323304">
                <a:tc>
                  <a:txBody>
                    <a:bodyPr/>
                    <a:lstStyle/>
                    <a:p>
                      <a:pPr>
                        <a:spcAft>
                          <a:spcPts val="0"/>
                        </a:spcAft>
                        <a:tabLst>
                          <a:tab pos="1762125" algn="l"/>
                        </a:tabLst>
                      </a:pPr>
                      <a:r>
                        <a:rPr lang="en-GB" sz="1200" dirty="0">
                          <a:solidFill>
                            <a:srgbClr val="5F7180"/>
                          </a:solidFill>
                          <a:effectLst/>
                        </a:rPr>
                        <a:t>Extent</a:t>
                      </a:r>
                      <a:endParaRPr lang="en-GB" sz="1200" dirty="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a:solidFill>
                            <a:srgbClr val="5F7180"/>
                          </a:solidFill>
                          <a:effectLst/>
                        </a:rPr>
                        <a:t>3</a:t>
                      </a:r>
                      <a:endParaRPr lang="en-GB" sz="120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a:solidFill>
                            <a:srgbClr val="5F7180"/>
                          </a:solidFill>
                          <a:effectLst/>
                        </a:rPr>
                        <a:t>57</a:t>
                      </a:r>
                      <a:endParaRPr lang="en-GB" sz="120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a:solidFill>
                            <a:srgbClr val="5F7180"/>
                          </a:solidFill>
                          <a:effectLst/>
                        </a:rPr>
                        <a:t>+54</a:t>
                      </a:r>
                      <a:endParaRPr lang="en-GB" sz="120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4"/>
                  </a:ext>
                </a:extLst>
              </a:tr>
              <a:tr h="323304">
                <a:tc>
                  <a:txBody>
                    <a:bodyPr/>
                    <a:lstStyle/>
                    <a:p>
                      <a:pPr>
                        <a:spcAft>
                          <a:spcPts val="0"/>
                        </a:spcAft>
                        <a:tabLst>
                          <a:tab pos="1762125" algn="l"/>
                        </a:tabLst>
                      </a:pPr>
                      <a:r>
                        <a:rPr lang="en-GB" sz="1200" dirty="0">
                          <a:solidFill>
                            <a:srgbClr val="5F7180"/>
                          </a:solidFill>
                          <a:effectLst/>
                        </a:rPr>
                        <a:t>Local Concentration</a:t>
                      </a:r>
                      <a:endParaRPr lang="en-GB" sz="1200" dirty="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dirty="0">
                          <a:solidFill>
                            <a:srgbClr val="5F7180"/>
                          </a:solidFill>
                          <a:effectLst/>
                        </a:rPr>
                        <a:t>80</a:t>
                      </a:r>
                      <a:endParaRPr lang="en-GB" sz="1200" dirty="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dirty="0">
                          <a:solidFill>
                            <a:srgbClr val="5F7180"/>
                          </a:solidFill>
                          <a:effectLst/>
                        </a:rPr>
                        <a:t>134</a:t>
                      </a:r>
                      <a:endParaRPr lang="en-GB" sz="1200" dirty="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dirty="0">
                          <a:solidFill>
                            <a:srgbClr val="5F7180"/>
                          </a:solidFill>
                          <a:effectLst/>
                        </a:rPr>
                        <a:t>+54</a:t>
                      </a:r>
                      <a:endParaRPr lang="en-GB" sz="1200" dirty="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5"/>
                  </a:ext>
                </a:extLst>
              </a:tr>
              <a:tr h="323304">
                <a:tc>
                  <a:txBody>
                    <a:bodyPr/>
                    <a:lstStyle/>
                    <a:p>
                      <a:pPr>
                        <a:spcAft>
                          <a:spcPts val="0"/>
                        </a:spcAft>
                        <a:tabLst>
                          <a:tab pos="1762125" algn="l"/>
                        </a:tabLst>
                      </a:pPr>
                      <a:r>
                        <a:rPr lang="en-GB" sz="1200" dirty="0">
                          <a:solidFill>
                            <a:srgbClr val="5F7180"/>
                          </a:solidFill>
                          <a:effectLst/>
                        </a:rPr>
                        <a:t>Proportion in most deprived 10%</a:t>
                      </a:r>
                      <a:endParaRPr lang="en-GB" sz="1200" dirty="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dirty="0">
                          <a:solidFill>
                            <a:srgbClr val="5F7180"/>
                          </a:solidFill>
                          <a:effectLst/>
                        </a:rPr>
                        <a:t>24</a:t>
                      </a:r>
                      <a:endParaRPr lang="en-GB" sz="1200" dirty="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dirty="0">
                          <a:solidFill>
                            <a:srgbClr val="5F7180"/>
                          </a:solidFill>
                          <a:effectLst/>
                        </a:rPr>
                        <a:t>175</a:t>
                      </a:r>
                      <a:endParaRPr lang="en-GB" sz="1200" dirty="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pPr>
                        <a:spcAft>
                          <a:spcPts val="0"/>
                        </a:spcAft>
                        <a:tabLst>
                          <a:tab pos="1762125" algn="l"/>
                        </a:tabLst>
                      </a:pPr>
                      <a:r>
                        <a:rPr lang="en-GB" sz="1200" dirty="0">
                          <a:solidFill>
                            <a:srgbClr val="5F7180"/>
                          </a:solidFill>
                          <a:effectLst/>
                        </a:rPr>
                        <a:t>+151</a:t>
                      </a:r>
                      <a:endParaRPr lang="en-GB" sz="1200" dirty="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6"/>
                  </a:ext>
                </a:extLst>
              </a:tr>
              <a:tr h="323304">
                <a:tc>
                  <a:txBody>
                    <a:bodyPr/>
                    <a:lstStyle/>
                    <a:p>
                      <a:pPr>
                        <a:spcAft>
                          <a:spcPts val="0"/>
                        </a:spcAft>
                        <a:tabLst>
                          <a:tab pos="1762125" algn="l"/>
                        </a:tabLst>
                      </a:pPr>
                      <a:r>
                        <a:rPr lang="en-GB" sz="1200" dirty="0">
                          <a:solidFill>
                            <a:srgbClr val="5F7180"/>
                          </a:solidFill>
                          <a:effectLst/>
                        </a:rPr>
                        <a:t>Source: MHCLG, English Indices of Deprivation 2019</a:t>
                      </a:r>
                      <a:endParaRPr lang="en-GB" sz="1200" dirty="0">
                        <a:solidFill>
                          <a:srgbClr val="5F7180"/>
                        </a:solidFill>
                        <a:effectLst/>
                        <a:latin typeface="Century Gothic"/>
                        <a:ea typeface="Times New Roman"/>
                        <a:cs typeface="Times New Roman"/>
                      </a:endParaRPr>
                    </a:p>
                  </a:txBody>
                  <a:tcPr marL="68580" marR="68580" marT="0" marB="0">
                    <a:solidFill>
                      <a:schemeClr val="bg1">
                        <a:lumMod val="95000"/>
                      </a:schemeClr>
                    </a:solidFill>
                  </a:tcPr>
                </a:tc>
                <a:tc>
                  <a:txBody>
                    <a:bodyPr/>
                    <a:lstStyle/>
                    <a:p>
                      <a:endParaRPr lang="en-GB" dirty="0"/>
                    </a:p>
                  </a:txBody>
                  <a:tcPr marL="68580" marR="68580" marT="0" marB="0">
                    <a:solidFill>
                      <a:schemeClr val="bg1">
                        <a:lumMod val="95000"/>
                      </a:schemeClr>
                    </a:solidFill>
                  </a:tcPr>
                </a:tc>
                <a:tc>
                  <a:txBody>
                    <a:bodyPr/>
                    <a:lstStyle/>
                    <a:p>
                      <a:endParaRPr lang="en-GB" dirty="0"/>
                    </a:p>
                  </a:txBody>
                  <a:tcPr marL="68580" marR="68580" marT="0" marB="0">
                    <a:solidFill>
                      <a:schemeClr val="bg1">
                        <a:lumMod val="95000"/>
                      </a:schemeClr>
                    </a:solidFill>
                  </a:tcPr>
                </a:tc>
                <a:tc>
                  <a:txBody>
                    <a:bodyPr/>
                    <a:lstStyle/>
                    <a:p>
                      <a:endParaRPr lang="en-GB" dirty="0"/>
                    </a:p>
                  </a:txBody>
                  <a:tcPr marL="68580" marR="68580" marT="0" marB="0">
                    <a:solidFill>
                      <a:schemeClr val="bg1">
                        <a:lumMod val="95000"/>
                      </a:schemeClr>
                    </a:solidFill>
                  </a:tcP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568A0DBB-38FA-49E2-8B19-45B82B49B944}"/>
              </a:ext>
            </a:extLst>
          </p:cNvPr>
          <p:cNvSpPr txBox="1"/>
          <p:nvPr/>
        </p:nvSpPr>
        <p:spPr>
          <a:xfrm>
            <a:off x="985652" y="4096987"/>
            <a:ext cx="10402784" cy="1200329"/>
          </a:xfrm>
          <a:prstGeom prst="rect">
            <a:avLst/>
          </a:prstGeom>
          <a:noFill/>
        </p:spPr>
        <p:txBody>
          <a:bodyPr wrap="square" rtlCol="0">
            <a:spAutoFit/>
          </a:bodyPr>
          <a:lstStyle/>
          <a:p>
            <a:r>
              <a:rPr lang="en-GB" dirty="0"/>
              <a:t>Lessening Deprivation on almost all measures relative to other parts of England</a:t>
            </a:r>
          </a:p>
          <a:p>
            <a:r>
              <a:rPr lang="en-GB" dirty="0"/>
              <a:t>Virtually all of the borough has become relatively less deprived (142 of 144 areas).</a:t>
            </a:r>
          </a:p>
          <a:p>
            <a:r>
              <a:rPr lang="en-GB" dirty="0"/>
              <a:t> </a:t>
            </a:r>
          </a:p>
          <a:p>
            <a:r>
              <a:rPr lang="en-GB" dirty="0"/>
              <a:t>Only 1.4% of the borough is now in 10% most deprived areas in England (Had been 40% in 2010).</a:t>
            </a:r>
          </a:p>
        </p:txBody>
      </p:sp>
    </p:spTree>
    <p:extLst>
      <p:ext uri="{BB962C8B-B14F-4D97-AF65-F5344CB8AC3E}">
        <p14:creationId xmlns:p14="http://schemas.microsoft.com/office/powerpoint/2010/main" val="1668538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Indices of </a:t>
            </a:r>
            <a:r>
              <a:rPr lang="en-GB">
                <a:latin typeface="+mj-lt"/>
              </a:rPr>
              <a:t>Multiple Deprivation Map</a:t>
            </a:r>
            <a:endParaRPr lang="en-GB" dirty="0">
              <a:latin typeface="+mj-lt"/>
            </a:endParaRPr>
          </a:p>
        </p:txBody>
      </p:sp>
      <p:sp>
        <p:nvSpPr>
          <p:cNvPr id="8" name="Rectangle 7">
            <a:extLst>
              <a:ext uri="{FF2B5EF4-FFF2-40B4-BE49-F238E27FC236}">
                <a16:creationId xmlns:a16="http://schemas.microsoft.com/office/drawing/2014/main" id="{4F91F020-4B1D-4181-A75E-12E8BF60BBFA}"/>
              </a:ext>
            </a:extLst>
          </p:cNvPr>
          <p:cNvSpPr/>
          <p:nvPr/>
        </p:nvSpPr>
        <p:spPr>
          <a:xfrm>
            <a:off x="623455" y="1163782"/>
            <a:ext cx="9761738" cy="584775"/>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5F7180"/>
                </a:solidFill>
              </a:rPr>
              <a:t>Tower Hamlets was the 50</a:t>
            </a:r>
            <a:r>
              <a:rPr lang="en-GB" sz="1600" baseline="30000" dirty="0">
                <a:solidFill>
                  <a:srgbClr val="5F7180"/>
                </a:solidFill>
              </a:rPr>
              <a:t>th</a:t>
            </a:r>
            <a:r>
              <a:rPr lang="en-GB" sz="1600" dirty="0">
                <a:solidFill>
                  <a:srgbClr val="5F7180"/>
                </a:solidFill>
              </a:rPr>
              <a:t> most deprived local authority area in England (of 317) on the Indices of Multiple Deprivation employment domain in 2019, having been 10</a:t>
            </a:r>
            <a:r>
              <a:rPr lang="en-GB" sz="1600" baseline="30000" dirty="0">
                <a:solidFill>
                  <a:srgbClr val="5F7180"/>
                </a:solidFill>
              </a:rPr>
              <a:t>th</a:t>
            </a:r>
            <a:r>
              <a:rPr lang="en-GB" sz="1600" dirty="0">
                <a:solidFill>
                  <a:srgbClr val="5F7180"/>
                </a:solidFill>
              </a:rPr>
              <a:t> most deprived in 2015. </a:t>
            </a:r>
          </a:p>
        </p:txBody>
      </p:sp>
      <p:pic>
        <p:nvPicPr>
          <p:cNvPr id="13" name="Picture 12" descr="Map of Deprivation 2015">
            <a:extLst>
              <a:ext uri="{FF2B5EF4-FFF2-40B4-BE49-F238E27FC236}">
                <a16:creationId xmlns:a16="http://schemas.microsoft.com/office/drawing/2014/main" id="{6963A2C3-B4CA-4068-B828-6A87797F94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982" b="14181"/>
          <a:stretch/>
        </p:blipFill>
        <p:spPr>
          <a:xfrm>
            <a:off x="969009" y="1901470"/>
            <a:ext cx="3685501" cy="4082357"/>
          </a:xfrm>
          <a:prstGeom prst="rect">
            <a:avLst/>
          </a:prstGeom>
        </p:spPr>
      </p:pic>
      <p:pic>
        <p:nvPicPr>
          <p:cNvPr id="14" name="Picture 13" descr="Map of deprivation 2019">
            <a:extLst>
              <a:ext uri="{FF2B5EF4-FFF2-40B4-BE49-F238E27FC236}">
                <a16:creationId xmlns:a16="http://schemas.microsoft.com/office/drawing/2014/main" id="{4EE0A54D-A52B-435F-9B0B-94E83D7D72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554" b="12956"/>
          <a:stretch/>
        </p:blipFill>
        <p:spPr>
          <a:xfrm>
            <a:off x="6096000" y="1895938"/>
            <a:ext cx="3685501" cy="4087889"/>
          </a:xfrm>
          <a:prstGeom prst="rect">
            <a:avLst/>
          </a:prstGeom>
        </p:spPr>
      </p:pic>
      <p:sp>
        <p:nvSpPr>
          <p:cNvPr id="2" name="TextBox 1">
            <a:extLst>
              <a:ext uri="{FF2B5EF4-FFF2-40B4-BE49-F238E27FC236}">
                <a16:creationId xmlns:a16="http://schemas.microsoft.com/office/drawing/2014/main" id="{C5C6433E-9362-469C-AA18-5ECE365498BC}"/>
              </a:ext>
              <a:ext uri="{C183D7F6-B498-43B3-948B-1728B52AA6E4}">
                <adec:decorative xmlns:adec="http://schemas.microsoft.com/office/drawing/2017/decorative" val="1"/>
              </a:ext>
            </a:extLst>
          </p:cNvPr>
          <p:cNvSpPr txBox="1"/>
          <p:nvPr/>
        </p:nvSpPr>
        <p:spPr>
          <a:xfrm>
            <a:off x="1039091" y="1895938"/>
            <a:ext cx="1246909" cy="369332"/>
          </a:xfrm>
          <a:prstGeom prst="rect">
            <a:avLst/>
          </a:prstGeom>
          <a:noFill/>
        </p:spPr>
        <p:txBody>
          <a:bodyPr wrap="square" rtlCol="0">
            <a:spAutoFit/>
          </a:bodyPr>
          <a:lstStyle/>
          <a:p>
            <a:r>
              <a:rPr lang="en-GB" dirty="0"/>
              <a:t>2015</a:t>
            </a:r>
          </a:p>
        </p:txBody>
      </p:sp>
      <p:sp>
        <p:nvSpPr>
          <p:cNvPr id="3" name="TextBox 2">
            <a:extLst>
              <a:ext uri="{FF2B5EF4-FFF2-40B4-BE49-F238E27FC236}">
                <a16:creationId xmlns:a16="http://schemas.microsoft.com/office/drawing/2014/main" id="{5DBD63B1-269E-47AD-AD17-2D828B80868D}"/>
              </a:ext>
              <a:ext uri="{C183D7F6-B498-43B3-948B-1728B52AA6E4}">
                <adec:decorative xmlns:adec="http://schemas.microsoft.com/office/drawing/2017/decorative" val="1"/>
              </a:ext>
            </a:extLst>
          </p:cNvPr>
          <p:cNvSpPr txBox="1"/>
          <p:nvPr/>
        </p:nvSpPr>
        <p:spPr>
          <a:xfrm>
            <a:off x="6192982" y="1942104"/>
            <a:ext cx="1122219" cy="646331"/>
          </a:xfrm>
          <a:prstGeom prst="rect">
            <a:avLst/>
          </a:prstGeom>
          <a:noFill/>
        </p:spPr>
        <p:txBody>
          <a:bodyPr wrap="square" rtlCol="0">
            <a:spAutoFit/>
          </a:bodyPr>
          <a:lstStyle/>
          <a:p>
            <a:r>
              <a:rPr lang="en-GB" dirty="0"/>
              <a:t>2019</a:t>
            </a:r>
          </a:p>
          <a:p>
            <a:endParaRPr lang="en-GB" dirty="0"/>
          </a:p>
        </p:txBody>
      </p:sp>
    </p:spTree>
    <p:extLst>
      <p:ext uri="{BB962C8B-B14F-4D97-AF65-F5344CB8AC3E}">
        <p14:creationId xmlns:p14="http://schemas.microsoft.com/office/powerpoint/2010/main" val="2231071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Child Poverty</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5257800" cy="4247317"/>
          </a:xfrm>
          <a:prstGeom prst="rect">
            <a:avLst/>
          </a:prstGeom>
        </p:spPr>
        <p:txBody>
          <a:bodyPr wrap="square">
            <a:spAutoFit/>
          </a:bodyPr>
          <a:lstStyle/>
          <a:p>
            <a:r>
              <a:rPr lang="en-GB" dirty="0"/>
              <a:t>27.3% of children in Tower Hamlets were in relative low income families in 2018/19 which was the highest rate in London and well above the average for Great Britain.  21.4% of children were in absolute low income families – also the highest rate in London.</a:t>
            </a:r>
          </a:p>
          <a:p>
            <a:endParaRPr lang="en-GB" dirty="0"/>
          </a:p>
          <a:p>
            <a:r>
              <a:rPr lang="en-GB" dirty="0"/>
              <a:t>IDACI (Income Deprivation Affecting Children) Rank fell from 1</a:t>
            </a:r>
            <a:r>
              <a:rPr lang="en-GB" baseline="30000" dirty="0"/>
              <a:t>st</a:t>
            </a:r>
            <a:r>
              <a:rPr lang="en-GB" dirty="0"/>
              <a:t> to 14</a:t>
            </a:r>
            <a:r>
              <a:rPr lang="en-GB" baseline="30000" dirty="0"/>
              <a:t>th</a:t>
            </a:r>
            <a:r>
              <a:rPr lang="en-GB" dirty="0"/>
              <a:t> on Rank of Score, but remained 1</a:t>
            </a:r>
            <a:r>
              <a:rPr lang="en-GB" baseline="30000" dirty="0"/>
              <a:t>st</a:t>
            </a:r>
            <a:r>
              <a:rPr lang="en-GB" dirty="0"/>
              <a:t> on Rank of Rank – meaning less areas with the very highest deprivation but consistently high deprivation across the borough.</a:t>
            </a:r>
          </a:p>
          <a:p>
            <a:endParaRPr lang="en-GB" dirty="0"/>
          </a:p>
          <a:p>
            <a:r>
              <a:rPr lang="en-GB" dirty="0"/>
              <a:t>72% of all children are in a family that receives either child tax credit or working tax credit.</a:t>
            </a:r>
          </a:p>
        </p:txBody>
      </p:sp>
      <p:graphicFrame>
        <p:nvGraphicFramePr>
          <p:cNvPr id="7" name="Chart 6" descr="Chart showing proportion of children in low income families">
            <a:extLst>
              <a:ext uri="{FF2B5EF4-FFF2-40B4-BE49-F238E27FC236}">
                <a16:creationId xmlns:a16="http://schemas.microsoft.com/office/drawing/2014/main" id="{B4FC7D7F-80AA-44FD-ACAC-97C53BD62691}"/>
              </a:ext>
            </a:extLst>
          </p:cNvPr>
          <p:cNvGraphicFramePr>
            <a:graphicFrameLocks/>
          </p:cNvGraphicFramePr>
          <p:nvPr>
            <p:extLst>
              <p:ext uri="{D42A27DB-BD31-4B8C-83A1-F6EECF244321}">
                <p14:modId xmlns:p14="http://schemas.microsoft.com/office/powerpoint/2010/main" val="3818846403"/>
              </p:ext>
            </p:extLst>
          </p:nvPr>
        </p:nvGraphicFramePr>
        <p:xfrm>
          <a:off x="6580911" y="1417817"/>
          <a:ext cx="4984556" cy="4407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252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Child Poverty – Income Deprivation Affecting Children</a:t>
            </a:r>
          </a:p>
        </p:txBody>
      </p:sp>
      <p:pic>
        <p:nvPicPr>
          <p:cNvPr id="8" name="Picture 7" descr="Map of Child poverty">
            <a:extLst>
              <a:ext uri="{FF2B5EF4-FFF2-40B4-BE49-F238E27FC236}">
                <a16:creationId xmlns:a16="http://schemas.microsoft.com/office/drawing/2014/main" id="{F5F8AF23-B8AD-44D7-A570-65202E42C8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62" b="13802"/>
          <a:stretch/>
        </p:blipFill>
        <p:spPr>
          <a:xfrm>
            <a:off x="2854035" y="1239946"/>
            <a:ext cx="4655129" cy="5008453"/>
          </a:xfrm>
          <a:prstGeom prst="rect">
            <a:avLst/>
          </a:prstGeom>
        </p:spPr>
      </p:pic>
    </p:spTree>
    <p:extLst>
      <p:ext uri="{BB962C8B-B14F-4D97-AF65-F5344CB8AC3E}">
        <p14:creationId xmlns:p14="http://schemas.microsoft.com/office/powerpoint/2010/main" val="392779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Older People Poverty</a:t>
            </a:r>
          </a:p>
        </p:txBody>
      </p:sp>
      <p:sp>
        <p:nvSpPr>
          <p:cNvPr id="2" name="Rectangle 1">
            <a:extLst>
              <a:ext uri="{FF2B5EF4-FFF2-40B4-BE49-F238E27FC236}">
                <a16:creationId xmlns:a16="http://schemas.microsoft.com/office/drawing/2014/main" id="{6D3871E4-112D-470B-963C-262FC0D80645}"/>
              </a:ext>
            </a:extLst>
          </p:cNvPr>
          <p:cNvSpPr/>
          <p:nvPr/>
        </p:nvSpPr>
        <p:spPr>
          <a:xfrm>
            <a:off x="838200" y="1325563"/>
            <a:ext cx="4772891" cy="3693319"/>
          </a:xfrm>
          <a:prstGeom prst="rect">
            <a:avLst/>
          </a:prstGeom>
        </p:spPr>
        <p:txBody>
          <a:bodyPr wrap="square">
            <a:spAutoFit/>
          </a:bodyPr>
          <a:lstStyle/>
          <a:p>
            <a:pPr>
              <a:defRPr/>
            </a:pPr>
            <a:r>
              <a:rPr lang="en-GB" b="1" dirty="0"/>
              <a:t>44% of older people </a:t>
            </a:r>
            <a:r>
              <a:rPr lang="en-GB" dirty="0"/>
              <a:t>live in income deprived households,  the highest proportion in England and more than double the average.</a:t>
            </a:r>
          </a:p>
          <a:p>
            <a:pPr>
              <a:defRPr/>
            </a:pPr>
            <a:endParaRPr lang="en-GB" dirty="0"/>
          </a:p>
          <a:p>
            <a:pPr>
              <a:defRPr/>
            </a:pPr>
            <a:r>
              <a:rPr lang="en-GB" dirty="0"/>
              <a:t>This is the only area of the IMD with no change in relative level of deprivation.</a:t>
            </a:r>
          </a:p>
          <a:p>
            <a:pPr>
              <a:defRPr/>
            </a:pPr>
            <a:endParaRPr lang="en-GB" dirty="0"/>
          </a:p>
          <a:p>
            <a:pPr>
              <a:defRPr/>
            </a:pPr>
            <a:r>
              <a:rPr lang="en-GB" dirty="0"/>
              <a:t>Older people are particularly sensitive to </a:t>
            </a:r>
            <a:r>
              <a:rPr lang="en-GB" b="1" dirty="0"/>
              <a:t>fuel poverty </a:t>
            </a:r>
            <a:r>
              <a:rPr lang="en-GB" dirty="0"/>
              <a:t>– overall 11.2% of Tower Hamlets households are in fuel Poverty but for households of older people this is almost certainly higher.</a:t>
            </a:r>
          </a:p>
        </p:txBody>
      </p:sp>
      <p:graphicFrame>
        <p:nvGraphicFramePr>
          <p:cNvPr id="7" name="Chart 6" descr="Chart of older people poverty">
            <a:extLst>
              <a:ext uri="{FF2B5EF4-FFF2-40B4-BE49-F238E27FC236}">
                <a16:creationId xmlns:a16="http://schemas.microsoft.com/office/drawing/2014/main" id="{3BF59AE2-DAD9-486F-8B74-C5A272AA0EA1}"/>
              </a:ext>
            </a:extLst>
          </p:cNvPr>
          <p:cNvGraphicFramePr/>
          <p:nvPr>
            <p:extLst>
              <p:ext uri="{D42A27DB-BD31-4B8C-83A1-F6EECF244321}">
                <p14:modId xmlns:p14="http://schemas.microsoft.com/office/powerpoint/2010/main" val="4154867534"/>
              </p:ext>
            </p:extLst>
          </p:nvPr>
        </p:nvGraphicFramePr>
        <p:xfrm>
          <a:off x="6196373" y="1325564"/>
          <a:ext cx="4772890" cy="456793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2">
            <a:extLst>
              <a:ext uri="{FF2B5EF4-FFF2-40B4-BE49-F238E27FC236}">
                <a16:creationId xmlns:a16="http://schemas.microsoft.com/office/drawing/2014/main" id="{D3B74D1F-E9FD-499B-B09C-87FD2A705BF8}"/>
              </a:ext>
            </a:extLst>
          </p:cNvPr>
          <p:cNvSpPr txBox="1">
            <a:spLocks noChangeArrowheads="1"/>
          </p:cNvSpPr>
          <p:nvPr/>
        </p:nvSpPr>
        <p:spPr bwMode="auto">
          <a:xfrm>
            <a:off x="9296400" y="2576945"/>
            <a:ext cx="1427018" cy="969819"/>
          </a:xfrm>
          <a:prstGeom prst="rect">
            <a:avLst/>
          </a:prstGeom>
          <a:solidFill>
            <a:schemeClr val="bg1"/>
          </a:solidFill>
          <a:ln w="9525">
            <a:noFill/>
            <a:miter lim="800000"/>
            <a:headEnd/>
            <a:tailEnd/>
          </a:ln>
        </p:spPr>
        <p:txBody>
          <a:bodyPr rot="0" vert="horz" wrap="square" lIns="91440" tIns="45720" rIns="91440" bIns="45720" anchor="t" anchorCtr="0">
            <a:noAutofit/>
          </a:bodyPr>
          <a:lstStyle/>
          <a:p>
            <a:r>
              <a:rPr lang="en-GB" sz="800" dirty="0">
                <a:latin typeface="Arial"/>
                <a:ea typeface="Times New Roman"/>
                <a:cs typeface="Times New Roman"/>
              </a:rPr>
              <a:t>Source: MHCLG, Indices of Multiple Deprivation, Income Deprivation Affecting Older People Measure (Average Score)</a:t>
            </a:r>
            <a:endParaRPr lang="en-GB" sz="1200" dirty="0">
              <a:latin typeface="Century Gothic"/>
              <a:ea typeface="Times New Roman"/>
              <a:cs typeface="Times New Roman"/>
            </a:endParaRPr>
          </a:p>
        </p:txBody>
      </p:sp>
    </p:spTree>
    <p:extLst>
      <p:ext uri="{BB962C8B-B14F-4D97-AF65-F5344CB8AC3E}">
        <p14:creationId xmlns:p14="http://schemas.microsoft.com/office/powerpoint/2010/main" val="638751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Older People Poverty – Income Deprivation Affecting Older People</a:t>
            </a:r>
          </a:p>
        </p:txBody>
      </p:sp>
      <p:pic>
        <p:nvPicPr>
          <p:cNvPr id="5" name="Picture 4" descr="Map of older people poverty">
            <a:extLst>
              <a:ext uri="{FF2B5EF4-FFF2-40B4-BE49-F238E27FC236}">
                <a16:creationId xmlns:a16="http://schemas.microsoft.com/office/drawing/2014/main" id="{47E2F307-26DF-451C-8B17-2E7F99ED7D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056" b="13802"/>
          <a:stretch/>
        </p:blipFill>
        <p:spPr>
          <a:xfrm>
            <a:off x="3726872" y="1187300"/>
            <a:ext cx="4579155" cy="4991828"/>
          </a:xfrm>
          <a:prstGeom prst="rect">
            <a:avLst/>
          </a:prstGeom>
        </p:spPr>
      </p:pic>
    </p:spTree>
    <p:extLst>
      <p:ext uri="{BB962C8B-B14F-4D97-AF65-F5344CB8AC3E}">
        <p14:creationId xmlns:p14="http://schemas.microsoft.com/office/powerpoint/2010/main" val="3117276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1F665-8C49-46C4-9576-76EB15A7F029}"/>
              </a:ext>
            </a:extLst>
          </p:cNvPr>
          <p:cNvSpPr>
            <a:spLocks noGrp="1"/>
          </p:cNvSpPr>
          <p:nvPr>
            <p:ph type="title"/>
          </p:nvPr>
        </p:nvSpPr>
        <p:spPr>
          <a:xfrm>
            <a:off x="838200" y="0"/>
            <a:ext cx="9761738" cy="1325563"/>
          </a:xfrm>
        </p:spPr>
        <p:txBody>
          <a:bodyPr/>
          <a:lstStyle/>
          <a:p>
            <a:r>
              <a:rPr lang="en-GB" dirty="0">
                <a:latin typeface="+mj-lt"/>
              </a:rPr>
              <a:t>In Work Poverty</a:t>
            </a:r>
          </a:p>
        </p:txBody>
      </p:sp>
      <p:sp>
        <p:nvSpPr>
          <p:cNvPr id="3" name="TextBox 2">
            <a:extLst>
              <a:ext uri="{FF2B5EF4-FFF2-40B4-BE49-F238E27FC236}">
                <a16:creationId xmlns:a16="http://schemas.microsoft.com/office/drawing/2014/main" id="{691889DE-24B5-44C4-97C3-F0DB792AE892}"/>
              </a:ext>
            </a:extLst>
          </p:cNvPr>
          <p:cNvSpPr txBox="1"/>
          <p:nvPr/>
        </p:nvSpPr>
        <p:spPr>
          <a:xfrm>
            <a:off x="1039091" y="1325564"/>
            <a:ext cx="5056909" cy="2585323"/>
          </a:xfrm>
          <a:prstGeom prst="rect">
            <a:avLst/>
          </a:prstGeom>
          <a:noFill/>
        </p:spPr>
        <p:txBody>
          <a:bodyPr wrap="square" rtlCol="0">
            <a:spAutoFit/>
          </a:bodyPr>
          <a:lstStyle/>
          <a:p>
            <a:r>
              <a:rPr lang="en-GB" dirty="0"/>
              <a:t>63% of families receiving tax credits are in work.</a:t>
            </a:r>
          </a:p>
          <a:p>
            <a:endParaRPr lang="en-GB" dirty="0"/>
          </a:p>
          <a:p>
            <a:r>
              <a:rPr lang="en-GB" dirty="0"/>
              <a:t>29,000 (11.8%) of employee jobs in Tower Hamlets were below the London Living Wage of £10.20 in 2018.</a:t>
            </a:r>
          </a:p>
          <a:p>
            <a:endParaRPr lang="en-GB" dirty="0"/>
          </a:p>
          <a:p>
            <a:r>
              <a:rPr lang="en-GB" dirty="0"/>
              <a:t>Almost half (47%) of housing benefit claimants were in work</a:t>
            </a:r>
          </a:p>
        </p:txBody>
      </p:sp>
      <p:sp>
        <p:nvSpPr>
          <p:cNvPr id="6" name="Down Arrow 15">
            <a:extLst>
              <a:ext uri="{FF2B5EF4-FFF2-40B4-BE49-F238E27FC236}">
                <a16:creationId xmlns:a16="http://schemas.microsoft.com/office/drawing/2014/main" id="{CDF3C87E-4DA1-422C-A276-1FA1B6D6356E}"/>
              </a:ext>
              <a:ext uri="{C183D7F6-B498-43B3-948B-1728B52AA6E4}">
                <adec:decorative xmlns:adec="http://schemas.microsoft.com/office/drawing/2017/decorative" val="1"/>
              </a:ext>
            </a:extLst>
          </p:cNvPr>
          <p:cNvSpPr/>
          <p:nvPr/>
        </p:nvSpPr>
        <p:spPr>
          <a:xfrm>
            <a:off x="3276599" y="3591982"/>
            <a:ext cx="581891" cy="932343"/>
          </a:xfrm>
          <a:prstGeom prst="downArrow">
            <a:avLst/>
          </a:prstGeom>
          <a:solidFill>
            <a:srgbClr val="5F71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98E71B4-9626-4C3B-AC34-09F09AB9B019}"/>
              </a:ext>
              <a:ext uri="{C183D7F6-B498-43B3-948B-1728B52AA6E4}">
                <adec:decorative xmlns:adec="http://schemas.microsoft.com/office/drawing/2017/decorative" val="1"/>
              </a:ext>
            </a:extLst>
          </p:cNvPr>
          <p:cNvSpPr txBox="1"/>
          <p:nvPr/>
        </p:nvSpPr>
        <p:spPr>
          <a:xfrm>
            <a:off x="1039091" y="4668982"/>
            <a:ext cx="5056909" cy="984885"/>
          </a:xfrm>
          <a:prstGeom prst="rect">
            <a:avLst/>
          </a:prstGeom>
          <a:noFill/>
        </p:spPr>
        <p:txBody>
          <a:bodyPr wrap="square" rtlCol="0">
            <a:spAutoFit/>
          </a:bodyPr>
          <a:lstStyle/>
          <a:p>
            <a:pPr algn="ctr"/>
            <a:r>
              <a:rPr lang="en-GB" dirty="0"/>
              <a:t>£ London Living Wage</a:t>
            </a:r>
          </a:p>
          <a:p>
            <a:pPr algn="ctr"/>
            <a:r>
              <a:rPr lang="en-GB" sz="4000" dirty="0"/>
              <a:t>29,000 jobs</a:t>
            </a:r>
          </a:p>
        </p:txBody>
      </p:sp>
      <p:graphicFrame>
        <p:nvGraphicFramePr>
          <p:cNvPr id="9" name="Chart 8">
            <a:extLst>
              <a:ext uri="{FF2B5EF4-FFF2-40B4-BE49-F238E27FC236}">
                <a16:creationId xmlns:a16="http://schemas.microsoft.com/office/drawing/2014/main" id="{8DEE4FAB-5B10-4766-85BB-9F6D8E65599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470717"/>
              </p:ext>
            </p:extLst>
          </p:nvPr>
        </p:nvGraphicFramePr>
        <p:xfrm>
          <a:off x="6470073" y="1325563"/>
          <a:ext cx="4654276" cy="254410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607BBEC-9F8D-4E83-8849-F4FF23DB816B}"/>
              </a:ext>
              <a:ext uri="{C183D7F6-B498-43B3-948B-1728B52AA6E4}">
                <adec:decorative xmlns:adec="http://schemas.microsoft.com/office/drawing/2017/decorative" val="1"/>
              </a:ext>
            </a:extLst>
          </p:cNvPr>
          <p:cNvSpPr txBox="1"/>
          <p:nvPr/>
        </p:nvSpPr>
        <p:spPr>
          <a:xfrm>
            <a:off x="6705601" y="4059382"/>
            <a:ext cx="4530436" cy="369332"/>
          </a:xfrm>
          <a:prstGeom prst="rect">
            <a:avLst/>
          </a:prstGeom>
          <a:noFill/>
        </p:spPr>
        <p:txBody>
          <a:bodyPr wrap="square" rtlCol="0">
            <a:spAutoFit/>
          </a:bodyPr>
          <a:lstStyle/>
          <a:p>
            <a:r>
              <a:rPr lang="en-GB" dirty="0"/>
              <a:t>HOUSING BENEFIT CLAIMANTS</a:t>
            </a:r>
          </a:p>
        </p:txBody>
      </p:sp>
      <p:sp>
        <p:nvSpPr>
          <p:cNvPr id="10" name="Action Button: Home 16">
            <a:hlinkClick r:id="" action="ppaction://hlinkshowjump?jump=firstslide" highlightClick="1"/>
            <a:extLst>
              <a:ext uri="{FF2B5EF4-FFF2-40B4-BE49-F238E27FC236}">
                <a16:creationId xmlns:a16="http://schemas.microsoft.com/office/drawing/2014/main" id="{1D17A825-865D-4B6F-AABC-D413B7A8BD24}"/>
              </a:ext>
              <a:ext uri="{C183D7F6-B498-43B3-948B-1728B52AA6E4}">
                <adec:decorative xmlns:adec="http://schemas.microsoft.com/office/drawing/2017/decorative" val="1"/>
              </a:ext>
            </a:extLst>
          </p:cNvPr>
          <p:cNvSpPr/>
          <p:nvPr/>
        </p:nvSpPr>
        <p:spPr>
          <a:xfrm>
            <a:off x="6880771" y="4524325"/>
            <a:ext cx="1224136" cy="1008112"/>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2AC9FFF-0005-440B-9395-A432B8380909}"/>
              </a:ext>
              <a:ext uri="{C183D7F6-B498-43B3-948B-1728B52AA6E4}">
                <adec:decorative xmlns:adec="http://schemas.microsoft.com/office/drawing/2017/decorative" val="1"/>
              </a:ext>
            </a:extLst>
          </p:cNvPr>
          <p:cNvSpPr txBox="1"/>
          <p:nvPr/>
        </p:nvSpPr>
        <p:spPr>
          <a:xfrm>
            <a:off x="8298874" y="4618430"/>
            <a:ext cx="1639772" cy="954107"/>
          </a:xfrm>
          <a:prstGeom prst="rect">
            <a:avLst/>
          </a:prstGeom>
          <a:noFill/>
        </p:spPr>
        <p:txBody>
          <a:bodyPr wrap="square" rtlCol="0">
            <a:spAutoFit/>
          </a:bodyPr>
          <a:lstStyle/>
          <a:p>
            <a:r>
              <a:rPr lang="en-GB" sz="2800" dirty="0"/>
              <a:t>47%</a:t>
            </a:r>
          </a:p>
          <a:p>
            <a:r>
              <a:rPr lang="en-GB" sz="2800" dirty="0"/>
              <a:t>In Work</a:t>
            </a:r>
          </a:p>
        </p:txBody>
      </p:sp>
      <p:sp>
        <p:nvSpPr>
          <p:cNvPr id="14" name="TextBox 13">
            <a:extLst>
              <a:ext uri="{FF2B5EF4-FFF2-40B4-BE49-F238E27FC236}">
                <a16:creationId xmlns:a16="http://schemas.microsoft.com/office/drawing/2014/main" id="{37EFF076-3C78-4F44-81A8-00A0CA30464D}"/>
              </a:ext>
              <a:ext uri="{C183D7F6-B498-43B3-948B-1728B52AA6E4}">
                <adec:decorative xmlns:adec="http://schemas.microsoft.com/office/drawing/2017/decorative" val="1"/>
              </a:ext>
            </a:extLst>
          </p:cNvPr>
          <p:cNvSpPr txBox="1"/>
          <p:nvPr/>
        </p:nvSpPr>
        <p:spPr>
          <a:xfrm>
            <a:off x="9938646" y="4668982"/>
            <a:ext cx="2202873" cy="954107"/>
          </a:xfrm>
          <a:prstGeom prst="rect">
            <a:avLst/>
          </a:prstGeom>
          <a:noFill/>
        </p:spPr>
        <p:txBody>
          <a:bodyPr wrap="square" rtlCol="0">
            <a:spAutoFit/>
          </a:bodyPr>
          <a:lstStyle/>
          <a:p>
            <a:r>
              <a:rPr lang="en-GB" sz="2800" dirty="0"/>
              <a:t>53%</a:t>
            </a:r>
          </a:p>
          <a:p>
            <a:r>
              <a:rPr lang="en-GB" sz="2800" dirty="0"/>
              <a:t>Not In work</a:t>
            </a:r>
          </a:p>
        </p:txBody>
      </p:sp>
      <p:sp>
        <p:nvSpPr>
          <p:cNvPr id="15" name="Text Box 2">
            <a:extLst>
              <a:ext uri="{FF2B5EF4-FFF2-40B4-BE49-F238E27FC236}">
                <a16:creationId xmlns:a16="http://schemas.microsoft.com/office/drawing/2014/main" id="{B1F66E18-B731-41BD-A8F3-6657FC8DB38E}"/>
              </a:ext>
              <a:ext uri="{C183D7F6-B498-43B3-948B-1728B52AA6E4}">
                <adec:decorative xmlns:adec="http://schemas.microsoft.com/office/drawing/2017/decorative" val="1"/>
              </a:ext>
            </a:extLst>
          </p:cNvPr>
          <p:cNvSpPr txBox="1">
            <a:spLocks noChangeArrowheads="1"/>
          </p:cNvSpPr>
          <p:nvPr/>
        </p:nvSpPr>
        <p:spPr bwMode="auto">
          <a:xfrm>
            <a:off x="9047019" y="3144982"/>
            <a:ext cx="1870364" cy="555189"/>
          </a:xfrm>
          <a:prstGeom prst="rect">
            <a:avLst/>
          </a:prstGeom>
          <a:solidFill>
            <a:schemeClr val="bg1"/>
          </a:solidFill>
          <a:ln w="9525">
            <a:noFill/>
            <a:miter lim="800000"/>
            <a:headEnd/>
            <a:tailEnd/>
          </a:ln>
        </p:spPr>
        <p:txBody>
          <a:bodyPr rot="0" vert="horz" wrap="square" lIns="91440" tIns="45720" rIns="91440" bIns="45720" anchor="t" anchorCtr="0">
            <a:noAutofit/>
          </a:bodyPr>
          <a:lstStyle/>
          <a:p>
            <a:r>
              <a:rPr lang="en-GB" sz="800" i="1" dirty="0">
                <a:latin typeface="Arial"/>
                <a:ea typeface="Times New Roman"/>
                <a:cs typeface="Times New Roman"/>
              </a:rPr>
              <a:t>Source: HMRC Child Benefit Statistics August 2018 and Child and Working Tax Credit Statistics 2017-18</a:t>
            </a:r>
            <a:endParaRPr lang="en-GB" sz="1200" i="1" dirty="0">
              <a:latin typeface="Century Gothic"/>
              <a:ea typeface="Times New Roman"/>
              <a:cs typeface="Times New Roman"/>
            </a:endParaRPr>
          </a:p>
        </p:txBody>
      </p:sp>
    </p:spTree>
    <p:extLst>
      <p:ext uri="{BB962C8B-B14F-4D97-AF65-F5344CB8AC3E}">
        <p14:creationId xmlns:p14="http://schemas.microsoft.com/office/powerpoint/2010/main" val="4279268604"/>
      </p:ext>
    </p:extLst>
  </p:cSld>
  <p:clrMapOvr>
    <a:masterClrMapping/>
  </p:clrMapOvr>
</p:sld>
</file>

<file path=ppt/theme/theme1.xml><?xml version="1.0" encoding="utf-8"?>
<a:theme xmlns:a="http://schemas.openxmlformats.org/drawingml/2006/main" name="LBTH PPT theme">
  <a:themeElements>
    <a:clrScheme name="LBTH Colours">
      <a:dk1>
        <a:srgbClr val="00445E"/>
      </a:dk1>
      <a:lt1>
        <a:srgbClr val="FFFFFF"/>
      </a:lt1>
      <a:dk2>
        <a:srgbClr val="00B2BB"/>
      </a:dk2>
      <a:lt2>
        <a:srgbClr val="BBD034"/>
      </a:lt2>
      <a:accent1>
        <a:srgbClr val="E62154"/>
      </a:accent1>
      <a:accent2>
        <a:srgbClr val="F7A823"/>
      </a:accent2>
      <a:accent3>
        <a:srgbClr val="E5E000"/>
      </a:accent3>
      <a:accent4>
        <a:srgbClr val="AF137E"/>
      </a:accent4>
      <a:accent5>
        <a:srgbClr val="E94E1B"/>
      </a:accent5>
      <a:accent6>
        <a:srgbClr val="92C256"/>
      </a:accent6>
      <a:hlink>
        <a:srgbClr val="0000FF"/>
      </a:hlink>
      <a:folHlink>
        <a:srgbClr val="800080"/>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TH PPT theme" id="{8690AB46-57C9-486D-8051-A8FCF98A9542}" vid="{7F942EB9-57AC-446A-B234-44AFCCC3D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BB513BD579BF4FAC6B5580372F2F7E" ma:contentTypeVersion="13" ma:contentTypeDescription="Create a new document." ma:contentTypeScope="" ma:versionID="55413226cba683ef6b5ed64a23670ee2">
  <xsd:schema xmlns:xsd="http://www.w3.org/2001/XMLSchema" xmlns:xs="http://www.w3.org/2001/XMLSchema" xmlns:p="http://schemas.microsoft.com/office/2006/metadata/properties" xmlns:ns3="46c37b34-2409-4c5e-90c0-b948f1353365" xmlns:ns4="2a4cc58a-d66d-45cf-b590-f56250971858" targetNamespace="http://schemas.microsoft.com/office/2006/metadata/properties" ma:root="true" ma:fieldsID="80054715bc255f450e23c14427ee8ce3" ns3:_="" ns4:_="">
    <xsd:import namespace="46c37b34-2409-4c5e-90c0-b948f1353365"/>
    <xsd:import namespace="2a4cc58a-d66d-45cf-b590-f562509718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37b34-2409-4c5e-90c0-b948f135336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4cc58a-d66d-45cf-b590-f562509718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C95CC8-FCC5-45E6-B66C-2BDBA5BFD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c37b34-2409-4c5e-90c0-b948f1353365"/>
    <ds:schemaRef ds:uri="2a4cc58a-d66d-45cf-b590-f562509718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AC92BE-7F65-4AD4-9C31-5651DA116B67}">
  <ds:schemaRefs>
    <ds:schemaRef ds:uri="http://schemas.microsoft.com/sharepoint/v3/contenttype/forms"/>
  </ds:schemaRefs>
</ds:datastoreItem>
</file>

<file path=customXml/itemProps3.xml><?xml version="1.0" encoding="utf-8"?>
<ds:datastoreItem xmlns:ds="http://schemas.openxmlformats.org/officeDocument/2006/customXml" ds:itemID="{778ADC5A-807F-42B2-92C7-50F51D6D3270}">
  <ds:schemaRefs>
    <ds:schemaRef ds:uri="http://purl.org/dc/dcmitype/"/>
    <ds:schemaRef ds:uri="http://www.w3.org/XML/1998/namespac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2a4cc58a-d66d-45cf-b590-f56250971858"/>
    <ds:schemaRef ds:uri="46c37b34-2409-4c5e-90c0-b948f1353365"/>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Default Theme</Template>
  <TotalTime>2779</TotalTime>
  <Words>753</Words>
  <Application>Microsoft Office PowerPoint</Application>
  <PresentationFormat>Widescreen</PresentationFormat>
  <Paragraphs>85</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Raleway</vt:lpstr>
      <vt:lpstr>LBTH PPT theme</vt:lpstr>
      <vt:lpstr>Borough Profile 2020</vt:lpstr>
      <vt:lpstr>Summary</vt:lpstr>
      <vt:lpstr>Indices of Multiple Deprivation</vt:lpstr>
      <vt:lpstr>Indices of Multiple Deprivation Map</vt:lpstr>
      <vt:lpstr>Child Poverty</vt:lpstr>
      <vt:lpstr>Child Poverty – Income Deprivation Affecting Children</vt:lpstr>
      <vt:lpstr>Older People Poverty</vt:lpstr>
      <vt:lpstr>Older People Poverty – Income Deprivation Affecting Older People</vt:lpstr>
      <vt:lpstr>In Work Poverty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Pickin</dc:creator>
  <cp:lastModifiedBy>Rob Flynn</cp:lastModifiedBy>
  <cp:revision>152</cp:revision>
  <dcterms:created xsi:type="dcterms:W3CDTF">2020-02-07T11:14:16Z</dcterms:created>
  <dcterms:modified xsi:type="dcterms:W3CDTF">2020-10-15T10:00:36Z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0x01010047BB513BD579BF4FAC6B5580372F2F7E</vt:lpwstr>
  </property>
</Properties>
</file>