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5"/>
    <p:sldMasterId id="2147483926" r:id="rId6"/>
  </p:sldMasterIdLst>
  <p:notesMasterIdLst>
    <p:notesMasterId r:id="rId17"/>
  </p:notesMasterIdLst>
  <p:sldIdLst>
    <p:sldId id="260" r:id="rId7"/>
    <p:sldId id="261" r:id="rId8"/>
    <p:sldId id="273" r:id="rId9"/>
    <p:sldId id="274" r:id="rId10"/>
    <p:sldId id="278" r:id="rId11"/>
    <p:sldId id="279" r:id="rId12"/>
    <p:sldId id="280" r:id="rId13"/>
    <p:sldId id="281" r:id="rId14"/>
    <p:sldId id="282" r:id="rId15"/>
    <p:sldId id="271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AC32"/>
    <a:srgbClr val="FF6600"/>
    <a:srgbClr val="FFFFFF"/>
    <a:srgbClr val="EAEAEA"/>
    <a:srgbClr val="F8F8F8"/>
    <a:srgbClr val="CC0000"/>
    <a:srgbClr val="0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057BA-BAF2-4173-B897-D83643B9B63F}" v="1" dt="2021-06-22T12:03:5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0" autoAdjust="0"/>
    <p:restoredTop sz="67920" autoAdjust="0"/>
  </p:normalViewPr>
  <p:slideViewPr>
    <p:cSldViewPr snapToGrid="0" snapToObjects="1">
      <p:cViewPr varScale="1">
        <p:scale>
          <a:sx n="77" d="100"/>
          <a:sy n="77" d="100"/>
        </p:scale>
        <p:origin x="70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Nduoyo" userId="5568e3a2-4061-4155-8b48-33bca9c9c426" providerId="ADAL" clId="{710057BA-BAF2-4173-B897-D83643B9B63F}"/>
    <pc:docChg chg="modSld">
      <pc:chgData name="Phillip Nduoyo" userId="5568e3a2-4061-4155-8b48-33bca9c9c426" providerId="ADAL" clId="{710057BA-BAF2-4173-B897-D83643B9B63F}" dt="2021-06-22T12:03:20.237" v="94" actId="33553"/>
      <pc:docMkLst>
        <pc:docMk/>
      </pc:docMkLst>
      <pc:sldChg chg="modSp mod">
        <pc:chgData name="Phillip Nduoyo" userId="5568e3a2-4061-4155-8b48-33bca9c9c426" providerId="ADAL" clId="{710057BA-BAF2-4173-B897-D83643B9B63F}" dt="2021-06-22T12:03:20.237" v="94" actId="33553"/>
        <pc:sldMkLst>
          <pc:docMk/>
          <pc:sldMk cId="0" sldId="271"/>
        </pc:sldMkLst>
        <pc:spChg chg="mod">
          <ac:chgData name="Phillip Nduoyo" userId="5568e3a2-4061-4155-8b48-33bca9c9c426" providerId="ADAL" clId="{710057BA-BAF2-4173-B897-D83643B9B63F}" dt="2021-06-22T12:03:20.237" v="94" actId="33553"/>
          <ac:spMkLst>
            <pc:docMk/>
            <pc:sldMk cId="0" sldId="271"/>
            <ac:spMk id="22530" creationId="{5EDD4BA6-E3B4-49A6-8EA9-D6CC86CB3350}"/>
          </ac:spMkLst>
        </pc:spChg>
        <pc:picChg chg="mod">
          <ac:chgData name="Phillip Nduoyo" userId="5568e3a2-4061-4155-8b48-33bca9c9c426" providerId="ADAL" clId="{710057BA-BAF2-4173-B897-D83643B9B63F}" dt="2021-06-22T12:03:05.510" v="93" actId="962"/>
          <ac:picMkLst>
            <pc:docMk/>
            <pc:sldMk cId="0" sldId="271"/>
            <ac:picMk id="22531" creationId="{3274B0CE-E533-447E-93D7-D35F34CB93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874816-F657-4476-9B6C-16219D6CAF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36793-D1B7-4A92-BEA5-A2D53AC90B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69C0B4-697B-4B81-8132-C01BEC4A251B}" type="datetimeFigureOut">
              <a:rPr lang="en-GB" altLang="en-US"/>
              <a:pPr>
                <a:defRPr/>
              </a:pPr>
              <a:t>22/06/2021</a:t>
            </a:fld>
            <a:endParaRPr lang="en-GB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1752CD9-E3C0-4FE4-BF38-40768E705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B89253-AF45-4F83-B94D-DC170A320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39E50-D56B-425C-A2E5-FCDBF965E9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DBCCA-E4E7-4CCF-95E3-D487F9A94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96DD89-B01C-4F61-BC78-E07A91E5ED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E3287EEC-D9E5-4E6B-9DDC-96B8A7738D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3125C88-FB46-4E39-93F9-5F00339EF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2ACCF97-6D91-41AB-9C3E-C0A5C2B46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137CB6-D032-4CA8-A7BE-A49F42900AF8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C917A31-8070-4033-83CD-4AABEB2E23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C9AE4AD-D9B0-4E79-8C01-E2AA1F1DCE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E8AB120-3222-4095-BE79-E25DFBA30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DE06F9-C8FB-405C-A926-A5766181BCC7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0F90932-D69E-4FFF-A2E6-7F527AE192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CECCC69-8D29-486E-8827-54806BDCFB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>
              <a:solidFill>
                <a:srgbClr val="FFFFFF"/>
              </a:solidFill>
              <a:latin typeface="Foundry Form Sans" pitchFamily="2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D9A112C-F8C6-44C2-9C7F-80778FFEA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6FBAA5-8738-4274-B4B6-6D99B4A27BDE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615107F-B728-4354-9628-6F55E1A01D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0234F4D-67AF-49E1-B2B6-7CE18D57AD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>
              <a:solidFill>
                <a:srgbClr val="FFFFFF"/>
              </a:solidFill>
              <a:latin typeface="Foundry Form Sans" pitchFamily="2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A20BFB4-C294-4B1B-A134-2D75B2314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06B516-E1BE-4CD3-B95D-69AE24B63FFE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90E3232-0E35-4624-AF1F-F0BAC0A4A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C380328-9B91-47DD-9170-1282C1AE9C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>
              <a:solidFill>
                <a:srgbClr val="FFFFFF"/>
              </a:solidFill>
              <a:latin typeface="Foundry Form Sans" pitchFamily="2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52D5B7F-1338-42E5-A203-08C513E88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51B8AE-11CB-4662-80F9-E22B1540B22D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62610BE-714A-4F8D-885B-0D4074A622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403623A-B271-47E9-A584-5219134C1C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>
              <a:solidFill>
                <a:srgbClr val="FFFFFF"/>
              </a:solidFill>
              <a:latin typeface="Foundry Form Sans" pitchFamily="2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25E16F9-0947-44DE-ADBD-A072B4CE1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5191D8-39E8-4954-AB94-F394EDA74706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86E19B8-B64D-4237-BBA5-B5C7B1705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C587560-13C7-41E8-AF39-B3F56045EC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>
              <a:solidFill>
                <a:srgbClr val="FFFFFF"/>
              </a:solidFill>
              <a:latin typeface="Foundry Form Sans" pitchFamily="2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8BD120A-BB98-49AE-9A76-DABB6B797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BD0A0D-49AB-4ED9-AFEE-C21AFD70E52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295AD20-B96B-4EB8-9C5A-C18D4EC78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395BEC0-22A6-4597-A9C3-EF605E3229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>
              <a:solidFill>
                <a:srgbClr val="FFFFFF"/>
              </a:solidFill>
              <a:latin typeface="Foundry Form Sans" pitchFamily="2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66AF551-5F40-4F20-A7EC-CE10A0EEA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DB6CE3-DC28-4B2C-B20E-9A55BBC52DA9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13A18CD-2134-47B0-80CD-123D4FA97E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E1E5B06-07D6-44A1-9E54-DDE94E2E17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>
              <a:solidFill>
                <a:srgbClr val="FFFFFF"/>
              </a:solidFill>
              <a:latin typeface="Foundry Form Sans" pitchFamily="2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002A60C-87CB-4C35-A43C-C44BEB516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90850E-B373-45A1-8079-36C21FA64D3E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8F33BD0-16EA-48C4-A20E-F314197463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D77AD76-553D-4B34-84DB-F21E96C116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>
              <a:solidFill>
                <a:srgbClr val="FFFFFF"/>
              </a:solidFill>
              <a:latin typeface="Foundry Form Sans" pitchFamily="2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E4FA270-6C25-454C-9E83-A674AD430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9B4BD5-DC5E-4C93-886F-CC8DC0997D2E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6ABC25-61B8-413B-8C96-9E03E6712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288" y="6237288"/>
            <a:ext cx="1219200" cy="9144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A5C29-8505-4320-9417-EF8DBFF48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2988" y="6149975"/>
            <a:ext cx="1219200" cy="9144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00765"/>
            <a:ext cx="10972800" cy="1739092"/>
          </a:xfrm>
          <a:prstGeom prst="rect">
            <a:avLst/>
          </a:prstGeom>
        </p:spPr>
        <p:txBody>
          <a:bodyPr/>
          <a:lstStyle>
            <a:lvl1pPr algn="l">
              <a:defRPr lang="en-US" sz="4000" b="1" i="0" kern="1200" cap="all" spc="500" smtClean="0">
                <a:solidFill>
                  <a:schemeClr val="bg1"/>
                </a:solidFill>
                <a:latin typeface="Helvetica"/>
                <a:ea typeface="Geneva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96288"/>
            <a:ext cx="10972800" cy="2246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kern="1200" spc="150" baseline="0">
                <a:solidFill>
                  <a:schemeClr val="bg1"/>
                </a:solidFill>
                <a:latin typeface="Helvetic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5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2" y="1122363"/>
            <a:ext cx="7186127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3602038"/>
            <a:ext cx="7186127" cy="1655762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5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0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09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1137"/>
            <a:ext cx="9761739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41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137"/>
            <a:ext cx="9761739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11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99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1" y="1433531"/>
            <a:ext cx="10972800" cy="4365688"/>
          </a:xfrm>
          <a:prstGeom prst="rect">
            <a:avLst/>
          </a:prstGeom>
        </p:spPr>
        <p:txBody>
          <a:bodyPr/>
          <a:lstStyle>
            <a:lvl1pPr>
              <a:defRPr sz="2400" b="1" i="0" kern="1200" spc="150">
                <a:solidFill>
                  <a:srgbClr val="4D4D4F"/>
                </a:solidFill>
                <a:latin typeface="Helvetica"/>
                <a:cs typeface="Arial"/>
              </a:defRPr>
            </a:lvl1pPr>
            <a:lvl2pPr>
              <a:defRPr sz="2200" b="1" i="0" kern="1200" spc="150">
                <a:solidFill>
                  <a:srgbClr val="4D4D4F"/>
                </a:solidFill>
                <a:latin typeface="Helvetica"/>
                <a:cs typeface="Arial"/>
              </a:defRPr>
            </a:lvl2pPr>
            <a:lvl3pPr>
              <a:defRPr sz="1800" b="1" i="0" kern="1200" spc="150">
                <a:solidFill>
                  <a:srgbClr val="4D4D4F"/>
                </a:solidFill>
                <a:latin typeface="Helvetica"/>
                <a:cs typeface="Arial"/>
              </a:defRPr>
            </a:lvl3pPr>
            <a:lvl4pPr>
              <a:defRPr sz="1600" b="1" i="0" kern="1200" spc="150">
                <a:solidFill>
                  <a:srgbClr val="4D4D4F"/>
                </a:solidFill>
                <a:latin typeface="Helvetica"/>
                <a:cs typeface="Arial"/>
              </a:defRPr>
            </a:lvl4pPr>
            <a:lvl5pPr>
              <a:defRPr b="1" i="0" spc="50">
                <a:solidFill>
                  <a:srgbClr val="4D4D4F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16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 i="0" cap="all" spc="500">
                <a:solidFill>
                  <a:srgbClr val="4D4D4F"/>
                </a:solidFill>
                <a:latin typeface="Helvetica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6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16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 i="0" cap="all" spc="500">
                <a:solidFill>
                  <a:srgbClr val="4D4D4F"/>
                </a:solidFill>
                <a:latin typeface="Helvetica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5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MoL_background.jpg">
            <a:extLst>
              <a:ext uri="{FF2B5EF4-FFF2-40B4-BE49-F238E27FC236}">
                <a16:creationId xmlns:a16="http://schemas.microsoft.com/office/drawing/2014/main" id="{5370D55D-2C6B-4BC8-91C7-B5CCBCD5C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86CF294-B681-4E28-92C2-195B4439A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88"/>
            <a:ext cx="97615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EBF9617-5305-48D6-8690-2D268DC83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337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F0865-CA20-4DB9-B984-DD5CE6B24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7B6CC0-BD05-47AB-B27F-32C0FA91094C}" type="datetimeFigureOut">
              <a:rPr lang="en-GB"/>
              <a:pPr>
                <a:defRPr/>
              </a:pPr>
              <a:t>22/06/2021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DA903-2227-4771-9C59-617C545A6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6A03-B1D0-4B8B-9297-28B8DE0C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0623E8-C18D-4206-B220-030F3475E5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3366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3366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3366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3366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3366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3366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3366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003366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ergency.planning@towerhamlets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Thomas@towerhamlets.gov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hyperlink" Target="mailto:Alex.Hurrell@towerhamlets.gov.uk" TargetMode="External"/><Relationship Id="rId4" Type="http://schemas.openxmlformats.org/officeDocument/2006/relationships/hyperlink" Target="mailto:Andrea.stone@towerhamlets.gov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i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cal.co.uk/css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ondon.gov.uk/" TargetMode="External"/><Relationship Id="rId4" Type="http://schemas.openxmlformats.org/officeDocument/2006/relationships/hyperlink" Target="http://www.nactso.gov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2592E0-B707-4722-A666-0A67F39F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301625"/>
            <a:ext cx="8229600" cy="1106488"/>
          </a:xfrm>
        </p:spPr>
        <p:txBody>
          <a:bodyPr anchor="t"/>
          <a:lstStyle/>
          <a:p>
            <a:pPr>
              <a:defRPr/>
            </a:pPr>
            <a:r>
              <a:rPr lang="en-GB" sz="3600" dirty="0">
                <a:latin typeface="Helvetica" pitchFamily="34" charset="0"/>
                <a:cs typeface="Helvetica" pitchFamily="34" charset="0"/>
              </a:rPr>
              <a:t>Protect your business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736B2D9-504B-4CCB-84CC-6C7BA8FFE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638" y="1733550"/>
            <a:ext cx="6480175" cy="1924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200" b="1" dirty="0"/>
              <a:t>Business Continuity Awareness Presentation</a:t>
            </a:r>
          </a:p>
          <a:p>
            <a:pPr>
              <a:defRPr/>
            </a:pPr>
            <a:endParaRPr lang="en-GB" sz="1200" dirty="0"/>
          </a:p>
          <a:p>
            <a:pPr>
              <a:defRPr/>
            </a:pPr>
            <a:r>
              <a:rPr lang="en-GB" sz="1400" dirty="0"/>
              <a:t>London Borough of Tower Hamlets – Civil Protection Unit</a:t>
            </a:r>
          </a:p>
          <a:p>
            <a:pPr>
              <a:defRPr/>
            </a:pPr>
            <a:r>
              <a:rPr lang="en-GB" sz="1200" dirty="0">
                <a:hlinkClick r:id="rId3"/>
              </a:rPr>
              <a:t>Emergency.planning@towerhamlets.gov.uk</a:t>
            </a:r>
            <a:r>
              <a:rPr lang="en-GB" sz="1200" dirty="0"/>
              <a:t> </a:t>
            </a:r>
          </a:p>
          <a:p>
            <a:pPr>
              <a:defRPr/>
            </a:pPr>
            <a:endParaRPr lang="en-GB" sz="1200" dirty="0"/>
          </a:p>
          <a:p>
            <a:pPr>
              <a:defRPr/>
            </a:pPr>
            <a:endParaRPr lang="en-GB" sz="1200" dirty="0"/>
          </a:p>
          <a:p>
            <a:pPr>
              <a:defRPr/>
            </a:pPr>
            <a:endParaRPr lang="en-GB" sz="1200" dirty="0"/>
          </a:p>
          <a:p>
            <a:pPr>
              <a:defRPr/>
            </a:pPr>
            <a:endParaRPr lang="en-GB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:a16="http://schemas.microsoft.com/office/drawing/2014/main" id="{5EDD4BA6-E3B4-49A6-8EA9-D6CC86CB335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053138" y="1957388"/>
            <a:ext cx="4483100" cy="2986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15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Arial"/>
              </a:rPr>
              <a:t>Any Questions? </a:t>
            </a:r>
            <a:endParaRPr kumimoji="0" lang="en-GB" altLang="en-US" sz="2000" b="1" i="0" u="none" strike="noStrike" kern="1200" cap="none" spc="15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ea typeface="MS PGothic" pitchFamily="34" charset="-128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Arial"/>
              </a:rPr>
              <a:t>LOCAL AUTHORITY CONTACTS: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15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ea typeface="MS PGothic" pitchFamily="34" charset="-128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15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Arial"/>
                <a:hlinkClick r:id="rId3"/>
              </a:rPr>
              <a:t>Jason.Thomas@towerhamlets.gov.uk</a:t>
            </a:r>
            <a:endParaRPr kumimoji="0" lang="en-GB" altLang="en-US" sz="1600" b="0" i="0" u="none" strike="noStrike" kern="1200" cap="none" spc="15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ea typeface="MS PGothic" pitchFamily="34" charset="-128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15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Arial"/>
                <a:hlinkClick r:id="rId4"/>
              </a:rPr>
              <a:t>Andrea.Stone@towerhamlets.gov.uk</a:t>
            </a:r>
            <a:endParaRPr kumimoji="0" lang="en-GB" altLang="en-US" sz="1600" b="0" i="0" u="none" strike="noStrike" kern="1200" cap="none" spc="15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ea typeface="MS PGothic" pitchFamily="34" charset="-128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15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"/>
                <a:ea typeface="MS PGothic" pitchFamily="34" charset="-128"/>
                <a:cs typeface="Arial"/>
                <a:hlinkClick r:id="rId5"/>
              </a:rPr>
              <a:t>Alex.Hurrell@towerhamlets.gov.uk</a:t>
            </a:r>
            <a:endParaRPr kumimoji="0" lang="en-GB" altLang="en-US" sz="1600" b="0" i="0" u="none" strike="noStrike" kern="1200" cap="none" spc="15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ea typeface="MS PGothic" pitchFamily="34" charset="-128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15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"/>
              <a:ea typeface="MS PGothic" pitchFamily="34" charset="-128"/>
              <a:cs typeface="Arial"/>
            </a:endParaRPr>
          </a:p>
        </p:txBody>
      </p:sp>
      <p:pic>
        <p:nvPicPr>
          <p:cNvPr id="22531" name="Picture 1" descr="Places to learn and question hoarding">
            <a:extLst>
              <a:ext uri="{FF2B5EF4-FFF2-40B4-BE49-F238E27FC236}">
                <a16:creationId xmlns:a16="http://schemas.microsoft.com/office/drawing/2014/main" id="{3274B0CE-E533-447E-93D7-D35F34CB93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82777" cy="68580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1C34DBB8-CE8F-4D4D-B248-004C8186C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92125"/>
            <a:ext cx="8229600" cy="781050"/>
          </a:xfrm>
        </p:spPr>
        <p:txBody>
          <a:bodyPr/>
          <a:lstStyle/>
          <a:p>
            <a:pPr eaLnBrk="1" hangingPunct="1"/>
            <a:r>
              <a:rPr lang="en-GB" altLang="en-US" sz="2000" u="sng"/>
              <a:t>Why should I protect my business?</a:t>
            </a:r>
          </a:p>
        </p:txBody>
      </p:sp>
      <p:sp>
        <p:nvSpPr>
          <p:cNvPr id="14339" name="Content Placeholder 1">
            <a:extLst>
              <a:ext uri="{FF2B5EF4-FFF2-40B4-BE49-F238E27FC236}">
                <a16:creationId xmlns:a16="http://schemas.microsoft.com/office/drawing/2014/main" id="{BA1EB619-44FF-4133-AA9D-277571A2A3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03375"/>
            <a:ext cx="10515600" cy="4351338"/>
          </a:xfrm>
        </p:spPr>
        <p:txBody>
          <a:bodyPr/>
          <a:lstStyle/>
          <a:p>
            <a:pPr eaLnBrk="1" hangingPunct="1"/>
            <a:r>
              <a:rPr lang="en-GB" altLang="en-US" sz="1800"/>
              <a:t>What would you do if your shop was on fire or flooded?</a:t>
            </a:r>
          </a:p>
          <a:p>
            <a:pPr eaLnBrk="1" hangingPunct="1"/>
            <a:r>
              <a:rPr lang="en-GB" altLang="en-US" sz="1800"/>
              <a:t>How long could you survive for?</a:t>
            </a:r>
          </a:p>
          <a:p>
            <a:pPr eaLnBrk="1" hangingPunct="1"/>
            <a:r>
              <a:rPr lang="en-GB" altLang="en-US" sz="1800"/>
              <a:t>What about your staff?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5EC568FA-F3ED-4B2C-84FD-9A533904D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76238"/>
            <a:ext cx="8229600" cy="781050"/>
          </a:xfrm>
        </p:spPr>
        <p:txBody>
          <a:bodyPr/>
          <a:lstStyle/>
          <a:p>
            <a:pPr eaLnBrk="1" hangingPunct="1"/>
            <a:r>
              <a:rPr lang="en-GB" altLang="en-US" sz="2000" u="sng"/>
              <a:t>Aim and 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22710F-A6F7-4D30-8248-9757C164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13" y="1157288"/>
            <a:ext cx="9356725" cy="43656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Aim: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Highlight to Small to Medium Enterprises some key actions that can be taken to better protect and prepare their business.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Objectives: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800" dirty="0"/>
              <a:t>Identify Risks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800" dirty="0"/>
              <a:t>Plan and Prepare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800" dirty="0"/>
              <a:t>Document key contacts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800" dirty="0"/>
              <a:t>Insurance Cover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800" dirty="0"/>
              <a:t>Further Information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>
            <a:extLst>
              <a:ext uri="{FF2B5EF4-FFF2-40B4-BE49-F238E27FC236}">
                <a16:creationId xmlns:a16="http://schemas.microsoft.com/office/drawing/2014/main" id="{3D96CD08-639B-4F4E-988F-E12C2AAC9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88"/>
            <a:ext cx="9771063" cy="1325562"/>
          </a:xfrm>
        </p:spPr>
        <p:txBody>
          <a:bodyPr/>
          <a:lstStyle/>
          <a:p>
            <a:pPr eaLnBrk="1" hangingPunct="1"/>
            <a:r>
              <a:rPr lang="en-GB" altLang="en-US" sz="2000" u="sng"/>
              <a:t>1. Identify Potential Risks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830B6-9093-4085-BDFE-9A84C182C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688"/>
            <a:ext cx="9329738" cy="53736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Think about the potential risks to your business that may stop you operating (e.g. the loss of premises, staff or equipment).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Why?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To protect your business.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How?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Speak to businesses around you.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Think about what has happened previously in your area (e.g. flooding, power cuts, protests).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You can use online guides and questionnaires to help you.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>
            <a:extLst>
              <a:ext uri="{FF2B5EF4-FFF2-40B4-BE49-F238E27FC236}">
                <a16:creationId xmlns:a16="http://schemas.microsoft.com/office/drawing/2014/main" id="{BBA501BD-1A38-49B8-8714-077896087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88"/>
            <a:ext cx="9771063" cy="1325562"/>
          </a:xfrm>
        </p:spPr>
        <p:txBody>
          <a:bodyPr/>
          <a:lstStyle/>
          <a:p>
            <a:pPr eaLnBrk="1" hangingPunct="1"/>
            <a:r>
              <a:rPr lang="en-GB" altLang="en-US" sz="2000" u="sng"/>
              <a:t>2. Plan and Prepare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D9EE64-FCE1-49D1-BF15-5A85CA7A2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688"/>
            <a:ext cx="9329738" cy="53736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Plan and prepare for the risks that are most likely to impact you.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Why?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Planning and preparation is an important factor in ensuring your business either remains unaffected, or is able to get back to operating as quickly as possible after a disruption.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It makes sure that people (yourself, staff or others) know what to do, and can do so quickly, even if you’re not available.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How?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Through a simple list with key actions per risk (e.g. if we are at risk of flooding then follow steps A, B and C…)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Then make sure these are explained to staff.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52726E64-9DDD-4EF7-A18B-8E6936BE2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88"/>
            <a:ext cx="9771063" cy="1325562"/>
          </a:xfrm>
        </p:spPr>
        <p:txBody>
          <a:bodyPr/>
          <a:lstStyle/>
          <a:p>
            <a:pPr eaLnBrk="1" hangingPunct="1"/>
            <a:r>
              <a:rPr lang="en-GB" altLang="en-US" sz="2000" u="sng"/>
              <a:t>3. Document Key Contacts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DC88D3-1981-444D-8AA8-A60051DB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688"/>
            <a:ext cx="9329738" cy="53736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Keep all important contacts written down in a safe location.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Why?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Making sure you can notify and get assistance as quickly as possible can make the difference between avoiding an issue and it stopping you operating.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If you’re not around, do staff know who to call and the best number? Do they know important information like account or policy numbers?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How?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Simple list kept somewhere accessible by all staff.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912EE701-7C5C-4CF6-AE8E-36EEDEFE5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88"/>
            <a:ext cx="9771063" cy="1325562"/>
          </a:xfrm>
        </p:spPr>
        <p:txBody>
          <a:bodyPr/>
          <a:lstStyle/>
          <a:p>
            <a:pPr eaLnBrk="1" hangingPunct="1"/>
            <a:r>
              <a:rPr lang="en-GB" altLang="en-US" sz="2000" u="sng"/>
              <a:t>4. Insurance Cover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5EF6A-36C8-4968-97ED-5013D133D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688"/>
            <a:ext cx="9329738" cy="53736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Insurance is </a:t>
            </a:r>
            <a:r>
              <a:rPr lang="en-GB" sz="1800" i="1" u="sng" dirty="0"/>
              <a:t>essential</a:t>
            </a:r>
            <a:r>
              <a:rPr lang="en-GB" sz="1800" dirty="0"/>
              <a:t> for all businesses.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Why?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Insurance allows a business to ensure it’s not impacted by unmanageable financial costs when issues occur.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How?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Check that you’re fully insured and that all documentation is stored safely.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Make sure that your insurance is renewed and covers all the risks you may face. Are there limits to your cover/do you need further cover for specific risks?  </a:t>
            </a:r>
            <a:r>
              <a:rPr lang="en-GB" sz="1800" u="sng" dirty="0">
                <a:hlinkClick r:id="rId3"/>
              </a:rPr>
              <a:t>The Association of British Insurers</a:t>
            </a:r>
            <a:r>
              <a:rPr lang="en-GB" sz="1800" dirty="0"/>
              <a:t> offers downloadable guidance for smaller businesses.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>
            <a:extLst>
              <a:ext uri="{FF2B5EF4-FFF2-40B4-BE49-F238E27FC236}">
                <a16:creationId xmlns:a16="http://schemas.microsoft.com/office/drawing/2014/main" id="{8BBC924A-14E0-4F2F-856D-81B4245C4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88"/>
            <a:ext cx="9771063" cy="1325562"/>
          </a:xfrm>
        </p:spPr>
        <p:txBody>
          <a:bodyPr/>
          <a:lstStyle/>
          <a:p>
            <a:pPr eaLnBrk="1" hangingPunct="1"/>
            <a:r>
              <a:rPr lang="en-GB" altLang="en-US" sz="2000" u="sng"/>
              <a:t>5. Further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D4C420-EF28-44D4-90E2-9A6604D1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688"/>
            <a:ext cx="9464675" cy="537368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Your business networks can provide information and guidance on how to better prepare and protect your businesses.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Your Local Authority has a team dedicated to emergency planning for your borough. This team can help provide guidance on where additional information can be sought.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dirty="0"/>
              <a:t>Being connected to your Local Authority and business networks in your area is an important part of protecting your business.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/>
              <a:t>Local Authorities may be able to assist by: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1800" i="1" dirty="0"/>
              <a:t>Providing information and suggesting appropriate networks or Business Continuity groups; Offering presentations to staff and management on how to protect your business; and Supporting with the development of plans and exercises where appropriate.</a:t>
            </a:r>
            <a:endParaRPr lang="en-GB" sz="2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>
            <a:extLst>
              <a:ext uri="{FF2B5EF4-FFF2-40B4-BE49-F238E27FC236}">
                <a16:creationId xmlns:a16="http://schemas.microsoft.com/office/drawing/2014/main" id="{8E29EAF4-27E4-4564-BFB8-DD74E92AD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331788"/>
            <a:ext cx="8229600" cy="581025"/>
          </a:xfrm>
        </p:spPr>
        <p:txBody>
          <a:bodyPr/>
          <a:lstStyle/>
          <a:p>
            <a:pPr eaLnBrk="1" hangingPunct="1"/>
            <a:r>
              <a:rPr lang="en-GB" altLang="en-US" sz="2000" u="sng"/>
              <a:t>5. Further Information Continued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49DE6B-0577-46F7-8EDE-2BA110FC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055688"/>
            <a:ext cx="9588500" cy="5373687"/>
          </a:xfrm>
        </p:spPr>
        <p:txBody>
          <a:bodyPr rtlCol="0">
            <a:normAutofit/>
          </a:bodyPr>
          <a:lstStyle/>
          <a:p>
            <a:pPr marL="485775" indent="-4857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dirty="0"/>
              <a:t>Cross-sector Safety &amp; Security Communications (</a:t>
            </a:r>
            <a:r>
              <a:rPr lang="en-US" altLang="en-US" sz="1800" dirty="0"/>
              <a:t>CSSC) </a:t>
            </a:r>
          </a:p>
          <a:p>
            <a:pPr marL="485775" indent="-4857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1800" dirty="0"/>
              <a:t>Send notifications and updates pertaining to regional incidents</a:t>
            </a:r>
          </a:p>
          <a:p>
            <a:pPr marL="485775" indent="-485775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1800" dirty="0"/>
              <a:t>Sign up at: </a:t>
            </a:r>
            <a:r>
              <a:rPr lang="en-US" altLang="en-US" sz="1800" dirty="0">
                <a:hlinkClick r:id="rId3"/>
              </a:rPr>
              <a:t>http://www.vocal.co.uk/cssc/</a:t>
            </a:r>
            <a:r>
              <a:rPr lang="en-US" altLang="en-US" sz="1800" dirty="0"/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dirty="0"/>
              <a:t>NACTSO – National Counter Terrorism Security Office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hlinkClick r:id="rId4"/>
              </a:rPr>
              <a:t>www.NACTSO.gov.uk</a:t>
            </a:r>
            <a:r>
              <a:rPr lang="en-US" altLang="en-US" sz="18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dirty="0"/>
              <a:t>London Prepared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dirty="0"/>
              <a:t>Visit </a:t>
            </a:r>
            <a:r>
              <a:rPr lang="en-US" altLang="en-US" sz="1800" dirty="0">
                <a:hlinkClick r:id="rId5"/>
              </a:rPr>
              <a:t>www.london.gov.uk</a:t>
            </a:r>
            <a:r>
              <a:rPr lang="en-US" altLang="en-US" sz="1800" dirty="0"/>
              <a:t> or Google ‘London Prepared’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/>
              <a:t>Downloadable guides available, specific for SME’s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dirty="0"/>
              <a:t>Business Resilience Planning Considerations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Insert Local Authority Website/Contact Details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L_ppt_template_white_CH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1">
  <a:themeElements>
    <a:clrScheme name="Custom 1">
      <a:dk1>
        <a:srgbClr val="00336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1E8BDE4-7944-4347-A036-446476D466C7}" vid="{DB6C908F-8FED-48BF-B237-44ADBC4DE5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B513BD579BF4FAC6B5580372F2F7E" ma:contentTypeVersion="14" ma:contentTypeDescription="Create a new document." ma:contentTypeScope="" ma:versionID="5c492076dfca0dc9fa1333c6b42b5975">
  <xsd:schema xmlns:xsd="http://www.w3.org/2001/XMLSchema" xmlns:xs="http://www.w3.org/2001/XMLSchema" xmlns:p="http://schemas.microsoft.com/office/2006/metadata/properties" xmlns:ns3="46c37b34-2409-4c5e-90c0-b948f1353365" xmlns:ns4="2a4cc58a-d66d-45cf-b590-f56250971858" targetNamespace="http://schemas.microsoft.com/office/2006/metadata/properties" ma:root="true" ma:fieldsID="2ea33a38b95146c677a0766151622d18" ns3:_="" ns4:_="">
    <xsd:import namespace="46c37b34-2409-4c5e-90c0-b948f1353365"/>
    <xsd:import namespace="2a4cc58a-d66d-45cf-b590-f5625097185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37b34-2409-4c5e-90c0-b948f13533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cc58a-d66d-45cf-b590-f56250971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FDE046-D949-4FDA-A8A2-9C8FFFEF34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8A89C7-DFE2-45E4-881F-8581C2564331}">
  <ds:schemaRefs>
    <ds:schemaRef ds:uri="http://schemas.microsoft.com/office/2006/documentManagement/types"/>
    <ds:schemaRef ds:uri="http://purl.org/dc/dcmitype/"/>
    <ds:schemaRef ds:uri="2a4cc58a-d66d-45cf-b590-f56250971858"/>
    <ds:schemaRef ds:uri="46c37b34-2409-4c5e-90c0-b948f1353365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F4769FD-0E3D-46E8-8B24-D20012658C0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A11DD25-3F1C-4292-93B3-50CF6B663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c37b34-2409-4c5e-90c0-b948f1353365"/>
    <ds:schemaRef ds:uri="2a4cc58a-d66d-45cf-b590-f56250971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714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MS PGothic</vt:lpstr>
      <vt:lpstr>Arial</vt:lpstr>
      <vt:lpstr>Helvetica</vt:lpstr>
      <vt:lpstr>Geneva</vt:lpstr>
      <vt:lpstr>Wingdings</vt:lpstr>
      <vt:lpstr>Foundry Form Sans</vt:lpstr>
      <vt:lpstr>MoL_ppt_template_white_CH_title</vt:lpstr>
      <vt:lpstr>Theme1</vt:lpstr>
      <vt:lpstr>Protect your business</vt:lpstr>
      <vt:lpstr>Why should I protect my business?</vt:lpstr>
      <vt:lpstr>Aim and Objectives</vt:lpstr>
      <vt:lpstr>1. Identify Potential Risks</vt:lpstr>
      <vt:lpstr>2. Plan and Prepare </vt:lpstr>
      <vt:lpstr>3. Document Key Contacts</vt:lpstr>
      <vt:lpstr>4. Insurance Cover</vt:lpstr>
      <vt:lpstr>5. Further Information</vt:lpstr>
      <vt:lpstr>5. Further Information Continued</vt:lpstr>
      <vt:lpstr>Any Questions?   LOCAL AUTHORITY CONTACTS:  Jason.Thomas@towerhamlets.gov.uk Andrea.Stone@towerhamlets.gov.uk Alex.Hurrell@towerhamlets.gov.uk </vt:lpstr>
    </vt:vector>
  </TitlesOfParts>
  <Company>GLA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 your business - Business Continuity Awareness Presentation</dc:title>
  <dc:creator>Alex Friend</dc:creator>
  <cp:lastModifiedBy>Phillip Nduoyo</cp:lastModifiedBy>
  <cp:revision>139</cp:revision>
  <dcterms:created xsi:type="dcterms:W3CDTF">2012-09-06T16:26:47Z</dcterms:created>
  <dcterms:modified xsi:type="dcterms:W3CDTF">2021-06-22T12:04:01Z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Andrea Stone</vt:lpwstr>
  </property>
  <property fmtid="{D5CDD505-2E9C-101B-9397-08002B2CF9AE}" pid="3" name="Order">
    <vt:lpwstr>185600.000000000</vt:lpwstr>
  </property>
  <property fmtid="{D5CDD505-2E9C-101B-9397-08002B2CF9AE}" pid="4" name="display_urn:schemas-microsoft-com:office:office#Author">
    <vt:lpwstr>Andrea Stone</vt:lpwstr>
  </property>
  <property fmtid="{D5CDD505-2E9C-101B-9397-08002B2CF9AE}" pid="5" name="ContentTypeId">
    <vt:lpwstr>0x01010047BB513BD579BF4FAC6B5580372F2F7E</vt:lpwstr>
  </property>
</Properties>
</file>