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74" r:id="rId2"/>
  </p:sldMasterIdLst>
  <p:sldIdLst>
    <p:sldId id="287" r:id="rId3"/>
    <p:sldId id="293" r:id="rId4"/>
    <p:sldId id="283" r:id="rId5"/>
    <p:sldId id="294" r:id="rId6"/>
    <p:sldId id="284" r:id="rId7"/>
    <p:sldId id="292" r:id="rId8"/>
    <p:sldId id="285" r:id="rId9"/>
    <p:sldId id="288" r:id="rId10"/>
    <p:sldId id="256" r:id="rId11"/>
    <p:sldId id="258" r:id="rId12"/>
    <p:sldId id="278" r:id="rId13"/>
    <p:sldId id="286" r:id="rId14"/>
    <p:sldId id="279" r:id="rId15"/>
    <p:sldId id="291" r:id="rId16"/>
    <p:sldId id="280" r:id="rId17"/>
    <p:sldId id="289" r:id="rId18"/>
    <p:sldId id="260" r:id="rId19"/>
    <p:sldId id="276" r:id="rId20"/>
    <p:sldId id="277" r:id="rId21"/>
    <p:sldId id="274" r:id="rId22"/>
    <p:sldId id="290" r:id="rId23"/>
    <p:sldId id="281" r:id="rId24"/>
    <p:sldId id="282"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3" d="100"/>
          <a:sy n="103" d="100"/>
        </p:scale>
        <p:origin x="-210" y="-8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Date Placeholder 7"/>
          <p:cNvSpPr>
            <a:spLocks noGrp="1"/>
          </p:cNvSpPr>
          <p:nvPr>
            <p:ph type="dt" sz="half" idx="15"/>
          </p:nvPr>
        </p:nvSpPr>
        <p:spPr/>
        <p:txBody>
          <a:bodyPr rtlCol="0"/>
          <a:lstStyle/>
          <a:p>
            <a:fld id="{43A52F36-E8AA-4C35-AFFC-82A8CAC82123}" type="datetimeFigureOut">
              <a:rPr lang="en-GB" smtClean="0"/>
              <a:t>05/01/2017</a:t>
            </a:fld>
            <a:endParaRPr lang="en-GB" dirty="0"/>
          </a:p>
        </p:txBody>
      </p:sp>
      <p:sp>
        <p:nvSpPr>
          <p:cNvPr id="10" name="Slide Number Placeholder 9"/>
          <p:cNvSpPr>
            <a:spLocks noGrp="1"/>
          </p:cNvSpPr>
          <p:nvPr>
            <p:ph type="sldNum" sz="quarter" idx="16"/>
          </p:nvPr>
        </p:nvSpPr>
        <p:spPr/>
        <p:txBody>
          <a:bodyPr rtlCol="0"/>
          <a:lstStyle/>
          <a:p>
            <a:fld id="{998296D5-504B-4CFB-920D-3C8AED284966}" type="slidenum">
              <a:rPr lang="en-GB" smtClean="0"/>
              <a:t>‹#›</a:t>
            </a:fld>
            <a:endParaRPr lang="en-GB" dirty="0"/>
          </a:p>
        </p:txBody>
      </p:sp>
      <p:sp>
        <p:nvSpPr>
          <p:cNvPr id="12" name="Footer Placeholder 11"/>
          <p:cNvSpPr>
            <a:spLocks noGrp="1"/>
          </p:cNvSpPr>
          <p:nvPr>
            <p:ph type="ftr" sz="quarter" idx="17"/>
          </p:nvPr>
        </p:nvSpPr>
        <p:spPr/>
        <p:txBody>
          <a:bodyPr rtlCol="0"/>
          <a:lstStyle/>
          <a:p>
            <a:endParaRPr lang="en-GB"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A4FB553-6058-43D2-A84B-3BBBDDF89554}" type="datetimeFigureOut">
              <a:rPr lang="en-GB" smtClean="0">
                <a:solidFill>
                  <a:prstClr val="black">
                    <a:tint val="75000"/>
                  </a:prstClr>
                </a:solidFill>
              </a:rPr>
              <a:pPr/>
              <a:t>05/01/2017</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0F6078B1-9C7A-4311-9E11-7DBAB7E9D284}"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26583205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0DD8A59F-8D6D-4167-B81F-27368C761519}" type="slidenum">
              <a:rPr lang="en-US" altLang="en-US"/>
              <a:pPr>
                <a:defRPr/>
              </a:pPr>
              <a:t>‹#›</a:t>
            </a:fld>
            <a:endParaRPr lang="en-US" altLang="en-US"/>
          </a:p>
        </p:txBody>
      </p:sp>
    </p:spTree>
    <p:extLst>
      <p:ext uri="{BB962C8B-B14F-4D97-AF65-F5344CB8AC3E}">
        <p14:creationId xmlns:p14="http://schemas.microsoft.com/office/powerpoint/2010/main" val="110199598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A4FB553-6058-43D2-A84B-3BBBDDF89554}" type="datetimeFigureOut">
              <a:rPr lang="en-GB" smtClean="0">
                <a:solidFill>
                  <a:prstClr val="black">
                    <a:tint val="75000"/>
                  </a:prstClr>
                </a:solidFill>
              </a:rPr>
              <a:pPr/>
              <a:t>05/01/2017</a:t>
            </a:fld>
            <a:endParaRPr lang="en-GB"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6078B1-9C7A-4311-9E11-7DBAB7E9D284}" type="slidenum">
              <a:rPr lang="en-GB" smtClean="0">
                <a:solidFill>
                  <a:prstClr val="black">
                    <a:tint val="75000"/>
                  </a:prstClr>
                </a:solidFill>
              </a:rPr>
              <a:pPr/>
              <a:t>‹#›</a:t>
            </a:fld>
            <a:endParaRPr lang="en-GB" dirty="0">
              <a:solidFill>
                <a:prstClr val="black">
                  <a:tint val="75000"/>
                </a:prstClr>
              </a:solidFill>
            </a:endParaRPr>
          </a:p>
        </p:txBody>
      </p:sp>
      <p:pic>
        <p:nvPicPr>
          <p:cNvPr id="2050" name="Picture 1"/>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574854" y="76299"/>
            <a:ext cx="2533650" cy="760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81148044"/>
      </p:ext>
    </p:extLst>
  </p:cSld>
  <p:clrMap bg1="lt1" tx1="dk1" bg2="lt2" tx2="dk2" accent1="accent1" accent2="accent2" accent3="accent3" accent4="accent4" accent5="accent5" accent6="accent6" hlink="hlink" folHlink="folHlink"/>
  <p:sldLayoutIdLst>
    <p:sldLayoutId id="2147483680"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A4FB553-6058-43D2-A84B-3BBBDDF89554}" type="datetimeFigureOut">
              <a:rPr lang="en-GB" smtClean="0">
                <a:solidFill>
                  <a:prstClr val="black">
                    <a:tint val="75000"/>
                  </a:prstClr>
                </a:solidFill>
              </a:rPr>
              <a:pPr/>
              <a:t>05/01/2017</a:t>
            </a:fld>
            <a:endParaRPr lang="en-GB"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6078B1-9C7A-4311-9E11-7DBAB7E9D284}" type="slidenum">
              <a:rPr lang="en-GB" smtClean="0">
                <a:solidFill>
                  <a:prstClr val="black">
                    <a:tint val="75000"/>
                  </a:prstClr>
                </a:solidFill>
              </a:rPr>
              <a:pPr/>
              <a:t>‹#›</a:t>
            </a:fld>
            <a:endParaRPr lang="en-GB" dirty="0">
              <a:solidFill>
                <a:prstClr val="black">
                  <a:tint val="75000"/>
                </a:prstClr>
              </a:solidFill>
            </a:endParaRPr>
          </a:p>
        </p:txBody>
      </p:sp>
      <p:pic>
        <p:nvPicPr>
          <p:cNvPr id="3074" name="Picture 1"/>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516216" y="101066"/>
            <a:ext cx="2533650" cy="760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81148044"/>
      </p:ext>
    </p:extLst>
  </p:cSld>
  <p:clrMap bg1="lt1" tx1="dk1" bg2="lt2" tx2="dk2" accent1="accent1" accent2="accent2" accent3="accent3" accent4="accent4" accent5="accent5" accent6="accent6" hlink="hlink" folHlink="folHlink"/>
  <p:sldLayoutIdLst>
    <p:sldLayoutId id="2147483675" r:id="rId1"/>
    <p:sldLayoutId id="2147483676"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www.google.co.uk/url?sa=i&amp;rct=j&amp;q=&amp;esrc=s&amp;frm=1&amp;source=images&amp;cd=&amp;cad=rja&amp;uact=8&amp;ved=0CAcQjRxqFQoTCIX7xerwv8gCFQMuGgod4MUBKA&amp;url=http://apm-web.co.uk/&amp;bvm=bv.104819420,d.d2s&amp;psig=AFQjCNFlZebwMxeB7Aa9VvDhOjR818h2oQ&amp;ust=1444840526984728" TargetMode="External"/><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hyperlink" Target="http://www.google.co.uk/url?sa=i&amp;rct=j&amp;q=&amp;esrc=s&amp;frm=1&amp;source=images&amp;cd=&amp;cad=rja&amp;uact=8&amp;ved=0CAcQjRxqFQoTCKXP9rXyv8gCFUTZGgodOJoJYA&amp;url=http://web4residents.org.uk/event/patrick-court-robina-close-inspection/2015-09-03&amp;bvm=bv.104819420,d.d2s&amp;psig=AFQjCNF1ton860y2bejGJMZ45XGBYS5RIQ&amp;ust=1444840673017538" TargetMode="External"/></Relationships>
</file>

<file path=ppt/slides/_rels/slide1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http://www.google.co.uk/url?sa=i&amp;rct=j&amp;q=&amp;esrc=s&amp;frm=1&amp;source=images&amp;cd=&amp;cad=rja&amp;uact=8&amp;ved=0CAcQjRxqFQoTCNCupfb4vMgCFQxtPgodyogLZw&amp;url=http://www.sustainabilityexchange.ac.uk/heat_networks_metering_and_billing_presentation&amp;psig=AFQjCNFoc8YJNcvliiCCEJNiehzlGnHF5A&amp;ust=1444739686201141"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hyperlink" Target="http://www.google.co.uk/url?sa=i&amp;rct=j&amp;q=&amp;esrc=s&amp;frm=1&amp;source=images&amp;cd=&amp;cad=rja&amp;uact=8&amp;ved=0CAcQjRxqFQoTCPink9Smv8gCFUO7FAodyqwFuQ&amp;url=http://www.eaglecmms.com/tips-for-using-a-cmms-system-to-enhance-ehs.htm&amp;bvm=bv.104819420,d.d24&amp;psig=AFQjCNEog1Bgssz8ZkuFVunRHJ1NJhnGfA&amp;ust=1444820519089691"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www.google.co.uk/url?sa=i&amp;rct=j&amp;q=&amp;esrc=s&amp;frm=1&amp;source=images&amp;cd=&amp;cad=rja&amp;uact=8&amp;ved=0CAcQjRxqFQoTCIjQtOrov8gCFYUIGgodJnMEbw&amp;url=http://www.tonybaldry.co.uk/2013/07/07/second-church-estates-commissioner-contributes-to-welfare-reform-debate-at-general-synod/&amp;psig=AFQjCNFBAKzOmhjkqYOutjH3lk0JrAki-g&amp;ust=1444838376276624" TargetMode="External"/><Relationship Id="rId1" Type="http://schemas.openxmlformats.org/officeDocument/2006/relationships/slideLayout" Target="../slideLayouts/slideLayout1.xml"/><Relationship Id="rId5" Type="http://schemas.openxmlformats.org/officeDocument/2006/relationships/image" Target="../media/image5.jpeg"/><Relationship Id="rId4" Type="http://schemas.openxmlformats.org/officeDocument/2006/relationships/hyperlink" Target="https://www.google.co.uk/url?sa=i&amp;rct=j&amp;q=&amp;esrc=s&amp;frm=1&amp;source=images&amp;cd=&amp;cad=rja&amp;uact=8&amp;ved=0CAcQjRxqFQoTCJWhp6Tvv8gCFYLkGgodbXYHsg&amp;url=https://www.gov.uk/government/news/universal-credit-launches-in-manchester&amp;bvm=bv.104819420,d.d2s&amp;psig=AFQjCNE9lrdr4ACjasINrKP3VS5Rq1PuoA&amp;ust=1444840158895116"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7504" y="2130425"/>
            <a:ext cx="8856984" cy="1470025"/>
          </a:xfrm>
        </p:spPr>
        <p:txBody>
          <a:bodyPr>
            <a:noAutofit/>
          </a:bodyPr>
          <a:lstStyle/>
          <a:p>
            <a:r>
              <a:rPr lang="en-GB" sz="4000" b="1" dirty="0" smtClean="0">
                <a:solidFill>
                  <a:srgbClr val="FF0000"/>
                </a:solidFill>
                <a:latin typeface="Arial" pitchFamily="34" charset="0"/>
                <a:cs typeface="Arial" pitchFamily="34" charset="0"/>
              </a:rPr>
              <a:t>Tower Hamlets Housing Forum Annual Overview</a:t>
            </a:r>
            <a:endParaRPr lang="en-GB" sz="4000" b="1" dirty="0">
              <a:solidFill>
                <a:srgbClr val="FF0000"/>
              </a:solidFill>
              <a:latin typeface="Arial" pitchFamily="34" charset="0"/>
              <a:cs typeface="Arial" pitchFamily="34" charset="0"/>
            </a:endParaRPr>
          </a:p>
        </p:txBody>
      </p:sp>
      <p:sp>
        <p:nvSpPr>
          <p:cNvPr id="3" name="Subtitle 2"/>
          <p:cNvSpPr>
            <a:spLocks noGrp="1"/>
          </p:cNvSpPr>
          <p:nvPr>
            <p:ph type="subTitle" idx="1"/>
          </p:nvPr>
        </p:nvSpPr>
        <p:spPr>
          <a:xfrm>
            <a:off x="251520" y="4869160"/>
            <a:ext cx="8496944" cy="1752600"/>
          </a:xfrm>
        </p:spPr>
        <p:txBody>
          <a:bodyPr>
            <a:normAutofit/>
          </a:bodyPr>
          <a:lstStyle/>
          <a:p>
            <a:r>
              <a:rPr lang="en-GB" dirty="0" smtClean="0">
                <a:solidFill>
                  <a:srgbClr val="00B0F0"/>
                </a:solidFill>
                <a:latin typeface="Arial" pitchFamily="34" charset="0"/>
                <a:cs typeface="Arial" pitchFamily="34" charset="0"/>
              </a:rPr>
              <a:t>14</a:t>
            </a:r>
            <a:r>
              <a:rPr lang="en-GB" baseline="30000" dirty="0" smtClean="0">
                <a:solidFill>
                  <a:srgbClr val="00B0F0"/>
                </a:solidFill>
                <a:latin typeface="Arial" pitchFamily="34" charset="0"/>
                <a:cs typeface="Arial" pitchFamily="34" charset="0"/>
              </a:rPr>
              <a:t>th</a:t>
            </a:r>
            <a:r>
              <a:rPr lang="en-GB" dirty="0" smtClean="0">
                <a:solidFill>
                  <a:srgbClr val="00B0F0"/>
                </a:solidFill>
                <a:latin typeface="Arial" pitchFamily="34" charset="0"/>
                <a:cs typeface="Arial" pitchFamily="34" charset="0"/>
              </a:rPr>
              <a:t> October 2015</a:t>
            </a:r>
            <a:endParaRPr lang="en-GB" dirty="0">
              <a:solidFill>
                <a:srgbClr val="00B0F0"/>
              </a:solidFill>
              <a:latin typeface="Arial" pitchFamily="34" charset="0"/>
              <a:cs typeface="Arial" pitchFamily="34" charset="0"/>
            </a:endParaRPr>
          </a:p>
        </p:txBody>
      </p:sp>
    </p:spTree>
    <p:extLst>
      <p:ext uri="{BB962C8B-B14F-4D97-AF65-F5344CB8AC3E}">
        <p14:creationId xmlns:p14="http://schemas.microsoft.com/office/powerpoint/2010/main" val="11455387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711349"/>
            <a:ext cx="8229600" cy="3445843"/>
          </a:xfrm>
        </p:spPr>
        <p:txBody>
          <a:bodyPr>
            <a:noAutofit/>
          </a:bodyPr>
          <a:lstStyle/>
          <a:p>
            <a:pPr marL="0" indent="0">
              <a:buNone/>
            </a:pPr>
            <a:endParaRPr lang="en-GB" sz="2400" dirty="0" smtClean="0"/>
          </a:p>
          <a:p>
            <a:r>
              <a:rPr lang="en-GB" sz="2400" b="1" dirty="0" smtClean="0"/>
              <a:t>New Homes Delivered</a:t>
            </a:r>
            <a:r>
              <a:rPr lang="en-GB" sz="2400" dirty="0" smtClean="0"/>
              <a:t>: 610 affordable ; 463 for rent  147 Intermediate; 107 wheelchair. </a:t>
            </a:r>
          </a:p>
          <a:p>
            <a:r>
              <a:rPr lang="en-GB" sz="2400" b="1" dirty="0" smtClean="0"/>
              <a:t>Project 120 </a:t>
            </a:r>
            <a:r>
              <a:rPr lang="en-GB" sz="2400" dirty="0" smtClean="0"/>
              <a:t>: Project Team developed ;                                     105 cases on the list; almost 50% have                                     properties identified.</a:t>
            </a:r>
          </a:p>
          <a:p>
            <a:r>
              <a:rPr lang="en-GB" sz="2400" b="1" dirty="0" smtClean="0"/>
              <a:t>Green Grid Projects</a:t>
            </a:r>
            <a:r>
              <a:rPr lang="en-GB" sz="2400" dirty="0" smtClean="0"/>
              <a:t>: 15 identified and                                    developed on vacant land for resident                                                   led food growing projects.</a:t>
            </a:r>
            <a:endParaRPr lang="en-GB" sz="2400" dirty="0"/>
          </a:p>
          <a:p>
            <a:r>
              <a:rPr lang="en-GB" sz="2400" b="1" dirty="0" smtClean="0"/>
              <a:t>Successful Housing Zone Bid </a:t>
            </a:r>
            <a:r>
              <a:rPr lang="en-GB" sz="2400" dirty="0" smtClean="0"/>
              <a:t>: £52m secured in phase 1; £26 m in phase 2; 6,000 new homes. </a:t>
            </a:r>
          </a:p>
          <a:p>
            <a:pPr marL="0" indent="0">
              <a:buNone/>
            </a:pPr>
            <a:endParaRPr lang="en-GB" sz="2400" dirty="0" smtClean="0"/>
          </a:p>
          <a:p>
            <a:pPr marL="0" indent="0">
              <a:buNone/>
            </a:pPr>
            <a:endParaRPr lang="en-GB" sz="2400" dirty="0" smtClean="0"/>
          </a:p>
          <a:p>
            <a:pPr marL="0" indent="0">
              <a:buNone/>
            </a:pPr>
            <a:endParaRPr lang="en-GB" sz="2400" dirty="0" smtClean="0"/>
          </a:p>
          <a:p>
            <a:pPr marL="0" indent="0">
              <a:buNone/>
            </a:pPr>
            <a:r>
              <a:rPr lang="en-GB" sz="2400" dirty="0"/>
              <a:t> </a:t>
            </a:r>
            <a:r>
              <a:rPr lang="en-GB" sz="2400" dirty="0" smtClean="0"/>
              <a:t>                    </a:t>
            </a:r>
          </a:p>
        </p:txBody>
      </p:sp>
      <p:sp>
        <p:nvSpPr>
          <p:cNvPr id="4" name="Title 1"/>
          <p:cNvSpPr>
            <a:spLocks noGrp="1"/>
          </p:cNvSpPr>
          <p:nvPr>
            <p:ph type="title"/>
          </p:nvPr>
        </p:nvSpPr>
        <p:spPr>
          <a:xfrm>
            <a:off x="457200" y="629816"/>
            <a:ext cx="8229600" cy="1143000"/>
          </a:xfrm>
        </p:spPr>
        <p:txBody>
          <a:bodyPr>
            <a:normAutofit/>
          </a:bodyPr>
          <a:lstStyle/>
          <a:p>
            <a:r>
              <a:rPr lang="en-GB" b="1" dirty="0" smtClean="0">
                <a:solidFill>
                  <a:srgbClr val="FF0000"/>
                </a:solidFill>
                <a:latin typeface="Arial" pitchFamily="34" charset="0"/>
                <a:cs typeface="Arial" pitchFamily="34" charset="0"/>
              </a:rPr>
              <a:t>Development Sub-Group </a:t>
            </a:r>
            <a:br>
              <a:rPr lang="en-GB" b="1" dirty="0" smtClean="0">
                <a:solidFill>
                  <a:srgbClr val="FF0000"/>
                </a:solidFill>
                <a:latin typeface="Arial" pitchFamily="34" charset="0"/>
                <a:cs typeface="Arial" pitchFamily="34" charset="0"/>
              </a:rPr>
            </a:br>
            <a:r>
              <a:rPr lang="en-GB" sz="2400" b="1" dirty="0" smtClean="0">
                <a:solidFill>
                  <a:srgbClr val="FF0000"/>
                </a:solidFill>
                <a:latin typeface="Arial" pitchFamily="34" charset="0"/>
                <a:cs typeface="Arial" pitchFamily="34" charset="0"/>
              </a:rPr>
              <a:t>Led by Neal Hunt – Poplar HARCA</a:t>
            </a:r>
            <a:endParaRPr lang="en-GB" b="1" dirty="0">
              <a:solidFill>
                <a:srgbClr val="FF0000"/>
              </a:solidFill>
              <a:latin typeface="Arial" pitchFamily="34" charset="0"/>
              <a:cs typeface="Arial" pitchFamily="34" charset="0"/>
            </a:endParaRPr>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2160" y="2550674"/>
            <a:ext cx="3024336" cy="23184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737162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13792"/>
            <a:ext cx="8229600" cy="1143000"/>
          </a:xfrm>
        </p:spPr>
        <p:txBody>
          <a:bodyPr>
            <a:normAutofit fontScale="90000"/>
          </a:bodyPr>
          <a:lstStyle/>
          <a:p>
            <a:r>
              <a:rPr lang="en-GB" b="1" dirty="0" smtClean="0">
                <a:solidFill>
                  <a:srgbClr val="FF0000"/>
                </a:solidFill>
                <a:latin typeface="Arial" pitchFamily="34" charset="0"/>
                <a:cs typeface="Arial" pitchFamily="34" charset="0"/>
              </a:rPr>
              <a:t>ASB Sub-Group</a:t>
            </a:r>
            <a:br>
              <a:rPr lang="en-GB" b="1" dirty="0" smtClean="0">
                <a:solidFill>
                  <a:srgbClr val="FF0000"/>
                </a:solidFill>
                <a:latin typeface="Arial" pitchFamily="34" charset="0"/>
                <a:cs typeface="Arial" pitchFamily="34" charset="0"/>
              </a:rPr>
            </a:br>
            <a:r>
              <a:rPr lang="en-GB" sz="2700" b="1" dirty="0" smtClean="0">
                <a:solidFill>
                  <a:srgbClr val="FF0000"/>
                </a:solidFill>
                <a:latin typeface="Arial" pitchFamily="34" charset="0"/>
                <a:cs typeface="Arial" pitchFamily="34" charset="0"/>
              </a:rPr>
              <a:t>Led by Jamie </a:t>
            </a:r>
            <a:r>
              <a:rPr lang="en-GB" sz="2700" b="1" dirty="0" err="1" smtClean="0">
                <a:solidFill>
                  <a:srgbClr val="FF0000"/>
                </a:solidFill>
                <a:latin typeface="Arial" pitchFamily="34" charset="0"/>
                <a:cs typeface="Arial" pitchFamily="34" charset="0"/>
              </a:rPr>
              <a:t>Carswell</a:t>
            </a:r>
            <a:r>
              <a:rPr lang="en-GB" sz="2700" b="1" dirty="0" smtClean="0">
                <a:solidFill>
                  <a:srgbClr val="FF0000"/>
                </a:solidFill>
                <a:latin typeface="Arial" pitchFamily="34" charset="0"/>
                <a:cs typeface="Arial" pitchFamily="34" charset="0"/>
              </a:rPr>
              <a:t> - THH</a:t>
            </a:r>
            <a:endParaRPr lang="en-GB" sz="2700" b="1" dirty="0">
              <a:solidFill>
                <a:srgbClr val="FF0000"/>
              </a:solidFill>
              <a:latin typeface="Arial" pitchFamily="34" charset="0"/>
              <a:cs typeface="Arial" pitchFamily="34" charset="0"/>
            </a:endParaRPr>
          </a:p>
        </p:txBody>
      </p:sp>
      <p:sp>
        <p:nvSpPr>
          <p:cNvPr id="3" name="Content Placeholder 2"/>
          <p:cNvSpPr>
            <a:spLocks noGrp="1"/>
          </p:cNvSpPr>
          <p:nvPr>
            <p:ph idx="1"/>
          </p:nvPr>
        </p:nvSpPr>
        <p:spPr>
          <a:xfrm>
            <a:off x="457200" y="1711349"/>
            <a:ext cx="8229600" cy="4525963"/>
          </a:xfrm>
        </p:spPr>
        <p:txBody>
          <a:bodyPr>
            <a:normAutofit/>
          </a:bodyPr>
          <a:lstStyle/>
          <a:p>
            <a:r>
              <a:rPr lang="en-GB" sz="2400" dirty="0"/>
              <a:t>ASBPAG - </a:t>
            </a:r>
            <a:r>
              <a:rPr lang="en-GB" sz="2400" dirty="0" smtClean="0"/>
              <a:t>set </a:t>
            </a:r>
            <a:r>
              <a:rPr lang="en-GB" sz="2400" dirty="0"/>
              <a:t>up of the </a:t>
            </a:r>
            <a:r>
              <a:rPr lang="en-GB" sz="2400" dirty="0" smtClean="0"/>
              <a:t>group. Key </a:t>
            </a:r>
            <a:r>
              <a:rPr lang="en-GB" sz="2400" dirty="0"/>
              <a:t>support from mental health and support now being provided to </a:t>
            </a:r>
            <a:r>
              <a:rPr lang="en-GB" sz="2400" dirty="0" smtClean="0"/>
              <a:t>vulnerable members of the community.</a:t>
            </a:r>
            <a:endParaRPr lang="en-GB" sz="2400" dirty="0"/>
          </a:p>
          <a:p>
            <a:r>
              <a:rPr lang="en-GB" sz="2400" dirty="0" smtClean="0"/>
              <a:t>RPs </a:t>
            </a:r>
            <a:r>
              <a:rPr lang="en-GB" sz="2400" dirty="0"/>
              <a:t>&amp; Police working </a:t>
            </a:r>
            <a:r>
              <a:rPr lang="en-GB" sz="2400" dirty="0" smtClean="0"/>
              <a:t>together - improvements </a:t>
            </a:r>
            <a:r>
              <a:rPr lang="en-GB" sz="2400" dirty="0"/>
              <a:t>in partnership working reaping rewards </a:t>
            </a:r>
            <a:r>
              <a:rPr lang="en-GB" sz="2400" dirty="0" smtClean="0"/>
              <a:t>from reduced ASB.</a:t>
            </a:r>
          </a:p>
          <a:p>
            <a:r>
              <a:rPr lang="en-GB" sz="2400" dirty="0" smtClean="0"/>
              <a:t>Summer </a:t>
            </a:r>
            <a:r>
              <a:rPr lang="en-GB" sz="2400" dirty="0"/>
              <a:t>Night Lights - 18 events, significant attendance and community satisfaction</a:t>
            </a:r>
          </a:p>
          <a:p>
            <a:r>
              <a:rPr lang="en-GB" sz="2400" dirty="0"/>
              <a:t>Joint working with Council over noise service: low hanging fruit, more to </a:t>
            </a:r>
            <a:r>
              <a:rPr lang="en-GB" sz="2400" dirty="0" smtClean="0"/>
              <a:t>come!</a:t>
            </a:r>
            <a:endParaRPr lang="en-GB" sz="2400" dirty="0"/>
          </a:p>
          <a:p>
            <a:r>
              <a:rPr lang="en-GB" sz="2400" dirty="0"/>
              <a:t>ASB sub-group: regular attendance and action planning now more </a:t>
            </a:r>
            <a:r>
              <a:rPr lang="en-GB" sz="2400" dirty="0" smtClean="0"/>
              <a:t>relevant to overarching issues</a:t>
            </a:r>
            <a:endParaRPr lang="en-GB" sz="2400" dirty="0"/>
          </a:p>
        </p:txBody>
      </p:sp>
    </p:spTree>
    <p:extLst>
      <p:ext uri="{BB962C8B-B14F-4D97-AF65-F5344CB8AC3E}">
        <p14:creationId xmlns:p14="http://schemas.microsoft.com/office/powerpoint/2010/main" val="42129526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a:solidFill>
                  <a:srgbClr val="FF0000"/>
                </a:solidFill>
                <a:latin typeface="Arial" pitchFamily="34" charset="0"/>
                <a:cs typeface="Arial" pitchFamily="34" charset="0"/>
              </a:rPr>
              <a:t>ASB Sub-Group</a:t>
            </a:r>
            <a:br>
              <a:rPr lang="en-GB" b="1" dirty="0">
                <a:solidFill>
                  <a:srgbClr val="FF0000"/>
                </a:solidFill>
                <a:latin typeface="Arial" pitchFamily="34" charset="0"/>
                <a:cs typeface="Arial" pitchFamily="34" charset="0"/>
              </a:rPr>
            </a:br>
            <a:r>
              <a:rPr lang="en-GB" sz="2700" b="1" dirty="0">
                <a:solidFill>
                  <a:srgbClr val="FF0000"/>
                </a:solidFill>
                <a:latin typeface="Arial" pitchFamily="34" charset="0"/>
                <a:cs typeface="Arial" pitchFamily="34" charset="0"/>
              </a:rPr>
              <a:t>Led by Jamie </a:t>
            </a:r>
            <a:r>
              <a:rPr lang="en-GB" sz="2700" b="1" dirty="0" err="1">
                <a:solidFill>
                  <a:srgbClr val="FF0000"/>
                </a:solidFill>
                <a:latin typeface="Arial" pitchFamily="34" charset="0"/>
                <a:cs typeface="Arial" pitchFamily="34" charset="0"/>
              </a:rPr>
              <a:t>Carswell</a:t>
            </a:r>
            <a:r>
              <a:rPr lang="en-GB" sz="2700" b="1" dirty="0">
                <a:solidFill>
                  <a:srgbClr val="FF0000"/>
                </a:solidFill>
                <a:latin typeface="Arial" pitchFamily="34" charset="0"/>
                <a:cs typeface="Arial" pitchFamily="34" charset="0"/>
              </a:rPr>
              <a:t> - THH</a:t>
            </a:r>
            <a:endParaRPr lang="en-GB" sz="2700"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1166" y="1412776"/>
            <a:ext cx="7801274" cy="51845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433452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629816"/>
            <a:ext cx="8784976" cy="1143000"/>
          </a:xfrm>
        </p:spPr>
        <p:txBody>
          <a:bodyPr>
            <a:normAutofit fontScale="90000"/>
          </a:bodyPr>
          <a:lstStyle/>
          <a:p>
            <a:r>
              <a:rPr lang="en-GB" b="1" dirty="0" smtClean="0">
                <a:solidFill>
                  <a:srgbClr val="FF0000"/>
                </a:solidFill>
                <a:latin typeface="Arial" pitchFamily="34" charset="0"/>
                <a:cs typeface="Arial" pitchFamily="34" charset="0"/>
              </a:rPr>
              <a:t>Common Housing Register Forum</a:t>
            </a:r>
            <a:br>
              <a:rPr lang="en-GB" b="1" dirty="0" smtClean="0">
                <a:solidFill>
                  <a:srgbClr val="FF0000"/>
                </a:solidFill>
                <a:latin typeface="Arial" pitchFamily="34" charset="0"/>
                <a:cs typeface="Arial" pitchFamily="34" charset="0"/>
              </a:rPr>
            </a:br>
            <a:r>
              <a:rPr lang="en-GB" sz="2700" b="1" dirty="0" smtClean="0">
                <a:solidFill>
                  <a:srgbClr val="FF0000"/>
                </a:solidFill>
                <a:latin typeface="Arial" pitchFamily="34" charset="0"/>
                <a:cs typeface="Arial" pitchFamily="34" charset="0"/>
              </a:rPr>
              <a:t>Led by Sandra Fawcett – Swan HA</a:t>
            </a:r>
            <a:endParaRPr lang="en-GB" sz="2700" b="1" dirty="0">
              <a:solidFill>
                <a:srgbClr val="FF0000"/>
              </a:solidFill>
              <a:latin typeface="Arial" pitchFamily="34" charset="0"/>
              <a:cs typeface="Arial" pitchFamily="34" charset="0"/>
            </a:endParaRPr>
          </a:p>
        </p:txBody>
      </p:sp>
      <p:sp>
        <p:nvSpPr>
          <p:cNvPr id="3" name="Content Placeholder 2"/>
          <p:cNvSpPr>
            <a:spLocks noGrp="1"/>
          </p:cNvSpPr>
          <p:nvPr>
            <p:ph idx="1"/>
          </p:nvPr>
        </p:nvSpPr>
        <p:spPr>
          <a:xfrm>
            <a:off x="457200" y="1844824"/>
            <a:ext cx="8229600" cy="4353347"/>
          </a:xfrm>
        </p:spPr>
        <p:txBody>
          <a:bodyPr>
            <a:normAutofit lnSpcReduction="10000"/>
          </a:bodyPr>
          <a:lstStyle/>
          <a:p>
            <a:r>
              <a:rPr lang="en-GB" sz="2400" dirty="0"/>
              <a:t>Strong Partnership with good </a:t>
            </a:r>
            <a:r>
              <a:rPr lang="en-GB" sz="2400" dirty="0" smtClean="0"/>
              <a:t>                                                attendance </a:t>
            </a:r>
            <a:endParaRPr lang="en-GB" sz="2400" dirty="0"/>
          </a:p>
          <a:p>
            <a:r>
              <a:rPr lang="en-GB" sz="2400" dirty="0"/>
              <a:t>Lettings Open Day - 21 March </a:t>
            </a:r>
            <a:r>
              <a:rPr lang="en-GB" sz="2400" dirty="0" smtClean="0"/>
              <a:t>2015</a:t>
            </a:r>
            <a:endParaRPr lang="en-GB" sz="2400" dirty="0"/>
          </a:p>
          <a:p>
            <a:r>
              <a:rPr lang="en-GB" sz="2400" dirty="0"/>
              <a:t>Refreshed Common Housing </a:t>
            </a:r>
            <a:r>
              <a:rPr lang="en-GB" sz="2400" dirty="0" smtClean="0"/>
              <a:t>                                              Register Agreement</a:t>
            </a:r>
            <a:endParaRPr lang="en-GB" sz="2400" dirty="0"/>
          </a:p>
          <a:p>
            <a:r>
              <a:rPr lang="en-GB" sz="2400" dirty="0"/>
              <a:t>Overcrowding Strategy implemented </a:t>
            </a:r>
          </a:p>
          <a:p>
            <a:r>
              <a:rPr lang="en-GB" sz="2400" dirty="0"/>
              <a:t>Under occupation targets achieved </a:t>
            </a:r>
          </a:p>
          <a:p>
            <a:r>
              <a:rPr lang="en-GB" sz="2400" dirty="0"/>
              <a:t>Successful decant process for regeneration </a:t>
            </a:r>
            <a:r>
              <a:rPr lang="en-GB" sz="2400" dirty="0" smtClean="0"/>
              <a:t>projects </a:t>
            </a:r>
            <a:endParaRPr lang="en-GB" sz="2400" dirty="0"/>
          </a:p>
          <a:p>
            <a:r>
              <a:rPr lang="en-GB" sz="2400" dirty="0"/>
              <a:t>Project 120 - successful joint working delivers </a:t>
            </a:r>
            <a:r>
              <a:rPr lang="en-GB" sz="2400" dirty="0" smtClean="0"/>
              <a:t>results</a:t>
            </a:r>
          </a:p>
          <a:p>
            <a:r>
              <a:rPr lang="en-GB" sz="2400" dirty="0" smtClean="0"/>
              <a:t>New </a:t>
            </a:r>
            <a:r>
              <a:rPr lang="en-GB" sz="2400" dirty="0"/>
              <a:t>Mutual Exchange Charter for all </a:t>
            </a:r>
            <a:r>
              <a:rPr lang="en-GB" sz="2400" dirty="0" smtClean="0"/>
              <a:t>RPs</a:t>
            </a:r>
            <a:endParaRPr lang="en-GB" sz="2400" dirty="0"/>
          </a:p>
          <a:p>
            <a:r>
              <a:rPr lang="en-GB" sz="2400" dirty="0"/>
              <a:t>Focus on Value for Money in </a:t>
            </a:r>
            <a:r>
              <a:rPr lang="en-GB" sz="2400" dirty="0" smtClean="0"/>
              <a:t>advertising</a:t>
            </a:r>
            <a:endParaRPr lang="en-GB" sz="2400" dirty="0"/>
          </a:p>
          <a:p>
            <a:pPr marL="0" indent="0">
              <a:buNone/>
            </a:pPr>
            <a:endParaRPr lang="en-GB" sz="2400"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64262" y="1844824"/>
            <a:ext cx="3679596" cy="24482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046071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7848"/>
            <a:ext cx="8229600" cy="1143000"/>
          </a:xfrm>
        </p:spPr>
        <p:txBody>
          <a:bodyPr>
            <a:normAutofit fontScale="90000"/>
          </a:bodyPr>
          <a:lstStyle/>
          <a:p>
            <a:r>
              <a:rPr lang="en-GB" b="1" dirty="0">
                <a:solidFill>
                  <a:srgbClr val="FF0000"/>
                </a:solidFill>
                <a:latin typeface="Arial" pitchFamily="34" charset="0"/>
                <a:cs typeface="Arial" pitchFamily="34" charset="0"/>
              </a:rPr>
              <a:t>Common Housing Register Forum</a:t>
            </a:r>
            <a:br>
              <a:rPr lang="en-GB" b="1" dirty="0">
                <a:solidFill>
                  <a:srgbClr val="FF0000"/>
                </a:solidFill>
                <a:latin typeface="Arial" pitchFamily="34" charset="0"/>
                <a:cs typeface="Arial" pitchFamily="34" charset="0"/>
              </a:rPr>
            </a:br>
            <a:r>
              <a:rPr lang="en-GB" sz="2700" b="1" dirty="0">
                <a:solidFill>
                  <a:srgbClr val="FF0000"/>
                </a:solidFill>
                <a:latin typeface="Arial" pitchFamily="34" charset="0"/>
                <a:cs typeface="Arial" pitchFamily="34" charset="0"/>
              </a:rPr>
              <a:t>Led by Sandra Fawcett – Swan HA</a:t>
            </a:r>
            <a:endParaRPr lang="en-GB" sz="2700" dirty="0"/>
          </a:p>
        </p:txBody>
      </p:sp>
      <p:sp>
        <p:nvSpPr>
          <p:cNvPr id="3" name="Content Placeholder 2"/>
          <p:cNvSpPr>
            <a:spLocks noGrp="1"/>
          </p:cNvSpPr>
          <p:nvPr>
            <p:ph idx="1"/>
          </p:nvPr>
        </p:nvSpPr>
        <p:spPr>
          <a:xfrm>
            <a:off x="457200" y="2388021"/>
            <a:ext cx="8229600" cy="3777283"/>
          </a:xfrm>
        </p:spPr>
        <p:txBody>
          <a:bodyPr>
            <a:normAutofit/>
          </a:bodyPr>
          <a:lstStyle/>
          <a:p>
            <a:pPr marL="0" indent="0">
              <a:buNone/>
            </a:pPr>
            <a:r>
              <a:rPr lang="en-GB" sz="2400" b="1" dirty="0">
                <a:solidFill>
                  <a:srgbClr val="0070C0"/>
                </a:solidFill>
              </a:rPr>
              <a:t>The numbers for </a:t>
            </a:r>
            <a:r>
              <a:rPr lang="en-GB" sz="2400" b="1" dirty="0" smtClean="0">
                <a:solidFill>
                  <a:srgbClr val="0070C0"/>
                </a:solidFill>
              </a:rPr>
              <a:t>2014/15</a:t>
            </a:r>
          </a:p>
          <a:p>
            <a:pPr marL="0" indent="0">
              <a:buNone/>
            </a:pPr>
            <a:endParaRPr lang="en-GB" sz="800" dirty="0"/>
          </a:p>
          <a:p>
            <a:pPr marL="0" indent="0">
              <a:buNone/>
            </a:pPr>
            <a:r>
              <a:rPr lang="en-GB" sz="2400" dirty="0" smtClean="0"/>
              <a:t>Demand </a:t>
            </a:r>
            <a:r>
              <a:rPr lang="en-GB" sz="2400" dirty="0"/>
              <a:t>- 19,783</a:t>
            </a:r>
          </a:p>
          <a:p>
            <a:pPr marL="0" indent="0">
              <a:buNone/>
            </a:pPr>
            <a:endParaRPr lang="en-GB" sz="800" dirty="0"/>
          </a:p>
          <a:p>
            <a:pPr marL="0" indent="0">
              <a:buNone/>
            </a:pPr>
            <a:r>
              <a:rPr lang="en-GB" sz="2400" dirty="0"/>
              <a:t>Total Lets - 1,872 </a:t>
            </a:r>
          </a:p>
          <a:p>
            <a:pPr marL="0" indent="0">
              <a:buNone/>
            </a:pPr>
            <a:endParaRPr lang="en-GB" sz="2000" dirty="0"/>
          </a:p>
        </p:txBody>
      </p:sp>
      <p:graphicFrame>
        <p:nvGraphicFramePr>
          <p:cNvPr id="4" name="Table 3"/>
          <p:cNvGraphicFramePr>
            <a:graphicFrameLocks noGrp="1"/>
          </p:cNvGraphicFramePr>
          <p:nvPr>
            <p:extLst>
              <p:ext uri="{D42A27DB-BD31-4B8C-83A1-F6EECF244321}">
                <p14:modId xmlns:p14="http://schemas.microsoft.com/office/powerpoint/2010/main" val="2070665705"/>
              </p:ext>
            </p:extLst>
          </p:nvPr>
        </p:nvGraphicFramePr>
        <p:xfrm>
          <a:off x="467544" y="4167336"/>
          <a:ext cx="3888432" cy="2286000"/>
        </p:xfrm>
        <a:graphic>
          <a:graphicData uri="http://schemas.openxmlformats.org/drawingml/2006/table">
            <a:tbl>
              <a:tblPr firstRow="1" bandRow="1">
                <a:tableStyleId>{2D5ABB26-0587-4C30-8999-92F81FD0307C}</a:tableStyleId>
              </a:tblPr>
              <a:tblGrid>
                <a:gridCol w="2304256"/>
                <a:gridCol w="1584176"/>
              </a:tblGrid>
              <a:tr h="370840">
                <a:tc>
                  <a:txBody>
                    <a:bodyPr/>
                    <a:lstStyle/>
                    <a:p>
                      <a:r>
                        <a:rPr lang="en-GB" sz="2400" dirty="0" smtClean="0"/>
                        <a:t>By size</a:t>
                      </a:r>
                      <a:endParaRPr lang="en-GB" sz="2400" dirty="0"/>
                    </a:p>
                  </a:txBody>
                  <a:tcPr/>
                </a:tc>
                <a:tc>
                  <a:txBody>
                    <a:bodyPr/>
                    <a:lstStyle/>
                    <a:p>
                      <a:endParaRPr lang="en-GB" sz="2400"/>
                    </a:p>
                  </a:txBody>
                  <a:tcPr/>
                </a:tc>
              </a:tr>
              <a:tr h="370840">
                <a:tc>
                  <a:txBody>
                    <a:bodyPr/>
                    <a:lstStyle/>
                    <a:p>
                      <a:r>
                        <a:rPr lang="en-GB" sz="2400" dirty="0" smtClean="0"/>
                        <a:t>1 bed/ bedsits</a:t>
                      </a:r>
                      <a:endParaRPr lang="en-GB" sz="2400" dirty="0"/>
                    </a:p>
                  </a:txBody>
                  <a:tcPr/>
                </a:tc>
                <a:tc>
                  <a:txBody>
                    <a:bodyPr/>
                    <a:lstStyle/>
                    <a:p>
                      <a:r>
                        <a:rPr lang="en-GB" sz="2400" dirty="0" smtClean="0"/>
                        <a:t>800</a:t>
                      </a:r>
                      <a:endParaRPr lang="en-GB" sz="2400" dirty="0"/>
                    </a:p>
                  </a:txBody>
                  <a:tcPr/>
                </a:tc>
              </a:tr>
              <a:tr h="370840">
                <a:tc>
                  <a:txBody>
                    <a:bodyPr/>
                    <a:lstStyle/>
                    <a:p>
                      <a:r>
                        <a:rPr lang="en-GB" sz="2400" dirty="0" smtClean="0"/>
                        <a:t>2 beds</a:t>
                      </a:r>
                      <a:endParaRPr lang="en-GB" sz="2400" dirty="0"/>
                    </a:p>
                  </a:txBody>
                  <a:tcPr/>
                </a:tc>
                <a:tc>
                  <a:txBody>
                    <a:bodyPr/>
                    <a:lstStyle/>
                    <a:p>
                      <a:r>
                        <a:rPr lang="en-GB" sz="2400" dirty="0" smtClean="0"/>
                        <a:t>662</a:t>
                      </a:r>
                      <a:endParaRPr lang="en-GB" sz="2400" dirty="0"/>
                    </a:p>
                  </a:txBody>
                  <a:tcPr/>
                </a:tc>
              </a:tr>
              <a:tr h="370840">
                <a:tc>
                  <a:txBody>
                    <a:bodyPr/>
                    <a:lstStyle/>
                    <a:p>
                      <a:r>
                        <a:rPr lang="en-GB" sz="2400" dirty="0" smtClean="0"/>
                        <a:t>3 beds</a:t>
                      </a:r>
                      <a:endParaRPr lang="en-GB" sz="2400" dirty="0"/>
                    </a:p>
                  </a:txBody>
                  <a:tcPr/>
                </a:tc>
                <a:tc>
                  <a:txBody>
                    <a:bodyPr/>
                    <a:lstStyle/>
                    <a:p>
                      <a:r>
                        <a:rPr lang="en-GB" sz="2400" dirty="0" smtClean="0"/>
                        <a:t>313</a:t>
                      </a:r>
                      <a:endParaRPr lang="en-GB" sz="2400" dirty="0"/>
                    </a:p>
                  </a:txBody>
                  <a:tcPr/>
                </a:tc>
              </a:tr>
              <a:tr h="370840">
                <a:tc>
                  <a:txBody>
                    <a:bodyPr/>
                    <a:lstStyle/>
                    <a:p>
                      <a:r>
                        <a:rPr lang="en-GB" sz="2400" dirty="0" smtClean="0"/>
                        <a:t>4 beds</a:t>
                      </a:r>
                      <a:endParaRPr lang="en-GB" sz="2400" dirty="0"/>
                    </a:p>
                  </a:txBody>
                  <a:tcPr/>
                </a:tc>
                <a:tc>
                  <a:txBody>
                    <a:bodyPr/>
                    <a:lstStyle/>
                    <a:p>
                      <a:r>
                        <a:rPr lang="en-GB" sz="2400" dirty="0" smtClean="0"/>
                        <a:t>97</a:t>
                      </a:r>
                      <a:endParaRPr lang="en-GB" sz="2400" dirty="0"/>
                    </a:p>
                  </a:txBody>
                  <a:tcPr/>
                </a:tc>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2366742502"/>
              </p:ext>
            </p:extLst>
          </p:nvPr>
        </p:nvGraphicFramePr>
        <p:xfrm>
          <a:off x="4716016" y="4167336"/>
          <a:ext cx="3888432" cy="2286000"/>
        </p:xfrm>
        <a:graphic>
          <a:graphicData uri="http://schemas.openxmlformats.org/drawingml/2006/table">
            <a:tbl>
              <a:tblPr firstRow="1" bandRow="1">
                <a:tableStyleId>{2D5ABB26-0587-4C30-8999-92F81FD0307C}</a:tableStyleId>
              </a:tblPr>
              <a:tblGrid>
                <a:gridCol w="3049751"/>
                <a:gridCol w="838681"/>
              </a:tblGrid>
              <a:tr h="370840">
                <a:tc>
                  <a:txBody>
                    <a:bodyPr/>
                    <a:lstStyle/>
                    <a:p>
                      <a:r>
                        <a:rPr lang="en-GB" sz="2400" dirty="0" smtClean="0"/>
                        <a:t>By</a:t>
                      </a:r>
                      <a:r>
                        <a:rPr lang="en-GB" sz="2400" baseline="0" dirty="0" smtClean="0"/>
                        <a:t> banding</a:t>
                      </a:r>
                      <a:endParaRPr lang="en-GB" sz="2400" dirty="0"/>
                    </a:p>
                  </a:txBody>
                  <a:tcPr/>
                </a:tc>
                <a:tc>
                  <a:txBody>
                    <a:bodyPr/>
                    <a:lstStyle/>
                    <a:p>
                      <a:endParaRPr lang="en-GB" sz="2400"/>
                    </a:p>
                  </a:txBody>
                  <a:tcPr/>
                </a:tc>
              </a:tr>
              <a:tr h="370840">
                <a:tc>
                  <a:txBody>
                    <a:bodyPr/>
                    <a:lstStyle/>
                    <a:p>
                      <a:r>
                        <a:rPr lang="en-GB" sz="2400" dirty="0" smtClean="0"/>
                        <a:t>Community Group 1</a:t>
                      </a:r>
                      <a:endParaRPr lang="en-GB" sz="2400" dirty="0"/>
                    </a:p>
                  </a:txBody>
                  <a:tcPr/>
                </a:tc>
                <a:tc>
                  <a:txBody>
                    <a:bodyPr/>
                    <a:lstStyle/>
                    <a:p>
                      <a:r>
                        <a:rPr lang="en-GB" sz="2400" dirty="0" smtClean="0"/>
                        <a:t>744</a:t>
                      </a:r>
                      <a:endParaRPr lang="en-GB" sz="2400" dirty="0"/>
                    </a:p>
                  </a:txBody>
                  <a:tcPr/>
                </a:tc>
              </a:tr>
              <a:tr h="370840">
                <a:tc>
                  <a:txBody>
                    <a:bodyPr/>
                    <a:lstStyle/>
                    <a:p>
                      <a:r>
                        <a:rPr lang="en-GB" sz="2400" dirty="0" smtClean="0"/>
                        <a:t>Community Group 2</a:t>
                      </a:r>
                      <a:endParaRPr lang="en-GB" sz="2400" dirty="0"/>
                    </a:p>
                  </a:txBody>
                  <a:tcPr/>
                </a:tc>
                <a:tc>
                  <a:txBody>
                    <a:bodyPr/>
                    <a:lstStyle/>
                    <a:p>
                      <a:r>
                        <a:rPr lang="en-GB" sz="2400" dirty="0" smtClean="0"/>
                        <a:t>965</a:t>
                      </a:r>
                      <a:endParaRPr lang="en-GB" sz="2400" dirty="0"/>
                    </a:p>
                  </a:txBody>
                  <a:tcPr/>
                </a:tc>
              </a:tr>
              <a:tr h="370840">
                <a:tc>
                  <a:txBody>
                    <a:bodyPr/>
                    <a:lstStyle/>
                    <a:p>
                      <a:r>
                        <a:rPr lang="en-GB" sz="2400" dirty="0" smtClean="0"/>
                        <a:t>Community Group 3</a:t>
                      </a:r>
                      <a:endParaRPr lang="en-GB" sz="2400" dirty="0"/>
                    </a:p>
                  </a:txBody>
                  <a:tcPr/>
                </a:tc>
                <a:tc>
                  <a:txBody>
                    <a:bodyPr/>
                    <a:lstStyle/>
                    <a:p>
                      <a:r>
                        <a:rPr lang="en-GB" sz="2400" dirty="0" smtClean="0"/>
                        <a:t>163</a:t>
                      </a:r>
                      <a:endParaRPr lang="en-GB" sz="2400" dirty="0"/>
                    </a:p>
                  </a:txBody>
                  <a:tcPr/>
                </a:tc>
              </a:tr>
              <a:tr h="370840">
                <a:tc>
                  <a:txBody>
                    <a:bodyPr/>
                    <a:lstStyle/>
                    <a:p>
                      <a:r>
                        <a:rPr lang="en-GB" sz="2400" dirty="0" smtClean="0"/>
                        <a:t>Community Group 4</a:t>
                      </a:r>
                      <a:endParaRPr lang="en-GB" sz="2400" dirty="0"/>
                    </a:p>
                  </a:txBody>
                  <a:tcPr/>
                </a:tc>
                <a:tc>
                  <a:txBody>
                    <a:bodyPr/>
                    <a:lstStyle/>
                    <a:p>
                      <a:r>
                        <a:rPr lang="en-GB" sz="2400" dirty="0" smtClean="0"/>
                        <a:t>0</a:t>
                      </a:r>
                      <a:endParaRPr lang="en-GB" sz="2400" dirty="0"/>
                    </a:p>
                  </a:txBody>
                  <a:tcPr/>
                </a:tc>
              </a:tr>
            </a:tbl>
          </a:graphicData>
        </a:graphic>
      </p:graphicFrame>
    </p:spTree>
    <p:extLst>
      <p:ext uri="{BB962C8B-B14F-4D97-AF65-F5344CB8AC3E}">
        <p14:creationId xmlns:p14="http://schemas.microsoft.com/office/powerpoint/2010/main" val="15207699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57808"/>
            <a:ext cx="8229600" cy="1143000"/>
          </a:xfrm>
        </p:spPr>
        <p:txBody>
          <a:bodyPr>
            <a:normAutofit fontScale="90000"/>
          </a:bodyPr>
          <a:lstStyle/>
          <a:p>
            <a:r>
              <a:rPr lang="en-GB" b="1" dirty="0" smtClean="0">
                <a:solidFill>
                  <a:srgbClr val="FF0000"/>
                </a:solidFill>
                <a:latin typeface="Arial" pitchFamily="34" charset="0"/>
                <a:cs typeface="Arial" pitchFamily="34" charset="0"/>
              </a:rPr>
              <a:t>Public Realm Sub-Group</a:t>
            </a:r>
            <a:br>
              <a:rPr lang="en-GB" b="1" dirty="0" smtClean="0">
                <a:solidFill>
                  <a:srgbClr val="FF0000"/>
                </a:solidFill>
                <a:latin typeface="Arial" pitchFamily="34" charset="0"/>
                <a:cs typeface="Arial" pitchFamily="34" charset="0"/>
              </a:rPr>
            </a:br>
            <a:r>
              <a:rPr lang="en-GB" sz="2700" b="1" dirty="0" smtClean="0">
                <a:solidFill>
                  <a:srgbClr val="FF0000"/>
                </a:solidFill>
                <a:latin typeface="Arial" pitchFamily="34" charset="0"/>
                <a:cs typeface="Arial" pitchFamily="34" charset="0"/>
              </a:rPr>
              <a:t>Led by Joe Joseph – Peabody Trust</a:t>
            </a:r>
            <a:endParaRPr lang="en-GB" sz="2700" b="1" dirty="0">
              <a:solidFill>
                <a:srgbClr val="FF0000"/>
              </a:solidFill>
              <a:latin typeface="Arial" pitchFamily="34" charset="0"/>
              <a:cs typeface="Arial" pitchFamily="34" charset="0"/>
            </a:endParaRPr>
          </a:p>
        </p:txBody>
      </p:sp>
      <p:sp>
        <p:nvSpPr>
          <p:cNvPr id="4" name="Content Placeholder 3"/>
          <p:cNvSpPr>
            <a:spLocks noGrp="1"/>
          </p:cNvSpPr>
          <p:nvPr>
            <p:ph idx="1"/>
          </p:nvPr>
        </p:nvSpPr>
        <p:spPr>
          <a:xfrm>
            <a:off x="734888" y="1855365"/>
            <a:ext cx="8229600" cy="4525963"/>
          </a:xfrm>
        </p:spPr>
        <p:txBody>
          <a:bodyPr/>
          <a:lstStyle/>
          <a:p>
            <a:r>
              <a:rPr lang="en-GB" dirty="0" smtClean="0"/>
              <a:t>                                           </a:t>
            </a:r>
            <a:r>
              <a:rPr lang="en-GB" sz="2400" dirty="0" smtClean="0"/>
              <a:t>Successful Caretakers’</a:t>
            </a:r>
          </a:p>
          <a:p>
            <a:r>
              <a:rPr lang="en-GB" sz="2400" dirty="0"/>
              <a:t> </a:t>
            </a:r>
            <a:r>
              <a:rPr lang="en-GB" sz="2400" dirty="0" smtClean="0"/>
              <a:t>                                                         Conference held</a:t>
            </a:r>
            <a:endParaRPr lang="en-GB" sz="2400" dirty="0"/>
          </a:p>
        </p:txBody>
      </p:sp>
      <p:pic>
        <p:nvPicPr>
          <p:cNvPr id="921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3429000"/>
            <a:ext cx="4452648" cy="33499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1700809"/>
            <a:ext cx="4464496" cy="33536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158060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883965"/>
            <a:ext cx="8229600" cy="4353347"/>
          </a:xfrm>
        </p:spPr>
        <p:txBody>
          <a:bodyPr>
            <a:normAutofit/>
          </a:bodyPr>
          <a:lstStyle/>
          <a:p>
            <a:r>
              <a:rPr lang="en-GB" sz="2400" dirty="0"/>
              <a:t>Positive feedback and good attendance</a:t>
            </a:r>
          </a:p>
          <a:p>
            <a:r>
              <a:rPr lang="en-GB" sz="2400" dirty="0"/>
              <a:t>Excellent feedback from Caretakers conference on 1</a:t>
            </a:r>
            <a:r>
              <a:rPr lang="en-GB" sz="2400" baseline="30000" dirty="0"/>
              <a:t>st</a:t>
            </a:r>
            <a:r>
              <a:rPr lang="en-GB" sz="2400" dirty="0"/>
              <a:t> May</a:t>
            </a:r>
          </a:p>
          <a:p>
            <a:r>
              <a:rPr lang="en-GB" sz="2400" dirty="0"/>
              <a:t>Group work on waste management – focus on bulky refuse and recycling services </a:t>
            </a:r>
          </a:p>
          <a:p>
            <a:r>
              <a:rPr lang="en-GB" sz="2400" dirty="0"/>
              <a:t>Working on trialling new cleaning products</a:t>
            </a:r>
          </a:p>
          <a:p>
            <a:r>
              <a:rPr lang="en-GB" sz="2400" dirty="0"/>
              <a:t>Reviewed good practice in estate inspections </a:t>
            </a:r>
          </a:p>
          <a:p>
            <a:r>
              <a:rPr lang="en-GB" sz="2400" dirty="0"/>
              <a:t>Presentation on options for pest control services </a:t>
            </a:r>
          </a:p>
        </p:txBody>
      </p:sp>
      <p:sp>
        <p:nvSpPr>
          <p:cNvPr id="4" name="Title 1"/>
          <p:cNvSpPr>
            <a:spLocks noGrp="1"/>
          </p:cNvSpPr>
          <p:nvPr>
            <p:ph type="title"/>
          </p:nvPr>
        </p:nvSpPr>
        <p:spPr>
          <a:xfrm>
            <a:off x="457200" y="620688"/>
            <a:ext cx="8229600" cy="1143000"/>
          </a:xfrm>
        </p:spPr>
        <p:txBody>
          <a:bodyPr>
            <a:normAutofit fontScale="90000"/>
          </a:bodyPr>
          <a:lstStyle/>
          <a:p>
            <a:r>
              <a:rPr lang="en-GB" b="1" dirty="0" smtClean="0">
                <a:solidFill>
                  <a:srgbClr val="FF0000"/>
                </a:solidFill>
                <a:latin typeface="Arial" pitchFamily="34" charset="0"/>
                <a:cs typeface="Arial" pitchFamily="34" charset="0"/>
              </a:rPr>
              <a:t>Public Realm Sub-Group</a:t>
            </a:r>
            <a:br>
              <a:rPr lang="en-GB" b="1" dirty="0" smtClean="0">
                <a:solidFill>
                  <a:srgbClr val="FF0000"/>
                </a:solidFill>
                <a:latin typeface="Arial" pitchFamily="34" charset="0"/>
                <a:cs typeface="Arial" pitchFamily="34" charset="0"/>
              </a:rPr>
            </a:br>
            <a:r>
              <a:rPr lang="en-GB" sz="2700" b="1" dirty="0" smtClean="0">
                <a:solidFill>
                  <a:srgbClr val="FF0000"/>
                </a:solidFill>
                <a:latin typeface="Arial" pitchFamily="34" charset="0"/>
                <a:cs typeface="Arial" pitchFamily="34" charset="0"/>
              </a:rPr>
              <a:t>Led by Joe Joseph – Peabody Trust</a:t>
            </a:r>
            <a:endParaRPr lang="en-GB" sz="2700" b="1" dirty="0">
              <a:solidFill>
                <a:srgbClr val="FF0000"/>
              </a:solidFill>
              <a:latin typeface="Arial" pitchFamily="34" charset="0"/>
              <a:cs typeface="Arial" pitchFamily="34" charset="0"/>
            </a:endParaRPr>
          </a:p>
        </p:txBody>
      </p:sp>
      <p:pic>
        <p:nvPicPr>
          <p:cNvPr id="2050" name="Picture 2" descr="http://apm-web.co.uk/communities/9/000/001/030/349/images/1671524.pn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782237"/>
            <a:ext cx="2411760" cy="2103147"/>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web4residents.org.uk/residents/wp-content/uploads/2013/01/estate-inspections.jp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88225" y="5071583"/>
            <a:ext cx="2520280" cy="17417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12057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7" name="Picture 6" descr="C:\Users\godfrey.heyman\AppData\Local\Microsoft\Windows\Temporary Internet Files\Content.IE5\9A0GCIMS\Performance-review-200x257[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92280" y="4819440"/>
            <a:ext cx="1744588" cy="20120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4" name="Rectangle 3"/>
          <p:cNvSpPr>
            <a:spLocks noGrp="1" noChangeArrowheads="1"/>
          </p:cNvSpPr>
          <p:nvPr>
            <p:ph type="ctrTitle"/>
          </p:nvPr>
        </p:nvSpPr>
        <p:spPr>
          <a:xfrm>
            <a:off x="544016" y="693192"/>
            <a:ext cx="7772400" cy="863600"/>
          </a:xfrm>
          <a:noFill/>
          <a:extLst>
            <a:ext uri="{AF507438-7753-43E0-B8FC-AC1667EBCBE1}">
              <a14:hiddenEffects xmlns:a14="http://schemas.microsoft.com/office/drawing/2010/main">
                <a:effectLst>
                  <a:outerShdw dist="35921" dir="2700000" algn="ctr" rotWithShape="0">
                    <a:schemeClr val="bg2"/>
                  </a:outerShdw>
                </a:effectLst>
              </a14:hiddenEffects>
            </a:ext>
          </a:extLst>
        </p:spPr>
        <p:txBody>
          <a:bodyPr>
            <a:normAutofit fontScale="90000"/>
          </a:bodyPr>
          <a:lstStyle/>
          <a:p>
            <a:pPr eaLnBrk="1" hangingPunct="1"/>
            <a:r>
              <a:rPr lang="en-US" altLang="en-US" sz="4000" b="1" dirty="0" smtClean="0">
                <a:solidFill>
                  <a:srgbClr val="FF0000"/>
                </a:solidFill>
                <a:latin typeface="Arial" charset="0"/>
              </a:rPr>
              <a:t>Benchmarking Sub Group</a:t>
            </a:r>
            <a:br>
              <a:rPr lang="en-US" altLang="en-US" sz="4000" b="1" dirty="0" smtClean="0">
                <a:solidFill>
                  <a:srgbClr val="FF0000"/>
                </a:solidFill>
                <a:latin typeface="Arial" charset="0"/>
              </a:rPr>
            </a:br>
            <a:r>
              <a:rPr lang="en-US" altLang="en-US" sz="2700" b="1" dirty="0" smtClean="0">
                <a:solidFill>
                  <a:srgbClr val="FF0000"/>
                </a:solidFill>
                <a:latin typeface="Arial" charset="0"/>
              </a:rPr>
              <a:t>Led by Paul Bloss – </a:t>
            </a:r>
            <a:r>
              <a:rPr lang="en-US" altLang="en-US" sz="2700" b="1" dirty="0" err="1" smtClean="0">
                <a:solidFill>
                  <a:srgbClr val="FF0000"/>
                </a:solidFill>
                <a:latin typeface="Arial" charset="0"/>
              </a:rPr>
              <a:t>Eastend</a:t>
            </a:r>
            <a:r>
              <a:rPr lang="en-US" altLang="en-US" sz="2700" b="1" dirty="0" smtClean="0">
                <a:solidFill>
                  <a:srgbClr val="FF0000"/>
                </a:solidFill>
                <a:latin typeface="Arial" charset="0"/>
              </a:rPr>
              <a:t> Homes</a:t>
            </a:r>
          </a:p>
        </p:txBody>
      </p:sp>
      <p:sp>
        <p:nvSpPr>
          <p:cNvPr id="12292" name="Rectangle 4"/>
          <p:cNvSpPr>
            <a:spLocks noGrp="1" noChangeArrowheads="1"/>
          </p:cNvSpPr>
          <p:nvPr>
            <p:ph type="subTitle" idx="1"/>
          </p:nvPr>
        </p:nvSpPr>
        <p:spPr>
          <a:xfrm>
            <a:off x="468313" y="1700932"/>
            <a:ext cx="8278812" cy="4824412"/>
          </a:xfrm>
          <a:extLst>
            <a:ext uri="{AF507438-7753-43E0-B8FC-AC1667EBCBE1}">
              <a14:hiddenEffects xmlns:a14="http://schemas.microsoft.com/office/drawing/2010/main">
                <a:effectLst>
                  <a:outerShdw dist="35921" dir="2700000" algn="ctr" rotWithShape="0">
                    <a:schemeClr val="bg2"/>
                  </a:outerShdw>
                </a:effectLst>
              </a14:hiddenEffects>
            </a:ext>
          </a:extLst>
        </p:spPr>
        <p:txBody>
          <a:bodyPr>
            <a:normAutofit/>
          </a:bodyPr>
          <a:lstStyle/>
          <a:p>
            <a:pPr marL="342900" indent="-342900" algn="l" eaLnBrk="1" hangingPunct="1">
              <a:buFont typeface="Arial" panose="020B0604020202020204" pitchFamily="34" charset="0"/>
              <a:buChar char="•"/>
              <a:defRPr/>
            </a:pPr>
            <a:r>
              <a:rPr lang="en-US" altLang="en-US" sz="2400" dirty="0" smtClean="0"/>
              <a:t>Key Performance Management Framework (PMF) KPI data collected/assessed. 11 PMF reviews held.</a:t>
            </a:r>
          </a:p>
          <a:p>
            <a:pPr marL="342900" indent="-342900" algn="l" eaLnBrk="1" hangingPunct="1">
              <a:buFont typeface="Arial" panose="020B0604020202020204" pitchFamily="34" charset="0"/>
              <a:buChar char="•"/>
              <a:defRPr/>
            </a:pPr>
            <a:r>
              <a:rPr lang="en-GB" altLang="en-US" sz="2400" dirty="0" smtClean="0"/>
              <a:t>Service strength/best practice presentations– ASB, repairs, customer satisfaction </a:t>
            </a:r>
          </a:p>
          <a:p>
            <a:pPr marL="342900" indent="-342900" algn="l" eaLnBrk="1" hangingPunct="1">
              <a:buFont typeface="Arial" panose="020B0604020202020204" pitchFamily="34" charset="0"/>
              <a:buChar char="•"/>
              <a:defRPr/>
            </a:pPr>
            <a:r>
              <a:rPr lang="en-US" altLang="en-US" sz="2400" dirty="0" smtClean="0"/>
              <a:t>LBTH Benchmark data collected and analyzed </a:t>
            </a:r>
          </a:p>
          <a:p>
            <a:pPr marL="342900" indent="-342900" algn="l" eaLnBrk="1" hangingPunct="1">
              <a:buFont typeface="Arial" panose="020B0604020202020204" pitchFamily="34" charset="0"/>
              <a:buChar char="•"/>
              <a:defRPr/>
            </a:pPr>
            <a:r>
              <a:rPr lang="en-US" altLang="en-US" sz="2400" dirty="0" smtClean="0"/>
              <a:t>Comparative service charge data collected and analyzed</a:t>
            </a:r>
          </a:p>
          <a:p>
            <a:pPr marL="342900" indent="-342900" algn="l" eaLnBrk="1" hangingPunct="1">
              <a:buFont typeface="Arial" panose="020B0604020202020204" pitchFamily="34" charset="0"/>
              <a:buChar char="•"/>
              <a:defRPr/>
            </a:pPr>
            <a:r>
              <a:rPr lang="en-US" altLang="en-US" sz="2400" dirty="0" smtClean="0"/>
              <a:t>Agreement to set up a service charges good practice project </a:t>
            </a:r>
          </a:p>
          <a:p>
            <a:pPr marL="342900" indent="-342900" algn="l" eaLnBrk="1" hangingPunct="1">
              <a:buFont typeface="Arial" panose="020B0604020202020204" pitchFamily="34" charset="0"/>
              <a:buChar char="•"/>
              <a:defRPr/>
            </a:pPr>
            <a:r>
              <a:rPr lang="en-GB" altLang="en-US" sz="2400" dirty="0" smtClean="0"/>
              <a:t>Work to support </a:t>
            </a:r>
            <a:r>
              <a:rPr lang="en-GB" altLang="en-US" sz="2400" dirty="0"/>
              <a:t>RPs in addressing requirements </a:t>
            </a:r>
            <a:r>
              <a:rPr lang="en-GB" altLang="en-US" sz="2400" dirty="0" smtClean="0"/>
              <a:t>of the </a:t>
            </a:r>
            <a:r>
              <a:rPr lang="en-GB" altLang="en-US" sz="2400" dirty="0"/>
              <a:t>HCAs </a:t>
            </a:r>
            <a:r>
              <a:rPr lang="en-GB" altLang="en-US" sz="2400" dirty="0" smtClean="0"/>
              <a:t>Regulatory Framework Value </a:t>
            </a:r>
            <a:r>
              <a:rPr lang="en-GB" altLang="en-US" sz="2400" dirty="0"/>
              <a:t>For Money </a:t>
            </a:r>
            <a:r>
              <a:rPr lang="en-GB" altLang="en-US" sz="2400" dirty="0" smtClean="0"/>
              <a:t>Standard </a:t>
            </a:r>
            <a:r>
              <a:rPr lang="en-US" altLang="en-US" sz="2400" dirty="0" smtClean="0"/>
              <a:t> </a:t>
            </a:r>
          </a:p>
          <a:p>
            <a:pPr algn="l" eaLnBrk="1" hangingPunct="1">
              <a:buFontTx/>
              <a:buChar char="•"/>
              <a:defRPr/>
            </a:pPr>
            <a:endParaRPr lang="en-US" altLang="en-US" sz="2400" dirty="0" smtClean="0"/>
          </a:p>
          <a:p>
            <a:pPr algn="l" eaLnBrk="1" hangingPunct="1">
              <a:defRPr/>
            </a:pPr>
            <a:r>
              <a:rPr lang="en-US" altLang="en-US" sz="2400" dirty="0" smtClean="0"/>
              <a:t>                                                </a:t>
            </a:r>
          </a:p>
          <a:p>
            <a:pPr algn="l" eaLnBrk="1" hangingPunct="1">
              <a:defRPr/>
            </a:pPr>
            <a:endParaRPr lang="en-US" altLang="en-US" sz="2400" dirty="0" smtClean="0"/>
          </a:p>
          <a:p>
            <a:pPr algn="l" eaLnBrk="1" hangingPunct="1">
              <a:buFontTx/>
              <a:buChar char="•"/>
              <a:defRPr/>
            </a:pPr>
            <a:endParaRPr lang="en-US" altLang="en-US" sz="2400" dirty="0" smtClean="0"/>
          </a:p>
          <a:p>
            <a:pPr algn="l" eaLnBrk="1" hangingPunct="1">
              <a:defRPr/>
            </a:pPr>
            <a:endParaRPr lang="en-US" altLang="en-US" sz="2400" dirty="0" smtClean="0"/>
          </a:p>
        </p:txBody>
      </p:sp>
      <p:sp>
        <p:nvSpPr>
          <p:cNvPr id="3076" name="Text Box 5"/>
          <p:cNvSpPr txBox="1">
            <a:spLocks noChangeArrowheads="1"/>
          </p:cNvSpPr>
          <p:nvPr/>
        </p:nvSpPr>
        <p:spPr bwMode="auto">
          <a:xfrm>
            <a:off x="755650" y="2827338"/>
            <a:ext cx="7848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Lucida Grande" pitchFamily="28" charset="0"/>
                <a:ea typeface="ヒラギノ角ゴ Pro W3" pitchFamily="28" charset="-128"/>
              </a:defRPr>
            </a:lvl1pPr>
            <a:lvl2pPr>
              <a:defRPr sz="2800">
                <a:solidFill>
                  <a:schemeClr val="tx1"/>
                </a:solidFill>
                <a:latin typeface="Lucida Grande" pitchFamily="28" charset="0"/>
                <a:ea typeface="ヒラギノ角ゴ Pro W3" pitchFamily="28" charset="-128"/>
              </a:defRPr>
            </a:lvl2pPr>
            <a:lvl3pPr>
              <a:defRPr sz="2400">
                <a:solidFill>
                  <a:schemeClr val="tx1"/>
                </a:solidFill>
                <a:latin typeface="Lucida Grande" pitchFamily="28" charset="0"/>
                <a:ea typeface="ヒラギノ角ゴ Pro W3" pitchFamily="28" charset="-128"/>
              </a:defRPr>
            </a:lvl3pPr>
            <a:lvl4pPr>
              <a:defRPr sz="2000">
                <a:solidFill>
                  <a:schemeClr val="tx1"/>
                </a:solidFill>
                <a:latin typeface="Lucida Grande" pitchFamily="28" charset="0"/>
                <a:ea typeface="ヒラギノ角ゴ Pro W3" pitchFamily="28" charset="-128"/>
              </a:defRPr>
            </a:lvl4pPr>
            <a:lvl5pPr>
              <a:defRPr sz="2000">
                <a:solidFill>
                  <a:schemeClr val="tx1"/>
                </a:solidFill>
                <a:latin typeface="Lucida Grande" pitchFamily="28" charset="0"/>
                <a:ea typeface="ヒラギノ角ゴ Pro W3" pitchFamily="28" charset="-128"/>
              </a:defRPr>
            </a:lvl5pPr>
            <a:lvl6pPr eaLnBrk="0" hangingPunct="0">
              <a:defRPr sz="2000">
                <a:solidFill>
                  <a:schemeClr val="tx1"/>
                </a:solidFill>
                <a:latin typeface="Lucida Grande" pitchFamily="28" charset="0"/>
                <a:ea typeface="ヒラギノ角ゴ Pro W3" pitchFamily="28" charset="-128"/>
              </a:defRPr>
            </a:lvl6pPr>
            <a:lvl7pPr eaLnBrk="0" hangingPunct="0">
              <a:defRPr sz="2000">
                <a:solidFill>
                  <a:schemeClr val="tx1"/>
                </a:solidFill>
                <a:latin typeface="Lucida Grande" pitchFamily="28" charset="0"/>
                <a:ea typeface="ヒラギノ角ゴ Pro W3" pitchFamily="28" charset="-128"/>
              </a:defRPr>
            </a:lvl7pPr>
            <a:lvl8pPr eaLnBrk="0" hangingPunct="0">
              <a:defRPr sz="2000">
                <a:solidFill>
                  <a:schemeClr val="tx1"/>
                </a:solidFill>
                <a:latin typeface="Lucida Grande" pitchFamily="28" charset="0"/>
                <a:ea typeface="ヒラギノ角ゴ Pro W3" pitchFamily="28" charset="-128"/>
              </a:defRPr>
            </a:lvl8pPr>
            <a:lvl9pPr eaLnBrk="0" hangingPunct="0">
              <a:defRPr sz="2000">
                <a:solidFill>
                  <a:schemeClr val="tx1"/>
                </a:solidFill>
                <a:latin typeface="Lucida Grande" pitchFamily="28" charset="0"/>
                <a:ea typeface="ヒラギノ角ゴ Pro W3" pitchFamily="28" charset="-128"/>
              </a:defRPr>
            </a:lvl9pPr>
          </a:lstStyle>
          <a:p>
            <a:pPr>
              <a:spcBef>
                <a:spcPct val="50000"/>
              </a:spcBef>
              <a:buFontTx/>
              <a:buChar char="•"/>
            </a:pPr>
            <a:endParaRPr lang="en-GB" altLang="en-US" sz="2400">
              <a:latin typeface="Arial"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1" y="629816"/>
            <a:ext cx="8764239" cy="1143000"/>
          </a:xfrm>
        </p:spPr>
        <p:txBody>
          <a:bodyPr>
            <a:normAutofit fontScale="90000"/>
          </a:bodyPr>
          <a:lstStyle/>
          <a:p>
            <a:r>
              <a:rPr lang="en-GB" b="1" dirty="0" smtClean="0">
                <a:solidFill>
                  <a:srgbClr val="FF0000"/>
                </a:solidFill>
                <a:latin typeface="Arial" pitchFamily="34" charset="0"/>
                <a:cs typeface="Arial" pitchFamily="34" charset="0"/>
              </a:rPr>
              <a:t>Housing Management Sub-Group</a:t>
            </a:r>
            <a:br>
              <a:rPr lang="en-GB" b="1" dirty="0" smtClean="0">
                <a:solidFill>
                  <a:srgbClr val="FF0000"/>
                </a:solidFill>
                <a:latin typeface="Arial" pitchFamily="34" charset="0"/>
                <a:cs typeface="Arial" pitchFamily="34" charset="0"/>
              </a:rPr>
            </a:br>
            <a:r>
              <a:rPr lang="en-GB" sz="2700" b="1" dirty="0" smtClean="0">
                <a:solidFill>
                  <a:srgbClr val="FF0000"/>
                </a:solidFill>
                <a:latin typeface="Arial" pitchFamily="34" charset="0"/>
                <a:cs typeface="Arial" pitchFamily="34" charset="0"/>
              </a:rPr>
              <a:t>Led by Jane Ball – Gateway HA</a:t>
            </a:r>
            <a:endParaRPr lang="en-GB" sz="2700" b="1" dirty="0">
              <a:solidFill>
                <a:srgbClr val="FF0000"/>
              </a:solidFill>
              <a:latin typeface="Arial" pitchFamily="34" charset="0"/>
              <a:cs typeface="Arial" pitchFamily="34" charset="0"/>
            </a:endParaRPr>
          </a:p>
        </p:txBody>
      </p:sp>
      <p:sp>
        <p:nvSpPr>
          <p:cNvPr id="3" name="Content Placeholder 2"/>
          <p:cNvSpPr>
            <a:spLocks noGrp="1"/>
          </p:cNvSpPr>
          <p:nvPr>
            <p:ph idx="1"/>
          </p:nvPr>
        </p:nvSpPr>
        <p:spPr>
          <a:xfrm>
            <a:off x="457200" y="1927373"/>
            <a:ext cx="8229600" cy="4525963"/>
          </a:xfrm>
        </p:spPr>
        <p:txBody>
          <a:bodyPr>
            <a:normAutofit/>
          </a:bodyPr>
          <a:lstStyle/>
          <a:p>
            <a:r>
              <a:rPr lang="en-GB" sz="2400" dirty="0" smtClean="0"/>
              <a:t>Consolidated partnership with LBTH</a:t>
            </a:r>
          </a:p>
          <a:p>
            <a:r>
              <a:rPr lang="en-GB" sz="2400" dirty="0" smtClean="0"/>
              <a:t>Good </a:t>
            </a:r>
            <a:r>
              <a:rPr lang="en-GB" sz="2400" dirty="0"/>
              <a:t>attendance at </a:t>
            </a:r>
            <a:r>
              <a:rPr lang="en-GB" sz="2400" dirty="0" smtClean="0"/>
              <a:t>meetings, free </a:t>
            </a:r>
            <a:r>
              <a:rPr lang="en-GB" sz="2400" dirty="0"/>
              <a:t>debate and sharing of information and good </a:t>
            </a:r>
            <a:r>
              <a:rPr lang="en-GB" sz="2400" dirty="0" smtClean="0"/>
              <a:t>practice</a:t>
            </a:r>
          </a:p>
          <a:p>
            <a:r>
              <a:rPr lang="en-GB" sz="2400" dirty="0" smtClean="0"/>
              <a:t>Hold the portfolio for digital inclusion</a:t>
            </a:r>
          </a:p>
          <a:p>
            <a:r>
              <a:rPr lang="en-GB" sz="2400" dirty="0"/>
              <a:t>Welfare reform - modelling impact </a:t>
            </a:r>
            <a:r>
              <a:rPr lang="en-GB" sz="2400" dirty="0" smtClean="0"/>
              <a:t>on </a:t>
            </a:r>
            <a:br>
              <a:rPr lang="en-GB" sz="2400" dirty="0" smtClean="0"/>
            </a:br>
            <a:r>
              <a:rPr lang="en-GB" sz="2400" dirty="0" smtClean="0"/>
              <a:t>impoverishment </a:t>
            </a:r>
            <a:r>
              <a:rPr lang="en-GB" sz="2400" dirty="0"/>
              <a:t>of residents and </a:t>
            </a:r>
            <a:r>
              <a:rPr lang="en-GB" sz="2400" dirty="0" smtClean="0"/>
              <a:t>business                                   plans</a:t>
            </a:r>
          </a:p>
          <a:p>
            <a:r>
              <a:rPr lang="en-GB" sz="2400" dirty="0"/>
              <a:t>Mutual Exchanges - support for a protocol to facilitate better matching of residents and </a:t>
            </a:r>
            <a:r>
              <a:rPr lang="en-GB" sz="2400" dirty="0" smtClean="0"/>
              <a:t>properties</a:t>
            </a:r>
            <a:endParaRPr lang="en-GB" sz="2400" dirty="0"/>
          </a:p>
          <a:p>
            <a:endParaRPr lang="en-GB" sz="2400" dirty="0" smtClean="0"/>
          </a:p>
          <a:p>
            <a:endParaRPr lang="en-GB" sz="2400" dirty="0"/>
          </a:p>
          <a:p>
            <a:endParaRPr lang="en-GB" sz="2400" dirty="0" smtClean="0"/>
          </a:p>
          <a:p>
            <a:endParaRPr lang="en-GB" sz="2400" dirty="0"/>
          </a:p>
        </p:txBody>
      </p:sp>
      <p:pic>
        <p:nvPicPr>
          <p:cNvPr id="4" name="Picture 6" descr="C:\Users\Rebekah.Taylor\AppData\Local\Microsoft\Windows\Temporary Internet Files\Content.IE5\YXF2C9W9\cyberscooty-shaking-hands1[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193137" y="1406674"/>
            <a:ext cx="915367" cy="10862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N:\Corporate Service\Communications\Images\STEP\The zone training\20150127_102419.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00192" y="2799336"/>
            <a:ext cx="2736304" cy="20525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342387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629816"/>
            <a:ext cx="8784976" cy="1143000"/>
          </a:xfrm>
        </p:spPr>
        <p:txBody>
          <a:bodyPr>
            <a:normAutofit fontScale="90000"/>
          </a:bodyPr>
          <a:lstStyle/>
          <a:p>
            <a:r>
              <a:rPr lang="en-GB" b="1" dirty="0">
                <a:solidFill>
                  <a:srgbClr val="FF0000"/>
                </a:solidFill>
                <a:latin typeface="Arial" pitchFamily="34" charset="0"/>
                <a:cs typeface="Arial" pitchFamily="34" charset="0"/>
              </a:rPr>
              <a:t>Housing Management Sub-Group</a:t>
            </a:r>
            <a:br>
              <a:rPr lang="en-GB" b="1" dirty="0">
                <a:solidFill>
                  <a:srgbClr val="FF0000"/>
                </a:solidFill>
                <a:latin typeface="Arial" pitchFamily="34" charset="0"/>
                <a:cs typeface="Arial" pitchFamily="34" charset="0"/>
              </a:rPr>
            </a:br>
            <a:r>
              <a:rPr lang="en-GB" sz="2700" b="1" dirty="0" smtClean="0">
                <a:solidFill>
                  <a:srgbClr val="FF0000"/>
                </a:solidFill>
                <a:latin typeface="Arial" pitchFamily="34" charset="0"/>
                <a:cs typeface="Arial" pitchFamily="34" charset="0"/>
              </a:rPr>
              <a:t>Led </a:t>
            </a:r>
            <a:r>
              <a:rPr lang="en-GB" sz="2700" b="1" dirty="0">
                <a:solidFill>
                  <a:srgbClr val="FF0000"/>
                </a:solidFill>
                <a:latin typeface="Arial" pitchFamily="34" charset="0"/>
                <a:cs typeface="Arial" pitchFamily="34" charset="0"/>
              </a:rPr>
              <a:t>by Jane Ball – Gateway HA</a:t>
            </a:r>
            <a:endParaRPr lang="en-GB" sz="2700" dirty="0">
              <a:latin typeface="Arial" pitchFamily="34" charset="0"/>
              <a:cs typeface="Arial" pitchFamily="34" charset="0"/>
            </a:endParaRPr>
          </a:p>
        </p:txBody>
      </p:sp>
      <p:sp>
        <p:nvSpPr>
          <p:cNvPr id="3" name="Content Placeholder 2"/>
          <p:cNvSpPr>
            <a:spLocks noGrp="1"/>
          </p:cNvSpPr>
          <p:nvPr>
            <p:ph idx="1"/>
          </p:nvPr>
        </p:nvSpPr>
        <p:spPr>
          <a:xfrm>
            <a:off x="457200" y="1783357"/>
            <a:ext cx="8229600" cy="4525963"/>
          </a:xfrm>
        </p:spPr>
        <p:txBody>
          <a:bodyPr>
            <a:normAutofit/>
          </a:bodyPr>
          <a:lstStyle/>
          <a:p>
            <a:r>
              <a:rPr lang="en-GB" sz="2400" dirty="0"/>
              <a:t>Winter Warmers Initiative</a:t>
            </a:r>
          </a:p>
          <a:p>
            <a:r>
              <a:rPr lang="en-GB" sz="2400" dirty="0"/>
              <a:t>Prevent workshop against </a:t>
            </a:r>
            <a:r>
              <a:rPr lang="en-GB" sz="2400" dirty="0" smtClean="0"/>
              <a:t>radicalisation </a:t>
            </a:r>
            <a:r>
              <a:rPr lang="en-GB" sz="2400" dirty="0"/>
              <a:t>of young </a:t>
            </a:r>
            <a:r>
              <a:rPr lang="en-GB" sz="2400" dirty="0" smtClean="0"/>
              <a:t>people</a:t>
            </a:r>
            <a:endParaRPr lang="en-GB" sz="2400" dirty="0"/>
          </a:p>
          <a:p>
            <a:r>
              <a:rPr lang="en-GB" sz="2400" dirty="0"/>
              <a:t>Closer working with health – set up </a:t>
            </a:r>
            <a:r>
              <a:rPr lang="en-GB" sz="2400" dirty="0" smtClean="0"/>
              <a:t>of </a:t>
            </a:r>
            <a:r>
              <a:rPr lang="en-GB" sz="2400" dirty="0"/>
              <a:t>new </a:t>
            </a:r>
            <a:r>
              <a:rPr lang="en-GB" sz="2400" dirty="0" smtClean="0"/>
              <a:t>Health and </a:t>
            </a:r>
            <a:r>
              <a:rPr lang="en-GB" sz="2400" dirty="0"/>
              <a:t>Housing Sub-group</a:t>
            </a:r>
          </a:p>
          <a:p>
            <a:r>
              <a:rPr lang="en-GB" sz="2400" dirty="0"/>
              <a:t>Tenancy Fraud</a:t>
            </a:r>
          </a:p>
          <a:p>
            <a:r>
              <a:rPr lang="en-GB" sz="2400" dirty="0"/>
              <a:t>Mental Health </a:t>
            </a:r>
            <a:r>
              <a:rPr lang="en-GB" sz="2400" dirty="0" smtClean="0"/>
              <a:t>Protocol</a:t>
            </a:r>
            <a:endParaRPr lang="en-GB" sz="2400" dirty="0"/>
          </a:p>
        </p:txBody>
      </p:sp>
      <p:pic>
        <p:nvPicPr>
          <p:cNvPr id="4" name="Picture 2" descr="N:\Corporate Service\Communications\Images\Cover images\Winter warmers  cover imag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28184" y="3174596"/>
            <a:ext cx="2448272" cy="34614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gwfp01\Profiles$\rebekah.taylor\Desktop\fraud-prevention-300x20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1600" y="4797152"/>
            <a:ext cx="2520280" cy="1688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614935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41784"/>
            <a:ext cx="8229600" cy="1143000"/>
          </a:xfrm>
        </p:spPr>
        <p:txBody>
          <a:bodyPr/>
          <a:lstStyle/>
          <a:p>
            <a:r>
              <a:rPr lang="en-GB" b="1" dirty="0" smtClean="0">
                <a:solidFill>
                  <a:srgbClr val="FF0000"/>
                </a:solidFill>
                <a:latin typeface="Arial" pitchFamily="34" charset="0"/>
                <a:cs typeface="Arial" pitchFamily="34" charset="0"/>
              </a:rPr>
              <a:t>THHF Executive</a:t>
            </a:r>
            <a:endParaRPr lang="en-GB" b="1" dirty="0">
              <a:solidFill>
                <a:srgbClr val="FF0000"/>
              </a:solidFill>
              <a:latin typeface="Arial" pitchFamily="34" charset="0"/>
              <a:cs typeface="Arial" pitchFamily="34" charset="0"/>
            </a:endParaRPr>
          </a:p>
        </p:txBody>
      </p:sp>
      <p:sp>
        <p:nvSpPr>
          <p:cNvPr id="3" name="Content Placeholder 2"/>
          <p:cNvSpPr>
            <a:spLocks noGrp="1"/>
          </p:cNvSpPr>
          <p:nvPr>
            <p:ph idx="1"/>
          </p:nvPr>
        </p:nvSpPr>
        <p:spPr>
          <a:xfrm>
            <a:off x="457200" y="1340768"/>
            <a:ext cx="8229600" cy="5472608"/>
          </a:xfrm>
        </p:spPr>
        <p:txBody>
          <a:bodyPr>
            <a:normAutofit fontScale="77500" lnSpcReduction="20000"/>
          </a:bodyPr>
          <a:lstStyle/>
          <a:p>
            <a:pPr marL="0" indent="0">
              <a:buNone/>
            </a:pPr>
            <a:r>
              <a:rPr lang="en-GB" dirty="0" smtClean="0"/>
              <a:t>THHF Executive received presentations on:</a:t>
            </a:r>
          </a:p>
          <a:p>
            <a:pPr marL="0" indent="0">
              <a:buNone/>
            </a:pPr>
            <a:endParaRPr lang="en-GB" sz="1100" dirty="0" smtClean="0"/>
          </a:p>
          <a:p>
            <a:r>
              <a:rPr lang="en-GB" dirty="0" smtClean="0"/>
              <a:t>Community Plan (consultation at draft stage)</a:t>
            </a:r>
          </a:p>
          <a:p>
            <a:r>
              <a:rPr lang="en-GB" dirty="0" smtClean="0"/>
              <a:t>The Care Act and the implications for Housing Associations</a:t>
            </a:r>
          </a:p>
          <a:p>
            <a:r>
              <a:rPr lang="en-GB" dirty="0" smtClean="0"/>
              <a:t>LBTH Digital Inclusion Strategy and new initiatives</a:t>
            </a:r>
          </a:p>
          <a:p>
            <a:r>
              <a:rPr lang="en-GB" dirty="0" smtClean="0"/>
              <a:t>Charity Works (providing graduates who specifically want to work for the not for profit sector)</a:t>
            </a:r>
          </a:p>
          <a:p>
            <a:r>
              <a:rPr lang="en-GB" dirty="0" smtClean="0"/>
              <a:t>The Whitechapel Vision</a:t>
            </a:r>
          </a:p>
          <a:p>
            <a:r>
              <a:rPr lang="en-GB" dirty="0" smtClean="0"/>
              <a:t>Results of the Strategic Housing Market Assessment</a:t>
            </a:r>
          </a:p>
          <a:p>
            <a:r>
              <a:rPr lang="en-GB" dirty="0" smtClean="0"/>
              <a:t>Gateway’s Winter Warmers Project</a:t>
            </a:r>
          </a:p>
          <a:p>
            <a:r>
              <a:rPr lang="en-GB" dirty="0" smtClean="0"/>
              <a:t>An overview of PREVENT</a:t>
            </a:r>
          </a:p>
          <a:p>
            <a:r>
              <a:rPr lang="en-GB" dirty="0" err="1" smtClean="0"/>
              <a:t>Allpay</a:t>
            </a:r>
            <a:r>
              <a:rPr lang="en-GB" dirty="0" smtClean="0"/>
              <a:t> products and services</a:t>
            </a:r>
          </a:p>
          <a:p>
            <a:r>
              <a:rPr lang="en-GB" dirty="0" smtClean="0"/>
              <a:t>Community Plan </a:t>
            </a:r>
          </a:p>
          <a:p>
            <a:r>
              <a:rPr lang="en-GB" dirty="0" smtClean="0"/>
              <a:t>Voluntary and Community Sector Strategy Refresh</a:t>
            </a:r>
          </a:p>
          <a:p>
            <a:r>
              <a:rPr lang="en-GB" dirty="0" smtClean="0"/>
              <a:t>The Fairness Commission</a:t>
            </a:r>
            <a:endParaRPr lang="en-GB" dirty="0"/>
          </a:p>
        </p:txBody>
      </p:sp>
    </p:spTree>
    <p:extLst>
      <p:ext uri="{BB962C8B-B14F-4D97-AF65-F5344CB8AC3E}">
        <p14:creationId xmlns:p14="http://schemas.microsoft.com/office/powerpoint/2010/main" val="3946474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8"/>
          <p:cNvSpPr txBox="1">
            <a:spLocks/>
          </p:cNvSpPr>
          <p:nvPr/>
        </p:nvSpPr>
        <p:spPr>
          <a:xfrm>
            <a:off x="251520" y="692696"/>
            <a:ext cx="8673820" cy="1053548"/>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4000" b="1" dirty="0" smtClean="0">
                <a:solidFill>
                  <a:srgbClr val="FF0000"/>
                </a:solidFill>
                <a:latin typeface="Arial"/>
                <a:cs typeface="Arial"/>
              </a:rPr>
              <a:t>Community Involvement Network</a:t>
            </a:r>
          </a:p>
          <a:p>
            <a:r>
              <a:rPr lang="en-US" sz="2400" b="1" dirty="0" smtClean="0">
                <a:solidFill>
                  <a:srgbClr val="FF0000"/>
                </a:solidFill>
                <a:latin typeface="Arial"/>
                <a:cs typeface="Arial"/>
              </a:rPr>
              <a:t>Led by Catherine Kyne – One Housing Group</a:t>
            </a:r>
            <a:endParaRPr lang="en-US" sz="2400" b="1" dirty="0">
              <a:solidFill>
                <a:srgbClr val="FF0000"/>
              </a:solidFill>
              <a:latin typeface="Arial"/>
              <a:cs typeface="Arial"/>
            </a:endParaRPr>
          </a:p>
        </p:txBody>
      </p:sp>
      <p:sp>
        <p:nvSpPr>
          <p:cNvPr id="9" name="Subtitle 1"/>
          <p:cNvSpPr txBox="1">
            <a:spLocks noChangeAspect="1"/>
          </p:cNvSpPr>
          <p:nvPr/>
        </p:nvSpPr>
        <p:spPr>
          <a:xfrm>
            <a:off x="185532" y="1744705"/>
            <a:ext cx="8739808" cy="4852647"/>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spcBef>
                <a:spcPts val="100"/>
              </a:spcBef>
            </a:pPr>
            <a:r>
              <a:rPr lang="en-GB" sz="2000" b="1" dirty="0" smtClean="0">
                <a:solidFill>
                  <a:srgbClr val="0070C0"/>
                </a:solidFill>
              </a:rPr>
              <a:t>Resident capacity building </a:t>
            </a:r>
          </a:p>
          <a:p>
            <a:pPr algn="l">
              <a:spcBef>
                <a:spcPts val="100"/>
              </a:spcBef>
            </a:pPr>
            <a:r>
              <a:rPr lang="en-GB" sz="2000" b="1" dirty="0">
                <a:solidFill>
                  <a:srgbClr val="0070C0"/>
                </a:solidFill>
              </a:rPr>
              <a:t> </a:t>
            </a:r>
            <a:r>
              <a:rPr lang="en-GB" sz="2000" b="1" dirty="0" smtClean="0">
                <a:solidFill>
                  <a:srgbClr val="0070C0"/>
                </a:solidFill>
              </a:rPr>
              <a:t>       </a:t>
            </a:r>
            <a:r>
              <a:rPr lang="en-GB" sz="2000" dirty="0" smtClean="0">
                <a:solidFill>
                  <a:prstClr val="black"/>
                </a:solidFill>
              </a:rPr>
              <a:t>7 RPs developed  a joint residents training programme </a:t>
            </a:r>
          </a:p>
          <a:p>
            <a:pPr marL="457200" indent="-457200" algn="l">
              <a:spcBef>
                <a:spcPts val="100"/>
              </a:spcBef>
              <a:buFont typeface="Arial" pitchFamily="34" charset="0"/>
              <a:buChar char="•"/>
            </a:pPr>
            <a:r>
              <a:rPr lang="en-GB" sz="2000" dirty="0" smtClean="0">
                <a:solidFill>
                  <a:prstClr val="black"/>
                </a:solidFill>
              </a:rPr>
              <a:t>Partnership working achieved VFM objectives on training costs  </a:t>
            </a:r>
          </a:p>
          <a:p>
            <a:pPr marL="457200" indent="-457200" algn="l">
              <a:spcBef>
                <a:spcPts val="100"/>
              </a:spcBef>
              <a:buFont typeface="Wingdings" pitchFamily="2" charset="2"/>
              <a:buChar char="§"/>
            </a:pPr>
            <a:endParaRPr lang="en-GB" sz="800" b="1" dirty="0" smtClean="0">
              <a:solidFill>
                <a:prstClr val="black"/>
              </a:solidFill>
            </a:endParaRPr>
          </a:p>
          <a:p>
            <a:pPr algn="l">
              <a:spcBef>
                <a:spcPts val="100"/>
              </a:spcBef>
            </a:pPr>
            <a:r>
              <a:rPr lang="en-GB" sz="2000" b="1" dirty="0" smtClean="0">
                <a:solidFill>
                  <a:srgbClr val="0070C0"/>
                </a:solidFill>
              </a:rPr>
              <a:t>Health </a:t>
            </a:r>
            <a:r>
              <a:rPr lang="en-GB" sz="2000" b="1" dirty="0">
                <a:solidFill>
                  <a:srgbClr val="0070C0"/>
                </a:solidFill>
              </a:rPr>
              <a:t>&amp; Wellbeing</a:t>
            </a:r>
          </a:p>
          <a:p>
            <a:pPr marL="457200" indent="-457200" algn="l">
              <a:spcBef>
                <a:spcPts val="100"/>
              </a:spcBef>
              <a:buFont typeface="Arial" pitchFamily="34" charset="0"/>
              <a:buChar char="•"/>
            </a:pPr>
            <a:r>
              <a:rPr lang="en-GB" sz="2000" dirty="0" smtClean="0">
                <a:solidFill>
                  <a:prstClr val="black"/>
                </a:solidFill>
              </a:rPr>
              <a:t>Promoted healthy eating and food growing initiatives  </a:t>
            </a:r>
          </a:p>
          <a:p>
            <a:pPr marL="457200" indent="-457200" algn="l">
              <a:spcBef>
                <a:spcPts val="100"/>
              </a:spcBef>
              <a:buFont typeface="Arial" pitchFamily="34" charset="0"/>
              <a:buChar char="•"/>
            </a:pPr>
            <a:r>
              <a:rPr lang="en-GB" sz="2000" dirty="0" smtClean="0">
                <a:solidFill>
                  <a:prstClr val="black"/>
                </a:solidFill>
              </a:rPr>
              <a:t>Mapped  health &amp; wellbeing services in the borough and  promoted activities </a:t>
            </a:r>
          </a:p>
          <a:p>
            <a:pPr algn="l">
              <a:spcBef>
                <a:spcPts val="100"/>
              </a:spcBef>
            </a:pPr>
            <a:endParaRPr lang="en-GB" sz="800" b="1" dirty="0" smtClean="0">
              <a:solidFill>
                <a:prstClr val="black">
                  <a:lumMod val="50000"/>
                  <a:lumOff val="50000"/>
                </a:prstClr>
              </a:solidFill>
            </a:endParaRPr>
          </a:p>
          <a:p>
            <a:pPr algn="l">
              <a:spcBef>
                <a:spcPts val="100"/>
              </a:spcBef>
            </a:pPr>
            <a:r>
              <a:rPr lang="en-GB" sz="2000" b="1" dirty="0" smtClean="0">
                <a:solidFill>
                  <a:srgbClr val="0070C0"/>
                </a:solidFill>
              </a:rPr>
              <a:t>Youth </a:t>
            </a:r>
            <a:r>
              <a:rPr lang="en-GB" sz="2000" b="1" dirty="0">
                <a:solidFill>
                  <a:srgbClr val="0070C0"/>
                </a:solidFill>
              </a:rPr>
              <a:t>Work</a:t>
            </a:r>
          </a:p>
          <a:p>
            <a:pPr marL="457200" indent="-457200" algn="l">
              <a:spcBef>
                <a:spcPts val="100"/>
              </a:spcBef>
              <a:buFont typeface="Arial" pitchFamily="34" charset="0"/>
              <a:buChar char="•"/>
            </a:pPr>
            <a:r>
              <a:rPr lang="en-GB" sz="2000" dirty="0" smtClean="0">
                <a:solidFill>
                  <a:prstClr val="black"/>
                </a:solidFill>
              </a:rPr>
              <a:t>Mapped and delivered borough wide sport programmes in partnership with third </a:t>
            </a:r>
            <a:r>
              <a:rPr lang="en-GB" sz="2000" dirty="0">
                <a:solidFill>
                  <a:prstClr val="black"/>
                </a:solidFill>
              </a:rPr>
              <a:t>sector </a:t>
            </a:r>
            <a:r>
              <a:rPr lang="en-GB" sz="2000" dirty="0" smtClean="0">
                <a:solidFill>
                  <a:prstClr val="black"/>
                </a:solidFill>
              </a:rPr>
              <a:t>agencies </a:t>
            </a:r>
          </a:p>
          <a:p>
            <a:pPr marL="457200" indent="-457200" algn="l">
              <a:spcBef>
                <a:spcPts val="100"/>
              </a:spcBef>
              <a:buFont typeface="Wingdings" panose="05000000000000000000" pitchFamily="2" charset="2"/>
              <a:buChar char="§"/>
            </a:pPr>
            <a:endParaRPr lang="en-GB" sz="800" b="1" dirty="0" smtClean="0">
              <a:solidFill>
                <a:prstClr val="black">
                  <a:tint val="75000"/>
                </a:prstClr>
              </a:solidFill>
            </a:endParaRPr>
          </a:p>
          <a:p>
            <a:pPr algn="l">
              <a:spcBef>
                <a:spcPts val="100"/>
              </a:spcBef>
            </a:pPr>
            <a:r>
              <a:rPr lang="en-GB" sz="2000" b="1" dirty="0">
                <a:solidFill>
                  <a:srgbClr val="0070C0"/>
                </a:solidFill>
              </a:rPr>
              <a:t>Employment &amp; Training</a:t>
            </a:r>
          </a:p>
          <a:p>
            <a:pPr marL="285750" indent="-285750" algn="l">
              <a:spcBef>
                <a:spcPts val="100"/>
              </a:spcBef>
              <a:buFont typeface="Arial" pitchFamily="34" charset="0"/>
              <a:buChar char="•"/>
            </a:pPr>
            <a:r>
              <a:rPr lang="en-GB" sz="2000" b="1" dirty="0">
                <a:solidFill>
                  <a:prstClr val="black"/>
                </a:solidFill>
              </a:rPr>
              <a:t>  </a:t>
            </a:r>
            <a:r>
              <a:rPr lang="en-GB" sz="2000" b="1" dirty="0" smtClean="0">
                <a:solidFill>
                  <a:prstClr val="black"/>
                </a:solidFill>
              </a:rPr>
              <a:t>  </a:t>
            </a:r>
            <a:r>
              <a:rPr lang="en-GB" sz="2000" dirty="0" smtClean="0">
                <a:solidFill>
                  <a:prstClr val="black"/>
                </a:solidFill>
              </a:rPr>
              <a:t>Delivered employment workshops      </a:t>
            </a:r>
            <a:endParaRPr lang="en-GB" sz="2000" dirty="0">
              <a:solidFill>
                <a:prstClr val="black"/>
              </a:solidFill>
            </a:endParaRPr>
          </a:p>
          <a:p>
            <a:pPr marL="285750" indent="-285750" algn="l">
              <a:spcBef>
                <a:spcPts val="100"/>
              </a:spcBef>
              <a:buFont typeface="Arial" pitchFamily="34" charset="0"/>
              <a:buChar char="•"/>
            </a:pPr>
            <a:r>
              <a:rPr lang="en-GB" sz="2000" dirty="0">
                <a:solidFill>
                  <a:prstClr val="black"/>
                </a:solidFill>
              </a:rPr>
              <a:t>  </a:t>
            </a:r>
            <a:r>
              <a:rPr lang="en-GB" sz="2000" dirty="0" smtClean="0">
                <a:solidFill>
                  <a:prstClr val="black"/>
                </a:solidFill>
              </a:rPr>
              <a:t>  Supported residents </a:t>
            </a:r>
            <a:r>
              <a:rPr lang="en-GB" sz="2000" dirty="0">
                <a:solidFill>
                  <a:prstClr val="black"/>
                </a:solidFill>
              </a:rPr>
              <a:t>into training and </a:t>
            </a:r>
            <a:r>
              <a:rPr lang="en-GB" sz="2000" dirty="0" smtClean="0">
                <a:solidFill>
                  <a:prstClr val="black"/>
                </a:solidFill>
              </a:rPr>
              <a:t>employment</a:t>
            </a:r>
            <a:endParaRPr lang="en-GB" sz="2000" dirty="0">
              <a:solidFill>
                <a:prstClr val="black"/>
              </a:solidFill>
            </a:endParaRPr>
          </a:p>
          <a:p>
            <a:pPr algn="l">
              <a:spcBef>
                <a:spcPts val="100"/>
              </a:spcBef>
            </a:pPr>
            <a:endParaRPr lang="en-GB" sz="1800" dirty="0">
              <a:solidFill>
                <a:prstClr val="black">
                  <a:tint val="75000"/>
                </a:prstClr>
              </a:solidFill>
            </a:endParaRPr>
          </a:p>
          <a:p>
            <a:pPr marL="457200" indent="-457200" algn="l">
              <a:buFont typeface="Wingdings" panose="05000000000000000000" pitchFamily="2" charset="2"/>
              <a:buChar char="§"/>
            </a:pPr>
            <a:endParaRPr lang="en-GB" sz="1800" dirty="0">
              <a:solidFill>
                <a:prstClr val="black">
                  <a:lumMod val="50000"/>
                  <a:lumOff val="50000"/>
                </a:prstClr>
              </a:solidFill>
            </a:endParaRPr>
          </a:p>
        </p:txBody>
      </p:sp>
      <p:sp>
        <p:nvSpPr>
          <p:cNvPr id="12" name="Subtitle 1"/>
          <p:cNvSpPr txBox="1">
            <a:spLocks/>
          </p:cNvSpPr>
          <p:nvPr/>
        </p:nvSpPr>
        <p:spPr>
          <a:xfrm>
            <a:off x="4729744" y="1192696"/>
            <a:ext cx="4114801" cy="452230"/>
          </a:xfrm>
          <a:prstGeom prst="rect">
            <a:avLst/>
          </a:prstGeom>
        </p:spPr>
        <p:txBody>
          <a:bodyPr vert="horz" lIns="91440" tIns="45720" rIns="91440" bIns="45720" rtlCol="0">
            <a:normAutofit fontScale="92500" lnSpcReduction="10000"/>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endParaRPr lang="en-GB" sz="2800" b="1" dirty="0" smtClean="0">
              <a:solidFill>
                <a:prstClr val="black">
                  <a:tint val="75000"/>
                </a:prstClr>
              </a:solidFill>
            </a:endParaRPr>
          </a:p>
        </p:txBody>
      </p:sp>
    </p:spTree>
    <p:extLst>
      <p:ext uri="{BB962C8B-B14F-4D97-AF65-F5344CB8AC3E}">
        <p14:creationId xmlns:p14="http://schemas.microsoft.com/office/powerpoint/2010/main" val="407653021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45840"/>
            <a:ext cx="8229600" cy="1143000"/>
          </a:xfrm>
        </p:spPr>
        <p:txBody>
          <a:bodyPr>
            <a:normAutofit fontScale="90000"/>
          </a:bodyPr>
          <a:lstStyle/>
          <a:p>
            <a:r>
              <a:rPr lang="en-US" b="1" dirty="0">
                <a:solidFill>
                  <a:srgbClr val="FF0000"/>
                </a:solidFill>
                <a:latin typeface="Arial"/>
                <a:cs typeface="Arial"/>
              </a:rPr>
              <a:t>Community Involvement Network</a:t>
            </a:r>
            <a:r>
              <a:rPr lang="en-US" sz="6000" b="1" dirty="0">
                <a:solidFill>
                  <a:srgbClr val="FF0000"/>
                </a:solidFill>
                <a:latin typeface="Arial"/>
                <a:cs typeface="Arial"/>
              </a:rPr>
              <a:t/>
            </a:r>
            <a:br>
              <a:rPr lang="en-US" sz="6000" b="1" dirty="0">
                <a:solidFill>
                  <a:srgbClr val="FF0000"/>
                </a:solidFill>
                <a:latin typeface="Arial"/>
                <a:cs typeface="Arial"/>
              </a:rPr>
            </a:br>
            <a:r>
              <a:rPr lang="en-US" sz="2700" b="1" dirty="0">
                <a:solidFill>
                  <a:srgbClr val="FF0000"/>
                </a:solidFill>
                <a:latin typeface="Arial"/>
                <a:cs typeface="Arial"/>
              </a:rPr>
              <a:t>Led by Catherine Kyne – One Housing Group</a:t>
            </a:r>
            <a:br>
              <a:rPr lang="en-US" sz="2700" b="1" dirty="0">
                <a:solidFill>
                  <a:srgbClr val="FF0000"/>
                </a:solidFill>
                <a:latin typeface="Arial"/>
                <a:cs typeface="Arial"/>
              </a:rPr>
            </a:br>
            <a:endParaRPr lang="en-GB" sz="2700" dirty="0"/>
          </a:p>
        </p:txBody>
      </p:sp>
      <p:sp>
        <p:nvSpPr>
          <p:cNvPr id="3" name="Content Placeholder 2"/>
          <p:cNvSpPr>
            <a:spLocks noGrp="1"/>
          </p:cNvSpPr>
          <p:nvPr>
            <p:ph idx="1"/>
          </p:nvPr>
        </p:nvSpPr>
        <p:spPr>
          <a:xfrm>
            <a:off x="457200" y="1855365"/>
            <a:ext cx="8229600" cy="4525963"/>
          </a:xfrm>
        </p:spPr>
        <p:txBody>
          <a:bodyPr>
            <a:normAutofit/>
          </a:bodyPr>
          <a:lstStyle/>
          <a:p>
            <a:pPr marL="0" indent="0">
              <a:buNone/>
            </a:pPr>
            <a:r>
              <a:rPr lang="en-GB" sz="2400" b="1" dirty="0">
                <a:solidFill>
                  <a:srgbClr val="0070C0"/>
                </a:solidFill>
              </a:rPr>
              <a:t>STAR in the Community </a:t>
            </a:r>
            <a:r>
              <a:rPr lang="en-GB" sz="2400" b="1" dirty="0" smtClean="0">
                <a:solidFill>
                  <a:srgbClr val="0070C0"/>
                </a:solidFill>
              </a:rPr>
              <a:t>- Resident </a:t>
            </a:r>
            <a:r>
              <a:rPr lang="en-GB" sz="2400" b="1" dirty="0">
                <a:solidFill>
                  <a:srgbClr val="0070C0"/>
                </a:solidFill>
              </a:rPr>
              <a:t>awards</a:t>
            </a:r>
          </a:p>
          <a:p>
            <a:pPr marL="457200" indent="-457200">
              <a:buFont typeface="Wingdings" panose="05000000000000000000" pitchFamily="2" charset="2"/>
              <a:buChar char="§"/>
            </a:pPr>
            <a:r>
              <a:rPr lang="en-GB" sz="2400" dirty="0">
                <a:solidFill>
                  <a:prstClr val="black"/>
                </a:solidFill>
              </a:rPr>
              <a:t>Led and delivered  STAR </a:t>
            </a:r>
            <a:r>
              <a:rPr lang="en-GB" sz="2400" dirty="0" smtClean="0">
                <a:solidFill>
                  <a:prstClr val="black"/>
                </a:solidFill>
              </a:rPr>
              <a:t>awards </a:t>
            </a:r>
            <a:endParaRPr lang="en-GB" sz="2400" dirty="0">
              <a:solidFill>
                <a:prstClr val="black"/>
              </a:solidFill>
            </a:endParaRPr>
          </a:p>
          <a:p>
            <a:pPr marL="457200" indent="-457200">
              <a:buFont typeface="Wingdings" panose="05000000000000000000" pitchFamily="2" charset="2"/>
              <a:buChar char="§"/>
            </a:pPr>
            <a:r>
              <a:rPr lang="en-GB" sz="2400" dirty="0">
                <a:solidFill>
                  <a:prstClr val="black"/>
                </a:solidFill>
              </a:rPr>
              <a:t>Showcased </a:t>
            </a:r>
            <a:r>
              <a:rPr lang="en-GB" sz="2400" dirty="0" smtClean="0">
                <a:solidFill>
                  <a:prstClr val="black"/>
                </a:solidFill>
              </a:rPr>
              <a:t>community projects</a:t>
            </a:r>
            <a:endParaRPr lang="en-GB" sz="2400" dirty="0">
              <a:solidFill>
                <a:prstClr val="black"/>
              </a:solidFill>
            </a:endParaRPr>
          </a:p>
          <a:p>
            <a:pPr marL="457200" indent="-457200">
              <a:buFont typeface="Wingdings" panose="05000000000000000000" pitchFamily="2" charset="2"/>
              <a:buChar char="§"/>
            </a:pPr>
            <a:r>
              <a:rPr lang="en-GB" sz="2400" dirty="0">
                <a:solidFill>
                  <a:prstClr val="black"/>
                </a:solidFill>
              </a:rPr>
              <a:t>Recognised </a:t>
            </a:r>
            <a:r>
              <a:rPr lang="en-GB" sz="2400" dirty="0" smtClean="0">
                <a:solidFill>
                  <a:prstClr val="black"/>
                </a:solidFill>
              </a:rPr>
              <a:t>resident                                                                 champions </a:t>
            </a:r>
            <a:r>
              <a:rPr lang="en-GB" sz="2400" dirty="0">
                <a:solidFill>
                  <a:prstClr val="black"/>
                </a:solidFill>
              </a:rPr>
              <a:t>from across </a:t>
            </a:r>
            <a:r>
              <a:rPr lang="en-GB" sz="2400" dirty="0" smtClean="0">
                <a:solidFill>
                  <a:prstClr val="black"/>
                </a:solidFill>
              </a:rPr>
              <a:t>the                                                        Borough</a:t>
            </a:r>
            <a:endParaRPr lang="en-GB" sz="2400" dirty="0">
              <a:solidFill>
                <a:prstClr val="black"/>
              </a:solidFill>
            </a:endParaRPr>
          </a:p>
          <a:p>
            <a:endParaRPr lang="en-GB" sz="2400" dirty="0"/>
          </a:p>
        </p:txBody>
      </p:sp>
      <p:pic>
        <p:nvPicPr>
          <p:cNvPr id="4" name="Picture 2" descr="C:\Users\cmcintosh\AppData\Local\Microsoft\Windows\Temporary Internet Files\Content.Outlook\0YXH3GBO\04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9992" y="3165950"/>
            <a:ext cx="4562647" cy="35754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57081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29816"/>
            <a:ext cx="8229600" cy="1143000"/>
          </a:xfrm>
        </p:spPr>
        <p:txBody>
          <a:bodyPr>
            <a:normAutofit fontScale="90000"/>
          </a:bodyPr>
          <a:lstStyle/>
          <a:p>
            <a:r>
              <a:rPr lang="en-GB" b="1" dirty="0" smtClean="0">
                <a:solidFill>
                  <a:srgbClr val="FF0000"/>
                </a:solidFill>
                <a:latin typeface="Arial" pitchFamily="34" charset="0"/>
                <a:cs typeface="Arial" pitchFamily="34" charset="0"/>
              </a:rPr>
              <a:t>Asset Management Sub-Group</a:t>
            </a:r>
            <a:br>
              <a:rPr lang="en-GB" b="1" dirty="0" smtClean="0">
                <a:solidFill>
                  <a:srgbClr val="FF0000"/>
                </a:solidFill>
                <a:latin typeface="Arial" pitchFamily="34" charset="0"/>
                <a:cs typeface="Arial" pitchFamily="34" charset="0"/>
              </a:rPr>
            </a:br>
            <a:r>
              <a:rPr lang="en-GB" sz="2700" b="1" dirty="0" smtClean="0">
                <a:solidFill>
                  <a:srgbClr val="FF0000"/>
                </a:solidFill>
                <a:latin typeface="Arial" pitchFamily="34" charset="0"/>
                <a:cs typeface="Arial" pitchFamily="34" charset="0"/>
              </a:rPr>
              <a:t>Led by Tony Hughes – Southern Housing Group</a:t>
            </a:r>
            <a:endParaRPr lang="en-GB" sz="2700" b="1" dirty="0">
              <a:solidFill>
                <a:srgbClr val="FF0000"/>
              </a:solidFill>
              <a:latin typeface="Arial" pitchFamily="34" charset="0"/>
              <a:cs typeface="Arial" pitchFamily="34" charset="0"/>
            </a:endParaRPr>
          </a:p>
        </p:txBody>
      </p:sp>
      <p:sp>
        <p:nvSpPr>
          <p:cNvPr id="3" name="Content Placeholder 2"/>
          <p:cNvSpPr>
            <a:spLocks noGrp="1"/>
          </p:cNvSpPr>
          <p:nvPr>
            <p:ph idx="1"/>
          </p:nvPr>
        </p:nvSpPr>
        <p:spPr>
          <a:xfrm>
            <a:off x="457200" y="1772816"/>
            <a:ext cx="8579296" cy="4896544"/>
          </a:xfrm>
        </p:spPr>
        <p:txBody>
          <a:bodyPr>
            <a:noAutofit/>
          </a:bodyPr>
          <a:lstStyle/>
          <a:p>
            <a:pPr marL="0" indent="0">
              <a:buNone/>
            </a:pPr>
            <a:r>
              <a:rPr lang="en-GB" sz="2000" b="1" dirty="0" smtClean="0">
                <a:solidFill>
                  <a:srgbClr val="0070C0"/>
                </a:solidFill>
              </a:rPr>
              <a:t>New </a:t>
            </a:r>
            <a:r>
              <a:rPr lang="en-GB" sz="2000" b="1" dirty="0">
                <a:solidFill>
                  <a:srgbClr val="0070C0"/>
                </a:solidFill>
              </a:rPr>
              <a:t>Heat Network Regulations </a:t>
            </a:r>
            <a:r>
              <a:rPr lang="en-GB" sz="2000" b="1" dirty="0" smtClean="0">
                <a:solidFill>
                  <a:srgbClr val="0070C0"/>
                </a:solidFill>
              </a:rPr>
              <a:t>2014 – Active from December 2015 </a:t>
            </a:r>
            <a:endParaRPr lang="en-GB" sz="2000" dirty="0">
              <a:solidFill>
                <a:srgbClr val="0070C0"/>
              </a:solidFill>
            </a:endParaRPr>
          </a:p>
          <a:p>
            <a:pPr marL="0" indent="0" fontAlgn="base">
              <a:buNone/>
            </a:pPr>
            <a:endParaRPr lang="en-GB" sz="600" dirty="0"/>
          </a:p>
          <a:p>
            <a:pPr marL="0" indent="0" fontAlgn="base">
              <a:buNone/>
            </a:pPr>
            <a:r>
              <a:rPr lang="en-GB" sz="2000" dirty="0" smtClean="0"/>
              <a:t>Reviewed good practice, understood regulation requirements and mapped risk  </a:t>
            </a:r>
            <a:endParaRPr lang="en-GB" sz="2000" dirty="0"/>
          </a:p>
          <a:p>
            <a:pPr marL="0" indent="0">
              <a:buNone/>
            </a:pPr>
            <a:r>
              <a:rPr lang="en-GB" sz="600" dirty="0"/>
              <a:t> </a:t>
            </a:r>
          </a:p>
          <a:p>
            <a:pPr marL="0" indent="0">
              <a:buNone/>
            </a:pPr>
            <a:r>
              <a:rPr lang="en-GB" sz="2000" b="1" dirty="0">
                <a:solidFill>
                  <a:srgbClr val="0070C0"/>
                </a:solidFill>
              </a:rPr>
              <a:t>Overheating and Employers </a:t>
            </a:r>
            <a:r>
              <a:rPr lang="en-GB" sz="2000" b="1" dirty="0" smtClean="0">
                <a:solidFill>
                  <a:srgbClr val="0070C0"/>
                </a:solidFill>
              </a:rPr>
              <a:t>requirements</a:t>
            </a:r>
            <a:endParaRPr lang="en-GB" sz="2000" dirty="0">
              <a:solidFill>
                <a:srgbClr val="0070C0"/>
              </a:solidFill>
            </a:endParaRPr>
          </a:p>
          <a:p>
            <a:pPr marL="0" indent="0" fontAlgn="base">
              <a:buNone/>
            </a:pPr>
            <a:r>
              <a:rPr lang="en-GB" sz="2000" dirty="0"/>
              <a:t>Explored </a:t>
            </a:r>
            <a:r>
              <a:rPr lang="en-GB" sz="2000" dirty="0" smtClean="0"/>
              <a:t> </a:t>
            </a:r>
            <a:r>
              <a:rPr lang="en-GB" sz="2000" dirty="0"/>
              <a:t>issue of overheating and inefficiencies linked to heat loss in buildings between communal heat plants and end consumer. </a:t>
            </a:r>
            <a:r>
              <a:rPr lang="en-GB" sz="2000" dirty="0" smtClean="0"/>
              <a:t>Organisational </a:t>
            </a:r>
            <a:r>
              <a:rPr lang="en-GB" sz="2000" dirty="0"/>
              <a:t>approaches </a:t>
            </a:r>
            <a:r>
              <a:rPr lang="en-GB" sz="2000" dirty="0" smtClean="0"/>
              <a:t>shared  and measures </a:t>
            </a:r>
            <a:r>
              <a:rPr lang="en-GB" sz="2000" dirty="0"/>
              <a:t>to </a:t>
            </a:r>
            <a:r>
              <a:rPr lang="en-GB" sz="2000" dirty="0" smtClean="0"/>
              <a:t>improve the position developed. </a:t>
            </a:r>
            <a:endParaRPr lang="en-GB" sz="2000" dirty="0"/>
          </a:p>
          <a:p>
            <a:pPr marL="0" indent="0">
              <a:buNone/>
            </a:pPr>
            <a:r>
              <a:rPr lang="en-GB" sz="600" b="1" dirty="0"/>
              <a:t> </a:t>
            </a:r>
            <a:endParaRPr lang="en-GB" sz="600" dirty="0"/>
          </a:p>
          <a:p>
            <a:pPr marL="0" indent="0">
              <a:buNone/>
            </a:pPr>
            <a:r>
              <a:rPr lang="en-GB" sz="2000" b="1" dirty="0">
                <a:solidFill>
                  <a:srgbClr val="0070C0"/>
                </a:solidFill>
              </a:rPr>
              <a:t>Tackling condensation </a:t>
            </a:r>
            <a:endParaRPr lang="en-GB" sz="2000" dirty="0">
              <a:solidFill>
                <a:srgbClr val="0070C0"/>
              </a:solidFill>
            </a:endParaRPr>
          </a:p>
          <a:p>
            <a:pPr marL="0" indent="0">
              <a:buNone/>
            </a:pPr>
            <a:r>
              <a:rPr lang="en-GB" sz="2000" dirty="0"/>
              <a:t>Explored </a:t>
            </a:r>
            <a:r>
              <a:rPr lang="en-GB" sz="2000" dirty="0" smtClean="0"/>
              <a:t> best practice approaches </a:t>
            </a:r>
            <a:r>
              <a:rPr lang="en-GB" sz="2000" dirty="0"/>
              <a:t>taken by RP’s to inform and educate residents on the issue of identifying and managing the effects of </a:t>
            </a:r>
            <a:r>
              <a:rPr lang="en-GB" sz="2000" dirty="0" smtClean="0"/>
              <a:t>condensation. </a:t>
            </a:r>
          </a:p>
          <a:p>
            <a:pPr marL="0" indent="0">
              <a:buNone/>
            </a:pPr>
            <a:endParaRPr lang="en-GB" sz="600" dirty="0" smtClean="0"/>
          </a:p>
          <a:p>
            <a:pPr marL="0" indent="0">
              <a:buNone/>
            </a:pPr>
            <a:r>
              <a:rPr lang="en-GB" sz="2000" b="1" dirty="0">
                <a:solidFill>
                  <a:srgbClr val="0070C0"/>
                </a:solidFill>
              </a:rPr>
              <a:t>Supply contracts and Local employment </a:t>
            </a:r>
            <a:endParaRPr lang="en-GB" sz="2000" dirty="0">
              <a:solidFill>
                <a:srgbClr val="0070C0"/>
              </a:solidFill>
            </a:endParaRPr>
          </a:p>
          <a:p>
            <a:pPr marL="0" indent="0">
              <a:buNone/>
            </a:pPr>
            <a:r>
              <a:rPr lang="en-GB" sz="2000" dirty="0"/>
              <a:t>Completed an audit on training and employment opportunities  in service contracts.  RP’s invested in resident employment initiatives with evidence of positive, innovative and targeted approaches .</a:t>
            </a:r>
            <a:r>
              <a:rPr lang="en-GB" sz="2000" i="1" dirty="0"/>
              <a:t> </a:t>
            </a:r>
            <a:endParaRPr lang="en-GB" sz="2000" dirty="0"/>
          </a:p>
          <a:p>
            <a:pPr marL="0" indent="0">
              <a:buNone/>
            </a:pPr>
            <a:endParaRPr lang="en-GB" sz="2000" dirty="0"/>
          </a:p>
        </p:txBody>
      </p:sp>
      <p:pic>
        <p:nvPicPr>
          <p:cNvPr id="1026" name="Picture 2" descr="http://www.sustainabilityexchange.ac.uk/images/national_measurement___regulation_office_294_large.pn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496" y="44624"/>
            <a:ext cx="1152128" cy="7632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221047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57808"/>
            <a:ext cx="8229600" cy="1143000"/>
          </a:xfrm>
        </p:spPr>
        <p:txBody>
          <a:bodyPr>
            <a:normAutofit fontScale="90000"/>
          </a:bodyPr>
          <a:lstStyle/>
          <a:p>
            <a:r>
              <a:rPr lang="en-GB" b="1" dirty="0">
                <a:solidFill>
                  <a:srgbClr val="FF0000"/>
                </a:solidFill>
                <a:latin typeface="Arial" pitchFamily="34" charset="0"/>
                <a:cs typeface="Arial" pitchFamily="34" charset="0"/>
              </a:rPr>
              <a:t>Asset Management Sub-Group</a:t>
            </a:r>
            <a:br>
              <a:rPr lang="en-GB" b="1" dirty="0">
                <a:solidFill>
                  <a:srgbClr val="FF0000"/>
                </a:solidFill>
                <a:latin typeface="Arial" pitchFamily="34" charset="0"/>
                <a:cs typeface="Arial" pitchFamily="34" charset="0"/>
              </a:rPr>
            </a:br>
            <a:r>
              <a:rPr lang="en-GB" sz="2700" b="1" dirty="0">
                <a:solidFill>
                  <a:srgbClr val="FF0000"/>
                </a:solidFill>
                <a:latin typeface="Arial" pitchFamily="34" charset="0"/>
                <a:cs typeface="Arial" pitchFamily="34" charset="0"/>
              </a:rPr>
              <a:t>Led by Tony Hughes – Southern Housing Group</a:t>
            </a:r>
            <a:endParaRPr lang="en-GB" sz="2700" dirty="0"/>
          </a:p>
        </p:txBody>
      </p:sp>
      <p:sp>
        <p:nvSpPr>
          <p:cNvPr id="3" name="Content Placeholder 2"/>
          <p:cNvSpPr>
            <a:spLocks noGrp="1"/>
          </p:cNvSpPr>
          <p:nvPr>
            <p:ph idx="1"/>
          </p:nvPr>
        </p:nvSpPr>
        <p:spPr>
          <a:xfrm>
            <a:off x="457200" y="1672208"/>
            <a:ext cx="8507288" cy="5069160"/>
          </a:xfrm>
        </p:spPr>
        <p:txBody>
          <a:bodyPr>
            <a:noAutofit/>
          </a:bodyPr>
          <a:lstStyle/>
          <a:p>
            <a:pPr marL="0" indent="0">
              <a:buNone/>
            </a:pPr>
            <a:r>
              <a:rPr lang="en-GB" sz="2000" b="1" dirty="0" smtClean="0">
                <a:solidFill>
                  <a:srgbClr val="0070C0"/>
                </a:solidFill>
              </a:rPr>
              <a:t>Environmental </a:t>
            </a:r>
            <a:r>
              <a:rPr lang="en-GB" sz="2000" b="1" dirty="0">
                <a:solidFill>
                  <a:srgbClr val="0070C0"/>
                </a:solidFill>
              </a:rPr>
              <a:t>Health and Protection protocol</a:t>
            </a:r>
            <a:endParaRPr lang="en-GB" sz="2000" dirty="0">
              <a:solidFill>
                <a:srgbClr val="0070C0"/>
              </a:solidFill>
            </a:endParaRPr>
          </a:p>
          <a:p>
            <a:pPr marL="0" indent="0">
              <a:buNone/>
            </a:pPr>
            <a:r>
              <a:rPr lang="en-GB" sz="2000" dirty="0" smtClean="0"/>
              <a:t>Joint  </a:t>
            </a:r>
            <a:r>
              <a:rPr lang="en-GB" sz="2000" dirty="0"/>
              <a:t>working with </a:t>
            </a:r>
            <a:r>
              <a:rPr lang="en-GB" sz="2000" dirty="0" smtClean="0"/>
              <a:t> </a:t>
            </a:r>
            <a:r>
              <a:rPr lang="en-GB" sz="2000" dirty="0"/>
              <a:t>Environmental Protection and Health </a:t>
            </a:r>
            <a:r>
              <a:rPr lang="en-GB" sz="2000" dirty="0" smtClean="0"/>
              <a:t>Service  through new                          protocol</a:t>
            </a:r>
            <a:endParaRPr lang="en-GB" sz="2000" dirty="0"/>
          </a:p>
          <a:p>
            <a:pPr marL="0" indent="0">
              <a:buNone/>
            </a:pPr>
            <a:r>
              <a:rPr lang="en-GB" sz="600" dirty="0"/>
              <a:t> </a:t>
            </a:r>
          </a:p>
          <a:p>
            <a:pPr marL="0" indent="0">
              <a:buNone/>
            </a:pPr>
            <a:r>
              <a:rPr lang="en-GB" sz="2000" b="1" dirty="0">
                <a:solidFill>
                  <a:srgbClr val="0070C0"/>
                </a:solidFill>
              </a:rPr>
              <a:t>Fire Strategy – Strathclyde Plates </a:t>
            </a:r>
            <a:r>
              <a:rPr lang="en-GB" sz="2000" b="1" dirty="0" smtClean="0">
                <a:solidFill>
                  <a:srgbClr val="0070C0"/>
                </a:solidFill>
              </a:rPr>
              <a:t>update</a:t>
            </a:r>
            <a:endParaRPr lang="en-GB" sz="2000" dirty="0">
              <a:solidFill>
                <a:srgbClr val="0070C0"/>
              </a:solidFill>
            </a:endParaRPr>
          </a:p>
          <a:p>
            <a:pPr marL="0" indent="0">
              <a:buNone/>
            </a:pPr>
            <a:r>
              <a:rPr lang="en-GB" sz="2000" dirty="0" smtClean="0"/>
              <a:t>Supported the </a:t>
            </a:r>
            <a:r>
              <a:rPr lang="en-GB" sz="2000" dirty="0"/>
              <a:t>pilot project for the use of premises information </a:t>
            </a:r>
            <a:r>
              <a:rPr lang="en-GB" sz="2000" dirty="0" smtClean="0"/>
              <a:t>             (</a:t>
            </a:r>
            <a:r>
              <a:rPr lang="en-GB" sz="2000" dirty="0"/>
              <a:t>Strathclyde) plates to assist the Borough Fire Services when </a:t>
            </a:r>
            <a:r>
              <a:rPr lang="en-GB" sz="2000" dirty="0" smtClean="0"/>
              <a:t>                  responding </a:t>
            </a:r>
            <a:r>
              <a:rPr lang="en-GB" sz="2000" dirty="0"/>
              <a:t>to incidents in high risk/ high rise schemes. </a:t>
            </a:r>
          </a:p>
          <a:p>
            <a:pPr marL="0" indent="0">
              <a:buNone/>
            </a:pPr>
            <a:r>
              <a:rPr lang="en-GB" sz="600" dirty="0"/>
              <a:t> </a:t>
            </a:r>
          </a:p>
          <a:p>
            <a:pPr marL="0" indent="0">
              <a:buNone/>
            </a:pPr>
            <a:r>
              <a:rPr lang="en-GB" sz="2000" dirty="0"/>
              <a:t>Electronic images of </a:t>
            </a:r>
            <a:r>
              <a:rPr lang="en-GB" sz="2000" dirty="0" smtClean="0"/>
              <a:t>plates to</a:t>
            </a:r>
            <a:r>
              <a:rPr lang="en-GB" sz="2000" dirty="0"/>
              <a:t> </a:t>
            </a:r>
            <a:r>
              <a:rPr lang="en-GB" sz="2000" dirty="0" smtClean="0"/>
              <a:t>be </a:t>
            </a:r>
            <a:r>
              <a:rPr lang="en-GB" sz="2000" dirty="0"/>
              <a:t>provided to crews via appliance mobile data terminals (MDTs). </a:t>
            </a:r>
          </a:p>
          <a:p>
            <a:pPr marL="0" indent="0">
              <a:buNone/>
            </a:pPr>
            <a:r>
              <a:rPr lang="en-GB" sz="600" b="1" dirty="0"/>
              <a:t> </a:t>
            </a:r>
            <a:endParaRPr lang="en-GB" sz="600" dirty="0"/>
          </a:p>
          <a:p>
            <a:pPr marL="0" indent="0">
              <a:buNone/>
            </a:pPr>
            <a:r>
              <a:rPr lang="en-GB" sz="2000" b="1" dirty="0">
                <a:solidFill>
                  <a:srgbClr val="0070C0"/>
                </a:solidFill>
              </a:rPr>
              <a:t>Living roofs/ walls </a:t>
            </a:r>
            <a:endParaRPr lang="en-GB" sz="2000" b="1" dirty="0" smtClean="0">
              <a:solidFill>
                <a:srgbClr val="0070C0"/>
              </a:solidFill>
            </a:endParaRPr>
          </a:p>
          <a:p>
            <a:pPr marL="0" indent="0">
              <a:buNone/>
            </a:pPr>
            <a:r>
              <a:rPr lang="en-GB" sz="2000" dirty="0" smtClean="0"/>
              <a:t>Explored </a:t>
            </a:r>
            <a:r>
              <a:rPr lang="en-GB" sz="2000" dirty="0"/>
              <a:t>the issue of maintenance requirements for living roofs and </a:t>
            </a:r>
            <a:r>
              <a:rPr lang="en-GB" sz="2000" dirty="0" smtClean="0"/>
              <a:t>walls. </a:t>
            </a:r>
            <a:r>
              <a:rPr lang="en-GB" sz="2000" dirty="0"/>
              <a:t>Members were provided with </a:t>
            </a:r>
            <a:r>
              <a:rPr lang="en-GB" sz="2000" dirty="0" smtClean="0"/>
              <a:t>guidance, information </a:t>
            </a:r>
            <a:r>
              <a:rPr lang="en-GB" sz="2000" dirty="0"/>
              <a:t>and </a:t>
            </a:r>
            <a:r>
              <a:rPr lang="en-GB" sz="2000" dirty="0" smtClean="0"/>
              <a:t>opportunity  </a:t>
            </a:r>
            <a:r>
              <a:rPr lang="en-GB" sz="2000" dirty="0"/>
              <a:t>to </a:t>
            </a:r>
            <a:r>
              <a:rPr lang="en-GB" sz="2000" dirty="0" smtClean="0"/>
              <a:t>work with Biodiversity team.  </a:t>
            </a:r>
            <a:endParaRPr lang="en-GB" sz="2000" dirty="0"/>
          </a:p>
        </p:txBody>
      </p:sp>
      <p:pic>
        <p:nvPicPr>
          <p:cNvPr id="1028" name="Picture 4" descr="http://www.eaglecmms.com/wp-content/uploads/EHS.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08304" y="2492895"/>
            <a:ext cx="1763688" cy="17702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6521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845840"/>
            <a:ext cx="8856984" cy="1143000"/>
          </a:xfrm>
        </p:spPr>
        <p:txBody>
          <a:bodyPr>
            <a:normAutofit fontScale="90000"/>
          </a:bodyPr>
          <a:lstStyle/>
          <a:p>
            <a:r>
              <a:rPr lang="en-GB" b="1" dirty="0" smtClean="0">
                <a:solidFill>
                  <a:srgbClr val="FF0000"/>
                </a:solidFill>
                <a:latin typeface="Arial" pitchFamily="34" charset="0"/>
                <a:cs typeface="Arial" pitchFamily="34" charset="0"/>
              </a:rPr>
              <a:t>Children and Families </a:t>
            </a:r>
            <a:br>
              <a:rPr lang="en-GB" b="1" dirty="0" smtClean="0">
                <a:solidFill>
                  <a:srgbClr val="FF0000"/>
                </a:solidFill>
                <a:latin typeface="Arial" pitchFamily="34" charset="0"/>
                <a:cs typeface="Arial" pitchFamily="34" charset="0"/>
              </a:rPr>
            </a:br>
            <a:r>
              <a:rPr lang="en-GB" b="1" dirty="0" smtClean="0">
                <a:solidFill>
                  <a:srgbClr val="FF0000"/>
                </a:solidFill>
                <a:latin typeface="Arial" pitchFamily="34" charset="0"/>
                <a:cs typeface="Arial" pitchFamily="34" charset="0"/>
              </a:rPr>
              <a:t>Partnership Board</a:t>
            </a:r>
            <a:br>
              <a:rPr lang="en-GB" b="1" dirty="0" smtClean="0">
                <a:solidFill>
                  <a:srgbClr val="FF0000"/>
                </a:solidFill>
                <a:latin typeface="Arial" pitchFamily="34" charset="0"/>
                <a:cs typeface="Arial" pitchFamily="34" charset="0"/>
              </a:rPr>
            </a:br>
            <a:r>
              <a:rPr lang="en-GB" sz="2700" b="1" dirty="0" smtClean="0">
                <a:solidFill>
                  <a:srgbClr val="FF0000"/>
                </a:solidFill>
                <a:latin typeface="Arial" pitchFamily="34" charset="0"/>
                <a:cs typeface="Arial" pitchFamily="34" charset="0"/>
              </a:rPr>
              <a:t>Represented by Fiona Humphries – Providence Row HA</a:t>
            </a:r>
            <a:endParaRPr lang="en-GB" sz="2700" b="1" dirty="0">
              <a:solidFill>
                <a:srgbClr val="FF0000"/>
              </a:solidFill>
              <a:latin typeface="Arial" pitchFamily="34" charset="0"/>
              <a:cs typeface="Arial" pitchFamily="34" charset="0"/>
            </a:endParaRPr>
          </a:p>
        </p:txBody>
      </p:sp>
      <p:sp>
        <p:nvSpPr>
          <p:cNvPr id="3" name="Content Placeholder 2"/>
          <p:cNvSpPr>
            <a:spLocks noGrp="1"/>
          </p:cNvSpPr>
          <p:nvPr>
            <p:ph idx="1"/>
          </p:nvPr>
        </p:nvSpPr>
        <p:spPr>
          <a:xfrm>
            <a:off x="457200" y="2276872"/>
            <a:ext cx="8507288" cy="4248472"/>
          </a:xfrm>
        </p:spPr>
        <p:txBody>
          <a:bodyPr>
            <a:noAutofit/>
          </a:bodyPr>
          <a:lstStyle/>
          <a:p>
            <a:r>
              <a:rPr lang="en-GB" sz="2000" b="1" dirty="0"/>
              <a:t>REDUCING CHILD POVERTY IN THE </a:t>
            </a:r>
            <a:r>
              <a:rPr lang="en-GB" sz="2000" b="1" dirty="0" smtClean="0"/>
              <a:t>BOROUGH -  S</a:t>
            </a:r>
            <a:r>
              <a:rPr lang="en-GB" sz="2000" dirty="0" smtClean="0"/>
              <a:t>trategy developed and championed by </a:t>
            </a:r>
            <a:r>
              <a:rPr lang="en-GB" sz="2000" dirty="0"/>
              <a:t>the </a:t>
            </a:r>
            <a:r>
              <a:rPr lang="en-GB" sz="2000" dirty="0" smtClean="0"/>
              <a:t>CFP. Reduction </a:t>
            </a:r>
            <a:r>
              <a:rPr lang="en-GB" sz="2000" dirty="0"/>
              <a:t>from 60.3 % (2006) to 35.5% (2014).</a:t>
            </a:r>
          </a:p>
          <a:p>
            <a:r>
              <a:rPr lang="en-GB" sz="2000" b="1" dirty="0"/>
              <a:t>PROMOTING AND STRENGTHENING SAFEGUARDING </a:t>
            </a:r>
            <a:r>
              <a:rPr lang="en-GB" sz="2000" b="1" dirty="0" smtClean="0"/>
              <a:t>- </a:t>
            </a:r>
            <a:r>
              <a:rPr lang="en-GB" sz="2000" dirty="0" smtClean="0"/>
              <a:t>Implementation </a:t>
            </a:r>
            <a:r>
              <a:rPr lang="en-GB" sz="2000" dirty="0"/>
              <a:t>of the Multi Agency Safeguarding Hub and the promotion of Safeguarding month (November 2014) which launched over 30 events across the borough. The Local Safeguarding Children’s Board reports into the CFP. The Family Wellbeing model was </a:t>
            </a:r>
            <a:r>
              <a:rPr lang="en-GB" sz="2000" dirty="0" smtClean="0"/>
              <a:t>reviewed</a:t>
            </a:r>
            <a:r>
              <a:rPr lang="en-GB" sz="2000" dirty="0"/>
              <a:t>.</a:t>
            </a:r>
          </a:p>
          <a:p>
            <a:r>
              <a:rPr lang="en-GB" sz="2000" b="1" dirty="0"/>
              <a:t>DEVELOPING THE TACKLING GROUPS, GANGS AND SERIOUS YOUTH VIOLENCE (GGSYV) </a:t>
            </a:r>
            <a:r>
              <a:rPr lang="en-GB" sz="2000" b="1" dirty="0" smtClean="0"/>
              <a:t>STRATEGY - </a:t>
            </a:r>
            <a:r>
              <a:rPr lang="en-GB" sz="2000" dirty="0" smtClean="0"/>
              <a:t>Developed </a:t>
            </a:r>
            <a:r>
              <a:rPr lang="en-GB" sz="2000" dirty="0"/>
              <a:t>to reduce the harm caused by groups, gangs and serious youth violence and its associated forms of abuse</a:t>
            </a:r>
            <a:r>
              <a:rPr lang="en-GB" sz="2000" dirty="0" smtClean="0"/>
              <a:t>.</a:t>
            </a:r>
            <a:endParaRPr lang="en-GB" sz="2000" dirty="0"/>
          </a:p>
        </p:txBody>
      </p:sp>
    </p:spTree>
    <p:extLst>
      <p:ext uri="{BB962C8B-B14F-4D97-AF65-F5344CB8AC3E}">
        <p14:creationId xmlns:p14="http://schemas.microsoft.com/office/powerpoint/2010/main" val="31366353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b="1" dirty="0" smtClean="0">
                <a:solidFill>
                  <a:srgbClr val="FF0000"/>
                </a:solidFill>
                <a:latin typeface="Arial" pitchFamily="34" charset="0"/>
                <a:cs typeface="Arial" pitchFamily="34" charset="0"/>
              </a:rPr>
              <a:t>Community Plan Delivery Groups and Sub-Groups</a:t>
            </a:r>
            <a:endParaRPr lang="en-GB" b="1" dirty="0">
              <a:solidFill>
                <a:srgbClr val="FF0000"/>
              </a:solidFill>
              <a:latin typeface="Arial" pitchFamily="34" charset="0"/>
              <a:cs typeface="Arial" pitchFamily="34" charset="0"/>
            </a:endParaRPr>
          </a:p>
        </p:txBody>
      </p:sp>
    </p:spTree>
    <p:extLst>
      <p:ext uri="{BB962C8B-B14F-4D97-AF65-F5344CB8AC3E}">
        <p14:creationId xmlns:p14="http://schemas.microsoft.com/office/powerpoint/2010/main" val="30375883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46856" y="2276872"/>
            <a:ext cx="8229600" cy="4176464"/>
          </a:xfrm>
        </p:spPr>
        <p:txBody>
          <a:bodyPr>
            <a:normAutofit/>
          </a:bodyPr>
          <a:lstStyle/>
          <a:p>
            <a:r>
              <a:rPr lang="en-GB" sz="2000" b="1" dirty="0"/>
              <a:t>EMBEDDING THE CHILDS RIGHTS BASED APPROACH (CRBA) - </a:t>
            </a:r>
            <a:r>
              <a:rPr lang="en-GB" sz="2000" dirty="0"/>
              <a:t>The CRBA is embedded within the commissioning process and the profile of the whole Child Rights Agenda has increased. A group of young commissioners were trained by UNICEF to take part in the commissioning of substance misuse services. The Council adopted the charter of child rights developed by local young people.</a:t>
            </a:r>
          </a:p>
          <a:p>
            <a:r>
              <a:rPr lang="en-GB" sz="2000" b="1" dirty="0"/>
              <a:t>STARTED TO DEVELOP THE NEW </a:t>
            </a:r>
            <a:r>
              <a:rPr lang="en-GB" sz="2000" b="1" dirty="0" smtClean="0"/>
              <a:t>                                                              CHILDREN </a:t>
            </a:r>
            <a:r>
              <a:rPr lang="en-GB" sz="2000" b="1" dirty="0"/>
              <a:t>AND FAMILIES PLAN </a:t>
            </a:r>
            <a:r>
              <a:rPr lang="en-GB" sz="2000" b="1" dirty="0" smtClean="0"/>
              <a:t>2016-19                                                              - </a:t>
            </a:r>
            <a:r>
              <a:rPr lang="en-GB" sz="2000" dirty="0"/>
              <a:t>The Children and Families </a:t>
            </a:r>
            <a:r>
              <a:rPr lang="en-GB" sz="2000" dirty="0" smtClean="0"/>
              <a:t>Plan </a:t>
            </a:r>
            <a:r>
              <a:rPr lang="en-GB" sz="2000" dirty="0"/>
              <a:t>is a </a:t>
            </a:r>
            <a:r>
              <a:rPr lang="en-GB" sz="2000" dirty="0" smtClean="0"/>
              <a:t>                                                      partnership </a:t>
            </a:r>
            <a:r>
              <a:rPr lang="en-GB" sz="2000" dirty="0"/>
              <a:t>wide framework </a:t>
            </a:r>
            <a:r>
              <a:rPr lang="en-GB" sz="2000" dirty="0" smtClean="0"/>
              <a:t>for </a:t>
            </a:r>
            <a:r>
              <a:rPr lang="en-GB" sz="2000" dirty="0"/>
              <a:t>how we </a:t>
            </a:r>
            <a:r>
              <a:rPr lang="en-GB" sz="2000" dirty="0" smtClean="0"/>
              <a:t>                                                            work </a:t>
            </a:r>
            <a:r>
              <a:rPr lang="en-GB" sz="2000" dirty="0"/>
              <a:t>together to add </a:t>
            </a:r>
            <a:r>
              <a:rPr lang="en-GB" sz="2000" dirty="0" smtClean="0"/>
              <a:t>value to </a:t>
            </a:r>
            <a:r>
              <a:rPr lang="en-GB" sz="2000" dirty="0"/>
              <a:t>the work </a:t>
            </a:r>
            <a:r>
              <a:rPr lang="en-GB" sz="2000" dirty="0" smtClean="0"/>
              <a:t>                                                               we </a:t>
            </a:r>
            <a:r>
              <a:rPr lang="en-GB" sz="2000" dirty="0"/>
              <a:t>do to improve </a:t>
            </a:r>
            <a:r>
              <a:rPr lang="en-GB" sz="2000" dirty="0" smtClean="0"/>
              <a:t>outcomes for </a:t>
            </a:r>
            <a:r>
              <a:rPr lang="en-GB" sz="2000" dirty="0"/>
              <a:t>children </a:t>
            </a:r>
            <a:r>
              <a:rPr lang="en-GB" sz="2000" dirty="0" smtClean="0"/>
              <a:t>                                                       and </a:t>
            </a:r>
            <a:r>
              <a:rPr lang="en-GB" sz="2000" dirty="0"/>
              <a:t>families in Tower Hamlets.</a:t>
            </a:r>
          </a:p>
          <a:p>
            <a:endParaRPr lang="en-GB" sz="2000" dirty="0"/>
          </a:p>
        </p:txBody>
      </p:sp>
      <p:sp>
        <p:nvSpPr>
          <p:cNvPr id="4" name="Title 1"/>
          <p:cNvSpPr>
            <a:spLocks noGrp="1"/>
          </p:cNvSpPr>
          <p:nvPr>
            <p:ph type="title"/>
          </p:nvPr>
        </p:nvSpPr>
        <p:spPr>
          <a:xfrm>
            <a:off x="251520" y="845840"/>
            <a:ext cx="8640960" cy="1143000"/>
          </a:xfrm>
        </p:spPr>
        <p:txBody>
          <a:bodyPr>
            <a:normAutofit fontScale="90000"/>
          </a:bodyPr>
          <a:lstStyle/>
          <a:p>
            <a:r>
              <a:rPr lang="en-GB" b="1" dirty="0" smtClean="0">
                <a:solidFill>
                  <a:srgbClr val="FF0000"/>
                </a:solidFill>
                <a:latin typeface="Arial" pitchFamily="34" charset="0"/>
                <a:cs typeface="Arial" pitchFamily="34" charset="0"/>
              </a:rPr>
              <a:t>Children and Families </a:t>
            </a:r>
            <a:br>
              <a:rPr lang="en-GB" b="1" dirty="0" smtClean="0">
                <a:solidFill>
                  <a:srgbClr val="FF0000"/>
                </a:solidFill>
                <a:latin typeface="Arial" pitchFamily="34" charset="0"/>
                <a:cs typeface="Arial" pitchFamily="34" charset="0"/>
              </a:rPr>
            </a:br>
            <a:r>
              <a:rPr lang="en-GB" b="1" dirty="0" smtClean="0">
                <a:solidFill>
                  <a:srgbClr val="FF0000"/>
                </a:solidFill>
                <a:latin typeface="Arial" pitchFamily="34" charset="0"/>
                <a:cs typeface="Arial" pitchFamily="34" charset="0"/>
              </a:rPr>
              <a:t>Partnership Board</a:t>
            </a:r>
            <a:br>
              <a:rPr lang="en-GB" b="1" dirty="0" smtClean="0">
                <a:solidFill>
                  <a:srgbClr val="FF0000"/>
                </a:solidFill>
                <a:latin typeface="Arial" pitchFamily="34" charset="0"/>
                <a:cs typeface="Arial" pitchFamily="34" charset="0"/>
              </a:rPr>
            </a:br>
            <a:r>
              <a:rPr lang="en-GB" sz="2700" b="1" dirty="0" smtClean="0">
                <a:solidFill>
                  <a:srgbClr val="FF0000"/>
                </a:solidFill>
                <a:latin typeface="Arial" pitchFamily="34" charset="0"/>
                <a:cs typeface="Arial" pitchFamily="34" charset="0"/>
              </a:rPr>
              <a:t>Represented by Fiona Humphries – Providence Row HA</a:t>
            </a:r>
            <a:endParaRPr lang="en-GB" sz="2700" b="1" dirty="0">
              <a:solidFill>
                <a:srgbClr val="FF0000"/>
              </a:solidFill>
              <a:latin typeface="Arial" pitchFamily="34" charset="0"/>
              <a:cs typeface="Arial" pitchFamily="34" charset="0"/>
            </a:endParaRPr>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20072" y="4059244"/>
            <a:ext cx="3816424" cy="25381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1468531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29816"/>
            <a:ext cx="8229600" cy="1143000"/>
          </a:xfrm>
        </p:spPr>
        <p:txBody>
          <a:bodyPr>
            <a:normAutofit fontScale="90000"/>
          </a:bodyPr>
          <a:lstStyle/>
          <a:p>
            <a:r>
              <a:rPr lang="en-GB" b="1" dirty="0" smtClean="0">
                <a:solidFill>
                  <a:srgbClr val="FF0000"/>
                </a:solidFill>
                <a:latin typeface="Arial" pitchFamily="34" charset="0"/>
                <a:cs typeface="Arial" pitchFamily="34" charset="0"/>
              </a:rPr>
              <a:t>Health and Wellbeing Board</a:t>
            </a:r>
            <a:br>
              <a:rPr lang="en-GB" b="1" dirty="0" smtClean="0">
                <a:solidFill>
                  <a:srgbClr val="FF0000"/>
                </a:solidFill>
                <a:latin typeface="Arial" pitchFamily="34" charset="0"/>
                <a:cs typeface="Arial" pitchFamily="34" charset="0"/>
              </a:rPr>
            </a:br>
            <a:r>
              <a:rPr lang="en-GB" sz="2700" b="1" dirty="0" smtClean="0">
                <a:solidFill>
                  <a:srgbClr val="FF0000"/>
                </a:solidFill>
                <a:latin typeface="Arial" pitchFamily="34" charset="0"/>
                <a:cs typeface="Arial" pitchFamily="34" charset="0"/>
              </a:rPr>
              <a:t>Represented by Steve Stride – Poplar HARCA</a:t>
            </a:r>
            <a:endParaRPr lang="en-GB" sz="2700" b="1" dirty="0">
              <a:solidFill>
                <a:srgbClr val="FF0000"/>
              </a:solidFill>
              <a:latin typeface="Arial" pitchFamily="34" charset="0"/>
              <a:cs typeface="Arial" pitchFamily="34" charset="0"/>
            </a:endParaRPr>
          </a:p>
        </p:txBody>
      </p:sp>
      <p:sp>
        <p:nvSpPr>
          <p:cNvPr id="3" name="Content Placeholder 2"/>
          <p:cNvSpPr>
            <a:spLocks noGrp="1"/>
          </p:cNvSpPr>
          <p:nvPr>
            <p:ph idx="1"/>
          </p:nvPr>
        </p:nvSpPr>
        <p:spPr>
          <a:xfrm>
            <a:off x="457200" y="1927373"/>
            <a:ext cx="8229600" cy="4525963"/>
          </a:xfrm>
        </p:spPr>
        <p:txBody>
          <a:bodyPr>
            <a:normAutofit fontScale="70000" lnSpcReduction="20000"/>
          </a:bodyPr>
          <a:lstStyle/>
          <a:p>
            <a:pPr marL="0" indent="0">
              <a:buNone/>
            </a:pPr>
            <a:r>
              <a:rPr lang="en-GB" dirty="0"/>
              <a:t>The Local Authority developed a joint Health and Housing action plan  </a:t>
            </a:r>
            <a:endParaRPr lang="en-GB" dirty="0" smtClean="0"/>
          </a:p>
          <a:p>
            <a:pPr marL="0" indent="0">
              <a:buNone/>
            </a:pPr>
            <a:endParaRPr lang="en-GB" sz="1100" dirty="0"/>
          </a:p>
          <a:p>
            <a:pPr lvl="0"/>
            <a:r>
              <a:rPr lang="en-GB" dirty="0"/>
              <a:t>A borough wide compact for dealing with tenants with mental health problems Good Practice Guidance for Resident Referrals  launched during the year  </a:t>
            </a:r>
          </a:p>
          <a:p>
            <a:pPr lvl="0"/>
            <a:r>
              <a:rPr lang="en-GB" dirty="0"/>
              <a:t>Training to increase </a:t>
            </a:r>
            <a:r>
              <a:rPr lang="en-GB" dirty="0" smtClean="0"/>
              <a:t>professionals’ </a:t>
            </a:r>
            <a:r>
              <a:rPr lang="en-GB" dirty="0"/>
              <a:t>awareness of </a:t>
            </a:r>
            <a:r>
              <a:rPr lang="en-GB" dirty="0" smtClean="0"/>
              <a:t>a </a:t>
            </a:r>
            <a:r>
              <a:rPr lang="en-GB" dirty="0"/>
              <a:t>safe </a:t>
            </a:r>
            <a:r>
              <a:rPr lang="en-GB" dirty="0" smtClean="0"/>
              <a:t>home </a:t>
            </a:r>
            <a:endParaRPr lang="en-GB" dirty="0"/>
          </a:p>
          <a:p>
            <a:pPr lvl="0"/>
            <a:r>
              <a:rPr lang="en-GB" dirty="0"/>
              <a:t>Mapped what Tower Hamlets providers are already </a:t>
            </a:r>
            <a:r>
              <a:rPr lang="en-GB" dirty="0" smtClean="0"/>
              <a:t>doing to promote </a:t>
            </a:r>
            <a:r>
              <a:rPr lang="en-GB" dirty="0"/>
              <a:t>healthy </a:t>
            </a:r>
            <a:r>
              <a:rPr lang="en-GB" dirty="0" smtClean="0"/>
              <a:t>lifestyles </a:t>
            </a:r>
            <a:endParaRPr lang="en-GB" dirty="0"/>
          </a:p>
          <a:p>
            <a:pPr lvl="0"/>
            <a:r>
              <a:rPr lang="en-GB" dirty="0"/>
              <a:t>Pilot project to identify vulnerable tenants  </a:t>
            </a:r>
          </a:p>
          <a:p>
            <a:pPr lvl="0"/>
            <a:r>
              <a:rPr lang="en-GB" dirty="0"/>
              <a:t>Partnership approach to making older people aware of assisted technology </a:t>
            </a:r>
          </a:p>
          <a:p>
            <a:pPr lvl="0"/>
            <a:r>
              <a:rPr lang="en-GB" dirty="0"/>
              <a:t>Tackling isolation with a borough wide needs assessment </a:t>
            </a:r>
          </a:p>
          <a:p>
            <a:pPr marL="0" indent="0">
              <a:buNone/>
            </a:pPr>
            <a:endParaRPr lang="en-GB" sz="1100" dirty="0" smtClean="0"/>
          </a:p>
          <a:p>
            <a:pPr marL="0" indent="0">
              <a:buNone/>
            </a:pPr>
            <a:r>
              <a:rPr lang="en-GB" dirty="0" smtClean="0"/>
              <a:t>New </a:t>
            </a:r>
            <a:r>
              <a:rPr lang="en-GB" dirty="0"/>
              <a:t>THHF sub group starting November 2015.</a:t>
            </a:r>
          </a:p>
          <a:p>
            <a:endParaRPr lang="en-GB" dirty="0"/>
          </a:p>
        </p:txBody>
      </p:sp>
    </p:spTree>
    <p:extLst>
      <p:ext uri="{BB962C8B-B14F-4D97-AF65-F5344CB8AC3E}">
        <p14:creationId xmlns:p14="http://schemas.microsoft.com/office/powerpoint/2010/main" val="14794639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8376"/>
            <a:ext cx="1475656" cy="14564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251520" y="1133872"/>
            <a:ext cx="8784976" cy="1143000"/>
          </a:xfrm>
        </p:spPr>
        <p:txBody>
          <a:bodyPr>
            <a:normAutofit fontScale="90000"/>
          </a:bodyPr>
          <a:lstStyle/>
          <a:p>
            <a:r>
              <a:rPr lang="en-GB" b="1" dirty="0" smtClean="0">
                <a:solidFill>
                  <a:srgbClr val="FF0000"/>
                </a:solidFill>
                <a:latin typeface="Arial" pitchFamily="34" charset="0"/>
                <a:cs typeface="Arial" pitchFamily="34" charset="0"/>
              </a:rPr>
              <a:t>Safeguarding Adults Board</a:t>
            </a:r>
            <a:br>
              <a:rPr lang="en-GB" b="1" dirty="0" smtClean="0">
                <a:solidFill>
                  <a:srgbClr val="FF0000"/>
                </a:solidFill>
                <a:latin typeface="Arial" pitchFamily="34" charset="0"/>
                <a:cs typeface="Arial" pitchFamily="34" charset="0"/>
              </a:rPr>
            </a:br>
            <a:r>
              <a:rPr lang="en-GB" sz="2700" b="1" dirty="0" smtClean="0">
                <a:solidFill>
                  <a:srgbClr val="FF0000"/>
                </a:solidFill>
                <a:latin typeface="Arial" pitchFamily="34" charset="0"/>
                <a:cs typeface="Arial" pitchFamily="34" charset="0"/>
              </a:rPr>
              <a:t>Represented by Mike </a:t>
            </a:r>
            <a:r>
              <a:rPr lang="en-GB" sz="2700" b="1" dirty="0" err="1" smtClean="0">
                <a:solidFill>
                  <a:srgbClr val="FF0000"/>
                </a:solidFill>
                <a:latin typeface="Arial" pitchFamily="34" charset="0"/>
                <a:cs typeface="Arial" pitchFamily="34" charset="0"/>
              </a:rPr>
              <a:t>Tyrrell</a:t>
            </a:r>
            <a:r>
              <a:rPr lang="en-GB" sz="2700" b="1" dirty="0" smtClean="0">
                <a:solidFill>
                  <a:srgbClr val="FF0000"/>
                </a:solidFill>
                <a:latin typeface="Arial" pitchFamily="34" charset="0"/>
                <a:cs typeface="Arial" pitchFamily="34" charset="0"/>
              </a:rPr>
              <a:t> – </a:t>
            </a:r>
            <a:br>
              <a:rPr lang="en-GB" sz="2700" b="1" dirty="0" smtClean="0">
                <a:solidFill>
                  <a:srgbClr val="FF0000"/>
                </a:solidFill>
                <a:latin typeface="Arial" pitchFamily="34" charset="0"/>
                <a:cs typeface="Arial" pitchFamily="34" charset="0"/>
              </a:rPr>
            </a:br>
            <a:r>
              <a:rPr lang="en-GB" sz="2700" b="1" dirty="0" smtClean="0">
                <a:solidFill>
                  <a:srgbClr val="FF0000"/>
                </a:solidFill>
                <a:latin typeface="Arial" pitchFamily="34" charset="0"/>
                <a:cs typeface="Arial" pitchFamily="34" charset="0"/>
              </a:rPr>
              <a:t>Tower Hamlets Community Housing</a:t>
            </a:r>
            <a:endParaRPr lang="en-GB" sz="2700" b="1" dirty="0">
              <a:solidFill>
                <a:srgbClr val="FF0000"/>
              </a:solidFill>
              <a:latin typeface="Arial" pitchFamily="34" charset="0"/>
              <a:cs typeface="Arial" pitchFamily="34" charset="0"/>
            </a:endParaRPr>
          </a:p>
        </p:txBody>
      </p:sp>
      <p:sp>
        <p:nvSpPr>
          <p:cNvPr id="3" name="Content Placeholder 2"/>
          <p:cNvSpPr>
            <a:spLocks noGrp="1"/>
          </p:cNvSpPr>
          <p:nvPr>
            <p:ph idx="1"/>
          </p:nvPr>
        </p:nvSpPr>
        <p:spPr>
          <a:xfrm>
            <a:off x="457200" y="2564904"/>
            <a:ext cx="8229600" cy="3240360"/>
          </a:xfrm>
        </p:spPr>
        <p:txBody>
          <a:bodyPr>
            <a:normAutofit/>
          </a:bodyPr>
          <a:lstStyle/>
          <a:p>
            <a:pPr lvl="0"/>
            <a:r>
              <a:rPr lang="en-GB" sz="2400" dirty="0"/>
              <a:t>Provision of awareness training for front line housing staff by LBTH Social Services</a:t>
            </a:r>
          </a:p>
          <a:p>
            <a:pPr lvl="0"/>
            <a:r>
              <a:rPr lang="en-GB" sz="2400" dirty="0"/>
              <a:t>Contribution to the Annual Report of the Safeguarding Adults Board</a:t>
            </a:r>
          </a:p>
          <a:p>
            <a:pPr lvl="0"/>
            <a:r>
              <a:rPr lang="en-GB" sz="2400" dirty="0"/>
              <a:t>Clarifying the housing aspects of the Safeguarding Adults Board Business Plan for </a:t>
            </a:r>
            <a:r>
              <a:rPr lang="en-GB" sz="2400" dirty="0" smtClean="0"/>
              <a:t>2015/16</a:t>
            </a:r>
            <a:endParaRPr lang="en-GB" sz="2400" dirty="0"/>
          </a:p>
        </p:txBody>
      </p:sp>
    </p:spTree>
    <p:extLst>
      <p:ext uri="{BB962C8B-B14F-4D97-AF65-F5344CB8AC3E}">
        <p14:creationId xmlns:p14="http://schemas.microsoft.com/office/powerpoint/2010/main" val="117124770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1633"/>
            <a:ext cx="1475656" cy="14564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457200" y="917848"/>
            <a:ext cx="8229600" cy="1143000"/>
          </a:xfrm>
        </p:spPr>
        <p:txBody>
          <a:bodyPr>
            <a:normAutofit fontScale="90000"/>
          </a:bodyPr>
          <a:lstStyle/>
          <a:p>
            <a:r>
              <a:rPr lang="en-GB" b="1" dirty="0">
                <a:solidFill>
                  <a:srgbClr val="FF0000"/>
                </a:solidFill>
                <a:latin typeface="Arial" pitchFamily="34" charset="0"/>
                <a:cs typeface="Arial" pitchFamily="34" charset="0"/>
              </a:rPr>
              <a:t>Safeguarding Adults Board</a:t>
            </a:r>
            <a:br>
              <a:rPr lang="en-GB" b="1" dirty="0">
                <a:solidFill>
                  <a:srgbClr val="FF0000"/>
                </a:solidFill>
                <a:latin typeface="Arial" pitchFamily="34" charset="0"/>
                <a:cs typeface="Arial" pitchFamily="34" charset="0"/>
              </a:rPr>
            </a:br>
            <a:r>
              <a:rPr lang="en-GB" sz="2700" b="1" dirty="0">
                <a:solidFill>
                  <a:srgbClr val="FF0000"/>
                </a:solidFill>
                <a:latin typeface="Arial" pitchFamily="34" charset="0"/>
                <a:cs typeface="Arial" pitchFamily="34" charset="0"/>
              </a:rPr>
              <a:t>Represented by Mike </a:t>
            </a:r>
            <a:r>
              <a:rPr lang="en-GB" sz="2700" b="1" dirty="0" err="1">
                <a:solidFill>
                  <a:srgbClr val="FF0000"/>
                </a:solidFill>
                <a:latin typeface="Arial" pitchFamily="34" charset="0"/>
                <a:cs typeface="Arial" pitchFamily="34" charset="0"/>
              </a:rPr>
              <a:t>Tyrrell</a:t>
            </a:r>
            <a:r>
              <a:rPr lang="en-GB" sz="2700" b="1" dirty="0">
                <a:solidFill>
                  <a:srgbClr val="FF0000"/>
                </a:solidFill>
                <a:latin typeface="Arial" pitchFamily="34" charset="0"/>
                <a:cs typeface="Arial" pitchFamily="34" charset="0"/>
              </a:rPr>
              <a:t> – </a:t>
            </a:r>
            <a:br>
              <a:rPr lang="en-GB" sz="2700" b="1" dirty="0">
                <a:solidFill>
                  <a:srgbClr val="FF0000"/>
                </a:solidFill>
                <a:latin typeface="Arial" pitchFamily="34" charset="0"/>
                <a:cs typeface="Arial" pitchFamily="34" charset="0"/>
              </a:rPr>
            </a:br>
            <a:r>
              <a:rPr lang="en-GB" sz="2700" b="1" dirty="0">
                <a:solidFill>
                  <a:srgbClr val="FF0000"/>
                </a:solidFill>
                <a:latin typeface="Arial" pitchFamily="34" charset="0"/>
                <a:cs typeface="Arial" pitchFamily="34" charset="0"/>
              </a:rPr>
              <a:t>Tower Hamlets Community Housing</a:t>
            </a:r>
            <a:endParaRPr lang="en-GB" sz="2700" dirty="0"/>
          </a:p>
        </p:txBody>
      </p:sp>
      <p:sp>
        <p:nvSpPr>
          <p:cNvPr id="3" name="Content Placeholder 2"/>
          <p:cNvSpPr>
            <a:spLocks noGrp="1"/>
          </p:cNvSpPr>
          <p:nvPr>
            <p:ph idx="1"/>
          </p:nvPr>
        </p:nvSpPr>
        <p:spPr>
          <a:xfrm>
            <a:off x="457200" y="2276872"/>
            <a:ext cx="8229600" cy="4464496"/>
          </a:xfrm>
        </p:spPr>
        <p:txBody>
          <a:bodyPr>
            <a:normAutofit fontScale="85000" lnSpcReduction="20000"/>
          </a:bodyPr>
          <a:lstStyle/>
          <a:p>
            <a:pPr lvl="0"/>
            <a:r>
              <a:rPr lang="en-GB" sz="2800" dirty="0" smtClean="0"/>
              <a:t>Improving definitions: </a:t>
            </a:r>
            <a:endParaRPr lang="en-GB" sz="2800" dirty="0"/>
          </a:p>
          <a:p>
            <a:pPr lvl="1"/>
            <a:r>
              <a:rPr lang="en-GB" dirty="0"/>
              <a:t>when someone is vulnerable and needs an assessment in relation to their health, social care or support services in the community to assist them to live as independently as possible and to feel as well as they are able, both physically and emotionally. This is</a:t>
            </a:r>
            <a:r>
              <a:rPr lang="en-GB" b="1" dirty="0"/>
              <a:t> not </a:t>
            </a:r>
            <a:r>
              <a:rPr lang="en-GB" b="1" dirty="0" smtClean="0"/>
              <a:t>safeguarding.</a:t>
            </a:r>
          </a:p>
          <a:p>
            <a:pPr lvl="1"/>
            <a:r>
              <a:rPr lang="en-GB" dirty="0" smtClean="0"/>
              <a:t>when </a:t>
            </a:r>
            <a:r>
              <a:rPr lang="en-GB" dirty="0"/>
              <a:t>someone is especially vulnerable and for whatever reason needs a more urgent and careful assessment because there is a risk that they are (or may be) being abused or taken advantage of in some way. They may be living in their own home, someone else’s home, a residential or nursing care home, hospital, hostel or be homeless. </a:t>
            </a:r>
            <a:r>
              <a:rPr lang="en-GB" b="1" dirty="0"/>
              <a:t>This is safeguarding</a:t>
            </a:r>
            <a:r>
              <a:rPr lang="en-GB" dirty="0"/>
              <a:t>.</a:t>
            </a:r>
            <a:endParaRPr lang="en-GB" sz="2400" dirty="0"/>
          </a:p>
          <a:p>
            <a:endParaRPr lang="en-GB" dirty="0"/>
          </a:p>
        </p:txBody>
      </p:sp>
    </p:spTree>
    <p:extLst>
      <p:ext uri="{BB962C8B-B14F-4D97-AF65-F5344CB8AC3E}">
        <p14:creationId xmlns:p14="http://schemas.microsoft.com/office/powerpoint/2010/main" val="15460533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74848" y="629816"/>
            <a:ext cx="8229600" cy="1143000"/>
          </a:xfrm>
        </p:spPr>
        <p:txBody>
          <a:bodyPr>
            <a:normAutofit/>
          </a:bodyPr>
          <a:lstStyle/>
          <a:p>
            <a:r>
              <a:rPr lang="en-GB" b="1" dirty="0" smtClean="0">
                <a:solidFill>
                  <a:srgbClr val="FF0000"/>
                </a:solidFill>
                <a:latin typeface="Arial" pitchFamily="34" charset="0"/>
                <a:cs typeface="Arial" pitchFamily="34" charset="0"/>
              </a:rPr>
              <a:t>Welfare Reform Task Group</a:t>
            </a:r>
            <a:br>
              <a:rPr lang="en-GB" b="1" dirty="0" smtClean="0">
                <a:solidFill>
                  <a:srgbClr val="FF0000"/>
                </a:solidFill>
                <a:latin typeface="Arial" pitchFamily="34" charset="0"/>
                <a:cs typeface="Arial" pitchFamily="34" charset="0"/>
              </a:rPr>
            </a:br>
            <a:r>
              <a:rPr lang="en-GB" sz="2400" b="1" dirty="0" smtClean="0">
                <a:solidFill>
                  <a:srgbClr val="FF0000"/>
                </a:solidFill>
                <a:latin typeface="Arial" pitchFamily="34" charset="0"/>
                <a:cs typeface="Arial" pitchFamily="34" charset="0"/>
              </a:rPr>
              <a:t> Represented by Andrea Baker – Poplar HARCA</a:t>
            </a:r>
            <a:endParaRPr lang="en-GB" b="1" dirty="0">
              <a:solidFill>
                <a:srgbClr val="FF0000"/>
              </a:solidFill>
              <a:latin typeface="Arial" pitchFamily="34" charset="0"/>
              <a:cs typeface="Arial" pitchFamily="34" charset="0"/>
            </a:endParaRPr>
          </a:p>
        </p:txBody>
      </p:sp>
      <p:sp>
        <p:nvSpPr>
          <p:cNvPr id="5" name="Content Placeholder 4"/>
          <p:cNvSpPr>
            <a:spLocks noGrp="1"/>
          </p:cNvSpPr>
          <p:nvPr>
            <p:ph sz="quarter" idx="1"/>
          </p:nvPr>
        </p:nvSpPr>
        <p:spPr>
          <a:xfrm>
            <a:off x="251520" y="1744216"/>
            <a:ext cx="5256584" cy="4781128"/>
          </a:xfrm>
        </p:spPr>
        <p:txBody>
          <a:bodyPr>
            <a:noAutofit/>
          </a:bodyPr>
          <a:lstStyle/>
          <a:p>
            <a:r>
              <a:rPr lang="en-GB" sz="2000" dirty="0" smtClean="0">
                <a:latin typeface="Calibri" pitchFamily="34" charset="0"/>
              </a:rPr>
              <a:t>Partnership: LBTH teams &amp; support agencies</a:t>
            </a:r>
          </a:p>
          <a:p>
            <a:r>
              <a:rPr lang="en-GB" sz="2000" dirty="0" smtClean="0">
                <a:latin typeface="Calibri" pitchFamily="34" charset="0"/>
              </a:rPr>
              <a:t>Strategic response across the Borough</a:t>
            </a:r>
          </a:p>
          <a:p>
            <a:r>
              <a:rPr lang="en-GB" sz="2000" dirty="0" smtClean="0">
                <a:latin typeface="Calibri" pitchFamily="34" charset="0"/>
              </a:rPr>
              <a:t>This year:</a:t>
            </a:r>
          </a:p>
          <a:p>
            <a:pPr lvl="1"/>
            <a:r>
              <a:rPr lang="en-GB" sz="2000" dirty="0" smtClean="0"/>
              <a:t>Consistent information for residents</a:t>
            </a:r>
          </a:p>
          <a:p>
            <a:pPr lvl="1"/>
            <a:r>
              <a:rPr lang="en-GB" sz="2000" dirty="0" smtClean="0"/>
              <a:t>Funding for employment &amp; benefits solicitors</a:t>
            </a:r>
          </a:p>
          <a:p>
            <a:pPr lvl="1"/>
            <a:r>
              <a:rPr lang="en-GB" sz="2000" dirty="0" smtClean="0"/>
              <a:t>Implementation of crisis &amp; support grant processes</a:t>
            </a:r>
          </a:p>
          <a:p>
            <a:pPr lvl="1"/>
            <a:r>
              <a:rPr lang="en-GB" sz="2000" dirty="0" smtClean="0"/>
              <a:t>Research briefings on key changes</a:t>
            </a:r>
          </a:p>
          <a:p>
            <a:pPr lvl="1"/>
            <a:r>
              <a:rPr lang="en-GB" sz="2000" dirty="0" smtClean="0"/>
              <a:t>Responding to early implications of UC</a:t>
            </a:r>
          </a:p>
          <a:p>
            <a:pPr lvl="1"/>
            <a:r>
              <a:rPr lang="en-GB" sz="2000" dirty="0" smtClean="0"/>
              <a:t>Statistical analysis &amp; intelligence</a:t>
            </a:r>
          </a:p>
          <a:p>
            <a:pPr lvl="1"/>
            <a:r>
              <a:rPr lang="en-GB" sz="2000" dirty="0" smtClean="0"/>
              <a:t>Training for staff</a:t>
            </a:r>
          </a:p>
          <a:p>
            <a:pPr lvl="1"/>
            <a:r>
              <a:rPr lang="en-GB" sz="2000" dirty="0" smtClean="0"/>
              <a:t>Trialling Integrated Employment Service</a:t>
            </a:r>
            <a:endParaRPr lang="en-GB" sz="2000" dirty="0" smtClean="0">
              <a:latin typeface="Calibri" pitchFamily="34" charset="0"/>
            </a:endParaRPr>
          </a:p>
          <a:p>
            <a:pPr lvl="1"/>
            <a:endParaRPr lang="en-GB" sz="2000" dirty="0" smtClean="0">
              <a:latin typeface="Calibri" pitchFamily="34" charset="0"/>
            </a:endParaRPr>
          </a:p>
          <a:p>
            <a:pPr lvl="1"/>
            <a:endParaRPr lang="en-GB" sz="2000" dirty="0" smtClean="0">
              <a:latin typeface="Calibri" pitchFamily="34" charset="0"/>
            </a:endParaRPr>
          </a:p>
          <a:p>
            <a:endParaRPr lang="en-GB" sz="2400" dirty="0">
              <a:latin typeface="Calibri" pitchFamily="34" charset="0"/>
            </a:endParaRPr>
          </a:p>
        </p:txBody>
      </p:sp>
      <p:pic>
        <p:nvPicPr>
          <p:cNvPr id="1026" name="Picture 2" descr="http://www.tonybaldry.co.uk/wp-content/uploads/2013/07/Welfare-Reform-act.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52120" y="1844824"/>
            <a:ext cx="2864406" cy="230425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assets.digital.cabinet-office.gov.uk/government/uploads/system/uploads/image_data/file/9973/s300_uc-logo-960-no-border_s.jp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45224" y="4509120"/>
            <a:ext cx="2857500" cy="185737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Median</Template>
  <TotalTime>345</TotalTime>
  <Words>1178</Words>
  <Application>Microsoft Office PowerPoint</Application>
  <PresentationFormat>On-screen Show (4:3)</PresentationFormat>
  <Paragraphs>187</Paragraphs>
  <Slides>23</Slides>
  <Notes>0</Notes>
  <HiddenSlides>0</HiddenSlides>
  <MMClips>0</MMClips>
  <ScaleCrop>false</ScaleCrop>
  <HeadingPairs>
    <vt:vector size="4" baseType="variant">
      <vt:variant>
        <vt:lpstr>Theme</vt:lpstr>
      </vt:variant>
      <vt:variant>
        <vt:i4>2</vt:i4>
      </vt:variant>
      <vt:variant>
        <vt:lpstr>Slide Titles</vt:lpstr>
      </vt:variant>
      <vt:variant>
        <vt:i4>23</vt:i4>
      </vt:variant>
    </vt:vector>
  </HeadingPairs>
  <TitlesOfParts>
    <vt:vector size="25" baseType="lpstr">
      <vt:lpstr>Office Theme</vt:lpstr>
      <vt:lpstr>1_Office Theme</vt:lpstr>
      <vt:lpstr>Tower Hamlets Housing Forum Annual Overview</vt:lpstr>
      <vt:lpstr>THHF Executive</vt:lpstr>
      <vt:lpstr>Children and Families  Partnership Board Represented by Fiona Humphries – Providence Row HA</vt:lpstr>
      <vt:lpstr>Community Plan Delivery Groups and Sub-Groups</vt:lpstr>
      <vt:lpstr>Children and Families  Partnership Board Represented by Fiona Humphries – Providence Row HA</vt:lpstr>
      <vt:lpstr>Health and Wellbeing Board Represented by Steve Stride – Poplar HARCA</vt:lpstr>
      <vt:lpstr>Safeguarding Adults Board Represented by Mike Tyrrell –  Tower Hamlets Community Housing</vt:lpstr>
      <vt:lpstr>Safeguarding Adults Board Represented by Mike Tyrrell –  Tower Hamlets Community Housing</vt:lpstr>
      <vt:lpstr>Welfare Reform Task Group  Represented by Andrea Baker – Poplar HARCA</vt:lpstr>
      <vt:lpstr>Development Sub-Group  Led by Neal Hunt – Poplar HARCA</vt:lpstr>
      <vt:lpstr>ASB Sub-Group Led by Jamie Carswell - THH</vt:lpstr>
      <vt:lpstr>ASB Sub-Group Led by Jamie Carswell - THH</vt:lpstr>
      <vt:lpstr>Common Housing Register Forum Led by Sandra Fawcett – Swan HA</vt:lpstr>
      <vt:lpstr>Common Housing Register Forum Led by Sandra Fawcett – Swan HA</vt:lpstr>
      <vt:lpstr>Public Realm Sub-Group Led by Joe Joseph – Peabody Trust</vt:lpstr>
      <vt:lpstr>Public Realm Sub-Group Led by Joe Joseph – Peabody Trust</vt:lpstr>
      <vt:lpstr>Benchmarking Sub Group Led by Paul Bloss – Eastend Homes</vt:lpstr>
      <vt:lpstr>Housing Management Sub-Group Led by Jane Ball – Gateway HA</vt:lpstr>
      <vt:lpstr>Housing Management Sub-Group Led by Jane Ball – Gateway HA</vt:lpstr>
      <vt:lpstr>PowerPoint Presentation</vt:lpstr>
      <vt:lpstr>Community Involvement Network Led by Catherine Kyne – One Housing Group </vt:lpstr>
      <vt:lpstr>Asset Management Sub-Group Led by Tony Hughes – Southern Housing Group</vt:lpstr>
      <vt:lpstr>Asset Management Sub-Group Led by Tony Hughes – Southern Housing Group</vt:lpstr>
    </vt:vector>
  </TitlesOfParts>
  <Company>Poplar HARCA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Welfare Reform Task Group</dc:title>
  <dc:creator>andrea baker</dc:creator>
  <cp:lastModifiedBy>Alima Khatun</cp:lastModifiedBy>
  <cp:revision>37</cp:revision>
  <dcterms:created xsi:type="dcterms:W3CDTF">2015-10-01T14:25:48Z</dcterms:created>
  <dcterms:modified xsi:type="dcterms:W3CDTF">2017-01-05T16:48:41Z</dcterms:modified>
</cp:coreProperties>
</file>