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4.xml" ContentType="application/vnd.openxmlformats-officedocument.presentationml.slideLayout+xml"/>
  <Override PartName="/ppt/theme/theme4.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xml" ContentType="application/vnd.openxmlformats-officedocument.presentationml.slideLayout+xml"/>
  <Override PartName="/ppt/theme/theme5.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xml" ContentType="application/vnd.openxmlformats-officedocument.presentationml.slideLayout+xml"/>
  <Override PartName="/ppt/theme/theme6.xml" ContentType="application/vnd.openxmlformats-officedocument.them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xml" ContentType="application/vnd.openxmlformats-officedocument.presentationml.slideLayout+xml"/>
  <Override PartName="/ppt/theme/theme7.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slideLayouts/slideLayout8.xml" ContentType="application/vnd.openxmlformats-officedocument.presentationml.slideLayout+xml"/>
  <Override PartName="/ppt/theme/theme8.xml" ContentType="application/vnd.openxmlformats-officedocument.them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slideLayouts/slideLayout9.xml" ContentType="application/vnd.openxmlformats-officedocument.presentationml.slideLayout+xml"/>
  <Override PartName="/ppt/theme/theme9.xml" ContentType="application/vnd.openxmlformats-officedocument.them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slideLayouts/slideLayout10.xml" ContentType="application/vnd.openxmlformats-officedocument.presentationml.slideLayout+xml"/>
  <Override PartName="/ppt/theme/theme10.xml" ContentType="application/vnd.openxmlformats-officedocument.them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slideLayouts/slideLayout11.xml" ContentType="application/vnd.openxmlformats-officedocument.presentationml.slideLayout+xml"/>
  <Override PartName="/ppt/theme/theme11.xml" ContentType="application/vnd.openxmlformats-officedocument.them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 id="2147483697" r:id="rId8"/>
    <p:sldMasterId id="2147483709" r:id="rId9"/>
    <p:sldMasterId id="2147483721" r:id="rId10"/>
    <p:sldMasterId id="2147483733" r:id="rId11"/>
    <p:sldMasterId id="2147483745" r:id="rId12"/>
    <p:sldMasterId id="2147483757" r:id="rId13"/>
    <p:sldMasterId id="2147483769" r:id="rId14"/>
    <p:sldMasterId id="2147483772" r:id="rId15"/>
    <p:sldMasterId id="2147483774" r:id="rId16"/>
  </p:sldMasterIdLst>
  <p:notesMasterIdLst>
    <p:notesMasterId r:id="rId77"/>
  </p:notesMasterIdLst>
  <p:handoutMasterIdLst>
    <p:handoutMasterId r:id="rId78"/>
  </p:handoutMasterIdLst>
  <p:sldIdLst>
    <p:sldId id="272" r:id="rId17"/>
    <p:sldId id="311" r:id="rId18"/>
    <p:sldId id="297" r:id="rId19"/>
    <p:sldId id="257" r:id="rId20"/>
    <p:sldId id="300" r:id="rId21"/>
    <p:sldId id="290" r:id="rId22"/>
    <p:sldId id="289" r:id="rId23"/>
    <p:sldId id="291" r:id="rId24"/>
    <p:sldId id="312" r:id="rId25"/>
    <p:sldId id="259" r:id="rId26"/>
    <p:sldId id="340" r:id="rId27"/>
    <p:sldId id="313" r:id="rId28"/>
    <p:sldId id="314" r:id="rId29"/>
    <p:sldId id="321" r:id="rId30"/>
    <p:sldId id="322" r:id="rId31"/>
    <p:sldId id="343" r:id="rId32"/>
    <p:sldId id="339" r:id="rId33"/>
    <p:sldId id="323" r:id="rId34"/>
    <p:sldId id="324" r:id="rId35"/>
    <p:sldId id="325" r:id="rId36"/>
    <p:sldId id="326" r:id="rId37"/>
    <p:sldId id="327" r:id="rId38"/>
    <p:sldId id="328" r:id="rId39"/>
    <p:sldId id="329" r:id="rId40"/>
    <p:sldId id="330" r:id="rId41"/>
    <p:sldId id="344" r:id="rId42"/>
    <p:sldId id="332" r:id="rId43"/>
    <p:sldId id="331" r:id="rId44"/>
    <p:sldId id="333" r:id="rId45"/>
    <p:sldId id="334" r:id="rId46"/>
    <p:sldId id="335" r:id="rId47"/>
    <p:sldId id="336" r:id="rId48"/>
    <p:sldId id="337" r:id="rId49"/>
    <p:sldId id="294" r:id="rId50"/>
    <p:sldId id="261" r:id="rId51"/>
    <p:sldId id="338" r:id="rId52"/>
    <p:sldId id="301" r:id="rId53"/>
    <p:sldId id="345" r:id="rId54"/>
    <p:sldId id="302" r:id="rId55"/>
    <p:sldId id="347" r:id="rId56"/>
    <p:sldId id="310" r:id="rId57"/>
    <p:sldId id="293" r:id="rId58"/>
    <p:sldId id="309" r:id="rId59"/>
    <p:sldId id="316" r:id="rId60"/>
    <p:sldId id="320" r:id="rId61"/>
    <p:sldId id="346" r:id="rId62"/>
    <p:sldId id="303" r:id="rId63"/>
    <p:sldId id="304" r:id="rId64"/>
    <p:sldId id="305" r:id="rId65"/>
    <p:sldId id="306" r:id="rId66"/>
    <p:sldId id="307" r:id="rId67"/>
    <p:sldId id="315" r:id="rId68"/>
    <p:sldId id="319" r:id="rId69"/>
    <p:sldId id="318" r:id="rId70"/>
    <p:sldId id="266" r:id="rId71"/>
    <p:sldId id="268" r:id="rId72"/>
    <p:sldId id="286" r:id="rId73"/>
    <p:sldId id="284" r:id="rId74"/>
    <p:sldId id="285" r:id="rId75"/>
    <p:sldId id="287" r:id="rId7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Ramsbottom" initials="AR" lastIdx="1" clrIdx="0"/>
  <p:cmAuthor id="1" name="Fran Eatwell-Roberts" initials="FER" lastIdx="8" clrIdx="1"/>
  <p:cmAuthor id="2" name="Fran Bernhardt" initials="FB" lastIdx="13" clrIdx="2"/>
  <p:cmAuthor id="3" name="Natalie Lovell" initials="NL" lastIdx="11" clrIdx="3"/>
  <p:cmAuthor id="4" name="Jo Wilson" initials="JW" lastIdx="12" clrIdx="4"/>
  <p:cmAuthor id="5" name="Katy Scammell" initials="K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41" autoAdjust="0"/>
  </p:normalViewPr>
  <p:slideViewPr>
    <p:cSldViewPr>
      <p:cViewPr varScale="1">
        <p:scale>
          <a:sx n="66" d="100"/>
          <a:sy n="66" d="100"/>
        </p:scale>
        <p:origin x="52" y="156"/>
      </p:cViewPr>
      <p:guideLst>
        <p:guide orient="horz" pos="2160"/>
        <p:guide pos="2880"/>
      </p:guideLst>
    </p:cSldViewPr>
  </p:slideViewPr>
  <p:outlineViewPr>
    <p:cViewPr>
      <p:scale>
        <a:sx n="33" d="100"/>
        <a:sy n="33" d="100"/>
      </p:scale>
      <p:origin x="0" y="-12496"/>
    </p:cViewPr>
  </p:outlineViewPr>
  <p:notesTextViewPr>
    <p:cViewPr>
      <p:scale>
        <a:sx n="1" d="1"/>
        <a:sy n="1" d="1"/>
      </p:scale>
      <p:origin x="0" y="0"/>
    </p:cViewPr>
  </p:notesTextViewPr>
  <p:notesViewPr>
    <p:cSldViewPr>
      <p:cViewPr varScale="1">
        <p:scale>
          <a:sx n="58" d="100"/>
          <a:sy n="58" d="100"/>
        </p:scale>
        <p:origin x="-180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5.xml"/><Relationship Id="rId82"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slide" Target="slides/slide55.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rgbClr val="339933"/>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What’s Food Poverty?</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BBC1470B-EA3C-4933-A088-E32BF801A966}" type="presOf" srcId="{EF4A73B0-0F51-4E56-B6FA-C93EC709EE24}" destId="{C68D181E-ABA1-414D-B2E0-1FC12F43A77F}"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E138142F-F7CE-45DD-8235-7EB69C74DB7D}" type="presOf" srcId="{445563BE-B611-4F84-A507-F638F0AB8858}" destId="{B7D1FBC7-8C24-4560-A947-4F9E0042616D}" srcOrd="0" destOrd="0" presId="urn:microsoft.com/office/officeart/2005/8/layout/hChevron3"/>
    <dgm:cxn modelId="{FB9AD93E-C54B-4375-9BBE-5FA6B4D892E3}" type="presOf" srcId="{07CDC8F8-9CAF-4CB4-8CD0-C3CC07326A47}" destId="{F85B9DAB-08B0-4EAE-84E4-FE70EC6900A8}" srcOrd="0" destOrd="0" presId="urn:microsoft.com/office/officeart/2005/8/layout/hChevron3"/>
    <dgm:cxn modelId="{4B408B6E-CFCC-47A3-A582-090E68D950BE}" type="presOf" srcId="{75E2CA75-A4B0-49F6-8BB3-FFFD70AC9DAF}" destId="{0038F846-6D71-4B12-A8A5-1D32D5F41839}"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24EE8E6F-5665-4C83-B6B2-B4EDA9622A9F}" type="presOf" srcId="{45864B26-023D-44B8-B99B-D1B271BAF3E9}" destId="{64DBDAA1-024F-495B-96E4-22A4C28CBDCF}" srcOrd="0" destOrd="0" presId="urn:microsoft.com/office/officeart/2005/8/layout/hChevron3"/>
    <dgm:cxn modelId="{2619C479-8D44-41CD-A307-B0735542D65F}" type="presOf" srcId="{0A86C89D-5A7E-48CE-82AC-CB0868A471A7}" destId="{EC5C61DF-8CA0-4866-BB77-3ABEB3A0A81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DF3A247E-AB29-48A3-8878-87E8F2E68369}" type="presOf" srcId="{37F14403-F196-4D9A-B0D7-1D05DD223277}" destId="{0185762C-B8C2-45E1-8131-E067DA5C3121}"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5BCB6897-8F9E-47C3-805E-B1BE4C63BB05}" type="presOf" srcId="{061A0BF5-072B-4B8D-B531-B8AEADF59D67}" destId="{33EAE534-EC94-4615-99B7-74B177ECF4CA}" srcOrd="0" destOrd="0" presId="urn:microsoft.com/office/officeart/2005/8/layout/hChevron3"/>
    <dgm:cxn modelId="{DAAE829F-9764-43BE-9B6B-C3130C438E64}" type="presOf" srcId="{DEFD813D-29D1-4F20-8D9D-0F1B29A990EF}" destId="{C3DB746A-7561-4F4C-9373-1212EB1A3A7D}"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01D8A7D1-3911-40CA-B0E8-D09C1407145D}" type="presOf" srcId="{43A36CC4-9769-4FA2-AF1B-45A21581806D}" destId="{DD9995A6-46CB-489B-B232-9A85FB81A634}"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0227C9F4-4D62-4C8F-8DA2-7B91F0859D3D}" type="presOf" srcId="{B92CA054-D69D-4735-A177-4A21F65B3E61}" destId="{DEAAF18F-8CC8-4BC1-8DF3-D4285318601E}" srcOrd="0" destOrd="0" presId="urn:microsoft.com/office/officeart/2005/8/layout/hChevron3"/>
    <dgm:cxn modelId="{CFD1EEF8-8DF3-4638-A7C3-41EE7F43B7B2}" type="presOf" srcId="{6BF2B965-142A-4F8C-8B98-EC3E4168C72B}" destId="{8CC4B7A8-EF3F-488F-A0B3-B1C484A867B0}" srcOrd="0" destOrd="0" presId="urn:microsoft.com/office/officeart/2005/8/layout/hChevron3"/>
    <dgm:cxn modelId="{682C69F9-A2F8-4CAA-80A0-A9BAFC6B67BA}" type="presParOf" srcId="{F85B9DAB-08B0-4EAE-84E4-FE70EC6900A8}" destId="{64DBDAA1-024F-495B-96E4-22A4C28CBDCF}" srcOrd="0" destOrd="0" presId="urn:microsoft.com/office/officeart/2005/8/layout/hChevron3"/>
    <dgm:cxn modelId="{B720C74D-1FC9-4B99-AB9B-D9AD44CD7DCD}" type="presParOf" srcId="{F85B9DAB-08B0-4EAE-84E4-FE70EC6900A8}" destId="{73CF0B3B-9210-431A-B7AB-DD61FCBEEA7D}" srcOrd="1" destOrd="0" presId="urn:microsoft.com/office/officeart/2005/8/layout/hChevron3"/>
    <dgm:cxn modelId="{2B7B82F5-92A1-44A7-98D9-FA9EA5BD6D0B}" type="presParOf" srcId="{F85B9DAB-08B0-4EAE-84E4-FE70EC6900A8}" destId="{EC5C61DF-8CA0-4866-BB77-3ABEB3A0A81A}" srcOrd="2" destOrd="0" presId="urn:microsoft.com/office/officeart/2005/8/layout/hChevron3"/>
    <dgm:cxn modelId="{6972188A-57CC-495A-9F93-16BD9A4041C7}" type="presParOf" srcId="{F85B9DAB-08B0-4EAE-84E4-FE70EC6900A8}" destId="{F93655D6-826D-4D33-A5CE-8E2BDCCDC154}" srcOrd="3" destOrd="0" presId="urn:microsoft.com/office/officeart/2005/8/layout/hChevron3"/>
    <dgm:cxn modelId="{0A4AD909-5900-468E-87DE-84FF75C90BC2}" type="presParOf" srcId="{F85B9DAB-08B0-4EAE-84E4-FE70EC6900A8}" destId="{8CC4B7A8-EF3F-488F-A0B3-B1C484A867B0}" srcOrd="4" destOrd="0" presId="urn:microsoft.com/office/officeart/2005/8/layout/hChevron3"/>
    <dgm:cxn modelId="{DC617B49-ED17-48E4-B64E-D4A75F7E9232}" type="presParOf" srcId="{F85B9DAB-08B0-4EAE-84E4-FE70EC6900A8}" destId="{8A252260-27E9-4C75-A07C-DEF589430D49}" srcOrd="5" destOrd="0" presId="urn:microsoft.com/office/officeart/2005/8/layout/hChevron3"/>
    <dgm:cxn modelId="{1419743E-5324-4994-B27B-51E6DC496D7D}" type="presParOf" srcId="{F85B9DAB-08B0-4EAE-84E4-FE70EC6900A8}" destId="{C68D181E-ABA1-414D-B2E0-1FC12F43A77F}" srcOrd="6" destOrd="0" presId="urn:microsoft.com/office/officeart/2005/8/layout/hChevron3"/>
    <dgm:cxn modelId="{F3859C48-8873-4801-9E9F-FC3CCEB90224}" type="presParOf" srcId="{F85B9DAB-08B0-4EAE-84E4-FE70EC6900A8}" destId="{2005B73A-13E5-4B02-857A-B29A6CD658AF}" srcOrd="7" destOrd="0" presId="urn:microsoft.com/office/officeart/2005/8/layout/hChevron3"/>
    <dgm:cxn modelId="{4CE9F380-37C6-4561-A03C-873A0A430B0E}" type="presParOf" srcId="{F85B9DAB-08B0-4EAE-84E4-FE70EC6900A8}" destId="{B7D1FBC7-8C24-4560-A947-4F9E0042616D}" srcOrd="8" destOrd="0" presId="urn:microsoft.com/office/officeart/2005/8/layout/hChevron3"/>
    <dgm:cxn modelId="{70F695BF-F0A1-4A37-B0F7-F4D7D20180AE}" type="presParOf" srcId="{F85B9DAB-08B0-4EAE-84E4-FE70EC6900A8}" destId="{96E7B704-A8B4-4135-AB33-85AFB879BC38}" srcOrd="9" destOrd="0" presId="urn:microsoft.com/office/officeart/2005/8/layout/hChevron3"/>
    <dgm:cxn modelId="{E2780599-EFDC-494E-8D4F-2646E1DD80A7}" type="presParOf" srcId="{F85B9DAB-08B0-4EAE-84E4-FE70EC6900A8}" destId="{DD9995A6-46CB-489B-B232-9A85FB81A634}" srcOrd="10" destOrd="0" presId="urn:microsoft.com/office/officeart/2005/8/layout/hChevron3"/>
    <dgm:cxn modelId="{97569B82-1866-4FB1-A312-4430D4E38C69}" type="presParOf" srcId="{F85B9DAB-08B0-4EAE-84E4-FE70EC6900A8}" destId="{56591BBB-478E-45C7-BCF9-FEAB5DF3D1B4}" srcOrd="11" destOrd="0" presId="urn:microsoft.com/office/officeart/2005/8/layout/hChevron3"/>
    <dgm:cxn modelId="{1C4F19DC-5705-4D4B-BE9A-771F65CCF794}" type="presParOf" srcId="{F85B9DAB-08B0-4EAE-84E4-FE70EC6900A8}" destId="{33EAE534-EC94-4615-99B7-74B177ECF4CA}" srcOrd="12" destOrd="0" presId="urn:microsoft.com/office/officeart/2005/8/layout/hChevron3"/>
    <dgm:cxn modelId="{E9224E75-FB53-4E17-AD08-EFA00502F5C8}" type="presParOf" srcId="{F85B9DAB-08B0-4EAE-84E4-FE70EC6900A8}" destId="{3165FA17-690F-461F-B707-49C30E064CBB}" srcOrd="13" destOrd="0" presId="urn:microsoft.com/office/officeart/2005/8/layout/hChevron3"/>
    <dgm:cxn modelId="{3327D2E8-62E6-43C5-BF21-0BA926A6E7FF}" type="presParOf" srcId="{F85B9DAB-08B0-4EAE-84E4-FE70EC6900A8}" destId="{0185762C-B8C2-45E1-8131-E067DA5C3121}" srcOrd="14" destOrd="0" presId="urn:microsoft.com/office/officeart/2005/8/layout/hChevron3"/>
    <dgm:cxn modelId="{6B3F9C18-22D3-49FD-85ED-0402844D45F0}" type="presParOf" srcId="{F85B9DAB-08B0-4EAE-84E4-FE70EC6900A8}" destId="{4D74BF8F-60DA-41E1-9D8B-E4F9BD36EED3}" srcOrd="15" destOrd="0" presId="urn:microsoft.com/office/officeart/2005/8/layout/hChevron3"/>
    <dgm:cxn modelId="{DAACCDEF-1C3B-47BE-A8D7-2F06D0F2680B}" type="presParOf" srcId="{F85B9DAB-08B0-4EAE-84E4-FE70EC6900A8}" destId="{DEAAF18F-8CC8-4BC1-8DF3-D4285318601E}" srcOrd="16" destOrd="0" presId="urn:microsoft.com/office/officeart/2005/8/layout/hChevron3"/>
    <dgm:cxn modelId="{89805ADE-CD87-441E-800E-1EF60485322E}" type="presParOf" srcId="{F85B9DAB-08B0-4EAE-84E4-FE70EC6900A8}" destId="{A6691BBD-726D-4A1C-B9EB-6921ECF6C437}" srcOrd="17" destOrd="0" presId="urn:microsoft.com/office/officeart/2005/8/layout/hChevron3"/>
    <dgm:cxn modelId="{7EF21E6A-063A-4BA5-B73D-6655032BE8A1}" type="presParOf" srcId="{F85B9DAB-08B0-4EAE-84E4-FE70EC6900A8}" destId="{C3DB746A-7561-4F4C-9373-1212EB1A3A7D}" srcOrd="18" destOrd="0" presId="urn:microsoft.com/office/officeart/2005/8/layout/hChevron3"/>
    <dgm:cxn modelId="{80BB361C-D1CB-47B0-839F-B3C8AFBEB941}" type="presParOf" srcId="{F85B9DAB-08B0-4EAE-84E4-FE70EC6900A8}" destId="{CD0DDFB0-CCC8-4428-95C4-A8008FA3487A}" srcOrd="19" destOrd="0" presId="urn:microsoft.com/office/officeart/2005/8/layout/hChevron3"/>
    <dgm:cxn modelId="{92812FB8-15E2-4CC1-8916-B1B408029F1B}"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rgbClr val="339933"/>
        </a:solidFill>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35010925-1C66-4597-985F-FCC710A669A8}" type="presOf" srcId="{EF4A73B0-0F51-4E56-B6FA-C93EC709EE24}" destId="{C68D181E-ABA1-414D-B2E0-1FC12F43A77F}" srcOrd="0" destOrd="0" presId="urn:microsoft.com/office/officeart/2005/8/layout/hChevron3"/>
    <dgm:cxn modelId="{DA6A013D-14B2-4BB2-A704-A49E6B9CBAE9}" type="presOf" srcId="{43A36CC4-9769-4FA2-AF1B-45A21581806D}" destId="{DD9995A6-46CB-489B-B232-9A85FB81A634}" srcOrd="0" destOrd="0" presId="urn:microsoft.com/office/officeart/2005/8/layout/hChevron3"/>
    <dgm:cxn modelId="{B859395E-D7F5-49B8-A814-BF3CC94D6D42}" type="presOf" srcId="{0A86C89D-5A7E-48CE-82AC-CB0868A471A7}" destId="{EC5C61DF-8CA0-4866-BB77-3ABEB3A0A81A}" srcOrd="0" destOrd="0" presId="urn:microsoft.com/office/officeart/2005/8/layout/hChevron3"/>
    <dgm:cxn modelId="{3805CB62-D5F0-4EA6-9945-29011658F147}" type="presOf" srcId="{B92CA054-D69D-4735-A177-4A21F65B3E61}" destId="{DEAAF18F-8CC8-4BC1-8DF3-D4285318601E}" srcOrd="0" destOrd="0" presId="urn:microsoft.com/office/officeart/2005/8/layout/hChevron3"/>
    <dgm:cxn modelId="{9144376B-1CA1-422D-A8D4-9CEB946072C8}" type="presOf" srcId="{37F14403-F196-4D9A-B0D7-1D05DD223277}" destId="{0185762C-B8C2-45E1-8131-E067DA5C3121}"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9FB6F99F-322F-4CCB-ABD4-9E661A461794}" type="presOf" srcId="{45864B26-023D-44B8-B99B-D1B271BAF3E9}" destId="{64DBDAA1-024F-495B-96E4-22A4C28CBDCF}"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2A97D4B8-D261-40C1-881B-A4CDA7327741}" type="presOf" srcId="{07CDC8F8-9CAF-4CB4-8CD0-C3CC07326A47}" destId="{F85B9DAB-08B0-4EAE-84E4-FE70EC6900A8}"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54F690C1-F02A-4CAD-9288-0BBE75BB5041}" type="presOf" srcId="{061A0BF5-072B-4B8D-B531-B8AEADF59D67}" destId="{33EAE534-EC94-4615-99B7-74B177ECF4CA}" srcOrd="0" destOrd="0" presId="urn:microsoft.com/office/officeart/2005/8/layout/hChevron3"/>
    <dgm:cxn modelId="{C8368DD3-C0D1-4606-8120-4991DAA9962E}" type="presOf" srcId="{75E2CA75-A4B0-49F6-8BB3-FFFD70AC9DAF}" destId="{0038F846-6D71-4B12-A8A5-1D32D5F41839}"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BC2407EA-6BAA-4F0C-BA21-239D38863261}" type="presOf" srcId="{6BF2B965-142A-4F8C-8B98-EC3E4168C72B}" destId="{8CC4B7A8-EF3F-488F-A0B3-B1C484A867B0}" srcOrd="0" destOrd="0" presId="urn:microsoft.com/office/officeart/2005/8/layout/hChevron3"/>
    <dgm:cxn modelId="{24EBACED-9D5B-4797-91C4-B1168349DDC5}" type="presOf" srcId="{DEFD813D-29D1-4F20-8D9D-0F1B29A990EF}" destId="{C3DB746A-7561-4F4C-9373-1212EB1A3A7D}" srcOrd="0" destOrd="0" presId="urn:microsoft.com/office/officeart/2005/8/layout/hChevron3"/>
    <dgm:cxn modelId="{C00032F3-5831-4A02-912B-416781AC4B32}" type="presOf" srcId="{445563BE-B611-4F84-A507-F638F0AB8858}" destId="{B7D1FBC7-8C24-4560-A947-4F9E0042616D}" srcOrd="0" destOrd="0" presId="urn:microsoft.com/office/officeart/2005/8/layout/hChevron3"/>
    <dgm:cxn modelId="{04E81191-D92B-4D6F-A5D2-9ABC1E6D4589}" type="presParOf" srcId="{F85B9DAB-08B0-4EAE-84E4-FE70EC6900A8}" destId="{64DBDAA1-024F-495B-96E4-22A4C28CBDCF}" srcOrd="0" destOrd="0" presId="urn:microsoft.com/office/officeart/2005/8/layout/hChevron3"/>
    <dgm:cxn modelId="{C0E8FBE5-D8EE-402B-A47A-BAD9D6F2FDBF}" type="presParOf" srcId="{F85B9DAB-08B0-4EAE-84E4-FE70EC6900A8}" destId="{73CF0B3B-9210-431A-B7AB-DD61FCBEEA7D}" srcOrd="1" destOrd="0" presId="urn:microsoft.com/office/officeart/2005/8/layout/hChevron3"/>
    <dgm:cxn modelId="{1EB0A3F8-2E6F-4A52-9BC7-7C75BDC0E0DD}" type="presParOf" srcId="{F85B9DAB-08B0-4EAE-84E4-FE70EC6900A8}" destId="{EC5C61DF-8CA0-4866-BB77-3ABEB3A0A81A}" srcOrd="2" destOrd="0" presId="urn:microsoft.com/office/officeart/2005/8/layout/hChevron3"/>
    <dgm:cxn modelId="{2F7F0720-B36A-403D-8EB2-CBF39443218E}" type="presParOf" srcId="{F85B9DAB-08B0-4EAE-84E4-FE70EC6900A8}" destId="{F93655D6-826D-4D33-A5CE-8E2BDCCDC154}" srcOrd="3" destOrd="0" presId="urn:microsoft.com/office/officeart/2005/8/layout/hChevron3"/>
    <dgm:cxn modelId="{ACAC58F3-7BE1-4B86-A874-97AF4F416B44}" type="presParOf" srcId="{F85B9DAB-08B0-4EAE-84E4-FE70EC6900A8}" destId="{8CC4B7A8-EF3F-488F-A0B3-B1C484A867B0}" srcOrd="4" destOrd="0" presId="urn:microsoft.com/office/officeart/2005/8/layout/hChevron3"/>
    <dgm:cxn modelId="{A6880ACF-803A-43FE-906B-97DAB65D666E}" type="presParOf" srcId="{F85B9DAB-08B0-4EAE-84E4-FE70EC6900A8}" destId="{8A252260-27E9-4C75-A07C-DEF589430D49}" srcOrd="5" destOrd="0" presId="urn:microsoft.com/office/officeart/2005/8/layout/hChevron3"/>
    <dgm:cxn modelId="{0E6C33DE-16A6-4F92-913E-A19537156632}" type="presParOf" srcId="{F85B9DAB-08B0-4EAE-84E4-FE70EC6900A8}" destId="{C68D181E-ABA1-414D-B2E0-1FC12F43A77F}" srcOrd="6" destOrd="0" presId="urn:microsoft.com/office/officeart/2005/8/layout/hChevron3"/>
    <dgm:cxn modelId="{8E8EF509-A8EF-4C40-8ABF-3D613539407E}" type="presParOf" srcId="{F85B9DAB-08B0-4EAE-84E4-FE70EC6900A8}" destId="{2005B73A-13E5-4B02-857A-B29A6CD658AF}" srcOrd="7" destOrd="0" presId="urn:microsoft.com/office/officeart/2005/8/layout/hChevron3"/>
    <dgm:cxn modelId="{EC0A020E-50FC-45C8-85FE-B10B0B8926DF}" type="presParOf" srcId="{F85B9DAB-08B0-4EAE-84E4-FE70EC6900A8}" destId="{B7D1FBC7-8C24-4560-A947-4F9E0042616D}" srcOrd="8" destOrd="0" presId="urn:microsoft.com/office/officeart/2005/8/layout/hChevron3"/>
    <dgm:cxn modelId="{F47B9CCF-B1ED-4FA7-93E9-D2F4B51E463E}" type="presParOf" srcId="{F85B9DAB-08B0-4EAE-84E4-FE70EC6900A8}" destId="{96E7B704-A8B4-4135-AB33-85AFB879BC38}" srcOrd="9" destOrd="0" presId="urn:microsoft.com/office/officeart/2005/8/layout/hChevron3"/>
    <dgm:cxn modelId="{ADCF72E1-728A-4535-B6F8-99E5BC4B9AE0}" type="presParOf" srcId="{F85B9DAB-08B0-4EAE-84E4-FE70EC6900A8}" destId="{DD9995A6-46CB-489B-B232-9A85FB81A634}" srcOrd="10" destOrd="0" presId="urn:microsoft.com/office/officeart/2005/8/layout/hChevron3"/>
    <dgm:cxn modelId="{79F6C16D-8BBF-4BBE-A8F1-794CC861EF4D}" type="presParOf" srcId="{F85B9DAB-08B0-4EAE-84E4-FE70EC6900A8}" destId="{56591BBB-478E-45C7-BCF9-FEAB5DF3D1B4}" srcOrd="11" destOrd="0" presId="urn:microsoft.com/office/officeart/2005/8/layout/hChevron3"/>
    <dgm:cxn modelId="{5AABD86F-F6BF-4978-A0E0-150CAD16D737}" type="presParOf" srcId="{F85B9DAB-08B0-4EAE-84E4-FE70EC6900A8}" destId="{33EAE534-EC94-4615-99B7-74B177ECF4CA}" srcOrd="12" destOrd="0" presId="urn:microsoft.com/office/officeart/2005/8/layout/hChevron3"/>
    <dgm:cxn modelId="{D784B16D-440F-422C-B9C5-C03195477B84}" type="presParOf" srcId="{F85B9DAB-08B0-4EAE-84E4-FE70EC6900A8}" destId="{3165FA17-690F-461F-B707-49C30E064CBB}" srcOrd="13" destOrd="0" presId="urn:microsoft.com/office/officeart/2005/8/layout/hChevron3"/>
    <dgm:cxn modelId="{926AD1FB-B575-4CC0-A010-89708FF03DC7}" type="presParOf" srcId="{F85B9DAB-08B0-4EAE-84E4-FE70EC6900A8}" destId="{0185762C-B8C2-45E1-8131-E067DA5C3121}" srcOrd="14" destOrd="0" presId="urn:microsoft.com/office/officeart/2005/8/layout/hChevron3"/>
    <dgm:cxn modelId="{E662E7D0-803A-49D1-AC93-76B57DBE6A54}" type="presParOf" srcId="{F85B9DAB-08B0-4EAE-84E4-FE70EC6900A8}" destId="{4D74BF8F-60DA-41E1-9D8B-E4F9BD36EED3}" srcOrd="15" destOrd="0" presId="urn:microsoft.com/office/officeart/2005/8/layout/hChevron3"/>
    <dgm:cxn modelId="{0C0FBE08-4ECA-4BAF-A4DB-B8210DC42E67}" type="presParOf" srcId="{F85B9DAB-08B0-4EAE-84E4-FE70EC6900A8}" destId="{DEAAF18F-8CC8-4BC1-8DF3-D4285318601E}" srcOrd="16" destOrd="0" presId="urn:microsoft.com/office/officeart/2005/8/layout/hChevron3"/>
    <dgm:cxn modelId="{359E6EFB-99EB-4897-832D-195494C7264C}" type="presParOf" srcId="{F85B9DAB-08B0-4EAE-84E4-FE70EC6900A8}" destId="{A6691BBD-726D-4A1C-B9EB-6921ECF6C437}" srcOrd="17" destOrd="0" presId="urn:microsoft.com/office/officeart/2005/8/layout/hChevron3"/>
    <dgm:cxn modelId="{D57F14CB-3364-4DAE-8A7A-9E44BDBFEAD0}" type="presParOf" srcId="{F85B9DAB-08B0-4EAE-84E4-FE70EC6900A8}" destId="{C3DB746A-7561-4F4C-9373-1212EB1A3A7D}" srcOrd="18" destOrd="0" presId="urn:microsoft.com/office/officeart/2005/8/layout/hChevron3"/>
    <dgm:cxn modelId="{CD6E1317-E8A9-4AFD-B9A7-584F3C850CCA}" type="presParOf" srcId="{F85B9DAB-08B0-4EAE-84E4-FE70EC6900A8}" destId="{CD0DDFB0-CCC8-4428-95C4-A8008FA3487A}" srcOrd="19" destOrd="0" presId="urn:microsoft.com/office/officeart/2005/8/layout/hChevron3"/>
    <dgm:cxn modelId="{793ADCEB-A9CC-4ED9-8552-77A2C0F8D4DA}"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chemeClr val="accent1"/>
        </a:solidFill>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a:solidFill>
          <a:srgbClr val="339933"/>
        </a:solidFill>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84D44615-8285-45C1-B1E9-A07523324B0C}" type="presOf" srcId="{B92CA054-D69D-4735-A177-4A21F65B3E61}" destId="{DEAAF18F-8CC8-4BC1-8DF3-D4285318601E}"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05D8951D-C958-49E5-A19A-FD690BC4892B}" type="presOf" srcId="{0A86C89D-5A7E-48CE-82AC-CB0868A471A7}" destId="{EC5C61DF-8CA0-4866-BB77-3ABEB3A0A81A}" srcOrd="0" destOrd="0" presId="urn:microsoft.com/office/officeart/2005/8/layout/hChevron3"/>
    <dgm:cxn modelId="{FB643B2E-E463-41AF-9AD5-6F4A16531DC8}" type="presOf" srcId="{45864B26-023D-44B8-B99B-D1B271BAF3E9}" destId="{64DBDAA1-024F-495B-96E4-22A4C28CBDCF}" srcOrd="0" destOrd="0" presId="urn:microsoft.com/office/officeart/2005/8/layout/hChevron3"/>
    <dgm:cxn modelId="{E2FA7334-899B-4BA2-BC50-F0073A4BBD87}" type="presOf" srcId="{EF4A73B0-0F51-4E56-B6FA-C93EC709EE24}" destId="{C68D181E-ABA1-414D-B2E0-1FC12F43A77F}" srcOrd="0" destOrd="0" presId="urn:microsoft.com/office/officeart/2005/8/layout/hChevron3"/>
    <dgm:cxn modelId="{80BE3B3D-5588-4D16-9496-B4ABEE88D2A4}" type="presOf" srcId="{DEFD813D-29D1-4F20-8D9D-0F1B29A990EF}" destId="{C3DB746A-7561-4F4C-9373-1212EB1A3A7D}" srcOrd="0" destOrd="0" presId="urn:microsoft.com/office/officeart/2005/8/layout/hChevron3"/>
    <dgm:cxn modelId="{1A58FA6D-8FDE-437A-8045-28ABFC004B06}" type="presOf" srcId="{445563BE-B611-4F84-A507-F638F0AB8858}" destId="{B7D1FBC7-8C24-4560-A947-4F9E0042616D}"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A3D5566F-F3CD-484C-82A8-4F4627DF4C40}" type="presOf" srcId="{6BF2B965-142A-4F8C-8B98-EC3E4168C72B}" destId="{8CC4B7A8-EF3F-488F-A0B3-B1C484A867B0}" srcOrd="0" destOrd="0" presId="urn:microsoft.com/office/officeart/2005/8/layout/hChevron3"/>
    <dgm:cxn modelId="{5BD11077-326A-4DF8-8D6F-D2B366E76D7D}"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F8B60D80-72CA-4C1F-B380-B140EFAC6C40}" type="presOf" srcId="{43A36CC4-9769-4FA2-AF1B-45A21581806D}" destId="{DD9995A6-46CB-489B-B232-9A85FB81A634}" srcOrd="0" destOrd="0" presId="urn:microsoft.com/office/officeart/2005/8/layout/hChevron3"/>
    <dgm:cxn modelId="{94011E80-DB6C-4509-9949-37EE20B9FCF8}" type="presOf" srcId="{07CDC8F8-9CAF-4CB4-8CD0-C3CC07326A47}" destId="{F85B9DAB-08B0-4EAE-84E4-FE70EC6900A8}"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AE8EBDBE-8A1C-48F7-B5E0-1663CEA50CD2}" type="presOf" srcId="{37F14403-F196-4D9A-B0D7-1D05DD223277}" destId="{0185762C-B8C2-45E1-8131-E067DA5C3121}"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F67919DC-6B0F-44DA-9C79-9C50484F6536}" type="presOf" srcId="{75E2CA75-A4B0-49F6-8BB3-FFFD70AC9DAF}" destId="{0038F846-6D71-4B12-A8A5-1D32D5F41839}"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BB39D602-9D25-49FD-B732-9421E0539D1A}" type="presParOf" srcId="{F85B9DAB-08B0-4EAE-84E4-FE70EC6900A8}" destId="{64DBDAA1-024F-495B-96E4-22A4C28CBDCF}" srcOrd="0" destOrd="0" presId="urn:microsoft.com/office/officeart/2005/8/layout/hChevron3"/>
    <dgm:cxn modelId="{08A6BA5F-8C7C-444B-AE2C-667766612EA4}" type="presParOf" srcId="{F85B9DAB-08B0-4EAE-84E4-FE70EC6900A8}" destId="{73CF0B3B-9210-431A-B7AB-DD61FCBEEA7D}" srcOrd="1" destOrd="0" presId="urn:microsoft.com/office/officeart/2005/8/layout/hChevron3"/>
    <dgm:cxn modelId="{D5691F6A-069D-4E06-8CF5-70C3B0445166}" type="presParOf" srcId="{F85B9DAB-08B0-4EAE-84E4-FE70EC6900A8}" destId="{EC5C61DF-8CA0-4866-BB77-3ABEB3A0A81A}" srcOrd="2" destOrd="0" presId="urn:microsoft.com/office/officeart/2005/8/layout/hChevron3"/>
    <dgm:cxn modelId="{79DD0A81-0871-4FE8-AA6C-0FD76B0BBA32}" type="presParOf" srcId="{F85B9DAB-08B0-4EAE-84E4-FE70EC6900A8}" destId="{F93655D6-826D-4D33-A5CE-8E2BDCCDC154}" srcOrd="3" destOrd="0" presId="urn:microsoft.com/office/officeart/2005/8/layout/hChevron3"/>
    <dgm:cxn modelId="{9BCA2321-D794-4120-80A3-EBD9ADF99ADF}" type="presParOf" srcId="{F85B9DAB-08B0-4EAE-84E4-FE70EC6900A8}" destId="{8CC4B7A8-EF3F-488F-A0B3-B1C484A867B0}" srcOrd="4" destOrd="0" presId="urn:microsoft.com/office/officeart/2005/8/layout/hChevron3"/>
    <dgm:cxn modelId="{DB9CE5D5-F701-4EE1-894D-625FD908DA6E}" type="presParOf" srcId="{F85B9DAB-08B0-4EAE-84E4-FE70EC6900A8}" destId="{8A252260-27E9-4C75-A07C-DEF589430D49}" srcOrd="5" destOrd="0" presId="urn:microsoft.com/office/officeart/2005/8/layout/hChevron3"/>
    <dgm:cxn modelId="{849D3B50-83AB-4178-ABC6-305161D5071A}" type="presParOf" srcId="{F85B9DAB-08B0-4EAE-84E4-FE70EC6900A8}" destId="{C68D181E-ABA1-414D-B2E0-1FC12F43A77F}" srcOrd="6" destOrd="0" presId="urn:microsoft.com/office/officeart/2005/8/layout/hChevron3"/>
    <dgm:cxn modelId="{C17CD0E7-4AA8-45AC-8294-E693B95E84F8}" type="presParOf" srcId="{F85B9DAB-08B0-4EAE-84E4-FE70EC6900A8}" destId="{2005B73A-13E5-4B02-857A-B29A6CD658AF}" srcOrd="7" destOrd="0" presId="urn:microsoft.com/office/officeart/2005/8/layout/hChevron3"/>
    <dgm:cxn modelId="{7EE1B83A-5829-4333-9EE5-658E8E992A58}" type="presParOf" srcId="{F85B9DAB-08B0-4EAE-84E4-FE70EC6900A8}" destId="{B7D1FBC7-8C24-4560-A947-4F9E0042616D}" srcOrd="8" destOrd="0" presId="urn:microsoft.com/office/officeart/2005/8/layout/hChevron3"/>
    <dgm:cxn modelId="{B934D94F-3264-44AF-8605-BD0E86B5B388}" type="presParOf" srcId="{F85B9DAB-08B0-4EAE-84E4-FE70EC6900A8}" destId="{96E7B704-A8B4-4135-AB33-85AFB879BC38}" srcOrd="9" destOrd="0" presId="urn:microsoft.com/office/officeart/2005/8/layout/hChevron3"/>
    <dgm:cxn modelId="{DBFF3410-369B-4487-9D19-3DAB646C4FDB}" type="presParOf" srcId="{F85B9DAB-08B0-4EAE-84E4-FE70EC6900A8}" destId="{DD9995A6-46CB-489B-B232-9A85FB81A634}" srcOrd="10" destOrd="0" presId="urn:microsoft.com/office/officeart/2005/8/layout/hChevron3"/>
    <dgm:cxn modelId="{B19DC720-2BAD-46B4-A201-5AF78C1C6156}" type="presParOf" srcId="{F85B9DAB-08B0-4EAE-84E4-FE70EC6900A8}" destId="{56591BBB-478E-45C7-BCF9-FEAB5DF3D1B4}" srcOrd="11" destOrd="0" presId="urn:microsoft.com/office/officeart/2005/8/layout/hChevron3"/>
    <dgm:cxn modelId="{357248CB-F299-4DA4-838C-4421DB92B91A}" type="presParOf" srcId="{F85B9DAB-08B0-4EAE-84E4-FE70EC6900A8}" destId="{33EAE534-EC94-4615-99B7-74B177ECF4CA}" srcOrd="12" destOrd="0" presId="urn:microsoft.com/office/officeart/2005/8/layout/hChevron3"/>
    <dgm:cxn modelId="{BD482497-FCDE-4026-8CCA-402C27E9BC57}" type="presParOf" srcId="{F85B9DAB-08B0-4EAE-84E4-FE70EC6900A8}" destId="{3165FA17-690F-461F-B707-49C30E064CBB}" srcOrd="13" destOrd="0" presId="urn:microsoft.com/office/officeart/2005/8/layout/hChevron3"/>
    <dgm:cxn modelId="{227C8490-3C0E-4B40-A841-7CB7FEB1179A}" type="presParOf" srcId="{F85B9DAB-08B0-4EAE-84E4-FE70EC6900A8}" destId="{0185762C-B8C2-45E1-8131-E067DA5C3121}" srcOrd="14" destOrd="0" presId="urn:microsoft.com/office/officeart/2005/8/layout/hChevron3"/>
    <dgm:cxn modelId="{470B2A2C-A62B-402F-8181-B40CF14D2715}" type="presParOf" srcId="{F85B9DAB-08B0-4EAE-84E4-FE70EC6900A8}" destId="{4D74BF8F-60DA-41E1-9D8B-E4F9BD36EED3}" srcOrd="15" destOrd="0" presId="urn:microsoft.com/office/officeart/2005/8/layout/hChevron3"/>
    <dgm:cxn modelId="{53747BCB-FDD9-4C7C-9BB3-4D40A686866C}" type="presParOf" srcId="{F85B9DAB-08B0-4EAE-84E4-FE70EC6900A8}" destId="{DEAAF18F-8CC8-4BC1-8DF3-D4285318601E}" srcOrd="16" destOrd="0" presId="urn:microsoft.com/office/officeart/2005/8/layout/hChevron3"/>
    <dgm:cxn modelId="{B58270CB-20D3-4025-BD95-EDB6D7FB3B85}" type="presParOf" srcId="{F85B9DAB-08B0-4EAE-84E4-FE70EC6900A8}" destId="{A6691BBD-726D-4A1C-B9EB-6921ECF6C437}" srcOrd="17" destOrd="0" presId="urn:microsoft.com/office/officeart/2005/8/layout/hChevron3"/>
    <dgm:cxn modelId="{D7341DF6-5AD6-4C4C-A040-7C26BDCEEABD}" type="presParOf" srcId="{F85B9DAB-08B0-4EAE-84E4-FE70EC6900A8}" destId="{C3DB746A-7561-4F4C-9373-1212EB1A3A7D}" srcOrd="18" destOrd="0" presId="urn:microsoft.com/office/officeart/2005/8/layout/hChevron3"/>
    <dgm:cxn modelId="{F8902C96-39BC-4BB3-AA1C-A52B336C6F4A}" type="presParOf" srcId="{F85B9DAB-08B0-4EAE-84E4-FE70EC6900A8}" destId="{CD0DDFB0-CCC8-4428-95C4-A8008FA3487A}" srcOrd="19" destOrd="0" presId="urn:microsoft.com/office/officeart/2005/8/layout/hChevron3"/>
    <dgm:cxn modelId="{FC0BE5D6-414B-4237-B5B1-A9F16F83F69E}"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chemeClr val="accent1"/>
        </a:solidFill>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a:solidFill>
          <a:srgbClr val="339933"/>
        </a:solidFill>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8975AA1B-2213-4B47-9E83-79C4EE89EF35}" type="presOf" srcId="{07CDC8F8-9CAF-4CB4-8CD0-C3CC07326A47}" destId="{F85B9DAB-08B0-4EAE-84E4-FE70EC6900A8}" srcOrd="0" destOrd="0" presId="urn:microsoft.com/office/officeart/2005/8/layout/hChevron3"/>
    <dgm:cxn modelId="{8C39406A-AFD0-4C61-8557-5614162EA3C6}" type="presOf" srcId="{DEFD813D-29D1-4F20-8D9D-0F1B29A990EF}" destId="{C3DB746A-7561-4F4C-9373-1212EB1A3A7D}"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BC558370-05EC-4794-AF92-A03600C3D7A6}" type="presOf" srcId="{B92CA054-D69D-4735-A177-4A21F65B3E61}" destId="{DEAAF18F-8CC8-4BC1-8DF3-D4285318601E}" srcOrd="0" destOrd="0" presId="urn:microsoft.com/office/officeart/2005/8/layout/hChevron3"/>
    <dgm:cxn modelId="{7286A776-D9DC-4A45-BE2F-90D3E93A381F}" type="presOf" srcId="{061A0BF5-072B-4B8D-B531-B8AEADF59D67}" destId="{33EAE534-EC94-4615-99B7-74B177ECF4CA}" srcOrd="0" destOrd="0" presId="urn:microsoft.com/office/officeart/2005/8/layout/hChevron3"/>
    <dgm:cxn modelId="{2E849F5A-0AB5-456D-A7BF-63C02316026F}" type="presOf" srcId="{EF4A73B0-0F51-4E56-B6FA-C93EC709EE24}" destId="{C68D181E-ABA1-414D-B2E0-1FC12F43A77F}"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26272681-B3A2-4319-A8ED-B8DC54516DC1}" type="presOf" srcId="{75E2CA75-A4B0-49F6-8BB3-FFFD70AC9DAF}" destId="{0038F846-6D71-4B12-A8A5-1D32D5F41839}"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5FC764AC-8646-4FCD-80C1-49F431D3E6FC}" type="presOf" srcId="{445563BE-B611-4F84-A507-F638F0AB8858}" destId="{B7D1FBC7-8C24-4560-A947-4F9E0042616D}" srcOrd="0" destOrd="0" presId="urn:microsoft.com/office/officeart/2005/8/layout/hChevron3"/>
    <dgm:cxn modelId="{101F85AD-D5BA-4C4D-965F-FF11E19E1ADC}" type="presOf" srcId="{0A86C89D-5A7E-48CE-82AC-CB0868A471A7}" destId="{EC5C61DF-8CA0-4866-BB77-3ABEB3A0A81A}"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1413F5B1-6B1E-4D1F-836C-5222A11C0D51}" type="presOf" srcId="{37F14403-F196-4D9A-B0D7-1D05DD223277}" destId="{0185762C-B8C2-45E1-8131-E067DA5C3121}" srcOrd="0" destOrd="0" presId="urn:microsoft.com/office/officeart/2005/8/layout/hChevron3"/>
    <dgm:cxn modelId="{E0FA4EB8-9014-4EF0-BA77-B3BF5E0BFF25}" type="presOf" srcId="{45864B26-023D-44B8-B99B-D1B271BAF3E9}" destId="{64DBDAA1-024F-495B-96E4-22A4C28CBDCF}"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BA53A6D2-C1BF-4F33-B756-9C6F3219C5A8}" type="presOf" srcId="{43A36CC4-9769-4FA2-AF1B-45A21581806D}" destId="{DD9995A6-46CB-489B-B232-9A85FB81A634}"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D91499E9-21D9-4F56-A015-D482BCEE233D}" type="presOf" srcId="{6BF2B965-142A-4F8C-8B98-EC3E4168C72B}" destId="{8CC4B7A8-EF3F-488F-A0B3-B1C484A867B0}" srcOrd="0" destOrd="0" presId="urn:microsoft.com/office/officeart/2005/8/layout/hChevron3"/>
    <dgm:cxn modelId="{8BB87D14-7321-41DA-9BEF-6156377B36D6}" type="presParOf" srcId="{F85B9DAB-08B0-4EAE-84E4-FE70EC6900A8}" destId="{64DBDAA1-024F-495B-96E4-22A4C28CBDCF}" srcOrd="0" destOrd="0" presId="urn:microsoft.com/office/officeart/2005/8/layout/hChevron3"/>
    <dgm:cxn modelId="{F2B00CA9-7BA6-42D7-87AB-ED7A8929ADD1}" type="presParOf" srcId="{F85B9DAB-08B0-4EAE-84E4-FE70EC6900A8}" destId="{73CF0B3B-9210-431A-B7AB-DD61FCBEEA7D}" srcOrd="1" destOrd="0" presId="urn:microsoft.com/office/officeart/2005/8/layout/hChevron3"/>
    <dgm:cxn modelId="{ADF42FE8-0B79-40E6-B6C1-1E87E2297CB3}" type="presParOf" srcId="{F85B9DAB-08B0-4EAE-84E4-FE70EC6900A8}" destId="{EC5C61DF-8CA0-4866-BB77-3ABEB3A0A81A}" srcOrd="2" destOrd="0" presId="urn:microsoft.com/office/officeart/2005/8/layout/hChevron3"/>
    <dgm:cxn modelId="{D5F77694-1758-4BD1-995A-D47F38B1BE99}" type="presParOf" srcId="{F85B9DAB-08B0-4EAE-84E4-FE70EC6900A8}" destId="{F93655D6-826D-4D33-A5CE-8E2BDCCDC154}" srcOrd="3" destOrd="0" presId="urn:microsoft.com/office/officeart/2005/8/layout/hChevron3"/>
    <dgm:cxn modelId="{441A9944-9A53-4E4B-8BEB-A57864738AF3}" type="presParOf" srcId="{F85B9DAB-08B0-4EAE-84E4-FE70EC6900A8}" destId="{8CC4B7A8-EF3F-488F-A0B3-B1C484A867B0}" srcOrd="4" destOrd="0" presId="urn:microsoft.com/office/officeart/2005/8/layout/hChevron3"/>
    <dgm:cxn modelId="{E1E1A87B-09CC-466A-A0B0-191A630C86F1}" type="presParOf" srcId="{F85B9DAB-08B0-4EAE-84E4-FE70EC6900A8}" destId="{8A252260-27E9-4C75-A07C-DEF589430D49}" srcOrd="5" destOrd="0" presId="urn:microsoft.com/office/officeart/2005/8/layout/hChevron3"/>
    <dgm:cxn modelId="{9EF98E27-62D0-4140-88FC-09DCA0883599}" type="presParOf" srcId="{F85B9DAB-08B0-4EAE-84E4-FE70EC6900A8}" destId="{C68D181E-ABA1-414D-B2E0-1FC12F43A77F}" srcOrd="6" destOrd="0" presId="urn:microsoft.com/office/officeart/2005/8/layout/hChevron3"/>
    <dgm:cxn modelId="{AA057DED-935F-4794-BDA1-ECD2E12C5A07}" type="presParOf" srcId="{F85B9DAB-08B0-4EAE-84E4-FE70EC6900A8}" destId="{2005B73A-13E5-4B02-857A-B29A6CD658AF}" srcOrd="7" destOrd="0" presId="urn:microsoft.com/office/officeart/2005/8/layout/hChevron3"/>
    <dgm:cxn modelId="{92A77065-47A2-4EB1-9422-AB51690AD660}" type="presParOf" srcId="{F85B9DAB-08B0-4EAE-84E4-FE70EC6900A8}" destId="{B7D1FBC7-8C24-4560-A947-4F9E0042616D}" srcOrd="8" destOrd="0" presId="urn:microsoft.com/office/officeart/2005/8/layout/hChevron3"/>
    <dgm:cxn modelId="{043130DD-E96D-4334-ADA4-D0C1B41FA900}" type="presParOf" srcId="{F85B9DAB-08B0-4EAE-84E4-FE70EC6900A8}" destId="{96E7B704-A8B4-4135-AB33-85AFB879BC38}" srcOrd="9" destOrd="0" presId="urn:microsoft.com/office/officeart/2005/8/layout/hChevron3"/>
    <dgm:cxn modelId="{14FD187A-72EE-43FB-ADFD-3410F0563958}" type="presParOf" srcId="{F85B9DAB-08B0-4EAE-84E4-FE70EC6900A8}" destId="{DD9995A6-46CB-489B-B232-9A85FB81A634}" srcOrd="10" destOrd="0" presId="urn:microsoft.com/office/officeart/2005/8/layout/hChevron3"/>
    <dgm:cxn modelId="{8AB73F79-4F0D-4F20-95E8-4CAAD3BC7FED}" type="presParOf" srcId="{F85B9DAB-08B0-4EAE-84E4-FE70EC6900A8}" destId="{56591BBB-478E-45C7-BCF9-FEAB5DF3D1B4}" srcOrd="11" destOrd="0" presId="urn:microsoft.com/office/officeart/2005/8/layout/hChevron3"/>
    <dgm:cxn modelId="{EDF097C1-A1AE-46F0-B856-ABF9C02D02EA}" type="presParOf" srcId="{F85B9DAB-08B0-4EAE-84E4-FE70EC6900A8}" destId="{33EAE534-EC94-4615-99B7-74B177ECF4CA}" srcOrd="12" destOrd="0" presId="urn:microsoft.com/office/officeart/2005/8/layout/hChevron3"/>
    <dgm:cxn modelId="{C1CECA95-1E2F-4859-8301-ACBF7768E722}" type="presParOf" srcId="{F85B9DAB-08B0-4EAE-84E4-FE70EC6900A8}" destId="{3165FA17-690F-461F-B707-49C30E064CBB}" srcOrd="13" destOrd="0" presId="urn:microsoft.com/office/officeart/2005/8/layout/hChevron3"/>
    <dgm:cxn modelId="{0017C223-A903-4143-80A8-B29E7D693B99}" type="presParOf" srcId="{F85B9DAB-08B0-4EAE-84E4-FE70EC6900A8}" destId="{0185762C-B8C2-45E1-8131-E067DA5C3121}" srcOrd="14" destOrd="0" presId="urn:microsoft.com/office/officeart/2005/8/layout/hChevron3"/>
    <dgm:cxn modelId="{76A5A970-9EE0-4F2E-B041-4A9B6E639253}" type="presParOf" srcId="{F85B9DAB-08B0-4EAE-84E4-FE70EC6900A8}" destId="{4D74BF8F-60DA-41E1-9D8B-E4F9BD36EED3}" srcOrd="15" destOrd="0" presId="urn:microsoft.com/office/officeart/2005/8/layout/hChevron3"/>
    <dgm:cxn modelId="{7879A621-B471-4937-B2CD-B18C5718F86F}" type="presParOf" srcId="{F85B9DAB-08B0-4EAE-84E4-FE70EC6900A8}" destId="{DEAAF18F-8CC8-4BC1-8DF3-D4285318601E}" srcOrd="16" destOrd="0" presId="urn:microsoft.com/office/officeart/2005/8/layout/hChevron3"/>
    <dgm:cxn modelId="{1D87F7A7-9E39-47E4-AFC4-716BBB57DACF}" type="presParOf" srcId="{F85B9DAB-08B0-4EAE-84E4-FE70EC6900A8}" destId="{A6691BBD-726D-4A1C-B9EB-6921ECF6C437}" srcOrd="17" destOrd="0" presId="urn:microsoft.com/office/officeart/2005/8/layout/hChevron3"/>
    <dgm:cxn modelId="{350ACF66-9475-4C0F-8120-9F0916CB95AC}" type="presParOf" srcId="{F85B9DAB-08B0-4EAE-84E4-FE70EC6900A8}" destId="{C3DB746A-7561-4F4C-9373-1212EB1A3A7D}" srcOrd="18" destOrd="0" presId="urn:microsoft.com/office/officeart/2005/8/layout/hChevron3"/>
    <dgm:cxn modelId="{A8A0AFDE-FFCE-4391-B8AB-4131CDE4FA2D}" type="presParOf" srcId="{F85B9DAB-08B0-4EAE-84E4-FE70EC6900A8}" destId="{CD0DDFB0-CCC8-4428-95C4-A8008FA3487A}" srcOrd="19" destOrd="0" presId="urn:microsoft.com/office/officeart/2005/8/layout/hChevron3"/>
    <dgm:cxn modelId="{1682DFB7-4F9A-49E7-A4BE-08BF9E84EC86}"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a:solidFill>
          <a:srgbClr val="339933"/>
        </a:solidFill>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8041201-03C8-4E23-84B0-BA1DC8BA2AD2}" type="presOf" srcId="{75E2CA75-A4B0-49F6-8BB3-FFFD70AC9DAF}" destId="{0038F846-6D71-4B12-A8A5-1D32D5F41839}"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E76C8418-CFAF-4421-B1FF-9955452F5274}" type="presOf" srcId="{DEFD813D-29D1-4F20-8D9D-0F1B29A990EF}" destId="{C3DB746A-7561-4F4C-9373-1212EB1A3A7D}" srcOrd="0" destOrd="0" presId="urn:microsoft.com/office/officeart/2005/8/layout/hChevron3"/>
    <dgm:cxn modelId="{7A72701E-0152-4284-A999-8BFA4EFA9770}" type="presOf" srcId="{37F14403-F196-4D9A-B0D7-1D05DD223277}" destId="{0185762C-B8C2-45E1-8131-E067DA5C3121}" srcOrd="0" destOrd="0" presId="urn:microsoft.com/office/officeart/2005/8/layout/hChevron3"/>
    <dgm:cxn modelId="{C505AD37-0DA1-463A-9284-D38F40DD6892}" type="presOf" srcId="{EF4A73B0-0F51-4E56-B6FA-C93EC709EE24}" destId="{C68D181E-ABA1-414D-B2E0-1FC12F43A77F}" srcOrd="0" destOrd="0" presId="urn:microsoft.com/office/officeart/2005/8/layout/hChevron3"/>
    <dgm:cxn modelId="{E642596C-F14F-49C5-A995-1A3D7A2CE88A}" type="presOf" srcId="{45864B26-023D-44B8-B99B-D1B271BAF3E9}" destId="{64DBDAA1-024F-495B-96E4-22A4C28CBDC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0CC40A4F-E558-4A21-A421-8088D186D18B}" type="presOf" srcId="{07CDC8F8-9CAF-4CB4-8CD0-C3CC07326A47}" destId="{F85B9DAB-08B0-4EAE-84E4-FE70EC6900A8}" srcOrd="0" destOrd="0" presId="urn:microsoft.com/office/officeart/2005/8/layout/hChevron3"/>
    <dgm:cxn modelId="{C3EBFD72-BBC7-4301-9A2B-4E1DB3CE1587}" type="presOf" srcId="{0A86C89D-5A7E-48CE-82AC-CB0868A471A7}" destId="{EC5C61DF-8CA0-4866-BB77-3ABEB3A0A81A}" srcOrd="0" destOrd="0" presId="urn:microsoft.com/office/officeart/2005/8/layout/hChevron3"/>
    <dgm:cxn modelId="{FFB29876-3A2A-481B-B33E-C1B982A9C391}" type="presOf" srcId="{B92CA054-D69D-4735-A177-4A21F65B3E61}" destId="{DEAAF18F-8CC8-4BC1-8DF3-D4285318601E}" srcOrd="0" destOrd="0" presId="urn:microsoft.com/office/officeart/2005/8/layout/hChevron3"/>
    <dgm:cxn modelId="{04BBA45A-5071-471F-BE3A-38C252DB5ED2}"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7E2F4382-330A-4BB4-BF6F-D8B35F79157A}" type="presOf" srcId="{6BF2B965-142A-4F8C-8B98-EC3E4168C72B}" destId="{8CC4B7A8-EF3F-488F-A0B3-B1C484A867B0}"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204F009A-7AB5-491D-AA3C-364D10902807}" type="presOf" srcId="{43A36CC4-9769-4FA2-AF1B-45A21581806D}" destId="{DD9995A6-46CB-489B-B232-9A85FB81A634}"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2B2FFFD6-CDA8-45ED-862F-99641B8E6D24}" type="presOf" srcId="{445563BE-B611-4F84-A507-F638F0AB8858}" destId="{B7D1FBC7-8C24-4560-A947-4F9E0042616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A0650D20-7E5F-4655-9C45-3834AC4CF0F2}" type="presParOf" srcId="{F85B9DAB-08B0-4EAE-84E4-FE70EC6900A8}" destId="{64DBDAA1-024F-495B-96E4-22A4C28CBDCF}" srcOrd="0" destOrd="0" presId="urn:microsoft.com/office/officeart/2005/8/layout/hChevron3"/>
    <dgm:cxn modelId="{5D763702-173B-4798-ADC3-5D808E33B7D4}" type="presParOf" srcId="{F85B9DAB-08B0-4EAE-84E4-FE70EC6900A8}" destId="{73CF0B3B-9210-431A-B7AB-DD61FCBEEA7D}" srcOrd="1" destOrd="0" presId="urn:microsoft.com/office/officeart/2005/8/layout/hChevron3"/>
    <dgm:cxn modelId="{1C570DD1-2B08-4BBC-B5CD-CE38D9BCE171}" type="presParOf" srcId="{F85B9DAB-08B0-4EAE-84E4-FE70EC6900A8}" destId="{EC5C61DF-8CA0-4866-BB77-3ABEB3A0A81A}" srcOrd="2" destOrd="0" presId="urn:microsoft.com/office/officeart/2005/8/layout/hChevron3"/>
    <dgm:cxn modelId="{DAFCA20F-214A-4561-91A8-AC1BFB6BFEC8}" type="presParOf" srcId="{F85B9DAB-08B0-4EAE-84E4-FE70EC6900A8}" destId="{F93655D6-826D-4D33-A5CE-8E2BDCCDC154}" srcOrd="3" destOrd="0" presId="urn:microsoft.com/office/officeart/2005/8/layout/hChevron3"/>
    <dgm:cxn modelId="{D5F5D683-4381-4E23-B59C-651E074B845B}" type="presParOf" srcId="{F85B9DAB-08B0-4EAE-84E4-FE70EC6900A8}" destId="{8CC4B7A8-EF3F-488F-A0B3-B1C484A867B0}" srcOrd="4" destOrd="0" presId="urn:microsoft.com/office/officeart/2005/8/layout/hChevron3"/>
    <dgm:cxn modelId="{8D723B7C-F5DB-41F6-BB77-7E416B6B8272}" type="presParOf" srcId="{F85B9DAB-08B0-4EAE-84E4-FE70EC6900A8}" destId="{8A252260-27E9-4C75-A07C-DEF589430D49}" srcOrd="5" destOrd="0" presId="urn:microsoft.com/office/officeart/2005/8/layout/hChevron3"/>
    <dgm:cxn modelId="{99720CFE-F4C9-4C47-ABAA-57128DC46409}" type="presParOf" srcId="{F85B9DAB-08B0-4EAE-84E4-FE70EC6900A8}" destId="{C68D181E-ABA1-414D-B2E0-1FC12F43A77F}" srcOrd="6" destOrd="0" presId="urn:microsoft.com/office/officeart/2005/8/layout/hChevron3"/>
    <dgm:cxn modelId="{34F0644D-563A-4BBF-B8D0-313A37610C5E}" type="presParOf" srcId="{F85B9DAB-08B0-4EAE-84E4-FE70EC6900A8}" destId="{2005B73A-13E5-4B02-857A-B29A6CD658AF}" srcOrd="7" destOrd="0" presId="urn:microsoft.com/office/officeart/2005/8/layout/hChevron3"/>
    <dgm:cxn modelId="{E1924A34-C8C1-4AA5-B658-781F3E3D8E87}" type="presParOf" srcId="{F85B9DAB-08B0-4EAE-84E4-FE70EC6900A8}" destId="{B7D1FBC7-8C24-4560-A947-4F9E0042616D}" srcOrd="8" destOrd="0" presId="urn:microsoft.com/office/officeart/2005/8/layout/hChevron3"/>
    <dgm:cxn modelId="{64847324-4598-4161-ADF8-FF79BB6653A8}" type="presParOf" srcId="{F85B9DAB-08B0-4EAE-84E4-FE70EC6900A8}" destId="{96E7B704-A8B4-4135-AB33-85AFB879BC38}" srcOrd="9" destOrd="0" presId="urn:microsoft.com/office/officeart/2005/8/layout/hChevron3"/>
    <dgm:cxn modelId="{CCB6C357-5215-4883-A7E3-92DF104C66B5}" type="presParOf" srcId="{F85B9DAB-08B0-4EAE-84E4-FE70EC6900A8}" destId="{DD9995A6-46CB-489B-B232-9A85FB81A634}" srcOrd="10" destOrd="0" presId="urn:microsoft.com/office/officeart/2005/8/layout/hChevron3"/>
    <dgm:cxn modelId="{6AD662ED-A9A5-44E7-8F19-221EA5A4EFB8}" type="presParOf" srcId="{F85B9DAB-08B0-4EAE-84E4-FE70EC6900A8}" destId="{56591BBB-478E-45C7-BCF9-FEAB5DF3D1B4}" srcOrd="11" destOrd="0" presId="urn:microsoft.com/office/officeart/2005/8/layout/hChevron3"/>
    <dgm:cxn modelId="{7F6FDD72-8A1A-4AE5-98AF-3A2B8E354841}" type="presParOf" srcId="{F85B9DAB-08B0-4EAE-84E4-FE70EC6900A8}" destId="{33EAE534-EC94-4615-99B7-74B177ECF4CA}" srcOrd="12" destOrd="0" presId="urn:microsoft.com/office/officeart/2005/8/layout/hChevron3"/>
    <dgm:cxn modelId="{9E294DF5-5960-4348-BA76-9BA906791805}" type="presParOf" srcId="{F85B9DAB-08B0-4EAE-84E4-FE70EC6900A8}" destId="{3165FA17-690F-461F-B707-49C30E064CBB}" srcOrd="13" destOrd="0" presId="urn:microsoft.com/office/officeart/2005/8/layout/hChevron3"/>
    <dgm:cxn modelId="{CE6B6D6D-E85F-440E-998C-42A7AA3F610F}" type="presParOf" srcId="{F85B9DAB-08B0-4EAE-84E4-FE70EC6900A8}" destId="{0185762C-B8C2-45E1-8131-E067DA5C3121}" srcOrd="14" destOrd="0" presId="urn:microsoft.com/office/officeart/2005/8/layout/hChevron3"/>
    <dgm:cxn modelId="{CB2E4971-7896-4B5E-8387-F688C0415EBA}" type="presParOf" srcId="{F85B9DAB-08B0-4EAE-84E4-FE70EC6900A8}" destId="{4D74BF8F-60DA-41E1-9D8B-E4F9BD36EED3}" srcOrd="15" destOrd="0" presId="urn:microsoft.com/office/officeart/2005/8/layout/hChevron3"/>
    <dgm:cxn modelId="{9428A406-3383-4CBD-A185-212948590B1C}" type="presParOf" srcId="{F85B9DAB-08B0-4EAE-84E4-FE70EC6900A8}" destId="{DEAAF18F-8CC8-4BC1-8DF3-D4285318601E}" srcOrd="16" destOrd="0" presId="urn:microsoft.com/office/officeart/2005/8/layout/hChevron3"/>
    <dgm:cxn modelId="{EB411C83-2584-4DC9-89DD-22E0A3B22282}" type="presParOf" srcId="{F85B9DAB-08B0-4EAE-84E4-FE70EC6900A8}" destId="{A6691BBD-726D-4A1C-B9EB-6921ECF6C437}" srcOrd="17" destOrd="0" presId="urn:microsoft.com/office/officeart/2005/8/layout/hChevron3"/>
    <dgm:cxn modelId="{5A59B64B-728F-4A90-B392-C632065DB0C9}" type="presParOf" srcId="{F85B9DAB-08B0-4EAE-84E4-FE70EC6900A8}" destId="{C3DB746A-7561-4F4C-9373-1212EB1A3A7D}" srcOrd="18" destOrd="0" presId="urn:microsoft.com/office/officeart/2005/8/layout/hChevron3"/>
    <dgm:cxn modelId="{B0C3D4AA-F905-4F5B-B2F6-0BF0B67B2726}" type="presParOf" srcId="{F85B9DAB-08B0-4EAE-84E4-FE70EC6900A8}" destId="{CD0DDFB0-CCC8-4428-95C4-A8008FA3487A}" srcOrd="19" destOrd="0" presId="urn:microsoft.com/office/officeart/2005/8/layout/hChevron3"/>
    <dgm:cxn modelId="{2F69AA0C-92A0-4576-9350-B16AA0DA2DB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rgbClr val="339933"/>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1CC9F803-EC47-48F6-ACF3-13AA12740CC8}" type="presOf" srcId="{EF4A73B0-0F51-4E56-B6FA-C93EC709EE24}" destId="{C68D181E-ABA1-414D-B2E0-1FC12F43A77F}" srcOrd="0" destOrd="0" presId="urn:microsoft.com/office/officeart/2005/8/layout/hChevron3"/>
    <dgm:cxn modelId="{ACFFF907-CD4A-4015-B752-7D8A1970E8D2}" type="presOf" srcId="{445563BE-B611-4F84-A507-F638F0AB8858}" destId="{B7D1FBC7-8C24-4560-A947-4F9E0042616D}" srcOrd="0" destOrd="0" presId="urn:microsoft.com/office/officeart/2005/8/layout/hChevron3"/>
    <dgm:cxn modelId="{7CDC070F-1E0C-4212-A729-E3C47DAD5879}" type="presOf" srcId="{07CDC8F8-9CAF-4CB4-8CD0-C3CC07326A47}" destId="{F85B9DAB-08B0-4EAE-84E4-FE70EC6900A8}"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BFE7BA20-70F0-41A1-907B-12AB4A97DC90}" type="presOf" srcId="{DEFD813D-29D1-4F20-8D9D-0F1B29A990EF}" destId="{C3DB746A-7561-4F4C-9373-1212EB1A3A7D}" srcOrd="0" destOrd="0" presId="urn:microsoft.com/office/officeart/2005/8/layout/hChevron3"/>
    <dgm:cxn modelId="{2EC65341-CBDC-419E-9AA2-61ACD0841B55}" type="presOf" srcId="{45864B26-023D-44B8-B99B-D1B271BAF3E9}" destId="{64DBDAA1-024F-495B-96E4-22A4C28CBDCF}" srcOrd="0" destOrd="0" presId="urn:microsoft.com/office/officeart/2005/8/layout/hChevron3"/>
    <dgm:cxn modelId="{773A0544-D51A-477E-8B10-0A470114C775}" type="presOf" srcId="{6BF2B965-142A-4F8C-8B98-EC3E4168C72B}" destId="{8CC4B7A8-EF3F-488F-A0B3-B1C484A867B0}"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13786451-AC25-4755-882C-0B0F7CB3D056}" type="presOf" srcId="{75E2CA75-A4B0-49F6-8BB3-FFFD70AC9DAF}" destId="{0038F846-6D71-4B12-A8A5-1D32D5F41839}"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ECF49B94-4D60-4A88-831D-3198D0714868}" type="presOf" srcId="{B92CA054-D69D-4735-A177-4A21F65B3E61}" destId="{DEAAF18F-8CC8-4BC1-8DF3-D4285318601E}" srcOrd="0" destOrd="0" presId="urn:microsoft.com/office/officeart/2005/8/layout/hChevron3"/>
    <dgm:cxn modelId="{9F6AFB98-EE94-41C3-B06F-85572EFA8C7A}" type="presOf" srcId="{0A86C89D-5A7E-48CE-82AC-CB0868A471A7}" destId="{EC5C61DF-8CA0-4866-BB77-3ABEB3A0A81A}"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8E319CA3-5AED-48BF-AF7A-A1368280A547}" type="presOf" srcId="{37F14403-F196-4D9A-B0D7-1D05DD223277}" destId="{0185762C-B8C2-45E1-8131-E067DA5C3121}"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990322AF-BF21-4205-A358-DE156F6BEB0F}" type="presOf" srcId="{061A0BF5-072B-4B8D-B531-B8AEADF59D67}" destId="{33EAE534-EC94-4615-99B7-74B177ECF4CA}"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22BD5BB1-24A8-4022-A29D-4C18DABA2A5A}" type="presOf" srcId="{43A36CC4-9769-4FA2-AF1B-45A21581806D}" destId="{DD9995A6-46CB-489B-B232-9A85FB81A634}"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538927E7-F709-4901-A540-8A2D44EAB6F2}" srcId="{07CDC8F8-9CAF-4CB4-8CD0-C3CC07326A47}" destId="{DEFD813D-29D1-4F20-8D9D-0F1B29A990EF}" srcOrd="9" destOrd="0" parTransId="{B4CDBFDB-10E8-424B-A437-29DC10BF23C0}" sibTransId="{1F959A5C-891C-4A3F-ACC9-9FFC4EE3DAA1}"/>
    <dgm:cxn modelId="{BD030AEB-620D-4B3D-B99A-33D5FD49B7D3}" type="presParOf" srcId="{F85B9DAB-08B0-4EAE-84E4-FE70EC6900A8}" destId="{64DBDAA1-024F-495B-96E4-22A4C28CBDCF}" srcOrd="0" destOrd="0" presId="urn:microsoft.com/office/officeart/2005/8/layout/hChevron3"/>
    <dgm:cxn modelId="{D2704561-64B9-48C8-9441-BD15879798A0}" type="presParOf" srcId="{F85B9DAB-08B0-4EAE-84E4-FE70EC6900A8}" destId="{73CF0B3B-9210-431A-B7AB-DD61FCBEEA7D}" srcOrd="1" destOrd="0" presId="urn:microsoft.com/office/officeart/2005/8/layout/hChevron3"/>
    <dgm:cxn modelId="{B5D9CE25-6099-4AFF-BBBB-2567ECA7C1E0}" type="presParOf" srcId="{F85B9DAB-08B0-4EAE-84E4-FE70EC6900A8}" destId="{EC5C61DF-8CA0-4866-BB77-3ABEB3A0A81A}" srcOrd="2" destOrd="0" presId="urn:microsoft.com/office/officeart/2005/8/layout/hChevron3"/>
    <dgm:cxn modelId="{6197F2B0-F515-4F39-8436-68FBC3F19D9F}" type="presParOf" srcId="{F85B9DAB-08B0-4EAE-84E4-FE70EC6900A8}" destId="{F93655D6-826D-4D33-A5CE-8E2BDCCDC154}" srcOrd="3" destOrd="0" presId="urn:microsoft.com/office/officeart/2005/8/layout/hChevron3"/>
    <dgm:cxn modelId="{4389D7A9-AED6-429B-8C48-68A36D8A66A4}" type="presParOf" srcId="{F85B9DAB-08B0-4EAE-84E4-FE70EC6900A8}" destId="{8CC4B7A8-EF3F-488F-A0B3-B1C484A867B0}" srcOrd="4" destOrd="0" presId="urn:microsoft.com/office/officeart/2005/8/layout/hChevron3"/>
    <dgm:cxn modelId="{D15C8235-63BD-46C7-8E99-6A1D96F543B0}" type="presParOf" srcId="{F85B9DAB-08B0-4EAE-84E4-FE70EC6900A8}" destId="{8A252260-27E9-4C75-A07C-DEF589430D49}" srcOrd="5" destOrd="0" presId="urn:microsoft.com/office/officeart/2005/8/layout/hChevron3"/>
    <dgm:cxn modelId="{7A4B3922-C19F-498D-8CE0-849AF72FF469}" type="presParOf" srcId="{F85B9DAB-08B0-4EAE-84E4-FE70EC6900A8}" destId="{C68D181E-ABA1-414D-B2E0-1FC12F43A77F}" srcOrd="6" destOrd="0" presId="urn:microsoft.com/office/officeart/2005/8/layout/hChevron3"/>
    <dgm:cxn modelId="{92E7AA66-43C1-4E3A-936D-AC06C761C15F}" type="presParOf" srcId="{F85B9DAB-08B0-4EAE-84E4-FE70EC6900A8}" destId="{2005B73A-13E5-4B02-857A-B29A6CD658AF}" srcOrd="7" destOrd="0" presId="urn:microsoft.com/office/officeart/2005/8/layout/hChevron3"/>
    <dgm:cxn modelId="{5D02606F-59D4-4F9B-824B-656790FD2F97}" type="presParOf" srcId="{F85B9DAB-08B0-4EAE-84E4-FE70EC6900A8}" destId="{B7D1FBC7-8C24-4560-A947-4F9E0042616D}" srcOrd="8" destOrd="0" presId="urn:microsoft.com/office/officeart/2005/8/layout/hChevron3"/>
    <dgm:cxn modelId="{C2797543-9813-4324-880E-018624396CF6}" type="presParOf" srcId="{F85B9DAB-08B0-4EAE-84E4-FE70EC6900A8}" destId="{96E7B704-A8B4-4135-AB33-85AFB879BC38}" srcOrd="9" destOrd="0" presId="urn:microsoft.com/office/officeart/2005/8/layout/hChevron3"/>
    <dgm:cxn modelId="{37DACE8B-11C5-4069-866D-10B9D2D0906F}" type="presParOf" srcId="{F85B9DAB-08B0-4EAE-84E4-FE70EC6900A8}" destId="{DD9995A6-46CB-489B-B232-9A85FB81A634}" srcOrd="10" destOrd="0" presId="urn:microsoft.com/office/officeart/2005/8/layout/hChevron3"/>
    <dgm:cxn modelId="{01A88BA8-9426-4983-B866-0ED42FC5B3C1}" type="presParOf" srcId="{F85B9DAB-08B0-4EAE-84E4-FE70EC6900A8}" destId="{56591BBB-478E-45C7-BCF9-FEAB5DF3D1B4}" srcOrd="11" destOrd="0" presId="urn:microsoft.com/office/officeart/2005/8/layout/hChevron3"/>
    <dgm:cxn modelId="{A0BAEBB3-30D3-430F-9987-D94A0A290685}" type="presParOf" srcId="{F85B9DAB-08B0-4EAE-84E4-FE70EC6900A8}" destId="{33EAE534-EC94-4615-99B7-74B177ECF4CA}" srcOrd="12" destOrd="0" presId="urn:microsoft.com/office/officeart/2005/8/layout/hChevron3"/>
    <dgm:cxn modelId="{13630792-D481-4DA2-BD82-B7DAD0508ED1}" type="presParOf" srcId="{F85B9DAB-08B0-4EAE-84E4-FE70EC6900A8}" destId="{3165FA17-690F-461F-B707-49C30E064CBB}" srcOrd="13" destOrd="0" presId="urn:microsoft.com/office/officeart/2005/8/layout/hChevron3"/>
    <dgm:cxn modelId="{AD8FB5FB-F5AA-41F5-AB2E-1283397AFED3}" type="presParOf" srcId="{F85B9DAB-08B0-4EAE-84E4-FE70EC6900A8}" destId="{0185762C-B8C2-45E1-8131-E067DA5C3121}" srcOrd="14" destOrd="0" presId="urn:microsoft.com/office/officeart/2005/8/layout/hChevron3"/>
    <dgm:cxn modelId="{09CF4D2C-74EA-483A-86AA-2369F671800B}" type="presParOf" srcId="{F85B9DAB-08B0-4EAE-84E4-FE70EC6900A8}" destId="{4D74BF8F-60DA-41E1-9D8B-E4F9BD36EED3}" srcOrd="15" destOrd="0" presId="urn:microsoft.com/office/officeart/2005/8/layout/hChevron3"/>
    <dgm:cxn modelId="{D762881F-BACB-4994-856F-DAEB38DAFD10}" type="presParOf" srcId="{F85B9DAB-08B0-4EAE-84E4-FE70EC6900A8}" destId="{DEAAF18F-8CC8-4BC1-8DF3-D4285318601E}" srcOrd="16" destOrd="0" presId="urn:microsoft.com/office/officeart/2005/8/layout/hChevron3"/>
    <dgm:cxn modelId="{EDFC7B13-1019-4FF9-9046-7C5BFA0D3847}" type="presParOf" srcId="{F85B9DAB-08B0-4EAE-84E4-FE70EC6900A8}" destId="{A6691BBD-726D-4A1C-B9EB-6921ECF6C437}" srcOrd="17" destOrd="0" presId="urn:microsoft.com/office/officeart/2005/8/layout/hChevron3"/>
    <dgm:cxn modelId="{D44506AD-590D-4092-812D-A8F2FE1BF11A}" type="presParOf" srcId="{F85B9DAB-08B0-4EAE-84E4-FE70EC6900A8}" destId="{C3DB746A-7561-4F4C-9373-1212EB1A3A7D}" srcOrd="18" destOrd="0" presId="urn:microsoft.com/office/officeart/2005/8/layout/hChevron3"/>
    <dgm:cxn modelId="{0F1EFE3A-D1DF-42B2-93EE-1CC0F1ABA0DF}" type="presParOf" srcId="{F85B9DAB-08B0-4EAE-84E4-FE70EC6900A8}" destId="{CD0DDFB0-CCC8-4428-95C4-A8008FA3487A}" srcOrd="19" destOrd="0" presId="urn:microsoft.com/office/officeart/2005/8/layout/hChevron3"/>
    <dgm:cxn modelId="{FB9A31D1-BD5F-44CA-89AA-D72776062474}"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a:solidFill>
          <a:srgbClr val="339933"/>
        </a:solidFill>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61E71D03-65F4-4A69-AFA5-2E91C0A3EF4C}" type="presOf" srcId="{061A0BF5-072B-4B8D-B531-B8AEADF59D67}" destId="{33EAE534-EC94-4615-99B7-74B177ECF4CA}"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FEB20F69-2AED-4E14-B43F-372EBD5E6416}" type="presOf" srcId="{43A36CC4-9769-4FA2-AF1B-45A21581806D}" destId="{DD9995A6-46CB-489B-B232-9A85FB81A634}"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C1D9157B-F9CE-4BE3-8C3C-F3D20E8F2654}" type="presOf" srcId="{37F14403-F196-4D9A-B0D7-1D05DD223277}" destId="{0185762C-B8C2-45E1-8131-E067DA5C3121}"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422789A-35E5-490C-94BE-7F51DAF46536}" type="presOf" srcId="{445563BE-B611-4F84-A507-F638F0AB8858}" destId="{B7D1FBC7-8C24-4560-A947-4F9E0042616D}" srcOrd="0" destOrd="0" presId="urn:microsoft.com/office/officeart/2005/8/layout/hChevron3"/>
    <dgm:cxn modelId="{310EEC9C-8E19-4D4F-808D-C3075C22DA64}" type="presOf" srcId="{75E2CA75-A4B0-49F6-8BB3-FFFD70AC9DAF}" destId="{0038F846-6D71-4B12-A8A5-1D32D5F41839}"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E7C82B8-7B98-4841-A6F2-803B391E560E}" type="presOf" srcId="{DEFD813D-29D1-4F20-8D9D-0F1B29A990EF}" destId="{C3DB746A-7561-4F4C-9373-1212EB1A3A7D}" srcOrd="0" destOrd="0" presId="urn:microsoft.com/office/officeart/2005/8/layout/hChevron3"/>
    <dgm:cxn modelId="{84FF6DBB-ACC2-43A6-BC6C-118FE500773F}" type="presOf" srcId="{45864B26-023D-44B8-B99B-D1B271BAF3E9}" destId="{64DBDAA1-024F-495B-96E4-22A4C28CBDCF}" srcOrd="0" destOrd="0" presId="urn:microsoft.com/office/officeart/2005/8/layout/hChevron3"/>
    <dgm:cxn modelId="{5A8435BC-AAC5-4603-99C9-3241C3412572}" type="presOf" srcId="{6BF2B965-142A-4F8C-8B98-EC3E4168C72B}" destId="{8CC4B7A8-EF3F-488F-A0B3-B1C484A867B0}"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7666B9C2-8AA2-4ED2-9D04-40C82E142F5D}" type="presOf" srcId="{0A86C89D-5A7E-48CE-82AC-CB0868A471A7}" destId="{EC5C61DF-8CA0-4866-BB77-3ABEB3A0A81A}" srcOrd="0" destOrd="0" presId="urn:microsoft.com/office/officeart/2005/8/layout/hChevron3"/>
    <dgm:cxn modelId="{92E493C7-7392-4146-B2F8-F93B98C6288A}" type="presOf" srcId="{07CDC8F8-9CAF-4CB4-8CD0-C3CC07326A47}" destId="{F85B9DAB-08B0-4EAE-84E4-FE70EC6900A8}"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5104CCEA-457D-4560-B0BD-3AD1DC344A05}" type="presOf" srcId="{EF4A73B0-0F51-4E56-B6FA-C93EC709EE24}" destId="{C68D181E-ABA1-414D-B2E0-1FC12F43A77F}" srcOrd="0" destOrd="0" presId="urn:microsoft.com/office/officeart/2005/8/layout/hChevron3"/>
    <dgm:cxn modelId="{EEF48DF7-49A3-46D1-A585-00670A13AE0F}" type="presOf" srcId="{B92CA054-D69D-4735-A177-4A21F65B3E61}" destId="{DEAAF18F-8CC8-4BC1-8DF3-D4285318601E}" srcOrd="0" destOrd="0" presId="urn:microsoft.com/office/officeart/2005/8/layout/hChevron3"/>
    <dgm:cxn modelId="{FF0D4F00-7FAF-442C-85D3-F2D23BCECFA3}" type="presParOf" srcId="{F85B9DAB-08B0-4EAE-84E4-FE70EC6900A8}" destId="{64DBDAA1-024F-495B-96E4-22A4C28CBDCF}" srcOrd="0" destOrd="0" presId="urn:microsoft.com/office/officeart/2005/8/layout/hChevron3"/>
    <dgm:cxn modelId="{0BD1E3D7-622D-42B2-940B-6839982128E7}" type="presParOf" srcId="{F85B9DAB-08B0-4EAE-84E4-FE70EC6900A8}" destId="{73CF0B3B-9210-431A-B7AB-DD61FCBEEA7D}" srcOrd="1" destOrd="0" presId="urn:microsoft.com/office/officeart/2005/8/layout/hChevron3"/>
    <dgm:cxn modelId="{80B93597-4F3A-4CE1-ACD0-F726085A6BE8}" type="presParOf" srcId="{F85B9DAB-08B0-4EAE-84E4-FE70EC6900A8}" destId="{EC5C61DF-8CA0-4866-BB77-3ABEB3A0A81A}" srcOrd="2" destOrd="0" presId="urn:microsoft.com/office/officeart/2005/8/layout/hChevron3"/>
    <dgm:cxn modelId="{5D0B8422-5777-427B-9C54-F1F01C6EFCAD}" type="presParOf" srcId="{F85B9DAB-08B0-4EAE-84E4-FE70EC6900A8}" destId="{F93655D6-826D-4D33-A5CE-8E2BDCCDC154}" srcOrd="3" destOrd="0" presId="urn:microsoft.com/office/officeart/2005/8/layout/hChevron3"/>
    <dgm:cxn modelId="{EB22CFEB-4CE2-40C1-AF83-A169902B78DB}" type="presParOf" srcId="{F85B9DAB-08B0-4EAE-84E4-FE70EC6900A8}" destId="{8CC4B7A8-EF3F-488F-A0B3-B1C484A867B0}" srcOrd="4" destOrd="0" presId="urn:microsoft.com/office/officeart/2005/8/layout/hChevron3"/>
    <dgm:cxn modelId="{F53F4643-7111-4A88-958A-434D5C27115D}" type="presParOf" srcId="{F85B9DAB-08B0-4EAE-84E4-FE70EC6900A8}" destId="{8A252260-27E9-4C75-A07C-DEF589430D49}" srcOrd="5" destOrd="0" presId="urn:microsoft.com/office/officeart/2005/8/layout/hChevron3"/>
    <dgm:cxn modelId="{6B4798EE-F6FB-4951-9CBB-8AA3F5CE957B}" type="presParOf" srcId="{F85B9DAB-08B0-4EAE-84E4-FE70EC6900A8}" destId="{C68D181E-ABA1-414D-B2E0-1FC12F43A77F}" srcOrd="6" destOrd="0" presId="urn:microsoft.com/office/officeart/2005/8/layout/hChevron3"/>
    <dgm:cxn modelId="{7620ABC6-0F07-4DA5-978F-DC2517CBF113}" type="presParOf" srcId="{F85B9DAB-08B0-4EAE-84E4-FE70EC6900A8}" destId="{2005B73A-13E5-4B02-857A-B29A6CD658AF}" srcOrd="7" destOrd="0" presId="urn:microsoft.com/office/officeart/2005/8/layout/hChevron3"/>
    <dgm:cxn modelId="{9CBAFDC9-619A-4691-9EDC-AC8805B5699F}" type="presParOf" srcId="{F85B9DAB-08B0-4EAE-84E4-FE70EC6900A8}" destId="{B7D1FBC7-8C24-4560-A947-4F9E0042616D}" srcOrd="8" destOrd="0" presId="urn:microsoft.com/office/officeart/2005/8/layout/hChevron3"/>
    <dgm:cxn modelId="{040EDB3E-F620-4822-954D-5FACFD3F8823}" type="presParOf" srcId="{F85B9DAB-08B0-4EAE-84E4-FE70EC6900A8}" destId="{96E7B704-A8B4-4135-AB33-85AFB879BC38}" srcOrd="9" destOrd="0" presId="urn:microsoft.com/office/officeart/2005/8/layout/hChevron3"/>
    <dgm:cxn modelId="{181DABA1-8D92-415C-9C88-EABEDFA973E8}" type="presParOf" srcId="{F85B9DAB-08B0-4EAE-84E4-FE70EC6900A8}" destId="{DD9995A6-46CB-489B-B232-9A85FB81A634}" srcOrd="10" destOrd="0" presId="urn:microsoft.com/office/officeart/2005/8/layout/hChevron3"/>
    <dgm:cxn modelId="{946A7AF6-A5EF-449C-AC6C-2F00D6D7D41F}" type="presParOf" srcId="{F85B9DAB-08B0-4EAE-84E4-FE70EC6900A8}" destId="{56591BBB-478E-45C7-BCF9-FEAB5DF3D1B4}" srcOrd="11" destOrd="0" presId="urn:microsoft.com/office/officeart/2005/8/layout/hChevron3"/>
    <dgm:cxn modelId="{19C1F97B-1B31-428F-B2EE-5F69440F59F8}" type="presParOf" srcId="{F85B9DAB-08B0-4EAE-84E4-FE70EC6900A8}" destId="{33EAE534-EC94-4615-99B7-74B177ECF4CA}" srcOrd="12" destOrd="0" presId="urn:microsoft.com/office/officeart/2005/8/layout/hChevron3"/>
    <dgm:cxn modelId="{9A878D96-E03A-461D-AEB6-352D370285C4}" type="presParOf" srcId="{F85B9DAB-08B0-4EAE-84E4-FE70EC6900A8}" destId="{3165FA17-690F-461F-B707-49C30E064CBB}" srcOrd="13" destOrd="0" presId="urn:microsoft.com/office/officeart/2005/8/layout/hChevron3"/>
    <dgm:cxn modelId="{08313281-0CC6-43F5-B529-014B2597C4F3}" type="presParOf" srcId="{F85B9DAB-08B0-4EAE-84E4-FE70EC6900A8}" destId="{0185762C-B8C2-45E1-8131-E067DA5C3121}" srcOrd="14" destOrd="0" presId="urn:microsoft.com/office/officeart/2005/8/layout/hChevron3"/>
    <dgm:cxn modelId="{65A7E334-A02A-4069-B6CD-F9746FA1A637}" type="presParOf" srcId="{F85B9DAB-08B0-4EAE-84E4-FE70EC6900A8}" destId="{4D74BF8F-60DA-41E1-9D8B-E4F9BD36EED3}" srcOrd="15" destOrd="0" presId="urn:microsoft.com/office/officeart/2005/8/layout/hChevron3"/>
    <dgm:cxn modelId="{00530786-29AC-4183-8A52-17C472A4709D}" type="presParOf" srcId="{F85B9DAB-08B0-4EAE-84E4-FE70EC6900A8}" destId="{DEAAF18F-8CC8-4BC1-8DF3-D4285318601E}" srcOrd="16" destOrd="0" presId="urn:microsoft.com/office/officeart/2005/8/layout/hChevron3"/>
    <dgm:cxn modelId="{FED25979-F8CB-4CCE-9D1D-8F23E3008AA2}" type="presParOf" srcId="{F85B9DAB-08B0-4EAE-84E4-FE70EC6900A8}" destId="{A6691BBD-726D-4A1C-B9EB-6921ECF6C437}" srcOrd="17" destOrd="0" presId="urn:microsoft.com/office/officeart/2005/8/layout/hChevron3"/>
    <dgm:cxn modelId="{119B24C6-623C-49C5-B2AC-8F17B5D5E650}" type="presParOf" srcId="{F85B9DAB-08B0-4EAE-84E4-FE70EC6900A8}" destId="{C3DB746A-7561-4F4C-9373-1212EB1A3A7D}" srcOrd="18" destOrd="0" presId="urn:microsoft.com/office/officeart/2005/8/layout/hChevron3"/>
    <dgm:cxn modelId="{8B0FD51D-71EF-42C5-93D8-A62EAC9558DD}" type="presParOf" srcId="{F85B9DAB-08B0-4EAE-84E4-FE70EC6900A8}" destId="{CD0DDFB0-CCC8-4428-95C4-A8008FA3487A}" srcOrd="19" destOrd="0" presId="urn:microsoft.com/office/officeart/2005/8/layout/hChevron3"/>
    <dgm:cxn modelId="{7A170996-3244-4652-8F09-5570486B84F5}"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rgbClr val="339933"/>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98619B33-1971-469D-9D20-3188BCD50F33}" type="presOf" srcId="{445563BE-B611-4F84-A507-F638F0AB8858}" destId="{B7D1FBC7-8C24-4560-A947-4F9E0042616D}" srcOrd="0" destOrd="0" presId="urn:microsoft.com/office/officeart/2005/8/layout/hChevron3"/>
    <dgm:cxn modelId="{BC354136-13AC-45C5-B7CC-933EA6B26424}" type="presOf" srcId="{07CDC8F8-9CAF-4CB4-8CD0-C3CC07326A47}" destId="{F85B9DAB-08B0-4EAE-84E4-FE70EC6900A8}" srcOrd="0" destOrd="0" presId="urn:microsoft.com/office/officeart/2005/8/layout/hChevron3"/>
    <dgm:cxn modelId="{103E4D42-EB41-412C-925E-B693784D8910}" type="presOf" srcId="{37F14403-F196-4D9A-B0D7-1D05DD223277}" destId="{0185762C-B8C2-45E1-8131-E067DA5C3121}" srcOrd="0" destOrd="0" presId="urn:microsoft.com/office/officeart/2005/8/layout/hChevron3"/>
    <dgm:cxn modelId="{F051C66C-CE16-4F47-82EC-6B1741F1724C}" type="presOf" srcId="{DEFD813D-29D1-4F20-8D9D-0F1B29A990EF}" destId="{C3DB746A-7561-4F4C-9373-1212EB1A3A7D}"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CC0FB774-D328-4A7C-B76A-55B7E02F3C4E}" type="presOf" srcId="{0A86C89D-5A7E-48CE-82AC-CB0868A471A7}" destId="{EC5C61DF-8CA0-4866-BB77-3ABEB3A0A81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CF0570A2-E604-4221-A8E7-B6E317B74FFB}" type="presOf" srcId="{45864B26-023D-44B8-B99B-D1B271BAF3E9}" destId="{64DBDAA1-024F-495B-96E4-22A4C28CBDCF}" srcOrd="0" destOrd="0" presId="urn:microsoft.com/office/officeart/2005/8/layout/hChevron3"/>
    <dgm:cxn modelId="{80BA66A3-ECA5-4603-A313-2368DE9C4026}" type="presOf" srcId="{75E2CA75-A4B0-49F6-8BB3-FFFD70AC9DAF}" destId="{0038F846-6D71-4B12-A8A5-1D32D5F41839}"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046E25AD-800D-469B-8FD1-2809F38E3A84}" type="presOf" srcId="{43A36CC4-9769-4FA2-AF1B-45A21581806D}" destId="{DD9995A6-46CB-489B-B232-9A85FB81A634}"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398497BA-0476-4638-A619-179C1CDE5BB0}" type="presOf" srcId="{B92CA054-D69D-4735-A177-4A21F65B3E61}" destId="{DEAAF18F-8CC8-4BC1-8DF3-D4285318601E}"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3AE79FCA-CCCA-4182-A468-0E3E9E00A88E}" type="presOf" srcId="{061A0BF5-072B-4B8D-B531-B8AEADF59D67}" destId="{33EAE534-EC94-4615-99B7-74B177ECF4CA}"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086103EC-CCE6-456B-9999-C420C65BDE69}" type="presOf" srcId="{EF4A73B0-0F51-4E56-B6FA-C93EC709EE24}" destId="{C68D181E-ABA1-414D-B2E0-1FC12F43A77F}" srcOrd="0" destOrd="0" presId="urn:microsoft.com/office/officeart/2005/8/layout/hChevron3"/>
    <dgm:cxn modelId="{27302EEE-BF6B-4847-91AF-775FAD7B9C06}" type="presOf" srcId="{6BF2B965-142A-4F8C-8B98-EC3E4168C72B}" destId="{8CC4B7A8-EF3F-488F-A0B3-B1C484A867B0}" srcOrd="0" destOrd="0" presId="urn:microsoft.com/office/officeart/2005/8/layout/hChevron3"/>
    <dgm:cxn modelId="{467631AD-685A-474A-8B56-ECC2F4BFA5C8}" type="presParOf" srcId="{F85B9DAB-08B0-4EAE-84E4-FE70EC6900A8}" destId="{64DBDAA1-024F-495B-96E4-22A4C28CBDCF}" srcOrd="0" destOrd="0" presId="urn:microsoft.com/office/officeart/2005/8/layout/hChevron3"/>
    <dgm:cxn modelId="{B3BF125F-9F63-4AA0-B33B-2FEB4CC05A5A}" type="presParOf" srcId="{F85B9DAB-08B0-4EAE-84E4-FE70EC6900A8}" destId="{73CF0B3B-9210-431A-B7AB-DD61FCBEEA7D}" srcOrd="1" destOrd="0" presId="urn:microsoft.com/office/officeart/2005/8/layout/hChevron3"/>
    <dgm:cxn modelId="{4707400B-C947-4F12-9EA0-3951DA6C42A0}" type="presParOf" srcId="{F85B9DAB-08B0-4EAE-84E4-FE70EC6900A8}" destId="{EC5C61DF-8CA0-4866-BB77-3ABEB3A0A81A}" srcOrd="2" destOrd="0" presId="urn:microsoft.com/office/officeart/2005/8/layout/hChevron3"/>
    <dgm:cxn modelId="{6ACE5428-F805-4E1A-9BCD-5A203A801477}" type="presParOf" srcId="{F85B9DAB-08B0-4EAE-84E4-FE70EC6900A8}" destId="{F93655D6-826D-4D33-A5CE-8E2BDCCDC154}" srcOrd="3" destOrd="0" presId="urn:microsoft.com/office/officeart/2005/8/layout/hChevron3"/>
    <dgm:cxn modelId="{21E0EBA7-F15D-45A6-BAFF-B27A04F0D130}" type="presParOf" srcId="{F85B9DAB-08B0-4EAE-84E4-FE70EC6900A8}" destId="{8CC4B7A8-EF3F-488F-A0B3-B1C484A867B0}" srcOrd="4" destOrd="0" presId="urn:microsoft.com/office/officeart/2005/8/layout/hChevron3"/>
    <dgm:cxn modelId="{87B7E973-EA75-4917-AE21-8EDC326CDEE7}" type="presParOf" srcId="{F85B9DAB-08B0-4EAE-84E4-FE70EC6900A8}" destId="{8A252260-27E9-4C75-A07C-DEF589430D49}" srcOrd="5" destOrd="0" presId="urn:microsoft.com/office/officeart/2005/8/layout/hChevron3"/>
    <dgm:cxn modelId="{282AF4BB-5C69-48B9-A6F9-FCA232E85A48}" type="presParOf" srcId="{F85B9DAB-08B0-4EAE-84E4-FE70EC6900A8}" destId="{C68D181E-ABA1-414D-B2E0-1FC12F43A77F}" srcOrd="6" destOrd="0" presId="urn:microsoft.com/office/officeart/2005/8/layout/hChevron3"/>
    <dgm:cxn modelId="{837AFE1F-1F89-4CD8-94A1-41599C0EE7BA}" type="presParOf" srcId="{F85B9DAB-08B0-4EAE-84E4-FE70EC6900A8}" destId="{2005B73A-13E5-4B02-857A-B29A6CD658AF}" srcOrd="7" destOrd="0" presId="urn:microsoft.com/office/officeart/2005/8/layout/hChevron3"/>
    <dgm:cxn modelId="{FC966782-56DF-4483-BACD-618C627AA4B3}" type="presParOf" srcId="{F85B9DAB-08B0-4EAE-84E4-FE70EC6900A8}" destId="{B7D1FBC7-8C24-4560-A947-4F9E0042616D}" srcOrd="8" destOrd="0" presId="urn:microsoft.com/office/officeart/2005/8/layout/hChevron3"/>
    <dgm:cxn modelId="{D7331532-FB45-45F0-9154-44D22A799F17}" type="presParOf" srcId="{F85B9DAB-08B0-4EAE-84E4-FE70EC6900A8}" destId="{96E7B704-A8B4-4135-AB33-85AFB879BC38}" srcOrd="9" destOrd="0" presId="urn:microsoft.com/office/officeart/2005/8/layout/hChevron3"/>
    <dgm:cxn modelId="{971EB0D5-887B-48B0-A581-13CCD7C74EAA}" type="presParOf" srcId="{F85B9DAB-08B0-4EAE-84E4-FE70EC6900A8}" destId="{DD9995A6-46CB-489B-B232-9A85FB81A634}" srcOrd="10" destOrd="0" presId="urn:microsoft.com/office/officeart/2005/8/layout/hChevron3"/>
    <dgm:cxn modelId="{92CF80D9-3618-4D37-8E8E-CDC1AC34CE19}" type="presParOf" srcId="{F85B9DAB-08B0-4EAE-84E4-FE70EC6900A8}" destId="{56591BBB-478E-45C7-BCF9-FEAB5DF3D1B4}" srcOrd="11" destOrd="0" presId="urn:microsoft.com/office/officeart/2005/8/layout/hChevron3"/>
    <dgm:cxn modelId="{9C10C586-1A6C-4EF5-ABC1-1F0123FC085D}" type="presParOf" srcId="{F85B9DAB-08B0-4EAE-84E4-FE70EC6900A8}" destId="{33EAE534-EC94-4615-99B7-74B177ECF4CA}" srcOrd="12" destOrd="0" presId="urn:microsoft.com/office/officeart/2005/8/layout/hChevron3"/>
    <dgm:cxn modelId="{72FEC782-D9B5-4AC7-A405-5CDBFE771FB4}" type="presParOf" srcId="{F85B9DAB-08B0-4EAE-84E4-FE70EC6900A8}" destId="{3165FA17-690F-461F-B707-49C30E064CBB}" srcOrd="13" destOrd="0" presId="urn:microsoft.com/office/officeart/2005/8/layout/hChevron3"/>
    <dgm:cxn modelId="{ADA1EB05-32CE-4D5A-98F5-C56CCBBF6AE4}" type="presParOf" srcId="{F85B9DAB-08B0-4EAE-84E4-FE70EC6900A8}" destId="{0185762C-B8C2-45E1-8131-E067DA5C3121}" srcOrd="14" destOrd="0" presId="urn:microsoft.com/office/officeart/2005/8/layout/hChevron3"/>
    <dgm:cxn modelId="{57A0ACF7-2CE5-4E39-95BC-A37573CA8329}" type="presParOf" srcId="{F85B9DAB-08B0-4EAE-84E4-FE70EC6900A8}" destId="{4D74BF8F-60DA-41E1-9D8B-E4F9BD36EED3}" srcOrd="15" destOrd="0" presId="urn:microsoft.com/office/officeart/2005/8/layout/hChevron3"/>
    <dgm:cxn modelId="{F35705F9-86BB-44D5-AB95-20FBCC591998}" type="presParOf" srcId="{F85B9DAB-08B0-4EAE-84E4-FE70EC6900A8}" destId="{DEAAF18F-8CC8-4BC1-8DF3-D4285318601E}" srcOrd="16" destOrd="0" presId="urn:microsoft.com/office/officeart/2005/8/layout/hChevron3"/>
    <dgm:cxn modelId="{063095AB-7F83-4C83-A8A4-E9FCB24AC72A}" type="presParOf" srcId="{F85B9DAB-08B0-4EAE-84E4-FE70EC6900A8}" destId="{A6691BBD-726D-4A1C-B9EB-6921ECF6C437}" srcOrd="17" destOrd="0" presId="urn:microsoft.com/office/officeart/2005/8/layout/hChevron3"/>
    <dgm:cxn modelId="{6AE5A1B5-4FB3-4ED6-937F-C157A29BC12A}" type="presParOf" srcId="{F85B9DAB-08B0-4EAE-84E4-FE70EC6900A8}" destId="{C3DB746A-7561-4F4C-9373-1212EB1A3A7D}" srcOrd="18" destOrd="0" presId="urn:microsoft.com/office/officeart/2005/8/layout/hChevron3"/>
    <dgm:cxn modelId="{06B6B2E2-0425-4D14-B93E-2C14EAA78243}" type="presParOf" srcId="{F85B9DAB-08B0-4EAE-84E4-FE70EC6900A8}" destId="{CD0DDFB0-CCC8-4428-95C4-A8008FA3487A}" srcOrd="19" destOrd="0" presId="urn:microsoft.com/office/officeart/2005/8/layout/hChevron3"/>
    <dgm:cxn modelId="{EF74600D-1EA1-4AB6-9D6B-38E68360C017}"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rgbClr val="339933"/>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FCD89929-1333-4C3F-8725-D7F1C6CCFD5E}" type="presOf" srcId="{07CDC8F8-9CAF-4CB4-8CD0-C3CC07326A47}" destId="{F85B9DAB-08B0-4EAE-84E4-FE70EC6900A8}" srcOrd="0" destOrd="0" presId="urn:microsoft.com/office/officeart/2005/8/layout/hChevron3"/>
    <dgm:cxn modelId="{FEF6132E-D02F-48C2-89C3-39897B901B6D}" type="presOf" srcId="{0A86C89D-5A7E-48CE-82AC-CB0868A471A7}" destId="{EC5C61DF-8CA0-4866-BB77-3ABEB3A0A81A}"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B4748A72-053A-4302-BC02-987474EA90F0}" type="presOf" srcId="{37F14403-F196-4D9A-B0D7-1D05DD223277}" destId="{0185762C-B8C2-45E1-8131-E067DA5C3121}"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35E63AA2-2044-4A40-9A41-614198F13B3C}" type="presOf" srcId="{43A36CC4-9769-4FA2-AF1B-45A21581806D}" destId="{DD9995A6-46CB-489B-B232-9A85FB81A634}" srcOrd="0" destOrd="0" presId="urn:microsoft.com/office/officeart/2005/8/layout/hChevron3"/>
    <dgm:cxn modelId="{4BBDC8A6-9D7E-4B44-AD16-653F213D0777}" type="presOf" srcId="{B92CA054-D69D-4735-A177-4A21F65B3E61}" destId="{DEAAF18F-8CC8-4BC1-8DF3-D4285318601E}"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B6B466B6-4C37-4A97-B4C6-15C8DC124843}" type="presOf" srcId="{061A0BF5-072B-4B8D-B531-B8AEADF59D67}" destId="{33EAE534-EC94-4615-99B7-74B177ECF4CA}" srcOrd="0" destOrd="0" presId="urn:microsoft.com/office/officeart/2005/8/layout/hChevron3"/>
    <dgm:cxn modelId="{2210D7BD-A5FF-4B10-B742-CD5FB66BA545}" type="presOf" srcId="{DEFD813D-29D1-4F20-8D9D-0F1B29A990EF}" destId="{C3DB746A-7561-4F4C-9373-1212EB1A3A7D}"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36CF5FD4-811B-42E7-9086-DCE3DA179021}" type="presOf" srcId="{45864B26-023D-44B8-B99B-D1B271BAF3E9}" destId="{64DBDAA1-024F-495B-96E4-22A4C28CBDCF}" srcOrd="0" destOrd="0" presId="urn:microsoft.com/office/officeart/2005/8/layout/hChevron3"/>
    <dgm:cxn modelId="{4D8C7EE0-5ACB-442E-AF3D-D1C02E96352C}" type="presOf" srcId="{445563BE-B611-4F84-A507-F638F0AB8858}" destId="{B7D1FBC7-8C24-4560-A947-4F9E0042616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1F17C8E7-18BB-4398-8E47-0C41A64210FA}" type="presOf" srcId="{EF4A73B0-0F51-4E56-B6FA-C93EC709EE24}" destId="{C68D181E-ABA1-414D-B2E0-1FC12F43A77F}" srcOrd="0" destOrd="0" presId="urn:microsoft.com/office/officeart/2005/8/layout/hChevron3"/>
    <dgm:cxn modelId="{CA7373E8-F5D7-474B-A2DF-F917CC00179A}" type="presOf" srcId="{75E2CA75-A4B0-49F6-8BB3-FFFD70AC9DAF}" destId="{0038F846-6D71-4B12-A8A5-1D32D5F41839}" srcOrd="0" destOrd="0" presId="urn:microsoft.com/office/officeart/2005/8/layout/hChevron3"/>
    <dgm:cxn modelId="{F409F4F8-914D-4C58-95E1-51F77DDB1F20}" type="presOf" srcId="{6BF2B965-142A-4F8C-8B98-EC3E4168C72B}" destId="{8CC4B7A8-EF3F-488F-A0B3-B1C484A867B0}" srcOrd="0" destOrd="0" presId="urn:microsoft.com/office/officeart/2005/8/layout/hChevron3"/>
    <dgm:cxn modelId="{E8B794A5-36C1-490C-87D1-6A081607986B}" type="presParOf" srcId="{F85B9DAB-08B0-4EAE-84E4-FE70EC6900A8}" destId="{64DBDAA1-024F-495B-96E4-22A4C28CBDCF}" srcOrd="0" destOrd="0" presId="urn:microsoft.com/office/officeart/2005/8/layout/hChevron3"/>
    <dgm:cxn modelId="{CCC92124-495B-4406-9AA1-9BBF8A637CCE}" type="presParOf" srcId="{F85B9DAB-08B0-4EAE-84E4-FE70EC6900A8}" destId="{73CF0B3B-9210-431A-B7AB-DD61FCBEEA7D}" srcOrd="1" destOrd="0" presId="urn:microsoft.com/office/officeart/2005/8/layout/hChevron3"/>
    <dgm:cxn modelId="{9B88A5A5-932E-4FF5-A6CB-97C49D5681B1}" type="presParOf" srcId="{F85B9DAB-08B0-4EAE-84E4-FE70EC6900A8}" destId="{EC5C61DF-8CA0-4866-BB77-3ABEB3A0A81A}" srcOrd="2" destOrd="0" presId="urn:microsoft.com/office/officeart/2005/8/layout/hChevron3"/>
    <dgm:cxn modelId="{409620C5-490C-4691-9B5E-845C182FF571}" type="presParOf" srcId="{F85B9DAB-08B0-4EAE-84E4-FE70EC6900A8}" destId="{F93655D6-826D-4D33-A5CE-8E2BDCCDC154}" srcOrd="3" destOrd="0" presId="urn:microsoft.com/office/officeart/2005/8/layout/hChevron3"/>
    <dgm:cxn modelId="{451A139A-CAF4-429F-A10D-D1E72269BA05}" type="presParOf" srcId="{F85B9DAB-08B0-4EAE-84E4-FE70EC6900A8}" destId="{8CC4B7A8-EF3F-488F-A0B3-B1C484A867B0}" srcOrd="4" destOrd="0" presId="urn:microsoft.com/office/officeart/2005/8/layout/hChevron3"/>
    <dgm:cxn modelId="{F6813D07-5B5E-4953-BC54-D8EFFA2B9408}" type="presParOf" srcId="{F85B9DAB-08B0-4EAE-84E4-FE70EC6900A8}" destId="{8A252260-27E9-4C75-A07C-DEF589430D49}" srcOrd="5" destOrd="0" presId="urn:microsoft.com/office/officeart/2005/8/layout/hChevron3"/>
    <dgm:cxn modelId="{EBE805A9-C285-4323-8396-6B5BB085E8A1}" type="presParOf" srcId="{F85B9DAB-08B0-4EAE-84E4-FE70EC6900A8}" destId="{C68D181E-ABA1-414D-B2E0-1FC12F43A77F}" srcOrd="6" destOrd="0" presId="urn:microsoft.com/office/officeart/2005/8/layout/hChevron3"/>
    <dgm:cxn modelId="{9C985D23-9682-4B7B-96F1-05D3B90AA76B}" type="presParOf" srcId="{F85B9DAB-08B0-4EAE-84E4-FE70EC6900A8}" destId="{2005B73A-13E5-4B02-857A-B29A6CD658AF}" srcOrd="7" destOrd="0" presId="urn:microsoft.com/office/officeart/2005/8/layout/hChevron3"/>
    <dgm:cxn modelId="{7C639209-9EB2-444B-BEDD-A6B646CCF6D3}" type="presParOf" srcId="{F85B9DAB-08B0-4EAE-84E4-FE70EC6900A8}" destId="{B7D1FBC7-8C24-4560-A947-4F9E0042616D}" srcOrd="8" destOrd="0" presId="urn:microsoft.com/office/officeart/2005/8/layout/hChevron3"/>
    <dgm:cxn modelId="{138998D5-FA31-44CB-89F3-7B8991B9140C}" type="presParOf" srcId="{F85B9DAB-08B0-4EAE-84E4-FE70EC6900A8}" destId="{96E7B704-A8B4-4135-AB33-85AFB879BC38}" srcOrd="9" destOrd="0" presId="urn:microsoft.com/office/officeart/2005/8/layout/hChevron3"/>
    <dgm:cxn modelId="{ACE1C038-DFA3-4B7B-A7C4-E38ACBF679A6}" type="presParOf" srcId="{F85B9DAB-08B0-4EAE-84E4-FE70EC6900A8}" destId="{DD9995A6-46CB-489B-B232-9A85FB81A634}" srcOrd="10" destOrd="0" presId="urn:microsoft.com/office/officeart/2005/8/layout/hChevron3"/>
    <dgm:cxn modelId="{30000CF3-ED3A-41E3-9E36-9288FCC4CF83}" type="presParOf" srcId="{F85B9DAB-08B0-4EAE-84E4-FE70EC6900A8}" destId="{56591BBB-478E-45C7-BCF9-FEAB5DF3D1B4}" srcOrd="11" destOrd="0" presId="urn:microsoft.com/office/officeart/2005/8/layout/hChevron3"/>
    <dgm:cxn modelId="{258FDCFF-A3D2-4B84-8780-2EFB32C93228}" type="presParOf" srcId="{F85B9DAB-08B0-4EAE-84E4-FE70EC6900A8}" destId="{33EAE534-EC94-4615-99B7-74B177ECF4CA}" srcOrd="12" destOrd="0" presId="urn:microsoft.com/office/officeart/2005/8/layout/hChevron3"/>
    <dgm:cxn modelId="{5C6A954D-F529-473E-A841-DE7E0DB62798}" type="presParOf" srcId="{F85B9DAB-08B0-4EAE-84E4-FE70EC6900A8}" destId="{3165FA17-690F-461F-B707-49C30E064CBB}" srcOrd="13" destOrd="0" presId="urn:microsoft.com/office/officeart/2005/8/layout/hChevron3"/>
    <dgm:cxn modelId="{93EBF299-61E4-4F68-A103-73CDA9461F1D}" type="presParOf" srcId="{F85B9DAB-08B0-4EAE-84E4-FE70EC6900A8}" destId="{0185762C-B8C2-45E1-8131-E067DA5C3121}" srcOrd="14" destOrd="0" presId="urn:microsoft.com/office/officeart/2005/8/layout/hChevron3"/>
    <dgm:cxn modelId="{45E083AC-87FA-4FC9-B066-020D27FB2607}" type="presParOf" srcId="{F85B9DAB-08B0-4EAE-84E4-FE70EC6900A8}" destId="{4D74BF8F-60DA-41E1-9D8B-E4F9BD36EED3}" srcOrd="15" destOrd="0" presId="urn:microsoft.com/office/officeart/2005/8/layout/hChevron3"/>
    <dgm:cxn modelId="{4FAE7C3E-F037-485F-8055-B4B3CBC755EC}" type="presParOf" srcId="{F85B9DAB-08B0-4EAE-84E4-FE70EC6900A8}" destId="{DEAAF18F-8CC8-4BC1-8DF3-D4285318601E}" srcOrd="16" destOrd="0" presId="urn:microsoft.com/office/officeart/2005/8/layout/hChevron3"/>
    <dgm:cxn modelId="{942ED835-4C01-45CB-83D1-5B84F106219F}" type="presParOf" srcId="{F85B9DAB-08B0-4EAE-84E4-FE70EC6900A8}" destId="{A6691BBD-726D-4A1C-B9EB-6921ECF6C437}" srcOrd="17" destOrd="0" presId="urn:microsoft.com/office/officeart/2005/8/layout/hChevron3"/>
    <dgm:cxn modelId="{5439AD44-35F2-4FAC-A3DF-6814CD4554B3}" type="presParOf" srcId="{F85B9DAB-08B0-4EAE-84E4-FE70EC6900A8}" destId="{C3DB746A-7561-4F4C-9373-1212EB1A3A7D}" srcOrd="18" destOrd="0" presId="urn:microsoft.com/office/officeart/2005/8/layout/hChevron3"/>
    <dgm:cxn modelId="{E6F090A8-876B-4225-A881-2013F2D77286}" type="presParOf" srcId="{F85B9DAB-08B0-4EAE-84E4-FE70EC6900A8}" destId="{CD0DDFB0-CCC8-4428-95C4-A8008FA3487A}" srcOrd="19" destOrd="0" presId="urn:microsoft.com/office/officeart/2005/8/layout/hChevron3"/>
    <dgm:cxn modelId="{065C940F-E34F-44C6-8DA9-9904D4383C98}"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a:solidFill>
          <a:srgbClr val="339933"/>
        </a:solidFill>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9A232514-B6A1-4590-8077-9C6B402B9D69}" srcId="{07CDC8F8-9CAF-4CB4-8CD0-C3CC07326A47}" destId="{6BF2B965-142A-4F8C-8B98-EC3E4168C72B}" srcOrd="2" destOrd="0" parTransId="{4DE3459B-C829-4E55-B888-6D0FDF486FCB}" sibTransId="{9CCDD4F1-9746-4E1E-ABA1-17C12394F599}"/>
    <dgm:cxn modelId="{0FCEA616-8593-4377-8035-E390AE5A7E55}" type="presOf" srcId="{445563BE-B611-4F84-A507-F638F0AB8858}" destId="{B7D1FBC7-8C24-4560-A947-4F9E0042616D}"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3F21351A-0B9D-4811-BFC2-36F858837F09}" type="presOf" srcId="{43A36CC4-9769-4FA2-AF1B-45A21581806D}" destId="{DD9995A6-46CB-489B-B232-9A85FB81A634}" srcOrd="0" destOrd="0" presId="urn:microsoft.com/office/officeart/2005/8/layout/hChevron3"/>
    <dgm:cxn modelId="{8DD73726-B864-4D7E-80A1-C7225E031C98}" type="presOf" srcId="{37F14403-F196-4D9A-B0D7-1D05DD223277}" destId="{0185762C-B8C2-45E1-8131-E067DA5C3121}" srcOrd="0" destOrd="0" presId="urn:microsoft.com/office/officeart/2005/8/layout/hChevron3"/>
    <dgm:cxn modelId="{832E6028-9740-4FF3-B860-CFFFB4BAADC6}" type="presOf" srcId="{EF4A73B0-0F51-4E56-B6FA-C93EC709EE24}" destId="{C68D181E-ABA1-414D-B2E0-1FC12F43A77F}" srcOrd="0" destOrd="0" presId="urn:microsoft.com/office/officeart/2005/8/layout/hChevron3"/>
    <dgm:cxn modelId="{9F320045-F5BE-4230-99FB-64CA965D9968}" type="presOf" srcId="{6BF2B965-142A-4F8C-8B98-EC3E4168C72B}" destId="{8CC4B7A8-EF3F-488F-A0B3-B1C484A867B0}" srcOrd="0" destOrd="0" presId="urn:microsoft.com/office/officeart/2005/8/layout/hChevron3"/>
    <dgm:cxn modelId="{689D9449-C577-4336-87F6-48DADA9ED445}" type="presOf" srcId="{0A86C89D-5A7E-48CE-82AC-CB0868A471A7}" destId="{EC5C61DF-8CA0-4866-BB77-3ABEB3A0A81A}"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2A47271-4D2A-4ED8-87B6-E136846541AF}" type="presOf" srcId="{75E2CA75-A4B0-49F6-8BB3-FFFD70AC9DAF}" destId="{0038F846-6D71-4B12-A8A5-1D32D5F41839}" srcOrd="0" destOrd="0" presId="urn:microsoft.com/office/officeart/2005/8/layout/hChevron3"/>
    <dgm:cxn modelId="{630C8851-B542-432E-B3E6-93AE108F6AC6}" type="presOf" srcId="{B92CA054-D69D-4735-A177-4A21F65B3E61}" destId="{DEAAF18F-8CC8-4BC1-8DF3-D4285318601E}" srcOrd="0" destOrd="0" presId="urn:microsoft.com/office/officeart/2005/8/layout/hChevron3"/>
    <dgm:cxn modelId="{4E01A253-33D9-4B7A-8B0E-7A75599C7A48}" type="presOf" srcId="{07CDC8F8-9CAF-4CB4-8CD0-C3CC07326A47}" destId="{F85B9DAB-08B0-4EAE-84E4-FE70EC6900A8}"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618EBCA0-DDF1-4727-89B9-74E0FA3D69D0}" srcId="{07CDC8F8-9CAF-4CB4-8CD0-C3CC07326A47}" destId="{B92CA054-D69D-4735-A177-4A21F65B3E61}" srcOrd="8" destOrd="0" parTransId="{78C2FA89-633C-415F-8B74-7046F7C0096A}" sibTransId="{A5C01145-D515-4073-8282-495D57AF52DA}"/>
    <dgm:cxn modelId="{B51DE0A6-1759-4D07-AFBE-7FF4B06CCC34}" type="presOf" srcId="{DEFD813D-29D1-4F20-8D9D-0F1B29A990EF}" destId="{C3DB746A-7561-4F4C-9373-1212EB1A3A7D}"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BB702FB8-DCDE-42E2-B547-5947FD7AC38D}" type="presOf" srcId="{061A0BF5-072B-4B8D-B531-B8AEADF59D67}" destId="{33EAE534-EC94-4615-99B7-74B177ECF4CA}"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538927E7-F709-4901-A540-8A2D44EAB6F2}" srcId="{07CDC8F8-9CAF-4CB4-8CD0-C3CC07326A47}" destId="{DEFD813D-29D1-4F20-8D9D-0F1B29A990EF}" srcOrd="9" destOrd="0" parTransId="{B4CDBFDB-10E8-424B-A437-29DC10BF23C0}" sibTransId="{1F959A5C-891C-4A3F-ACC9-9FFC4EE3DAA1}"/>
    <dgm:cxn modelId="{F31E1CFB-45FD-45CD-82BC-25D20E2BD99E}" type="presOf" srcId="{45864B26-023D-44B8-B99B-D1B271BAF3E9}" destId="{64DBDAA1-024F-495B-96E4-22A4C28CBDCF}" srcOrd="0" destOrd="0" presId="urn:microsoft.com/office/officeart/2005/8/layout/hChevron3"/>
    <dgm:cxn modelId="{44F446F9-B8CE-4D30-A9E7-B993F5CCEE72}" type="presParOf" srcId="{F85B9DAB-08B0-4EAE-84E4-FE70EC6900A8}" destId="{64DBDAA1-024F-495B-96E4-22A4C28CBDCF}" srcOrd="0" destOrd="0" presId="urn:microsoft.com/office/officeart/2005/8/layout/hChevron3"/>
    <dgm:cxn modelId="{38FF82E2-6F37-452C-9A54-283DF33B2C84}" type="presParOf" srcId="{F85B9DAB-08B0-4EAE-84E4-FE70EC6900A8}" destId="{73CF0B3B-9210-431A-B7AB-DD61FCBEEA7D}" srcOrd="1" destOrd="0" presId="urn:microsoft.com/office/officeart/2005/8/layout/hChevron3"/>
    <dgm:cxn modelId="{DE81CEE9-CD45-4F6A-A552-21D54BF25190}" type="presParOf" srcId="{F85B9DAB-08B0-4EAE-84E4-FE70EC6900A8}" destId="{EC5C61DF-8CA0-4866-BB77-3ABEB3A0A81A}" srcOrd="2" destOrd="0" presId="urn:microsoft.com/office/officeart/2005/8/layout/hChevron3"/>
    <dgm:cxn modelId="{803B6916-73C9-4582-A942-EE92AE1C55ED}" type="presParOf" srcId="{F85B9DAB-08B0-4EAE-84E4-FE70EC6900A8}" destId="{F93655D6-826D-4D33-A5CE-8E2BDCCDC154}" srcOrd="3" destOrd="0" presId="urn:microsoft.com/office/officeart/2005/8/layout/hChevron3"/>
    <dgm:cxn modelId="{8AACACC7-E4E1-4207-B570-78B04BB4FCAB}" type="presParOf" srcId="{F85B9DAB-08B0-4EAE-84E4-FE70EC6900A8}" destId="{8CC4B7A8-EF3F-488F-A0B3-B1C484A867B0}" srcOrd="4" destOrd="0" presId="urn:microsoft.com/office/officeart/2005/8/layout/hChevron3"/>
    <dgm:cxn modelId="{5ACC005E-591C-4B3D-9585-E845A3D9D012}" type="presParOf" srcId="{F85B9DAB-08B0-4EAE-84E4-FE70EC6900A8}" destId="{8A252260-27E9-4C75-A07C-DEF589430D49}" srcOrd="5" destOrd="0" presId="urn:microsoft.com/office/officeart/2005/8/layout/hChevron3"/>
    <dgm:cxn modelId="{99E4B0D5-4E0F-4234-BF94-7F7DADB8CDFE}" type="presParOf" srcId="{F85B9DAB-08B0-4EAE-84E4-FE70EC6900A8}" destId="{C68D181E-ABA1-414D-B2E0-1FC12F43A77F}" srcOrd="6" destOrd="0" presId="urn:microsoft.com/office/officeart/2005/8/layout/hChevron3"/>
    <dgm:cxn modelId="{731AAE84-38B2-467E-9EF7-64E86AD182C0}" type="presParOf" srcId="{F85B9DAB-08B0-4EAE-84E4-FE70EC6900A8}" destId="{2005B73A-13E5-4B02-857A-B29A6CD658AF}" srcOrd="7" destOrd="0" presId="urn:microsoft.com/office/officeart/2005/8/layout/hChevron3"/>
    <dgm:cxn modelId="{3D718B45-645A-4F64-A543-8146E23DAB23}" type="presParOf" srcId="{F85B9DAB-08B0-4EAE-84E4-FE70EC6900A8}" destId="{B7D1FBC7-8C24-4560-A947-4F9E0042616D}" srcOrd="8" destOrd="0" presId="urn:microsoft.com/office/officeart/2005/8/layout/hChevron3"/>
    <dgm:cxn modelId="{3F982E53-B499-48FB-AC47-0700ED0AC577}" type="presParOf" srcId="{F85B9DAB-08B0-4EAE-84E4-FE70EC6900A8}" destId="{96E7B704-A8B4-4135-AB33-85AFB879BC38}" srcOrd="9" destOrd="0" presId="urn:microsoft.com/office/officeart/2005/8/layout/hChevron3"/>
    <dgm:cxn modelId="{130C5E52-1E71-471A-8082-E77AA139DFCD}" type="presParOf" srcId="{F85B9DAB-08B0-4EAE-84E4-FE70EC6900A8}" destId="{DD9995A6-46CB-489B-B232-9A85FB81A634}" srcOrd="10" destOrd="0" presId="urn:microsoft.com/office/officeart/2005/8/layout/hChevron3"/>
    <dgm:cxn modelId="{44C08AF4-F315-4277-A0AB-E6065D851C8D}" type="presParOf" srcId="{F85B9DAB-08B0-4EAE-84E4-FE70EC6900A8}" destId="{56591BBB-478E-45C7-BCF9-FEAB5DF3D1B4}" srcOrd="11" destOrd="0" presId="urn:microsoft.com/office/officeart/2005/8/layout/hChevron3"/>
    <dgm:cxn modelId="{393C590E-F24A-46B1-910A-265813AB8604}" type="presParOf" srcId="{F85B9DAB-08B0-4EAE-84E4-FE70EC6900A8}" destId="{33EAE534-EC94-4615-99B7-74B177ECF4CA}" srcOrd="12" destOrd="0" presId="urn:microsoft.com/office/officeart/2005/8/layout/hChevron3"/>
    <dgm:cxn modelId="{B575F456-A824-4AAC-96CC-3E79D226D7A7}" type="presParOf" srcId="{F85B9DAB-08B0-4EAE-84E4-FE70EC6900A8}" destId="{3165FA17-690F-461F-B707-49C30E064CBB}" srcOrd="13" destOrd="0" presId="urn:microsoft.com/office/officeart/2005/8/layout/hChevron3"/>
    <dgm:cxn modelId="{770C6F31-01FA-4B91-9740-F3F1D0E7D42D}" type="presParOf" srcId="{F85B9DAB-08B0-4EAE-84E4-FE70EC6900A8}" destId="{0185762C-B8C2-45E1-8131-E067DA5C3121}" srcOrd="14" destOrd="0" presId="urn:microsoft.com/office/officeart/2005/8/layout/hChevron3"/>
    <dgm:cxn modelId="{7B64CE52-B02E-4716-8BBB-7F86941E33CB}" type="presParOf" srcId="{F85B9DAB-08B0-4EAE-84E4-FE70EC6900A8}" destId="{4D74BF8F-60DA-41E1-9D8B-E4F9BD36EED3}" srcOrd="15" destOrd="0" presId="urn:microsoft.com/office/officeart/2005/8/layout/hChevron3"/>
    <dgm:cxn modelId="{94F6FD3D-F7DC-4870-ABC0-618AEABD0664}" type="presParOf" srcId="{F85B9DAB-08B0-4EAE-84E4-FE70EC6900A8}" destId="{DEAAF18F-8CC8-4BC1-8DF3-D4285318601E}" srcOrd="16" destOrd="0" presId="urn:microsoft.com/office/officeart/2005/8/layout/hChevron3"/>
    <dgm:cxn modelId="{178B0188-886C-417E-97AF-2A7601AB785B}" type="presParOf" srcId="{F85B9DAB-08B0-4EAE-84E4-FE70EC6900A8}" destId="{A6691BBD-726D-4A1C-B9EB-6921ECF6C437}" srcOrd="17" destOrd="0" presId="urn:microsoft.com/office/officeart/2005/8/layout/hChevron3"/>
    <dgm:cxn modelId="{08134C85-73D2-4B6A-BCF0-7E6E5E56D27F}" type="presParOf" srcId="{F85B9DAB-08B0-4EAE-84E4-FE70EC6900A8}" destId="{C3DB746A-7561-4F4C-9373-1212EB1A3A7D}" srcOrd="18" destOrd="0" presId="urn:microsoft.com/office/officeart/2005/8/layout/hChevron3"/>
    <dgm:cxn modelId="{C4154D22-A5F2-48E9-9518-0B24F298B2FE}" type="presParOf" srcId="{F85B9DAB-08B0-4EAE-84E4-FE70EC6900A8}" destId="{CD0DDFB0-CCC8-4428-95C4-A8008FA3487A}" srcOrd="19" destOrd="0" presId="urn:microsoft.com/office/officeart/2005/8/layout/hChevron3"/>
    <dgm:cxn modelId="{729B64A3-DC02-4BAB-9E85-1F472BFA62C3}"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rgbClr val="339933"/>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C5991503-48E9-4949-9B48-0902FCFC341F}" type="presOf" srcId="{061A0BF5-072B-4B8D-B531-B8AEADF59D67}" destId="{33EAE534-EC94-4615-99B7-74B177ECF4CA}" srcOrd="0" destOrd="0" presId="urn:microsoft.com/office/officeart/2005/8/layout/hChevron3"/>
    <dgm:cxn modelId="{D062490C-BACF-401C-90B7-D943085A36F8}" type="presOf" srcId="{75E2CA75-A4B0-49F6-8BB3-FFFD70AC9DAF}" destId="{0038F846-6D71-4B12-A8A5-1D32D5F41839}"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1D70583E-BEFE-4FC5-9393-966034B5E13E}" type="presOf" srcId="{6BF2B965-142A-4F8C-8B98-EC3E4168C72B}" destId="{8CC4B7A8-EF3F-488F-A0B3-B1C484A867B0}" srcOrd="0" destOrd="0" presId="urn:microsoft.com/office/officeart/2005/8/layout/hChevron3"/>
    <dgm:cxn modelId="{AB9AA168-4669-4B06-9BF4-F36FCB22C6E5}" type="presOf" srcId="{B92CA054-D69D-4735-A177-4A21F65B3E61}" destId="{DEAAF18F-8CC8-4BC1-8DF3-D4285318601E}" srcOrd="0" destOrd="0" presId="urn:microsoft.com/office/officeart/2005/8/layout/hChevron3"/>
    <dgm:cxn modelId="{8D8D4F4E-7B76-4DFD-B8E9-231479799317}" type="presOf" srcId="{45864B26-023D-44B8-B99B-D1B271BAF3E9}" destId="{64DBDAA1-024F-495B-96E4-22A4C28CBDC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3D305E7D-65E0-4CE8-ACC5-23347B431D46}" srcId="{07CDC8F8-9CAF-4CB4-8CD0-C3CC07326A47}" destId="{45864B26-023D-44B8-B99B-D1B271BAF3E9}" srcOrd="0" destOrd="0" parTransId="{24D9D324-44DE-436B-9E9C-17B15CD06530}" sibTransId="{EEFFEDA3-CE8B-4B86-8600-1A3E57F61791}"/>
    <dgm:cxn modelId="{EB91E885-8848-4028-8B86-09ABB5ADB98A}" type="presOf" srcId="{445563BE-B611-4F84-A507-F638F0AB8858}" destId="{B7D1FBC7-8C24-4560-A947-4F9E0042616D}"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EEA28291-5936-477B-B07A-E43805420F1D}" type="presOf" srcId="{0A86C89D-5A7E-48CE-82AC-CB0868A471A7}" destId="{EC5C61DF-8CA0-4866-BB77-3ABEB3A0A81A}" srcOrd="0" destOrd="0" presId="urn:microsoft.com/office/officeart/2005/8/layout/hChevron3"/>
    <dgm:cxn modelId="{714BE196-D34C-4193-9CF8-84A147A137C3}" type="presOf" srcId="{37F14403-F196-4D9A-B0D7-1D05DD223277}" destId="{0185762C-B8C2-45E1-8131-E067DA5C3121}"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5B4660AF-D308-4AC5-B6E4-67A3B7CB998C}" type="presOf" srcId="{EF4A73B0-0F51-4E56-B6FA-C93EC709EE24}" destId="{C68D181E-ABA1-414D-B2E0-1FC12F43A77F}"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E95892CC-6829-4089-B586-E47CC520C714}" type="presOf" srcId="{DEFD813D-29D1-4F20-8D9D-0F1B29A990EF}" destId="{C3DB746A-7561-4F4C-9373-1212EB1A3A7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CD8F0EE8-64D9-4AA5-AF7B-67B5E376059F}" type="presOf" srcId="{07CDC8F8-9CAF-4CB4-8CD0-C3CC07326A47}" destId="{F85B9DAB-08B0-4EAE-84E4-FE70EC6900A8}" srcOrd="0" destOrd="0" presId="urn:microsoft.com/office/officeart/2005/8/layout/hChevron3"/>
    <dgm:cxn modelId="{A210DEE8-0842-493C-BEA6-34820C5C7C44}" type="presOf" srcId="{43A36CC4-9769-4FA2-AF1B-45A21581806D}" destId="{DD9995A6-46CB-489B-B232-9A85FB81A634}" srcOrd="0" destOrd="0" presId="urn:microsoft.com/office/officeart/2005/8/layout/hChevron3"/>
    <dgm:cxn modelId="{DAADE233-D130-4100-85F0-34DD5C3AC236}" type="presParOf" srcId="{F85B9DAB-08B0-4EAE-84E4-FE70EC6900A8}" destId="{64DBDAA1-024F-495B-96E4-22A4C28CBDCF}" srcOrd="0" destOrd="0" presId="urn:microsoft.com/office/officeart/2005/8/layout/hChevron3"/>
    <dgm:cxn modelId="{9DF48FFB-BFBF-460F-B832-1D323B01C2F0}" type="presParOf" srcId="{F85B9DAB-08B0-4EAE-84E4-FE70EC6900A8}" destId="{73CF0B3B-9210-431A-B7AB-DD61FCBEEA7D}" srcOrd="1" destOrd="0" presId="urn:microsoft.com/office/officeart/2005/8/layout/hChevron3"/>
    <dgm:cxn modelId="{E6CD5387-EDF4-4CD0-8A0A-560B6D0F958B}" type="presParOf" srcId="{F85B9DAB-08B0-4EAE-84E4-FE70EC6900A8}" destId="{EC5C61DF-8CA0-4866-BB77-3ABEB3A0A81A}" srcOrd="2" destOrd="0" presId="urn:microsoft.com/office/officeart/2005/8/layout/hChevron3"/>
    <dgm:cxn modelId="{50767B4F-507F-4BB8-AB13-A50B67932D3C}" type="presParOf" srcId="{F85B9DAB-08B0-4EAE-84E4-FE70EC6900A8}" destId="{F93655D6-826D-4D33-A5CE-8E2BDCCDC154}" srcOrd="3" destOrd="0" presId="urn:microsoft.com/office/officeart/2005/8/layout/hChevron3"/>
    <dgm:cxn modelId="{AB392482-D3F3-4A5A-8F73-6322E03D7E39}" type="presParOf" srcId="{F85B9DAB-08B0-4EAE-84E4-FE70EC6900A8}" destId="{8CC4B7A8-EF3F-488F-A0B3-B1C484A867B0}" srcOrd="4" destOrd="0" presId="urn:microsoft.com/office/officeart/2005/8/layout/hChevron3"/>
    <dgm:cxn modelId="{877A74C5-BCF4-450A-B942-E3AF6C288D24}" type="presParOf" srcId="{F85B9DAB-08B0-4EAE-84E4-FE70EC6900A8}" destId="{8A252260-27E9-4C75-A07C-DEF589430D49}" srcOrd="5" destOrd="0" presId="urn:microsoft.com/office/officeart/2005/8/layout/hChevron3"/>
    <dgm:cxn modelId="{F576CDCD-647F-4FE8-8558-25CB67FE72EE}" type="presParOf" srcId="{F85B9DAB-08B0-4EAE-84E4-FE70EC6900A8}" destId="{C68D181E-ABA1-414D-B2E0-1FC12F43A77F}" srcOrd="6" destOrd="0" presId="urn:microsoft.com/office/officeart/2005/8/layout/hChevron3"/>
    <dgm:cxn modelId="{E9048508-A0A9-49BC-AB77-1CE74829AA22}" type="presParOf" srcId="{F85B9DAB-08B0-4EAE-84E4-FE70EC6900A8}" destId="{2005B73A-13E5-4B02-857A-B29A6CD658AF}" srcOrd="7" destOrd="0" presId="urn:microsoft.com/office/officeart/2005/8/layout/hChevron3"/>
    <dgm:cxn modelId="{03FC56C6-3F0D-4237-A981-9B84180E5C96}" type="presParOf" srcId="{F85B9DAB-08B0-4EAE-84E4-FE70EC6900A8}" destId="{B7D1FBC7-8C24-4560-A947-4F9E0042616D}" srcOrd="8" destOrd="0" presId="urn:microsoft.com/office/officeart/2005/8/layout/hChevron3"/>
    <dgm:cxn modelId="{0559962C-61D7-4048-8289-BAD2D6F7FFD1}" type="presParOf" srcId="{F85B9DAB-08B0-4EAE-84E4-FE70EC6900A8}" destId="{96E7B704-A8B4-4135-AB33-85AFB879BC38}" srcOrd="9" destOrd="0" presId="urn:microsoft.com/office/officeart/2005/8/layout/hChevron3"/>
    <dgm:cxn modelId="{96BBB24B-EC4F-456E-ABEA-7DE679BD26C5}" type="presParOf" srcId="{F85B9DAB-08B0-4EAE-84E4-FE70EC6900A8}" destId="{DD9995A6-46CB-489B-B232-9A85FB81A634}" srcOrd="10" destOrd="0" presId="urn:microsoft.com/office/officeart/2005/8/layout/hChevron3"/>
    <dgm:cxn modelId="{4362E9CA-77FD-4212-A08E-9B6D99453D53}" type="presParOf" srcId="{F85B9DAB-08B0-4EAE-84E4-FE70EC6900A8}" destId="{56591BBB-478E-45C7-BCF9-FEAB5DF3D1B4}" srcOrd="11" destOrd="0" presId="urn:microsoft.com/office/officeart/2005/8/layout/hChevron3"/>
    <dgm:cxn modelId="{FDDA0602-792D-4D3D-8609-87C7E16D913E}" type="presParOf" srcId="{F85B9DAB-08B0-4EAE-84E4-FE70EC6900A8}" destId="{33EAE534-EC94-4615-99B7-74B177ECF4CA}" srcOrd="12" destOrd="0" presId="urn:microsoft.com/office/officeart/2005/8/layout/hChevron3"/>
    <dgm:cxn modelId="{A68953E1-DF9C-4655-B884-9AB7FFE04EF9}" type="presParOf" srcId="{F85B9DAB-08B0-4EAE-84E4-FE70EC6900A8}" destId="{3165FA17-690F-461F-B707-49C30E064CBB}" srcOrd="13" destOrd="0" presId="urn:microsoft.com/office/officeart/2005/8/layout/hChevron3"/>
    <dgm:cxn modelId="{2AE64597-B60E-44D2-935C-6A79A5B4040C}" type="presParOf" srcId="{F85B9DAB-08B0-4EAE-84E4-FE70EC6900A8}" destId="{0185762C-B8C2-45E1-8131-E067DA5C3121}" srcOrd="14" destOrd="0" presId="urn:microsoft.com/office/officeart/2005/8/layout/hChevron3"/>
    <dgm:cxn modelId="{6FA6C285-9210-4C46-A14C-DA2D514268F4}" type="presParOf" srcId="{F85B9DAB-08B0-4EAE-84E4-FE70EC6900A8}" destId="{4D74BF8F-60DA-41E1-9D8B-E4F9BD36EED3}" srcOrd="15" destOrd="0" presId="urn:microsoft.com/office/officeart/2005/8/layout/hChevron3"/>
    <dgm:cxn modelId="{438AC28C-8186-464F-85C1-B56FDF4DAB54}" type="presParOf" srcId="{F85B9DAB-08B0-4EAE-84E4-FE70EC6900A8}" destId="{DEAAF18F-8CC8-4BC1-8DF3-D4285318601E}" srcOrd="16" destOrd="0" presId="urn:microsoft.com/office/officeart/2005/8/layout/hChevron3"/>
    <dgm:cxn modelId="{C3EB99C1-74DE-4298-97BA-296845397CEF}" type="presParOf" srcId="{F85B9DAB-08B0-4EAE-84E4-FE70EC6900A8}" destId="{A6691BBD-726D-4A1C-B9EB-6921ECF6C437}" srcOrd="17" destOrd="0" presId="urn:microsoft.com/office/officeart/2005/8/layout/hChevron3"/>
    <dgm:cxn modelId="{2DB7C395-1395-44DA-B083-6FEA3F70E438}" type="presParOf" srcId="{F85B9DAB-08B0-4EAE-84E4-FE70EC6900A8}" destId="{C3DB746A-7561-4F4C-9373-1212EB1A3A7D}" srcOrd="18" destOrd="0" presId="urn:microsoft.com/office/officeart/2005/8/layout/hChevron3"/>
    <dgm:cxn modelId="{2753A5F2-11A8-485B-85BC-C7A5DC5AC855}" type="presParOf" srcId="{F85B9DAB-08B0-4EAE-84E4-FE70EC6900A8}" destId="{CD0DDFB0-CCC8-4428-95C4-A8008FA3487A}" srcOrd="19" destOrd="0" presId="urn:microsoft.com/office/officeart/2005/8/layout/hChevron3"/>
    <dgm:cxn modelId="{89941C1E-A975-4E7B-9B4B-8B2A1CD786A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a:t>Key facts</a:t>
          </a:r>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a:t>Setting the scene</a:t>
          </a:r>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a:t>Policy context</a:t>
          </a:r>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a:t>What works?</a:t>
          </a:r>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a:t>Local picture</a:t>
          </a:r>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a:t>Local actions</a:t>
          </a:r>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a:t>Impact on indicators</a:t>
          </a:r>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a:t>Public perspective</a:t>
          </a:r>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a:solidFill>
          <a:srgbClr val="339933"/>
        </a:solidFill>
      </dgm:spPr>
      <dgm:t>
        <a:bodyPr/>
        <a:lstStyle/>
        <a:p>
          <a:r>
            <a:rPr lang="en-GB" sz="900" dirty="0"/>
            <a:t>Knowledge gaps</a:t>
          </a:r>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a:t>Priorities</a:t>
          </a:r>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a:t>Key contacts &amp; Appendices</a:t>
          </a:r>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pt>
  </dgm:ptLst>
  <dgm:cxnLst>
    <dgm:cxn modelId="{88C70100-1F36-4EFC-B662-354A2852389A}" srcId="{07CDC8F8-9CAF-4CB4-8CD0-C3CC07326A47}" destId="{75E2CA75-A4B0-49F6-8BB3-FFFD70AC9DAF}" srcOrd="10" destOrd="0" parTransId="{427F7A15-B86B-44E1-A0CF-872B8842C97B}" sibTransId="{2BD45ACF-99BE-405E-968C-CD4DD77B94A7}"/>
    <dgm:cxn modelId="{FE5A2E0A-454F-469F-8346-B6DC0815A395}" type="presOf" srcId="{37F14403-F196-4D9A-B0D7-1D05DD223277}" destId="{0185762C-B8C2-45E1-8131-E067DA5C3121}"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2666718-F9B2-4A8B-9BE7-A80872C3EE22}" srcId="{07CDC8F8-9CAF-4CB4-8CD0-C3CC07326A47}" destId="{445563BE-B611-4F84-A507-F638F0AB8858}" srcOrd="4" destOrd="0" parTransId="{23A80ECB-381C-442C-8FEE-2CCB105DCF3D}" sibTransId="{A85471F0-ABCD-4B48-8CD7-F0082B44AE99}"/>
    <dgm:cxn modelId="{0971931A-AE5B-4A4B-834A-EF6084783A16}" type="presOf" srcId="{061A0BF5-072B-4B8D-B531-B8AEADF59D67}" destId="{33EAE534-EC94-4615-99B7-74B177ECF4CA}" srcOrd="0" destOrd="0" presId="urn:microsoft.com/office/officeart/2005/8/layout/hChevron3"/>
    <dgm:cxn modelId="{CA68061F-4E64-4FB5-9945-2D9D3A9075E0}" type="presOf" srcId="{6BF2B965-142A-4F8C-8B98-EC3E4168C72B}" destId="{8CC4B7A8-EF3F-488F-A0B3-B1C484A867B0}" srcOrd="0" destOrd="0" presId="urn:microsoft.com/office/officeart/2005/8/layout/hChevron3"/>
    <dgm:cxn modelId="{1EFE3C67-95FA-47DE-AB1F-E3D453352199}" type="presOf" srcId="{45864B26-023D-44B8-B99B-D1B271BAF3E9}" destId="{64DBDAA1-024F-495B-96E4-22A4C28CBDCF}" srcOrd="0" destOrd="0" presId="urn:microsoft.com/office/officeart/2005/8/layout/hChevron3"/>
    <dgm:cxn modelId="{BA43E968-27A8-494F-BB4A-2392FA31A9AE}" type="presOf" srcId="{EF4A73B0-0F51-4E56-B6FA-C93EC709EE24}" destId="{C68D181E-ABA1-414D-B2E0-1FC12F43A77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75D08455-B39D-4CF7-A0E5-DDBD5342E81A}" type="presOf" srcId="{75E2CA75-A4B0-49F6-8BB3-FFFD70AC9DAF}" destId="{0038F846-6D71-4B12-A8A5-1D32D5F41839}" srcOrd="0" destOrd="0" presId="urn:microsoft.com/office/officeart/2005/8/layout/hChevron3"/>
    <dgm:cxn modelId="{0A327E78-0BE0-495C-AFA3-C39696B1AF82}" type="presOf" srcId="{07CDC8F8-9CAF-4CB4-8CD0-C3CC07326A47}" destId="{F85B9DAB-08B0-4EAE-84E4-FE70EC6900A8}"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DB73D86-C9DC-424C-A021-3B7E34460C8F}" srcId="{07CDC8F8-9CAF-4CB4-8CD0-C3CC07326A47}" destId="{43A36CC4-9769-4FA2-AF1B-45A21581806D}" srcOrd="5" destOrd="0" parTransId="{F3F918F2-E454-45E5-A0C1-BFAFCC0F552A}" sibTransId="{A37E2EC9-DBEE-4B6A-8546-DBE8D9272913}"/>
    <dgm:cxn modelId="{7A903398-07A8-419E-AF11-6B23753F998A}" type="presOf" srcId="{DEFD813D-29D1-4F20-8D9D-0F1B29A990EF}" destId="{C3DB746A-7561-4F4C-9373-1212EB1A3A7D}"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D50E1DA8-C891-413E-B3F7-F4FFFBC3D514}" srcId="{07CDC8F8-9CAF-4CB4-8CD0-C3CC07326A47}" destId="{EF4A73B0-0F51-4E56-B6FA-C93EC709EE24}" srcOrd="3" destOrd="0" parTransId="{DD9A2503-0F64-45F2-9FFB-927E4314ECDD}" sibTransId="{0DC2C220-DB23-489D-8F37-F7A900751829}"/>
    <dgm:cxn modelId="{A1C3D1AF-A649-48ED-BDF2-D34EF3F09CC8}" srcId="{07CDC8F8-9CAF-4CB4-8CD0-C3CC07326A47}" destId="{37F14403-F196-4D9A-B0D7-1D05DD223277}" srcOrd="7" destOrd="0" parTransId="{F536E33C-4CCA-466C-A4CE-C0857C813A0B}" sibTransId="{95EB5A5A-0D33-4DCE-AA71-9F95621C5FF7}"/>
    <dgm:cxn modelId="{D11687C0-6F8D-487C-8E99-CED7C74C7ED0}" srcId="{07CDC8F8-9CAF-4CB4-8CD0-C3CC07326A47}" destId="{061A0BF5-072B-4B8D-B531-B8AEADF59D67}" srcOrd="6" destOrd="0" parTransId="{A3FB52EF-33A0-42D0-8591-3F07F78171BC}" sibTransId="{14A5F1FB-4D41-47EF-8A49-C0895031AC32}"/>
    <dgm:cxn modelId="{7FD9CDC2-FF37-48C6-866E-60BABAFB66A9}" type="presOf" srcId="{B92CA054-D69D-4735-A177-4A21F65B3E61}" destId="{DEAAF18F-8CC8-4BC1-8DF3-D4285318601E}" srcOrd="0" destOrd="0" presId="urn:microsoft.com/office/officeart/2005/8/layout/hChevron3"/>
    <dgm:cxn modelId="{8647BDCB-7EC3-4ADA-8F6C-40F481A52604}" type="presOf" srcId="{0A86C89D-5A7E-48CE-82AC-CB0868A471A7}" destId="{EC5C61DF-8CA0-4866-BB77-3ABEB3A0A81A}"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26418CF4-B749-42A4-8E9F-397F26E36103}" type="presOf" srcId="{43A36CC4-9769-4FA2-AF1B-45A21581806D}" destId="{DD9995A6-46CB-489B-B232-9A85FB81A634}" srcOrd="0" destOrd="0" presId="urn:microsoft.com/office/officeart/2005/8/layout/hChevron3"/>
    <dgm:cxn modelId="{F0A23BFB-FBAF-4EC0-92F6-A7CC2D24829F}" type="presOf" srcId="{445563BE-B611-4F84-A507-F638F0AB8858}" destId="{B7D1FBC7-8C24-4560-A947-4F9E0042616D}" srcOrd="0" destOrd="0" presId="urn:microsoft.com/office/officeart/2005/8/layout/hChevron3"/>
    <dgm:cxn modelId="{B64B168F-4E64-412B-9074-3461DA9E2FB3}" type="presParOf" srcId="{F85B9DAB-08B0-4EAE-84E4-FE70EC6900A8}" destId="{64DBDAA1-024F-495B-96E4-22A4C28CBDCF}" srcOrd="0" destOrd="0" presId="urn:microsoft.com/office/officeart/2005/8/layout/hChevron3"/>
    <dgm:cxn modelId="{9D5583E0-C0FD-46DE-BE52-D9C22CF69B3F}" type="presParOf" srcId="{F85B9DAB-08B0-4EAE-84E4-FE70EC6900A8}" destId="{73CF0B3B-9210-431A-B7AB-DD61FCBEEA7D}" srcOrd="1" destOrd="0" presId="urn:microsoft.com/office/officeart/2005/8/layout/hChevron3"/>
    <dgm:cxn modelId="{24F1DE77-39AD-4933-9EDD-080C76D4B285}" type="presParOf" srcId="{F85B9DAB-08B0-4EAE-84E4-FE70EC6900A8}" destId="{EC5C61DF-8CA0-4866-BB77-3ABEB3A0A81A}" srcOrd="2" destOrd="0" presId="urn:microsoft.com/office/officeart/2005/8/layout/hChevron3"/>
    <dgm:cxn modelId="{353BB8BC-8F11-4CFE-A5D4-3AB9BC9D4C4D}" type="presParOf" srcId="{F85B9DAB-08B0-4EAE-84E4-FE70EC6900A8}" destId="{F93655D6-826D-4D33-A5CE-8E2BDCCDC154}" srcOrd="3" destOrd="0" presId="urn:microsoft.com/office/officeart/2005/8/layout/hChevron3"/>
    <dgm:cxn modelId="{7EFDD59F-47CF-497C-895A-632DB9B5C1C4}" type="presParOf" srcId="{F85B9DAB-08B0-4EAE-84E4-FE70EC6900A8}" destId="{8CC4B7A8-EF3F-488F-A0B3-B1C484A867B0}" srcOrd="4" destOrd="0" presId="urn:microsoft.com/office/officeart/2005/8/layout/hChevron3"/>
    <dgm:cxn modelId="{C75180B4-FF74-4C2A-B648-D5A4C04DA581}" type="presParOf" srcId="{F85B9DAB-08B0-4EAE-84E4-FE70EC6900A8}" destId="{8A252260-27E9-4C75-A07C-DEF589430D49}" srcOrd="5" destOrd="0" presId="urn:microsoft.com/office/officeart/2005/8/layout/hChevron3"/>
    <dgm:cxn modelId="{2FBFE5A1-2893-4238-AF3E-6CC5172D0448}" type="presParOf" srcId="{F85B9DAB-08B0-4EAE-84E4-FE70EC6900A8}" destId="{C68D181E-ABA1-414D-B2E0-1FC12F43A77F}" srcOrd="6" destOrd="0" presId="urn:microsoft.com/office/officeart/2005/8/layout/hChevron3"/>
    <dgm:cxn modelId="{CC7AE8A4-BBCD-4B4D-A125-8479770D91E9}" type="presParOf" srcId="{F85B9DAB-08B0-4EAE-84E4-FE70EC6900A8}" destId="{2005B73A-13E5-4B02-857A-B29A6CD658AF}" srcOrd="7" destOrd="0" presId="urn:microsoft.com/office/officeart/2005/8/layout/hChevron3"/>
    <dgm:cxn modelId="{E2A1A378-A869-4A49-96BE-E608FDC518DC}" type="presParOf" srcId="{F85B9DAB-08B0-4EAE-84E4-FE70EC6900A8}" destId="{B7D1FBC7-8C24-4560-A947-4F9E0042616D}" srcOrd="8" destOrd="0" presId="urn:microsoft.com/office/officeart/2005/8/layout/hChevron3"/>
    <dgm:cxn modelId="{3DA3B06E-F5BD-44B2-8F45-F6642EA96E00}" type="presParOf" srcId="{F85B9DAB-08B0-4EAE-84E4-FE70EC6900A8}" destId="{96E7B704-A8B4-4135-AB33-85AFB879BC38}" srcOrd="9" destOrd="0" presId="urn:microsoft.com/office/officeart/2005/8/layout/hChevron3"/>
    <dgm:cxn modelId="{45C7FE6E-EECB-4E8C-8929-CF81B84435DC}" type="presParOf" srcId="{F85B9DAB-08B0-4EAE-84E4-FE70EC6900A8}" destId="{DD9995A6-46CB-489B-B232-9A85FB81A634}" srcOrd="10" destOrd="0" presId="urn:microsoft.com/office/officeart/2005/8/layout/hChevron3"/>
    <dgm:cxn modelId="{595D121D-C600-4678-9664-25C788775F63}" type="presParOf" srcId="{F85B9DAB-08B0-4EAE-84E4-FE70EC6900A8}" destId="{56591BBB-478E-45C7-BCF9-FEAB5DF3D1B4}" srcOrd="11" destOrd="0" presId="urn:microsoft.com/office/officeart/2005/8/layout/hChevron3"/>
    <dgm:cxn modelId="{CBDDB068-E3AD-418D-8CC4-B8FCF3C161B4}" type="presParOf" srcId="{F85B9DAB-08B0-4EAE-84E4-FE70EC6900A8}" destId="{33EAE534-EC94-4615-99B7-74B177ECF4CA}" srcOrd="12" destOrd="0" presId="urn:microsoft.com/office/officeart/2005/8/layout/hChevron3"/>
    <dgm:cxn modelId="{D98828FF-0A4E-41F6-8845-E5397537C997}" type="presParOf" srcId="{F85B9DAB-08B0-4EAE-84E4-FE70EC6900A8}" destId="{3165FA17-690F-461F-B707-49C30E064CBB}" srcOrd="13" destOrd="0" presId="urn:microsoft.com/office/officeart/2005/8/layout/hChevron3"/>
    <dgm:cxn modelId="{5753CC3C-A7B1-425D-9B85-75131F3E6BDF}" type="presParOf" srcId="{F85B9DAB-08B0-4EAE-84E4-FE70EC6900A8}" destId="{0185762C-B8C2-45E1-8131-E067DA5C3121}" srcOrd="14" destOrd="0" presId="urn:microsoft.com/office/officeart/2005/8/layout/hChevron3"/>
    <dgm:cxn modelId="{09319626-CC7F-4479-B4F0-AD0898F6BE1C}" type="presParOf" srcId="{F85B9DAB-08B0-4EAE-84E4-FE70EC6900A8}" destId="{4D74BF8F-60DA-41E1-9D8B-E4F9BD36EED3}" srcOrd="15" destOrd="0" presId="urn:microsoft.com/office/officeart/2005/8/layout/hChevron3"/>
    <dgm:cxn modelId="{F6E650D4-D0D5-429C-9C80-B45D7357FA37}" type="presParOf" srcId="{F85B9DAB-08B0-4EAE-84E4-FE70EC6900A8}" destId="{DEAAF18F-8CC8-4BC1-8DF3-D4285318601E}" srcOrd="16" destOrd="0" presId="urn:microsoft.com/office/officeart/2005/8/layout/hChevron3"/>
    <dgm:cxn modelId="{715744D8-3839-4501-B68B-380B16A7E9E3}" type="presParOf" srcId="{F85B9DAB-08B0-4EAE-84E4-FE70EC6900A8}" destId="{A6691BBD-726D-4A1C-B9EB-6921ECF6C437}" srcOrd="17" destOrd="0" presId="urn:microsoft.com/office/officeart/2005/8/layout/hChevron3"/>
    <dgm:cxn modelId="{A992B4FB-2214-416B-A8D5-2E509F8D3C39}" type="presParOf" srcId="{F85B9DAB-08B0-4EAE-84E4-FE70EC6900A8}" destId="{C3DB746A-7561-4F4C-9373-1212EB1A3A7D}" srcOrd="18" destOrd="0" presId="urn:microsoft.com/office/officeart/2005/8/layout/hChevron3"/>
    <dgm:cxn modelId="{8D5C29C1-695B-44CA-A6B2-452CCC132384}" type="presParOf" srcId="{F85B9DAB-08B0-4EAE-84E4-FE70EC6900A8}" destId="{CD0DDFB0-CCC8-4428-95C4-A8008FA3487A}" srcOrd="19" destOrd="0" presId="urn:microsoft.com/office/officeart/2005/8/layout/hChevron3"/>
    <dgm:cxn modelId="{7B3AB77C-CA30-4D1A-9537-DA3AE34DFED9}"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What’s Food Poverty?</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facts</a:t>
          </a:r>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Setting the scene</a:t>
          </a:r>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Policy context</a:t>
          </a:r>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What works?</a:t>
          </a:r>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picture</a:t>
          </a:r>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Local actions</a:t>
          </a:r>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Impact on indicators</a:t>
          </a:r>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Public perspective</a:t>
          </a:r>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Knowledge gaps</a:t>
          </a:r>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Priorities</a:t>
          </a:r>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Key contacts &amp; Appendices</a:t>
          </a:r>
        </a:p>
      </dsp:txBody>
      <dsp:txXfrm>
        <a:off x="8297019" y="35996"/>
        <a:ext cx="607018" cy="40467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5"/>
          </a:xfrm>
          <a:prstGeom prst="rect">
            <a:avLst/>
          </a:prstGeom>
        </p:spPr>
        <p:txBody>
          <a:bodyPr vert="horz" lIns="90626" tIns="45313" rIns="90626" bIns="45313" rtlCol="0"/>
          <a:lstStyle>
            <a:lvl1pPr algn="l">
              <a:defRPr sz="1200"/>
            </a:lvl1pPr>
          </a:lstStyle>
          <a:p>
            <a:endParaRPr lang="en-GB" dirty="0"/>
          </a:p>
        </p:txBody>
      </p:sp>
      <p:sp>
        <p:nvSpPr>
          <p:cNvPr id="3" name="Date Placeholder 2"/>
          <p:cNvSpPr>
            <a:spLocks noGrp="1"/>
          </p:cNvSpPr>
          <p:nvPr>
            <p:ph type="dt" sz="quarter" idx="1"/>
          </p:nvPr>
        </p:nvSpPr>
        <p:spPr>
          <a:xfrm>
            <a:off x="3815373" y="0"/>
            <a:ext cx="2918831" cy="493315"/>
          </a:xfrm>
          <a:prstGeom prst="rect">
            <a:avLst/>
          </a:prstGeom>
        </p:spPr>
        <p:txBody>
          <a:bodyPr vert="horz" lIns="90626" tIns="45313" rIns="90626" bIns="45313" rtlCol="0"/>
          <a:lstStyle>
            <a:lvl1pPr algn="r">
              <a:defRPr sz="1200"/>
            </a:lvl1pPr>
          </a:lstStyle>
          <a:p>
            <a:fld id="{26A0ED0B-C8FD-4ABC-8CEC-E84D3B3330C0}" type="datetimeFigureOut">
              <a:rPr lang="en-GB" smtClean="0"/>
              <a:pPr/>
              <a:t>07/09/2020</a:t>
            </a:fld>
            <a:endParaRPr lang="en-GB" dirty="0"/>
          </a:p>
        </p:txBody>
      </p:sp>
      <p:sp>
        <p:nvSpPr>
          <p:cNvPr id="4" name="Footer Placeholder 3"/>
          <p:cNvSpPr>
            <a:spLocks noGrp="1"/>
          </p:cNvSpPr>
          <p:nvPr>
            <p:ph type="ftr" sz="quarter" idx="2"/>
          </p:nvPr>
        </p:nvSpPr>
        <p:spPr>
          <a:xfrm>
            <a:off x="0" y="9371286"/>
            <a:ext cx="2918831" cy="493315"/>
          </a:xfrm>
          <a:prstGeom prst="rect">
            <a:avLst/>
          </a:prstGeom>
        </p:spPr>
        <p:txBody>
          <a:bodyPr vert="horz" lIns="90626" tIns="45313" rIns="90626" bIns="453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3315"/>
          </a:xfrm>
          <a:prstGeom prst="rect">
            <a:avLst/>
          </a:prstGeom>
        </p:spPr>
        <p:txBody>
          <a:bodyPr vert="horz" lIns="90626" tIns="45313" rIns="90626" bIns="45313" rtlCol="0" anchor="b"/>
          <a:lstStyle>
            <a:lvl1pPr algn="r">
              <a:defRPr sz="1200"/>
            </a:lvl1pPr>
          </a:lstStyle>
          <a:p>
            <a:fld id="{7BA7B279-015C-4C80-B37A-849F9B47CF01}" type="slidenum">
              <a:rPr lang="en-GB" smtClean="0"/>
              <a:pPr/>
              <a:t>‹#›</a:t>
            </a:fld>
            <a:endParaRPr lang="en-GB" dirty="0"/>
          </a:p>
        </p:txBody>
      </p:sp>
    </p:spTree>
    <p:extLst>
      <p:ext uri="{BB962C8B-B14F-4D97-AF65-F5344CB8AC3E}">
        <p14:creationId xmlns:p14="http://schemas.microsoft.com/office/powerpoint/2010/main" val="101932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5"/>
          </a:xfrm>
          <a:prstGeom prst="rect">
            <a:avLst/>
          </a:prstGeom>
        </p:spPr>
        <p:txBody>
          <a:bodyPr vert="horz" lIns="90626" tIns="45313" rIns="90626" bIns="45313"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5"/>
          </a:xfrm>
          <a:prstGeom prst="rect">
            <a:avLst/>
          </a:prstGeom>
        </p:spPr>
        <p:txBody>
          <a:bodyPr vert="horz" lIns="90626" tIns="45313" rIns="90626" bIns="45313" rtlCol="0"/>
          <a:lstStyle>
            <a:lvl1pPr algn="r">
              <a:defRPr sz="1200"/>
            </a:lvl1pPr>
          </a:lstStyle>
          <a:p>
            <a:fld id="{91CD85C0-9920-4B45-BB5E-037463887CEA}" type="datetimeFigureOut">
              <a:rPr lang="en-GB" smtClean="0"/>
              <a:pPr/>
              <a:t>07/09/2020</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26" tIns="45313" rIns="90626" bIns="45313"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26" tIns="45313" rIns="90626" bIns="45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3315"/>
          </a:xfrm>
          <a:prstGeom prst="rect">
            <a:avLst/>
          </a:prstGeom>
        </p:spPr>
        <p:txBody>
          <a:bodyPr vert="horz" lIns="90626" tIns="45313" rIns="90626" bIns="4531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3315"/>
          </a:xfrm>
          <a:prstGeom prst="rect">
            <a:avLst/>
          </a:prstGeom>
        </p:spPr>
        <p:txBody>
          <a:bodyPr vert="horz" lIns="90626" tIns="45313" rIns="90626" bIns="45313" rtlCol="0" anchor="b"/>
          <a:lstStyle>
            <a:lvl1pPr algn="r">
              <a:defRPr sz="1200"/>
            </a:lvl1pPr>
          </a:lstStyle>
          <a:p>
            <a:fld id="{7F51B39A-B195-4F09-9962-761E12A09289}" type="slidenum">
              <a:rPr lang="en-GB" smtClean="0"/>
              <a:pPr/>
              <a:t>‹#›</a:t>
            </a:fld>
            <a:endParaRPr lang="en-GB" dirty="0"/>
          </a:p>
        </p:txBody>
      </p:sp>
    </p:spTree>
    <p:extLst>
      <p:ext uri="{BB962C8B-B14F-4D97-AF65-F5344CB8AC3E}">
        <p14:creationId xmlns:p14="http://schemas.microsoft.com/office/powerpoint/2010/main" val="347713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pPr/>
              <a:t>1</a:t>
            </a:fld>
            <a:endParaRPr lang="en-GB" dirty="0"/>
          </a:p>
        </p:txBody>
      </p:sp>
    </p:spTree>
    <p:extLst>
      <p:ext uri="{BB962C8B-B14F-4D97-AF65-F5344CB8AC3E}">
        <p14:creationId xmlns:p14="http://schemas.microsoft.com/office/powerpoint/2010/main" val="35204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pPr/>
              <a:t>13</a:t>
            </a:fld>
            <a:endParaRPr lang="en-GB" dirty="0"/>
          </a:p>
        </p:txBody>
      </p:sp>
    </p:spTree>
    <p:extLst>
      <p:ext uri="{BB962C8B-B14F-4D97-AF65-F5344CB8AC3E}">
        <p14:creationId xmlns:p14="http://schemas.microsoft.com/office/powerpoint/2010/main" val="189736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pPr/>
              <a:t>48</a:t>
            </a:fld>
            <a:endParaRPr lang="en-GB" dirty="0"/>
          </a:p>
        </p:txBody>
      </p:sp>
    </p:spTree>
    <p:extLst>
      <p:ext uri="{BB962C8B-B14F-4D97-AF65-F5344CB8AC3E}">
        <p14:creationId xmlns:p14="http://schemas.microsoft.com/office/powerpoint/2010/main" val="130911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51B39A-B195-4F09-9962-761E12A09289}" type="slidenum">
              <a:rPr lang="en-GB" smtClean="0"/>
              <a:pPr/>
              <a:t>51</a:t>
            </a:fld>
            <a:endParaRPr lang="en-GB" dirty="0"/>
          </a:p>
        </p:txBody>
      </p:sp>
    </p:spTree>
    <p:extLst>
      <p:ext uri="{BB962C8B-B14F-4D97-AF65-F5344CB8AC3E}">
        <p14:creationId xmlns:p14="http://schemas.microsoft.com/office/powerpoint/2010/main" val="275670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02057" y="1412777"/>
            <a:ext cx="4033143" cy="360462"/>
          </a:xfrm>
          <a:prstGeom prst="rect">
            <a:avLst/>
          </a:prstGeom>
        </p:spPr>
        <p:txBody>
          <a:bodyPr/>
          <a:lstStyle>
            <a:lvl1pPr marL="0" indent="0">
              <a:buNone/>
              <a:defRPr sz="1800" b="1">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TOPIC</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1" hasCustomPrompt="1"/>
          </p:nvPr>
        </p:nvSpPr>
        <p:spPr>
          <a:xfrm>
            <a:off x="6012160" y="1412776"/>
            <a:ext cx="2879923" cy="36004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Date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2" hasCustomPrompt="1"/>
          </p:nvPr>
        </p:nvSpPr>
        <p:spPr>
          <a:xfrm>
            <a:off x="204912" y="1772816"/>
            <a:ext cx="8712968" cy="1224136"/>
          </a:xfrm>
          <a:prstGeom prst="rect">
            <a:avLst/>
          </a:prstGeom>
        </p:spPr>
        <p:txBody>
          <a:bodyPr/>
          <a:lstStyle>
            <a:lvl1pPr marL="0" indent="0">
              <a:buNone/>
              <a:defRPr sz="1300"/>
            </a:lvl1pPr>
          </a:lstStyle>
          <a:p>
            <a:pPr lvl="0"/>
            <a:r>
              <a:rPr lang="en-US" dirty="0"/>
              <a:t>Introduction</a:t>
            </a:r>
            <a:endParaRPr lang="en-GB" dirty="0"/>
          </a:p>
        </p:txBody>
      </p:sp>
      <p:sp>
        <p:nvSpPr>
          <p:cNvPr id="20" name="Text Placeholder 19"/>
          <p:cNvSpPr>
            <a:spLocks noGrp="1"/>
          </p:cNvSpPr>
          <p:nvPr>
            <p:ph type="body" sz="quarter" idx="13" hasCustomPrompt="1"/>
          </p:nvPr>
        </p:nvSpPr>
        <p:spPr>
          <a:xfrm>
            <a:off x="179512" y="3509963"/>
            <a:ext cx="4308288" cy="1143173"/>
          </a:xfrm>
          <a:prstGeom prst="rect">
            <a:avLst/>
          </a:prstGeom>
          <a:ln>
            <a:solidFill>
              <a:srgbClr val="339933"/>
            </a:solidFill>
          </a:ln>
        </p:spPr>
        <p:txBody>
          <a:bodyPr/>
          <a:lstStyle>
            <a:lvl1pPr>
              <a:defRPr sz="1200"/>
            </a:lvl1pPr>
          </a:lstStyle>
          <a:p>
            <a:pPr lvl="0"/>
            <a:r>
              <a:rPr lang="en-US" dirty="0"/>
              <a:t>Enter content</a:t>
            </a:r>
            <a:endParaRPr lang="en-GB" dirty="0"/>
          </a:p>
        </p:txBody>
      </p:sp>
      <p:sp>
        <p:nvSpPr>
          <p:cNvPr id="21" name="Text Placeholder 19"/>
          <p:cNvSpPr>
            <a:spLocks noGrp="1"/>
          </p:cNvSpPr>
          <p:nvPr>
            <p:ph type="body" sz="quarter" idx="14" hasCustomPrompt="1"/>
          </p:nvPr>
        </p:nvSpPr>
        <p:spPr>
          <a:xfrm>
            <a:off x="4610000" y="3510300"/>
            <a:ext cx="4309200" cy="1142836"/>
          </a:xfrm>
          <a:prstGeom prst="rect">
            <a:avLst/>
          </a:prstGeom>
          <a:ln>
            <a:solidFill>
              <a:srgbClr val="7030A0"/>
            </a:solidFill>
          </a:ln>
        </p:spPr>
        <p:txBody>
          <a:bodyPr/>
          <a:lstStyle>
            <a:lvl1pPr>
              <a:defRPr sz="1200"/>
            </a:lvl1pPr>
          </a:lstStyle>
          <a:p>
            <a:pPr lvl="0"/>
            <a:r>
              <a:rPr lang="en-US" dirty="0"/>
              <a:t>Enter content</a:t>
            </a:r>
            <a:endParaRPr lang="en-GB" dirty="0"/>
          </a:p>
        </p:txBody>
      </p:sp>
      <p:sp>
        <p:nvSpPr>
          <p:cNvPr id="22" name="Text Placeholder 19"/>
          <p:cNvSpPr>
            <a:spLocks noGrp="1"/>
          </p:cNvSpPr>
          <p:nvPr>
            <p:ph type="body" sz="quarter" idx="15" hasCustomPrompt="1"/>
          </p:nvPr>
        </p:nvSpPr>
        <p:spPr>
          <a:xfrm>
            <a:off x="179512" y="5160416"/>
            <a:ext cx="4308288" cy="1144800"/>
          </a:xfrm>
          <a:prstGeom prst="rect">
            <a:avLst/>
          </a:prstGeom>
          <a:ln>
            <a:solidFill>
              <a:srgbClr val="0070C0"/>
            </a:solidFill>
          </a:ln>
        </p:spPr>
        <p:txBody>
          <a:bodyPr/>
          <a:lstStyle>
            <a:lvl1pPr>
              <a:defRPr sz="1200"/>
            </a:lvl1pPr>
          </a:lstStyle>
          <a:p>
            <a:pPr lvl="0"/>
            <a:r>
              <a:rPr lang="en-US" dirty="0"/>
              <a:t>Enter content</a:t>
            </a:r>
            <a:endParaRPr lang="en-GB" dirty="0"/>
          </a:p>
        </p:txBody>
      </p:sp>
      <p:sp>
        <p:nvSpPr>
          <p:cNvPr id="23" name="Text Placeholder 19"/>
          <p:cNvSpPr>
            <a:spLocks noGrp="1"/>
          </p:cNvSpPr>
          <p:nvPr>
            <p:ph type="body" sz="quarter" idx="16" hasCustomPrompt="1"/>
          </p:nvPr>
        </p:nvSpPr>
        <p:spPr>
          <a:xfrm>
            <a:off x="4601212" y="5160416"/>
            <a:ext cx="4309200" cy="1144800"/>
          </a:xfrm>
          <a:prstGeom prst="rect">
            <a:avLst/>
          </a:prstGeom>
          <a:ln>
            <a:solidFill>
              <a:srgbClr val="002060"/>
            </a:solidFill>
          </a:ln>
        </p:spPr>
        <p:txBody>
          <a:bodyPr/>
          <a:lstStyle>
            <a:lvl1pPr>
              <a:defRPr sz="1200"/>
            </a:lvl1pPr>
          </a:lstStyle>
          <a:p>
            <a:pPr lvl="0"/>
            <a:r>
              <a:rPr lang="en-US" dirty="0"/>
              <a:t>Enter content</a:t>
            </a:r>
            <a:endParaRPr lang="en-GB" dirty="0"/>
          </a:p>
        </p:txBody>
      </p:sp>
    </p:spTree>
    <p:extLst>
      <p:ext uri="{BB962C8B-B14F-4D97-AF65-F5344CB8AC3E}">
        <p14:creationId xmlns:p14="http://schemas.microsoft.com/office/powerpoint/2010/main" val="272200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61216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302251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93499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C93094-BB93-4572-A448-D14172400154}" type="slidenum">
              <a:rPr lang="en-GB" smtClean="0"/>
              <a:pPr/>
              <a:t>‹#›</a:t>
            </a:fld>
            <a:endParaRPr lang="en-GB" dirty="0"/>
          </a:p>
        </p:txBody>
      </p:sp>
    </p:spTree>
    <p:extLst>
      <p:ext uri="{BB962C8B-B14F-4D97-AF65-F5344CB8AC3E}">
        <p14:creationId xmlns:p14="http://schemas.microsoft.com/office/powerpoint/2010/main" val="283626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288" y="1844675"/>
            <a:ext cx="7561262" cy="7921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904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687600" y="1065052"/>
            <a:ext cx="1584325" cy="287908"/>
          </a:xfrm>
          <a:prstGeom prst="rect">
            <a:avLst/>
          </a:prstGeom>
        </p:spPr>
        <p:txBody>
          <a:bodyPr/>
          <a:lstStyle>
            <a:lvl1pPr marL="0" indent="0">
              <a:buNone/>
              <a:defRPr sz="1800" b="1">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[TOPIC]</a:t>
            </a:r>
          </a:p>
          <a:p>
            <a:pPr lvl="3"/>
            <a:r>
              <a:rPr lang="en-US" dirty="0"/>
              <a:t>Fourth level</a:t>
            </a:r>
          </a:p>
          <a:p>
            <a:pPr lvl="4"/>
            <a:r>
              <a:rPr lang="en-US" dirty="0"/>
              <a:t>Fifth</a:t>
            </a:r>
            <a:endParaRPr lang="en-GB" dirty="0"/>
          </a:p>
        </p:txBody>
      </p:sp>
      <p:sp>
        <p:nvSpPr>
          <p:cNvPr id="10"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60470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152834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32838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87799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47746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51139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78718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414592477"/>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Masters/_rels/slideMaster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Masters/_rels/slideMaster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theme" Target="../theme/theme12.xml"/><Relationship Id="rId7" Type="http://schemas.openxmlformats.org/officeDocument/2006/relationships/diagramQuickStyle" Target="../diagrams/quickStyle1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png"/><Relationship Id="rId9" Type="http://schemas.microsoft.com/office/2007/relationships/diagramDrawing" Target="../diagrams/drawing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Masters/_rels/slideMaster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Masters/_rels/slideMaster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Masters/_rels/slideMaster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Masters/_rels/slideMaster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userDrawn="1">
            <p:extLst>
              <p:ext uri="{D42A27DB-BD31-4B8C-83A1-F6EECF244321}">
                <p14:modId xmlns:p14="http://schemas.microsoft.com/office/powerpoint/2010/main" val="2231607526"/>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738664"/>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sz="1800" b="1" baseline="0" dirty="0">
                <a:solidFill>
                  <a:schemeClr val="bg1"/>
                </a:solidFill>
              </a:rPr>
              <a:t> </a:t>
            </a:r>
            <a:r>
              <a:rPr lang="en-GB" sz="2400" b="1" baseline="0" dirty="0">
                <a:solidFill>
                  <a:schemeClr val="bg1"/>
                </a:solidFill>
              </a:rPr>
              <a:t>JSNA </a:t>
            </a:r>
            <a:r>
              <a:rPr lang="en-GB" b="1" baseline="0" dirty="0">
                <a:solidFill>
                  <a:schemeClr val="bg1"/>
                </a:solidFill>
              </a:rPr>
              <a:t>SPOTLIGHT ON: </a:t>
            </a:r>
          </a:p>
          <a:p>
            <a:endParaRPr lang="en-GB" b="1" baseline="0" dirty="0">
              <a:solidFill>
                <a:schemeClr val="bg1"/>
              </a:solidFill>
            </a:endParaRPr>
          </a:p>
        </p:txBody>
      </p:sp>
    </p:spTree>
    <p:extLst>
      <p:ext uri="{BB962C8B-B14F-4D97-AF65-F5344CB8AC3E}">
        <p14:creationId xmlns:p14="http://schemas.microsoft.com/office/powerpoint/2010/main" val="256140279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976989777"/>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Priorities:</a:t>
            </a:r>
            <a:r>
              <a:rPr lang="en-GB" sz="1800" b="1" baseline="0" dirty="0">
                <a:solidFill>
                  <a:schemeClr val="bg1"/>
                </a:solidFill>
              </a:rPr>
              <a:t> what are the priorities for improvement?</a:t>
            </a:r>
            <a:endParaRPr lang="en-GB" b="1" baseline="0" dirty="0">
              <a:solidFill>
                <a:schemeClr val="bg1"/>
              </a:solidFill>
            </a:endParaRPr>
          </a:p>
        </p:txBody>
      </p:sp>
    </p:spTree>
    <p:extLst>
      <p:ext uri="{BB962C8B-B14F-4D97-AF65-F5344CB8AC3E}">
        <p14:creationId xmlns:p14="http://schemas.microsoft.com/office/powerpoint/2010/main" val="1950569218"/>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3375021692"/>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Key contacts and stakeholder involvement</a:t>
            </a:r>
            <a:endParaRPr lang="en-GB" b="1" baseline="0" dirty="0">
              <a:solidFill>
                <a:schemeClr val="bg1"/>
              </a:solidFill>
            </a:endParaRPr>
          </a:p>
        </p:txBody>
      </p:sp>
    </p:spTree>
    <p:extLst>
      <p:ext uri="{BB962C8B-B14F-4D97-AF65-F5344CB8AC3E}">
        <p14:creationId xmlns:p14="http://schemas.microsoft.com/office/powerpoint/2010/main" val="1877490400"/>
      </p:ext>
    </p:extLst>
  </p:cSld>
  <p:clrMap bg1="lt1" tx1="dk1" bg2="lt2" tx2="dk2" accent1="accent1" accent2="accent2" accent3="accent3" accent4="accent4" accent5="accent5" accent6="accent6" hlink="hlink" folHlink="folHlink"/>
  <p:sldLayoutIdLst>
    <p:sldLayoutId id="214748377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951099595"/>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Appendices</a:t>
            </a:r>
            <a:endParaRPr lang="en-GB" b="1" baseline="0" dirty="0">
              <a:solidFill>
                <a:schemeClr val="bg1"/>
              </a:solidFill>
            </a:endParaRPr>
          </a:p>
        </p:txBody>
      </p:sp>
    </p:spTree>
    <p:extLst>
      <p:ext uri="{BB962C8B-B14F-4D97-AF65-F5344CB8AC3E}">
        <p14:creationId xmlns:p14="http://schemas.microsoft.com/office/powerpoint/2010/main" val="4057550174"/>
      </p:ext>
    </p:extLst>
  </p:cSld>
  <p:clrMap bg1="lt1" tx1="dk1" bg2="lt2" tx2="dk2" accent1="accent1" accent2="accent2" accent3="accent3" accent4="accent4" accent5="accent5" accent6="accent6" hlink="hlink" folHlink="folHlink"/>
  <p:sldLayoutIdLst>
    <p:sldLayoutId id="2147483773" r:id="rId1"/>
    <p:sldLayoutId id="214748377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User guide- delete before</a:t>
            </a:r>
            <a:r>
              <a:rPr lang="en-GB" sz="1800" b="1" baseline="0" dirty="0">
                <a:solidFill>
                  <a:schemeClr val="bg1"/>
                </a:solidFill>
              </a:rPr>
              <a:t> publishing </a:t>
            </a:r>
            <a:endParaRPr lang="en-GB" b="1" baseline="0" dirty="0">
              <a:solidFill>
                <a:schemeClr val="bg1"/>
              </a:solidFill>
            </a:endParaRPr>
          </a:p>
        </p:txBody>
      </p:sp>
    </p:spTree>
    <p:extLst>
      <p:ext uri="{BB962C8B-B14F-4D97-AF65-F5344CB8AC3E}">
        <p14:creationId xmlns:p14="http://schemas.microsoft.com/office/powerpoint/2010/main" val="1104503542"/>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2064607394"/>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Setting the scene:</a:t>
            </a:r>
            <a:r>
              <a:rPr lang="en-GB" sz="1800" b="1" baseline="0" dirty="0">
                <a:solidFill>
                  <a:schemeClr val="bg1"/>
                </a:solidFill>
              </a:rPr>
              <a:t> what is</a:t>
            </a:r>
            <a:endParaRPr lang="en-GB" b="1" baseline="0" dirty="0">
              <a:solidFill>
                <a:schemeClr val="bg1"/>
              </a:solidFill>
            </a:endParaRPr>
          </a:p>
        </p:txBody>
      </p:sp>
    </p:spTree>
    <p:extLst>
      <p:ext uri="{BB962C8B-B14F-4D97-AF65-F5344CB8AC3E}">
        <p14:creationId xmlns:p14="http://schemas.microsoft.com/office/powerpoint/2010/main" val="600373129"/>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584842229"/>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Policy context:</a:t>
            </a:r>
            <a:r>
              <a:rPr lang="en-GB" sz="1800" b="1" baseline="0" dirty="0">
                <a:solidFill>
                  <a:schemeClr val="bg1"/>
                </a:solidFill>
              </a:rPr>
              <a:t> current guidelines</a:t>
            </a:r>
            <a:endParaRPr lang="en-GB" b="1" baseline="0" dirty="0">
              <a:solidFill>
                <a:schemeClr val="bg1"/>
              </a:solidFill>
            </a:endParaRPr>
          </a:p>
        </p:txBody>
      </p:sp>
    </p:spTree>
    <p:extLst>
      <p:ext uri="{BB962C8B-B14F-4D97-AF65-F5344CB8AC3E}">
        <p14:creationId xmlns:p14="http://schemas.microsoft.com/office/powerpoint/2010/main" val="249927358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794061728"/>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What works:</a:t>
            </a:r>
            <a:r>
              <a:rPr lang="en-GB" sz="1800" b="1" baseline="0" dirty="0">
                <a:solidFill>
                  <a:schemeClr val="bg1"/>
                </a:solidFill>
              </a:rPr>
              <a:t> effective interventions</a:t>
            </a:r>
            <a:endParaRPr lang="en-GB" b="1" baseline="0" dirty="0">
              <a:solidFill>
                <a:schemeClr val="bg1"/>
              </a:solidFill>
            </a:endParaRPr>
          </a:p>
        </p:txBody>
      </p:sp>
    </p:spTree>
    <p:extLst>
      <p:ext uri="{BB962C8B-B14F-4D97-AF65-F5344CB8AC3E}">
        <p14:creationId xmlns:p14="http://schemas.microsoft.com/office/powerpoint/2010/main" val="1877474635"/>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4011017633"/>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The local picture</a:t>
            </a:r>
            <a:endParaRPr lang="en-GB" b="1" baseline="0" dirty="0">
              <a:solidFill>
                <a:schemeClr val="bg1"/>
              </a:solidFill>
            </a:endParaRPr>
          </a:p>
        </p:txBody>
      </p:sp>
    </p:spTree>
    <p:extLst>
      <p:ext uri="{BB962C8B-B14F-4D97-AF65-F5344CB8AC3E}">
        <p14:creationId xmlns:p14="http://schemas.microsoft.com/office/powerpoint/2010/main" val="3941089617"/>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478289309"/>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Local actions: what is being done</a:t>
            </a:r>
            <a:r>
              <a:rPr lang="en-GB" sz="1800" b="1" baseline="0" dirty="0">
                <a:solidFill>
                  <a:schemeClr val="bg1"/>
                </a:solidFill>
              </a:rPr>
              <a:t> to address the issue</a:t>
            </a:r>
            <a:endParaRPr lang="en-GB" b="1" baseline="0" dirty="0">
              <a:solidFill>
                <a:schemeClr val="bg1"/>
              </a:solidFill>
            </a:endParaRPr>
          </a:p>
        </p:txBody>
      </p:sp>
    </p:spTree>
    <p:extLst>
      <p:ext uri="{BB962C8B-B14F-4D97-AF65-F5344CB8AC3E}">
        <p14:creationId xmlns:p14="http://schemas.microsoft.com/office/powerpoint/2010/main" val="2274498190"/>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3999982116"/>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baseline="0" dirty="0">
                <a:solidFill>
                  <a:schemeClr val="bg1"/>
                </a:solidFill>
              </a:rPr>
              <a:t>Impact on indicators: evidence we are making a difference</a:t>
            </a:r>
            <a:endParaRPr lang="en-GB" b="1" baseline="0" dirty="0">
              <a:solidFill>
                <a:schemeClr val="bg1"/>
              </a:solidFill>
            </a:endParaRPr>
          </a:p>
        </p:txBody>
      </p:sp>
    </p:spTree>
    <p:extLst>
      <p:ext uri="{BB962C8B-B14F-4D97-AF65-F5344CB8AC3E}">
        <p14:creationId xmlns:p14="http://schemas.microsoft.com/office/powerpoint/2010/main" val="3870253388"/>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251508095"/>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Public perspective</a:t>
            </a:r>
            <a:endParaRPr lang="en-GB" b="1" baseline="0" dirty="0">
              <a:solidFill>
                <a:schemeClr val="bg1"/>
              </a:solidFill>
            </a:endParaRPr>
          </a:p>
        </p:txBody>
      </p:sp>
    </p:spTree>
    <p:extLst>
      <p:ext uri="{BB962C8B-B14F-4D97-AF65-F5344CB8AC3E}">
        <p14:creationId xmlns:p14="http://schemas.microsoft.com/office/powerpoint/2010/main" val="3106409600"/>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903977492"/>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a:solidFill>
                  <a:schemeClr val="bg1"/>
                </a:solidFill>
              </a:rPr>
              <a:t>Knowledge gaps:</a:t>
            </a:r>
            <a:r>
              <a:rPr lang="en-GB" sz="1800" b="1" baseline="0" dirty="0">
                <a:solidFill>
                  <a:schemeClr val="bg1"/>
                </a:solidFill>
              </a:rPr>
              <a:t> what more do we need to know?</a:t>
            </a:r>
            <a:endParaRPr lang="en-GB" b="1" baseline="0" dirty="0">
              <a:solidFill>
                <a:schemeClr val="bg1"/>
              </a:solidFill>
            </a:endParaRPr>
          </a:p>
        </p:txBody>
      </p:sp>
    </p:spTree>
    <p:extLst>
      <p:ext uri="{BB962C8B-B14F-4D97-AF65-F5344CB8AC3E}">
        <p14:creationId xmlns:p14="http://schemas.microsoft.com/office/powerpoint/2010/main" val="2366073427"/>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4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oplesfridge.com/" TargetMode="External"/><Relationship Id="rId2" Type="http://schemas.openxmlformats.org/officeDocument/2006/relationships/hyperlink" Target="https://www.yourlocalpantry.co.uk/peckha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hyperlink" Target="https://www.wen.org.uk/foodpartnership"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data.london.gov.uk/dataset/survey-of-londoners-headline-findings?utm_campaign=%7b~messageName~%7d&amp;utm_source=emailCampaign&amp;utm_content=%7b~mailVariationId~%7d&amp;utm_medium=email" TargetMode="External"/><Relationship Id="rId2" Type="http://schemas.openxmlformats.org/officeDocument/2006/relationships/hyperlink" Target="https://views-voices.oxfam.org.uk/2015/12/public-perceptions-of-uk-foodbanks/" TargetMode="External"/><Relationship Id="rId1" Type="http://schemas.openxmlformats.org/officeDocument/2006/relationships/slideLayout" Target="../slideLayouts/slideLayout8.xml"/><Relationship Id="rId5" Type="http://schemas.openxmlformats.org/officeDocument/2006/relationships/hyperlink" Target="https://www.healthylondon.org/wp-content/uploads/2018/02/The-Great-Weight-Debate-report.pdf" TargetMode="External"/><Relationship Id="rId4" Type="http://schemas.openxmlformats.org/officeDocument/2006/relationships/hyperlink" Target="https://www.ipsos.com/sites/default/files/publication/1970-01/sri-ews-education-child-hunger-in-london-2013.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uk/government/publications/standards-for-school-food-in-england"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hyperlink" Target="mailto:natalie.lovell@towerhamlets.gov.uk"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the-eatwell-guide" TargetMode="External"/><Relationship Id="rId2" Type="http://schemas.openxmlformats.org/officeDocument/2006/relationships/hyperlink" Target="http://www.instituteofhealthequity.org/resources-reports/fair-society-healthy-lives-the-marmot-review/fair-society-healthy-lives-full-report-pdf.pdf" TargetMode="External"/><Relationship Id="rId1" Type="http://schemas.openxmlformats.org/officeDocument/2006/relationships/slideLayout" Target="../slideLayouts/slideLayout3.xml"/><Relationship Id="rId5" Type="http://schemas.openxmlformats.org/officeDocument/2006/relationships/hyperlink" Target="https://assets.publishing.service.gov.uk/government/uploads/system/uploads/attachment_data/file/802933/gbsf-nutrition-standards-consultation.pdf" TargetMode="External"/><Relationship Id="rId4" Type="http://schemas.openxmlformats.org/officeDocument/2006/relationships/hyperlink" Target="https://www.gov.uk/government/publications/standards-for-school-food-in-engl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ustainweb.org/resources/files/reports/BeyondTheFoodBank_2018.pdf" TargetMode="External"/><Relationship Id="rId2" Type="http://schemas.openxmlformats.org/officeDocument/2006/relationships/hyperlink" Target="https://www.london.gov.uk/sites/default/files/final_london_food_strategy.pdf" TargetMode="External"/><Relationship Id="rId1" Type="http://schemas.openxmlformats.org/officeDocument/2006/relationships/slideLayout" Target="../slideLayouts/slideLayout3.xml"/><Relationship Id="rId6" Type="http://schemas.openxmlformats.org/officeDocument/2006/relationships/hyperlink" Target="https://www.sustainweb.org/resources/files/reports/BoroughDeclaration_SupportPack.pdf" TargetMode="External"/><Relationship Id="rId5" Type="http://schemas.openxmlformats.org/officeDocument/2006/relationships/hyperlink" Target="https://www.london.gov.uk/sites/default/files/takeawaystoolkit.pdf" TargetMode="External"/><Relationship Id="rId4" Type="http://schemas.openxmlformats.org/officeDocument/2006/relationships/hyperlink" Target="https://foodresearch.org.uk/publications/local-authorities-food-brex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uk/babyfriendly/" TargetMode="External"/><Relationship Id="rId2" Type="http://schemas.openxmlformats.org/officeDocument/2006/relationships/hyperlink" Target="https://www.foodforlife.org.uk/catering/food-for-life-served-here" TargetMode="External"/><Relationship Id="rId1" Type="http://schemas.openxmlformats.org/officeDocument/2006/relationships/slideLayout" Target="../slideLayouts/slideLayout3.xml"/><Relationship Id="rId4" Type="http://schemas.openxmlformats.org/officeDocument/2006/relationships/hyperlink" Target="https://www.towerhamlets.gov.uk/News_events/2018/October_2018/Mayor_announces_new_programmes_to_tackle_pover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D428-0FA9-4879-954C-E35FD698E11F}"/>
              </a:ext>
            </a:extLst>
          </p:cNvPr>
          <p:cNvSpPr>
            <a:spLocks noGrp="1"/>
          </p:cNvSpPr>
          <p:nvPr>
            <p:ph type="title" idx="4294967295"/>
          </p:nvPr>
        </p:nvSpPr>
        <p:spPr>
          <a:xfrm>
            <a:off x="628650" y="-1325563"/>
            <a:ext cx="7886700" cy="1325563"/>
          </a:xfrm>
          <a:prstGeom prst="rect">
            <a:avLst/>
          </a:prstGeom>
        </p:spPr>
        <p:txBody>
          <a:bodyPr anchor="b"/>
          <a:lstStyle/>
          <a:p>
            <a:r>
              <a:rPr lang="en-GB" dirty="0"/>
              <a:t>JSNA SPOTLIGHT ON FOOD POVERTY</a:t>
            </a:r>
          </a:p>
        </p:txBody>
      </p:sp>
      <p:sp>
        <p:nvSpPr>
          <p:cNvPr id="10" name="Text Placeholder 9"/>
          <p:cNvSpPr>
            <a:spLocks noGrp="1"/>
          </p:cNvSpPr>
          <p:nvPr>
            <p:ph type="body" sz="quarter" idx="10"/>
          </p:nvPr>
        </p:nvSpPr>
        <p:spPr>
          <a:xfrm>
            <a:off x="179512" y="1412776"/>
            <a:ext cx="6242151" cy="360462"/>
          </a:xfrm>
        </p:spPr>
        <p:txBody>
          <a:bodyPr/>
          <a:lstStyle/>
          <a:p>
            <a:r>
              <a:rPr lang="en-GB" dirty="0"/>
              <a:t> Food Poverty</a:t>
            </a:r>
            <a:endParaRPr lang="en-GB" i="1" dirty="0">
              <a:solidFill>
                <a:srgbClr val="FF0000"/>
              </a:solidFill>
            </a:endParaRPr>
          </a:p>
        </p:txBody>
      </p:sp>
      <p:sp>
        <p:nvSpPr>
          <p:cNvPr id="11" name="Text Placeholder 10"/>
          <p:cNvSpPr>
            <a:spLocks noGrp="1"/>
          </p:cNvSpPr>
          <p:nvPr>
            <p:ph type="body" sz="quarter" idx="11"/>
          </p:nvPr>
        </p:nvSpPr>
        <p:spPr/>
        <p:txBody>
          <a:bodyPr/>
          <a:lstStyle/>
          <a:p>
            <a:pPr algn="r"/>
            <a:r>
              <a:rPr lang="en-GB" dirty="0"/>
              <a:t>October 2019</a:t>
            </a:r>
          </a:p>
        </p:txBody>
      </p:sp>
      <p:sp>
        <p:nvSpPr>
          <p:cNvPr id="12" name="Content Placeholder 11"/>
          <p:cNvSpPr>
            <a:spLocks noGrp="1"/>
          </p:cNvSpPr>
          <p:nvPr>
            <p:ph sz="quarter" idx="12"/>
          </p:nvPr>
        </p:nvSpPr>
        <p:spPr>
          <a:xfrm>
            <a:off x="251520" y="1916832"/>
            <a:ext cx="8496944" cy="4176464"/>
          </a:xfrm>
        </p:spPr>
        <p:txBody>
          <a:bodyPr/>
          <a:lstStyle/>
          <a:p>
            <a:pPr>
              <a:spcBef>
                <a:spcPts val="100"/>
              </a:spcBef>
            </a:pPr>
            <a:endParaRPr lang="en-GB" sz="1100" b="1" dirty="0"/>
          </a:p>
          <a:p>
            <a:pPr>
              <a:spcBef>
                <a:spcPts val="100"/>
              </a:spcBef>
            </a:pPr>
            <a:r>
              <a:rPr lang="en-GB" sz="1200" b="1" dirty="0"/>
              <a:t>Introduction </a:t>
            </a:r>
          </a:p>
          <a:p>
            <a:pPr>
              <a:spcBef>
                <a:spcPts val="100"/>
              </a:spcBef>
            </a:pPr>
            <a:endParaRPr lang="en-GB" sz="1100" b="1" dirty="0"/>
          </a:p>
          <a:p>
            <a:pPr marL="171450" indent="-171450">
              <a:spcBef>
                <a:spcPts val="100"/>
              </a:spcBef>
              <a:buFont typeface="Arial" panose="020B0604020202020204" pitchFamily="34" charset="0"/>
              <a:buChar char="•"/>
            </a:pPr>
            <a:r>
              <a:rPr lang="en-GB" sz="1100" dirty="0"/>
              <a:t>Food poverty is the inability to afford, or to have access  to, food to make up a healthy diet.</a:t>
            </a:r>
          </a:p>
          <a:p>
            <a:pPr>
              <a:spcBef>
                <a:spcPts val="100"/>
              </a:spcBef>
            </a:pPr>
            <a:endParaRPr lang="en-GB" sz="1100" dirty="0"/>
          </a:p>
          <a:p>
            <a:pPr marL="171450" indent="-171450">
              <a:spcBef>
                <a:spcPts val="100"/>
              </a:spcBef>
              <a:buFont typeface="Arial" panose="020B0604020202020204" pitchFamily="34" charset="0"/>
              <a:buChar char="•"/>
            </a:pPr>
            <a:r>
              <a:rPr lang="en-GB" sz="1100" dirty="0"/>
              <a:t>The main cause of food poverty is lack of money and resources .  It is also a factor of the food environment.</a:t>
            </a:r>
          </a:p>
          <a:p>
            <a:pPr marL="108000" indent="-108000">
              <a:spcBef>
                <a:spcPts val="100"/>
              </a:spcBef>
              <a:buFontTx/>
              <a:buChar char="-"/>
            </a:pPr>
            <a:endParaRPr lang="en-GB" sz="1100" dirty="0"/>
          </a:p>
          <a:p>
            <a:pPr marL="171450" indent="-171450">
              <a:spcBef>
                <a:spcPts val="100"/>
              </a:spcBef>
              <a:buFont typeface="Arial" panose="020B0604020202020204" pitchFamily="34" charset="0"/>
              <a:buChar char="•"/>
            </a:pPr>
            <a:r>
              <a:rPr lang="en-GB" sz="1100" dirty="0"/>
              <a:t>The United Kingdom is said to have amongst the highest levels of food poverty in the developed world, although descriptions of food poverty’s prevalence are inconsistent due to a lack of data collection. </a:t>
            </a:r>
          </a:p>
          <a:p>
            <a:pPr>
              <a:spcBef>
                <a:spcPts val="100"/>
              </a:spcBef>
            </a:pPr>
            <a:endParaRPr lang="en-GB" sz="1100" dirty="0"/>
          </a:p>
          <a:p>
            <a:pPr marL="171450" indent="-171450">
              <a:spcBef>
                <a:spcPts val="100"/>
              </a:spcBef>
              <a:buFont typeface="Arial" panose="020B0604020202020204" pitchFamily="34" charset="0"/>
              <a:buChar char="•"/>
            </a:pPr>
            <a:r>
              <a:rPr lang="en-GB" sz="1100" dirty="0"/>
              <a:t>Food poverty has been reported to damage children’s physical and mental health.</a:t>
            </a:r>
          </a:p>
          <a:p>
            <a:pPr>
              <a:spcBef>
                <a:spcPts val="100"/>
              </a:spcBef>
            </a:pPr>
            <a:endParaRPr lang="en-GB" sz="1100" dirty="0"/>
          </a:p>
          <a:p>
            <a:pPr marL="171450" indent="-171450">
              <a:spcBef>
                <a:spcPts val="100"/>
              </a:spcBef>
              <a:buFont typeface="Arial" panose="020B0604020202020204" pitchFamily="34" charset="0"/>
              <a:buChar char="•"/>
            </a:pPr>
            <a:r>
              <a:rPr lang="en-GB" sz="1100" dirty="0"/>
              <a:t>The most common health consequence of food poverty is likely to be obesity and its related conditions.  It also causes other dietary deficiencies,  social isolation, as well as stress and anxiety.</a:t>
            </a:r>
          </a:p>
          <a:p>
            <a:pPr>
              <a:spcBef>
                <a:spcPts val="100"/>
              </a:spcBef>
            </a:pPr>
            <a:endParaRPr lang="en-GB" sz="1100" dirty="0"/>
          </a:p>
          <a:p>
            <a:pPr marL="171450" indent="-171450">
              <a:spcBef>
                <a:spcPts val="100"/>
              </a:spcBef>
              <a:buFont typeface="Arial" panose="020B0604020202020204" pitchFamily="34" charset="0"/>
              <a:buChar char="•"/>
            </a:pPr>
            <a:r>
              <a:rPr lang="en-GB" sz="1100" dirty="0"/>
              <a:t>Food poverty  can hinder a child’s ability to learn and participate socially.</a:t>
            </a:r>
          </a:p>
          <a:p>
            <a:pPr>
              <a:spcBef>
                <a:spcPts val="100"/>
              </a:spcBef>
            </a:pPr>
            <a:endParaRPr lang="en-GB" sz="1100" dirty="0"/>
          </a:p>
          <a:p>
            <a:pPr marL="171450" indent="-171450">
              <a:spcBef>
                <a:spcPts val="100"/>
              </a:spcBef>
              <a:buFont typeface="Arial" panose="020B0604020202020204" pitchFamily="34" charset="0"/>
              <a:buChar char="•"/>
            </a:pPr>
            <a:r>
              <a:rPr lang="en-GB" sz="1100" dirty="0"/>
              <a:t>An expert enquiry highlighted the importance of maintaining dignity within a food poverty response. Food poverty is best prevented by addressing the root causes. However, where mitigation is necessary it should: involve beneficiaries in decisions; give people a choice; offer people a chance to contribute; and embrace the social value of food.</a:t>
            </a:r>
            <a:endParaRPr lang="en-GB" sz="900" dirty="0"/>
          </a:p>
        </p:txBody>
      </p:sp>
    </p:spTree>
    <p:extLst>
      <p:ext uri="{BB962C8B-B14F-4D97-AF65-F5344CB8AC3E}">
        <p14:creationId xmlns:p14="http://schemas.microsoft.com/office/powerpoint/2010/main" val="348692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84C5D8-604C-48BF-84D4-85A47B7D0ABE}"/>
              </a:ext>
            </a:extLst>
          </p:cNvPr>
          <p:cNvSpPr>
            <a:spLocks noGrp="1"/>
          </p:cNvSpPr>
          <p:nvPr>
            <p:ph type="title" idx="4294967295"/>
          </p:nvPr>
        </p:nvSpPr>
        <p:spPr>
          <a:xfrm>
            <a:off x="628650" y="-1325563"/>
            <a:ext cx="7886700" cy="1325563"/>
          </a:xfrm>
          <a:prstGeom prst="rect">
            <a:avLst/>
          </a:prstGeom>
        </p:spPr>
        <p:txBody>
          <a:bodyPr anchor="b"/>
          <a:lstStyle/>
          <a:p>
            <a:r>
              <a:rPr lang="en-GB" dirty="0"/>
              <a:t>WHAT IS AN EFFECTIVE INTERENTION?</a:t>
            </a:r>
          </a:p>
        </p:txBody>
      </p:sp>
      <p:sp>
        <p:nvSpPr>
          <p:cNvPr id="4" name="Content Placeholder 3" descr="The diagram shows how our food systems, food environment and diet quality are all linked and inter-dependent. This draws on work by the United Nations."/>
          <p:cNvSpPr>
            <a:spLocks noGrp="1"/>
          </p:cNvSpPr>
          <p:nvPr>
            <p:ph sz="quarter" idx="14"/>
          </p:nvPr>
        </p:nvSpPr>
        <p:spPr/>
        <p:txBody>
          <a:bodyPr/>
          <a:lstStyle/>
          <a:p>
            <a:pPr marL="0" lvl="1" indent="0">
              <a:spcBef>
                <a:spcPts val="100"/>
              </a:spcBef>
              <a:buNone/>
            </a:pPr>
            <a:endParaRPr lang="en-GB" sz="1000" b="1" dirty="0">
              <a:solidFill>
                <a:srgbClr val="FF0000"/>
              </a:solidFill>
            </a:endParaRPr>
          </a:p>
          <a:p>
            <a:pPr marL="0" lvl="1" indent="0">
              <a:spcBef>
                <a:spcPts val="100"/>
              </a:spcBef>
              <a:buNone/>
            </a:pPr>
            <a:endParaRPr lang="en-GB" sz="1000" b="1" dirty="0">
              <a:solidFill>
                <a:srgbClr val="FF0000"/>
              </a:solidFill>
            </a:endParaRPr>
          </a:p>
          <a:p>
            <a:pPr marL="0" lvl="1" indent="0">
              <a:spcBef>
                <a:spcPts val="100"/>
              </a:spcBef>
              <a:buNone/>
            </a:pPr>
            <a:endParaRPr lang="en-GB" sz="500" dirty="0"/>
          </a:p>
          <a:p>
            <a:pPr marL="0" indent="0">
              <a:buNone/>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880282744"/>
              </p:ext>
            </p:extLst>
          </p:nvPr>
        </p:nvGraphicFramePr>
        <p:xfrm>
          <a:off x="179512" y="1397000"/>
          <a:ext cx="8712968" cy="5416376"/>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val="20000"/>
                    </a:ext>
                  </a:extLst>
                </a:gridCol>
              </a:tblGrid>
              <a:tr h="5416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rPr>
                        <a:t>Because of food poverty’s complexity and our need to limit the scope of our recommendations, this</a:t>
                      </a:r>
                      <a:r>
                        <a:rPr lang="en-GB" sz="1200" b="0" dirty="0">
                          <a:solidFill>
                            <a:schemeClr val="tx1"/>
                          </a:solidFill>
                        </a:rPr>
                        <a:t> Joint Strategic Needs Assessment has been</a:t>
                      </a:r>
                      <a:r>
                        <a:rPr lang="en-GB" sz="1200" b="0" baseline="0" dirty="0">
                          <a:solidFill>
                            <a:schemeClr val="tx1"/>
                          </a:solidFill>
                        </a:rPr>
                        <a:t> structured against the following conceptual framework promoted by the United Nation’s (Fig 1)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baseline="0" dirty="0">
                        <a:solidFill>
                          <a:schemeClr val="tx1"/>
                        </a:solidFill>
                      </a:endParaRPr>
                    </a:p>
                    <a:p>
                      <a:endParaRPr lang="en-GB" sz="900" b="0" dirty="0">
                        <a:solidFill>
                          <a:schemeClr val="tx1"/>
                        </a:solidFill>
                      </a:endParaRPr>
                    </a:p>
                    <a:p>
                      <a:endParaRPr lang="en-GB" sz="900"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237605" y="2924944"/>
            <a:ext cx="1224136" cy="1338828"/>
          </a:xfrm>
          <a:prstGeom prst="rect">
            <a:avLst/>
          </a:prstGeom>
          <a:noFill/>
        </p:spPr>
        <p:txBody>
          <a:bodyPr wrap="square" rtlCol="0">
            <a:spAutoFit/>
          </a:bodyPr>
          <a:lstStyle/>
          <a:p>
            <a:r>
              <a:rPr lang="en-GB" sz="900" b="1" dirty="0"/>
              <a:t>Fig 1: Conceptual Framework – Linkages between food systems, food environment and diet quality (United Nations, 2017)</a:t>
            </a:r>
          </a:p>
          <a:p>
            <a:endParaRPr lang="en-GB" sz="900" b="1" dirty="0"/>
          </a:p>
          <a:p>
            <a:endParaRPr lang="en-GB" sz="900" dirty="0"/>
          </a:p>
        </p:txBody>
      </p:sp>
      <p:pic>
        <p:nvPicPr>
          <p:cNvPr id="6" name="Picture 5" descr="Diagram shows how the food environment influences our consumer choi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88840"/>
            <a:ext cx="5971118" cy="4320480"/>
          </a:xfrm>
          <a:prstGeom prst="rect">
            <a:avLst/>
          </a:prstGeom>
          <a:noFill/>
          <a:ln>
            <a:noFill/>
          </a:ln>
        </p:spPr>
      </p:pic>
    </p:spTree>
    <p:extLst>
      <p:ext uri="{BB962C8B-B14F-4D97-AF65-F5344CB8AC3E}">
        <p14:creationId xmlns:p14="http://schemas.microsoft.com/office/powerpoint/2010/main" val="195724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C5983-22FA-45C4-9A29-39AA28B8EB48}"/>
              </a:ext>
            </a:extLst>
          </p:cNvPr>
          <p:cNvSpPr>
            <a:spLocks noGrp="1"/>
          </p:cNvSpPr>
          <p:nvPr>
            <p:ph type="title" idx="4294967295"/>
          </p:nvPr>
        </p:nvSpPr>
        <p:spPr>
          <a:xfrm>
            <a:off x="628650" y="-1325563"/>
            <a:ext cx="7886700" cy="1325563"/>
          </a:xfrm>
          <a:prstGeom prst="rect">
            <a:avLst/>
          </a:prstGeom>
        </p:spPr>
        <p:txBody>
          <a:bodyPr anchor="b"/>
          <a:lstStyle/>
          <a:p>
            <a:r>
              <a:rPr lang="en-GB" dirty="0"/>
              <a:t>INTRODUCES FOLLOWING SLIDES ON EFFECTIVE INTERVENTIONS TO REDUCE FOOD POVERTY</a:t>
            </a:r>
          </a:p>
        </p:txBody>
      </p:sp>
      <p:sp>
        <p:nvSpPr>
          <p:cNvPr id="2" name="Content Placeholder 1"/>
          <p:cNvSpPr>
            <a:spLocks noGrp="1"/>
          </p:cNvSpPr>
          <p:nvPr>
            <p:ph sz="quarter" idx="14"/>
          </p:nvPr>
        </p:nvSpPr>
        <p:spPr/>
        <p:txBody>
          <a:bodyPr/>
          <a:lstStyle/>
          <a:p>
            <a:r>
              <a:rPr lang="en-GB" dirty="0"/>
              <a:t>In the following slides, we have taken each conceptual domain and used the best available evidence to identify interventions against this conceptual framework. </a:t>
            </a:r>
          </a:p>
          <a:p>
            <a:endParaRPr lang="en-GB" dirty="0"/>
          </a:p>
          <a:p>
            <a:r>
              <a:rPr lang="en-GB" dirty="0"/>
              <a:t>We have selected those with the greatest likely impact as our priority recommendations, see ‘</a:t>
            </a:r>
            <a:r>
              <a:rPr lang="en-GB" dirty="0">
                <a:hlinkClick r:id="rId2" action="ppaction://hlinksldjump"/>
              </a:rPr>
              <a:t>Priorities’ from slide number 43</a:t>
            </a:r>
            <a:r>
              <a:rPr lang="en-GB" dirty="0"/>
              <a:t>.</a:t>
            </a:r>
          </a:p>
          <a:p>
            <a:endParaRPr lang="en-GB" dirty="0"/>
          </a:p>
          <a:p>
            <a:r>
              <a:rPr lang="en-GB" dirty="0"/>
              <a:t>To skip the evidence section and find out what food poverty looks like in Tower Hamlets, see ‘</a:t>
            </a:r>
            <a:r>
              <a:rPr lang="en-GB" dirty="0">
                <a:hlinkClick r:id="rId3" action="ppaction://hlinksldjump"/>
              </a:rPr>
              <a:t>Local Picture’ from slide number 34.</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30892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97F5-1AE5-48B8-BECF-4CEC6CAA9535}"/>
              </a:ext>
            </a:extLst>
          </p:cNvPr>
          <p:cNvSpPr>
            <a:spLocks noGrp="1"/>
          </p:cNvSpPr>
          <p:nvPr>
            <p:ph type="title" idx="4294967295"/>
          </p:nvPr>
        </p:nvSpPr>
        <p:spPr>
          <a:xfrm>
            <a:off x="628650" y="-1325563"/>
            <a:ext cx="7886700" cy="1325563"/>
          </a:xfrm>
          <a:prstGeom prst="rect">
            <a:avLst/>
          </a:prstGeom>
        </p:spPr>
        <p:txBody>
          <a:bodyPr anchor="b"/>
          <a:lstStyle/>
          <a:p>
            <a:r>
              <a:rPr lang="en-GB" dirty="0"/>
              <a:t>INCREASING A FAMILY`S INCOME TO REDUCE FOOD POVERTY</a:t>
            </a:r>
          </a:p>
        </p:txBody>
      </p:sp>
      <p:graphicFrame>
        <p:nvGraphicFramePr>
          <p:cNvPr id="7" name="Table 6"/>
          <p:cNvGraphicFramePr>
            <a:graphicFrameLocks noGrp="1"/>
          </p:cNvGraphicFramePr>
          <p:nvPr>
            <p:extLst>
              <p:ext uri="{D42A27DB-BD31-4B8C-83A1-F6EECF244321}">
                <p14:modId xmlns:p14="http://schemas.microsoft.com/office/powerpoint/2010/main" val="631594660"/>
              </p:ext>
            </p:extLst>
          </p:nvPr>
        </p:nvGraphicFramePr>
        <p:xfrm>
          <a:off x="323528" y="1691640"/>
          <a:ext cx="8424935" cy="4671249"/>
        </p:xfrm>
        <a:graphic>
          <a:graphicData uri="http://schemas.openxmlformats.org/drawingml/2006/table">
            <a:tbl>
              <a:tblPr firstRow="1" bandRow="1">
                <a:tableStyleId>{00A15C55-8517-42AA-B614-E9B94910E393}</a:tableStyleId>
              </a:tblPr>
              <a:tblGrid>
                <a:gridCol w="1554305">
                  <a:extLst>
                    <a:ext uri="{9D8B030D-6E8A-4147-A177-3AD203B41FA5}">
                      <a16:colId xmlns:a16="http://schemas.microsoft.com/office/drawing/2014/main" val="20000"/>
                    </a:ext>
                  </a:extLst>
                </a:gridCol>
                <a:gridCol w="2622159">
                  <a:extLst>
                    <a:ext uri="{9D8B030D-6E8A-4147-A177-3AD203B41FA5}">
                      <a16:colId xmlns:a16="http://schemas.microsoft.com/office/drawing/2014/main" val="20001"/>
                    </a:ext>
                  </a:extLst>
                </a:gridCol>
                <a:gridCol w="2680764">
                  <a:extLst>
                    <a:ext uri="{9D8B030D-6E8A-4147-A177-3AD203B41FA5}">
                      <a16:colId xmlns:a16="http://schemas.microsoft.com/office/drawing/2014/main" val="20002"/>
                    </a:ext>
                  </a:extLst>
                </a:gridCol>
                <a:gridCol w="1567707">
                  <a:extLst>
                    <a:ext uri="{9D8B030D-6E8A-4147-A177-3AD203B41FA5}">
                      <a16:colId xmlns:a16="http://schemas.microsoft.com/office/drawing/2014/main" val="20003"/>
                    </a:ext>
                  </a:extLst>
                </a:gridCol>
              </a:tblGrid>
              <a:tr h="465009">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936647">
                <a:tc>
                  <a:txBody>
                    <a:bodyPr/>
                    <a:lstStyle/>
                    <a:p>
                      <a:r>
                        <a:rPr lang="en-GB" sz="1000" b="1" dirty="0"/>
                        <a:t>Purchasing Power – increasing a family’s disposable</a:t>
                      </a:r>
                      <a:r>
                        <a:rPr lang="en-GB" sz="1000" b="1" baseline="0" dirty="0"/>
                        <a:t> income </a:t>
                      </a: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t>Increasing a family’s disposable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Recommendations to improve a family’s disposable income are amongst the most sustainable responses to food poverty.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A comprehensive evidence base for this type of activity is presented in other council documents, including the London Borough of Tower Hamlets Poverty Joint Strategic Needs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The evidence in the Poverty Joint Strategic Needs Assessment covers effective interventions on topics such including: social protection programmes; under claiming of entitlements; enterprise schemes; period poverty; education;  childcare; affordable housing; strengthening communities; volunteering; collaborations and partnerships; community resources; and health outcomes and access to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endParaRPr lang="en-GB" sz="1000" dirty="0"/>
                    </a:p>
                  </a:txBody>
                  <a:tcPr/>
                </a:tc>
                <a:tc>
                  <a:txBody>
                    <a:bodyPr/>
                    <a:lstStyle/>
                    <a:p>
                      <a:r>
                        <a:rPr lang="en-GB" sz="1000" b="1" dirty="0"/>
                        <a:t>A council and its partners can increase a family’s disposable income through</a:t>
                      </a:r>
                      <a:r>
                        <a:rPr lang="en-GB" sz="1000" b="1" baseline="0" dirty="0"/>
                        <a:t> the following actions</a:t>
                      </a:r>
                      <a:r>
                        <a:rPr lang="en-GB" sz="1000" b="1" dirty="0"/>
                        <a:t>:</a:t>
                      </a:r>
                      <a:r>
                        <a:rPr lang="en-GB" sz="1000" b="1" baseline="0" dirty="0"/>
                        <a:t> </a:t>
                      </a:r>
                    </a:p>
                    <a:p>
                      <a:endParaRPr lang="en-GB" sz="1000" baseline="0" dirty="0"/>
                    </a:p>
                    <a:p>
                      <a:r>
                        <a:rPr lang="en-GB" sz="1000" dirty="0"/>
                        <a:t>-Improve</a:t>
                      </a:r>
                      <a:r>
                        <a:rPr lang="en-GB" sz="1000" baseline="0" dirty="0"/>
                        <a:t> </a:t>
                      </a:r>
                      <a:r>
                        <a:rPr lang="en-GB" sz="1000" dirty="0"/>
                        <a:t>a vulnerable population’s employment prospects.</a:t>
                      </a:r>
                    </a:p>
                    <a:p>
                      <a:endParaRPr lang="en-GB" sz="1000" dirty="0"/>
                    </a:p>
                    <a:p>
                      <a:r>
                        <a:rPr lang="en-GB" sz="1000" dirty="0"/>
                        <a:t>-Pay</a:t>
                      </a:r>
                      <a:r>
                        <a:rPr lang="en-GB" sz="1000" baseline="0" dirty="0"/>
                        <a:t> </a:t>
                      </a:r>
                      <a:r>
                        <a:rPr lang="en-GB" sz="1000" dirty="0"/>
                        <a:t>the real London Living Wage.</a:t>
                      </a:r>
                    </a:p>
                    <a:p>
                      <a:endParaRPr lang="en-GB" sz="1000" dirty="0"/>
                    </a:p>
                    <a:p>
                      <a:r>
                        <a:rPr lang="en-GB" sz="1000" dirty="0"/>
                        <a:t>-Procure only from organisations that pay the real London Living Wage.</a:t>
                      </a:r>
                    </a:p>
                    <a:p>
                      <a:endParaRPr lang="en-GB" sz="1000" dirty="0"/>
                    </a:p>
                    <a:p>
                      <a:r>
                        <a:rPr lang="en-GB" sz="1000" dirty="0"/>
                        <a:t>-Continue to provide</a:t>
                      </a:r>
                      <a:r>
                        <a:rPr lang="en-GB" sz="1000" baseline="0" dirty="0"/>
                        <a:t> emergency welfare support to families in need, and social welfare advice provision from the voluntary and community sector. </a:t>
                      </a:r>
                    </a:p>
                    <a:p>
                      <a:endParaRPr lang="en-GB" sz="1000" baseline="0" dirty="0"/>
                    </a:p>
                    <a:p>
                      <a:r>
                        <a:rPr lang="en-GB" sz="1000" dirty="0"/>
                        <a:t>-Make</a:t>
                      </a:r>
                      <a:r>
                        <a:rPr lang="en-GB" sz="1000" baseline="0" dirty="0"/>
                        <a:t> </a:t>
                      </a:r>
                      <a:r>
                        <a:rPr lang="en-GB" sz="1000" dirty="0"/>
                        <a:t>sure they do not reclaim debt to point of destitution.</a:t>
                      </a:r>
                    </a:p>
                    <a:p>
                      <a:endParaRPr lang="en-GB" sz="1000" dirty="0"/>
                    </a:p>
                    <a:p>
                      <a:r>
                        <a:rPr lang="en-GB" sz="1000" dirty="0"/>
                        <a:t>-Improve welfare, debt &amp; benefits advice given to residents – including expanding the communications channels.</a:t>
                      </a:r>
                    </a:p>
                    <a:p>
                      <a:endParaRPr lang="en-GB" sz="1000" dirty="0"/>
                    </a:p>
                    <a:p>
                      <a:r>
                        <a:rPr lang="en-GB" sz="1000" dirty="0"/>
                        <a:t>-Reduce the  price premiums encountered by those living in poverty.</a:t>
                      </a:r>
                    </a:p>
                    <a:p>
                      <a:endParaRPr lang="en-GB"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Other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p>
                      <a:r>
                        <a:rPr lang="en-GB" sz="1000" baseline="0" dirty="0">
                          <a:effectLst/>
                        </a:rPr>
                        <a:t>↑ Income</a:t>
                      </a:r>
                    </a:p>
                    <a:p>
                      <a:r>
                        <a:rPr lang="en-GB" sz="1000" baseline="0" dirty="0">
                          <a:effectLst/>
                        </a:rPr>
                        <a:t>↓ Debt</a:t>
                      </a:r>
                    </a:p>
                    <a:p>
                      <a:r>
                        <a:rPr lang="en-GB" sz="1000" baseline="0" dirty="0">
                          <a:effectLst/>
                        </a:rPr>
                        <a:t>↓ Expenditure</a:t>
                      </a:r>
                      <a:endParaRPr lang="en-GB" sz="1000" dirty="0"/>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244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517C-E5C9-4FC3-8EA9-F7E4B538D2D8}"/>
              </a:ext>
            </a:extLst>
          </p:cNvPr>
          <p:cNvSpPr>
            <a:spLocks noGrp="1"/>
          </p:cNvSpPr>
          <p:nvPr>
            <p:ph type="title" idx="4294967295"/>
          </p:nvPr>
        </p:nvSpPr>
        <p:spPr>
          <a:xfrm>
            <a:off x="628650" y="-1325563"/>
            <a:ext cx="7886700" cy="1325563"/>
          </a:xfrm>
          <a:prstGeom prst="rect">
            <a:avLst/>
          </a:prstGeom>
        </p:spPr>
        <p:txBody>
          <a:bodyPr anchor="b"/>
          <a:lstStyle/>
          <a:p>
            <a:r>
              <a:rPr lang="en-GB" dirty="0"/>
              <a:t>PROVIDING FREE SCHOOL MEALS REDUCES FOOD POVERTY</a:t>
            </a:r>
          </a:p>
        </p:txBody>
      </p:sp>
      <p:graphicFrame>
        <p:nvGraphicFramePr>
          <p:cNvPr id="3" name="Table 2"/>
          <p:cNvGraphicFramePr>
            <a:graphicFrameLocks noGrp="1"/>
          </p:cNvGraphicFramePr>
          <p:nvPr>
            <p:extLst>
              <p:ext uri="{D42A27DB-BD31-4B8C-83A1-F6EECF244321}">
                <p14:modId xmlns:p14="http://schemas.microsoft.com/office/powerpoint/2010/main" val="1409977121"/>
              </p:ext>
            </p:extLst>
          </p:nvPr>
        </p:nvGraphicFramePr>
        <p:xfrm>
          <a:off x="179512" y="1628800"/>
          <a:ext cx="8568951" cy="4545672"/>
        </p:xfrm>
        <a:graphic>
          <a:graphicData uri="http://schemas.openxmlformats.org/drawingml/2006/table">
            <a:tbl>
              <a:tblPr firstRow="1" bandRow="1">
                <a:tableStyleId>{2D5ABB26-0587-4C30-8999-92F81FD0307C}</a:tableStyleId>
              </a:tblPr>
              <a:tblGrid>
                <a:gridCol w="1300855">
                  <a:extLst>
                    <a:ext uri="{9D8B030D-6E8A-4147-A177-3AD203B41FA5}">
                      <a16:colId xmlns:a16="http://schemas.microsoft.com/office/drawing/2014/main" val="20000"/>
                    </a:ext>
                  </a:extLst>
                </a:gridCol>
                <a:gridCol w="2875609">
                  <a:extLst>
                    <a:ext uri="{9D8B030D-6E8A-4147-A177-3AD203B41FA5}">
                      <a16:colId xmlns:a16="http://schemas.microsoft.com/office/drawing/2014/main" val="20001"/>
                    </a:ext>
                  </a:extLst>
                </a:gridCol>
                <a:gridCol w="2696599">
                  <a:extLst>
                    <a:ext uri="{9D8B030D-6E8A-4147-A177-3AD203B41FA5}">
                      <a16:colId xmlns:a16="http://schemas.microsoft.com/office/drawing/2014/main" val="20002"/>
                    </a:ext>
                  </a:extLst>
                </a:gridCol>
                <a:gridCol w="1695888">
                  <a:extLst>
                    <a:ext uri="{9D8B030D-6E8A-4147-A177-3AD203B41FA5}">
                      <a16:colId xmlns:a16="http://schemas.microsoft.com/office/drawing/2014/main" val="20003"/>
                    </a:ext>
                  </a:extLst>
                </a:gridCol>
              </a:tblGrid>
              <a:tr h="402236">
                <a:tc>
                  <a:txBody>
                    <a:bodyPr/>
                    <a:lstStyle/>
                    <a:p>
                      <a:r>
                        <a:rPr lang="en-GB" sz="1000" dirty="0"/>
                        <a:t>Conceptual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Evidence base</a:t>
                      </a:r>
                      <a:r>
                        <a:rPr lang="en-GB" sz="1000" baseline="0" dirty="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Recommended activity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Likely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43436">
                <a:tc>
                  <a:txBody>
                    <a:bodyPr/>
                    <a:lstStyle/>
                    <a:p>
                      <a:r>
                        <a:rPr lang="en-GB" sz="1000" dirty="0"/>
                        <a:t>Purchasing Power – increasing a family’s ability</a:t>
                      </a:r>
                      <a:r>
                        <a:rPr lang="en-GB" sz="1000" baseline="0" dirty="0"/>
                        <a:t> to buy healthy food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Universal Free School Meals:</a:t>
                      </a:r>
                    </a:p>
                    <a:p>
                      <a:endParaRPr lang="en-GB" sz="1000" dirty="0"/>
                    </a:p>
                    <a:p>
                      <a:r>
                        <a:rPr lang="en-GB" sz="1000" dirty="0"/>
                        <a:t>Healthy free school meals can  improve children’s educational attainment, social skills and behaviour, support the development of long term healthy eating habits, and help families with the cost of living. </a:t>
                      </a:r>
                    </a:p>
                    <a:p>
                      <a:endParaRPr lang="en-GB" sz="1000" dirty="0"/>
                    </a:p>
                    <a:p>
                      <a:r>
                        <a:rPr lang="en-GB" sz="1000" dirty="0"/>
                        <a:t>Studies have shown provision of universal  free school meals can lead to significantly increased uptake (60%-90%), children more likely to try new food, progress</a:t>
                      </a:r>
                      <a:r>
                        <a:rPr lang="en-GB" sz="1000" baseline="0" dirty="0"/>
                        <a:t> in attainment, as well as parents saving money. Evidence suggests the increase in uptake could be partly due to reduced stigma. </a:t>
                      </a:r>
                    </a:p>
                    <a:p>
                      <a:endParaRPr lang="en-GB" sz="1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A council and &amp; partners can increase a family’s ability to buy healthy food if they:</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-Encourage uptake of free school meal entitlement,</a:t>
                      </a:r>
                      <a:r>
                        <a:rPr lang="en-GB" sz="1000" baseline="0" dirty="0"/>
                        <a:t> particularly for those who are means tested but not claiming. </a:t>
                      </a: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-Maintain an enhanced free school meal provision for younger children and groups at risk of food poverty.</a:t>
                      </a:r>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Public Health Outcomes Framework:</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Dietary quality</a:t>
                      </a:r>
                    </a:p>
                    <a:p>
                      <a:pPr>
                        <a:spcAft>
                          <a:spcPts val="0"/>
                        </a:spcAft>
                      </a:pPr>
                      <a:endParaRPr lang="en-GB" sz="1000" dirty="0"/>
                    </a:p>
                    <a:p>
                      <a:pPr>
                        <a:spcAft>
                          <a:spcPts val="0"/>
                        </a:spcAft>
                      </a:pPr>
                      <a:r>
                        <a:rPr lang="en-GB" sz="1000" dirty="0"/>
                        <a:t>Other indicators:</a:t>
                      </a:r>
                    </a:p>
                    <a:p>
                      <a:r>
                        <a:rPr lang="en-GB" sz="1000" baseline="0" dirty="0">
                          <a:effectLst/>
                        </a:rPr>
                        <a:t>↑ Proportion of food expenditure spent on healthy food categories </a:t>
                      </a:r>
                    </a:p>
                    <a:p>
                      <a:r>
                        <a:rPr lang="en-GB" sz="1000" baseline="0" dirty="0">
                          <a:effectLst/>
                        </a:rPr>
                        <a:t>↑ Expenditure on healthy food</a:t>
                      </a:r>
                    </a:p>
                    <a:p>
                      <a:r>
                        <a:rPr lang="en-GB" sz="1000" baseline="0" dirty="0">
                          <a:effectLst/>
                        </a:rPr>
                        <a:t>↑ Availability of healthy food</a:t>
                      </a:r>
                    </a:p>
                    <a:p>
                      <a:r>
                        <a:rPr lang="en-GB" sz="1000" baseline="0" dirty="0">
                          <a:effectLst/>
                        </a:rPr>
                        <a:t>↓ Price of healthy food</a:t>
                      </a:r>
                    </a:p>
                    <a:p>
                      <a:r>
                        <a:rPr lang="en-GB" sz="1000" baseline="0" dirty="0">
                          <a:effectLst/>
                        </a:rPr>
                        <a:t>↑ Entrepreneurial activity</a:t>
                      </a:r>
                    </a:p>
                    <a:p>
                      <a:endParaRPr lang="en-GB" sz="1000" baseline="0" dirty="0">
                        <a:effectLst/>
                      </a:endParaRPr>
                    </a:p>
                    <a:p>
                      <a:r>
                        <a:rPr lang="en-GB" sz="1000" baseline="0" dirty="0">
                          <a:effectLst/>
                        </a:rPr>
                        <a:t>For holiday clubs:</a:t>
                      </a:r>
                    </a:p>
                    <a:p>
                      <a:r>
                        <a:rPr lang="en-GB" sz="1000" baseline="0" dirty="0">
                          <a:effectLst/>
                        </a:rPr>
                        <a:t>↑  Readiness to learn</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Learning loss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Confidence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Aspirations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Fruit and veg intake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Skipped meals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↓Sugar intake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Physical activity</a:t>
                      </a:r>
                      <a:endParaRPr lang="en-GB" sz="1000" baseline="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802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AE8D-53A2-417F-94C1-1C3992F79156}"/>
              </a:ext>
            </a:extLst>
          </p:cNvPr>
          <p:cNvSpPr>
            <a:spLocks noGrp="1"/>
          </p:cNvSpPr>
          <p:nvPr>
            <p:ph type="title" idx="4294967295"/>
          </p:nvPr>
        </p:nvSpPr>
        <p:spPr>
          <a:xfrm>
            <a:off x="628650" y="-1325563"/>
            <a:ext cx="7886700" cy="1325563"/>
          </a:xfrm>
          <a:prstGeom prst="rect">
            <a:avLst/>
          </a:prstGeom>
        </p:spPr>
        <p:txBody>
          <a:bodyPr anchor="b"/>
          <a:lstStyle/>
          <a:p>
            <a:r>
              <a:rPr lang="en-GB" dirty="0"/>
              <a:t>PROVIDING FOOD AND VITAMIN VOUCHERS REDUCES FOOD POVERT</a:t>
            </a:r>
          </a:p>
        </p:txBody>
      </p:sp>
      <p:graphicFrame>
        <p:nvGraphicFramePr>
          <p:cNvPr id="3" name="Table 2"/>
          <p:cNvGraphicFramePr>
            <a:graphicFrameLocks noGrp="1"/>
          </p:cNvGraphicFramePr>
          <p:nvPr>
            <p:extLst>
              <p:ext uri="{D42A27DB-BD31-4B8C-83A1-F6EECF244321}">
                <p14:modId xmlns:p14="http://schemas.microsoft.com/office/powerpoint/2010/main" val="2782390853"/>
              </p:ext>
            </p:extLst>
          </p:nvPr>
        </p:nvGraphicFramePr>
        <p:xfrm>
          <a:off x="251521" y="1520904"/>
          <a:ext cx="8352928" cy="4788416"/>
        </p:xfrm>
        <a:graphic>
          <a:graphicData uri="http://schemas.openxmlformats.org/drawingml/2006/table">
            <a:tbl>
              <a:tblPr firstRow="1" bandRow="1">
                <a:tableStyleId>{2D5ABB26-0587-4C30-8999-92F81FD0307C}</a:tableStyleId>
              </a:tblPr>
              <a:tblGrid>
                <a:gridCol w="1372929">
                  <a:extLst>
                    <a:ext uri="{9D8B030D-6E8A-4147-A177-3AD203B41FA5}">
                      <a16:colId xmlns:a16="http://schemas.microsoft.com/office/drawing/2014/main" val="20000"/>
                    </a:ext>
                  </a:extLst>
                </a:gridCol>
                <a:gridCol w="3432325">
                  <a:extLst>
                    <a:ext uri="{9D8B030D-6E8A-4147-A177-3AD203B41FA5}">
                      <a16:colId xmlns:a16="http://schemas.microsoft.com/office/drawing/2014/main" val="20001"/>
                    </a:ext>
                  </a:extLst>
                </a:gridCol>
                <a:gridCol w="2107513">
                  <a:extLst>
                    <a:ext uri="{9D8B030D-6E8A-4147-A177-3AD203B41FA5}">
                      <a16:colId xmlns:a16="http://schemas.microsoft.com/office/drawing/2014/main" val="20002"/>
                    </a:ext>
                  </a:extLst>
                </a:gridCol>
                <a:gridCol w="1440161">
                  <a:extLst>
                    <a:ext uri="{9D8B030D-6E8A-4147-A177-3AD203B41FA5}">
                      <a16:colId xmlns:a16="http://schemas.microsoft.com/office/drawing/2014/main" val="20003"/>
                    </a:ext>
                  </a:extLst>
                </a:gridCol>
              </a:tblGrid>
              <a:tr h="364032">
                <a:tc>
                  <a:txBody>
                    <a:bodyPr/>
                    <a:lstStyle/>
                    <a:p>
                      <a:r>
                        <a:rPr lang="en-GB" sz="1000" dirty="0"/>
                        <a:t>Conceptual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Evidence base</a:t>
                      </a:r>
                      <a:r>
                        <a:rPr lang="en-GB" sz="1000" baseline="0" dirty="0"/>
                        <a:t> </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Recommended activity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Likely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24384">
                <a:tc>
                  <a:txBody>
                    <a:bodyPr/>
                    <a:lstStyle/>
                    <a:p>
                      <a:r>
                        <a:rPr lang="en-GB" sz="1000" dirty="0"/>
                        <a:t>Purchasing power – increasing a family’s ability</a:t>
                      </a:r>
                      <a:r>
                        <a:rPr lang="en-GB" sz="1000" baseline="0" dirty="0"/>
                        <a:t> to buy healthy food </a:t>
                      </a:r>
                      <a:endParaRPr lang="en-GB"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Healthy Start Vouchers:</a:t>
                      </a:r>
                    </a:p>
                    <a:p>
                      <a:endParaRPr lang="en-GB" sz="1000" dirty="0"/>
                    </a:p>
                    <a:p>
                      <a:r>
                        <a:rPr lang="en-GB" sz="1000" dirty="0"/>
                        <a:t>Evidence</a:t>
                      </a:r>
                      <a:r>
                        <a:rPr lang="en-GB" sz="1000" baseline="0" dirty="0"/>
                        <a:t> shows food vouchers act as a nutritional safety net, increases intake of fruit and veg for voucher beneficiaries, can have positive long term impacts on nutrition of mothers and young children. Healthy Start Vouchers can act as a financial safety net to some extent but alone are not sufficient to outweigh the negative effects of poverty.   </a:t>
                      </a:r>
                    </a:p>
                    <a:p>
                      <a:endParaRPr lang="en-GB" sz="1000" baseline="0" dirty="0"/>
                    </a:p>
                    <a:p>
                      <a:r>
                        <a:rPr lang="en-GB" sz="1000" baseline="0" dirty="0"/>
                        <a:t>Further Food Voucher opportunities:</a:t>
                      </a:r>
                      <a:endParaRPr lang="en-GB" sz="1000" dirty="0"/>
                    </a:p>
                    <a:p>
                      <a:endParaRPr lang="en-GB" sz="1000" dirty="0"/>
                    </a:p>
                    <a:p>
                      <a:r>
                        <a:rPr lang="en-GB" sz="1000" dirty="0"/>
                        <a:t>There is clear evidence that it is advantageous to increase a family’s relative ability to afford healthy food. For example, a recent, systematic review concluded that 10% decreases in the price of healthier food are associated with a 12% increase in consumption, and 14% increases in the consumption of fruit and vegetables. These findings are supported by robust modelling exercises in the USA, that concluded the nationwide role out of a fruit and veg incentive scheme could have reduced prevalence of Type II diabetes by 1.7%; heart attacks by 1.4%; stroke by 1.2% ; and obesity by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-Increase uptake</a:t>
                      </a:r>
                      <a:r>
                        <a:rPr lang="en-GB" sz="1000" baseline="0" dirty="0"/>
                        <a:t> </a:t>
                      </a:r>
                      <a:r>
                        <a:rPr lang="en-GB" sz="1000" dirty="0"/>
                        <a:t>of Healthy Start Vouchers.</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-Explore further food voucher opportunities (e.g. Alexandra Rose scheme). </a:t>
                      </a:r>
                    </a:p>
                    <a:p>
                      <a:endParaRPr lang="en-GB" sz="1000" dirty="0"/>
                    </a:p>
                    <a:p>
                      <a:endParaRPr lang="en-GB" sz="1000" dirty="0"/>
                    </a:p>
                    <a:p>
                      <a:endParaRPr lang="en-GB" sz="1000" dirty="0"/>
                    </a:p>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See above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657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964E-9FCB-4574-9F52-BC8D841FE288}"/>
              </a:ext>
            </a:extLst>
          </p:cNvPr>
          <p:cNvSpPr>
            <a:spLocks noGrp="1"/>
          </p:cNvSpPr>
          <p:nvPr>
            <p:ph type="title" idx="4294967295"/>
          </p:nvPr>
        </p:nvSpPr>
        <p:spPr>
          <a:xfrm>
            <a:off x="628650" y="-1325563"/>
            <a:ext cx="7886700" cy="1325563"/>
          </a:xfrm>
          <a:prstGeom prst="rect">
            <a:avLst/>
          </a:prstGeom>
        </p:spPr>
        <p:txBody>
          <a:bodyPr anchor="b"/>
          <a:lstStyle/>
          <a:p>
            <a:r>
              <a:rPr lang="en-GB" dirty="0"/>
              <a:t>PROVIDING MEALS FOR CHILDREN IN SCHOOL HOLIDAYS REDUCES FOOD POVERTY</a:t>
            </a:r>
          </a:p>
        </p:txBody>
      </p:sp>
      <p:graphicFrame>
        <p:nvGraphicFramePr>
          <p:cNvPr id="3" name="Table 2"/>
          <p:cNvGraphicFramePr>
            <a:graphicFrameLocks noGrp="1"/>
          </p:cNvGraphicFramePr>
          <p:nvPr>
            <p:extLst>
              <p:ext uri="{D42A27DB-BD31-4B8C-83A1-F6EECF244321}">
                <p14:modId xmlns:p14="http://schemas.microsoft.com/office/powerpoint/2010/main" val="1642855625"/>
              </p:ext>
            </p:extLst>
          </p:nvPr>
        </p:nvGraphicFramePr>
        <p:xfrm>
          <a:off x="251520" y="1736794"/>
          <a:ext cx="8568952" cy="4356502"/>
        </p:xfrm>
        <a:graphic>
          <a:graphicData uri="http://schemas.openxmlformats.org/drawingml/2006/table">
            <a:tbl>
              <a:tblPr firstRow="1" bandRow="1">
                <a:tableStyleId>{2D5ABB26-0587-4C30-8999-92F81FD0307C}</a:tableStyleId>
              </a:tblPr>
              <a:tblGrid>
                <a:gridCol w="864096">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360218">
                <a:tc>
                  <a:txBody>
                    <a:bodyPr/>
                    <a:lstStyle/>
                    <a:p>
                      <a:r>
                        <a:rPr lang="en-GB" sz="1000" dirty="0"/>
                        <a:t>Conceptual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Evidence base</a:t>
                      </a:r>
                      <a:r>
                        <a:rPr lang="en-GB" sz="1000" baseline="0" dirty="0"/>
                        <a:t> </a:t>
                      </a:r>
                      <a:endParaRPr lang="en-GB" sz="1000" dirty="0"/>
                    </a:p>
                  </a:txBody>
                  <a:tcPr>
                    <a:lnL w="12700" cap="flat" cmpd="sng" algn="ctr">
                      <a:solidFill>
                        <a:schemeClr val="tx1"/>
                      </a:solidFill>
                      <a:prstDash val="solid"/>
                      <a:round/>
                      <a:headEnd type="none" w="med" len="med"/>
                      <a:tailEnd type="none" w="med" len="med"/>
                    </a:lnL>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960262">
                <a:tc>
                  <a:txBody>
                    <a:bodyPr/>
                    <a:lstStyle/>
                    <a:p>
                      <a:r>
                        <a:rPr lang="en-GB" sz="1000" dirty="0"/>
                        <a:t>Purchasing power – increasing a family’s ability</a:t>
                      </a:r>
                      <a:r>
                        <a:rPr lang="en-GB" sz="1000" baseline="0" dirty="0"/>
                        <a:t> to buy healthy food </a:t>
                      </a:r>
                      <a:endParaRPr lang="en-GB" sz="1000" b="1" dirty="0"/>
                    </a:p>
                  </a:txBody>
                  <a:tcPr>
                    <a:lnT w="12700" cap="flat" cmpd="sng" algn="ctr">
                      <a:solidFill>
                        <a:schemeClr val="tx1"/>
                      </a:solidFill>
                      <a:prstDash val="solid"/>
                      <a:round/>
                      <a:headEnd type="none" w="med" len="med"/>
                      <a:tailEnd type="none" w="med" len="med"/>
                    </a:lnT>
                  </a:tcPr>
                </a:tc>
                <a:tc>
                  <a:txBody>
                    <a:bodyPr/>
                    <a:lstStyle/>
                    <a:p>
                      <a:r>
                        <a:rPr lang="en-GB" sz="1000" dirty="0"/>
                        <a:t>Holiday Hunger provision: </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An evaluation of Tower Hamlets’ holiday response in 2018 found that for £3 per day per child the in-school summer clubs could feed children 2 healthy meals; increase their fruit and veg uptake for all attendees; raise aspirations and confidence in up to 50% of attendees; reduce skipped meals; increase activity and reduce sugar consumption.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In specifications for holiday hunger provision bids, the Department for Education require coverage to be at least four hours a day, for four days a week, for four weeks, to ensure children access a good ‘dose’ in terms of frequency and duration.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Fruit and Veg prescription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Evidence exists only as a case study of excellence, for example, efforts in America to  prescribe fruit and vegetable</a:t>
                      </a:r>
                      <a:r>
                        <a:rPr lang="en-GB" sz="1000" dirty="0"/>
                        <a:t>.</a:t>
                      </a:r>
                      <a:r>
                        <a:rPr lang="en-GB" sz="1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-Provide ‘holiday hunger’ provision that ensures all children in food poverty have daily access to healthily catered, edifying activities throughout school holidays. </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-Explore a fruit and vegetable prescription scheme for patients at risk of food poverty.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GB" sz="1000" dirty="0"/>
                    </a:p>
                  </a:txBody>
                  <a:tcPr/>
                </a:tc>
                <a:tc>
                  <a:txBody>
                    <a:bodyPr/>
                    <a:lstStyle/>
                    <a:p>
                      <a:r>
                        <a:rPr lang="en-GB" sz="1000" dirty="0"/>
                        <a:t>See above </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909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7447-E5CC-49D8-9992-5BDF8A8EB463}"/>
              </a:ext>
            </a:extLst>
          </p:cNvPr>
          <p:cNvSpPr>
            <a:spLocks noGrp="1"/>
          </p:cNvSpPr>
          <p:nvPr>
            <p:ph type="title" idx="4294967295"/>
          </p:nvPr>
        </p:nvSpPr>
        <p:spPr>
          <a:xfrm>
            <a:off x="628650" y="-1325563"/>
            <a:ext cx="7886700" cy="1325563"/>
          </a:xfrm>
          <a:prstGeom prst="rect">
            <a:avLst/>
          </a:prstGeom>
        </p:spPr>
        <p:txBody>
          <a:bodyPr anchor="b"/>
          <a:lstStyle/>
          <a:p>
            <a:r>
              <a:rPr lang="en-GB" dirty="0"/>
              <a:t>MEALS ON WHEELS SERVICE CAN REDUCE FOOD POVERTY</a:t>
            </a:r>
          </a:p>
        </p:txBody>
      </p:sp>
      <p:graphicFrame>
        <p:nvGraphicFramePr>
          <p:cNvPr id="3" name="Table 2"/>
          <p:cNvGraphicFramePr>
            <a:graphicFrameLocks noGrp="1"/>
          </p:cNvGraphicFramePr>
          <p:nvPr>
            <p:extLst>
              <p:ext uri="{D42A27DB-BD31-4B8C-83A1-F6EECF244321}">
                <p14:modId xmlns:p14="http://schemas.microsoft.com/office/powerpoint/2010/main" val="28569575"/>
              </p:ext>
            </p:extLst>
          </p:nvPr>
        </p:nvGraphicFramePr>
        <p:xfrm>
          <a:off x="251520" y="1700808"/>
          <a:ext cx="8568951" cy="3894471"/>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20000"/>
                    </a:ext>
                  </a:extLst>
                </a:gridCol>
                <a:gridCol w="5040559">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318193">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498231">
                <a:tc>
                  <a:txBody>
                    <a:bodyPr/>
                    <a:lstStyle/>
                    <a:p>
                      <a:r>
                        <a:rPr lang="en-GB" sz="1000" dirty="0"/>
                        <a:t>Purchasing power – increasing a family’s ability</a:t>
                      </a:r>
                      <a:r>
                        <a:rPr lang="en-GB" sz="1000" baseline="0" dirty="0"/>
                        <a:t> to buy healthy food </a:t>
                      </a: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Meals on Wheels: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There is limited evidence of outcomes associated with meals on wheels services; a systematic review found the majority of studies are descriptive and more robust research is needed. However, there is some evidence that shows meals on wheels services can significantly improve diet quality, nutrient intake and reduce food insecurity, improve anxiety, wellbeing and loneliness outcomes, and reduce likelihood of hospital admission.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In Tower Hamlets, the proportion of older people is expected to rise (from 16,700 people aged 65 and over in 2015 to 26,700 by 2030), with the greatest increase among the 90 years plus age group. Half of older people live in income deprived households and are therefore at risk of experiencing food insecurity.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baseline="0" dirty="0">
                        <a:solidFill>
                          <a:srgbClr val="00B05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t>-Ensure the food poverty needs of older people are met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GB" sz="1000" dirty="0"/>
                    </a:p>
                  </a:txBody>
                  <a:tcPr/>
                </a:tc>
                <a:tc>
                  <a:txBody>
                    <a:bodyPr/>
                    <a:lstStyle/>
                    <a:p>
                      <a:r>
                        <a:rPr lang="en-GB" sz="1000" dirty="0"/>
                        <a:t>For meals on wheels or similar services:</a:t>
                      </a:r>
                    </a:p>
                    <a:p>
                      <a:endParaRPr lang="en-GB" sz="1000" dirty="0"/>
                    </a:p>
                    <a:p>
                      <a:r>
                        <a:rPr lang="en-GB" sz="1000" baseline="0" dirty="0">
                          <a:effectLst/>
                        </a:rPr>
                        <a:t>↑Diet quality </a:t>
                      </a:r>
                    </a:p>
                    <a:p>
                      <a:r>
                        <a:rPr lang="en-GB" sz="1000" baseline="0" dirty="0">
                          <a:effectLst/>
                        </a:rPr>
                        <a:t>↑ Nutrient intake </a:t>
                      </a:r>
                    </a:p>
                    <a:p>
                      <a:r>
                        <a:rPr lang="en-GB" sz="1000" baseline="0" dirty="0">
                          <a:effectLst/>
                        </a:rPr>
                        <a:t>↓Food insecurity </a:t>
                      </a:r>
                    </a:p>
                    <a:p>
                      <a:r>
                        <a:rPr lang="en-GB" sz="1000" baseline="0" dirty="0">
                          <a:effectLst/>
                        </a:rPr>
                        <a:t>↓Anxiety</a:t>
                      </a:r>
                    </a:p>
                    <a:p>
                      <a:r>
                        <a:rPr lang="en-GB" sz="1000" baseline="0" dirty="0">
                          <a:effectLst/>
                        </a:rPr>
                        <a:t>↓ Loneliness</a:t>
                      </a:r>
                    </a:p>
                    <a:p>
                      <a:r>
                        <a:rPr lang="en-GB" sz="1000" baseline="0" dirty="0">
                          <a:effectLst/>
                        </a:rPr>
                        <a:t>↓Hospital admissions</a:t>
                      </a:r>
                    </a:p>
                    <a:p>
                      <a:r>
                        <a:rPr lang="en-GB" sz="1000" baseline="0" dirty="0">
                          <a:effectLst/>
                        </a:rPr>
                        <a:t>↑Wellbeing  </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965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BE13-EC52-4295-B647-6B4C0E8E1A6B}"/>
              </a:ext>
            </a:extLst>
          </p:cNvPr>
          <p:cNvSpPr>
            <a:spLocks noGrp="1"/>
          </p:cNvSpPr>
          <p:nvPr>
            <p:ph type="title" idx="4294967295"/>
          </p:nvPr>
        </p:nvSpPr>
        <p:spPr>
          <a:xfrm>
            <a:off x="628650" y="-1325563"/>
            <a:ext cx="7886700" cy="1325563"/>
          </a:xfrm>
          <a:prstGeom prst="rect">
            <a:avLst/>
          </a:prstGeom>
        </p:spPr>
        <p:txBody>
          <a:bodyPr anchor="b"/>
          <a:lstStyle/>
          <a:p>
            <a:r>
              <a:rPr lang="en-GB" dirty="0"/>
              <a:t>BREAKFAST CLUBS CAN HELP REDUCE FOOD POVERTY</a:t>
            </a:r>
          </a:p>
        </p:txBody>
      </p:sp>
      <p:graphicFrame>
        <p:nvGraphicFramePr>
          <p:cNvPr id="3" name="Table 2"/>
          <p:cNvGraphicFramePr>
            <a:graphicFrameLocks noGrp="1"/>
          </p:cNvGraphicFramePr>
          <p:nvPr>
            <p:extLst>
              <p:ext uri="{D42A27DB-BD31-4B8C-83A1-F6EECF244321}">
                <p14:modId xmlns:p14="http://schemas.microsoft.com/office/powerpoint/2010/main" val="3746465040"/>
              </p:ext>
            </p:extLst>
          </p:nvPr>
        </p:nvGraphicFramePr>
        <p:xfrm>
          <a:off x="251520" y="1520904"/>
          <a:ext cx="8712968" cy="3564280"/>
        </p:xfrm>
        <a:graphic>
          <a:graphicData uri="http://schemas.openxmlformats.org/drawingml/2006/table">
            <a:tbl>
              <a:tblPr firstRow="1" bandRow="1">
                <a:tableStyleId>{5940675A-B579-460E-94D1-54222C63F5DA}</a:tableStyleId>
              </a:tblPr>
              <a:tblGrid>
                <a:gridCol w="1161729">
                  <a:extLst>
                    <a:ext uri="{9D8B030D-6E8A-4147-A177-3AD203B41FA5}">
                      <a16:colId xmlns:a16="http://schemas.microsoft.com/office/drawing/2014/main" val="20000"/>
                    </a:ext>
                  </a:extLst>
                </a:gridCol>
                <a:gridCol w="3662807">
                  <a:extLst>
                    <a:ext uri="{9D8B030D-6E8A-4147-A177-3AD203B41FA5}">
                      <a16:colId xmlns:a16="http://schemas.microsoft.com/office/drawing/2014/main" val="20001"/>
                    </a:ext>
                  </a:extLst>
                </a:gridCol>
                <a:gridCol w="2477761">
                  <a:extLst>
                    <a:ext uri="{9D8B030D-6E8A-4147-A177-3AD203B41FA5}">
                      <a16:colId xmlns:a16="http://schemas.microsoft.com/office/drawing/2014/main" val="20002"/>
                    </a:ext>
                  </a:extLst>
                </a:gridCol>
                <a:gridCol w="1410671">
                  <a:extLst>
                    <a:ext uri="{9D8B030D-6E8A-4147-A177-3AD203B41FA5}">
                      <a16:colId xmlns:a16="http://schemas.microsoft.com/office/drawing/2014/main" val="20003"/>
                    </a:ext>
                  </a:extLst>
                </a:gridCol>
              </a:tblGrid>
              <a:tr h="417438">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146842">
                <a:tc>
                  <a:txBody>
                    <a:bodyPr/>
                    <a:lstStyle/>
                    <a:p>
                      <a:r>
                        <a:rPr lang="en-GB" sz="1000" dirty="0"/>
                        <a:t>Purchasing power – increasing a family’s ability</a:t>
                      </a:r>
                      <a:r>
                        <a:rPr lang="en-GB" sz="1000" baseline="0" dirty="0"/>
                        <a:t> to buy healthy food </a:t>
                      </a:r>
                      <a:endParaRPr lang="en-GB" sz="1000" b="1" dirty="0"/>
                    </a:p>
                  </a:txBody>
                  <a:tcPr/>
                </a:tc>
                <a:tc>
                  <a:txBody>
                    <a:bodyPr/>
                    <a:lstStyle/>
                    <a:p>
                      <a:r>
                        <a:rPr lang="en-GB" sz="1000" dirty="0"/>
                        <a:t>Breakfast Clubs:</a:t>
                      </a:r>
                    </a:p>
                    <a:p>
                      <a:endParaRPr lang="en-GB" sz="1000" dirty="0"/>
                    </a:p>
                    <a:p>
                      <a:r>
                        <a:rPr lang="en-GB" sz="1000" dirty="0"/>
                        <a:t>Studies show that breakfast clubs can</a:t>
                      </a:r>
                      <a:r>
                        <a:rPr lang="en-GB" sz="1000" baseline="0" dirty="0"/>
                        <a:t> have a positive impact on  health, diet and behaviour, including pupils feeling less hungry,  improved concentration, feeling more settled and eating more healthily. They can also lead to improvements in attainment and fewer absences. </a:t>
                      </a:r>
                    </a:p>
                    <a:p>
                      <a:endParaRPr lang="en-GB" sz="1000" dirty="0"/>
                    </a:p>
                    <a:p>
                      <a:r>
                        <a:rPr lang="en-GB" sz="1000" dirty="0"/>
                        <a:t>Evidence from the studies</a:t>
                      </a:r>
                      <a:r>
                        <a:rPr lang="en-GB" sz="1000" baseline="0" dirty="0"/>
                        <a:t> referred to in the previous paragraph </a:t>
                      </a:r>
                      <a:r>
                        <a:rPr lang="en-GB" sz="1000" dirty="0"/>
                        <a:t>shows the 3 main factors associated with successful implementation of breakfast clubs are: awareness sessions with parents; an established school breakfast routine; and a well functioning delivery team. The main challenges to overcome are catering for specific pupil numbers to avoid food waste. </a:t>
                      </a:r>
                    </a:p>
                    <a:p>
                      <a:endParaRPr lang="en-GB" sz="1000" dirty="0"/>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dirty="0"/>
                        <a:t> </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-Build</a:t>
                      </a:r>
                      <a:r>
                        <a:rPr lang="en-GB" sz="1000" baseline="0" dirty="0"/>
                        <a:t> a strategic map of Breakfast Club provision in Tower Hamlets and explore further options</a:t>
                      </a:r>
                      <a:endParaRPr lang="en-GB" sz="1000" b="0" i="1" strike="sngStrike" dirty="0">
                        <a:solidFill>
                          <a:srgbClr val="000000"/>
                        </a:solidFill>
                      </a:endParaRPr>
                    </a:p>
                  </a:txBody>
                  <a:tcPr/>
                </a:tc>
                <a:tc>
                  <a:txBody>
                    <a:bodyPr/>
                    <a:lstStyle/>
                    <a:p>
                      <a:r>
                        <a:rPr lang="en-GB" sz="1000" dirty="0"/>
                        <a:t>See above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141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6F3E-DB50-4B8D-9F65-6DB77646EA45}"/>
              </a:ext>
            </a:extLst>
          </p:cNvPr>
          <p:cNvSpPr>
            <a:spLocks noGrp="1"/>
          </p:cNvSpPr>
          <p:nvPr>
            <p:ph type="title" idx="4294967295"/>
          </p:nvPr>
        </p:nvSpPr>
        <p:spPr>
          <a:xfrm>
            <a:off x="628650" y="-1325563"/>
            <a:ext cx="7886700" cy="1325563"/>
          </a:xfrm>
          <a:prstGeom prst="rect">
            <a:avLst/>
          </a:prstGeom>
        </p:spPr>
        <p:txBody>
          <a:bodyPr anchor="b"/>
          <a:lstStyle/>
          <a:p>
            <a:r>
              <a:rPr lang="en-GB" dirty="0"/>
              <a:t>THE SUGARSMART SCHEME AND INCREASING FOOD KNOWLEDGE IMPROVES THE HEALTHINESS OF DIETS</a:t>
            </a:r>
          </a:p>
        </p:txBody>
      </p:sp>
      <p:graphicFrame>
        <p:nvGraphicFramePr>
          <p:cNvPr id="3" name="Table 2"/>
          <p:cNvGraphicFramePr>
            <a:graphicFrameLocks noGrp="1"/>
          </p:cNvGraphicFramePr>
          <p:nvPr>
            <p:extLst>
              <p:ext uri="{D42A27DB-BD31-4B8C-83A1-F6EECF244321}">
                <p14:modId xmlns:p14="http://schemas.microsoft.com/office/powerpoint/2010/main" val="2749598344"/>
              </p:ext>
            </p:extLst>
          </p:nvPr>
        </p:nvGraphicFramePr>
        <p:xfrm>
          <a:off x="251520" y="1556792"/>
          <a:ext cx="8568951" cy="4564543"/>
        </p:xfrm>
        <a:graphic>
          <a:graphicData uri="http://schemas.openxmlformats.org/drawingml/2006/table">
            <a:tbl>
              <a:tblPr firstRow="1" bandRow="1">
                <a:tableStyleId>{21E4AEA4-8DFA-4A89-87EB-49C32662AFE0}</a:tableStyleId>
              </a:tblPr>
              <a:tblGrid>
                <a:gridCol w="1136698">
                  <a:extLst>
                    <a:ext uri="{9D8B030D-6E8A-4147-A177-3AD203B41FA5}">
                      <a16:colId xmlns:a16="http://schemas.microsoft.com/office/drawing/2014/main" val="20000"/>
                    </a:ext>
                  </a:extLst>
                </a:gridCol>
                <a:gridCol w="3615830">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78937">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168303">
                <a:tc>
                  <a:txBody>
                    <a:bodyPr/>
                    <a:lstStyle/>
                    <a:p>
                      <a:r>
                        <a:rPr lang="en-GB" sz="1000" b="1" dirty="0"/>
                        <a:t>Knowledge</a:t>
                      </a:r>
                    </a:p>
                  </a:txBody>
                  <a:tcPr/>
                </a:tc>
                <a:tc>
                  <a:txBody>
                    <a:bodyPr/>
                    <a:lstStyle/>
                    <a:p>
                      <a:r>
                        <a:rPr lang="en-GB" sz="1000" b="1" dirty="0"/>
                        <a:t>Sugar SMART campaign: </a:t>
                      </a:r>
                    </a:p>
                    <a:p>
                      <a:endParaRPr lang="en-GB" sz="1000" b="0" dirty="0"/>
                    </a:p>
                    <a:p>
                      <a:r>
                        <a:rPr lang="en-GB" sz="1000" b="0" dirty="0"/>
                        <a:t>This</a:t>
                      </a:r>
                      <a:r>
                        <a:rPr lang="en-GB" sz="1000" b="0" baseline="0" dirty="0"/>
                        <a:t> campaign is part of a wider initiative called the Local Government Declaration on Sugar Reduction,  which aims to achieve a public commitment to improve the availability of healthier food and drinks and to reduce the availability and promotion of unhealthy options. Numerous studies have  demonstrated  that in order to tackle obesity and to help the poorest people in society in particular, action needs to be taken to address the structural  drivers of obesity including advertising, marketing, price promotions, sugar levels in food and food availability.</a:t>
                      </a:r>
                      <a:endParaRPr lang="en-GB" sz="1000" b="0" dirty="0"/>
                    </a:p>
                    <a:p>
                      <a:endParaRPr lang="en-GB" sz="1000" b="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t>Children &amp; parents to improve food know-how: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t>It is thought that food skills  are being lost from society generally.  No evidence suggests the loss of skills is more pronounced in low-income households. However, because healthy convenience is  often expensive, the consequence of loss of food skills  can be greater for those in poverty.</a:t>
                      </a:r>
                    </a:p>
                    <a:p>
                      <a:endParaRPr lang="en-GB" sz="1000" b="0" dirty="0"/>
                    </a:p>
                    <a:p>
                      <a:r>
                        <a:rPr lang="en-GB" sz="1000" b="0" dirty="0"/>
                        <a:t>Cooking courses have been shown to attract people in food poverty. The short-term benefits are proven</a:t>
                      </a:r>
                      <a:r>
                        <a:rPr lang="en-GB" sz="1000" b="0" baseline="0" dirty="0"/>
                        <a:t> but</a:t>
                      </a:r>
                      <a:r>
                        <a:rPr lang="en-GB" sz="1000" b="0" dirty="0"/>
                        <a:t> the long-term benefits remain unsubstantiated.</a:t>
                      </a:r>
                    </a:p>
                    <a:p>
                      <a:endParaRPr lang="en-GB" sz="1000" b="0" dirty="0"/>
                    </a:p>
                  </a:txBody>
                  <a:tcPr/>
                </a:tc>
                <a:tc>
                  <a:txBody>
                    <a:bodyPr/>
                    <a:lstStyle/>
                    <a:p>
                      <a:pPr marL="0" indent="0">
                        <a:buNone/>
                      </a:pPr>
                      <a:r>
                        <a:rPr lang="en-GB" sz="1000" baseline="0" dirty="0"/>
                        <a:t>-Implement healthy eating campaigns (</a:t>
                      </a:r>
                      <a:r>
                        <a:rPr lang="en-GB" sz="1000" baseline="0" dirty="0" err="1"/>
                        <a:t>eg</a:t>
                      </a:r>
                      <a:r>
                        <a:rPr lang="en-GB" sz="1000" baseline="0" dirty="0"/>
                        <a:t> Sugar SMART).</a:t>
                      </a:r>
                    </a:p>
                    <a:p>
                      <a:pPr marL="0" indent="0">
                        <a:buNone/>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-Improve prevalence of healthy food messages on business displays  &amp; menus.</a:t>
                      </a:r>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endParaRPr lang="en-GB" sz="1000" baseline="0" dirty="0"/>
                    </a:p>
                    <a:p>
                      <a:pPr marL="0" indent="0">
                        <a:buNone/>
                      </a:pPr>
                      <a:r>
                        <a:rPr lang="en-GB" sz="1000" baseline="0" dirty="0"/>
                        <a:t>-</a:t>
                      </a:r>
                      <a:r>
                        <a:rPr lang="en-GB" sz="1000" baseline="0" dirty="0">
                          <a:solidFill>
                            <a:schemeClr val="tx1"/>
                          </a:solidFill>
                        </a:rPr>
                        <a:t>Provide </a:t>
                      </a:r>
                      <a:r>
                        <a:rPr lang="en-GB" sz="1000" baseline="0" dirty="0"/>
                        <a:t>regular opportunities for children  &amp; parents to improve food know-how.</a:t>
                      </a:r>
                    </a:p>
                    <a:p>
                      <a:pPr marL="0" indent="0">
                        <a:buNone/>
                      </a:pPr>
                      <a:endParaRPr lang="en-GB" sz="1000" baseline="0" dirty="0"/>
                    </a:p>
                    <a:p>
                      <a:pPr marL="0" indent="0">
                        <a:buNone/>
                      </a:pPr>
                      <a:endParaRPr lang="en-GB" sz="1000" baseline="0" dirty="0"/>
                    </a:p>
                    <a:p>
                      <a:pPr marL="0" indent="0">
                        <a:buNone/>
                      </a:pPr>
                      <a:endParaRPr lang="en-GB" sz="1000" baseline="0" dirty="0"/>
                    </a:p>
                  </a:txBody>
                  <a:tcPr/>
                </a:tc>
                <a:tc>
                  <a:txBody>
                    <a:bodyPr/>
                    <a:lstStyle/>
                    <a:p>
                      <a:r>
                        <a:rPr lang="en-GB" sz="1000" b="1" dirty="0"/>
                        <a:t>Public Health Outcomes Framework:</a:t>
                      </a:r>
                    </a:p>
                    <a:p>
                      <a:endParaRPr lang="en-GB" sz="1000" dirty="0"/>
                    </a:p>
                    <a:p>
                      <a:r>
                        <a:rPr lang="en-GB" sz="1000" dirty="0"/>
                        <a:t>↑ Dietary quality</a:t>
                      </a:r>
                    </a:p>
                    <a:p>
                      <a:endParaRPr lang="en-GB" sz="1000" dirty="0"/>
                    </a:p>
                    <a:p>
                      <a:r>
                        <a:rPr lang="en-GB" sz="1000" b="1" dirty="0"/>
                        <a:t>Other Indicators:</a:t>
                      </a:r>
                    </a:p>
                    <a:p>
                      <a:endParaRPr lang="en-GB" sz="1000" dirty="0"/>
                    </a:p>
                    <a:p>
                      <a:r>
                        <a:rPr lang="en-GB" sz="1000" dirty="0"/>
                        <a:t>↑  Passion for food</a:t>
                      </a:r>
                    </a:p>
                    <a:p>
                      <a:r>
                        <a:rPr lang="en-GB" sz="1000" dirty="0"/>
                        <a:t>↑  Cooking confidence</a:t>
                      </a:r>
                    </a:p>
                    <a:p>
                      <a:r>
                        <a:rPr lang="en-GB" sz="1000" dirty="0"/>
                        <a:t>↑ Prudent purchasing</a:t>
                      </a:r>
                    </a:p>
                    <a:p>
                      <a:r>
                        <a:rPr lang="en-GB" sz="1000" dirty="0"/>
                        <a:t>↑ Nutritional knowledge</a:t>
                      </a:r>
                    </a:p>
                    <a:p>
                      <a:r>
                        <a:rPr lang="en-GB" sz="1000" dirty="0"/>
                        <a:t>↑ Fruit and veg consumption</a:t>
                      </a:r>
                    </a:p>
                    <a:p>
                      <a:r>
                        <a:rPr lang="en-GB" sz="1000" dirty="0"/>
                        <a:t>↓ Saturated fat consumption</a:t>
                      </a:r>
                    </a:p>
                    <a:p>
                      <a:r>
                        <a:rPr lang="en-GB" sz="1000" dirty="0"/>
                        <a:t>↓ Cost of diet</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41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A819-DADE-4A27-B1C2-7AA7BD16AFFA}"/>
              </a:ext>
            </a:extLst>
          </p:cNvPr>
          <p:cNvSpPr>
            <a:spLocks noGrp="1"/>
          </p:cNvSpPr>
          <p:nvPr>
            <p:ph type="title" idx="4294967295"/>
          </p:nvPr>
        </p:nvSpPr>
        <p:spPr>
          <a:xfrm>
            <a:off x="628650" y="-1325563"/>
            <a:ext cx="7886700" cy="1325563"/>
          </a:xfrm>
          <a:prstGeom prst="rect">
            <a:avLst/>
          </a:prstGeom>
        </p:spPr>
        <p:txBody>
          <a:bodyPr anchor="b"/>
          <a:lstStyle/>
          <a:p>
            <a:r>
              <a:rPr lang="en-GB" dirty="0"/>
              <a:t>BREAST-FEEDING INFANTS AND REDUCING JUNK FOOD ADVERTISING HELPS HEALTHIER DIETS</a:t>
            </a:r>
          </a:p>
        </p:txBody>
      </p:sp>
      <p:graphicFrame>
        <p:nvGraphicFramePr>
          <p:cNvPr id="3" name="Table 2"/>
          <p:cNvGraphicFramePr>
            <a:graphicFrameLocks noGrp="1"/>
          </p:cNvGraphicFramePr>
          <p:nvPr>
            <p:extLst>
              <p:ext uri="{D42A27DB-BD31-4B8C-83A1-F6EECF244321}">
                <p14:modId xmlns:p14="http://schemas.microsoft.com/office/powerpoint/2010/main" val="1153330402"/>
              </p:ext>
            </p:extLst>
          </p:nvPr>
        </p:nvGraphicFramePr>
        <p:xfrm>
          <a:off x="251520" y="1736928"/>
          <a:ext cx="8496943" cy="4068336"/>
        </p:xfrm>
        <a:graphic>
          <a:graphicData uri="http://schemas.openxmlformats.org/drawingml/2006/table">
            <a:tbl>
              <a:tblPr firstRow="1" bandRow="1">
                <a:tableStyleId>{21E4AEA4-8DFA-4A89-87EB-49C32662AFE0}</a:tableStyleId>
              </a:tblPr>
              <a:tblGrid>
                <a:gridCol w="1396518">
                  <a:extLst>
                    <a:ext uri="{9D8B030D-6E8A-4147-A177-3AD203B41FA5}">
                      <a16:colId xmlns:a16="http://schemas.microsoft.com/office/drawing/2014/main" val="20000"/>
                    </a:ext>
                  </a:extLst>
                </a:gridCol>
                <a:gridCol w="3428018">
                  <a:extLst>
                    <a:ext uri="{9D8B030D-6E8A-4147-A177-3AD203B41FA5}">
                      <a16:colId xmlns:a16="http://schemas.microsoft.com/office/drawing/2014/main" val="20001"/>
                    </a:ext>
                  </a:extLst>
                </a:gridCol>
                <a:gridCol w="1955853">
                  <a:extLst>
                    <a:ext uri="{9D8B030D-6E8A-4147-A177-3AD203B41FA5}">
                      <a16:colId xmlns:a16="http://schemas.microsoft.com/office/drawing/2014/main" val="20002"/>
                    </a:ext>
                  </a:extLst>
                </a:gridCol>
                <a:gridCol w="1716554">
                  <a:extLst>
                    <a:ext uri="{9D8B030D-6E8A-4147-A177-3AD203B41FA5}">
                      <a16:colId xmlns:a16="http://schemas.microsoft.com/office/drawing/2014/main" val="20003"/>
                    </a:ext>
                  </a:extLst>
                </a:gridCol>
              </a:tblGrid>
              <a:tr h="309289">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759047">
                <a:tc>
                  <a:txBody>
                    <a:bodyPr/>
                    <a:lstStyle/>
                    <a:p>
                      <a:r>
                        <a:rPr lang="en-GB" sz="1000" b="1" dirty="0"/>
                        <a:t>Knowledge</a:t>
                      </a:r>
                    </a:p>
                  </a:txBody>
                  <a:tcPr/>
                </a:tc>
                <a:tc>
                  <a:txBody>
                    <a:bodyPr/>
                    <a:lstStyle/>
                    <a:p>
                      <a:r>
                        <a:rPr lang="en-GB" sz="1000" b="1" dirty="0"/>
                        <a:t>Breastfeeding:</a:t>
                      </a:r>
                    </a:p>
                    <a:p>
                      <a:endParaRPr lang="en-GB" sz="1000" b="1" dirty="0"/>
                    </a:p>
                    <a:p>
                      <a:r>
                        <a:rPr lang="en-GB" sz="1000" b="0" dirty="0"/>
                        <a:t>Breastfeeding</a:t>
                      </a:r>
                      <a:r>
                        <a:rPr lang="en-GB" sz="1000" b="0" baseline="0" dirty="0"/>
                        <a:t> is among the most effective ways to promote child and maternal health, and to promote healthy early growth and optimal development in early childhood. A systematic review of the  </a:t>
                      </a:r>
                      <a:r>
                        <a:rPr lang="en-GB" sz="1000" b="0" baseline="0" dirty="0" err="1"/>
                        <a:t>Unicef</a:t>
                      </a:r>
                      <a:r>
                        <a:rPr lang="en-GB" sz="1000" b="0" baseline="0" dirty="0"/>
                        <a:t> Baby Friendly Initiative shows that it increases breastfeeding rates up until the age of 6 weeks.</a:t>
                      </a:r>
                      <a:endParaRPr lang="en-GB" sz="1000" b="0" dirty="0"/>
                    </a:p>
                    <a:p>
                      <a:endParaRPr lang="en-GB" sz="1000" b="1" dirty="0"/>
                    </a:p>
                    <a:p>
                      <a:r>
                        <a:rPr lang="en-GB" sz="1000" b="1" dirty="0"/>
                        <a:t>Junk food</a:t>
                      </a:r>
                      <a:r>
                        <a:rPr lang="en-GB" sz="1000" b="1" baseline="0" dirty="0"/>
                        <a:t> advertising:  </a:t>
                      </a:r>
                    </a:p>
                    <a:p>
                      <a:endParaRPr lang="en-GB" sz="1000" b="1" baseline="0" dirty="0"/>
                    </a:p>
                    <a:p>
                      <a:r>
                        <a:rPr lang="en-GB" sz="1000" b="0" baseline="0" dirty="0"/>
                        <a:t>Most foods and beverages being promoted to children are high in fat, salt or sugar. Studies show consistent evidence of a causal relationship between food promotion and food behaviours, determinants of behaviours and diet-related health. For example, one study found food promotion was one of the  main factors in the environment that significantly impacts the dietary determinants of obesity in  young children. </a:t>
                      </a:r>
                      <a:endParaRPr lang="en-GB" sz="1000" b="0" dirty="0"/>
                    </a:p>
                  </a:txBody>
                  <a:tcPr/>
                </a:tc>
                <a:tc>
                  <a:txBody>
                    <a:bodyPr/>
                    <a:lstStyle/>
                    <a:p>
                      <a:pPr marL="0" indent="0">
                        <a:buNone/>
                      </a:pPr>
                      <a:r>
                        <a:rPr lang="en-GB" sz="1000" baseline="0" dirty="0"/>
                        <a:t>-Provide life course appropriate healthy eating advice (</a:t>
                      </a:r>
                      <a:r>
                        <a:rPr lang="en-GB" sz="1000" baseline="0" dirty="0" err="1"/>
                        <a:t>eg</a:t>
                      </a:r>
                      <a:r>
                        <a:rPr lang="en-GB" sz="1000" baseline="0" dirty="0"/>
                        <a:t> promoting breastfeeding). </a:t>
                      </a:r>
                    </a:p>
                    <a:p>
                      <a:pPr marL="0" indent="0">
                        <a:buNone/>
                      </a:pPr>
                      <a:endParaRPr lang="en-GB" sz="1000" baseline="0" dirty="0"/>
                    </a:p>
                    <a:p>
                      <a:pPr marL="0" indent="0">
                        <a:buNone/>
                      </a:pPr>
                      <a:endParaRPr lang="en-GB" sz="1000" baseline="0" dirty="0"/>
                    </a:p>
                    <a:p>
                      <a:pPr marL="0" indent="0">
                        <a:buNone/>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-Protect children from out-of-doors junk food adverts in the Borough.</a:t>
                      </a:r>
                    </a:p>
                  </a:txBody>
                  <a:tcPr/>
                </a:tc>
                <a:tc>
                  <a:txBody>
                    <a:bodyPr/>
                    <a:lstStyle/>
                    <a:p>
                      <a:r>
                        <a:rPr lang="en-GB" sz="1000" dirty="0"/>
                        <a:t>See above</a:t>
                      </a:r>
                      <a:r>
                        <a:rPr lang="en-GB" sz="1000" baseline="0" dirty="0"/>
                        <a:t>. </a:t>
                      </a:r>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742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EA801-EDDF-4331-BDAC-4915C9BC3C73}"/>
              </a:ext>
            </a:extLst>
          </p:cNvPr>
          <p:cNvSpPr>
            <a:spLocks noGrp="1"/>
          </p:cNvSpPr>
          <p:nvPr>
            <p:ph type="title" idx="4294967295"/>
          </p:nvPr>
        </p:nvSpPr>
        <p:spPr>
          <a:xfrm>
            <a:off x="628650" y="-1325563"/>
            <a:ext cx="7886700" cy="1325563"/>
          </a:xfrm>
          <a:prstGeom prst="rect">
            <a:avLst/>
          </a:prstGeom>
        </p:spPr>
        <p:txBody>
          <a:bodyPr anchor="b"/>
          <a:lstStyle/>
          <a:p>
            <a:r>
              <a:rPr lang="en-GB" dirty="0"/>
              <a:t>KEY STATISTICS AND WHO IS AFFECTED?</a:t>
            </a:r>
          </a:p>
        </p:txBody>
      </p:sp>
      <p:sp>
        <p:nvSpPr>
          <p:cNvPr id="2" name="Text Placeholder 1"/>
          <p:cNvSpPr>
            <a:spLocks noGrp="1"/>
          </p:cNvSpPr>
          <p:nvPr>
            <p:ph type="body" sz="quarter" idx="10"/>
          </p:nvPr>
        </p:nvSpPr>
        <p:spPr/>
        <p:txBody>
          <a:bodyPr/>
          <a:lstStyle/>
          <a:p>
            <a:r>
              <a:rPr lang="en-GB" dirty="0"/>
              <a:t>Food Poverty </a:t>
            </a:r>
          </a:p>
        </p:txBody>
      </p:sp>
      <p:sp>
        <p:nvSpPr>
          <p:cNvPr id="3" name="Text Placeholder 2"/>
          <p:cNvSpPr>
            <a:spLocks noGrp="1"/>
          </p:cNvSpPr>
          <p:nvPr>
            <p:ph type="body" sz="quarter" idx="11"/>
          </p:nvPr>
        </p:nvSpPr>
        <p:spPr/>
        <p:txBody>
          <a:bodyPr/>
          <a:lstStyle/>
          <a:p>
            <a:pPr algn="r"/>
            <a:r>
              <a:rPr lang="en-GB" dirty="0"/>
              <a:t>October 2019</a:t>
            </a:r>
          </a:p>
        </p:txBody>
      </p:sp>
      <p:sp>
        <p:nvSpPr>
          <p:cNvPr id="9" name="TextBox 8"/>
          <p:cNvSpPr txBox="1"/>
          <p:nvPr/>
        </p:nvSpPr>
        <p:spPr>
          <a:xfrm>
            <a:off x="179512" y="1844824"/>
            <a:ext cx="4308288" cy="369332"/>
          </a:xfrm>
          <a:prstGeom prst="rect">
            <a:avLst/>
          </a:prstGeom>
          <a:solidFill>
            <a:srgbClr val="339933"/>
          </a:solidFill>
          <a:ln>
            <a:solidFill>
              <a:srgbClr val="339933"/>
            </a:solidFill>
          </a:ln>
        </p:spPr>
        <p:txBody>
          <a:bodyPr wrap="square" rtlCol="0">
            <a:spAutoFit/>
          </a:bodyPr>
          <a:lstStyle/>
          <a:p>
            <a:r>
              <a:rPr lang="en-GB" sz="1800" dirty="0">
                <a:solidFill>
                  <a:schemeClr val="bg1"/>
                </a:solidFill>
              </a:rPr>
              <a:t>What are the key stats?</a:t>
            </a:r>
          </a:p>
        </p:txBody>
      </p:sp>
      <p:sp>
        <p:nvSpPr>
          <p:cNvPr id="10" name="Text Placeholder 12"/>
          <p:cNvSpPr>
            <a:spLocks noGrp="1"/>
          </p:cNvSpPr>
          <p:nvPr>
            <p:ph type="body" sz="quarter" idx="13"/>
          </p:nvPr>
        </p:nvSpPr>
        <p:spPr>
          <a:xfrm>
            <a:off x="179512" y="2276872"/>
            <a:ext cx="4308288" cy="4104456"/>
          </a:xfrm>
        </p:spPr>
        <p:txBody>
          <a:bodyPr/>
          <a:lstStyle/>
          <a:p>
            <a:pPr marL="0" indent="0">
              <a:spcBef>
                <a:spcPts val="0"/>
              </a:spcBef>
              <a:buNone/>
            </a:pPr>
            <a:r>
              <a:rPr lang="en-GB" sz="900" dirty="0"/>
              <a:t>It is difficult to accurately estimate food poverty but the following stats give an indication of the challenges people face.  </a:t>
            </a:r>
          </a:p>
          <a:p>
            <a:pPr>
              <a:spcBef>
                <a:spcPts val="0"/>
              </a:spcBef>
            </a:pPr>
            <a:r>
              <a:rPr lang="en-GB" sz="900" dirty="0"/>
              <a:t>1 in 5 adult Londoners have low or very low levels of food security*</a:t>
            </a:r>
          </a:p>
          <a:p>
            <a:pPr marL="0" indent="0">
              <a:spcBef>
                <a:spcPts val="0"/>
              </a:spcBef>
              <a:buNone/>
            </a:pPr>
            <a:endParaRPr lang="en-GB" sz="900" dirty="0"/>
          </a:p>
          <a:p>
            <a:pPr>
              <a:spcBef>
                <a:spcPts val="0"/>
              </a:spcBef>
            </a:pPr>
            <a:r>
              <a:rPr lang="en-GB" sz="900" dirty="0"/>
              <a:t>1 in 6 parents in London have children living in low or very low food security-around 400,000 children.</a:t>
            </a:r>
          </a:p>
          <a:p>
            <a:pPr marL="0" indent="0">
              <a:spcBef>
                <a:spcPts val="0"/>
              </a:spcBef>
              <a:buNone/>
            </a:pPr>
            <a:endParaRPr lang="en-GB" sz="900" dirty="0"/>
          </a:p>
          <a:p>
            <a:pPr>
              <a:spcBef>
                <a:spcPts val="100"/>
              </a:spcBef>
            </a:pPr>
            <a:r>
              <a:rPr lang="en-GB" sz="900" dirty="0"/>
              <a:t>Trussell Trust (food bank) usage, often used as a measure of acute food poverty, is up  284% since 2012.  In 2017, 10% of its 1,332,952 food packages were distributed in London. </a:t>
            </a:r>
          </a:p>
          <a:p>
            <a:pPr marL="108000" indent="-108000">
              <a:spcBef>
                <a:spcPts val="100"/>
              </a:spcBef>
              <a:buFontTx/>
              <a:buChar char="-"/>
            </a:pPr>
            <a:endParaRPr lang="en-GB" sz="900" dirty="0"/>
          </a:p>
          <a:p>
            <a:pPr>
              <a:spcBef>
                <a:spcPts val="100"/>
              </a:spcBef>
            </a:pPr>
            <a:r>
              <a:rPr lang="en-GB" sz="900" dirty="0"/>
              <a:t>Due to rising costs, 42% of 500 surveyed London parents reported cutting food purchases; 30% reduced fruit and veg; and 21% skipped meals for their child to eat.</a:t>
            </a:r>
          </a:p>
          <a:p>
            <a:pPr marL="0" indent="0">
              <a:spcBef>
                <a:spcPts val="100"/>
              </a:spcBef>
              <a:buNone/>
            </a:pPr>
            <a:endParaRPr lang="en-GB" sz="900" dirty="0"/>
          </a:p>
          <a:p>
            <a:pPr>
              <a:spcBef>
                <a:spcPts val="100"/>
              </a:spcBef>
            </a:pPr>
            <a:r>
              <a:rPr lang="en-GB" sz="900" dirty="0"/>
              <a:t>The UK’s poorest 11yr olds are 16% more likely to be underweight and 132% more likely to be obese than the richest.</a:t>
            </a:r>
          </a:p>
          <a:p>
            <a:pPr marL="0" indent="0">
              <a:spcBef>
                <a:spcPts val="100"/>
              </a:spcBef>
              <a:buNone/>
            </a:pPr>
            <a:endParaRPr lang="en-GB" sz="900" dirty="0"/>
          </a:p>
          <a:p>
            <a:pPr>
              <a:spcBef>
                <a:spcPts val="100"/>
              </a:spcBef>
            </a:pPr>
            <a:r>
              <a:rPr lang="en-GB" sz="900" dirty="0"/>
              <a:t>Families in severe food poverty may cost their health service 76% more than those who aren’t. Those in moderate food poverty may cost 32% more.</a:t>
            </a:r>
          </a:p>
          <a:p>
            <a:pPr marL="0" indent="0">
              <a:spcBef>
                <a:spcPts val="100"/>
              </a:spcBef>
              <a:buNone/>
            </a:pPr>
            <a:endParaRPr lang="en-GB" sz="900" dirty="0"/>
          </a:p>
          <a:p>
            <a:pPr>
              <a:spcBef>
                <a:spcPts val="100"/>
              </a:spcBef>
            </a:pPr>
            <a:r>
              <a:rPr lang="en-GB" sz="900" dirty="0"/>
              <a:t>One third of elderly people admitted to hospital in the UK are malnourished or at risk of it.</a:t>
            </a:r>
          </a:p>
          <a:p>
            <a:pPr marL="0" indent="0">
              <a:spcBef>
                <a:spcPts val="100"/>
              </a:spcBef>
              <a:buNone/>
            </a:pPr>
            <a:endParaRPr lang="en-GB" sz="900" dirty="0"/>
          </a:p>
          <a:p>
            <a:pPr>
              <a:spcBef>
                <a:spcPts val="100"/>
              </a:spcBef>
            </a:pPr>
            <a:r>
              <a:rPr lang="en-GB" sz="900" dirty="0"/>
              <a:t>In  2018, 31% of Tower Hamlets residents were over indebted compared to the national average of 17.6% .</a:t>
            </a:r>
          </a:p>
          <a:p>
            <a:pPr marL="0" indent="0">
              <a:spcBef>
                <a:spcPts val="100"/>
              </a:spcBef>
              <a:buNone/>
            </a:pPr>
            <a:r>
              <a:rPr lang="en-GB" sz="700" dirty="0"/>
              <a:t>* Being food insecure means ‘that at times a person’s food intake is reduced and their eating patterns are disrupted because of a lack of money and other resources for obtaining food’</a:t>
            </a:r>
            <a:endParaRPr lang="en-GB" sz="800" dirty="0"/>
          </a:p>
        </p:txBody>
      </p:sp>
      <p:sp>
        <p:nvSpPr>
          <p:cNvPr id="11" name="TextBox 10"/>
          <p:cNvSpPr txBox="1"/>
          <p:nvPr/>
        </p:nvSpPr>
        <p:spPr>
          <a:xfrm>
            <a:off x="4608924" y="1844824"/>
            <a:ext cx="4427572" cy="369332"/>
          </a:xfrm>
          <a:prstGeom prst="rect">
            <a:avLst/>
          </a:prstGeom>
          <a:solidFill>
            <a:srgbClr val="7030A0"/>
          </a:solidFill>
          <a:ln>
            <a:solidFill>
              <a:srgbClr val="7030A0"/>
            </a:solidFill>
          </a:ln>
        </p:spPr>
        <p:txBody>
          <a:bodyPr wrap="square" rtlCol="0">
            <a:spAutoFit/>
          </a:bodyPr>
          <a:lstStyle/>
          <a:p>
            <a:r>
              <a:rPr lang="en-GB" dirty="0">
                <a:solidFill>
                  <a:schemeClr val="bg1"/>
                </a:solidFill>
              </a:rPr>
              <a:t>Who is affected?</a:t>
            </a:r>
          </a:p>
        </p:txBody>
      </p:sp>
      <p:sp>
        <p:nvSpPr>
          <p:cNvPr id="12" name="Text Placeholder 13"/>
          <p:cNvSpPr>
            <a:spLocks noGrp="1"/>
          </p:cNvSpPr>
          <p:nvPr>
            <p:ph type="body" sz="quarter" idx="14"/>
          </p:nvPr>
        </p:nvSpPr>
        <p:spPr>
          <a:xfrm>
            <a:off x="4622526" y="2276872"/>
            <a:ext cx="4413970" cy="3960440"/>
          </a:xfrm>
        </p:spPr>
        <p:txBody>
          <a:bodyPr/>
          <a:lstStyle/>
          <a:p>
            <a:pPr marL="0" indent="0">
              <a:spcBef>
                <a:spcPts val="0"/>
              </a:spcBef>
              <a:buNone/>
            </a:pPr>
            <a:r>
              <a:rPr lang="en-GB" sz="900" dirty="0"/>
              <a:t>Information from various sources tell us that the people most at risk of food poverty include:</a:t>
            </a:r>
          </a:p>
          <a:p>
            <a:pPr>
              <a:spcBef>
                <a:spcPts val="0"/>
              </a:spcBef>
            </a:pPr>
            <a:r>
              <a:rPr lang="en-GB" sz="900" dirty="0"/>
              <a:t>Poorer, larger, younger families.</a:t>
            </a:r>
          </a:p>
          <a:p>
            <a:pPr marL="0" indent="0">
              <a:spcBef>
                <a:spcPts val="0"/>
              </a:spcBef>
              <a:buNone/>
            </a:pPr>
            <a:endParaRPr lang="en-GB" sz="900" dirty="0"/>
          </a:p>
          <a:p>
            <a:pPr>
              <a:spcBef>
                <a:spcPts val="0"/>
              </a:spcBef>
            </a:pPr>
            <a:r>
              <a:rPr lang="en-GB" sz="900" dirty="0"/>
              <a:t>Single parents and their children.</a:t>
            </a:r>
          </a:p>
          <a:p>
            <a:pPr marL="0" indent="0">
              <a:spcBef>
                <a:spcPts val="0"/>
              </a:spcBef>
              <a:buNone/>
            </a:pPr>
            <a:endParaRPr lang="en-GB" sz="900" dirty="0"/>
          </a:p>
          <a:p>
            <a:pPr>
              <a:spcBef>
                <a:spcPts val="0"/>
              </a:spcBef>
            </a:pPr>
            <a:r>
              <a:rPr lang="en-GB" sz="900" dirty="0"/>
              <a:t>Adults who live alone.</a:t>
            </a:r>
          </a:p>
          <a:p>
            <a:pPr marL="0" indent="0">
              <a:spcBef>
                <a:spcPts val="0"/>
              </a:spcBef>
              <a:buNone/>
            </a:pPr>
            <a:endParaRPr lang="en-GB" sz="900" dirty="0"/>
          </a:p>
          <a:p>
            <a:pPr>
              <a:spcBef>
                <a:spcPts val="0"/>
              </a:spcBef>
            </a:pPr>
            <a:r>
              <a:rPr lang="en-GB" sz="900" dirty="0"/>
              <a:t>Londoners in the lowest income quintile.</a:t>
            </a:r>
          </a:p>
          <a:p>
            <a:pPr marL="0" indent="0">
              <a:spcBef>
                <a:spcPts val="0"/>
              </a:spcBef>
              <a:buNone/>
            </a:pPr>
            <a:endParaRPr lang="en-GB" sz="900" dirty="0"/>
          </a:p>
          <a:p>
            <a:pPr>
              <a:spcBef>
                <a:spcPts val="0"/>
              </a:spcBef>
            </a:pPr>
            <a:r>
              <a:rPr lang="en-GB" sz="900" dirty="0"/>
              <a:t>Londoners who are unemployed.</a:t>
            </a:r>
          </a:p>
          <a:p>
            <a:pPr marL="0" indent="0">
              <a:spcBef>
                <a:spcPts val="0"/>
              </a:spcBef>
              <a:buNone/>
            </a:pPr>
            <a:endParaRPr lang="en-GB" sz="900" dirty="0"/>
          </a:p>
          <a:p>
            <a:pPr>
              <a:spcBef>
                <a:spcPts val="0"/>
              </a:spcBef>
            </a:pPr>
            <a:r>
              <a:rPr lang="en-GB" sz="900" dirty="0"/>
              <a:t>Londoners from a Black or mixed ethnic background.</a:t>
            </a:r>
          </a:p>
          <a:p>
            <a:pPr marL="0" indent="0">
              <a:spcBef>
                <a:spcPts val="0"/>
              </a:spcBef>
              <a:buNone/>
            </a:pPr>
            <a:endParaRPr lang="en-GB" sz="900" dirty="0"/>
          </a:p>
          <a:p>
            <a:pPr>
              <a:spcBef>
                <a:spcPts val="0"/>
              </a:spcBef>
            </a:pPr>
            <a:r>
              <a:rPr lang="en-GB" sz="900" dirty="0"/>
              <a:t>Londoners who have a disability and people with certain physical, dietary and mental health conditions.</a:t>
            </a:r>
          </a:p>
          <a:p>
            <a:pPr marL="0" indent="0">
              <a:spcBef>
                <a:spcPts val="0"/>
              </a:spcBef>
              <a:buNone/>
            </a:pPr>
            <a:endParaRPr lang="en-GB" sz="900" dirty="0"/>
          </a:p>
          <a:p>
            <a:pPr>
              <a:spcBef>
                <a:spcPts val="0"/>
              </a:spcBef>
            </a:pPr>
            <a:r>
              <a:rPr lang="en-GB" sz="900" dirty="0"/>
              <a:t>People who are homeless or in temporary accommodation.</a:t>
            </a:r>
          </a:p>
          <a:p>
            <a:pPr marL="0" indent="0">
              <a:spcBef>
                <a:spcPts val="0"/>
              </a:spcBef>
              <a:buNone/>
            </a:pPr>
            <a:endParaRPr lang="en-GB" sz="900" dirty="0"/>
          </a:p>
          <a:p>
            <a:pPr>
              <a:spcBef>
                <a:spcPts val="0"/>
              </a:spcBef>
            </a:pPr>
            <a:r>
              <a:rPr lang="en-GB" sz="900" dirty="0"/>
              <a:t>People with no recourse to public funds.</a:t>
            </a:r>
          </a:p>
          <a:p>
            <a:pPr marL="0" indent="0">
              <a:spcBef>
                <a:spcPts val="0"/>
              </a:spcBef>
              <a:buNone/>
            </a:pPr>
            <a:endParaRPr lang="en-GB" sz="900" dirty="0"/>
          </a:p>
          <a:p>
            <a:pPr>
              <a:spcBef>
                <a:spcPts val="0"/>
              </a:spcBef>
            </a:pPr>
            <a:r>
              <a:rPr lang="en-GB" sz="900" dirty="0"/>
              <a:t>The reasons people give for using food banks also helps us understand who experiences acute food poverty: low income (28% of visits); insufficient benefit (24% of visits); benefits changes (8% of visits); indebtedness  (9% of visits); homeless  (5% of visits); ill-health (2.8% of visits); no resource to public funds  (2.6% of visits); victim of domestic abuse  (1.4% of visits)</a:t>
            </a:r>
          </a:p>
        </p:txBody>
      </p:sp>
    </p:spTree>
    <p:extLst>
      <p:ext uri="{BB962C8B-B14F-4D97-AF65-F5344CB8AC3E}">
        <p14:creationId xmlns:p14="http://schemas.microsoft.com/office/powerpoint/2010/main" val="10094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F6CD-DAF5-4A71-B353-D37F7A49A4CE}"/>
              </a:ext>
            </a:extLst>
          </p:cNvPr>
          <p:cNvSpPr>
            <a:spLocks noGrp="1"/>
          </p:cNvSpPr>
          <p:nvPr>
            <p:ph type="title" idx="4294967295"/>
          </p:nvPr>
        </p:nvSpPr>
        <p:spPr>
          <a:xfrm>
            <a:off x="628650" y="-1325563"/>
            <a:ext cx="7886700" cy="1325563"/>
          </a:xfrm>
          <a:prstGeom prst="rect">
            <a:avLst/>
          </a:prstGeom>
        </p:spPr>
        <p:txBody>
          <a:bodyPr anchor="b"/>
          <a:lstStyle/>
          <a:p>
            <a:r>
              <a:rPr lang="en-GB" dirty="0"/>
              <a:t>ENGAGING POSITIVELY WITH PEOPLE IN FOOD POVERTY LEADS TO MORE EFFECTIVE INTERVENTION</a:t>
            </a:r>
          </a:p>
        </p:txBody>
      </p:sp>
      <p:graphicFrame>
        <p:nvGraphicFramePr>
          <p:cNvPr id="3" name="Table 2"/>
          <p:cNvGraphicFramePr>
            <a:graphicFrameLocks noGrp="1"/>
          </p:cNvGraphicFramePr>
          <p:nvPr>
            <p:extLst>
              <p:ext uri="{D42A27DB-BD31-4B8C-83A1-F6EECF244321}">
                <p14:modId xmlns:p14="http://schemas.microsoft.com/office/powerpoint/2010/main" val="4292712767"/>
              </p:ext>
            </p:extLst>
          </p:nvPr>
        </p:nvGraphicFramePr>
        <p:xfrm>
          <a:off x="251520" y="1737625"/>
          <a:ext cx="8568952" cy="4427679"/>
        </p:xfrm>
        <a:graphic>
          <a:graphicData uri="http://schemas.openxmlformats.org/drawingml/2006/table">
            <a:tbl>
              <a:tblPr firstRow="1" bandRow="1">
                <a:tableStyleId>{5940675A-B579-460E-94D1-54222C63F5DA}</a:tableStyleId>
              </a:tblPr>
              <a:tblGrid>
                <a:gridCol w="1018093">
                  <a:extLst>
                    <a:ext uri="{9D8B030D-6E8A-4147-A177-3AD203B41FA5}">
                      <a16:colId xmlns:a16="http://schemas.microsoft.com/office/drawing/2014/main" val="20000"/>
                    </a:ext>
                  </a:extLst>
                </a:gridCol>
                <a:gridCol w="3158371">
                  <a:extLst>
                    <a:ext uri="{9D8B030D-6E8A-4147-A177-3AD203B41FA5}">
                      <a16:colId xmlns:a16="http://schemas.microsoft.com/office/drawing/2014/main" val="20001"/>
                    </a:ext>
                  </a:extLst>
                </a:gridCol>
                <a:gridCol w="2695666">
                  <a:extLst>
                    <a:ext uri="{9D8B030D-6E8A-4147-A177-3AD203B41FA5}">
                      <a16:colId xmlns:a16="http://schemas.microsoft.com/office/drawing/2014/main" val="20002"/>
                    </a:ext>
                  </a:extLst>
                </a:gridCol>
                <a:gridCol w="1696822">
                  <a:extLst>
                    <a:ext uri="{9D8B030D-6E8A-4147-A177-3AD203B41FA5}">
                      <a16:colId xmlns:a16="http://schemas.microsoft.com/office/drawing/2014/main" val="20003"/>
                    </a:ext>
                  </a:extLst>
                </a:gridCol>
              </a:tblGrid>
              <a:tr h="361049">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031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Preference</a:t>
                      </a:r>
                      <a:r>
                        <a:rPr lang="en-GB" sz="1000" baseline="0" dirty="0"/>
                        <a:t> </a:t>
                      </a:r>
                      <a:endParaRPr lang="en-GB" sz="1000" b="1" dirty="0"/>
                    </a:p>
                  </a:txBody>
                  <a:tcPr/>
                </a:tc>
                <a:tc>
                  <a:txBody>
                    <a:bodyPr/>
                    <a:lstStyle/>
                    <a:p>
                      <a:r>
                        <a:rPr lang="en-GB" sz="1000" dirty="0"/>
                        <a:t>These recommendations are primarily informed by the consultations others have done with people in food poverty.</a:t>
                      </a:r>
                    </a:p>
                    <a:p>
                      <a:endParaRPr lang="en-GB" sz="1000" dirty="0"/>
                    </a:p>
                    <a:p>
                      <a:r>
                        <a:rPr lang="en-GB" sz="1000" dirty="0"/>
                        <a:t>Consultations with those in food poverty conclude it necessary to add principles of dignity into any alleviation programme. </a:t>
                      </a:r>
                    </a:p>
                    <a:p>
                      <a:endParaRPr lang="en-GB" sz="1000" dirty="0"/>
                    </a:p>
                    <a:p>
                      <a:r>
                        <a:rPr lang="en-GB" sz="1000" dirty="0"/>
                        <a:t>People in food poverty desire responses that: a) gives them a chance to input into decisions;  b) build upon a community asset that they cherish; c) gives them a chance  to reciprocate; d) affords them a choice. </a:t>
                      </a:r>
                    </a:p>
                    <a:p>
                      <a:endParaRPr lang="en-GB" sz="1000" dirty="0"/>
                    </a:p>
                    <a:p>
                      <a:r>
                        <a:rPr lang="en-GB" sz="1000" dirty="0"/>
                        <a:t>Case studies that have embraced these principles report the blurring of food poverty response boundaries. Community projects start to behave more like a food bank (e.g. offering pay what you feel meals).  </a:t>
                      </a:r>
                    </a:p>
                    <a:p>
                      <a:endParaRPr lang="en-GB" sz="1000" dirty="0"/>
                    </a:p>
                    <a:p>
                      <a:r>
                        <a:rPr lang="en-GB" sz="1000" dirty="0"/>
                        <a:t>Meanwhile,</a:t>
                      </a:r>
                      <a:r>
                        <a:rPr lang="en-GB" sz="1000" baseline="0" dirty="0"/>
                        <a:t> f</a:t>
                      </a:r>
                      <a:r>
                        <a:rPr lang="en-GB" sz="1000" dirty="0"/>
                        <a:t>ood banks become ‘food hubs’ &amp; do things other community services might do (e.g. offering courses, volunteer opportunities, income maximisation, counselling, shared meals etc.)</a:t>
                      </a:r>
                    </a:p>
                    <a:p>
                      <a:endParaRPr lang="en-GB" sz="1000" dirty="0"/>
                    </a:p>
                  </a:txBody>
                  <a:tcPr/>
                </a:tc>
                <a:tc>
                  <a:txBody>
                    <a:bodyPr/>
                    <a:lstStyle/>
                    <a:p>
                      <a:pPr marL="0" indent="0">
                        <a:buNone/>
                      </a:pPr>
                      <a:r>
                        <a:rPr lang="en-GB" sz="1000" baseline="0" dirty="0"/>
                        <a:t>-Increase shared meal opportunities for those likely to be in food poverty. </a:t>
                      </a:r>
                    </a:p>
                    <a:p>
                      <a:pPr marL="0" indent="0">
                        <a:buNone/>
                      </a:pPr>
                      <a:endParaRPr lang="en-GB" sz="1000" baseline="0" dirty="0"/>
                    </a:p>
                    <a:p>
                      <a:pPr marL="0" indent="0">
                        <a:buNone/>
                      </a:pPr>
                      <a:r>
                        <a:rPr lang="en-GB" sz="1000" baseline="0" dirty="0"/>
                        <a:t>-Explore how to add cooking and eating together to existing services, (interested organisations)</a:t>
                      </a:r>
                    </a:p>
                    <a:p>
                      <a:pPr marL="0" indent="0">
                        <a:buNone/>
                      </a:pPr>
                      <a:endParaRPr lang="en-GB" sz="1000" baseline="0" dirty="0"/>
                    </a:p>
                    <a:p>
                      <a:pPr marL="0" indent="0">
                        <a:buNone/>
                      </a:pPr>
                      <a:r>
                        <a:rPr lang="en-GB" sz="1000" baseline="0" dirty="0"/>
                        <a:t>-Consider pay as you feel option in catered projects. </a:t>
                      </a:r>
                    </a:p>
                    <a:p>
                      <a:pPr marL="0" indent="0">
                        <a:buNone/>
                      </a:pPr>
                      <a:endParaRPr lang="en-GB" sz="1000" baseline="0" dirty="0"/>
                    </a:p>
                    <a:p>
                      <a:pPr marL="0" indent="0">
                        <a:buNone/>
                      </a:pPr>
                      <a:r>
                        <a:rPr lang="en-GB" sz="1000" baseline="0" dirty="0"/>
                        <a:t>-Make facilities available for others to carry out food poverty projects  (asset owners). </a:t>
                      </a:r>
                    </a:p>
                    <a:p>
                      <a:pPr marL="0" indent="0">
                        <a:buNone/>
                      </a:pPr>
                      <a:endParaRPr lang="en-GB" sz="1000" baseline="0" dirty="0"/>
                    </a:p>
                    <a:p>
                      <a:pPr marL="0" indent="0">
                        <a:buNone/>
                      </a:pPr>
                      <a:r>
                        <a:rPr lang="en-GB" sz="1000" baseline="0" dirty="0"/>
                        <a:t>-Incorporate healthy redistributed food into projects wherever suitable. </a:t>
                      </a:r>
                    </a:p>
                    <a:p>
                      <a:pPr marL="0" indent="0">
                        <a:buNone/>
                      </a:pPr>
                      <a:endParaRPr lang="en-GB" sz="1000" baseline="0" dirty="0"/>
                    </a:p>
                    <a:p>
                      <a:pPr marL="0" indent="0">
                        <a:buNone/>
                      </a:pPr>
                      <a:r>
                        <a:rPr lang="en-GB" sz="1000" baseline="0" dirty="0"/>
                        <a:t>-Include people experiencing food poverty in decisions and the volunteer rota in food projects. </a:t>
                      </a:r>
                    </a:p>
                  </a:txBody>
                  <a:tcPr/>
                </a:tc>
                <a:tc>
                  <a:txBody>
                    <a:bodyPr/>
                    <a:lstStyle/>
                    <a:p>
                      <a:r>
                        <a:rPr lang="en-GB" sz="1000" dirty="0"/>
                        <a:t>Other Indicators:</a:t>
                      </a:r>
                    </a:p>
                    <a:p>
                      <a:endParaRPr lang="en-GB" sz="1000" dirty="0"/>
                    </a:p>
                    <a:p>
                      <a:r>
                        <a:rPr lang="en-GB" sz="1000" dirty="0"/>
                        <a:t>↑  Passion for food</a:t>
                      </a:r>
                    </a:p>
                    <a:p>
                      <a:r>
                        <a:rPr lang="en-GB" sz="1000" dirty="0"/>
                        <a:t>↑ Social connectedness</a:t>
                      </a:r>
                    </a:p>
                    <a:p>
                      <a:r>
                        <a:rPr lang="en-GB" sz="1000" dirty="0"/>
                        <a:t>↑ Life skills</a:t>
                      </a:r>
                    </a:p>
                    <a:p>
                      <a:r>
                        <a:rPr lang="en-GB" sz="1000" dirty="0"/>
                        <a:t>↓ Cost of diet</a:t>
                      </a:r>
                    </a:p>
                    <a:p>
                      <a:r>
                        <a:rPr lang="en-GB" sz="1000" dirty="0"/>
                        <a:t>↑ Fruit and veg consumption</a:t>
                      </a:r>
                    </a:p>
                    <a:p>
                      <a:r>
                        <a:rPr lang="en-GB" sz="1000" dirty="0"/>
                        <a:t>↓ Loneliness </a:t>
                      </a:r>
                    </a:p>
                    <a:p>
                      <a:r>
                        <a:rPr lang="en-GB" sz="1000" dirty="0"/>
                        <a:t>↑  Cooking confidence</a:t>
                      </a:r>
                    </a:p>
                    <a:p>
                      <a:r>
                        <a:rPr lang="en-GB" sz="1000" dirty="0"/>
                        <a:t>↑Sense of control over ones life</a:t>
                      </a:r>
                    </a:p>
                    <a:p>
                      <a:endParaRPr lang="en-GB" sz="1000" dirty="0"/>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294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BAEF-BC95-4B27-815F-5FE9A26413A7}"/>
              </a:ext>
            </a:extLst>
          </p:cNvPr>
          <p:cNvSpPr>
            <a:spLocks noGrp="1"/>
          </p:cNvSpPr>
          <p:nvPr>
            <p:ph type="title" idx="4294967295"/>
          </p:nvPr>
        </p:nvSpPr>
        <p:spPr>
          <a:xfrm>
            <a:off x="628650" y="-1325563"/>
            <a:ext cx="7886700" cy="1325563"/>
          </a:xfrm>
          <a:prstGeom prst="rect">
            <a:avLst/>
          </a:prstGeom>
        </p:spPr>
        <p:txBody>
          <a:bodyPr anchor="b"/>
          <a:lstStyle/>
          <a:p>
            <a:r>
              <a:rPr lang="en-GB" dirty="0"/>
              <a:t>TACKLING FOOD POVERTY HELPS PEOPLE ACCESS OTHER SUPPORT</a:t>
            </a:r>
          </a:p>
        </p:txBody>
      </p:sp>
      <p:graphicFrame>
        <p:nvGraphicFramePr>
          <p:cNvPr id="3" name="Table 2"/>
          <p:cNvGraphicFramePr>
            <a:graphicFrameLocks noGrp="1"/>
          </p:cNvGraphicFramePr>
          <p:nvPr>
            <p:extLst>
              <p:ext uri="{D42A27DB-BD31-4B8C-83A1-F6EECF244321}">
                <p14:modId xmlns:p14="http://schemas.microsoft.com/office/powerpoint/2010/main" val="2909558316"/>
              </p:ext>
            </p:extLst>
          </p:nvPr>
        </p:nvGraphicFramePr>
        <p:xfrm>
          <a:off x="251520" y="1700808"/>
          <a:ext cx="8568953" cy="4186443"/>
        </p:xfrm>
        <a:graphic>
          <a:graphicData uri="http://schemas.openxmlformats.org/drawingml/2006/table">
            <a:tbl>
              <a:tblPr firstRow="1" bandRow="1">
                <a:tableStyleId>{5940675A-B579-460E-94D1-54222C63F5DA}</a:tableStyleId>
              </a:tblPr>
              <a:tblGrid>
                <a:gridCol w="889231">
                  <a:extLst>
                    <a:ext uri="{9D8B030D-6E8A-4147-A177-3AD203B41FA5}">
                      <a16:colId xmlns:a16="http://schemas.microsoft.com/office/drawing/2014/main" val="20000"/>
                    </a:ext>
                  </a:extLst>
                </a:gridCol>
                <a:gridCol w="3503257">
                  <a:extLst>
                    <a:ext uri="{9D8B030D-6E8A-4147-A177-3AD203B41FA5}">
                      <a16:colId xmlns:a16="http://schemas.microsoft.com/office/drawing/2014/main" val="20001"/>
                    </a:ext>
                  </a:extLst>
                </a:gridCol>
                <a:gridCol w="2478842">
                  <a:extLst>
                    <a:ext uri="{9D8B030D-6E8A-4147-A177-3AD203B41FA5}">
                      <a16:colId xmlns:a16="http://schemas.microsoft.com/office/drawing/2014/main" val="20002"/>
                    </a:ext>
                  </a:extLst>
                </a:gridCol>
                <a:gridCol w="1697623">
                  <a:extLst>
                    <a:ext uri="{9D8B030D-6E8A-4147-A177-3AD203B41FA5}">
                      <a16:colId xmlns:a16="http://schemas.microsoft.com/office/drawing/2014/main" val="20003"/>
                    </a:ext>
                  </a:extLst>
                </a:gridCol>
              </a:tblGrid>
              <a:tr h="386261">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79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Preference</a:t>
                      </a:r>
                      <a:r>
                        <a:rPr lang="en-GB" sz="1000" baseline="0" dirty="0"/>
                        <a:t> </a:t>
                      </a:r>
                      <a:endParaRPr lang="en-GB" sz="1000" b="1" dirty="0"/>
                    </a:p>
                  </a:txBody>
                  <a:tcPr/>
                </a:tc>
                <a:tc>
                  <a:txBody>
                    <a:bodyPr/>
                    <a:lstStyle/>
                    <a:p>
                      <a:r>
                        <a:rPr lang="en-GB" sz="1000" dirty="0"/>
                        <a:t>Food</a:t>
                      </a:r>
                      <a:r>
                        <a:rPr lang="en-GB" sz="1000" baseline="0" dirty="0"/>
                        <a:t> projects as gateway to other services:</a:t>
                      </a:r>
                    </a:p>
                    <a:p>
                      <a:endParaRPr lang="en-GB" sz="1000" baseline="0" dirty="0"/>
                    </a:p>
                    <a:p>
                      <a:r>
                        <a:rPr lang="en-GB" sz="1000" dirty="0"/>
                        <a:t>It is likely that people</a:t>
                      </a:r>
                      <a:r>
                        <a:rPr lang="en-GB" sz="1000" baseline="0" dirty="0"/>
                        <a:t> who require support with housing and financial issues may also be vulnerable to food poverty. It therefore makes  sense for services  addressing these needs to be linked up, so that services can act as a gateway to other support services. </a:t>
                      </a:r>
                      <a:endParaRPr lang="en-GB" sz="1000" dirty="0"/>
                    </a:p>
                    <a:p>
                      <a:endParaRPr lang="en-GB" sz="1000" b="0" dirty="0"/>
                    </a:p>
                  </a:txBody>
                  <a:tcPr/>
                </a:tc>
                <a:tc>
                  <a:txBody>
                    <a:bodyPr/>
                    <a:lstStyle/>
                    <a:p>
                      <a:pPr marL="0" indent="0">
                        <a:buNone/>
                      </a:pPr>
                      <a:r>
                        <a:rPr lang="en-GB" sz="1000" baseline="0" dirty="0"/>
                        <a:t>-Assess how food projects (including food banks) can act as a gateway to other support services. </a:t>
                      </a:r>
                    </a:p>
                    <a:p>
                      <a:pPr marL="0" indent="0">
                        <a:buNone/>
                      </a:pPr>
                      <a:endParaRPr lang="en-GB" sz="1000" baseline="0" dirty="0"/>
                    </a:p>
                    <a:p>
                      <a:pPr marL="0" indent="0">
                        <a:buNone/>
                      </a:pPr>
                      <a:endParaRPr lang="en-GB" sz="1000" baseline="0" dirty="0"/>
                    </a:p>
                  </a:txBody>
                  <a:tcPr/>
                </a:tc>
                <a:tc>
                  <a:txBody>
                    <a:bodyPr/>
                    <a:lstStyle/>
                    <a:p>
                      <a:r>
                        <a:rPr lang="en-GB" sz="1000" dirty="0"/>
                        <a:t>Other Indicators:</a:t>
                      </a:r>
                    </a:p>
                    <a:p>
                      <a:endParaRPr lang="en-GB" sz="1000" dirty="0"/>
                    </a:p>
                    <a:p>
                      <a:r>
                        <a:rPr lang="en-GB" sz="1000" dirty="0"/>
                        <a:t>↑ Access to support services </a:t>
                      </a:r>
                    </a:p>
                    <a:p>
                      <a:r>
                        <a:rPr lang="en-GB" sz="1000" dirty="0"/>
                        <a:t>↑ Disposable</a:t>
                      </a:r>
                      <a:r>
                        <a:rPr lang="en-GB" sz="1000" baseline="0" dirty="0"/>
                        <a:t> income to buy healthy food </a:t>
                      </a:r>
                      <a:endParaRPr lang="en-GB" sz="1000" dirty="0"/>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888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41D1-9DBE-40B8-9C45-C6E2997A3E03}"/>
              </a:ext>
            </a:extLst>
          </p:cNvPr>
          <p:cNvSpPr>
            <a:spLocks noGrp="1"/>
          </p:cNvSpPr>
          <p:nvPr>
            <p:ph type="title" idx="4294967295"/>
          </p:nvPr>
        </p:nvSpPr>
        <p:spPr>
          <a:xfrm>
            <a:off x="628650" y="-1325563"/>
            <a:ext cx="7886700" cy="1325563"/>
          </a:xfrm>
          <a:prstGeom prst="rect">
            <a:avLst/>
          </a:prstGeom>
        </p:spPr>
        <p:txBody>
          <a:bodyPr anchor="b"/>
          <a:lstStyle/>
          <a:p>
            <a:r>
              <a:rPr lang="en-GB" dirty="0"/>
              <a:t>CONVENIENCE FOODS CAN LEAD TO POORER DIETS FOR SOME PEOPLE</a:t>
            </a:r>
          </a:p>
        </p:txBody>
      </p:sp>
      <p:graphicFrame>
        <p:nvGraphicFramePr>
          <p:cNvPr id="3" name="Table 2"/>
          <p:cNvGraphicFramePr>
            <a:graphicFrameLocks noGrp="1"/>
          </p:cNvGraphicFramePr>
          <p:nvPr>
            <p:extLst>
              <p:ext uri="{D42A27DB-BD31-4B8C-83A1-F6EECF244321}">
                <p14:modId xmlns:p14="http://schemas.microsoft.com/office/powerpoint/2010/main" val="879486507"/>
              </p:ext>
            </p:extLst>
          </p:nvPr>
        </p:nvGraphicFramePr>
        <p:xfrm>
          <a:off x="323528" y="1696812"/>
          <a:ext cx="8424936" cy="4180460"/>
        </p:xfrm>
        <a:graphic>
          <a:graphicData uri="http://schemas.openxmlformats.org/drawingml/2006/table">
            <a:tbl>
              <a:tblPr firstRow="1" bandRow="1">
                <a:tableStyleId>{21E4AEA4-8DFA-4A89-87EB-49C32662AFE0}</a:tableStyleId>
              </a:tblPr>
              <a:tblGrid>
                <a:gridCol w="100811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392244">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784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t>Time </a:t>
                      </a:r>
                      <a:endParaRPr lang="en-GB" sz="1000" b="1" dirty="0"/>
                    </a:p>
                  </a:txBody>
                  <a:tcPr/>
                </a:tc>
                <a:tc>
                  <a:txBody>
                    <a:bodyPr/>
                    <a:lstStyle/>
                    <a:p>
                      <a:r>
                        <a:rPr lang="en-GB" sz="1000" b="0" dirty="0"/>
                        <a:t>Our logical desire for time-saving or convenience can disproportionately risk the health of someone in food poverty.  </a:t>
                      </a:r>
                    </a:p>
                    <a:p>
                      <a:endParaRPr lang="en-GB" sz="1000" b="0" dirty="0"/>
                    </a:p>
                    <a:p>
                      <a:r>
                        <a:rPr lang="en-GB" sz="1000" b="0" dirty="0"/>
                        <a:t>Although convenience need not be unhealthy, people living in poverty often lack the opportunity others have to mitigate their time scarcity in ways that are healthy. </a:t>
                      </a:r>
                    </a:p>
                    <a:p>
                      <a:endParaRPr lang="en-GB" sz="1000" b="0" dirty="0"/>
                    </a:p>
                    <a:p>
                      <a:r>
                        <a:rPr lang="en-GB" sz="1000" b="0" dirty="0"/>
                        <a:t>For example, research in the UK showed food cooked at home declined most sharply amongst the poorest members of the public. </a:t>
                      </a:r>
                    </a:p>
                    <a:p>
                      <a:endParaRPr lang="en-GB" sz="1000" b="0" dirty="0"/>
                    </a:p>
                    <a:p>
                      <a:r>
                        <a:rPr lang="en-GB" sz="1000" b="0" dirty="0"/>
                        <a:t>Work </a:t>
                      </a:r>
                      <a:r>
                        <a:rPr lang="en-GB" sz="1000" b="0" dirty="0">
                          <a:solidFill>
                            <a:schemeClr val="tx1"/>
                          </a:solidFill>
                        </a:rPr>
                        <a:t>by Shift, commissioned by the Tower Hamlet’s Public Health Team, highlights the importance of convenience locally. </a:t>
                      </a:r>
                    </a:p>
                    <a:p>
                      <a:endParaRPr lang="en-GB"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We mitigate our time-scarcity by spending less time on preparing and consuming food.</a:t>
                      </a:r>
                      <a:r>
                        <a:rPr lang="en-GB" sz="1000" baseline="0" dirty="0"/>
                        <a:t> </a:t>
                      </a:r>
                      <a:r>
                        <a:rPr lang="en-GB" sz="1000" dirty="0"/>
                        <a:t>This is not inherently a problem. However, people in poverty  lack the same opportunity to mitigate their time scarcity in healthy ways. Healthier, affordable choices need to become the easy choices.</a:t>
                      </a:r>
                    </a:p>
                    <a:p>
                      <a:endParaRPr lang="en-GB" sz="1000" b="0" dirty="0"/>
                    </a:p>
                  </a:txBody>
                  <a:tcPr/>
                </a:tc>
                <a:tc>
                  <a:txBody>
                    <a:bodyPr/>
                    <a:lstStyle/>
                    <a:p>
                      <a:pPr marL="0" indent="0">
                        <a:buNone/>
                      </a:pPr>
                      <a:r>
                        <a:rPr lang="en-GB" sz="1000" baseline="0" dirty="0">
                          <a:solidFill>
                            <a:schemeClr val="tx1"/>
                          </a:solidFill>
                        </a:rPr>
                        <a:t>-Account for people’s time scarcity in </a:t>
                      </a:r>
                      <a:r>
                        <a:rPr lang="en-GB" sz="1000" baseline="0" dirty="0"/>
                        <a:t>our responses to food poverty.</a:t>
                      </a:r>
                    </a:p>
                    <a:p>
                      <a:pPr marL="0" indent="0">
                        <a:buNone/>
                      </a:pPr>
                      <a:endParaRPr lang="en-GB" sz="1000" baseline="0" dirty="0"/>
                    </a:p>
                    <a:p>
                      <a:pPr marL="0" indent="0">
                        <a:buNone/>
                      </a:pPr>
                      <a:r>
                        <a:rPr lang="en-GB" sz="1000" baseline="0" dirty="0"/>
                        <a:t>-Make shopping, preparing or consuming healthy food easier and quicker through food related interventions. </a:t>
                      </a:r>
                    </a:p>
                    <a:p>
                      <a:pPr marL="0" indent="0">
                        <a:buNone/>
                      </a:pPr>
                      <a:endParaRPr lang="en-GB" sz="1000" baseline="0" dirty="0"/>
                    </a:p>
                    <a:p>
                      <a:pPr marL="0" indent="0">
                        <a:buNone/>
                      </a:pPr>
                      <a:endParaRPr lang="en-GB" sz="1000" baseline="0" dirty="0"/>
                    </a:p>
                    <a:p>
                      <a:pPr marL="0" indent="0">
                        <a:buNone/>
                      </a:pPr>
                      <a:endParaRPr lang="en-GB" sz="1000" baseline="0" dirty="0"/>
                    </a:p>
                  </a:txBody>
                  <a:tcPr/>
                </a:tc>
                <a:tc>
                  <a:txBody>
                    <a:bodyPr/>
                    <a:lstStyle/>
                    <a:p>
                      <a:r>
                        <a:rPr lang="en-GB" sz="1000" b="1" dirty="0"/>
                        <a:t>Other Indicators:</a:t>
                      </a:r>
                    </a:p>
                    <a:p>
                      <a:endParaRPr lang="en-GB" sz="1000" b="1" dirty="0"/>
                    </a:p>
                    <a:p>
                      <a:r>
                        <a:rPr lang="en-GB" sz="1000" dirty="0"/>
                        <a:t>↑  Availability of food that is simultaneously healthy, cheap and convenient.</a:t>
                      </a:r>
                    </a:p>
                    <a:p>
                      <a:r>
                        <a:rPr lang="en-GB" sz="1000" dirty="0"/>
                        <a:t>↑ Ability to buy healthy food.</a:t>
                      </a:r>
                    </a:p>
                    <a:p>
                      <a:r>
                        <a:rPr lang="en-GB" sz="1000" dirty="0"/>
                        <a:t>↑ Ability to prepare healthy food</a:t>
                      </a:r>
                    </a:p>
                    <a:p>
                      <a:r>
                        <a:rPr lang="en-GB" sz="1000" dirty="0"/>
                        <a:t>↑ Ability to easily eat healthy food</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130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75B1-F4CC-436E-AE8B-E4C2D81FFDC6}"/>
              </a:ext>
            </a:extLst>
          </p:cNvPr>
          <p:cNvSpPr>
            <a:spLocks noGrp="1"/>
          </p:cNvSpPr>
          <p:nvPr>
            <p:ph type="title" idx="4294967295"/>
          </p:nvPr>
        </p:nvSpPr>
        <p:spPr>
          <a:xfrm>
            <a:off x="628650" y="-1325563"/>
            <a:ext cx="7886700" cy="1325563"/>
          </a:xfrm>
          <a:prstGeom prst="rect">
            <a:avLst/>
          </a:prstGeom>
        </p:spPr>
        <p:txBody>
          <a:bodyPr anchor="b"/>
          <a:lstStyle/>
          <a:p>
            <a:r>
              <a:rPr lang="en-GB" dirty="0"/>
              <a:t>PHYSICAL ACCESS TO FOOD CAN BE AN ISSUE FOR SOME PEOPLE</a:t>
            </a:r>
          </a:p>
        </p:txBody>
      </p:sp>
      <p:graphicFrame>
        <p:nvGraphicFramePr>
          <p:cNvPr id="3" name="Table 2"/>
          <p:cNvGraphicFramePr>
            <a:graphicFrameLocks noGrp="1"/>
          </p:cNvGraphicFramePr>
          <p:nvPr>
            <p:extLst>
              <p:ext uri="{D42A27DB-BD31-4B8C-83A1-F6EECF244321}">
                <p14:modId xmlns:p14="http://schemas.microsoft.com/office/powerpoint/2010/main" val="207263135"/>
              </p:ext>
            </p:extLst>
          </p:nvPr>
        </p:nvGraphicFramePr>
        <p:xfrm>
          <a:off x="251520" y="1628800"/>
          <a:ext cx="8424936" cy="4608512"/>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410369">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198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Physical</a:t>
                      </a:r>
                      <a:r>
                        <a:rPr lang="en-GB" sz="1000" baseline="0" dirty="0"/>
                        <a:t> access to food </a:t>
                      </a:r>
                      <a:endParaRPr lang="en-GB" sz="1000" b="1" dirty="0"/>
                    </a:p>
                  </a:txBody>
                  <a:tcPr/>
                </a:tc>
                <a:tc>
                  <a:txBody>
                    <a:bodyPr/>
                    <a:lstStyle/>
                    <a:p>
                      <a:r>
                        <a:rPr lang="en-GB" sz="1000" dirty="0"/>
                        <a:t>People in temporary</a:t>
                      </a:r>
                      <a:r>
                        <a:rPr lang="en-GB" sz="1000" baseline="0" dirty="0"/>
                        <a:t> accommodation and access to food: </a:t>
                      </a:r>
                    </a:p>
                    <a:p>
                      <a:endParaRPr lang="en-GB" sz="1000" baseline="0" dirty="0"/>
                    </a:p>
                    <a:p>
                      <a:r>
                        <a:rPr lang="en-GB" sz="1000" dirty="0"/>
                        <a:t>An</a:t>
                      </a:r>
                      <a:r>
                        <a:rPr lang="en-GB" sz="1000" baseline="0" dirty="0"/>
                        <a:t> </a:t>
                      </a:r>
                      <a:r>
                        <a:rPr lang="en-GB" sz="1000" dirty="0"/>
                        <a:t>investigation into households in temporary accommodation found half lack access to a kitchen and most said this deprivation caused them to regularly skip meals. </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r>
                        <a:rPr lang="en-GB" sz="1000" dirty="0"/>
                        <a:t>Hospital discharge procedures</a:t>
                      </a:r>
                      <a:r>
                        <a:rPr lang="en-GB" sz="1000" baseline="0" dirty="0"/>
                        <a:t> and access to food: </a:t>
                      </a:r>
                    </a:p>
                    <a:p>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One third of elderly people admitted to hospital in the UK are malnourished or at risk of it.</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baseline="0" dirty="0"/>
                        <a:t>-Ensure people placed in temporary accommodation (particularly B&amp;B’s) have access to adequate kitchen facilities, food storage, and dining space or are given means through which to mitigate the lack of. This will require an audit of people placed in temporary accommodation to understand their living conditions.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baseline="0" dirty="0"/>
                        <a:t>-Ensure decent kitchen and dining facilities are a feature of our landlord licencing scheme and planning policy.</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-Ensure hospital discharge procedures include a ‘nutrition and hydration’ check to ensure</a:t>
                      </a:r>
                      <a:r>
                        <a:rPr lang="en-GB" sz="1000" baseline="0" dirty="0"/>
                        <a:t> </a:t>
                      </a:r>
                      <a:r>
                        <a:rPr lang="en-GB" sz="1000" dirty="0"/>
                        <a:t>appropriate food arrangements are in place.</a:t>
                      </a:r>
                    </a:p>
                    <a:p>
                      <a:pPr marL="228600" marR="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baseline="0" dirty="0"/>
                        <a:t>-Explore  the utility of giving </a:t>
                      </a:r>
                      <a:r>
                        <a:rPr lang="en-GB" sz="1000" dirty="0"/>
                        <a:t>vulnerable</a:t>
                      </a:r>
                      <a:r>
                        <a:rPr lang="en-GB" sz="1000" baseline="0" dirty="0"/>
                        <a:t> people </a:t>
                      </a:r>
                      <a:r>
                        <a:rPr lang="en-GB" sz="1000" dirty="0"/>
                        <a:t>‘food to go bags’ upon hospital </a:t>
                      </a:r>
                      <a:r>
                        <a:rPr lang="en-GB" sz="1000" baseline="0" dirty="0"/>
                        <a:t> discharge.</a:t>
                      </a:r>
                      <a:endParaRPr lang="en-GB" sz="1000" i="0" dirty="0"/>
                    </a:p>
                  </a:txBody>
                  <a:tcPr/>
                </a:tc>
                <a:tc>
                  <a:txBody>
                    <a:bodyPr/>
                    <a:lstStyle/>
                    <a:p>
                      <a:pPr>
                        <a:spcAft>
                          <a:spcPts val="0"/>
                        </a:spcAft>
                      </a:pPr>
                      <a:r>
                        <a:rPr lang="en-GB" sz="1000" dirty="0"/>
                        <a:t>Public Health Outcomes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Dietary quality</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Other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aseline="0" dirty="0">
                          <a:effectLst/>
                        </a:rPr>
                        <a:t>↑ Home cooking</a:t>
                      </a:r>
                    </a:p>
                    <a:p>
                      <a:r>
                        <a:rPr lang="en-GB" sz="1000" baseline="0" dirty="0">
                          <a:effectLst/>
                        </a:rPr>
                        <a:t>↑ Family dining</a:t>
                      </a:r>
                    </a:p>
                    <a:p>
                      <a:r>
                        <a:rPr lang="en-GB" sz="1000" baseline="0" dirty="0">
                          <a:effectLst/>
                        </a:rPr>
                        <a:t>↓  Fast food consumption</a:t>
                      </a:r>
                      <a:endParaRPr lang="en-GB" sz="1000" dirty="0"/>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880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38DE-996F-43AE-BC99-F98703F286DD}"/>
              </a:ext>
            </a:extLst>
          </p:cNvPr>
          <p:cNvSpPr>
            <a:spLocks noGrp="1"/>
          </p:cNvSpPr>
          <p:nvPr>
            <p:ph type="title" idx="4294967295"/>
          </p:nvPr>
        </p:nvSpPr>
        <p:spPr>
          <a:xfrm>
            <a:off x="628650" y="-1325563"/>
            <a:ext cx="7886700" cy="1325563"/>
          </a:xfrm>
          <a:prstGeom prst="rect">
            <a:avLst/>
          </a:prstGeom>
        </p:spPr>
        <p:txBody>
          <a:bodyPr anchor="b"/>
          <a:lstStyle/>
          <a:p>
            <a:r>
              <a:rPr lang="en-GB" dirty="0"/>
              <a:t>SUPPORTING RETAILERS TO OFFER HEALTHIER FOOD AND CLEARER FOOD LABELLING CAN HELP</a:t>
            </a:r>
          </a:p>
        </p:txBody>
      </p:sp>
      <p:graphicFrame>
        <p:nvGraphicFramePr>
          <p:cNvPr id="3" name="Table 2"/>
          <p:cNvGraphicFramePr>
            <a:graphicFrameLocks noGrp="1"/>
          </p:cNvGraphicFramePr>
          <p:nvPr>
            <p:extLst>
              <p:ext uri="{D42A27DB-BD31-4B8C-83A1-F6EECF244321}">
                <p14:modId xmlns:p14="http://schemas.microsoft.com/office/powerpoint/2010/main" val="3377247760"/>
              </p:ext>
            </p:extLst>
          </p:nvPr>
        </p:nvGraphicFramePr>
        <p:xfrm>
          <a:off x="251520" y="1628800"/>
          <a:ext cx="8568952" cy="2054679"/>
        </p:xfrm>
        <a:graphic>
          <a:graphicData uri="http://schemas.openxmlformats.org/drawingml/2006/table">
            <a:tbl>
              <a:tblPr firstRow="1" bandRow="1">
                <a:tableStyleId>{5940675A-B579-460E-94D1-54222C63F5DA}</a:tableStyleId>
              </a:tblPr>
              <a:tblGrid>
                <a:gridCol w="1102934">
                  <a:extLst>
                    <a:ext uri="{9D8B030D-6E8A-4147-A177-3AD203B41FA5}">
                      <a16:colId xmlns:a16="http://schemas.microsoft.com/office/drawing/2014/main" val="20000"/>
                    </a:ext>
                  </a:extLst>
                </a:gridCol>
                <a:gridCol w="3145538">
                  <a:extLst>
                    <a:ext uri="{9D8B030D-6E8A-4147-A177-3AD203B41FA5}">
                      <a16:colId xmlns:a16="http://schemas.microsoft.com/office/drawing/2014/main" val="20001"/>
                    </a:ext>
                  </a:extLst>
                </a:gridCol>
                <a:gridCol w="2963022">
                  <a:extLst>
                    <a:ext uri="{9D8B030D-6E8A-4147-A177-3AD203B41FA5}">
                      <a16:colId xmlns:a16="http://schemas.microsoft.com/office/drawing/2014/main" val="20002"/>
                    </a:ext>
                  </a:extLst>
                </a:gridCol>
                <a:gridCol w="1357458">
                  <a:extLst>
                    <a:ext uri="{9D8B030D-6E8A-4147-A177-3AD203B41FA5}">
                      <a16:colId xmlns:a16="http://schemas.microsoft.com/office/drawing/2014/main" val="20003"/>
                    </a:ext>
                  </a:extLst>
                </a:gridCol>
              </a:tblGrid>
              <a:tr h="357785">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1658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Nutrient quality and taste of food </a:t>
                      </a: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Supporting convenience stores and shops: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There is a rationale for action, but limited evidence for what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Progress would be best achieved by ensuring a concern for health is at the heart of  the borough’s relevant strategies.</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-Support our convenience stores and markets –  as the shop types that best serve our low-income neighbourhood (appendix 1) – to stock food that is healthy, desirable, affordable and</a:t>
                      </a:r>
                      <a:r>
                        <a:rPr lang="en-GB" sz="1000" baseline="0" dirty="0"/>
                        <a:t> </a:t>
                      </a:r>
                      <a:r>
                        <a:rPr lang="en-GB" sz="1000" dirty="0"/>
                        <a:t>convenient.</a:t>
                      </a:r>
                      <a:r>
                        <a:rPr lang="en-GB" sz="1000" baseline="0" dirty="0"/>
                        <a:t> </a:t>
                      </a:r>
                      <a:r>
                        <a:rPr lang="en-GB" sz="1000" dirty="0"/>
                        <a:t>(Note this is a long term aspiration).</a:t>
                      </a:r>
                      <a:r>
                        <a:rPr lang="en-GB" sz="1000" baseline="0" dirty="0"/>
                        <a:t> </a:t>
                      </a: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i="0" dirty="0"/>
                    </a:p>
                  </a:txBody>
                  <a:tcPr/>
                </a:tc>
                <a:tc>
                  <a:txBody>
                    <a:bodyPr/>
                    <a:lstStyle/>
                    <a:p>
                      <a:pPr>
                        <a:spcAft>
                          <a:spcPts val="0"/>
                        </a:spcAft>
                      </a:pPr>
                      <a:r>
                        <a:rPr lang="en-GB" sz="1000" dirty="0"/>
                        <a:t>Other Indicators:</a:t>
                      </a:r>
                    </a:p>
                    <a:p>
                      <a:pPr>
                        <a:spcAft>
                          <a:spcPts val="0"/>
                        </a:spcAft>
                      </a:pPr>
                      <a:endParaRPr lang="en-GB" sz="1000" dirty="0"/>
                    </a:p>
                    <a:p>
                      <a:r>
                        <a:rPr lang="en-GB" sz="1000" baseline="0" dirty="0">
                          <a:effectLst/>
                        </a:rPr>
                        <a:t>↑ Availability &amp; price of healthy food, desirable, convenient food</a:t>
                      </a:r>
                    </a:p>
                    <a:p>
                      <a:r>
                        <a:rPr lang="en-GB" sz="1000" baseline="0" dirty="0">
                          <a:effectLst/>
                        </a:rPr>
                        <a:t>↑ Entrepreneurial activity</a:t>
                      </a:r>
                    </a:p>
                    <a:p>
                      <a:endParaRPr lang="en-GB" sz="1000"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33582661"/>
              </p:ext>
            </p:extLst>
          </p:nvPr>
        </p:nvGraphicFramePr>
        <p:xfrm>
          <a:off x="251520" y="3789040"/>
          <a:ext cx="8568952" cy="2507214"/>
        </p:xfrm>
        <a:graphic>
          <a:graphicData uri="http://schemas.openxmlformats.org/drawingml/2006/table">
            <a:tbl>
              <a:tblPr firstRow="1" bandRow="1">
                <a:tableStyleId>{00A15C55-8517-42AA-B614-E9B94910E393}</a:tableStyleId>
              </a:tblPr>
              <a:tblGrid>
                <a:gridCol w="1102934">
                  <a:extLst>
                    <a:ext uri="{9D8B030D-6E8A-4147-A177-3AD203B41FA5}">
                      <a16:colId xmlns:a16="http://schemas.microsoft.com/office/drawing/2014/main" val="20000"/>
                    </a:ext>
                  </a:extLst>
                </a:gridCol>
                <a:gridCol w="3145538">
                  <a:extLst>
                    <a:ext uri="{9D8B030D-6E8A-4147-A177-3AD203B41FA5}">
                      <a16:colId xmlns:a16="http://schemas.microsoft.com/office/drawing/2014/main" val="20001"/>
                    </a:ext>
                  </a:extLst>
                </a:gridCol>
                <a:gridCol w="2963022">
                  <a:extLst>
                    <a:ext uri="{9D8B030D-6E8A-4147-A177-3AD203B41FA5}">
                      <a16:colId xmlns:a16="http://schemas.microsoft.com/office/drawing/2014/main" val="20002"/>
                    </a:ext>
                  </a:extLst>
                </a:gridCol>
                <a:gridCol w="1357458">
                  <a:extLst>
                    <a:ext uri="{9D8B030D-6E8A-4147-A177-3AD203B41FA5}">
                      <a16:colId xmlns:a16="http://schemas.microsoft.com/office/drawing/2014/main" val="20003"/>
                    </a:ext>
                  </a:extLst>
                </a:gridCol>
              </a:tblGrid>
              <a:tr h="434574">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2014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Food labelling </a:t>
                      </a:r>
                    </a:p>
                  </a:txBody>
                  <a:tcPr/>
                </a:tc>
                <a:tc>
                  <a:txBody>
                    <a:bodyPr/>
                    <a:lstStyle/>
                    <a:p>
                      <a:r>
                        <a:rPr lang="en-GB" sz="1000" b="1" dirty="0"/>
                        <a:t>Nutrition</a:t>
                      </a:r>
                      <a:r>
                        <a:rPr lang="en-GB" sz="1000" b="1" baseline="0" dirty="0"/>
                        <a:t> labelling:</a:t>
                      </a:r>
                    </a:p>
                    <a:p>
                      <a:endParaRPr lang="en-GB" sz="1000" b="0" dirty="0"/>
                    </a:p>
                    <a:p>
                      <a:r>
                        <a:rPr lang="en-GB" sz="1000" b="0" dirty="0"/>
                        <a:t>Nutrition labelling, with energy info, reduces energy purchased.</a:t>
                      </a:r>
                    </a:p>
                    <a:p>
                      <a:endParaRPr lang="en-GB" sz="1000" b="1" dirty="0"/>
                    </a:p>
                    <a:p>
                      <a:r>
                        <a:rPr lang="en-GB" sz="1000" b="1" dirty="0"/>
                        <a:t>Food for Health: </a:t>
                      </a:r>
                    </a:p>
                    <a:p>
                      <a:endParaRPr lang="en-GB" sz="1000" b="0" dirty="0"/>
                    </a:p>
                    <a:p>
                      <a:r>
                        <a:rPr lang="en-GB" sz="1000" b="0" dirty="0"/>
                        <a:t>An evaluation of the Food for Health </a:t>
                      </a:r>
                      <a:r>
                        <a:rPr lang="en-GB" sz="1000" b="0" baseline="0" dirty="0"/>
                        <a:t> </a:t>
                      </a:r>
                      <a:r>
                        <a:rPr lang="en-GB" sz="1000" b="0" dirty="0"/>
                        <a:t>award programme in Tower Hamlets found that Food for Health outlets provide particularly calorie dense foods and made various recommendations  for this programme going forward.</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baseline="0" dirty="0">
                          <a:effectLst/>
                          <a:latin typeface="+mn-lt"/>
                          <a:ea typeface="Times New Roman"/>
                          <a:cs typeface="Times New Roman"/>
                        </a:rPr>
                        <a:t>-Continue to support businesses to introduce healthier practices to their take-aways and restaurants through the Tower Hamlets Food for Health award. </a:t>
                      </a:r>
                      <a:endParaRPr lang="en-GB" sz="1000" i="0" dirty="0"/>
                    </a:p>
                  </a:txBody>
                  <a:tcPr/>
                </a:tc>
                <a:tc>
                  <a:txBody>
                    <a:bodyPr/>
                    <a:lstStyle/>
                    <a:p>
                      <a:r>
                        <a:rPr lang="en-GB" sz="1000" b="1" dirty="0"/>
                        <a:t>Other Indicators:</a:t>
                      </a:r>
                    </a:p>
                    <a:p>
                      <a:endParaRPr lang="en-GB" sz="1000" dirty="0"/>
                    </a:p>
                    <a:p>
                      <a:r>
                        <a:rPr lang="en-GB" sz="1000" dirty="0"/>
                        <a:t>↑ Expenditure on healthy food</a:t>
                      </a:r>
                    </a:p>
                    <a:p>
                      <a:r>
                        <a:rPr lang="en-GB" sz="1000" dirty="0"/>
                        <a:t>↓ Expenditure on unhealthy food</a:t>
                      </a:r>
                    </a:p>
                    <a:p>
                      <a:r>
                        <a:rPr lang="en-GB" sz="1000" dirty="0"/>
                        <a:t>↑ Awareness of healthy portions</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586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5F5C-B7BB-418D-9959-15405F6AB0A0}"/>
              </a:ext>
            </a:extLst>
          </p:cNvPr>
          <p:cNvSpPr>
            <a:spLocks noGrp="1"/>
          </p:cNvSpPr>
          <p:nvPr>
            <p:ph type="title" idx="4294967295"/>
          </p:nvPr>
        </p:nvSpPr>
        <p:spPr>
          <a:xfrm>
            <a:off x="628650" y="-1325563"/>
            <a:ext cx="7886700" cy="1325563"/>
          </a:xfrm>
          <a:prstGeom prst="rect">
            <a:avLst/>
          </a:prstGeom>
        </p:spPr>
        <p:txBody>
          <a:bodyPr anchor="b"/>
          <a:lstStyle/>
          <a:p>
            <a:r>
              <a:rPr lang="en-GB" dirty="0"/>
              <a:t>LOCAL ONLINE RESOURCES CAN HELP PEOPLE ACCESS BETTER FOOD</a:t>
            </a:r>
          </a:p>
        </p:txBody>
      </p:sp>
      <p:graphicFrame>
        <p:nvGraphicFramePr>
          <p:cNvPr id="3" name="Table 2"/>
          <p:cNvGraphicFramePr>
            <a:graphicFrameLocks noGrp="1"/>
          </p:cNvGraphicFramePr>
          <p:nvPr>
            <p:extLst>
              <p:ext uri="{D42A27DB-BD31-4B8C-83A1-F6EECF244321}">
                <p14:modId xmlns:p14="http://schemas.microsoft.com/office/powerpoint/2010/main" val="2457041794"/>
              </p:ext>
            </p:extLst>
          </p:nvPr>
        </p:nvGraphicFramePr>
        <p:xfrm>
          <a:off x="251520" y="1612765"/>
          <a:ext cx="8640960" cy="4624547"/>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418307">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118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promotion </a:t>
                      </a:r>
                      <a:endParaRPr lang="en-GB" sz="1000" b="1" dirty="0"/>
                    </a:p>
                  </a:txBody>
                  <a:tcPr/>
                </a:tc>
                <a:tc>
                  <a:txBody>
                    <a:bodyPr/>
                    <a:lstStyle/>
                    <a:p>
                      <a:r>
                        <a:rPr lang="en-GB" sz="1000" dirty="0"/>
                        <a:t>Online directory:</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Improving communication will do much to help all  stakeholders working on food poverty. </a:t>
                      </a:r>
                    </a:p>
                    <a:p>
                      <a:endParaRPr lang="en-GB" sz="1000" dirty="0"/>
                    </a:p>
                    <a:p>
                      <a:r>
                        <a:rPr lang="en-GB" sz="1000" dirty="0"/>
                        <a:t>Redistributing</a:t>
                      </a:r>
                      <a:r>
                        <a:rPr lang="en-GB" sz="1000" baseline="0" dirty="0"/>
                        <a:t> food: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In Tower Hamlets, there is currently no single portal for aspiring suppliers, distributors and users for redistributed food to use to spot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Evidence exist only as a case studies of excellence,  for example, the Food Stop in Croydon. This is London’s first combined welfare and membership food stop. A member run scheme, it offers residents around £20 worth of fresh fruit, vegetables, meat, dairy and other food for £3.50 each week. Between September 2017 and July 2018 it has helped families save a combined £22,553 on their food shopping bills.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Peckham Pantry is another food pantry where for a small weekly subscription of £4.50, members are able to buy food, including fresh fruit and vegetables, to the value of £15. </a:t>
                      </a:r>
                      <a:r>
                        <a:rPr lang="en-GB" sz="1000" baseline="0" dirty="0">
                          <a:hlinkClick r:id="rId2"/>
                        </a:rPr>
                        <a:t>https://www.yourlocalpantry.co.uk/peckham/</a:t>
                      </a:r>
                      <a:r>
                        <a:rPr lang="en-GB" sz="1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The People’s Fridge in Brixton allows people and businesses to leave spare edible food  for people who need food to take. </a:t>
                      </a:r>
                      <a:r>
                        <a:rPr lang="en-GB" sz="1000" dirty="0">
                          <a:hlinkClick r:id="rId3"/>
                        </a:rPr>
                        <a:t>https://www.peoplesfridge.com/</a:t>
                      </a:r>
                      <a:r>
                        <a:rPr lang="en-GB" sz="1000" dirty="0"/>
                        <a:t> </a:t>
                      </a:r>
                    </a:p>
                    <a:p>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-Make an online directory of ‘good opportunities’ within the Borough (or something similar).  This includes information</a:t>
                      </a:r>
                      <a:r>
                        <a:rPr lang="en-GB" sz="1000" baseline="0" dirty="0"/>
                        <a:t> </a:t>
                      </a:r>
                      <a:r>
                        <a:rPr lang="en-GB" sz="1000" dirty="0"/>
                        <a:t>about where one can access free or affordable food and where one can take</a:t>
                      </a:r>
                      <a:r>
                        <a:rPr lang="en-GB" sz="1000" baseline="0" dirty="0"/>
                        <a:t> part in</a:t>
                      </a:r>
                      <a:r>
                        <a:rPr lang="en-GB" sz="1000" dirty="0"/>
                        <a:t> enjoyable food experiences.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-Agree a simple method</a:t>
                      </a:r>
                      <a:r>
                        <a:rPr lang="en-GB" sz="1000" baseline="0" dirty="0"/>
                        <a:t> </a:t>
                      </a:r>
                      <a:r>
                        <a:rPr lang="en-GB" sz="1000" dirty="0"/>
                        <a:t>for aspiring suppliers</a:t>
                      </a:r>
                      <a:r>
                        <a:rPr lang="en-GB" sz="1000" baseline="0" dirty="0"/>
                        <a:t> and users of redistributed food to do so, </a:t>
                      </a:r>
                      <a:r>
                        <a:rPr lang="en-GB" sz="1000" baseline="0" dirty="0" err="1"/>
                        <a:t>eg</a:t>
                      </a:r>
                      <a:r>
                        <a:rPr lang="en-GB" sz="1000" baseline="0" dirty="0"/>
                        <a:t> through a community fridge or a food pantry project.  </a:t>
                      </a:r>
                      <a:r>
                        <a:rPr lang="en-GB" sz="10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Other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Referrals of people into food opportunities</a:t>
                      </a:r>
                      <a:endParaRPr lang="en-GB" sz="1000" dirty="0"/>
                    </a:p>
                    <a:p>
                      <a:r>
                        <a:rPr lang="en-GB" sz="1000" baseline="0" dirty="0">
                          <a:effectLst/>
                        </a:rPr>
                        <a:t>↑ Attendance of food opportunities</a:t>
                      </a:r>
                    </a:p>
                    <a:p>
                      <a:r>
                        <a:rPr lang="en-GB" sz="1000" baseline="0" dirty="0">
                          <a:effectLst/>
                        </a:rPr>
                        <a:t>↑ Food opportunities</a:t>
                      </a:r>
                    </a:p>
                    <a:p>
                      <a:r>
                        <a:rPr lang="en-GB" sz="1000" baseline="0" dirty="0">
                          <a:effectLst/>
                        </a:rPr>
                        <a:t>↑ Partnership working</a:t>
                      </a:r>
                    </a:p>
                    <a:p>
                      <a:r>
                        <a:rPr lang="en-GB" sz="1000" baseline="0" dirty="0">
                          <a:effectLst/>
                        </a:rPr>
                        <a:t>↑ Redistributed food</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811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10AB-3069-4000-9C3C-8C2F6CA2F615}"/>
              </a:ext>
            </a:extLst>
          </p:cNvPr>
          <p:cNvSpPr>
            <a:spLocks noGrp="1"/>
          </p:cNvSpPr>
          <p:nvPr>
            <p:ph type="title" idx="4294967295"/>
          </p:nvPr>
        </p:nvSpPr>
        <p:spPr>
          <a:xfrm>
            <a:off x="628650" y="-1325563"/>
            <a:ext cx="7886700" cy="1325563"/>
          </a:xfrm>
          <a:prstGeom prst="rect">
            <a:avLst/>
          </a:prstGeom>
        </p:spPr>
        <p:txBody>
          <a:bodyPr anchor="b"/>
          <a:lstStyle/>
          <a:p>
            <a:r>
              <a:rPr lang="en-GB" dirty="0"/>
              <a:t>PEOPLE DISCHARGED FROM HOSPITAL CAN NEED SUPPORT TO ACCESS FOOD</a:t>
            </a:r>
          </a:p>
        </p:txBody>
      </p:sp>
      <p:graphicFrame>
        <p:nvGraphicFramePr>
          <p:cNvPr id="3" name="Table 2"/>
          <p:cNvGraphicFramePr>
            <a:graphicFrameLocks noGrp="1"/>
          </p:cNvGraphicFramePr>
          <p:nvPr>
            <p:extLst>
              <p:ext uri="{D42A27DB-BD31-4B8C-83A1-F6EECF244321}">
                <p14:modId xmlns:p14="http://schemas.microsoft.com/office/powerpoint/2010/main" val="3046305342"/>
              </p:ext>
            </p:extLst>
          </p:nvPr>
        </p:nvGraphicFramePr>
        <p:xfrm>
          <a:off x="251520" y="1772816"/>
          <a:ext cx="8496945" cy="3725471"/>
        </p:xfrm>
        <a:graphic>
          <a:graphicData uri="http://schemas.openxmlformats.org/drawingml/2006/table">
            <a:tbl>
              <a:tblPr firstRow="1" bandRow="1">
                <a:tableStyleId>{5940675A-B579-460E-94D1-54222C63F5DA}</a:tableStyleId>
              </a:tblPr>
              <a:tblGrid>
                <a:gridCol w="778887">
                  <a:extLst>
                    <a:ext uri="{9D8B030D-6E8A-4147-A177-3AD203B41FA5}">
                      <a16:colId xmlns:a16="http://schemas.microsoft.com/office/drawing/2014/main" val="20000"/>
                    </a:ext>
                  </a:extLst>
                </a:gridCol>
                <a:gridCol w="3469585">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512169">
                  <a:extLst>
                    <a:ext uri="{9D8B030D-6E8A-4147-A177-3AD203B41FA5}">
                      <a16:colId xmlns:a16="http://schemas.microsoft.com/office/drawing/2014/main" val="20003"/>
                    </a:ext>
                  </a:extLst>
                </a:gridCol>
              </a:tblGrid>
              <a:tr h="343177">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32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promotion </a:t>
                      </a:r>
                      <a:endParaRPr lang="en-GB" sz="1000" b="1" dirty="0"/>
                    </a:p>
                  </a:txBody>
                  <a:tcPr/>
                </a:tc>
                <a:tc>
                  <a:txBody>
                    <a:bodyPr/>
                    <a:lstStyle/>
                    <a:p>
                      <a:r>
                        <a:rPr lang="en-GB" sz="1000" dirty="0"/>
                        <a:t>Hospital discharge procedures</a:t>
                      </a:r>
                      <a:r>
                        <a:rPr lang="en-GB" sz="1000" baseline="0" dirty="0"/>
                        <a:t> and access to food: </a:t>
                      </a:r>
                    </a:p>
                    <a:p>
                      <a:endParaRPr lang="en-GB"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One third of elderly people admitted to hospital in the UK are malnourished or at risk of it.</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-Explore how to work with partners to ensure people</a:t>
                      </a:r>
                      <a:r>
                        <a:rPr lang="en-GB" sz="1000" baseline="0" dirty="0"/>
                        <a:t> leaving hospital  and who are at risk of food poverty have food.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-Provide information about local food options</a:t>
                      </a:r>
                      <a:r>
                        <a:rPr lang="en-GB" sz="1000" baseline="0" dirty="0"/>
                        <a:t> at discharge point of services that may </a:t>
                      </a:r>
                      <a:r>
                        <a:rPr lang="en-GB" sz="1000" dirty="0"/>
                        <a:t>regularly encounter people at</a:t>
                      </a:r>
                      <a:r>
                        <a:rPr lang="en-GB" sz="1000" baseline="0" dirty="0"/>
                        <a:t> risk</a:t>
                      </a:r>
                      <a:r>
                        <a:rPr lang="en-GB" sz="1000" dirty="0"/>
                        <a:t> food poverty, for example hospitals, social prescribers,</a:t>
                      </a:r>
                      <a:r>
                        <a:rPr lang="en-GB" sz="1000" baseline="0" dirty="0"/>
                        <a:t> Ideas Stores, Children’s Centres etc. </a:t>
                      </a: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Other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Referrals of people into food opportunities</a:t>
                      </a:r>
                      <a:endParaRPr lang="en-GB" sz="1000" dirty="0"/>
                    </a:p>
                    <a:p>
                      <a:r>
                        <a:rPr lang="en-GB" sz="1000" baseline="0" dirty="0">
                          <a:effectLst/>
                        </a:rPr>
                        <a:t>↑ Attendance of food opportunities</a:t>
                      </a:r>
                    </a:p>
                    <a:p>
                      <a:r>
                        <a:rPr lang="en-GB" sz="1000" baseline="0" dirty="0">
                          <a:effectLst/>
                        </a:rPr>
                        <a:t>↑ Food opportunities</a:t>
                      </a:r>
                    </a:p>
                    <a:p>
                      <a:r>
                        <a:rPr lang="en-GB" sz="1000" baseline="0" dirty="0">
                          <a:effectLst/>
                        </a:rPr>
                        <a:t>↑ Partnership working</a:t>
                      </a:r>
                    </a:p>
                    <a:p>
                      <a:r>
                        <a:rPr lang="en-GB" sz="1000" baseline="0" dirty="0">
                          <a:effectLst/>
                        </a:rPr>
                        <a:t>↑ Redistributed food</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2802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1F55-856B-454B-B178-21AFEC5485E0}"/>
              </a:ext>
            </a:extLst>
          </p:cNvPr>
          <p:cNvSpPr>
            <a:spLocks noGrp="1"/>
          </p:cNvSpPr>
          <p:nvPr>
            <p:ph type="title" idx="4294967295"/>
          </p:nvPr>
        </p:nvSpPr>
        <p:spPr>
          <a:xfrm>
            <a:off x="628650" y="-1325563"/>
            <a:ext cx="7886700" cy="1325563"/>
          </a:xfrm>
          <a:prstGeom prst="rect">
            <a:avLst/>
          </a:prstGeom>
        </p:spPr>
        <p:txBody>
          <a:bodyPr anchor="b"/>
          <a:lstStyle/>
          <a:p>
            <a:r>
              <a:rPr lang="en-GB" dirty="0"/>
              <a:t>THE HIGHER COST OF HEALTHIER FOOD CAN BE A FACTOR</a:t>
            </a:r>
          </a:p>
        </p:txBody>
      </p:sp>
      <p:graphicFrame>
        <p:nvGraphicFramePr>
          <p:cNvPr id="3" name="Table 2"/>
          <p:cNvGraphicFramePr>
            <a:graphicFrameLocks noGrp="1"/>
          </p:cNvGraphicFramePr>
          <p:nvPr>
            <p:extLst>
              <p:ext uri="{D42A27DB-BD31-4B8C-83A1-F6EECF244321}">
                <p14:modId xmlns:p14="http://schemas.microsoft.com/office/powerpoint/2010/main" val="2000316531"/>
              </p:ext>
            </p:extLst>
          </p:nvPr>
        </p:nvGraphicFramePr>
        <p:xfrm>
          <a:off x="179512" y="1772816"/>
          <a:ext cx="8640961" cy="2848997"/>
        </p:xfrm>
        <a:graphic>
          <a:graphicData uri="http://schemas.openxmlformats.org/drawingml/2006/table">
            <a:tbl>
              <a:tblPr firstRow="1" bandRow="1">
                <a:tableStyleId>{21E4AEA4-8DFA-4A89-87EB-49C32662AFE0}</a:tableStyleId>
              </a:tblPr>
              <a:tblGrid>
                <a:gridCol w="967294">
                  <a:extLst>
                    <a:ext uri="{9D8B030D-6E8A-4147-A177-3AD203B41FA5}">
                      <a16:colId xmlns:a16="http://schemas.microsoft.com/office/drawing/2014/main" val="20000"/>
                    </a:ext>
                  </a:extLst>
                </a:gridCol>
                <a:gridCol w="3569210">
                  <a:extLst>
                    <a:ext uri="{9D8B030D-6E8A-4147-A177-3AD203B41FA5}">
                      <a16:colId xmlns:a16="http://schemas.microsoft.com/office/drawing/2014/main" val="20001"/>
                    </a:ext>
                  </a:extLst>
                </a:gridCol>
                <a:gridCol w="2674228">
                  <a:extLst>
                    <a:ext uri="{9D8B030D-6E8A-4147-A177-3AD203B41FA5}">
                      <a16:colId xmlns:a16="http://schemas.microsoft.com/office/drawing/2014/main" val="20002"/>
                    </a:ext>
                  </a:extLst>
                </a:gridCol>
                <a:gridCol w="1430229">
                  <a:extLst>
                    <a:ext uri="{9D8B030D-6E8A-4147-A177-3AD203B41FA5}">
                      <a16:colId xmlns:a16="http://schemas.microsoft.com/office/drawing/2014/main" val="20003"/>
                    </a:ext>
                  </a:extLst>
                </a:gridCol>
              </a:tblGrid>
              <a:tr h="446157">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2402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Food price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There is evidence that the relative price of healthy vs. unhealthy food changes food purchases.</a:t>
                      </a:r>
                    </a:p>
                    <a:p>
                      <a:endParaRPr lang="en-GB" sz="1000" dirty="0"/>
                    </a:p>
                    <a:p>
                      <a:r>
                        <a:rPr lang="en-GB" sz="1000" dirty="0"/>
                        <a:t>Correcting the price imbalance between healthy and unhealthy food would be one of the best things to do. </a:t>
                      </a:r>
                    </a:p>
                    <a:p>
                      <a:endParaRPr lang="en-GB" sz="1000" dirty="0"/>
                    </a:p>
                    <a:p>
                      <a:r>
                        <a:rPr lang="en-GB" sz="1000" dirty="0"/>
                        <a:t>However, it is almost entirely beyond  a local actor. That said, there is a chance to enforce existing and forthcoming national policy.</a:t>
                      </a:r>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tx1"/>
                          </a:solidFill>
                          <a:effectLst/>
                          <a:latin typeface="+mn-lt"/>
                          <a:ea typeface="Times New Roman"/>
                          <a:cs typeface="Times New Roman"/>
                        </a:rPr>
                        <a:t>Explore opportunities for </a:t>
                      </a:r>
                      <a:r>
                        <a:rPr lang="en-GB" sz="1000" baseline="0" dirty="0">
                          <a:effectLst/>
                          <a:latin typeface="+mn-lt"/>
                          <a:ea typeface="Times New Roman"/>
                          <a:cs typeface="Times New Roman"/>
                        </a:rPr>
                        <a:t>food business owners 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-Pass on price differential of sugar sweetened beverage levy (i.e. building on existing national policy).</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000" baseline="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-Rebalance their price promotions so that incentives are placed on healthy food instead (i.e. building on forthcoming national policy).</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i="0" dirty="0"/>
                    </a:p>
                  </a:txBody>
                  <a:tcPr/>
                </a:tc>
                <a:tc>
                  <a:txBody>
                    <a:bodyPr/>
                    <a:lstStyle/>
                    <a:p>
                      <a:pPr>
                        <a:spcAft>
                          <a:spcPts val="0"/>
                        </a:spcAft>
                      </a:pPr>
                      <a:r>
                        <a:rPr lang="en-GB" sz="1000" b="1" dirty="0"/>
                        <a:t>PHOF Framework:</a:t>
                      </a:r>
                    </a:p>
                    <a:p>
                      <a:pPr>
                        <a:spcAft>
                          <a:spcPts val="0"/>
                        </a:spcAft>
                      </a:pPr>
                      <a:endParaRPr lang="en-GB"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 Dietary quality</a:t>
                      </a:r>
                    </a:p>
                    <a:p>
                      <a:pPr>
                        <a:spcAft>
                          <a:spcPts val="0"/>
                        </a:spcAft>
                      </a:pPr>
                      <a:r>
                        <a:rPr lang="en-GB" sz="1000" baseline="0" dirty="0">
                          <a:effectLst/>
                          <a:latin typeface="+mn-lt"/>
                          <a:ea typeface="Times New Roman"/>
                          <a:cs typeface="Times New Roman"/>
                        </a:rPr>
                        <a:t>↓ Sugar consumption</a:t>
                      </a:r>
                    </a:p>
                    <a:p>
                      <a:pPr>
                        <a:spcAft>
                          <a:spcPts val="0"/>
                        </a:spcAft>
                      </a:pPr>
                      <a:endParaRPr lang="en-GB" sz="1000" baseline="0" dirty="0">
                        <a:effectLst/>
                        <a:latin typeface="+mn-lt"/>
                        <a:ea typeface="Times New Roman"/>
                        <a:cs typeface="Times New Roman"/>
                      </a:endParaRPr>
                    </a:p>
                    <a:p>
                      <a:pPr>
                        <a:spcAft>
                          <a:spcPts val="0"/>
                        </a:spcAft>
                      </a:pPr>
                      <a:r>
                        <a:rPr lang="en-GB" sz="1000" b="1" dirty="0"/>
                        <a:t>Other Indicators:</a:t>
                      </a:r>
                    </a:p>
                    <a:p>
                      <a:pPr>
                        <a:spcAft>
                          <a:spcPts val="0"/>
                        </a:spcAft>
                      </a:pPr>
                      <a:endParaRPr lang="en-GB" sz="1000" b="1" dirty="0"/>
                    </a:p>
                    <a:p>
                      <a:r>
                        <a:rPr lang="en-GB" sz="1000" baseline="0" dirty="0">
                          <a:effectLst/>
                          <a:latin typeface="+mn-lt"/>
                          <a:ea typeface="Times New Roman"/>
                          <a:cs typeface="Times New Roman"/>
                        </a:rPr>
                        <a:t>↑ Price of unhealthy food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  Expenditure on unhealthy food</a:t>
                      </a:r>
                    </a:p>
                    <a:p>
                      <a:endParaRPr lang="en-GB" sz="1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7246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C185-A437-4ACC-80A6-96B46A90975E}"/>
              </a:ext>
            </a:extLst>
          </p:cNvPr>
          <p:cNvSpPr>
            <a:spLocks noGrp="1"/>
          </p:cNvSpPr>
          <p:nvPr>
            <p:ph type="title" idx="4294967295"/>
          </p:nvPr>
        </p:nvSpPr>
        <p:spPr>
          <a:xfrm>
            <a:off x="628650" y="-1325563"/>
            <a:ext cx="7886700" cy="1325563"/>
          </a:xfrm>
          <a:prstGeom prst="rect">
            <a:avLst/>
          </a:prstGeom>
        </p:spPr>
        <p:txBody>
          <a:bodyPr anchor="b"/>
          <a:lstStyle/>
          <a:p>
            <a:r>
              <a:rPr lang="en-GB" dirty="0"/>
              <a:t>LOCAL GOVERNMENT CAN HELP SUPPORT A HEALTHY LOCAL FOOD ECONOMY</a:t>
            </a:r>
          </a:p>
        </p:txBody>
      </p:sp>
      <p:graphicFrame>
        <p:nvGraphicFramePr>
          <p:cNvPr id="3" name="Table 2"/>
          <p:cNvGraphicFramePr>
            <a:graphicFrameLocks noGrp="1"/>
          </p:cNvGraphicFramePr>
          <p:nvPr>
            <p:extLst>
              <p:ext uri="{D42A27DB-BD31-4B8C-83A1-F6EECF244321}">
                <p14:modId xmlns:p14="http://schemas.microsoft.com/office/powerpoint/2010/main" val="2372865459"/>
              </p:ext>
            </p:extLst>
          </p:nvPr>
        </p:nvGraphicFramePr>
        <p:xfrm>
          <a:off x="251521" y="1556792"/>
          <a:ext cx="8568951" cy="4608512"/>
        </p:xfrm>
        <a:graphic>
          <a:graphicData uri="http://schemas.openxmlformats.org/drawingml/2006/table">
            <a:tbl>
              <a:tblPr firstRow="1" bandRow="1">
                <a:tableStyleId>{5940675A-B579-460E-94D1-54222C63F5DA}</a:tableStyleId>
              </a:tblPr>
              <a:tblGrid>
                <a:gridCol w="1133084">
                  <a:extLst>
                    <a:ext uri="{9D8B030D-6E8A-4147-A177-3AD203B41FA5}">
                      <a16:colId xmlns:a16="http://schemas.microsoft.com/office/drawing/2014/main" val="20000"/>
                    </a:ext>
                  </a:extLst>
                </a:gridCol>
                <a:gridCol w="2251291">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263876">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212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retail and provisioning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Healthy, convenient, affordable food economy:</a:t>
                      </a: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The United Nations recommends governments</a:t>
                      </a:r>
                      <a:r>
                        <a:rPr lang="en-GB" sz="1000" baseline="0" dirty="0"/>
                        <a:t> </a:t>
                      </a:r>
                      <a:r>
                        <a:rPr lang="en-GB" sz="1000" dirty="0"/>
                        <a:t>prevent the unhealthiest excesses of the food system through; polices such as sugar taxes and food safety standards;</a:t>
                      </a:r>
                      <a:r>
                        <a:rPr lang="en-GB" sz="1000" baseline="0" dirty="0"/>
                        <a:t> </a:t>
                      </a:r>
                      <a:r>
                        <a:rPr lang="en-GB" sz="1000" dirty="0"/>
                        <a:t>supporting the healthy food economy;</a:t>
                      </a:r>
                      <a:r>
                        <a:rPr lang="en-GB" sz="1000" baseline="0" dirty="0"/>
                        <a:t> and</a:t>
                      </a:r>
                      <a:r>
                        <a:rPr lang="en-GB" sz="1000" dirty="0"/>
                        <a:t> enhancing the quality of food provided by institutions.</a:t>
                      </a:r>
                      <a:r>
                        <a:rPr lang="en-GB" sz="1000" baseline="0" dirty="0"/>
                        <a:t> </a:t>
                      </a: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However, t</a:t>
                      </a:r>
                      <a:r>
                        <a:rPr lang="en-GB" sz="1000" dirty="0">
                          <a:effectLst/>
                        </a:rPr>
                        <a:t>here</a:t>
                      </a:r>
                      <a:r>
                        <a:rPr lang="en-GB" sz="1000" baseline="0" dirty="0">
                          <a:effectLst/>
                        </a:rPr>
                        <a:t> is extremely limited evidence for what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More evidence is needed as to what is likely to work, and this would require considerable resource.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baseline="0" dirty="0">
                        <a:solidFill>
                          <a:srgbClr val="00B05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We can explore</a:t>
                      </a:r>
                      <a:r>
                        <a:rPr lang="en-GB" sz="1000" baseline="0" dirty="0"/>
                        <a:t> how to </a:t>
                      </a:r>
                      <a:r>
                        <a:rPr lang="en-GB" sz="1000" dirty="0"/>
                        <a:t>support a healthy, convenient, affordable food economy.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Any local approach  should be informed by our food price study (see Appendix 1) which found that because of our numerous convenience stores we</a:t>
                      </a:r>
                      <a:r>
                        <a:rPr lang="en-GB" sz="1000" baseline="0" dirty="0"/>
                        <a:t> are</a:t>
                      </a:r>
                      <a:r>
                        <a:rPr lang="en-GB" sz="1000" dirty="0"/>
                        <a:t> unlikely to have many food deserts in Tower Hamlets.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 An ideal approach locally would:</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-Ensure</a:t>
                      </a:r>
                      <a:r>
                        <a:rPr lang="en-GB" sz="1000" baseline="0" dirty="0"/>
                        <a:t> </a:t>
                      </a:r>
                      <a:r>
                        <a:rPr lang="en-GB" sz="1000" dirty="0"/>
                        <a:t>a concern for health is at the heart of  the Borough’s Growth Strategy; Town Centres Strategy; Enterprise Strategy; and Employment Strategy.</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-Work with local convenience stores. Perhaps by encouraging greater convenience  amongst their healthy and affordable stock.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-Curate markets as a provider of healthy affordable food and an incubator for food entrepreneurs.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-Encourage healthier options in our restaurants and take-</a:t>
                      </a:r>
                      <a:r>
                        <a:rPr lang="en-GB" sz="1000" dirty="0" err="1"/>
                        <a:t>aways</a:t>
                      </a:r>
                      <a:r>
                        <a:rPr lang="en-GB" sz="1000" dirty="0"/>
                        <a:t>. (Our local Food for Health Award encourages healthier take- </a:t>
                      </a:r>
                      <a:r>
                        <a:rPr lang="en-GB" sz="1000" dirty="0" err="1"/>
                        <a:t>aways</a:t>
                      </a:r>
                      <a:r>
                        <a:rPr lang="en-GB" sz="1000" dirty="0"/>
                        <a:t> and restaurants and continues to develop and improve).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-Enhance employment rates and skills within marginalised groups.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000" dirty="0"/>
                        <a:t>-Support food cooperatives that support low-income communities.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000" i="0" dirty="0"/>
                    </a:p>
                  </a:txBody>
                  <a:tcPr/>
                </a:tc>
                <a:tc>
                  <a:txBody>
                    <a:bodyPr/>
                    <a:lstStyle/>
                    <a:p>
                      <a:r>
                        <a:rPr lang="en-GB" sz="1000" dirty="0"/>
                        <a:t>Public Health Outcomes Framework:</a:t>
                      </a:r>
                    </a:p>
                    <a:p>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Dietary quality</a:t>
                      </a:r>
                    </a:p>
                    <a:p>
                      <a:pPr>
                        <a:spcAft>
                          <a:spcPts val="0"/>
                        </a:spcAft>
                      </a:pPr>
                      <a:endParaRPr lang="en-GB" sz="1000" dirty="0"/>
                    </a:p>
                    <a:p>
                      <a:pPr>
                        <a:spcAft>
                          <a:spcPts val="0"/>
                        </a:spcAft>
                      </a:pPr>
                      <a:r>
                        <a:rPr lang="en-GB" sz="1000" dirty="0"/>
                        <a:t>Other Indicators:</a:t>
                      </a:r>
                    </a:p>
                    <a:p>
                      <a:pPr>
                        <a:spcAft>
                          <a:spcPts val="0"/>
                        </a:spcAft>
                      </a:pPr>
                      <a:endParaRPr lang="en-GB" sz="1000" dirty="0"/>
                    </a:p>
                    <a:p>
                      <a:r>
                        <a:rPr lang="en-GB" sz="1000" baseline="0" dirty="0">
                          <a:effectLst/>
                        </a:rPr>
                        <a:t>↑ Proportion of food expenditure spent on healthy food categories </a:t>
                      </a:r>
                    </a:p>
                    <a:p>
                      <a:r>
                        <a:rPr lang="en-GB" sz="1000" baseline="0" dirty="0">
                          <a:effectLst/>
                        </a:rPr>
                        <a:t>↑ Expenditure on healthy food</a:t>
                      </a:r>
                    </a:p>
                    <a:p>
                      <a:r>
                        <a:rPr lang="en-GB" sz="1000" baseline="0" dirty="0">
                          <a:effectLst/>
                        </a:rPr>
                        <a:t>↑ Availability of healthy food</a:t>
                      </a:r>
                    </a:p>
                    <a:p>
                      <a:r>
                        <a:rPr lang="en-GB" sz="1000" baseline="0" dirty="0">
                          <a:effectLst/>
                        </a:rPr>
                        <a:t>↓ Price of healthy food</a:t>
                      </a:r>
                    </a:p>
                    <a:p>
                      <a:r>
                        <a:rPr lang="en-GB" sz="1000" baseline="0" dirty="0">
                          <a:effectLst/>
                        </a:rPr>
                        <a:t>↑ Entrepreneurial activity</a:t>
                      </a:r>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454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6DB3-0232-46AF-941D-55B3DBBA33FA}"/>
              </a:ext>
            </a:extLst>
          </p:cNvPr>
          <p:cNvSpPr>
            <a:spLocks noGrp="1"/>
          </p:cNvSpPr>
          <p:nvPr>
            <p:ph type="title" idx="4294967295"/>
          </p:nvPr>
        </p:nvSpPr>
        <p:spPr>
          <a:xfrm>
            <a:off x="628650" y="-1325563"/>
            <a:ext cx="7886700" cy="1325563"/>
          </a:xfrm>
          <a:prstGeom prst="rect">
            <a:avLst/>
          </a:prstGeom>
        </p:spPr>
        <p:txBody>
          <a:bodyPr anchor="b"/>
          <a:lstStyle/>
          <a:p>
            <a:r>
              <a:rPr lang="en-GB" dirty="0"/>
              <a:t>SCHOOLS ARE AN IMPORTANT SETTING TO PROVIDE AND PROMOTE HEALTHIER FOOD</a:t>
            </a:r>
          </a:p>
        </p:txBody>
      </p:sp>
      <p:graphicFrame>
        <p:nvGraphicFramePr>
          <p:cNvPr id="3" name="Table 2"/>
          <p:cNvGraphicFramePr>
            <a:graphicFrameLocks noGrp="1"/>
          </p:cNvGraphicFramePr>
          <p:nvPr>
            <p:extLst>
              <p:ext uri="{D42A27DB-BD31-4B8C-83A1-F6EECF244321}">
                <p14:modId xmlns:p14="http://schemas.microsoft.com/office/powerpoint/2010/main" val="521166785"/>
              </p:ext>
            </p:extLst>
          </p:nvPr>
        </p:nvGraphicFramePr>
        <p:xfrm>
          <a:off x="251520" y="1612356"/>
          <a:ext cx="8640960" cy="4536503"/>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418716">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117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retail and provisioning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r>
                        <a:rPr lang="en-GB" sz="1000" dirty="0"/>
                        <a:t>The</a:t>
                      </a:r>
                      <a:r>
                        <a:rPr lang="en-GB" sz="1000" baseline="0" dirty="0"/>
                        <a:t> majority of r</a:t>
                      </a:r>
                      <a:r>
                        <a:rPr lang="en-GB" sz="1000" dirty="0"/>
                        <a:t>esearch in this conceptual domain  focuses on schools.</a:t>
                      </a:r>
                      <a:r>
                        <a:rPr lang="en-GB" sz="1000" baseline="0" dirty="0"/>
                        <a:t> As schools provide a significant proportion of a person’s diet, it is important to direct attention to the healthiness of school meals. </a:t>
                      </a:r>
                      <a:endParaRPr lang="en-GB" sz="1000" dirty="0"/>
                    </a:p>
                    <a:p>
                      <a:endParaRPr lang="en-GB" sz="1000" dirty="0"/>
                    </a:p>
                    <a:p>
                      <a:r>
                        <a:rPr lang="en-GB" sz="1000" dirty="0"/>
                        <a:t>Healthy</a:t>
                      </a:r>
                      <a:r>
                        <a:rPr lang="en-GB" sz="1000" baseline="0" dirty="0"/>
                        <a:t> food in schools: </a:t>
                      </a:r>
                      <a:endParaRPr lang="en-GB" sz="1000" dirty="0"/>
                    </a:p>
                    <a:p>
                      <a:endParaRPr lang="en-GB" sz="1000" dirty="0"/>
                    </a:p>
                    <a:p>
                      <a:r>
                        <a:rPr lang="en-GB" sz="1000" dirty="0"/>
                        <a:t>There</a:t>
                      </a:r>
                      <a:r>
                        <a:rPr lang="en-GB" sz="1000" baseline="0" dirty="0"/>
                        <a:t> are</a:t>
                      </a:r>
                      <a:r>
                        <a:rPr lang="en-GB" sz="1000" dirty="0"/>
                        <a:t> many proven school-based interventions. However, school food polices risk not being implemented, even when they’re mandatory. </a:t>
                      </a:r>
                      <a:r>
                        <a:rPr lang="en-GB" sz="1000" baseline="0" dirty="0"/>
                        <a:t> </a:t>
                      </a:r>
                      <a:r>
                        <a:rPr lang="en-GB" sz="1000" dirty="0"/>
                        <a:t>Support mechanisms help implementation, but it is not clear which.</a:t>
                      </a:r>
                    </a:p>
                    <a:p>
                      <a:endParaRPr lang="en-GB" sz="1000" dirty="0"/>
                    </a:p>
                    <a:p>
                      <a:r>
                        <a:rPr lang="en-GB" sz="1000" dirty="0"/>
                        <a:t>An assessment of the catering capacity within</a:t>
                      </a:r>
                      <a:r>
                        <a:rPr lang="en-GB" sz="1000" baseline="0" dirty="0"/>
                        <a:t> Tower Hamlets primary and secondary schools was conducted between February-April 2018. It found there are schools where children enjoy well cooked, nutritionally balanced meals alongside schools where children chose unbalanced choices or who hardly eat anything from their  plate. As well as canteen food, it also identified an opportunity to improve the food choice in school tuck shops to include items which provide more fibre, vitamins and minerals.</a:t>
                      </a:r>
                    </a:p>
                    <a:p>
                      <a:endParaRPr lang="en-GB" sz="1000" dirty="0"/>
                    </a:p>
                    <a:p>
                      <a:r>
                        <a:rPr lang="en-GB" sz="1000" dirty="0"/>
                        <a:t>Other regularly consumed services are also important, for example, the quality of meals on wheels services</a:t>
                      </a:r>
                      <a:r>
                        <a:rPr lang="en-GB" sz="1000" baseline="0" dirty="0"/>
                        <a:t>,</a:t>
                      </a:r>
                      <a:r>
                        <a:rPr lang="en-GB" sz="1000" dirty="0"/>
                        <a:t> the quality of nursey food and the quality of prison food. </a:t>
                      </a:r>
                    </a:p>
                    <a:p>
                      <a:endParaRPr lang="en-GB" sz="10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We can improve the nutritional quality of the food sold by public sector institutions by: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-Build healthy food stipulations into the Council’s contracts as they come up for retender.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-Support schools to run policies and practices that guarantee healthier food in-school.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-Ensure LBTH in-house caterer provides meals that meet, at a minimum, the School Food Plan nutritional standards and align to Sugar Smart principles.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-Continue to offer support to schools to achieve Healthy Schools status.</a:t>
                      </a:r>
                      <a:endParaRPr lang="en-GB" sz="1000" b="0" baseline="0" dirty="0">
                        <a:solidFill>
                          <a:srgbClr val="000000"/>
                        </a:solidFill>
                        <a:effectLst/>
                        <a:latin typeface="+mn-lt"/>
                        <a:ea typeface="Times New Roman"/>
                        <a:cs typeface="Times New Roman"/>
                      </a:endParaRPr>
                    </a:p>
                  </a:txBody>
                  <a:tcPr/>
                </a:tc>
                <a:tc>
                  <a:txBody>
                    <a:bodyPr/>
                    <a:lstStyle/>
                    <a:p>
                      <a:r>
                        <a:rPr lang="en-GB" sz="1000" baseline="0" dirty="0">
                          <a:effectLst/>
                        </a:rPr>
                        <a:t> Public Health Outcomes Framework:</a:t>
                      </a:r>
                    </a:p>
                    <a:p>
                      <a:endParaRPr lang="en-GB" sz="1000" baseline="0" dirty="0">
                        <a:effectLst/>
                      </a:endParaRPr>
                    </a:p>
                    <a:p>
                      <a:r>
                        <a:rPr lang="en-GB" sz="1000" baseline="0" dirty="0">
                          <a:effectLst/>
                        </a:rPr>
                        <a:t>↑ Dietary quality</a:t>
                      </a:r>
                    </a:p>
                    <a:p>
                      <a:r>
                        <a:rPr lang="en-GB" sz="1000" baseline="0" dirty="0">
                          <a:effectLst/>
                        </a:rPr>
                        <a:t>↑ Fruit and veg consumption</a:t>
                      </a:r>
                    </a:p>
                    <a:p>
                      <a:r>
                        <a:rPr lang="en-GB" sz="1000" baseline="0" dirty="0">
                          <a:effectLst/>
                        </a:rPr>
                        <a:t>↓ Sugar consumption</a:t>
                      </a:r>
                    </a:p>
                    <a:p>
                      <a:endParaRPr lang="en-GB" sz="1000" baseline="0" dirty="0">
                        <a:effectLst/>
                      </a:endParaRPr>
                    </a:p>
                    <a:p>
                      <a:r>
                        <a:rPr lang="en-GB" sz="1000" baseline="0" dirty="0">
                          <a:effectLst/>
                        </a:rPr>
                        <a:t>Other Indicators:</a:t>
                      </a:r>
                    </a:p>
                    <a:p>
                      <a:endParaRPr lang="en-GB" sz="1000" baseline="0" dirty="0">
                        <a:effectLst/>
                      </a:endParaRPr>
                    </a:p>
                    <a:p>
                      <a:r>
                        <a:rPr lang="en-GB" sz="1000" baseline="0" dirty="0">
                          <a:effectLst/>
                        </a:rPr>
                        <a:t>↑ Proportion of food expenditure spent on healthy food categories</a:t>
                      </a:r>
                    </a:p>
                    <a:p>
                      <a:r>
                        <a:rPr lang="en-GB" sz="1000" baseline="0" dirty="0">
                          <a:effectLst/>
                        </a:rPr>
                        <a:t>↓  Availability of unhealthy food</a:t>
                      </a:r>
                    </a:p>
                    <a:p>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848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A1B81-9EDE-4B58-8B91-BA5D5C7AE804}"/>
              </a:ext>
            </a:extLst>
          </p:cNvPr>
          <p:cNvSpPr>
            <a:spLocks noGrp="1"/>
          </p:cNvSpPr>
          <p:nvPr>
            <p:ph type="title" idx="4294967295"/>
          </p:nvPr>
        </p:nvSpPr>
        <p:spPr>
          <a:xfrm>
            <a:off x="628650" y="-1755576"/>
            <a:ext cx="7886700" cy="1325563"/>
          </a:xfrm>
          <a:prstGeom prst="rect">
            <a:avLst/>
          </a:prstGeom>
        </p:spPr>
        <p:txBody>
          <a:bodyPr/>
          <a:lstStyle/>
          <a:p>
            <a:r>
              <a:rPr lang="en-GB" dirty="0"/>
              <a:t>CURRENT POSITION AND WHAT MORE CAN BE DONE</a:t>
            </a:r>
          </a:p>
        </p:txBody>
      </p:sp>
      <p:sp>
        <p:nvSpPr>
          <p:cNvPr id="2" name="Text Placeholder 1"/>
          <p:cNvSpPr>
            <a:spLocks noGrp="1"/>
          </p:cNvSpPr>
          <p:nvPr>
            <p:ph type="body" sz="quarter" idx="10"/>
          </p:nvPr>
        </p:nvSpPr>
        <p:spPr/>
        <p:txBody>
          <a:bodyPr/>
          <a:lstStyle/>
          <a:p>
            <a:r>
              <a:rPr lang="en-GB" dirty="0"/>
              <a:t>Food Poverty </a:t>
            </a:r>
          </a:p>
        </p:txBody>
      </p:sp>
      <p:sp>
        <p:nvSpPr>
          <p:cNvPr id="3" name="Text Placeholder 2"/>
          <p:cNvSpPr>
            <a:spLocks noGrp="1"/>
          </p:cNvSpPr>
          <p:nvPr>
            <p:ph type="body" sz="quarter" idx="11"/>
          </p:nvPr>
        </p:nvSpPr>
        <p:spPr/>
        <p:txBody>
          <a:bodyPr/>
          <a:lstStyle/>
          <a:p>
            <a:pPr algn="r"/>
            <a:r>
              <a:rPr lang="en-GB" dirty="0"/>
              <a:t>October 2019</a:t>
            </a:r>
          </a:p>
        </p:txBody>
      </p:sp>
      <p:sp>
        <p:nvSpPr>
          <p:cNvPr id="9" name="TextBox 8"/>
          <p:cNvSpPr txBox="1"/>
          <p:nvPr/>
        </p:nvSpPr>
        <p:spPr>
          <a:xfrm>
            <a:off x="179512" y="1844824"/>
            <a:ext cx="4392488" cy="646331"/>
          </a:xfrm>
          <a:prstGeom prst="rect">
            <a:avLst/>
          </a:prstGeom>
          <a:solidFill>
            <a:srgbClr val="0070C0"/>
          </a:solidFill>
          <a:ln>
            <a:solidFill>
              <a:srgbClr val="0070C0"/>
            </a:solidFill>
          </a:ln>
        </p:spPr>
        <p:txBody>
          <a:bodyPr wrap="square" rtlCol="0">
            <a:spAutoFit/>
          </a:bodyPr>
          <a:lstStyle/>
          <a:p>
            <a:r>
              <a:rPr lang="en-GB" dirty="0">
                <a:solidFill>
                  <a:schemeClr val="bg1"/>
                </a:solidFill>
              </a:rPr>
              <a:t>What is currently in place?</a:t>
            </a:r>
          </a:p>
          <a:p>
            <a:endParaRPr lang="en-GB" dirty="0">
              <a:solidFill>
                <a:schemeClr val="bg1"/>
              </a:solidFill>
            </a:endParaRPr>
          </a:p>
        </p:txBody>
      </p:sp>
      <p:sp>
        <p:nvSpPr>
          <p:cNvPr id="7" name="Text Placeholder 6"/>
          <p:cNvSpPr>
            <a:spLocks noGrp="1"/>
          </p:cNvSpPr>
          <p:nvPr>
            <p:ph type="body" sz="quarter" idx="15"/>
          </p:nvPr>
        </p:nvSpPr>
        <p:spPr>
          <a:xfrm>
            <a:off x="179512" y="2636912"/>
            <a:ext cx="4392488" cy="3744416"/>
          </a:xfrm>
        </p:spPr>
        <p:txBody>
          <a:bodyPr/>
          <a:lstStyle/>
          <a:p>
            <a:pPr marL="0" indent="0">
              <a:buNone/>
            </a:pPr>
            <a:r>
              <a:rPr lang="en-GB" dirty="0">
                <a:solidFill>
                  <a:prstClr val="black"/>
                </a:solidFill>
              </a:rPr>
              <a:t>In Tower Hamlets, activity includes but is not limited to:  </a:t>
            </a:r>
          </a:p>
          <a:p>
            <a:pPr marL="0" indent="0">
              <a:buNone/>
            </a:pPr>
            <a:endParaRPr lang="en-GB" dirty="0">
              <a:solidFill>
                <a:prstClr val="black"/>
              </a:solidFill>
            </a:endParaRPr>
          </a:p>
          <a:p>
            <a:r>
              <a:rPr lang="en-GB" dirty="0">
                <a:solidFill>
                  <a:prstClr val="black"/>
                </a:solidFill>
              </a:rPr>
              <a:t>Provision of breastfeeding support &amp; promotion of Healthy Start </a:t>
            </a:r>
            <a:r>
              <a:rPr lang="en-GB" dirty="0"/>
              <a:t>vouchers.</a:t>
            </a:r>
          </a:p>
          <a:p>
            <a:r>
              <a:rPr lang="en-GB" dirty="0"/>
              <a:t>Provision of healthy school meals (universal free meals are provided to infant and primary school aged children, means tested for secondary school aged children.)</a:t>
            </a:r>
          </a:p>
          <a:p>
            <a:r>
              <a:rPr lang="en-GB" dirty="0"/>
              <a:t> Funding of catered holiday hunger programme interventions. </a:t>
            </a:r>
          </a:p>
          <a:p>
            <a:r>
              <a:rPr lang="en-GB" dirty="0"/>
              <a:t>Healthy Families Programme. </a:t>
            </a:r>
          </a:p>
          <a:p>
            <a:r>
              <a:rPr lang="en-GB" dirty="0"/>
              <a:t>Option of council tax reductions.</a:t>
            </a:r>
            <a:endParaRPr lang="en-GB" dirty="0">
              <a:solidFill>
                <a:prstClr val="black"/>
              </a:solidFill>
            </a:endParaRPr>
          </a:p>
          <a:p>
            <a:r>
              <a:rPr lang="en-GB" dirty="0">
                <a:solidFill>
                  <a:prstClr val="black"/>
                </a:solidFill>
              </a:rPr>
              <a:t>Tackling Poverty and Inequality action plan being implemented. </a:t>
            </a:r>
          </a:p>
          <a:p>
            <a:r>
              <a:rPr lang="en-GB" dirty="0">
                <a:solidFill>
                  <a:prstClr val="black"/>
                </a:solidFill>
              </a:rPr>
              <a:t>Welfare advice provided at Poplar foodbank.</a:t>
            </a:r>
          </a:p>
          <a:p>
            <a:r>
              <a:rPr lang="en-GB" dirty="0">
                <a:solidFill>
                  <a:prstClr val="black"/>
                </a:solidFill>
              </a:rPr>
              <a:t>Provision of breakfast clubs </a:t>
            </a:r>
            <a:r>
              <a:rPr lang="en-GB" dirty="0">
                <a:solidFill>
                  <a:srgbClr val="FF0000"/>
                </a:solidFill>
              </a:rPr>
              <a:t> </a:t>
            </a:r>
            <a:r>
              <a:rPr lang="en-GB" dirty="0"/>
              <a:t>in some schools. </a:t>
            </a:r>
            <a:endParaRPr lang="en-GB" dirty="0">
              <a:solidFill>
                <a:prstClr val="black"/>
              </a:solidFill>
            </a:endParaRPr>
          </a:p>
          <a:p>
            <a:r>
              <a:rPr lang="en-GB" dirty="0"/>
              <a:t>London Borough of Tower Hamlets is a Living </a:t>
            </a:r>
            <a:r>
              <a:rPr lang="en-GB" dirty="0">
                <a:solidFill>
                  <a:prstClr val="black"/>
                </a:solidFill>
              </a:rPr>
              <a:t>Wage employer.</a:t>
            </a:r>
          </a:p>
          <a:p>
            <a:r>
              <a:rPr lang="en-GB" dirty="0"/>
              <a:t>Crisis grants provided and local social welfare advice funded. </a:t>
            </a:r>
          </a:p>
        </p:txBody>
      </p:sp>
      <p:sp>
        <p:nvSpPr>
          <p:cNvPr id="10" name="TextBox 9"/>
          <p:cNvSpPr txBox="1"/>
          <p:nvPr/>
        </p:nvSpPr>
        <p:spPr>
          <a:xfrm>
            <a:off x="4860032" y="1844823"/>
            <a:ext cx="4032051" cy="646331"/>
          </a:xfrm>
          <a:prstGeom prst="rect">
            <a:avLst/>
          </a:prstGeom>
          <a:solidFill>
            <a:srgbClr val="002060"/>
          </a:solidFill>
          <a:ln>
            <a:solidFill>
              <a:srgbClr val="002060"/>
            </a:solidFill>
          </a:ln>
        </p:spPr>
        <p:txBody>
          <a:bodyPr wrap="square" rtlCol="0">
            <a:spAutoFit/>
          </a:bodyPr>
          <a:lstStyle/>
          <a:p>
            <a:r>
              <a:rPr lang="en-GB" dirty="0">
                <a:solidFill>
                  <a:schemeClr val="bg1"/>
                </a:solidFill>
              </a:rPr>
              <a:t>How</a:t>
            </a:r>
            <a:r>
              <a:rPr lang="en-GB" baseline="0" dirty="0">
                <a:solidFill>
                  <a:schemeClr val="bg1"/>
                </a:solidFill>
              </a:rPr>
              <a:t> can we further tackle the</a:t>
            </a:r>
          </a:p>
          <a:p>
            <a:r>
              <a:rPr lang="en-GB" baseline="0" dirty="0">
                <a:solidFill>
                  <a:schemeClr val="bg1"/>
                </a:solidFill>
              </a:rPr>
              <a:t> issue?</a:t>
            </a:r>
            <a:endParaRPr lang="en-GB" dirty="0">
              <a:solidFill>
                <a:schemeClr val="bg1"/>
              </a:solidFill>
            </a:endParaRPr>
          </a:p>
        </p:txBody>
      </p:sp>
      <p:sp>
        <p:nvSpPr>
          <p:cNvPr id="8" name="Text Placeholder 7"/>
          <p:cNvSpPr>
            <a:spLocks noGrp="1"/>
          </p:cNvSpPr>
          <p:nvPr>
            <p:ph type="body" sz="quarter" idx="16"/>
          </p:nvPr>
        </p:nvSpPr>
        <p:spPr>
          <a:xfrm>
            <a:off x="4860032" y="2636912"/>
            <a:ext cx="4050256" cy="3744416"/>
          </a:xfrm>
        </p:spPr>
        <p:txBody>
          <a:bodyPr/>
          <a:lstStyle/>
          <a:p>
            <a:r>
              <a:rPr lang="en-GB" dirty="0"/>
              <a:t>Healthy eating becomes possible when healthy food is made available and is affordable and easily accessible.</a:t>
            </a:r>
          </a:p>
          <a:p>
            <a:pPr marL="0" indent="0">
              <a:buNone/>
            </a:pPr>
            <a:endParaRPr lang="en-GB" dirty="0"/>
          </a:p>
          <a:p>
            <a:r>
              <a:rPr lang="en-GB" dirty="0"/>
              <a:t>The </a:t>
            </a:r>
            <a:r>
              <a:rPr lang="en-GB" dirty="0">
                <a:hlinkClick r:id="rId2"/>
              </a:rPr>
              <a:t>Tower Hamlets Food Partnership  </a:t>
            </a:r>
            <a:r>
              <a:rPr lang="en-GB" dirty="0"/>
              <a:t> was established in 2018.  It is a multi-sector partnership that  aims to bring organisations together to create a food system that protects social, physical and emotional wellbeing. It also aims to; share data and knowledge to better understand our food system; form action groups to deliver projects (including an action group focused on reducing food poverty); communicate and support activities celebrating healthier food; and improve accountability for delivering progress against objectives. </a:t>
            </a:r>
          </a:p>
          <a:p>
            <a:endParaRPr lang="en-GB" dirty="0">
              <a:solidFill>
                <a:srgbClr val="00B050"/>
              </a:solidFill>
            </a:endParaRPr>
          </a:p>
          <a:p>
            <a:r>
              <a:rPr lang="en-GB" dirty="0">
                <a:solidFill>
                  <a:prstClr val="black"/>
                </a:solidFill>
              </a:rPr>
              <a:t>We also need to protect what exists, incrementally improve services,  and scale-up provision. </a:t>
            </a:r>
          </a:p>
          <a:p>
            <a:pPr marL="0" indent="0">
              <a:buNone/>
            </a:pPr>
            <a:endParaRPr lang="en-GB" dirty="0">
              <a:solidFill>
                <a:prstClr val="black"/>
              </a:solidFill>
            </a:endParaRPr>
          </a:p>
          <a:p>
            <a:r>
              <a:rPr lang="en-GB" dirty="0">
                <a:solidFill>
                  <a:prstClr val="black"/>
                </a:solidFill>
              </a:rPr>
              <a:t>See ‘</a:t>
            </a:r>
            <a:r>
              <a:rPr lang="en-GB" dirty="0">
                <a:solidFill>
                  <a:prstClr val="black"/>
                </a:solidFill>
                <a:hlinkClick r:id="rId3" action="ppaction://hlinksldjump"/>
              </a:rPr>
              <a:t>Priorities’ </a:t>
            </a:r>
            <a:r>
              <a:rPr lang="en-GB" dirty="0">
                <a:solidFill>
                  <a:prstClr val="black"/>
                </a:solidFill>
              </a:rPr>
              <a:t>section for recommendations</a:t>
            </a:r>
            <a:r>
              <a:rPr lang="en-GB" sz="900" dirty="0">
                <a:solidFill>
                  <a:prstClr val="black"/>
                </a:solidFill>
              </a:rPr>
              <a:t>. </a:t>
            </a:r>
            <a:endParaRPr lang="en-GB" sz="1100" dirty="0">
              <a:solidFill>
                <a:srgbClr val="0000FF"/>
              </a:solidFill>
            </a:endParaRPr>
          </a:p>
        </p:txBody>
      </p:sp>
    </p:spTree>
    <p:extLst>
      <p:ext uri="{BB962C8B-B14F-4D97-AF65-F5344CB8AC3E}">
        <p14:creationId xmlns:p14="http://schemas.microsoft.com/office/powerpoint/2010/main" val="3534969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9DEB-14AB-4E45-8A27-113558D28D0C}"/>
              </a:ext>
            </a:extLst>
          </p:cNvPr>
          <p:cNvSpPr>
            <a:spLocks noGrp="1"/>
          </p:cNvSpPr>
          <p:nvPr>
            <p:ph type="title" idx="4294967295"/>
          </p:nvPr>
        </p:nvSpPr>
        <p:spPr>
          <a:xfrm>
            <a:off x="628650" y="-1325563"/>
            <a:ext cx="7886700" cy="1325563"/>
          </a:xfrm>
          <a:prstGeom prst="rect">
            <a:avLst/>
          </a:prstGeom>
        </p:spPr>
        <p:txBody>
          <a:bodyPr anchor="b"/>
          <a:lstStyle/>
          <a:p>
            <a:r>
              <a:rPr lang="en-GB" dirty="0"/>
              <a:t>PROTECTING CHILDREN FROM UNHEALTHY MARKETING</a:t>
            </a:r>
          </a:p>
        </p:txBody>
      </p:sp>
      <p:graphicFrame>
        <p:nvGraphicFramePr>
          <p:cNvPr id="10" name="Table 9"/>
          <p:cNvGraphicFramePr>
            <a:graphicFrameLocks noGrp="1"/>
          </p:cNvGraphicFramePr>
          <p:nvPr>
            <p:extLst>
              <p:ext uri="{D42A27DB-BD31-4B8C-83A1-F6EECF244321}">
                <p14:modId xmlns:p14="http://schemas.microsoft.com/office/powerpoint/2010/main" val="161857833"/>
              </p:ext>
            </p:extLst>
          </p:nvPr>
        </p:nvGraphicFramePr>
        <p:xfrm>
          <a:off x="323528" y="1700808"/>
          <a:ext cx="8424936" cy="4104456"/>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621738">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482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retail and provisioning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Protecting children from unhealthy retail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The</a:t>
                      </a:r>
                      <a:r>
                        <a:rPr lang="en-GB" sz="1000" baseline="0" dirty="0"/>
                        <a:t> </a:t>
                      </a:r>
                      <a:r>
                        <a:rPr lang="en-GB" sz="1000" dirty="0"/>
                        <a:t>evidence</a:t>
                      </a:r>
                      <a:r>
                        <a:rPr lang="en-GB" sz="1000" baseline="0" dirty="0"/>
                        <a:t> </a:t>
                      </a:r>
                      <a:r>
                        <a:rPr lang="en-GB" sz="1000" dirty="0"/>
                        <a:t>for protecting children</a:t>
                      </a:r>
                      <a:r>
                        <a:rPr lang="en-GB" sz="1000" baseline="0" dirty="0"/>
                        <a:t> from the unhealthy food retail </a:t>
                      </a:r>
                      <a:r>
                        <a:rPr lang="en-GB" sz="1000" dirty="0"/>
                        <a:t>environment is </a:t>
                      </a:r>
                      <a:r>
                        <a:rPr lang="en-GB" sz="1000" baseline="0" dirty="0"/>
                        <a:t>published in documents that support our local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p>
                    <a:p>
                      <a:pPr>
                        <a:spcAft>
                          <a:spcPts val="0"/>
                        </a:spcAft>
                      </a:pPr>
                      <a:r>
                        <a:rPr lang="en-GB" sz="1000" dirty="0">
                          <a:effectLst/>
                        </a:rPr>
                        <a:t>There are numerous, high-quality systematic reviews proving adverts contribute to a child’s food preference, purchase requests and food consumption patterns. The case for action is sufficiently compelling for the World Health Organisation to say that settings where children and adolescents gather should be free of adverts for unhealthy foods and sugar sweetened beverages.</a:t>
                      </a:r>
                      <a:endParaRPr lang="en-GB" sz="105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To progress w</a:t>
                      </a:r>
                      <a:r>
                        <a:rPr lang="en-GB" sz="1000" baseline="0" dirty="0">
                          <a:effectLst/>
                        </a:rPr>
                        <a:t>e recommend: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000" baseline="0" dirty="0">
                          <a:effectLst/>
                        </a:rPr>
                        <a:t>Implement the health impact assessment policy as per the 2019 London Borough of Tower Hamlets Local Plan.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000" baseline="0" dirty="0">
                          <a:effectLst/>
                        </a:rPr>
                        <a:t>Abide by take away restrictions as per the 2019 Local Plan planning policy.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000" baseline="0" dirty="0">
                          <a:effectLst/>
                        </a:rPr>
                        <a:t>Take action to restrict a child’s exposure to junk food advertising as they travel.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000" baseline="0" dirty="0">
                          <a:effectLst/>
                        </a:rPr>
                        <a:t>Working with the unhealthy retail environment to improve the healthy food offer, such as through the Food for Health award.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txBody>
                  <a:tcPr/>
                </a:tc>
                <a:tc>
                  <a:txBody>
                    <a:bodyPr/>
                    <a:lstStyle/>
                    <a:p>
                      <a:r>
                        <a:rPr lang="en-GB" sz="1000" baseline="0" dirty="0">
                          <a:effectLst/>
                        </a:rPr>
                        <a:t>Public Health Outcomes Framework:</a:t>
                      </a:r>
                    </a:p>
                    <a:p>
                      <a:endParaRPr lang="en-GB" sz="1000" baseline="0" dirty="0">
                        <a:effectLst/>
                      </a:endParaRPr>
                    </a:p>
                    <a:p>
                      <a:r>
                        <a:rPr lang="en-GB" sz="1000" baseline="0" dirty="0">
                          <a:effectLst/>
                        </a:rPr>
                        <a:t>↑ Dietary quality</a:t>
                      </a:r>
                    </a:p>
                    <a:p>
                      <a:endParaRPr lang="en-GB" sz="1000" baseline="0" dirty="0">
                        <a:effectLst/>
                      </a:endParaRPr>
                    </a:p>
                    <a:p>
                      <a:r>
                        <a:rPr lang="en-GB" sz="1000" baseline="0" dirty="0">
                          <a:effectLst/>
                        </a:rPr>
                        <a:t>Other Indicators:</a:t>
                      </a:r>
                    </a:p>
                    <a:p>
                      <a:endParaRPr lang="en-GB" sz="1000" baseline="0" dirty="0">
                        <a:effectLst/>
                      </a:endParaRPr>
                    </a:p>
                    <a:p>
                      <a:r>
                        <a:rPr lang="en-GB" sz="1000" baseline="0" dirty="0">
                          <a:effectLst/>
                        </a:rPr>
                        <a:t>↑ Access to Healthy Assets and Hazards (AHAH) Index</a:t>
                      </a:r>
                    </a:p>
                    <a:p>
                      <a:r>
                        <a:rPr lang="en-GB" sz="1000" baseline="0" dirty="0">
                          <a:effectLst/>
                        </a:rPr>
                        <a:t>↑ Prevalence of unhealthy out of door advertising </a:t>
                      </a:r>
                    </a:p>
                    <a:p>
                      <a:r>
                        <a:rPr lang="en-GB" sz="1000" baseline="0" dirty="0">
                          <a:effectLst/>
                        </a:rPr>
                        <a:t>↑ Distance to nearest fast food outlet</a:t>
                      </a:r>
                    </a:p>
                    <a:p>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403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789-8CBC-40F2-AF8D-58B4A1402456}"/>
              </a:ext>
            </a:extLst>
          </p:cNvPr>
          <p:cNvSpPr>
            <a:spLocks noGrp="1"/>
          </p:cNvSpPr>
          <p:nvPr>
            <p:ph type="title" idx="4294967295"/>
          </p:nvPr>
        </p:nvSpPr>
        <p:spPr>
          <a:xfrm>
            <a:off x="628650" y="-1325563"/>
            <a:ext cx="7886700" cy="1325563"/>
          </a:xfrm>
          <a:prstGeom prst="rect">
            <a:avLst/>
          </a:prstGeom>
        </p:spPr>
        <p:txBody>
          <a:bodyPr anchor="b"/>
          <a:lstStyle/>
          <a:p>
            <a:r>
              <a:rPr lang="en-GB" dirty="0"/>
              <a:t>PARTICIPATING IN FOOD GROWING HELPS ACCESS TO HEALTHIER FOOD</a:t>
            </a:r>
          </a:p>
        </p:txBody>
      </p:sp>
      <p:graphicFrame>
        <p:nvGraphicFramePr>
          <p:cNvPr id="3" name="Table 2"/>
          <p:cNvGraphicFramePr>
            <a:graphicFrameLocks noGrp="1"/>
          </p:cNvGraphicFramePr>
          <p:nvPr>
            <p:extLst>
              <p:ext uri="{D42A27DB-BD31-4B8C-83A1-F6EECF244321}">
                <p14:modId xmlns:p14="http://schemas.microsoft.com/office/powerpoint/2010/main" val="2174708885"/>
              </p:ext>
            </p:extLst>
          </p:nvPr>
        </p:nvGraphicFramePr>
        <p:xfrm>
          <a:off x="251520" y="1556792"/>
          <a:ext cx="8568952" cy="4752528"/>
        </p:xfrm>
        <a:graphic>
          <a:graphicData uri="http://schemas.openxmlformats.org/drawingml/2006/table">
            <a:tbl>
              <a:tblPr firstRow="1" bandRow="1">
                <a:tableStyleId>{00A15C55-8517-42AA-B614-E9B94910E393}</a:tableStyleId>
              </a:tblPr>
              <a:tblGrid>
                <a:gridCol w="86409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687184">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4065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Agricultural production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Food growing:</a:t>
                      </a:r>
                      <a:r>
                        <a:rPr lang="en-GB" sz="1000"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p>
                      <a:r>
                        <a:rPr lang="en-GB" sz="1000" b="0" dirty="0"/>
                        <a:t>Gardening projects are effective in building community around food. These projects create the feeling of a place where people choose to go, rather than have to. </a:t>
                      </a:r>
                    </a:p>
                    <a:p>
                      <a:endParaRPr lang="en-GB" sz="1000" b="0" dirty="0"/>
                    </a:p>
                    <a:p>
                      <a:r>
                        <a:rPr lang="en-GB" sz="1000" b="0" dirty="0"/>
                        <a:t>In this way, food growing has a useful role within food poverty alleviating partnerships. Their inclusion has the propensity to safeguard the dignity of someone experiencing food poverty. They can make food poverty support more acceptable.</a:t>
                      </a:r>
                    </a:p>
                    <a:p>
                      <a:endParaRPr lang="en-GB" sz="1000" b="0" dirty="0"/>
                    </a:p>
                    <a:p>
                      <a:r>
                        <a:rPr lang="en-GB" sz="1000" b="0" dirty="0"/>
                        <a:t>There is strong evidence that food growing encourages fruit and veg consumption in children and adults.</a:t>
                      </a:r>
                    </a:p>
                    <a:p>
                      <a:endParaRPr lang="en-GB" sz="1000" b="0" dirty="0"/>
                    </a:p>
                    <a:p>
                      <a:r>
                        <a:rPr lang="en-GB" sz="1000" b="0" dirty="0"/>
                        <a:t>There is strong evidence that access to green spaces has a positive relationship with healthy life expectancy. Some evidence shows this is stronger for lower income groups in large cities. </a:t>
                      </a:r>
                    </a:p>
                    <a:p>
                      <a:endParaRPr lang="en-GB" sz="1000" b="0" dirty="0"/>
                    </a:p>
                    <a:p>
                      <a:r>
                        <a:rPr lang="en-GB" sz="1000" b="0" dirty="0"/>
                        <a:t>There is case study evidence that British urban agriculture can help food poverty responses.</a:t>
                      </a:r>
                    </a:p>
                    <a:p>
                      <a:endParaRPr lang="en-GB" sz="1000" b="0" dirty="0"/>
                    </a:p>
                    <a:p>
                      <a:endParaRPr lang="en-GB"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n-lt"/>
                          <a:ea typeface="Times New Roman"/>
                          <a:cs typeface="Times New Roman"/>
                        </a:rPr>
                        <a:t>We have over 100+ growing spaces in our community gardening sector. The sector yields benefits  beyond its  production  and supply of local, healthy, sustainable food.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n-lt"/>
                          <a:ea typeface="Times New Roman"/>
                          <a:cs typeface="Times New Roman"/>
                        </a:rPr>
                        <a:t>Increasingly the sector works alongside those experiencing food poverty.  </a:t>
                      </a:r>
                      <a:r>
                        <a:rPr lang="en-GB" sz="1000" b="0" dirty="0">
                          <a:effectLst/>
                          <a:latin typeface="+mn-lt"/>
                          <a:ea typeface="Times New Roman"/>
                          <a:cs typeface="Times New Roman"/>
                        </a:rPr>
                        <a:t>To enhance these emerging relationships we recommend that stakeholders: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effectLst/>
                          <a:latin typeface="+mn-lt"/>
                          <a:ea typeface="Times New Roman"/>
                          <a:cs typeface="Times New Roman"/>
                        </a:rPr>
                        <a:t>-Support groups that</a:t>
                      </a:r>
                      <a:r>
                        <a:rPr lang="en-GB" sz="1000" b="0" baseline="0" dirty="0">
                          <a:solidFill>
                            <a:schemeClr val="tx1"/>
                          </a:solidFill>
                          <a:effectLst/>
                          <a:latin typeface="+mn-lt"/>
                          <a:ea typeface="Times New Roman"/>
                          <a:cs typeface="Times New Roman"/>
                        </a:rPr>
                        <a:t> want to produce local food sustainably through the Tower Hamlets Food Partnership and Tower Hamlets Food Growing Network.  </a:t>
                      </a:r>
                      <a:endParaRPr lang="en-GB" sz="1000" b="0" i="1" baseline="0" dirty="0">
                        <a:solidFill>
                          <a:schemeClr val="tx1"/>
                        </a:solidFill>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a:solidFill>
                          <a:schemeClr val="tx1"/>
                        </a:solidFill>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tx1"/>
                          </a:solidFill>
                          <a:effectLst/>
                          <a:latin typeface="+mn-lt"/>
                          <a:ea typeface="Times New Roman"/>
                          <a:cs typeface="Times New Roman"/>
                        </a:rPr>
                        <a:t>-Compile a list of different maps which are already running </a:t>
                      </a:r>
                      <a:r>
                        <a:rPr lang="en-GB" sz="1000" b="0" baseline="0" dirty="0" err="1">
                          <a:solidFill>
                            <a:schemeClr val="tx1"/>
                          </a:solidFill>
                          <a:effectLst/>
                          <a:latin typeface="+mn-lt"/>
                          <a:ea typeface="Times New Roman"/>
                          <a:cs typeface="Times New Roman"/>
                        </a:rPr>
                        <a:t>eg</a:t>
                      </a:r>
                      <a:r>
                        <a:rPr lang="en-GB" sz="1000" b="0" baseline="0" dirty="0">
                          <a:solidFill>
                            <a:schemeClr val="tx1"/>
                          </a:solidFill>
                          <a:effectLst/>
                          <a:latin typeface="+mn-lt"/>
                          <a:ea typeface="Times New Roman"/>
                          <a:cs typeface="Times New Roman"/>
                        </a:rPr>
                        <a:t> Capital Growth map of community gardens, Poplar HARCA map of activities, Google’s recommendations, and share links to these pages. </a:t>
                      </a:r>
                      <a:endParaRPr lang="en-GB" sz="1000" b="0" dirty="0">
                        <a:solidFill>
                          <a:schemeClr val="tx1"/>
                        </a:solidFill>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txBody>
                  <a:tcPr/>
                </a:tc>
                <a:tc>
                  <a:txBody>
                    <a:bodyPr/>
                    <a:lstStyle/>
                    <a:p>
                      <a:pPr>
                        <a:lnSpc>
                          <a:spcPct val="100000"/>
                        </a:lnSpc>
                        <a:spcAft>
                          <a:spcPts val="0"/>
                        </a:spcAft>
                      </a:pPr>
                      <a:r>
                        <a:rPr lang="en-GB" sz="1000" b="1" baseline="0" dirty="0">
                          <a:effectLst/>
                          <a:latin typeface="+mn-lt"/>
                          <a:ea typeface="Times New Roman"/>
                          <a:cs typeface="Times New Roman"/>
                        </a:rPr>
                        <a:t>Public Health Outcomes Framework:</a:t>
                      </a:r>
                    </a:p>
                    <a:p>
                      <a:pPr>
                        <a:lnSpc>
                          <a:spcPct val="100000"/>
                        </a:lnSpc>
                        <a:spcAft>
                          <a:spcPts val="0"/>
                        </a:spcAft>
                      </a:pPr>
                      <a:endParaRPr lang="en-GB" sz="1000" b="1" baseline="0" dirty="0">
                        <a:effectLst/>
                        <a:latin typeface="+mn-lt"/>
                        <a:ea typeface="Times New Roman"/>
                        <a:cs typeface="Times New Roman"/>
                      </a:endParaRPr>
                    </a:p>
                    <a:p>
                      <a:pPr>
                        <a:lnSpc>
                          <a:spcPct val="100000"/>
                        </a:lnSpc>
                        <a:spcAft>
                          <a:spcPts val="0"/>
                        </a:spcAft>
                      </a:pPr>
                      <a:r>
                        <a:rPr lang="en-GB" sz="1000" baseline="0" dirty="0">
                          <a:effectLst/>
                          <a:latin typeface="+mn-lt"/>
                          <a:ea typeface="Times New Roman"/>
                          <a:cs typeface="Times New Roman"/>
                        </a:rPr>
                        <a:t>↑ % of people using outdoor space for exercise/health reasons</a:t>
                      </a:r>
                    </a:p>
                    <a:p>
                      <a:pPr>
                        <a:lnSpc>
                          <a:spcPct val="100000"/>
                        </a:lnSpc>
                        <a:spcAft>
                          <a:spcPts val="0"/>
                        </a:spcAft>
                      </a:pPr>
                      <a:r>
                        <a:rPr lang="en-GB" sz="1000" baseline="0" dirty="0">
                          <a:effectLst/>
                          <a:latin typeface="+mn-lt"/>
                          <a:ea typeface="Times New Roman"/>
                          <a:cs typeface="Times New Roman"/>
                        </a:rPr>
                        <a:t>↑ Social connectedness</a:t>
                      </a:r>
                    </a:p>
                    <a:p>
                      <a:pPr>
                        <a:lnSpc>
                          <a:spcPct val="100000"/>
                        </a:lnSpc>
                        <a:spcAft>
                          <a:spcPts val="0"/>
                        </a:spcAft>
                      </a:pPr>
                      <a:r>
                        <a:rPr lang="en-GB" sz="1000" baseline="0" dirty="0">
                          <a:effectLst/>
                          <a:latin typeface="+mn-lt"/>
                          <a:ea typeface="Times New Roman"/>
                          <a:cs typeface="Times New Roman"/>
                        </a:rPr>
                        <a:t>↑ Dietary quality</a:t>
                      </a:r>
                    </a:p>
                    <a:p>
                      <a:pPr>
                        <a:lnSpc>
                          <a:spcPct val="100000"/>
                        </a:lnSpc>
                        <a:spcAft>
                          <a:spcPts val="0"/>
                        </a:spcAft>
                      </a:pPr>
                      <a:r>
                        <a:rPr lang="en-GB" sz="1000" baseline="0" dirty="0">
                          <a:effectLst/>
                          <a:latin typeface="+mn-lt"/>
                          <a:ea typeface="Times New Roman"/>
                          <a:cs typeface="Times New Roman"/>
                        </a:rPr>
                        <a:t>↑ proportion of </a:t>
                      </a:r>
                      <a:r>
                        <a:rPr lang="en-GB" sz="1000" dirty="0"/>
                        <a:t>physically active</a:t>
                      </a:r>
                    </a:p>
                    <a:p>
                      <a:pPr>
                        <a:lnSpc>
                          <a:spcPct val="100000"/>
                        </a:lnSpc>
                        <a:spcAft>
                          <a:spcPts val="0"/>
                        </a:spcAft>
                      </a:pPr>
                      <a:r>
                        <a:rPr lang="en-GB" sz="1000" baseline="0" dirty="0">
                          <a:effectLst/>
                          <a:latin typeface="+mn-lt"/>
                          <a:ea typeface="Times New Roman"/>
                          <a:cs typeface="Times New Roman"/>
                        </a:rPr>
                        <a:t>↑ S</a:t>
                      </a:r>
                      <a:r>
                        <a:rPr lang="en-GB" sz="1000" dirty="0"/>
                        <a:t>elf-reported well-being</a:t>
                      </a:r>
                      <a:endParaRPr lang="en-GB" sz="1000" baseline="0" dirty="0">
                        <a:effectLst/>
                        <a:latin typeface="+mn-lt"/>
                        <a:ea typeface="Times New Roman"/>
                        <a:cs typeface="Times New Roman"/>
                      </a:endParaRPr>
                    </a:p>
                    <a:p>
                      <a:pPr>
                        <a:lnSpc>
                          <a:spcPct val="100000"/>
                        </a:lnSpc>
                        <a:spcAft>
                          <a:spcPts val="0"/>
                        </a:spcAft>
                      </a:pPr>
                      <a:r>
                        <a:rPr lang="en-GB" sz="1000" baseline="0" dirty="0">
                          <a:effectLst/>
                          <a:latin typeface="+mn-lt"/>
                          <a:ea typeface="Times New Roman"/>
                          <a:cs typeface="Times New Roman"/>
                        </a:rPr>
                        <a:t>↓ </a:t>
                      </a:r>
                      <a:r>
                        <a:rPr lang="en-GB" sz="1000" dirty="0"/>
                        <a:t>Excess weight in adults</a:t>
                      </a:r>
                      <a:endParaRPr lang="en-GB" sz="1000" baseline="0" dirty="0">
                        <a:effectLst/>
                        <a:latin typeface="+mn-lt"/>
                        <a:ea typeface="Times New Roman"/>
                        <a:cs typeface="Times New Roman"/>
                      </a:endParaRPr>
                    </a:p>
                    <a:p>
                      <a:pPr>
                        <a:lnSpc>
                          <a:spcPct val="100000"/>
                        </a:lnSpc>
                        <a:spcAft>
                          <a:spcPts val="0"/>
                        </a:spcAft>
                      </a:pPr>
                      <a:r>
                        <a:rPr lang="en-GB" sz="1000" baseline="0" dirty="0">
                          <a:effectLst/>
                          <a:latin typeface="+mn-lt"/>
                          <a:ea typeface="Times New Roman"/>
                          <a:cs typeface="Times New Roman"/>
                        </a:rPr>
                        <a:t>↓Proportion of </a:t>
                      </a:r>
                      <a:r>
                        <a:rPr lang="en-GB" sz="1000" dirty="0"/>
                        <a:t>inactive adults</a:t>
                      </a:r>
                    </a:p>
                    <a:p>
                      <a:pPr>
                        <a:lnSpc>
                          <a:spcPct val="100000"/>
                        </a:lnSpc>
                        <a:spcAft>
                          <a:spcPts val="0"/>
                        </a:spcAft>
                      </a:pPr>
                      <a:endParaRPr lang="en-GB" sz="1000" dirty="0"/>
                    </a:p>
                    <a:p>
                      <a:pPr>
                        <a:lnSpc>
                          <a:spcPct val="100000"/>
                        </a:lnSpc>
                        <a:spcAft>
                          <a:spcPts val="0"/>
                        </a:spcAft>
                      </a:pPr>
                      <a:r>
                        <a:rPr lang="en-GB" sz="1000" b="1" dirty="0"/>
                        <a:t>Other Indicators:</a:t>
                      </a:r>
                    </a:p>
                    <a:p>
                      <a:pPr>
                        <a:lnSpc>
                          <a:spcPct val="100000"/>
                        </a:lnSpc>
                        <a:spcAft>
                          <a:spcPts val="0"/>
                        </a:spcAft>
                      </a:pPr>
                      <a:endParaRPr lang="en-GB" sz="1000" b="1" dirty="0"/>
                    </a:p>
                    <a:p>
                      <a:pPr>
                        <a:lnSpc>
                          <a:spcPct val="100000"/>
                        </a:lnSpc>
                        <a:spcAft>
                          <a:spcPts val="0"/>
                        </a:spcAft>
                      </a:pPr>
                      <a:r>
                        <a:rPr lang="en-GB" sz="1000" baseline="0" dirty="0">
                          <a:effectLst/>
                          <a:latin typeface="+mn-lt"/>
                          <a:ea typeface="Times New Roman"/>
                          <a:cs typeface="Times New Roman"/>
                        </a:rPr>
                        <a:t>↑ Dignity of people in food poverty</a:t>
                      </a:r>
                    </a:p>
                    <a:p>
                      <a:pPr>
                        <a:lnSpc>
                          <a:spcPct val="100000"/>
                        </a:lnSpc>
                        <a:spcAft>
                          <a:spcPts val="0"/>
                        </a:spcAft>
                      </a:pPr>
                      <a:r>
                        <a:rPr lang="en-GB" sz="1000" baseline="0" dirty="0">
                          <a:effectLst/>
                          <a:latin typeface="+mn-lt"/>
                          <a:ea typeface="Times New Roman"/>
                          <a:cs typeface="Times New Roman"/>
                        </a:rPr>
                        <a:t>↑ Sustainability of diets</a:t>
                      </a:r>
                      <a:endParaRPr lang="en-GB" sz="1000" dirty="0"/>
                    </a:p>
                    <a:p>
                      <a:pPr>
                        <a:lnSpc>
                          <a:spcPct val="100000"/>
                        </a:lnSpc>
                        <a:spcAft>
                          <a:spcPts val="0"/>
                        </a:spcAft>
                      </a:pPr>
                      <a:r>
                        <a:rPr lang="en-GB" sz="1000" baseline="0" dirty="0">
                          <a:effectLst/>
                          <a:latin typeface="+mn-lt"/>
                          <a:ea typeface="Times New Roman"/>
                          <a:cs typeface="Times New Roman"/>
                        </a:rPr>
                        <a:t>↑  Air quality</a:t>
                      </a:r>
                    </a:p>
                    <a:p>
                      <a:pPr>
                        <a:lnSpc>
                          <a:spcPct val="100000"/>
                        </a:lnSpc>
                        <a:spcAft>
                          <a:spcPts val="0"/>
                        </a:spcAft>
                      </a:pPr>
                      <a:r>
                        <a:rPr lang="en-GB" sz="1000" baseline="0" dirty="0">
                          <a:effectLst/>
                          <a:latin typeface="+mn-lt"/>
                          <a:ea typeface="Times New Roman"/>
                          <a:cs typeface="Times New Roman"/>
                        </a:rPr>
                        <a:t>↑  Access to green spaces</a:t>
                      </a:r>
                    </a:p>
                    <a:p>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8203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661F-090E-4B0C-BCCD-12C0E53D4F02}"/>
              </a:ext>
            </a:extLst>
          </p:cNvPr>
          <p:cNvSpPr>
            <a:spLocks noGrp="1"/>
          </p:cNvSpPr>
          <p:nvPr>
            <p:ph type="title" idx="4294967295"/>
          </p:nvPr>
        </p:nvSpPr>
        <p:spPr>
          <a:xfrm>
            <a:off x="628650" y="-1325563"/>
            <a:ext cx="7886700" cy="1325563"/>
          </a:xfrm>
          <a:prstGeom prst="rect">
            <a:avLst/>
          </a:prstGeom>
        </p:spPr>
        <p:txBody>
          <a:bodyPr anchor="b"/>
          <a:lstStyle/>
          <a:p>
            <a:r>
              <a:rPr lang="en-GB" dirty="0"/>
              <a:t>ACTION ON FOOD STORAGE AND TRANSPORT WOULD NEED TO BE AT REGIONAL LEVEL OR HIGHER</a:t>
            </a:r>
          </a:p>
        </p:txBody>
      </p:sp>
      <p:graphicFrame>
        <p:nvGraphicFramePr>
          <p:cNvPr id="3" name="Table 2"/>
          <p:cNvGraphicFramePr>
            <a:graphicFrameLocks noGrp="1"/>
          </p:cNvGraphicFramePr>
          <p:nvPr>
            <p:extLst>
              <p:ext uri="{D42A27DB-BD31-4B8C-83A1-F6EECF244321}">
                <p14:modId xmlns:p14="http://schemas.microsoft.com/office/powerpoint/2010/main" val="3549283506"/>
              </p:ext>
            </p:extLst>
          </p:nvPr>
        </p:nvGraphicFramePr>
        <p:xfrm>
          <a:off x="251520" y="1739920"/>
          <a:ext cx="8496944" cy="420936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522441">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Likely outcomes</a:t>
                      </a:r>
                    </a:p>
                  </a:txBody>
                  <a:tcPr/>
                </a:tc>
                <a:extLst>
                  <a:ext uri="{0D108BD9-81ED-4DB2-BD59-A6C34878D82A}">
                    <a16:rowId xmlns:a16="http://schemas.microsoft.com/office/drawing/2014/main" val="10000"/>
                  </a:ext>
                </a:extLst>
              </a:tr>
              <a:tr h="3686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Food storage, transport and trade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The rationale for taking action on food storage, transport and trade is outlined by the United Nations. Food loss can be reduced, domestic trade encouraged, and foods high in fats, sugars and/or salt discouraged through action in this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However, t</a:t>
                      </a:r>
                      <a:r>
                        <a:rPr lang="en-GB" sz="1000" dirty="0">
                          <a:effectLst/>
                        </a:rPr>
                        <a:t>here</a:t>
                      </a:r>
                      <a:r>
                        <a:rPr lang="en-GB" sz="1000" baseline="0" dirty="0">
                          <a:effectLst/>
                        </a:rPr>
                        <a:t> is limited evidence for what 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We have a role, however, we</a:t>
                      </a:r>
                      <a:r>
                        <a:rPr lang="en-GB" sz="1000" baseline="0" dirty="0"/>
                        <a:t> need to work in partnership. </a:t>
                      </a:r>
                      <a:r>
                        <a:rPr lang="en-GB" sz="1000" dirty="0"/>
                        <a:t>We</a:t>
                      </a:r>
                      <a:r>
                        <a:rPr lang="en-GB" sz="1000" baseline="0" dirty="0"/>
                        <a:t> a</a:t>
                      </a:r>
                      <a:r>
                        <a:rPr lang="en-GB" sz="1000" dirty="0"/>
                        <a:t>re too small to influence London’s food supply</a:t>
                      </a:r>
                      <a:r>
                        <a:rPr lang="en-GB" sz="1000" baseline="0" dirty="0"/>
                        <a:t> alone. </a:t>
                      </a:r>
                      <a:endParaRPr lang="en-GB" sz="1000"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endParaRPr>
                    </a:p>
                    <a:p>
                      <a:endParaRPr lang="en-GB" sz="1000" b="1" dirty="0"/>
                    </a:p>
                  </a:txBody>
                  <a:tcPr/>
                </a:tc>
                <a:tc>
                  <a:txBody>
                    <a:bodyPr/>
                    <a:lstStyle/>
                    <a:p>
                      <a:pPr>
                        <a:lnSpc>
                          <a:spcPct val="100000"/>
                        </a:lnSpc>
                      </a:pPr>
                      <a:r>
                        <a:rPr lang="en-GB" sz="1000" dirty="0"/>
                        <a:t>-Work</a:t>
                      </a:r>
                      <a:r>
                        <a:rPr lang="en-GB" sz="1000" baseline="0" dirty="0"/>
                        <a:t> through London Food Group to advocate for change at London level. </a:t>
                      </a:r>
                      <a:endParaRPr lang="en-GB" sz="1000" dirty="0"/>
                    </a:p>
                    <a:p>
                      <a:pPr>
                        <a:lnSpc>
                          <a:spcPct val="100000"/>
                        </a:lnSpc>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txBody>
                  <a:tcPr/>
                </a:tc>
                <a:tc>
                  <a:txBody>
                    <a:bodyPr/>
                    <a:lstStyle/>
                    <a:p>
                      <a:pPr>
                        <a:lnSpc>
                          <a:spcPct val="100000"/>
                        </a:lnSpc>
                      </a:pPr>
                      <a:r>
                        <a:rPr lang="en-GB" sz="1000" dirty="0"/>
                        <a:t>Public Health Outcomes Framework:</a:t>
                      </a:r>
                    </a:p>
                    <a:p>
                      <a:pPr>
                        <a:lnSpc>
                          <a:spcPct val="100000"/>
                        </a:lnSpc>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Dietary quality</a:t>
                      </a:r>
                    </a:p>
                    <a:p>
                      <a:pPr>
                        <a:lnSpc>
                          <a:spcPct val="100000"/>
                        </a:lnSpc>
                        <a:spcAft>
                          <a:spcPts val="0"/>
                        </a:spcAft>
                      </a:pPr>
                      <a:endParaRPr lang="en-GB" sz="1000" dirty="0"/>
                    </a:p>
                    <a:p>
                      <a:pPr>
                        <a:lnSpc>
                          <a:spcPct val="100000"/>
                        </a:lnSpc>
                        <a:spcAft>
                          <a:spcPts val="0"/>
                        </a:spcAft>
                      </a:pPr>
                      <a:r>
                        <a:rPr lang="en-GB" sz="1000" dirty="0"/>
                        <a:t>Other Indicators:</a:t>
                      </a:r>
                    </a:p>
                    <a:p>
                      <a:pPr>
                        <a:lnSpc>
                          <a:spcPct val="100000"/>
                        </a:lnSpc>
                        <a:spcAft>
                          <a:spcPts val="0"/>
                        </a:spcAft>
                      </a:pPr>
                      <a:endParaRPr lang="en-GB" sz="1000" dirty="0"/>
                    </a:p>
                    <a:p>
                      <a:pPr>
                        <a:lnSpc>
                          <a:spcPct val="100000"/>
                        </a:lnSpc>
                      </a:pPr>
                      <a:r>
                        <a:rPr lang="en-GB" sz="1000" baseline="0" dirty="0">
                          <a:effectLst/>
                        </a:rPr>
                        <a:t>↑ Proportion of food expenditure spent on healthy food categories </a:t>
                      </a:r>
                    </a:p>
                    <a:p>
                      <a:pPr>
                        <a:lnSpc>
                          <a:spcPct val="100000"/>
                        </a:lnSpc>
                      </a:pPr>
                      <a:r>
                        <a:rPr lang="en-GB" sz="1000" baseline="0" dirty="0">
                          <a:effectLst/>
                        </a:rPr>
                        <a:t>↑ Expenditure on healthy food</a:t>
                      </a:r>
                    </a:p>
                    <a:p>
                      <a:pPr>
                        <a:lnSpc>
                          <a:spcPct val="100000"/>
                        </a:lnSpc>
                      </a:pPr>
                      <a:r>
                        <a:rPr lang="en-GB" sz="1000" baseline="0" dirty="0">
                          <a:effectLst/>
                        </a:rPr>
                        <a:t>↑ Availability of healthy food</a:t>
                      </a:r>
                    </a:p>
                    <a:p>
                      <a:pPr>
                        <a:lnSpc>
                          <a:spcPct val="100000"/>
                        </a:lnSpc>
                      </a:pPr>
                      <a:r>
                        <a:rPr lang="en-GB" sz="1000" baseline="0" dirty="0">
                          <a:effectLst/>
                        </a:rPr>
                        <a:t>↓ Price of healthy food</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rPr>
                        <a:t>↑  Price of unhealthy food</a:t>
                      </a:r>
                    </a:p>
                    <a:p>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305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549F-47E8-47F3-81F6-EE5646309F3D}"/>
              </a:ext>
            </a:extLst>
          </p:cNvPr>
          <p:cNvSpPr>
            <a:spLocks noGrp="1"/>
          </p:cNvSpPr>
          <p:nvPr>
            <p:ph type="title" idx="4294967295"/>
          </p:nvPr>
        </p:nvSpPr>
        <p:spPr>
          <a:xfrm>
            <a:off x="628650" y="-1325563"/>
            <a:ext cx="7886700" cy="1325563"/>
          </a:xfrm>
          <a:prstGeom prst="rect">
            <a:avLst/>
          </a:prstGeom>
        </p:spPr>
        <p:txBody>
          <a:bodyPr anchor="b"/>
          <a:lstStyle/>
          <a:p>
            <a:r>
              <a:rPr lang="en-GB" dirty="0"/>
              <a:t>IMPORTANCE OF SOUND NUTRITIONAL LABELLING</a:t>
            </a:r>
          </a:p>
        </p:txBody>
      </p:sp>
      <p:graphicFrame>
        <p:nvGraphicFramePr>
          <p:cNvPr id="3" name="Table 2"/>
          <p:cNvGraphicFramePr>
            <a:graphicFrameLocks noGrp="1"/>
          </p:cNvGraphicFramePr>
          <p:nvPr>
            <p:extLst>
              <p:ext uri="{D42A27DB-BD31-4B8C-83A1-F6EECF244321}">
                <p14:modId xmlns:p14="http://schemas.microsoft.com/office/powerpoint/2010/main" val="2682852744"/>
              </p:ext>
            </p:extLst>
          </p:nvPr>
        </p:nvGraphicFramePr>
        <p:xfrm>
          <a:off x="251520" y="1556792"/>
          <a:ext cx="8568953" cy="2621280"/>
        </p:xfrm>
        <a:graphic>
          <a:graphicData uri="http://schemas.openxmlformats.org/drawingml/2006/table">
            <a:tbl>
              <a:tblPr firstRow="1" bandRow="1">
                <a:tableStyleId>{21E4AEA4-8DFA-4A89-87EB-49C32662AFE0}</a:tableStyleId>
              </a:tblPr>
              <a:tblGrid>
                <a:gridCol w="100811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512169">
                  <a:extLst>
                    <a:ext uri="{9D8B030D-6E8A-4147-A177-3AD203B41FA5}">
                      <a16:colId xmlns:a16="http://schemas.microsoft.com/office/drawing/2014/main" val="20004"/>
                    </a:ext>
                  </a:extLst>
                </a:gridCol>
              </a:tblGrid>
              <a:tr h="250242">
                <a:tc>
                  <a:txBody>
                    <a:bodyPr/>
                    <a:lstStyle/>
                    <a:p>
                      <a:r>
                        <a:rPr lang="en-GB" sz="1000" dirty="0"/>
                        <a:t>Conceptual domain</a:t>
                      </a:r>
                    </a:p>
                  </a:txBody>
                  <a:tcPr/>
                </a:tc>
                <a:tc>
                  <a:txBody>
                    <a:bodyPr/>
                    <a:lstStyle/>
                    <a:p>
                      <a:r>
                        <a:rPr lang="en-GB" sz="1000" dirty="0"/>
                        <a:t>Evidence base</a:t>
                      </a:r>
                      <a:r>
                        <a:rPr lang="en-GB" sz="1000" baseline="0" dirty="0"/>
                        <a:t> </a:t>
                      </a:r>
                      <a:endParaRPr lang="en-GB" sz="1000" dirty="0"/>
                    </a:p>
                  </a:txBody>
                  <a:tcPr/>
                </a:tc>
                <a:tc>
                  <a:txBody>
                    <a:bodyPr/>
                    <a:lstStyle/>
                    <a:p>
                      <a:r>
                        <a:rPr lang="en-GB" sz="1000" dirty="0"/>
                        <a:t>Recommended activity </a:t>
                      </a:r>
                    </a:p>
                  </a:txBody>
                  <a:tcPr/>
                </a:tc>
                <a:tc>
                  <a:txBody>
                    <a:bodyPr/>
                    <a:lstStyle/>
                    <a:p>
                      <a:r>
                        <a:rPr lang="en-GB" sz="1000" dirty="0"/>
                        <a:t>Discussion </a:t>
                      </a:r>
                    </a:p>
                  </a:txBody>
                  <a:tcPr/>
                </a:tc>
                <a:tc>
                  <a:txBody>
                    <a:bodyPr/>
                    <a:lstStyle/>
                    <a:p>
                      <a:r>
                        <a:rPr lang="en-GB" sz="1000" dirty="0"/>
                        <a:t>Likely outcomes</a:t>
                      </a:r>
                    </a:p>
                  </a:txBody>
                  <a:tcPr/>
                </a:tc>
                <a:extLst>
                  <a:ext uri="{0D108BD9-81ED-4DB2-BD59-A6C34878D82A}">
                    <a16:rowId xmlns:a16="http://schemas.microsoft.com/office/drawing/2014/main" val="10000"/>
                  </a:ext>
                </a:extLst>
              </a:tr>
              <a:tr h="1765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Food transformation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a:t>
                      </a:r>
                      <a:r>
                        <a:rPr lang="en-GB" sz="1000" dirty="0" err="1"/>
                        <a:t>eg</a:t>
                      </a:r>
                      <a:r>
                        <a:rPr lang="en-GB" sz="1000" baseline="0" dirty="0"/>
                        <a:t> nutrition labelling laws and reformulation) </a:t>
                      </a: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effectLst/>
                          <a:latin typeface="+mn-lt"/>
                          <a:ea typeface="Times New Roman"/>
                          <a:cs typeface="Times New Roman"/>
                        </a:rPr>
                        <a:t>Nutritional labelling:</a:t>
                      </a:r>
                      <a:r>
                        <a:rPr lang="en-GB" sz="1000" b="1" baseline="0" dirty="0">
                          <a:effectLst/>
                          <a:latin typeface="+mn-lt"/>
                          <a:ea typeface="Times New Roman"/>
                          <a:cs typeface="Times New Roman"/>
                        </a:rPr>
                        <a:t> </a:t>
                      </a:r>
                      <a:endParaRPr lang="en-GB" sz="1000" b="1"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mn-lt"/>
                          <a:ea typeface="Times New Roman"/>
                          <a:cs typeface="Times New Roman"/>
                        </a:rPr>
                        <a:t>There is evidence that nutritional labelling, with energy information, may reduce energy purchased in restaurants</a:t>
                      </a:r>
                      <a:r>
                        <a:rPr lang="en-GB" sz="1000" dirty="0"/>
                        <a:t>.</a:t>
                      </a:r>
                      <a:endParaRPr lang="en-GB" sz="1000" dirty="0">
                        <a:effectLst/>
                        <a:latin typeface="+mn-lt"/>
                        <a:ea typeface="Times New Roman"/>
                        <a:cs typeface="Times New Roman"/>
                      </a:endParaRPr>
                    </a:p>
                    <a:p>
                      <a:endParaRPr lang="en-GB" sz="1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-No current option found for local action.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-There is a medium term opportunity to build calorie labelling into the Food for Health  Award.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t>We </a:t>
                      </a:r>
                      <a:r>
                        <a:rPr lang="en-GB" sz="1000" dirty="0"/>
                        <a:t>await </a:t>
                      </a:r>
                      <a:r>
                        <a:rPr lang="en-GB" sz="1000" baseline="0" dirty="0"/>
                        <a:t>possible new national policy on calorie labelling in take always and restaurants.</a:t>
                      </a:r>
                      <a:endParaRPr lang="en-GB" sz="1000" dirty="0">
                        <a:effectLst/>
                        <a:latin typeface="+mn-lt"/>
                        <a:ea typeface="Times New Roman"/>
                        <a:cs typeface="Times New Roman"/>
                      </a:endParaRPr>
                    </a:p>
                    <a:p>
                      <a:pPr>
                        <a:lnSpc>
                          <a:spcPct val="100000"/>
                        </a:lnSpc>
                        <a:spcAft>
                          <a:spcPts val="0"/>
                        </a:spcAft>
                      </a:pPr>
                      <a:endParaRPr lang="en-GB" sz="1000" baseline="0" dirty="0">
                        <a:solidFill>
                          <a:srgbClr val="000000"/>
                        </a:solidFill>
                        <a:effectLst/>
                        <a:latin typeface="+mn-lt"/>
                        <a:ea typeface="Times New Roman"/>
                        <a:cs typeface="Times New Roman"/>
                      </a:endParaRPr>
                    </a:p>
                  </a:txBody>
                  <a:tcPr/>
                </a:tc>
                <a:tc>
                  <a:txBody>
                    <a:bodyPr/>
                    <a:lstStyle/>
                    <a:p>
                      <a:pPr>
                        <a:lnSpc>
                          <a:spcPct val="100000"/>
                        </a:lnSpc>
                      </a:pPr>
                      <a:r>
                        <a:rPr lang="en-GB" sz="1000" b="1" dirty="0"/>
                        <a:t>Public Health Outcomes Framework:</a:t>
                      </a:r>
                    </a:p>
                    <a:p>
                      <a:pPr>
                        <a:lnSpc>
                          <a:spcPct val="100000"/>
                        </a:lnSpc>
                      </a:pPr>
                      <a:endParaRPr lang="en-GB"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 Dietary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t>Other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Times New Roman"/>
                          <a:cs typeface="Times New Roman"/>
                        </a:rPr>
                        <a:t>↑ Expenditure on healthy food</a:t>
                      </a:r>
                    </a:p>
                    <a:p>
                      <a:pPr>
                        <a:lnSpc>
                          <a:spcPct val="100000"/>
                        </a:lnSpc>
                        <a:spcAft>
                          <a:spcPts val="0"/>
                        </a:spcAft>
                      </a:pPr>
                      <a:r>
                        <a:rPr lang="en-GB" sz="1000" baseline="0" dirty="0">
                          <a:effectLst/>
                          <a:latin typeface="+mn-lt"/>
                          <a:ea typeface="Times New Roman"/>
                          <a:cs typeface="Times New Roman"/>
                        </a:rPr>
                        <a:t>↓ Expenditure on unhealthy food</a:t>
                      </a:r>
                    </a:p>
                    <a:p>
                      <a:pPr>
                        <a:lnSpc>
                          <a:spcPct val="100000"/>
                        </a:lnSpc>
                        <a:spcAft>
                          <a:spcPts val="0"/>
                        </a:spcAft>
                      </a:pPr>
                      <a:r>
                        <a:rPr lang="en-GB" sz="1000" baseline="0" dirty="0">
                          <a:effectLst/>
                          <a:latin typeface="+mn-lt"/>
                          <a:ea typeface="Times New Roman"/>
                          <a:cs typeface="Times New Roman"/>
                        </a:rPr>
                        <a:t>↑ Awareness of healthy portion size</a:t>
                      </a:r>
                    </a:p>
                    <a:p>
                      <a:endParaRPr lang="en-GB" sz="1000" baseline="0" dirty="0">
                        <a:effectLst/>
                        <a:latin typeface="+mn-lt"/>
                        <a:ea typeface="Times New Roman"/>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2955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E2996-95EF-4973-A157-4A355BDD1571}"/>
              </a:ext>
            </a:extLst>
          </p:cNvPr>
          <p:cNvSpPr>
            <a:spLocks noGrp="1"/>
          </p:cNvSpPr>
          <p:nvPr>
            <p:ph type="title" idx="4294967295"/>
          </p:nvPr>
        </p:nvSpPr>
        <p:spPr>
          <a:xfrm>
            <a:off x="628650" y="-1325563"/>
            <a:ext cx="7886700" cy="1325563"/>
          </a:xfrm>
          <a:prstGeom prst="rect">
            <a:avLst/>
          </a:prstGeom>
        </p:spPr>
        <p:txBody>
          <a:bodyPr anchor="b"/>
          <a:lstStyle/>
          <a:p>
            <a:r>
              <a:rPr lang="en-GB" dirty="0"/>
              <a:t>FOOD POVERTY IN TOWER HAMLETS</a:t>
            </a:r>
          </a:p>
        </p:txBody>
      </p:sp>
      <p:sp>
        <p:nvSpPr>
          <p:cNvPr id="2" name="Content Placeholder 1"/>
          <p:cNvSpPr>
            <a:spLocks noGrp="1"/>
          </p:cNvSpPr>
          <p:nvPr>
            <p:ph sz="quarter" idx="14"/>
          </p:nvPr>
        </p:nvSpPr>
        <p:spPr>
          <a:xfrm>
            <a:off x="251519" y="1557338"/>
            <a:ext cx="8641655" cy="4823990"/>
          </a:xfrm>
        </p:spPr>
        <p:txBody>
          <a:bodyPr/>
          <a:lstStyle/>
          <a:p>
            <a:pPr marL="0" indent="0">
              <a:buNone/>
            </a:pPr>
            <a:r>
              <a:rPr lang="en-GB" b="1" u="sng" dirty="0"/>
              <a:t>What does food poverty look like in Tower Hamlets? </a:t>
            </a:r>
          </a:p>
          <a:p>
            <a:pPr marL="0" indent="0">
              <a:buNone/>
            </a:pPr>
            <a:endParaRPr lang="en-GB" b="1" dirty="0"/>
          </a:p>
          <a:p>
            <a:pPr marL="0" indent="0">
              <a:buNone/>
            </a:pPr>
            <a:r>
              <a:rPr lang="en-GB" dirty="0"/>
              <a:t>Mentioned previously, it is difficult to accurately estimate food poverty but the following statistics give an indication of the challenges people face:</a:t>
            </a:r>
          </a:p>
          <a:p>
            <a:pPr marL="0" indent="0">
              <a:buNone/>
            </a:pPr>
            <a:endParaRPr lang="en-GB" dirty="0"/>
          </a:p>
          <a:p>
            <a:r>
              <a:rPr lang="en-GB" dirty="0"/>
              <a:t>In London, 1 in 5 adults have low or very low levels of food security. </a:t>
            </a:r>
          </a:p>
          <a:p>
            <a:r>
              <a:rPr lang="en-GB" dirty="0"/>
              <a:t>In London, 1 in 6 parents have children living in low or very low levels of food security. </a:t>
            </a:r>
          </a:p>
          <a:p>
            <a:r>
              <a:rPr lang="en-GB" dirty="0"/>
              <a:t>The majority of those experiencing low or very low food security are in work (60% are working either full or part-time). </a:t>
            </a:r>
          </a:p>
          <a:p>
            <a:pPr marL="0" indent="0">
              <a:buNone/>
            </a:pPr>
            <a:endParaRPr lang="en-GB" dirty="0"/>
          </a:p>
          <a:p>
            <a:pPr marL="0" indent="0">
              <a:buNone/>
            </a:pPr>
            <a:r>
              <a:rPr lang="en-GB" dirty="0"/>
              <a:t>In Tower Hamlets, we can also expect our poorer and larger families to be most likely to suffer food poverty. Single parent families, sole earning households and those who suffer long term mental and physical health issues will also be at risk. Those reliant on working aged benefits will likely suffer a degree of food poverty. Furthermore, our local food banks report their most common users to be single men.</a:t>
            </a:r>
          </a:p>
          <a:p>
            <a:endParaRPr lang="en-GB" dirty="0"/>
          </a:p>
          <a:p>
            <a:pPr marL="0" indent="0">
              <a:buNone/>
            </a:pPr>
            <a:r>
              <a:rPr lang="en-GB" dirty="0"/>
              <a:t>Tower Hamlets’ local food retail environment is likely to exacerbate the  health harming impact of food poverty. Recent studies of the Tower Hamlets food environment suggest that we currently have few food deserts (see Appendix 1), however, we have plenty of food swamps; 97% of Tower Hamlets residents live within 10 mins of a fast food outlet. Therefore, any food interventions should on the one hand aim to enhance the desirability and convenience of affordable healthy food within our borough; on the other it should work to curtail the unhealthiest and unsustainable excesses of the food retail environment.</a:t>
            </a:r>
          </a:p>
          <a:p>
            <a:endParaRPr lang="en-GB" dirty="0"/>
          </a:p>
        </p:txBody>
      </p:sp>
    </p:spTree>
    <p:extLst>
      <p:ext uri="{BB962C8B-B14F-4D97-AF65-F5344CB8AC3E}">
        <p14:creationId xmlns:p14="http://schemas.microsoft.com/office/powerpoint/2010/main" val="595020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72A4-23DF-4B49-9E80-39E98AEB0A13}"/>
              </a:ext>
            </a:extLst>
          </p:cNvPr>
          <p:cNvSpPr>
            <a:spLocks noGrp="1"/>
          </p:cNvSpPr>
          <p:nvPr>
            <p:ph type="title" idx="4294967295"/>
          </p:nvPr>
        </p:nvSpPr>
        <p:spPr>
          <a:xfrm>
            <a:off x="628650" y="-1325563"/>
            <a:ext cx="7886700" cy="1325563"/>
          </a:xfrm>
          <a:prstGeom prst="rect">
            <a:avLst/>
          </a:prstGeom>
        </p:spPr>
        <p:txBody>
          <a:bodyPr anchor="b"/>
          <a:lstStyle/>
          <a:p>
            <a:r>
              <a:rPr lang="en-GB" dirty="0"/>
              <a:t>LOCAL ACTIONS TO ADDRESS FOOD POVERTY</a:t>
            </a:r>
          </a:p>
        </p:txBody>
      </p:sp>
      <p:sp>
        <p:nvSpPr>
          <p:cNvPr id="4" name="Content Placeholder 3"/>
          <p:cNvSpPr>
            <a:spLocks noGrp="1"/>
          </p:cNvSpPr>
          <p:nvPr>
            <p:ph sz="quarter" idx="14"/>
          </p:nvPr>
        </p:nvSpPr>
        <p:spPr>
          <a:xfrm>
            <a:off x="179512" y="1412776"/>
            <a:ext cx="8856983" cy="5112568"/>
          </a:xfrm>
        </p:spPr>
        <p:txBody>
          <a:bodyPr/>
          <a:lstStyle/>
          <a:p>
            <a:pPr marL="0" indent="0">
              <a:spcBef>
                <a:spcPts val="0"/>
              </a:spcBef>
              <a:buNone/>
            </a:pPr>
            <a:r>
              <a:rPr lang="en-GB" b="1" u="sng" dirty="0"/>
              <a:t>Current actions</a:t>
            </a:r>
          </a:p>
          <a:p>
            <a:pPr marL="0" indent="0">
              <a:spcBef>
                <a:spcPts val="0"/>
              </a:spcBef>
              <a:buNone/>
            </a:pPr>
            <a:endParaRPr lang="en-GB" b="1" u="sng" dirty="0"/>
          </a:p>
          <a:p>
            <a:pPr marL="0" indent="0">
              <a:spcBef>
                <a:spcPts val="0"/>
              </a:spcBef>
              <a:buNone/>
            </a:pPr>
            <a:r>
              <a:rPr lang="en-GB" dirty="0"/>
              <a:t>LBTH’s current performance on food poverty is tracked by </a:t>
            </a:r>
            <a:r>
              <a:rPr lang="en-GB" dirty="0" err="1"/>
              <a:t>Sustain’s</a:t>
            </a:r>
            <a:r>
              <a:rPr lang="en-GB" dirty="0"/>
              <a:t> ‘Beyond the food bank’ league table. In 2018 LBTH’s response was judged to be the best in London because of the Healthy Start voucher uptake, exclusive breastfeeding rates, food partnership, free school meal provision and holiday hunger pilots. </a:t>
            </a:r>
          </a:p>
          <a:p>
            <a:pPr marL="0" indent="0">
              <a:spcBef>
                <a:spcPts val="0"/>
              </a:spcBef>
              <a:buNone/>
            </a:pPr>
            <a:endParaRPr lang="en-GB" dirty="0"/>
          </a:p>
          <a:p>
            <a:pPr marL="0" indent="0">
              <a:spcBef>
                <a:spcPts val="0"/>
              </a:spcBef>
              <a:buNone/>
            </a:pPr>
            <a:r>
              <a:rPr lang="en-GB" i="1" u="sng" dirty="0"/>
              <a:t>Actions include but are not limited to: </a:t>
            </a:r>
          </a:p>
          <a:p>
            <a:pPr marL="0" indent="0">
              <a:spcBef>
                <a:spcPts val="0"/>
              </a:spcBef>
              <a:buNone/>
            </a:pPr>
            <a:endParaRPr lang="en-GB" dirty="0"/>
          </a:p>
          <a:p>
            <a:pPr>
              <a:spcBef>
                <a:spcPts val="0"/>
              </a:spcBef>
              <a:spcAft>
                <a:spcPts val="600"/>
              </a:spcAft>
            </a:pPr>
            <a:r>
              <a:rPr lang="en-GB" b="1" dirty="0"/>
              <a:t>Tower Hamlets Food Partnership: </a:t>
            </a:r>
            <a:r>
              <a:rPr lang="en-GB" dirty="0"/>
              <a:t>This was established in 2018.  There are more than 50 food partnerships around the country. Each assists local networking, collaboration, and information sharing. Most act as a local forum working to align strategies, coordinate action, marshal resources and hold partners to account. The Tower Hamlets Food Partnership, hosted by the Women’s Environmental Network has been developed through consultation with over 50 local community organisations with experience of working with people in food poverty and will help us create a healthier food system.</a:t>
            </a:r>
          </a:p>
          <a:p>
            <a:pPr marL="0" indent="0">
              <a:spcBef>
                <a:spcPts val="0"/>
              </a:spcBef>
              <a:spcAft>
                <a:spcPts val="600"/>
              </a:spcAft>
              <a:buNone/>
            </a:pPr>
            <a:endParaRPr lang="en-GB" dirty="0"/>
          </a:p>
          <a:p>
            <a:pPr>
              <a:spcBef>
                <a:spcPts val="0"/>
              </a:spcBef>
              <a:spcAft>
                <a:spcPts val="600"/>
              </a:spcAft>
            </a:pPr>
            <a:r>
              <a:rPr lang="en-GB" dirty="0"/>
              <a:t>This</a:t>
            </a:r>
            <a:r>
              <a:rPr lang="en-GB" b="1" dirty="0"/>
              <a:t> Food Poverty Joint Strategic Needs Assessment </a:t>
            </a:r>
            <a:r>
              <a:rPr lang="en-GB" dirty="0"/>
              <a:t>has been developed which includes recommendations for action. </a:t>
            </a:r>
          </a:p>
          <a:p>
            <a:pPr marL="0" indent="0">
              <a:spcBef>
                <a:spcPts val="0"/>
              </a:spcBef>
              <a:spcAft>
                <a:spcPts val="600"/>
              </a:spcAft>
              <a:buNone/>
            </a:pPr>
            <a:endParaRPr lang="en-GB" dirty="0"/>
          </a:p>
          <a:p>
            <a:pPr>
              <a:spcBef>
                <a:spcPts val="0"/>
              </a:spcBef>
              <a:spcAft>
                <a:spcPts val="600"/>
              </a:spcAft>
            </a:pPr>
            <a:r>
              <a:rPr lang="en-GB" b="1" dirty="0"/>
              <a:t>Healthy Start Vouchers: </a:t>
            </a:r>
            <a:r>
              <a:rPr lang="en-GB" dirty="0"/>
              <a:t>Healthy start vouchers are part of a means-tested scheme which provides pregnant women and children under four years old with vouchers to spend with local retailers on basic g</a:t>
            </a:r>
            <a:r>
              <a:rPr lang="en-GB" dirty="0">
                <a:solidFill>
                  <a:srgbClr val="000000"/>
                </a:solidFill>
              </a:rPr>
              <a:t>oods such as milk and vegetables.  In 2018, the uptake rate was between 70-85%, but it dropped in 2019.  To increase uptake, London Borough of Tower Hamlets are working with children’s centres, the Tower Hamlets Food Partnership, market traders and other key stakeholders to raise awareness of the scheme. </a:t>
            </a:r>
          </a:p>
          <a:p>
            <a:pPr>
              <a:spcBef>
                <a:spcPts val="0"/>
              </a:spcBef>
              <a:spcAft>
                <a:spcPts val="600"/>
              </a:spcAft>
            </a:pPr>
            <a:endParaRPr lang="en-GB" dirty="0"/>
          </a:p>
          <a:p>
            <a:pPr>
              <a:spcBef>
                <a:spcPts val="0"/>
              </a:spcBef>
              <a:spcAft>
                <a:spcPts val="600"/>
              </a:spcAft>
            </a:pPr>
            <a:r>
              <a:rPr lang="en-GB" b="1" dirty="0"/>
              <a:t>Breastfeeding: </a:t>
            </a:r>
            <a:r>
              <a:rPr lang="en-GB" dirty="0"/>
              <a:t> London Borough of Tower Hamlets is fully accredited as Baby Friendly through the UNICEF Baby Friendly Initiative Accreditation; a set of evidence-based standards aimed to provide parents with the best possible care to build loving relationships with their baby and to feed their baby in ways which supports health and development.</a:t>
            </a:r>
          </a:p>
        </p:txBody>
      </p:sp>
    </p:spTree>
    <p:extLst>
      <p:ext uri="{BB962C8B-B14F-4D97-AF65-F5344CB8AC3E}">
        <p14:creationId xmlns:p14="http://schemas.microsoft.com/office/powerpoint/2010/main" val="532241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0E77-45A3-4837-A366-E069D3705F4B}"/>
              </a:ext>
            </a:extLst>
          </p:cNvPr>
          <p:cNvSpPr>
            <a:spLocks noGrp="1"/>
          </p:cNvSpPr>
          <p:nvPr>
            <p:ph type="title" idx="4294967295"/>
          </p:nvPr>
        </p:nvSpPr>
        <p:spPr>
          <a:xfrm>
            <a:off x="628650" y="-1325563"/>
            <a:ext cx="7886700" cy="1325563"/>
          </a:xfrm>
          <a:prstGeom prst="rect">
            <a:avLst/>
          </a:prstGeom>
        </p:spPr>
        <p:txBody>
          <a:bodyPr anchor="b"/>
          <a:lstStyle/>
          <a:p>
            <a:r>
              <a:rPr lang="en-GB" dirty="0"/>
              <a:t>MORE LOCAL ACTIONS AND SERVICES</a:t>
            </a:r>
          </a:p>
        </p:txBody>
      </p:sp>
      <p:sp>
        <p:nvSpPr>
          <p:cNvPr id="3" name="Rectangle 2"/>
          <p:cNvSpPr/>
          <p:nvPr/>
        </p:nvSpPr>
        <p:spPr>
          <a:xfrm>
            <a:off x="107504" y="1763519"/>
            <a:ext cx="8928992" cy="3847207"/>
          </a:xfrm>
          <a:prstGeom prst="rect">
            <a:avLst/>
          </a:prstGeom>
        </p:spPr>
        <p:txBody>
          <a:bodyPr wrap="square">
            <a:spAutoFit/>
          </a:bodyPr>
          <a:lstStyle/>
          <a:p>
            <a:pPr marL="342900" lvl="0" indent="-342900">
              <a:spcAft>
                <a:spcPts val="600"/>
              </a:spcAft>
              <a:buFont typeface="Arial" panose="020B0604020202020204" pitchFamily="34" charset="0"/>
              <a:buChar char="•"/>
            </a:pPr>
            <a:r>
              <a:rPr lang="en-GB" sz="1200" b="1" dirty="0">
                <a:solidFill>
                  <a:prstClr val="black"/>
                </a:solidFill>
              </a:rPr>
              <a:t>Free school meals:  </a:t>
            </a:r>
            <a:r>
              <a:rPr lang="en-GB" sz="1200" dirty="0">
                <a:solidFill>
                  <a:prstClr val="black"/>
                </a:solidFill>
              </a:rPr>
              <a:t>In Tower Hamlets, universal Free School Meals  are available for all  infant school children (reception, Years 1 and 2) and primary school aged children (Years 3-6). In secondary schools (Years 7-11), FSM are offered to all disadvantaged pupils based on household means tested benefits. </a:t>
            </a:r>
          </a:p>
          <a:p>
            <a:pPr lvl="0">
              <a:spcAft>
                <a:spcPts val="600"/>
              </a:spcAft>
            </a:pPr>
            <a:endParaRPr lang="en-GB" sz="1200" b="1" dirty="0">
              <a:solidFill>
                <a:prstClr val="black"/>
              </a:solidFill>
            </a:endParaRPr>
          </a:p>
          <a:p>
            <a:pPr marL="342900" lvl="0" indent="-342900">
              <a:spcAft>
                <a:spcPts val="600"/>
              </a:spcAft>
              <a:buFont typeface="Arial" panose="020B0604020202020204" pitchFamily="34" charset="0"/>
              <a:buChar char="•"/>
            </a:pPr>
            <a:r>
              <a:rPr lang="en-GB" sz="1200" b="1" dirty="0">
                <a:solidFill>
                  <a:prstClr val="black"/>
                </a:solidFill>
              </a:rPr>
              <a:t>Holiday hunger: </a:t>
            </a:r>
            <a:r>
              <a:rPr lang="en-GB" sz="1200" dirty="0">
                <a:solidFill>
                  <a:prstClr val="black"/>
                </a:solidFill>
              </a:rPr>
              <a:t>London Borough of Tower Hamlets supported the provision of free food to children in the summer holidays in 2018 and is offering support again in 2019. London Borough of Tower Hamlets has engaged businesses and other community partners to provide support for holiday provision, works with schools to coordinate efforts, and has engaged a network of statutory and community partners capable of reaching hard to reach groups.</a:t>
            </a:r>
          </a:p>
          <a:p>
            <a:pPr lvl="0">
              <a:spcAft>
                <a:spcPts val="600"/>
              </a:spcAft>
            </a:pPr>
            <a:endParaRPr lang="en-GB" sz="1200" dirty="0">
              <a:solidFill>
                <a:prstClr val="black"/>
              </a:solidFill>
            </a:endParaRPr>
          </a:p>
          <a:p>
            <a:pPr marL="342900" lvl="0" indent="-342900">
              <a:spcAft>
                <a:spcPts val="600"/>
              </a:spcAft>
              <a:buFont typeface="Arial" panose="020B0604020202020204" pitchFamily="34" charset="0"/>
              <a:buChar char="•"/>
            </a:pPr>
            <a:r>
              <a:rPr lang="en-GB" sz="1200" b="1" dirty="0">
                <a:solidFill>
                  <a:prstClr val="black"/>
                </a:solidFill>
              </a:rPr>
              <a:t>Breakfast Clubs: </a:t>
            </a:r>
            <a:r>
              <a:rPr lang="en-GB" sz="1200" dirty="0">
                <a:solidFill>
                  <a:prstClr val="black"/>
                </a:solidFill>
              </a:rPr>
              <a:t>Breakfast Clubs exist in Tower Hamlets, the majority are school based, some in partnership with organisations such as Magic Breakfast. However we don’t currently have a strategic picture of activity. </a:t>
            </a:r>
          </a:p>
          <a:p>
            <a:pPr lvl="0">
              <a:spcAft>
                <a:spcPts val="600"/>
              </a:spcAft>
            </a:pPr>
            <a:endParaRPr lang="en-GB" sz="1200" b="1" dirty="0">
              <a:solidFill>
                <a:prstClr val="black"/>
              </a:solidFill>
            </a:endParaRPr>
          </a:p>
          <a:p>
            <a:pPr marL="342900" lvl="0" indent="-342900">
              <a:spcAft>
                <a:spcPts val="600"/>
              </a:spcAft>
              <a:buFont typeface="Arial" panose="020B0604020202020204" pitchFamily="34" charset="0"/>
              <a:buChar char="•"/>
            </a:pPr>
            <a:r>
              <a:rPr lang="en-GB" sz="1200" b="1" dirty="0">
                <a:solidFill>
                  <a:prstClr val="black"/>
                </a:solidFill>
              </a:rPr>
              <a:t>London Living Wage: </a:t>
            </a:r>
            <a:r>
              <a:rPr lang="en-GB" sz="1200" dirty="0">
                <a:solidFill>
                  <a:prstClr val="black"/>
                </a:solidFill>
              </a:rPr>
              <a:t>The London Living Wage ensures people receive a fair wage for working and living in the city. Tower Hamlets local authority is an accredited London Living Wage employer, ensuring that all directly employed, outsourced and agency staff are paid at least the London Living Wage. </a:t>
            </a:r>
          </a:p>
          <a:p>
            <a:pPr lvl="0">
              <a:spcAft>
                <a:spcPts val="600"/>
              </a:spcAft>
            </a:pPr>
            <a:endParaRPr lang="en-GB" sz="1200" dirty="0">
              <a:solidFill>
                <a:prstClr val="black"/>
              </a:solidFill>
            </a:endParaRPr>
          </a:p>
          <a:p>
            <a:pPr marL="342900" lvl="0" indent="-342900">
              <a:spcAft>
                <a:spcPts val="600"/>
              </a:spcAft>
              <a:buFont typeface="Arial" panose="020B0604020202020204" pitchFamily="34" charset="0"/>
              <a:buChar char="•"/>
            </a:pPr>
            <a:r>
              <a:rPr lang="en-GB" sz="1200" b="1" dirty="0">
                <a:solidFill>
                  <a:prstClr val="black"/>
                </a:solidFill>
              </a:rPr>
              <a:t>Welfare advice </a:t>
            </a:r>
            <a:r>
              <a:rPr lang="en-GB" sz="1200" dirty="0">
                <a:solidFill>
                  <a:prstClr val="black"/>
                </a:solidFill>
              </a:rPr>
              <a:t>is provided at Poplar Food Bank. </a:t>
            </a:r>
          </a:p>
        </p:txBody>
      </p:sp>
    </p:spTree>
    <p:extLst>
      <p:ext uri="{BB962C8B-B14F-4D97-AF65-F5344CB8AC3E}">
        <p14:creationId xmlns:p14="http://schemas.microsoft.com/office/powerpoint/2010/main" val="264117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53F64-A8E4-4F4B-BF0F-E21B946E64C4}"/>
              </a:ext>
            </a:extLst>
          </p:cNvPr>
          <p:cNvSpPr>
            <a:spLocks noGrp="1"/>
          </p:cNvSpPr>
          <p:nvPr>
            <p:ph type="title" idx="4294967295"/>
          </p:nvPr>
        </p:nvSpPr>
        <p:spPr>
          <a:xfrm>
            <a:off x="628650" y="-1325563"/>
            <a:ext cx="7886700" cy="1325563"/>
          </a:xfrm>
          <a:prstGeom prst="rect">
            <a:avLst/>
          </a:prstGeom>
        </p:spPr>
        <p:txBody>
          <a:bodyPr anchor="b"/>
          <a:lstStyle/>
          <a:p>
            <a:r>
              <a:rPr lang="en-GB" dirty="0"/>
              <a:t>WHAT DIFFERENCE IS IT MAKING?</a:t>
            </a:r>
          </a:p>
        </p:txBody>
      </p:sp>
      <p:sp>
        <p:nvSpPr>
          <p:cNvPr id="2" name="Content Placeholder 1"/>
          <p:cNvSpPr>
            <a:spLocks noGrp="1"/>
          </p:cNvSpPr>
          <p:nvPr>
            <p:ph sz="quarter" idx="14"/>
          </p:nvPr>
        </p:nvSpPr>
        <p:spPr>
          <a:xfrm>
            <a:off x="251520" y="1484784"/>
            <a:ext cx="8641655" cy="1367606"/>
          </a:xfrm>
        </p:spPr>
        <p:txBody>
          <a:bodyPr/>
          <a:lstStyle/>
          <a:p>
            <a:pPr marL="0" indent="0">
              <a:buNone/>
            </a:pPr>
            <a:r>
              <a:rPr lang="en-GB" dirty="0"/>
              <a:t>Food poverty is not currently measured at national level. However as of April 2019 the Family Resource Survey completed by the Department for Work and Pension will include 10 questions which measure household food insecurity and data will be available by March 2021. </a:t>
            </a:r>
          </a:p>
          <a:p>
            <a:pPr marL="0" indent="0">
              <a:buNone/>
            </a:pPr>
            <a:endParaRPr lang="en-GB" dirty="0"/>
          </a:p>
          <a:p>
            <a:pPr marL="0" indent="0">
              <a:buNone/>
            </a:pPr>
            <a:r>
              <a:rPr lang="en-GB" dirty="0"/>
              <a:t>There is currently no routine borough level survey measuring food poverty in Tower Hamlets and we rely on secondary level data to monitor food poverty. </a:t>
            </a:r>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82573196"/>
              </p:ext>
            </p:extLst>
          </p:nvPr>
        </p:nvGraphicFramePr>
        <p:xfrm>
          <a:off x="251520" y="2924944"/>
          <a:ext cx="8712969" cy="3024337"/>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4392489">
                  <a:extLst>
                    <a:ext uri="{9D8B030D-6E8A-4147-A177-3AD203B41FA5}">
                      <a16:colId xmlns:a16="http://schemas.microsoft.com/office/drawing/2014/main" val="20002"/>
                    </a:ext>
                  </a:extLst>
                </a:gridCol>
              </a:tblGrid>
              <a:tr h="515413">
                <a:tc>
                  <a:txBody>
                    <a:bodyPr/>
                    <a:lstStyle/>
                    <a:p>
                      <a:r>
                        <a:rPr lang="en-GB" dirty="0"/>
                        <a:t>Indicator </a:t>
                      </a:r>
                    </a:p>
                  </a:txBody>
                  <a:tcPr/>
                </a:tc>
                <a:tc>
                  <a:txBody>
                    <a:bodyPr/>
                    <a:lstStyle/>
                    <a:p>
                      <a:r>
                        <a:rPr lang="en-GB" dirty="0"/>
                        <a:t>What</a:t>
                      </a:r>
                      <a:r>
                        <a:rPr lang="en-GB" baseline="0" dirty="0"/>
                        <a:t> does it tell us? </a:t>
                      </a:r>
                      <a:endParaRPr lang="en-GB" dirty="0"/>
                    </a:p>
                  </a:txBody>
                  <a:tcPr/>
                </a:tc>
                <a:tc>
                  <a:txBody>
                    <a:bodyPr/>
                    <a:lstStyle/>
                    <a:p>
                      <a:r>
                        <a:rPr lang="en-GB" dirty="0"/>
                        <a:t>What is the local</a:t>
                      </a:r>
                      <a:r>
                        <a:rPr lang="en-GB" baseline="0" dirty="0"/>
                        <a:t> picture? </a:t>
                      </a:r>
                      <a:endParaRPr lang="en-GB" dirty="0"/>
                    </a:p>
                  </a:txBody>
                  <a:tcPr/>
                </a:tc>
                <a:extLst>
                  <a:ext uri="{0D108BD9-81ED-4DB2-BD59-A6C34878D82A}">
                    <a16:rowId xmlns:a16="http://schemas.microsoft.com/office/drawing/2014/main" val="10000"/>
                  </a:ext>
                </a:extLst>
              </a:tr>
              <a:tr h="1827151">
                <a:tc>
                  <a:txBody>
                    <a:bodyPr/>
                    <a:lstStyle/>
                    <a:p>
                      <a:r>
                        <a:rPr lang="en-GB" sz="1050" b="1" dirty="0"/>
                        <a:t>Free School Meals</a:t>
                      </a:r>
                    </a:p>
                  </a:txBody>
                  <a:tcPr/>
                </a:tc>
                <a:tc>
                  <a:txBody>
                    <a:bodyPr/>
                    <a:lstStyle/>
                    <a:p>
                      <a:r>
                        <a:rPr lang="en-GB" sz="1050" dirty="0"/>
                        <a:t>How many people are eligible for and claiming free school meals.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33.6% of students at nursery, primary, secondary and special schools are known to be eligible for and claiming free school meals. This is the highest rate in any local authority</a:t>
                      </a:r>
                      <a:r>
                        <a:rPr lang="en-GB" sz="1050" b="0" dirty="0">
                          <a:solidFill>
                            <a:srgbClr val="000000"/>
                          </a:solidFill>
                        </a:rPr>
                        <a:t>,</a:t>
                      </a:r>
                      <a:r>
                        <a:rPr lang="en-GB" sz="1050" b="0" baseline="0" dirty="0">
                          <a:solidFill>
                            <a:srgbClr val="000000"/>
                          </a:solidFill>
                        </a:rPr>
                        <a:t> telling us that more children in Tower Hamlets are vulnerable to food poverty compared to children in other boroughs. </a:t>
                      </a:r>
                      <a:endParaRPr lang="en-GB" sz="1050" b="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p>
                    <a:p>
                      <a:endParaRPr lang="en-GB" sz="1050" b="1" i="0" baseline="0" dirty="0">
                        <a:solidFill>
                          <a:srgbClr val="00B050"/>
                        </a:solidFill>
                      </a:endParaRPr>
                    </a:p>
                    <a:p>
                      <a:endParaRPr lang="en-GB" sz="1050" b="1" i="0" baseline="0" dirty="0">
                        <a:solidFill>
                          <a:srgbClr val="00B050"/>
                        </a:solidFill>
                      </a:endParaRPr>
                    </a:p>
                    <a:p>
                      <a:endParaRPr lang="en-GB" sz="1050" b="1" i="0" baseline="0" dirty="0">
                        <a:solidFill>
                          <a:srgbClr val="00B050"/>
                        </a:solidFill>
                      </a:endParaRPr>
                    </a:p>
                  </a:txBody>
                  <a:tcPr>
                    <a:solidFill>
                      <a:schemeClr val="accent1">
                        <a:lumMod val="20000"/>
                        <a:lumOff val="80000"/>
                      </a:schemeClr>
                    </a:solidFill>
                  </a:tcPr>
                </a:tc>
                <a:extLst>
                  <a:ext uri="{0D108BD9-81ED-4DB2-BD59-A6C34878D82A}">
                    <a16:rowId xmlns:a16="http://schemas.microsoft.com/office/drawing/2014/main" val="10001"/>
                  </a:ext>
                </a:extLst>
              </a:tr>
              <a:tr h="681773">
                <a:tc>
                  <a:txBody>
                    <a:bodyPr/>
                    <a:lstStyle/>
                    <a:p>
                      <a:r>
                        <a:rPr lang="en-GB" sz="1050" b="1" dirty="0"/>
                        <a:t>Food Bank usage</a:t>
                      </a:r>
                    </a:p>
                  </a:txBody>
                  <a:tcPr/>
                </a:tc>
                <a:tc>
                  <a:txBody>
                    <a:bodyPr/>
                    <a:lstStyle/>
                    <a:p>
                      <a:r>
                        <a:rPr lang="en-GB" sz="1050" dirty="0"/>
                        <a:t>How many people are relying on food banks to access food and why. Often used as a measure of acute food poverty.</a:t>
                      </a:r>
                    </a:p>
                  </a:txBody>
                  <a:tcPr/>
                </a:tc>
                <a:tc>
                  <a:txBody>
                    <a:bodyPr/>
                    <a:lstStyle/>
                    <a:p>
                      <a:r>
                        <a:rPr lang="en-GB" sz="1050" dirty="0"/>
                        <a:t>Trussell Trust usage is up 284% since 2012. In 2017, 10% of its 1,332, 952 food packages were distributed in London. For reasons why, see Key Facts section, ‘</a:t>
                      </a:r>
                      <a:r>
                        <a:rPr lang="en-GB" sz="1050" dirty="0">
                          <a:hlinkClick r:id="rId2" action="ppaction://hlinksldjump"/>
                        </a:rPr>
                        <a:t>Who is affected?’ </a:t>
                      </a:r>
                      <a:endParaRPr lang="en-GB" sz="1050" dirty="0"/>
                    </a:p>
                  </a:txBody>
                  <a:tcPr/>
                </a:tc>
                <a:extLst>
                  <a:ext uri="{0D108BD9-81ED-4DB2-BD59-A6C34878D82A}">
                    <a16:rowId xmlns:a16="http://schemas.microsoft.com/office/drawing/2014/main" val="10002"/>
                  </a:ext>
                </a:extLst>
              </a:tr>
            </a:tbl>
          </a:graphicData>
        </a:graphic>
      </p:graphicFrame>
      <p:sp>
        <p:nvSpPr>
          <p:cNvPr id="5" name="Content Placeholder 1"/>
          <p:cNvSpPr txBox="1">
            <a:spLocks/>
          </p:cNvSpPr>
          <p:nvPr/>
        </p:nvSpPr>
        <p:spPr>
          <a:xfrm>
            <a:off x="179512" y="6093296"/>
            <a:ext cx="8641655" cy="2880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i="1" dirty="0"/>
              <a:t>Indicators continue on next page…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1523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DDDE-22F2-433D-BC54-C9EB004E98CD}"/>
              </a:ext>
            </a:extLst>
          </p:cNvPr>
          <p:cNvSpPr>
            <a:spLocks noGrp="1"/>
          </p:cNvSpPr>
          <p:nvPr>
            <p:ph type="title" idx="4294967295"/>
          </p:nvPr>
        </p:nvSpPr>
        <p:spPr>
          <a:xfrm>
            <a:off x="628650" y="-1325563"/>
            <a:ext cx="7886700" cy="1325563"/>
          </a:xfrm>
          <a:prstGeom prst="rect">
            <a:avLst/>
          </a:prstGeom>
        </p:spPr>
        <p:txBody>
          <a:bodyPr anchor="b"/>
          <a:lstStyle/>
          <a:p>
            <a:r>
              <a:rPr lang="en-GB" dirty="0"/>
              <a:t>ARE HEALTHY START VOUCHERS (VITAMINS) HELPING?</a:t>
            </a:r>
          </a:p>
        </p:txBody>
      </p:sp>
      <p:graphicFrame>
        <p:nvGraphicFramePr>
          <p:cNvPr id="3" name="Table 2"/>
          <p:cNvGraphicFramePr>
            <a:graphicFrameLocks noGrp="1"/>
          </p:cNvGraphicFramePr>
          <p:nvPr>
            <p:extLst>
              <p:ext uri="{D42A27DB-BD31-4B8C-83A1-F6EECF244321}">
                <p14:modId xmlns:p14="http://schemas.microsoft.com/office/powerpoint/2010/main" val="3122827157"/>
              </p:ext>
            </p:extLst>
          </p:nvPr>
        </p:nvGraphicFramePr>
        <p:xfrm>
          <a:off x="251520" y="1700808"/>
          <a:ext cx="8712969" cy="237626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680521">
                  <a:extLst>
                    <a:ext uri="{9D8B030D-6E8A-4147-A177-3AD203B41FA5}">
                      <a16:colId xmlns:a16="http://schemas.microsoft.com/office/drawing/2014/main" val="20002"/>
                    </a:ext>
                  </a:extLst>
                </a:gridCol>
              </a:tblGrid>
              <a:tr h="673552">
                <a:tc>
                  <a:txBody>
                    <a:bodyPr/>
                    <a:lstStyle/>
                    <a:p>
                      <a:r>
                        <a:rPr lang="en-GB" dirty="0"/>
                        <a:t>Indicator </a:t>
                      </a:r>
                    </a:p>
                  </a:txBody>
                  <a:tcPr/>
                </a:tc>
                <a:tc>
                  <a:txBody>
                    <a:bodyPr/>
                    <a:lstStyle/>
                    <a:p>
                      <a:r>
                        <a:rPr lang="en-GB" dirty="0"/>
                        <a:t>What</a:t>
                      </a:r>
                      <a:r>
                        <a:rPr lang="en-GB" baseline="0" dirty="0"/>
                        <a:t> does it tell us? </a:t>
                      </a:r>
                      <a:endParaRPr lang="en-GB" dirty="0"/>
                    </a:p>
                  </a:txBody>
                  <a:tcPr/>
                </a:tc>
                <a:tc>
                  <a:txBody>
                    <a:bodyPr/>
                    <a:lstStyle/>
                    <a:p>
                      <a:r>
                        <a:rPr lang="en-GB" dirty="0"/>
                        <a:t>What is the local</a:t>
                      </a:r>
                      <a:r>
                        <a:rPr lang="en-GB" baseline="0" dirty="0"/>
                        <a:t> picture? </a:t>
                      </a:r>
                      <a:endParaRPr lang="en-GB" dirty="0"/>
                    </a:p>
                  </a:txBody>
                  <a:tcPr/>
                </a:tc>
                <a:extLst>
                  <a:ext uri="{0D108BD9-81ED-4DB2-BD59-A6C34878D82A}">
                    <a16:rowId xmlns:a16="http://schemas.microsoft.com/office/drawing/2014/main" val="10000"/>
                  </a:ext>
                </a:extLst>
              </a:tr>
              <a:tr h="1702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t>Healthy Start Voucher eligibility and uptake </a:t>
                      </a:r>
                    </a:p>
                    <a:p>
                      <a:endParaRPr lang="en-GB" sz="105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How many families out of the eligible population are applying for healthy start vouchers. </a:t>
                      </a:r>
                    </a:p>
                    <a:p>
                      <a:endParaRPr lang="en-GB"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In 2018, 8,167 families in Tower Hamlets were eligible for the scheme but did not apply.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p>
                    <a:p>
                      <a:r>
                        <a:rPr lang="en-GB" sz="1050" dirty="0"/>
                        <a:t>Uptake in Tower </a:t>
                      </a:r>
                      <a:r>
                        <a:rPr lang="en-GB" sz="1050" b="0" dirty="0">
                          <a:solidFill>
                            <a:srgbClr val="000000"/>
                          </a:solidFill>
                        </a:rPr>
                        <a:t>Hamlets varies by postal district and throughout  2018 was between 70-85%. However</a:t>
                      </a:r>
                      <a:r>
                        <a:rPr lang="en-GB" sz="1050" b="0" baseline="0" dirty="0">
                          <a:solidFill>
                            <a:srgbClr val="000000"/>
                          </a:solidFill>
                        </a:rPr>
                        <a:t> uptake in 2019 has dropped, likely due to universal credit issues. </a:t>
                      </a:r>
                      <a:r>
                        <a:rPr lang="en-GB" sz="1050" b="0" dirty="0">
                          <a:solidFill>
                            <a:srgbClr val="000000"/>
                          </a:solidFill>
                        </a:rPr>
                        <a:t> </a:t>
                      </a:r>
                      <a:endParaRPr lang="en-GB" sz="1050" b="0" i="1" dirty="0">
                        <a:solidFill>
                          <a:srgbClr val="000000"/>
                        </a:solidFill>
                      </a:endParaRPr>
                    </a:p>
                    <a:p>
                      <a:endParaRPr lang="en-GB" sz="1050" b="1" i="0" dirty="0">
                        <a:solidFill>
                          <a:srgbClr val="00B050"/>
                        </a:solidFill>
                      </a:endParaRPr>
                    </a:p>
                    <a:p>
                      <a:r>
                        <a:rPr lang="en-GB" sz="1050" b="0" i="0" dirty="0">
                          <a:solidFill>
                            <a:srgbClr val="000000"/>
                          </a:solidFill>
                        </a:rPr>
                        <a:t>Table</a:t>
                      </a:r>
                      <a:r>
                        <a:rPr lang="en-GB" sz="1050" b="0" i="0" baseline="0" dirty="0">
                          <a:solidFill>
                            <a:srgbClr val="000000"/>
                          </a:solidFill>
                        </a:rPr>
                        <a:t> 1 below shows uptake in Tower Hamlets compared with the England and London average. </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251520" y="4376137"/>
            <a:ext cx="5039135" cy="276999"/>
          </a:xfrm>
          <a:prstGeom prst="rect">
            <a:avLst/>
          </a:prstGeom>
          <a:noFill/>
        </p:spPr>
        <p:txBody>
          <a:bodyPr wrap="none" rtlCol="0">
            <a:spAutoFit/>
          </a:bodyPr>
          <a:lstStyle/>
          <a:p>
            <a:r>
              <a:rPr lang="en-GB" sz="1200" b="1" u="sng" dirty="0"/>
              <a:t>Table 1: Healthy Start Voucher uptake in Tower Hamlets (data for June 2019</a:t>
            </a:r>
            <a:r>
              <a:rPr lang="en-GB" sz="1200" u="sng" dirty="0"/>
              <a:t>)</a:t>
            </a:r>
            <a:endParaRPr lang="en-GB" sz="1100" b="1" u="sng"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34340235"/>
              </p:ext>
            </p:extLst>
          </p:nvPr>
        </p:nvGraphicFramePr>
        <p:xfrm>
          <a:off x="323528" y="4725144"/>
          <a:ext cx="8496945" cy="1296144"/>
        </p:xfrm>
        <a:graphic>
          <a:graphicData uri="http://schemas.openxmlformats.org/drawingml/2006/table">
            <a:tbl>
              <a:tblPr firstRow="1" firstCol="1" bandRow="1">
                <a:tableStyleId>{5940675A-B579-460E-94D1-54222C63F5DA}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944217">
                  <a:extLst>
                    <a:ext uri="{9D8B030D-6E8A-4147-A177-3AD203B41FA5}">
                      <a16:colId xmlns:a16="http://schemas.microsoft.com/office/drawing/2014/main" val="20004"/>
                    </a:ext>
                  </a:extLst>
                </a:gridCol>
              </a:tblGrid>
              <a:tr h="0">
                <a:tc>
                  <a:txBody>
                    <a:bodyPr/>
                    <a:lstStyle/>
                    <a:p>
                      <a:pPr>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a:effectLst/>
                        </a:rPr>
                        <a:t>Families eligible </a:t>
                      </a:r>
                      <a:endParaRPr lang="en-GB" sz="1100">
                        <a:effectLst/>
                        <a:latin typeface="Calibri"/>
                        <a:ea typeface="Calibri"/>
                        <a:cs typeface="Times New Roman"/>
                      </a:endParaRPr>
                    </a:p>
                  </a:txBody>
                  <a:tcPr marL="68580" marR="68580" marT="0" marB="0"/>
                </a:tc>
                <a:tc>
                  <a:txBody>
                    <a:bodyPr/>
                    <a:lstStyle/>
                    <a:p>
                      <a:pPr>
                        <a:spcAft>
                          <a:spcPts val="0"/>
                        </a:spcAft>
                      </a:pPr>
                      <a:r>
                        <a:rPr lang="en-GB" sz="1000" dirty="0">
                          <a:effectLst/>
                        </a:rPr>
                        <a:t>Families successfully signed up to healthy start</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 of families successfully signed up to scheme</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a:effectLst/>
                        </a:rPr>
                        <a:t>% of families who are eligible but have not signed up </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spcAft>
                          <a:spcPts val="0"/>
                        </a:spcAft>
                      </a:pPr>
                      <a:r>
                        <a:rPr lang="en-GB" sz="1000">
                          <a:effectLst/>
                        </a:rPr>
                        <a:t>England</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55%</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45%</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spcAft>
                          <a:spcPts val="0"/>
                        </a:spcAft>
                      </a:pPr>
                      <a:r>
                        <a:rPr lang="en-GB" sz="1000" dirty="0">
                          <a:effectLst/>
                        </a:rPr>
                        <a:t>London</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 </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53%</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47%</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86544">
                <a:tc>
                  <a:txBody>
                    <a:bodyPr/>
                    <a:lstStyle/>
                    <a:p>
                      <a:pPr>
                        <a:spcAft>
                          <a:spcPts val="0"/>
                        </a:spcAft>
                      </a:pPr>
                      <a:r>
                        <a:rPr lang="en-GB" sz="1000" dirty="0">
                          <a:effectLst/>
                        </a:rPr>
                        <a:t>Tower Hamlets</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a:effectLst/>
                        </a:rPr>
                        <a:t>3091</a:t>
                      </a:r>
                      <a:endParaRPr lang="en-GB" sz="1100">
                        <a:effectLst/>
                        <a:latin typeface="Calibri"/>
                        <a:ea typeface="Calibri"/>
                        <a:cs typeface="Times New Roman"/>
                      </a:endParaRPr>
                    </a:p>
                  </a:txBody>
                  <a:tcPr marL="68580" marR="68580" marT="0" marB="0"/>
                </a:tc>
                <a:tc>
                  <a:txBody>
                    <a:bodyPr/>
                    <a:lstStyle/>
                    <a:p>
                      <a:pPr>
                        <a:spcAft>
                          <a:spcPts val="0"/>
                        </a:spcAft>
                      </a:pPr>
                      <a:r>
                        <a:rPr lang="en-GB" sz="1000">
                          <a:effectLst/>
                        </a:rPr>
                        <a:t>1758</a:t>
                      </a:r>
                      <a:endParaRPr lang="en-GB" sz="1100">
                        <a:effectLst/>
                        <a:latin typeface="Calibri"/>
                        <a:ea typeface="Calibri"/>
                        <a:cs typeface="Times New Roman"/>
                      </a:endParaRPr>
                    </a:p>
                  </a:txBody>
                  <a:tcPr marL="68580" marR="68580" marT="0" marB="0"/>
                </a:tc>
                <a:tc>
                  <a:txBody>
                    <a:bodyPr/>
                    <a:lstStyle/>
                    <a:p>
                      <a:pPr>
                        <a:spcAft>
                          <a:spcPts val="0"/>
                        </a:spcAft>
                      </a:pPr>
                      <a:r>
                        <a:rPr lang="en-GB" sz="1000" dirty="0">
                          <a:effectLst/>
                        </a:rPr>
                        <a:t>57%</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43% </a:t>
                      </a:r>
                      <a:r>
                        <a:rPr lang="en-GB" sz="900" dirty="0">
                          <a:effectLst/>
                        </a:rPr>
                        <a:t>(NB: this could be because they don’t know about the scheme or they</a:t>
                      </a:r>
                      <a:r>
                        <a:rPr lang="en-GB" sz="900" baseline="0" dirty="0">
                          <a:effectLst/>
                        </a:rPr>
                        <a:t> hav</a:t>
                      </a:r>
                      <a:r>
                        <a:rPr lang="en-GB" sz="900" dirty="0">
                          <a:effectLst/>
                        </a:rPr>
                        <a:t>e applied but the form has been returned because of errors)</a:t>
                      </a:r>
                      <a:endParaRPr lang="en-GB" sz="1050" i="1"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TextBox 5"/>
          <p:cNvSpPr txBox="1"/>
          <p:nvPr/>
        </p:nvSpPr>
        <p:spPr>
          <a:xfrm>
            <a:off x="274043" y="6093296"/>
            <a:ext cx="3217837" cy="253916"/>
          </a:xfrm>
          <a:prstGeom prst="rect">
            <a:avLst/>
          </a:prstGeom>
          <a:noFill/>
        </p:spPr>
        <p:txBody>
          <a:bodyPr wrap="square" rtlCol="0">
            <a:spAutoFit/>
          </a:bodyPr>
          <a:lstStyle/>
          <a:p>
            <a:r>
              <a:rPr lang="en-GB" sz="1000" dirty="0"/>
              <a:t>Source: NHS Business Authority</a:t>
            </a:r>
          </a:p>
        </p:txBody>
      </p:sp>
    </p:spTree>
    <p:extLst>
      <p:ext uri="{BB962C8B-B14F-4D97-AF65-F5344CB8AC3E}">
        <p14:creationId xmlns:p14="http://schemas.microsoft.com/office/powerpoint/2010/main" val="3329913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CCEC-0D3D-4F1B-8ED8-7D82708332AD}"/>
              </a:ext>
            </a:extLst>
          </p:cNvPr>
          <p:cNvSpPr>
            <a:spLocks noGrp="1"/>
          </p:cNvSpPr>
          <p:nvPr>
            <p:ph type="title" idx="4294967295"/>
          </p:nvPr>
        </p:nvSpPr>
        <p:spPr>
          <a:xfrm>
            <a:off x="628650" y="-1325563"/>
            <a:ext cx="7886700" cy="1325563"/>
          </a:xfrm>
          <a:prstGeom prst="rect">
            <a:avLst/>
          </a:prstGeom>
        </p:spPr>
        <p:txBody>
          <a:bodyPr anchor="b"/>
          <a:lstStyle/>
          <a:p>
            <a:r>
              <a:rPr lang="en-GB" dirty="0"/>
              <a:t>RESEARCH ON FOOD RETAIL IN TOWER HAMLETS</a:t>
            </a:r>
          </a:p>
        </p:txBody>
      </p:sp>
      <p:graphicFrame>
        <p:nvGraphicFramePr>
          <p:cNvPr id="3" name="Table 2"/>
          <p:cNvGraphicFramePr>
            <a:graphicFrameLocks noGrp="1"/>
          </p:cNvGraphicFramePr>
          <p:nvPr>
            <p:extLst>
              <p:ext uri="{D42A27DB-BD31-4B8C-83A1-F6EECF244321}">
                <p14:modId xmlns:p14="http://schemas.microsoft.com/office/powerpoint/2010/main" val="3603999243"/>
              </p:ext>
            </p:extLst>
          </p:nvPr>
        </p:nvGraphicFramePr>
        <p:xfrm>
          <a:off x="251520" y="1700768"/>
          <a:ext cx="8712969" cy="4176503"/>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530350">
                <a:tc>
                  <a:txBody>
                    <a:bodyPr/>
                    <a:lstStyle/>
                    <a:p>
                      <a:r>
                        <a:rPr lang="en-GB" dirty="0"/>
                        <a:t>Indicator </a:t>
                      </a:r>
                    </a:p>
                  </a:txBody>
                  <a:tcPr/>
                </a:tc>
                <a:tc>
                  <a:txBody>
                    <a:bodyPr/>
                    <a:lstStyle/>
                    <a:p>
                      <a:r>
                        <a:rPr lang="en-GB" dirty="0"/>
                        <a:t>What</a:t>
                      </a:r>
                      <a:r>
                        <a:rPr lang="en-GB" baseline="0" dirty="0"/>
                        <a:t> does it tell us? </a:t>
                      </a:r>
                      <a:endParaRPr lang="en-GB" dirty="0"/>
                    </a:p>
                  </a:txBody>
                  <a:tcPr/>
                </a:tc>
                <a:tc>
                  <a:txBody>
                    <a:bodyPr/>
                    <a:lstStyle/>
                    <a:p>
                      <a:r>
                        <a:rPr lang="en-GB" dirty="0"/>
                        <a:t>What is the local</a:t>
                      </a:r>
                      <a:r>
                        <a:rPr lang="en-GB" baseline="0" dirty="0"/>
                        <a:t> picture? </a:t>
                      </a:r>
                      <a:endParaRPr lang="en-GB" dirty="0"/>
                    </a:p>
                  </a:txBody>
                  <a:tcPr/>
                </a:tc>
                <a:extLst>
                  <a:ext uri="{0D108BD9-81ED-4DB2-BD59-A6C34878D82A}">
                    <a16:rowId xmlns:a16="http://schemas.microsoft.com/office/drawing/2014/main" val="10000"/>
                  </a:ext>
                </a:extLst>
              </a:tr>
              <a:tr h="1292727">
                <a:tc>
                  <a:txBody>
                    <a:bodyPr/>
                    <a:lstStyle/>
                    <a:p>
                      <a:r>
                        <a:rPr lang="en-GB" sz="1050" b="1" dirty="0"/>
                        <a:t>Mapping food retailers </a:t>
                      </a:r>
                    </a:p>
                  </a:txBody>
                  <a:tcPr/>
                </a:tc>
                <a:tc>
                  <a:txBody>
                    <a:bodyPr/>
                    <a:lstStyle/>
                    <a:p>
                      <a:r>
                        <a:rPr lang="en-GB" sz="1050" dirty="0"/>
                        <a:t>Helps increase understanding of areas with poor access to healthy affordable food. </a:t>
                      </a:r>
                    </a:p>
                  </a:txBody>
                  <a:tcPr/>
                </a:tc>
                <a:tc>
                  <a:txBody>
                    <a:bodyPr/>
                    <a:lstStyle/>
                    <a:p>
                      <a:r>
                        <a:rPr lang="en-GB" sz="1050" dirty="0"/>
                        <a:t>Mapping of fruit and vegetable shops was conducted by LBTH in 2018- for results see Appendix 1.</a:t>
                      </a:r>
                    </a:p>
                    <a:p>
                      <a:endParaRPr lang="en-GB" sz="1050" dirty="0"/>
                    </a:p>
                    <a:p>
                      <a:r>
                        <a:rPr lang="en-GB" sz="1050" dirty="0"/>
                        <a:t>Further mapping exercises could be useful. </a:t>
                      </a:r>
                    </a:p>
                    <a:p>
                      <a:endParaRPr lang="en-GB" sz="1050" dirty="0"/>
                    </a:p>
                  </a:txBody>
                  <a:tcPr/>
                </a:tc>
                <a:extLst>
                  <a:ext uri="{0D108BD9-81ED-4DB2-BD59-A6C34878D82A}">
                    <a16:rowId xmlns:a16="http://schemas.microsoft.com/office/drawing/2014/main" val="10001"/>
                  </a:ext>
                </a:extLst>
              </a:tr>
              <a:tr h="1060699">
                <a:tc>
                  <a:txBody>
                    <a:bodyPr/>
                    <a:lstStyle/>
                    <a:p>
                      <a:r>
                        <a:rPr lang="en-GB" sz="1050" b="1" dirty="0"/>
                        <a:t>Interviews (lived experience and key worker) </a:t>
                      </a:r>
                    </a:p>
                  </a:txBody>
                  <a:tcPr/>
                </a:tc>
                <a:tc>
                  <a:txBody>
                    <a:bodyPr/>
                    <a:lstStyle/>
                    <a:p>
                      <a:r>
                        <a:rPr lang="en-GB" sz="1050" dirty="0"/>
                        <a:t>Interviews with groups most at risk of food poverty, and professionals they engage with, provide insight into their lived experience and barriers and opportunities for action. </a:t>
                      </a:r>
                    </a:p>
                  </a:txBody>
                  <a:tcPr/>
                </a:tc>
                <a:tc>
                  <a:txBody>
                    <a:bodyPr/>
                    <a:lstStyle/>
                    <a:p>
                      <a:r>
                        <a:rPr lang="en-GB" sz="1050" dirty="0"/>
                        <a:t>Over summer/autumn 2019 community research is being conducted by LBTH and will inform action. </a:t>
                      </a:r>
                    </a:p>
                  </a:txBody>
                  <a:tcPr/>
                </a:tc>
                <a:extLst>
                  <a:ext uri="{0D108BD9-81ED-4DB2-BD59-A6C34878D82A}">
                    <a16:rowId xmlns:a16="http://schemas.microsoft.com/office/drawing/2014/main" val="10002"/>
                  </a:ext>
                </a:extLst>
              </a:tr>
              <a:tr h="1292727">
                <a:tc>
                  <a:txBody>
                    <a:bodyPr/>
                    <a:lstStyle/>
                    <a:p>
                      <a:r>
                        <a:rPr lang="en-GB" sz="1050" b="1" dirty="0"/>
                        <a:t>Density of fast food outlets</a:t>
                      </a:r>
                    </a:p>
                  </a:txBody>
                  <a:tcPr/>
                </a:tc>
                <a:tc>
                  <a:txBody>
                    <a:bodyPr/>
                    <a:lstStyle/>
                    <a:p>
                      <a:r>
                        <a:rPr lang="en-GB" sz="1050" dirty="0"/>
                        <a:t>The rate of fast food outlets per 100,000 population. </a:t>
                      </a:r>
                    </a:p>
                  </a:txBody>
                  <a:tcPr/>
                </a:tc>
                <a:tc>
                  <a:txBody>
                    <a:bodyPr/>
                    <a:lstStyle/>
                    <a:p>
                      <a:r>
                        <a:rPr lang="en-GB" sz="1050" dirty="0"/>
                        <a:t>The density of fast food outlets in local authorities in England ranges from 26 to 232 per 100,000 population. </a:t>
                      </a:r>
                    </a:p>
                    <a:p>
                      <a:endParaRPr lang="en-GB" sz="1050" dirty="0"/>
                    </a:p>
                    <a:p>
                      <a:r>
                        <a:rPr lang="en-GB" sz="1050" dirty="0"/>
                        <a:t>In Tower Hamlets the rate is 133.6 fast food outlets per 100,000 population.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285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D6B2-47BA-4EC4-82FA-E6F4748346E3}"/>
              </a:ext>
            </a:extLst>
          </p:cNvPr>
          <p:cNvSpPr>
            <a:spLocks noGrp="1"/>
          </p:cNvSpPr>
          <p:nvPr>
            <p:ph type="title" idx="4294967295"/>
          </p:nvPr>
        </p:nvSpPr>
        <p:spPr>
          <a:xfrm>
            <a:off x="628650" y="-1325563"/>
            <a:ext cx="7886700" cy="1325563"/>
          </a:xfrm>
          <a:prstGeom prst="rect">
            <a:avLst/>
          </a:prstGeom>
        </p:spPr>
        <p:txBody>
          <a:bodyPr anchor="b"/>
          <a:lstStyle/>
          <a:p>
            <a:r>
              <a:rPr lang="en-GB" dirty="0"/>
              <a:t>WHAT IS FOOD POVERTY?</a:t>
            </a:r>
          </a:p>
        </p:txBody>
      </p:sp>
      <p:sp>
        <p:nvSpPr>
          <p:cNvPr id="10" name="Text Placeholder 9"/>
          <p:cNvSpPr>
            <a:spLocks noGrp="1"/>
          </p:cNvSpPr>
          <p:nvPr>
            <p:ph type="body" sz="quarter" idx="13"/>
          </p:nvPr>
        </p:nvSpPr>
        <p:spPr>
          <a:xfrm>
            <a:off x="2699643" y="1052736"/>
            <a:ext cx="1584325" cy="287908"/>
          </a:xfrm>
        </p:spPr>
        <p:txBody>
          <a:bodyPr/>
          <a:lstStyle/>
          <a:p>
            <a:r>
              <a:rPr lang="en-GB" dirty="0"/>
              <a:t>food poverty?</a:t>
            </a:r>
          </a:p>
        </p:txBody>
      </p:sp>
      <p:sp>
        <p:nvSpPr>
          <p:cNvPr id="11" name="Content Placeholder 10"/>
          <p:cNvSpPr>
            <a:spLocks noGrp="1"/>
          </p:cNvSpPr>
          <p:nvPr>
            <p:ph sz="quarter" idx="14"/>
          </p:nvPr>
        </p:nvSpPr>
        <p:spPr>
          <a:xfrm>
            <a:off x="179512" y="1484784"/>
            <a:ext cx="8784976" cy="5112568"/>
          </a:xfrm>
        </p:spPr>
        <p:txBody>
          <a:bodyPr/>
          <a:lstStyle/>
          <a:p>
            <a:pPr marL="0" indent="0">
              <a:spcBef>
                <a:spcPts val="0"/>
              </a:spcBef>
              <a:buNone/>
            </a:pPr>
            <a:endParaRPr lang="en-GB" sz="1000" b="1" dirty="0"/>
          </a:p>
          <a:p>
            <a:pPr marL="0" indent="0">
              <a:spcBef>
                <a:spcPts val="0"/>
              </a:spcBef>
              <a:buNone/>
            </a:pPr>
            <a:r>
              <a:rPr lang="en-GB" sz="1000" b="1" dirty="0"/>
              <a:t>What is food poverty?</a:t>
            </a:r>
          </a:p>
          <a:p>
            <a:pPr marL="0" indent="0">
              <a:spcBef>
                <a:spcPts val="0"/>
              </a:spcBef>
              <a:buNone/>
            </a:pPr>
            <a:endParaRPr lang="en-GB" sz="1000" b="1" dirty="0"/>
          </a:p>
          <a:p>
            <a:pPr marL="0" indent="0">
              <a:spcBef>
                <a:spcPts val="0"/>
              </a:spcBef>
              <a:buNone/>
            </a:pPr>
            <a:r>
              <a:rPr lang="en-GB" sz="1000" dirty="0"/>
              <a:t>Food poverty is the inability to afford, or to have access to food to make up a healthy diet. There has been a dramatic rise in the UK’s food poverty over the last ten years. This rise is personified by increased reliance on food banks - up 284% since 2012. Food poverty is described as acute when it forces a household to skip meals. It is described as chronic when financial constraints act to worsen the nutritional quality of ones diet. </a:t>
            </a:r>
          </a:p>
          <a:p>
            <a:pPr marL="0" indent="0">
              <a:spcBef>
                <a:spcPts val="0"/>
              </a:spcBef>
              <a:buNone/>
            </a:pPr>
            <a:endParaRPr lang="en-GB" sz="1000" dirty="0"/>
          </a:p>
          <a:p>
            <a:pPr marL="0" indent="0">
              <a:spcBef>
                <a:spcPts val="0"/>
              </a:spcBef>
              <a:buNone/>
            </a:pPr>
            <a:r>
              <a:rPr lang="en-GB" sz="1000" b="1" dirty="0"/>
              <a:t>Who suffers from food poverty?</a:t>
            </a:r>
          </a:p>
          <a:p>
            <a:pPr marL="0" indent="0">
              <a:spcBef>
                <a:spcPts val="0"/>
              </a:spcBef>
              <a:buNone/>
            </a:pPr>
            <a:endParaRPr lang="en-GB" sz="1000" b="1" dirty="0"/>
          </a:p>
          <a:p>
            <a:pPr marL="0" indent="0">
              <a:spcBef>
                <a:spcPts val="0"/>
              </a:spcBef>
              <a:buNone/>
            </a:pPr>
            <a:r>
              <a:rPr lang="en-GB" sz="1000" dirty="0"/>
              <a:t>The main way food poverty differs from the relative measures of poverty traditionally tracked by the government is that it is linked both to a household’s income </a:t>
            </a:r>
            <a:r>
              <a:rPr lang="en-GB" sz="1000" i="1" dirty="0"/>
              <a:t>and </a:t>
            </a:r>
            <a:r>
              <a:rPr lang="en-GB" sz="1000" dirty="0"/>
              <a:t>a household’s expenditure requirements. As a result it is poorer, larger, younger families that are more likely to suffer food poverty. Single parent families are also particularly at risk; as too are adults who live alone. Some pensioners will suffer acute food poverty, however they seem less likely to experience it than younger age groups. Households and families at particular risk of food poverty include:</a:t>
            </a:r>
          </a:p>
          <a:p>
            <a:pPr marL="0" indent="0">
              <a:spcBef>
                <a:spcPts val="0"/>
              </a:spcBef>
              <a:buNone/>
            </a:pPr>
            <a:endParaRPr lang="en-GB" sz="1000" dirty="0"/>
          </a:p>
          <a:p>
            <a:pPr marL="228600" indent="-228600">
              <a:spcBef>
                <a:spcPts val="0"/>
              </a:spcBef>
              <a:buFont typeface="+mj-lt"/>
              <a:buAutoNum type="alphaLcPeriod"/>
            </a:pPr>
            <a:r>
              <a:rPr lang="en-GB" sz="1000" dirty="0"/>
              <a:t>Households with someone whose physical, dietary or mental  health conditions either increases their food expenditure requirements or curtails their earning potential.</a:t>
            </a:r>
          </a:p>
          <a:p>
            <a:pPr marL="228600" indent="-228600">
              <a:spcBef>
                <a:spcPts val="0"/>
              </a:spcBef>
              <a:buFont typeface="+mj-lt"/>
              <a:buAutoNum type="alphaLcPeriod"/>
            </a:pPr>
            <a:endParaRPr lang="en-GB" sz="1000" dirty="0"/>
          </a:p>
          <a:p>
            <a:pPr marL="228600" indent="-228600">
              <a:spcBef>
                <a:spcPts val="0"/>
              </a:spcBef>
              <a:buFont typeface="+mj-lt"/>
              <a:buAutoNum type="alphaLcPeriod"/>
            </a:pPr>
            <a:r>
              <a:rPr lang="en-GB" sz="1000" dirty="0"/>
              <a:t>Households in temporary accommodation. For example, a Scottish study found half of those housed in temporary accommodation had no access to kitchens or fridges and most said this deprivation caused them to regularly skip meals . Others said it led them to eat more expensively and less healthily than they would like. In Tower Hamlets, we suspect our problem in the area relates mainly to the B&amp;Bs used as temporary accommodation. </a:t>
            </a:r>
          </a:p>
          <a:p>
            <a:pPr marL="228600" indent="-228600">
              <a:spcBef>
                <a:spcPts val="0"/>
              </a:spcBef>
              <a:buFont typeface="+mj-lt"/>
              <a:buAutoNum type="alphaLcPeriod"/>
            </a:pPr>
            <a:endParaRPr lang="en-GB" sz="1000" dirty="0"/>
          </a:p>
          <a:p>
            <a:pPr marL="228600" indent="-228600">
              <a:spcBef>
                <a:spcPts val="0"/>
              </a:spcBef>
              <a:buFont typeface="+mj-lt"/>
              <a:buAutoNum type="alphaLcPeriod"/>
            </a:pPr>
            <a:r>
              <a:rPr lang="en-GB" sz="1000" dirty="0"/>
              <a:t>Families with no resource to public funds.</a:t>
            </a:r>
          </a:p>
          <a:p>
            <a:pPr marL="0" indent="0">
              <a:spcBef>
                <a:spcPts val="0"/>
              </a:spcBef>
              <a:buNone/>
            </a:pPr>
            <a:endParaRPr lang="en-GB" sz="1000" dirty="0"/>
          </a:p>
          <a:p>
            <a:pPr marL="0" indent="0">
              <a:spcBef>
                <a:spcPts val="0"/>
              </a:spcBef>
              <a:buNone/>
            </a:pPr>
            <a:endParaRPr lang="en-GB" sz="1000" dirty="0"/>
          </a:p>
          <a:p>
            <a:pPr marL="0" indent="0">
              <a:spcBef>
                <a:spcPts val="0"/>
              </a:spcBef>
              <a:buNone/>
            </a:pPr>
            <a:r>
              <a:rPr lang="en-GB" sz="1000" dirty="0"/>
              <a:t>When considering responses, it is important to realise  how prevalent chronic food poverty is. The minimum cost of meeting the UK’s Eat Well Plate in 2018 was £49.93 per week for a household’s first adult; £26.81 per week for a partner; and an additional sum ranging from £6.19 to £24.75 for each child depending on their age.  Any household that cannot meet such a bill for each of its members once they’ve covered other fundamental needs will suffer a degree of food poverty. </a:t>
            </a:r>
          </a:p>
          <a:p>
            <a:pPr marL="0" indent="0">
              <a:spcBef>
                <a:spcPts val="0"/>
              </a:spcBef>
              <a:buNone/>
            </a:pPr>
            <a:endParaRPr lang="en-GB" sz="1000" dirty="0"/>
          </a:p>
          <a:p>
            <a:pPr marL="0" indent="0">
              <a:spcBef>
                <a:spcPts val="0"/>
              </a:spcBef>
              <a:buNone/>
            </a:pPr>
            <a:r>
              <a:rPr lang="en-GB" sz="1000" dirty="0"/>
              <a:t>Furthermore, an investigation into the Minimum Income Standard in London estimates that all our households reliant on working aged benefits are likely to suffer a degree of food poverty; so too will a significant proportion of our borough’s in-work residents.</a:t>
            </a:r>
          </a:p>
          <a:p>
            <a:pPr marL="0" indent="0">
              <a:spcBef>
                <a:spcPts val="0"/>
              </a:spcBef>
              <a:buNone/>
            </a:pPr>
            <a:r>
              <a:rPr lang="en-GB" sz="900" dirty="0"/>
              <a:t> </a:t>
            </a:r>
          </a:p>
          <a:p>
            <a:pPr marL="0" indent="0">
              <a:spcBef>
                <a:spcPts val="0"/>
              </a:spcBef>
              <a:buNone/>
            </a:pPr>
            <a:endParaRPr lang="en-GB" sz="900" dirty="0"/>
          </a:p>
          <a:p>
            <a:pPr marL="0" indent="0">
              <a:spcBef>
                <a:spcPts val="0"/>
              </a:spcBef>
              <a:buNone/>
            </a:pPr>
            <a:endParaRPr lang="en-GB" sz="900" dirty="0"/>
          </a:p>
        </p:txBody>
      </p:sp>
    </p:spTree>
    <p:extLst>
      <p:ext uri="{BB962C8B-B14F-4D97-AF65-F5344CB8AC3E}">
        <p14:creationId xmlns:p14="http://schemas.microsoft.com/office/powerpoint/2010/main" val="3241361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AA0F-F2A8-40FE-B16A-B23B546CF2F0}"/>
              </a:ext>
            </a:extLst>
          </p:cNvPr>
          <p:cNvSpPr>
            <a:spLocks noGrp="1"/>
          </p:cNvSpPr>
          <p:nvPr>
            <p:ph type="title" idx="4294967295"/>
          </p:nvPr>
        </p:nvSpPr>
        <p:spPr>
          <a:xfrm>
            <a:off x="628650" y="-1325563"/>
            <a:ext cx="7886700" cy="1325563"/>
          </a:xfrm>
          <a:prstGeom prst="rect">
            <a:avLst/>
          </a:prstGeom>
        </p:spPr>
        <p:txBody>
          <a:bodyPr anchor="b"/>
          <a:lstStyle/>
          <a:p>
            <a:r>
              <a:rPr lang="en-GB" dirty="0"/>
              <a:t>CHILDREN AFFECTED BY POVERTY</a:t>
            </a:r>
          </a:p>
        </p:txBody>
      </p:sp>
      <p:graphicFrame>
        <p:nvGraphicFramePr>
          <p:cNvPr id="3" name="Table 2"/>
          <p:cNvGraphicFramePr>
            <a:graphicFrameLocks noGrp="1"/>
          </p:cNvGraphicFramePr>
          <p:nvPr>
            <p:extLst>
              <p:ext uri="{D42A27DB-BD31-4B8C-83A1-F6EECF244321}">
                <p14:modId xmlns:p14="http://schemas.microsoft.com/office/powerpoint/2010/main" val="1236388021"/>
              </p:ext>
            </p:extLst>
          </p:nvPr>
        </p:nvGraphicFramePr>
        <p:xfrm>
          <a:off x="251520" y="1700808"/>
          <a:ext cx="8712969" cy="2952328"/>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4680521">
                  <a:extLst>
                    <a:ext uri="{9D8B030D-6E8A-4147-A177-3AD203B41FA5}">
                      <a16:colId xmlns:a16="http://schemas.microsoft.com/office/drawing/2014/main" val="20002"/>
                    </a:ext>
                  </a:extLst>
                </a:gridCol>
              </a:tblGrid>
              <a:tr h="740549">
                <a:tc>
                  <a:txBody>
                    <a:bodyPr/>
                    <a:lstStyle/>
                    <a:p>
                      <a:r>
                        <a:rPr lang="en-GB" dirty="0"/>
                        <a:t>Indicator </a:t>
                      </a:r>
                    </a:p>
                  </a:txBody>
                  <a:tcPr/>
                </a:tc>
                <a:tc>
                  <a:txBody>
                    <a:bodyPr/>
                    <a:lstStyle/>
                    <a:p>
                      <a:r>
                        <a:rPr lang="en-GB" dirty="0"/>
                        <a:t>What</a:t>
                      </a:r>
                      <a:r>
                        <a:rPr lang="en-GB" baseline="0" dirty="0"/>
                        <a:t> does it tell us? </a:t>
                      </a:r>
                      <a:endParaRPr lang="en-GB" dirty="0"/>
                    </a:p>
                  </a:txBody>
                  <a:tcPr/>
                </a:tc>
                <a:tc>
                  <a:txBody>
                    <a:bodyPr/>
                    <a:lstStyle/>
                    <a:p>
                      <a:r>
                        <a:rPr lang="en-GB" dirty="0"/>
                        <a:t>What is the local</a:t>
                      </a:r>
                      <a:r>
                        <a:rPr lang="en-GB" baseline="0" dirty="0"/>
                        <a:t> picture? </a:t>
                      </a:r>
                      <a:endParaRPr lang="en-GB" dirty="0"/>
                    </a:p>
                  </a:txBody>
                  <a:tcPr/>
                </a:tc>
                <a:extLst>
                  <a:ext uri="{0D108BD9-81ED-4DB2-BD59-A6C34878D82A}">
                    <a16:rowId xmlns:a16="http://schemas.microsoft.com/office/drawing/2014/main" val="10000"/>
                  </a:ext>
                </a:extLst>
              </a:tr>
              <a:tr h="2211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t>Children affected by poverty </a:t>
                      </a:r>
                    </a:p>
                    <a:p>
                      <a:endParaRPr lang="en-GB" sz="105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How many children are living in households in relative poverty. </a:t>
                      </a:r>
                    </a:p>
                    <a:p>
                      <a:endParaRPr lang="en-GB" sz="1050" dirty="0"/>
                    </a:p>
                  </a:txBody>
                  <a:tcPr/>
                </a:tc>
                <a:tc>
                  <a:txBody>
                    <a:bodyPr/>
                    <a:lstStyle/>
                    <a:p>
                      <a:r>
                        <a:rPr lang="en-GB" sz="1050" b="0" dirty="0">
                          <a:solidFill>
                            <a:srgbClr val="000000"/>
                          </a:solidFill>
                        </a:rPr>
                        <a:t>After housing costs,</a:t>
                      </a:r>
                      <a:r>
                        <a:rPr lang="en-GB" sz="1050" b="0" baseline="0" dirty="0">
                          <a:solidFill>
                            <a:srgbClr val="000000"/>
                          </a:solidFill>
                        </a:rPr>
                        <a:t> </a:t>
                      </a:r>
                      <a:r>
                        <a:rPr lang="en-GB" sz="1050" b="0" dirty="0">
                          <a:solidFill>
                            <a:srgbClr val="000000"/>
                          </a:solidFill>
                        </a:rPr>
                        <a:t> Tower Hamlets is number</a:t>
                      </a:r>
                      <a:r>
                        <a:rPr lang="en-GB" sz="1050" b="0" baseline="0" dirty="0">
                          <a:solidFill>
                            <a:srgbClr val="000000"/>
                          </a:solidFill>
                        </a:rPr>
                        <a:t> 1 in the top 20 local authorities with the highest levels of child poverty across the UK. 56.7% of children live in poverty (2017/18), compared with the UK figure of 30%. In some parts of Tower Hamlets, such as Poplar and </a:t>
                      </a:r>
                      <a:r>
                        <a:rPr lang="en-GB" sz="1050" b="0" baseline="0" dirty="0" err="1">
                          <a:solidFill>
                            <a:srgbClr val="000000"/>
                          </a:solidFill>
                        </a:rPr>
                        <a:t>Limehouse</a:t>
                      </a:r>
                      <a:r>
                        <a:rPr lang="en-GB" sz="1050" b="0" baseline="0" dirty="0">
                          <a:solidFill>
                            <a:srgbClr val="000000"/>
                          </a:solidFill>
                        </a:rPr>
                        <a:t>, 58.5% of children are living in poverty. </a:t>
                      </a:r>
                      <a:endParaRPr lang="en-GB" sz="1050" b="0" dirty="0">
                        <a:solidFill>
                          <a:srgbClr val="000000"/>
                        </a:solidFill>
                      </a:endParaRPr>
                    </a:p>
                    <a:p>
                      <a:endParaRPr lang="en-GB" sz="1050" dirty="0"/>
                    </a:p>
                    <a:p>
                      <a:r>
                        <a:rPr lang="en-GB" sz="1050" dirty="0"/>
                        <a:t>Although many of these children will be eligible for free school meals during term time, there is no such provision during the holidays, </a:t>
                      </a:r>
                      <a:r>
                        <a:rPr lang="en-GB" sz="1050" b="0" dirty="0">
                          <a:solidFill>
                            <a:srgbClr val="000000"/>
                          </a:solidFill>
                        </a:rPr>
                        <a:t>and therefore holiday hunger programmes are necessary to prevent children going hungry. </a:t>
                      </a:r>
                    </a:p>
                    <a:p>
                      <a:endParaRPr lang="en-GB" sz="1050" dirty="0"/>
                    </a:p>
                    <a:p>
                      <a:r>
                        <a:rPr lang="en-GB" sz="1050" dirty="0"/>
                        <a:t>Local intelligence shows London Borough of Tower Hamlets targets their holiday programmes to successfully engage with those living in low income households.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7686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FEC0-C492-4159-B23A-9D8B33209A12}"/>
              </a:ext>
            </a:extLst>
          </p:cNvPr>
          <p:cNvSpPr>
            <a:spLocks noGrp="1"/>
          </p:cNvSpPr>
          <p:nvPr>
            <p:ph type="title" idx="4294967295"/>
          </p:nvPr>
        </p:nvSpPr>
        <p:spPr>
          <a:xfrm>
            <a:off x="628650" y="-1325563"/>
            <a:ext cx="7886700" cy="1325563"/>
          </a:xfrm>
          <a:prstGeom prst="rect">
            <a:avLst/>
          </a:prstGeom>
        </p:spPr>
        <p:txBody>
          <a:bodyPr anchor="b"/>
          <a:lstStyle/>
          <a:p>
            <a:r>
              <a:rPr lang="en-GB" dirty="0"/>
              <a:t>WHAT DOES THE PUBLIC THINK ABOUT IT?</a:t>
            </a:r>
          </a:p>
        </p:txBody>
      </p:sp>
      <p:graphicFrame>
        <p:nvGraphicFramePr>
          <p:cNvPr id="3" name="Table 2"/>
          <p:cNvGraphicFramePr>
            <a:graphicFrameLocks noGrp="1"/>
          </p:cNvGraphicFramePr>
          <p:nvPr>
            <p:extLst>
              <p:ext uri="{D42A27DB-BD31-4B8C-83A1-F6EECF244321}">
                <p14:modId xmlns:p14="http://schemas.microsoft.com/office/powerpoint/2010/main" val="2923245143"/>
              </p:ext>
            </p:extLst>
          </p:nvPr>
        </p:nvGraphicFramePr>
        <p:xfrm>
          <a:off x="251520" y="1556792"/>
          <a:ext cx="8568952" cy="4618391"/>
        </p:xfrm>
        <a:graphic>
          <a:graphicData uri="http://schemas.openxmlformats.org/drawingml/2006/table">
            <a:tbl>
              <a:tblPr firstRow="1" bandRow="1">
                <a:tableStyleId>{21E4AEA4-8DFA-4A89-87EB-49C32662AFE0}</a:tableStyleId>
              </a:tblPr>
              <a:tblGrid>
                <a:gridCol w="1080120">
                  <a:extLst>
                    <a:ext uri="{9D8B030D-6E8A-4147-A177-3AD203B41FA5}">
                      <a16:colId xmlns:a16="http://schemas.microsoft.com/office/drawing/2014/main" val="20000"/>
                    </a:ext>
                  </a:extLst>
                </a:gridCol>
                <a:gridCol w="7488832">
                  <a:extLst>
                    <a:ext uri="{9D8B030D-6E8A-4147-A177-3AD203B41FA5}">
                      <a16:colId xmlns:a16="http://schemas.microsoft.com/office/drawing/2014/main" val="20001"/>
                    </a:ext>
                  </a:extLst>
                </a:gridCol>
              </a:tblGrid>
              <a:tr h="337831">
                <a:tc>
                  <a:txBody>
                    <a:bodyPr/>
                    <a:lstStyle/>
                    <a:p>
                      <a:r>
                        <a:rPr lang="en-GB" dirty="0"/>
                        <a:t>Level</a:t>
                      </a:r>
                    </a:p>
                  </a:txBody>
                  <a:tcPr/>
                </a:tc>
                <a:tc>
                  <a:txBody>
                    <a:bodyPr/>
                    <a:lstStyle/>
                    <a:p>
                      <a:r>
                        <a:rPr lang="en-GB" dirty="0"/>
                        <a:t>Public Perspective </a:t>
                      </a:r>
                    </a:p>
                  </a:txBody>
                  <a:tcPr/>
                </a:tc>
                <a:extLst>
                  <a:ext uri="{0D108BD9-81ED-4DB2-BD59-A6C34878D82A}">
                    <a16:rowId xmlns:a16="http://schemas.microsoft.com/office/drawing/2014/main" val="10000"/>
                  </a:ext>
                </a:extLst>
              </a:tr>
              <a:tr h="1069797">
                <a:tc>
                  <a:txBody>
                    <a:bodyPr/>
                    <a:lstStyle/>
                    <a:p>
                      <a:r>
                        <a:rPr lang="en-GB" sz="1400" dirty="0"/>
                        <a:t>National</a:t>
                      </a:r>
                      <a:endParaRPr lang="en-GB" sz="14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A 2015 survey commissioned by Oxfam surveyed 1,890 people across the UK to find out their views on food insecurity and food banks. 74% of people thought it was ‘important’ or ‘extremely important’ for the government to tackle, within the next 12 months, the issue regarding the number of people finding it difficult to afford to eat in the UK. Available here: </a:t>
                      </a:r>
                      <a:r>
                        <a:rPr kumimoji="0" lang="en-GB" sz="1000" u="none" strike="noStrike" kern="1200" cap="none" spc="0" normalizeH="0" baseline="0" noProof="0" dirty="0">
                          <a:ln>
                            <a:noFill/>
                          </a:ln>
                          <a:effectLst/>
                          <a:uLnTx/>
                          <a:uFillTx/>
                          <a:hlinkClick r:id="rId2"/>
                        </a:rPr>
                        <a:t>https://views-voices.oxfam.org.uk/2015/12/public-perceptions-of-uk-foodbanks/</a:t>
                      </a:r>
                      <a:r>
                        <a:rPr kumimoji="0" lang="en-GB" sz="1000" u="none" strike="noStrike" kern="1200" cap="none" spc="0" normalizeH="0" baseline="0" noProof="0" dirty="0">
                          <a:ln>
                            <a:noFill/>
                          </a:ln>
                          <a:effectLst/>
                          <a:uLnTx/>
                          <a:uFillTx/>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The Department for Work and Pensions has added 10 questions about food buying and eating habits to its annual Family Resources Survey which is sent to around 20,000 households. Data will be publicly reported in 2021. </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1"/>
                  </a:ext>
                </a:extLst>
              </a:tr>
              <a:tr h="2195900">
                <a:tc>
                  <a:txBody>
                    <a:bodyPr/>
                    <a:lstStyle/>
                    <a:p>
                      <a:r>
                        <a:rPr lang="en-GB" sz="1400" dirty="0"/>
                        <a:t>Regional </a:t>
                      </a:r>
                      <a:endParaRPr lang="en-GB" sz="14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In 2018/19, the Greater London Authority conducted a Survey of Londoners  with over 6,000 adults aged 16 and over to improve the evidence base on food security,  social integration, equality, diversity and inclusion and economic fairness in London. Available here: </a:t>
                      </a:r>
                      <a:r>
                        <a:rPr kumimoji="0" lang="en-GB" sz="1000" u="none" strike="noStrike" kern="1200" cap="none" spc="0" normalizeH="0" baseline="0" noProof="0" dirty="0">
                          <a:ln>
                            <a:noFill/>
                          </a:ln>
                          <a:effectLst/>
                          <a:uLnTx/>
                          <a:uFillTx/>
                          <a:hlinkClick r:id="rId3"/>
                        </a:rPr>
                        <a:t>https://data.london.gov.uk/dataset/survey-of-londoners-headline-findings?utm_campaign=%7B~messageName~%7D&amp;utm_source=emailCampaign&amp;utm_content=%7B~mailVariationId~%7D&amp;utm_medium=email</a:t>
                      </a:r>
                      <a:r>
                        <a:rPr kumimoji="0" lang="en-GB" sz="1000" u="none" strike="noStrike" kern="1200" cap="none" spc="0" normalizeH="0" baseline="0" noProof="0" dirty="0">
                          <a:ln>
                            <a:noFill/>
                          </a:ln>
                          <a:effectLst/>
                          <a:uLnTx/>
                          <a:uFillTx/>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In 2013, the London Food Board worked with IPSOS MORI and interviewed over 500 parents and 500 children to better understand child hunger and food poverty in London. A third of children reported at least sometimes having trouble paying attention at school because they feel hungry. Available here: </a:t>
                      </a:r>
                      <a:r>
                        <a:rPr kumimoji="0" lang="en-GB" sz="1000" u="none" strike="noStrike" kern="1200" cap="none" spc="0" normalizeH="0" baseline="0" noProof="0" dirty="0">
                          <a:ln>
                            <a:noFill/>
                          </a:ln>
                          <a:effectLst/>
                          <a:uLnTx/>
                          <a:uFillTx/>
                          <a:hlinkClick r:id="rId4"/>
                        </a:rPr>
                        <a:t>https://www.ipsos.com/sites/default/files/publication/1970-01/sri-ews-education-child-hunger-in-london-2013.pdf</a:t>
                      </a:r>
                      <a:r>
                        <a:rPr kumimoji="0" lang="en-GB" sz="1000" u="none" strike="noStrike" kern="1200" cap="none" spc="0" normalizeH="0" baseline="0" noProof="0" dirty="0">
                          <a:ln>
                            <a:noFill/>
                          </a:ln>
                          <a:effectLst/>
                          <a:uLnTx/>
                          <a:uFillTx/>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London’s Great Weight Debate was coordinated by the Healthy London Partnership and invited Londoners to share their views on how children could be better supported to live healthier lives. Too many cheap and unhealthy food and drink options was cited as the top reason making it harder for children to lead healthy lives in their area. Available here: </a:t>
                      </a:r>
                      <a:r>
                        <a:rPr kumimoji="0" lang="en-GB" sz="1000" u="none" strike="noStrike" kern="1200" cap="none" spc="0" normalizeH="0" baseline="0" noProof="0" dirty="0">
                          <a:ln>
                            <a:noFill/>
                          </a:ln>
                          <a:effectLst/>
                          <a:uLnTx/>
                          <a:uFillTx/>
                          <a:hlinkClick r:id="rId5"/>
                        </a:rPr>
                        <a:t>https://www.healthylondon.org/wp-content/uploads/2018/02/The-Great-Weight-Debate-report.pdf</a:t>
                      </a:r>
                      <a:r>
                        <a:rPr kumimoji="0" lang="en-GB" sz="1000" u="none" strike="noStrike" kern="1200" cap="none" spc="0" normalizeH="0" baseline="0" noProof="0" dirty="0">
                          <a:ln>
                            <a:noFill/>
                          </a:ln>
                          <a:effectLst/>
                          <a:uLnTx/>
                          <a:uFillTx/>
                        </a:rPr>
                        <a:t> </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2"/>
                  </a:ext>
                </a:extLst>
              </a:tr>
              <a:tr h="716951">
                <a:tc>
                  <a:txBody>
                    <a:bodyPr/>
                    <a:lstStyle/>
                    <a:p>
                      <a:r>
                        <a:rPr lang="en-GB" sz="1400" dirty="0"/>
                        <a:t>Local </a:t>
                      </a:r>
                      <a:endParaRPr lang="en-GB" sz="14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The Tower Hamlets Food Partnership conducted ‘Know Your Food System’ </a:t>
                      </a:r>
                      <a:r>
                        <a:rPr kumimoji="0" lang="en-GB" sz="1000" b="0" u="none" strike="noStrike" kern="1200" cap="none" spc="0" normalizeH="0" baseline="0" noProof="0" dirty="0">
                          <a:ln>
                            <a:noFill/>
                          </a:ln>
                          <a:solidFill>
                            <a:srgbClr val="000000"/>
                          </a:solidFill>
                          <a:effectLst/>
                          <a:uLnTx/>
                          <a:uFillTx/>
                        </a:rPr>
                        <a:t>research in 2018. It identified a gap in our understanding of people’s lived experience of food poverty in Tower Hamlets.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u="none" strike="noStrike" kern="1200" cap="none" spc="0" normalizeH="0" baseline="0" noProof="0" dirty="0">
                        <a:ln>
                          <a:noFill/>
                        </a:ln>
                        <a:effectLst/>
                        <a:uLnTx/>
                        <a:uFillTx/>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u="none" strike="noStrike" kern="1200" cap="none" spc="0" normalizeH="0" baseline="0" noProof="0" dirty="0">
                          <a:ln>
                            <a:noFill/>
                          </a:ln>
                          <a:effectLst/>
                          <a:uLnTx/>
                          <a:uFillTx/>
                        </a:rPr>
                        <a:t>London Borough of Tower Hamlets will be collecting insight from residents on food poverty in summer/autumn 2019.</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568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7918B8-C5F7-4541-BEA9-F3BECEF34DEF}"/>
              </a:ext>
            </a:extLst>
          </p:cNvPr>
          <p:cNvSpPr>
            <a:spLocks noGrp="1"/>
          </p:cNvSpPr>
          <p:nvPr>
            <p:ph type="title" idx="4294967295"/>
          </p:nvPr>
        </p:nvSpPr>
        <p:spPr>
          <a:xfrm>
            <a:off x="628650" y="-1325563"/>
            <a:ext cx="7886700" cy="1325563"/>
          </a:xfrm>
          <a:prstGeom prst="rect">
            <a:avLst/>
          </a:prstGeom>
        </p:spPr>
        <p:txBody>
          <a:bodyPr anchor="b"/>
          <a:lstStyle/>
          <a:p>
            <a:r>
              <a:rPr lang="en-GB" dirty="0"/>
              <a:t>THE GAPS IN OUR KNOWLEDGE</a:t>
            </a:r>
          </a:p>
        </p:txBody>
      </p:sp>
      <p:sp>
        <p:nvSpPr>
          <p:cNvPr id="2" name="Content Placeholder 1"/>
          <p:cNvSpPr>
            <a:spLocks noGrp="1"/>
          </p:cNvSpPr>
          <p:nvPr>
            <p:ph sz="quarter" idx="14"/>
          </p:nvPr>
        </p:nvSpPr>
        <p:spPr>
          <a:xfrm>
            <a:off x="251519" y="1412776"/>
            <a:ext cx="8641655" cy="4320580"/>
          </a:xfrm>
        </p:spPr>
        <p:txBody>
          <a:bodyPr/>
          <a:lstStyle/>
          <a:p>
            <a:pPr marL="0" indent="0">
              <a:spcBef>
                <a:spcPts val="0"/>
              </a:spcBef>
              <a:buNone/>
            </a:pPr>
            <a:endParaRPr lang="en-GB" sz="1000" b="1" u="sng" dirty="0"/>
          </a:p>
          <a:p>
            <a:pPr>
              <a:spcBef>
                <a:spcPts val="0"/>
              </a:spcBef>
            </a:pPr>
            <a:endParaRPr lang="en-GB" b="1" dirty="0">
              <a:solidFill>
                <a:srgbClr val="FFC000"/>
              </a:solidFill>
            </a:endParaRPr>
          </a:p>
          <a:p>
            <a:pPr>
              <a:spcBef>
                <a:spcPts val="0"/>
              </a:spcBef>
            </a:pPr>
            <a:r>
              <a:rPr lang="en-GB" dirty="0"/>
              <a:t>We need better testimony from people experiencing food poverty. This would help build our understanding of what matters to people and where our efforts to create a healthier food system are best focused. </a:t>
            </a:r>
          </a:p>
          <a:p>
            <a:pPr>
              <a:spcBef>
                <a:spcPts val="0"/>
              </a:spcBef>
            </a:pPr>
            <a:endParaRPr lang="en-GB" dirty="0"/>
          </a:p>
          <a:p>
            <a:pPr>
              <a:spcBef>
                <a:spcPts val="0"/>
              </a:spcBef>
            </a:pPr>
            <a:r>
              <a:rPr lang="en-GB" dirty="0"/>
              <a:t>We need to better understand the needs of older people and people with disabilities. The Greater London Authority will be commissioning research on this topic. </a:t>
            </a:r>
          </a:p>
          <a:p>
            <a:pPr>
              <a:spcBef>
                <a:spcPts val="0"/>
              </a:spcBef>
            </a:pPr>
            <a:endParaRPr lang="en-GB" dirty="0"/>
          </a:p>
          <a:p>
            <a:pPr>
              <a:spcBef>
                <a:spcPts val="0"/>
              </a:spcBef>
            </a:pPr>
            <a:r>
              <a:rPr lang="en-GB" dirty="0"/>
              <a:t>London Borough of Tower Hamlets is currently working in partnership with members of the Tower Hamlets Food Partnership to conduct fieldwork over summer/autumn 2019 to learn about the challenges  people face in getting enough food to live a healthy life. This fieldwork will also explore any resources that already exist in the borough that might be able to help address the challenges people face. The fieldwork will focus on reaching the groups most at risk of food poverty. </a:t>
            </a:r>
          </a:p>
          <a:p>
            <a:pPr>
              <a:spcBef>
                <a:spcPts val="0"/>
              </a:spcBef>
            </a:pPr>
            <a:endParaRPr lang="en-GB" dirty="0"/>
          </a:p>
          <a:p>
            <a:pPr>
              <a:spcBef>
                <a:spcPts val="0"/>
              </a:spcBef>
            </a:pPr>
            <a:r>
              <a:rPr lang="en-GB" dirty="0"/>
              <a:t>Better understanding of Breakfast Club</a:t>
            </a:r>
            <a:r>
              <a:rPr lang="en-GB" dirty="0">
                <a:solidFill>
                  <a:srgbClr val="000000"/>
                </a:solidFill>
              </a:rPr>
              <a:t> provision </a:t>
            </a:r>
            <a:r>
              <a:rPr lang="en-GB" dirty="0"/>
              <a:t>in Tower Hamlets.</a:t>
            </a:r>
          </a:p>
          <a:p>
            <a:pPr marL="457200" lvl="1" indent="0">
              <a:spcBef>
                <a:spcPts val="0"/>
              </a:spcBef>
              <a:buNone/>
            </a:pPr>
            <a:endParaRPr lang="en-GB" dirty="0"/>
          </a:p>
          <a:p>
            <a:pPr>
              <a:spcBef>
                <a:spcPts val="0"/>
              </a:spcBef>
            </a:pPr>
            <a:r>
              <a:rPr lang="en-GB" dirty="0"/>
              <a:t>We also need to better understand effective interventions to improve the food retail environment. </a:t>
            </a:r>
          </a:p>
          <a:p>
            <a:pPr marL="0" indent="0">
              <a:spcBef>
                <a:spcPts val="0"/>
              </a:spcBef>
              <a:buNone/>
            </a:pPr>
            <a:endParaRPr lang="en-GB" dirty="0"/>
          </a:p>
          <a:p>
            <a:pPr>
              <a:spcBef>
                <a:spcPts val="0"/>
              </a:spcBef>
            </a:pPr>
            <a:r>
              <a:rPr lang="en-GB" dirty="0"/>
              <a:t>Brexit: At the time of writing this Joint Strategic Needs Assessment, there remains uncertainty regarding the UK’s withdrawal from the European Union and its impact on local food systems and food consumers. Local authorities and key stakeholders will need to plan for how they will cope with any challenges that arise. </a:t>
            </a:r>
            <a:endParaRPr lang="en-GB" sz="2000" dirty="0"/>
          </a:p>
        </p:txBody>
      </p:sp>
    </p:spTree>
    <p:extLst>
      <p:ext uri="{BB962C8B-B14F-4D97-AF65-F5344CB8AC3E}">
        <p14:creationId xmlns:p14="http://schemas.microsoft.com/office/powerpoint/2010/main" val="2549677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2DBE09-8F40-4D64-9D68-2A29E4E7E289}"/>
              </a:ext>
            </a:extLst>
          </p:cNvPr>
          <p:cNvSpPr>
            <a:spLocks noGrp="1"/>
          </p:cNvSpPr>
          <p:nvPr>
            <p:ph type="title" idx="4294967295"/>
          </p:nvPr>
        </p:nvSpPr>
        <p:spPr>
          <a:xfrm>
            <a:off x="628650" y="-1325563"/>
            <a:ext cx="7886700" cy="1325563"/>
          </a:xfrm>
          <a:prstGeom prst="rect">
            <a:avLst/>
          </a:prstGeom>
        </p:spPr>
        <p:txBody>
          <a:bodyPr anchor="b"/>
          <a:lstStyle/>
          <a:p>
            <a:r>
              <a:rPr lang="en-GB" dirty="0"/>
              <a:t>WHAT IS MAKING THE MOST DIFFERENCE –TOP 3</a:t>
            </a:r>
          </a:p>
        </p:txBody>
      </p:sp>
      <p:sp>
        <p:nvSpPr>
          <p:cNvPr id="2" name="Content Placeholder 1"/>
          <p:cNvSpPr>
            <a:spLocks noGrp="1"/>
          </p:cNvSpPr>
          <p:nvPr>
            <p:ph sz="quarter" idx="14"/>
          </p:nvPr>
        </p:nvSpPr>
        <p:spPr>
          <a:xfrm>
            <a:off x="251519" y="1484784"/>
            <a:ext cx="8641655" cy="575518"/>
          </a:xfrm>
        </p:spPr>
        <p:txBody>
          <a:bodyPr/>
          <a:lstStyle/>
          <a:p>
            <a:pPr marL="0" indent="0">
              <a:buNone/>
            </a:pPr>
            <a:r>
              <a:rPr lang="en-GB" dirty="0"/>
              <a:t>The following slides include recommendations based around 8 priority areas that should do much to alleviate our residents’ food poverty.  The table below provides a brief overview of the evidence underpinning these. It is important to note that recommendations to improve a resident’s income are amongst the most sustainable responses to food poverty, and a Poverty Joint Strategic Needs Assessment has been developed with its own recommendations.  </a:t>
            </a:r>
          </a:p>
          <a:p>
            <a:pPr marL="0" indent="0">
              <a:buNone/>
            </a:pP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559981553"/>
              </p:ext>
            </p:extLst>
          </p:nvPr>
        </p:nvGraphicFramePr>
        <p:xfrm>
          <a:off x="179512" y="2390949"/>
          <a:ext cx="8856984" cy="412735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576064">
                <a:tc>
                  <a:txBody>
                    <a:bodyPr/>
                    <a:lstStyle/>
                    <a:p>
                      <a:r>
                        <a:rPr lang="en-GB" dirty="0"/>
                        <a:t>Priority area </a:t>
                      </a:r>
                    </a:p>
                  </a:txBody>
                  <a:tcPr/>
                </a:tc>
                <a:tc>
                  <a:txBody>
                    <a:bodyPr/>
                    <a:lstStyle/>
                    <a:p>
                      <a:r>
                        <a:rPr lang="en-GB" dirty="0"/>
                        <a:t>Evidence base</a:t>
                      </a:r>
                    </a:p>
                  </a:txBody>
                  <a:tcPr/>
                </a:tc>
                <a:extLst>
                  <a:ext uri="{0D108BD9-81ED-4DB2-BD59-A6C34878D82A}">
                    <a16:rowId xmlns:a16="http://schemas.microsoft.com/office/drawing/2014/main" val="10000"/>
                  </a:ext>
                </a:extLst>
              </a:tr>
              <a:tr h="648072">
                <a:tc>
                  <a:txBody>
                    <a:bodyPr/>
                    <a:lstStyle/>
                    <a:p>
                      <a:r>
                        <a:rPr lang="en-GB" sz="1400" b="1" dirty="0"/>
                        <a:t>#1.</a:t>
                      </a:r>
                      <a:r>
                        <a:rPr lang="en-GB" sz="1400" b="1" baseline="0" dirty="0"/>
                        <a:t> Leadership</a:t>
                      </a:r>
                      <a:endParaRPr lang="en-GB" sz="1400" b="1" dirty="0"/>
                    </a:p>
                  </a:txBody>
                  <a:tcPr/>
                </a:tc>
                <a:tc>
                  <a:txBody>
                    <a:bodyPr/>
                    <a:lstStyle/>
                    <a:p>
                      <a:r>
                        <a:rPr lang="en-GB" sz="1050" dirty="0"/>
                        <a:t>History shows us that by</a:t>
                      </a:r>
                      <a:r>
                        <a:rPr lang="en-GB" sz="1050" baseline="0" dirty="0"/>
                        <a:t> working together we can have a greater impact on social issues than if we act alone. Food partnerships are a tried and tested model for driving positive change and there are now more than 50 food partnerships around the country. </a:t>
                      </a:r>
                    </a:p>
                  </a:txBody>
                  <a:tcPr/>
                </a:tc>
                <a:extLst>
                  <a:ext uri="{0D108BD9-81ED-4DB2-BD59-A6C34878D82A}">
                    <a16:rowId xmlns:a16="http://schemas.microsoft.com/office/drawing/2014/main" val="10001"/>
                  </a:ext>
                </a:extLst>
              </a:tr>
              <a:tr h="1162615">
                <a:tc>
                  <a:txBody>
                    <a:bodyPr/>
                    <a:lstStyle/>
                    <a:p>
                      <a:r>
                        <a:rPr lang="en-GB" sz="1400" b="1" dirty="0"/>
                        <a:t>#2.</a:t>
                      </a:r>
                      <a:r>
                        <a:rPr lang="en-GB" sz="1400" b="1" baseline="0" dirty="0"/>
                        <a:t> Holiday Hunger Clubs</a:t>
                      </a:r>
                      <a:endParaRPr lang="en-GB" sz="1400" b="1" dirty="0"/>
                    </a:p>
                  </a:txBody>
                  <a:tcPr/>
                </a:tc>
                <a:tc>
                  <a:txBody>
                    <a:bodyPr/>
                    <a:lstStyle/>
                    <a:p>
                      <a:r>
                        <a:rPr lang="en-GB" sz="1050" dirty="0">
                          <a:solidFill>
                            <a:schemeClr val="tx2"/>
                          </a:solidFill>
                        </a:rPr>
                        <a:t>Tower Hamlets has a tried and tested</a:t>
                      </a:r>
                      <a:r>
                        <a:rPr lang="en-GB" sz="1050" baseline="0" dirty="0">
                          <a:solidFill>
                            <a:schemeClr val="tx2"/>
                          </a:solidFill>
                        </a:rPr>
                        <a:t> local approach to holiday hunger provision that has been shown to effectively target children most at risk of food poverty.  An evaluation of Tower Hamlets’ holiday response in 2018 found that for £3/day/child, in-school summer clubs could feed children 2 healthy meals; increase fruit and veg uptake for all attendees; raise aspirations and confidence in up to 50% of attendees; reduce skipped meals; increase activity and reduce sugar consumption. </a:t>
                      </a:r>
                    </a:p>
                    <a:p>
                      <a:endParaRPr lang="en-GB" sz="1050" baseline="0" dirty="0">
                        <a:solidFill>
                          <a:schemeClr val="tx2"/>
                        </a:solidFill>
                      </a:endParaRPr>
                    </a:p>
                    <a:p>
                      <a:r>
                        <a:rPr lang="en-GB" sz="1050" baseline="0" dirty="0">
                          <a:solidFill>
                            <a:schemeClr val="tx2"/>
                          </a:solidFill>
                        </a:rPr>
                        <a:t>In specifications for holiday hunger provision bids, the Department for Education require coverage to be at least four hours a day, for four days a week, for four weeks, to ensure children access a good ‘dose’ in terms of frequency and duration.</a:t>
                      </a:r>
                    </a:p>
                    <a:p>
                      <a:endParaRPr lang="en-GB" sz="1050" baseline="0" dirty="0">
                        <a:solidFill>
                          <a:schemeClr val="tx2"/>
                        </a:solidFill>
                      </a:endParaRPr>
                    </a:p>
                    <a:p>
                      <a:r>
                        <a:rPr lang="en-GB" sz="1050" i="1" baseline="0" dirty="0">
                          <a:solidFill>
                            <a:schemeClr val="tx2"/>
                          </a:solidFill>
                        </a:rPr>
                        <a:t>See ‘What works’ for more information.  </a:t>
                      </a:r>
                    </a:p>
                  </a:txBody>
                  <a:tcPr/>
                </a:tc>
                <a:extLst>
                  <a:ext uri="{0D108BD9-81ED-4DB2-BD59-A6C34878D82A}">
                    <a16:rowId xmlns:a16="http://schemas.microsoft.com/office/drawing/2014/main" val="10002"/>
                  </a:ext>
                </a:extLst>
              </a:tr>
              <a:tr h="1162615">
                <a:tc>
                  <a:txBody>
                    <a:bodyPr/>
                    <a:lstStyle/>
                    <a:p>
                      <a:r>
                        <a:rPr lang="en-GB" sz="1400" b="1" dirty="0"/>
                        <a:t>#3. School Food</a:t>
                      </a:r>
                    </a:p>
                  </a:txBody>
                  <a:tcPr/>
                </a:tc>
                <a:tc>
                  <a:txBody>
                    <a:bodyPr/>
                    <a:lstStyle/>
                    <a:p>
                      <a:r>
                        <a:rPr lang="en-GB" sz="1050" dirty="0"/>
                        <a:t>Healthy free</a:t>
                      </a:r>
                      <a:r>
                        <a:rPr lang="en-GB" sz="1050" baseline="0" dirty="0"/>
                        <a:t> school meals can  improve children’s educational attainment, social skills and behaviour, support the development of long term healthy eating habits, and help families with the cost of living. Studies show that provision of universal free school meals can  lead to significant increased uptake (between 60%-90%) for both pupils who were not eligible for free schools meals and those who were already eligible.  Studies also suggest that universal free schools leams reduces the stigma associated with them.  Studies have found breakfast clubs can also have a positive impact on health, diet and behaviour, attainment and attendance. </a:t>
                      </a:r>
                    </a:p>
                    <a:p>
                      <a:endParaRPr lang="en-GB" sz="1050" baseline="0" dirty="0"/>
                    </a:p>
                    <a:p>
                      <a:r>
                        <a:rPr lang="en-GB" sz="1050" i="1" baseline="0" dirty="0"/>
                        <a:t>See ‘What works’ for more information.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6355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EB89-AA28-4E79-A202-EACD0FC31EA9}"/>
              </a:ext>
            </a:extLst>
          </p:cNvPr>
          <p:cNvSpPr>
            <a:spLocks noGrp="1"/>
          </p:cNvSpPr>
          <p:nvPr>
            <p:ph type="title" idx="4294967295"/>
          </p:nvPr>
        </p:nvSpPr>
        <p:spPr>
          <a:xfrm>
            <a:off x="628650" y="-1325563"/>
            <a:ext cx="7886700" cy="1325563"/>
          </a:xfrm>
          <a:prstGeom prst="rect">
            <a:avLst/>
          </a:prstGeom>
        </p:spPr>
        <p:txBody>
          <a:bodyPr anchor="b"/>
          <a:lstStyle/>
          <a:p>
            <a:r>
              <a:rPr lang="en-GB" dirty="0"/>
              <a:t>WHAT IS MAKING THE MOST DIFFERENCE 4-6</a:t>
            </a:r>
          </a:p>
        </p:txBody>
      </p:sp>
      <p:graphicFrame>
        <p:nvGraphicFramePr>
          <p:cNvPr id="3" name="Table 2"/>
          <p:cNvGraphicFramePr>
            <a:graphicFrameLocks noGrp="1"/>
          </p:cNvGraphicFramePr>
          <p:nvPr>
            <p:extLst>
              <p:ext uri="{D42A27DB-BD31-4B8C-83A1-F6EECF244321}">
                <p14:modId xmlns:p14="http://schemas.microsoft.com/office/powerpoint/2010/main" val="1902079112"/>
              </p:ext>
            </p:extLst>
          </p:nvPr>
        </p:nvGraphicFramePr>
        <p:xfrm>
          <a:off x="251520" y="1628801"/>
          <a:ext cx="8568952" cy="4456425"/>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720079">
                <a:tc>
                  <a:txBody>
                    <a:bodyPr/>
                    <a:lstStyle/>
                    <a:p>
                      <a:r>
                        <a:rPr lang="en-GB" dirty="0"/>
                        <a:t>Priority area </a:t>
                      </a:r>
                    </a:p>
                  </a:txBody>
                  <a:tcPr/>
                </a:tc>
                <a:tc>
                  <a:txBody>
                    <a:bodyPr/>
                    <a:lstStyle/>
                    <a:p>
                      <a:r>
                        <a:rPr lang="en-GB" dirty="0"/>
                        <a:t>Evidence base</a:t>
                      </a:r>
                    </a:p>
                  </a:txBody>
                  <a:tcPr/>
                </a:tc>
                <a:extLst>
                  <a:ext uri="{0D108BD9-81ED-4DB2-BD59-A6C34878D82A}">
                    <a16:rowId xmlns:a16="http://schemas.microsoft.com/office/drawing/2014/main" val="10000"/>
                  </a:ext>
                </a:extLst>
              </a:tr>
              <a:tr h="1282052">
                <a:tc>
                  <a:txBody>
                    <a:bodyPr/>
                    <a:lstStyle/>
                    <a:p>
                      <a:r>
                        <a:rPr lang="en-GB" sz="1400" b="1" dirty="0"/>
                        <a:t># 4. Families</a:t>
                      </a:r>
                      <a:r>
                        <a:rPr lang="en-GB" sz="1400" b="1" baseline="0" dirty="0"/>
                        <a:t> and food in the home </a:t>
                      </a:r>
                      <a:endParaRPr lang="en-GB"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It is advantageous to increase a family’s relative ability to afford healthy food</a:t>
                      </a:r>
                      <a:r>
                        <a:rPr lang="en-GB" sz="11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Effective interventions include decreasing the price of healthy food, food voucher schemes and ensuring adequate cooking facilities are available.</a:t>
                      </a:r>
                      <a:r>
                        <a:rPr lang="en-GB" sz="11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a:t>See ‘What works’  for more information. </a:t>
                      </a:r>
                      <a:endParaRPr lang="en-GB" sz="1100" i="1" dirty="0"/>
                    </a:p>
                    <a:p>
                      <a:endParaRPr lang="en-GB" sz="1100" dirty="0"/>
                    </a:p>
                  </a:txBody>
                  <a:tcPr/>
                </a:tc>
                <a:extLst>
                  <a:ext uri="{0D108BD9-81ED-4DB2-BD59-A6C34878D82A}">
                    <a16:rowId xmlns:a16="http://schemas.microsoft.com/office/drawing/2014/main" val="10001"/>
                  </a:ext>
                </a:extLst>
              </a:tr>
              <a:tr h="1157982">
                <a:tc>
                  <a:txBody>
                    <a:bodyPr/>
                    <a:lstStyle/>
                    <a:p>
                      <a:r>
                        <a:rPr lang="en-GB" sz="1400" b="1" dirty="0"/>
                        <a:t>#5. Food</a:t>
                      </a:r>
                      <a:r>
                        <a:rPr lang="en-GB" sz="1400" b="1" baseline="0" dirty="0"/>
                        <a:t> influences around us </a:t>
                      </a:r>
                      <a:endParaRPr lang="en-GB" sz="1400" b="1" dirty="0"/>
                    </a:p>
                  </a:txBody>
                  <a:tcPr/>
                </a:tc>
                <a:tc>
                  <a:txBody>
                    <a:bodyPr/>
                    <a:lstStyle/>
                    <a:p>
                      <a:r>
                        <a:rPr lang="en-GB" sz="1100" b="0" dirty="0">
                          <a:solidFill>
                            <a:srgbClr val="000000"/>
                          </a:solidFill>
                        </a:rPr>
                        <a:t>Evidence</a:t>
                      </a:r>
                      <a:r>
                        <a:rPr lang="en-GB" sz="1100" b="0" baseline="0" dirty="0">
                          <a:solidFill>
                            <a:srgbClr val="000000"/>
                          </a:solidFill>
                        </a:rPr>
                        <a:t> shows our living environment, schools, workplaces, streets, shops and places we access services  such as hospitals and leisure centres influence our opportunity to access healthy food. </a:t>
                      </a:r>
                      <a:r>
                        <a:rPr lang="en-GB" sz="1100" b="0" dirty="0">
                          <a:solidFill>
                            <a:srgbClr val="000000"/>
                          </a:solidFill>
                        </a:rPr>
                        <a:t> For</a:t>
                      </a:r>
                      <a:r>
                        <a:rPr lang="en-GB" sz="1100" b="0" baseline="0" dirty="0">
                          <a:solidFill>
                            <a:srgbClr val="000000"/>
                          </a:solidFill>
                        </a:rPr>
                        <a:t> example, </a:t>
                      </a:r>
                      <a:r>
                        <a:rPr lang="en-GB" sz="1100" b="0" dirty="0">
                          <a:solidFill>
                            <a:srgbClr val="000000"/>
                          </a:solidFill>
                        </a:rPr>
                        <a:t>advertising of foods high in salt, fat and sugar affect a child’s food preferences and requests, </a:t>
                      </a:r>
                      <a:r>
                        <a:rPr lang="en-GB" sz="1100" b="0" baseline="0" dirty="0">
                          <a:solidFill>
                            <a:srgbClr val="000000"/>
                          </a:solidFill>
                        </a:rPr>
                        <a:t>people living in temporary accommodation are at a disadvantage as they often can’t access kitchen equipment, and community food growing can encourage fruit  &amp; vegetable consumption. </a:t>
                      </a:r>
                    </a:p>
                    <a:p>
                      <a:endParaRPr lang="en-GB" sz="1100" baseline="0" dirty="0">
                        <a:solidFill>
                          <a:srgbClr val="FF0000"/>
                        </a:solidFill>
                      </a:endParaRPr>
                    </a:p>
                    <a:p>
                      <a:r>
                        <a:rPr lang="en-GB" sz="1100" i="1" baseline="0" dirty="0"/>
                        <a:t>See ‘What works’ for more information. </a:t>
                      </a:r>
                    </a:p>
                    <a:p>
                      <a:endParaRPr lang="en-GB" sz="1100" dirty="0"/>
                    </a:p>
                  </a:txBody>
                  <a:tcPr/>
                </a:tc>
                <a:extLst>
                  <a:ext uri="{0D108BD9-81ED-4DB2-BD59-A6C34878D82A}">
                    <a16:rowId xmlns:a16="http://schemas.microsoft.com/office/drawing/2014/main" val="10002"/>
                  </a:ext>
                </a:extLst>
              </a:tr>
              <a:tr h="1021734">
                <a:tc>
                  <a:txBody>
                    <a:bodyPr/>
                    <a:lstStyle/>
                    <a:p>
                      <a:r>
                        <a:rPr lang="en-GB" sz="1400" b="1" dirty="0"/>
                        <a:t>#6. Evidence: Build</a:t>
                      </a:r>
                      <a:r>
                        <a:rPr lang="en-GB" sz="1400" b="1" baseline="0" dirty="0"/>
                        <a:t> knowledge and understanding</a:t>
                      </a:r>
                      <a:endParaRPr lang="en-GB" sz="1400" b="1" dirty="0"/>
                    </a:p>
                  </a:txBody>
                  <a:tcPr/>
                </a:tc>
                <a:tc>
                  <a:txBody>
                    <a:bodyPr/>
                    <a:lstStyle/>
                    <a:p>
                      <a:r>
                        <a:rPr lang="en-GB" sz="1100" dirty="0"/>
                        <a:t>This</a:t>
                      </a:r>
                      <a:r>
                        <a:rPr lang="en-GB" sz="1100" baseline="0" dirty="0"/>
                        <a:t> JSNA has identified gaps in our knowledge in areas, including  better </a:t>
                      </a:r>
                      <a:r>
                        <a:rPr lang="en-GB" sz="1100" dirty="0"/>
                        <a:t>testimony from people experiencing food poverty and what breakfast clubs there currently are in Tower Hamlets.</a:t>
                      </a:r>
                      <a:r>
                        <a:rPr lang="en-GB" sz="1100" baseline="0" dirty="0"/>
                        <a:t> </a:t>
                      </a:r>
                    </a:p>
                    <a:p>
                      <a:endParaRPr lang="en-GB" sz="1100" baseline="0" dirty="0"/>
                    </a:p>
                    <a:p>
                      <a:r>
                        <a:rPr lang="en-GB" sz="1100" i="1" baseline="0" dirty="0"/>
                        <a:t>See ‘Knowledge Gaps’ for more information. </a:t>
                      </a:r>
                      <a:endParaRPr lang="en-GB" sz="1100" i="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7446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CB4A-5D00-4558-9865-F4D665A49358}"/>
              </a:ext>
            </a:extLst>
          </p:cNvPr>
          <p:cNvSpPr>
            <a:spLocks noGrp="1"/>
          </p:cNvSpPr>
          <p:nvPr>
            <p:ph type="title" idx="4294967295"/>
          </p:nvPr>
        </p:nvSpPr>
        <p:spPr>
          <a:xfrm>
            <a:off x="628650" y="-1325563"/>
            <a:ext cx="7886700" cy="1325563"/>
          </a:xfrm>
          <a:prstGeom prst="rect">
            <a:avLst/>
          </a:prstGeom>
        </p:spPr>
        <p:txBody>
          <a:bodyPr anchor="b"/>
          <a:lstStyle/>
          <a:p>
            <a:r>
              <a:rPr lang="en-GB" dirty="0"/>
              <a:t>WHAT IS MAKING THE MOST DIFFERENCE 7-8</a:t>
            </a:r>
          </a:p>
        </p:txBody>
      </p:sp>
      <p:graphicFrame>
        <p:nvGraphicFramePr>
          <p:cNvPr id="3" name="Table 2"/>
          <p:cNvGraphicFramePr>
            <a:graphicFrameLocks noGrp="1"/>
          </p:cNvGraphicFramePr>
          <p:nvPr>
            <p:extLst>
              <p:ext uri="{D42A27DB-BD31-4B8C-83A1-F6EECF244321}">
                <p14:modId xmlns:p14="http://schemas.microsoft.com/office/powerpoint/2010/main" val="3386470773"/>
              </p:ext>
            </p:extLst>
          </p:nvPr>
        </p:nvGraphicFramePr>
        <p:xfrm>
          <a:off x="251520" y="1628800"/>
          <a:ext cx="8568952" cy="327589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859027">
                <a:tc>
                  <a:txBody>
                    <a:bodyPr/>
                    <a:lstStyle/>
                    <a:p>
                      <a:r>
                        <a:rPr lang="en-GB" dirty="0"/>
                        <a:t>Priority area </a:t>
                      </a:r>
                    </a:p>
                  </a:txBody>
                  <a:tcPr/>
                </a:tc>
                <a:tc>
                  <a:txBody>
                    <a:bodyPr/>
                    <a:lstStyle/>
                    <a:p>
                      <a:r>
                        <a:rPr lang="en-GB" dirty="0"/>
                        <a:t>Evidence base</a:t>
                      </a:r>
                    </a:p>
                  </a:txBody>
                  <a:tcPr/>
                </a:tc>
                <a:extLst>
                  <a:ext uri="{0D108BD9-81ED-4DB2-BD59-A6C34878D82A}">
                    <a16:rowId xmlns:a16="http://schemas.microsoft.com/office/drawing/2014/main" val="10000"/>
                  </a:ext>
                </a:extLst>
              </a:tr>
              <a:tr h="816663">
                <a:tc>
                  <a:txBody>
                    <a:bodyPr/>
                    <a:lstStyle/>
                    <a:p>
                      <a:r>
                        <a:rPr lang="en-GB" sz="1400" b="1" dirty="0"/>
                        <a:t>#</a:t>
                      </a:r>
                      <a:r>
                        <a:rPr lang="en-GB" sz="1400" b="1" baseline="0" dirty="0"/>
                        <a:t>7. Communications</a:t>
                      </a:r>
                      <a:endParaRPr lang="en-GB" sz="1400" b="1" dirty="0"/>
                    </a:p>
                  </a:txBody>
                  <a:tcPr/>
                </a:tc>
                <a:tc>
                  <a:txBody>
                    <a:bodyPr/>
                    <a:lstStyle/>
                    <a:p>
                      <a:r>
                        <a:rPr lang="en-GB" sz="1100" dirty="0"/>
                        <a:t>To</a:t>
                      </a:r>
                      <a:r>
                        <a:rPr lang="en-GB" sz="1100" baseline="0" dirty="0"/>
                        <a:t> support delivery of the  recommendations  in  this Joint Strategic Needs Assessment, a communications plan is essential. </a:t>
                      </a:r>
                      <a:endParaRPr lang="en-GB" sz="1100" dirty="0"/>
                    </a:p>
                  </a:txBody>
                  <a:tcPr/>
                </a:tc>
                <a:extLst>
                  <a:ext uri="{0D108BD9-81ED-4DB2-BD59-A6C34878D82A}">
                    <a16:rowId xmlns:a16="http://schemas.microsoft.com/office/drawing/2014/main" val="10001"/>
                  </a:ext>
                </a:extLst>
              </a:tr>
              <a:tr h="1276637">
                <a:tc>
                  <a:txBody>
                    <a:bodyPr/>
                    <a:lstStyle/>
                    <a:p>
                      <a:r>
                        <a:rPr lang="en-GB" sz="1400" b="1" dirty="0"/>
                        <a:t>#8. Tackling Poverty </a:t>
                      </a:r>
                    </a:p>
                  </a:txBody>
                  <a:tcPr/>
                </a:tc>
                <a:tc>
                  <a:txBody>
                    <a:bodyPr/>
                    <a:lstStyle/>
                    <a:p>
                      <a:r>
                        <a:rPr lang="en-GB" sz="1100" dirty="0"/>
                        <a:t>We know</a:t>
                      </a:r>
                      <a:r>
                        <a:rPr lang="en-GB" sz="1100" baseline="0" dirty="0"/>
                        <a:t> that people most at risk of food poverty included poorer, larger families, single parents, people on low income, people who are unemployed, homeless, in temporary accommodation or with no recourse to public funds.  Other risk factors include insufficient benefits, benefits changes and indebtedness. (See ‘Key Facts’ section for more info)</a:t>
                      </a:r>
                    </a:p>
                    <a:p>
                      <a:r>
                        <a:rPr lang="en-GB" sz="1100" baseline="0" dirty="0"/>
                        <a:t> </a:t>
                      </a:r>
                    </a:p>
                    <a:p>
                      <a:r>
                        <a:rPr lang="en-GB" sz="1100" dirty="0"/>
                        <a:t>Tackling poverty is therefore one of</a:t>
                      </a:r>
                      <a:r>
                        <a:rPr lang="en-GB" sz="1100" baseline="0" dirty="0"/>
                        <a:t> the most important long term solutions to reducing food poverty. Actions in this area are being coordinated by the London Borough of Tower Hamlets Poverty Task Force but are included in this Joint Strategic Needs Assessment for information. </a:t>
                      </a:r>
                    </a:p>
                    <a:p>
                      <a:endParaRPr lang="en-GB" sz="11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61153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F064-B729-4665-9F23-0B4220D78F2A}"/>
              </a:ext>
            </a:extLst>
          </p:cNvPr>
          <p:cNvSpPr>
            <a:spLocks noGrp="1"/>
          </p:cNvSpPr>
          <p:nvPr>
            <p:ph type="title" idx="4294967295"/>
          </p:nvPr>
        </p:nvSpPr>
        <p:spPr>
          <a:xfrm>
            <a:off x="628650" y="-1325563"/>
            <a:ext cx="7886700" cy="1325563"/>
          </a:xfrm>
          <a:prstGeom prst="rect">
            <a:avLst/>
          </a:prstGeom>
        </p:spPr>
        <p:txBody>
          <a:bodyPr anchor="b"/>
          <a:lstStyle/>
          <a:p>
            <a:r>
              <a:rPr lang="en-GB" dirty="0"/>
              <a:t>SUMMARY OF THE TOP 10 PRIORITIES</a:t>
            </a:r>
          </a:p>
        </p:txBody>
      </p:sp>
      <p:sp>
        <p:nvSpPr>
          <p:cNvPr id="3" name="TextBox 2"/>
          <p:cNvSpPr txBox="1"/>
          <p:nvPr/>
        </p:nvSpPr>
        <p:spPr>
          <a:xfrm>
            <a:off x="539552" y="1491164"/>
            <a:ext cx="8136904" cy="5724644"/>
          </a:xfrm>
          <a:prstGeom prst="rect">
            <a:avLst/>
          </a:prstGeom>
          <a:noFill/>
        </p:spPr>
        <p:txBody>
          <a:bodyPr wrap="square" rtlCol="0">
            <a:spAutoFit/>
          </a:bodyPr>
          <a:lstStyle/>
          <a:p>
            <a:pPr algn="ctr"/>
            <a:r>
              <a:rPr lang="en-GB" sz="2400" b="1" dirty="0">
                <a:solidFill>
                  <a:srgbClr val="7030A0"/>
                </a:solidFill>
              </a:rPr>
              <a:t>Top 10 recommendations to reduce food poverty</a:t>
            </a:r>
          </a:p>
          <a:p>
            <a:pPr algn="ctr"/>
            <a:endParaRPr lang="en-GB" b="1" dirty="0"/>
          </a:p>
          <a:p>
            <a:pPr marL="342900" lvl="0" indent="-342900">
              <a:lnSpc>
                <a:spcPct val="150000"/>
              </a:lnSpc>
              <a:buFont typeface="+mj-lt"/>
              <a:buAutoNum type="arabicPeriod"/>
            </a:pPr>
            <a:r>
              <a:rPr lang="en-GB" sz="1400" dirty="0"/>
              <a:t>Provide </a:t>
            </a:r>
            <a:r>
              <a:rPr lang="en-GB" sz="1400" b="1" dirty="0">
                <a:solidFill>
                  <a:srgbClr val="7030A0"/>
                </a:solidFill>
              </a:rPr>
              <a:t>leadership</a:t>
            </a:r>
            <a:r>
              <a:rPr lang="en-GB" sz="1400" dirty="0"/>
              <a:t> to combat food poverty </a:t>
            </a:r>
          </a:p>
          <a:p>
            <a:pPr marL="342900" lvl="0" indent="-342900">
              <a:lnSpc>
                <a:spcPct val="150000"/>
              </a:lnSpc>
              <a:buFont typeface="+mj-lt"/>
              <a:buAutoNum type="arabicPeriod"/>
            </a:pPr>
            <a:r>
              <a:rPr lang="en-GB" sz="1400" dirty="0"/>
              <a:t>Develop a </a:t>
            </a:r>
            <a:r>
              <a:rPr lang="en-GB" sz="1400" b="1" dirty="0">
                <a:solidFill>
                  <a:srgbClr val="7030A0"/>
                </a:solidFill>
              </a:rPr>
              <a:t>communications strategy </a:t>
            </a:r>
            <a:r>
              <a:rPr lang="en-GB" sz="1400" dirty="0"/>
              <a:t>to ensure all those who experience food poverty know what services are available</a:t>
            </a:r>
          </a:p>
          <a:p>
            <a:pPr marL="342900" lvl="0" indent="-342900">
              <a:lnSpc>
                <a:spcPct val="150000"/>
              </a:lnSpc>
              <a:buFont typeface="+mj-lt"/>
              <a:buAutoNum type="arabicPeriod"/>
            </a:pPr>
            <a:r>
              <a:rPr lang="en-GB" sz="1400" dirty="0"/>
              <a:t>Continue to provide </a:t>
            </a:r>
            <a:r>
              <a:rPr lang="en-GB" sz="1400" b="1" dirty="0">
                <a:solidFill>
                  <a:srgbClr val="7030A0"/>
                </a:solidFill>
              </a:rPr>
              <a:t>holiday hunger programmes </a:t>
            </a:r>
            <a:r>
              <a:rPr lang="en-GB" sz="1400" dirty="0"/>
              <a:t>during the summer to young people who need it  </a:t>
            </a:r>
          </a:p>
          <a:p>
            <a:pPr marL="342900" lvl="0" indent="-342900">
              <a:lnSpc>
                <a:spcPct val="150000"/>
              </a:lnSpc>
              <a:buFont typeface="+mj-lt"/>
              <a:buAutoNum type="arabicPeriod"/>
            </a:pPr>
            <a:r>
              <a:rPr lang="en-GB" sz="1400" dirty="0"/>
              <a:t>Continue to provide </a:t>
            </a:r>
            <a:r>
              <a:rPr lang="en-GB" sz="1400" b="1" dirty="0">
                <a:solidFill>
                  <a:srgbClr val="7030A0"/>
                </a:solidFill>
              </a:rPr>
              <a:t>free, healthy school meals </a:t>
            </a:r>
            <a:r>
              <a:rPr lang="en-GB" sz="1400" dirty="0"/>
              <a:t>to young people who need it </a:t>
            </a:r>
          </a:p>
          <a:p>
            <a:pPr marL="342900" lvl="0" indent="-342900">
              <a:lnSpc>
                <a:spcPct val="150000"/>
              </a:lnSpc>
              <a:buFont typeface="+mj-lt"/>
              <a:buAutoNum type="arabicPeriod"/>
            </a:pPr>
            <a:r>
              <a:rPr lang="en-GB" sz="1400" dirty="0"/>
              <a:t>Map out </a:t>
            </a:r>
            <a:r>
              <a:rPr lang="en-GB" sz="1400" b="1" dirty="0">
                <a:solidFill>
                  <a:srgbClr val="7030A0"/>
                </a:solidFill>
              </a:rPr>
              <a:t>breakfast clubs </a:t>
            </a:r>
            <a:r>
              <a:rPr lang="en-GB" sz="1400" dirty="0"/>
              <a:t>and ensure young people who need it get free, healthy breakfast at school </a:t>
            </a:r>
          </a:p>
          <a:p>
            <a:pPr marL="342900" lvl="0" indent="-342900">
              <a:lnSpc>
                <a:spcPct val="150000"/>
              </a:lnSpc>
              <a:buFont typeface="+mj-lt"/>
              <a:buAutoNum type="arabicPeriod"/>
            </a:pPr>
            <a:r>
              <a:rPr lang="en-GB" sz="1400" dirty="0"/>
              <a:t>Increase </a:t>
            </a:r>
            <a:r>
              <a:rPr lang="en-GB" sz="1400" b="1" dirty="0">
                <a:solidFill>
                  <a:srgbClr val="7030A0"/>
                </a:solidFill>
              </a:rPr>
              <a:t>healthy start voucher uptake </a:t>
            </a:r>
            <a:r>
              <a:rPr lang="en-GB" sz="1400" dirty="0"/>
              <a:t>in the areas where it’s lowest </a:t>
            </a:r>
          </a:p>
          <a:p>
            <a:pPr marL="342900" lvl="0" indent="-342900">
              <a:lnSpc>
                <a:spcPct val="150000"/>
              </a:lnSpc>
              <a:buFont typeface="+mj-lt"/>
              <a:buAutoNum type="arabicPeriod"/>
            </a:pPr>
            <a:r>
              <a:rPr lang="en-GB" sz="1400" dirty="0"/>
              <a:t>Make </a:t>
            </a:r>
            <a:r>
              <a:rPr lang="en-GB" sz="1400" b="1" dirty="0">
                <a:solidFill>
                  <a:srgbClr val="7030A0"/>
                </a:solidFill>
              </a:rPr>
              <a:t>school food </a:t>
            </a:r>
            <a:r>
              <a:rPr lang="en-GB" sz="1400" dirty="0"/>
              <a:t>healthier: support schools to run policies and practices that guarantee healthier food in school</a:t>
            </a:r>
          </a:p>
          <a:p>
            <a:pPr marL="342900" lvl="0" indent="-342900">
              <a:lnSpc>
                <a:spcPct val="150000"/>
              </a:lnSpc>
              <a:buFont typeface="+mj-lt"/>
              <a:buAutoNum type="arabicPeriod"/>
            </a:pPr>
            <a:r>
              <a:rPr lang="en-GB" sz="1400" dirty="0"/>
              <a:t>Pilot a </a:t>
            </a:r>
            <a:r>
              <a:rPr lang="en-GB" sz="1400" b="1" dirty="0">
                <a:solidFill>
                  <a:srgbClr val="7030A0"/>
                </a:solidFill>
              </a:rPr>
              <a:t>food pantry project </a:t>
            </a:r>
            <a:r>
              <a:rPr lang="en-GB" sz="1400" dirty="0"/>
              <a:t>in an area of greatest need </a:t>
            </a:r>
          </a:p>
          <a:p>
            <a:pPr marL="342900" lvl="0" indent="-342900">
              <a:lnSpc>
                <a:spcPct val="150000"/>
              </a:lnSpc>
              <a:buFont typeface="+mj-lt"/>
              <a:buAutoNum type="arabicPeriod"/>
            </a:pPr>
            <a:r>
              <a:rPr lang="en-GB" sz="1400" dirty="0"/>
              <a:t>Understand and ensure the food poverty needs of </a:t>
            </a:r>
            <a:r>
              <a:rPr lang="en-GB" sz="1400" b="1" dirty="0">
                <a:solidFill>
                  <a:srgbClr val="7030A0"/>
                </a:solidFill>
              </a:rPr>
              <a:t>older people </a:t>
            </a:r>
            <a:r>
              <a:rPr lang="en-GB" sz="1400" dirty="0"/>
              <a:t>are met</a:t>
            </a:r>
          </a:p>
          <a:p>
            <a:pPr marL="342900" lvl="0" indent="-342900">
              <a:lnSpc>
                <a:spcPct val="150000"/>
              </a:lnSpc>
              <a:buFont typeface="+mj-lt"/>
              <a:buAutoNum type="arabicPeriod"/>
            </a:pPr>
            <a:r>
              <a:rPr lang="en-GB" sz="1400" dirty="0"/>
              <a:t>Support </a:t>
            </a:r>
            <a:r>
              <a:rPr lang="en-GB" sz="1400" b="1" dirty="0">
                <a:solidFill>
                  <a:srgbClr val="7030A0"/>
                </a:solidFill>
              </a:rPr>
              <a:t>people in temporary accommodation </a:t>
            </a:r>
            <a:r>
              <a:rPr lang="en-GB" sz="1400" dirty="0"/>
              <a:t>to access cheap, appealing healthy food</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19423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B0ED-0F20-4B5A-A690-E7EDB7A2B643}"/>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LEADERSHIP PRIORITY</a:t>
            </a:r>
          </a:p>
        </p:txBody>
      </p:sp>
      <p:sp>
        <p:nvSpPr>
          <p:cNvPr id="5" name="Content Placeholder 1"/>
          <p:cNvSpPr>
            <a:spLocks noGrp="1"/>
          </p:cNvSpPr>
          <p:nvPr>
            <p:ph sz="quarter" idx="14"/>
          </p:nvPr>
        </p:nvSpPr>
        <p:spPr>
          <a:xfrm>
            <a:off x="322833" y="1557338"/>
            <a:ext cx="8641655" cy="575518"/>
          </a:xfrm>
        </p:spPr>
        <p:txBody>
          <a:bodyPr/>
          <a:lstStyle/>
          <a:p>
            <a:pPr marL="0" indent="0">
              <a:buNone/>
            </a:pPr>
            <a:r>
              <a:rPr lang="en-GB" dirty="0"/>
              <a:t>Although we have compiled a ‘top 10’ list (see previous slide) we have also included the recommendations below, based on the evidence. </a:t>
            </a:r>
          </a:p>
        </p:txBody>
      </p:sp>
      <p:graphicFrame>
        <p:nvGraphicFramePr>
          <p:cNvPr id="4" name="Table 3"/>
          <p:cNvGraphicFramePr>
            <a:graphicFrameLocks noGrp="1"/>
          </p:cNvGraphicFramePr>
          <p:nvPr>
            <p:extLst>
              <p:ext uri="{D42A27DB-BD31-4B8C-83A1-F6EECF244321}">
                <p14:modId xmlns:p14="http://schemas.microsoft.com/office/powerpoint/2010/main" val="1968011739"/>
              </p:ext>
            </p:extLst>
          </p:nvPr>
        </p:nvGraphicFramePr>
        <p:xfrm>
          <a:off x="827584" y="2132856"/>
          <a:ext cx="7380000" cy="3816424"/>
        </p:xfrm>
        <a:graphic>
          <a:graphicData uri="http://schemas.openxmlformats.org/drawingml/2006/table">
            <a:tbl>
              <a:tblPr firstRow="1" bandRow="1">
                <a:tableStyleId>{5940675A-B579-460E-94D1-54222C63F5DA}</a:tableStyleId>
              </a:tblPr>
              <a:tblGrid>
                <a:gridCol w="2472909">
                  <a:extLst>
                    <a:ext uri="{9D8B030D-6E8A-4147-A177-3AD203B41FA5}">
                      <a16:colId xmlns:a16="http://schemas.microsoft.com/office/drawing/2014/main" val="20000"/>
                    </a:ext>
                  </a:extLst>
                </a:gridCol>
                <a:gridCol w="4907091">
                  <a:extLst>
                    <a:ext uri="{9D8B030D-6E8A-4147-A177-3AD203B41FA5}">
                      <a16:colId xmlns:a16="http://schemas.microsoft.com/office/drawing/2014/main" val="20001"/>
                    </a:ext>
                  </a:extLst>
                </a:gridCol>
              </a:tblGrid>
              <a:tr h="3816424">
                <a:tc>
                  <a:txBody>
                    <a:bodyPr/>
                    <a:lstStyle/>
                    <a:p>
                      <a:r>
                        <a:rPr lang="en-GB" dirty="0"/>
                        <a:t>Priority area #1</a:t>
                      </a:r>
                      <a:r>
                        <a:rPr lang="en-GB" baseline="0" dirty="0"/>
                        <a:t> </a:t>
                      </a:r>
                      <a:endParaRPr lang="en-GB" dirty="0"/>
                    </a:p>
                    <a:p>
                      <a:r>
                        <a:rPr lang="en-GB" dirty="0"/>
                        <a:t>Leadership </a:t>
                      </a:r>
                    </a:p>
                    <a:p>
                      <a:endParaRPr lang="en-GB" dirty="0"/>
                    </a:p>
                    <a:p>
                      <a:endParaRPr lang="en-GB" dirty="0"/>
                    </a:p>
                    <a:p>
                      <a:r>
                        <a:rPr lang="en-GB" sz="1200" dirty="0"/>
                        <a:t>What is</a:t>
                      </a:r>
                      <a:r>
                        <a:rPr lang="en-GB" sz="1200" baseline="0" dirty="0"/>
                        <a:t> already happening: </a:t>
                      </a:r>
                    </a:p>
                    <a:p>
                      <a:pPr marL="285750" indent="-285750">
                        <a:buFont typeface="Arial" panose="020B0604020202020204" pitchFamily="34" charset="0"/>
                        <a:buChar char="•"/>
                      </a:pPr>
                      <a:r>
                        <a:rPr lang="en-GB" sz="1200" dirty="0"/>
                        <a:t>Tower Hamlets Food</a:t>
                      </a:r>
                      <a:r>
                        <a:rPr lang="en-GB" sz="1200" baseline="0" dirty="0"/>
                        <a:t> Partnership was established in 2018. </a:t>
                      </a:r>
                    </a:p>
                    <a:p>
                      <a:pPr marL="285750" indent="-285750">
                        <a:buFont typeface="Arial" panose="020B0604020202020204" pitchFamily="34" charset="0"/>
                        <a:buChar char="•"/>
                      </a:pPr>
                      <a:r>
                        <a:rPr lang="en-GB" sz="1200" baseline="0" dirty="0"/>
                        <a:t>Tower Hamlets Food Partnership action plan being developed.</a:t>
                      </a:r>
                      <a:endParaRPr lang="en-GB" sz="1200" dirty="0"/>
                    </a:p>
                    <a:p>
                      <a:r>
                        <a:rPr lang="en-GB" sz="1100" dirty="0"/>
                        <a:t> </a:t>
                      </a:r>
                      <a:endParaRPr lang="en-GB" sz="1100" dirty="0">
                        <a:solidFill>
                          <a:srgbClr val="C00000"/>
                        </a:solidFill>
                      </a:endParaRPr>
                    </a:p>
                  </a:txBody>
                  <a:tcPr>
                    <a:solidFill>
                      <a:schemeClr val="accent1">
                        <a:lumMod val="20000"/>
                        <a:lumOff val="80000"/>
                      </a:schemeClr>
                    </a:solidFill>
                  </a:tcPr>
                </a:tc>
                <a:tc>
                  <a:txBody>
                    <a:bodyPr/>
                    <a:lstStyle/>
                    <a:p>
                      <a:r>
                        <a:rPr lang="en-GB" dirty="0"/>
                        <a:t>Recommended</a:t>
                      </a:r>
                      <a:r>
                        <a:rPr lang="en-GB" baseline="0" dirty="0"/>
                        <a:t> actions</a:t>
                      </a:r>
                    </a:p>
                    <a:p>
                      <a:endParaRPr lang="en-GB" dirty="0"/>
                    </a:p>
                    <a:p>
                      <a:r>
                        <a:rPr lang="en-GB" sz="1200" dirty="0"/>
                        <a:t>1. Tower Hamlets Food Partnership to keep bringing stakeholders together regularly to co-create solutions, develop action groups on priority areas and identify a way for the partnership to be sustainable.</a:t>
                      </a:r>
                    </a:p>
                    <a:p>
                      <a:r>
                        <a:rPr lang="en-GB" sz="1200" dirty="0"/>
                        <a:t> </a:t>
                      </a:r>
                    </a:p>
                    <a:p>
                      <a:r>
                        <a:rPr lang="en-GB" sz="1200" dirty="0"/>
                        <a:t>2. </a:t>
                      </a:r>
                      <a:r>
                        <a:rPr lang="en-GB" sz="1200" baseline="0" dirty="0"/>
                        <a:t>Tower Hamlets Food Partnership to incorporate the recommendations of this Joint Strategic Needs Assessment into actions for their action groups and report annually on progress to the London Borough of Tower Hamlets Poverty and Inequality Board. </a:t>
                      </a:r>
                    </a:p>
                    <a:p>
                      <a:endParaRPr lang="en-GB" sz="1200" baseline="0" dirty="0">
                        <a:solidFill>
                          <a:srgbClr val="FF0000"/>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2612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3615-5B34-4C21-B3DF-209FF2D5620C}"/>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HOLIDAY HUNGER CLUB PRIORITY</a:t>
            </a:r>
          </a:p>
        </p:txBody>
      </p:sp>
      <p:graphicFrame>
        <p:nvGraphicFramePr>
          <p:cNvPr id="3" name="Table 2"/>
          <p:cNvGraphicFramePr>
            <a:graphicFrameLocks noGrp="1"/>
          </p:cNvGraphicFramePr>
          <p:nvPr>
            <p:extLst>
              <p:ext uri="{D42A27DB-BD31-4B8C-83A1-F6EECF244321}">
                <p14:modId xmlns:p14="http://schemas.microsoft.com/office/powerpoint/2010/main" val="3630906291"/>
              </p:ext>
            </p:extLst>
          </p:nvPr>
        </p:nvGraphicFramePr>
        <p:xfrm>
          <a:off x="395536" y="1628801"/>
          <a:ext cx="8119815" cy="4680519"/>
        </p:xfrm>
        <a:graphic>
          <a:graphicData uri="http://schemas.openxmlformats.org/drawingml/2006/table">
            <a:tbl>
              <a:tblPr firstRow="1" bandRow="1">
                <a:tableStyleId>{073A0DAA-6AF3-43AB-8588-CEC1D06C72B9}</a:tableStyleId>
              </a:tblPr>
              <a:tblGrid>
                <a:gridCol w="3383255">
                  <a:extLst>
                    <a:ext uri="{9D8B030D-6E8A-4147-A177-3AD203B41FA5}">
                      <a16:colId xmlns:a16="http://schemas.microsoft.com/office/drawing/2014/main" val="20000"/>
                    </a:ext>
                  </a:extLst>
                </a:gridCol>
                <a:gridCol w="4736560">
                  <a:extLst>
                    <a:ext uri="{9D8B030D-6E8A-4147-A177-3AD203B41FA5}">
                      <a16:colId xmlns:a16="http://schemas.microsoft.com/office/drawing/2014/main" val="20001"/>
                    </a:ext>
                  </a:extLst>
                </a:gridCol>
              </a:tblGrid>
              <a:tr h="4680519">
                <a:tc>
                  <a:txBody>
                    <a:bodyPr/>
                    <a:lstStyle/>
                    <a:p>
                      <a:r>
                        <a:rPr lang="en-GB" dirty="0">
                          <a:solidFill>
                            <a:schemeClr val="tx1"/>
                          </a:solidFill>
                        </a:rPr>
                        <a:t>Priority area #2</a:t>
                      </a:r>
                    </a:p>
                    <a:p>
                      <a:r>
                        <a:rPr lang="en-GB" dirty="0">
                          <a:solidFill>
                            <a:schemeClr val="tx1"/>
                          </a:solidFill>
                        </a:rPr>
                        <a:t>Holiday Hunger Clubs</a:t>
                      </a:r>
                      <a:r>
                        <a:rPr lang="en-GB" baseline="0" dirty="0">
                          <a:solidFill>
                            <a:schemeClr val="tx1"/>
                          </a:solidFill>
                        </a:rPr>
                        <a:t> </a:t>
                      </a:r>
                    </a:p>
                    <a:p>
                      <a:endParaRPr lang="en-GB"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 </a:t>
                      </a:r>
                      <a:r>
                        <a:rPr lang="en-GB" sz="1200" dirty="0">
                          <a:solidFill>
                            <a:schemeClr val="tx1"/>
                          </a:solidFill>
                        </a:rPr>
                        <a:t>What is</a:t>
                      </a:r>
                      <a:r>
                        <a:rPr lang="en-GB" sz="1200" baseline="0" dirty="0">
                          <a:solidFill>
                            <a:schemeClr val="tx1"/>
                          </a:solidFill>
                        </a:rPr>
                        <a:t> already happening: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solidFill>
                            <a:schemeClr val="tx1"/>
                          </a:solidFill>
                        </a:rPr>
                        <a:t>Support for provision of free food during summer holidays offered again in 2019.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solidFill>
                            <a:schemeClr val="tx1"/>
                          </a:solidFill>
                        </a:rPr>
                        <a:t>Holiday provision of food also offered by community organisations (although there is no comprehensive list/map of providers).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endParaRPr>
                    </a:p>
                    <a:p>
                      <a:endParaRPr lang="en-GB" dirty="0">
                        <a:solidFill>
                          <a:schemeClr val="tx1"/>
                        </a:solidFill>
                      </a:endParaRPr>
                    </a:p>
                  </a:txBody>
                  <a:tcPr>
                    <a:solidFill>
                      <a:schemeClr val="accent1">
                        <a:lumMod val="20000"/>
                        <a:lumOff val="80000"/>
                      </a:schemeClr>
                    </a:solidFill>
                  </a:tcPr>
                </a:tc>
                <a:tc>
                  <a:txBody>
                    <a:bodyPr/>
                    <a:lstStyle/>
                    <a:p>
                      <a:r>
                        <a:rPr lang="en-GB" dirty="0">
                          <a:solidFill>
                            <a:schemeClr val="tx1"/>
                          </a:solidFill>
                        </a:rPr>
                        <a:t>Recommended</a:t>
                      </a:r>
                      <a:r>
                        <a:rPr lang="en-GB" baseline="0" dirty="0">
                          <a:solidFill>
                            <a:schemeClr val="tx1"/>
                          </a:solidFill>
                        </a:rPr>
                        <a:t> actions </a:t>
                      </a:r>
                    </a:p>
                    <a:p>
                      <a:endParaRPr lang="en-GB" dirty="0">
                        <a:solidFill>
                          <a:schemeClr val="tx1"/>
                        </a:solidFill>
                      </a:endParaRPr>
                    </a:p>
                    <a:p>
                      <a:r>
                        <a:rPr lang="en-GB" sz="1200" dirty="0">
                          <a:solidFill>
                            <a:schemeClr val="tx1"/>
                          </a:solidFill>
                        </a:rPr>
                        <a:t>3. London Borough of Tower Hamlets to identify funding for holiday provision with  cost-effective interventions  that provide healthy food for children (most likely in schools, adventure playgrounds, libraries, sports and leisure facilities and youth clubs) that guarantee a child in food poverty edifying, healthy catered holiday activity at least 4 hours a day, at least 4 days a week. </a:t>
                      </a:r>
                    </a:p>
                    <a:p>
                      <a:endParaRPr lang="en-GB" sz="1200" dirty="0">
                        <a:solidFill>
                          <a:schemeClr val="tx1"/>
                        </a:solidFill>
                      </a:endParaRPr>
                    </a:p>
                    <a:p>
                      <a:r>
                        <a:rPr lang="en-GB" sz="1200" dirty="0">
                          <a:solidFill>
                            <a:schemeClr val="tx1"/>
                          </a:solidFill>
                        </a:rPr>
                        <a:t>The tried and tested local approach is with schools, who are able to provide children regular catered activities throughout the summer for approximately £3/child/day. </a:t>
                      </a:r>
                    </a:p>
                    <a:p>
                      <a:endParaRPr lang="en-GB" sz="1200" dirty="0">
                        <a:solidFill>
                          <a:schemeClr val="tx1"/>
                        </a:solidFill>
                      </a:endParaRPr>
                    </a:p>
                    <a:p>
                      <a:r>
                        <a:rPr lang="en-GB" sz="1200" dirty="0">
                          <a:solidFill>
                            <a:schemeClr val="tx1"/>
                          </a:solidFill>
                        </a:rPr>
                        <a:t>4. Tower Hamlets Food Partnership to establish who amongst their members is able to offer holiday provision  of healthy food to children and young people (for example housing associations), and seek to build a clear picture/map of the local offer and synergise activities,</a:t>
                      </a:r>
                      <a:r>
                        <a:rPr lang="en-GB" sz="1200" baseline="0" dirty="0">
                          <a:solidFill>
                            <a:schemeClr val="tx1"/>
                          </a:solidFill>
                        </a:rPr>
                        <a:t> and coordinate promotion of these. </a:t>
                      </a:r>
                    </a:p>
                    <a:p>
                      <a:endParaRPr lang="en-GB" sz="1200" dirty="0">
                        <a:solidFill>
                          <a:schemeClr val="tx1"/>
                        </a:solidFill>
                      </a:endParaRPr>
                    </a:p>
                    <a:p>
                      <a:r>
                        <a:rPr lang="en-GB" sz="1200" dirty="0">
                          <a:solidFill>
                            <a:schemeClr val="tx1"/>
                          </a:solidFill>
                        </a:rPr>
                        <a:t>5. London Borough of Tower Hamlets </a:t>
                      </a:r>
                      <a:r>
                        <a:rPr lang="en-GB" sz="1200" baseline="0" dirty="0">
                          <a:solidFill>
                            <a:schemeClr val="tx1"/>
                          </a:solidFill>
                        </a:rPr>
                        <a:t>to consult with young people to explore their holiday hunger needs and what sort of provision would engage them, by speaking with the Young Mayor and Youth Councillor, and exploring how to implement associated recommendations.  </a:t>
                      </a:r>
                      <a:endParaRPr lang="en-GB" sz="1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095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C6BE-382A-404C-A8AC-121D08031419}"/>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SCHOOL FOOD PRIORITY</a:t>
            </a:r>
          </a:p>
        </p:txBody>
      </p:sp>
      <p:graphicFrame>
        <p:nvGraphicFramePr>
          <p:cNvPr id="3" name="Table 2"/>
          <p:cNvGraphicFramePr>
            <a:graphicFrameLocks noGrp="1"/>
          </p:cNvGraphicFramePr>
          <p:nvPr>
            <p:extLst>
              <p:ext uri="{D42A27DB-BD31-4B8C-83A1-F6EECF244321}">
                <p14:modId xmlns:p14="http://schemas.microsoft.com/office/powerpoint/2010/main" val="1867758670"/>
              </p:ext>
            </p:extLst>
          </p:nvPr>
        </p:nvGraphicFramePr>
        <p:xfrm>
          <a:off x="467544" y="1772817"/>
          <a:ext cx="8208912" cy="4192949"/>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4192949">
                <a:tc>
                  <a:txBody>
                    <a:bodyPr/>
                    <a:lstStyle/>
                    <a:p>
                      <a:r>
                        <a:rPr lang="en-GB" dirty="0"/>
                        <a:t>Priority area #3</a:t>
                      </a:r>
                    </a:p>
                    <a:p>
                      <a:r>
                        <a:rPr lang="en-GB" dirty="0"/>
                        <a:t> School Food </a:t>
                      </a:r>
                    </a:p>
                    <a:p>
                      <a:endParaRPr lang="en-GB" dirty="0"/>
                    </a:p>
                    <a:p>
                      <a:r>
                        <a:rPr lang="en-GB" dirty="0"/>
                        <a:t> </a:t>
                      </a:r>
                      <a:r>
                        <a:rPr lang="en-GB" sz="1200" dirty="0"/>
                        <a:t>What is already happening: </a:t>
                      </a:r>
                    </a:p>
                    <a:p>
                      <a:pPr marL="171450" indent="-171450">
                        <a:buFont typeface="Arial" panose="020B0604020202020204" pitchFamily="34" charset="0"/>
                        <a:buChar char="•"/>
                      </a:pPr>
                      <a:r>
                        <a:rPr lang="en-GB" sz="1100" dirty="0"/>
                        <a:t>Universal free school meals</a:t>
                      </a:r>
                      <a:r>
                        <a:rPr lang="en-GB" sz="1100" baseline="0" dirty="0"/>
                        <a:t>  for all  infant school children (reception, Years 1 and 2) and primary school aged children (Years 3-6)  in Tower Hamlets. In secondary schools (Years 7-11), free school meals are offered to all disadvantaged pupils based on household means tested benefits. </a:t>
                      </a:r>
                    </a:p>
                    <a:p>
                      <a:pPr marL="0" indent="0">
                        <a:buFont typeface="Arial" panose="020B0604020202020204" pitchFamily="34" charset="0"/>
                        <a:buNone/>
                      </a:pPr>
                      <a:endParaRPr lang="en-GB" sz="1100" dirty="0"/>
                    </a:p>
                    <a:p>
                      <a:endParaRPr lang="en-GB" dirty="0"/>
                    </a:p>
                  </a:txBody>
                  <a:tcPr>
                    <a:solidFill>
                      <a:schemeClr val="accent1">
                        <a:lumMod val="20000"/>
                        <a:lumOff val="80000"/>
                      </a:schemeClr>
                    </a:solidFill>
                  </a:tcPr>
                </a:tc>
                <a:tc>
                  <a:txBody>
                    <a:bodyPr/>
                    <a:lstStyle/>
                    <a:p>
                      <a:r>
                        <a:rPr lang="en-GB" dirty="0"/>
                        <a:t>Recommended</a:t>
                      </a:r>
                      <a:r>
                        <a:rPr lang="en-GB" baseline="0" dirty="0"/>
                        <a:t> actions</a:t>
                      </a:r>
                      <a:endParaRPr lang="en-GB" dirty="0"/>
                    </a:p>
                    <a:p>
                      <a:r>
                        <a:rPr lang="en-GB" sz="1200" dirty="0"/>
                        <a:t>6. </a:t>
                      </a:r>
                      <a:r>
                        <a:rPr lang="en-GB" sz="1200" baseline="0" dirty="0"/>
                        <a:t>London Borough of Tower Hamlets and Tower Hamlets Food Partnership to ensure young people get their free school meals through targeted communications aimed at those eligible. </a:t>
                      </a:r>
                    </a:p>
                    <a:p>
                      <a:endParaRPr lang="en-GB" sz="1200" dirty="0"/>
                    </a:p>
                    <a:p>
                      <a:r>
                        <a:rPr lang="en-GB" sz="1200" dirty="0"/>
                        <a:t>7. London Borough of Tower Hamlets Contract Services to keep improving the nutritional quality of the food they serve in schools to ensure it is healthy.  </a:t>
                      </a:r>
                    </a:p>
                    <a:p>
                      <a:endParaRPr lang="en-GB" sz="1200" dirty="0"/>
                    </a:p>
                    <a:p>
                      <a:r>
                        <a:rPr lang="en-GB" sz="1200" dirty="0"/>
                        <a:t>8. London Borough of Tower Hamlets to continue to encourage schools to implement the recommended school food policy. </a:t>
                      </a:r>
                      <a:r>
                        <a:rPr lang="en-GB" sz="1200" dirty="0">
                          <a:hlinkClick r:id="rId2"/>
                        </a:rPr>
                        <a:t>https://www.gov.uk/government/publications/standards-for-school-food-in-england</a:t>
                      </a:r>
                      <a:endParaRPr lang="en-GB" sz="1200" dirty="0"/>
                    </a:p>
                    <a:p>
                      <a:endParaRPr lang="en-GB" sz="1200" dirty="0"/>
                    </a:p>
                    <a:p>
                      <a:r>
                        <a:rPr lang="en-GB" sz="1200" dirty="0"/>
                        <a:t>9. London Borough of Tower Hamlets Healthy Lives team to continue to work with schools on their healthy food policy.</a:t>
                      </a:r>
                      <a:r>
                        <a:rPr lang="en-GB" sz="1200" baseline="0" dirty="0"/>
                        <a:t> </a:t>
                      </a:r>
                      <a:endParaRPr lang="en-GB" sz="1200" b="0" dirty="0">
                        <a:solidFill>
                          <a:srgbClr val="000000"/>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0533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6C58E-A4E2-4F38-941B-5A9D8AA9771D}"/>
              </a:ext>
            </a:extLst>
          </p:cNvPr>
          <p:cNvSpPr>
            <a:spLocks noGrp="1"/>
          </p:cNvSpPr>
          <p:nvPr>
            <p:ph type="title" idx="4294967295"/>
          </p:nvPr>
        </p:nvSpPr>
        <p:spPr>
          <a:xfrm>
            <a:off x="628650" y="-1325563"/>
            <a:ext cx="7886700" cy="1325563"/>
          </a:xfrm>
          <a:prstGeom prst="rect">
            <a:avLst/>
          </a:prstGeom>
        </p:spPr>
        <p:txBody>
          <a:bodyPr anchor="b"/>
          <a:lstStyle/>
          <a:p>
            <a:r>
              <a:rPr lang="en-GB" dirty="0"/>
              <a:t>CONSEQUENCES OF FOOD POVERTY</a:t>
            </a:r>
          </a:p>
        </p:txBody>
      </p:sp>
      <p:sp>
        <p:nvSpPr>
          <p:cNvPr id="2" name="Text Placeholder 1"/>
          <p:cNvSpPr>
            <a:spLocks noGrp="1"/>
          </p:cNvSpPr>
          <p:nvPr>
            <p:ph type="body" sz="quarter" idx="13"/>
          </p:nvPr>
        </p:nvSpPr>
        <p:spPr/>
        <p:txBody>
          <a:bodyPr/>
          <a:lstStyle/>
          <a:p>
            <a:r>
              <a:rPr lang="en-GB" dirty="0"/>
              <a:t>food poverty?</a:t>
            </a:r>
          </a:p>
        </p:txBody>
      </p:sp>
      <p:sp>
        <p:nvSpPr>
          <p:cNvPr id="3" name="Content Placeholder 2"/>
          <p:cNvSpPr>
            <a:spLocks noGrp="1"/>
          </p:cNvSpPr>
          <p:nvPr>
            <p:ph sz="quarter" idx="14"/>
          </p:nvPr>
        </p:nvSpPr>
        <p:spPr/>
        <p:txBody>
          <a:bodyPr/>
          <a:lstStyle/>
          <a:p>
            <a:pPr marL="0" indent="0">
              <a:spcBef>
                <a:spcPts val="0"/>
              </a:spcBef>
              <a:buNone/>
            </a:pPr>
            <a:r>
              <a:rPr lang="en-GB" sz="1000" dirty="0"/>
              <a:t> </a:t>
            </a:r>
          </a:p>
          <a:p>
            <a:pPr marL="0" indent="0">
              <a:spcBef>
                <a:spcPts val="0"/>
              </a:spcBef>
              <a:buNone/>
            </a:pPr>
            <a:r>
              <a:rPr lang="en-GB" sz="1000" b="1" dirty="0"/>
              <a:t>What are the consequences of food poverty? </a:t>
            </a:r>
          </a:p>
          <a:p>
            <a:pPr marL="0" indent="0">
              <a:spcBef>
                <a:spcPts val="0"/>
              </a:spcBef>
              <a:buNone/>
            </a:pPr>
            <a:endParaRPr lang="en-GB" sz="1000" b="1" dirty="0"/>
          </a:p>
          <a:p>
            <a:pPr marL="0" indent="0">
              <a:spcBef>
                <a:spcPts val="0"/>
              </a:spcBef>
              <a:buNone/>
            </a:pPr>
            <a:r>
              <a:rPr lang="en-GB" sz="1000" dirty="0"/>
              <a:t>It is important to feel safe in our ability to access a healthy diet in a socially acceptable way. Food poverty denies a person this security, and therefore has multiple negative impacts on an individual’s physical and mental health. The most common health consequence of food poverty is likely to be obesity and its related conditions. Indeed, the UK’s poorest are 132% more likely to be obese than the richest. Food poverty also causes: stress and anxiety; micronutrient deficiencies; heightened rates of malnutrition amongst the elderly; incidence of child underweight, and stunting.  It also hinders a child’s ability to learn and participate socially. Food poverty also carries a high financial cost to society.  For instance, evidence from Canada suggests families in severe food poverty cost their health service 76% more than those who aren’t, and those in moderate food poverty cost 32% more. Food poverty can also have a negative effect on mental health; a recent survey of Londoners found that 45% of Londoners living in low food security are socially isolated, and 22% of Londoners living in food insecurity often or always experience loneliness. </a:t>
            </a:r>
          </a:p>
          <a:p>
            <a:pPr marL="0" indent="0">
              <a:spcBef>
                <a:spcPts val="0"/>
              </a:spcBef>
              <a:buNone/>
            </a:pPr>
            <a:endParaRPr lang="en-GB" sz="1000" dirty="0"/>
          </a:p>
          <a:p>
            <a:pPr marL="0" indent="0">
              <a:spcBef>
                <a:spcPts val="0"/>
              </a:spcBef>
              <a:buNone/>
            </a:pPr>
            <a:endParaRPr lang="en-GB" sz="1000" dirty="0"/>
          </a:p>
          <a:p>
            <a:pPr marL="0" indent="0">
              <a:spcBef>
                <a:spcPts val="0"/>
              </a:spcBef>
              <a:buNone/>
            </a:pPr>
            <a:r>
              <a:rPr lang="en-GB" sz="1000" b="1" dirty="0"/>
              <a:t>How many people suffer food poverty?</a:t>
            </a:r>
          </a:p>
          <a:p>
            <a:pPr marL="0" indent="0">
              <a:spcBef>
                <a:spcPts val="0"/>
              </a:spcBef>
              <a:buNone/>
            </a:pPr>
            <a:endParaRPr lang="en-GB" sz="1000" b="1" dirty="0"/>
          </a:p>
          <a:p>
            <a:pPr marL="0" indent="0">
              <a:spcBef>
                <a:spcPts val="0"/>
              </a:spcBef>
              <a:buNone/>
            </a:pPr>
            <a:r>
              <a:rPr lang="en-GB" sz="1000" dirty="0"/>
              <a:t>It is difficult to accurately estimate  how many people suffer from food poverty in the UK.  However from April 2019 the Family Resource Survey, completed by  the Department of Work and Pensions , will include  10 questions which measure household food insecurity, with data available before March 2021. Currently completed in Scotland,  this will provide a more accurate estimation of the rates of food poverty supporting work in this field. </a:t>
            </a:r>
          </a:p>
          <a:p>
            <a:endParaRPr lang="en-GB" dirty="0"/>
          </a:p>
        </p:txBody>
      </p:sp>
    </p:spTree>
    <p:extLst>
      <p:ext uri="{BB962C8B-B14F-4D97-AF65-F5344CB8AC3E}">
        <p14:creationId xmlns:p14="http://schemas.microsoft.com/office/powerpoint/2010/main" val="2943968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F9D1-64E3-444C-A336-DDA919CD0E2E}"/>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FAMILIES AND FOOD PRIORITY</a:t>
            </a:r>
          </a:p>
        </p:txBody>
      </p:sp>
      <p:graphicFrame>
        <p:nvGraphicFramePr>
          <p:cNvPr id="3" name="Table 2"/>
          <p:cNvGraphicFramePr>
            <a:graphicFrameLocks noGrp="1"/>
          </p:cNvGraphicFramePr>
          <p:nvPr>
            <p:extLst>
              <p:ext uri="{D42A27DB-BD31-4B8C-83A1-F6EECF244321}">
                <p14:modId xmlns:p14="http://schemas.microsoft.com/office/powerpoint/2010/main" val="1676372476"/>
              </p:ext>
            </p:extLst>
          </p:nvPr>
        </p:nvGraphicFramePr>
        <p:xfrm>
          <a:off x="395536" y="1700808"/>
          <a:ext cx="8496944" cy="4176463"/>
        </p:xfrm>
        <a:graphic>
          <a:graphicData uri="http://schemas.openxmlformats.org/drawingml/2006/table">
            <a:tbl>
              <a:tblPr firstRow="1" bandRow="1">
                <a:tableStyleId>{00A15C55-8517-42AA-B614-E9B94910E393}</a:tableStyleId>
              </a:tblPr>
              <a:tblGrid>
                <a:gridCol w="2592288">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4176463">
                <a:tc>
                  <a:txBody>
                    <a:bodyPr/>
                    <a:lstStyle/>
                    <a:p>
                      <a:r>
                        <a:rPr lang="en-GB" dirty="0">
                          <a:solidFill>
                            <a:schemeClr val="tx1"/>
                          </a:solidFill>
                        </a:rPr>
                        <a:t>Priority area #4</a:t>
                      </a:r>
                    </a:p>
                    <a:p>
                      <a:r>
                        <a:rPr lang="en-GB" dirty="0">
                          <a:solidFill>
                            <a:schemeClr val="tx1"/>
                          </a:solidFill>
                        </a:rPr>
                        <a:t>Families and food in the home</a:t>
                      </a: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a:ln>
                            <a:noFill/>
                          </a:ln>
                          <a:solidFill>
                            <a:schemeClr val="tx1"/>
                          </a:solidFill>
                          <a:effectLst/>
                          <a:uLnTx/>
                          <a:uFillTx/>
                          <a:latin typeface="+mn-lt"/>
                          <a:ea typeface="+mn-ea"/>
                          <a:cs typeface="+mn-cs"/>
                        </a:rPr>
                        <a:t>What is already happening: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Healthy Start Voucher Scheme.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sng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London Borough of Tower Hamlets is a fully accredited Baby Friendly Borough (breastfeeding friendly).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Healthy Families Programme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chemeClr val="tx1"/>
                        </a:solidFill>
                        <a:effectLst/>
                        <a:uLnTx/>
                        <a:uFillTx/>
                        <a:latin typeface="+mn-lt"/>
                        <a:ea typeface="+mn-ea"/>
                        <a:cs typeface="+mn-cs"/>
                      </a:endParaRPr>
                    </a:p>
                    <a:p>
                      <a:endParaRPr lang="en-GB" dirty="0">
                        <a:solidFill>
                          <a:schemeClr val="tx1"/>
                        </a:solidFill>
                      </a:endParaRPr>
                    </a:p>
                  </a:txBody>
                  <a:tcPr>
                    <a:solidFill>
                      <a:schemeClr val="accent1">
                        <a:lumMod val="20000"/>
                        <a:lumOff val="80000"/>
                      </a:schemeClr>
                    </a:solidFill>
                  </a:tcPr>
                </a:tc>
                <a:tc>
                  <a:txBody>
                    <a:bodyPr/>
                    <a:lstStyle/>
                    <a:p>
                      <a:r>
                        <a:rPr lang="en-GB" dirty="0">
                          <a:solidFill>
                            <a:schemeClr val="tx1"/>
                          </a:solidFill>
                        </a:rPr>
                        <a:t>Recommended</a:t>
                      </a:r>
                      <a:r>
                        <a:rPr lang="en-GB" baseline="0" dirty="0">
                          <a:solidFill>
                            <a:schemeClr val="tx1"/>
                          </a:solidFill>
                        </a:rPr>
                        <a:t> actions</a:t>
                      </a:r>
                      <a:endParaRPr lang="en-GB" dirty="0">
                        <a:solidFill>
                          <a:schemeClr val="tx1"/>
                        </a:solidFill>
                      </a:endParaRPr>
                    </a:p>
                    <a:p>
                      <a:r>
                        <a:rPr lang="en-GB" sz="1200" dirty="0">
                          <a:solidFill>
                            <a:schemeClr val="tx1"/>
                          </a:solidFill>
                        </a:rPr>
                        <a:t>10. London Borough of Tower Hamlets </a:t>
                      </a:r>
                      <a:r>
                        <a:rPr lang="en-GB" sz="1200" baseline="0" dirty="0">
                          <a:solidFill>
                            <a:schemeClr val="tx1"/>
                          </a:solidFill>
                        </a:rPr>
                        <a:t>to explore how to ensure single people in temporary accommodation have access to affordable, healthy food, adequate kitchen facilities, secure food storage and a private dining space.</a:t>
                      </a:r>
                    </a:p>
                    <a:p>
                      <a:r>
                        <a:rPr lang="en-GB" sz="1200" baseline="0" dirty="0">
                          <a:solidFill>
                            <a:schemeClr val="tx1"/>
                          </a:solidFill>
                        </a:rPr>
                        <a:t> </a:t>
                      </a:r>
                      <a:r>
                        <a:rPr lang="en-GB" sz="120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11. Tower Hamlets Food Partnership </a:t>
                      </a:r>
                      <a:r>
                        <a:rPr lang="en-GB" sz="1200" baseline="0" dirty="0">
                          <a:solidFill>
                            <a:schemeClr val="tx1"/>
                          </a:solidFill>
                        </a:rPr>
                        <a:t>to e</a:t>
                      </a:r>
                      <a:r>
                        <a:rPr lang="en-GB" sz="1200" dirty="0">
                          <a:solidFill>
                            <a:schemeClr val="tx1"/>
                          </a:solidFill>
                        </a:rPr>
                        <a:t>xplore food voucher opportunities (e.g. Alexandra Rose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12.</a:t>
                      </a:r>
                      <a:r>
                        <a:rPr lang="en-GB" sz="1200" baseline="0" dirty="0">
                          <a:solidFill>
                            <a:schemeClr val="tx1"/>
                          </a:solidFill>
                        </a:rPr>
                        <a:t> </a:t>
                      </a:r>
                      <a:r>
                        <a:rPr lang="en-GB" sz="1200" dirty="0">
                          <a:solidFill>
                            <a:schemeClr val="tx1"/>
                          </a:solidFill>
                        </a:rPr>
                        <a:t>Tower Hamlets Food Partnership</a:t>
                      </a:r>
                      <a:r>
                        <a:rPr lang="en-GB" sz="1200" baseline="0" dirty="0">
                          <a:solidFill>
                            <a:schemeClr val="tx1"/>
                          </a:solidFill>
                        </a:rPr>
                        <a:t> to e</a:t>
                      </a:r>
                      <a:r>
                        <a:rPr lang="en-GB" sz="1200" dirty="0">
                          <a:solidFill>
                            <a:schemeClr val="tx1"/>
                          </a:solidFill>
                        </a:rPr>
                        <a:t>xplore a fruit and vegetable prescription scheme for patients at risk of food poverty and diet related ill-health, and funding options.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a:t>
                      </a:r>
                    </a:p>
                    <a:p>
                      <a:r>
                        <a:rPr lang="en-GB" sz="1200" dirty="0">
                          <a:solidFill>
                            <a:schemeClr val="tx1"/>
                          </a:solidFill>
                        </a:rPr>
                        <a:t>13.</a:t>
                      </a:r>
                      <a:r>
                        <a:rPr lang="en-GB" sz="1200" baseline="0" dirty="0">
                          <a:solidFill>
                            <a:schemeClr val="tx1"/>
                          </a:solidFill>
                        </a:rPr>
                        <a:t> London Borough of Tower Hamlets and Tower Hamlets Food Partnership to e</a:t>
                      </a:r>
                      <a:r>
                        <a:rPr lang="en-GB" sz="1200" dirty="0">
                          <a:solidFill>
                            <a:schemeClr val="tx1"/>
                          </a:solidFill>
                        </a:rPr>
                        <a:t>xplore the role housing associations and </a:t>
                      </a:r>
                      <a:r>
                        <a:rPr lang="en-GB" sz="1200" b="0" dirty="0">
                          <a:solidFill>
                            <a:schemeClr val="tx1"/>
                          </a:solidFill>
                        </a:rPr>
                        <a:t>private landlords </a:t>
                      </a:r>
                      <a:r>
                        <a:rPr lang="en-GB" sz="1200" dirty="0">
                          <a:solidFill>
                            <a:schemeClr val="tx1"/>
                          </a:solidFill>
                        </a:rPr>
                        <a:t>can play in reducing</a:t>
                      </a:r>
                      <a:r>
                        <a:rPr lang="en-GB" sz="1200" baseline="0" dirty="0">
                          <a:solidFill>
                            <a:schemeClr val="tx1"/>
                          </a:solidFill>
                        </a:rPr>
                        <a:t> </a:t>
                      </a:r>
                      <a:r>
                        <a:rPr lang="en-GB" sz="1200" dirty="0">
                          <a:solidFill>
                            <a:schemeClr val="tx1"/>
                          </a:solidFill>
                        </a:rPr>
                        <a:t>their tenants’ risk of experiencing</a:t>
                      </a:r>
                      <a:r>
                        <a:rPr lang="en-GB" sz="1200" baseline="0" dirty="0">
                          <a:solidFill>
                            <a:schemeClr val="tx1"/>
                          </a:solidFill>
                        </a:rPr>
                        <a:t> food poverty. </a:t>
                      </a:r>
                    </a:p>
                    <a:p>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14. </a:t>
                      </a:r>
                      <a:r>
                        <a:rPr lang="en-GB" sz="1200" baseline="0" dirty="0">
                          <a:solidFill>
                            <a:schemeClr val="tx1"/>
                          </a:solidFill>
                        </a:rPr>
                        <a:t>London Borough of Tower Hamlets to present on Healthy Start Voucher scheme at a future Tower Hamlets Food Partnership meeting to increase awareness of scheme and barriers to uptake. W</a:t>
                      </a:r>
                      <a:r>
                        <a:rPr lang="en-GB" sz="1200" dirty="0">
                          <a:solidFill>
                            <a:schemeClr val="tx1"/>
                          </a:solidFill>
                        </a:rPr>
                        <a:t>ork together to increase uptake</a:t>
                      </a:r>
                      <a:r>
                        <a:rPr lang="en-GB" sz="1200" baseline="0" dirty="0">
                          <a:solidFill>
                            <a:schemeClr val="tx1"/>
                          </a:solidFill>
                        </a:rPr>
                        <a:t> of Healthy Start Voucher Scheme in areas with low uptake and encourage market traders to accept healthy start vouchers.  </a:t>
                      </a:r>
                      <a:endParaRPr lang="en-GB" sz="1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7970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5A0D-E7BC-48AD-907E-D3D199B2D0C0}"/>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FOOD INFLUENCES</a:t>
            </a:r>
          </a:p>
        </p:txBody>
      </p:sp>
      <p:graphicFrame>
        <p:nvGraphicFramePr>
          <p:cNvPr id="3" name="Table 2"/>
          <p:cNvGraphicFramePr>
            <a:graphicFrameLocks noGrp="1"/>
          </p:cNvGraphicFramePr>
          <p:nvPr>
            <p:extLst>
              <p:ext uri="{D42A27DB-BD31-4B8C-83A1-F6EECF244321}">
                <p14:modId xmlns:p14="http://schemas.microsoft.com/office/powerpoint/2010/main" val="1620975737"/>
              </p:ext>
            </p:extLst>
          </p:nvPr>
        </p:nvGraphicFramePr>
        <p:xfrm>
          <a:off x="251520" y="1534047"/>
          <a:ext cx="8856984" cy="4703264"/>
        </p:xfrm>
        <a:graphic>
          <a:graphicData uri="http://schemas.openxmlformats.org/drawingml/2006/table">
            <a:tbl>
              <a:tblPr firstRow="1" bandRow="1">
                <a:tableStyleId>{5C22544A-7EE6-4342-B048-85BDC9FD1C3A}</a:tableStyleId>
              </a:tblPr>
              <a:tblGrid>
                <a:gridCol w="2976527">
                  <a:extLst>
                    <a:ext uri="{9D8B030D-6E8A-4147-A177-3AD203B41FA5}">
                      <a16:colId xmlns:a16="http://schemas.microsoft.com/office/drawing/2014/main" val="20000"/>
                    </a:ext>
                  </a:extLst>
                </a:gridCol>
                <a:gridCol w="5880457">
                  <a:extLst>
                    <a:ext uri="{9D8B030D-6E8A-4147-A177-3AD203B41FA5}">
                      <a16:colId xmlns:a16="http://schemas.microsoft.com/office/drawing/2014/main" val="20001"/>
                    </a:ext>
                  </a:extLst>
                </a:gridCol>
              </a:tblGrid>
              <a:tr h="4703264">
                <a:tc>
                  <a:txBody>
                    <a:bodyPr/>
                    <a:lstStyle/>
                    <a:p>
                      <a:r>
                        <a:rPr lang="en-GB" dirty="0">
                          <a:solidFill>
                            <a:schemeClr val="tx1"/>
                          </a:solidFill>
                        </a:rPr>
                        <a:t>Priority area #5</a:t>
                      </a:r>
                    </a:p>
                    <a:p>
                      <a:r>
                        <a:rPr lang="en-GB" dirty="0">
                          <a:solidFill>
                            <a:schemeClr val="tx1"/>
                          </a:solidFill>
                        </a:rPr>
                        <a:t>Food influences around</a:t>
                      </a:r>
                      <a:r>
                        <a:rPr lang="en-GB" baseline="0" dirty="0">
                          <a:solidFill>
                            <a:schemeClr val="tx1"/>
                          </a:solidFill>
                        </a:rPr>
                        <a:t>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 </a:t>
                      </a:r>
                      <a:r>
                        <a:rPr kumimoji="0" lang="en-GB" sz="1200" b="1" i="0" u="none" strike="noStrike" kern="1200" cap="none" spc="0" normalizeH="0" baseline="0" noProof="0" dirty="0">
                          <a:ln>
                            <a:noFill/>
                          </a:ln>
                          <a:solidFill>
                            <a:schemeClr val="tx1"/>
                          </a:solidFill>
                          <a:effectLst/>
                          <a:uLnTx/>
                          <a:uFillTx/>
                          <a:latin typeface="+mn-lt"/>
                          <a:ea typeface="+mn-ea"/>
                          <a:cs typeface="+mn-cs"/>
                        </a:rPr>
                        <a:t>What is already happening: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London Borough of Tower Hamlets new tiered approach for Food for Health Awards being developed and renewed focus on chicken shops.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London Borough of Tower Hamlets planning policy restricts  the opening of new fast food outlets.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London Borough of Tower Hamlets signed up to local declaration on sugar reduction &amp; SUGAR SMART campaign.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Tower Hamlets in Bloom annual prize giving for community and school growing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Tower Hamlets Food Growing Network gatherings and workshops organised by Women’s Environmental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Food growing initiatives in public parks.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London Borough of Tower Hamlets partners run programmes with external organisations to support food growing  </a:t>
                      </a:r>
                      <a:r>
                        <a:rPr kumimoji="0" lang="en-GB" sz="1100" b="0" i="0" u="none" strike="noStrike" kern="1200" cap="none" spc="0" normalizeH="0" baseline="0" noProof="0" dirty="0" err="1">
                          <a:ln>
                            <a:noFill/>
                          </a:ln>
                          <a:solidFill>
                            <a:schemeClr val="tx1"/>
                          </a:solidFill>
                          <a:effectLst/>
                          <a:uLnTx/>
                          <a:uFillTx/>
                          <a:latin typeface="+mn-lt"/>
                          <a:ea typeface="+mn-ea"/>
                          <a:cs typeface="+mn-cs"/>
                        </a:rPr>
                        <a:t>eg</a:t>
                      </a:r>
                      <a:r>
                        <a:rPr kumimoji="0" lang="en-GB" sz="1100" b="0" i="0" u="none" strike="noStrike" kern="1200" cap="none" spc="0" normalizeH="0" baseline="0" noProof="0" dirty="0">
                          <a:ln>
                            <a:noFill/>
                          </a:ln>
                          <a:solidFill>
                            <a:schemeClr val="tx1"/>
                          </a:solidFill>
                          <a:effectLst/>
                          <a:uLnTx/>
                          <a:uFillTx/>
                          <a:latin typeface="+mn-lt"/>
                          <a:ea typeface="+mn-ea"/>
                          <a:cs typeface="+mn-cs"/>
                        </a:rPr>
                        <a:t> through Food growing and cooking programmes in schools &amp; children’s centres.</a:t>
                      </a:r>
                    </a:p>
                  </a:txBody>
                  <a:tcPr>
                    <a:solidFill>
                      <a:schemeClr val="accent1">
                        <a:lumMod val="20000"/>
                        <a:lumOff val="80000"/>
                      </a:schemeClr>
                    </a:solidFill>
                  </a:tcPr>
                </a:tc>
                <a:tc>
                  <a:txBody>
                    <a:bodyPr/>
                    <a:lstStyle/>
                    <a:p>
                      <a:r>
                        <a:rPr lang="en-GB" dirty="0">
                          <a:solidFill>
                            <a:schemeClr val="tx1"/>
                          </a:solidFill>
                        </a:rPr>
                        <a:t>Recommended</a:t>
                      </a:r>
                      <a:r>
                        <a:rPr lang="en-GB" baseline="0" dirty="0">
                          <a:solidFill>
                            <a:schemeClr val="tx1"/>
                          </a:solidFill>
                        </a:rPr>
                        <a:t> action</a:t>
                      </a:r>
                      <a:endParaRPr lang="en-GB" dirty="0">
                        <a:solidFill>
                          <a:schemeClr val="tx1"/>
                        </a:solidFill>
                      </a:endParaRPr>
                    </a:p>
                    <a:p>
                      <a:r>
                        <a:rPr lang="en-GB" sz="1100" dirty="0">
                          <a:solidFill>
                            <a:schemeClr val="tx1"/>
                          </a:solidFill>
                        </a:rPr>
                        <a:t>15.</a:t>
                      </a:r>
                      <a:r>
                        <a:rPr lang="en-GB" sz="1100" baseline="0" dirty="0">
                          <a:solidFill>
                            <a:schemeClr val="tx1"/>
                          </a:solidFill>
                        </a:rPr>
                        <a:t> Tower Hamlets Food Partnership to n</a:t>
                      </a:r>
                      <a:r>
                        <a:rPr lang="en-GB" sz="1100" dirty="0">
                          <a:solidFill>
                            <a:schemeClr val="tx1"/>
                          </a:solidFill>
                        </a:rPr>
                        <a:t>urture community groups that seek to grow, give, cook and share healthy food. Explore the role of community centres as key assets.  </a:t>
                      </a:r>
                    </a:p>
                    <a:p>
                      <a:endParaRPr lang="en-GB" sz="1100" i="1" dirty="0">
                        <a:solidFill>
                          <a:schemeClr val="tx1"/>
                        </a:solidFill>
                      </a:endParaRPr>
                    </a:p>
                    <a:p>
                      <a:r>
                        <a:rPr lang="en-GB" sz="1100" dirty="0">
                          <a:solidFill>
                            <a:schemeClr val="tx1"/>
                          </a:solidFill>
                        </a:rPr>
                        <a:t>16. All food projects (</a:t>
                      </a:r>
                      <a:r>
                        <a:rPr lang="en-GB" sz="1100" dirty="0" err="1">
                          <a:solidFill>
                            <a:schemeClr val="tx1"/>
                          </a:solidFill>
                        </a:rPr>
                        <a:t>eg</a:t>
                      </a:r>
                      <a:r>
                        <a:rPr lang="en-GB" sz="1100" baseline="0" dirty="0">
                          <a:solidFill>
                            <a:schemeClr val="tx1"/>
                          </a:solidFill>
                        </a:rPr>
                        <a:t> </a:t>
                      </a:r>
                      <a:r>
                        <a:rPr lang="en-GB" sz="1100" dirty="0">
                          <a:solidFill>
                            <a:schemeClr val="tx1"/>
                          </a:solidFill>
                        </a:rPr>
                        <a:t>food banks, community gardens) to assess how they can be developed to act as a gateway to other services; (</a:t>
                      </a:r>
                      <a:r>
                        <a:rPr lang="en-GB" sz="1100" dirty="0" err="1">
                          <a:solidFill>
                            <a:schemeClr val="tx1"/>
                          </a:solidFill>
                        </a:rPr>
                        <a:t>eg</a:t>
                      </a:r>
                      <a:r>
                        <a:rPr lang="en-GB" sz="1100" dirty="0">
                          <a:solidFill>
                            <a:schemeClr val="tx1"/>
                          </a:solidFill>
                        </a:rPr>
                        <a:t> social prescribing</a:t>
                      </a:r>
                      <a:r>
                        <a:rPr lang="en-GB" sz="1100" baseline="0" dirty="0">
                          <a:solidFill>
                            <a:schemeClr val="tx1"/>
                          </a:solidFill>
                        </a:rPr>
                        <a:t> services) </a:t>
                      </a:r>
                      <a:r>
                        <a:rPr lang="en-GB" sz="1100" dirty="0">
                          <a:solidFill>
                            <a:schemeClr val="tx1"/>
                          </a:solidFill>
                        </a:rPr>
                        <a:t>to review how they can best assist food poverty.</a:t>
                      </a:r>
                      <a:r>
                        <a:rPr lang="en-GB" sz="1100" baseline="0" dirty="0">
                          <a:solidFill>
                            <a:schemeClr val="tx1"/>
                          </a:solidFill>
                        </a:rPr>
                        <a:t> </a:t>
                      </a:r>
                    </a:p>
                    <a:p>
                      <a:endParaRPr lang="en-GB" sz="1100" dirty="0">
                        <a:solidFill>
                          <a:schemeClr val="tx1"/>
                        </a:solidFill>
                      </a:endParaRPr>
                    </a:p>
                    <a:p>
                      <a:r>
                        <a:rPr lang="en-GB" sz="1100" dirty="0">
                          <a:solidFill>
                            <a:schemeClr val="tx1"/>
                          </a:solidFill>
                        </a:rPr>
                        <a:t>17. Tower Hamlets Food Partnership to </a:t>
                      </a:r>
                      <a:r>
                        <a:rPr lang="en-GB" sz="1100" baseline="0" dirty="0">
                          <a:solidFill>
                            <a:schemeClr val="tx1"/>
                          </a:solidFill>
                        </a:rPr>
                        <a:t>identify food redistribution organisations and support them to expand their operation so they can work according to local need. Support community groups to access the services of food redistribution organisations. </a:t>
                      </a:r>
                    </a:p>
                    <a:p>
                      <a:endParaRPr lang="en-GB"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18. </a:t>
                      </a:r>
                      <a:r>
                        <a:rPr lang="en-GB" sz="1100" baseline="0" dirty="0">
                          <a:solidFill>
                            <a:schemeClr val="tx1"/>
                          </a:solidFill>
                        </a:rPr>
                        <a:t>Tower Hamlets Food Partnership </a:t>
                      </a:r>
                      <a:r>
                        <a:rPr lang="en-GB" sz="1100" dirty="0">
                          <a:solidFill>
                            <a:schemeClr val="tx1"/>
                          </a:solidFill>
                        </a:rPr>
                        <a:t>to find a suitable space and work with a food charity to</a:t>
                      </a:r>
                      <a:r>
                        <a:rPr lang="en-GB" sz="1100" baseline="0" dirty="0">
                          <a:solidFill>
                            <a:schemeClr val="tx1"/>
                          </a:solidFill>
                        </a:rPr>
                        <a:t> </a:t>
                      </a:r>
                      <a:r>
                        <a:rPr lang="en-GB" sz="1100" dirty="0">
                          <a:solidFill>
                            <a:schemeClr val="tx1"/>
                          </a:solidFill>
                        </a:rPr>
                        <a:t>set</a:t>
                      </a:r>
                      <a:r>
                        <a:rPr lang="en-GB" sz="1100" baseline="0" dirty="0">
                          <a:solidFill>
                            <a:schemeClr val="tx1"/>
                          </a:solidFill>
                        </a:rPr>
                        <a:t> up a Food Pantry/Food Stop pilot , for example in a Children’s Centre or a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dirty="0">
                        <a:solidFill>
                          <a:schemeClr val="tx1"/>
                        </a:solidFill>
                      </a:endParaRPr>
                    </a:p>
                    <a:p>
                      <a:r>
                        <a:rPr lang="en-GB" sz="1100" dirty="0">
                          <a:solidFill>
                            <a:schemeClr val="tx1"/>
                          </a:solidFill>
                        </a:rPr>
                        <a:t>19. Tower Hamlets Food Partnership to explore</a:t>
                      </a:r>
                      <a:r>
                        <a:rPr lang="en-GB" sz="1100" baseline="0" dirty="0">
                          <a:solidFill>
                            <a:schemeClr val="tx1"/>
                          </a:solidFill>
                        </a:rPr>
                        <a:t> opportunities around food growing spaces in Tower Hamlets, </a:t>
                      </a:r>
                      <a:r>
                        <a:rPr lang="en-GB" sz="1100" b="0" baseline="0" dirty="0">
                          <a:solidFill>
                            <a:schemeClr val="tx1"/>
                          </a:solidFill>
                        </a:rPr>
                        <a:t>supporting the development of new spaces for community food growing and protecting existing spaces.  </a:t>
                      </a:r>
                    </a:p>
                    <a:p>
                      <a:endParaRPr lang="en-GB" sz="1100" b="0" baseline="0" dirty="0">
                        <a:solidFill>
                          <a:schemeClr val="tx1"/>
                        </a:solidFill>
                      </a:endParaRPr>
                    </a:p>
                    <a:p>
                      <a:r>
                        <a:rPr lang="en-GB" sz="1100" baseline="0" dirty="0">
                          <a:solidFill>
                            <a:schemeClr val="tx1"/>
                          </a:solidFill>
                        </a:rPr>
                        <a:t>20. London Borough of Tower Hamlets to explore </a:t>
                      </a:r>
                      <a:r>
                        <a:rPr lang="en-GB" sz="1100" kern="1200" dirty="0">
                          <a:solidFill>
                            <a:schemeClr val="tx1"/>
                          </a:solidFill>
                          <a:effectLst/>
                          <a:latin typeface="+mn-lt"/>
                          <a:ea typeface="+mn-ea"/>
                          <a:cs typeface="+mn-cs"/>
                        </a:rPr>
                        <a:t>the option of redistributing food surplus to people who would benefit e.g. hostels, afterschool clubs .</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This will include use of apps  to match people with businesses with food to give away. </a:t>
                      </a:r>
                    </a:p>
                    <a:p>
                      <a:endParaRPr lang="en-GB" sz="1100" kern="1200" dirty="0">
                        <a:solidFill>
                          <a:schemeClr val="tx1"/>
                        </a:solidFill>
                        <a:effectLst/>
                        <a:latin typeface="+mn-lt"/>
                        <a:ea typeface="+mn-ea"/>
                        <a:cs typeface="+mn-cs"/>
                      </a:endParaRPr>
                    </a:p>
                    <a:p>
                      <a:r>
                        <a:rPr lang="en-GB" sz="1100" baseline="0" dirty="0">
                          <a:solidFill>
                            <a:schemeClr val="tx1"/>
                          </a:solidFill>
                        </a:rPr>
                        <a:t>21. London Borough of Tower Hamlets to present their work on the Local Government Declaration on Sugar Reduction at the Food Partnership to explore how they could take on further actions. </a:t>
                      </a: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2091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39AF-EB63-4E44-B390-FAB98DF01572}"/>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BUILDING KNOWLEDGE AND UNDERSTANDING</a:t>
            </a:r>
          </a:p>
        </p:txBody>
      </p:sp>
      <p:graphicFrame>
        <p:nvGraphicFramePr>
          <p:cNvPr id="3" name="Table 2"/>
          <p:cNvGraphicFramePr>
            <a:graphicFrameLocks noGrp="1"/>
          </p:cNvGraphicFramePr>
          <p:nvPr>
            <p:extLst>
              <p:ext uri="{D42A27DB-BD31-4B8C-83A1-F6EECF244321}">
                <p14:modId xmlns:p14="http://schemas.microsoft.com/office/powerpoint/2010/main" val="4205253588"/>
              </p:ext>
            </p:extLst>
          </p:nvPr>
        </p:nvGraphicFramePr>
        <p:xfrm>
          <a:off x="323528" y="1604931"/>
          <a:ext cx="8424936" cy="4572000"/>
        </p:xfrm>
        <a:graphic>
          <a:graphicData uri="http://schemas.openxmlformats.org/drawingml/2006/table">
            <a:tbl>
              <a:tblPr firstRow="1" bandRow="1">
                <a:tableStyleId>{21E4AEA4-8DFA-4A89-87EB-49C32662AFE0}</a:tableStyleId>
              </a:tblPr>
              <a:tblGrid>
                <a:gridCol w="3415515">
                  <a:extLst>
                    <a:ext uri="{9D8B030D-6E8A-4147-A177-3AD203B41FA5}">
                      <a16:colId xmlns:a16="http://schemas.microsoft.com/office/drawing/2014/main" val="20000"/>
                    </a:ext>
                  </a:extLst>
                </a:gridCol>
                <a:gridCol w="5009421">
                  <a:extLst>
                    <a:ext uri="{9D8B030D-6E8A-4147-A177-3AD203B41FA5}">
                      <a16:colId xmlns:a16="http://schemas.microsoft.com/office/drawing/2014/main" val="20001"/>
                    </a:ext>
                  </a:extLst>
                </a:gridCol>
              </a:tblGrid>
              <a:tr h="4560372">
                <a:tc>
                  <a:txBody>
                    <a:bodyPr/>
                    <a:lstStyle/>
                    <a:p>
                      <a:r>
                        <a:rPr lang="en-GB" dirty="0">
                          <a:solidFill>
                            <a:schemeClr val="tx1"/>
                          </a:solidFill>
                        </a:rPr>
                        <a:t>Priority area #6</a:t>
                      </a:r>
                      <a:r>
                        <a:rPr lang="en-GB" baseline="0" dirty="0">
                          <a:solidFill>
                            <a:schemeClr val="tx1"/>
                          </a:solidFill>
                        </a:rPr>
                        <a:t> </a:t>
                      </a:r>
                      <a:endParaRPr lang="en-GB" dirty="0">
                        <a:solidFill>
                          <a:schemeClr val="tx1"/>
                        </a:solidFill>
                      </a:endParaRPr>
                    </a:p>
                    <a:p>
                      <a:r>
                        <a:rPr lang="en-GB" dirty="0">
                          <a:solidFill>
                            <a:schemeClr val="tx1"/>
                          </a:solidFill>
                        </a:rPr>
                        <a:t>Evidence: Build knowledge</a:t>
                      </a:r>
                      <a:r>
                        <a:rPr lang="en-GB" baseline="0" dirty="0">
                          <a:solidFill>
                            <a:schemeClr val="tx1"/>
                          </a:solidFill>
                        </a:rPr>
                        <a:t> and understanding</a:t>
                      </a:r>
                      <a:endParaRPr lang="en-GB" dirty="0">
                        <a:solidFill>
                          <a:schemeClr val="tx1"/>
                        </a:solidFill>
                      </a:endParaRPr>
                    </a:p>
                    <a:p>
                      <a:r>
                        <a:rPr lang="en-GB" sz="1100" dirty="0">
                          <a:solidFill>
                            <a:schemeClr val="tx1"/>
                          </a:solidFill>
                        </a:rPr>
                        <a:t> </a:t>
                      </a:r>
                    </a:p>
                  </a:txBody>
                  <a:tcPr>
                    <a:solidFill>
                      <a:schemeClr val="accent1">
                        <a:lumMod val="20000"/>
                        <a:lumOff val="80000"/>
                      </a:schemeClr>
                    </a:solidFill>
                  </a:tcPr>
                </a:tc>
                <a:tc>
                  <a:txBody>
                    <a:bodyPr/>
                    <a:lstStyle/>
                    <a:p>
                      <a:r>
                        <a:rPr lang="en-GB" dirty="0">
                          <a:solidFill>
                            <a:schemeClr val="tx1"/>
                          </a:solidFill>
                        </a:rPr>
                        <a:t>Recommendations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22. Tower Hamlets Food Partnership to</a:t>
                      </a:r>
                      <a:r>
                        <a:rPr lang="en-GB" sz="1200" baseline="0" dirty="0">
                          <a:solidFill>
                            <a:schemeClr val="tx1"/>
                          </a:solidFill>
                        </a:rPr>
                        <a:t> use the outputs of the Know Your Food Systems Research and London Borough of Tower Hamlets Community Insights Research on Food Poverty to  inform the actions in the Food Partnership Action Plan and of the action groups.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rPr>
                        <a:t>23. London Borough of Tower Hamlets to conduct research to explore the evidence behind, demand for and provision of Breakfast Clubs  in Tower Hamlets. London Borough of Tower Hamlets and Tower Hamlets Food Partnership should use insights gained from this research to shape their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rPr>
                        <a:t>24. London Borough of Tower Hamlets Community Insights team to conduct research to build an understanding of people’s lived experience of food poverty and the barriers and opportunities to change. Fieldwork to </a:t>
                      </a:r>
                      <a:r>
                        <a:rPr lang="en-GB" sz="1200" dirty="0">
                          <a:solidFill>
                            <a:schemeClr val="tx1"/>
                          </a:solidFill>
                        </a:rPr>
                        <a:t>explore any resources that already exist in the borough that might be able to help address the challenges people face and focus on reaching the groups most at risk of food poverty. </a:t>
                      </a:r>
                      <a:r>
                        <a:rPr lang="en-GB" sz="1200" baseline="0" dirty="0">
                          <a:solidFill>
                            <a:schemeClr val="tx1"/>
                          </a:solidFill>
                        </a:rPr>
                        <a:t> London Borough of Tower Hamlets and Tower Hamlets Food Partnership should use insights gained from this research to shape their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25. London Borough of Tower Hamlets and Tower Hamlets Food Partnership to</a:t>
                      </a:r>
                      <a:r>
                        <a:rPr lang="en-GB" sz="1200" baseline="0" dirty="0">
                          <a:solidFill>
                            <a:schemeClr val="tx1"/>
                          </a:solidFill>
                        </a:rPr>
                        <a:t> use the learning from the Bromley by Bow Centre Community Fridge pilot to explore further Community Fridge opportunities.</a:t>
                      </a:r>
                      <a:endParaRPr lang="en-GB" sz="1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156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676C-F0E4-4E41-BBBC-4D7EAC92269C}"/>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COMMUNICATIONS</a:t>
            </a:r>
          </a:p>
        </p:txBody>
      </p:sp>
      <p:graphicFrame>
        <p:nvGraphicFramePr>
          <p:cNvPr id="3" name="Table 2"/>
          <p:cNvGraphicFramePr>
            <a:graphicFrameLocks noGrp="1"/>
          </p:cNvGraphicFramePr>
          <p:nvPr>
            <p:extLst>
              <p:ext uri="{D42A27DB-BD31-4B8C-83A1-F6EECF244321}">
                <p14:modId xmlns:p14="http://schemas.microsoft.com/office/powerpoint/2010/main" val="84049557"/>
              </p:ext>
            </p:extLst>
          </p:nvPr>
        </p:nvGraphicFramePr>
        <p:xfrm>
          <a:off x="251520" y="1556793"/>
          <a:ext cx="8712968" cy="396044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3960440">
                <a:tc>
                  <a:txBody>
                    <a:bodyPr/>
                    <a:lstStyle/>
                    <a:p>
                      <a:r>
                        <a:rPr lang="en-GB" dirty="0"/>
                        <a:t>Priority area #7</a:t>
                      </a:r>
                    </a:p>
                    <a:p>
                      <a:r>
                        <a:rPr lang="en-GB" dirty="0"/>
                        <a:t>Communications</a:t>
                      </a:r>
                      <a:endParaRPr lang="en-GB" sz="1100" dirty="0">
                        <a:solidFill>
                          <a:srgbClr val="C00000"/>
                        </a:solidFill>
                      </a:endParaRPr>
                    </a:p>
                  </a:txBody>
                  <a:tcPr>
                    <a:solidFill>
                      <a:schemeClr val="accent1">
                        <a:lumMod val="20000"/>
                        <a:lumOff val="80000"/>
                      </a:schemeClr>
                    </a:solidFill>
                  </a:tcPr>
                </a:tc>
                <a:tc>
                  <a:txBody>
                    <a:bodyPr/>
                    <a:lstStyle/>
                    <a:p>
                      <a:r>
                        <a:rPr lang="en-GB" dirty="0"/>
                        <a:t>Recommendations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26. London Borough of Tower Hamlets</a:t>
                      </a:r>
                      <a:r>
                        <a:rPr lang="en-GB" sz="1200" baseline="0" dirty="0"/>
                        <a:t> and Tower Hamlets Food Partnership to develop a communications strategy to ensure awareness of food poverty is embedded in policies and service planning: ensure all those who experience food poverty know what services are available; design a Tower Hamlets Food Partnership website to act as an information hub; u</a:t>
                      </a:r>
                      <a:r>
                        <a:rPr lang="en-GB" sz="1200" dirty="0"/>
                        <a:t>se social media to share information about good food (including signposting residents to practical food skills</a:t>
                      </a:r>
                      <a:r>
                        <a:rPr lang="en-GB" sz="1200" baseline="0" dirty="0"/>
                        <a:t> classes)</a:t>
                      </a:r>
                      <a:r>
                        <a:rPr lang="en-GB" sz="1200" dirty="0"/>
                        <a:t> with people across Tower</a:t>
                      </a:r>
                      <a:r>
                        <a:rPr lang="en-GB" sz="1200" baseline="0" dirty="0"/>
                        <a:t> </a:t>
                      </a:r>
                      <a:r>
                        <a:rPr lang="en-GB" sz="1200" dirty="0"/>
                        <a:t>Hamlets; engage with businesses, organisations and campaigns; celebrate the</a:t>
                      </a:r>
                      <a:r>
                        <a:rPr lang="en-GB" sz="1200" baseline="0" dirty="0"/>
                        <a:t> </a:t>
                      </a:r>
                      <a:r>
                        <a:rPr lang="en-GB" sz="1200" dirty="0"/>
                        <a:t>good work which is going on across the borough including Tower Hamlets Food Partnership work; and engage with</a:t>
                      </a:r>
                      <a:r>
                        <a:rPr lang="en-GB" sz="1200" baseline="0" dirty="0"/>
                        <a:t> </a:t>
                      </a:r>
                      <a:r>
                        <a:rPr lang="en-GB" sz="1200" dirty="0"/>
                        <a:t>people we want to bring on board the Tower Hamlets Food Partnership.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27.</a:t>
                      </a:r>
                      <a:r>
                        <a:rPr lang="en-GB" sz="1200" baseline="0" dirty="0"/>
                        <a:t> </a:t>
                      </a:r>
                      <a:r>
                        <a:rPr lang="en-GB" sz="1200" dirty="0"/>
                        <a:t>London Borough of Tower Hamlets and Tower Hamlets Food Partnership </a:t>
                      </a:r>
                      <a:r>
                        <a:rPr lang="en-GB" sz="1200" baseline="0" dirty="0"/>
                        <a:t>to ensure young people get their free school meals through targeted communications aimed at those eligible.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28.</a:t>
                      </a:r>
                      <a:r>
                        <a:rPr lang="en-GB" sz="1200" baseline="0" dirty="0"/>
                        <a:t> </a:t>
                      </a:r>
                      <a:r>
                        <a:rPr lang="en-GB" sz="1200" dirty="0"/>
                        <a:t>London Borough of Tower Hamlets </a:t>
                      </a:r>
                      <a:r>
                        <a:rPr lang="en-GB" sz="1200" baseline="0" dirty="0"/>
                        <a:t>and Tower Hamlets Food Partnership to p</a:t>
                      </a:r>
                      <a:r>
                        <a:rPr lang="en-GB" sz="1200" dirty="0"/>
                        <a:t>romote Holiday</a:t>
                      </a:r>
                      <a:r>
                        <a:rPr lang="en-GB" sz="1200" baseline="0" dirty="0"/>
                        <a:t> Hunger Clubs to vulnerable groups and explore sustainable funding. </a:t>
                      </a:r>
                      <a:endParaRPr lang="en-GB" sz="1200"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6072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50D9-D4D3-4051-AF11-B57E5E10179E}"/>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TACKLING POVERTY GENERALLY</a:t>
            </a:r>
          </a:p>
        </p:txBody>
      </p:sp>
      <p:graphicFrame>
        <p:nvGraphicFramePr>
          <p:cNvPr id="3" name="Table 2"/>
          <p:cNvGraphicFramePr>
            <a:graphicFrameLocks noGrp="1"/>
          </p:cNvGraphicFramePr>
          <p:nvPr>
            <p:extLst>
              <p:ext uri="{D42A27DB-BD31-4B8C-83A1-F6EECF244321}">
                <p14:modId xmlns:p14="http://schemas.microsoft.com/office/powerpoint/2010/main" val="2173038998"/>
              </p:ext>
            </p:extLst>
          </p:nvPr>
        </p:nvGraphicFramePr>
        <p:xfrm>
          <a:off x="467544" y="1700808"/>
          <a:ext cx="8208912" cy="4147793"/>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4147793">
                <a:tc>
                  <a:txBody>
                    <a:bodyPr/>
                    <a:lstStyle/>
                    <a:p>
                      <a:r>
                        <a:rPr lang="en-GB" dirty="0"/>
                        <a:t>Priority area #8</a:t>
                      </a:r>
                      <a:r>
                        <a:rPr lang="en-GB" baseline="0" dirty="0"/>
                        <a:t> </a:t>
                      </a:r>
                      <a:endParaRPr lang="en-GB" dirty="0"/>
                    </a:p>
                    <a:p>
                      <a:r>
                        <a:rPr lang="en-GB" dirty="0"/>
                        <a:t>Tackling Poverty </a:t>
                      </a:r>
                    </a:p>
                    <a:p>
                      <a:r>
                        <a:rPr lang="en-GB" sz="1100" dirty="0"/>
                        <a:t> </a:t>
                      </a:r>
                      <a:endParaRPr lang="en-GB" sz="1100" dirty="0">
                        <a:solidFill>
                          <a:srgbClr val="C00000"/>
                        </a:solidFill>
                      </a:endParaRPr>
                    </a:p>
                  </a:txBody>
                  <a:tcPr>
                    <a:solidFill>
                      <a:schemeClr val="accent1">
                        <a:lumMod val="20000"/>
                        <a:lumOff val="80000"/>
                      </a:schemeClr>
                    </a:solidFill>
                  </a:tcPr>
                </a:tc>
                <a:tc>
                  <a:txBody>
                    <a:bodyPr/>
                    <a:lstStyle/>
                    <a:p>
                      <a:r>
                        <a:rPr lang="en-GB" dirty="0"/>
                        <a:t>Actions</a:t>
                      </a:r>
                      <a:r>
                        <a:rPr lang="en-GB" baseline="0" dirty="0"/>
                        <a:t> from Tackling Poverty Action Plan relevant to food poverty </a:t>
                      </a:r>
                      <a:endParaRPr lang="en-GB" dirty="0"/>
                    </a:p>
                    <a:p>
                      <a:r>
                        <a:rPr lang="en-GB" sz="1200" dirty="0"/>
                        <a:t>Food Poverty:</a:t>
                      </a:r>
                      <a:r>
                        <a:rPr lang="en-GB" sz="1200" baseline="0" dirty="0"/>
                        <a:t> To support projects which tackle food poverty in the borough, in providing more healthy food to those in need to improve health outcomes and budgetary pressures.</a:t>
                      </a:r>
                    </a:p>
                    <a:p>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Holiday</a:t>
                      </a:r>
                      <a:r>
                        <a:rPr lang="en-GB" sz="1200" baseline="0" dirty="0"/>
                        <a:t> Hunger: To provide holiday hunger programmes across the borough.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Poverty</a:t>
                      </a:r>
                      <a:r>
                        <a:rPr lang="en-GB" sz="1200" baseline="0" dirty="0"/>
                        <a:t> Proofing the School Day: To roll out the Poverty Proofing the School Day programme, as developed by Children North East, to schools in Tower Hamlets. This seeks to change school structures and processes to feel more inclusive to children facing poverty. It engages every child at the school in order to see issues through the eyes of the child and to understand each child's experience of the school day. Outcomes in other locations have included altering the administration of free school meals to make students feel less stigmatised, changing uniform policy and ensuring parents have enough warning for things which carry a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Other projects which</a:t>
                      </a:r>
                      <a:r>
                        <a:rPr lang="en-GB" sz="1200" baseline="0" dirty="0"/>
                        <a:t> are relevant to the food poverty agenda include: Youth Employment Support Pilot; Childcare support; Innovation Fund; In work poverty; Digital Logbook; Resident Support Scheme; Discretionary Housing Payments Support; Under-Claiming of Benefits; Council Tax Arrears Support; and Local Community Fund Social Welfare Advice Services.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5294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76FE-1B46-4D82-B342-208629535BCE}"/>
              </a:ext>
            </a:extLst>
          </p:cNvPr>
          <p:cNvSpPr>
            <a:spLocks noGrp="1"/>
          </p:cNvSpPr>
          <p:nvPr>
            <p:ph type="title" idx="4294967295"/>
          </p:nvPr>
        </p:nvSpPr>
        <p:spPr>
          <a:xfrm>
            <a:off x="628650" y="-1325563"/>
            <a:ext cx="7886700" cy="1325563"/>
          </a:xfrm>
          <a:prstGeom prst="rect">
            <a:avLst/>
          </a:prstGeom>
        </p:spPr>
        <p:txBody>
          <a:bodyPr anchor="b"/>
          <a:lstStyle/>
          <a:p>
            <a:r>
              <a:rPr lang="en-GB" dirty="0"/>
              <a:t>AUTHORS AND ACKNOWLEDGEMENTS</a:t>
            </a:r>
          </a:p>
        </p:txBody>
      </p:sp>
      <p:sp>
        <p:nvSpPr>
          <p:cNvPr id="4" name="Content Placeholder 3"/>
          <p:cNvSpPr>
            <a:spLocks noGrp="1"/>
          </p:cNvSpPr>
          <p:nvPr>
            <p:ph sz="quarter" idx="14"/>
          </p:nvPr>
        </p:nvSpPr>
        <p:spPr>
          <a:xfrm>
            <a:off x="251519" y="1845370"/>
            <a:ext cx="8641655" cy="791542"/>
          </a:xfrm>
        </p:spPr>
        <p:txBody>
          <a:bodyPr/>
          <a:lstStyle/>
          <a:p>
            <a:r>
              <a:rPr lang="en-GB" sz="2000" dirty="0"/>
              <a:t>This document was written by Natalie Lovell and Fran Eatwell-Roberts. </a:t>
            </a:r>
          </a:p>
          <a:p>
            <a:r>
              <a:rPr lang="en-GB" sz="2000" dirty="0"/>
              <a:t>Thank you to all the stakeholders who contributed to this publication. This  includes: Tower Hamlets Food Partnership Members and Council Officers from the London Borough of Tower Hamlets including Public Health Team, Parks Team, Town Centres Team, Enterprise Office, Tackling Poverty Unit and Planning Policy Team.  </a:t>
            </a:r>
          </a:p>
          <a:p>
            <a:pPr marL="0" indent="0">
              <a:buNone/>
            </a:pPr>
            <a:endParaRPr lang="en-GB" sz="1100" dirty="0"/>
          </a:p>
          <a:p>
            <a:endParaRPr lang="en-GB" sz="1100" dirty="0"/>
          </a:p>
          <a:p>
            <a:endParaRPr lang="en-GB" dirty="0"/>
          </a:p>
        </p:txBody>
      </p:sp>
      <p:sp>
        <p:nvSpPr>
          <p:cNvPr id="5" name="TextBox 4"/>
          <p:cNvSpPr txBox="1"/>
          <p:nvPr/>
        </p:nvSpPr>
        <p:spPr>
          <a:xfrm>
            <a:off x="539550" y="4861609"/>
            <a:ext cx="7848871" cy="1015663"/>
          </a:xfrm>
          <a:prstGeom prst="rect">
            <a:avLst/>
          </a:prstGeo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spcBef>
                <a:spcPct val="20000"/>
              </a:spcBef>
            </a:pPr>
            <a:r>
              <a:rPr lang="en-GB" sz="2000" dirty="0"/>
              <a:t>Any </a:t>
            </a:r>
            <a:r>
              <a:rPr lang="en-GB" sz="2000" dirty="0">
                <a:solidFill>
                  <a:prstClr val="black"/>
                </a:solidFill>
              </a:rPr>
              <a:t>queries regarding this publication should be sent to Natalie Lovell, Public Health Programmes Manager, Healthy Environments (</a:t>
            </a:r>
            <a:r>
              <a:rPr lang="en-GB" sz="2000" dirty="0">
                <a:solidFill>
                  <a:prstClr val="black"/>
                </a:solidFill>
                <a:hlinkClick r:id="rId2"/>
              </a:rPr>
              <a:t>natalie.lovell@towerhamlets.gov.uk</a:t>
            </a:r>
            <a:r>
              <a:rPr lang="en-GB" sz="2000" dirty="0">
                <a:solidFill>
                  <a:prstClr val="black"/>
                </a:solidFill>
              </a:rPr>
              <a:t>) </a:t>
            </a:r>
          </a:p>
        </p:txBody>
      </p:sp>
    </p:spTree>
    <p:extLst>
      <p:ext uri="{BB962C8B-B14F-4D97-AF65-F5344CB8AC3E}">
        <p14:creationId xmlns:p14="http://schemas.microsoft.com/office/powerpoint/2010/main" val="57670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2B47-4D58-42DB-A147-97C300AD38A8}"/>
              </a:ext>
            </a:extLst>
          </p:cNvPr>
          <p:cNvSpPr>
            <a:spLocks noGrp="1"/>
          </p:cNvSpPr>
          <p:nvPr>
            <p:ph type="title" idx="4294967295"/>
          </p:nvPr>
        </p:nvSpPr>
        <p:spPr>
          <a:xfrm>
            <a:off x="628650" y="-1325563"/>
            <a:ext cx="7886700" cy="1325563"/>
          </a:xfrm>
          <a:prstGeom prst="rect">
            <a:avLst/>
          </a:prstGeom>
        </p:spPr>
        <p:txBody>
          <a:bodyPr anchor="b"/>
          <a:lstStyle/>
          <a:p>
            <a:r>
              <a:rPr lang="en-GB" dirty="0"/>
              <a:t>COLLECTING DATA ON FRESH FOOD AVAILABILITY IN TOWER HAMLETS</a:t>
            </a:r>
          </a:p>
        </p:txBody>
      </p:sp>
      <p:sp>
        <p:nvSpPr>
          <p:cNvPr id="5" name="TextBox 4"/>
          <p:cNvSpPr txBox="1"/>
          <p:nvPr/>
        </p:nvSpPr>
        <p:spPr>
          <a:xfrm>
            <a:off x="2915816" y="467380"/>
            <a:ext cx="4608512" cy="369332"/>
          </a:xfrm>
          <a:prstGeom prst="rect">
            <a:avLst/>
          </a:prstGeom>
          <a:noFill/>
        </p:spPr>
        <p:txBody>
          <a:bodyPr wrap="square" rtlCol="0">
            <a:spAutoFit/>
          </a:bodyPr>
          <a:lstStyle/>
          <a:p>
            <a:r>
              <a:rPr lang="en-GB" dirty="0"/>
              <a:t>Appendix 1: Affordable Fresh Food Availability </a:t>
            </a:r>
          </a:p>
        </p:txBody>
      </p:sp>
      <p:sp>
        <p:nvSpPr>
          <p:cNvPr id="3" name="TextBox 2"/>
          <p:cNvSpPr txBox="1"/>
          <p:nvPr/>
        </p:nvSpPr>
        <p:spPr>
          <a:xfrm>
            <a:off x="442417" y="1556792"/>
            <a:ext cx="7056784" cy="707886"/>
          </a:xfrm>
          <a:prstGeom prst="rect">
            <a:avLst/>
          </a:prstGeom>
          <a:noFill/>
        </p:spPr>
        <p:txBody>
          <a:bodyPr wrap="square" rtlCol="0">
            <a:spAutoFit/>
          </a:bodyPr>
          <a:lstStyle/>
          <a:p>
            <a:r>
              <a:rPr lang="en-GB" sz="1050" dirty="0"/>
              <a:t>Research was undertaken by London Borough of Tower Hamlets in summer 2018 to understand the availability of fresh food in shops in Tower Hamlets. The information below provides an overview of this work including methodology and results. </a:t>
            </a:r>
          </a:p>
          <a:p>
            <a:endParaRPr lang="en-GB"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18" t="13519" r="7032" b="3333"/>
          <a:stretch/>
        </p:blipFill>
        <p:spPr bwMode="auto">
          <a:xfrm>
            <a:off x="22574250" y="1390650"/>
            <a:ext cx="11430000" cy="855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Describes how consumer information about fresh food availability in Tower Hamlets was collected using a phone app"/>
          <p:cNvPicPr>
            <a:picLocks noChangeAspect="1" noChangeArrowheads="1"/>
          </p:cNvPicPr>
          <p:nvPr/>
        </p:nvPicPr>
        <p:blipFill rotWithShape="1">
          <a:blip r:embed="rId2">
            <a:extLst>
              <a:ext uri="{28A0092B-C50C-407E-A947-70E740481C1C}">
                <a14:useLocalDpi xmlns:a14="http://schemas.microsoft.com/office/drawing/2010/main" val="0"/>
              </a:ext>
            </a:extLst>
          </a:blip>
          <a:srcRect l="61718" t="13519" r="7032" b="3333"/>
          <a:stretch/>
        </p:blipFill>
        <p:spPr bwMode="auto">
          <a:xfrm>
            <a:off x="539552" y="2131896"/>
            <a:ext cx="5566908" cy="416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481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64F6-DE45-4229-B2F4-7569452E3369}"/>
              </a:ext>
            </a:extLst>
          </p:cNvPr>
          <p:cNvSpPr>
            <a:spLocks noGrp="1"/>
          </p:cNvSpPr>
          <p:nvPr>
            <p:ph type="title"/>
          </p:nvPr>
        </p:nvSpPr>
        <p:spPr>
          <a:xfrm>
            <a:off x="457200" y="-1143000"/>
            <a:ext cx="8229600" cy="1143000"/>
          </a:xfrm>
        </p:spPr>
        <p:txBody>
          <a:bodyPr anchor="b"/>
          <a:lstStyle/>
          <a:p>
            <a:r>
              <a:rPr lang="en-GB" dirty="0"/>
              <a:t>RESEARCH ON FRESH FOOD AVAILABILITY IN TOWER HAMLETS</a:t>
            </a:r>
          </a:p>
        </p:txBody>
      </p:sp>
      <p:sp>
        <p:nvSpPr>
          <p:cNvPr id="6" name="TextBox 5">
            <a:extLst>
              <a:ext uri="{C183D7F6-B498-43B3-948B-1728B52AA6E4}">
                <adec:decorative xmlns:adec="http://schemas.microsoft.com/office/drawing/2017/decorative" val="1"/>
              </a:ext>
            </a:extLst>
          </p:cNvPr>
          <p:cNvSpPr txBox="1"/>
          <p:nvPr/>
        </p:nvSpPr>
        <p:spPr>
          <a:xfrm>
            <a:off x="1547664" y="1052736"/>
            <a:ext cx="7200800"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309"/>
            <a:ext cx="1151346" cy="778403"/>
          </a:xfrm>
          <a:prstGeom prst="rect">
            <a:avLst/>
          </a:prstGeom>
          <a:solidFill>
            <a:schemeClr val="bg1"/>
          </a:solidFill>
          <a:ln>
            <a:noFill/>
          </a:ln>
          <a:effectLst/>
        </p:spPr>
      </p:pic>
      <p:sp>
        <p:nvSpPr>
          <p:cNvPr id="10" name="TextBox 9">
            <a:extLst>
              <a:ext uri="{C183D7F6-B498-43B3-948B-1728B52AA6E4}">
                <adec:decorative xmlns:adec="http://schemas.microsoft.com/office/drawing/2017/decorative" val="1"/>
              </a:ext>
            </a:extLst>
          </p:cNvPr>
          <p:cNvSpPr txBox="1"/>
          <p:nvPr/>
        </p:nvSpPr>
        <p:spPr>
          <a:xfrm>
            <a:off x="1547664" y="1052736"/>
            <a:ext cx="734481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sp>
        <p:nvSpPr>
          <p:cNvPr id="13" name="TextBox 12"/>
          <p:cNvSpPr txBox="1"/>
          <p:nvPr/>
        </p:nvSpPr>
        <p:spPr>
          <a:xfrm>
            <a:off x="1547664" y="1052736"/>
            <a:ext cx="759633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t>
            </a:r>
            <a:r>
              <a:rPr lang="en-GB" b="1" baseline="0" dirty="0">
                <a:solidFill>
                  <a:srgbClr val="33CC33"/>
                </a:solidFill>
              </a:rPr>
              <a:t>Affordable </a:t>
            </a:r>
            <a:r>
              <a:rPr lang="en-GB" b="1" dirty="0">
                <a:solidFill>
                  <a:srgbClr val="33CC33"/>
                </a:solidFill>
              </a:rPr>
              <a:t>F</a:t>
            </a:r>
            <a:r>
              <a:rPr lang="en-GB" b="1" baseline="0" dirty="0">
                <a:solidFill>
                  <a:srgbClr val="33CC33"/>
                </a:solidFill>
              </a:rPr>
              <a:t>resh Food Availability</a:t>
            </a:r>
          </a:p>
        </p:txBody>
      </p:sp>
      <p:pic>
        <p:nvPicPr>
          <p:cNvPr id="2050" name="Picture 2" descr="Table describes the results of the research on food availability and a map shows where fresh food can be accessed."/>
          <p:cNvPicPr>
            <a:picLocks noChangeAspect="1" noChangeArrowheads="1"/>
          </p:cNvPicPr>
          <p:nvPr/>
        </p:nvPicPr>
        <p:blipFill rotWithShape="1">
          <a:blip r:embed="rId3">
            <a:extLst>
              <a:ext uri="{28A0092B-C50C-407E-A947-70E740481C1C}">
                <a14:useLocalDpi xmlns:a14="http://schemas.microsoft.com/office/drawing/2010/main" val="0"/>
              </a:ext>
            </a:extLst>
          </a:blip>
          <a:srcRect l="61874" t="14064" r="7032" b="2816"/>
          <a:stretch/>
        </p:blipFill>
        <p:spPr bwMode="auto">
          <a:xfrm>
            <a:off x="0" y="6180"/>
            <a:ext cx="9144000" cy="687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980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BDBD-2923-46D0-92EF-EFB28CCA01B8}"/>
              </a:ext>
            </a:extLst>
          </p:cNvPr>
          <p:cNvSpPr>
            <a:spLocks noGrp="1"/>
          </p:cNvSpPr>
          <p:nvPr>
            <p:ph type="title"/>
          </p:nvPr>
        </p:nvSpPr>
        <p:spPr>
          <a:xfrm>
            <a:off x="457200" y="-1143000"/>
            <a:ext cx="8229600" cy="1143000"/>
          </a:xfrm>
        </p:spPr>
        <p:txBody>
          <a:bodyPr anchor="b"/>
          <a:lstStyle/>
          <a:p>
            <a:r>
              <a:rPr lang="en-GB" dirty="0"/>
              <a:t>ACCESS TO FRESH FOOD STORES IN TOWER HAMLETS</a:t>
            </a:r>
          </a:p>
        </p:txBody>
      </p:sp>
      <p:sp>
        <p:nvSpPr>
          <p:cNvPr id="6" name="TextBox 5"/>
          <p:cNvSpPr txBox="1"/>
          <p:nvPr/>
        </p:nvSpPr>
        <p:spPr>
          <a:xfrm>
            <a:off x="1547664" y="1052736"/>
            <a:ext cx="7200800"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309"/>
            <a:ext cx="1151346" cy="778403"/>
          </a:xfrm>
          <a:prstGeom prst="rect">
            <a:avLst/>
          </a:prstGeom>
          <a:solidFill>
            <a:schemeClr val="bg1"/>
          </a:solidFill>
          <a:ln>
            <a:noFill/>
          </a:ln>
          <a:effectLst/>
        </p:spPr>
      </p:pic>
      <p:sp>
        <p:nvSpPr>
          <p:cNvPr id="10" name="TextBox 9">
            <a:extLst>
              <a:ext uri="{C183D7F6-B498-43B3-948B-1728B52AA6E4}">
                <adec:decorative xmlns:adec="http://schemas.microsoft.com/office/drawing/2017/decorative" val="1"/>
              </a:ext>
            </a:extLst>
          </p:cNvPr>
          <p:cNvSpPr txBox="1"/>
          <p:nvPr/>
        </p:nvSpPr>
        <p:spPr>
          <a:xfrm>
            <a:off x="1547664" y="1052736"/>
            <a:ext cx="734481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sp>
        <p:nvSpPr>
          <p:cNvPr id="13" name="TextBox 12">
            <a:extLst>
              <a:ext uri="{C183D7F6-B498-43B3-948B-1728B52AA6E4}">
                <adec:decorative xmlns:adec="http://schemas.microsoft.com/office/drawing/2017/decorative" val="0"/>
              </a:ext>
            </a:extLst>
          </p:cNvPr>
          <p:cNvSpPr txBox="1"/>
          <p:nvPr/>
        </p:nvSpPr>
        <p:spPr>
          <a:xfrm>
            <a:off x="1547664" y="1052736"/>
            <a:ext cx="759633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t>
            </a:r>
            <a:r>
              <a:rPr lang="en-GB" b="1" baseline="0" dirty="0">
                <a:solidFill>
                  <a:srgbClr val="33CC33"/>
                </a:solidFill>
              </a:rPr>
              <a:t>Affordable </a:t>
            </a:r>
            <a:r>
              <a:rPr lang="en-GB" b="1" dirty="0">
                <a:solidFill>
                  <a:srgbClr val="33CC33"/>
                </a:solidFill>
              </a:rPr>
              <a:t>F</a:t>
            </a:r>
            <a:r>
              <a:rPr lang="en-GB" b="1" baseline="0" dirty="0">
                <a:solidFill>
                  <a:srgbClr val="33CC33"/>
                </a:solidFill>
              </a:rPr>
              <a:t>resh Food Availability</a:t>
            </a:r>
          </a:p>
        </p:txBody>
      </p:sp>
      <p:sp>
        <p:nvSpPr>
          <p:cNvPr id="16" name="TextBox 15"/>
          <p:cNvSpPr txBox="1"/>
          <p:nvPr/>
        </p:nvSpPr>
        <p:spPr>
          <a:xfrm>
            <a:off x="233772" y="620688"/>
            <a:ext cx="8712968" cy="369332"/>
          </a:xfrm>
          <a:prstGeom prst="rect">
            <a:avLst/>
          </a:prstGeom>
          <a:noFill/>
        </p:spPr>
        <p:txBody>
          <a:bodyPr wrap="square" rtlCol="0">
            <a:spAutoFit/>
          </a:bodyPr>
          <a:lstStyle/>
          <a:p>
            <a:r>
              <a:rPr lang="en-GB" b="1" dirty="0"/>
              <a:t>Price of onions</a:t>
            </a:r>
          </a:p>
        </p:txBody>
      </p:sp>
      <p:pic>
        <p:nvPicPr>
          <p:cNvPr id="3074" name="Picture 2" descr="Further details about access to fresh food - a map shows food shops that are within 200 metres and 400 metres for most residents of Tower Hamlets"/>
          <p:cNvPicPr>
            <a:picLocks noChangeAspect="1" noChangeArrowheads="1"/>
          </p:cNvPicPr>
          <p:nvPr/>
        </p:nvPicPr>
        <p:blipFill rotWithShape="1">
          <a:blip r:embed="rId3">
            <a:extLst>
              <a:ext uri="{28A0092B-C50C-407E-A947-70E740481C1C}">
                <a14:useLocalDpi xmlns:a14="http://schemas.microsoft.com/office/drawing/2010/main" val="0"/>
              </a:ext>
            </a:extLst>
          </a:blip>
          <a:srcRect l="61826" t="12029" r="6984" b="5326"/>
          <a:stretch/>
        </p:blipFill>
        <p:spPr bwMode="auto">
          <a:xfrm>
            <a:off x="0" y="-18739"/>
            <a:ext cx="9143999" cy="681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904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44ED-1B51-4154-BFA7-7FDCE3CD438F}"/>
              </a:ext>
            </a:extLst>
          </p:cNvPr>
          <p:cNvSpPr>
            <a:spLocks noGrp="1"/>
          </p:cNvSpPr>
          <p:nvPr>
            <p:ph type="title"/>
          </p:nvPr>
        </p:nvSpPr>
        <p:spPr>
          <a:xfrm>
            <a:off x="457200" y="-1143000"/>
            <a:ext cx="8229600" cy="1143000"/>
          </a:xfrm>
        </p:spPr>
        <p:txBody>
          <a:bodyPr anchor="b"/>
          <a:lstStyle/>
          <a:p>
            <a:r>
              <a:rPr lang="en-GB" dirty="0"/>
              <a:t>THE PRICE OF ONIONS AS AN INDICATOR OF FRESH FOOD COSTS</a:t>
            </a:r>
          </a:p>
        </p:txBody>
      </p:sp>
      <p:sp>
        <p:nvSpPr>
          <p:cNvPr id="6" name="TextBox 5">
            <a:extLst>
              <a:ext uri="{C183D7F6-B498-43B3-948B-1728B52AA6E4}">
                <adec:decorative xmlns:adec="http://schemas.microsoft.com/office/drawing/2017/decorative" val="1"/>
              </a:ext>
            </a:extLst>
          </p:cNvPr>
          <p:cNvSpPr txBox="1"/>
          <p:nvPr/>
        </p:nvSpPr>
        <p:spPr>
          <a:xfrm>
            <a:off x="1547664" y="1052736"/>
            <a:ext cx="7200800"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309"/>
            <a:ext cx="1151346" cy="778403"/>
          </a:xfrm>
          <a:prstGeom prst="rect">
            <a:avLst/>
          </a:prstGeom>
          <a:solidFill>
            <a:schemeClr val="bg1"/>
          </a:solidFill>
          <a:ln>
            <a:noFill/>
          </a:ln>
          <a:effectLst/>
        </p:spPr>
      </p:pic>
      <p:sp>
        <p:nvSpPr>
          <p:cNvPr id="10" name="TextBox 9">
            <a:extLst>
              <a:ext uri="{C183D7F6-B498-43B3-948B-1728B52AA6E4}">
                <adec:decorative xmlns:adec="http://schemas.microsoft.com/office/drawing/2017/decorative" val="1"/>
              </a:ext>
            </a:extLst>
          </p:cNvPr>
          <p:cNvSpPr txBox="1"/>
          <p:nvPr/>
        </p:nvSpPr>
        <p:spPr>
          <a:xfrm>
            <a:off x="1547664" y="1052736"/>
            <a:ext cx="734481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sp>
        <p:nvSpPr>
          <p:cNvPr id="13" name="TextBox 12">
            <a:extLst>
              <a:ext uri="{C183D7F6-B498-43B3-948B-1728B52AA6E4}">
                <adec:decorative xmlns:adec="http://schemas.microsoft.com/office/drawing/2017/decorative" val="1"/>
              </a:ext>
            </a:extLst>
          </p:cNvPr>
          <p:cNvSpPr txBox="1"/>
          <p:nvPr/>
        </p:nvSpPr>
        <p:spPr>
          <a:xfrm>
            <a:off x="1547664" y="1052736"/>
            <a:ext cx="759633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t>
            </a:r>
            <a:r>
              <a:rPr lang="en-GB" b="1" baseline="0" dirty="0">
                <a:solidFill>
                  <a:srgbClr val="33CC33"/>
                </a:solidFill>
              </a:rPr>
              <a:t>Affordable </a:t>
            </a:r>
            <a:r>
              <a:rPr lang="en-GB" b="1" dirty="0">
                <a:solidFill>
                  <a:srgbClr val="33CC33"/>
                </a:solidFill>
              </a:rPr>
              <a:t>F</a:t>
            </a:r>
            <a:r>
              <a:rPr lang="en-GB" b="1" baseline="0" dirty="0">
                <a:solidFill>
                  <a:srgbClr val="33CC33"/>
                </a:solidFill>
              </a:rPr>
              <a:t>resh Food Availability</a:t>
            </a:r>
          </a:p>
        </p:txBody>
      </p:sp>
      <p:sp>
        <p:nvSpPr>
          <p:cNvPr id="16" name="TextBox 15">
            <a:extLst>
              <a:ext uri="{C183D7F6-B498-43B3-948B-1728B52AA6E4}">
                <adec:decorative xmlns:adec="http://schemas.microsoft.com/office/drawing/2017/decorative" val="0"/>
              </a:ext>
            </a:extLst>
          </p:cNvPr>
          <p:cNvSpPr txBox="1"/>
          <p:nvPr/>
        </p:nvSpPr>
        <p:spPr>
          <a:xfrm>
            <a:off x="233772" y="620688"/>
            <a:ext cx="8712968" cy="369332"/>
          </a:xfrm>
          <a:prstGeom prst="rect">
            <a:avLst/>
          </a:prstGeom>
          <a:noFill/>
        </p:spPr>
        <p:txBody>
          <a:bodyPr wrap="square" rtlCol="0">
            <a:spAutoFit/>
          </a:bodyPr>
          <a:lstStyle/>
          <a:p>
            <a:r>
              <a:rPr lang="en-GB" b="1" dirty="0"/>
              <a:t>Price of onions</a:t>
            </a:r>
          </a:p>
        </p:txBody>
      </p:sp>
      <p:pic>
        <p:nvPicPr>
          <p:cNvPr id="4099" name="Picture 3" descr="Describes research on the price of onions which is often used as an indicator of the availability of fresh produce. The cost varies and is generally lower in Limehouse, Mile End and Stepney Green.">
            <a:extLs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12" t="13611" r="7109" b="3889"/>
          <a:stretch/>
        </p:blipFill>
        <p:spPr bwMode="auto">
          <a:xfrm>
            <a:off x="87158" y="0"/>
            <a:ext cx="9056842" cy="676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06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AE4B-5507-466C-AE01-E59316092743}"/>
              </a:ext>
            </a:extLst>
          </p:cNvPr>
          <p:cNvSpPr>
            <a:spLocks noGrp="1"/>
          </p:cNvSpPr>
          <p:nvPr>
            <p:ph type="title" idx="4294967295"/>
          </p:nvPr>
        </p:nvSpPr>
        <p:spPr>
          <a:xfrm>
            <a:off x="628650" y="-1325563"/>
            <a:ext cx="7886700" cy="1325563"/>
          </a:xfrm>
          <a:prstGeom prst="rect">
            <a:avLst/>
          </a:prstGeom>
        </p:spPr>
        <p:txBody>
          <a:bodyPr anchor="b"/>
          <a:lstStyle/>
          <a:p>
            <a:r>
              <a:rPr lang="en-GB" dirty="0"/>
              <a:t>HOW FOOD POVERTY HARMS HEALTH</a:t>
            </a:r>
          </a:p>
        </p:txBody>
      </p:sp>
      <p:sp>
        <p:nvSpPr>
          <p:cNvPr id="10" name="Text Placeholder 9"/>
          <p:cNvSpPr>
            <a:spLocks noGrp="1"/>
          </p:cNvSpPr>
          <p:nvPr>
            <p:ph type="body" sz="quarter" idx="13"/>
          </p:nvPr>
        </p:nvSpPr>
        <p:spPr/>
        <p:txBody>
          <a:bodyPr/>
          <a:lstStyle/>
          <a:p>
            <a:r>
              <a:rPr lang="en-GB" dirty="0"/>
              <a:t>food poverty?</a:t>
            </a:r>
          </a:p>
        </p:txBody>
      </p:sp>
      <p:sp>
        <p:nvSpPr>
          <p:cNvPr id="11" name="Content Placeholder 10">
            <a:extLst>
              <a:ext uri="{C183D7F6-B498-43B3-948B-1728B52AA6E4}">
                <adec:decorative xmlns:adec="http://schemas.microsoft.com/office/drawing/2017/decorative" val="1"/>
              </a:ext>
            </a:extLst>
          </p:cNvPr>
          <p:cNvSpPr>
            <a:spLocks noGrp="1"/>
          </p:cNvSpPr>
          <p:nvPr>
            <p:ph sz="quarter" idx="14"/>
          </p:nvPr>
        </p:nvSpPr>
        <p:spPr>
          <a:xfrm>
            <a:off x="179512" y="1412776"/>
            <a:ext cx="8784976" cy="5112568"/>
          </a:xfrm>
        </p:spPr>
        <p:txBody>
          <a:bodyPr/>
          <a:lstStyle/>
          <a:p>
            <a:pPr marL="0" indent="0">
              <a:spcBef>
                <a:spcPts val="0"/>
              </a:spcBef>
              <a:buNone/>
            </a:pPr>
            <a:endParaRPr lang="en-GB" sz="900" dirty="0"/>
          </a:p>
          <a:p>
            <a:pPr marL="0" indent="0">
              <a:spcBef>
                <a:spcPts val="0"/>
              </a:spcBef>
              <a:buNone/>
            </a:pPr>
            <a:endParaRPr lang="en-GB" sz="900" dirty="0"/>
          </a:p>
        </p:txBody>
      </p:sp>
      <p:sp>
        <p:nvSpPr>
          <p:cNvPr id="4" name="TextBox 3"/>
          <p:cNvSpPr txBox="1"/>
          <p:nvPr/>
        </p:nvSpPr>
        <p:spPr>
          <a:xfrm>
            <a:off x="142677" y="1628800"/>
            <a:ext cx="8928992" cy="4355038"/>
          </a:xfrm>
          <a:prstGeom prst="rect">
            <a:avLst/>
          </a:prstGeom>
          <a:noFill/>
        </p:spPr>
        <p:txBody>
          <a:bodyPr wrap="square" rtlCol="0">
            <a:spAutoFit/>
          </a:bodyPr>
          <a:lstStyle/>
          <a:p>
            <a:r>
              <a:rPr lang="en-GB" sz="1000" b="1" dirty="0"/>
              <a:t>What causes food poverty, and harms to people’s health?</a:t>
            </a:r>
          </a:p>
          <a:p>
            <a:endParaRPr lang="en-GB" sz="1000" b="1" dirty="0"/>
          </a:p>
          <a:p>
            <a:r>
              <a:rPr lang="en-GB" sz="1000" dirty="0"/>
              <a:t>Food poverty has been caused by falling real wages, high cost of basic goods, welfare reform and fluctuating healthy food prices. To understand the causes of acute food poverty, it is useful to look at the main reason for a person’s food bank usage. The Trussell Trust found 28% users cited low income (of whom 15% were employed); 24% cited benefit delay; 18% cited benefits changes; 9% cited debt; 5% cited homelessness; 3% cited ill health; 3% cited no recourse to public funds; and 1% cited domestic abuse. </a:t>
            </a:r>
          </a:p>
          <a:p>
            <a:endParaRPr lang="en-GB" sz="1000" dirty="0"/>
          </a:p>
          <a:p>
            <a:r>
              <a:rPr lang="en-GB" sz="1000" dirty="0"/>
              <a:t>Moving beyond the individual and household, the food retail environment influences what people buy. Price is the single greatest driver of British people’s food purchases. Untamed, the economy produces unhealthy and environmentally damaging food that, per calorie, is three-times cheaper than healthy foods. This can make it easier for people with limited resources to eat an unhealthy diet.  </a:t>
            </a:r>
          </a:p>
          <a:p>
            <a:endParaRPr lang="en-GB" sz="1000" dirty="0"/>
          </a:p>
          <a:p>
            <a:r>
              <a:rPr lang="en-GB" sz="1000" dirty="0"/>
              <a:t>As well as price, availability of food is an important factor. Literature refers to a poverty premium (having to pay more for essential goods and services), induced by living in food deserts, as well as a health trap caused by living in food swamps. Food deserts are residential areas, usually low income areas, where people lack the opportunities to buy affordable fruit and vegetables and as a result have to spend more time and/or money either buying or preparing their food. Food swamps are areas where  energy-dense foods of low nutritional value are so readily available that they too easily cater for people’s predominantly habitual and impulsive snacking behaviours. Unhealthy shops tend to concentrate in areas of deprivation. This is a concern because exposure to areas with a high density of take away outlets is associated with excess body weight.</a:t>
            </a:r>
          </a:p>
          <a:p>
            <a:endParaRPr lang="en-GB" sz="1000" b="1" dirty="0"/>
          </a:p>
          <a:p>
            <a:r>
              <a:rPr lang="en-GB" sz="1000" b="1" dirty="0"/>
              <a:t>Other factors to consider </a:t>
            </a:r>
          </a:p>
          <a:p>
            <a:endParaRPr lang="en-GB" sz="1000" b="1" dirty="0"/>
          </a:p>
          <a:p>
            <a:r>
              <a:rPr lang="en-GB" sz="1000" dirty="0"/>
              <a:t>The negative effects of food poverty can be exacerbated by issues such as the advertising of unhealthy food and drink to adults and children. Our logical desire for time-saving or convenience can also disproportionately risk the health of someone in food poverty.  Although convenience need not be unhealthy, people living in poverty often lack the opportunity others have to mitigate their time scarcity in ways that are healthy. For example, research in the UK showed food cooked at home declined most sharply amongst the poorest members of the public. In Tower Hamlets the most convenient and affordable food tends to be the most unhealthy. </a:t>
            </a:r>
            <a:endParaRPr lang="en-GB" sz="900" b="1" dirty="0"/>
          </a:p>
          <a:p>
            <a:endParaRPr lang="en-GB" sz="900" b="1" dirty="0"/>
          </a:p>
          <a:p>
            <a:endParaRPr lang="en-GB" sz="900" b="1" dirty="0"/>
          </a:p>
          <a:p>
            <a:endParaRPr lang="en-GB" sz="900" b="1" dirty="0"/>
          </a:p>
        </p:txBody>
      </p:sp>
    </p:spTree>
    <p:extLst>
      <p:ext uri="{BB962C8B-B14F-4D97-AF65-F5344CB8AC3E}">
        <p14:creationId xmlns:p14="http://schemas.microsoft.com/office/powerpoint/2010/main" val="1416310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154D-DF68-4701-B191-D704CF8AA017}"/>
              </a:ext>
            </a:extLst>
          </p:cNvPr>
          <p:cNvSpPr>
            <a:spLocks noGrp="1"/>
          </p:cNvSpPr>
          <p:nvPr>
            <p:ph type="title"/>
          </p:nvPr>
        </p:nvSpPr>
        <p:spPr>
          <a:xfrm>
            <a:off x="457200" y="-1143000"/>
            <a:ext cx="8229600" cy="1143000"/>
          </a:xfrm>
        </p:spPr>
        <p:txBody>
          <a:bodyPr anchor="b"/>
          <a:lstStyle/>
          <a:p>
            <a:r>
              <a:rPr lang="en-GB" dirty="0"/>
              <a:t>THE PRICE OF ONIONS IN DIFFERENT SHOPS</a:t>
            </a:r>
          </a:p>
        </p:txBody>
      </p:sp>
      <p:sp>
        <p:nvSpPr>
          <p:cNvPr id="6" name="TextBox 5">
            <a:extLst>
              <a:ext uri="{C183D7F6-B498-43B3-948B-1728B52AA6E4}">
                <adec:decorative xmlns:adec="http://schemas.microsoft.com/office/drawing/2017/decorative" val="1"/>
              </a:ext>
            </a:extLst>
          </p:cNvPr>
          <p:cNvSpPr txBox="1"/>
          <p:nvPr/>
        </p:nvSpPr>
        <p:spPr>
          <a:xfrm>
            <a:off x="1547664" y="1052736"/>
            <a:ext cx="7200800"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8309"/>
            <a:ext cx="1151346" cy="778403"/>
          </a:xfrm>
          <a:prstGeom prst="rect">
            <a:avLst/>
          </a:prstGeom>
          <a:solidFill>
            <a:schemeClr val="bg1"/>
          </a:solidFill>
          <a:ln>
            <a:noFill/>
          </a:ln>
          <a:effectLst/>
        </p:spPr>
      </p:pic>
      <p:sp>
        <p:nvSpPr>
          <p:cNvPr id="10" name="TextBox 9">
            <a:extLst>
              <a:ext uri="{C183D7F6-B498-43B3-948B-1728B52AA6E4}">
                <adec:decorative xmlns:adec="http://schemas.microsoft.com/office/drawing/2017/decorative" val="1"/>
              </a:ext>
            </a:extLst>
          </p:cNvPr>
          <p:cNvSpPr txBox="1"/>
          <p:nvPr/>
        </p:nvSpPr>
        <p:spPr>
          <a:xfrm>
            <a:off x="1547664" y="1052736"/>
            <a:ext cx="734481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Affordable </a:t>
            </a:r>
            <a:r>
              <a:rPr lang="en-GB" b="1" dirty="0">
                <a:solidFill>
                  <a:schemeClr val="bg1"/>
                </a:solidFill>
              </a:rPr>
              <a:t>F</a:t>
            </a:r>
            <a:r>
              <a:rPr lang="en-GB" b="1" baseline="0" dirty="0">
                <a:solidFill>
                  <a:schemeClr val="bg1"/>
                </a:solidFill>
              </a:rPr>
              <a:t>resh Food Availability</a:t>
            </a:r>
          </a:p>
        </p:txBody>
      </p:sp>
      <p:sp>
        <p:nvSpPr>
          <p:cNvPr id="13" name="TextBox 12">
            <a:extLst>
              <a:ext uri="{C183D7F6-B498-43B3-948B-1728B52AA6E4}">
                <adec:decorative xmlns:adec="http://schemas.microsoft.com/office/drawing/2017/decorative" val="1"/>
              </a:ext>
            </a:extLst>
          </p:cNvPr>
          <p:cNvSpPr txBox="1"/>
          <p:nvPr/>
        </p:nvSpPr>
        <p:spPr>
          <a:xfrm>
            <a:off x="1547664" y="1052736"/>
            <a:ext cx="7596336" cy="369332"/>
          </a:xfrm>
          <a:prstGeom prst="rect">
            <a:avLst/>
          </a:prstGeom>
          <a:solidFill>
            <a:schemeClr val="accent1">
              <a:lumMod val="75000"/>
            </a:schemeClr>
          </a:solidFill>
        </p:spPr>
        <p:txBody>
          <a:bodyPr wrap="square" rtlCol="0">
            <a:spAutoFit/>
          </a:bodyPr>
          <a:lstStyle/>
          <a:p>
            <a:r>
              <a:rPr lang="en-GB" sz="1800" b="1" dirty="0">
                <a:solidFill>
                  <a:schemeClr val="bg1"/>
                </a:solidFill>
              </a:rPr>
              <a:t>TOWER HAMLETS</a:t>
            </a:r>
            <a:r>
              <a:rPr lang="en-GB" b="1" baseline="0" dirty="0">
                <a:solidFill>
                  <a:schemeClr val="bg1"/>
                </a:solidFill>
              </a:rPr>
              <a:t>: </a:t>
            </a:r>
            <a:r>
              <a:rPr lang="en-GB" b="1" baseline="0" dirty="0">
                <a:solidFill>
                  <a:srgbClr val="33CC33"/>
                </a:solidFill>
              </a:rPr>
              <a:t>Affordable </a:t>
            </a:r>
            <a:r>
              <a:rPr lang="en-GB" b="1" dirty="0">
                <a:solidFill>
                  <a:srgbClr val="33CC33"/>
                </a:solidFill>
              </a:rPr>
              <a:t>F</a:t>
            </a:r>
            <a:r>
              <a:rPr lang="en-GB" b="1" baseline="0" dirty="0">
                <a:solidFill>
                  <a:srgbClr val="33CC33"/>
                </a:solidFill>
              </a:rPr>
              <a:t>resh Food Availability</a:t>
            </a:r>
          </a:p>
        </p:txBody>
      </p:sp>
      <p:sp>
        <p:nvSpPr>
          <p:cNvPr id="16" name="TextBox 15"/>
          <p:cNvSpPr txBox="1"/>
          <p:nvPr/>
        </p:nvSpPr>
        <p:spPr>
          <a:xfrm>
            <a:off x="233772" y="620688"/>
            <a:ext cx="8712968" cy="369332"/>
          </a:xfrm>
          <a:prstGeom prst="rect">
            <a:avLst/>
          </a:prstGeom>
          <a:noFill/>
        </p:spPr>
        <p:txBody>
          <a:bodyPr wrap="square" rtlCol="0">
            <a:spAutoFit/>
          </a:bodyPr>
          <a:lstStyle/>
          <a:p>
            <a:r>
              <a:rPr lang="en-GB" b="1" dirty="0"/>
              <a:t>Price of onions</a:t>
            </a:r>
          </a:p>
        </p:txBody>
      </p:sp>
      <p:pic>
        <p:nvPicPr>
          <p:cNvPr id="8" name="Picture 4" descr="Describes how the cost of onions can very in different stores."/>
          <p:cNvPicPr>
            <a:picLocks noChangeAspect="1" noChangeArrowheads="1"/>
          </p:cNvPicPr>
          <p:nvPr/>
        </p:nvPicPr>
        <p:blipFill rotWithShape="1">
          <a:blip r:embed="rId3">
            <a:extLst>
              <a:ext uri="{28A0092B-C50C-407E-A947-70E740481C1C}">
                <a14:useLocalDpi xmlns:a14="http://schemas.microsoft.com/office/drawing/2010/main" val="0"/>
              </a:ext>
            </a:extLst>
          </a:blip>
          <a:srcRect l="61813" t="14127" r="6944" b="3898"/>
          <a:stretch/>
        </p:blipFill>
        <p:spPr bwMode="auto">
          <a:xfrm>
            <a:off x="144016" y="-27384"/>
            <a:ext cx="8892479" cy="656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34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8845E-C59C-44E3-A566-29C5603F843F}"/>
              </a:ext>
            </a:extLst>
          </p:cNvPr>
          <p:cNvSpPr>
            <a:spLocks noGrp="1"/>
          </p:cNvSpPr>
          <p:nvPr>
            <p:ph type="title" idx="4294967295"/>
          </p:nvPr>
        </p:nvSpPr>
        <p:spPr>
          <a:xfrm>
            <a:off x="628650" y="-1325563"/>
            <a:ext cx="7886700" cy="1325563"/>
          </a:xfrm>
          <a:prstGeom prst="rect">
            <a:avLst/>
          </a:prstGeom>
        </p:spPr>
        <p:txBody>
          <a:bodyPr anchor="b"/>
          <a:lstStyle/>
          <a:p>
            <a:r>
              <a:rPr lang="en-GB" dirty="0"/>
              <a:t>POLICY GUIDELINES ON FOOD POVERTY</a:t>
            </a:r>
          </a:p>
        </p:txBody>
      </p:sp>
      <p:sp>
        <p:nvSpPr>
          <p:cNvPr id="2" name="Content Placeholder 1"/>
          <p:cNvSpPr>
            <a:spLocks noGrp="1"/>
          </p:cNvSpPr>
          <p:nvPr>
            <p:ph sz="quarter" idx="14"/>
          </p:nvPr>
        </p:nvSpPr>
        <p:spPr>
          <a:xfrm>
            <a:off x="35496" y="1484784"/>
            <a:ext cx="9144000" cy="5112568"/>
          </a:xfrm>
        </p:spPr>
        <p:txBody>
          <a:bodyPr/>
          <a:lstStyle/>
          <a:p>
            <a:pPr marL="0" indent="0">
              <a:buNone/>
            </a:pPr>
            <a:r>
              <a:rPr lang="en-GB" sz="1050" b="1" u="sng" dirty="0"/>
              <a:t>International</a:t>
            </a:r>
          </a:p>
          <a:p>
            <a:pPr marL="0" indent="0">
              <a:buNone/>
            </a:pPr>
            <a:endParaRPr lang="en-GB" sz="1000" dirty="0"/>
          </a:p>
          <a:p>
            <a:r>
              <a:rPr lang="en-GB" sz="1000" dirty="0"/>
              <a:t>The </a:t>
            </a:r>
            <a:r>
              <a:rPr lang="en-GB" sz="1000" b="1" dirty="0"/>
              <a:t>United Nations Sustainable Development Goals </a:t>
            </a:r>
            <a:r>
              <a:rPr lang="en-GB" sz="1000" dirty="0"/>
              <a:t>aim to end poverty and tackle inequality and climate change. There are 17 goals and the second is to achieve ‘Zero Hunger’ by 2030. Under this goal, targets include but are not limited to challenges on: ending hunger; increasing access to nutritious food; ending malnutrition; ensuring sustainable food production systems; and increasing agricultural productive capacity.  </a:t>
            </a:r>
          </a:p>
          <a:p>
            <a:pPr marL="0" indent="0">
              <a:buNone/>
            </a:pPr>
            <a:endParaRPr lang="en-GB" sz="1000" dirty="0"/>
          </a:p>
          <a:p>
            <a:pPr marL="0" indent="0">
              <a:buNone/>
            </a:pPr>
            <a:r>
              <a:rPr lang="en-GB" sz="1050" b="1" u="sng" dirty="0"/>
              <a:t>National</a:t>
            </a:r>
          </a:p>
          <a:p>
            <a:pPr marL="0" indent="0">
              <a:buNone/>
            </a:pPr>
            <a:endParaRPr lang="en-GB" sz="1000" dirty="0"/>
          </a:p>
          <a:p>
            <a:r>
              <a:rPr lang="en-GB" sz="1000" dirty="0"/>
              <a:t>The </a:t>
            </a:r>
            <a:r>
              <a:rPr lang="en-GB" sz="1000" b="1" dirty="0"/>
              <a:t>Fair Society, Healthy Lives </a:t>
            </a:r>
            <a:r>
              <a:rPr lang="en-GB" sz="1000" dirty="0"/>
              <a:t>2010 report sets out a framework for action to address health inequalities. One of the key policy objectives is to ‘create and develop healthy and sustainable places and communities’ and this includes a policy recommendation to ‘improve the food environment in local areas across the social gradient’. Available here: </a:t>
            </a:r>
            <a:r>
              <a:rPr lang="en-GB" sz="1000" dirty="0">
                <a:hlinkClick r:id="rId2"/>
              </a:rPr>
              <a:t>http://www.instituteofhealthequity.org/resources-reports/fair-society-healthy-lives-the-marmot-review/fair-society-healthy-lives-full-report-pdf.pdf</a:t>
            </a:r>
            <a:r>
              <a:rPr lang="en-GB" sz="1000" dirty="0"/>
              <a:t>  </a:t>
            </a:r>
          </a:p>
          <a:p>
            <a:pPr marL="0" indent="0">
              <a:buNone/>
            </a:pPr>
            <a:endParaRPr lang="en-GB" sz="1000" dirty="0">
              <a:solidFill>
                <a:srgbClr val="FF0000"/>
              </a:solidFill>
            </a:endParaRPr>
          </a:p>
          <a:p>
            <a:r>
              <a:rPr lang="en-GB" sz="1000" b="1" dirty="0"/>
              <a:t>National Free School Meal offer</a:t>
            </a:r>
            <a:r>
              <a:rPr lang="en-GB" sz="1000" dirty="0"/>
              <a:t>: Free school meals are provided for infant school children (reception, years 1 and 2) across the country, with the Council resourcing free school meals to years 3-6 in addition to this. In secondary school (years 7-11), free school meals are offered to all disadvantaged pupils based on household means tested benefits. Residents must apply for the meals, and changes to the system for universal credit claimants are expected to have a detrimental impact on  larger households where one or both parents are working, meaning more young people may be vulnerable to food insecurity.  </a:t>
            </a:r>
            <a:endParaRPr lang="en-GB" sz="1000" dirty="0">
              <a:solidFill>
                <a:srgbClr val="FF0000"/>
              </a:solidFill>
            </a:endParaRPr>
          </a:p>
          <a:p>
            <a:endParaRPr lang="en-GB" sz="1000" dirty="0">
              <a:solidFill>
                <a:srgbClr val="FF0000"/>
              </a:solidFill>
            </a:endParaRPr>
          </a:p>
          <a:p>
            <a:r>
              <a:rPr lang="en-GB" sz="1000" b="1" dirty="0"/>
              <a:t>Public Health England </a:t>
            </a:r>
            <a:r>
              <a:rPr lang="en-GB" sz="1000" dirty="0"/>
              <a:t>publish evidence-based healthy eating guidance and the </a:t>
            </a:r>
            <a:r>
              <a:rPr lang="en-GB" sz="1000" dirty="0" err="1"/>
              <a:t>Eatwell</a:t>
            </a:r>
            <a:r>
              <a:rPr lang="en-GB" sz="1000" dirty="0"/>
              <a:t> Plate available here: </a:t>
            </a:r>
            <a:r>
              <a:rPr lang="en-GB" sz="1000" dirty="0">
                <a:hlinkClick r:id="rId3"/>
              </a:rPr>
              <a:t>https://www.gov.uk/government/publications/the-eatwell-guide</a:t>
            </a:r>
            <a:r>
              <a:rPr lang="en-GB" sz="1000" dirty="0"/>
              <a:t> </a:t>
            </a:r>
          </a:p>
          <a:p>
            <a:endParaRPr lang="en-GB" sz="1000" dirty="0"/>
          </a:p>
          <a:p>
            <a:r>
              <a:rPr lang="en-GB" sz="1000" dirty="0"/>
              <a:t>London Borough of Tower Hamlets schools follow the guidance set out in the </a:t>
            </a:r>
            <a:r>
              <a:rPr lang="en-GB" sz="1000" b="1" dirty="0"/>
              <a:t>Government’s Standards for School Food in England. </a:t>
            </a:r>
            <a:r>
              <a:rPr lang="en-GB" sz="1000" dirty="0"/>
              <a:t>Available here: </a:t>
            </a:r>
            <a:r>
              <a:rPr lang="en-GB" sz="1000" dirty="0">
                <a:hlinkClick r:id="rId4"/>
              </a:rPr>
              <a:t>https://www.gov.uk/government/publications/standards-for-school-food-in-england</a:t>
            </a:r>
            <a:r>
              <a:rPr lang="en-GB" sz="1000" dirty="0"/>
              <a:t>   </a:t>
            </a:r>
          </a:p>
          <a:p>
            <a:endParaRPr lang="en-GB" sz="1000" dirty="0"/>
          </a:p>
          <a:p>
            <a:r>
              <a:rPr lang="en-GB" sz="1000" dirty="0"/>
              <a:t>The government is currently consulting the public on proposed changes to the Nutrition Standards in the </a:t>
            </a:r>
            <a:r>
              <a:rPr lang="en-GB" sz="1000" b="1" dirty="0"/>
              <a:t>Government Buying Standards for Food and Catering Services</a:t>
            </a:r>
            <a:r>
              <a:rPr lang="en-GB" sz="1000" dirty="0"/>
              <a:t>. Available here: </a:t>
            </a:r>
            <a:r>
              <a:rPr lang="en-GB" sz="1000" dirty="0">
                <a:hlinkClick r:id="rId5"/>
              </a:rPr>
              <a:t>https://assets.publishing.service.gov.uk/government/uploads/system/uploads/attachment_data/file/802933/gbsf-nutrition-standards-consultation.pdf</a:t>
            </a:r>
            <a:r>
              <a:rPr lang="en-GB" sz="1000" dirty="0"/>
              <a:t> </a:t>
            </a:r>
          </a:p>
          <a:p>
            <a:pPr marL="0" indent="0">
              <a:buNone/>
            </a:pPr>
            <a:endParaRPr lang="en-GB" sz="1000" dirty="0"/>
          </a:p>
          <a:p>
            <a:pPr marL="0" lvl="0" indent="0">
              <a:buNone/>
            </a:pPr>
            <a:endParaRPr lang="en-GB" sz="1000" b="1" dirty="0">
              <a:solidFill>
                <a:prstClr val="black"/>
              </a:solidFill>
            </a:endParaRPr>
          </a:p>
          <a:p>
            <a:pPr marL="0" lvl="0" indent="0">
              <a:buNone/>
            </a:pPr>
            <a:endParaRPr lang="en-GB" sz="1000" dirty="0">
              <a:solidFill>
                <a:prstClr val="black"/>
              </a:solidFill>
            </a:endParaRPr>
          </a:p>
          <a:p>
            <a:pPr marL="0" indent="0">
              <a:buNone/>
            </a:pPr>
            <a:endParaRPr lang="en-GB" sz="900" dirty="0"/>
          </a:p>
          <a:p>
            <a:pPr marL="0" indent="0">
              <a:buNone/>
            </a:pPr>
            <a:endParaRPr lang="en-GB" sz="900" dirty="0"/>
          </a:p>
          <a:p>
            <a:pPr marL="0" indent="0">
              <a:buNone/>
            </a:pPr>
            <a:endParaRPr lang="en-GB" sz="900" dirty="0"/>
          </a:p>
          <a:p>
            <a:pPr marL="0" indent="0">
              <a:buNone/>
            </a:pPr>
            <a:endParaRPr lang="en-GB" sz="900" dirty="0"/>
          </a:p>
        </p:txBody>
      </p:sp>
    </p:spTree>
    <p:extLst>
      <p:ext uri="{BB962C8B-B14F-4D97-AF65-F5344CB8AC3E}">
        <p14:creationId xmlns:p14="http://schemas.microsoft.com/office/powerpoint/2010/main" val="402918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F0D80-2FB7-4A86-B408-8AD38C45B0E0}"/>
              </a:ext>
            </a:extLst>
          </p:cNvPr>
          <p:cNvSpPr>
            <a:spLocks noGrp="1"/>
          </p:cNvSpPr>
          <p:nvPr>
            <p:ph type="title" idx="4294967295"/>
          </p:nvPr>
        </p:nvSpPr>
        <p:spPr>
          <a:xfrm>
            <a:off x="628650" y="-1325563"/>
            <a:ext cx="7886700" cy="1325563"/>
          </a:xfrm>
          <a:prstGeom prst="rect">
            <a:avLst/>
          </a:prstGeom>
        </p:spPr>
        <p:txBody>
          <a:bodyPr anchor="b"/>
          <a:lstStyle/>
          <a:p>
            <a:r>
              <a:rPr lang="en-GB" dirty="0"/>
              <a:t>REGIONAL(LONDON) AND LOCAL POLICIES</a:t>
            </a:r>
          </a:p>
        </p:txBody>
      </p:sp>
      <p:sp>
        <p:nvSpPr>
          <p:cNvPr id="2" name="Content Placeholder 1"/>
          <p:cNvSpPr>
            <a:spLocks noGrp="1"/>
          </p:cNvSpPr>
          <p:nvPr>
            <p:ph sz="quarter" idx="14"/>
          </p:nvPr>
        </p:nvSpPr>
        <p:spPr>
          <a:xfrm>
            <a:off x="107504" y="1485330"/>
            <a:ext cx="9036496" cy="4751982"/>
          </a:xfrm>
        </p:spPr>
        <p:txBody>
          <a:bodyPr/>
          <a:lstStyle/>
          <a:p>
            <a:endParaRPr lang="en-GB" sz="1000" dirty="0">
              <a:solidFill>
                <a:prstClr val="black"/>
              </a:solidFill>
            </a:endParaRPr>
          </a:p>
          <a:p>
            <a:pPr marL="0" indent="0">
              <a:buNone/>
            </a:pPr>
            <a:r>
              <a:rPr lang="en-GB" sz="1050" b="1" u="sng" dirty="0">
                <a:solidFill>
                  <a:prstClr val="black"/>
                </a:solidFill>
              </a:rPr>
              <a:t>Regional (London)</a:t>
            </a:r>
          </a:p>
          <a:p>
            <a:endParaRPr lang="en-GB" sz="1000" dirty="0">
              <a:solidFill>
                <a:prstClr val="black"/>
              </a:solidFill>
            </a:endParaRPr>
          </a:p>
          <a:p>
            <a:r>
              <a:rPr lang="en-GB" sz="1000" dirty="0">
                <a:solidFill>
                  <a:prstClr val="black"/>
                </a:solidFill>
              </a:rPr>
              <a:t>The </a:t>
            </a:r>
            <a:r>
              <a:rPr lang="en-GB" sz="1000" b="1" dirty="0">
                <a:solidFill>
                  <a:prstClr val="black"/>
                </a:solidFill>
              </a:rPr>
              <a:t>Mayor of London’s 2018 Food Strategy </a:t>
            </a:r>
            <a:r>
              <a:rPr lang="en-GB" sz="1000" dirty="0">
                <a:solidFill>
                  <a:prstClr val="black"/>
                </a:solidFill>
              </a:rPr>
              <a:t>provides a framework to help all Londoners, London boroughs and London Food Board partners adapt London’s food system to ensure a better future and healthier and sustainable food for all Londoners. The six key settings include: good food at home, and reducing food insecurity; good food economy, shopping, and eating out; good food in community settings and public institutions; good food for pregnancy and childhood; good food growing, community gardens and urban farming; and good food for the environment. Available here: </a:t>
            </a:r>
            <a:r>
              <a:rPr lang="en-GB" sz="1000" dirty="0">
                <a:solidFill>
                  <a:prstClr val="black"/>
                </a:solidFill>
                <a:hlinkClick r:id="rId2"/>
              </a:rPr>
              <a:t>https://www.london.gov.uk/sites/default/files/final_london_food_strategy.pdf</a:t>
            </a:r>
            <a:r>
              <a:rPr lang="en-GB" sz="1000" dirty="0">
                <a:solidFill>
                  <a:prstClr val="black"/>
                </a:solidFill>
              </a:rPr>
              <a:t>   </a:t>
            </a:r>
          </a:p>
          <a:p>
            <a:pPr marL="0" indent="0">
              <a:buNone/>
            </a:pPr>
            <a:endParaRPr lang="en-GB" sz="1000" dirty="0">
              <a:solidFill>
                <a:prstClr val="black"/>
              </a:solidFill>
            </a:endParaRPr>
          </a:p>
          <a:p>
            <a:r>
              <a:rPr lang="en-GB" sz="1000" dirty="0" err="1">
                <a:solidFill>
                  <a:prstClr val="black"/>
                </a:solidFill>
              </a:rPr>
              <a:t>Sustain’s</a:t>
            </a:r>
            <a:r>
              <a:rPr lang="en-GB" sz="1000" dirty="0">
                <a:solidFill>
                  <a:prstClr val="black"/>
                </a:solidFill>
              </a:rPr>
              <a:t> </a:t>
            </a:r>
            <a:r>
              <a:rPr lang="en-GB" sz="1000" b="1" dirty="0">
                <a:solidFill>
                  <a:prstClr val="black"/>
                </a:solidFill>
              </a:rPr>
              <a:t>Beyond the Foodbank 2018: London Food Poverty </a:t>
            </a:r>
            <a:r>
              <a:rPr lang="en-GB" sz="1000" dirty="0">
                <a:solidFill>
                  <a:prstClr val="black"/>
                </a:solidFill>
              </a:rPr>
              <a:t>report tracks what London’s 33 local councils are doing to improve household food security, scoring them on a variety of measures, and includes ten recommendations for action. In 2018 Tower Hamlet’s response was judged to be the best in London. Available here: </a:t>
            </a:r>
            <a:r>
              <a:rPr lang="en-GB" sz="1000" dirty="0">
                <a:solidFill>
                  <a:prstClr val="black"/>
                </a:solidFill>
                <a:hlinkClick r:id="rId3"/>
              </a:rPr>
              <a:t>https://www.sustainweb.org/resources/files/reports/BeyondTheFoodBank_2018.pdf</a:t>
            </a:r>
            <a:r>
              <a:rPr lang="en-GB" sz="1000" dirty="0">
                <a:solidFill>
                  <a:prstClr val="black"/>
                </a:solidFill>
              </a:rPr>
              <a:t> </a:t>
            </a:r>
          </a:p>
          <a:p>
            <a:pPr marL="0" lvl="0" indent="0">
              <a:buNone/>
            </a:pPr>
            <a:endParaRPr lang="en-GB" sz="1000" dirty="0">
              <a:solidFill>
                <a:prstClr val="black"/>
              </a:solidFill>
            </a:endParaRPr>
          </a:p>
          <a:p>
            <a:r>
              <a:rPr lang="en-GB" sz="1000" dirty="0">
                <a:solidFill>
                  <a:prstClr val="black"/>
                </a:solidFill>
              </a:rPr>
              <a:t>The Food Research Collaboration has published </a:t>
            </a:r>
            <a:r>
              <a:rPr lang="en-GB" sz="1000" b="1" dirty="0">
                <a:solidFill>
                  <a:prstClr val="black"/>
                </a:solidFill>
              </a:rPr>
              <a:t>Guidance on food Brexit planning for Local Authorities  </a:t>
            </a:r>
            <a:r>
              <a:rPr lang="en-GB" sz="1000" dirty="0">
                <a:solidFill>
                  <a:prstClr val="black"/>
                </a:solidFill>
              </a:rPr>
              <a:t>(2018). Available here: </a:t>
            </a:r>
            <a:r>
              <a:rPr lang="en-GB" sz="1000" dirty="0">
                <a:solidFill>
                  <a:prstClr val="black"/>
                </a:solidFill>
                <a:hlinkClick r:id="rId4"/>
              </a:rPr>
              <a:t>https://foodresearch.org.uk/publications/local-authorities-food-brexit/</a:t>
            </a:r>
            <a:r>
              <a:rPr lang="en-GB" sz="1000" dirty="0">
                <a:solidFill>
                  <a:prstClr val="black"/>
                </a:solidFill>
              </a:rPr>
              <a:t> </a:t>
            </a:r>
          </a:p>
          <a:p>
            <a:pPr marL="0" lvl="0" indent="0">
              <a:buNone/>
            </a:pPr>
            <a:endParaRPr lang="en-GB" sz="1000" dirty="0">
              <a:solidFill>
                <a:prstClr val="black"/>
              </a:solidFill>
            </a:endParaRPr>
          </a:p>
          <a:p>
            <a:r>
              <a:rPr lang="en-GB" sz="1000" dirty="0">
                <a:solidFill>
                  <a:prstClr val="black"/>
                </a:solidFill>
              </a:rPr>
              <a:t>The Mayor of London’s </a:t>
            </a:r>
            <a:r>
              <a:rPr lang="en-GB" sz="1000" b="1" dirty="0">
                <a:solidFill>
                  <a:prstClr val="black"/>
                </a:solidFill>
              </a:rPr>
              <a:t>Takeaways Toolkit </a:t>
            </a:r>
            <a:r>
              <a:rPr lang="en-GB" sz="1000" dirty="0">
                <a:solidFill>
                  <a:prstClr val="black"/>
                </a:solidFill>
              </a:rPr>
              <a:t>provides tools, interventions and case studies to help local authorities combat the issue of fast food takeaways. Available here: </a:t>
            </a:r>
            <a:r>
              <a:rPr lang="en-GB" sz="1000" dirty="0">
                <a:solidFill>
                  <a:prstClr val="black"/>
                </a:solidFill>
                <a:hlinkClick r:id="rId5"/>
              </a:rPr>
              <a:t>https://www.london.gov.uk/sites/default/files/takeawaystoolkit.pdf</a:t>
            </a:r>
            <a:r>
              <a:rPr lang="en-GB" sz="1000" dirty="0">
                <a:solidFill>
                  <a:prstClr val="black"/>
                </a:solidFill>
              </a:rPr>
              <a:t> </a:t>
            </a:r>
          </a:p>
          <a:p>
            <a:pPr marL="0" indent="0">
              <a:buNone/>
            </a:pPr>
            <a:endParaRPr lang="en-GB" sz="1000" dirty="0">
              <a:solidFill>
                <a:prstClr val="black"/>
              </a:solidFill>
            </a:endParaRPr>
          </a:p>
          <a:p>
            <a:pPr marL="0" indent="0">
              <a:buNone/>
            </a:pPr>
            <a:endParaRPr lang="en-GB" sz="1000" b="1" u="sng" dirty="0">
              <a:solidFill>
                <a:prstClr val="black"/>
              </a:solidFill>
            </a:endParaRPr>
          </a:p>
          <a:p>
            <a:pPr marL="0" lvl="0" indent="0">
              <a:buNone/>
            </a:pPr>
            <a:r>
              <a:rPr lang="en-GB" sz="1050" b="1" u="sng" dirty="0">
                <a:solidFill>
                  <a:prstClr val="black"/>
                </a:solidFill>
              </a:rPr>
              <a:t>Local (Tower Hamlets)</a:t>
            </a:r>
          </a:p>
          <a:p>
            <a:pPr marL="0" lvl="0" indent="0">
              <a:buNone/>
            </a:pPr>
            <a:endParaRPr lang="en-GB" sz="1050" b="1" u="sng" dirty="0">
              <a:solidFill>
                <a:prstClr val="black"/>
              </a:solidFill>
            </a:endParaRPr>
          </a:p>
          <a:p>
            <a:r>
              <a:rPr lang="en-GB" sz="1000" dirty="0"/>
              <a:t>LBTH has signed up to the </a:t>
            </a:r>
            <a:r>
              <a:rPr lang="en-GB" sz="1000" b="1" dirty="0"/>
              <a:t>Local Government Declaration on Sugar Reduction and Healthier Food</a:t>
            </a:r>
            <a:r>
              <a:rPr lang="en-GB" sz="1000" dirty="0"/>
              <a:t>, which aims to achieve a public commitment to improve the availability of healthier food and drinks and to reduce the availability and promotion of unhealthy options. Available here: </a:t>
            </a:r>
            <a:r>
              <a:rPr lang="en-GB" sz="1000" dirty="0">
                <a:hlinkClick r:id="rId6"/>
              </a:rPr>
              <a:t>https://www.sustainweb.org/resources/files/reports/BoroughDeclaration_SupportPack.pdf</a:t>
            </a:r>
            <a:r>
              <a:rPr lang="en-GB" sz="1000" dirty="0"/>
              <a:t> </a:t>
            </a:r>
          </a:p>
          <a:p>
            <a:endParaRPr lang="en-GB" sz="1000" dirty="0"/>
          </a:p>
          <a:p>
            <a:endParaRPr lang="en-GB" sz="1000" dirty="0"/>
          </a:p>
          <a:p>
            <a:pPr marL="0" lvl="0" indent="0">
              <a:buNone/>
            </a:pPr>
            <a:endParaRPr lang="en-GB" sz="1000" dirty="0">
              <a:solidFill>
                <a:srgbClr val="FF0000"/>
              </a:solidFill>
            </a:endParaRPr>
          </a:p>
          <a:p>
            <a:endParaRPr lang="en-GB" dirty="0"/>
          </a:p>
        </p:txBody>
      </p:sp>
    </p:spTree>
    <p:extLst>
      <p:ext uri="{BB962C8B-B14F-4D97-AF65-F5344CB8AC3E}">
        <p14:creationId xmlns:p14="http://schemas.microsoft.com/office/powerpoint/2010/main" val="12429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72773-B0DD-4A8B-8833-18D88A1F1D08}"/>
              </a:ext>
            </a:extLst>
          </p:cNvPr>
          <p:cNvSpPr>
            <a:spLocks noGrp="1"/>
          </p:cNvSpPr>
          <p:nvPr>
            <p:ph type="title" idx="4294967295"/>
          </p:nvPr>
        </p:nvSpPr>
        <p:spPr>
          <a:xfrm>
            <a:off x="628650" y="-1325563"/>
            <a:ext cx="7886700" cy="1325563"/>
          </a:xfrm>
          <a:prstGeom prst="rect">
            <a:avLst/>
          </a:prstGeom>
        </p:spPr>
        <p:txBody>
          <a:bodyPr anchor="b"/>
          <a:lstStyle/>
          <a:p>
            <a:r>
              <a:rPr lang="en-GB" dirty="0"/>
              <a:t>MORE ON LOCAL POLICIES</a:t>
            </a:r>
          </a:p>
        </p:txBody>
      </p:sp>
      <p:sp>
        <p:nvSpPr>
          <p:cNvPr id="2" name="Content Placeholder 1"/>
          <p:cNvSpPr>
            <a:spLocks noGrp="1"/>
          </p:cNvSpPr>
          <p:nvPr>
            <p:ph sz="quarter" idx="14"/>
          </p:nvPr>
        </p:nvSpPr>
        <p:spPr>
          <a:xfrm>
            <a:off x="251519" y="1412776"/>
            <a:ext cx="8641655" cy="4464050"/>
          </a:xfrm>
        </p:spPr>
        <p:txBody>
          <a:bodyPr/>
          <a:lstStyle/>
          <a:p>
            <a:pPr marL="0" indent="0">
              <a:buNone/>
            </a:pPr>
            <a:endParaRPr lang="en-GB" sz="1000" dirty="0"/>
          </a:p>
          <a:p>
            <a:r>
              <a:rPr lang="en-GB" sz="1000" dirty="0"/>
              <a:t>The </a:t>
            </a:r>
            <a:r>
              <a:rPr lang="en-GB" sz="1000" b="1" dirty="0"/>
              <a:t>Food for Life Served Here </a:t>
            </a:r>
            <a:r>
              <a:rPr lang="en-GB" sz="1000" dirty="0"/>
              <a:t>accreditation rewards caterers for using locally sourced and ethical ingredients that support the economy and protect the environment. It consists of a set of standards set by an Independent Standards Committee. Currently 82 schools and 9 Early Years settings in Tower Hamlets hold the silver level accreditation. Standards available here: </a:t>
            </a:r>
            <a:r>
              <a:rPr lang="en-GB" sz="1000" dirty="0">
                <a:hlinkClick r:id="rId2"/>
              </a:rPr>
              <a:t>https://www.foodforlife.org.uk/catering/food-for-life-served-here</a:t>
            </a:r>
            <a:r>
              <a:rPr lang="en-GB" sz="1000" dirty="0"/>
              <a:t>  </a:t>
            </a:r>
          </a:p>
          <a:p>
            <a:pPr marL="0" indent="0">
              <a:buNone/>
            </a:pPr>
            <a:endParaRPr lang="en-GB" sz="1000" dirty="0"/>
          </a:p>
          <a:p>
            <a:r>
              <a:rPr lang="en-GB" sz="1000" b="1" dirty="0"/>
              <a:t>The London Borough of Tower Hamlets school meals offer</a:t>
            </a:r>
            <a:r>
              <a:rPr lang="en-GB" sz="1000" dirty="0"/>
              <a:t>: The borough has extended universal free school meals provision to include primary school aged children (years 3-6) who are residents of the borough. Extending the free school meals offer to all primary schools currently happens in three other boroughs Southwark, Newham and Islington. </a:t>
            </a:r>
          </a:p>
          <a:p>
            <a:pPr marL="0" indent="0">
              <a:buNone/>
            </a:pPr>
            <a:endParaRPr lang="en-GB" sz="1000" dirty="0"/>
          </a:p>
          <a:p>
            <a:r>
              <a:rPr lang="en-GB" sz="1000" dirty="0"/>
              <a:t>London Borough of Tower Hamlets is accredited as a </a:t>
            </a:r>
            <a:r>
              <a:rPr lang="en-GB" sz="1000" b="1" dirty="0"/>
              <a:t>Breastfeeding Friendly Borough</a:t>
            </a:r>
            <a:r>
              <a:rPr lang="en-GB" sz="1000" dirty="0"/>
              <a:t>, an evidence based, staged accreditation programme which supports maternity, neonatal, health visiting and children’s  centre services to transform their care.   </a:t>
            </a:r>
            <a:r>
              <a:rPr lang="en-GB" sz="1000" dirty="0">
                <a:hlinkClick r:id="rId3"/>
              </a:rPr>
              <a:t>https://www.unicef.org.uk/babyfriendly/</a:t>
            </a:r>
            <a:r>
              <a:rPr lang="en-GB" sz="1000" dirty="0"/>
              <a:t> </a:t>
            </a:r>
          </a:p>
          <a:p>
            <a:pPr marL="0" indent="0">
              <a:buNone/>
            </a:pPr>
            <a:endParaRPr lang="en-GB" sz="1000" dirty="0"/>
          </a:p>
          <a:p>
            <a:r>
              <a:rPr lang="en-GB" sz="1000" b="1" dirty="0"/>
              <a:t>Tackling poverty </a:t>
            </a:r>
            <a:r>
              <a:rPr lang="en-GB" sz="1000" dirty="0"/>
              <a:t>is a Mayoral priority and funding has been set aside for a tackling poverty programme. </a:t>
            </a:r>
            <a:r>
              <a:rPr lang="en-GB" sz="1000" dirty="0">
                <a:hlinkClick r:id="rId4"/>
              </a:rPr>
              <a:t>https://www.towerhamlets.gov.uk/News_events/2018/October_2018/Mayor_announces_new_programmes_to_tackle_poverty.aspx</a:t>
            </a:r>
            <a:r>
              <a:rPr lang="en-GB" sz="1000" dirty="0"/>
              <a:t> </a:t>
            </a:r>
          </a:p>
          <a:p>
            <a:endParaRPr lang="en-GB" sz="1000" b="1" dirty="0">
              <a:solidFill>
                <a:srgbClr val="FF0000"/>
              </a:solidFill>
            </a:endParaRPr>
          </a:p>
          <a:p>
            <a:pPr marL="0" indent="0">
              <a:buNone/>
            </a:pPr>
            <a:endParaRPr lang="en-GB" sz="1000" dirty="0"/>
          </a:p>
          <a:p>
            <a:pPr marL="0" indent="0">
              <a:buNone/>
            </a:pPr>
            <a:r>
              <a:rPr lang="en-GB" sz="1000" dirty="0"/>
              <a:t>Other Tower Hamlets strategies and partnerships will play a crucial role in shaping the local food system and reducing the risk of people experiencing food poverty. These include but are not limited to: </a:t>
            </a:r>
          </a:p>
          <a:p>
            <a:endParaRPr lang="en-GB" sz="1000" dirty="0"/>
          </a:p>
          <a:p>
            <a:r>
              <a:rPr lang="en-GB" sz="1000" b="1" dirty="0"/>
              <a:t>Tower Hamlets Food Partnership</a:t>
            </a:r>
            <a:r>
              <a:rPr lang="en-GB" sz="1000" dirty="0"/>
              <a:t>: Brings together businesses, charities and statutory services with a concern for food. They use this shared interest to drive positive social, economic and environmental change. </a:t>
            </a:r>
          </a:p>
          <a:p>
            <a:r>
              <a:rPr lang="en-GB" sz="1000" b="1" dirty="0"/>
              <a:t>London Borough of Tower Hamlets Local Plan: </a:t>
            </a:r>
            <a:r>
              <a:rPr lang="en-GB" sz="1000" dirty="0"/>
              <a:t>Sets out local planning policies and identifies how land is used and what will be built. Includes policies which will help create a healthy food system, such as a restriction on new applications for fast food outlets and a Health Impact Assessment policy which will enable us to, for example, encourage more community food growing spaces.  </a:t>
            </a:r>
          </a:p>
          <a:p>
            <a:r>
              <a:rPr lang="en-GB" sz="1000" b="1" dirty="0"/>
              <a:t>London Borough of Tower Hamlets Tackling Poverty Action Plan</a:t>
            </a:r>
            <a:r>
              <a:rPr lang="en-GB" sz="1000" dirty="0"/>
              <a:t> which includes actions to help tackle food poverty.</a:t>
            </a:r>
          </a:p>
          <a:p>
            <a:endParaRPr lang="en-GB" dirty="0"/>
          </a:p>
          <a:p>
            <a:pPr marL="0" indent="0">
              <a:buNone/>
            </a:pPr>
            <a:endParaRPr lang="en-GB" dirty="0"/>
          </a:p>
        </p:txBody>
      </p:sp>
    </p:spTree>
    <p:extLst>
      <p:ext uri="{BB962C8B-B14F-4D97-AF65-F5344CB8AC3E}">
        <p14:creationId xmlns:p14="http://schemas.microsoft.com/office/powerpoint/2010/main" val="3490653967"/>
      </p:ext>
    </p:extLst>
  </p:cSld>
  <p:clrMapOvr>
    <a:masterClrMapping/>
  </p:clrMapOvr>
</p:sld>
</file>

<file path=ppt/theme/theme1.xml><?xml version="1.0" encoding="utf-8"?>
<a:theme xmlns:a="http://schemas.openxmlformats.org/drawingml/2006/main" name="Template_key fa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plate_prior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plate_key conta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plate_append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setting the sc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_policy con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_what 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plate_local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_local a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plate_impact on indicat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plate_public 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plate_knowledge ga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FDCFFD2E0EC147883F6168E1500551" ma:contentTypeVersion="8" ma:contentTypeDescription="Create a new document." ma:contentTypeScope="" ma:versionID="811f120d8cddefdcb81b08fe24f4294d">
  <xsd:schema xmlns:xsd="http://www.w3.org/2001/XMLSchema" xmlns:xs="http://www.w3.org/2001/XMLSchema" xmlns:p="http://schemas.microsoft.com/office/2006/metadata/properties" xmlns:ns2="aa60dc62-554c-4330-9299-01867e526e4b" xmlns:ns3="e9d0a5bf-2651-46e8-a8b6-3e3dd345baca" targetNamespace="http://schemas.microsoft.com/office/2006/metadata/properties" ma:root="true" ma:fieldsID="f080d52fbfef0798218e39fc8fd3e1ea" ns2:_="" ns3:_="">
    <xsd:import namespace="aa60dc62-554c-4330-9299-01867e526e4b"/>
    <xsd:import namespace="e9d0a5bf-2651-46e8-a8b6-3e3dd345ba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0dc62-554c-4330-9299-01867e526e4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d0a5bf-2651-46e8-a8b6-3e3dd345bac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E3F20E-0621-4BCE-909A-C1052DF2C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0dc62-554c-4330-9299-01867e526e4b"/>
    <ds:schemaRef ds:uri="e9d0a5bf-2651-46e8-a8b6-3e3dd345b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471C5B-8012-4567-85D3-69AF047C5FFC}">
  <ds:schemaRefs>
    <ds:schemaRef ds:uri="http://schemas.microsoft.com/sharepoint/v3/contenttype/forms"/>
  </ds:schemaRefs>
</ds:datastoreItem>
</file>

<file path=customXml/itemProps3.xml><?xml version="1.0" encoding="utf-8"?>
<ds:datastoreItem xmlns:ds="http://schemas.openxmlformats.org/officeDocument/2006/customXml" ds:itemID="{5CA4C225-299C-4EC1-BAF8-DE760FBD1BC4}">
  <ds:schemaRefs>
    <ds:schemaRef ds:uri="http://schemas.openxmlformats.org/package/2006/metadata/core-properties"/>
    <ds:schemaRef ds:uri="http://purl.org/dc/elements/1.1/"/>
    <ds:schemaRef ds:uri="http://purl.org/dc/terms/"/>
    <ds:schemaRef ds:uri="http://schemas.microsoft.com/office/2006/documentManagement/types"/>
    <ds:schemaRef ds:uri="http://www.w3.org/XML/1998/namespace"/>
    <ds:schemaRef ds:uri="aa60dc62-554c-4330-9299-01867e526e4b"/>
    <ds:schemaRef ds:uri="http://schemas.microsoft.com/office/infopath/2007/PartnerControls"/>
    <ds:schemaRef ds:uri="e9d0a5bf-2651-46e8-a8b6-3e3dd345bac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12830</TotalTime>
  <Words>13698</Words>
  <Application>Microsoft Office PowerPoint</Application>
  <PresentationFormat>On-screen Show (4:3)</PresentationFormat>
  <Paragraphs>1283</Paragraphs>
  <Slides>60</Slides>
  <Notes>4</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60</vt:i4>
      </vt:variant>
    </vt:vector>
  </HeadingPairs>
  <TitlesOfParts>
    <vt:vector size="75" baseType="lpstr">
      <vt:lpstr>Arial</vt:lpstr>
      <vt:lpstr>Calibri</vt:lpstr>
      <vt:lpstr>Template_key facts</vt:lpstr>
      <vt:lpstr>Template_setting the scene</vt:lpstr>
      <vt:lpstr>Template_policy context</vt:lpstr>
      <vt:lpstr>Template_what works?</vt:lpstr>
      <vt:lpstr>Template_local picture</vt:lpstr>
      <vt:lpstr>Template_local actions</vt:lpstr>
      <vt:lpstr>Template_impact on indicators</vt:lpstr>
      <vt:lpstr>Template_public perspective</vt:lpstr>
      <vt:lpstr>Template_knowledge gaps</vt:lpstr>
      <vt:lpstr>Template_priorities</vt:lpstr>
      <vt:lpstr>Template_key contacts</vt:lpstr>
      <vt:lpstr>Template_appendices</vt:lpstr>
      <vt:lpstr>Custom Design</vt:lpstr>
      <vt:lpstr>JSNA SPOTLIGHT ON FOOD POVERTY</vt:lpstr>
      <vt:lpstr>KEY STATISTICS AND WHO IS AFFECTED?</vt:lpstr>
      <vt:lpstr>CURRENT POSITION AND WHAT MORE CAN BE DONE</vt:lpstr>
      <vt:lpstr>WHAT IS FOOD POVERTY?</vt:lpstr>
      <vt:lpstr>CONSEQUENCES OF FOOD POVERTY</vt:lpstr>
      <vt:lpstr>HOW FOOD POVERTY HARMS HEALTH</vt:lpstr>
      <vt:lpstr>POLICY GUIDELINES ON FOOD POVERTY</vt:lpstr>
      <vt:lpstr>REGIONAL(LONDON) AND LOCAL POLICIES</vt:lpstr>
      <vt:lpstr>MORE ON LOCAL POLICIES</vt:lpstr>
      <vt:lpstr>WHAT IS AN EFFECTIVE INTERENTION?</vt:lpstr>
      <vt:lpstr>INTRODUCES FOLLOWING SLIDES ON EFFECTIVE INTERVENTIONS TO REDUCE FOOD POVERTY</vt:lpstr>
      <vt:lpstr>INCREASING A FAMILY`S INCOME TO REDUCE FOOD POVERTY</vt:lpstr>
      <vt:lpstr>PROVIDING FREE SCHOOL MEALS REDUCES FOOD POVERTY</vt:lpstr>
      <vt:lpstr>PROVIDING FOOD AND VITAMIN VOUCHERS REDUCES FOOD POVERT</vt:lpstr>
      <vt:lpstr>PROVIDING MEALS FOR CHILDREN IN SCHOOL HOLIDAYS REDUCES FOOD POVERTY</vt:lpstr>
      <vt:lpstr>MEALS ON WHEELS SERVICE CAN REDUCE FOOD POVERTY</vt:lpstr>
      <vt:lpstr>BREAKFAST CLUBS CAN HELP REDUCE FOOD POVERTY</vt:lpstr>
      <vt:lpstr>THE SUGARSMART SCHEME AND INCREASING FOOD KNOWLEDGE IMPROVES THE HEALTHINESS OF DIETS</vt:lpstr>
      <vt:lpstr>BREAST-FEEDING INFANTS AND REDUCING JUNK FOOD ADVERTISING HELPS HEALTHIER DIETS</vt:lpstr>
      <vt:lpstr>ENGAGING POSITIVELY WITH PEOPLE IN FOOD POVERTY LEADS TO MORE EFFECTIVE INTERVENTION</vt:lpstr>
      <vt:lpstr>TACKLING FOOD POVERTY HELPS PEOPLE ACCESS OTHER SUPPORT</vt:lpstr>
      <vt:lpstr>CONVENIENCE FOODS CAN LEAD TO POORER DIETS FOR SOME PEOPLE</vt:lpstr>
      <vt:lpstr>PHYSICAL ACCESS TO FOOD CAN BE AN ISSUE FOR SOME PEOPLE</vt:lpstr>
      <vt:lpstr>SUPPORTING RETAILERS TO OFFER HEALTHIER FOOD AND CLEARER FOOD LABELLING CAN HELP</vt:lpstr>
      <vt:lpstr>LOCAL ONLINE RESOURCES CAN HELP PEOPLE ACCESS BETTER FOOD</vt:lpstr>
      <vt:lpstr>PEOPLE DISCHARGED FROM HOSPITAL CAN NEED SUPPORT TO ACCESS FOOD</vt:lpstr>
      <vt:lpstr>THE HIGHER COST OF HEALTHIER FOOD CAN BE A FACTOR</vt:lpstr>
      <vt:lpstr>LOCAL GOVERNMENT CAN HELP SUPPORT A HEALTHY LOCAL FOOD ECONOMY</vt:lpstr>
      <vt:lpstr>SCHOOLS ARE AN IMPORTANT SETTING TO PROVIDE AND PROMOTE HEALTHIER FOOD</vt:lpstr>
      <vt:lpstr>PROTECTING CHILDREN FROM UNHEALTHY MARKETING</vt:lpstr>
      <vt:lpstr>PARTICIPATING IN FOOD GROWING HELPS ACCESS TO HEALTHIER FOOD</vt:lpstr>
      <vt:lpstr>ACTION ON FOOD STORAGE AND TRANSPORT WOULD NEED TO BE AT REGIONAL LEVEL OR HIGHER</vt:lpstr>
      <vt:lpstr>IMPORTANCE OF SOUND NUTRITIONAL LABELLING</vt:lpstr>
      <vt:lpstr>FOOD POVERTY IN TOWER HAMLETS</vt:lpstr>
      <vt:lpstr>LOCAL ACTIONS TO ADDRESS FOOD POVERTY</vt:lpstr>
      <vt:lpstr>MORE LOCAL ACTIONS AND SERVICES</vt:lpstr>
      <vt:lpstr>WHAT DIFFERENCE IS IT MAKING?</vt:lpstr>
      <vt:lpstr>ARE HEALTHY START VOUCHERS (VITAMINS) HELPING?</vt:lpstr>
      <vt:lpstr>RESEARCH ON FOOD RETAIL IN TOWER HAMLETS</vt:lpstr>
      <vt:lpstr>CHILDREN AFFECTED BY POVERTY</vt:lpstr>
      <vt:lpstr>WHAT DOES THE PUBLIC THINK ABOUT IT?</vt:lpstr>
      <vt:lpstr>THE GAPS IN OUR KNOWLEDGE</vt:lpstr>
      <vt:lpstr>WHAT IS MAKING THE MOST DIFFERENCE –TOP 3</vt:lpstr>
      <vt:lpstr>WHAT IS MAKING THE MOST DIFFERENCE 4-6</vt:lpstr>
      <vt:lpstr>WHAT IS MAKING THE MOST DIFFERENCE 7-8</vt:lpstr>
      <vt:lpstr>SUMMARY OF THE TOP 10 PRIORITIES</vt:lpstr>
      <vt:lpstr>MORE ON LEADERSHIP PRIORITY</vt:lpstr>
      <vt:lpstr>MORE ON HOLIDAY HUNGER CLUB PRIORITY</vt:lpstr>
      <vt:lpstr>MORE ON SCHOOL FOOD PRIORITY</vt:lpstr>
      <vt:lpstr>MORE ON FAMILIES AND FOOD PRIORITY</vt:lpstr>
      <vt:lpstr>MORE ON FOOD INFLUENCES</vt:lpstr>
      <vt:lpstr>MORE ON BUILDING KNOWLEDGE AND UNDERSTANDING</vt:lpstr>
      <vt:lpstr>MORE ON COMMUNICATIONS</vt:lpstr>
      <vt:lpstr>MORE ON TACKLING POVERTY GENERALLY</vt:lpstr>
      <vt:lpstr>AUTHORS AND ACKNOWLEDGEMENTS</vt:lpstr>
      <vt:lpstr>COLLECTING DATA ON FRESH FOOD AVAILABILITY IN TOWER HAMLETS</vt:lpstr>
      <vt:lpstr>RESEARCH ON FRESH FOOD AVAILABILITY IN TOWER HAMLETS</vt:lpstr>
      <vt:lpstr>ACCESS TO FRESH FOOD STORES IN TOWER HAMLETS</vt:lpstr>
      <vt:lpstr>THE PRICE OF ONIONS AS AN INDICATOR OF FRESH FOOD COSTS</vt:lpstr>
      <vt:lpstr>THE PRICE OF ONIONS IN DIFFERENT SHOPS</vt:lpstr>
    </vt:vector>
  </TitlesOfParts>
  <Company>London Borough of Tower Hamlets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Ramsbottom</dc:creator>
  <cp:lastModifiedBy>Keith Williams</cp:lastModifiedBy>
  <cp:revision>2047</cp:revision>
  <cp:lastPrinted>2019-08-29T10:04:24Z</cp:lastPrinted>
  <dcterms:created xsi:type="dcterms:W3CDTF">2019-09-13T16:12:29Z</dcterms:created>
  <dcterms:modified xsi:type="dcterms:W3CDTF">2020-09-07T16:01:40Z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0x010100D7FDCFFD2E0EC147883F6168E1500551</vt:lpwstr>
  </property>
</Properties>
</file>