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xml" ContentType="application/vnd.openxmlformats-officedocument.presentationml.slideLayout+xml"/>
  <Override PartName="/ppt/theme/theme4.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xml" ContentType="application/vnd.openxmlformats-officedocument.presentationml.slideLayout+xml"/>
  <Override PartName="/ppt/theme/theme6.xml" ContentType="application/vnd.openxmlformats-officedocument.them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9.xml" ContentType="application/vnd.openxmlformats-officedocument.presentationml.slideLayout+xml"/>
  <Override PartName="/ppt/theme/theme7.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slideLayouts/slideLayout10.xml" ContentType="application/vnd.openxmlformats-officedocument.presentationml.slideLayout+xml"/>
  <Override PartName="/ppt/theme/theme8.xml" ContentType="application/vnd.openxmlformats-officedocument.them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slideLayouts/slideLayout11.xml" ContentType="application/vnd.openxmlformats-officedocument.presentationml.slideLayout+xml"/>
  <Override PartName="/ppt/theme/theme9.xml" ContentType="application/vnd.openxmlformats-officedocument.them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slideLayouts/slideLayout12.xml" ContentType="application/vnd.openxmlformats-officedocument.presentationml.slideLayout+xml"/>
  <Override PartName="/ppt/theme/theme10.xml" ContentType="application/vnd.openxmlformats-officedocument.them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slideLayouts/slideLayout13.xml" ContentType="application/vnd.openxmlformats-officedocument.presentationml.slideLayout+xml"/>
  <Override PartName="/ppt/theme/theme11.xml" ContentType="application/vnd.openxmlformats-officedocument.them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slideLayouts/slideLayout14.xml" ContentType="application/vnd.openxmlformats-officedocument.presentationml.slideLayout+xml"/>
  <Override PartName="/ppt/theme/theme12.xml" ContentType="application/vnd.openxmlformats-officedocument.them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slideLayouts/slideLayout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72" r:id="rId12"/>
    <p:sldMasterId id="2147483774" r:id="rId13"/>
  </p:sldMasterIdLst>
  <p:notesMasterIdLst>
    <p:notesMasterId r:id="rId66"/>
  </p:notesMasterIdLst>
  <p:handoutMasterIdLst>
    <p:handoutMasterId r:id="rId67"/>
  </p:handoutMasterIdLst>
  <p:sldIdLst>
    <p:sldId id="330" r:id="rId14"/>
    <p:sldId id="337" r:id="rId15"/>
    <p:sldId id="339" r:id="rId16"/>
    <p:sldId id="338" r:id="rId17"/>
    <p:sldId id="340" r:id="rId18"/>
    <p:sldId id="341" r:id="rId19"/>
    <p:sldId id="343" r:id="rId20"/>
    <p:sldId id="342" r:id="rId21"/>
    <p:sldId id="344" r:id="rId22"/>
    <p:sldId id="345" r:id="rId23"/>
    <p:sldId id="362" r:id="rId24"/>
    <p:sldId id="366" r:id="rId25"/>
    <p:sldId id="364" r:id="rId26"/>
    <p:sldId id="365" r:id="rId27"/>
    <p:sldId id="346" r:id="rId28"/>
    <p:sldId id="280" r:id="rId29"/>
    <p:sldId id="284" r:id="rId30"/>
    <p:sldId id="363" r:id="rId31"/>
    <p:sldId id="286" r:id="rId32"/>
    <p:sldId id="347" r:id="rId33"/>
    <p:sldId id="292" r:id="rId34"/>
    <p:sldId id="359" r:id="rId35"/>
    <p:sldId id="282" r:id="rId36"/>
    <p:sldId id="348" r:id="rId37"/>
    <p:sldId id="354" r:id="rId38"/>
    <p:sldId id="294" r:id="rId39"/>
    <p:sldId id="297" r:id="rId40"/>
    <p:sldId id="356" r:id="rId41"/>
    <p:sldId id="355" r:id="rId42"/>
    <p:sldId id="304" r:id="rId43"/>
    <p:sldId id="303" r:id="rId44"/>
    <p:sldId id="357" r:id="rId45"/>
    <p:sldId id="316" r:id="rId46"/>
    <p:sldId id="358" r:id="rId47"/>
    <p:sldId id="367" r:id="rId48"/>
    <p:sldId id="368" r:id="rId49"/>
    <p:sldId id="369" r:id="rId50"/>
    <p:sldId id="315" r:id="rId51"/>
    <p:sldId id="324" r:id="rId52"/>
    <p:sldId id="351" r:id="rId53"/>
    <p:sldId id="352" r:id="rId54"/>
    <p:sldId id="353" r:id="rId55"/>
    <p:sldId id="326" r:id="rId56"/>
    <p:sldId id="263" r:id="rId57"/>
    <p:sldId id="334" r:id="rId58"/>
    <p:sldId id="331" r:id="rId59"/>
    <p:sldId id="335" r:id="rId60"/>
    <p:sldId id="336" r:id="rId61"/>
    <p:sldId id="266" r:id="rId62"/>
    <p:sldId id="267" r:id="rId63"/>
    <p:sldId id="370" r:id="rId64"/>
    <p:sldId id="371" r:id="rId6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EA037B-E0A0-494C-B1CE-1E68626245A3}">
          <p14:sldIdLst/>
        </p14:section>
        <p14:section name="Untitled Section" id="{875CEC57-2B57-4F39-BD75-5758F61E4891}">
          <p14:sldIdLst>
            <p14:sldId id="330"/>
            <p14:sldId id="337"/>
            <p14:sldId id="339"/>
            <p14:sldId id="338"/>
            <p14:sldId id="340"/>
            <p14:sldId id="341"/>
            <p14:sldId id="343"/>
            <p14:sldId id="342"/>
            <p14:sldId id="344"/>
            <p14:sldId id="345"/>
            <p14:sldId id="362"/>
            <p14:sldId id="366"/>
            <p14:sldId id="364"/>
            <p14:sldId id="365"/>
            <p14:sldId id="346"/>
            <p14:sldId id="280"/>
            <p14:sldId id="284"/>
            <p14:sldId id="363"/>
            <p14:sldId id="286"/>
            <p14:sldId id="347"/>
            <p14:sldId id="292"/>
            <p14:sldId id="359"/>
            <p14:sldId id="282"/>
            <p14:sldId id="348"/>
            <p14:sldId id="354"/>
            <p14:sldId id="294"/>
            <p14:sldId id="297"/>
            <p14:sldId id="356"/>
            <p14:sldId id="355"/>
            <p14:sldId id="304"/>
            <p14:sldId id="303"/>
            <p14:sldId id="357"/>
            <p14:sldId id="316"/>
            <p14:sldId id="358"/>
            <p14:sldId id="367"/>
            <p14:sldId id="368"/>
            <p14:sldId id="369"/>
            <p14:sldId id="315"/>
            <p14:sldId id="324"/>
            <p14:sldId id="351"/>
            <p14:sldId id="352"/>
            <p14:sldId id="353"/>
            <p14:sldId id="326"/>
            <p14:sldId id="263"/>
            <p14:sldId id="334"/>
            <p14:sldId id="331"/>
            <p14:sldId id="335"/>
            <p14:sldId id="336"/>
            <p14:sldId id="266"/>
            <p14:sldId id="267"/>
            <p14:sldId id="370"/>
            <p14:sldId id="37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1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Ramsbottom"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autoAdjust="0"/>
    <p:restoredTop sz="92813"/>
  </p:normalViewPr>
  <p:slideViewPr>
    <p:cSldViewPr>
      <p:cViewPr>
        <p:scale>
          <a:sx n="100" d="100"/>
          <a:sy n="100" d="100"/>
        </p:scale>
        <p:origin x="-2130" y="-264"/>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1806" y="-96"/>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HPNAS01\MyDocuments\A.Thirunavukarasu\Mental%20health%20JSNA\TH%20data\TH%20compared%20to%20national%20for%20wellbeing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HPNAS01\MyDocuments\A.Thirunavukarasu\Mental%20health%20JSNA\TH%20data\TH%20compared%20to%20national%20for%20wellbeing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HPNAS01\MyDocuments\A.Thirunavukarasu\Mental%20health%20JSNA\TH%20data\TH%20compared%20to%20national%20for%20wellbeing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HPNAS01\MyDocuments\A.Thirunavukarasu\Mental%20health%20JSNA\TH%20data\TH%20compared%20to%20national%20for%20wellbeing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3594362531107E-2"/>
          <c:y val="3.47964809465615E-2"/>
          <c:w val="0.84111460382397596"/>
          <c:h val="0.59864988119599605"/>
        </c:manualLayout>
      </c:layout>
      <c:lineChart>
        <c:grouping val="standard"/>
        <c:varyColors val="0"/>
        <c:ser>
          <c:idx val="0"/>
          <c:order val="0"/>
          <c:tx>
            <c:strRef>
              <c:f>Sheet1!$B$9</c:f>
              <c:strCache>
                <c:ptCount val="1"/>
                <c:pt idx="0">
                  <c:v>UNITED KINGDOM</c:v>
                </c:pt>
              </c:strCache>
            </c:strRef>
          </c:tx>
          <c:marker>
            <c:symbol val="none"/>
          </c:marker>
          <c:cat>
            <c:multiLvlStrRef>
              <c:f>Sheet1!$C$6:$I$8</c:f>
              <c:multiLvlStrCache>
                <c:ptCount val="7"/>
                <c:lvl>
                  <c:pt idx="0">
                    <c:v>2011/12</c:v>
                  </c:pt>
                  <c:pt idx="1">
                    <c:v>2012/13</c:v>
                  </c:pt>
                  <c:pt idx="2">
                    <c:v>2013/14</c:v>
                  </c:pt>
                  <c:pt idx="3">
                    <c:v>2014/15</c:v>
                  </c:pt>
                  <c:pt idx="4">
                    <c:v>2015/16</c:v>
                  </c:pt>
                  <c:pt idx="5">
                    <c:v>2016/17</c:v>
                  </c:pt>
                  <c:pt idx="6">
                    <c:v>2017/18</c:v>
                  </c:pt>
                </c:lvl>
                <c:lvl>
                  <c:pt idx="0">
                    <c:v>Life satisfaction - Average (mean) ratings</c:v>
                  </c:pt>
                </c:lvl>
              </c:multiLvlStrCache>
            </c:multiLvlStrRef>
          </c:cat>
          <c:val>
            <c:numRef>
              <c:f>Sheet1!$C$9:$I$9</c:f>
              <c:numCache>
                <c:formatCode>0.00</c:formatCode>
                <c:ptCount val="7"/>
                <c:pt idx="0">
                  <c:v>7.42</c:v>
                </c:pt>
                <c:pt idx="1">
                  <c:v>7.46</c:v>
                </c:pt>
                <c:pt idx="2">
                  <c:v>7.51</c:v>
                </c:pt>
                <c:pt idx="3">
                  <c:v>7.6099999999999994</c:v>
                </c:pt>
                <c:pt idx="4">
                  <c:v>7.6499999999999986</c:v>
                </c:pt>
                <c:pt idx="5">
                  <c:v>7.68</c:v>
                </c:pt>
                <c:pt idx="6">
                  <c:v>7.6899999999999986</c:v>
                </c:pt>
              </c:numCache>
            </c:numRef>
          </c:val>
          <c:smooth val="0"/>
        </c:ser>
        <c:ser>
          <c:idx val="1"/>
          <c:order val="1"/>
          <c:tx>
            <c:strRef>
              <c:f>Sheet1!$B$10</c:f>
              <c:strCache>
                <c:ptCount val="1"/>
                <c:pt idx="0">
                  <c:v>LONDON</c:v>
                </c:pt>
              </c:strCache>
            </c:strRef>
          </c:tx>
          <c:marker>
            <c:symbol val="none"/>
          </c:marker>
          <c:cat>
            <c:multiLvlStrRef>
              <c:f>Sheet1!$C$6:$I$8</c:f>
              <c:multiLvlStrCache>
                <c:ptCount val="7"/>
                <c:lvl>
                  <c:pt idx="0">
                    <c:v>2011/12</c:v>
                  </c:pt>
                  <c:pt idx="1">
                    <c:v>2012/13</c:v>
                  </c:pt>
                  <c:pt idx="2">
                    <c:v>2013/14</c:v>
                  </c:pt>
                  <c:pt idx="3">
                    <c:v>2014/15</c:v>
                  </c:pt>
                  <c:pt idx="4">
                    <c:v>2015/16</c:v>
                  </c:pt>
                  <c:pt idx="5">
                    <c:v>2016/17</c:v>
                  </c:pt>
                  <c:pt idx="6">
                    <c:v>2017/18</c:v>
                  </c:pt>
                </c:lvl>
                <c:lvl>
                  <c:pt idx="0">
                    <c:v>Life satisfaction - Average (mean) ratings</c:v>
                  </c:pt>
                </c:lvl>
              </c:multiLvlStrCache>
            </c:multiLvlStrRef>
          </c:cat>
          <c:val>
            <c:numRef>
              <c:f>Sheet1!$C$10:$I$10</c:f>
              <c:numCache>
                <c:formatCode>0.00</c:formatCode>
                <c:ptCount val="7"/>
                <c:pt idx="0">
                  <c:v>7.25</c:v>
                </c:pt>
                <c:pt idx="1">
                  <c:v>7.25</c:v>
                </c:pt>
                <c:pt idx="2">
                  <c:v>7.3599999999999994</c:v>
                </c:pt>
                <c:pt idx="3">
                  <c:v>7.49</c:v>
                </c:pt>
                <c:pt idx="4">
                  <c:v>7.5</c:v>
                </c:pt>
                <c:pt idx="5">
                  <c:v>7.54</c:v>
                </c:pt>
                <c:pt idx="6">
                  <c:v>7.52</c:v>
                </c:pt>
              </c:numCache>
            </c:numRef>
          </c:val>
          <c:smooth val="0"/>
        </c:ser>
        <c:ser>
          <c:idx val="2"/>
          <c:order val="2"/>
          <c:tx>
            <c:strRef>
              <c:f>Sheet1!$B$11</c:f>
              <c:strCache>
                <c:ptCount val="1"/>
                <c:pt idx="0">
                  <c:v>TOWER HAMLETS</c:v>
                </c:pt>
              </c:strCache>
            </c:strRef>
          </c:tx>
          <c:marker>
            <c:symbol val="none"/>
          </c:marker>
          <c:cat>
            <c:multiLvlStrRef>
              <c:f>Sheet1!$C$6:$I$8</c:f>
              <c:multiLvlStrCache>
                <c:ptCount val="7"/>
                <c:lvl>
                  <c:pt idx="0">
                    <c:v>2011/12</c:v>
                  </c:pt>
                  <c:pt idx="1">
                    <c:v>2012/13</c:v>
                  </c:pt>
                  <c:pt idx="2">
                    <c:v>2013/14</c:v>
                  </c:pt>
                  <c:pt idx="3">
                    <c:v>2014/15</c:v>
                  </c:pt>
                  <c:pt idx="4">
                    <c:v>2015/16</c:v>
                  </c:pt>
                  <c:pt idx="5">
                    <c:v>2016/17</c:v>
                  </c:pt>
                  <c:pt idx="6">
                    <c:v>2017/18</c:v>
                  </c:pt>
                </c:lvl>
                <c:lvl>
                  <c:pt idx="0">
                    <c:v>Life satisfaction - Average (mean) ratings</c:v>
                  </c:pt>
                </c:lvl>
              </c:multiLvlStrCache>
            </c:multiLvlStrRef>
          </c:cat>
          <c:val>
            <c:numRef>
              <c:f>Sheet1!$C$11:$I$11</c:f>
              <c:numCache>
                <c:formatCode>0.00</c:formatCode>
                <c:ptCount val="7"/>
                <c:pt idx="0">
                  <c:v>7.02</c:v>
                </c:pt>
                <c:pt idx="1">
                  <c:v>7.3199999999999994</c:v>
                </c:pt>
                <c:pt idx="2">
                  <c:v>7.5</c:v>
                </c:pt>
                <c:pt idx="3">
                  <c:v>7.54</c:v>
                </c:pt>
                <c:pt idx="4">
                  <c:v>7.48</c:v>
                </c:pt>
                <c:pt idx="5">
                  <c:v>7.75</c:v>
                </c:pt>
                <c:pt idx="6">
                  <c:v>7.51</c:v>
                </c:pt>
              </c:numCache>
            </c:numRef>
          </c:val>
          <c:smooth val="0"/>
        </c:ser>
        <c:dLbls>
          <c:showLegendKey val="0"/>
          <c:showVal val="0"/>
          <c:showCatName val="0"/>
          <c:showSerName val="0"/>
          <c:showPercent val="0"/>
          <c:showBubbleSize val="0"/>
        </c:dLbls>
        <c:marker val="1"/>
        <c:smooth val="0"/>
        <c:axId val="165649408"/>
        <c:axId val="165847808"/>
      </c:lineChart>
      <c:catAx>
        <c:axId val="165649408"/>
        <c:scaling>
          <c:orientation val="minMax"/>
        </c:scaling>
        <c:delete val="0"/>
        <c:axPos val="b"/>
        <c:numFmt formatCode="General" sourceLinked="0"/>
        <c:majorTickMark val="out"/>
        <c:minorTickMark val="none"/>
        <c:tickLblPos val="nextTo"/>
        <c:crossAx val="165847808"/>
        <c:crosses val="autoZero"/>
        <c:auto val="1"/>
        <c:lblAlgn val="ctr"/>
        <c:lblOffset val="100"/>
        <c:noMultiLvlLbl val="0"/>
      </c:catAx>
      <c:valAx>
        <c:axId val="165847808"/>
        <c:scaling>
          <c:orientation val="minMax"/>
        </c:scaling>
        <c:delete val="0"/>
        <c:axPos val="l"/>
        <c:majorGridlines/>
        <c:numFmt formatCode="0.00" sourceLinked="1"/>
        <c:majorTickMark val="out"/>
        <c:minorTickMark val="none"/>
        <c:tickLblPos val="nextTo"/>
        <c:crossAx val="1656494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Sheet1!$B$19</c:f>
              <c:strCache>
                <c:ptCount val="1"/>
                <c:pt idx="0">
                  <c:v>UNITED KINGDOM</c:v>
                </c:pt>
              </c:strCache>
            </c:strRef>
          </c:tx>
          <c:marker>
            <c:symbol val="none"/>
          </c:marker>
          <c:cat>
            <c:multiLvlStrRef>
              <c:f>Sheet1!$C$16:$I$18</c:f>
              <c:multiLvlStrCache>
                <c:ptCount val="7"/>
                <c:lvl>
                  <c:pt idx="0">
                    <c:v>2011/12</c:v>
                  </c:pt>
                  <c:pt idx="1">
                    <c:v>2012/13</c:v>
                  </c:pt>
                  <c:pt idx="2">
                    <c:v>2013/14</c:v>
                  </c:pt>
                  <c:pt idx="3">
                    <c:v>2014/15</c:v>
                  </c:pt>
                  <c:pt idx="4">
                    <c:v>2015/16</c:v>
                  </c:pt>
                  <c:pt idx="5">
                    <c:v>2016/17</c:v>
                  </c:pt>
                  <c:pt idx="6">
                    <c:v>2017/18</c:v>
                  </c:pt>
                </c:lvl>
                <c:lvl>
                  <c:pt idx="0">
                    <c:v>Worthwhile - Average (mean) ratings</c:v>
                  </c:pt>
                </c:lvl>
              </c:multiLvlStrCache>
            </c:multiLvlStrRef>
          </c:cat>
          <c:val>
            <c:numRef>
              <c:f>Sheet1!$C$19:$I$19</c:f>
              <c:numCache>
                <c:formatCode>0.00</c:formatCode>
                <c:ptCount val="7"/>
                <c:pt idx="0">
                  <c:v>7.67</c:v>
                </c:pt>
                <c:pt idx="1">
                  <c:v>7.7</c:v>
                </c:pt>
                <c:pt idx="2">
                  <c:v>7.74</c:v>
                </c:pt>
                <c:pt idx="3">
                  <c:v>7.8199999999999994</c:v>
                </c:pt>
                <c:pt idx="4">
                  <c:v>7.84</c:v>
                </c:pt>
                <c:pt idx="5">
                  <c:v>7.8599999999999994</c:v>
                </c:pt>
                <c:pt idx="6">
                  <c:v>7.88</c:v>
                </c:pt>
              </c:numCache>
            </c:numRef>
          </c:val>
          <c:smooth val="0"/>
        </c:ser>
        <c:ser>
          <c:idx val="1"/>
          <c:order val="1"/>
          <c:tx>
            <c:strRef>
              <c:f>Sheet1!$B$20</c:f>
              <c:strCache>
                <c:ptCount val="1"/>
                <c:pt idx="0">
                  <c:v>LONDON</c:v>
                </c:pt>
              </c:strCache>
            </c:strRef>
          </c:tx>
          <c:marker>
            <c:symbol val="none"/>
          </c:marker>
          <c:cat>
            <c:multiLvlStrRef>
              <c:f>Sheet1!$C$16:$I$18</c:f>
              <c:multiLvlStrCache>
                <c:ptCount val="7"/>
                <c:lvl>
                  <c:pt idx="0">
                    <c:v>2011/12</c:v>
                  </c:pt>
                  <c:pt idx="1">
                    <c:v>2012/13</c:v>
                  </c:pt>
                  <c:pt idx="2">
                    <c:v>2013/14</c:v>
                  </c:pt>
                  <c:pt idx="3">
                    <c:v>2014/15</c:v>
                  </c:pt>
                  <c:pt idx="4">
                    <c:v>2015/16</c:v>
                  </c:pt>
                  <c:pt idx="5">
                    <c:v>2016/17</c:v>
                  </c:pt>
                  <c:pt idx="6">
                    <c:v>2017/18</c:v>
                  </c:pt>
                </c:lvl>
                <c:lvl>
                  <c:pt idx="0">
                    <c:v>Worthwhile - Average (mean) ratings</c:v>
                  </c:pt>
                </c:lvl>
              </c:multiLvlStrCache>
            </c:multiLvlStrRef>
          </c:cat>
          <c:val>
            <c:numRef>
              <c:f>Sheet1!$C$20:$I$20</c:f>
              <c:numCache>
                <c:formatCode>0.00</c:formatCode>
                <c:ptCount val="7"/>
                <c:pt idx="0">
                  <c:v>7.51</c:v>
                </c:pt>
                <c:pt idx="1">
                  <c:v>7.55</c:v>
                </c:pt>
                <c:pt idx="2">
                  <c:v>7.63</c:v>
                </c:pt>
                <c:pt idx="3">
                  <c:v>7.72</c:v>
                </c:pt>
                <c:pt idx="4">
                  <c:v>7.72</c:v>
                </c:pt>
                <c:pt idx="5">
                  <c:v>7.74</c:v>
                </c:pt>
                <c:pt idx="6">
                  <c:v>7.73</c:v>
                </c:pt>
              </c:numCache>
            </c:numRef>
          </c:val>
          <c:smooth val="0"/>
        </c:ser>
        <c:ser>
          <c:idx val="2"/>
          <c:order val="2"/>
          <c:tx>
            <c:strRef>
              <c:f>Sheet1!$B$21</c:f>
              <c:strCache>
                <c:ptCount val="1"/>
                <c:pt idx="0">
                  <c:v>TOWER HAMLETS</c:v>
                </c:pt>
              </c:strCache>
            </c:strRef>
          </c:tx>
          <c:marker>
            <c:symbol val="none"/>
          </c:marker>
          <c:cat>
            <c:multiLvlStrRef>
              <c:f>Sheet1!$C$16:$I$18</c:f>
              <c:multiLvlStrCache>
                <c:ptCount val="7"/>
                <c:lvl>
                  <c:pt idx="0">
                    <c:v>2011/12</c:v>
                  </c:pt>
                  <c:pt idx="1">
                    <c:v>2012/13</c:v>
                  </c:pt>
                  <c:pt idx="2">
                    <c:v>2013/14</c:v>
                  </c:pt>
                  <c:pt idx="3">
                    <c:v>2014/15</c:v>
                  </c:pt>
                  <c:pt idx="4">
                    <c:v>2015/16</c:v>
                  </c:pt>
                  <c:pt idx="5">
                    <c:v>2016/17</c:v>
                  </c:pt>
                  <c:pt idx="6">
                    <c:v>2017/18</c:v>
                  </c:pt>
                </c:lvl>
                <c:lvl>
                  <c:pt idx="0">
                    <c:v>Worthwhile - Average (mean) ratings</c:v>
                  </c:pt>
                </c:lvl>
              </c:multiLvlStrCache>
            </c:multiLvlStrRef>
          </c:cat>
          <c:val>
            <c:numRef>
              <c:f>Sheet1!$C$21:$I$21</c:f>
              <c:numCache>
                <c:formatCode>0.00</c:formatCode>
                <c:ptCount val="7"/>
                <c:pt idx="0">
                  <c:v>7.14</c:v>
                </c:pt>
                <c:pt idx="1">
                  <c:v>7.56</c:v>
                </c:pt>
                <c:pt idx="2">
                  <c:v>7.6</c:v>
                </c:pt>
                <c:pt idx="3">
                  <c:v>7.64</c:v>
                </c:pt>
                <c:pt idx="4">
                  <c:v>7.71</c:v>
                </c:pt>
                <c:pt idx="5">
                  <c:v>7.6899999999999986</c:v>
                </c:pt>
                <c:pt idx="6">
                  <c:v>7.6</c:v>
                </c:pt>
              </c:numCache>
            </c:numRef>
          </c:val>
          <c:smooth val="0"/>
        </c:ser>
        <c:dLbls>
          <c:showLegendKey val="0"/>
          <c:showVal val="0"/>
          <c:showCatName val="0"/>
          <c:showSerName val="0"/>
          <c:showPercent val="0"/>
          <c:showBubbleSize val="0"/>
        </c:dLbls>
        <c:marker val="1"/>
        <c:smooth val="0"/>
        <c:axId val="165869056"/>
        <c:axId val="165870592"/>
      </c:lineChart>
      <c:catAx>
        <c:axId val="165869056"/>
        <c:scaling>
          <c:orientation val="minMax"/>
        </c:scaling>
        <c:delete val="0"/>
        <c:axPos val="b"/>
        <c:numFmt formatCode="General" sourceLinked="0"/>
        <c:majorTickMark val="out"/>
        <c:minorTickMark val="none"/>
        <c:tickLblPos val="nextTo"/>
        <c:crossAx val="165870592"/>
        <c:crosses val="autoZero"/>
        <c:auto val="1"/>
        <c:lblAlgn val="ctr"/>
        <c:lblOffset val="100"/>
        <c:noMultiLvlLbl val="0"/>
      </c:catAx>
      <c:valAx>
        <c:axId val="165870592"/>
        <c:scaling>
          <c:orientation val="minMax"/>
        </c:scaling>
        <c:delete val="0"/>
        <c:axPos val="l"/>
        <c:majorGridlines/>
        <c:numFmt formatCode="0.00" sourceLinked="1"/>
        <c:majorTickMark val="out"/>
        <c:minorTickMark val="none"/>
        <c:tickLblPos val="nextTo"/>
        <c:crossAx val="1658690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Sheet1!$B$30</c:f>
              <c:strCache>
                <c:ptCount val="1"/>
                <c:pt idx="0">
                  <c:v>UNITED KINGDOM</c:v>
                </c:pt>
              </c:strCache>
            </c:strRef>
          </c:tx>
          <c:marker>
            <c:symbol val="none"/>
          </c:marker>
          <c:cat>
            <c:multiLvlStrRef>
              <c:f>Sheet1!$C$27:$I$29</c:f>
              <c:multiLvlStrCache>
                <c:ptCount val="7"/>
                <c:lvl>
                  <c:pt idx="0">
                    <c:v>2011/12</c:v>
                  </c:pt>
                  <c:pt idx="1">
                    <c:v>2012/13</c:v>
                  </c:pt>
                  <c:pt idx="2">
                    <c:v>2013/14</c:v>
                  </c:pt>
                  <c:pt idx="3">
                    <c:v>2014/15</c:v>
                  </c:pt>
                  <c:pt idx="4">
                    <c:v>2015/16</c:v>
                  </c:pt>
                  <c:pt idx="5">
                    <c:v>2016/17</c:v>
                  </c:pt>
                  <c:pt idx="6">
                    <c:v>2017/18</c:v>
                  </c:pt>
                </c:lvl>
                <c:lvl>
                  <c:pt idx="0">
                    <c:v>Happy - Average (mean) ratings</c:v>
                  </c:pt>
                </c:lvl>
              </c:multiLvlStrCache>
            </c:multiLvlStrRef>
          </c:cat>
          <c:val>
            <c:numRef>
              <c:f>Sheet1!$C$30:$I$30</c:f>
              <c:numCache>
                <c:formatCode>0.00</c:formatCode>
                <c:ptCount val="7"/>
                <c:pt idx="0">
                  <c:v>7.29</c:v>
                </c:pt>
                <c:pt idx="1">
                  <c:v>7.3</c:v>
                </c:pt>
                <c:pt idx="2">
                  <c:v>7.39</c:v>
                </c:pt>
                <c:pt idx="3">
                  <c:v>7.46</c:v>
                </c:pt>
                <c:pt idx="4">
                  <c:v>7.48</c:v>
                </c:pt>
                <c:pt idx="5">
                  <c:v>7.51</c:v>
                </c:pt>
                <c:pt idx="6">
                  <c:v>7.52</c:v>
                </c:pt>
              </c:numCache>
            </c:numRef>
          </c:val>
          <c:smooth val="0"/>
        </c:ser>
        <c:ser>
          <c:idx val="1"/>
          <c:order val="1"/>
          <c:tx>
            <c:strRef>
              <c:f>Sheet1!$B$31</c:f>
              <c:strCache>
                <c:ptCount val="1"/>
                <c:pt idx="0">
                  <c:v>LONDON</c:v>
                </c:pt>
              </c:strCache>
            </c:strRef>
          </c:tx>
          <c:marker>
            <c:symbol val="none"/>
          </c:marker>
          <c:cat>
            <c:multiLvlStrRef>
              <c:f>Sheet1!$C$27:$I$29</c:f>
              <c:multiLvlStrCache>
                <c:ptCount val="7"/>
                <c:lvl>
                  <c:pt idx="0">
                    <c:v>2011/12</c:v>
                  </c:pt>
                  <c:pt idx="1">
                    <c:v>2012/13</c:v>
                  </c:pt>
                  <c:pt idx="2">
                    <c:v>2013/14</c:v>
                  </c:pt>
                  <c:pt idx="3">
                    <c:v>2014/15</c:v>
                  </c:pt>
                  <c:pt idx="4">
                    <c:v>2015/16</c:v>
                  </c:pt>
                  <c:pt idx="5">
                    <c:v>2016/17</c:v>
                  </c:pt>
                  <c:pt idx="6">
                    <c:v>2017/18</c:v>
                  </c:pt>
                </c:lvl>
                <c:lvl>
                  <c:pt idx="0">
                    <c:v>Happy - Average (mean) ratings</c:v>
                  </c:pt>
                </c:lvl>
              </c:multiLvlStrCache>
            </c:multiLvlStrRef>
          </c:cat>
          <c:val>
            <c:numRef>
              <c:f>Sheet1!$C$31:$I$31</c:f>
              <c:numCache>
                <c:formatCode>0.00</c:formatCode>
                <c:ptCount val="7"/>
                <c:pt idx="0">
                  <c:v>7.2</c:v>
                </c:pt>
                <c:pt idx="1">
                  <c:v>7.21</c:v>
                </c:pt>
                <c:pt idx="2">
                  <c:v>7.33</c:v>
                </c:pt>
                <c:pt idx="3">
                  <c:v>7.37</c:v>
                </c:pt>
                <c:pt idx="4">
                  <c:v>7.41</c:v>
                </c:pt>
                <c:pt idx="5">
                  <c:v>7.46</c:v>
                </c:pt>
                <c:pt idx="6">
                  <c:v>7.44</c:v>
                </c:pt>
              </c:numCache>
            </c:numRef>
          </c:val>
          <c:smooth val="0"/>
        </c:ser>
        <c:ser>
          <c:idx val="2"/>
          <c:order val="2"/>
          <c:tx>
            <c:strRef>
              <c:f>Sheet1!$B$32</c:f>
              <c:strCache>
                <c:ptCount val="1"/>
                <c:pt idx="0">
                  <c:v>TOWER HAMLETS</c:v>
                </c:pt>
              </c:strCache>
            </c:strRef>
          </c:tx>
          <c:marker>
            <c:symbol val="none"/>
          </c:marker>
          <c:cat>
            <c:multiLvlStrRef>
              <c:f>Sheet1!$C$27:$I$29</c:f>
              <c:multiLvlStrCache>
                <c:ptCount val="7"/>
                <c:lvl>
                  <c:pt idx="0">
                    <c:v>2011/12</c:v>
                  </c:pt>
                  <c:pt idx="1">
                    <c:v>2012/13</c:v>
                  </c:pt>
                  <c:pt idx="2">
                    <c:v>2013/14</c:v>
                  </c:pt>
                  <c:pt idx="3">
                    <c:v>2014/15</c:v>
                  </c:pt>
                  <c:pt idx="4">
                    <c:v>2015/16</c:v>
                  </c:pt>
                  <c:pt idx="5">
                    <c:v>2016/17</c:v>
                  </c:pt>
                  <c:pt idx="6">
                    <c:v>2017/18</c:v>
                  </c:pt>
                </c:lvl>
                <c:lvl>
                  <c:pt idx="0">
                    <c:v>Happy - Average (mean) ratings</c:v>
                  </c:pt>
                </c:lvl>
              </c:multiLvlStrCache>
            </c:multiLvlStrRef>
          </c:cat>
          <c:val>
            <c:numRef>
              <c:f>Sheet1!$C$32:$I$32</c:f>
              <c:numCache>
                <c:formatCode>0.00</c:formatCode>
                <c:ptCount val="7"/>
                <c:pt idx="0">
                  <c:v>7.03</c:v>
                </c:pt>
                <c:pt idx="1">
                  <c:v>7.38</c:v>
                </c:pt>
                <c:pt idx="2">
                  <c:v>7.52</c:v>
                </c:pt>
                <c:pt idx="3">
                  <c:v>7.28</c:v>
                </c:pt>
                <c:pt idx="4">
                  <c:v>7.58</c:v>
                </c:pt>
                <c:pt idx="5">
                  <c:v>7.55</c:v>
                </c:pt>
                <c:pt idx="6">
                  <c:v>7.27</c:v>
                </c:pt>
              </c:numCache>
            </c:numRef>
          </c:val>
          <c:smooth val="0"/>
        </c:ser>
        <c:dLbls>
          <c:showLegendKey val="0"/>
          <c:showVal val="0"/>
          <c:showCatName val="0"/>
          <c:showSerName val="0"/>
          <c:showPercent val="0"/>
          <c:showBubbleSize val="0"/>
        </c:dLbls>
        <c:marker val="1"/>
        <c:smooth val="0"/>
        <c:axId val="175210496"/>
        <c:axId val="175212032"/>
      </c:lineChart>
      <c:catAx>
        <c:axId val="175210496"/>
        <c:scaling>
          <c:orientation val="minMax"/>
        </c:scaling>
        <c:delete val="0"/>
        <c:axPos val="b"/>
        <c:numFmt formatCode="General" sourceLinked="0"/>
        <c:majorTickMark val="out"/>
        <c:minorTickMark val="none"/>
        <c:tickLblPos val="nextTo"/>
        <c:crossAx val="175212032"/>
        <c:crosses val="autoZero"/>
        <c:auto val="1"/>
        <c:lblAlgn val="ctr"/>
        <c:lblOffset val="100"/>
        <c:noMultiLvlLbl val="0"/>
      </c:catAx>
      <c:valAx>
        <c:axId val="175212032"/>
        <c:scaling>
          <c:orientation val="minMax"/>
        </c:scaling>
        <c:delete val="0"/>
        <c:axPos val="l"/>
        <c:majorGridlines/>
        <c:numFmt formatCode="0.00" sourceLinked="1"/>
        <c:majorTickMark val="out"/>
        <c:minorTickMark val="none"/>
        <c:tickLblPos val="nextTo"/>
        <c:crossAx val="1752104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32682082943106E-2"/>
          <c:y val="6.3165920632474504E-2"/>
          <c:w val="0.65766442617486998"/>
          <c:h val="0.68876038863065403"/>
        </c:manualLayout>
      </c:layout>
      <c:lineChart>
        <c:grouping val="standard"/>
        <c:varyColors val="0"/>
        <c:ser>
          <c:idx val="0"/>
          <c:order val="0"/>
          <c:tx>
            <c:strRef>
              <c:f>Sheet1!$B$41</c:f>
              <c:strCache>
                <c:ptCount val="1"/>
                <c:pt idx="0">
                  <c:v>UNITED KINGDOM</c:v>
                </c:pt>
              </c:strCache>
            </c:strRef>
          </c:tx>
          <c:marker>
            <c:symbol val="none"/>
          </c:marker>
          <c:cat>
            <c:multiLvlStrRef>
              <c:f>Sheet1!$C$38:$I$40</c:f>
              <c:multiLvlStrCache>
                <c:ptCount val="7"/>
                <c:lvl>
                  <c:pt idx="0">
                    <c:v>2011/12</c:v>
                  </c:pt>
                  <c:pt idx="1">
                    <c:v>2012/13</c:v>
                  </c:pt>
                  <c:pt idx="2">
                    <c:v>2013/14</c:v>
                  </c:pt>
                  <c:pt idx="3">
                    <c:v>2014/15</c:v>
                  </c:pt>
                  <c:pt idx="4">
                    <c:v>2015/16</c:v>
                  </c:pt>
                  <c:pt idx="5">
                    <c:v>2016/17</c:v>
                  </c:pt>
                  <c:pt idx="6">
                    <c:v>2017/18</c:v>
                  </c:pt>
                </c:lvl>
                <c:lvl>
                  <c:pt idx="0">
                    <c:v>Anxiety - Average (mean) ratings</c:v>
                  </c:pt>
                </c:lvl>
              </c:multiLvlStrCache>
            </c:multiLvlStrRef>
          </c:cat>
          <c:val>
            <c:numRef>
              <c:f>Sheet1!$C$41:$I$41</c:f>
              <c:numCache>
                <c:formatCode>0.00</c:formatCode>
                <c:ptCount val="7"/>
                <c:pt idx="0">
                  <c:v>3.13</c:v>
                </c:pt>
                <c:pt idx="1">
                  <c:v>3.03</c:v>
                </c:pt>
                <c:pt idx="2">
                  <c:v>2.92</c:v>
                </c:pt>
                <c:pt idx="3">
                  <c:v>2.86</c:v>
                </c:pt>
                <c:pt idx="4">
                  <c:v>2.87</c:v>
                </c:pt>
                <c:pt idx="5">
                  <c:v>2.9</c:v>
                </c:pt>
                <c:pt idx="6">
                  <c:v>2.89</c:v>
                </c:pt>
              </c:numCache>
            </c:numRef>
          </c:val>
          <c:smooth val="0"/>
        </c:ser>
        <c:ser>
          <c:idx val="1"/>
          <c:order val="1"/>
          <c:tx>
            <c:strRef>
              <c:f>Sheet1!$B$42</c:f>
              <c:strCache>
                <c:ptCount val="1"/>
                <c:pt idx="0">
                  <c:v>LONDON</c:v>
                </c:pt>
              </c:strCache>
            </c:strRef>
          </c:tx>
          <c:marker>
            <c:symbol val="none"/>
          </c:marker>
          <c:cat>
            <c:multiLvlStrRef>
              <c:f>Sheet1!$C$38:$I$40</c:f>
              <c:multiLvlStrCache>
                <c:ptCount val="7"/>
                <c:lvl>
                  <c:pt idx="0">
                    <c:v>2011/12</c:v>
                  </c:pt>
                  <c:pt idx="1">
                    <c:v>2012/13</c:v>
                  </c:pt>
                  <c:pt idx="2">
                    <c:v>2013/14</c:v>
                  </c:pt>
                  <c:pt idx="3">
                    <c:v>2014/15</c:v>
                  </c:pt>
                  <c:pt idx="4">
                    <c:v>2015/16</c:v>
                  </c:pt>
                  <c:pt idx="5">
                    <c:v>2016/17</c:v>
                  </c:pt>
                  <c:pt idx="6">
                    <c:v>2017/18</c:v>
                  </c:pt>
                </c:lvl>
                <c:lvl>
                  <c:pt idx="0">
                    <c:v>Anxiety - Average (mean) ratings</c:v>
                  </c:pt>
                </c:lvl>
              </c:multiLvlStrCache>
            </c:multiLvlStrRef>
          </c:cat>
          <c:val>
            <c:numRef>
              <c:f>Sheet1!$C$42:$I$42</c:f>
              <c:numCache>
                <c:formatCode>0.00</c:formatCode>
                <c:ptCount val="7"/>
                <c:pt idx="0">
                  <c:v>3.42</c:v>
                </c:pt>
                <c:pt idx="1">
                  <c:v>3.27</c:v>
                </c:pt>
                <c:pt idx="2">
                  <c:v>3.18</c:v>
                </c:pt>
                <c:pt idx="3">
                  <c:v>3.02</c:v>
                </c:pt>
                <c:pt idx="4">
                  <c:v>3.04</c:v>
                </c:pt>
                <c:pt idx="5">
                  <c:v>3.12</c:v>
                </c:pt>
                <c:pt idx="6">
                  <c:v>3.13</c:v>
                </c:pt>
              </c:numCache>
            </c:numRef>
          </c:val>
          <c:smooth val="0"/>
        </c:ser>
        <c:ser>
          <c:idx val="2"/>
          <c:order val="2"/>
          <c:tx>
            <c:strRef>
              <c:f>Sheet1!$B$43</c:f>
              <c:strCache>
                <c:ptCount val="1"/>
                <c:pt idx="0">
                  <c:v>TOWER HAMLETS</c:v>
                </c:pt>
              </c:strCache>
            </c:strRef>
          </c:tx>
          <c:marker>
            <c:symbol val="none"/>
          </c:marker>
          <c:cat>
            <c:multiLvlStrRef>
              <c:f>Sheet1!$C$38:$I$40</c:f>
              <c:multiLvlStrCache>
                <c:ptCount val="7"/>
                <c:lvl>
                  <c:pt idx="0">
                    <c:v>2011/12</c:v>
                  </c:pt>
                  <c:pt idx="1">
                    <c:v>2012/13</c:v>
                  </c:pt>
                  <c:pt idx="2">
                    <c:v>2013/14</c:v>
                  </c:pt>
                  <c:pt idx="3">
                    <c:v>2014/15</c:v>
                  </c:pt>
                  <c:pt idx="4">
                    <c:v>2015/16</c:v>
                  </c:pt>
                  <c:pt idx="5">
                    <c:v>2016/17</c:v>
                  </c:pt>
                  <c:pt idx="6">
                    <c:v>2017/18</c:v>
                  </c:pt>
                </c:lvl>
                <c:lvl>
                  <c:pt idx="0">
                    <c:v>Anxiety - Average (mean) ratings</c:v>
                  </c:pt>
                </c:lvl>
              </c:multiLvlStrCache>
            </c:multiLvlStrRef>
          </c:cat>
          <c:val>
            <c:numRef>
              <c:f>Sheet1!$C$43:$I$43</c:f>
              <c:numCache>
                <c:formatCode>0.00</c:formatCode>
                <c:ptCount val="7"/>
                <c:pt idx="0">
                  <c:v>3.53</c:v>
                </c:pt>
                <c:pt idx="1">
                  <c:v>2.95</c:v>
                </c:pt>
                <c:pt idx="2">
                  <c:v>3.05</c:v>
                </c:pt>
                <c:pt idx="3">
                  <c:v>3.14</c:v>
                </c:pt>
                <c:pt idx="4">
                  <c:v>2.86</c:v>
                </c:pt>
                <c:pt idx="5">
                  <c:v>3.14</c:v>
                </c:pt>
                <c:pt idx="6">
                  <c:v>3.26</c:v>
                </c:pt>
              </c:numCache>
            </c:numRef>
          </c:val>
          <c:smooth val="0"/>
        </c:ser>
        <c:dLbls>
          <c:showLegendKey val="0"/>
          <c:showVal val="0"/>
          <c:showCatName val="0"/>
          <c:showSerName val="0"/>
          <c:showPercent val="0"/>
          <c:showBubbleSize val="0"/>
        </c:dLbls>
        <c:marker val="1"/>
        <c:smooth val="0"/>
        <c:axId val="175241472"/>
        <c:axId val="175579136"/>
      </c:lineChart>
      <c:catAx>
        <c:axId val="175241472"/>
        <c:scaling>
          <c:orientation val="minMax"/>
        </c:scaling>
        <c:delete val="0"/>
        <c:axPos val="b"/>
        <c:numFmt formatCode="General" sourceLinked="0"/>
        <c:majorTickMark val="out"/>
        <c:minorTickMark val="none"/>
        <c:tickLblPos val="nextTo"/>
        <c:crossAx val="175579136"/>
        <c:crosses val="autoZero"/>
        <c:auto val="1"/>
        <c:lblAlgn val="ctr"/>
        <c:lblOffset val="100"/>
        <c:noMultiLvlLbl val="0"/>
      </c:catAx>
      <c:valAx>
        <c:axId val="175579136"/>
        <c:scaling>
          <c:orientation val="minMax"/>
        </c:scaling>
        <c:delete val="0"/>
        <c:axPos val="l"/>
        <c:majorGridlines/>
        <c:numFmt formatCode="0.00" sourceLinked="1"/>
        <c:majorTickMark val="out"/>
        <c:minorTickMark val="none"/>
        <c:tickLblPos val="nextTo"/>
        <c:crossAx val="175241472"/>
        <c:crosses val="autoZero"/>
        <c:crossBetween val="between"/>
      </c:valAx>
    </c:plotArea>
    <c:legend>
      <c:legendPos val="r"/>
      <c:layout>
        <c:manualLayout>
          <c:xMode val="edge"/>
          <c:yMode val="edge"/>
          <c:x val="0.76477316012506502"/>
          <c:y val="6.6902960602943803E-2"/>
          <c:w val="0.184835613503262"/>
          <c:h val="0.4622510581261580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rgbClr val="339933"/>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01D8A7D1-3911-40CA-B0E8-D09C1407145D}" type="presOf" srcId="{43A36CC4-9769-4FA2-AF1B-45A21581806D}" destId="{DD9995A6-46CB-489B-B232-9A85FB81A634}"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4B408B6E-CFCC-47A3-A582-090E68D950BE}" type="presOf" srcId="{75E2CA75-A4B0-49F6-8BB3-FFFD70AC9DAF}" destId="{0038F846-6D71-4B12-A8A5-1D32D5F41839}" srcOrd="0" destOrd="0" presId="urn:microsoft.com/office/officeart/2005/8/layout/hChevron3"/>
    <dgm:cxn modelId="{BBC1470B-EA3C-4933-A088-E32BF801A966}" type="presOf" srcId="{EF4A73B0-0F51-4E56-B6FA-C93EC709EE24}" destId="{C68D181E-ABA1-414D-B2E0-1FC12F43A77F}"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88C70100-1F36-4EFC-B662-354A2852389A}" srcId="{07CDC8F8-9CAF-4CB4-8CD0-C3CC07326A47}" destId="{75E2CA75-A4B0-49F6-8BB3-FFFD70AC9DAF}" srcOrd="10" destOrd="0" parTransId="{427F7A15-B86B-44E1-A0CF-872B8842C97B}" sibTransId="{2BD45ACF-99BE-405E-968C-CD4DD77B94A7}"/>
    <dgm:cxn modelId="{DF3A247E-AB29-48A3-8878-87E8F2E68369}" type="presOf" srcId="{37F14403-F196-4D9A-B0D7-1D05DD223277}" destId="{0185762C-B8C2-45E1-8131-E067DA5C3121}"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DAAE829F-9764-43BE-9B6B-C3130C438E64}" type="presOf" srcId="{DEFD813D-29D1-4F20-8D9D-0F1B29A990EF}" destId="{C3DB746A-7561-4F4C-9373-1212EB1A3A7D}"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9A232514-B6A1-4590-8077-9C6B402B9D69}" srcId="{07CDC8F8-9CAF-4CB4-8CD0-C3CC07326A47}" destId="{6BF2B965-142A-4F8C-8B98-EC3E4168C72B}" srcOrd="2" destOrd="0" parTransId="{4DE3459B-C829-4E55-B888-6D0FDF486FCB}" sibTransId="{9CCDD4F1-9746-4E1E-ABA1-17C12394F599}"/>
    <dgm:cxn modelId="{24EE8E6F-5665-4C83-B6B2-B4EDA9622A9F}" type="presOf" srcId="{45864B26-023D-44B8-B99B-D1B271BAF3E9}" destId="{64DBDAA1-024F-495B-96E4-22A4C28CBDCF}" srcOrd="0" destOrd="0" presId="urn:microsoft.com/office/officeart/2005/8/layout/hChevron3"/>
    <dgm:cxn modelId="{E138142F-F7CE-45DD-8235-7EB69C74DB7D}" type="presOf" srcId="{445563BE-B611-4F84-A507-F638F0AB8858}" destId="{B7D1FBC7-8C24-4560-A947-4F9E0042616D}"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0227C9F4-4D62-4C8F-8DA2-7B91F0859D3D}" type="presOf" srcId="{B92CA054-D69D-4735-A177-4A21F65B3E61}" destId="{DEAAF18F-8CC8-4BC1-8DF3-D4285318601E}" srcOrd="0" destOrd="0" presId="urn:microsoft.com/office/officeart/2005/8/layout/hChevron3"/>
    <dgm:cxn modelId="{CFD1EEF8-8DF3-4638-A7C3-41EE7F43B7B2}" type="presOf" srcId="{6BF2B965-142A-4F8C-8B98-EC3E4168C72B}" destId="{8CC4B7A8-EF3F-488F-A0B3-B1C484A867B0}" srcOrd="0" destOrd="0" presId="urn:microsoft.com/office/officeart/2005/8/layout/hChevron3"/>
    <dgm:cxn modelId="{5BCB6897-8F9E-47C3-805E-B1BE4C63BB05}"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538927E7-F709-4901-A540-8A2D44EAB6F2}" srcId="{07CDC8F8-9CAF-4CB4-8CD0-C3CC07326A47}" destId="{DEFD813D-29D1-4F20-8D9D-0F1B29A990EF}" srcOrd="9" destOrd="0" parTransId="{B4CDBFDB-10E8-424B-A437-29DC10BF23C0}" sibTransId="{1F959A5C-891C-4A3F-ACC9-9FFC4EE3DAA1}"/>
    <dgm:cxn modelId="{500CF04E-DFAC-4061-8DC4-18149CC18EC3}" srcId="{07CDC8F8-9CAF-4CB4-8CD0-C3CC07326A47}" destId="{0A86C89D-5A7E-48CE-82AC-CB0868A471A7}" srcOrd="1" destOrd="0" parTransId="{F7AC122E-CF34-44DC-945F-607EEB670C64}" sibTransId="{5516A94D-5978-4F50-893D-CCC0ADE18234}"/>
    <dgm:cxn modelId="{02666718-F9B2-4A8B-9BE7-A80872C3EE22}" srcId="{07CDC8F8-9CAF-4CB4-8CD0-C3CC07326A47}" destId="{445563BE-B611-4F84-A507-F638F0AB8858}" srcOrd="4" destOrd="0" parTransId="{23A80ECB-381C-442C-8FEE-2CCB105DCF3D}" sibTransId="{A85471F0-ABCD-4B48-8CD7-F0082B44AE99}"/>
    <dgm:cxn modelId="{2619C479-8D44-41CD-A307-B0735542D65F}" type="presOf" srcId="{0A86C89D-5A7E-48CE-82AC-CB0868A471A7}" destId="{EC5C61DF-8CA0-4866-BB77-3ABEB3A0A81A}" srcOrd="0" destOrd="0" presId="urn:microsoft.com/office/officeart/2005/8/layout/hChevron3"/>
    <dgm:cxn modelId="{FB9AD93E-C54B-4375-9BBE-5FA6B4D892E3}" type="presOf" srcId="{07CDC8F8-9CAF-4CB4-8CD0-C3CC07326A47}" destId="{F85B9DAB-08B0-4EAE-84E4-FE70EC6900A8}" srcOrd="0" destOrd="0" presId="urn:microsoft.com/office/officeart/2005/8/layout/hChevron3"/>
    <dgm:cxn modelId="{682C69F9-A2F8-4CAA-80A0-A9BAFC6B67BA}" type="presParOf" srcId="{F85B9DAB-08B0-4EAE-84E4-FE70EC6900A8}" destId="{64DBDAA1-024F-495B-96E4-22A4C28CBDCF}" srcOrd="0" destOrd="0" presId="urn:microsoft.com/office/officeart/2005/8/layout/hChevron3"/>
    <dgm:cxn modelId="{B720C74D-1FC9-4B99-AB9B-D9AD44CD7DCD}" type="presParOf" srcId="{F85B9DAB-08B0-4EAE-84E4-FE70EC6900A8}" destId="{73CF0B3B-9210-431A-B7AB-DD61FCBEEA7D}" srcOrd="1" destOrd="0" presId="urn:microsoft.com/office/officeart/2005/8/layout/hChevron3"/>
    <dgm:cxn modelId="{2B7B82F5-92A1-44A7-98D9-FA9EA5BD6D0B}" type="presParOf" srcId="{F85B9DAB-08B0-4EAE-84E4-FE70EC6900A8}" destId="{EC5C61DF-8CA0-4866-BB77-3ABEB3A0A81A}" srcOrd="2" destOrd="0" presId="urn:microsoft.com/office/officeart/2005/8/layout/hChevron3"/>
    <dgm:cxn modelId="{6972188A-57CC-495A-9F93-16BD9A4041C7}" type="presParOf" srcId="{F85B9DAB-08B0-4EAE-84E4-FE70EC6900A8}" destId="{F93655D6-826D-4D33-A5CE-8E2BDCCDC154}" srcOrd="3" destOrd="0" presId="urn:microsoft.com/office/officeart/2005/8/layout/hChevron3"/>
    <dgm:cxn modelId="{0A4AD909-5900-468E-87DE-84FF75C90BC2}" type="presParOf" srcId="{F85B9DAB-08B0-4EAE-84E4-FE70EC6900A8}" destId="{8CC4B7A8-EF3F-488F-A0B3-B1C484A867B0}" srcOrd="4" destOrd="0" presId="urn:microsoft.com/office/officeart/2005/8/layout/hChevron3"/>
    <dgm:cxn modelId="{DC617B49-ED17-48E4-B64E-D4A75F7E9232}" type="presParOf" srcId="{F85B9DAB-08B0-4EAE-84E4-FE70EC6900A8}" destId="{8A252260-27E9-4C75-A07C-DEF589430D49}" srcOrd="5" destOrd="0" presId="urn:microsoft.com/office/officeart/2005/8/layout/hChevron3"/>
    <dgm:cxn modelId="{1419743E-5324-4994-B27B-51E6DC496D7D}" type="presParOf" srcId="{F85B9DAB-08B0-4EAE-84E4-FE70EC6900A8}" destId="{C68D181E-ABA1-414D-B2E0-1FC12F43A77F}" srcOrd="6" destOrd="0" presId="urn:microsoft.com/office/officeart/2005/8/layout/hChevron3"/>
    <dgm:cxn modelId="{F3859C48-8873-4801-9E9F-FC3CCEB90224}" type="presParOf" srcId="{F85B9DAB-08B0-4EAE-84E4-FE70EC6900A8}" destId="{2005B73A-13E5-4B02-857A-B29A6CD658AF}" srcOrd="7" destOrd="0" presId="urn:microsoft.com/office/officeart/2005/8/layout/hChevron3"/>
    <dgm:cxn modelId="{4CE9F380-37C6-4561-A03C-873A0A430B0E}" type="presParOf" srcId="{F85B9DAB-08B0-4EAE-84E4-FE70EC6900A8}" destId="{B7D1FBC7-8C24-4560-A947-4F9E0042616D}" srcOrd="8" destOrd="0" presId="urn:microsoft.com/office/officeart/2005/8/layout/hChevron3"/>
    <dgm:cxn modelId="{70F695BF-F0A1-4A37-B0F7-F4D7D20180AE}" type="presParOf" srcId="{F85B9DAB-08B0-4EAE-84E4-FE70EC6900A8}" destId="{96E7B704-A8B4-4135-AB33-85AFB879BC38}" srcOrd="9" destOrd="0" presId="urn:microsoft.com/office/officeart/2005/8/layout/hChevron3"/>
    <dgm:cxn modelId="{E2780599-EFDC-494E-8D4F-2646E1DD80A7}" type="presParOf" srcId="{F85B9DAB-08B0-4EAE-84E4-FE70EC6900A8}" destId="{DD9995A6-46CB-489B-B232-9A85FB81A634}" srcOrd="10" destOrd="0" presId="urn:microsoft.com/office/officeart/2005/8/layout/hChevron3"/>
    <dgm:cxn modelId="{97569B82-1866-4FB1-A312-4430D4E38C69}" type="presParOf" srcId="{F85B9DAB-08B0-4EAE-84E4-FE70EC6900A8}" destId="{56591BBB-478E-45C7-BCF9-FEAB5DF3D1B4}" srcOrd="11" destOrd="0" presId="urn:microsoft.com/office/officeart/2005/8/layout/hChevron3"/>
    <dgm:cxn modelId="{1C4F19DC-5705-4D4B-BE9A-771F65CCF794}" type="presParOf" srcId="{F85B9DAB-08B0-4EAE-84E4-FE70EC6900A8}" destId="{33EAE534-EC94-4615-99B7-74B177ECF4CA}" srcOrd="12" destOrd="0" presId="urn:microsoft.com/office/officeart/2005/8/layout/hChevron3"/>
    <dgm:cxn modelId="{E9224E75-FB53-4E17-AD08-EFA00502F5C8}" type="presParOf" srcId="{F85B9DAB-08B0-4EAE-84E4-FE70EC6900A8}" destId="{3165FA17-690F-461F-B707-49C30E064CBB}" srcOrd="13" destOrd="0" presId="urn:microsoft.com/office/officeart/2005/8/layout/hChevron3"/>
    <dgm:cxn modelId="{3327D2E8-62E6-43C5-BF21-0BA926A6E7FF}" type="presParOf" srcId="{F85B9DAB-08B0-4EAE-84E4-FE70EC6900A8}" destId="{0185762C-B8C2-45E1-8131-E067DA5C3121}" srcOrd="14" destOrd="0" presId="urn:microsoft.com/office/officeart/2005/8/layout/hChevron3"/>
    <dgm:cxn modelId="{6B3F9C18-22D3-49FD-85ED-0402844D45F0}" type="presParOf" srcId="{F85B9DAB-08B0-4EAE-84E4-FE70EC6900A8}" destId="{4D74BF8F-60DA-41E1-9D8B-E4F9BD36EED3}" srcOrd="15" destOrd="0" presId="urn:microsoft.com/office/officeart/2005/8/layout/hChevron3"/>
    <dgm:cxn modelId="{DAACCDEF-1C3B-47BE-A8D7-2F06D0F2680B}" type="presParOf" srcId="{F85B9DAB-08B0-4EAE-84E4-FE70EC6900A8}" destId="{DEAAF18F-8CC8-4BC1-8DF3-D4285318601E}" srcOrd="16" destOrd="0" presId="urn:microsoft.com/office/officeart/2005/8/layout/hChevron3"/>
    <dgm:cxn modelId="{89805ADE-CD87-441E-800E-1EF60485322E}" type="presParOf" srcId="{F85B9DAB-08B0-4EAE-84E4-FE70EC6900A8}" destId="{A6691BBD-726D-4A1C-B9EB-6921ECF6C437}" srcOrd="17" destOrd="0" presId="urn:microsoft.com/office/officeart/2005/8/layout/hChevron3"/>
    <dgm:cxn modelId="{7EF21E6A-063A-4BA5-B73D-6655032BE8A1}" type="presParOf" srcId="{F85B9DAB-08B0-4EAE-84E4-FE70EC6900A8}" destId="{C3DB746A-7561-4F4C-9373-1212EB1A3A7D}" srcOrd="18" destOrd="0" presId="urn:microsoft.com/office/officeart/2005/8/layout/hChevron3"/>
    <dgm:cxn modelId="{80BB361C-D1CB-47B0-839F-B3C8AFBEB941}" type="presParOf" srcId="{F85B9DAB-08B0-4EAE-84E4-FE70EC6900A8}" destId="{CD0DDFB0-CCC8-4428-95C4-A8008FA3487A}" srcOrd="19" destOrd="0" presId="urn:microsoft.com/office/officeart/2005/8/layout/hChevron3"/>
    <dgm:cxn modelId="{92812FB8-15E2-4CC1-8916-B1B408029F1B}"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rgbClr val="339933"/>
        </a:solidFill>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C8368DD3-C0D1-4606-8120-4991DAA9962E}" type="presOf" srcId="{75E2CA75-A4B0-49F6-8BB3-FFFD70AC9DAF}" destId="{0038F846-6D71-4B12-A8A5-1D32D5F41839}" srcOrd="0" destOrd="0" presId="urn:microsoft.com/office/officeart/2005/8/layout/hChevron3"/>
    <dgm:cxn modelId="{DA6A013D-14B2-4BB2-A704-A49E6B9CBAE9}" type="presOf" srcId="{43A36CC4-9769-4FA2-AF1B-45A21581806D}" destId="{DD9995A6-46CB-489B-B232-9A85FB81A634}"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9144376B-1CA1-422D-A8D4-9CEB946072C8}" type="presOf" srcId="{37F14403-F196-4D9A-B0D7-1D05DD223277}" destId="{0185762C-B8C2-45E1-8131-E067DA5C3121}" srcOrd="0" destOrd="0" presId="urn:microsoft.com/office/officeart/2005/8/layout/hChevron3"/>
    <dgm:cxn modelId="{3805CB62-D5F0-4EA6-9945-29011658F147}" type="presOf" srcId="{B92CA054-D69D-4735-A177-4A21F65B3E61}" destId="{DEAAF18F-8CC8-4BC1-8DF3-D4285318601E}" srcOrd="0" destOrd="0" presId="urn:microsoft.com/office/officeart/2005/8/layout/hChevron3"/>
    <dgm:cxn modelId="{35010925-1C66-4597-985F-FCC710A669A8}" type="presOf" srcId="{EF4A73B0-0F51-4E56-B6FA-C93EC709EE24}" destId="{C68D181E-ABA1-414D-B2E0-1FC12F43A77F}"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538927E7-F709-4901-A540-8A2D44EAB6F2}" srcId="{07CDC8F8-9CAF-4CB4-8CD0-C3CC07326A47}" destId="{DEFD813D-29D1-4F20-8D9D-0F1B29A990EF}" srcOrd="9" destOrd="0" parTransId="{B4CDBFDB-10E8-424B-A437-29DC10BF23C0}" sibTransId="{1F959A5C-891C-4A3F-ACC9-9FFC4EE3DAA1}"/>
    <dgm:cxn modelId="{D50E1DA8-C891-413E-B3F7-F4FFFBC3D514}" srcId="{07CDC8F8-9CAF-4CB4-8CD0-C3CC07326A47}" destId="{EF4A73B0-0F51-4E56-B6FA-C93EC709EE24}" srcOrd="3" destOrd="0" parTransId="{DD9A2503-0F64-45F2-9FFB-927E4314ECDD}" sibTransId="{0DC2C220-DB23-489D-8F37-F7A900751829}"/>
    <dgm:cxn modelId="{C00032F3-5831-4A02-912B-416781AC4B32}" type="presOf" srcId="{445563BE-B611-4F84-A507-F638F0AB8858}" destId="{B7D1FBC7-8C24-4560-A947-4F9E0042616D}"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9FB6F99F-322F-4CCB-ABD4-9E661A461794}" type="presOf" srcId="{45864B26-023D-44B8-B99B-D1B271BAF3E9}" destId="{64DBDAA1-024F-495B-96E4-22A4C28CBDCF}" srcOrd="0" destOrd="0" presId="urn:microsoft.com/office/officeart/2005/8/layout/hChevron3"/>
    <dgm:cxn modelId="{BC2407EA-6BAA-4F0C-BA21-239D38863261}" type="presOf" srcId="{6BF2B965-142A-4F8C-8B98-EC3E4168C72B}" destId="{8CC4B7A8-EF3F-488F-A0B3-B1C484A867B0}"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2A97D4B8-D261-40C1-881B-A4CDA7327741}" type="presOf" srcId="{07CDC8F8-9CAF-4CB4-8CD0-C3CC07326A47}" destId="{F85B9DAB-08B0-4EAE-84E4-FE70EC6900A8}"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24EBACED-9D5B-4797-91C4-B1168349DDC5}" type="presOf" srcId="{DEFD813D-29D1-4F20-8D9D-0F1B29A990EF}" destId="{C3DB746A-7561-4F4C-9373-1212EB1A3A7D}" srcOrd="0" destOrd="0" presId="urn:microsoft.com/office/officeart/2005/8/layout/hChevron3"/>
    <dgm:cxn modelId="{B859395E-D7F5-49B8-A814-BF3CC94D6D42}" type="presOf" srcId="{0A86C89D-5A7E-48CE-82AC-CB0868A471A7}" destId="{EC5C61DF-8CA0-4866-BB77-3ABEB3A0A81A}" srcOrd="0" destOrd="0" presId="urn:microsoft.com/office/officeart/2005/8/layout/hChevron3"/>
    <dgm:cxn modelId="{54F690C1-F02A-4CAD-9288-0BBE75BB5041}" type="presOf" srcId="{061A0BF5-072B-4B8D-B531-B8AEADF59D67}" destId="{33EAE534-EC94-4615-99B7-74B177ECF4CA}"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04E81191-D92B-4D6F-A5D2-9ABC1E6D4589}" type="presParOf" srcId="{F85B9DAB-08B0-4EAE-84E4-FE70EC6900A8}" destId="{64DBDAA1-024F-495B-96E4-22A4C28CBDCF}" srcOrd="0" destOrd="0" presId="urn:microsoft.com/office/officeart/2005/8/layout/hChevron3"/>
    <dgm:cxn modelId="{C0E8FBE5-D8EE-402B-A47A-BAD9D6F2FDBF}" type="presParOf" srcId="{F85B9DAB-08B0-4EAE-84E4-FE70EC6900A8}" destId="{73CF0B3B-9210-431A-B7AB-DD61FCBEEA7D}" srcOrd="1" destOrd="0" presId="urn:microsoft.com/office/officeart/2005/8/layout/hChevron3"/>
    <dgm:cxn modelId="{1EB0A3F8-2E6F-4A52-9BC7-7C75BDC0E0DD}" type="presParOf" srcId="{F85B9DAB-08B0-4EAE-84E4-FE70EC6900A8}" destId="{EC5C61DF-8CA0-4866-BB77-3ABEB3A0A81A}" srcOrd="2" destOrd="0" presId="urn:microsoft.com/office/officeart/2005/8/layout/hChevron3"/>
    <dgm:cxn modelId="{2F7F0720-B36A-403D-8EB2-CBF39443218E}" type="presParOf" srcId="{F85B9DAB-08B0-4EAE-84E4-FE70EC6900A8}" destId="{F93655D6-826D-4D33-A5CE-8E2BDCCDC154}" srcOrd="3" destOrd="0" presId="urn:microsoft.com/office/officeart/2005/8/layout/hChevron3"/>
    <dgm:cxn modelId="{ACAC58F3-7BE1-4B86-A874-97AF4F416B44}" type="presParOf" srcId="{F85B9DAB-08B0-4EAE-84E4-FE70EC6900A8}" destId="{8CC4B7A8-EF3F-488F-A0B3-B1C484A867B0}" srcOrd="4" destOrd="0" presId="urn:microsoft.com/office/officeart/2005/8/layout/hChevron3"/>
    <dgm:cxn modelId="{A6880ACF-803A-43FE-906B-97DAB65D666E}" type="presParOf" srcId="{F85B9DAB-08B0-4EAE-84E4-FE70EC6900A8}" destId="{8A252260-27E9-4C75-A07C-DEF589430D49}" srcOrd="5" destOrd="0" presId="urn:microsoft.com/office/officeart/2005/8/layout/hChevron3"/>
    <dgm:cxn modelId="{0E6C33DE-16A6-4F92-913E-A19537156632}" type="presParOf" srcId="{F85B9DAB-08B0-4EAE-84E4-FE70EC6900A8}" destId="{C68D181E-ABA1-414D-B2E0-1FC12F43A77F}" srcOrd="6" destOrd="0" presId="urn:microsoft.com/office/officeart/2005/8/layout/hChevron3"/>
    <dgm:cxn modelId="{8E8EF509-A8EF-4C40-8ABF-3D613539407E}" type="presParOf" srcId="{F85B9DAB-08B0-4EAE-84E4-FE70EC6900A8}" destId="{2005B73A-13E5-4B02-857A-B29A6CD658AF}" srcOrd="7" destOrd="0" presId="urn:microsoft.com/office/officeart/2005/8/layout/hChevron3"/>
    <dgm:cxn modelId="{EC0A020E-50FC-45C8-85FE-B10B0B8926DF}" type="presParOf" srcId="{F85B9DAB-08B0-4EAE-84E4-FE70EC6900A8}" destId="{B7D1FBC7-8C24-4560-A947-4F9E0042616D}" srcOrd="8" destOrd="0" presId="urn:microsoft.com/office/officeart/2005/8/layout/hChevron3"/>
    <dgm:cxn modelId="{F47B9CCF-B1ED-4FA7-93E9-D2F4B51E463E}" type="presParOf" srcId="{F85B9DAB-08B0-4EAE-84E4-FE70EC6900A8}" destId="{96E7B704-A8B4-4135-AB33-85AFB879BC38}" srcOrd="9" destOrd="0" presId="urn:microsoft.com/office/officeart/2005/8/layout/hChevron3"/>
    <dgm:cxn modelId="{ADCF72E1-728A-4535-B6F8-99E5BC4B9AE0}" type="presParOf" srcId="{F85B9DAB-08B0-4EAE-84E4-FE70EC6900A8}" destId="{DD9995A6-46CB-489B-B232-9A85FB81A634}" srcOrd="10" destOrd="0" presId="urn:microsoft.com/office/officeart/2005/8/layout/hChevron3"/>
    <dgm:cxn modelId="{79F6C16D-8BBF-4BBE-A8F1-794CC861EF4D}" type="presParOf" srcId="{F85B9DAB-08B0-4EAE-84E4-FE70EC6900A8}" destId="{56591BBB-478E-45C7-BCF9-FEAB5DF3D1B4}" srcOrd="11" destOrd="0" presId="urn:microsoft.com/office/officeart/2005/8/layout/hChevron3"/>
    <dgm:cxn modelId="{5AABD86F-F6BF-4978-A0E0-150CAD16D737}" type="presParOf" srcId="{F85B9DAB-08B0-4EAE-84E4-FE70EC6900A8}" destId="{33EAE534-EC94-4615-99B7-74B177ECF4CA}" srcOrd="12" destOrd="0" presId="urn:microsoft.com/office/officeart/2005/8/layout/hChevron3"/>
    <dgm:cxn modelId="{D784B16D-440F-422C-B9C5-C03195477B84}" type="presParOf" srcId="{F85B9DAB-08B0-4EAE-84E4-FE70EC6900A8}" destId="{3165FA17-690F-461F-B707-49C30E064CBB}" srcOrd="13" destOrd="0" presId="urn:microsoft.com/office/officeart/2005/8/layout/hChevron3"/>
    <dgm:cxn modelId="{926AD1FB-B575-4CC0-A010-89708FF03DC7}" type="presParOf" srcId="{F85B9DAB-08B0-4EAE-84E4-FE70EC6900A8}" destId="{0185762C-B8C2-45E1-8131-E067DA5C3121}" srcOrd="14" destOrd="0" presId="urn:microsoft.com/office/officeart/2005/8/layout/hChevron3"/>
    <dgm:cxn modelId="{E662E7D0-803A-49D1-AC93-76B57DBE6A54}" type="presParOf" srcId="{F85B9DAB-08B0-4EAE-84E4-FE70EC6900A8}" destId="{4D74BF8F-60DA-41E1-9D8B-E4F9BD36EED3}" srcOrd="15" destOrd="0" presId="urn:microsoft.com/office/officeart/2005/8/layout/hChevron3"/>
    <dgm:cxn modelId="{0C0FBE08-4ECA-4BAF-A4DB-B8210DC42E67}" type="presParOf" srcId="{F85B9DAB-08B0-4EAE-84E4-FE70EC6900A8}" destId="{DEAAF18F-8CC8-4BC1-8DF3-D4285318601E}" srcOrd="16" destOrd="0" presId="urn:microsoft.com/office/officeart/2005/8/layout/hChevron3"/>
    <dgm:cxn modelId="{359E6EFB-99EB-4897-832D-195494C7264C}" type="presParOf" srcId="{F85B9DAB-08B0-4EAE-84E4-FE70EC6900A8}" destId="{A6691BBD-726D-4A1C-B9EB-6921ECF6C437}" srcOrd="17" destOrd="0" presId="urn:microsoft.com/office/officeart/2005/8/layout/hChevron3"/>
    <dgm:cxn modelId="{D57F14CB-3364-4DAE-8A7A-9E44BDBFEAD0}" type="presParOf" srcId="{F85B9DAB-08B0-4EAE-84E4-FE70EC6900A8}" destId="{C3DB746A-7561-4F4C-9373-1212EB1A3A7D}" srcOrd="18" destOrd="0" presId="urn:microsoft.com/office/officeart/2005/8/layout/hChevron3"/>
    <dgm:cxn modelId="{CD6E1317-E8A9-4AFD-B9A7-584F3C850CCA}" type="presParOf" srcId="{F85B9DAB-08B0-4EAE-84E4-FE70EC6900A8}" destId="{CD0DDFB0-CCC8-4428-95C4-A8008FA3487A}" srcOrd="19" destOrd="0" presId="urn:microsoft.com/office/officeart/2005/8/layout/hChevron3"/>
    <dgm:cxn modelId="{793ADCEB-A9CC-4ED9-8552-77A2C0F8D4DA}"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chemeClr val="accent1"/>
        </a:solidFill>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a:solidFill>
          <a:srgbClr val="339933"/>
        </a:solidFill>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80BE3B3D-5588-4D16-9496-B4ABEE88D2A4}" type="presOf" srcId="{DEFD813D-29D1-4F20-8D9D-0F1B29A990EF}" destId="{C3DB746A-7561-4F4C-9373-1212EB1A3A7D}" srcOrd="0" destOrd="0" presId="urn:microsoft.com/office/officeart/2005/8/layout/hChevron3"/>
    <dgm:cxn modelId="{AE8EBDBE-8A1C-48F7-B5E0-1663CEA50CD2}" type="presOf" srcId="{37F14403-F196-4D9A-B0D7-1D05DD223277}" destId="{0185762C-B8C2-45E1-8131-E067DA5C3121}" srcOrd="0" destOrd="0" presId="urn:microsoft.com/office/officeart/2005/8/layout/hChevron3"/>
    <dgm:cxn modelId="{F67919DC-6B0F-44DA-9C79-9C50484F6536}" type="presOf" srcId="{75E2CA75-A4B0-49F6-8BB3-FFFD70AC9DAF}" destId="{0038F846-6D71-4B12-A8A5-1D32D5F41839}"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538927E7-F709-4901-A540-8A2D44EAB6F2}" srcId="{07CDC8F8-9CAF-4CB4-8CD0-C3CC07326A47}" destId="{DEFD813D-29D1-4F20-8D9D-0F1B29A990EF}" srcOrd="9" destOrd="0" parTransId="{B4CDBFDB-10E8-424B-A437-29DC10BF23C0}" sibTransId="{1F959A5C-891C-4A3F-ACC9-9FFC4EE3DAA1}"/>
    <dgm:cxn modelId="{84D44615-8285-45C1-B1E9-A07523324B0C}" type="presOf" srcId="{B92CA054-D69D-4735-A177-4A21F65B3E61}" destId="{DEAAF18F-8CC8-4BC1-8DF3-D4285318601E}"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5BD11077-326A-4DF8-8D6F-D2B366E76D7D}"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E2FA7334-899B-4BA2-BC50-F0073A4BBD87}" type="presOf" srcId="{EF4A73B0-0F51-4E56-B6FA-C93EC709EE24}" destId="{C68D181E-ABA1-414D-B2E0-1FC12F43A77F}" srcOrd="0" destOrd="0" presId="urn:microsoft.com/office/officeart/2005/8/layout/hChevron3"/>
    <dgm:cxn modelId="{FB643B2E-E463-41AF-9AD5-6F4A16531DC8}" type="presOf" srcId="{45864B26-023D-44B8-B99B-D1B271BAF3E9}" destId="{64DBDAA1-024F-495B-96E4-22A4C28CBDCF}"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A3D5566F-F3CD-484C-82A8-4F4627DF4C40}" type="presOf" srcId="{6BF2B965-142A-4F8C-8B98-EC3E4168C72B}" destId="{8CC4B7A8-EF3F-488F-A0B3-B1C484A867B0}"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05D8951D-C958-49E5-A19A-FD690BC4892B}" type="presOf" srcId="{0A86C89D-5A7E-48CE-82AC-CB0868A471A7}" destId="{EC5C61DF-8CA0-4866-BB77-3ABEB3A0A81A}" srcOrd="0" destOrd="0" presId="urn:microsoft.com/office/officeart/2005/8/layout/hChevron3"/>
    <dgm:cxn modelId="{1A58FA6D-8FDE-437A-8045-28ABFC004B06}" type="presOf" srcId="{445563BE-B611-4F84-A507-F638F0AB8858}" destId="{B7D1FBC7-8C24-4560-A947-4F9E0042616D}" srcOrd="0" destOrd="0" presId="urn:microsoft.com/office/officeart/2005/8/layout/hChevron3"/>
    <dgm:cxn modelId="{94011E80-DB6C-4509-9949-37EE20B9FCF8}" type="presOf" srcId="{07CDC8F8-9CAF-4CB4-8CD0-C3CC07326A47}" destId="{F85B9DAB-08B0-4EAE-84E4-FE70EC6900A8}" srcOrd="0" destOrd="0" presId="urn:microsoft.com/office/officeart/2005/8/layout/hChevron3"/>
    <dgm:cxn modelId="{F8B60D80-72CA-4C1F-B380-B140EFAC6C40}" type="presOf" srcId="{43A36CC4-9769-4FA2-AF1B-45A21581806D}" destId="{DD9995A6-46CB-489B-B232-9A85FB81A634}"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BB39D602-9D25-49FD-B732-9421E0539D1A}" type="presParOf" srcId="{F85B9DAB-08B0-4EAE-84E4-FE70EC6900A8}" destId="{64DBDAA1-024F-495B-96E4-22A4C28CBDCF}" srcOrd="0" destOrd="0" presId="urn:microsoft.com/office/officeart/2005/8/layout/hChevron3"/>
    <dgm:cxn modelId="{08A6BA5F-8C7C-444B-AE2C-667766612EA4}" type="presParOf" srcId="{F85B9DAB-08B0-4EAE-84E4-FE70EC6900A8}" destId="{73CF0B3B-9210-431A-B7AB-DD61FCBEEA7D}" srcOrd="1" destOrd="0" presId="urn:microsoft.com/office/officeart/2005/8/layout/hChevron3"/>
    <dgm:cxn modelId="{D5691F6A-069D-4E06-8CF5-70C3B0445166}" type="presParOf" srcId="{F85B9DAB-08B0-4EAE-84E4-FE70EC6900A8}" destId="{EC5C61DF-8CA0-4866-BB77-3ABEB3A0A81A}" srcOrd="2" destOrd="0" presId="urn:microsoft.com/office/officeart/2005/8/layout/hChevron3"/>
    <dgm:cxn modelId="{79DD0A81-0871-4FE8-AA6C-0FD76B0BBA32}" type="presParOf" srcId="{F85B9DAB-08B0-4EAE-84E4-FE70EC6900A8}" destId="{F93655D6-826D-4D33-A5CE-8E2BDCCDC154}" srcOrd="3" destOrd="0" presId="urn:microsoft.com/office/officeart/2005/8/layout/hChevron3"/>
    <dgm:cxn modelId="{9BCA2321-D794-4120-80A3-EBD9ADF99ADF}" type="presParOf" srcId="{F85B9DAB-08B0-4EAE-84E4-FE70EC6900A8}" destId="{8CC4B7A8-EF3F-488F-A0B3-B1C484A867B0}" srcOrd="4" destOrd="0" presId="urn:microsoft.com/office/officeart/2005/8/layout/hChevron3"/>
    <dgm:cxn modelId="{DB9CE5D5-F701-4EE1-894D-625FD908DA6E}" type="presParOf" srcId="{F85B9DAB-08B0-4EAE-84E4-FE70EC6900A8}" destId="{8A252260-27E9-4C75-A07C-DEF589430D49}" srcOrd="5" destOrd="0" presId="urn:microsoft.com/office/officeart/2005/8/layout/hChevron3"/>
    <dgm:cxn modelId="{849D3B50-83AB-4178-ABC6-305161D5071A}" type="presParOf" srcId="{F85B9DAB-08B0-4EAE-84E4-FE70EC6900A8}" destId="{C68D181E-ABA1-414D-B2E0-1FC12F43A77F}" srcOrd="6" destOrd="0" presId="urn:microsoft.com/office/officeart/2005/8/layout/hChevron3"/>
    <dgm:cxn modelId="{C17CD0E7-4AA8-45AC-8294-E693B95E84F8}" type="presParOf" srcId="{F85B9DAB-08B0-4EAE-84E4-FE70EC6900A8}" destId="{2005B73A-13E5-4B02-857A-B29A6CD658AF}" srcOrd="7" destOrd="0" presId="urn:microsoft.com/office/officeart/2005/8/layout/hChevron3"/>
    <dgm:cxn modelId="{7EE1B83A-5829-4333-9EE5-658E8E992A58}" type="presParOf" srcId="{F85B9DAB-08B0-4EAE-84E4-FE70EC6900A8}" destId="{B7D1FBC7-8C24-4560-A947-4F9E0042616D}" srcOrd="8" destOrd="0" presId="urn:microsoft.com/office/officeart/2005/8/layout/hChevron3"/>
    <dgm:cxn modelId="{B934D94F-3264-44AF-8605-BD0E86B5B388}" type="presParOf" srcId="{F85B9DAB-08B0-4EAE-84E4-FE70EC6900A8}" destId="{96E7B704-A8B4-4135-AB33-85AFB879BC38}" srcOrd="9" destOrd="0" presId="urn:microsoft.com/office/officeart/2005/8/layout/hChevron3"/>
    <dgm:cxn modelId="{DBFF3410-369B-4487-9D19-3DAB646C4FDB}" type="presParOf" srcId="{F85B9DAB-08B0-4EAE-84E4-FE70EC6900A8}" destId="{DD9995A6-46CB-489B-B232-9A85FB81A634}" srcOrd="10" destOrd="0" presId="urn:microsoft.com/office/officeart/2005/8/layout/hChevron3"/>
    <dgm:cxn modelId="{B19DC720-2BAD-46B4-A201-5AF78C1C6156}" type="presParOf" srcId="{F85B9DAB-08B0-4EAE-84E4-FE70EC6900A8}" destId="{56591BBB-478E-45C7-BCF9-FEAB5DF3D1B4}" srcOrd="11" destOrd="0" presId="urn:microsoft.com/office/officeart/2005/8/layout/hChevron3"/>
    <dgm:cxn modelId="{357248CB-F299-4DA4-838C-4421DB92B91A}" type="presParOf" srcId="{F85B9DAB-08B0-4EAE-84E4-FE70EC6900A8}" destId="{33EAE534-EC94-4615-99B7-74B177ECF4CA}" srcOrd="12" destOrd="0" presId="urn:microsoft.com/office/officeart/2005/8/layout/hChevron3"/>
    <dgm:cxn modelId="{BD482497-FCDE-4026-8CCA-402C27E9BC57}" type="presParOf" srcId="{F85B9DAB-08B0-4EAE-84E4-FE70EC6900A8}" destId="{3165FA17-690F-461F-B707-49C30E064CBB}" srcOrd="13" destOrd="0" presId="urn:microsoft.com/office/officeart/2005/8/layout/hChevron3"/>
    <dgm:cxn modelId="{227C8490-3C0E-4B40-A841-7CB7FEB1179A}" type="presParOf" srcId="{F85B9DAB-08B0-4EAE-84E4-FE70EC6900A8}" destId="{0185762C-B8C2-45E1-8131-E067DA5C3121}" srcOrd="14" destOrd="0" presId="urn:microsoft.com/office/officeart/2005/8/layout/hChevron3"/>
    <dgm:cxn modelId="{470B2A2C-A62B-402F-8181-B40CF14D2715}" type="presParOf" srcId="{F85B9DAB-08B0-4EAE-84E4-FE70EC6900A8}" destId="{4D74BF8F-60DA-41E1-9D8B-E4F9BD36EED3}" srcOrd="15" destOrd="0" presId="urn:microsoft.com/office/officeart/2005/8/layout/hChevron3"/>
    <dgm:cxn modelId="{53747BCB-FDD9-4C7C-9BB3-4D40A686866C}" type="presParOf" srcId="{F85B9DAB-08B0-4EAE-84E4-FE70EC6900A8}" destId="{DEAAF18F-8CC8-4BC1-8DF3-D4285318601E}" srcOrd="16" destOrd="0" presId="urn:microsoft.com/office/officeart/2005/8/layout/hChevron3"/>
    <dgm:cxn modelId="{B58270CB-20D3-4025-BD95-EDB6D7FB3B85}" type="presParOf" srcId="{F85B9DAB-08B0-4EAE-84E4-FE70EC6900A8}" destId="{A6691BBD-726D-4A1C-B9EB-6921ECF6C437}" srcOrd="17" destOrd="0" presId="urn:microsoft.com/office/officeart/2005/8/layout/hChevron3"/>
    <dgm:cxn modelId="{D7341DF6-5AD6-4C4C-A040-7C26BDCEEABD}" type="presParOf" srcId="{F85B9DAB-08B0-4EAE-84E4-FE70EC6900A8}" destId="{C3DB746A-7561-4F4C-9373-1212EB1A3A7D}" srcOrd="18" destOrd="0" presId="urn:microsoft.com/office/officeart/2005/8/layout/hChevron3"/>
    <dgm:cxn modelId="{F8902C96-39BC-4BB3-AA1C-A52B336C6F4A}" type="presParOf" srcId="{F85B9DAB-08B0-4EAE-84E4-FE70EC6900A8}" destId="{CD0DDFB0-CCC8-4428-95C4-A8008FA3487A}" srcOrd="19" destOrd="0" presId="urn:microsoft.com/office/officeart/2005/8/layout/hChevron3"/>
    <dgm:cxn modelId="{FC0BE5D6-414B-4237-B5B1-A9F16F83F69E}"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a:solidFill>
          <a:schemeClr val="accent1"/>
        </a:solidFill>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a:solidFill>
          <a:srgbClr val="339933"/>
        </a:solidFill>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5FC764AC-8646-4FCD-80C1-49F431D3E6FC}" type="presOf" srcId="{445563BE-B611-4F84-A507-F638F0AB8858}" destId="{B7D1FBC7-8C24-4560-A947-4F9E0042616D}" srcOrd="0" destOrd="0" presId="urn:microsoft.com/office/officeart/2005/8/layout/hChevron3"/>
    <dgm:cxn modelId="{1413F5B1-6B1E-4D1F-836C-5222A11C0D51}" type="presOf" srcId="{37F14403-F196-4D9A-B0D7-1D05DD223277}" destId="{0185762C-B8C2-45E1-8131-E067DA5C3121}" srcOrd="0" destOrd="0" presId="urn:microsoft.com/office/officeart/2005/8/layout/hChevron3"/>
    <dgm:cxn modelId="{8C39406A-AFD0-4C61-8557-5614162EA3C6}" type="presOf" srcId="{DEFD813D-29D1-4F20-8D9D-0F1B29A990EF}" destId="{C3DB746A-7561-4F4C-9373-1212EB1A3A7D}" srcOrd="0" destOrd="0" presId="urn:microsoft.com/office/officeart/2005/8/layout/hChevron3"/>
    <dgm:cxn modelId="{D91499E9-21D9-4F56-A015-D482BCEE233D}" type="presOf" srcId="{6BF2B965-142A-4F8C-8B98-EC3E4168C72B}" destId="{8CC4B7A8-EF3F-488F-A0B3-B1C484A867B0}" srcOrd="0" destOrd="0" presId="urn:microsoft.com/office/officeart/2005/8/layout/hChevron3"/>
    <dgm:cxn modelId="{BC558370-05EC-4794-AF92-A03600C3D7A6}" type="presOf" srcId="{B92CA054-D69D-4735-A177-4A21F65B3E61}" destId="{DEAAF18F-8CC8-4BC1-8DF3-D4285318601E}"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8975AA1B-2213-4B47-9E83-79C4EE89EF35}" type="presOf" srcId="{07CDC8F8-9CAF-4CB4-8CD0-C3CC07326A47}" destId="{F85B9DAB-08B0-4EAE-84E4-FE70EC6900A8}"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101F85AD-D5BA-4C4D-965F-FF11E19E1ADC}" type="presOf" srcId="{0A86C89D-5A7E-48CE-82AC-CB0868A471A7}" destId="{EC5C61DF-8CA0-4866-BB77-3ABEB3A0A81A}" srcOrd="0" destOrd="0" presId="urn:microsoft.com/office/officeart/2005/8/layout/hChevron3"/>
    <dgm:cxn modelId="{E0FA4EB8-9014-4EF0-BA77-B3BF5E0BFF25}" type="presOf" srcId="{45864B26-023D-44B8-B99B-D1B271BAF3E9}" destId="{64DBDAA1-024F-495B-96E4-22A4C28CBDCF}"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D50E1DA8-C891-413E-B3F7-F4FFFBC3D514}" srcId="{07CDC8F8-9CAF-4CB4-8CD0-C3CC07326A47}" destId="{EF4A73B0-0F51-4E56-B6FA-C93EC709EE24}" srcOrd="3" destOrd="0" parTransId="{DD9A2503-0F64-45F2-9FFB-927E4314ECDD}" sibTransId="{0DC2C220-DB23-489D-8F37-F7A900751829}"/>
    <dgm:cxn modelId="{26272681-B3A2-4319-A8ED-B8DC54516DC1}" type="presOf" srcId="{75E2CA75-A4B0-49F6-8BB3-FFFD70AC9DAF}" destId="{0038F846-6D71-4B12-A8A5-1D32D5F41839}"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7286A776-D9DC-4A45-BE2F-90D3E93A381F}" type="presOf" srcId="{061A0BF5-072B-4B8D-B531-B8AEADF59D67}" destId="{33EAE534-EC94-4615-99B7-74B177ECF4CA}"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2E849F5A-0AB5-456D-A7BF-63C02316026F}" type="presOf" srcId="{EF4A73B0-0F51-4E56-B6FA-C93EC709EE24}" destId="{C68D181E-ABA1-414D-B2E0-1FC12F43A77F}"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BA53A6D2-C1BF-4F33-B756-9C6F3219C5A8}" type="presOf" srcId="{43A36CC4-9769-4FA2-AF1B-45A21581806D}" destId="{DD9995A6-46CB-489B-B232-9A85FB81A634}"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8BB87D14-7321-41DA-9BEF-6156377B36D6}" type="presParOf" srcId="{F85B9DAB-08B0-4EAE-84E4-FE70EC6900A8}" destId="{64DBDAA1-024F-495B-96E4-22A4C28CBDCF}" srcOrd="0" destOrd="0" presId="urn:microsoft.com/office/officeart/2005/8/layout/hChevron3"/>
    <dgm:cxn modelId="{F2B00CA9-7BA6-42D7-87AB-ED7A8929ADD1}" type="presParOf" srcId="{F85B9DAB-08B0-4EAE-84E4-FE70EC6900A8}" destId="{73CF0B3B-9210-431A-B7AB-DD61FCBEEA7D}" srcOrd="1" destOrd="0" presId="urn:microsoft.com/office/officeart/2005/8/layout/hChevron3"/>
    <dgm:cxn modelId="{ADF42FE8-0B79-40E6-B6C1-1E87E2297CB3}" type="presParOf" srcId="{F85B9DAB-08B0-4EAE-84E4-FE70EC6900A8}" destId="{EC5C61DF-8CA0-4866-BB77-3ABEB3A0A81A}" srcOrd="2" destOrd="0" presId="urn:microsoft.com/office/officeart/2005/8/layout/hChevron3"/>
    <dgm:cxn modelId="{D5F77694-1758-4BD1-995A-D47F38B1BE99}" type="presParOf" srcId="{F85B9DAB-08B0-4EAE-84E4-FE70EC6900A8}" destId="{F93655D6-826D-4D33-A5CE-8E2BDCCDC154}" srcOrd="3" destOrd="0" presId="urn:microsoft.com/office/officeart/2005/8/layout/hChevron3"/>
    <dgm:cxn modelId="{441A9944-9A53-4E4B-8BEB-A57864738AF3}" type="presParOf" srcId="{F85B9DAB-08B0-4EAE-84E4-FE70EC6900A8}" destId="{8CC4B7A8-EF3F-488F-A0B3-B1C484A867B0}" srcOrd="4" destOrd="0" presId="urn:microsoft.com/office/officeart/2005/8/layout/hChevron3"/>
    <dgm:cxn modelId="{E1E1A87B-09CC-466A-A0B0-191A630C86F1}" type="presParOf" srcId="{F85B9DAB-08B0-4EAE-84E4-FE70EC6900A8}" destId="{8A252260-27E9-4C75-A07C-DEF589430D49}" srcOrd="5" destOrd="0" presId="urn:microsoft.com/office/officeart/2005/8/layout/hChevron3"/>
    <dgm:cxn modelId="{9EF98E27-62D0-4140-88FC-09DCA0883599}" type="presParOf" srcId="{F85B9DAB-08B0-4EAE-84E4-FE70EC6900A8}" destId="{C68D181E-ABA1-414D-B2E0-1FC12F43A77F}" srcOrd="6" destOrd="0" presId="urn:microsoft.com/office/officeart/2005/8/layout/hChevron3"/>
    <dgm:cxn modelId="{AA057DED-935F-4794-BDA1-ECD2E12C5A07}" type="presParOf" srcId="{F85B9DAB-08B0-4EAE-84E4-FE70EC6900A8}" destId="{2005B73A-13E5-4B02-857A-B29A6CD658AF}" srcOrd="7" destOrd="0" presId="urn:microsoft.com/office/officeart/2005/8/layout/hChevron3"/>
    <dgm:cxn modelId="{92A77065-47A2-4EB1-9422-AB51690AD660}" type="presParOf" srcId="{F85B9DAB-08B0-4EAE-84E4-FE70EC6900A8}" destId="{B7D1FBC7-8C24-4560-A947-4F9E0042616D}" srcOrd="8" destOrd="0" presId="urn:microsoft.com/office/officeart/2005/8/layout/hChevron3"/>
    <dgm:cxn modelId="{043130DD-E96D-4334-ADA4-D0C1B41FA900}" type="presParOf" srcId="{F85B9DAB-08B0-4EAE-84E4-FE70EC6900A8}" destId="{96E7B704-A8B4-4135-AB33-85AFB879BC38}" srcOrd="9" destOrd="0" presId="urn:microsoft.com/office/officeart/2005/8/layout/hChevron3"/>
    <dgm:cxn modelId="{14FD187A-72EE-43FB-ADFD-3410F0563958}" type="presParOf" srcId="{F85B9DAB-08B0-4EAE-84E4-FE70EC6900A8}" destId="{DD9995A6-46CB-489B-B232-9A85FB81A634}" srcOrd="10" destOrd="0" presId="urn:microsoft.com/office/officeart/2005/8/layout/hChevron3"/>
    <dgm:cxn modelId="{8AB73F79-4F0D-4F20-95E8-4CAAD3BC7FED}" type="presParOf" srcId="{F85B9DAB-08B0-4EAE-84E4-FE70EC6900A8}" destId="{56591BBB-478E-45C7-BCF9-FEAB5DF3D1B4}" srcOrd="11" destOrd="0" presId="urn:microsoft.com/office/officeart/2005/8/layout/hChevron3"/>
    <dgm:cxn modelId="{EDF097C1-A1AE-46F0-B856-ABF9C02D02EA}" type="presParOf" srcId="{F85B9DAB-08B0-4EAE-84E4-FE70EC6900A8}" destId="{33EAE534-EC94-4615-99B7-74B177ECF4CA}" srcOrd="12" destOrd="0" presId="urn:microsoft.com/office/officeart/2005/8/layout/hChevron3"/>
    <dgm:cxn modelId="{C1CECA95-1E2F-4859-8301-ACBF7768E722}" type="presParOf" srcId="{F85B9DAB-08B0-4EAE-84E4-FE70EC6900A8}" destId="{3165FA17-690F-461F-B707-49C30E064CBB}" srcOrd="13" destOrd="0" presId="urn:microsoft.com/office/officeart/2005/8/layout/hChevron3"/>
    <dgm:cxn modelId="{0017C223-A903-4143-80A8-B29E7D693B99}" type="presParOf" srcId="{F85B9DAB-08B0-4EAE-84E4-FE70EC6900A8}" destId="{0185762C-B8C2-45E1-8131-E067DA5C3121}" srcOrd="14" destOrd="0" presId="urn:microsoft.com/office/officeart/2005/8/layout/hChevron3"/>
    <dgm:cxn modelId="{76A5A970-9EE0-4F2E-B041-4A9B6E639253}" type="presParOf" srcId="{F85B9DAB-08B0-4EAE-84E4-FE70EC6900A8}" destId="{4D74BF8F-60DA-41E1-9D8B-E4F9BD36EED3}" srcOrd="15" destOrd="0" presId="urn:microsoft.com/office/officeart/2005/8/layout/hChevron3"/>
    <dgm:cxn modelId="{7879A621-B471-4937-B2CD-B18C5718F86F}" type="presParOf" srcId="{F85B9DAB-08B0-4EAE-84E4-FE70EC6900A8}" destId="{DEAAF18F-8CC8-4BC1-8DF3-D4285318601E}" srcOrd="16" destOrd="0" presId="urn:microsoft.com/office/officeart/2005/8/layout/hChevron3"/>
    <dgm:cxn modelId="{1D87F7A7-9E39-47E4-AFC4-716BBB57DACF}" type="presParOf" srcId="{F85B9DAB-08B0-4EAE-84E4-FE70EC6900A8}" destId="{A6691BBD-726D-4A1C-B9EB-6921ECF6C437}" srcOrd="17" destOrd="0" presId="urn:microsoft.com/office/officeart/2005/8/layout/hChevron3"/>
    <dgm:cxn modelId="{350ACF66-9475-4C0F-8120-9F0916CB95AC}" type="presParOf" srcId="{F85B9DAB-08B0-4EAE-84E4-FE70EC6900A8}" destId="{C3DB746A-7561-4F4C-9373-1212EB1A3A7D}" srcOrd="18" destOrd="0" presId="urn:microsoft.com/office/officeart/2005/8/layout/hChevron3"/>
    <dgm:cxn modelId="{A8A0AFDE-FFCE-4391-B8AB-4131CDE4FA2D}" type="presParOf" srcId="{F85B9DAB-08B0-4EAE-84E4-FE70EC6900A8}" destId="{CD0DDFB0-CCC8-4428-95C4-A8008FA3487A}" srcOrd="19" destOrd="0" presId="urn:microsoft.com/office/officeart/2005/8/layout/hChevron3"/>
    <dgm:cxn modelId="{1682DFB7-4F9A-49E7-A4BE-08BF9E84EC86}"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00C507-A589-46C9-A2C6-3B2A6F464503}"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en-GB"/>
        </a:p>
      </dgm:t>
    </dgm:pt>
    <dgm:pt modelId="{A86CDF66-88BA-44B9-A9BA-17C205CAAAA7}">
      <dgm:prSet phldrT="[Text]" custT="1"/>
      <dgm:spPr/>
      <dgm:t>
        <a:bodyPr/>
        <a:lstStyle/>
        <a:p>
          <a:pPr algn="ctr"/>
          <a:r>
            <a:rPr lang="en-GB" sz="1800" dirty="0" smtClean="0"/>
            <a:t>Wider determinants of mental health</a:t>
          </a:r>
          <a:endParaRPr lang="en-GB" sz="1800" dirty="0"/>
        </a:p>
      </dgm:t>
    </dgm:pt>
    <dgm:pt modelId="{444856E3-6887-45B6-8C86-B8306EEFCD6E}" type="parTrans" cxnId="{5C1D7643-5D23-40FD-A6CA-9AF9B8B68ACF}">
      <dgm:prSet/>
      <dgm:spPr/>
      <dgm:t>
        <a:bodyPr/>
        <a:lstStyle/>
        <a:p>
          <a:pPr algn="ctr"/>
          <a:endParaRPr lang="en-GB"/>
        </a:p>
      </dgm:t>
    </dgm:pt>
    <dgm:pt modelId="{EBDAADC7-B8FC-406A-8223-6253095E0C7B}" type="sibTrans" cxnId="{5C1D7643-5D23-40FD-A6CA-9AF9B8B68ACF}">
      <dgm:prSet/>
      <dgm:spPr/>
      <dgm:t>
        <a:bodyPr/>
        <a:lstStyle/>
        <a:p>
          <a:pPr algn="ctr"/>
          <a:endParaRPr lang="en-GB"/>
        </a:p>
      </dgm:t>
    </dgm:pt>
    <dgm:pt modelId="{BA7D9040-678B-4944-8E05-F1EE40369CEC}">
      <dgm:prSet phldrT="[Text]" custT="1"/>
      <dgm:spPr/>
      <dgm:t>
        <a:bodyPr/>
        <a:lstStyle/>
        <a:p>
          <a:pPr algn="ctr"/>
          <a:r>
            <a:rPr lang="en-GB" sz="1300" dirty="0" smtClean="0"/>
            <a:t>Deprivation</a:t>
          </a:r>
          <a:endParaRPr lang="en-GB" sz="1300" dirty="0"/>
        </a:p>
      </dgm:t>
    </dgm:pt>
    <dgm:pt modelId="{1AC118C9-7155-498F-9BB6-FFB29A4D9BAE}" type="parTrans" cxnId="{9BED0CF1-A80B-4239-ACB6-F71C1C64E7D0}">
      <dgm:prSet/>
      <dgm:spPr/>
      <dgm:t>
        <a:bodyPr/>
        <a:lstStyle/>
        <a:p>
          <a:pPr algn="ctr"/>
          <a:endParaRPr lang="en-GB"/>
        </a:p>
      </dgm:t>
    </dgm:pt>
    <dgm:pt modelId="{E900E274-9999-4BD4-A683-89874342C810}" type="sibTrans" cxnId="{9BED0CF1-A80B-4239-ACB6-F71C1C64E7D0}">
      <dgm:prSet/>
      <dgm:spPr/>
      <dgm:t>
        <a:bodyPr/>
        <a:lstStyle/>
        <a:p>
          <a:pPr algn="ctr"/>
          <a:endParaRPr lang="en-GB"/>
        </a:p>
      </dgm:t>
    </dgm:pt>
    <dgm:pt modelId="{F8EE0591-BE4E-413A-B58A-CBBB15564252}">
      <dgm:prSet phldrT="[Text]" custT="1"/>
      <dgm:spPr/>
      <dgm:t>
        <a:bodyPr/>
        <a:lstStyle/>
        <a:p>
          <a:pPr algn="ctr"/>
          <a:r>
            <a:rPr lang="en-GB" sz="1300" dirty="0" smtClean="0"/>
            <a:t>Employment</a:t>
          </a:r>
          <a:endParaRPr lang="en-GB" sz="1300" dirty="0"/>
        </a:p>
      </dgm:t>
    </dgm:pt>
    <dgm:pt modelId="{81E03348-54C9-490B-8F39-347AB048221B}" type="parTrans" cxnId="{0DE77010-A041-40CC-B3D8-CBC52290339A}">
      <dgm:prSet/>
      <dgm:spPr/>
      <dgm:t>
        <a:bodyPr/>
        <a:lstStyle/>
        <a:p>
          <a:pPr algn="ctr"/>
          <a:endParaRPr lang="en-GB"/>
        </a:p>
      </dgm:t>
    </dgm:pt>
    <dgm:pt modelId="{C33F064C-BB01-480F-8342-733896BD8434}" type="sibTrans" cxnId="{0DE77010-A041-40CC-B3D8-CBC52290339A}">
      <dgm:prSet/>
      <dgm:spPr/>
      <dgm:t>
        <a:bodyPr/>
        <a:lstStyle/>
        <a:p>
          <a:pPr algn="ctr"/>
          <a:endParaRPr lang="en-GB"/>
        </a:p>
      </dgm:t>
    </dgm:pt>
    <dgm:pt modelId="{007039A7-56DE-4B80-BE0C-B2459D3796BB}">
      <dgm:prSet phldrT="[Text]" custT="1"/>
      <dgm:spPr/>
      <dgm:t>
        <a:bodyPr/>
        <a:lstStyle/>
        <a:p>
          <a:pPr algn="ctr"/>
          <a:r>
            <a:rPr lang="en-GB" sz="1300" dirty="0" smtClean="0"/>
            <a:t>Housing</a:t>
          </a:r>
          <a:endParaRPr lang="en-GB" sz="1300" dirty="0"/>
        </a:p>
      </dgm:t>
    </dgm:pt>
    <dgm:pt modelId="{461A97FA-84F0-4E9B-AE76-53B2FEA2B5B3}" type="parTrans" cxnId="{5E3C2235-3A38-4807-B176-A234F49C1D01}">
      <dgm:prSet/>
      <dgm:spPr/>
      <dgm:t>
        <a:bodyPr/>
        <a:lstStyle/>
        <a:p>
          <a:pPr algn="ctr"/>
          <a:endParaRPr lang="en-GB"/>
        </a:p>
      </dgm:t>
    </dgm:pt>
    <dgm:pt modelId="{E59EE5EA-FE24-43FF-BEE2-28B14AC2A979}" type="sibTrans" cxnId="{5E3C2235-3A38-4807-B176-A234F49C1D01}">
      <dgm:prSet/>
      <dgm:spPr/>
      <dgm:t>
        <a:bodyPr/>
        <a:lstStyle/>
        <a:p>
          <a:pPr algn="ctr"/>
          <a:endParaRPr lang="en-GB"/>
        </a:p>
      </dgm:t>
    </dgm:pt>
    <dgm:pt modelId="{B781761A-9C3B-4E54-92AA-C532783591DC}">
      <dgm:prSet phldrT="[Text]" custT="1"/>
      <dgm:spPr/>
      <dgm:t>
        <a:bodyPr/>
        <a:lstStyle/>
        <a:p>
          <a:pPr algn="ctr"/>
          <a:r>
            <a:rPr lang="en-GB" sz="1300" dirty="0" smtClean="0"/>
            <a:t>Education</a:t>
          </a:r>
          <a:endParaRPr lang="en-GB" sz="1300" dirty="0"/>
        </a:p>
      </dgm:t>
    </dgm:pt>
    <dgm:pt modelId="{33BFD597-33EB-4CA1-8D9E-BAF62AD35A70}" type="parTrans" cxnId="{47E233A9-222C-4876-AF6C-BAD8223B499B}">
      <dgm:prSet/>
      <dgm:spPr/>
      <dgm:t>
        <a:bodyPr/>
        <a:lstStyle/>
        <a:p>
          <a:pPr algn="ctr"/>
          <a:endParaRPr lang="en-GB"/>
        </a:p>
      </dgm:t>
    </dgm:pt>
    <dgm:pt modelId="{EB0486BB-03AE-4128-AC9E-8191002828B6}" type="sibTrans" cxnId="{47E233A9-222C-4876-AF6C-BAD8223B499B}">
      <dgm:prSet/>
      <dgm:spPr/>
      <dgm:t>
        <a:bodyPr/>
        <a:lstStyle/>
        <a:p>
          <a:pPr algn="ctr"/>
          <a:endParaRPr lang="en-GB"/>
        </a:p>
      </dgm:t>
    </dgm:pt>
    <dgm:pt modelId="{7540D2F1-44F9-4F08-9D0A-9515E2839EA6}">
      <dgm:prSet phldrT="[Text]" custT="1"/>
      <dgm:spPr/>
      <dgm:t>
        <a:bodyPr/>
        <a:lstStyle/>
        <a:p>
          <a:pPr algn="ctr"/>
          <a:r>
            <a:rPr lang="en-GB" sz="1300" dirty="0" smtClean="0"/>
            <a:t>Crime</a:t>
          </a:r>
          <a:endParaRPr lang="en-GB" sz="1300" dirty="0"/>
        </a:p>
      </dgm:t>
    </dgm:pt>
    <dgm:pt modelId="{E0A463E1-1278-478F-B3BA-1F7861830AD0}" type="parTrans" cxnId="{2F21C772-C5AB-4127-A1A1-0C4E811E3CCB}">
      <dgm:prSet/>
      <dgm:spPr/>
      <dgm:t>
        <a:bodyPr/>
        <a:lstStyle/>
        <a:p>
          <a:pPr algn="ctr"/>
          <a:endParaRPr lang="en-GB"/>
        </a:p>
      </dgm:t>
    </dgm:pt>
    <dgm:pt modelId="{E8F48AFC-32AC-4EA9-8726-86D2B6F73B5A}" type="sibTrans" cxnId="{2F21C772-C5AB-4127-A1A1-0C4E811E3CCB}">
      <dgm:prSet/>
      <dgm:spPr/>
      <dgm:t>
        <a:bodyPr/>
        <a:lstStyle/>
        <a:p>
          <a:pPr algn="ctr"/>
          <a:endParaRPr lang="en-GB"/>
        </a:p>
      </dgm:t>
    </dgm:pt>
    <dgm:pt modelId="{4E9F068C-CD72-46C7-82C3-CFF17AE7AE84}">
      <dgm:prSet phldrT="[Text]" custT="1"/>
      <dgm:spPr/>
      <dgm:t>
        <a:bodyPr/>
        <a:lstStyle/>
        <a:p>
          <a:pPr algn="ctr"/>
          <a:r>
            <a:rPr lang="en-GB" sz="1300" dirty="0" smtClean="0"/>
            <a:t>Social cohesion</a:t>
          </a:r>
          <a:endParaRPr lang="en-GB" sz="1300" dirty="0"/>
        </a:p>
      </dgm:t>
    </dgm:pt>
    <dgm:pt modelId="{AFCC0B34-F942-488B-B91E-F5FAE55BB623}" type="parTrans" cxnId="{EE349CD9-B7CA-4BAC-8805-F62699435C2A}">
      <dgm:prSet/>
      <dgm:spPr/>
      <dgm:t>
        <a:bodyPr/>
        <a:lstStyle/>
        <a:p>
          <a:pPr algn="ctr"/>
          <a:endParaRPr lang="en-GB"/>
        </a:p>
      </dgm:t>
    </dgm:pt>
    <dgm:pt modelId="{1CDBECF3-875B-4690-AEEF-7BB7F6F55843}" type="sibTrans" cxnId="{EE349CD9-B7CA-4BAC-8805-F62699435C2A}">
      <dgm:prSet/>
      <dgm:spPr/>
      <dgm:t>
        <a:bodyPr/>
        <a:lstStyle/>
        <a:p>
          <a:pPr algn="ctr"/>
          <a:endParaRPr lang="en-GB"/>
        </a:p>
      </dgm:t>
    </dgm:pt>
    <dgm:pt modelId="{9BC924F2-A16D-4517-BBF6-2D43E1559D8B}">
      <dgm:prSet phldrT="[Text]" custT="1"/>
      <dgm:spPr/>
      <dgm:t>
        <a:bodyPr/>
        <a:lstStyle/>
        <a:p>
          <a:pPr algn="ctr"/>
          <a:r>
            <a:rPr lang="en-GB" sz="1300" dirty="0" smtClean="0"/>
            <a:t>Environment</a:t>
          </a:r>
          <a:endParaRPr lang="en-GB" sz="1300" dirty="0"/>
        </a:p>
      </dgm:t>
    </dgm:pt>
    <dgm:pt modelId="{3BB8C8B7-6D0E-4375-B4E0-E0CE51BE7D05}" type="parTrans" cxnId="{AB99F7BE-3BB6-41F3-9428-494F27A7E88C}">
      <dgm:prSet/>
      <dgm:spPr/>
      <dgm:t>
        <a:bodyPr/>
        <a:lstStyle/>
        <a:p>
          <a:pPr algn="ctr"/>
          <a:endParaRPr lang="en-GB"/>
        </a:p>
      </dgm:t>
    </dgm:pt>
    <dgm:pt modelId="{AC38209E-D664-4B9D-BC51-4AF9F9A1226C}" type="sibTrans" cxnId="{AB99F7BE-3BB6-41F3-9428-494F27A7E88C}">
      <dgm:prSet/>
      <dgm:spPr/>
      <dgm:t>
        <a:bodyPr/>
        <a:lstStyle/>
        <a:p>
          <a:pPr algn="ctr"/>
          <a:endParaRPr lang="en-GB"/>
        </a:p>
      </dgm:t>
    </dgm:pt>
    <dgm:pt modelId="{A4A08A11-484B-4A07-857B-283794F3B8E8}" type="pres">
      <dgm:prSet presAssocID="{3C00C507-A589-46C9-A2C6-3B2A6F464503}" presName="composite" presStyleCnt="0">
        <dgm:presLayoutVars>
          <dgm:chMax val="1"/>
          <dgm:dir/>
          <dgm:resizeHandles val="exact"/>
        </dgm:presLayoutVars>
      </dgm:prSet>
      <dgm:spPr/>
      <dgm:t>
        <a:bodyPr/>
        <a:lstStyle/>
        <a:p>
          <a:endParaRPr lang="en-GB"/>
        </a:p>
      </dgm:t>
    </dgm:pt>
    <dgm:pt modelId="{CD00DAC5-8043-4AC9-858E-7006AD5BB9F9}" type="pres">
      <dgm:prSet presAssocID="{3C00C507-A589-46C9-A2C6-3B2A6F464503}" presName="radial" presStyleCnt="0">
        <dgm:presLayoutVars>
          <dgm:animLvl val="ctr"/>
        </dgm:presLayoutVars>
      </dgm:prSet>
      <dgm:spPr/>
    </dgm:pt>
    <dgm:pt modelId="{9BFF28BD-2370-4E24-98B4-D2AFAC9AD95D}" type="pres">
      <dgm:prSet presAssocID="{A86CDF66-88BA-44B9-A9BA-17C205CAAAA7}" presName="centerShape" presStyleLbl="vennNode1" presStyleIdx="0" presStyleCnt="8"/>
      <dgm:spPr/>
      <dgm:t>
        <a:bodyPr/>
        <a:lstStyle/>
        <a:p>
          <a:endParaRPr lang="en-GB"/>
        </a:p>
      </dgm:t>
    </dgm:pt>
    <dgm:pt modelId="{A079C989-17AB-4D85-8A93-1008AAD8B8B9}" type="pres">
      <dgm:prSet presAssocID="{BA7D9040-678B-4944-8E05-F1EE40369CEC}" presName="node" presStyleLbl="vennNode1" presStyleIdx="1" presStyleCnt="8" custScaleX="109065" custScaleY="108009">
        <dgm:presLayoutVars>
          <dgm:bulletEnabled val="1"/>
        </dgm:presLayoutVars>
      </dgm:prSet>
      <dgm:spPr/>
      <dgm:t>
        <a:bodyPr/>
        <a:lstStyle/>
        <a:p>
          <a:endParaRPr lang="en-GB"/>
        </a:p>
      </dgm:t>
    </dgm:pt>
    <dgm:pt modelId="{8B37981B-C457-4968-AB5D-B8DAB234C7B8}" type="pres">
      <dgm:prSet presAssocID="{F8EE0591-BE4E-413A-B58A-CBBB15564252}" presName="node" presStyleLbl="vennNode1" presStyleIdx="2" presStyleCnt="8" custScaleX="118560" custScaleY="117050">
        <dgm:presLayoutVars>
          <dgm:bulletEnabled val="1"/>
        </dgm:presLayoutVars>
      </dgm:prSet>
      <dgm:spPr/>
      <dgm:t>
        <a:bodyPr/>
        <a:lstStyle/>
        <a:p>
          <a:endParaRPr lang="en-GB"/>
        </a:p>
      </dgm:t>
    </dgm:pt>
    <dgm:pt modelId="{4C585C2A-A3DC-4C34-97D2-61EA1C062CF0}" type="pres">
      <dgm:prSet presAssocID="{007039A7-56DE-4B80-BE0C-B2459D3796BB}" presName="node" presStyleLbl="vennNode1" presStyleIdx="3" presStyleCnt="8" custScaleX="109065" custScaleY="108009">
        <dgm:presLayoutVars>
          <dgm:bulletEnabled val="1"/>
        </dgm:presLayoutVars>
      </dgm:prSet>
      <dgm:spPr/>
      <dgm:t>
        <a:bodyPr/>
        <a:lstStyle/>
        <a:p>
          <a:endParaRPr lang="en-GB"/>
        </a:p>
      </dgm:t>
    </dgm:pt>
    <dgm:pt modelId="{73A8C1DC-1D9E-40B1-B354-4C5CEB15497F}" type="pres">
      <dgm:prSet presAssocID="{B781761A-9C3B-4E54-92AA-C532783591DC}" presName="node" presStyleLbl="vennNode1" presStyleIdx="4" presStyleCnt="8" custScaleX="109065" custScaleY="108009">
        <dgm:presLayoutVars>
          <dgm:bulletEnabled val="1"/>
        </dgm:presLayoutVars>
      </dgm:prSet>
      <dgm:spPr/>
      <dgm:t>
        <a:bodyPr/>
        <a:lstStyle/>
        <a:p>
          <a:endParaRPr lang="en-GB"/>
        </a:p>
      </dgm:t>
    </dgm:pt>
    <dgm:pt modelId="{B5B394F7-F45A-484A-B25D-5B4040AAF19E}" type="pres">
      <dgm:prSet presAssocID="{7540D2F1-44F9-4F08-9D0A-9515E2839EA6}" presName="node" presStyleLbl="vennNode1" presStyleIdx="5" presStyleCnt="8" custScaleX="109065" custScaleY="108009">
        <dgm:presLayoutVars>
          <dgm:bulletEnabled val="1"/>
        </dgm:presLayoutVars>
      </dgm:prSet>
      <dgm:spPr/>
      <dgm:t>
        <a:bodyPr/>
        <a:lstStyle/>
        <a:p>
          <a:endParaRPr lang="en-GB"/>
        </a:p>
      </dgm:t>
    </dgm:pt>
    <dgm:pt modelId="{39A62209-48F9-48C6-B6E6-7B2294AE8576}" type="pres">
      <dgm:prSet presAssocID="{4E9F068C-CD72-46C7-82C3-CFF17AE7AE84}" presName="node" presStyleLbl="vennNode1" presStyleIdx="6" presStyleCnt="8" custScaleX="109065" custScaleY="108009">
        <dgm:presLayoutVars>
          <dgm:bulletEnabled val="1"/>
        </dgm:presLayoutVars>
      </dgm:prSet>
      <dgm:spPr/>
      <dgm:t>
        <a:bodyPr/>
        <a:lstStyle/>
        <a:p>
          <a:endParaRPr lang="en-GB"/>
        </a:p>
      </dgm:t>
    </dgm:pt>
    <dgm:pt modelId="{99F877BB-B5F4-4171-82FB-5311895BEC3E}" type="pres">
      <dgm:prSet presAssocID="{9BC924F2-A16D-4517-BBF6-2D43E1559D8B}" presName="node" presStyleLbl="vennNode1" presStyleIdx="7" presStyleCnt="8" custScaleX="115341" custScaleY="111330">
        <dgm:presLayoutVars>
          <dgm:bulletEnabled val="1"/>
        </dgm:presLayoutVars>
      </dgm:prSet>
      <dgm:spPr/>
      <dgm:t>
        <a:bodyPr/>
        <a:lstStyle/>
        <a:p>
          <a:endParaRPr lang="en-GB"/>
        </a:p>
      </dgm:t>
    </dgm:pt>
  </dgm:ptLst>
  <dgm:cxnLst>
    <dgm:cxn modelId="{031F8FE6-125D-417B-BFC9-542F0E1AE14F}" type="presOf" srcId="{4E9F068C-CD72-46C7-82C3-CFF17AE7AE84}" destId="{39A62209-48F9-48C6-B6E6-7B2294AE8576}" srcOrd="0" destOrd="0" presId="urn:microsoft.com/office/officeart/2005/8/layout/radial3"/>
    <dgm:cxn modelId="{DB3CFED7-EF72-4C8A-B895-9237A8A431E0}" type="presOf" srcId="{F8EE0591-BE4E-413A-B58A-CBBB15564252}" destId="{8B37981B-C457-4968-AB5D-B8DAB234C7B8}" srcOrd="0" destOrd="0" presId="urn:microsoft.com/office/officeart/2005/8/layout/radial3"/>
    <dgm:cxn modelId="{89222B98-993D-4F18-A40B-03E11058B763}" type="presOf" srcId="{7540D2F1-44F9-4F08-9D0A-9515E2839EA6}" destId="{B5B394F7-F45A-484A-B25D-5B4040AAF19E}" srcOrd="0" destOrd="0" presId="urn:microsoft.com/office/officeart/2005/8/layout/radial3"/>
    <dgm:cxn modelId="{0DE77010-A041-40CC-B3D8-CBC52290339A}" srcId="{A86CDF66-88BA-44B9-A9BA-17C205CAAAA7}" destId="{F8EE0591-BE4E-413A-B58A-CBBB15564252}" srcOrd="1" destOrd="0" parTransId="{81E03348-54C9-490B-8F39-347AB048221B}" sibTransId="{C33F064C-BB01-480F-8342-733896BD8434}"/>
    <dgm:cxn modelId="{9BED0CF1-A80B-4239-ACB6-F71C1C64E7D0}" srcId="{A86CDF66-88BA-44B9-A9BA-17C205CAAAA7}" destId="{BA7D9040-678B-4944-8E05-F1EE40369CEC}" srcOrd="0" destOrd="0" parTransId="{1AC118C9-7155-498F-9BB6-FFB29A4D9BAE}" sibTransId="{E900E274-9999-4BD4-A683-89874342C810}"/>
    <dgm:cxn modelId="{EE349CD9-B7CA-4BAC-8805-F62699435C2A}" srcId="{A86CDF66-88BA-44B9-A9BA-17C205CAAAA7}" destId="{4E9F068C-CD72-46C7-82C3-CFF17AE7AE84}" srcOrd="5" destOrd="0" parTransId="{AFCC0B34-F942-488B-B91E-F5FAE55BB623}" sibTransId="{1CDBECF3-875B-4690-AEEF-7BB7F6F55843}"/>
    <dgm:cxn modelId="{AB99F7BE-3BB6-41F3-9428-494F27A7E88C}" srcId="{A86CDF66-88BA-44B9-A9BA-17C205CAAAA7}" destId="{9BC924F2-A16D-4517-BBF6-2D43E1559D8B}" srcOrd="6" destOrd="0" parTransId="{3BB8C8B7-6D0E-4375-B4E0-E0CE51BE7D05}" sibTransId="{AC38209E-D664-4B9D-BC51-4AF9F9A1226C}"/>
    <dgm:cxn modelId="{47E233A9-222C-4876-AF6C-BAD8223B499B}" srcId="{A86CDF66-88BA-44B9-A9BA-17C205CAAAA7}" destId="{B781761A-9C3B-4E54-92AA-C532783591DC}" srcOrd="3" destOrd="0" parTransId="{33BFD597-33EB-4CA1-8D9E-BAF62AD35A70}" sibTransId="{EB0486BB-03AE-4128-AC9E-8191002828B6}"/>
    <dgm:cxn modelId="{D8075758-E81D-4B24-BEDA-6D7C6318CE81}" type="presOf" srcId="{B781761A-9C3B-4E54-92AA-C532783591DC}" destId="{73A8C1DC-1D9E-40B1-B354-4C5CEB15497F}" srcOrd="0" destOrd="0" presId="urn:microsoft.com/office/officeart/2005/8/layout/radial3"/>
    <dgm:cxn modelId="{5C1D7643-5D23-40FD-A6CA-9AF9B8B68ACF}" srcId="{3C00C507-A589-46C9-A2C6-3B2A6F464503}" destId="{A86CDF66-88BA-44B9-A9BA-17C205CAAAA7}" srcOrd="0" destOrd="0" parTransId="{444856E3-6887-45B6-8C86-B8306EEFCD6E}" sibTransId="{EBDAADC7-B8FC-406A-8223-6253095E0C7B}"/>
    <dgm:cxn modelId="{5516BD8A-06C9-46FD-B79B-C4D68AC59DA3}" type="presOf" srcId="{3C00C507-A589-46C9-A2C6-3B2A6F464503}" destId="{A4A08A11-484B-4A07-857B-283794F3B8E8}" srcOrd="0" destOrd="0" presId="urn:microsoft.com/office/officeart/2005/8/layout/radial3"/>
    <dgm:cxn modelId="{2F21C772-C5AB-4127-A1A1-0C4E811E3CCB}" srcId="{A86CDF66-88BA-44B9-A9BA-17C205CAAAA7}" destId="{7540D2F1-44F9-4F08-9D0A-9515E2839EA6}" srcOrd="4" destOrd="0" parTransId="{E0A463E1-1278-478F-B3BA-1F7861830AD0}" sibTransId="{E8F48AFC-32AC-4EA9-8726-86D2B6F73B5A}"/>
    <dgm:cxn modelId="{1756E74B-87AF-4344-8D61-ADFD694FFB96}" type="presOf" srcId="{BA7D9040-678B-4944-8E05-F1EE40369CEC}" destId="{A079C989-17AB-4D85-8A93-1008AAD8B8B9}" srcOrd="0" destOrd="0" presId="urn:microsoft.com/office/officeart/2005/8/layout/radial3"/>
    <dgm:cxn modelId="{611D64A1-CA64-4762-883C-909DF1159CD2}" type="presOf" srcId="{A86CDF66-88BA-44B9-A9BA-17C205CAAAA7}" destId="{9BFF28BD-2370-4E24-98B4-D2AFAC9AD95D}" srcOrd="0" destOrd="0" presId="urn:microsoft.com/office/officeart/2005/8/layout/radial3"/>
    <dgm:cxn modelId="{5E3C2235-3A38-4807-B176-A234F49C1D01}" srcId="{A86CDF66-88BA-44B9-A9BA-17C205CAAAA7}" destId="{007039A7-56DE-4B80-BE0C-B2459D3796BB}" srcOrd="2" destOrd="0" parTransId="{461A97FA-84F0-4E9B-AE76-53B2FEA2B5B3}" sibTransId="{E59EE5EA-FE24-43FF-BEE2-28B14AC2A979}"/>
    <dgm:cxn modelId="{A1C34C0B-BD36-4BBD-9C1E-27583414ADBD}" type="presOf" srcId="{007039A7-56DE-4B80-BE0C-B2459D3796BB}" destId="{4C585C2A-A3DC-4C34-97D2-61EA1C062CF0}" srcOrd="0" destOrd="0" presId="urn:microsoft.com/office/officeart/2005/8/layout/radial3"/>
    <dgm:cxn modelId="{F1619343-F85B-4152-8324-F663E9554010}" type="presOf" srcId="{9BC924F2-A16D-4517-BBF6-2D43E1559D8B}" destId="{99F877BB-B5F4-4171-82FB-5311895BEC3E}" srcOrd="0" destOrd="0" presId="urn:microsoft.com/office/officeart/2005/8/layout/radial3"/>
    <dgm:cxn modelId="{6EAF8AAB-5E08-454A-969F-9F4B7742F07A}" type="presParOf" srcId="{A4A08A11-484B-4A07-857B-283794F3B8E8}" destId="{CD00DAC5-8043-4AC9-858E-7006AD5BB9F9}" srcOrd="0" destOrd="0" presId="urn:microsoft.com/office/officeart/2005/8/layout/radial3"/>
    <dgm:cxn modelId="{9835CCC4-216F-4E93-A932-D1FDE2FE7FDB}" type="presParOf" srcId="{CD00DAC5-8043-4AC9-858E-7006AD5BB9F9}" destId="{9BFF28BD-2370-4E24-98B4-D2AFAC9AD95D}" srcOrd="0" destOrd="0" presId="urn:microsoft.com/office/officeart/2005/8/layout/radial3"/>
    <dgm:cxn modelId="{2A5F1DA5-46E4-40C9-8005-7C7B6D518F07}" type="presParOf" srcId="{CD00DAC5-8043-4AC9-858E-7006AD5BB9F9}" destId="{A079C989-17AB-4D85-8A93-1008AAD8B8B9}" srcOrd="1" destOrd="0" presId="urn:microsoft.com/office/officeart/2005/8/layout/radial3"/>
    <dgm:cxn modelId="{1C9D2B99-A247-454F-A846-4EBB57BC6FAE}" type="presParOf" srcId="{CD00DAC5-8043-4AC9-858E-7006AD5BB9F9}" destId="{8B37981B-C457-4968-AB5D-B8DAB234C7B8}" srcOrd="2" destOrd="0" presId="urn:microsoft.com/office/officeart/2005/8/layout/radial3"/>
    <dgm:cxn modelId="{FEF9F291-D37A-4895-84A2-EE93334E8FC8}" type="presParOf" srcId="{CD00DAC5-8043-4AC9-858E-7006AD5BB9F9}" destId="{4C585C2A-A3DC-4C34-97D2-61EA1C062CF0}" srcOrd="3" destOrd="0" presId="urn:microsoft.com/office/officeart/2005/8/layout/radial3"/>
    <dgm:cxn modelId="{05C883C8-DEC4-486D-98B1-50DA2B1FB2A7}" type="presParOf" srcId="{CD00DAC5-8043-4AC9-858E-7006AD5BB9F9}" destId="{73A8C1DC-1D9E-40B1-B354-4C5CEB15497F}" srcOrd="4" destOrd="0" presId="urn:microsoft.com/office/officeart/2005/8/layout/radial3"/>
    <dgm:cxn modelId="{1860B8E0-35D5-4C14-BB61-601AC9F1BC36}" type="presParOf" srcId="{CD00DAC5-8043-4AC9-858E-7006AD5BB9F9}" destId="{B5B394F7-F45A-484A-B25D-5B4040AAF19E}" srcOrd="5" destOrd="0" presId="urn:microsoft.com/office/officeart/2005/8/layout/radial3"/>
    <dgm:cxn modelId="{95728147-E8D8-4127-B345-A297A87CBCBD}" type="presParOf" srcId="{CD00DAC5-8043-4AC9-858E-7006AD5BB9F9}" destId="{39A62209-48F9-48C6-B6E6-7B2294AE8576}" srcOrd="6" destOrd="0" presId="urn:microsoft.com/office/officeart/2005/8/layout/radial3"/>
    <dgm:cxn modelId="{B3E9B813-566F-4385-BB9C-D92D18DB9432}" type="presParOf" srcId="{CD00DAC5-8043-4AC9-858E-7006AD5BB9F9}" destId="{99F877BB-B5F4-4171-82FB-5311895BEC3E}"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00C507-A589-46C9-A2C6-3B2A6F464503}"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en-GB"/>
        </a:p>
      </dgm:t>
    </dgm:pt>
    <dgm:pt modelId="{A86CDF66-88BA-44B9-A9BA-17C205CAAAA7}">
      <dgm:prSet phldrT="[Text]" custT="1"/>
      <dgm:spPr/>
      <dgm:t>
        <a:bodyPr/>
        <a:lstStyle/>
        <a:p>
          <a:pPr algn="ctr"/>
          <a:r>
            <a:rPr lang="en-GB" sz="1800" dirty="0" smtClean="0"/>
            <a:t>Personal risk factors for poorer mental health</a:t>
          </a:r>
          <a:endParaRPr lang="en-GB" sz="1800" dirty="0"/>
        </a:p>
      </dgm:t>
    </dgm:pt>
    <dgm:pt modelId="{444856E3-6887-45B6-8C86-B8306EEFCD6E}" type="parTrans" cxnId="{5C1D7643-5D23-40FD-A6CA-9AF9B8B68ACF}">
      <dgm:prSet/>
      <dgm:spPr/>
      <dgm:t>
        <a:bodyPr/>
        <a:lstStyle/>
        <a:p>
          <a:pPr algn="ctr"/>
          <a:endParaRPr lang="en-GB"/>
        </a:p>
      </dgm:t>
    </dgm:pt>
    <dgm:pt modelId="{EBDAADC7-B8FC-406A-8223-6253095E0C7B}" type="sibTrans" cxnId="{5C1D7643-5D23-40FD-A6CA-9AF9B8B68ACF}">
      <dgm:prSet/>
      <dgm:spPr/>
      <dgm:t>
        <a:bodyPr/>
        <a:lstStyle/>
        <a:p>
          <a:pPr algn="ctr"/>
          <a:endParaRPr lang="en-GB"/>
        </a:p>
      </dgm:t>
    </dgm:pt>
    <dgm:pt modelId="{F8EE0591-BE4E-413A-B58A-CBBB15564252}">
      <dgm:prSet phldrT="[Text]"/>
      <dgm:spPr/>
      <dgm:t>
        <a:bodyPr/>
        <a:lstStyle/>
        <a:p>
          <a:pPr algn="ctr"/>
          <a:r>
            <a:rPr lang="en-GB" dirty="0" smtClean="0"/>
            <a:t>Offenders</a:t>
          </a:r>
          <a:endParaRPr lang="en-GB" dirty="0"/>
        </a:p>
      </dgm:t>
    </dgm:pt>
    <dgm:pt modelId="{81E03348-54C9-490B-8F39-347AB048221B}" type="parTrans" cxnId="{0DE77010-A041-40CC-B3D8-CBC52290339A}">
      <dgm:prSet/>
      <dgm:spPr/>
      <dgm:t>
        <a:bodyPr/>
        <a:lstStyle/>
        <a:p>
          <a:pPr algn="ctr"/>
          <a:endParaRPr lang="en-GB"/>
        </a:p>
      </dgm:t>
    </dgm:pt>
    <dgm:pt modelId="{C33F064C-BB01-480F-8342-733896BD8434}" type="sibTrans" cxnId="{0DE77010-A041-40CC-B3D8-CBC52290339A}">
      <dgm:prSet/>
      <dgm:spPr/>
      <dgm:t>
        <a:bodyPr/>
        <a:lstStyle/>
        <a:p>
          <a:pPr algn="ctr"/>
          <a:endParaRPr lang="en-GB"/>
        </a:p>
      </dgm:t>
    </dgm:pt>
    <dgm:pt modelId="{007039A7-56DE-4B80-BE0C-B2459D3796BB}">
      <dgm:prSet phldrT="[Text]"/>
      <dgm:spPr/>
      <dgm:t>
        <a:bodyPr/>
        <a:lstStyle/>
        <a:p>
          <a:pPr algn="ctr"/>
          <a:r>
            <a:rPr lang="en-GB" dirty="0" smtClean="0"/>
            <a:t>People misusing substances</a:t>
          </a:r>
          <a:endParaRPr lang="en-GB" dirty="0"/>
        </a:p>
      </dgm:t>
    </dgm:pt>
    <dgm:pt modelId="{461A97FA-84F0-4E9B-AE76-53B2FEA2B5B3}" type="parTrans" cxnId="{5E3C2235-3A38-4807-B176-A234F49C1D01}">
      <dgm:prSet/>
      <dgm:spPr/>
      <dgm:t>
        <a:bodyPr/>
        <a:lstStyle/>
        <a:p>
          <a:pPr algn="ctr"/>
          <a:endParaRPr lang="en-GB"/>
        </a:p>
      </dgm:t>
    </dgm:pt>
    <dgm:pt modelId="{E59EE5EA-FE24-43FF-BEE2-28B14AC2A979}" type="sibTrans" cxnId="{5E3C2235-3A38-4807-B176-A234F49C1D01}">
      <dgm:prSet/>
      <dgm:spPr/>
      <dgm:t>
        <a:bodyPr/>
        <a:lstStyle/>
        <a:p>
          <a:pPr algn="ctr"/>
          <a:endParaRPr lang="en-GB"/>
        </a:p>
      </dgm:t>
    </dgm:pt>
    <dgm:pt modelId="{B781761A-9C3B-4E54-92AA-C532783591DC}">
      <dgm:prSet phldrT="[Text]"/>
      <dgm:spPr/>
      <dgm:t>
        <a:bodyPr/>
        <a:lstStyle/>
        <a:p>
          <a:pPr algn="ctr"/>
          <a:r>
            <a:rPr lang="en-GB" dirty="0" smtClean="0"/>
            <a:t>Carers</a:t>
          </a:r>
          <a:endParaRPr lang="en-GB" dirty="0"/>
        </a:p>
      </dgm:t>
    </dgm:pt>
    <dgm:pt modelId="{33BFD597-33EB-4CA1-8D9E-BAF62AD35A70}" type="parTrans" cxnId="{47E233A9-222C-4876-AF6C-BAD8223B499B}">
      <dgm:prSet/>
      <dgm:spPr/>
      <dgm:t>
        <a:bodyPr/>
        <a:lstStyle/>
        <a:p>
          <a:pPr algn="ctr"/>
          <a:endParaRPr lang="en-GB"/>
        </a:p>
      </dgm:t>
    </dgm:pt>
    <dgm:pt modelId="{EB0486BB-03AE-4128-AC9E-8191002828B6}" type="sibTrans" cxnId="{47E233A9-222C-4876-AF6C-BAD8223B499B}">
      <dgm:prSet/>
      <dgm:spPr/>
      <dgm:t>
        <a:bodyPr/>
        <a:lstStyle/>
        <a:p>
          <a:pPr algn="ctr"/>
          <a:endParaRPr lang="en-GB"/>
        </a:p>
      </dgm:t>
    </dgm:pt>
    <dgm:pt modelId="{7540D2F1-44F9-4F08-9D0A-9515E2839EA6}">
      <dgm:prSet phldrT="[Text]"/>
      <dgm:spPr/>
      <dgm:t>
        <a:bodyPr/>
        <a:lstStyle/>
        <a:p>
          <a:pPr algn="ctr"/>
          <a:r>
            <a:rPr lang="en-GB" dirty="0" smtClean="0"/>
            <a:t>People in contact with social care</a:t>
          </a:r>
          <a:endParaRPr lang="en-GB" dirty="0"/>
        </a:p>
      </dgm:t>
    </dgm:pt>
    <dgm:pt modelId="{E0A463E1-1278-478F-B3BA-1F7861830AD0}" type="parTrans" cxnId="{2F21C772-C5AB-4127-A1A1-0C4E811E3CCB}">
      <dgm:prSet/>
      <dgm:spPr/>
      <dgm:t>
        <a:bodyPr/>
        <a:lstStyle/>
        <a:p>
          <a:pPr algn="ctr"/>
          <a:endParaRPr lang="en-GB"/>
        </a:p>
      </dgm:t>
    </dgm:pt>
    <dgm:pt modelId="{E8F48AFC-32AC-4EA9-8726-86D2B6F73B5A}" type="sibTrans" cxnId="{2F21C772-C5AB-4127-A1A1-0C4E811E3CCB}">
      <dgm:prSet/>
      <dgm:spPr/>
      <dgm:t>
        <a:bodyPr/>
        <a:lstStyle/>
        <a:p>
          <a:pPr algn="ctr"/>
          <a:endParaRPr lang="en-GB"/>
        </a:p>
      </dgm:t>
    </dgm:pt>
    <dgm:pt modelId="{9BC924F2-A16D-4517-BBF6-2D43E1559D8B}">
      <dgm:prSet phldrT="[Text]" custT="1"/>
      <dgm:spPr/>
      <dgm:t>
        <a:bodyPr/>
        <a:lstStyle/>
        <a:p>
          <a:pPr algn="ctr"/>
          <a:r>
            <a:rPr lang="en-GB" sz="1300" dirty="0" smtClean="0"/>
            <a:t>Homeless people</a:t>
          </a:r>
          <a:endParaRPr lang="en-GB" sz="1300" dirty="0"/>
        </a:p>
      </dgm:t>
    </dgm:pt>
    <dgm:pt modelId="{3BB8C8B7-6D0E-4375-B4E0-E0CE51BE7D05}" type="parTrans" cxnId="{AB99F7BE-3BB6-41F3-9428-494F27A7E88C}">
      <dgm:prSet/>
      <dgm:spPr/>
      <dgm:t>
        <a:bodyPr/>
        <a:lstStyle/>
        <a:p>
          <a:pPr algn="ctr"/>
          <a:endParaRPr lang="en-GB"/>
        </a:p>
      </dgm:t>
    </dgm:pt>
    <dgm:pt modelId="{AC38209E-D664-4B9D-BC51-4AF9F9A1226C}" type="sibTrans" cxnId="{AB99F7BE-3BB6-41F3-9428-494F27A7E88C}">
      <dgm:prSet/>
      <dgm:spPr/>
      <dgm:t>
        <a:bodyPr/>
        <a:lstStyle/>
        <a:p>
          <a:pPr algn="ctr"/>
          <a:endParaRPr lang="en-GB"/>
        </a:p>
      </dgm:t>
    </dgm:pt>
    <dgm:pt modelId="{64F07E43-704F-4E4A-BB2B-470487355312}">
      <dgm:prSet phldrT="[Text]" custT="1"/>
      <dgm:spPr/>
      <dgm:t>
        <a:bodyPr/>
        <a:lstStyle/>
        <a:p>
          <a:pPr algn="ctr"/>
          <a:r>
            <a:rPr lang="en-GB" sz="1300" dirty="0" smtClean="0"/>
            <a:t>People of BAME</a:t>
          </a:r>
          <a:endParaRPr lang="en-GB" sz="1300" dirty="0"/>
        </a:p>
      </dgm:t>
    </dgm:pt>
    <dgm:pt modelId="{C759F8FC-C755-4F71-8A49-C864C4D61649}" type="parTrans" cxnId="{07B29246-FC9D-4237-8279-1C7BCCC43BF7}">
      <dgm:prSet/>
      <dgm:spPr/>
      <dgm:t>
        <a:bodyPr/>
        <a:lstStyle/>
        <a:p>
          <a:pPr algn="ctr"/>
          <a:endParaRPr lang="en-GB"/>
        </a:p>
      </dgm:t>
    </dgm:pt>
    <dgm:pt modelId="{3C5AC781-8A36-4A16-9098-9203F4AC29B7}" type="sibTrans" cxnId="{07B29246-FC9D-4237-8279-1C7BCCC43BF7}">
      <dgm:prSet/>
      <dgm:spPr/>
      <dgm:t>
        <a:bodyPr/>
        <a:lstStyle/>
        <a:p>
          <a:pPr algn="ctr"/>
          <a:endParaRPr lang="en-GB"/>
        </a:p>
      </dgm:t>
    </dgm:pt>
    <dgm:pt modelId="{28CD68AF-D7DE-4169-AA70-4BC961939233}">
      <dgm:prSet phldrT="[Text]" custT="1"/>
      <dgm:spPr/>
      <dgm:t>
        <a:bodyPr/>
        <a:lstStyle/>
        <a:p>
          <a:pPr algn="ctr"/>
          <a:r>
            <a:rPr lang="en-GB" sz="1300" dirty="0" smtClean="0"/>
            <a:t>People who identify as LGBTQ+</a:t>
          </a:r>
          <a:endParaRPr lang="en-GB" sz="1300" dirty="0"/>
        </a:p>
      </dgm:t>
    </dgm:pt>
    <dgm:pt modelId="{3170271C-3311-415F-94B0-48D6BBE131A6}" type="parTrans" cxnId="{600056CE-7940-4F91-ACB8-8184AB4FE26F}">
      <dgm:prSet/>
      <dgm:spPr/>
      <dgm:t>
        <a:bodyPr/>
        <a:lstStyle/>
        <a:p>
          <a:pPr algn="ctr"/>
          <a:endParaRPr lang="en-GB"/>
        </a:p>
      </dgm:t>
    </dgm:pt>
    <dgm:pt modelId="{AF8B61ED-99FB-4977-87B3-9ADFAB76218B}" type="sibTrans" cxnId="{600056CE-7940-4F91-ACB8-8184AB4FE26F}">
      <dgm:prSet/>
      <dgm:spPr/>
      <dgm:t>
        <a:bodyPr/>
        <a:lstStyle/>
        <a:p>
          <a:pPr algn="ctr"/>
          <a:endParaRPr lang="en-GB"/>
        </a:p>
      </dgm:t>
    </dgm:pt>
    <dgm:pt modelId="{A4A08A11-484B-4A07-857B-283794F3B8E8}" type="pres">
      <dgm:prSet presAssocID="{3C00C507-A589-46C9-A2C6-3B2A6F464503}" presName="composite" presStyleCnt="0">
        <dgm:presLayoutVars>
          <dgm:chMax val="1"/>
          <dgm:dir/>
          <dgm:resizeHandles val="exact"/>
        </dgm:presLayoutVars>
      </dgm:prSet>
      <dgm:spPr/>
      <dgm:t>
        <a:bodyPr/>
        <a:lstStyle/>
        <a:p>
          <a:endParaRPr lang="en-GB"/>
        </a:p>
      </dgm:t>
    </dgm:pt>
    <dgm:pt modelId="{CD00DAC5-8043-4AC9-858E-7006AD5BB9F9}" type="pres">
      <dgm:prSet presAssocID="{3C00C507-A589-46C9-A2C6-3B2A6F464503}" presName="radial" presStyleCnt="0">
        <dgm:presLayoutVars>
          <dgm:animLvl val="ctr"/>
        </dgm:presLayoutVars>
      </dgm:prSet>
      <dgm:spPr/>
    </dgm:pt>
    <dgm:pt modelId="{9BFF28BD-2370-4E24-98B4-D2AFAC9AD95D}" type="pres">
      <dgm:prSet presAssocID="{A86CDF66-88BA-44B9-A9BA-17C205CAAAA7}" presName="centerShape" presStyleLbl="vennNode1" presStyleIdx="0" presStyleCnt="8"/>
      <dgm:spPr/>
      <dgm:t>
        <a:bodyPr/>
        <a:lstStyle/>
        <a:p>
          <a:endParaRPr lang="en-GB"/>
        </a:p>
      </dgm:t>
    </dgm:pt>
    <dgm:pt modelId="{8B37981B-C457-4968-AB5D-B8DAB234C7B8}" type="pres">
      <dgm:prSet presAssocID="{F8EE0591-BE4E-413A-B58A-CBBB15564252}" presName="node" presStyleLbl="vennNode1" presStyleIdx="1" presStyleCnt="8">
        <dgm:presLayoutVars>
          <dgm:bulletEnabled val="1"/>
        </dgm:presLayoutVars>
      </dgm:prSet>
      <dgm:spPr/>
      <dgm:t>
        <a:bodyPr/>
        <a:lstStyle/>
        <a:p>
          <a:endParaRPr lang="en-GB"/>
        </a:p>
      </dgm:t>
    </dgm:pt>
    <dgm:pt modelId="{4C585C2A-A3DC-4C34-97D2-61EA1C062CF0}" type="pres">
      <dgm:prSet presAssocID="{007039A7-56DE-4B80-BE0C-B2459D3796BB}" presName="node" presStyleLbl="vennNode1" presStyleIdx="2" presStyleCnt="8">
        <dgm:presLayoutVars>
          <dgm:bulletEnabled val="1"/>
        </dgm:presLayoutVars>
      </dgm:prSet>
      <dgm:spPr/>
      <dgm:t>
        <a:bodyPr/>
        <a:lstStyle/>
        <a:p>
          <a:endParaRPr lang="en-GB"/>
        </a:p>
      </dgm:t>
    </dgm:pt>
    <dgm:pt modelId="{73A8C1DC-1D9E-40B1-B354-4C5CEB15497F}" type="pres">
      <dgm:prSet presAssocID="{B781761A-9C3B-4E54-92AA-C532783591DC}" presName="node" presStyleLbl="vennNode1" presStyleIdx="3" presStyleCnt="8">
        <dgm:presLayoutVars>
          <dgm:bulletEnabled val="1"/>
        </dgm:presLayoutVars>
      </dgm:prSet>
      <dgm:spPr/>
      <dgm:t>
        <a:bodyPr/>
        <a:lstStyle/>
        <a:p>
          <a:endParaRPr lang="en-GB"/>
        </a:p>
      </dgm:t>
    </dgm:pt>
    <dgm:pt modelId="{B5B394F7-F45A-484A-B25D-5B4040AAF19E}" type="pres">
      <dgm:prSet presAssocID="{7540D2F1-44F9-4F08-9D0A-9515E2839EA6}" presName="node" presStyleLbl="vennNode1" presStyleIdx="4" presStyleCnt="8">
        <dgm:presLayoutVars>
          <dgm:bulletEnabled val="1"/>
        </dgm:presLayoutVars>
      </dgm:prSet>
      <dgm:spPr/>
      <dgm:t>
        <a:bodyPr/>
        <a:lstStyle/>
        <a:p>
          <a:endParaRPr lang="en-GB"/>
        </a:p>
      </dgm:t>
    </dgm:pt>
    <dgm:pt modelId="{99F877BB-B5F4-4171-82FB-5311895BEC3E}" type="pres">
      <dgm:prSet presAssocID="{9BC924F2-A16D-4517-BBF6-2D43E1559D8B}" presName="node" presStyleLbl="vennNode1" presStyleIdx="5" presStyleCnt="8">
        <dgm:presLayoutVars>
          <dgm:bulletEnabled val="1"/>
        </dgm:presLayoutVars>
      </dgm:prSet>
      <dgm:spPr/>
      <dgm:t>
        <a:bodyPr/>
        <a:lstStyle/>
        <a:p>
          <a:endParaRPr lang="en-GB"/>
        </a:p>
      </dgm:t>
    </dgm:pt>
    <dgm:pt modelId="{CA05ED59-F063-4585-897B-0C8B2C193EE8}" type="pres">
      <dgm:prSet presAssocID="{64F07E43-704F-4E4A-BB2B-470487355312}" presName="node" presStyleLbl="vennNode1" presStyleIdx="6" presStyleCnt="8">
        <dgm:presLayoutVars>
          <dgm:bulletEnabled val="1"/>
        </dgm:presLayoutVars>
      </dgm:prSet>
      <dgm:spPr/>
      <dgm:t>
        <a:bodyPr/>
        <a:lstStyle/>
        <a:p>
          <a:endParaRPr lang="en-GB"/>
        </a:p>
      </dgm:t>
    </dgm:pt>
    <dgm:pt modelId="{45C12BBD-FA3C-4171-8D88-F0FA3BE6ABD9}" type="pres">
      <dgm:prSet presAssocID="{28CD68AF-D7DE-4169-AA70-4BC961939233}" presName="node" presStyleLbl="vennNode1" presStyleIdx="7" presStyleCnt="8">
        <dgm:presLayoutVars>
          <dgm:bulletEnabled val="1"/>
        </dgm:presLayoutVars>
      </dgm:prSet>
      <dgm:spPr/>
      <dgm:t>
        <a:bodyPr/>
        <a:lstStyle/>
        <a:p>
          <a:endParaRPr lang="en-GB"/>
        </a:p>
      </dgm:t>
    </dgm:pt>
  </dgm:ptLst>
  <dgm:cxnLst>
    <dgm:cxn modelId="{63A53981-243B-4204-83E1-3EF92EAB5BA1}" type="presOf" srcId="{A86CDF66-88BA-44B9-A9BA-17C205CAAAA7}" destId="{9BFF28BD-2370-4E24-98B4-D2AFAC9AD95D}" srcOrd="0" destOrd="0" presId="urn:microsoft.com/office/officeart/2005/8/layout/radial3"/>
    <dgm:cxn modelId="{8CC5B22B-2DAC-4D32-B6B0-F3DED68D39ED}" type="presOf" srcId="{3C00C507-A589-46C9-A2C6-3B2A6F464503}" destId="{A4A08A11-484B-4A07-857B-283794F3B8E8}" srcOrd="0" destOrd="0" presId="urn:microsoft.com/office/officeart/2005/8/layout/radial3"/>
    <dgm:cxn modelId="{0DE77010-A041-40CC-B3D8-CBC52290339A}" srcId="{A86CDF66-88BA-44B9-A9BA-17C205CAAAA7}" destId="{F8EE0591-BE4E-413A-B58A-CBBB15564252}" srcOrd="0" destOrd="0" parTransId="{81E03348-54C9-490B-8F39-347AB048221B}" sibTransId="{C33F064C-BB01-480F-8342-733896BD8434}"/>
    <dgm:cxn modelId="{8E554BCF-88F9-441B-942F-440D804F4C1A}" type="presOf" srcId="{9BC924F2-A16D-4517-BBF6-2D43E1559D8B}" destId="{99F877BB-B5F4-4171-82FB-5311895BEC3E}" srcOrd="0" destOrd="0" presId="urn:microsoft.com/office/officeart/2005/8/layout/radial3"/>
    <dgm:cxn modelId="{5C1D7643-5D23-40FD-A6CA-9AF9B8B68ACF}" srcId="{3C00C507-A589-46C9-A2C6-3B2A6F464503}" destId="{A86CDF66-88BA-44B9-A9BA-17C205CAAAA7}" srcOrd="0" destOrd="0" parTransId="{444856E3-6887-45B6-8C86-B8306EEFCD6E}" sibTransId="{EBDAADC7-B8FC-406A-8223-6253095E0C7B}"/>
    <dgm:cxn modelId="{FADB2790-BC6F-4FE6-A974-6752C6E132AF}" type="presOf" srcId="{B781761A-9C3B-4E54-92AA-C532783591DC}" destId="{73A8C1DC-1D9E-40B1-B354-4C5CEB15497F}" srcOrd="0" destOrd="0" presId="urn:microsoft.com/office/officeart/2005/8/layout/radial3"/>
    <dgm:cxn modelId="{2F21C772-C5AB-4127-A1A1-0C4E811E3CCB}" srcId="{A86CDF66-88BA-44B9-A9BA-17C205CAAAA7}" destId="{7540D2F1-44F9-4F08-9D0A-9515E2839EA6}" srcOrd="3" destOrd="0" parTransId="{E0A463E1-1278-478F-B3BA-1F7861830AD0}" sibTransId="{E8F48AFC-32AC-4EA9-8726-86D2B6F73B5A}"/>
    <dgm:cxn modelId="{5390E4BA-E4B1-4BC4-BD18-8D062298A593}" type="presOf" srcId="{007039A7-56DE-4B80-BE0C-B2459D3796BB}" destId="{4C585C2A-A3DC-4C34-97D2-61EA1C062CF0}" srcOrd="0" destOrd="0" presId="urn:microsoft.com/office/officeart/2005/8/layout/radial3"/>
    <dgm:cxn modelId="{600056CE-7940-4F91-ACB8-8184AB4FE26F}" srcId="{A86CDF66-88BA-44B9-A9BA-17C205CAAAA7}" destId="{28CD68AF-D7DE-4169-AA70-4BC961939233}" srcOrd="6" destOrd="0" parTransId="{3170271C-3311-415F-94B0-48D6BBE131A6}" sibTransId="{AF8B61ED-99FB-4977-87B3-9ADFAB76218B}"/>
    <dgm:cxn modelId="{07B29246-FC9D-4237-8279-1C7BCCC43BF7}" srcId="{A86CDF66-88BA-44B9-A9BA-17C205CAAAA7}" destId="{64F07E43-704F-4E4A-BB2B-470487355312}" srcOrd="5" destOrd="0" parTransId="{C759F8FC-C755-4F71-8A49-C864C4D61649}" sibTransId="{3C5AC781-8A36-4A16-9098-9203F4AC29B7}"/>
    <dgm:cxn modelId="{5E3C2235-3A38-4807-B176-A234F49C1D01}" srcId="{A86CDF66-88BA-44B9-A9BA-17C205CAAAA7}" destId="{007039A7-56DE-4B80-BE0C-B2459D3796BB}" srcOrd="1" destOrd="0" parTransId="{461A97FA-84F0-4E9B-AE76-53B2FEA2B5B3}" sibTransId="{E59EE5EA-FE24-43FF-BEE2-28B14AC2A979}"/>
    <dgm:cxn modelId="{AAC9BEA8-BD1D-4F96-9047-8F46CAB017FE}" type="presOf" srcId="{F8EE0591-BE4E-413A-B58A-CBBB15564252}" destId="{8B37981B-C457-4968-AB5D-B8DAB234C7B8}" srcOrd="0" destOrd="0" presId="urn:microsoft.com/office/officeart/2005/8/layout/radial3"/>
    <dgm:cxn modelId="{C40CAE02-BE2D-452E-ADCE-BADFE8737717}" type="presOf" srcId="{28CD68AF-D7DE-4169-AA70-4BC961939233}" destId="{45C12BBD-FA3C-4171-8D88-F0FA3BE6ABD9}" srcOrd="0" destOrd="0" presId="urn:microsoft.com/office/officeart/2005/8/layout/radial3"/>
    <dgm:cxn modelId="{9CE3B397-BE7B-49EB-8E92-EADEC9C3E43A}" type="presOf" srcId="{7540D2F1-44F9-4F08-9D0A-9515E2839EA6}" destId="{B5B394F7-F45A-484A-B25D-5B4040AAF19E}" srcOrd="0" destOrd="0" presId="urn:microsoft.com/office/officeart/2005/8/layout/radial3"/>
    <dgm:cxn modelId="{C4A75710-0575-4704-801A-B85455A1D953}" type="presOf" srcId="{64F07E43-704F-4E4A-BB2B-470487355312}" destId="{CA05ED59-F063-4585-897B-0C8B2C193EE8}" srcOrd="0" destOrd="0" presId="urn:microsoft.com/office/officeart/2005/8/layout/radial3"/>
    <dgm:cxn modelId="{AB99F7BE-3BB6-41F3-9428-494F27A7E88C}" srcId="{A86CDF66-88BA-44B9-A9BA-17C205CAAAA7}" destId="{9BC924F2-A16D-4517-BBF6-2D43E1559D8B}" srcOrd="4" destOrd="0" parTransId="{3BB8C8B7-6D0E-4375-B4E0-E0CE51BE7D05}" sibTransId="{AC38209E-D664-4B9D-BC51-4AF9F9A1226C}"/>
    <dgm:cxn modelId="{47E233A9-222C-4876-AF6C-BAD8223B499B}" srcId="{A86CDF66-88BA-44B9-A9BA-17C205CAAAA7}" destId="{B781761A-9C3B-4E54-92AA-C532783591DC}" srcOrd="2" destOrd="0" parTransId="{33BFD597-33EB-4CA1-8D9E-BAF62AD35A70}" sibTransId="{EB0486BB-03AE-4128-AC9E-8191002828B6}"/>
    <dgm:cxn modelId="{762FFA1E-7FF3-4028-A1F2-0B4E4B96E7DD}" type="presParOf" srcId="{A4A08A11-484B-4A07-857B-283794F3B8E8}" destId="{CD00DAC5-8043-4AC9-858E-7006AD5BB9F9}" srcOrd="0" destOrd="0" presId="urn:microsoft.com/office/officeart/2005/8/layout/radial3"/>
    <dgm:cxn modelId="{27789353-0ABE-4B18-B938-78098E40F99C}" type="presParOf" srcId="{CD00DAC5-8043-4AC9-858E-7006AD5BB9F9}" destId="{9BFF28BD-2370-4E24-98B4-D2AFAC9AD95D}" srcOrd="0" destOrd="0" presId="urn:microsoft.com/office/officeart/2005/8/layout/radial3"/>
    <dgm:cxn modelId="{3FC975E1-9AA1-4705-BFCB-EE1D0596AED8}" type="presParOf" srcId="{CD00DAC5-8043-4AC9-858E-7006AD5BB9F9}" destId="{8B37981B-C457-4968-AB5D-B8DAB234C7B8}" srcOrd="1" destOrd="0" presId="urn:microsoft.com/office/officeart/2005/8/layout/radial3"/>
    <dgm:cxn modelId="{D62C724E-661D-4CF8-AA00-F8A481B5A362}" type="presParOf" srcId="{CD00DAC5-8043-4AC9-858E-7006AD5BB9F9}" destId="{4C585C2A-A3DC-4C34-97D2-61EA1C062CF0}" srcOrd="2" destOrd="0" presId="urn:microsoft.com/office/officeart/2005/8/layout/radial3"/>
    <dgm:cxn modelId="{69908F0E-1A5C-4E4B-A52B-84B5BCEC577B}" type="presParOf" srcId="{CD00DAC5-8043-4AC9-858E-7006AD5BB9F9}" destId="{73A8C1DC-1D9E-40B1-B354-4C5CEB15497F}" srcOrd="3" destOrd="0" presId="urn:microsoft.com/office/officeart/2005/8/layout/radial3"/>
    <dgm:cxn modelId="{979C0D45-CFBA-4F4C-A9F7-74A3CBC46001}" type="presParOf" srcId="{CD00DAC5-8043-4AC9-858E-7006AD5BB9F9}" destId="{B5B394F7-F45A-484A-B25D-5B4040AAF19E}" srcOrd="4" destOrd="0" presId="urn:microsoft.com/office/officeart/2005/8/layout/radial3"/>
    <dgm:cxn modelId="{F2EC1AB1-B6CA-4E05-8BB8-C571732BDFCE}" type="presParOf" srcId="{CD00DAC5-8043-4AC9-858E-7006AD5BB9F9}" destId="{99F877BB-B5F4-4171-82FB-5311895BEC3E}" srcOrd="5" destOrd="0" presId="urn:microsoft.com/office/officeart/2005/8/layout/radial3"/>
    <dgm:cxn modelId="{6A54124E-A472-4EE3-B933-FD1C2D29583C}" type="presParOf" srcId="{CD00DAC5-8043-4AC9-858E-7006AD5BB9F9}" destId="{CA05ED59-F063-4585-897B-0C8B2C193EE8}" srcOrd="6" destOrd="0" presId="urn:microsoft.com/office/officeart/2005/8/layout/radial3"/>
    <dgm:cxn modelId="{8A12FBD3-FE02-4496-B2CB-49257B02A1D6}" type="presParOf" srcId="{CD00DAC5-8043-4AC9-858E-7006AD5BB9F9}" destId="{45C12BBD-FA3C-4171-8D88-F0FA3BE6ABD9}"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B71AB8-3DEA-4483-9608-1E8D7C1A9DD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2B1C715D-5268-4424-AC7B-AFF6376EA153}">
      <dgm:prSet phldrT="[Text]" custT="1"/>
      <dgm:spPr/>
      <dgm:t>
        <a:bodyPr/>
        <a:lstStyle/>
        <a:p>
          <a:r>
            <a:rPr lang="en-GB" sz="1400" dirty="0" smtClean="0"/>
            <a:t>Early years &amp; Perinatal mental health</a:t>
          </a:r>
          <a:endParaRPr lang="en-GB" sz="1400" dirty="0"/>
        </a:p>
      </dgm:t>
    </dgm:pt>
    <dgm:pt modelId="{B578803D-E9E0-4C3A-979D-B8D1F42D8B45}" type="parTrans" cxnId="{200D6C52-ED8B-4106-89C3-BF9265819C76}">
      <dgm:prSet/>
      <dgm:spPr/>
      <dgm:t>
        <a:bodyPr/>
        <a:lstStyle/>
        <a:p>
          <a:endParaRPr lang="en-GB"/>
        </a:p>
      </dgm:t>
    </dgm:pt>
    <dgm:pt modelId="{FB40CF50-1684-46FD-911F-0112DB9D5111}" type="sibTrans" cxnId="{200D6C52-ED8B-4106-89C3-BF9265819C76}">
      <dgm:prSet/>
      <dgm:spPr/>
      <dgm:t>
        <a:bodyPr/>
        <a:lstStyle/>
        <a:p>
          <a:endParaRPr lang="en-GB"/>
        </a:p>
      </dgm:t>
    </dgm:pt>
    <dgm:pt modelId="{387957C2-F0A8-417D-A54C-519CA5BD6E06}">
      <dgm:prSet phldrT="[Text]" custT="1"/>
      <dgm:spPr/>
      <dgm:t>
        <a:bodyPr/>
        <a:lstStyle/>
        <a:p>
          <a:r>
            <a:rPr lang="en-GB" sz="1400" dirty="0" smtClean="0"/>
            <a:t>Child &amp; Adolescent mental health</a:t>
          </a:r>
          <a:endParaRPr lang="en-GB" sz="1400" dirty="0"/>
        </a:p>
      </dgm:t>
    </dgm:pt>
    <dgm:pt modelId="{4BA55C85-B7A2-4131-A946-4B8383F2CD01}" type="parTrans" cxnId="{DE8D86FF-FC84-454D-BE5E-89A4314FEC40}">
      <dgm:prSet/>
      <dgm:spPr/>
      <dgm:t>
        <a:bodyPr/>
        <a:lstStyle/>
        <a:p>
          <a:endParaRPr lang="en-GB"/>
        </a:p>
      </dgm:t>
    </dgm:pt>
    <dgm:pt modelId="{16117327-3E15-40AF-9C83-DF629EB4ECA3}" type="sibTrans" cxnId="{DE8D86FF-FC84-454D-BE5E-89A4314FEC40}">
      <dgm:prSet/>
      <dgm:spPr/>
      <dgm:t>
        <a:bodyPr/>
        <a:lstStyle/>
        <a:p>
          <a:endParaRPr lang="en-GB"/>
        </a:p>
      </dgm:t>
    </dgm:pt>
    <dgm:pt modelId="{C0920028-0037-43B1-8025-3F300792A29A}">
      <dgm:prSet phldrT="[Text]" custT="1"/>
      <dgm:spPr/>
      <dgm:t>
        <a:bodyPr/>
        <a:lstStyle/>
        <a:p>
          <a:r>
            <a:rPr lang="en-GB" sz="1400" dirty="0" smtClean="0"/>
            <a:t>Working age mental health</a:t>
          </a:r>
          <a:endParaRPr lang="en-GB" sz="1400" dirty="0"/>
        </a:p>
      </dgm:t>
    </dgm:pt>
    <dgm:pt modelId="{5A102375-DBA1-459D-86E0-BB548D9C09AA}" type="parTrans" cxnId="{7DE30894-FABE-463A-A5FC-4BFC40726321}">
      <dgm:prSet/>
      <dgm:spPr/>
      <dgm:t>
        <a:bodyPr/>
        <a:lstStyle/>
        <a:p>
          <a:endParaRPr lang="en-GB"/>
        </a:p>
      </dgm:t>
    </dgm:pt>
    <dgm:pt modelId="{E01AEDDC-4413-4300-BA7D-AFE5925FB758}" type="sibTrans" cxnId="{7DE30894-FABE-463A-A5FC-4BFC40726321}">
      <dgm:prSet/>
      <dgm:spPr/>
      <dgm:t>
        <a:bodyPr/>
        <a:lstStyle/>
        <a:p>
          <a:endParaRPr lang="en-GB"/>
        </a:p>
      </dgm:t>
    </dgm:pt>
    <dgm:pt modelId="{03F03418-55F5-4D95-9602-899F2DC4A480}">
      <dgm:prSet phldrT="[Text]" custT="1"/>
      <dgm:spPr/>
      <dgm:t>
        <a:bodyPr/>
        <a:lstStyle/>
        <a:p>
          <a:r>
            <a:rPr lang="en-GB" sz="1400" dirty="0" smtClean="0"/>
            <a:t>Older age mental health</a:t>
          </a:r>
          <a:endParaRPr lang="en-GB" sz="1400" dirty="0"/>
        </a:p>
      </dgm:t>
    </dgm:pt>
    <dgm:pt modelId="{D8CDE8D9-6475-48D1-B259-F407D38346E2}" type="parTrans" cxnId="{09373B2C-D7CB-4F64-9F77-741467DE6862}">
      <dgm:prSet/>
      <dgm:spPr/>
      <dgm:t>
        <a:bodyPr/>
        <a:lstStyle/>
        <a:p>
          <a:endParaRPr lang="en-GB"/>
        </a:p>
      </dgm:t>
    </dgm:pt>
    <dgm:pt modelId="{3CAFC5EA-D207-488E-8874-E7E262E342C1}" type="sibTrans" cxnId="{09373B2C-D7CB-4F64-9F77-741467DE6862}">
      <dgm:prSet/>
      <dgm:spPr/>
      <dgm:t>
        <a:bodyPr/>
        <a:lstStyle/>
        <a:p>
          <a:endParaRPr lang="en-GB"/>
        </a:p>
      </dgm:t>
    </dgm:pt>
    <dgm:pt modelId="{ED6E0F51-1959-48F4-8979-B7BCD631B2A1}" type="pres">
      <dgm:prSet presAssocID="{43B71AB8-3DEA-4483-9608-1E8D7C1A9DDB}" presName="rootnode" presStyleCnt="0">
        <dgm:presLayoutVars>
          <dgm:chMax/>
          <dgm:chPref/>
          <dgm:dir/>
          <dgm:animLvl val="lvl"/>
        </dgm:presLayoutVars>
      </dgm:prSet>
      <dgm:spPr/>
      <dgm:t>
        <a:bodyPr/>
        <a:lstStyle/>
        <a:p>
          <a:endParaRPr lang="en-GB"/>
        </a:p>
      </dgm:t>
    </dgm:pt>
    <dgm:pt modelId="{BB5089E3-94F2-4D6E-BB2E-2E74D9C8F62F}" type="pres">
      <dgm:prSet presAssocID="{2B1C715D-5268-4424-AC7B-AFF6376EA153}" presName="composite" presStyleCnt="0"/>
      <dgm:spPr/>
    </dgm:pt>
    <dgm:pt modelId="{5B68B829-53A9-423A-BCE4-3485C2C67F82}" type="pres">
      <dgm:prSet presAssocID="{2B1C715D-5268-4424-AC7B-AFF6376EA153}" presName="LShape" presStyleLbl="alignNode1" presStyleIdx="0" presStyleCnt="7"/>
      <dgm:spPr/>
    </dgm:pt>
    <dgm:pt modelId="{1283BAE4-C934-44FD-9C64-57B87063F05D}" type="pres">
      <dgm:prSet presAssocID="{2B1C715D-5268-4424-AC7B-AFF6376EA153}" presName="ParentText" presStyleLbl="revTx" presStyleIdx="0" presStyleCnt="4">
        <dgm:presLayoutVars>
          <dgm:chMax val="0"/>
          <dgm:chPref val="0"/>
          <dgm:bulletEnabled val="1"/>
        </dgm:presLayoutVars>
      </dgm:prSet>
      <dgm:spPr/>
      <dgm:t>
        <a:bodyPr/>
        <a:lstStyle/>
        <a:p>
          <a:endParaRPr lang="en-GB"/>
        </a:p>
      </dgm:t>
    </dgm:pt>
    <dgm:pt modelId="{88A7D884-10DB-405B-A635-C9B2125AA068}" type="pres">
      <dgm:prSet presAssocID="{2B1C715D-5268-4424-AC7B-AFF6376EA153}" presName="Triangle" presStyleLbl="alignNode1" presStyleIdx="1" presStyleCnt="7"/>
      <dgm:spPr/>
    </dgm:pt>
    <dgm:pt modelId="{07511C1E-A3B8-4F26-902B-0FF8C9EEBAAA}" type="pres">
      <dgm:prSet presAssocID="{FB40CF50-1684-46FD-911F-0112DB9D5111}" presName="sibTrans" presStyleCnt="0"/>
      <dgm:spPr/>
    </dgm:pt>
    <dgm:pt modelId="{77D423D8-C88C-4AE7-823E-7DAF97A7E802}" type="pres">
      <dgm:prSet presAssocID="{FB40CF50-1684-46FD-911F-0112DB9D5111}" presName="space" presStyleCnt="0"/>
      <dgm:spPr/>
    </dgm:pt>
    <dgm:pt modelId="{8035A9E9-E4E4-4142-BABA-8E5751CFF1B7}" type="pres">
      <dgm:prSet presAssocID="{387957C2-F0A8-417D-A54C-519CA5BD6E06}" presName="composite" presStyleCnt="0"/>
      <dgm:spPr/>
    </dgm:pt>
    <dgm:pt modelId="{EE82A463-E311-4988-BA09-E917A76B4FFF}" type="pres">
      <dgm:prSet presAssocID="{387957C2-F0A8-417D-A54C-519CA5BD6E06}" presName="LShape" presStyleLbl="alignNode1" presStyleIdx="2" presStyleCnt="7"/>
      <dgm:spPr/>
    </dgm:pt>
    <dgm:pt modelId="{DB16CC7A-44C5-4ADC-8B8F-A9AB9F5CD166}" type="pres">
      <dgm:prSet presAssocID="{387957C2-F0A8-417D-A54C-519CA5BD6E06}" presName="ParentText" presStyleLbl="revTx" presStyleIdx="1" presStyleCnt="4">
        <dgm:presLayoutVars>
          <dgm:chMax val="0"/>
          <dgm:chPref val="0"/>
          <dgm:bulletEnabled val="1"/>
        </dgm:presLayoutVars>
      </dgm:prSet>
      <dgm:spPr/>
      <dgm:t>
        <a:bodyPr/>
        <a:lstStyle/>
        <a:p>
          <a:endParaRPr lang="en-GB"/>
        </a:p>
      </dgm:t>
    </dgm:pt>
    <dgm:pt modelId="{054F4A3A-3120-4C8B-9342-7D48E8303736}" type="pres">
      <dgm:prSet presAssocID="{387957C2-F0A8-417D-A54C-519CA5BD6E06}" presName="Triangle" presStyleLbl="alignNode1" presStyleIdx="3" presStyleCnt="7"/>
      <dgm:spPr/>
    </dgm:pt>
    <dgm:pt modelId="{8AD93E16-A86C-4302-B238-C7BD7662B09E}" type="pres">
      <dgm:prSet presAssocID="{16117327-3E15-40AF-9C83-DF629EB4ECA3}" presName="sibTrans" presStyleCnt="0"/>
      <dgm:spPr/>
    </dgm:pt>
    <dgm:pt modelId="{274D6E75-CF00-43A5-BBCA-4CBF759EA158}" type="pres">
      <dgm:prSet presAssocID="{16117327-3E15-40AF-9C83-DF629EB4ECA3}" presName="space" presStyleCnt="0"/>
      <dgm:spPr/>
    </dgm:pt>
    <dgm:pt modelId="{EED72574-AF76-4410-8002-4CDB7E97056B}" type="pres">
      <dgm:prSet presAssocID="{C0920028-0037-43B1-8025-3F300792A29A}" presName="composite" presStyleCnt="0"/>
      <dgm:spPr/>
    </dgm:pt>
    <dgm:pt modelId="{70925FDA-F95F-42DC-B1FF-655FAF0498F7}" type="pres">
      <dgm:prSet presAssocID="{C0920028-0037-43B1-8025-3F300792A29A}" presName="LShape" presStyleLbl="alignNode1" presStyleIdx="4" presStyleCnt="7"/>
      <dgm:spPr/>
    </dgm:pt>
    <dgm:pt modelId="{892D7DA7-B910-4DAE-B4E3-2C9A46687D34}" type="pres">
      <dgm:prSet presAssocID="{C0920028-0037-43B1-8025-3F300792A29A}" presName="ParentText" presStyleLbl="revTx" presStyleIdx="2" presStyleCnt="4">
        <dgm:presLayoutVars>
          <dgm:chMax val="0"/>
          <dgm:chPref val="0"/>
          <dgm:bulletEnabled val="1"/>
        </dgm:presLayoutVars>
      </dgm:prSet>
      <dgm:spPr/>
      <dgm:t>
        <a:bodyPr/>
        <a:lstStyle/>
        <a:p>
          <a:endParaRPr lang="en-GB"/>
        </a:p>
      </dgm:t>
    </dgm:pt>
    <dgm:pt modelId="{F2B38031-FE5F-4BEA-AEE4-DB0115A75F86}" type="pres">
      <dgm:prSet presAssocID="{C0920028-0037-43B1-8025-3F300792A29A}" presName="Triangle" presStyleLbl="alignNode1" presStyleIdx="5" presStyleCnt="7"/>
      <dgm:spPr/>
    </dgm:pt>
    <dgm:pt modelId="{BED200E2-D573-4055-9776-04CB1DF7666E}" type="pres">
      <dgm:prSet presAssocID="{E01AEDDC-4413-4300-BA7D-AFE5925FB758}" presName="sibTrans" presStyleCnt="0"/>
      <dgm:spPr/>
    </dgm:pt>
    <dgm:pt modelId="{F76FD8BB-DA0E-44DC-AB9E-BFD482169142}" type="pres">
      <dgm:prSet presAssocID="{E01AEDDC-4413-4300-BA7D-AFE5925FB758}" presName="space" presStyleCnt="0"/>
      <dgm:spPr/>
    </dgm:pt>
    <dgm:pt modelId="{4849353C-CC97-453B-B66F-C889D69A25A9}" type="pres">
      <dgm:prSet presAssocID="{03F03418-55F5-4D95-9602-899F2DC4A480}" presName="composite" presStyleCnt="0"/>
      <dgm:spPr/>
    </dgm:pt>
    <dgm:pt modelId="{5967ADAD-0EB1-4EDA-9F7F-AA3FA6EB04FE}" type="pres">
      <dgm:prSet presAssocID="{03F03418-55F5-4D95-9602-899F2DC4A480}" presName="LShape" presStyleLbl="alignNode1" presStyleIdx="6" presStyleCnt="7"/>
      <dgm:spPr/>
    </dgm:pt>
    <dgm:pt modelId="{2E410CD9-20A9-417B-8E2B-31DB88D7BF07}" type="pres">
      <dgm:prSet presAssocID="{03F03418-55F5-4D95-9602-899F2DC4A480}" presName="ParentText" presStyleLbl="revTx" presStyleIdx="3" presStyleCnt="4">
        <dgm:presLayoutVars>
          <dgm:chMax val="0"/>
          <dgm:chPref val="0"/>
          <dgm:bulletEnabled val="1"/>
        </dgm:presLayoutVars>
      </dgm:prSet>
      <dgm:spPr/>
      <dgm:t>
        <a:bodyPr/>
        <a:lstStyle/>
        <a:p>
          <a:endParaRPr lang="en-GB"/>
        </a:p>
      </dgm:t>
    </dgm:pt>
  </dgm:ptLst>
  <dgm:cxnLst>
    <dgm:cxn modelId="{200D6C52-ED8B-4106-89C3-BF9265819C76}" srcId="{43B71AB8-3DEA-4483-9608-1E8D7C1A9DDB}" destId="{2B1C715D-5268-4424-AC7B-AFF6376EA153}" srcOrd="0" destOrd="0" parTransId="{B578803D-E9E0-4C3A-979D-B8D1F42D8B45}" sibTransId="{FB40CF50-1684-46FD-911F-0112DB9D5111}"/>
    <dgm:cxn modelId="{52B7F4D5-EF36-4890-8E92-49FB01ED0BC3}" type="presOf" srcId="{C0920028-0037-43B1-8025-3F300792A29A}" destId="{892D7DA7-B910-4DAE-B4E3-2C9A46687D34}" srcOrd="0" destOrd="0" presId="urn:microsoft.com/office/officeart/2009/3/layout/StepUpProcess"/>
    <dgm:cxn modelId="{7B6AD9C5-877B-4091-A45D-433326757DD6}" type="presOf" srcId="{03F03418-55F5-4D95-9602-899F2DC4A480}" destId="{2E410CD9-20A9-417B-8E2B-31DB88D7BF07}" srcOrd="0" destOrd="0" presId="urn:microsoft.com/office/officeart/2009/3/layout/StepUpProcess"/>
    <dgm:cxn modelId="{DE8D86FF-FC84-454D-BE5E-89A4314FEC40}" srcId="{43B71AB8-3DEA-4483-9608-1E8D7C1A9DDB}" destId="{387957C2-F0A8-417D-A54C-519CA5BD6E06}" srcOrd="1" destOrd="0" parTransId="{4BA55C85-B7A2-4131-A946-4B8383F2CD01}" sibTransId="{16117327-3E15-40AF-9C83-DF629EB4ECA3}"/>
    <dgm:cxn modelId="{E5DAAA7D-12F4-4189-B00D-73722520D74B}" type="presOf" srcId="{387957C2-F0A8-417D-A54C-519CA5BD6E06}" destId="{DB16CC7A-44C5-4ADC-8B8F-A9AB9F5CD166}" srcOrd="0" destOrd="0" presId="urn:microsoft.com/office/officeart/2009/3/layout/StepUpProcess"/>
    <dgm:cxn modelId="{09373B2C-D7CB-4F64-9F77-741467DE6862}" srcId="{43B71AB8-3DEA-4483-9608-1E8D7C1A9DDB}" destId="{03F03418-55F5-4D95-9602-899F2DC4A480}" srcOrd="3" destOrd="0" parTransId="{D8CDE8D9-6475-48D1-B259-F407D38346E2}" sibTransId="{3CAFC5EA-D207-488E-8874-E7E262E342C1}"/>
    <dgm:cxn modelId="{E437CAC6-CFC2-48D3-8271-03FA8066B49F}" type="presOf" srcId="{2B1C715D-5268-4424-AC7B-AFF6376EA153}" destId="{1283BAE4-C934-44FD-9C64-57B87063F05D}" srcOrd="0" destOrd="0" presId="urn:microsoft.com/office/officeart/2009/3/layout/StepUpProcess"/>
    <dgm:cxn modelId="{7DE30894-FABE-463A-A5FC-4BFC40726321}" srcId="{43B71AB8-3DEA-4483-9608-1E8D7C1A9DDB}" destId="{C0920028-0037-43B1-8025-3F300792A29A}" srcOrd="2" destOrd="0" parTransId="{5A102375-DBA1-459D-86E0-BB548D9C09AA}" sibTransId="{E01AEDDC-4413-4300-BA7D-AFE5925FB758}"/>
    <dgm:cxn modelId="{D06C2CF3-C9FB-4970-99B0-FF81F04C7DD1}" type="presOf" srcId="{43B71AB8-3DEA-4483-9608-1E8D7C1A9DDB}" destId="{ED6E0F51-1959-48F4-8979-B7BCD631B2A1}" srcOrd="0" destOrd="0" presId="urn:microsoft.com/office/officeart/2009/3/layout/StepUpProcess"/>
    <dgm:cxn modelId="{7A332462-8C5F-4A46-B329-F329C98BC09C}" type="presParOf" srcId="{ED6E0F51-1959-48F4-8979-B7BCD631B2A1}" destId="{BB5089E3-94F2-4D6E-BB2E-2E74D9C8F62F}" srcOrd="0" destOrd="0" presId="urn:microsoft.com/office/officeart/2009/3/layout/StepUpProcess"/>
    <dgm:cxn modelId="{9CA9BABF-4437-473E-80A7-F46513276523}" type="presParOf" srcId="{BB5089E3-94F2-4D6E-BB2E-2E74D9C8F62F}" destId="{5B68B829-53A9-423A-BCE4-3485C2C67F82}" srcOrd="0" destOrd="0" presId="urn:microsoft.com/office/officeart/2009/3/layout/StepUpProcess"/>
    <dgm:cxn modelId="{66AA1F39-843C-45CB-BFB0-6FAFAF284623}" type="presParOf" srcId="{BB5089E3-94F2-4D6E-BB2E-2E74D9C8F62F}" destId="{1283BAE4-C934-44FD-9C64-57B87063F05D}" srcOrd="1" destOrd="0" presId="urn:microsoft.com/office/officeart/2009/3/layout/StepUpProcess"/>
    <dgm:cxn modelId="{437387B1-922A-4E6F-9FD3-2293F248D441}" type="presParOf" srcId="{BB5089E3-94F2-4D6E-BB2E-2E74D9C8F62F}" destId="{88A7D884-10DB-405B-A635-C9B2125AA068}" srcOrd="2" destOrd="0" presId="urn:microsoft.com/office/officeart/2009/3/layout/StepUpProcess"/>
    <dgm:cxn modelId="{8C1DAD4B-191D-46D7-95B3-36E60270ACA8}" type="presParOf" srcId="{ED6E0F51-1959-48F4-8979-B7BCD631B2A1}" destId="{07511C1E-A3B8-4F26-902B-0FF8C9EEBAAA}" srcOrd="1" destOrd="0" presId="urn:microsoft.com/office/officeart/2009/3/layout/StepUpProcess"/>
    <dgm:cxn modelId="{4EDF5E3D-AC9E-46CB-A1AF-D635E54E84EC}" type="presParOf" srcId="{07511C1E-A3B8-4F26-902B-0FF8C9EEBAAA}" destId="{77D423D8-C88C-4AE7-823E-7DAF97A7E802}" srcOrd="0" destOrd="0" presId="urn:microsoft.com/office/officeart/2009/3/layout/StepUpProcess"/>
    <dgm:cxn modelId="{BE04E94C-5627-4FC5-8154-CB162B223D1C}" type="presParOf" srcId="{ED6E0F51-1959-48F4-8979-B7BCD631B2A1}" destId="{8035A9E9-E4E4-4142-BABA-8E5751CFF1B7}" srcOrd="2" destOrd="0" presId="urn:microsoft.com/office/officeart/2009/3/layout/StepUpProcess"/>
    <dgm:cxn modelId="{9F9DC744-E13B-4678-B1BC-FCAB8AE65ED6}" type="presParOf" srcId="{8035A9E9-E4E4-4142-BABA-8E5751CFF1B7}" destId="{EE82A463-E311-4988-BA09-E917A76B4FFF}" srcOrd="0" destOrd="0" presId="urn:microsoft.com/office/officeart/2009/3/layout/StepUpProcess"/>
    <dgm:cxn modelId="{6182C8E0-1B3D-4638-9000-A0278D3E88CD}" type="presParOf" srcId="{8035A9E9-E4E4-4142-BABA-8E5751CFF1B7}" destId="{DB16CC7A-44C5-4ADC-8B8F-A9AB9F5CD166}" srcOrd="1" destOrd="0" presId="urn:microsoft.com/office/officeart/2009/3/layout/StepUpProcess"/>
    <dgm:cxn modelId="{75D6B2FC-354D-4398-A3BA-485C385C5362}" type="presParOf" srcId="{8035A9E9-E4E4-4142-BABA-8E5751CFF1B7}" destId="{054F4A3A-3120-4C8B-9342-7D48E8303736}" srcOrd="2" destOrd="0" presId="urn:microsoft.com/office/officeart/2009/3/layout/StepUpProcess"/>
    <dgm:cxn modelId="{36425461-534D-425C-AE56-7D1A3D3B8554}" type="presParOf" srcId="{ED6E0F51-1959-48F4-8979-B7BCD631B2A1}" destId="{8AD93E16-A86C-4302-B238-C7BD7662B09E}" srcOrd="3" destOrd="0" presId="urn:microsoft.com/office/officeart/2009/3/layout/StepUpProcess"/>
    <dgm:cxn modelId="{4DE82B67-7EB5-444A-8316-232DD934CFBE}" type="presParOf" srcId="{8AD93E16-A86C-4302-B238-C7BD7662B09E}" destId="{274D6E75-CF00-43A5-BBCA-4CBF759EA158}" srcOrd="0" destOrd="0" presId="urn:microsoft.com/office/officeart/2009/3/layout/StepUpProcess"/>
    <dgm:cxn modelId="{AD0B9C5F-F11D-4EFD-B883-D863261C6D6E}" type="presParOf" srcId="{ED6E0F51-1959-48F4-8979-B7BCD631B2A1}" destId="{EED72574-AF76-4410-8002-4CDB7E97056B}" srcOrd="4" destOrd="0" presId="urn:microsoft.com/office/officeart/2009/3/layout/StepUpProcess"/>
    <dgm:cxn modelId="{3A8F6EE1-41BE-4F10-9F0C-AD7A796FF634}" type="presParOf" srcId="{EED72574-AF76-4410-8002-4CDB7E97056B}" destId="{70925FDA-F95F-42DC-B1FF-655FAF0498F7}" srcOrd="0" destOrd="0" presId="urn:microsoft.com/office/officeart/2009/3/layout/StepUpProcess"/>
    <dgm:cxn modelId="{E039AF9A-4816-4543-AAB7-3E4B442BD481}" type="presParOf" srcId="{EED72574-AF76-4410-8002-4CDB7E97056B}" destId="{892D7DA7-B910-4DAE-B4E3-2C9A46687D34}" srcOrd="1" destOrd="0" presId="urn:microsoft.com/office/officeart/2009/3/layout/StepUpProcess"/>
    <dgm:cxn modelId="{9C6555A7-A043-49A3-B3B7-BC17BA562522}" type="presParOf" srcId="{EED72574-AF76-4410-8002-4CDB7E97056B}" destId="{F2B38031-FE5F-4BEA-AEE4-DB0115A75F86}" srcOrd="2" destOrd="0" presId="urn:microsoft.com/office/officeart/2009/3/layout/StepUpProcess"/>
    <dgm:cxn modelId="{C2C29489-D09B-48AC-A8F0-4BD50E562711}" type="presParOf" srcId="{ED6E0F51-1959-48F4-8979-B7BCD631B2A1}" destId="{BED200E2-D573-4055-9776-04CB1DF7666E}" srcOrd="5" destOrd="0" presId="urn:microsoft.com/office/officeart/2009/3/layout/StepUpProcess"/>
    <dgm:cxn modelId="{1F6BCF22-5921-498E-89D3-EFE6D80C29EE}" type="presParOf" srcId="{BED200E2-D573-4055-9776-04CB1DF7666E}" destId="{F76FD8BB-DA0E-44DC-AB9E-BFD482169142}" srcOrd="0" destOrd="0" presId="urn:microsoft.com/office/officeart/2009/3/layout/StepUpProcess"/>
    <dgm:cxn modelId="{BDA7BB98-195B-4C24-A9B0-E8C8D9A9A983}" type="presParOf" srcId="{ED6E0F51-1959-48F4-8979-B7BCD631B2A1}" destId="{4849353C-CC97-453B-B66F-C889D69A25A9}" srcOrd="6" destOrd="0" presId="urn:microsoft.com/office/officeart/2009/3/layout/StepUpProcess"/>
    <dgm:cxn modelId="{C724A319-08AD-4803-AE76-6E81971A0782}" type="presParOf" srcId="{4849353C-CC97-453B-B66F-C889D69A25A9}" destId="{5967ADAD-0EB1-4EDA-9F7F-AA3FA6EB04FE}" srcOrd="0" destOrd="0" presId="urn:microsoft.com/office/officeart/2009/3/layout/StepUpProcess"/>
    <dgm:cxn modelId="{B480317D-F5FD-4E77-955A-E17409AD4176}" type="presParOf" srcId="{4849353C-CC97-453B-B66F-C889D69A25A9}" destId="{2E410CD9-20A9-417B-8E2B-31DB88D7BF0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a:solidFill>
          <a:srgbClr val="339933"/>
        </a:solidFill>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C3EBFD72-BBC7-4301-9A2B-4E1DB3CE1587}" type="presOf" srcId="{0A86C89D-5A7E-48CE-82AC-CB0868A471A7}" destId="{EC5C61DF-8CA0-4866-BB77-3ABEB3A0A81A}" srcOrd="0" destOrd="0" presId="urn:microsoft.com/office/officeart/2005/8/layout/hChevron3"/>
    <dgm:cxn modelId="{E642596C-F14F-49C5-A995-1A3D7A2CE88A}" type="presOf" srcId="{45864B26-023D-44B8-B99B-D1B271BAF3E9}" destId="{64DBDAA1-024F-495B-96E4-22A4C28CBDCF}"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98041201-03C8-4E23-84B0-BA1DC8BA2AD2}" type="presOf" srcId="{75E2CA75-A4B0-49F6-8BB3-FFFD70AC9DAF}" destId="{0038F846-6D71-4B12-A8A5-1D32D5F41839}" srcOrd="0" destOrd="0" presId="urn:microsoft.com/office/officeart/2005/8/layout/hChevron3"/>
    <dgm:cxn modelId="{0CC40A4F-E558-4A21-A421-8088D186D18B}" type="presOf" srcId="{07CDC8F8-9CAF-4CB4-8CD0-C3CC07326A47}" destId="{F85B9DAB-08B0-4EAE-84E4-FE70EC6900A8}"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7E2F4382-330A-4BB4-BF6F-D8B35F79157A}" type="presOf" srcId="{6BF2B965-142A-4F8C-8B98-EC3E4168C72B}" destId="{8CC4B7A8-EF3F-488F-A0B3-B1C484A867B0}"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538927E7-F709-4901-A540-8A2D44EAB6F2}" srcId="{07CDC8F8-9CAF-4CB4-8CD0-C3CC07326A47}" destId="{DEFD813D-29D1-4F20-8D9D-0F1B29A990EF}" srcOrd="9" destOrd="0" parTransId="{B4CDBFDB-10E8-424B-A437-29DC10BF23C0}" sibTransId="{1F959A5C-891C-4A3F-ACC9-9FFC4EE3DAA1}"/>
    <dgm:cxn modelId="{D50E1DA8-C891-413E-B3F7-F4FFFBC3D514}" srcId="{07CDC8F8-9CAF-4CB4-8CD0-C3CC07326A47}" destId="{EF4A73B0-0F51-4E56-B6FA-C93EC709EE24}" srcOrd="3" destOrd="0" parTransId="{DD9A2503-0F64-45F2-9FFB-927E4314ECDD}" sibTransId="{0DC2C220-DB23-489D-8F37-F7A900751829}"/>
    <dgm:cxn modelId="{E76C8418-CFAF-4421-B1FF-9955452F5274}" type="presOf" srcId="{DEFD813D-29D1-4F20-8D9D-0F1B29A990EF}" destId="{C3DB746A-7561-4F4C-9373-1212EB1A3A7D}" srcOrd="0" destOrd="0" presId="urn:microsoft.com/office/officeart/2005/8/layout/hChevron3"/>
    <dgm:cxn modelId="{FFB29876-3A2A-481B-B33E-C1B982A9C391}" type="presOf" srcId="{B92CA054-D69D-4735-A177-4A21F65B3E61}" destId="{DEAAF18F-8CC8-4BC1-8DF3-D4285318601E}"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2B2FFFD6-CDA8-45ED-862F-99641B8E6D24}" type="presOf" srcId="{445563BE-B611-4F84-A507-F638F0AB8858}" destId="{B7D1FBC7-8C24-4560-A947-4F9E0042616D}" srcOrd="0" destOrd="0" presId="urn:microsoft.com/office/officeart/2005/8/layout/hChevron3"/>
    <dgm:cxn modelId="{204F009A-7AB5-491D-AA3C-364D10902807}" type="presOf" srcId="{43A36CC4-9769-4FA2-AF1B-45A21581806D}" destId="{DD9995A6-46CB-489B-B232-9A85FB81A634}"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C505AD37-0DA1-463A-9284-D38F40DD6892}" type="presOf" srcId="{EF4A73B0-0F51-4E56-B6FA-C93EC709EE24}" destId="{C68D181E-ABA1-414D-B2E0-1FC12F43A77F}" srcOrd="0" destOrd="0" presId="urn:microsoft.com/office/officeart/2005/8/layout/hChevron3"/>
    <dgm:cxn modelId="{7A72701E-0152-4284-A999-8BFA4EFA9770}" type="presOf" srcId="{37F14403-F196-4D9A-B0D7-1D05DD223277}" destId="{0185762C-B8C2-45E1-8131-E067DA5C3121}" srcOrd="0" destOrd="0" presId="urn:microsoft.com/office/officeart/2005/8/layout/hChevron3"/>
    <dgm:cxn modelId="{04BBA45A-5071-471F-BE3A-38C252DB5ED2}" type="presOf" srcId="{061A0BF5-072B-4B8D-B531-B8AEADF59D67}" destId="{33EAE534-EC94-4615-99B7-74B177ECF4CA}"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9A232514-B6A1-4590-8077-9C6B402B9D69}" srcId="{07CDC8F8-9CAF-4CB4-8CD0-C3CC07326A47}" destId="{6BF2B965-142A-4F8C-8B98-EC3E4168C72B}" srcOrd="2" destOrd="0" parTransId="{4DE3459B-C829-4E55-B888-6D0FDF486FCB}" sibTransId="{9CCDD4F1-9746-4E1E-ABA1-17C12394F599}"/>
    <dgm:cxn modelId="{A0650D20-7E5F-4655-9C45-3834AC4CF0F2}" type="presParOf" srcId="{F85B9DAB-08B0-4EAE-84E4-FE70EC6900A8}" destId="{64DBDAA1-024F-495B-96E4-22A4C28CBDCF}" srcOrd="0" destOrd="0" presId="urn:microsoft.com/office/officeart/2005/8/layout/hChevron3"/>
    <dgm:cxn modelId="{5D763702-173B-4798-ADC3-5D808E33B7D4}" type="presParOf" srcId="{F85B9DAB-08B0-4EAE-84E4-FE70EC6900A8}" destId="{73CF0B3B-9210-431A-B7AB-DD61FCBEEA7D}" srcOrd="1" destOrd="0" presId="urn:microsoft.com/office/officeart/2005/8/layout/hChevron3"/>
    <dgm:cxn modelId="{1C570DD1-2B08-4BBC-B5CD-CE38D9BCE171}" type="presParOf" srcId="{F85B9DAB-08B0-4EAE-84E4-FE70EC6900A8}" destId="{EC5C61DF-8CA0-4866-BB77-3ABEB3A0A81A}" srcOrd="2" destOrd="0" presId="urn:microsoft.com/office/officeart/2005/8/layout/hChevron3"/>
    <dgm:cxn modelId="{DAFCA20F-214A-4561-91A8-AC1BFB6BFEC8}" type="presParOf" srcId="{F85B9DAB-08B0-4EAE-84E4-FE70EC6900A8}" destId="{F93655D6-826D-4D33-A5CE-8E2BDCCDC154}" srcOrd="3" destOrd="0" presId="urn:microsoft.com/office/officeart/2005/8/layout/hChevron3"/>
    <dgm:cxn modelId="{D5F5D683-4381-4E23-B59C-651E074B845B}" type="presParOf" srcId="{F85B9DAB-08B0-4EAE-84E4-FE70EC6900A8}" destId="{8CC4B7A8-EF3F-488F-A0B3-B1C484A867B0}" srcOrd="4" destOrd="0" presId="urn:microsoft.com/office/officeart/2005/8/layout/hChevron3"/>
    <dgm:cxn modelId="{8D723B7C-F5DB-41F6-BB77-7E416B6B8272}" type="presParOf" srcId="{F85B9DAB-08B0-4EAE-84E4-FE70EC6900A8}" destId="{8A252260-27E9-4C75-A07C-DEF589430D49}" srcOrd="5" destOrd="0" presId="urn:microsoft.com/office/officeart/2005/8/layout/hChevron3"/>
    <dgm:cxn modelId="{99720CFE-F4C9-4C47-ABAA-57128DC46409}" type="presParOf" srcId="{F85B9DAB-08B0-4EAE-84E4-FE70EC6900A8}" destId="{C68D181E-ABA1-414D-B2E0-1FC12F43A77F}" srcOrd="6" destOrd="0" presId="urn:microsoft.com/office/officeart/2005/8/layout/hChevron3"/>
    <dgm:cxn modelId="{34F0644D-563A-4BBF-B8D0-313A37610C5E}" type="presParOf" srcId="{F85B9DAB-08B0-4EAE-84E4-FE70EC6900A8}" destId="{2005B73A-13E5-4B02-857A-B29A6CD658AF}" srcOrd="7" destOrd="0" presId="urn:microsoft.com/office/officeart/2005/8/layout/hChevron3"/>
    <dgm:cxn modelId="{E1924A34-C8C1-4AA5-B658-781F3E3D8E87}" type="presParOf" srcId="{F85B9DAB-08B0-4EAE-84E4-FE70EC6900A8}" destId="{B7D1FBC7-8C24-4560-A947-4F9E0042616D}" srcOrd="8" destOrd="0" presId="urn:microsoft.com/office/officeart/2005/8/layout/hChevron3"/>
    <dgm:cxn modelId="{64847324-4598-4161-ADF8-FF79BB6653A8}" type="presParOf" srcId="{F85B9DAB-08B0-4EAE-84E4-FE70EC6900A8}" destId="{96E7B704-A8B4-4135-AB33-85AFB879BC38}" srcOrd="9" destOrd="0" presId="urn:microsoft.com/office/officeart/2005/8/layout/hChevron3"/>
    <dgm:cxn modelId="{CCB6C357-5215-4883-A7E3-92DF104C66B5}" type="presParOf" srcId="{F85B9DAB-08B0-4EAE-84E4-FE70EC6900A8}" destId="{DD9995A6-46CB-489B-B232-9A85FB81A634}" srcOrd="10" destOrd="0" presId="urn:microsoft.com/office/officeart/2005/8/layout/hChevron3"/>
    <dgm:cxn modelId="{6AD662ED-A9A5-44E7-8F19-221EA5A4EFB8}" type="presParOf" srcId="{F85B9DAB-08B0-4EAE-84E4-FE70EC6900A8}" destId="{56591BBB-478E-45C7-BCF9-FEAB5DF3D1B4}" srcOrd="11" destOrd="0" presId="urn:microsoft.com/office/officeart/2005/8/layout/hChevron3"/>
    <dgm:cxn modelId="{7F6FDD72-8A1A-4AE5-98AF-3A2B8E354841}" type="presParOf" srcId="{F85B9DAB-08B0-4EAE-84E4-FE70EC6900A8}" destId="{33EAE534-EC94-4615-99B7-74B177ECF4CA}" srcOrd="12" destOrd="0" presId="urn:microsoft.com/office/officeart/2005/8/layout/hChevron3"/>
    <dgm:cxn modelId="{9E294DF5-5960-4348-BA76-9BA906791805}" type="presParOf" srcId="{F85B9DAB-08B0-4EAE-84E4-FE70EC6900A8}" destId="{3165FA17-690F-461F-B707-49C30E064CBB}" srcOrd="13" destOrd="0" presId="urn:microsoft.com/office/officeart/2005/8/layout/hChevron3"/>
    <dgm:cxn modelId="{CE6B6D6D-E85F-440E-998C-42A7AA3F610F}" type="presParOf" srcId="{F85B9DAB-08B0-4EAE-84E4-FE70EC6900A8}" destId="{0185762C-B8C2-45E1-8131-E067DA5C3121}" srcOrd="14" destOrd="0" presId="urn:microsoft.com/office/officeart/2005/8/layout/hChevron3"/>
    <dgm:cxn modelId="{CB2E4971-7896-4B5E-8387-F688C0415EBA}" type="presParOf" srcId="{F85B9DAB-08B0-4EAE-84E4-FE70EC6900A8}" destId="{4D74BF8F-60DA-41E1-9D8B-E4F9BD36EED3}" srcOrd="15" destOrd="0" presId="urn:microsoft.com/office/officeart/2005/8/layout/hChevron3"/>
    <dgm:cxn modelId="{9428A406-3383-4CBD-A185-212948590B1C}" type="presParOf" srcId="{F85B9DAB-08B0-4EAE-84E4-FE70EC6900A8}" destId="{DEAAF18F-8CC8-4BC1-8DF3-D4285318601E}" srcOrd="16" destOrd="0" presId="urn:microsoft.com/office/officeart/2005/8/layout/hChevron3"/>
    <dgm:cxn modelId="{EB411C83-2584-4DC9-89DD-22E0A3B22282}" type="presParOf" srcId="{F85B9DAB-08B0-4EAE-84E4-FE70EC6900A8}" destId="{A6691BBD-726D-4A1C-B9EB-6921ECF6C437}" srcOrd="17" destOrd="0" presId="urn:microsoft.com/office/officeart/2005/8/layout/hChevron3"/>
    <dgm:cxn modelId="{5A59B64B-728F-4A90-B392-C632065DB0C9}" type="presParOf" srcId="{F85B9DAB-08B0-4EAE-84E4-FE70EC6900A8}" destId="{C3DB746A-7561-4F4C-9373-1212EB1A3A7D}" srcOrd="18" destOrd="0" presId="urn:microsoft.com/office/officeart/2005/8/layout/hChevron3"/>
    <dgm:cxn modelId="{B0C3D4AA-F905-4F5B-B2F6-0BF0B67B2726}" type="presParOf" srcId="{F85B9DAB-08B0-4EAE-84E4-FE70EC6900A8}" destId="{CD0DDFB0-CCC8-4428-95C4-A8008FA3487A}" srcOrd="19" destOrd="0" presId="urn:microsoft.com/office/officeart/2005/8/layout/hChevron3"/>
    <dgm:cxn modelId="{2F69AA0C-92A0-4576-9350-B16AA0DA2DB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rgbClr val="339933"/>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7CDC070F-1E0C-4212-A729-E3C47DAD5879}" type="presOf" srcId="{07CDC8F8-9CAF-4CB4-8CD0-C3CC07326A47}" destId="{F85B9DAB-08B0-4EAE-84E4-FE70EC6900A8}" srcOrd="0" destOrd="0" presId="urn:microsoft.com/office/officeart/2005/8/layout/hChevron3"/>
    <dgm:cxn modelId="{ECF49B94-4D60-4A88-831D-3198D0714868}" type="presOf" srcId="{B92CA054-D69D-4735-A177-4A21F65B3E61}" destId="{DEAAF18F-8CC8-4BC1-8DF3-D4285318601E}"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2EC65341-CBDC-419E-9AA2-61ACD0841B55}" type="presOf" srcId="{45864B26-023D-44B8-B99B-D1B271BAF3E9}" destId="{64DBDAA1-024F-495B-96E4-22A4C28CBDCF}" srcOrd="0" destOrd="0" presId="urn:microsoft.com/office/officeart/2005/8/layout/hChevron3"/>
    <dgm:cxn modelId="{990322AF-BF21-4205-A358-DE156F6BEB0F}" type="presOf" srcId="{061A0BF5-072B-4B8D-B531-B8AEADF59D67}" destId="{33EAE534-EC94-4615-99B7-74B177ECF4CA}" srcOrd="0" destOrd="0" presId="urn:microsoft.com/office/officeart/2005/8/layout/hChevron3"/>
    <dgm:cxn modelId="{ACFFF907-CD4A-4015-B752-7D8A1970E8D2}" type="presOf" srcId="{445563BE-B611-4F84-A507-F638F0AB8858}" destId="{B7D1FBC7-8C24-4560-A947-4F9E0042616D}" srcOrd="0" destOrd="0" presId="urn:microsoft.com/office/officeart/2005/8/layout/hChevron3"/>
    <dgm:cxn modelId="{13786451-AC25-4755-882C-0B0F7CB3D056}" type="presOf" srcId="{75E2CA75-A4B0-49F6-8BB3-FFFD70AC9DAF}" destId="{0038F846-6D71-4B12-A8A5-1D32D5F41839}"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22BD5BB1-24A8-4022-A29D-4C18DABA2A5A}" type="presOf" srcId="{43A36CC4-9769-4FA2-AF1B-45A21581806D}" destId="{DD9995A6-46CB-489B-B232-9A85FB81A634}"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9F6AFB98-EE94-41C3-B06F-85572EFA8C7A}" type="presOf" srcId="{0A86C89D-5A7E-48CE-82AC-CB0868A471A7}" destId="{EC5C61DF-8CA0-4866-BB77-3ABEB3A0A81A}"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3D305E7D-65E0-4CE8-ACC5-23347B431D46}" srcId="{07CDC8F8-9CAF-4CB4-8CD0-C3CC07326A47}" destId="{45864B26-023D-44B8-B99B-D1B271BAF3E9}" srcOrd="0" destOrd="0" parTransId="{24D9D324-44DE-436B-9E9C-17B15CD06530}" sibTransId="{EEFFEDA3-CE8B-4B86-8600-1A3E57F61791}"/>
    <dgm:cxn modelId="{1CC9F803-EC47-48F6-ACF3-13AA12740CC8}" type="presOf" srcId="{EF4A73B0-0F51-4E56-B6FA-C93EC709EE24}" destId="{C68D181E-ABA1-414D-B2E0-1FC12F43A77F}" srcOrd="0" destOrd="0" presId="urn:microsoft.com/office/officeart/2005/8/layout/hChevron3"/>
    <dgm:cxn modelId="{773A0544-D51A-477E-8B10-0A470114C775}" type="presOf" srcId="{6BF2B965-142A-4F8C-8B98-EC3E4168C72B}" destId="{8CC4B7A8-EF3F-488F-A0B3-B1C484A867B0}"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8E319CA3-5AED-48BF-AF7A-A1368280A547}" type="presOf" srcId="{37F14403-F196-4D9A-B0D7-1D05DD223277}" destId="{0185762C-B8C2-45E1-8131-E067DA5C3121}" srcOrd="0" destOrd="0" presId="urn:microsoft.com/office/officeart/2005/8/layout/hChevron3"/>
    <dgm:cxn modelId="{BFE7BA20-70F0-41A1-907B-12AB4A97DC90}" type="presOf" srcId="{DEFD813D-29D1-4F20-8D9D-0F1B29A990EF}" destId="{C3DB746A-7561-4F4C-9373-1212EB1A3A7D}"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BD030AEB-620D-4B3D-B99A-33D5FD49B7D3}" type="presParOf" srcId="{F85B9DAB-08B0-4EAE-84E4-FE70EC6900A8}" destId="{64DBDAA1-024F-495B-96E4-22A4C28CBDCF}" srcOrd="0" destOrd="0" presId="urn:microsoft.com/office/officeart/2005/8/layout/hChevron3"/>
    <dgm:cxn modelId="{D2704561-64B9-48C8-9441-BD15879798A0}" type="presParOf" srcId="{F85B9DAB-08B0-4EAE-84E4-FE70EC6900A8}" destId="{73CF0B3B-9210-431A-B7AB-DD61FCBEEA7D}" srcOrd="1" destOrd="0" presId="urn:microsoft.com/office/officeart/2005/8/layout/hChevron3"/>
    <dgm:cxn modelId="{B5D9CE25-6099-4AFF-BBBB-2567ECA7C1E0}" type="presParOf" srcId="{F85B9DAB-08B0-4EAE-84E4-FE70EC6900A8}" destId="{EC5C61DF-8CA0-4866-BB77-3ABEB3A0A81A}" srcOrd="2" destOrd="0" presId="urn:microsoft.com/office/officeart/2005/8/layout/hChevron3"/>
    <dgm:cxn modelId="{6197F2B0-F515-4F39-8436-68FBC3F19D9F}" type="presParOf" srcId="{F85B9DAB-08B0-4EAE-84E4-FE70EC6900A8}" destId="{F93655D6-826D-4D33-A5CE-8E2BDCCDC154}" srcOrd="3" destOrd="0" presId="urn:microsoft.com/office/officeart/2005/8/layout/hChevron3"/>
    <dgm:cxn modelId="{4389D7A9-AED6-429B-8C48-68A36D8A66A4}" type="presParOf" srcId="{F85B9DAB-08B0-4EAE-84E4-FE70EC6900A8}" destId="{8CC4B7A8-EF3F-488F-A0B3-B1C484A867B0}" srcOrd="4" destOrd="0" presId="urn:microsoft.com/office/officeart/2005/8/layout/hChevron3"/>
    <dgm:cxn modelId="{D15C8235-63BD-46C7-8E99-6A1D96F543B0}" type="presParOf" srcId="{F85B9DAB-08B0-4EAE-84E4-FE70EC6900A8}" destId="{8A252260-27E9-4C75-A07C-DEF589430D49}" srcOrd="5" destOrd="0" presId="urn:microsoft.com/office/officeart/2005/8/layout/hChevron3"/>
    <dgm:cxn modelId="{7A4B3922-C19F-498D-8CE0-849AF72FF469}" type="presParOf" srcId="{F85B9DAB-08B0-4EAE-84E4-FE70EC6900A8}" destId="{C68D181E-ABA1-414D-B2E0-1FC12F43A77F}" srcOrd="6" destOrd="0" presId="urn:microsoft.com/office/officeart/2005/8/layout/hChevron3"/>
    <dgm:cxn modelId="{92E7AA66-43C1-4E3A-936D-AC06C761C15F}" type="presParOf" srcId="{F85B9DAB-08B0-4EAE-84E4-FE70EC6900A8}" destId="{2005B73A-13E5-4B02-857A-B29A6CD658AF}" srcOrd="7" destOrd="0" presId="urn:microsoft.com/office/officeart/2005/8/layout/hChevron3"/>
    <dgm:cxn modelId="{5D02606F-59D4-4F9B-824B-656790FD2F97}" type="presParOf" srcId="{F85B9DAB-08B0-4EAE-84E4-FE70EC6900A8}" destId="{B7D1FBC7-8C24-4560-A947-4F9E0042616D}" srcOrd="8" destOrd="0" presId="urn:microsoft.com/office/officeart/2005/8/layout/hChevron3"/>
    <dgm:cxn modelId="{C2797543-9813-4324-880E-018624396CF6}" type="presParOf" srcId="{F85B9DAB-08B0-4EAE-84E4-FE70EC6900A8}" destId="{96E7B704-A8B4-4135-AB33-85AFB879BC38}" srcOrd="9" destOrd="0" presId="urn:microsoft.com/office/officeart/2005/8/layout/hChevron3"/>
    <dgm:cxn modelId="{37DACE8B-11C5-4069-866D-10B9D2D0906F}" type="presParOf" srcId="{F85B9DAB-08B0-4EAE-84E4-FE70EC6900A8}" destId="{DD9995A6-46CB-489B-B232-9A85FB81A634}" srcOrd="10" destOrd="0" presId="urn:microsoft.com/office/officeart/2005/8/layout/hChevron3"/>
    <dgm:cxn modelId="{01A88BA8-9426-4983-B866-0ED42FC5B3C1}" type="presParOf" srcId="{F85B9DAB-08B0-4EAE-84E4-FE70EC6900A8}" destId="{56591BBB-478E-45C7-BCF9-FEAB5DF3D1B4}" srcOrd="11" destOrd="0" presId="urn:microsoft.com/office/officeart/2005/8/layout/hChevron3"/>
    <dgm:cxn modelId="{A0BAEBB3-30D3-430F-9987-D94A0A290685}" type="presParOf" srcId="{F85B9DAB-08B0-4EAE-84E4-FE70EC6900A8}" destId="{33EAE534-EC94-4615-99B7-74B177ECF4CA}" srcOrd="12" destOrd="0" presId="urn:microsoft.com/office/officeart/2005/8/layout/hChevron3"/>
    <dgm:cxn modelId="{13630792-D481-4DA2-BD82-B7DAD0508ED1}" type="presParOf" srcId="{F85B9DAB-08B0-4EAE-84E4-FE70EC6900A8}" destId="{3165FA17-690F-461F-B707-49C30E064CBB}" srcOrd="13" destOrd="0" presId="urn:microsoft.com/office/officeart/2005/8/layout/hChevron3"/>
    <dgm:cxn modelId="{AD8FB5FB-F5AA-41F5-AB2E-1283397AFED3}" type="presParOf" srcId="{F85B9DAB-08B0-4EAE-84E4-FE70EC6900A8}" destId="{0185762C-B8C2-45E1-8131-E067DA5C3121}" srcOrd="14" destOrd="0" presId="urn:microsoft.com/office/officeart/2005/8/layout/hChevron3"/>
    <dgm:cxn modelId="{09CF4D2C-74EA-483A-86AA-2369F671800B}" type="presParOf" srcId="{F85B9DAB-08B0-4EAE-84E4-FE70EC6900A8}" destId="{4D74BF8F-60DA-41E1-9D8B-E4F9BD36EED3}" srcOrd="15" destOrd="0" presId="urn:microsoft.com/office/officeart/2005/8/layout/hChevron3"/>
    <dgm:cxn modelId="{D762881F-BACB-4994-856F-DAEB38DAFD10}" type="presParOf" srcId="{F85B9DAB-08B0-4EAE-84E4-FE70EC6900A8}" destId="{DEAAF18F-8CC8-4BC1-8DF3-D4285318601E}" srcOrd="16" destOrd="0" presId="urn:microsoft.com/office/officeart/2005/8/layout/hChevron3"/>
    <dgm:cxn modelId="{EDFC7B13-1019-4FF9-9046-7C5BFA0D3847}" type="presParOf" srcId="{F85B9DAB-08B0-4EAE-84E4-FE70EC6900A8}" destId="{A6691BBD-726D-4A1C-B9EB-6921ECF6C437}" srcOrd="17" destOrd="0" presId="urn:microsoft.com/office/officeart/2005/8/layout/hChevron3"/>
    <dgm:cxn modelId="{D44506AD-590D-4092-812D-A8F2FE1BF11A}" type="presParOf" srcId="{F85B9DAB-08B0-4EAE-84E4-FE70EC6900A8}" destId="{C3DB746A-7561-4F4C-9373-1212EB1A3A7D}" srcOrd="18" destOrd="0" presId="urn:microsoft.com/office/officeart/2005/8/layout/hChevron3"/>
    <dgm:cxn modelId="{0F1EFE3A-D1DF-42B2-93EE-1CC0F1ABA0DF}" type="presParOf" srcId="{F85B9DAB-08B0-4EAE-84E4-FE70EC6900A8}" destId="{CD0DDFB0-CCC8-4428-95C4-A8008FA3487A}" srcOrd="19" destOrd="0" presId="urn:microsoft.com/office/officeart/2005/8/layout/hChevron3"/>
    <dgm:cxn modelId="{FB9A31D1-BD5F-44CA-89AA-D72776062474}"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a:solidFill>
          <a:srgbClr val="339933"/>
        </a:solidFill>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5104CCEA-457D-4560-B0BD-3AD1DC344A05}" type="presOf" srcId="{EF4A73B0-0F51-4E56-B6FA-C93EC709EE24}" destId="{C68D181E-ABA1-414D-B2E0-1FC12F43A77F}" srcOrd="0" destOrd="0" presId="urn:microsoft.com/office/officeart/2005/8/layout/hChevron3"/>
    <dgm:cxn modelId="{84FF6DBB-ACC2-43A6-BC6C-118FE500773F}" type="presOf" srcId="{45864B26-023D-44B8-B99B-D1B271BAF3E9}" destId="{64DBDAA1-024F-495B-96E4-22A4C28CBDCF}" srcOrd="0" destOrd="0" presId="urn:microsoft.com/office/officeart/2005/8/layout/hChevron3"/>
    <dgm:cxn modelId="{C1D9157B-F9CE-4BE3-8C3C-F3D20E8F2654}" type="presOf" srcId="{37F14403-F196-4D9A-B0D7-1D05DD223277}" destId="{0185762C-B8C2-45E1-8131-E067DA5C3121}"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538927E7-F709-4901-A540-8A2D44EAB6F2}" srcId="{07CDC8F8-9CAF-4CB4-8CD0-C3CC07326A47}" destId="{DEFD813D-29D1-4F20-8D9D-0F1B29A990EF}" srcOrd="9" destOrd="0" parTransId="{B4CDBFDB-10E8-424B-A437-29DC10BF23C0}" sibTransId="{1F959A5C-891C-4A3F-ACC9-9FFC4EE3DAA1}"/>
    <dgm:cxn modelId="{7666B9C2-8AA2-4ED2-9D04-40C82E142F5D}" type="presOf" srcId="{0A86C89D-5A7E-48CE-82AC-CB0868A471A7}" destId="{EC5C61DF-8CA0-4866-BB77-3ABEB3A0A81A}"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3D305E7D-65E0-4CE8-ACC5-23347B431D46}" srcId="{07CDC8F8-9CAF-4CB4-8CD0-C3CC07326A47}" destId="{45864B26-023D-44B8-B99B-D1B271BAF3E9}" srcOrd="0" destOrd="0" parTransId="{24D9D324-44DE-436B-9E9C-17B15CD06530}" sibTransId="{EEFFEDA3-CE8B-4B86-8600-1A3E57F61791}"/>
    <dgm:cxn modelId="{FEB20F69-2AED-4E14-B43F-372EBD5E6416}" type="presOf" srcId="{43A36CC4-9769-4FA2-AF1B-45A21581806D}" destId="{DD9995A6-46CB-489B-B232-9A85FB81A634}" srcOrd="0" destOrd="0" presId="urn:microsoft.com/office/officeart/2005/8/layout/hChevron3"/>
    <dgm:cxn modelId="{61E71D03-65F4-4A69-AFA5-2E91C0A3EF4C}" type="presOf" srcId="{061A0BF5-072B-4B8D-B531-B8AEADF59D67}" destId="{33EAE534-EC94-4615-99B7-74B177ECF4CA}" srcOrd="0" destOrd="0" presId="urn:microsoft.com/office/officeart/2005/8/layout/hChevron3"/>
    <dgm:cxn modelId="{EEF48DF7-49A3-46D1-A585-00670A13AE0F}" type="presOf" srcId="{B92CA054-D69D-4735-A177-4A21F65B3E61}" destId="{DEAAF18F-8CC8-4BC1-8DF3-D4285318601E}"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92E493C7-7392-4146-B2F8-F93B98C6288A}" type="presOf" srcId="{07CDC8F8-9CAF-4CB4-8CD0-C3CC07326A47}" destId="{F85B9DAB-08B0-4EAE-84E4-FE70EC6900A8}" srcOrd="0" destOrd="0" presId="urn:microsoft.com/office/officeart/2005/8/layout/hChevron3"/>
    <dgm:cxn modelId="{310EEC9C-8E19-4D4F-808D-C3075C22DA64}" type="presOf" srcId="{75E2CA75-A4B0-49F6-8BB3-FFFD70AC9DAF}" destId="{0038F846-6D71-4B12-A8A5-1D32D5F41839}"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5A8435BC-AAC5-4603-99C9-3241C3412572}" type="presOf" srcId="{6BF2B965-142A-4F8C-8B98-EC3E4168C72B}" destId="{8CC4B7A8-EF3F-488F-A0B3-B1C484A867B0}" srcOrd="0" destOrd="0" presId="urn:microsoft.com/office/officeart/2005/8/layout/hChevron3"/>
    <dgm:cxn modelId="{DE7C82B8-7B98-4841-A6F2-803B391E560E}" type="presOf" srcId="{DEFD813D-29D1-4F20-8D9D-0F1B29A990EF}" destId="{C3DB746A-7561-4F4C-9373-1212EB1A3A7D}"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6422789A-35E5-490C-94BE-7F51DAF46536}" type="presOf" srcId="{445563BE-B611-4F84-A507-F638F0AB8858}" destId="{B7D1FBC7-8C24-4560-A947-4F9E0042616D}" srcOrd="0" destOrd="0" presId="urn:microsoft.com/office/officeart/2005/8/layout/hChevron3"/>
    <dgm:cxn modelId="{FF0D4F00-7FAF-442C-85D3-F2D23BCECFA3}" type="presParOf" srcId="{F85B9DAB-08B0-4EAE-84E4-FE70EC6900A8}" destId="{64DBDAA1-024F-495B-96E4-22A4C28CBDCF}" srcOrd="0" destOrd="0" presId="urn:microsoft.com/office/officeart/2005/8/layout/hChevron3"/>
    <dgm:cxn modelId="{0BD1E3D7-622D-42B2-940B-6839982128E7}" type="presParOf" srcId="{F85B9DAB-08B0-4EAE-84E4-FE70EC6900A8}" destId="{73CF0B3B-9210-431A-B7AB-DD61FCBEEA7D}" srcOrd="1" destOrd="0" presId="urn:microsoft.com/office/officeart/2005/8/layout/hChevron3"/>
    <dgm:cxn modelId="{80B93597-4F3A-4CE1-ACD0-F726085A6BE8}" type="presParOf" srcId="{F85B9DAB-08B0-4EAE-84E4-FE70EC6900A8}" destId="{EC5C61DF-8CA0-4866-BB77-3ABEB3A0A81A}" srcOrd="2" destOrd="0" presId="urn:microsoft.com/office/officeart/2005/8/layout/hChevron3"/>
    <dgm:cxn modelId="{5D0B8422-5777-427B-9C54-F1F01C6EFCAD}" type="presParOf" srcId="{F85B9DAB-08B0-4EAE-84E4-FE70EC6900A8}" destId="{F93655D6-826D-4D33-A5CE-8E2BDCCDC154}" srcOrd="3" destOrd="0" presId="urn:microsoft.com/office/officeart/2005/8/layout/hChevron3"/>
    <dgm:cxn modelId="{EB22CFEB-4CE2-40C1-AF83-A169902B78DB}" type="presParOf" srcId="{F85B9DAB-08B0-4EAE-84E4-FE70EC6900A8}" destId="{8CC4B7A8-EF3F-488F-A0B3-B1C484A867B0}" srcOrd="4" destOrd="0" presId="urn:microsoft.com/office/officeart/2005/8/layout/hChevron3"/>
    <dgm:cxn modelId="{F53F4643-7111-4A88-958A-434D5C27115D}" type="presParOf" srcId="{F85B9DAB-08B0-4EAE-84E4-FE70EC6900A8}" destId="{8A252260-27E9-4C75-A07C-DEF589430D49}" srcOrd="5" destOrd="0" presId="urn:microsoft.com/office/officeart/2005/8/layout/hChevron3"/>
    <dgm:cxn modelId="{6B4798EE-F6FB-4951-9CBB-8AA3F5CE957B}" type="presParOf" srcId="{F85B9DAB-08B0-4EAE-84E4-FE70EC6900A8}" destId="{C68D181E-ABA1-414D-B2E0-1FC12F43A77F}" srcOrd="6" destOrd="0" presId="urn:microsoft.com/office/officeart/2005/8/layout/hChevron3"/>
    <dgm:cxn modelId="{7620ABC6-0F07-4DA5-978F-DC2517CBF113}" type="presParOf" srcId="{F85B9DAB-08B0-4EAE-84E4-FE70EC6900A8}" destId="{2005B73A-13E5-4B02-857A-B29A6CD658AF}" srcOrd="7" destOrd="0" presId="urn:microsoft.com/office/officeart/2005/8/layout/hChevron3"/>
    <dgm:cxn modelId="{9CBAFDC9-619A-4691-9EDC-AC8805B5699F}" type="presParOf" srcId="{F85B9DAB-08B0-4EAE-84E4-FE70EC6900A8}" destId="{B7D1FBC7-8C24-4560-A947-4F9E0042616D}" srcOrd="8" destOrd="0" presId="urn:microsoft.com/office/officeart/2005/8/layout/hChevron3"/>
    <dgm:cxn modelId="{040EDB3E-F620-4822-954D-5FACFD3F8823}" type="presParOf" srcId="{F85B9DAB-08B0-4EAE-84E4-FE70EC6900A8}" destId="{96E7B704-A8B4-4135-AB33-85AFB879BC38}" srcOrd="9" destOrd="0" presId="urn:microsoft.com/office/officeart/2005/8/layout/hChevron3"/>
    <dgm:cxn modelId="{181DABA1-8D92-415C-9C88-EABEDFA973E8}" type="presParOf" srcId="{F85B9DAB-08B0-4EAE-84E4-FE70EC6900A8}" destId="{DD9995A6-46CB-489B-B232-9A85FB81A634}" srcOrd="10" destOrd="0" presId="urn:microsoft.com/office/officeart/2005/8/layout/hChevron3"/>
    <dgm:cxn modelId="{946A7AF6-A5EF-449C-AC6C-2F00D6D7D41F}" type="presParOf" srcId="{F85B9DAB-08B0-4EAE-84E4-FE70EC6900A8}" destId="{56591BBB-478E-45C7-BCF9-FEAB5DF3D1B4}" srcOrd="11" destOrd="0" presId="urn:microsoft.com/office/officeart/2005/8/layout/hChevron3"/>
    <dgm:cxn modelId="{19C1F97B-1B31-428F-B2EE-5F69440F59F8}" type="presParOf" srcId="{F85B9DAB-08B0-4EAE-84E4-FE70EC6900A8}" destId="{33EAE534-EC94-4615-99B7-74B177ECF4CA}" srcOrd="12" destOrd="0" presId="urn:microsoft.com/office/officeart/2005/8/layout/hChevron3"/>
    <dgm:cxn modelId="{9A878D96-E03A-461D-AEB6-352D370285C4}" type="presParOf" srcId="{F85B9DAB-08B0-4EAE-84E4-FE70EC6900A8}" destId="{3165FA17-690F-461F-B707-49C30E064CBB}" srcOrd="13" destOrd="0" presId="urn:microsoft.com/office/officeart/2005/8/layout/hChevron3"/>
    <dgm:cxn modelId="{08313281-0CC6-43F5-B529-014B2597C4F3}" type="presParOf" srcId="{F85B9DAB-08B0-4EAE-84E4-FE70EC6900A8}" destId="{0185762C-B8C2-45E1-8131-E067DA5C3121}" srcOrd="14" destOrd="0" presId="urn:microsoft.com/office/officeart/2005/8/layout/hChevron3"/>
    <dgm:cxn modelId="{65A7E334-A02A-4069-B6CD-F9746FA1A637}" type="presParOf" srcId="{F85B9DAB-08B0-4EAE-84E4-FE70EC6900A8}" destId="{4D74BF8F-60DA-41E1-9D8B-E4F9BD36EED3}" srcOrd="15" destOrd="0" presId="urn:microsoft.com/office/officeart/2005/8/layout/hChevron3"/>
    <dgm:cxn modelId="{00530786-29AC-4183-8A52-17C472A4709D}" type="presParOf" srcId="{F85B9DAB-08B0-4EAE-84E4-FE70EC6900A8}" destId="{DEAAF18F-8CC8-4BC1-8DF3-D4285318601E}" srcOrd="16" destOrd="0" presId="urn:microsoft.com/office/officeart/2005/8/layout/hChevron3"/>
    <dgm:cxn modelId="{FED25979-F8CB-4CCE-9D1D-8F23E3008AA2}" type="presParOf" srcId="{F85B9DAB-08B0-4EAE-84E4-FE70EC6900A8}" destId="{A6691BBD-726D-4A1C-B9EB-6921ECF6C437}" srcOrd="17" destOrd="0" presId="urn:microsoft.com/office/officeart/2005/8/layout/hChevron3"/>
    <dgm:cxn modelId="{119B24C6-623C-49C5-B2AC-8F17B5D5E650}" type="presParOf" srcId="{F85B9DAB-08B0-4EAE-84E4-FE70EC6900A8}" destId="{C3DB746A-7561-4F4C-9373-1212EB1A3A7D}" srcOrd="18" destOrd="0" presId="urn:microsoft.com/office/officeart/2005/8/layout/hChevron3"/>
    <dgm:cxn modelId="{8B0FD51D-71EF-42C5-93D8-A62EAC9558DD}" type="presParOf" srcId="{F85B9DAB-08B0-4EAE-84E4-FE70EC6900A8}" destId="{CD0DDFB0-CCC8-4428-95C4-A8008FA3487A}" srcOrd="19" destOrd="0" presId="urn:microsoft.com/office/officeart/2005/8/layout/hChevron3"/>
    <dgm:cxn modelId="{7A170996-3244-4652-8F09-5570486B84F5}"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rgbClr val="339933"/>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27302EEE-BF6B-4847-91AF-775FAD7B9C06}" type="presOf" srcId="{6BF2B965-142A-4F8C-8B98-EC3E4168C72B}" destId="{8CC4B7A8-EF3F-488F-A0B3-B1C484A867B0}"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398497BA-0476-4638-A619-179C1CDE5BB0}" type="presOf" srcId="{B92CA054-D69D-4735-A177-4A21F65B3E61}" destId="{DEAAF18F-8CC8-4BC1-8DF3-D4285318601E}" srcOrd="0" destOrd="0" presId="urn:microsoft.com/office/officeart/2005/8/layout/hChevron3"/>
    <dgm:cxn modelId="{103E4D42-EB41-412C-925E-B693784D8910}" type="presOf" srcId="{37F14403-F196-4D9A-B0D7-1D05DD223277}" destId="{0185762C-B8C2-45E1-8131-E067DA5C3121}" srcOrd="0" destOrd="0" presId="urn:microsoft.com/office/officeart/2005/8/layout/hChevron3"/>
    <dgm:cxn modelId="{3AE79FCA-CCCA-4182-A468-0E3E9E00A88E}" type="presOf" srcId="{061A0BF5-072B-4B8D-B531-B8AEADF59D67}" destId="{33EAE534-EC94-4615-99B7-74B177ECF4CA}"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CF0570A2-E604-4221-A8E7-B6E317B74FFB}" type="presOf" srcId="{45864B26-023D-44B8-B99B-D1B271BAF3E9}" destId="{64DBDAA1-024F-495B-96E4-22A4C28CBDCF}"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80BA66A3-ECA5-4603-A313-2368DE9C4026}" type="presOf" srcId="{75E2CA75-A4B0-49F6-8BB3-FFFD70AC9DAF}" destId="{0038F846-6D71-4B12-A8A5-1D32D5F41839}"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3D305E7D-65E0-4CE8-ACC5-23347B431D46}" srcId="{07CDC8F8-9CAF-4CB4-8CD0-C3CC07326A47}" destId="{45864B26-023D-44B8-B99B-D1B271BAF3E9}" srcOrd="0" destOrd="0" parTransId="{24D9D324-44DE-436B-9E9C-17B15CD06530}" sibTransId="{EEFFEDA3-CE8B-4B86-8600-1A3E57F61791}"/>
    <dgm:cxn modelId="{02666718-F9B2-4A8B-9BE7-A80872C3EE22}" srcId="{07CDC8F8-9CAF-4CB4-8CD0-C3CC07326A47}" destId="{445563BE-B611-4F84-A507-F638F0AB8858}" srcOrd="4" destOrd="0" parTransId="{23A80ECB-381C-442C-8FEE-2CCB105DCF3D}" sibTransId="{A85471F0-ABCD-4B48-8CD7-F0082B44AE99}"/>
    <dgm:cxn modelId="{CC0FB774-D328-4A7C-B76A-55B7E02F3C4E}" type="presOf" srcId="{0A86C89D-5A7E-48CE-82AC-CB0868A471A7}" destId="{EC5C61DF-8CA0-4866-BB77-3ABEB3A0A81A}" srcOrd="0" destOrd="0" presId="urn:microsoft.com/office/officeart/2005/8/layout/hChevron3"/>
    <dgm:cxn modelId="{046E25AD-800D-469B-8FD1-2809F38E3A84}" type="presOf" srcId="{43A36CC4-9769-4FA2-AF1B-45A21581806D}" destId="{DD9995A6-46CB-489B-B232-9A85FB81A634}" srcOrd="0" destOrd="0" presId="urn:microsoft.com/office/officeart/2005/8/layout/hChevron3"/>
    <dgm:cxn modelId="{086103EC-CCE6-456B-9999-C420C65BDE69}" type="presOf" srcId="{EF4A73B0-0F51-4E56-B6FA-C93EC709EE24}" destId="{C68D181E-ABA1-414D-B2E0-1FC12F43A77F}"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98619B33-1971-469D-9D20-3188BCD50F33}" type="presOf" srcId="{445563BE-B611-4F84-A507-F638F0AB8858}" destId="{B7D1FBC7-8C24-4560-A947-4F9E0042616D}" srcOrd="0" destOrd="0" presId="urn:microsoft.com/office/officeart/2005/8/layout/hChevron3"/>
    <dgm:cxn modelId="{F051C66C-CE16-4F47-82EC-6B1741F1724C}" type="presOf" srcId="{DEFD813D-29D1-4F20-8D9D-0F1B29A990EF}" destId="{C3DB746A-7561-4F4C-9373-1212EB1A3A7D}" srcOrd="0" destOrd="0" presId="urn:microsoft.com/office/officeart/2005/8/layout/hChevron3"/>
    <dgm:cxn modelId="{BC354136-13AC-45C5-B7CC-933EA6B26424}" type="presOf" srcId="{07CDC8F8-9CAF-4CB4-8CD0-C3CC07326A47}" destId="{F85B9DAB-08B0-4EAE-84E4-FE70EC6900A8}"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467631AD-685A-474A-8B56-ECC2F4BFA5C8}" type="presParOf" srcId="{F85B9DAB-08B0-4EAE-84E4-FE70EC6900A8}" destId="{64DBDAA1-024F-495B-96E4-22A4C28CBDCF}" srcOrd="0" destOrd="0" presId="urn:microsoft.com/office/officeart/2005/8/layout/hChevron3"/>
    <dgm:cxn modelId="{B3BF125F-9F63-4AA0-B33B-2FEB4CC05A5A}" type="presParOf" srcId="{F85B9DAB-08B0-4EAE-84E4-FE70EC6900A8}" destId="{73CF0B3B-9210-431A-B7AB-DD61FCBEEA7D}" srcOrd="1" destOrd="0" presId="urn:microsoft.com/office/officeart/2005/8/layout/hChevron3"/>
    <dgm:cxn modelId="{4707400B-C947-4F12-9EA0-3951DA6C42A0}" type="presParOf" srcId="{F85B9DAB-08B0-4EAE-84E4-FE70EC6900A8}" destId="{EC5C61DF-8CA0-4866-BB77-3ABEB3A0A81A}" srcOrd="2" destOrd="0" presId="urn:microsoft.com/office/officeart/2005/8/layout/hChevron3"/>
    <dgm:cxn modelId="{6ACE5428-F805-4E1A-9BCD-5A203A801477}" type="presParOf" srcId="{F85B9DAB-08B0-4EAE-84E4-FE70EC6900A8}" destId="{F93655D6-826D-4D33-A5CE-8E2BDCCDC154}" srcOrd="3" destOrd="0" presId="urn:microsoft.com/office/officeart/2005/8/layout/hChevron3"/>
    <dgm:cxn modelId="{21E0EBA7-F15D-45A6-BAFF-B27A04F0D130}" type="presParOf" srcId="{F85B9DAB-08B0-4EAE-84E4-FE70EC6900A8}" destId="{8CC4B7A8-EF3F-488F-A0B3-B1C484A867B0}" srcOrd="4" destOrd="0" presId="urn:microsoft.com/office/officeart/2005/8/layout/hChevron3"/>
    <dgm:cxn modelId="{87B7E973-EA75-4917-AE21-8EDC326CDEE7}" type="presParOf" srcId="{F85B9DAB-08B0-4EAE-84E4-FE70EC6900A8}" destId="{8A252260-27E9-4C75-A07C-DEF589430D49}" srcOrd="5" destOrd="0" presId="urn:microsoft.com/office/officeart/2005/8/layout/hChevron3"/>
    <dgm:cxn modelId="{282AF4BB-5C69-48B9-A6F9-FCA232E85A48}" type="presParOf" srcId="{F85B9DAB-08B0-4EAE-84E4-FE70EC6900A8}" destId="{C68D181E-ABA1-414D-B2E0-1FC12F43A77F}" srcOrd="6" destOrd="0" presId="urn:microsoft.com/office/officeart/2005/8/layout/hChevron3"/>
    <dgm:cxn modelId="{837AFE1F-1F89-4CD8-94A1-41599C0EE7BA}" type="presParOf" srcId="{F85B9DAB-08B0-4EAE-84E4-FE70EC6900A8}" destId="{2005B73A-13E5-4B02-857A-B29A6CD658AF}" srcOrd="7" destOrd="0" presId="urn:microsoft.com/office/officeart/2005/8/layout/hChevron3"/>
    <dgm:cxn modelId="{FC966782-56DF-4483-BACD-618C627AA4B3}" type="presParOf" srcId="{F85B9DAB-08B0-4EAE-84E4-FE70EC6900A8}" destId="{B7D1FBC7-8C24-4560-A947-4F9E0042616D}" srcOrd="8" destOrd="0" presId="urn:microsoft.com/office/officeart/2005/8/layout/hChevron3"/>
    <dgm:cxn modelId="{D7331532-FB45-45F0-9154-44D22A799F17}" type="presParOf" srcId="{F85B9DAB-08B0-4EAE-84E4-FE70EC6900A8}" destId="{96E7B704-A8B4-4135-AB33-85AFB879BC38}" srcOrd="9" destOrd="0" presId="urn:microsoft.com/office/officeart/2005/8/layout/hChevron3"/>
    <dgm:cxn modelId="{971EB0D5-887B-48B0-A581-13CCD7C74EAA}" type="presParOf" srcId="{F85B9DAB-08B0-4EAE-84E4-FE70EC6900A8}" destId="{DD9995A6-46CB-489B-B232-9A85FB81A634}" srcOrd="10" destOrd="0" presId="urn:microsoft.com/office/officeart/2005/8/layout/hChevron3"/>
    <dgm:cxn modelId="{92CF80D9-3618-4D37-8E8E-CDC1AC34CE19}" type="presParOf" srcId="{F85B9DAB-08B0-4EAE-84E4-FE70EC6900A8}" destId="{56591BBB-478E-45C7-BCF9-FEAB5DF3D1B4}" srcOrd="11" destOrd="0" presId="urn:microsoft.com/office/officeart/2005/8/layout/hChevron3"/>
    <dgm:cxn modelId="{9C10C586-1A6C-4EF5-ABC1-1F0123FC085D}" type="presParOf" srcId="{F85B9DAB-08B0-4EAE-84E4-FE70EC6900A8}" destId="{33EAE534-EC94-4615-99B7-74B177ECF4CA}" srcOrd="12" destOrd="0" presId="urn:microsoft.com/office/officeart/2005/8/layout/hChevron3"/>
    <dgm:cxn modelId="{72FEC782-D9B5-4AC7-A405-5CDBFE771FB4}" type="presParOf" srcId="{F85B9DAB-08B0-4EAE-84E4-FE70EC6900A8}" destId="{3165FA17-690F-461F-B707-49C30E064CBB}" srcOrd="13" destOrd="0" presId="urn:microsoft.com/office/officeart/2005/8/layout/hChevron3"/>
    <dgm:cxn modelId="{ADA1EB05-32CE-4D5A-98F5-C56CCBBF6AE4}" type="presParOf" srcId="{F85B9DAB-08B0-4EAE-84E4-FE70EC6900A8}" destId="{0185762C-B8C2-45E1-8131-E067DA5C3121}" srcOrd="14" destOrd="0" presId="urn:microsoft.com/office/officeart/2005/8/layout/hChevron3"/>
    <dgm:cxn modelId="{57A0ACF7-2CE5-4E39-95BC-A37573CA8329}" type="presParOf" srcId="{F85B9DAB-08B0-4EAE-84E4-FE70EC6900A8}" destId="{4D74BF8F-60DA-41E1-9D8B-E4F9BD36EED3}" srcOrd="15" destOrd="0" presId="urn:microsoft.com/office/officeart/2005/8/layout/hChevron3"/>
    <dgm:cxn modelId="{F35705F9-86BB-44D5-AB95-20FBCC591998}" type="presParOf" srcId="{F85B9DAB-08B0-4EAE-84E4-FE70EC6900A8}" destId="{DEAAF18F-8CC8-4BC1-8DF3-D4285318601E}" srcOrd="16" destOrd="0" presId="urn:microsoft.com/office/officeart/2005/8/layout/hChevron3"/>
    <dgm:cxn modelId="{063095AB-7F83-4C83-A8A4-E9FCB24AC72A}" type="presParOf" srcId="{F85B9DAB-08B0-4EAE-84E4-FE70EC6900A8}" destId="{A6691BBD-726D-4A1C-B9EB-6921ECF6C437}" srcOrd="17" destOrd="0" presId="urn:microsoft.com/office/officeart/2005/8/layout/hChevron3"/>
    <dgm:cxn modelId="{6AE5A1B5-4FB3-4ED6-937F-C157A29BC12A}" type="presParOf" srcId="{F85B9DAB-08B0-4EAE-84E4-FE70EC6900A8}" destId="{C3DB746A-7561-4F4C-9373-1212EB1A3A7D}" srcOrd="18" destOrd="0" presId="urn:microsoft.com/office/officeart/2005/8/layout/hChevron3"/>
    <dgm:cxn modelId="{06B6B2E2-0425-4D14-B93E-2C14EAA78243}" type="presParOf" srcId="{F85B9DAB-08B0-4EAE-84E4-FE70EC6900A8}" destId="{CD0DDFB0-CCC8-4428-95C4-A8008FA3487A}" srcOrd="19" destOrd="0" presId="urn:microsoft.com/office/officeart/2005/8/layout/hChevron3"/>
    <dgm:cxn modelId="{EF74600D-1EA1-4AB6-9D6B-38E68360C017}"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rgbClr val="339933"/>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FEF6132E-D02F-48C2-89C3-39897B901B6D}" type="presOf" srcId="{0A86C89D-5A7E-48CE-82AC-CB0868A471A7}" destId="{EC5C61DF-8CA0-4866-BB77-3ABEB3A0A81A}"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B4748A72-053A-4302-BC02-987474EA90F0}" type="presOf" srcId="{37F14403-F196-4D9A-B0D7-1D05DD223277}" destId="{0185762C-B8C2-45E1-8131-E067DA5C3121}" srcOrd="0" destOrd="0" presId="urn:microsoft.com/office/officeart/2005/8/layout/hChevron3"/>
    <dgm:cxn modelId="{FCD89929-1333-4C3F-8725-D7F1C6CCFD5E}" type="presOf" srcId="{07CDC8F8-9CAF-4CB4-8CD0-C3CC07326A47}" destId="{F85B9DAB-08B0-4EAE-84E4-FE70EC6900A8}" srcOrd="0" destOrd="0" presId="urn:microsoft.com/office/officeart/2005/8/layout/hChevron3"/>
    <dgm:cxn modelId="{4D8C7EE0-5ACB-442E-AF3D-D1C02E96352C}" type="presOf" srcId="{445563BE-B611-4F84-A507-F638F0AB8858}" destId="{B7D1FBC7-8C24-4560-A947-4F9E0042616D}"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2210D7BD-A5FF-4B10-B742-CD5FB66BA545}" type="presOf" srcId="{DEFD813D-29D1-4F20-8D9D-0F1B29A990EF}" destId="{C3DB746A-7561-4F4C-9373-1212EB1A3A7D}"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36CF5FD4-811B-42E7-9086-DCE3DA179021}" type="presOf" srcId="{45864B26-023D-44B8-B99B-D1B271BAF3E9}" destId="{64DBDAA1-024F-495B-96E4-22A4C28CBDCF}" srcOrd="0" destOrd="0" presId="urn:microsoft.com/office/officeart/2005/8/layout/hChevron3"/>
    <dgm:cxn modelId="{35E63AA2-2044-4A40-9A41-614198F13B3C}" type="presOf" srcId="{43A36CC4-9769-4FA2-AF1B-45A21581806D}" destId="{DD9995A6-46CB-489B-B232-9A85FB81A634}"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D50E1DA8-C891-413E-B3F7-F4FFFBC3D514}" srcId="{07CDC8F8-9CAF-4CB4-8CD0-C3CC07326A47}" destId="{EF4A73B0-0F51-4E56-B6FA-C93EC709EE24}" srcOrd="3" destOrd="0" parTransId="{DD9A2503-0F64-45F2-9FFB-927E4314ECDD}" sibTransId="{0DC2C220-DB23-489D-8F37-F7A900751829}"/>
    <dgm:cxn modelId="{3D305E7D-65E0-4CE8-ACC5-23347B431D46}" srcId="{07CDC8F8-9CAF-4CB4-8CD0-C3CC07326A47}" destId="{45864B26-023D-44B8-B99B-D1B271BAF3E9}" srcOrd="0" destOrd="0" parTransId="{24D9D324-44DE-436B-9E9C-17B15CD06530}" sibTransId="{EEFFEDA3-CE8B-4B86-8600-1A3E57F61791}"/>
    <dgm:cxn modelId="{B6B466B6-4C37-4A97-B4C6-15C8DC124843}" type="presOf" srcId="{061A0BF5-072B-4B8D-B531-B8AEADF59D67}" destId="{33EAE534-EC94-4615-99B7-74B177ECF4CA}" srcOrd="0" destOrd="0" presId="urn:microsoft.com/office/officeart/2005/8/layout/hChevron3"/>
    <dgm:cxn modelId="{02666718-F9B2-4A8B-9BE7-A80872C3EE22}" srcId="{07CDC8F8-9CAF-4CB4-8CD0-C3CC07326A47}" destId="{445563BE-B611-4F84-A507-F638F0AB8858}" srcOrd="4" destOrd="0" parTransId="{23A80ECB-381C-442C-8FEE-2CCB105DCF3D}" sibTransId="{A85471F0-ABCD-4B48-8CD7-F0082B44AE99}"/>
    <dgm:cxn modelId="{1F17C8E7-18BB-4398-8E47-0C41A64210FA}" type="presOf" srcId="{EF4A73B0-0F51-4E56-B6FA-C93EC709EE24}" destId="{C68D181E-ABA1-414D-B2E0-1FC12F43A77F}" srcOrd="0" destOrd="0" presId="urn:microsoft.com/office/officeart/2005/8/layout/hChevron3"/>
    <dgm:cxn modelId="{4BBDC8A6-9D7E-4B44-AD16-653F213D0777}" type="presOf" srcId="{B92CA054-D69D-4735-A177-4A21F65B3E61}" destId="{DEAAF18F-8CC8-4BC1-8DF3-D4285318601E}" srcOrd="0" destOrd="0" presId="urn:microsoft.com/office/officeart/2005/8/layout/hChevron3"/>
    <dgm:cxn modelId="{CA7373E8-F5D7-474B-A2DF-F917CC00179A}" type="presOf" srcId="{75E2CA75-A4B0-49F6-8BB3-FFFD70AC9DAF}" destId="{0038F846-6D71-4B12-A8A5-1D32D5F41839}"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9A232514-B6A1-4590-8077-9C6B402B9D69}" srcId="{07CDC8F8-9CAF-4CB4-8CD0-C3CC07326A47}" destId="{6BF2B965-142A-4F8C-8B98-EC3E4168C72B}" srcOrd="2" destOrd="0" parTransId="{4DE3459B-C829-4E55-B888-6D0FDF486FCB}" sibTransId="{9CCDD4F1-9746-4E1E-ABA1-17C12394F599}"/>
    <dgm:cxn modelId="{F409F4F8-914D-4C58-95E1-51F77DDB1F20}" type="presOf" srcId="{6BF2B965-142A-4F8C-8B98-EC3E4168C72B}" destId="{8CC4B7A8-EF3F-488F-A0B3-B1C484A867B0}" srcOrd="0" destOrd="0" presId="urn:microsoft.com/office/officeart/2005/8/layout/hChevron3"/>
    <dgm:cxn modelId="{E8B794A5-36C1-490C-87D1-6A081607986B}" type="presParOf" srcId="{F85B9DAB-08B0-4EAE-84E4-FE70EC6900A8}" destId="{64DBDAA1-024F-495B-96E4-22A4C28CBDCF}" srcOrd="0" destOrd="0" presId="urn:microsoft.com/office/officeart/2005/8/layout/hChevron3"/>
    <dgm:cxn modelId="{CCC92124-495B-4406-9AA1-9BBF8A637CCE}" type="presParOf" srcId="{F85B9DAB-08B0-4EAE-84E4-FE70EC6900A8}" destId="{73CF0B3B-9210-431A-B7AB-DD61FCBEEA7D}" srcOrd="1" destOrd="0" presId="urn:microsoft.com/office/officeart/2005/8/layout/hChevron3"/>
    <dgm:cxn modelId="{9B88A5A5-932E-4FF5-A6CB-97C49D5681B1}" type="presParOf" srcId="{F85B9DAB-08B0-4EAE-84E4-FE70EC6900A8}" destId="{EC5C61DF-8CA0-4866-BB77-3ABEB3A0A81A}" srcOrd="2" destOrd="0" presId="urn:microsoft.com/office/officeart/2005/8/layout/hChevron3"/>
    <dgm:cxn modelId="{409620C5-490C-4691-9B5E-845C182FF571}" type="presParOf" srcId="{F85B9DAB-08B0-4EAE-84E4-FE70EC6900A8}" destId="{F93655D6-826D-4D33-A5CE-8E2BDCCDC154}" srcOrd="3" destOrd="0" presId="urn:microsoft.com/office/officeart/2005/8/layout/hChevron3"/>
    <dgm:cxn modelId="{451A139A-CAF4-429F-A10D-D1E72269BA05}" type="presParOf" srcId="{F85B9DAB-08B0-4EAE-84E4-FE70EC6900A8}" destId="{8CC4B7A8-EF3F-488F-A0B3-B1C484A867B0}" srcOrd="4" destOrd="0" presId="urn:microsoft.com/office/officeart/2005/8/layout/hChevron3"/>
    <dgm:cxn modelId="{F6813D07-5B5E-4953-BC54-D8EFFA2B9408}" type="presParOf" srcId="{F85B9DAB-08B0-4EAE-84E4-FE70EC6900A8}" destId="{8A252260-27E9-4C75-A07C-DEF589430D49}" srcOrd="5" destOrd="0" presId="urn:microsoft.com/office/officeart/2005/8/layout/hChevron3"/>
    <dgm:cxn modelId="{EBE805A9-C285-4323-8396-6B5BB085E8A1}" type="presParOf" srcId="{F85B9DAB-08B0-4EAE-84E4-FE70EC6900A8}" destId="{C68D181E-ABA1-414D-B2E0-1FC12F43A77F}" srcOrd="6" destOrd="0" presId="urn:microsoft.com/office/officeart/2005/8/layout/hChevron3"/>
    <dgm:cxn modelId="{9C985D23-9682-4B7B-96F1-05D3B90AA76B}" type="presParOf" srcId="{F85B9DAB-08B0-4EAE-84E4-FE70EC6900A8}" destId="{2005B73A-13E5-4B02-857A-B29A6CD658AF}" srcOrd="7" destOrd="0" presId="urn:microsoft.com/office/officeart/2005/8/layout/hChevron3"/>
    <dgm:cxn modelId="{7C639209-9EB2-444B-BEDD-A6B646CCF6D3}" type="presParOf" srcId="{F85B9DAB-08B0-4EAE-84E4-FE70EC6900A8}" destId="{B7D1FBC7-8C24-4560-A947-4F9E0042616D}" srcOrd="8" destOrd="0" presId="urn:microsoft.com/office/officeart/2005/8/layout/hChevron3"/>
    <dgm:cxn modelId="{138998D5-FA31-44CB-89F3-7B8991B9140C}" type="presParOf" srcId="{F85B9DAB-08B0-4EAE-84E4-FE70EC6900A8}" destId="{96E7B704-A8B4-4135-AB33-85AFB879BC38}" srcOrd="9" destOrd="0" presId="urn:microsoft.com/office/officeart/2005/8/layout/hChevron3"/>
    <dgm:cxn modelId="{ACE1C038-DFA3-4B7B-A7C4-E38ACBF679A6}" type="presParOf" srcId="{F85B9DAB-08B0-4EAE-84E4-FE70EC6900A8}" destId="{DD9995A6-46CB-489B-B232-9A85FB81A634}" srcOrd="10" destOrd="0" presId="urn:microsoft.com/office/officeart/2005/8/layout/hChevron3"/>
    <dgm:cxn modelId="{30000CF3-ED3A-41E3-9E36-9288FCC4CF83}" type="presParOf" srcId="{F85B9DAB-08B0-4EAE-84E4-FE70EC6900A8}" destId="{56591BBB-478E-45C7-BCF9-FEAB5DF3D1B4}" srcOrd="11" destOrd="0" presId="urn:microsoft.com/office/officeart/2005/8/layout/hChevron3"/>
    <dgm:cxn modelId="{258FDCFF-A3D2-4B84-8780-2EFB32C93228}" type="presParOf" srcId="{F85B9DAB-08B0-4EAE-84E4-FE70EC6900A8}" destId="{33EAE534-EC94-4615-99B7-74B177ECF4CA}" srcOrd="12" destOrd="0" presId="urn:microsoft.com/office/officeart/2005/8/layout/hChevron3"/>
    <dgm:cxn modelId="{5C6A954D-F529-473E-A841-DE7E0DB62798}" type="presParOf" srcId="{F85B9DAB-08B0-4EAE-84E4-FE70EC6900A8}" destId="{3165FA17-690F-461F-B707-49C30E064CBB}" srcOrd="13" destOrd="0" presId="urn:microsoft.com/office/officeart/2005/8/layout/hChevron3"/>
    <dgm:cxn modelId="{93EBF299-61E4-4F68-A103-73CDA9461F1D}" type="presParOf" srcId="{F85B9DAB-08B0-4EAE-84E4-FE70EC6900A8}" destId="{0185762C-B8C2-45E1-8131-E067DA5C3121}" srcOrd="14" destOrd="0" presId="urn:microsoft.com/office/officeart/2005/8/layout/hChevron3"/>
    <dgm:cxn modelId="{45E083AC-87FA-4FC9-B066-020D27FB2607}" type="presParOf" srcId="{F85B9DAB-08B0-4EAE-84E4-FE70EC6900A8}" destId="{4D74BF8F-60DA-41E1-9D8B-E4F9BD36EED3}" srcOrd="15" destOrd="0" presId="urn:microsoft.com/office/officeart/2005/8/layout/hChevron3"/>
    <dgm:cxn modelId="{4FAE7C3E-F037-485F-8055-B4B3CBC755EC}" type="presParOf" srcId="{F85B9DAB-08B0-4EAE-84E4-FE70EC6900A8}" destId="{DEAAF18F-8CC8-4BC1-8DF3-D4285318601E}" srcOrd="16" destOrd="0" presId="urn:microsoft.com/office/officeart/2005/8/layout/hChevron3"/>
    <dgm:cxn modelId="{942ED835-4C01-45CB-83D1-5B84F106219F}" type="presParOf" srcId="{F85B9DAB-08B0-4EAE-84E4-FE70EC6900A8}" destId="{A6691BBD-726D-4A1C-B9EB-6921ECF6C437}" srcOrd="17" destOrd="0" presId="urn:microsoft.com/office/officeart/2005/8/layout/hChevron3"/>
    <dgm:cxn modelId="{5439AD44-35F2-4FAC-A3DF-6814CD4554B3}" type="presParOf" srcId="{F85B9DAB-08B0-4EAE-84E4-FE70EC6900A8}" destId="{C3DB746A-7561-4F4C-9373-1212EB1A3A7D}" srcOrd="18" destOrd="0" presId="urn:microsoft.com/office/officeart/2005/8/layout/hChevron3"/>
    <dgm:cxn modelId="{E6F090A8-876B-4225-A881-2013F2D77286}" type="presParOf" srcId="{F85B9DAB-08B0-4EAE-84E4-FE70EC6900A8}" destId="{CD0DDFB0-CCC8-4428-95C4-A8008FA3487A}" srcOrd="19" destOrd="0" presId="urn:microsoft.com/office/officeart/2005/8/layout/hChevron3"/>
    <dgm:cxn modelId="{065C940F-E34F-44C6-8DA9-9904D4383C98}"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a:solidFill>
          <a:srgbClr val="339933"/>
        </a:solidFill>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689D9449-C577-4336-87F6-48DADA9ED445}" type="presOf" srcId="{0A86C89D-5A7E-48CE-82AC-CB0868A471A7}" destId="{EC5C61DF-8CA0-4866-BB77-3ABEB3A0A81A}"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8DD73726-B864-4D7E-80A1-C7225E031C98}" type="presOf" srcId="{37F14403-F196-4D9A-B0D7-1D05DD223277}" destId="{0185762C-B8C2-45E1-8131-E067DA5C3121}" srcOrd="0" destOrd="0" presId="urn:microsoft.com/office/officeart/2005/8/layout/hChevron3"/>
    <dgm:cxn modelId="{F31E1CFB-45FD-45CD-82BC-25D20E2BD99E}" type="presOf" srcId="{45864B26-023D-44B8-B99B-D1B271BAF3E9}" destId="{64DBDAA1-024F-495B-96E4-22A4C28CBDCF}"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0FCEA616-8593-4377-8035-E390AE5A7E55}" type="presOf" srcId="{445563BE-B611-4F84-A507-F638F0AB8858}" destId="{B7D1FBC7-8C24-4560-A947-4F9E0042616D}"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50E1DA8-C891-413E-B3F7-F4FFFBC3D514}" srcId="{07CDC8F8-9CAF-4CB4-8CD0-C3CC07326A47}" destId="{EF4A73B0-0F51-4E56-B6FA-C93EC709EE24}" srcOrd="3" destOrd="0" parTransId="{DD9A2503-0F64-45F2-9FFB-927E4314ECDD}" sibTransId="{0DC2C220-DB23-489D-8F37-F7A900751829}"/>
    <dgm:cxn modelId="{630C8851-B542-432E-B3E6-93AE108F6AC6}" type="presOf" srcId="{B92CA054-D69D-4735-A177-4A21F65B3E61}" destId="{DEAAF18F-8CC8-4BC1-8DF3-D4285318601E}" srcOrd="0" destOrd="0" presId="urn:microsoft.com/office/officeart/2005/8/layout/hChevron3"/>
    <dgm:cxn modelId="{62A47271-4D2A-4ED8-87B6-E136846541AF}" type="presOf" srcId="{75E2CA75-A4B0-49F6-8BB3-FFFD70AC9DAF}" destId="{0038F846-6D71-4B12-A8A5-1D32D5F41839}" srcOrd="0" destOrd="0" presId="urn:microsoft.com/office/officeart/2005/8/layout/hChevron3"/>
    <dgm:cxn modelId="{9A232514-B6A1-4590-8077-9C6B402B9D69}" srcId="{07CDC8F8-9CAF-4CB4-8CD0-C3CC07326A47}" destId="{6BF2B965-142A-4F8C-8B98-EC3E4168C72B}" srcOrd="2" destOrd="0" parTransId="{4DE3459B-C829-4E55-B888-6D0FDF486FCB}" sibTransId="{9CCDD4F1-9746-4E1E-ABA1-17C12394F599}"/>
    <dgm:cxn modelId="{D11687C0-6F8D-487C-8E99-CED7C74C7ED0}" srcId="{07CDC8F8-9CAF-4CB4-8CD0-C3CC07326A47}" destId="{061A0BF5-072B-4B8D-B531-B8AEADF59D67}" srcOrd="6" destOrd="0" parTransId="{A3FB52EF-33A0-42D0-8591-3F07F78171BC}" sibTransId="{14A5F1FB-4D41-47EF-8A49-C0895031AC32}"/>
    <dgm:cxn modelId="{832E6028-9740-4FF3-B860-CFFFB4BAADC6}" type="presOf" srcId="{EF4A73B0-0F51-4E56-B6FA-C93EC709EE24}" destId="{C68D181E-ABA1-414D-B2E0-1FC12F43A77F}" srcOrd="0" destOrd="0" presId="urn:microsoft.com/office/officeart/2005/8/layout/hChevron3"/>
    <dgm:cxn modelId="{B51DE0A6-1759-4D07-AFBE-7FF4B06CCC34}" type="presOf" srcId="{DEFD813D-29D1-4F20-8D9D-0F1B29A990EF}" destId="{C3DB746A-7561-4F4C-9373-1212EB1A3A7D}" srcOrd="0" destOrd="0" presId="urn:microsoft.com/office/officeart/2005/8/layout/hChevron3"/>
    <dgm:cxn modelId="{3F21351A-0B9D-4811-BFC2-36F858837F09}" type="presOf" srcId="{43A36CC4-9769-4FA2-AF1B-45A21581806D}" destId="{DD9995A6-46CB-489B-B232-9A85FB81A634}"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3D305E7D-65E0-4CE8-ACC5-23347B431D46}" srcId="{07CDC8F8-9CAF-4CB4-8CD0-C3CC07326A47}" destId="{45864B26-023D-44B8-B99B-D1B271BAF3E9}" srcOrd="0" destOrd="0" parTransId="{24D9D324-44DE-436B-9E9C-17B15CD06530}" sibTransId="{EEFFEDA3-CE8B-4B86-8600-1A3E57F61791}"/>
    <dgm:cxn modelId="{9F320045-F5BE-4230-99FB-64CA965D9968}" type="presOf" srcId="{6BF2B965-142A-4F8C-8B98-EC3E4168C72B}" destId="{8CC4B7A8-EF3F-488F-A0B3-B1C484A867B0}" srcOrd="0" destOrd="0" presId="urn:microsoft.com/office/officeart/2005/8/layout/hChevron3"/>
    <dgm:cxn modelId="{BB702FB8-DCDE-42E2-B547-5947FD7AC38D}" type="presOf" srcId="{061A0BF5-072B-4B8D-B531-B8AEADF59D67}" destId="{33EAE534-EC94-4615-99B7-74B177ECF4CA}"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02666718-F9B2-4A8B-9BE7-A80872C3EE22}" srcId="{07CDC8F8-9CAF-4CB4-8CD0-C3CC07326A47}" destId="{445563BE-B611-4F84-A507-F638F0AB8858}" srcOrd="4" destOrd="0" parTransId="{23A80ECB-381C-442C-8FEE-2CCB105DCF3D}" sibTransId="{A85471F0-ABCD-4B48-8CD7-F0082B44AE99}"/>
    <dgm:cxn modelId="{500CF04E-DFAC-4061-8DC4-18149CC18EC3}" srcId="{07CDC8F8-9CAF-4CB4-8CD0-C3CC07326A47}" destId="{0A86C89D-5A7E-48CE-82AC-CB0868A471A7}" srcOrd="1" destOrd="0" parTransId="{F7AC122E-CF34-44DC-945F-607EEB670C64}" sibTransId="{5516A94D-5978-4F50-893D-CCC0ADE18234}"/>
    <dgm:cxn modelId="{4E01A253-33D9-4B7A-8B0E-7A75599C7A48}" type="presOf" srcId="{07CDC8F8-9CAF-4CB4-8CD0-C3CC07326A47}" destId="{F85B9DAB-08B0-4EAE-84E4-FE70EC6900A8}" srcOrd="0" destOrd="0" presId="urn:microsoft.com/office/officeart/2005/8/layout/hChevron3"/>
    <dgm:cxn modelId="{44F446F9-B8CE-4D30-A9E7-B993F5CCEE72}" type="presParOf" srcId="{F85B9DAB-08B0-4EAE-84E4-FE70EC6900A8}" destId="{64DBDAA1-024F-495B-96E4-22A4C28CBDCF}" srcOrd="0" destOrd="0" presId="urn:microsoft.com/office/officeart/2005/8/layout/hChevron3"/>
    <dgm:cxn modelId="{38FF82E2-6F37-452C-9A54-283DF33B2C84}" type="presParOf" srcId="{F85B9DAB-08B0-4EAE-84E4-FE70EC6900A8}" destId="{73CF0B3B-9210-431A-B7AB-DD61FCBEEA7D}" srcOrd="1" destOrd="0" presId="urn:microsoft.com/office/officeart/2005/8/layout/hChevron3"/>
    <dgm:cxn modelId="{DE81CEE9-CD45-4F6A-A552-21D54BF25190}" type="presParOf" srcId="{F85B9DAB-08B0-4EAE-84E4-FE70EC6900A8}" destId="{EC5C61DF-8CA0-4866-BB77-3ABEB3A0A81A}" srcOrd="2" destOrd="0" presId="urn:microsoft.com/office/officeart/2005/8/layout/hChevron3"/>
    <dgm:cxn modelId="{803B6916-73C9-4582-A942-EE92AE1C55ED}" type="presParOf" srcId="{F85B9DAB-08B0-4EAE-84E4-FE70EC6900A8}" destId="{F93655D6-826D-4D33-A5CE-8E2BDCCDC154}" srcOrd="3" destOrd="0" presId="urn:microsoft.com/office/officeart/2005/8/layout/hChevron3"/>
    <dgm:cxn modelId="{8AACACC7-E4E1-4207-B570-78B04BB4FCAB}" type="presParOf" srcId="{F85B9DAB-08B0-4EAE-84E4-FE70EC6900A8}" destId="{8CC4B7A8-EF3F-488F-A0B3-B1C484A867B0}" srcOrd="4" destOrd="0" presId="urn:microsoft.com/office/officeart/2005/8/layout/hChevron3"/>
    <dgm:cxn modelId="{5ACC005E-591C-4B3D-9585-E845A3D9D012}" type="presParOf" srcId="{F85B9DAB-08B0-4EAE-84E4-FE70EC6900A8}" destId="{8A252260-27E9-4C75-A07C-DEF589430D49}" srcOrd="5" destOrd="0" presId="urn:microsoft.com/office/officeart/2005/8/layout/hChevron3"/>
    <dgm:cxn modelId="{99E4B0D5-4E0F-4234-BF94-7F7DADB8CDFE}" type="presParOf" srcId="{F85B9DAB-08B0-4EAE-84E4-FE70EC6900A8}" destId="{C68D181E-ABA1-414D-B2E0-1FC12F43A77F}" srcOrd="6" destOrd="0" presId="urn:microsoft.com/office/officeart/2005/8/layout/hChevron3"/>
    <dgm:cxn modelId="{731AAE84-38B2-467E-9EF7-64E86AD182C0}" type="presParOf" srcId="{F85B9DAB-08B0-4EAE-84E4-FE70EC6900A8}" destId="{2005B73A-13E5-4B02-857A-B29A6CD658AF}" srcOrd="7" destOrd="0" presId="urn:microsoft.com/office/officeart/2005/8/layout/hChevron3"/>
    <dgm:cxn modelId="{3D718B45-645A-4F64-A543-8146E23DAB23}" type="presParOf" srcId="{F85B9DAB-08B0-4EAE-84E4-FE70EC6900A8}" destId="{B7D1FBC7-8C24-4560-A947-4F9E0042616D}" srcOrd="8" destOrd="0" presId="urn:microsoft.com/office/officeart/2005/8/layout/hChevron3"/>
    <dgm:cxn modelId="{3F982E53-B499-48FB-AC47-0700ED0AC577}" type="presParOf" srcId="{F85B9DAB-08B0-4EAE-84E4-FE70EC6900A8}" destId="{96E7B704-A8B4-4135-AB33-85AFB879BC38}" srcOrd="9" destOrd="0" presId="urn:microsoft.com/office/officeart/2005/8/layout/hChevron3"/>
    <dgm:cxn modelId="{130C5E52-1E71-471A-8082-E77AA139DFCD}" type="presParOf" srcId="{F85B9DAB-08B0-4EAE-84E4-FE70EC6900A8}" destId="{DD9995A6-46CB-489B-B232-9A85FB81A634}" srcOrd="10" destOrd="0" presId="urn:microsoft.com/office/officeart/2005/8/layout/hChevron3"/>
    <dgm:cxn modelId="{44C08AF4-F315-4277-A0AB-E6065D851C8D}" type="presParOf" srcId="{F85B9DAB-08B0-4EAE-84E4-FE70EC6900A8}" destId="{56591BBB-478E-45C7-BCF9-FEAB5DF3D1B4}" srcOrd="11" destOrd="0" presId="urn:microsoft.com/office/officeart/2005/8/layout/hChevron3"/>
    <dgm:cxn modelId="{393C590E-F24A-46B1-910A-265813AB8604}" type="presParOf" srcId="{F85B9DAB-08B0-4EAE-84E4-FE70EC6900A8}" destId="{33EAE534-EC94-4615-99B7-74B177ECF4CA}" srcOrd="12" destOrd="0" presId="urn:microsoft.com/office/officeart/2005/8/layout/hChevron3"/>
    <dgm:cxn modelId="{B575F456-A824-4AAC-96CC-3E79D226D7A7}" type="presParOf" srcId="{F85B9DAB-08B0-4EAE-84E4-FE70EC6900A8}" destId="{3165FA17-690F-461F-B707-49C30E064CBB}" srcOrd="13" destOrd="0" presId="urn:microsoft.com/office/officeart/2005/8/layout/hChevron3"/>
    <dgm:cxn modelId="{770C6F31-01FA-4B91-9740-F3F1D0E7D42D}" type="presParOf" srcId="{F85B9DAB-08B0-4EAE-84E4-FE70EC6900A8}" destId="{0185762C-B8C2-45E1-8131-E067DA5C3121}" srcOrd="14" destOrd="0" presId="urn:microsoft.com/office/officeart/2005/8/layout/hChevron3"/>
    <dgm:cxn modelId="{7B64CE52-B02E-4716-8BBB-7F86941E33CB}" type="presParOf" srcId="{F85B9DAB-08B0-4EAE-84E4-FE70EC6900A8}" destId="{4D74BF8F-60DA-41E1-9D8B-E4F9BD36EED3}" srcOrd="15" destOrd="0" presId="urn:microsoft.com/office/officeart/2005/8/layout/hChevron3"/>
    <dgm:cxn modelId="{94F6FD3D-F7DC-4870-ABC0-618AEABD0664}" type="presParOf" srcId="{F85B9DAB-08B0-4EAE-84E4-FE70EC6900A8}" destId="{DEAAF18F-8CC8-4BC1-8DF3-D4285318601E}" srcOrd="16" destOrd="0" presId="urn:microsoft.com/office/officeart/2005/8/layout/hChevron3"/>
    <dgm:cxn modelId="{178B0188-886C-417E-97AF-2A7601AB785B}" type="presParOf" srcId="{F85B9DAB-08B0-4EAE-84E4-FE70EC6900A8}" destId="{A6691BBD-726D-4A1C-B9EB-6921ECF6C437}" srcOrd="17" destOrd="0" presId="urn:microsoft.com/office/officeart/2005/8/layout/hChevron3"/>
    <dgm:cxn modelId="{08134C85-73D2-4B6A-BCF0-7E6E5E56D27F}" type="presParOf" srcId="{F85B9DAB-08B0-4EAE-84E4-FE70EC6900A8}" destId="{C3DB746A-7561-4F4C-9373-1212EB1A3A7D}" srcOrd="18" destOrd="0" presId="urn:microsoft.com/office/officeart/2005/8/layout/hChevron3"/>
    <dgm:cxn modelId="{C4154D22-A5F2-48E9-9518-0B24F298B2FE}" type="presParOf" srcId="{F85B9DAB-08B0-4EAE-84E4-FE70EC6900A8}" destId="{CD0DDFB0-CCC8-4428-95C4-A8008FA3487A}" srcOrd="19" destOrd="0" presId="urn:microsoft.com/office/officeart/2005/8/layout/hChevron3"/>
    <dgm:cxn modelId="{729B64A3-DC02-4BAB-9E85-1F472BFA62C3}"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rgbClr val="339933"/>
        </a:solidFill>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8D8D4F4E-7B76-4DFD-B8E9-231479799317}" type="presOf" srcId="{45864B26-023D-44B8-B99B-D1B271BAF3E9}" destId="{64DBDAA1-024F-495B-96E4-22A4C28CBDCF}" srcOrd="0" destOrd="0" presId="urn:microsoft.com/office/officeart/2005/8/layout/hChevron3"/>
    <dgm:cxn modelId="{EB91E885-8848-4028-8B86-09ABB5ADB98A}" type="presOf" srcId="{445563BE-B611-4F84-A507-F638F0AB8858}" destId="{B7D1FBC7-8C24-4560-A947-4F9E0042616D}" srcOrd="0" destOrd="0" presId="urn:microsoft.com/office/officeart/2005/8/layout/hChevron3"/>
    <dgm:cxn modelId="{9DB73D86-C9DC-424C-A021-3B7E34460C8F}" srcId="{07CDC8F8-9CAF-4CB4-8CD0-C3CC07326A47}" destId="{43A36CC4-9769-4FA2-AF1B-45A21581806D}" srcOrd="5" destOrd="0" parTransId="{F3F918F2-E454-45E5-A0C1-BFAFCC0F552A}" sibTransId="{A37E2EC9-DBEE-4B6A-8546-DBE8D9272913}"/>
    <dgm:cxn modelId="{EEA28291-5936-477B-B07A-E43805420F1D}" type="presOf" srcId="{0A86C89D-5A7E-48CE-82AC-CB0868A471A7}" destId="{EC5C61DF-8CA0-4866-BB77-3ABEB3A0A81A}" srcOrd="0" destOrd="0" presId="urn:microsoft.com/office/officeart/2005/8/layout/hChevron3"/>
    <dgm:cxn modelId="{618EBCA0-DDF1-4727-89B9-74E0FA3D69D0}" srcId="{07CDC8F8-9CAF-4CB4-8CD0-C3CC07326A47}" destId="{B92CA054-D69D-4735-A177-4A21F65B3E61}" srcOrd="8" destOrd="0" parTransId="{78C2FA89-633C-415F-8B74-7046F7C0096A}" sibTransId="{A5C01145-D515-4073-8282-495D57AF52DA}"/>
    <dgm:cxn modelId="{88C70100-1F36-4EFC-B662-354A2852389A}" srcId="{07CDC8F8-9CAF-4CB4-8CD0-C3CC07326A47}" destId="{75E2CA75-A4B0-49F6-8BB3-FFFD70AC9DAF}" srcOrd="10" destOrd="0" parTransId="{427F7A15-B86B-44E1-A0CF-872B8842C97B}" sibTransId="{2BD45ACF-99BE-405E-968C-CD4DD77B94A7}"/>
    <dgm:cxn modelId="{5B4660AF-D308-4AC5-B6E4-67A3B7CB998C}" type="presOf" srcId="{EF4A73B0-0F51-4E56-B6FA-C93EC709EE24}" destId="{C68D181E-ABA1-414D-B2E0-1FC12F43A77F}"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D062490C-BACF-401C-90B7-D943085A36F8}" type="presOf" srcId="{75E2CA75-A4B0-49F6-8BB3-FFFD70AC9DAF}" destId="{0038F846-6D71-4B12-A8A5-1D32D5F41839}" srcOrd="0" destOrd="0" presId="urn:microsoft.com/office/officeart/2005/8/layout/hChevron3"/>
    <dgm:cxn modelId="{D11687C0-6F8D-487C-8E99-CED7C74C7ED0}" srcId="{07CDC8F8-9CAF-4CB4-8CD0-C3CC07326A47}" destId="{061A0BF5-072B-4B8D-B531-B8AEADF59D67}" srcOrd="6" destOrd="0" parTransId="{A3FB52EF-33A0-42D0-8591-3F07F78171BC}" sibTransId="{14A5F1FB-4D41-47EF-8A49-C0895031AC32}"/>
    <dgm:cxn modelId="{9A232514-B6A1-4590-8077-9C6B402B9D69}" srcId="{07CDC8F8-9CAF-4CB4-8CD0-C3CC07326A47}" destId="{6BF2B965-142A-4F8C-8B98-EC3E4168C72B}" srcOrd="2" destOrd="0" parTransId="{4DE3459B-C829-4E55-B888-6D0FDF486FCB}" sibTransId="{9CCDD4F1-9746-4E1E-ABA1-17C12394F599}"/>
    <dgm:cxn modelId="{1D70583E-BEFE-4FC5-9393-966034B5E13E}" type="presOf" srcId="{6BF2B965-142A-4F8C-8B98-EC3E4168C72B}" destId="{8CC4B7A8-EF3F-488F-A0B3-B1C484A867B0}" srcOrd="0" destOrd="0" presId="urn:microsoft.com/office/officeart/2005/8/layout/hChevron3"/>
    <dgm:cxn modelId="{A210DEE8-0842-493C-BEA6-34820C5C7C44}" type="presOf" srcId="{43A36CC4-9769-4FA2-AF1B-45A21581806D}" destId="{DD9995A6-46CB-489B-B232-9A85FB81A634}" srcOrd="0" destOrd="0" presId="urn:microsoft.com/office/officeart/2005/8/layout/hChevron3"/>
    <dgm:cxn modelId="{AB9AA168-4669-4B06-9BF4-F36FCB22C6E5}" type="presOf" srcId="{B92CA054-D69D-4735-A177-4A21F65B3E61}" destId="{DEAAF18F-8CC8-4BC1-8DF3-D4285318601E}"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3D305E7D-65E0-4CE8-ACC5-23347B431D46}" srcId="{07CDC8F8-9CAF-4CB4-8CD0-C3CC07326A47}" destId="{45864B26-023D-44B8-B99B-D1B271BAF3E9}" srcOrd="0" destOrd="0" parTransId="{24D9D324-44DE-436B-9E9C-17B15CD06530}" sibTransId="{EEFFEDA3-CE8B-4B86-8600-1A3E57F61791}"/>
    <dgm:cxn modelId="{C5991503-48E9-4949-9B48-0902FCFC341F}" type="presOf" srcId="{061A0BF5-072B-4B8D-B531-B8AEADF59D67}" destId="{33EAE534-EC94-4615-99B7-74B177ECF4CA}" srcOrd="0" destOrd="0" presId="urn:microsoft.com/office/officeart/2005/8/layout/hChevron3"/>
    <dgm:cxn modelId="{E95892CC-6829-4089-B586-E47CC520C714}" type="presOf" srcId="{DEFD813D-29D1-4F20-8D9D-0F1B29A990EF}" destId="{C3DB746A-7561-4F4C-9373-1212EB1A3A7D}"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02666718-F9B2-4A8B-9BE7-A80872C3EE22}" srcId="{07CDC8F8-9CAF-4CB4-8CD0-C3CC07326A47}" destId="{445563BE-B611-4F84-A507-F638F0AB8858}" srcOrd="4" destOrd="0" parTransId="{23A80ECB-381C-442C-8FEE-2CCB105DCF3D}" sibTransId="{A85471F0-ABCD-4B48-8CD7-F0082B44AE99}"/>
    <dgm:cxn modelId="{500CF04E-DFAC-4061-8DC4-18149CC18EC3}" srcId="{07CDC8F8-9CAF-4CB4-8CD0-C3CC07326A47}" destId="{0A86C89D-5A7E-48CE-82AC-CB0868A471A7}" srcOrd="1" destOrd="0" parTransId="{F7AC122E-CF34-44DC-945F-607EEB670C64}" sibTransId="{5516A94D-5978-4F50-893D-CCC0ADE18234}"/>
    <dgm:cxn modelId="{CD8F0EE8-64D9-4AA5-AF7B-67B5E376059F}" type="presOf" srcId="{07CDC8F8-9CAF-4CB4-8CD0-C3CC07326A47}" destId="{F85B9DAB-08B0-4EAE-84E4-FE70EC6900A8}" srcOrd="0" destOrd="0" presId="urn:microsoft.com/office/officeart/2005/8/layout/hChevron3"/>
    <dgm:cxn modelId="{714BE196-D34C-4193-9CF8-84A147A137C3}" type="presOf" srcId="{37F14403-F196-4D9A-B0D7-1D05DD223277}" destId="{0185762C-B8C2-45E1-8131-E067DA5C3121}" srcOrd="0" destOrd="0" presId="urn:microsoft.com/office/officeart/2005/8/layout/hChevron3"/>
    <dgm:cxn modelId="{DAADE233-D130-4100-85F0-34DD5C3AC236}" type="presParOf" srcId="{F85B9DAB-08B0-4EAE-84E4-FE70EC6900A8}" destId="{64DBDAA1-024F-495B-96E4-22A4C28CBDCF}" srcOrd="0" destOrd="0" presId="urn:microsoft.com/office/officeart/2005/8/layout/hChevron3"/>
    <dgm:cxn modelId="{9DF48FFB-BFBF-460F-B832-1D323B01C2F0}" type="presParOf" srcId="{F85B9DAB-08B0-4EAE-84E4-FE70EC6900A8}" destId="{73CF0B3B-9210-431A-B7AB-DD61FCBEEA7D}" srcOrd="1" destOrd="0" presId="urn:microsoft.com/office/officeart/2005/8/layout/hChevron3"/>
    <dgm:cxn modelId="{E6CD5387-EDF4-4CD0-8A0A-560B6D0F958B}" type="presParOf" srcId="{F85B9DAB-08B0-4EAE-84E4-FE70EC6900A8}" destId="{EC5C61DF-8CA0-4866-BB77-3ABEB3A0A81A}" srcOrd="2" destOrd="0" presId="urn:microsoft.com/office/officeart/2005/8/layout/hChevron3"/>
    <dgm:cxn modelId="{50767B4F-507F-4BB8-AB13-A50B67932D3C}" type="presParOf" srcId="{F85B9DAB-08B0-4EAE-84E4-FE70EC6900A8}" destId="{F93655D6-826D-4D33-A5CE-8E2BDCCDC154}" srcOrd="3" destOrd="0" presId="urn:microsoft.com/office/officeart/2005/8/layout/hChevron3"/>
    <dgm:cxn modelId="{AB392482-D3F3-4A5A-8F73-6322E03D7E39}" type="presParOf" srcId="{F85B9DAB-08B0-4EAE-84E4-FE70EC6900A8}" destId="{8CC4B7A8-EF3F-488F-A0B3-B1C484A867B0}" srcOrd="4" destOrd="0" presId="urn:microsoft.com/office/officeart/2005/8/layout/hChevron3"/>
    <dgm:cxn modelId="{877A74C5-BCF4-450A-B942-E3AF6C288D24}" type="presParOf" srcId="{F85B9DAB-08B0-4EAE-84E4-FE70EC6900A8}" destId="{8A252260-27E9-4C75-A07C-DEF589430D49}" srcOrd="5" destOrd="0" presId="urn:microsoft.com/office/officeart/2005/8/layout/hChevron3"/>
    <dgm:cxn modelId="{F576CDCD-647F-4FE8-8558-25CB67FE72EE}" type="presParOf" srcId="{F85B9DAB-08B0-4EAE-84E4-FE70EC6900A8}" destId="{C68D181E-ABA1-414D-B2E0-1FC12F43A77F}" srcOrd="6" destOrd="0" presId="urn:microsoft.com/office/officeart/2005/8/layout/hChevron3"/>
    <dgm:cxn modelId="{E9048508-A0A9-49BC-AB77-1CE74829AA22}" type="presParOf" srcId="{F85B9DAB-08B0-4EAE-84E4-FE70EC6900A8}" destId="{2005B73A-13E5-4B02-857A-B29A6CD658AF}" srcOrd="7" destOrd="0" presId="urn:microsoft.com/office/officeart/2005/8/layout/hChevron3"/>
    <dgm:cxn modelId="{03FC56C6-3F0D-4237-A981-9B84180E5C96}" type="presParOf" srcId="{F85B9DAB-08B0-4EAE-84E4-FE70EC6900A8}" destId="{B7D1FBC7-8C24-4560-A947-4F9E0042616D}" srcOrd="8" destOrd="0" presId="urn:microsoft.com/office/officeart/2005/8/layout/hChevron3"/>
    <dgm:cxn modelId="{0559962C-61D7-4048-8289-BAD2D6F7FFD1}" type="presParOf" srcId="{F85B9DAB-08B0-4EAE-84E4-FE70EC6900A8}" destId="{96E7B704-A8B4-4135-AB33-85AFB879BC38}" srcOrd="9" destOrd="0" presId="urn:microsoft.com/office/officeart/2005/8/layout/hChevron3"/>
    <dgm:cxn modelId="{96BBB24B-EC4F-456E-ABEA-7DE679BD26C5}" type="presParOf" srcId="{F85B9DAB-08B0-4EAE-84E4-FE70EC6900A8}" destId="{DD9995A6-46CB-489B-B232-9A85FB81A634}" srcOrd="10" destOrd="0" presId="urn:microsoft.com/office/officeart/2005/8/layout/hChevron3"/>
    <dgm:cxn modelId="{4362E9CA-77FD-4212-A08E-9B6D99453D53}" type="presParOf" srcId="{F85B9DAB-08B0-4EAE-84E4-FE70EC6900A8}" destId="{56591BBB-478E-45C7-BCF9-FEAB5DF3D1B4}" srcOrd="11" destOrd="0" presId="urn:microsoft.com/office/officeart/2005/8/layout/hChevron3"/>
    <dgm:cxn modelId="{FDDA0602-792D-4D3D-8609-87C7E16D913E}" type="presParOf" srcId="{F85B9DAB-08B0-4EAE-84E4-FE70EC6900A8}" destId="{33EAE534-EC94-4615-99B7-74B177ECF4CA}" srcOrd="12" destOrd="0" presId="urn:microsoft.com/office/officeart/2005/8/layout/hChevron3"/>
    <dgm:cxn modelId="{A68953E1-DF9C-4655-B884-9AB7FFE04EF9}" type="presParOf" srcId="{F85B9DAB-08B0-4EAE-84E4-FE70EC6900A8}" destId="{3165FA17-690F-461F-B707-49C30E064CBB}" srcOrd="13" destOrd="0" presId="urn:microsoft.com/office/officeart/2005/8/layout/hChevron3"/>
    <dgm:cxn modelId="{2AE64597-B60E-44D2-935C-6A79A5B4040C}" type="presParOf" srcId="{F85B9DAB-08B0-4EAE-84E4-FE70EC6900A8}" destId="{0185762C-B8C2-45E1-8131-E067DA5C3121}" srcOrd="14" destOrd="0" presId="urn:microsoft.com/office/officeart/2005/8/layout/hChevron3"/>
    <dgm:cxn modelId="{6FA6C285-9210-4C46-A14C-DA2D514268F4}" type="presParOf" srcId="{F85B9DAB-08B0-4EAE-84E4-FE70EC6900A8}" destId="{4D74BF8F-60DA-41E1-9D8B-E4F9BD36EED3}" srcOrd="15" destOrd="0" presId="urn:microsoft.com/office/officeart/2005/8/layout/hChevron3"/>
    <dgm:cxn modelId="{438AC28C-8186-464F-85C1-B56FDF4DAB54}" type="presParOf" srcId="{F85B9DAB-08B0-4EAE-84E4-FE70EC6900A8}" destId="{DEAAF18F-8CC8-4BC1-8DF3-D4285318601E}" srcOrd="16" destOrd="0" presId="urn:microsoft.com/office/officeart/2005/8/layout/hChevron3"/>
    <dgm:cxn modelId="{C3EB99C1-74DE-4298-97BA-296845397CEF}" type="presParOf" srcId="{F85B9DAB-08B0-4EAE-84E4-FE70EC6900A8}" destId="{A6691BBD-726D-4A1C-B9EB-6921ECF6C437}" srcOrd="17" destOrd="0" presId="urn:microsoft.com/office/officeart/2005/8/layout/hChevron3"/>
    <dgm:cxn modelId="{2DB7C395-1395-44DA-B083-6FEA3F70E438}" type="presParOf" srcId="{F85B9DAB-08B0-4EAE-84E4-FE70EC6900A8}" destId="{C3DB746A-7561-4F4C-9373-1212EB1A3A7D}" srcOrd="18" destOrd="0" presId="urn:microsoft.com/office/officeart/2005/8/layout/hChevron3"/>
    <dgm:cxn modelId="{2753A5F2-11A8-485B-85BC-C7A5DC5AC855}" type="presParOf" srcId="{F85B9DAB-08B0-4EAE-84E4-FE70EC6900A8}" destId="{CD0DDFB0-CCC8-4428-95C4-A8008FA3487A}" srcOrd="19" destOrd="0" presId="urn:microsoft.com/office/officeart/2005/8/layout/hChevron3"/>
    <dgm:cxn modelId="{89941C1E-A975-4E7B-9B4B-8B2A1CD786AC}"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CDC8F8-9CAF-4CB4-8CD0-C3CC07326A47}" type="doc">
      <dgm:prSet loTypeId="urn:microsoft.com/office/officeart/2005/8/layout/hChevron3" loCatId="process" qsTypeId="urn:microsoft.com/office/officeart/2005/8/quickstyle/simple1" qsCatId="simple" csTypeId="urn:microsoft.com/office/officeart/2005/8/colors/accent1_2" csCatId="accent1" phldr="1"/>
      <dgm:spPr/>
    </dgm:pt>
    <dgm:pt modelId="{45864B26-023D-44B8-B99B-D1B271BAF3E9}">
      <dgm:prSet phldrT="[Text]" custT="1"/>
      <dgm:spPr>
        <a:solidFill>
          <a:schemeClr val="accent1"/>
        </a:solidFill>
      </dgm:spPr>
      <dgm:t>
        <a:bodyPr/>
        <a:lstStyle/>
        <a:p>
          <a:r>
            <a:rPr lang="en-GB" sz="900" dirty="0" smtClean="0"/>
            <a:t>Key facts</a:t>
          </a:r>
          <a:endParaRPr lang="en-GB" sz="900" dirty="0"/>
        </a:p>
      </dgm:t>
    </dgm:pt>
    <dgm:pt modelId="{24D9D324-44DE-436B-9E9C-17B15CD06530}" type="parTrans" cxnId="{3D305E7D-65E0-4CE8-ACC5-23347B431D46}">
      <dgm:prSet/>
      <dgm:spPr/>
      <dgm:t>
        <a:bodyPr/>
        <a:lstStyle/>
        <a:p>
          <a:endParaRPr lang="en-GB" sz="900"/>
        </a:p>
      </dgm:t>
    </dgm:pt>
    <dgm:pt modelId="{EEFFEDA3-CE8B-4B86-8600-1A3E57F61791}" type="sibTrans" cxnId="{3D305E7D-65E0-4CE8-ACC5-23347B431D46}">
      <dgm:prSet/>
      <dgm:spPr/>
      <dgm:t>
        <a:bodyPr/>
        <a:lstStyle/>
        <a:p>
          <a:endParaRPr lang="en-GB" sz="900"/>
        </a:p>
      </dgm:t>
    </dgm:pt>
    <dgm:pt modelId="{0A86C89D-5A7E-48CE-82AC-CB0868A471A7}">
      <dgm:prSet phldrT="[Text]" custT="1"/>
      <dgm:spPr/>
      <dgm:t>
        <a:bodyPr/>
        <a:lstStyle/>
        <a:p>
          <a:r>
            <a:rPr lang="en-GB" sz="900" dirty="0" smtClean="0"/>
            <a:t>Setting the scene</a:t>
          </a:r>
          <a:endParaRPr lang="en-GB" sz="900" dirty="0"/>
        </a:p>
      </dgm:t>
    </dgm:pt>
    <dgm:pt modelId="{F7AC122E-CF34-44DC-945F-607EEB670C64}" type="parTrans" cxnId="{500CF04E-DFAC-4061-8DC4-18149CC18EC3}">
      <dgm:prSet/>
      <dgm:spPr/>
      <dgm:t>
        <a:bodyPr/>
        <a:lstStyle/>
        <a:p>
          <a:endParaRPr lang="en-GB" sz="900"/>
        </a:p>
      </dgm:t>
    </dgm:pt>
    <dgm:pt modelId="{5516A94D-5978-4F50-893D-CCC0ADE18234}" type="sibTrans" cxnId="{500CF04E-DFAC-4061-8DC4-18149CC18EC3}">
      <dgm:prSet/>
      <dgm:spPr/>
      <dgm:t>
        <a:bodyPr/>
        <a:lstStyle/>
        <a:p>
          <a:endParaRPr lang="en-GB" sz="900"/>
        </a:p>
      </dgm:t>
    </dgm:pt>
    <dgm:pt modelId="{6BF2B965-142A-4F8C-8B98-EC3E4168C72B}">
      <dgm:prSet phldrT="[Text]" custT="1"/>
      <dgm:spPr>
        <a:solidFill>
          <a:schemeClr val="accent1"/>
        </a:solidFill>
      </dgm:spPr>
      <dgm:t>
        <a:bodyPr/>
        <a:lstStyle/>
        <a:p>
          <a:r>
            <a:rPr lang="en-GB" sz="900" dirty="0" smtClean="0"/>
            <a:t>Policy context</a:t>
          </a:r>
          <a:endParaRPr lang="en-GB" sz="900" dirty="0"/>
        </a:p>
      </dgm:t>
    </dgm:pt>
    <dgm:pt modelId="{4DE3459B-C829-4E55-B888-6D0FDF486FCB}" type="parTrans" cxnId="{9A232514-B6A1-4590-8077-9C6B402B9D69}">
      <dgm:prSet/>
      <dgm:spPr/>
      <dgm:t>
        <a:bodyPr/>
        <a:lstStyle/>
        <a:p>
          <a:endParaRPr lang="en-GB" sz="900"/>
        </a:p>
      </dgm:t>
    </dgm:pt>
    <dgm:pt modelId="{9CCDD4F1-9746-4E1E-ABA1-17C12394F599}" type="sibTrans" cxnId="{9A232514-B6A1-4590-8077-9C6B402B9D69}">
      <dgm:prSet/>
      <dgm:spPr/>
      <dgm:t>
        <a:bodyPr/>
        <a:lstStyle/>
        <a:p>
          <a:endParaRPr lang="en-GB" sz="900"/>
        </a:p>
      </dgm:t>
    </dgm:pt>
    <dgm:pt modelId="{EF4A73B0-0F51-4E56-B6FA-C93EC709EE24}">
      <dgm:prSet custT="1"/>
      <dgm:spPr/>
      <dgm:t>
        <a:bodyPr/>
        <a:lstStyle/>
        <a:p>
          <a:r>
            <a:rPr lang="en-GB" sz="900" dirty="0" smtClean="0"/>
            <a:t>What works?</a:t>
          </a:r>
          <a:endParaRPr lang="en-GB" sz="900" dirty="0"/>
        </a:p>
      </dgm:t>
    </dgm:pt>
    <dgm:pt modelId="{DD9A2503-0F64-45F2-9FFB-927E4314ECDD}" type="parTrans" cxnId="{D50E1DA8-C891-413E-B3F7-F4FFFBC3D514}">
      <dgm:prSet/>
      <dgm:spPr/>
      <dgm:t>
        <a:bodyPr/>
        <a:lstStyle/>
        <a:p>
          <a:endParaRPr lang="en-GB" sz="900"/>
        </a:p>
      </dgm:t>
    </dgm:pt>
    <dgm:pt modelId="{0DC2C220-DB23-489D-8F37-F7A900751829}" type="sibTrans" cxnId="{D50E1DA8-C891-413E-B3F7-F4FFFBC3D514}">
      <dgm:prSet/>
      <dgm:spPr/>
      <dgm:t>
        <a:bodyPr/>
        <a:lstStyle/>
        <a:p>
          <a:endParaRPr lang="en-GB" sz="900"/>
        </a:p>
      </dgm:t>
    </dgm:pt>
    <dgm:pt modelId="{445563BE-B611-4F84-A507-F638F0AB8858}">
      <dgm:prSet custT="1"/>
      <dgm:spPr>
        <a:solidFill>
          <a:schemeClr val="accent1"/>
        </a:solidFill>
      </dgm:spPr>
      <dgm:t>
        <a:bodyPr/>
        <a:lstStyle/>
        <a:p>
          <a:r>
            <a:rPr lang="en-GB" sz="900" dirty="0" smtClean="0"/>
            <a:t>Local picture</a:t>
          </a:r>
          <a:endParaRPr lang="en-GB" sz="900" dirty="0"/>
        </a:p>
      </dgm:t>
    </dgm:pt>
    <dgm:pt modelId="{23A80ECB-381C-442C-8FEE-2CCB105DCF3D}" type="parTrans" cxnId="{02666718-F9B2-4A8B-9BE7-A80872C3EE22}">
      <dgm:prSet/>
      <dgm:spPr/>
      <dgm:t>
        <a:bodyPr/>
        <a:lstStyle/>
        <a:p>
          <a:endParaRPr lang="en-GB" sz="900"/>
        </a:p>
      </dgm:t>
    </dgm:pt>
    <dgm:pt modelId="{A85471F0-ABCD-4B48-8CD7-F0082B44AE99}" type="sibTrans" cxnId="{02666718-F9B2-4A8B-9BE7-A80872C3EE22}">
      <dgm:prSet/>
      <dgm:spPr/>
      <dgm:t>
        <a:bodyPr/>
        <a:lstStyle/>
        <a:p>
          <a:endParaRPr lang="en-GB" sz="900"/>
        </a:p>
      </dgm:t>
    </dgm:pt>
    <dgm:pt modelId="{43A36CC4-9769-4FA2-AF1B-45A21581806D}">
      <dgm:prSet custT="1"/>
      <dgm:spPr>
        <a:solidFill>
          <a:schemeClr val="accent1"/>
        </a:solidFill>
      </dgm:spPr>
      <dgm:t>
        <a:bodyPr/>
        <a:lstStyle/>
        <a:p>
          <a:r>
            <a:rPr lang="en-GB" sz="900" dirty="0" smtClean="0"/>
            <a:t>Local actions</a:t>
          </a:r>
          <a:endParaRPr lang="en-GB" sz="900" dirty="0"/>
        </a:p>
      </dgm:t>
    </dgm:pt>
    <dgm:pt modelId="{F3F918F2-E454-45E5-A0C1-BFAFCC0F552A}" type="parTrans" cxnId="{9DB73D86-C9DC-424C-A021-3B7E34460C8F}">
      <dgm:prSet/>
      <dgm:spPr/>
      <dgm:t>
        <a:bodyPr/>
        <a:lstStyle/>
        <a:p>
          <a:endParaRPr lang="en-GB" sz="900"/>
        </a:p>
      </dgm:t>
    </dgm:pt>
    <dgm:pt modelId="{A37E2EC9-DBEE-4B6A-8546-DBE8D9272913}" type="sibTrans" cxnId="{9DB73D86-C9DC-424C-A021-3B7E34460C8F}">
      <dgm:prSet/>
      <dgm:spPr/>
      <dgm:t>
        <a:bodyPr/>
        <a:lstStyle/>
        <a:p>
          <a:endParaRPr lang="en-GB" sz="900"/>
        </a:p>
      </dgm:t>
    </dgm:pt>
    <dgm:pt modelId="{061A0BF5-072B-4B8D-B531-B8AEADF59D67}">
      <dgm:prSet custT="1"/>
      <dgm:spPr/>
      <dgm:t>
        <a:bodyPr/>
        <a:lstStyle/>
        <a:p>
          <a:r>
            <a:rPr lang="en-GB" sz="900" dirty="0" smtClean="0"/>
            <a:t>Impact on indicators</a:t>
          </a:r>
          <a:endParaRPr lang="en-GB" sz="900" dirty="0"/>
        </a:p>
      </dgm:t>
    </dgm:pt>
    <dgm:pt modelId="{A3FB52EF-33A0-42D0-8591-3F07F78171BC}" type="parTrans" cxnId="{D11687C0-6F8D-487C-8E99-CED7C74C7ED0}">
      <dgm:prSet/>
      <dgm:spPr/>
      <dgm:t>
        <a:bodyPr/>
        <a:lstStyle/>
        <a:p>
          <a:endParaRPr lang="en-GB" sz="900"/>
        </a:p>
      </dgm:t>
    </dgm:pt>
    <dgm:pt modelId="{14A5F1FB-4D41-47EF-8A49-C0895031AC32}" type="sibTrans" cxnId="{D11687C0-6F8D-487C-8E99-CED7C74C7ED0}">
      <dgm:prSet/>
      <dgm:spPr/>
      <dgm:t>
        <a:bodyPr/>
        <a:lstStyle/>
        <a:p>
          <a:endParaRPr lang="en-GB" sz="900"/>
        </a:p>
      </dgm:t>
    </dgm:pt>
    <dgm:pt modelId="{37F14403-F196-4D9A-B0D7-1D05DD223277}">
      <dgm:prSet custT="1"/>
      <dgm:spPr>
        <a:solidFill>
          <a:schemeClr val="accent1"/>
        </a:solidFill>
      </dgm:spPr>
      <dgm:t>
        <a:bodyPr/>
        <a:lstStyle/>
        <a:p>
          <a:r>
            <a:rPr lang="en-GB" sz="900" dirty="0" smtClean="0"/>
            <a:t>Public perspective</a:t>
          </a:r>
          <a:endParaRPr lang="en-GB" sz="900" dirty="0"/>
        </a:p>
      </dgm:t>
    </dgm:pt>
    <dgm:pt modelId="{F536E33C-4CCA-466C-A4CE-C0857C813A0B}" type="parTrans" cxnId="{A1C3D1AF-A649-48ED-BDF2-D34EF3F09CC8}">
      <dgm:prSet/>
      <dgm:spPr/>
      <dgm:t>
        <a:bodyPr/>
        <a:lstStyle/>
        <a:p>
          <a:endParaRPr lang="en-GB" sz="900"/>
        </a:p>
      </dgm:t>
    </dgm:pt>
    <dgm:pt modelId="{95EB5A5A-0D33-4DCE-AA71-9F95621C5FF7}" type="sibTrans" cxnId="{A1C3D1AF-A649-48ED-BDF2-D34EF3F09CC8}">
      <dgm:prSet/>
      <dgm:spPr/>
      <dgm:t>
        <a:bodyPr/>
        <a:lstStyle/>
        <a:p>
          <a:endParaRPr lang="en-GB" sz="900"/>
        </a:p>
      </dgm:t>
    </dgm:pt>
    <dgm:pt modelId="{B92CA054-D69D-4735-A177-4A21F65B3E61}">
      <dgm:prSet custT="1"/>
      <dgm:spPr>
        <a:solidFill>
          <a:srgbClr val="339933"/>
        </a:solidFill>
      </dgm:spPr>
      <dgm:t>
        <a:bodyPr/>
        <a:lstStyle/>
        <a:p>
          <a:r>
            <a:rPr lang="en-GB" sz="900" dirty="0" smtClean="0"/>
            <a:t>Knowledge gaps</a:t>
          </a:r>
          <a:endParaRPr lang="en-GB" sz="900" dirty="0"/>
        </a:p>
      </dgm:t>
    </dgm:pt>
    <dgm:pt modelId="{78C2FA89-633C-415F-8B74-7046F7C0096A}" type="parTrans" cxnId="{618EBCA0-DDF1-4727-89B9-74E0FA3D69D0}">
      <dgm:prSet/>
      <dgm:spPr/>
      <dgm:t>
        <a:bodyPr/>
        <a:lstStyle/>
        <a:p>
          <a:endParaRPr lang="en-GB" sz="900"/>
        </a:p>
      </dgm:t>
    </dgm:pt>
    <dgm:pt modelId="{A5C01145-D515-4073-8282-495D57AF52DA}" type="sibTrans" cxnId="{618EBCA0-DDF1-4727-89B9-74E0FA3D69D0}">
      <dgm:prSet/>
      <dgm:spPr/>
      <dgm:t>
        <a:bodyPr/>
        <a:lstStyle/>
        <a:p>
          <a:endParaRPr lang="en-GB" sz="900"/>
        </a:p>
      </dgm:t>
    </dgm:pt>
    <dgm:pt modelId="{DEFD813D-29D1-4F20-8D9D-0F1B29A990EF}">
      <dgm:prSet custT="1"/>
      <dgm:spPr/>
      <dgm:t>
        <a:bodyPr/>
        <a:lstStyle/>
        <a:p>
          <a:r>
            <a:rPr lang="en-GB" sz="900" dirty="0" smtClean="0"/>
            <a:t>Priorities</a:t>
          </a:r>
          <a:endParaRPr lang="en-GB" sz="900" dirty="0"/>
        </a:p>
      </dgm:t>
    </dgm:pt>
    <dgm:pt modelId="{B4CDBFDB-10E8-424B-A437-29DC10BF23C0}" type="parTrans" cxnId="{538927E7-F709-4901-A540-8A2D44EAB6F2}">
      <dgm:prSet/>
      <dgm:spPr/>
      <dgm:t>
        <a:bodyPr/>
        <a:lstStyle/>
        <a:p>
          <a:endParaRPr lang="en-GB" sz="900"/>
        </a:p>
      </dgm:t>
    </dgm:pt>
    <dgm:pt modelId="{1F959A5C-891C-4A3F-ACC9-9FFC4EE3DAA1}" type="sibTrans" cxnId="{538927E7-F709-4901-A540-8A2D44EAB6F2}">
      <dgm:prSet/>
      <dgm:spPr/>
      <dgm:t>
        <a:bodyPr/>
        <a:lstStyle/>
        <a:p>
          <a:endParaRPr lang="en-GB" sz="900"/>
        </a:p>
      </dgm:t>
    </dgm:pt>
    <dgm:pt modelId="{75E2CA75-A4B0-49F6-8BB3-FFFD70AC9DAF}">
      <dgm:prSet custT="1"/>
      <dgm:spPr/>
      <dgm:t>
        <a:bodyPr/>
        <a:lstStyle/>
        <a:p>
          <a:r>
            <a:rPr lang="en-GB" sz="900" dirty="0" smtClean="0"/>
            <a:t>Key contacts &amp; Appendices</a:t>
          </a:r>
          <a:endParaRPr lang="en-GB" sz="900" dirty="0"/>
        </a:p>
      </dgm:t>
    </dgm:pt>
    <dgm:pt modelId="{427F7A15-B86B-44E1-A0CF-872B8842C97B}" type="parTrans" cxnId="{88C70100-1F36-4EFC-B662-354A2852389A}">
      <dgm:prSet/>
      <dgm:spPr/>
      <dgm:t>
        <a:bodyPr/>
        <a:lstStyle/>
        <a:p>
          <a:endParaRPr lang="en-GB" sz="900"/>
        </a:p>
      </dgm:t>
    </dgm:pt>
    <dgm:pt modelId="{2BD45ACF-99BE-405E-968C-CD4DD77B94A7}" type="sibTrans" cxnId="{88C70100-1F36-4EFC-B662-354A2852389A}">
      <dgm:prSet/>
      <dgm:spPr/>
      <dgm:t>
        <a:bodyPr/>
        <a:lstStyle/>
        <a:p>
          <a:endParaRPr lang="en-GB" sz="900"/>
        </a:p>
      </dgm:t>
    </dgm:pt>
    <dgm:pt modelId="{F85B9DAB-08B0-4EAE-84E4-FE70EC6900A8}" type="pres">
      <dgm:prSet presAssocID="{07CDC8F8-9CAF-4CB4-8CD0-C3CC07326A47}" presName="Name0" presStyleCnt="0">
        <dgm:presLayoutVars>
          <dgm:dir/>
          <dgm:resizeHandles val="exact"/>
        </dgm:presLayoutVars>
      </dgm:prSet>
      <dgm:spPr/>
    </dgm:pt>
    <dgm:pt modelId="{64DBDAA1-024F-495B-96E4-22A4C28CBDCF}" type="pres">
      <dgm:prSet presAssocID="{45864B26-023D-44B8-B99B-D1B271BAF3E9}" presName="parTxOnly" presStyleLbl="node1" presStyleIdx="0" presStyleCnt="11">
        <dgm:presLayoutVars>
          <dgm:bulletEnabled val="1"/>
        </dgm:presLayoutVars>
      </dgm:prSet>
      <dgm:spPr/>
      <dgm:t>
        <a:bodyPr/>
        <a:lstStyle/>
        <a:p>
          <a:endParaRPr lang="en-GB"/>
        </a:p>
      </dgm:t>
    </dgm:pt>
    <dgm:pt modelId="{73CF0B3B-9210-431A-B7AB-DD61FCBEEA7D}" type="pres">
      <dgm:prSet presAssocID="{EEFFEDA3-CE8B-4B86-8600-1A3E57F61791}" presName="parSpace" presStyleCnt="0"/>
      <dgm:spPr/>
    </dgm:pt>
    <dgm:pt modelId="{EC5C61DF-8CA0-4866-BB77-3ABEB3A0A81A}" type="pres">
      <dgm:prSet presAssocID="{0A86C89D-5A7E-48CE-82AC-CB0868A471A7}" presName="parTxOnly" presStyleLbl="node1" presStyleIdx="1" presStyleCnt="11">
        <dgm:presLayoutVars>
          <dgm:bulletEnabled val="1"/>
        </dgm:presLayoutVars>
      </dgm:prSet>
      <dgm:spPr/>
      <dgm:t>
        <a:bodyPr/>
        <a:lstStyle/>
        <a:p>
          <a:endParaRPr lang="en-GB"/>
        </a:p>
      </dgm:t>
    </dgm:pt>
    <dgm:pt modelId="{F93655D6-826D-4D33-A5CE-8E2BDCCDC154}" type="pres">
      <dgm:prSet presAssocID="{5516A94D-5978-4F50-893D-CCC0ADE18234}" presName="parSpace" presStyleCnt="0"/>
      <dgm:spPr/>
    </dgm:pt>
    <dgm:pt modelId="{8CC4B7A8-EF3F-488F-A0B3-B1C484A867B0}" type="pres">
      <dgm:prSet presAssocID="{6BF2B965-142A-4F8C-8B98-EC3E4168C72B}" presName="parTxOnly" presStyleLbl="node1" presStyleIdx="2" presStyleCnt="11">
        <dgm:presLayoutVars>
          <dgm:bulletEnabled val="1"/>
        </dgm:presLayoutVars>
      </dgm:prSet>
      <dgm:spPr/>
      <dgm:t>
        <a:bodyPr/>
        <a:lstStyle/>
        <a:p>
          <a:endParaRPr lang="en-GB"/>
        </a:p>
      </dgm:t>
    </dgm:pt>
    <dgm:pt modelId="{8A252260-27E9-4C75-A07C-DEF589430D49}" type="pres">
      <dgm:prSet presAssocID="{9CCDD4F1-9746-4E1E-ABA1-17C12394F599}" presName="parSpace" presStyleCnt="0"/>
      <dgm:spPr/>
    </dgm:pt>
    <dgm:pt modelId="{C68D181E-ABA1-414D-B2E0-1FC12F43A77F}" type="pres">
      <dgm:prSet presAssocID="{EF4A73B0-0F51-4E56-B6FA-C93EC709EE24}" presName="parTxOnly" presStyleLbl="node1" presStyleIdx="3" presStyleCnt="11">
        <dgm:presLayoutVars>
          <dgm:bulletEnabled val="1"/>
        </dgm:presLayoutVars>
      </dgm:prSet>
      <dgm:spPr/>
      <dgm:t>
        <a:bodyPr/>
        <a:lstStyle/>
        <a:p>
          <a:endParaRPr lang="en-GB"/>
        </a:p>
      </dgm:t>
    </dgm:pt>
    <dgm:pt modelId="{2005B73A-13E5-4B02-857A-B29A6CD658AF}" type="pres">
      <dgm:prSet presAssocID="{0DC2C220-DB23-489D-8F37-F7A900751829}" presName="parSpace" presStyleCnt="0"/>
      <dgm:spPr/>
    </dgm:pt>
    <dgm:pt modelId="{B7D1FBC7-8C24-4560-A947-4F9E0042616D}" type="pres">
      <dgm:prSet presAssocID="{445563BE-B611-4F84-A507-F638F0AB8858}" presName="parTxOnly" presStyleLbl="node1" presStyleIdx="4" presStyleCnt="11">
        <dgm:presLayoutVars>
          <dgm:bulletEnabled val="1"/>
        </dgm:presLayoutVars>
      </dgm:prSet>
      <dgm:spPr/>
      <dgm:t>
        <a:bodyPr/>
        <a:lstStyle/>
        <a:p>
          <a:endParaRPr lang="en-GB"/>
        </a:p>
      </dgm:t>
    </dgm:pt>
    <dgm:pt modelId="{96E7B704-A8B4-4135-AB33-85AFB879BC38}" type="pres">
      <dgm:prSet presAssocID="{A85471F0-ABCD-4B48-8CD7-F0082B44AE99}" presName="parSpace" presStyleCnt="0"/>
      <dgm:spPr/>
    </dgm:pt>
    <dgm:pt modelId="{DD9995A6-46CB-489B-B232-9A85FB81A634}" type="pres">
      <dgm:prSet presAssocID="{43A36CC4-9769-4FA2-AF1B-45A21581806D}" presName="parTxOnly" presStyleLbl="node1" presStyleIdx="5" presStyleCnt="11">
        <dgm:presLayoutVars>
          <dgm:bulletEnabled val="1"/>
        </dgm:presLayoutVars>
      </dgm:prSet>
      <dgm:spPr/>
      <dgm:t>
        <a:bodyPr/>
        <a:lstStyle/>
        <a:p>
          <a:endParaRPr lang="en-GB"/>
        </a:p>
      </dgm:t>
    </dgm:pt>
    <dgm:pt modelId="{56591BBB-478E-45C7-BCF9-FEAB5DF3D1B4}" type="pres">
      <dgm:prSet presAssocID="{A37E2EC9-DBEE-4B6A-8546-DBE8D9272913}" presName="parSpace" presStyleCnt="0"/>
      <dgm:spPr/>
    </dgm:pt>
    <dgm:pt modelId="{33EAE534-EC94-4615-99B7-74B177ECF4CA}" type="pres">
      <dgm:prSet presAssocID="{061A0BF5-072B-4B8D-B531-B8AEADF59D67}" presName="parTxOnly" presStyleLbl="node1" presStyleIdx="6" presStyleCnt="11">
        <dgm:presLayoutVars>
          <dgm:bulletEnabled val="1"/>
        </dgm:presLayoutVars>
      </dgm:prSet>
      <dgm:spPr/>
      <dgm:t>
        <a:bodyPr/>
        <a:lstStyle/>
        <a:p>
          <a:endParaRPr lang="en-GB"/>
        </a:p>
      </dgm:t>
    </dgm:pt>
    <dgm:pt modelId="{3165FA17-690F-461F-B707-49C30E064CBB}" type="pres">
      <dgm:prSet presAssocID="{14A5F1FB-4D41-47EF-8A49-C0895031AC32}" presName="parSpace" presStyleCnt="0"/>
      <dgm:spPr/>
    </dgm:pt>
    <dgm:pt modelId="{0185762C-B8C2-45E1-8131-E067DA5C3121}" type="pres">
      <dgm:prSet presAssocID="{37F14403-F196-4D9A-B0D7-1D05DD223277}" presName="parTxOnly" presStyleLbl="node1" presStyleIdx="7" presStyleCnt="11">
        <dgm:presLayoutVars>
          <dgm:bulletEnabled val="1"/>
        </dgm:presLayoutVars>
      </dgm:prSet>
      <dgm:spPr/>
      <dgm:t>
        <a:bodyPr/>
        <a:lstStyle/>
        <a:p>
          <a:endParaRPr lang="en-GB"/>
        </a:p>
      </dgm:t>
    </dgm:pt>
    <dgm:pt modelId="{4D74BF8F-60DA-41E1-9D8B-E4F9BD36EED3}" type="pres">
      <dgm:prSet presAssocID="{95EB5A5A-0D33-4DCE-AA71-9F95621C5FF7}" presName="parSpace" presStyleCnt="0"/>
      <dgm:spPr/>
    </dgm:pt>
    <dgm:pt modelId="{DEAAF18F-8CC8-4BC1-8DF3-D4285318601E}" type="pres">
      <dgm:prSet presAssocID="{B92CA054-D69D-4735-A177-4A21F65B3E61}" presName="parTxOnly" presStyleLbl="node1" presStyleIdx="8" presStyleCnt="11">
        <dgm:presLayoutVars>
          <dgm:bulletEnabled val="1"/>
        </dgm:presLayoutVars>
      </dgm:prSet>
      <dgm:spPr/>
      <dgm:t>
        <a:bodyPr/>
        <a:lstStyle/>
        <a:p>
          <a:endParaRPr lang="en-GB"/>
        </a:p>
      </dgm:t>
    </dgm:pt>
    <dgm:pt modelId="{A6691BBD-726D-4A1C-B9EB-6921ECF6C437}" type="pres">
      <dgm:prSet presAssocID="{A5C01145-D515-4073-8282-495D57AF52DA}" presName="parSpace" presStyleCnt="0"/>
      <dgm:spPr/>
    </dgm:pt>
    <dgm:pt modelId="{C3DB746A-7561-4F4C-9373-1212EB1A3A7D}" type="pres">
      <dgm:prSet presAssocID="{DEFD813D-29D1-4F20-8D9D-0F1B29A990EF}" presName="parTxOnly" presStyleLbl="node1" presStyleIdx="9" presStyleCnt="11">
        <dgm:presLayoutVars>
          <dgm:bulletEnabled val="1"/>
        </dgm:presLayoutVars>
      </dgm:prSet>
      <dgm:spPr/>
      <dgm:t>
        <a:bodyPr/>
        <a:lstStyle/>
        <a:p>
          <a:endParaRPr lang="en-GB"/>
        </a:p>
      </dgm:t>
    </dgm:pt>
    <dgm:pt modelId="{CD0DDFB0-CCC8-4428-95C4-A8008FA3487A}" type="pres">
      <dgm:prSet presAssocID="{1F959A5C-891C-4A3F-ACC9-9FFC4EE3DAA1}" presName="parSpace" presStyleCnt="0"/>
      <dgm:spPr/>
    </dgm:pt>
    <dgm:pt modelId="{0038F846-6D71-4B12-A8A5-1D32D5F41839}" type="pres">
      <dgm:prSet presAssocID="{75E2CA75-A4B0-49F6-8BB3-FFFD70AC9DAF}" presName="parTxOnly" presStyleLbl="node1" presStyleIdx="10" presStyleCnt="11">
        <dgm:presLayoutVars>
          <dgm:bulletEnabled val="1"/>
        </dgm:presLayoutVars>
      </dgm:prSet>
      <dgm:spPr/>
      <dgm:t>
        <a:bodyPr/>
        <a:lstStyle/>
        <a:p>
          <a:endParaRPr lang="en-GB"/>
        </a:p>
      </dgm:t>
    </dgm:pt>
  </dgm:ptLst>
  <dgm:cxnLst>
    <dgm:cxn modelId="{26418CF4-B749-42A4-8E9F-397F26E36103}" type="presOf" srcId="{43A36CC4-9769-4FA2-AF1B-45A21581806D}" destId="{DD9995A6-46CB-489B-B232-9A85FB81A634}" srcOrd="0" destOrd="0" presId="urn:microsoft.com/office/officeart/2005/8/layout/hChevron3"/>
    <dgm:cxn modelId="{1EFE3C67-95FA-47DE-AB1F-E3D453352199}" type="presOf" srcId="{45864B26-023D-44B8-B99B-D1B271BAF3E9}" destId="{64DBDAA1-024F-495B-96E4-22A4C28CBDCF}" srcOrd="0" destOrd="0" presId="urn:microsoft.com/office/officeart/2005/8/layout/hChevron3"/>
    <dgm:cxn modelId="{88C70100-1F36-4EFC-B662-354A2852389A}" srcId="{07CDC8F8-9CAF-4CB4-8CD0-C3CC07326A47}" destId="{75E2CA75-A4B0-49F6-8BB3-FFFD70AC9DAF}" srcOrd="10" destOrd="0" parTransId="{427F7A15-B86B-44E1-A0CF-872B8842C97B}" sibTransId="{2BD45ACF-99BE-405E-968C-CD4DD77B94A7}"/>
    <dgm:cxn modelId="{D11687C0-6F8D-487C-8E99-CED7C74C7ED0}" srcId="{07CDC8F8-9CAF-4CB4-8CD0-C3CC07326A47}" destId="{061A0BF5-072B-4B8D-B531-B8AEADF59D67}" srcOrd="6" destOrd="0" parTransId="{A3FB52EF-33A0-42D0-8591-3F07F78171BC}" sibTransId="{14A5F1FB-4D41-47EF-8A49-C0895031AC32}"/>
    <dgm:cxn modelId="{F0A23BFB-FBAF-4EC0-92F6-A7CC2D24829F}" type="presOf" srcId="{445563BE-B611-4F84-A507-F638F0AB8858}" destId="{B7D1FBC7-8C24-4560-A947-4F9E0042616D}" srcOrd="0" destOrd="0" presId="urn:microsoft.com/office/officeart/2005/8/layout/hChevron3"/>
    <dgm:cxn modelId="{0A327E78-0BE0-495C-AFA3-C39696B1AF82}" type="presOf" srcId="{07CDC8F8-9CAF-4CB4-8CD0-C3CC07326A47}" destId="{F85B9DAB-08B0-4EAE-84E4-FE70EC6900A8}" srcOrd="0" destOrd="0" presId="urn:microsoft.com/office/officeart/2005/8/layout/hChevron3"/>
    <dgm:cxn modelId="{FE5A2E0A-454F-469F-8346-B6DC0815A395}" type="presOf" srcId="{37F14403-F196-4D9A-B0D7-1D05DD223277}" destId="{0185762C-B8C2-45E1-8131-E067DA5C3121}" srcOrd="0" destOrd="0" presId="urn:microsoft.com/office/officeart/2005/8/layout/hChevron3"/>
    <dgm:cxn modelId="{500CF04E-DFAC-4061-8DC4-18149CC18EC3}" srcId="{07CDC8F8-9CAF-4CB4-8CD0-C3CC07326A47}" destId="{0A86C89D-5A7E-48CE-82AC-CB0868A471A7}" srcOrd="1" destOrd="0" parTransId="{F7AC122E-CF34-44DC-945F-607EEB670C64}" sibTransId="{5516A94D-5978-4F50-893D-CCC0ADE18234}"/>
    <dgm:cxn modelId="{618EBCA0-DDF1-4727-89B9-74E0FA3D69D0}" srcId="{07CDC8F8-9CAF-4CB4-8CD0-C3CC07326A47}" destId="{B92CA054-D69D-4735-A177-4A21F65B3E61}" srcOrd="8" destOrd="0" parTransId="{78C2FA89-633C-415F-8B74-7046F7C0096A}" sibTransId="{A5C01145-D515-4073-8282-495D57AF52DA}"/>
    <dgm:cxn modelId="{BA43E968-27A8-494F-BB4A-2392FA31A9AE}" type="presOf" srcId="{EF4A73B0-0F51-4E56-B6FA-C93EC709EE24}" destId="{C68D181E-ABA1-414D-B2E0-1FC12F43A77F}" srcOrd="0" destOrd="0" presId="urn:microsoft.com/office/officeart/2005/8/layout/hChevron3"/>
    <dgm:cxn modelId="{538927E7-F709-4901-A540-8A2D44EAB6F2}" srcId="{07CDC8F8-9CAF-4CB4-8CD0-C3CC07326A47}" destId="{DEFD813D-29D1-4F20-8D9D-0F1B29A990EF}" srcOrd="9" destOrd="0" parTransId="{B4CDBFDB-10E8-424B-A437-29DC10BF23C0}" sibTransId="{1F959A5C-891C-4A3F-ACC9-9FFC4EE3DAA1}"/>
    <dgm:cxn modelId="{CA68061F-4E64-4FB5-9945-2D9D3A9075E0}" type="presOf" srcId="{6BF2B965-142A-4F8C-8B98-EC3E4168C72B}" destId="{8CC4B7A8-EF3F-488F-A0B3-B1C484A867B0}" srcOrd="0" destOrd="0" presId="urn:microsoft.com/office/officeart/2005/8/layout/hChevron3"/>
    <dgm:cxn modelId="{75D08455-B39D-4CF7-A0E5-DDBD5342E81A}" type="presOf" srcId="{75E2CA75-A4B0-49F6-8BB3-FFFD70AC9DAF}" destId="{0038F846-6D71-4B12-A8A5-1D32D5F41839}" srcOrd="0" destOrd="0" presId="urn:microsoft.com/office/officeart/2005/8/layout/hChevron3"/>
    <dgm:cxn modelId="{D50E1DA8-C891-413E-B3F7-F4FFFBC3D514}" srcId="{07CDC8F8-9CAF-4CB4-8CD0-C3CC07326A47}" destId="{EF4A73B0-0F51-4E56-B6FA-C93EC709EE24}" srcOrd="3" destOrd="0" parTransId="{DD9A2503-0F64-45F2-9FFB-927E4314ECDD}" sibTransId="{0DC2C220-DB23-489D-8F37-F7A900751829}"/>
    <dgm:cxn modelId="{0971931A-AE5B-4A4B-834A-EF6084783A16}" type="presOf" srcId="{061A0BF5-072B-4B8D-B531-B8AEADF59D67}" destId="{33EAE534-EC94-4615-99B7-74B177ECF4CA}" srcOrd="0" destOrd="0" presId="urn:microsoft.com/office/officeart/2005/8/layout/hChevron3"/>
    <dgm:cxn modelId="{3D305E7D-65E0-4CE8-ACC5-23347B431D46}" srcId="{07CDC8F8-9CAF-4CB4-8CD0-C3CC07326A47}" destId="{45864B26-023D-44B8-B99B-D1B271BAF3E9}" srcOrd="0" destOrd="0" parTransId="{24D9D324-44DE-436B-9E9C-17B15CD06530}" sibTransId="{EEFFEDA3-CE8B-4B86-8600-1A3E57F61791}"/>
    <dgm:cxn modelId="{02666718-F9B2-4A8B-9BE7-A80872C3EE22}" srcId="{07CDC8F8-9CAF-4CB4-8CD0-C3CC07326A47}" destId="{445563BE-B611-4F84-A507-F638F0AB8858}" srcOrd="4" destOrd="0" parTransId="{23A80ECB-381C-442C-8FEE-2CCB105DCF3D}" sibTransId="{A85471F0-ABCD-4B48-8CD7-F0082B44AE99}"/>
    <dgm:cxn modelId="{7A903398-07A8-419E-AF11-6B23753F998A}" type="presOf" srcId="{DEFD813D-29D1-4F20-8D9D-0F1B29A990EF}" destId="{C3DB746A-7561-4F4C-9373-1212EB1A3A7D}" srcOrd="0" destOrd="0" presId="urn:microsoft.com/office/officeart/2005/8/layout/hChevron3"/>
    <dgm:cxn modelId="{8647BDCB-7EC3-4ADA-8F6C-40F481A52604}" type="presOf" srcId="{0A86C89D-5A7E-48CE-82AC-CB0868A471A7}" destId="{EC5C61DF-8CA0-4866-BB77-3ABEB3A0A81A}" srcOrd="0" destOrd="0" presId="urn:microsoft.com/office/officeart/2005/8/layout/hChevron3"/>
    <dgm:cxn modelId="{7FD9CDC2-FF37-48C6-866E-60BABAFB66A9}" type="presOf" srcId="{B92CA054-D69D-4735-A177-4A21F65B3E61}" destId="{DEAAF18F-8CC8-4BC1-8DF3-D4285318601E}" srcOrd="0" destOrd="0" presId="urn:microsoft.com/office/officeart/2005/8/layout/hChevron3"/>
    <dgm:cxn modelId="{A1C3D1AF-A649-48ED-BDF2-D34EF3F09CC8}" srcId="{07CDC8F8-9CAF-4CB4-8CD0-C3CC07326A47}" destId="{37F14403-F196-4D9A-B0D7-1D05DD223277}" srcOrd="7" destOrd="0" parTransId="{F536E33C-4CCA-466C-A4CE-C0857C813A0B}" sibTransId="{95EB5A5A-0D33-4DCE-AA71-9F95621C5FF7}"/>
    <dgm:cxn modelId="{9DB73D86-C9DC-424C-A021-3B7E34460C8F}" srcId="{07CDC8F8-9CAF-4CB4-8CD0-C3CC07326A47}" destId="{43A36CC4-9769-4FA2-AF1B-45A21581806D}" srcOrd="5" destOrd="0" parTransId="{F3F918F2-E454-45E5-A0C1-BFAFCC0F552A}" sibTransId="{A37E2EC9-DBEE-4B6A-8546-DBE8D9272913}"/>
    <dgm:cxn modelId="{9A232514-B6A1-4590-8077-9C6B402B9D69}" srcId="{07CDC8F8-9CAF-4CB4-8CD0-C3CC07326A47}" destId="{6BF2B965-142A-4F8C-8B98-EC3E4168C72B}" srcOrd="2" destOrd="0" parTransId="{4DE3459B-C829-4E55-B888-6D0FDF486FCB}" sibTransId="{9CCDD4F1-9746-4E1E-ABA1-17C12394F599}"/>
    <dgm:cxn modelId="{B64B168F-4E64-412B-9074-3461DA9E2FB3}" type="presParOf" srcId="{F85B9DAB-08B0-4EAE-84E4-FE70EC6900A8}" destId="{64DBDAA1-024F-495B-96E4-22A4C28CBDCF}" srcOrd="0" destOrd="0" presId="urn:microsoft.com/office/officeart/2005/8/layout/hChevron3"/>
    <dgm:cxn modelId="{9D5583E0-C0FD-46DE-BE52-D9C22CF69B3F}" type="presParOf" srcId="{F85B9DAB-08B0-4EAE-84E4-FE70EC6900A8}" destId="{73CF0B3B-9210-431A-B7AB-DD61FCBEEA7D}" srcOrd="1" destOrd="0" presId="urn:microsoft.com/office/officeart/2005/8/layout/hChevron3"/>
    <dgm:cxn modelId="{24F1DE77-39AD-4933-9EDD-080C76D4B285}" type="presParOf" srcId="{F85B9DAB-08B0-4EAE-84E4-FE70EC6900A8}" destId="{EC5C61DF-8CA0-4866-BB77-3ABEB3A0A81A}" srcOrd="2" destOrd="0" presId="urn:microsoft.com/office/officeart/2005/8/layout/hChevron3"/>
    <dgm:cxn modelId="{353BB8BC-8F11-4CFE-A5D4-3AB9BC9D4C4D}" type="presParOf" srcId="{F85B9DAB-08B0-4EAE-84E4-FE70EC6900A8}" destId="{F93655D6-826D-4D33-A5CE-8E2BDCCDC154}" srcOrd="3" destOrd="0" presId="urn:microsoft.com/office/officeart/2005/8/layout/hChevron3"/>
    <dgm:cxn modelId="{7EFDD59F-47CF-497C-895A-632DB9B5C1C4}" type="presParOf" srcId="{F85B9DAB-08B0-4EAE-84E4-FE70EC6900A8}" destId="{8CC4B7A8-EF3F-488F-A0B3-B1C484A867B0}" srcOrd="4" destOrd="0" presId="urn:microsoft.com/office/officeart/2005/8/layout/hChevron3"/>
    <dgm:cxn modelId="{C75180B4-FF74-4C2A-B648-D5A4C04DA581}" type="presParOf" srcId="{F85B9DAB-08B0-4EAE-84E4-FE70EC6900A8}" destId="{8A252260-27E9-4C75-A07C-DEF589430D49}" srcOrd="5" destOrd="0" presId="urn:microsoft.com/office/officeart/2005/8/layout/hChevron3"/>
    <dgm:cxn modelId="{2FBFE5A1-2893-4238-AF3E-6CC5172D0448}" type="presParOf" srcId="{F85B9DAB-08B0-4EAE-84E4-FE70EC6900A8}" destId="{C68D181E-ABA1-414D-B2E0-1FC12F43A77F}" srcOrd="6" destOrd="0" presId="urn:microsoft.com/office/officeart/2005/8/layout/hChevron3"/>
    <dgm:cxn modelId="{CC7AE8A4-BBCD-4B4D-A125-8479770D91E9}" type="presParOf" srcId="{F85B9DAB-08B0-4EAE-84E4-FE70EC6900A8}" destId="{2005B73A-13E5-4B02-857A-B29A6CD658AF}" srcOrd="7" destOrd="0" presId="urn:microsoft.com/office/officeart/2005/8/layout/hChevron3"/>
    <dgm:cxn modelId="{E2A1A378-A869-4A49-96BE-E608FDC518DC}" type="presParOf" srcId="{F85B9DAB-08B0-4EAE-84E4-FE70EC6900A8}" destId="{B7D1FBC7-8C24-4560-A947-4F9E0042616D}" srcOrd="8" destOrd="0" presId="urn:microsoft.com/office/officeart/2005/8/layout/hChevron3"/>
    <dgm:cxn modelId="{3DA3B06E-F5BD-44B2-8F45-F6642EA96E00}" type="presParOf" srcId="{F85B9DAB-08B0-4EAE-84E4-FE70EC6900A8}" destId="{96E7B704-A8B4-4135-AB33-85AFB879BC38}" srcOrd="9" destOrd="0" presId="urn:microsoft.com/office/officeart/2005/8/layout/hChevron3"/>
    <dgm:cxn modelId="{45C7FE6E-EECB-4E8C-8929-CF81B84435DC}" type="presParOf" srcId="{F85B9DAB-08B0-4EAE-84E4-FE70EC6900A8}" destId="{DD9995A6-46CB-489B-B232-9A85FB81A634}" srcOrd="10" destOrd="0" presId="urn:microsoft.com/office/officeart/2005/8/layout/hChevron3"/>
    <dgm:cxn modelId="{595D121D-C600-4678-9664-25C788775F63}" type="presParOf" srcId="{F85B9DAB-08B0-4EAE-84E4-FE70EC6900A8}" destId="{56591BBB-478E-45C7-BCF9-FEAB5DF3D1B4}" srcOrd="11" destOrd="0" presId="urn:microsoft.com/office/officeart/2005/8/layout/hChevron3"/>
    <dgm:cxn modelId="{CBDDB068-E3AD-418D-8CC4-B8FCF3C161B4}" type="presParOf" srcId="{F85B9DAB-08B0-4EAE-84E4-FE70EC6900A8}" destId="{33EAE534-EC94-4615-99B7-74B177ECF4CA}" srcOrd="12" destOrd="0" presId="urn:microsoft.com/office/officeart/2005/8/layout/hChevron3"/>
    <dgm:cxn modelId="{D98828FF-0A4E-41F6-8845-E5397537C997}" type="presParOf" srcId="{F85B9DAB-08B0-4EAE-84E4-FE70EC6900A8}" destId="{3165FA17-690F-461F-B707-49C30E064CBB}" srcOrd="13" destOrd="0" presId="urn:microsoft.com/office/officeart/2005/8/layout/hChevron3"/>
    <dgm:cxn modelId="{5753CC3C-A7B1-425D-9B85-75131F3E6BDF}" type="presParOf" srcId="{F85B9DAB-08B0-4EAE-84E4-FE70EC6900A8}" destId="{0185762C-B8C2-45E1-8131-E067DA5C3121}" srcOrd="14" destOrd="0" presId="urn:microsoft.com/office/officeart/2005/8/layout/hChevron3"/>
    <dgm:cxn modelId="{09319626-CC7F-4479-B4F0-AD0898F6BE1C}" type="presParOf" srcId="{F85B9DAB-08B0-4EAE-84E4-FE70EC6900A8}" destId="{4D74BF8F-60DA-41E1-9D8B-E4F9BD36EED3}" srcOrd="15" destOrd="0" presId="urn:microsoft.com/office/officeart/2005/8/layout/hChevron3"/>
    <dgm:cxn modelId="{F6E650D4-D0D5-429C-9C80-B45D7357FA37}" type="presParOf" srcId="{F85B9DAB-08B0-4EAE-84E4-FE70EC6900A8}" destId="{DEAAF18F-8CC8-4BC1-8DF3-D4285318601E}" srcOrd="16" destOrd="0" presId="urn:microsoft.com/office/officeart/2005/8/layout/hChevron3"/>
    <dgm:cxn modelId="{715744D8-3839-4501-B68B-380B16A7E9E3}" type="presParOf" srcId="{F85B9DAB-08B0-4EAE-84E4-FE70EC6900A8}" destId="{A6691BBD-726D-4A1C-B9EB-6921ECF6C437}" srcOrd="17" destOrd="0" presId="urn:microsoft.com/office/officeart/2005/8/layout/hChevron3"/>
    <dgm:cxn modelId="{A992B4FB-2214-416B-A8D5-2E509F8D3C39}" type="presParOf" srcId="{F85B9DAB-08B0-4EAE-84E4-FE70EC6900A8}" destId="{C3DB746A-7561-4F4C-9373-1212EB1A3A7D}" srcOrd="18" destOrd="0" presId="urn:microsoft.com/office/officeart/2005/8/layout/hChevron3"/>
    <dgm:cxn modelId="{8D5C29C1-695B-44CA-A6B2-452CCC132384}" type="presParOf" srcId="{F85B9DAB-08B0-4EAE-84E4-FE70EC6900A8}" destId="{CD0DDFB0-CCC8-4428-95C4-A8008FA3487A}" srcOrd="19" destOrd="0" presId="urn:microsoft.com/office/officeart/2005/8/layout/hChevron3"/>
    <dgm:cxn modelId="{7B3AB77C-CA30-4D1A-9537-DA3AE34DFED9}" type="presParOf" srcId="{F85B9DAB-08B0-4EAE-84E4-FE70EC6900A8}" destId="{0038F846-6D71-4B12-A8A5-1D32D5F41839}" srcOrd="2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facts</a:t>
          </a:r>
          <a:endParaRPr lang="en-GB" sz="900" kern="1200" dirty="0"/>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Setting the scene</a:t>
          </a:r>
          <a:endParaRPr lang="en-GB" sz="900" kern="1200" dirty="0"/>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Policy context</a:t>
          </a:r>
          <a:endParaRPr lang="en-GB" sz="900" kern="1200" dirty="0"/>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What works?</a:t>
          </a:r>
          <a:endParaRPr lang="en-GB" sz="900" kern="1200" dirty="0"/>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picture</a:t>
          </a:r>
          <a:endParaRPr lang="en-GB" sz="900" kern="1200" dirty="0"/>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actions</a:t>
          </a:r>
          <a:endParaRPr lang="en-GB" sz="900" kern="1200" dirty="0"/>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Impact on indicators</a:t>
          </a:r>
          <a:endParaRPr lang="en-GB" sz="900" kern="1200" dirty="0"/>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Public perspective</a:t>
          </a:r>
          <a:endParaRPr lang="en-GB" sz="900" kern="1200" dirty="0"/>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Knowledge gaps</a:t>
          </a:r>
          <a:endParaRPr lang="en-GB" sz="900" kern="1200" dirty="0"/>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Priorities</a:t>
          </a:r>
          <a:endParaRPr lang="en-GB" sz="900" kern="1200" dirty="0"/>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contacts &amp; Appendices</a:t>
          </a:r>
          <a:endParaRPr lang="en-GB" sz="900" kern="1200" dirty="0"/>
        </a:p>
      </dsp:txBody>
      <dsp:txXfrm>
        <a:off x="8297019" y="35996"/>
        <a:ext cx="607018" cy="404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facts</a:t>
          </a:r>
          <a:endParaRPr lang="en-GB" sz="900" kern="1200" dirty="0"/>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Setting the scene</a:t>
          </a:r>
          <a:endParaRPr lang="en-GB" sz="900" kern="1200" dirty="0"/>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Policy context</a:t>
          </a:r>
          <a:endParaRPr lang="en-GB" sz="900" kern="1200" dirty="0"/>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What works?</a:t>
          </a:r>
          <a:endParaRPr lang="en-GB" sz="900" kern="1200" dirty="0"/>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picture</a:t>
          </a:r>
          <a:endParaRPr lang="en-GB" sz="900" kern="1200" dirty="0"/>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actions</a:t>
          </a:r>
          <a:endParaRPr lang="en-GB" sz="900" kern="1200" dirty="0"/>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Impact on indicators</a:t>
          </a:r>
          <a:endParaRPr lang="en-GB" sz="900" kern="1200" dirty="0"/>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Public perspective</a:t>
          </a:r>
          <a:endParaRPr lang="en-GB" sz="900" kern="1200" dirty="0"/>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Knowledge gaps</a:t>
          </a:r>
          <a:endParaRPr lang="en-GB" sz="900" kern="1200" dirty="0"/>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Priorities</a:t>
          </a:r>
          <a:endParaRPr lang="en-GB" sz="900" kern="1200" dirty="0"/>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contacts &amp; Appendices</a:t>
          </a:r>
          <a:endParaRPr lang="en-GB" sz="900" kern="1200" dirty="0"/>
        </a:p>
      </dsp:txBody>
      <dsp:txXfrm>
        <a:off x="8297019" y="35996"/>
        <a:ext cx="607018" cy="40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facts</a:t>
          </a:r>
          <a:endParaRPr lang="en-GB" sz="900" kern="1200" dirty="0"/>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Setting the scene</a:t>
          </a:r>
          <a:endParaRPr lang="en-GB" sz="900" kern="1200" dirty="0"/>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Policy context</a:t>
          </a:r>
          <a:endParaRPr lang="en-GB" sz="900" kern="1200" dirty="0"/>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What works?</a:t>
          </a:r>
          <a:endParaRPr lang="en-GB" sz="900" kern="1200" dirty="0"/>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picture</a:t>
          </a:r>
          <a:endParaRPr lang="en-GB" sz="900" kern="1200" dirty="0"/>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actions</a:t>
          </a:r>
          <a:endParaRPr lang="en-GB" sz="900" kern="1200" dirty="0"/>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Impact on indicators</a:t>
          </a:r>
          <a:endParaRPr lang="en-GB" sz="900" kern="1200" dirty="0"/>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Public perspective</a:t>
          </a:r>
          <a:endParaRPr lang="en-GB" sz="900" kern="1200" dirty="0"/>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Knowledge gaps</a:t>
          </a:r>
          <a:endParaRPr lang="en-GB" sz="900" kern="1200" dirty="0"/>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Priorities</a:t>
          </a:r>
          <a:endParaRPr lang="en-GB" sz="900" kern="1200" dirty="0"/>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contacts &amp; Appendices</a:t>
          </a:r>
          <a:endParaRPr lang="en-GB" sz="900" kern="1200" dirty="0"/>
        </a:p>
      </dsp:txBody>
      <dsp:txXfrm>
        <a:off x="8297019" y="35996"/>
        <a:ext cx="607018" cy="404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facts</a:t>
          </a:r>
          <a:endParaRPr lang="en-GB" sz="900" kern="1200" dirty="0"/>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Setting the scene</a:t>
          </a:r>
          <a:endParaRPr lang="en-GB" sz="900" kern="1200" dirty="0"/>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Policy context</a:t>
          </a:r>
          <a:endParaRPr lang="en-GB" sz="900" kern="1200" dirty="0"/>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What works?</a:t>
          </a:r>
          <a:endParaRPr lang="en-GB" sz="900" kern="1200" dirty="0"/>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picture</a:t>
          </a:r>
          <a:endParaRPr lang="en-GB" sz="900" kern="1200" dirty="0"/>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actions</a:t>
          </a:r>
          <a:endParaRPr lang="en-GB" sz="900" kern="1200" dirty="0"/>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Impact on indicators</a:t>
          </a:r>
          <a:endParaRPr lang="en-GB" sz="900" kern="1200" dirty="0"/>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Public perspective</a:t>
          </a:r>
          <a:endParaRPr lang="en-GB" sz="900" kern="1200" dirty="0"/>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Knowledge gaps</a:t>
          </a:r>
          <a:endParaRPr lang="en-GB" sz="900" kern="1200" dirty="0"/>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Priorities</a:t>
          </a:r>
          <a:endParaRPr lang="en-GB" sz="900" kern="1200" dirty="0"/>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contacts &amp; Appendices</a:t>
          </a:r>
          <a:endParaRPr lang="en-GB" sz="900" kern="1200" dirty="0"/>
        </a:p>
      </dsp:txBody>
      <dsp:txXfrm>
        <a:off x="8297019" y="35996"/>
        <a:ext cx="607018" cy="404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BDAA1-024F-495B-96E4-22A4C28CBDCF}">
      <dsp:nvSpPr>
        <dsp:cNvPr id="0" name=""/>
        <dsp:cNvSpPr/>
      </dsp:nvSpPr>
      <dsp:spPr>
        <a:xfrm>
          <a:off x="1111" y="35996"/>
          <a:ext cx="1011696" cy="404678"/>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facts</a:t>
          </a:r>
          <a:endParaRPr lang="en-GB" sz="900" kern="1200" dirty="0"/>
        </a:p>
      </dsp:txBody>
      <dsp:txXfrm>
        <a:off x="1111" y="35996"/>
        <a:ext cx="910527" cy="404678"/>
      </dsp:txXfrm>
    </dsp:sp>
    <dsp:sp modelId="{EC5C61DF-8CA0-4866-BB77-3ABEB3A0A81A}">
      <dsp:nvSpPr>
        <dsp:cNvPr id="0" name=""/>
        <dsp:cNvSpPr/>
      </dsp:nvSpPr>
      <dsp:spPr>
        <a:xfrm>
          <a:off x="810468"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Setting the scene</a:t>
          </a:r>
          <a:endParaRPr lang="en-GB" sz="900" kern="1200" dirty="0"/>
        </a:p>
      </dsp:txBody>
      <dsp:txXfrm>
        <a:off x="1012807" y="35996"/>
        <a:ext cx="607018" cy="404678"/>
      </dsp:txXfrm>
    </dsp:sp>
    <dsp:sp modelId="{8CC4B7A8-EF3F-488F-A0B3-B1C484A867B0}">
      <dsp:nvSpPr>
        <dsp:cNvPr id="0" name=""/>
        <dsp:cNvSpPr/>
      </dsp:nvSpPr>
      <dsp:spPr>
        <a:xfrm>
          <a:off x="1619825" y="35996"/>
          <a:ext cx="1011696" cy="40467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Policy context</a:t>
          </a:r>
          <a:endParaRPr lang="en-GB" sz="900" kern="1200" dirty="0"/>
        </a:p>
      </dsp:txBody>
      <dsp:txXfrm>
        <a:off x="1822164" y="35996"/>
        <a:ext cx="607018" cy="404678"/>
      </dsp:txXfrm>
    </dsp:sp>
    <dsp:sp modelId="{C68D181E-ABA1-414D-B2E0-1FC12F43A77F}">
      <dsp:nvSpPr>
        <dsp:cNvPr id="0" name=""/>
        <dsp:cNvSpPr/>
      </dsp:nvSpPr>
      <dsp:spPr>
        <a:xfrm>
          <a:off x="242918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What works?</a:t>
          </a:r>
          <a:endParaRPr lang="en-GB" sz="900" kern="1200" dirty="0"/>
        </a:p>
      </dsp:txBody>
      <dsp:txXfrm>
        <a:off x="2631521" y="35996"/>
        <a:ext cx="607018" cy="404678"/>
      </dsp:txXfrm>
    </dsp:sp>
    <dsp:sp modelId="{B7D1FBC7-8C24-4560-A947-4F9E0042616D}">
      <dsp:nvSpPr>
        <dsp:cNvPr id="0" name=""/>
        <dsp:cNvSpPr/>
      </dsp:nvSpPr>
      <dsp:spPr>
        <a:xfrm>
          <a:off x="3238539" y="35996"/>
          <a:ext cx="1011696" cy="404678"/>
        </a:xfrm>
        <a:prstGeom prst="chevron">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picture</a:t>
          </a:r>
          <a:endParaRPr lang="en-GB" sz="900" kern="1200" dirty="0"/>
        </a:p>
      </dsp:txBody>
      <dsp:txXfrm>
        <a:off x="3440878" y="35996"/>
        <a:ext cx="607018" cy="404678"/>
      </dsp:txXfrm>
    </dsp:sp>
    <dsp:sp modelId="{DD9995A6-46CB-489B-B232-9A85FB81A634}">
      <dsp:nvSpPr>
        <dsp:cNvPr id="0" name=""/>
        <dsp:cNvSpPr/>
      </dsp:nvSpPr>
      <dsp:spPr>
        <a:xfrm>
          <a:off x="4047895"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Local actions</a:t>
          </a:r>
          <a:endParaRPr lang="en-GB" sz="900" kern="1200" dirty="0"/>
        </a:p>
      </dsp:txBody>
      <dsp:txXfrm>
        <a:off x="4250234" y="35996"/>
        <a:ext cx="607018" cy="404678"/>
      </dsp:txXfrm>
    </dsp:sp>
    <dsp:sp modelId="{33EAE534-EC94-4615-99B7-74B177ECF4CA}">
      <dsp:nvSpPr>
        <dsp:cNvPr id="0" name=""/>
        <dsp:cNvSpPr/>
      </dsp:nvSpPr>
      <dsp:spPr>
        <a:xfrm>
          <a:off x="4857252"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Impact on indicators</a:t>
          </a:r>
          <a:endParaRPr lang="en-GB" sz="900" kern="1200" dirty="0"/>
        </a:p>
      </dsp:txBody>
      <dsp:txXfrm>
        <a:off x="5059591" y="35996"/>
        <a:ext cx="607018" cy="404678"/>
      </dsp:txXfrm>
    </dsp:sp>
    <dsp:sp modelId="{0185762C-B8C2-45E1-8131-E067DA5C3121}">
      <dsp:nvSpPr>
        <dsp:cNvPr id="0" name=""/>
        <dsp:cNvSpPr/>
      </dsp:nvSpPr>
      <dsp:spPr>
        <a:xfrm>
          <a:off x="5666609"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Public perspective</a:t>
          </a:r>
          <a:endParaRPr lang="en-GB" sz="900" kern="1200" dirty="0"/>
        </a:p>
      </dsp:txBody>
      <dsp:txXfrm>
        <a:off x="5868948" y="35996"/>
        <a:ext cx="607018" cy="404678"/>
      </dsp:txXfrm>
    </dsp:sp>
    <dsp:sp modelId="{DEAAF18F-8CC8-4BC1-8DF3-D4285318601E}">
      <dsp:nvSpPr>
        <dsp:cNvPr id="0" name=""/>
        <dsp:cNvSpPr/>
      </dsp:nvSpPr>
      <dsp:spPr>
        <a:xfrm>
          <a:off x="6475966"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Knowledge gaps</a:t>
          </a:r>
          <a:endParaRPr lang="en-GB" sz="900" kern="1200" dirty="0"/>
        </a:p>
      </dsp:txBody>
      <dsp:txXfrm>
        <a:off x="6678305" y="35996"/>
        <a:ext cx="607018" cy="404678"/>
      </dsp:txXfrm>
    </dsp:sp>
    <dsp:sp modelId="{C3DB746A-7561-4F4C-9373-1212EB1A3A7D}">
      <dsp:nvSpPr>
        <dsp:cNvPr id="0" name=""/>
        <dsp:cNvSpPr/>
      </dsp:nvSpPr>
      <dsp:spPr>
        <a:xfrm>
          <a:off x="7285323"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Priorities</a:t>
          </a:r>
          <a:endParaRPr lang="en-GB" sz="900" kern="1200" dirty="0"/>
        </a:p>
      </dsp:txBody>
      <dsp:txXfrm>
        <a:off x="7487662" y="35996"/>
        <a:ext cx="607018" cy="404678"/>
      </dsp:txXfrm>
    </dsp:sp>
    <dsp:sp modelId="{0038F846-6D71-4B12-A8A5-1D32D5F41839}">
      <dsp:nvSpPr>
        <dsp:cNvPr id="0" name=""/>
        <dsp:cNvSpPr/>
      </dsp:nvSpPr>
      <dsp:spPr>
        <a:xfrm>
          <a:off x="8094680" y="35996"/>
          <a:ext cx="1011696" cy="40467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GB" sz="900" kern="1200" dirty="0" smtClean="0"/>
            <a:t>Key contacts &amp; Appendices</a:t>
          </a:r>
          <a:endParaRPr lang="en-GB" sz="900" kern="1200" dirty="0"/>
        </a:p>
      </dsp:txBody>
      <dsp:txXfrm>
        <a:off x="8297019" y="35996"/>
        <a:ext cx="607018" cy="404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3113" tIns="46556" rIns="93113" bIns="46556" rtlCol="0"/>
          <a:lstStyle>
            <a:lvl1pPr algn="l">
              <a:defRPr sz="1200"/>
            </a:lvl1pPr>
          </a:lstStyle>
          <a:p>
            <a:endParaRPr lang="en-GB"/>
          </a:p>
        </p:txBody>
      </p:sp>
      <p:sp>
        <p:nvSpPr>
          <p:cNvPr id="3" name="Date Placeholder 2"/>
          <p:cNvSpPr>
            <a:spLocks noGrp="1"/>
          </p:cNvSpPr>
          <p:nvPr>
            <p:ph type="dt" sz="quarter" idx="1"/>
          </p:nvPr>
        </p:nvSpPr>
        <p:spPr>
          <a:xfrm>
            <a:off x="3856738" y="2"/>
            <a:ext cx="2950475" cy="497046"/>
          </a:xfrm>
          <a:prstGeom prst="rect">
            <a:avLst/>
          </a:prstGeom>
        </p:spPr>
        <p:txBody>
          <a:bodyPr vert="horz" lIns="93113" tIns="46556" rIns="93113" bIns="46556" rtlCol="0"/>
          <a:lstStyle>
            <a:lvl1pPr algn="r">
              <a:defRPr sz="1200"/>
            </a:lvl1pPr>
          </a:lstStyle>
          <a:p>
            <a:fld id="{26A0ED0B-C8FD-4ABC-8CEC-E84D3B3330C0}" type="datetimeFigureOut">
              <a:rPr lang="en-GB" smtClean="0"/>
              <a:t>28/08/2019</a:t>
            </a:fld>
            <a:endParaRPr lang="en-GB"/>
          </a:p>
        </p:txBody>
      </p:sp>
      <p:sp>
        <p:nvSpPr>
          <p:cNvPr id="4" name="Footer Placeholder 3"/>
          <p:cNvSpPr>
            <a:spLocks noGrp="1"/>
          </p:cNvSpPr>
          <p:nvPr>
            <p:ph type="ftr" sz="quarter" idx="2"/>
          </p:nvPr>
        </p:nvSpPr>
        <p:spPr>
          <a:xfrm>
            <a:off x="1" y="9442154"/>
            <a:ext cx="2950475" cy="497046"/>
          </a:xfrm>
          <a:prstGeom prst="rect">
            <a:avLst/>
          </a:prstGeom>
        </p:spPr>
        <p:txBody>
          <a:bodyPr vert="horz" lIns="93113" tIns="46556" rIns="93113" bIns="46556"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3113" tIns="46556" rIns="93113" bIns="46556" rtlCol="0" anchor="b"/>
          <a:lstStyle>
            <a:lvl1pPr algn="r">
              <a:defRPr sz="1200"/>
            </a:lvl1pPr>
          </a:lstStyle>
          <a:p>
            <a:fld id="{7BA7B279-015C-4C80-B37A-849F9B47CF01}" type="slidenum">
              <a:rPr lang="en-GB" smtClean="0"/>
              <a:t>‹#›</a:t>
            </a:fld>
            <a:endParaRPr lang="en-GB"/>
          </a:p>
        </p:txBody>
      </p:sp>
    </p:spTree>
    <p:extLst>
      <p:ext uri="{BB962C8B-B14F-4D97-AF65-F5344CB8AC3E}">
        <p14:creationId xmlns:p14="http://schemas.microsoft.com/office/powerpoint/2010/main" val="1019322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50475" cy="497046"/>
          </a:xfrm>
          <a:prstGeom prst="rect">
            <a:avLst/>
          </a:prstGeom>
        </p:spPr>
        <p:txBody>
          <a:bodyPr vert="horz" lIns="93113" tIns="46556" rIns="93113" bIns="46556" rtlCol="0"/>
          <a:lstStyle>
            <a:lvl1pPr algn="l">
              <a:defRPr sz="1200"/>
            </a:lvl1pPr>
          </a:lstStyle>
          <a:p>
            <a:endParaRPr lang="en-GB"/>
          </a:p>
        </p:txBody>
      </p:sp>
      <p:sp>
        <p:nvSpPr>
          <p:cNvPr id="3" name="Date Placeholder 2"/>
          <p:cNvSpPr>
            <a:spLocks noGrp="1"/>
          </p:cNvSpPr>
          <p:nvPr>
            <p:ph type="dt" idx="1"/>
          </p:nvPr>
        </p:nvSpPr>
        <p:spPr>
          <a:xfrm>
            <a:off x="3856738" y="2"/>
            <a:ext cx="2950475" cy="497046"/>
          </a:xfrm>
          <a:prstGeom prst="rect">
            <a:avLst/>
          </a:prstGeom>
        </p:spPr>
        <p:txBody>
          <a:bodyPr vert="horz" lIns="93113" tIns="46556" rIns="93113" bIns="46556" rtlCol="0"/>
          <a:lstStyle>
            <a:lvl1pPr algn="r">
              <a:defRPr sz="1200"/>
            </a:lvl1pPr>
          </a:lstStyle>
          <a:p>
            <a:fld id="{91CD85C0-9920-4B45-BB5E-037463887CEA}" type="datetimeFigureOut">
              <a:rPr lang="en-GB" smtClean="0"/>
              <a:t>28/08/2019</a:t>
            </a:fld>
            <a:endParaRPr lang="en-GB"/>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13" tIns="46556" rIns="93113" bIns="46556" rtlCol="0" anchor="ctr"/>
          <a:lstStyle/>
          <a:p>
            <a:endParaRPr lang="en-GB"/>
          </a:p>
        </p:txBody>
      </p:sp>
      <p:sp>
        <p:nvSpPr>
          <p:cNvPr id="5" name="Notes Placeholder 4"/>
          <p:cNvSpPr>
            <a:spLocks noGrp="1"/>
          </p:cNvSpPr>
          <p:nvPr>
            <p:ph type="body" sz="quarter" idx="3"/>
          </p:nvPr>
        </p:nvSpPr>
        <p:spPr>
          <a:xfrm>
            <a:off x="680879" y="4721942"/>
            <a:ext cx="5447030" cy="4473416"/>
          </a:xfrm>
          <a:prstGeom prst="rect">
            <a:avLst/>
          </a:prstGeom>
        </p:spPr>
        <p:txBody>
          <a:bodyPr vert="horz" lIns="93113" tIns="46556" rIns="93113" bIns="465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3113" tIns="46556" rIns="93113" bIns="46556"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13" tIns="46556" rIns="93113" bIns="46556" rtlCol="0" anchor="b"/>
          <a:lstStyle>
            <a:lvl1pPr algn="r">
              <a:defRPr sz="1200"/>
            </a:lvl1pPr>
          </a:lstStyle>
          <a:p>
            <a:fld id="{7F51B39A-B195-4F09-9962-761E12A09289}" type="slidenum">
              <a:rPr lang="en-GB" smtClean="0"/>
              <a:t>‹#›</a:t>
            </a:fld>
            <a:endParaRPr lang="en-GB"/>
          </a:p>
        </p:txBody>
      </p:sp>
    </p:spTree>
    <p:extLst>
      <p:ext uri="{BB962C8B-B14F-4D97-AF65-F5344CB8AC3E}">
        <p14:creationId xmlns:p14="http://schemas.microsoft.com/office/powerpoint/2010/main" val="347713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2</a:t>
            </a:fld>
            <a:endParaRPr lang="en-GB"/>
          </a:p>
        </p:txBody>
      </p:sp>
    </p:spTree>
    <p:extLst>
      <p:ext uri="{BB962C8B-B14F-4D97-AF65-F5344CB8AC3E}">
        <p14:creationId xmlns:p14="http://schemas.microsoft.com/office/powerpoint/2010/main" val="234965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Mental Health JSNA Feb 20219	</a:t>
            </a:r>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9</a:t>
            </a:fld>
            <a:endParaRPr lang="en-GB"/>
          </a:p>
        </p:txBody>
      </p:sp>
    </p:spTree>
    <p:extLst>
      <p:ext uri="{BB962C8B-B14F-4D97-AF65-F5344CB8AC3E}">
        <p14:creationId xmlns:p14="http://schemas.microsoft.com/office/powerpoint/2010/main" val="75326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4">
              <a:defRPr/>
            </a:pPr>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10</a:t>
            </a:fld>
            <a:endParaRPr lang="en-GB"/>
          </a:p>
        </p:txBody>
      </p:sp>
    </p:spTree>
    <p:extLst>
      <p:ext uri="{BB962C8B-B14F-4D97-AF65-F5344CB8AC3E}">
        <p14:creationId xmlns:p14="http://schemas.microsoft.com/office/powerpoint/2010/main" val="87969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12</a:t>
            </a:fld>
            <a:endParaRPr lang="en-GB"/>
          </a:p>
        </p:txBody>
      </p:sp>
    </p:spTree>
    <p:extLst>
      <p:ext uri="{BB962C8B-B14F-4D97-AF65-F5344CB8AC3E}">
        <p14:creationId xmlns:p14="http://schemas.microsoft.com/office/powerpoint/2010/main" val="332428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14</a:t>
            </a:fld>
            <a:endParaRPr lang="en-GB"/>
          </a:p>
        </p:txBody>
      </p:sp>
    </p:spTree>
    <p:extLst>
      <p:ext uri="{BB962C8B-B14F-4D97-AF65-F5344CB8AC3E}">
        <p14:creationId xmlns:p14="http://schemas.microsoft.com/office/powerpoint/2010/main" val="193766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15</a:t>
            </a:fld>
            <a:endParaRPr lang="en-GB"/>
          </a:p>
        </p:txBody>
      </p:sp>
    </p:spTree>
    <p:extLst>
      <p:ext uri="{BB962C8B-B14F-4D97-AF65-F5344CB8AC3E}">
        <p14:creationId xmlns:p14="http://schemas.microsoft.com/office/powerpoint/2010/main" val="396616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F51B39A-B195-4F09-9962-761E12A09289}" type="slidenum">
              <a:rPr lang="en-GB" smtClean="0"/>
              <a:t>17</a:t>
            </a:fld>
            <a:endParaRPr lang="en-GB"/>
          </a:p>
        </p:txBody>
      </p:sp>
    </p:spTree>
    <p:extLst>
      <p:ext uri="{BB962C8B-B14F-4D97-AF65-F5344CB8AC3E}">
        <p14:creationId xmlns:p14="http://schemas.microsoft.com/office/powerpoint/2010/main" val="114317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51B39A-B195-4F09-9962-761E12A09289}" type="slidenum">
              <a:rPr lang="en-GB" smtClean="0"/>
              <a:t>31</a:t>
            </a:fld>
            <a:endParaRPr lang="en-GB"/>
          </a:p>
        </p:txBody>
      </p:sp>
    </p:spTree>
    <p:extLst>
      <p:ext uri="{BB962C8B-B14F-4D97-AF65-F5344CB8AC3E}">
        <p14:creationId xmlns:p14="http://schemas.microsoft.com/office/powerpoint/2010/main" val="315044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02057" y="1412777"/>
            <a:ext cx="4033143" cy="360462"/>
          </a:xfrm>
          <a:prstGeom prst="rect">
            <a:avLst/>
          </a:prstGeom>
        </p:spPr>
        <p:txBody>
          <a:bodyPr/>
          <a:lstStyle>
            <a:lvl1pPr marL="0" indent="0">
              <a:buNone/>
              <a:defRPr sz="1800" b="1">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TOPIC</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hasCustomPrompt="1"/>
          </p:nvPr>
        </p:nvSpPr>
        <p:spPr>
          <a:xfrm>
            <a:off x="6012160" y="1412776"/>
            <a:ext cx="2879923" cy="360040"/>
          </a:xfrm>
          <a:prstGeom prst="rect">
            <a:avLst/>
          </a:prstGeom>
        </p:spPr>
        <p:txBody>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Date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12"/>
          <p:cNvSpPr>
            <a:spLocks noGrp="1"/>
          </p:cNvSpPr>
          <p:nvPr>
            <p:ph sz="quarter" idx="12" hasCustomPrompt="1"/>
          </p:nvPr>
        </p:nvSpPr>
        <p:spPr>
          <a:xfrm>
            <a:off x="204912" y="1772816"/>
            <a:ext cx="8712968" cy="1224136"/>
          </a:xfrm>
          <a:prstGeom prst="rect">
            <a:avLst/>
          </a:prstGeom>
        </p:spPr>
        <p:txBody>
          <a:bodyPr/>
          <a:lstStyle>
            <a:lvl1pPr marL="0" indent="0">
              <a:buNone/>
              <a:defRPr sz="1300"/>
            </a:lvl1pPr>
          </a:lstStyle>
          <a:p>
            <a:pPr lvl="0"/>
            <a:r>
              <a:rPr lang="en-US" dirty="0" smtClean="0"/>
              <a:t>Introduction</a:t>
            </a:r>
            <a:endParaRPr lang="en-GB" dirty="0"/>
          </a:p>
        </p:txBody>
      </p:sp>
      <p:sp>
        <p:nvSpPr>
          <p:cNvPr id="14" name="TextBox 13"/>
          <p:cNvSpPr txBox="1"/>
          <p:nvPr userDrawn="1"/>
        </p:nvSpPr>
        <p:spPr>
          <a:xfrm>
            <a:off x="179512" y="3140968"/>
            <a:ext cx="4308288" cy="369332"/>
          </a:xfrm>
          <a:prstGeom prst="rect">
            <a:avLst/>
          </a:prstGeom>
          <a:solidFill>
            <a:srgbClr val="339933"/>
          </a:solidFill>
          <a:ln>
            <a:solidFill>
              <a:srgbClr val="339933"/>
            </a:solidFill>
          </a:ln>
        </p:spPr>
        <p:txBody>
          <a:bodyPr wrap="square" rtlCol="0">
            <a:spAutoFit/>
          </a:bodyPr>
          <a:lstStyle/>
          <a:p>
            <a:r>
              <a:rPr lang="en-GB" sz="1800" dirty="0" smtClean="0">
                <a:solidFill>
                  <a:schemeClr val="bg1"/>
                </a:solidFill>
              </a:rPr>
              <a:t>What are the key stats?</a:t>
            </a:r>
            <a:endParaRPr lang="en-GB" sz="1800" dirty="0">
              <a:solidFill>
                <a:schemeClr val="bg1"/>
              </a:solidFill>
            </a:endParaRPr>
          </a:p>
        </p:txBody>
      </p:sp>
      <p:sp>
        <p:nvSpPr>
          <p:cNvPr id="16" name="TextBox 15"/>
          <p:cNvSpPr txBox="1"/>
          <p:nvPr userDrawn="1"/>
        </p:nvSpPr>
        <p:spPr>
          <a:xfrm>
            <a:off x="4613910" y="3140968"/>
            <a:ext cx="4309200" cy="369332"/>
          </a:xfrm>
          <a:prstGeom prst="rect">
            <a:avLst/>
          </a:prstGeom>
          <a:solidFill>
            <a:srgbClr val="7030A0"/>
          </a:solidFill>
          <a:ln>
            <a:solidFill>
              <a:srgbClr val="7030A0"/>
            </a:solidFill>
          </a:ln>
        </p:spPr>
        <p:txBody>
          <a:bodyPr wrap="square" rtlCol="0">
            <a:spAutoFit/>
          </a:bodyPr>
          <a:lstStyle/>
          <a:p>
            <a:r>
              <a:rPr lang="en-GB" dirty="0" smtClean="0">
                <a:solidFill>
                  <a:schemeClr val="bg1"/>
                </a:solidFill>
              </a:rPr>
              <a:t>Who is affected?</a:t>
            </a:r>
            <a:endParaRPr lang="en-GB" dirty="0">
              <a:solidFill>
                <a:schemeClr val="bg1"/>
              </a:solidFill>
            </a:endParaRPr>
          </a:p>
        </p:txBody>
      </p:sp>
      <p:sp>
        <p:nvSpPr>
          <p:cNvPr id="17" name="TextBox 16"/>
          <p:cNvSpPr txBox="1"/>
          <p:nvPr userDrawn="1"/>
        </p:nvSpPr>
        <p:spPr>
          <a:xfrm>
            <a:off x="179512" y="4787860"/>
            <a:ext cx="4308288" cy="369332"/>
          </a:xfrm>
          <a:prstGeom prst="rect">
            <a:avLst/>
          </a:prstGeom>
          <a:solidFill>
            <a:srgbClr val="0070C0"/>
          </a:solidFill>
          <a:ln>
            <a:solidFill>
              <a:srgbClr val="0070C0"/>
            </a:solidFill>
          </a:ln>
        </p:spPr>
        <p:txBody>
          <a:bodyPr wrap="square" rtlCol="0">
            <a:spAutoFit/>
          </a:bodyPr>
          <a:lstStyle/>
          <a:p>
            <a:r>
              <a:rPr lang="en-GB" dirty="0" smtClean="0">
                <a:solidFill>
                  <a:schemeClr val="bg1"/>
                </a:solidFill>
              </a:rPr>
              <a:t>What is currently in place?</a:t>
            </a:r>
            <a:endParaRPr lang="en-GB" dirty="0">
              <a:solidFill>
                <a:schemeClr val="bg1"/>
              </a:solidFill>
            </a:endParaRPr>
          </a:p>
        </p:txBody>
      </p:sp>
      <p:sp>
        <p:nvSpPr>
          <p:cNvPr id="18" name="TextBox 17"/>
          <p:cNvSpPr txBox="1"/>
          <p:nvPr userDrawn="1"/>
        </p:nvSpPr>
        <p:spPr>
          <a:xfrm>
            <a:off x="4601088" y="4787860"/>
            <a:ext cx="4309200" cy="369332"/>
          </a:xfrm>
          <a:prstGeom prst="rect">
            <a:avLst/>
          </a:prstGeom>
          <a:solidFill>
            <a:srgbClr val="002060"/>
          </a:solidFill>
          <a:ln>
            <a:solidFill>
              <a:srgbClr val="002060"/>
            </a:solidFill>
          </a:ln>
        </p:spPr>
        <p:txBody>
          <a:bodyPr wrap="square" rtlCol="0">
            <a:spAutoFit/>
          </a:bodyPr>
          <a:lstStyle/>
          <a:p>
            <a:r>
              <a:rPr lang="en-GB" dirty="0" smtClean="0">
                <a:solidFill>
                  <a:schemeClr val="bg1"/>
                </a:solidFill>
              </a:rPr>
              <a:t>How</a:t>
            </a:r>
            <a:r>
              <a:rPr lang="en-GB" baseline="0" dirty="0" smtClean="0">
                <a:solidFill>
                  <a:schemeClr val="bg1"/>
                </a:solidFill>
              </a:rPr>
              <a:t> can we further tackle the issue?</a:t>
            </a:r>
            <a:endParaRPr lang="en-GB" dirty="0">
              <a:solidFill>
                <a:schemeClr val="bg1"/>
              </a:solidFill>
            </a:endParaRPr>
          </a:p>
        </p:txBody>
      </p:sp>
      <p:sp>
        <p:nvSpPr>
          <p:cNvPr id="20" name="Text Placeholder 19"/>
          <p:cNvSpPr>
            <a:spLocks noGrp="1"/>
          </p:cNvSpPr>
          <p:nvPr>
            <p:ph type="body" sz="quarter" idx="13" hasCustomPrompt="1"/>
          </p:nvPr>
        </p:nvSpPr>
        <p:spPr>
          <a:xfrm>
            <a:off x="179512" y="3509963"/>
            <a:ext cx="4308288" cy="1143173"/>
          </a:xfrm>
          <a:prstGeom prst="rect">
            <a:avLst/>
          </a:prstGeom>
          <a:ln>
            <a:solidFill>
              <a:srgbClr val="339933"/>
            </a:solidFill>
          </a:ln>
        </p:spPr>
        <p:txBody>
          <a:bodyPr/>
          <a:lstStyle>
            <a:lvl1pPr>
              <a:defRPr sz="1200"/>
            </a:lvl1pPr>
          </a:lstStyle>
          <a:p>
            <a:pPr lvl="0"/>
            <a:r>
              <a:rPr lang="en-US" dirty="0" smtClean="0"/>
              <a:t>Enter content</a:t>
            </a:r>
            <a:endParaRPr lang="en-GB" dirty="0"/>
          </a:p>
        </p:txBody>
      </p:sp>
      <p:sp>
        <p:nvSpPr>
          <p:cNvPr id="21" name="Text Placeholder 19"/>
          <p:cNvSpPr>
            <a:spLocks noGrp="1"/>
          </p:cNvSpPr>
          <p:nvPr>
            <p:ph type="body" sz="quarter" idx="14" hasCustomPrompt="1"/>
          </p:nvPr>
        </p:nvSpPr>
        <p:spPr>
          <a:xfrm>
            <a:off x="4610000" y="3510300"/>
            <a:ext cx="4309200" cy="1142836"/>
          </a:xfrm>
          <a:prstGeom prst="rect">
            <a:avLst/>
          </a:prstGeom>
          <a:ln>
            <a:solidFill>
              <a:srgbClr val="7030A0"/>
            </a:solidFill>
          </a:ln>
        </p:spPr>
        <p:txBody>
          <a:bodyPr/>
          <a:lstStyle>
            <a:lvl1pPr>
              <a:defRPr sz="1200"/>
            </a:lvl1pPr>
          </a:lstStyle>
          <a:p>
            <a:pPr lvl="0"/>
            <a:r>
              <a:rPr lang="en-US" dirty="0" smtClean="0"/>
              <a:t>Enter content</a:t>
            </a:r>
            <a:endParaRPr lang="en-GB" dirty="0"/>
          </a:p>
        </p:txBody>
      </p:sp>
      <p:sp>
        <p:nvSpPr>
          <p:cNvPr id="22" name="Text Placeholder 19"/>
          <p:cNvSpPr>
            <a:spLocks noGrp="1"/>
          </p:cNvSpPr>
          <p:nvPr>
            <p:ph type="body" sz="quarter" idx="15" hasCustomPrompt="1"/>
          </p:nvPr>
        </p:nvSpPr>
        <p:spPr>
          <a:xfrm>
            <a:off x="179512" y="5160416"/>
            <a:ext cx="4308288" cy="1144800"/>
          </a:xfrm>
          <a:prstGeom prst="rect">
            <a:avLst/>
          </a:prstGeom>
          <a:ln>
            <a:solidFill>
              <a:srgbClr val="0070C0"/>
            </a:solidFill>
          </a:ln>
        </p:spPr>
        <p:txBody>
          <a:bodyPr/>
          <a:lstStyle>
            <a:lvl1pPr>
              <a:defRPr sz="1200"/>
            </a:lvl1pPr>
          </a:lstStyle>
          <a:p>
            <a:pPr lvl="0"/>
            <a:r>
              <a:rPr lang="en-US" dirty="0" smtClean="0"/>
              <a:t>Enter content</a:t>
            </a:r>
            <a:endParaRPr lang="en-GB" dirty="0"/>
          </a:p>
        </p:txBody>
      </p:sp>
      <p:sp>
        <p:nvSpPr>
          <p:cNvPr id="23" name="Text Placeholder 19"/>
          <p:cNvSpPr>
            <a:spLocks noGrp="1"/>
          </p:cNvSpPr>
          <p:nvPr>
            <p:ph type="body" sz="quarter" idx="16" hasCustomPrompt="1"/>
          </p:nvPr>
        </p:nvSpPr>
        <p:spPr>
          <a:xfrm>
            <a:off x="4601212" y="5160416"/>
            <a:ext cx="4309200" cy="1144800"/>
          </a:xfrm>
          <a:prstGeom prst="rect">
            <a:avLst/>
          </a:prstGeom>
          <a:ln>
            <a:solidFill>
              <a:srgbClr val="002060"/>
            </a:solidFill>
          </a:ln>
        </p:spPr>
        <p:txBody>
          <a:bodyPr/>
          <a:lstStyle>
            <a:lvl1pPr>
              <a:defRPr sz="1200"/>
            </a:lvl1pPr>
          </a:lstStyle>
          <a:p>
            <a:pPr lvl="0"/>
            <a:r>
              <a:rPr lang="en-US" dirty="0" smtClean="0"/>
              <a:t>Enter content</a:t>
            </a:r>
            <a:endParaRPr lang="en-GB" dirty="0"/>
          </a:p>
        </p:txBody>
      </p:sp>
    </p:spTree>
    <p:extLst>
      <p:ext uri="{BB962C8B-B14F-4D97-AF65-F5344CB8AC3E}">
        <p14:creationId xmlns:p14="http://schemas.microsoft.com/office/powerpoint/2010/main" val="2722002769"/>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7871880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4145924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612169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3022511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93499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288" y="1844675"/>
            <a:ext cx="7561262" cy="792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3904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687600" y="1065052"/>
            <a:ext cx="1584325" cy="287908"/>
          </a:xfrm>
          <a:prstGeom prst="rect">
            <a:avLst/>
          </a:prstGeom>
        </p:spPr>
        <p:txBody>
          <a:bodyPr/>
          <a:lstStyle>
            <a:lvl1pPr marL="0" indent="0">
              <a:buNone/>
              <a:defRPr sz="1800" b="1">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smtClean="0"/>
              <a:t>[TOPIC]</a:t>
            </a:r>
          </a:p>
          <a:p>
            <a:pPr lvl="3"/>
            <a:r>
              <a:rPr lang="en-US" dirty="0" smtClean="0"/>
              <a:t>Fourth level</a:t>
            </a:r>
          </a:p>
          <a:p>
            <a:pPr lvl="4"/>
            <a:r>
              <a:rPr lang="en-US" dirty="0" smtClean="0"/>
              <a:t>Fifth</a:t>
            </a:r>
            <a:endParaRPr lang="en-GB" dirty="0"/>
          </a:p>
        </p:txBody>
      </p:sp>
      <p:sp>
        <p:nvSpPr>
          <p:cNvPr id="10"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847096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687600" y="1065052"/>
            <a:ext cx="1584325" cy="287908"/>
          </a:xfrm>
          <a:prstGeom prst="rect">
            <a:avLst/>
          </a:prstGeom>
        </p:spPr>
        <p:txBody>
          <a:bodyPr/>
          <a:lstStyle>
            <a:lvl1pPr marL="0" indent="0">
              <a:buNone/>
              <a:defRPr sz="1800" b="1">
                <a:solidFill>
                  <a:schemeClr val="bg1"/>
                </a:solidFill>
              </a:defRPr>
            </a:lvl1pPr>
            <a:lvl2pPr marL="457200" indent="0">
              <a:buNone/>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smtClean="0"/>
              <a:t>[TOPIC]</a:t>
            </a:r>
          </a:p>
          <a:p>
            <a:pPr lvl="3"/>
            <a:r>
              <a:rPr lang="en-US" dirty="0" smtClean="0"/>
              <a:t>Fourth level</a:t>
            </a:r>
          </a:p>
          <a:p>
            <a:pPr lvl="4"/>
            <a:r>
              <a:rPr lang="en-US" dirty="0" smtClean="0"/>
              <a:t>Fifth</a:t>
            </a:r>
            <a:endParaRPr lang="en-GB" dirty="0"/>
          </a:p>
        </p:txBody>
      </p:sp>
      <p:sp>
        <p:nvSpPr>
          <p:cNvPr id="10"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604704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1528344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328384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877996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288" y="1844675"/>
            <a:ext cx="7561262" cy="792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109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4774605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9"/>
          <p:cNvSpPr>
            <a:spLocks noGrp="1"/>
          </p:cNvSpPr>
          <p:nvPr>
            <p:ph sz="quarter" idx="14"/>
          </p:nvPr>
        </p:nvSpPr>
        <p:spPr>
          <a:xfrm>
            <a:off x="251519" y="1557338"/>
            <a:ext cx="8641655" cy="446405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smtClean="0"/>
              <a:t>Click to edit Master text styles</a:t>
            </a:r>
          </a:p>
        </p:txBody>
      </p:sp>
    </p:spTree>
    <p:extLst>
      <p:ext uri="{BB962C8B-B14F-4D97-AF65-F5344CB8AC3E}">
        <p14:creationId xmlns:p14="http://schemas.microsoft.com/office/powerpoint/2010/main" val="2511399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heme" Target="../theme/them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theme" Target="../theme/theme10.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Masters/_rels/slideMaster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theme" Target="../theme/theme11.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Masters/_rels/slideMaster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theme" Target="../theme/theme12.xml"/><Relationship Id="rId1" Type="http://schemas.openxmlformats.org/officeDocument/2006/relationships/slideLayout" Target="../slideLayouts/slideLayout1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Masters/_rels/slideMaster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Masters/_rels/slideMaster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theme" Target="../theme/theme5.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Masters/_rels/slideMaster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Masters/_rels/slideMaster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userDrawn="1">
            <p:extLst>
              <p:ext uri="{D42A27DB-BD31-4B8C-83A1-F6EECF244321}">
                <p14:modId xmlns:p14="http://schemas.microsoft.com/office/powerpoint/2010/main" val="1597527738"/>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userDrawn="1"/>
        </p:nvSpPr>
        <p:spPr>
          <a:xfrm>
            <a:off x="215516" y="1052736"/>
            <a:ext cx="8712968" cy="738664"/>
          </a:xfrm>
          <a:prstGeom prst="rect">
            <a:avLst/>
          </a:prstGeom>
          <a:solidFill>
            <a:schemeClr val="accent1">
              <a:lumMod val="75000"/>
            </a:schemeClr>
          </a:solidFill>
        </p:spPr>
        <p:txBody>
          <a:bodyPr wrap="square" rtlCol="0">
            <a:spAutoFit/>
          </a:bodyPr>
          <a:lstStyle/>
          <a:p>
            <a:r>
              <a:rPr lang="en-GB" sz="1800" b="1" dirty="0" smtClean="0">
                <a:solidFill>
                  <a:schemeClr val="bg1"/>
                </a:solidFill>
              </a:rPr>
              <a:t>TOWER HAMLETS</a:t>
            </a:r>
            <a:r>
              <a:rPr lang="en-GB" sz="1800" b="1" baseline="0" dirty="0" smtClean="0">
                <a:solidFill>
                  <a:schemeClr val="bg1"/>
                </a:solidFill>
              </a:rPr>
              <a:t> </a:t>
            </a:r>
            <a:r>
              <a:rPr lang="en-GB" sz="2400" b="1" baseline="0" dirty="0" smtClean="0">
                <a:solidFill>
                  <a:schemeClr val="bg1"/>
                </a:solidFill>
              </a:rPr>
              <a:t>JSNA </a:t>
            </a:r>
            <a:r>
              <a:rPr lang="en-GB" b="1" baseline="0" dirty="0" smtClean="0">
                <a:solidFill>
                  <a:schemeClr val="bg1"/>
                </a:solidFill>
              </a:rPr>
              <a:t>SPOTLIGHT ON: </a:t>
            </a:r>
          </a:p>
          <a:p>
            <a:endParaRPr lang="en-GB" b="1" baseline="0" dirty="0" smtClean="0">
              <a:solidFill>
                <a:schemeClr val="bg1"/>
              </a:solidFill>
            </a:endParaRPr>
          </a:p>
        </p:txBody>
      </p:sp>
    </p:spTree>
    <p:extLst>
      <p:ext uri="{BB962C8B-B14F-4D97-AF65-F5344CB8AC3E}">
        <p14:creationId xmlns:p14="http://schemas.microsoft.com/office/powerpoint/2010/main" val="2561402790"/>
      </p:ext>
    </p:extLst>
  </p:cSld>
  <p:clrMap bg1="lt1" tx1="dk1" bg2="lt2" tx2="dk2" accent1="accent1" accent2="accent2" accent3="accent3" accent4="accent4" accent5="accent5" accent6="accent6" hlink="hlink" folHlink="folHlink"/>
  <p:sldLayoutIdLst>
    <p:sldLayoutId id="2147483649" r:id="rId1"/>
    <p:sldLayoutId id="2147483777"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976989777"/>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Priorities:</a:t>
            </a:r>
            <a:r>
              <a:rPr lang="en-GB" sz="1800" b="1" baseline="0" dirty="0" smtClean="0">
                <a:solidFill>
                  <a:schemeClr val="bg1"/>
                </a:solidFill>
              </a:rPr>
              <a:t> what are the priorities for improvement?</a:t>
            </a:r>
            <a:endParaRPr lang="en-GB" b="1" baseline="0" dirty="0" smtClean="0">
              <a:solidFill>
                <a:schemeClr val="bg1"/>
              </a:solidFill>
            </a:endParaRPr>
          </a:p>
        </p:txBody>
      </p:sp>
    </p:spTree>
    <p:extLst>
      <p:ext uri="{BB962C8B-B14F-4D97-AF65-F5344CB8AC3E}">
        <p14:creationId xmlns:p14="http://schemas.microsoft.com/office/powerpoint/2010/main" val="1950569218"/>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3375021692"/>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Key contacts and stakeholder involvement</a:t>
            </a:r>
            <a:endParaRPr lang="en-GB" b="1" baseline="0" dirty="0" smtClean="0">
              <a:solidFill>
                <a:schemeClr val="bg1"/>
              </a:solidFill>
            </a:endParaRPr>
          </a:p>
        </p:txBody>
      </p:sp>
    </p:spTree>
    <p:extLst>
      <p:ext uri="{BB962C8B-B14F-4D97-AF65-F5344CB8AC3E}">
        <p14:creationId xmlns:p14="http://schemas.microsoft.com/office/powerpoint/2010/main" val="1877490400"/>
      </p:ext>
    </p:extLst>
  </p:cSld>
  <p:clrMap bg1="lt1" tx1="dk1" bg2="lt2" tx2="dk2" accent1="accent1" accent2="accent2" accent3="accent3" accent4="accent4" accent5="accent5" accent6="accent6" hlink="hlink" folHlink="folHlink"/>
  <p:sldLayoutIdLst>
    <p:sldLayoutId id="214748377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951099595"/>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Appendices</a:t>
            </a:r>
            <a:endParaRPr lang="en-GB" b="1" baseline="0" dirty="0" smtClean="0">
              <a:solidFill>
                <a:schemeClr val="bg1"/>
              </a:solidFill>
            </a:endParaRPr>
          </a:p>
        </p:txBody>
      </p:sp>
    </p:spTree>
    <p:extLst>
      <p:ext uri="{BB962C8B-B14F-4D97-AF65-F5344CB8AC3E}">
        <p14:creationId xmlns:p14="http://schemas.microsoft.com/office/powerpoint/2010/main" val="4057550174"/>
      </p:ext>
    </p:extLst>
  </p:cSld>
  <p:clrMap bg1="lt1" tx1="dk1" bg2="lt2" tx2="dk2" accent1="accent1" accent2="accent2" accent3="accent3" accent4="accent4" accent5="accent5" accent6="accent6" hlink="hlink" folHlink="folHlink"/>
  <p:sldLayoutIdLst>
    <p:sldLayoutId id="21474837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User guide- delete before</a:t>
            </a:r>
            <a:r>
              <a:rPr lang="en-GB" sz="1800" b="1" baseline="0" dirty="0" smtClean="0">
                <a:solidFill>
                  <a:schemeClr val="bg1"/>
                </a:solidFill>
              </a:rPr>
              <a:t> publishing </a:t>
            </a:r>
            <a:endParaRPr lang="en-GB" b="1" baseline="0" dirty="0" smtClean="0">
              <a:solidFill>
                <a:schemeClr val="bg1"/>
              </a:solidFill>
            </a:endParaRPr>
          </a:p>
        </p:txBody>
      </p:sp>
    </p:spTree>
    <p:extLst>
      <p:ext uri="{BB962C8B-B14F-4D97-AF65-F5344CB8AC3E}">
        <p14:creationId xmlns:p14="http://schemas.microsoft.com/office/powerpoint/2010/main" val="1104503542"/>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2064607394"/>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Setting the scene:</a:t>
            </a:r>
            <a:r>
              <a:rPr lang="en-GB" sz="1800" b="1" baseline="0" dirty="0" smtClean="0">
                <a:solidFill>
                  <a:schemeClr val="bg1"/>
                </a:solidFill>
              </a:rPr>
              <a:t> what is</a:t>
            </a:r>
            <a:endParaRPr lang="en-GB" b="1" baseline="0" dirty="0" smtClean="0">
              <a:solidFill>
                <a:schemeClr val="bg1"/>
              </a:solidFill>
            </a:endParaRPr>
          </a:p>
        </p:txBody>
      </p:sp>
    </p:spTree>
    <p:extLst>
      <p:ext uri="{BB962C8B-B14F-4D97-AF65-F5344CB8AC3E}">
        <p14:creationId xmlns:p14="http://schemas.microsoft.com/office/powerpoint/2010/main" val="600373129"/>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584842229"/>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Policy context:</a:t>
            </a:r>
            <a:r>
              <a:rPr lang="en-GB" sz="1800" b="1" baseline="0" dirty="0" smtClean="0">
                <a:solidFill>
                  <a:schemeClr val="bg1"/>
                </a:solidFill>
              </a:rPr>
              <a:t> current guidelines</a:t>
            </a:r>
            <a:endParaRPr lang="en-GB" b="1" baseline="0" dirty="0" smtClean="0">
              <a:solidFill>
                <a:schemeClr val="bg1"/>
              </a:solidFill>
            </a:endParaRPr>
          </a:p>
        </p:txBody>
      </p:sp>
    </p:spTree>
    <p:extLst>
      <p:ext uri="{BB962C8B-B14F-4D97-AF65-F5344CB8AC3E}">
        <p14:creationId xmlns:p14="http://schemas.microsoft.com/office/powerpoint/2010/main" val="2499273588"/>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794061728"/>
              </p:ext>
            </p:extLst>
          </p:nvPr>
        </p:nvGraphicFramePr>
        <p:xfrm>
          <a:off x="0" y="6405712"/>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What works:</a:t>
            </a:r>
            <a:r>
              <a:rPr lang="en-GB" sz="1800" b="1" baseline="0" dirty="0" smtClean="0">
                <a:solidFill>
                  <a:schemeClr val="bg1"/>
                </a:solidFill>
              </a:rPr>
              <a:t> effective interventions</a:t>
            </a:r>
            <a:endParaRPr lang="en-GB" b="1" baseline="0" dirty="0" smtClean="0">
              <a:solidFill>
                <a:schemeClr val="bg1"/>
              </a:solidFill>
            </a:endParaRPr>
          </a:p>
        </p:txBody>
      </p:sp>
    </p:spTree>
    <p:extLst>
      <p:ext uri="{BB962C8B-B14F-4D97-AF65-F5344CB8AC3E}">
        <p14:creationId xmlns:p14="http://schemas.microsoft.com/office/powerpoint/2010/main" val="187747463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4011017633"/>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The local picture</a:t>
            </a:r>
            <a:endParaRPr lang="en-GB" b="1" baseline="0" dirty="0" smtClean="0">
              <a:solidFill>
                <a:schemeClr val="bg1"/>
              </a:solidFill>
            </a:endParaRPr>
          </a:p>
        </p:txBody>
      </p:sp>
    </p:spTree>
    <p:extLst>
      <p:ext uri="{BB962C8B-B14F-4D97-AF65-F5344CB8AC3E}">
        <p14:creationId xmlns:p14="http://schemas.microsoft.com/office/powerpoint/2010/main" val="3941089617"/>
      </p:ext>
    </p:extLst>
  </p:cSld>
  <p:clrMap bg1="lt1" tx1="dk1" bg2="lt2" tx2="dk2" accent1="accent1" accent2="accent2" accent3="accent3" accent4="accent4" accent5="accent5" accent6="accent6" hlink="hlink" folHlink="folHlink"/>
  <p:sldLayoutIdLst>
    <p:sldLayoutId id="2147483698" r:id="rId1"/>
    <p:sldLayoutId id="214748377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478289309"/>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Local actions: what is being done</a:t>
            </a:r>
            <a:r>
              <a:rPr lang="en-GB" sz="1800" b="1" baseline="0" dirty="0" smtClean="0">
                <a:solidFill>
                  <a:schemeClr val="bg1"/>
                </a:solidFill>
              </a:rPr>
              <a:t> to address the issue</a:t>
            </a:r>
            <a:endParaRPr lang="en-GB" b="1" baseline="0" dirty="0" smtClean="0">
              <a:solidFill>
                <a:schemeClr val="bg1"/>
              </a:solidFill>
            </a:endParaRPr>
          </a:p>
        </p:txBody>
      </p:sp>
    </p:spTree>
    <p:extLst>
      <p:ext uri="{BB962C8B-B14F-4D97-AF65-F5344CB8AC3E}">
        <p14:creationId xmlns:p14="http://schemas.microsoft.com/office/powerpoint/2010/main" val="2274498190"/>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3999982116"/>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baseline="0" dirty="0" smtClean="0">
                <a:solidFill>
                  <a:schemeClr val="bg1"/>
                </a:solidFill>
              </a:rPr>
              <a:t>Impact on indicators: evidence we are making a difference</a:t>
            </a:r>
            <a:endParaRPr lang="en-GB" b="1" baseline="0" dirty="0" smtClean="0">
              <a:solidFill>
                <a:schemeClr val="bg1"/>
              </a:solidFill>
            </a:endParaRPr>
          </a:p>
        </p:txBody>
      </p:sp>
    </p:spTree>
    <p:extLst>
      <p:ext uri="{BB962C8B-B14F-4D97-AF65-F5344CB8AC3E}">
        <p14:creationId xmlns:p14="http://schemas.microsoft.com/office/powerpoint/2010/main" val="3870253388"/>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Diagram 6"/>
          <p:cNvGraphicFramePr/>
          <p:nvPr userDrawn="1">
            <p:extLst>
              <p:ext uri="{D42A27DB-BD31-4B8C-83A1-F6EECF244321}">
                <p14:modId xmlns:p14="http://schemas.microsoft.com/office/powerpoint/2010/main" val="2251508095"/>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Public perspective</a:t>
            </a:r>
            <a:endParaRPr lang="en-GB" b="1" baseline="0" dirty="0" smtClean="0">
              <a:solidFill>
                <a:schemeClr val="bg1"/>
              </a:solidFill>
            </a:endParaRPr>
          </a:p>
        </p:txBody>
      </p:sp>
    </p:spTree>
    <p:extLst>
      <p:ext uri="{BB962C8B-B14F-4D97-AF65-F5344CB8AC3E}">
        <p14:creationId xmlns:p14="http://schemas.microsoft.com/office/powerpoint/2010/main" val="3106409600"/>
      </p:ext>
    </p:ext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79" y="31389"/>
            <a:ext cx="1151346" cy="77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userDrawn="1">
            <p:extLst>
              <p:ext uri="{D42A27DB-BD31-4B8C-83A1-F6EECF244321}">
                <p14:modId xmlns:p14="http://schemas.microsoft.com/office/powerpoint/2010/main" val="1903977492"/>
              </p:ext>
            </p:extLst>
          </p:nvPr>
        </p:nvGraphicFramePr>
        <p:xfrm>
          <a:off x="0" y="6407206"/>
          <a:ext cx="9107488" cy="476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userDrawn="1"/>
        </p:nvSpPr>
        <p:spPr>
          <a:xfrm>
            <a:off x="215516" y="1052736"/>
            <a:ext cx="8712968" cy="369332"/>
          </a:xfrm>
          <a:prstGeom prst="rect">
            <a:avLst/>
          </a:prstGeom>
          <a:solidFill>
            <a:schemeClr val="accent1">
              <a:lumMod val="75000"/>
            </a:schemeClr>
          </a:solidFill>
        </p:spPr>
        <p:txBody>
          <a:bodyPr wrap="square" rtlCol="0">
            <a:spAutoFit/>
          </a:bodyPr>
          <a:lstStyle/>
          <a:p>
            <a:r>
              <a:rPr lang="en-GB" sz="1800" b="1" dirty="0" smtClean="0">
                <a:solidFill>
                  <a:schemeClr val="bg1"/>
                </a:solidFill>
              </a:rPr>
              <a:t>Knowledge gaps:</a:t>
            </a:r>
            <a:r>
              <a:rPr lang="en-GB" sz="1800" b="1" baseline="0" dirty="0" smtClean="0">
                <a:solidFill>
                  <a:schemeClr val="bg1"/>
                </a:solidFill>
              </a:rPr>
              <a:t> what more do we need to know?</a:t>
            </a:r>
            <a:endParaRPr lang="en-GB" b="1" baseline="0" dirty="0" smtClean="0">
              <a:solidFill>
                <a:schemeClr val="bg1"/>
              </a:solidFill>
            </a:endParaRPr>
          </a:p>
        </p:txBody>
      </p:sp>
    </p:spTree>
    <p:extLst>
      <p:ext uri="{BB962C8B-B14F-4D97-AF65-F5344CB8AC3E}">
        <p14:creationId xmlns:p14="http://schemas.microsoft.com/office/powerpoint/2010/main" val="2366073427"/>
      </p:ext>
    </p:extLst>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5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diagramLayout" Target="../diagrams/layout13.xml"/><Relationship Id="rId7" Type="http://schemas.openxmlformats.org/officeDocument/2006/relationships/slide" Target="slide51.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slide" Target="slide5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slide" Target="slide51.xml"/></Relationships>
</file>

<file path=ppt/slides/_rels/slide1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data.ageuk.org.uk/loneliness-maps/england-2016/tower%20hamlets/" TargetMode="External"/><Relationship Id="rId2" Type="http://schemas.openxmlformats.org/officeDocument/2006/relationships/slide" Target="slide5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slide" Target="slide52.xml"/></Relationships>
</file>

<file path=ppt/slides/_rels/slide3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740587/Prevention_Concordat_for_Better_Mental_Health_Prevention_planning.pdf" TargetMode="External"/><Relationship Id="rId3" Type="http://schemas.openxmlformats.org/officeDocument/2006/relationships/hyperlink" Target="https://www.thefoundationsofwellbeing.com/science" TargetMode="External"/><Relationship Id="rId7" Type="http://schemas.openxmlformats.org/officeDocument/2006/relationships/hyperlink" Target="https://www.nice.org.uk/guidance/cg123/ifp/chapter/common-mental-health-problems" TargetMode="External"/><Relationship Id="rId12" Type="http://schemas.openxmlformats.org/officeDocument/2006/relationships/hyperlink" Target="https://www.england.nhs.uk/wp-content/uploads/2016/02/Mental-Health-Taskforce-FYFV-final.pdf" TargetMode="External"/><Relationship Id="rId2" Type="http://schemas.openxmlformats.org/officeDocument/2006/relationships/hyperlink" Target="https://www.who.int/features/factfiles/mental_health/en/" TargetMode="External"/><Relationship Id="rId1" Type="http://schemas.openxmlformats.org/officeDocument/2006/relationships/slideLayout" Target="../slideLayouts/slideLayout14.xml"/><Relationship Id="rId6" Type="http://schemas.openxmlformats.org/officeDocument/2006/relationships/hyperlink" Target="https://www.gov.uk/government/publications/severe-mental-illness-smi-physical-health-inequalities/severe-mental-illness-and-physical-health-inequalities-briefing" TargetMode="External"/><Relationship Id="rId11" Type="http://schemas.openxmlformats.org/officeDocument/2006/relationships/hyperlink" Target="https://www.gov.uk/government/publications/mental-health-crisis-care-agreement" TargetMode="External"/><Relationship Id="rId5" Type="http://schemas.openxmlformats.org/officeDocument/2006/relationships/hyperlink" Target="https://www.who.int/en/news-room/fact-sheets/detail/mental-disorders" TargetMode="External"/><Relationship Id="rId10" Type="http://schemas.openxmlformats.org/officeDocument/2006/relationships/hyperlink" Target="https://www.gov.uk/government/news/new-mental-health-campaign-launched-across-the-midlands" TargetMode="External"/><Relationship Id="rId4" Type="http://schemas.openxmlformats.org/officeDocument/2006/relationships/hyperlink" Target="https://www.ons.gov.uk/peoplepopulationandcommunity/wellbeing/articles/measuresofnationalwellbeingdashboard/2018-04-25" TargetMode="External"/><Relationship Id="rId9" Type="http://schemas.openxmlformats.org/officeDocument/2006/relationships/hyperlink" Target="https://www.longtermplan.nhs.uk/wp-content/uploads/2019/01/nhs-long-term-plan.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data.london.gov.uk/dataset/probability-of-loneliness-for-those-aged-65-and-over" TargetMode="External"/><Relationship Id="rId13" Type="http://schemas.openxmlformats.org/officeDocument/2006/relationships/hyperlink" Target="https://www.nomisweb.co.uk/reports/localarea?compare=1946157257" TargetMode="External"/><Relationship Id="rId3" Type="http://schemas.openxmlformats.org/officeDocument/2006/relationships/hyperlink" Target="http://eastlondonhcp.nhs.uk/our-work/mental-health/" TargetMode="External"/><Relationship Id="rId7" Type="http://schemas.openxmlformats.org/officeDocument/2006/relationships/hyperlink" Target="https://fingertips.phe.org.uk/" TargetMode="External"/><Relationship Id="rId12" Type="http://schemas.openxmlformats.org/officeDocument/2006/relationships/hyperlink" Target="https://data.london.gov.uk/dataset/land-area-and-population-density-ward-and-borough" TargetMode="External"/><Relationship Id="rId2" Type="http://schemas.openxmlformats.org/officeDocument/2006/relationships/hyperlink" Target="https://www.london.gov.uk/what-we-do/health/health-inequalities-strategy" TargetMode="External"/><Relationship Id="rId16" Type="http://schemas.openxmlformats.org/officeDocument/2006/relationships/hyperlink" Target="https://www.towerhamlets.gov.uk/Documents/Public-Health/JSNA/JSNA_Spatial_Planning_and_Health.pdf" TargetMode="External"/><Relationship Id="rId1" Type="http://schemas.openxmlformats.org/officeDocument/2006/relationships/slideLayout" Target="../slideLayouts/slideLayout14.xml"/><Relationship Id="rId6" Type="http://schemas.openxmlformats.org/officeDocument/2006/relationships/hyperlink" Target="https://www.nice.org.uk/guidance/Conditions-and-diseases/Mental-health-and-behavioural-conditions/Mental-health-and-behavioural-conditions--general-and-other" TargetMode="External"/><Relationship Id="rId11" Type="http://schemas.openxmlformats.org/officeDocument/2006/relationships/hyperlink" Target="https://data.london.gov.uk/dataset/ethnic-groups-borough" TargetMode="External"/><Relationship Id="rId5" Type="http://schemas.openxmlformats.org/officeDocument/2006/relationships/hyperlink" Target="https://www.nice.org.uk/guidance/lifestyle-and-wellbeing/mental-health-and-wellbeing" TargetMode="External"/><Relationship Id="rId15" Type="http://schemas.openxmlformats.org/officeDocument/2006/relationships/hyperlink" Target="https://www.ons.gov.uk/peoplepopulationandcommunity/wellbeing/bulletins/measuringnationalwellbeing/july2017tojune2018" TargetMode="External"/><Relationship Id="rId10" Type="http://schemas.openxmlformats.org/officeDocument/2006/relationships/hyperlink" Target="https://data.london.gov.uk/dataset/indices-of-deprivation-2015" TargetMode="External"/><Relationship Id="rId4" Type="http://schemas.openxmlformats.org/officeDocument/2006/relationships/hyperlink" Target="https://whatworkswellbeing.org/evidence-into-action/" TargetMode="External"/><Relationship Id="rId9" Type="http://schemas.openxmlformats.org/officeDocument/2006/relationships/hyperlink" Target="https://data.london.gov.uk/dataset/projections/" TargetMode="External"/><Relationship Id="rId14" Type="http://schemas.openxmlformats.org/officeDocument/2006/relationships/hyperlink" Target="https://www.towerhamlets.gov.uk/Documents/Borough_statistics/Population/MYE_2017_Factsheet.pdf"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www.towerhamlets.gov.uk/Documents/Adult-care-services/Quality-of-services/LocalAccountSept2018.pdf" TargetMode="External"/><Relationship Id="rId3" Type="http://schemas.openxmlformats.org/officeDocument/2006/relationships/hyperlink" Target="https://www.gov.uk/government/publications/better-mental-health-jsna-toolkit" TargetMode="External"/><Relationship Id="rId7" Type="http://schemas.openxmlformats.org/officeDocument/2006/relationships/hyperlink" Target="https://www.towerhamlets.gov.uk/Documents/Adult-care-services/Supporting-adults/Ageing_Well_Strategy.pdf" TargetMode="External"/><Relationship Id="rId2" Type="http://schemas.openxmlformats.org/officeDocument/2006/relationships/hyperlink" Target="https://www.towerhamlets.gov.uk/Documents/Borough_statistics/Annual_Residents_Survey_results_2018.pdf" TargetMode="External"/><Relationship Id="rId1" Type="http://schemas.openxmlformats.org/officeDocument/2006/relationships/slideLayout" Target="../slideLayouts/slideLayout14.xml"/><Relationship Id="rId6" Type="http://schemas.openxmlformats.org/officeDocument/2006/relationships/hyperlink" Target="http://www.implementingthrive.org/wp-content/uploads/2016/03/Thrive.pdf" TargetMode="External"/><Relationship Id="rId5" Type="http://schemas.openxmlformats.org/officeDocument/2006/relationships/hyperlink" Target="https://www.ons.gov.uk/peoplepopulationandcommunity/birthsdeathsandmarriages/livebirths/bulletins/birthsummarytablesenglandandwales/2017" TargetMode="External"/><Relationship Id="rId4" Type="http://schemas.openxmlformats.org/officeDocument/2006/relationships/hyperlink" Target="https://www.stonewall.org.uk/sites/default/files/lgbt_in_britain_health.pdf" TargetMode="External"/><Relationship Id="rId9" Type="http://schemas.openxmlformats.org/officeDocument/2006/relationships/hyperlink" Target="http://lmh.nhsbenchmarking.nhs.uk/toolkit"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GB" dirty="0" smtClean="0"/>
              <a:t>MENTAL HEALTH</a:t>
            </a:r>
            <a:endParaRPr lang="en-GB" dirty="0"/>
          </a:p>
        </p:txBody>
      </p:sp>
      <p:sp>
        <p:nvSpPr>
          <p:cNvPr id="11" name="Text Placeholder 10"/>
          <p:cNvSpPr>
            <a:spLocks noGrp="1"/>
          </p:cNvSpPr>
          <p:nvPr>
            <p:ph type="body" sz="quarter" idx="11"/>
          </p:nvPr>
        </p:nvSpPr>
        <p:spPr/>
        <p:txBody>
          <a:bodyPr/>
          <a:lstStyle/>
          <a:p>
            <a:r>
              <a:rPr lang="en-GB" dirty="0" smtClean="0"/>
              <a:t>FEBRUARY 2019</a:t>
            </a:r>
            <a:endParaRPr lang="en-GB" dirty="0"/>
          </a:p>
        </p:txBody>
      </p:sp>
      <p:sp>
        <p:nvSpPr>
          <p:cNvPr id="12" name="Content Placeholder 11"/>
          <p:cNvSpPr>
            <a:spLocks noGrp="1"/>
          </p:cNvSpPr>
          <p:nvPr>
            <p:ph sz="quarter" idx="12"/>
          </p:nvPr>
        </p:nvSpPr>
        <p:spPr>
          <a:xfrm>
            <a:off x="204912" y="1772816"/>
            <a:ext cx="8712968" cy="1296144"/>
          </a:xfrm>
        </p:spPr>
        <p:txBody>
          <a:bodyPr/>
          <a:lstStyle/>
          <a:p>
            <a:r>
              <a:rPr lang="en-GB" sz="1350" dirty="0" smtClean="0"/>
              <a:t>The term ‘mental health’ encompasses the spectrum of positive </a:t>
            </a:r>
            <a:r>
              <a:rPr lang="en-GB" sz="1350" dirty="0"/>
              <a:t>and negative mental health </a:t>
            </a:r>
            <a:r>
              <a:rPr lang="en-GB" sz="1350" dirty="0" smtClean="0"/>
              <a:t>states, and so this JSNA relates to both the needs of people with mental health problems and population wellbeing. Mental health problems are more common in Tower Hamlets than in London as a whole, and may be a result of some of the wider determinants of mental health such as deprivation, living and working conditions and social cohesion. These determinants can also impact on wellbeing. Public </a:t>
            </a:r>
            <a:r>
              <a:rPr lang="en-GB" sz="1350" dirty="0"/>
              <a:t>mental health </a:t>
            </a:r>
            <a:r>
              <a:rPr lang="en-GB" sz="1350" dirty="0" smtClean="0"/>
              <a:t>attempts to </a:t>
            </a:r>
            <a:r>
              <a:rPr lang="en-GB" sz="1350" dirty="0"/>
              <a:t>prevent mental health problems and improve the lives </a:t>
            </a:r>
            <a:r>
              <a:rPr lang="en-GB" sz="1350" dirty="0" smtClean="0"/>
              <a:t>of </a:t>
            </a:r>
            <a:r>
              <a:rPr lang="en-GB" sz="1350" dirty="0"/>
              <a:t>people living with these problems, </a:t>
            </a:r>
            <a:r>
              <a:rPr lang="en-GB" sz="1350" dirty="0" smtClean="0"/>
              <a:t>as well as reduce </a:t>
            </a:r>
            <a:r>
              <a:rPr lang="en-GB" sz="1350" dirty="0"/>
              <a:t>mental health inequalities and promote mental health wellbeing </a:t>
            </a:r>
            <a:r>
              <a:rPr lang="en-GB" sz="1350" dirty="0" smtClean="0"/>
              <a:t>in </a:t>
            </a:r>
            <a:r>
              <a:rPr lang="en-GB" sz="1350" dirty="0"/>
              <a:t>the </a:t>
            </a:r>
            <a:r>
              <a:rPr lang="en-GB" sz="1350" dirty="0" smtClean="0"/>
              <a:t>population</a:t>
            </a:r>
            <a:r>
              <a:rPr lang="en-GB" sz="1350" dirty="0"/>
              <a:t>. </a:t>
            </a:r>
          </a:p>
        </p:txBody>
      </p:sp>
      <p:sp>
        <p:nvSpPr>
          <p:cNvPr id="13" name="Text Placeholder 12"/>
          <p:cNvSpPr>
            <a:spLocks noGrp="1"/>
          </p:cNvSpPr>
          <p:nvPr>
            <p:ph type="body" sz="quarter" idx="13"/>
          </p:nvPr>
        </p:nvSpPr>
        <p:spPr>
          <a:xfrm>
            <a:off x="179512" y="3509963"/>
            <a:ext cx="4308288" cy="1215181"/>
          </a:xfrm>
        </p:spPr>
        <p:txBody>
          <a:bodyPr/>
          <a:lstStyle/>
          <a:p>
            <a:r>
              <a:rPr lang="en-US" dirty="0"/>
              <a:t>10.8% of people aged 5-16 years old in Tower Hamlets were estimated to have</a:t>
            </a:r>
            <a:r>
              <a:rPr lang="en-GB" dirty="0"/>
              <a:t> mental health </a:t>
            </a:r>
            <a:r>
              <a:rPr lang="en-GB" dirty="0" smtClean="0"/>
              <a:t>disorders in 2015. This is higher than in London as a whole.</a:t>
            </a:r>
          </a:p>
          <a:p>
            <a:r>
              <a:rPr lang="en-GB" dirty="0"/>
              <a:t>Self reported depression and anxiety levels are the highest </a:t>
            </a:r>
            <a:r>
              <a:rPr lang="en-GB" dirty="0" smtClean="0"/>
              <a:t>in London (16.1%). 1.4</a:t>
            </a:r>
            <a:r>
              <a:rPr lang="en-GB" dirty="0"/>
              <a:t>% of </a:t>
            </a:r>
            <a:r>
              <a:rPr lang="en-GB" dirty="0" smtClean="0"/>
              <a:t>residents have </a:t>
            </a:r>
            <a:r>
              <a:rPr lang="en-GB" dirty="0"/>
              <a:t>a severe/ long term mental health </a:t>
            </a:r>
            <a:r>
              <a:rPr lang="en-GB" dirty="0" smtClean="0"/>
              <a:t>disorder, which is higher than London.</a:t>
            </a:r>
          </a:p>
        </p:txBody>
      </p:sp>
      <p:sp>
        <p:nvSpPr>
          <p:cNvPr id="14" name="Text Placeholder 13"/>
          <p:cNvSpPr>
            <a:spLocks noGrp="1"/>
          </p:cNvSpPr>
          <p:nvPr>
            <p:ph type="body" sz="quarter" idx="14"/>
          </p:nvPr>
        </p:nvSpPr>
        <p:spPr>
          <a:xfrm>
            <a:off x="4610000" y="3510300"/>
            <a:ext cx="4309200" cy="1214844"/>
          </a:xfrm>
        </p:spPr>
        <p:txBody>
          <a:bodyPr/>
          <a:lstStyle/>
          <a:p>
            <a:r>
              <a:rPr lang="en-GB" dirty="0" smtClean="0"/>
              <a:t>Poor mental health can affect residents of all ages. Life events can precipitate problems, e.g. the perinatal period, onset of physical health problems, or bereavement.</a:t>
            </a:r>
          </a:p>
          <a:p>
            <a:r>
              <a:rPr lang="en-GB" dirty="0" smtClean="0"/>
              <a:t>Those at particular risk include people who have had adverse childhood experiences, are deprived, have poor living and working conditions, or are experiencing loneliness.</a:t>
            </a:r>
          </a:p>
        </p:txBody>
      </p:sp>
      <p:sp>
        <p:nvSpPr>
          <p:cNvPr id="15" name="Text Placeholder 14"/>
          <p:cNvSpPr>
            <a:spLocks noGrp="1"/>
          </p:cNvSpPr>
          <p:nvPr>
            <p:ph type="body" sz="quarter" idx="15"/>
          </p:nvPr>
        </p:nvSpPr>
        <p:spPr>
          <a:xfrm>
            <a:off x="179512" y="5160416"/>
            <a:ext cx="4308288" cy="1220912"/>
          </a:xfrm>
        </p:spPr>
        <p:txBody>
          <a:bodyPr/>
          <a:lstStyle/>
          <a:p>
            <a:r>
              <a:rPr lang="en-GB" dirty="0" smtClean="0"/>
              <a:t>The council, CCG and community and voluntary sector provide a number of services to improve population mental wellbeing as well as treat mental health problems</a:t>
            </a:r>
          </a:p>
          <a:p>
            <a:r>
              <a:rPr lang="en-GB" dirty="0" smtClean="0"/>
              <a:t>These services are currently tiered from Level 0 (whole population actions) to Level 4 (acute and crisis care)</a:t>
            </a:r>
          </a:p>
          <a:p>
            <a:r>
              <a:rPr lang="en-GB" dirty="0" smtClean="0"/>
              <a:t>CAMHS will be moving from tiers to the </a:t>
            </a:r>
            <a:r>
              <a:rPr lang="en-GB" dirty="0" err="1" smtClean="0"/>
              <a:t>iTHRIVE</a:t>
            </a:r>
            <a:r>
              <a:rPr lang="en-GB" dirty="0" smtClean="0"/>
              <a:t> model</a:t>
            </a:r>
          </a:p>
        </p:txBody>
      </p:sp>
      <p:sp>
        <p:nvSpPr>
          <p:cNvPr id="16" name="Text Placeholder 15"/>
          <p:cNvSpPr>
            <a:spLocks noGrp="1"/>
          </p:cNvSpPr>
          <p:nvPr>
            <p:ph type="body" sz="quarter" idx="16"/>
          </p:nvPr>
        </p:nvSpPr>
        <p:spPr>
          <a:xfrm>
            <a:off x="4601212" y="5160416"/>
            <a:ext cx="4309200" cy="1220912"/>
          </a:xfrm>
        </p:spPr>
        <p:txBody>
          <a:bodyPr/>
          <a:lstStyle/>
          <a:p>
            <a:r>
              <a:rPr lang="en-GB" dirty="0" smtClean="0"/>
              <a:t>Solidifying the public mental health approach in the borough is key to reducing illness burden and improving wellbeing</a:t>
            </a:r>
          </a:p>
          <a:p>
            <a:r>
              <a:rPr lang="en-GB" dirty="0" smtClean="0"/>
              <a:t>Tower Hamlets should continue to improve particular service areas such as transition from CAMHS to adulthood, physical health for severe mental illness, equity of access for ethnic groups and accessibility of services for low-level problems.</a:t>
            </a:r>
          </a:p>
        </p:txBody>
      </p:sp>
    </p:spTree>
    <p:extLst>
      <p:ext uri="{BB962C8B-B14F-4D97-AF65-F5344CB8AC3E}">
        <p14:creationId xmlns:p14="http://schemas.microsoft.com/office/powerpoint/2010/main" val="32646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4968552"/>
          </a:xfrm>
        </p:spPr>
        <p:txBody>
          <a:bodyPr/>
          <a:lstStyle/>
          <a:p>
            <a:pPr marL="0" indent="0" algn="ctr">
              <a:buNone/>
            </a:pPr>
            <a:r>
              <a:rPr lang="en-GB" sz="1600" b="1" dirty="0" smtClean="0"/>
              <a:t>TOWER HAMLETS CONTEXT</a:t>
            </a:r>
          </a:p>
          <a:p>
            <a:pPr marL="0" indent="0" algn="ctr">
              <a:buNone/>
            </a:pPr>
            <a:r>
              <a:rPr lang="en-GB" sz="1600" b="1" dirty="0" smtClean="0"/>
              <a:t>Tower Hamlets is an inner London borough with an ethnically </a:t>
            </a:r>
            <a:r>
              <a:rPr lang="en-GB" sz="1600" b="1" dirty="0"/>
              <a:t>diverse, </a:t>
            </a:r>
            <a:r>
              <a:rPr lang="en-GB" sz="1600" b="1" dirty="0" smtClean="0"/>
              <a:t>mobile </a:t>
            </a:r>
            <a:r>
              <a:rPr lang="en-GB" sz="1600" b="1" dirty="0"/>
              <a:t>and young </a:t>
            </a:r>
            <a:r>
              <a:rPr lang="en-GB" sz="1600" b="1" dirty="0" smtClean="0"/>
              <a:t>population. There are large differences in deprivation across the borough.</a:t>
            </a:r>
          </a:p>
          <a:p>
            <a:pPr marL="0" indent="0" algn="ctr">
              <a:buNone/>
            </a:pPr>
            <a:endParaRPr lang="en-GB" sz="1400" b="1" dirty="0" smtClean="0"/>
          </a:p>
          <a:p>
            <a:r>
              <a:rPr lang="en-GB" sz="1400" dirty="0" smtClean="0"/>
              <a:t>Tower Hamlets is an inner city borough in the North East of London. </a:t>
            </a:r>
          </a:p>
          <a:p>
            <a:r>
              <a:rPr lang="en-GB" sz="1400" dirty="0" smtClean="0"/>
              <a:t>The population of Tower Hamlets is estimated to be 323,696 in 2019 and it is projected to increase to 353,945 by 2025 due to population growth, and national and international migration.</a:t>
            </a:r>
            <a:r>
              <a:rPr lang="en-GB" sz="1400" dirty="0" smtClean="0">
                <a:hlinkClick r:id="rId3" action="ppaction://hlinksldjump"/>
              </a:rPr>
              <a:t>(21)</a:t>
            </a:r>
            <a:r>
              <a:rPr lang="en-GB" sz="1400" dirty="0" smtClean="0"/>
              <a:t>  </a:t>
            </a:r>
          </a:p>
          <a:p>
            <a:r>
              <a:rPr lang="en-GB" sz="1400" dirty="0"/>
              <a:t>Deprivation </a:t>
            </a:r>
            <a:r>
              <a:rPr lang="en-GB" sz="1400" dirty="0" smtClean="0"/>
              <a:t>levels are high but also </a:t>
            </a:r>
            <a:r>
              <a:rPr lang="en-GB" sz="1400" dirty="0"/>
              <a:t>vary greatly between the different wards of the </a:t>
            </a:r>
            <a:r>
              <a:rPr lang="en-GB" sz="1400" dirty="0" smtClean="0"/>
              <a:t>borough. In 2015</a:t>
            </a:r>
            <a:r>
              <a:rPr lang="en-GB" sz="1400" dirty="0"/>
              <a:t>, Tower Hamlets </a:t>
            </a:r>
            <a:r>
              <a:rPr lang="en-GB" sz="1400" dirty="0" smtClean="0"/>
              <a:t>was </a:t>
            </a:r>
            <a:r>
              <a:rPr lang="en-GB" sz="1400" dirty="0"/>
              <a:t>ranked 24th in the </a:t>
            </a:r>
            <a:r>
              <a:rPr lang="en-GB" sz="1400" dirty="0" smtClean="0"/>
              <a:t>country</a:t>
            </a:r>
            <a:r>
              <a:rPr lang="en-GB" sz="1400" dirty="0"/>
              <a:t> for the proportion of LSOAs which were the in the 10% most deprived in </a:t>
            </a:r>
            <a:r>
              <a:rPr lang="en-GB" sz="1400" dirty="0" smtClean="0"/>
              <a:t>England. However, in terms of ‘extent’ of deprivation, </a:t>
            </a:r>
            <a:r>
              <a:rPr lang="en-GB" sz="1400" dirty="0"/>
              <a:t>which looks at the proportion of a population living in the most deprived </a:t>
            </a:r>
            <a:r>
              <a:rPr lang="en-GB" sz="1400" dirty="0" smtClean="0"/>
              <a:t>LSOAs, Tower </a:t>
            </a:r>
            <a:r>
              <a:rPr lang="en-GB" sz="1400" dirty="0"/>
              <a:t>Hamlets is still ranked the 3rd most deprived local authority in the </a:t>
            </a:r>
            <a:r>
              <a:rPr lang="en-GB" sz="1400" dirty="0" smtClean="0"/>
              <a:t>country.</a:t>
            </a:r>
            <a:r>
              <a:rPr lang="en-GB" sz="1400" dirty="0" smtClean="0">
                <a:hlinkClick r:id="rId3" action="ppaction://hlinksldjump"/>
              </a:rPr>
              <a:t>(22)</a:t>
            </a:r>
            <a:endParaRPr lang="en-GB" sz="1400" dirty="0" smtClean="0"/>
          </a:p>
          <a:p>
            <a:r>
              <a:rPr lang="en-GB" sz="1400" dirty="0" smtClean="0"/>
              <a:t>The largest minority ethnic group is the Bangladeshi population - 32.0% of residents in the 2011 census.</a:t>
            </a:r>
            <a:r>
              <a:rPr lang="en-GB" sz="1400" dirty="0" smtClean="0">
                <a:hlinkClick r:id="rId3" action="ppaction://hlinksldjump"/>
              </a:rPr>
              <a:t>(23)</a:t>
            </a:r>
            <a:endParaRPr lang="en-GB" sz="1400" dirty="0" smtClean="0"/>
          </a:p>
          <a:p>
            <a:r>
              <a:rPr lang="en-GB" sz="1400" dirty="0" smtClean="0"/>
              <a:t>Population </a:t>
            </a:r>
            <a:r>
              <a:rPr lang="en-GB" sz="1400" dirty="0"/>
              <a:t>density is high, with GLA estimates from 2017 suggesting that 153.7 people are resident per hectare of land – higher than the inner London estimate of 110.7 and general London of 56.2 per hectare</a:t>
            </a:r>
            <a:r>
              <a:rPr lang="en-GB" sz="1400" dirty="0" smtClean="0"/>
              <a:t>.</a:t>
            </a:r>
            <a:r>
              <a:rPr lang="en-GB" sz="1400" dirty="0" smtClean="0">
                <a:hlinkClick r:id="rId3" action="ppaction://hlinksldjump"/>
              </a:rPr>
              <a:t>(24)</a:t>
            </a:r>
            <a:endParaRPr lang="en-GB" sz="1400" dirty="0" smtClean="0"/>
          </a:p>
          <a:p>
            <a:r>
              <a:rPr lang="en-GB" sz="1400" dirty="0" smtClean="0"/>
              <a:t>The </a:t>
            </a:r>
            <a:r>
              <a:rPr lang="en-GB" sz="1400" dirty="0"/>
              <a:t>proportion of the population estimated to be of working age (16-64) was 73.5% in 2017, which is higher than the percentage (67.7%) in London as a whole and the percentage (62.9%) in the </a:t>
            </a:r>
            <a:r>
              <a:rPr lang="en-GB" sz="1400" dirty="0" smtClean="0"/>
              <a:t>UK. The proportion of young people and working adults in the borough is expected to increase.</a:t>
            </a:r>
            <a:r>
              <a:rPr lang="en-GB" sz="1400" dirty="0" smtClean="0">
                <a:hlinkClick r:id="rId3" action="ppaction://hlinksldjump"/>
              </a:rPr>
              <a:t>(25)</a:t>
            </a:r>
            <a:endParaRPr lang="en-GB" sz="1400" dirty="0" smtClean="0"/>
          </a:p>
          <a:p>
            <a:r>
              <a:rPr lang="en-GB" sz="1400" dirty="0" smtClean="0"/>
              <a:t>Population turnover </a:t>
            </a:r>
            <a:r>
              <a:rPr lang="en-GB" sz="1400" dirty="0"/>
              <a:t>in the borough </a:t>
            </a:r>
            <a:r>
              <a:rPr lang="en-GB" sz="1400" dirty="0" smtClean="0"/>
              <a:t>is 12</a:t>
            </a:r>
            <a:r>
              <a:rPr lang="en-GB" sz="1400" baseline="30000" dirty="0" smtClean="0"/>
              <a:t>th</a:t>
            </a:r>
            <a:r>
              <a:rPr lang="en-GB" sz="1400" dirty="0" smtClean="0"/>
              <a:t> highest in the UK; an </a:t>
            </a:r>
            <a:r>
              <a:rPr lang="en-GB" sz="1400" dirty="0"/>
              <a:t>estimated </a:t>
            </a:r>
            <a:r>
              <a:rPr lang="en-GB" sz="1400" dirty="0" smtClean="0"/>
              <a:t>230 per </a:t>
            </a:r>
            <a:r>
              <a:rPr lang="en-GB" sz="1400" dirty="0"/>
              <a:t>1000 people </a:t>
            </a:r>
            <a:r>
              <a:rPr lang="en-GB" sz="1400" dirty="0" smtClean="0"/>
              <a:t>move </a:t>
            </a:r>
            <a:r>
              <a:rPr lang="en-GB" sz="1400" dirty="0"/>
              <a:t>into or out of the borough each </a:t>
            </a:r>
            <a:r>
              <a:rPr lang="en-GB" sz="1400" dirty="0" smtClean="0"/>
              <a:t>year</a:t>
            </a:r>
            <a:r>
              <a:rPr lang="en-GB" sz="1400" dirty="0" smtClean="0">
                <a:hlinkClick r:id="rId3" action="ppaction://hlinksldjump"/>
              </a:rPr>
              <a:t>(26)</a:t>
            </a:r>
            <a:r>
              <a:rPr lang="en-GB" sz="1400" dirty="0" smtClean="0"/>
              <a:t>.</a:t>
            </a:r>
          </a:p>
          <a:p>
            <a:endParaRPr lang="en-GB" sz="1400" dirty="0"/>
          </a:p>
          <a:p>
            <a:endParaRPr lang="en-GB" dirty="0"/>
          </a:p>
          <a:p>
            <a:pPr marL="0" indent="0">
              <a:buNone/>
            </a:pPr>
            <a:endParaRPr lang="en-GB" dirty="0" smtClean="0"/>
          </a:p>
        </p:txBody>
      </p:sp>
    </p:spTree>
    <p:extLst>
      <p:ext uri="{BB962C8B-B14F-4D97-AF65-F5344CB8AC3E}">
        <p14:creationId xmlns:p14="http://schemas.microsoft.com/office/powerpoint/2010/main" val="1508651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tretch>
            <a:fillRect/>
          </a:stretch>
        </p:blipFill>
        <p:spPr bwMode="auto">
          <a:xfrm>
            <a:off x="77651" y="1948832"/>
            <a:ext cx="2801880" cy="28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TextBox 3"/>
          <p:cNvSpPr txBox="1"/>
          <p:nvPr/>
        </p:nvSpPr>
        <p:spPr>
          <a:xfrm>
            <a:off x="1043608" y="4417367"/>
            <a:ext cx="1080120" cy="307777"/>
          </a:xfrm>
          <a:prstGeom prst="rect">
            <a:avLst/>
          </a:prstGeom>
          <a:noFill/>
        </p:spPr>
        <p:txBody>
          <a:bodyPr wrap="square" rtlCol="0">
            <a:spAutoFit/>
          </a:bodyPr>
          <a:lstStyle/>
          <a:p>
            <a:r>
              <a:rPr lang="en-GB" sz="1400" dirty="0" smtClean="0"/>
              <a:t>Anxiety</a:t>
            </a:r>
            <a:endParaRPr lang="en-GB" sz="1400" dirty="0"/>
          </a:p>
        </p:txBody>
      </p:sp>
      <p:pic>
        <p:nvPicPr>
          <p:cNvPr id="5" name="Picture 4"/>
          <p:cNvPicPr>
            <a:picLocks noChangeAspect="1"/>
          </p:cNvPicPr>
          <p:nvPr/>
        </p:nvPicPr>
        <p:blipFill>
          <a:blip r:embed="rId3"/>
          <a:stretch>
            <a:fillRect/>
          </a:stretch>
        </p:blipFill>
        <p:spPr>
          <a:xfrm>
            <a:off x="3131840" y="3284984"/>
            <a:ext cx="2682351" cy="2878805"/>
          </a:xfrm>
          <a:prstGeom prst="rect">
            <a:avLst/>
          </a:prstGeom>
        </p:spPr>
      </p:pic>
      <p:sp>
        <p:nvSpPr>
          <p:cNvPr id="6" name="TextBox 5"/>
          <p:cNvSpPr txBox="1"/>
          <p:nvPr/>
        </p:nvSpPr>
        <p:spPr>
          <a:xfrm>
            <a:off x="3707904" y="5805264"/>
            <a:ext cx="1296144" cy="307777"/>
          </a:xfrm>
          <a:prstGeom prst="rect">
            <a:avLst/>
          </a:prstGeom>
          <a:noFill/>
        </p:spPr>
        <p:txBody>
          <a:bodyPr wrap="square" rtlCol="0">
            <a:spAutoFit/>
          </a:bodyPr>
          <a:lstStyle/>
          <a:p>
            <a:r>
              <a:rPr lang="en-GB" sz="1400" dirty="0" smtClean="0"/>
              <a:t>Depression</a:t>
            </a:r>
            <a:endParaRPr lang="en-GB" sz="1400" dirty="0"/>
          </a:p>
        </p:txBody>
      </p:sp>
      <p:pic>
        <p:nvPicPr>
          <p:cNvPr id="7" name="Picture 6"/>
          <p:cNvPicPr>
            <a:picLocks noChangeAspect="1"/>
          </p:cNvPicPr>
          <p:nvPr/>
        </p:nvPicPr>
        <p:blipFill>
          <a:blip r:embed="rId4"/>
          <a:stretch>
            <a:fillRect/>
          </a:stretch>
        </p:blipFill>
        <p:spPr>
          <a:xfrm>
            <a:off x="5835548" y="1934517"/>
            <a:ext cx="2789281" cy="3078659"/>
          </a:xfrm>
          <a:prstGeom prst="rect">
            <a:avLst/>
          </a:prstGeom>
        </p:spPr>
      </p:pic>
      <p:sp>
        <p:nvSpPr>
          <p:cNvPr id="8" name="TextBox 7"/>
          <p:cNvSpPr txBox="1"/>
          <p:nvPr/>
        </p:nvSpPr>
        <p:spPr>
          <a:xfrm>
            <a:off x="6444208" y="4365104"/>
            <a:ext cx="1152128" cy="738664"/>
          </a:xfrm>
          <a:prstGeom prst="rect">
            <a:avLst/>
          </a:prstGeom>
          <a:noFill/>
        </p:spPr>
        <p:txBody>
          <a:bodyPr wrap="square" rtlCol="0">
            <a:spAutoFit/>
          </a:bodyPr>
          <a:lstStyle/>
          <a:p>
            <a:pPr algn="ctr"/>
            <a:r>
              <a:rPr lang="en-GB" sz="1400" dirty="0" smtClean="0"/>
              <a:t>Serious mental illness</a:t>
            </a:r>
            <a:endParaRPr lang="en-GB" sz="1400" dirty="0"/>
          </a:p>
        </p:txBody>
      </p:sp>
      <p:sp>
        <p:nvSpPr>
          <p:cNvPr id="2" name="Text Placeholder 1"/>
          <p:cNvSpPr>
            <a:spLocks noGrp="1"/>
          </p:cNvSpPr>
          <p:nvPr>
            <p:ph type="body" sz="quarter" idx="10"/>
          </p:nvPr>
        </p:nvSpPr>
        <p:spPr>
          <a:xfrm>
            <a:off x="395535" y="1417367"/>
            <a:ext cx="8229293" cy="792163"/>
          </a:xfrm>
        </p:spPr>
        <p:txBody>
          <a:bodyPr/>
          <a:lstStyle/>
          <a:p>
            <a:pPr marL="0" indent="0" algn="ctr">
              <a:buNone/>
            </a:pPr>
            <a:r>
              <a:rPr lang="en-GB" sz="1400" b="1" dirty="0" smtClean="0"/>
              <a:t>There is significant variation in diagnosed mental health conditions across the borough – below are borough maps showing the percentage of the population with each of these diagnoses according to GP records (2017/18) </a:t>
            </a:r>
            <a:r>
              <a:rPr lang="en-GB" sz="1400" dirty="0" smtClean="0">
                <a:hlinkClick r:id="rId5" action="ppaction://hlinksldjump"/>
              </a:rPr>
              <a:t>(27)</a:t>
            </a:r>
            <a:endParaRPr lang="en-GB" sz="1400" dirty="0"/>
          </a:p>
        </p:txBody>
      </p:sp>
    </p:spTree>
    <p:extLst>
      <p:ext uri="{BB962C8B-B14F-4D97-AF65-F5344CB8AC3E}">
        <p14:creationId xmlns:p14="http://schemas.microsoft.com/office/powerpoint/2010/main" val="404492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smtClean="0"/>
              <a:t>Self-rated levels of wellbeing in Tower Hamlets are similar to London and UK levels</a:t>
            </a:r>
          </a:p>
          <a:p>
            <a:pPr marL="0" indent="0">
              <a:buNone/>
            </a:pPr>
            <a:r>
              <a:rPr lang="en-GB" sz="1400" dirty="0" smtClean="0"/>
              <a:t>The </a:t>
            </a:r>
            <a:r>
              <a:rPr lang="en-GB" sz="1400" dirty="0"/>
              <a:t>Annual Population survey asks people about their wellbeing across </a:t>
            </a:r>
            <a:r>
              <a:rPr lang="en-GB" sz="1400" dirty="0" smtClean="0"/>
              <a:t>4 domains. The graphs below show the trends of how </a:t>
            </a:r>
            <a:r>
              <a:rPr lang="en-GB" sz="1400" dirty="0"/>
              <a:t>Tower Hamlets residents rated themselves </a:t>
            </a:r>
            <a:r>
              <a:rPr lang="en-GB" sz="1400" dirty="0" smtClean="0"/>
              <a:t>on these domains, compared </a:t>
            </a:r>
            <a:r>
              <a:rPr lang="en-GB" sz="1400" dirty="0"/>
              <a:t>to London and the </a:t>
            </a:r>
            <a:r>
              <a:rPr lang="en-GB" sz="1400" dirty="0" smtClean="0"/>
              <a:t>UK. Ratings of ‘feeling worthwhile’ are consistently lower in Tower Hamlets than in the UK. </a:t>
            </a:r>
            <a:r>
              <a:rPr lang="en-GB" sz="1400" dirty="0" smtClean="0">
                <a:hlinkClick r:id="rId3" action="ppaction://hlinksldjump"/>
              </a:rPr>
              <a:t>(28)</a:t>
            </a:r>
            <a:endParaRPr lang="en-GB" sz="1400" dirty="0"/>
          </a:p>
          <a:p>
            <a:endParaRPr lang="en-GB" dirty="0"/>
          </a:p>
        </p:txBody>
      </p:sp>
      <p:graphicFrame>
        <p:nvGraphicFramePr>
          <p:cNvPr id="3" name="Chart 2"/>
          <p:cNvGraphicFramePr>
            <a:graphicFrameLocks/>
          </p:cNvGraphicFramePr>
          <p:nvPr>
            <p:extLst>
              <p:ext uri="{D42A27DB-BD31-4B8C-83A1-F6EECF244321}">
                <p14:modId xmlns:p14="http://schemas.microsoft.com/office/powerpoint/2010/main" val="1170427459"/>
              </p:ext>
            </p:extLst>
          </p:nvPr>
        </p:nvGraphicFramePr>
        <p:xfrm>
          <a:off x="251520" y="2420888"/>
          <a:ext cx="4032448"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2761571923"/>
              </p:ext>
            </p:extLst>
          </p:nvPr>
        </p:nvGraphicFramePr>
        <p:xfrm>
          <a:off x="4355976" y="2348880"/>
          <a:ext cx="4032448"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2551322283"/>
              </p:ext>
            </p:extLst>
          </p:nvPr>
        </p:nvGraphicFramePr>
        <p:xfrm>
          <a:off x="179512" y="4365104"/>
          <a:ext cx="4320480" cy="2160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a:graphicFrameLocks/>
          </p:cNvGraphicFramePr>
          <p:nvPr>
            <p:extLst>
              <p:ext uri="{D42A27DB-BD31-4B8C-83A1-F6EECF244321}">
                <p14:modId xmlns:p14="http://schemas.microsoft.com/office/powerpoint/2010/main" val="3665946146"/>
              </p:ext>
            </p:extLst>
          </p:nvPr>
        </p:nvGraphicFramePr>
        <p:xfrm>
          <a:off x="4355976" y="4293096"/>
          <a:ext cx="5040560" cy="22322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75217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69261539"/>
              </p:ext>
            </p:extLst>
          </p:nvPr>
        </p:nvGraphicFramePr>
        <p:xfrm>
          <a:off x="1572344" y="15580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44208" y="1470624"/>
            <a:ext cx="2592287" cy="1785104"/>
          </a:xfrm>
          <a:prstGeom prst="rect">
            <a:avLst/>
          </a:prstGeom>
          <a:noFill/>
          <a:ln>
            <a:solidFill>
              <a:srgbClr val="3366CC"/>
            </a:solidFill>
          </a:ln>
        </p:spPr>
        <p:txBody>
          <a:bodyPr wrap="square" rtlCol="0">
            <a:spAutoFit/>
          </a:bodyPr>
          <a:lstStyle/>
          <a:p>
            <a:r>
              <a:rPr lang="en-GB" sz="1100" dirty="0"/>
              <a:t>Tower Hamlets </a:t>
            </a:r>
            <a:r>
              <a:rPr lang="en-GB" sz="1100" dirty="0" smtClean="0"/>
              <a:t>has </a:t>
            </a:r>
            <a:r>
              <a:rPr lang="en-GB" sz="1100" dirty="0" smtClean="0">
                <a:solidFill>
                  <a:srgbClr val="FF0000"/>
                </a:solidFill>
              </a:rPr>
              <a:t>high</a:t>
            </a:r>
            <a:r>
              <a:rPr lang="en-GB" sz="1100" dirty="0" smtClean="0"/>
              <a:t> levels </a:t>
            </a:r>
            <a:r>
              <a:rPr lang="en-GB" sz="1100" dirty="0"/>
              <a:t>of unemployment, particularly amongst women and amongst Bangladeshi and Somali </a:t>
            </a:r>
            <a:r>
              <a:rPr lang="en-GB" sz="1100" dirty="0" smtClean="0"/>
              <a:t>residents</a:t>
            </a:r>
            <a:r>
              <a:rPr lang="en-GB" sz="1100" dirty="0" smtClean="0">
                <a:hlinkClick r:id="rId7" action="ppaction://hlinksldjump"/>
              </a:rPr>
              <a:t>(20)</a:t>
            </a:r>
            <a:r>
              <a:rPr lang="en-GB" sz="1100" dirty="0" smtClean="0"/>
              <a:t>.</a:t>
            </a:r>
            <a:endParaRPr lang="en-GB" sz="1100" dirty="0"/>
          </a:p>
          <a:p>
            <a:r>
              <a:rPr lang="en-GB" sz="1100" dirty="0"/>
              <a:t>The percentage of workless households in 2017 was 20.9% in Tower Hamlets; which is </a:t>
            </a:r>
            <a:r>
              <a:rPr lang="en-GB" sz="1100" dirty="0">
                <a:solidFill>
                  <a:srgbClr val="FF0000"/>
                </a:solidFill>
              </a:rPr>
              <a:t>high</a:t>
            </a:r>
            <a:r>
              <a:rPr lang="en-GB" sz="1100" dirty="0"/>
              <a:t> compared to 12.9% </a:t>
            </a:r>
            <a:r>
              <a:rPr lang="en-GB" sz="1100" dirty="0" smtClean="0"/>
              <a:t>in London. 44</a:t>
            </a:r>
            <a:r>
              <a:rPr lang="en-GB" sz="1100" dirty="0"/>
              <a:t>% of claimants in Tower Hamlets cited mental health related issues as the reason for their incapacity in </a:t>
            </a:r>
            <a:r>
              <a:rPr lang="en-GB" sz="1100" dirty="0" smtClean="0"/>
              <a:t>2011 </a:t>
            </a:r>
            <a:r>
              <a:rPr lang="en-GB" sz="1100" dirty="0" smtClean="0">
                <a:hlinkClick r:id="rId7" action="ppaction://hlinksldjump"/>
              </a:rPr>
              <a:t>(25)</a:t>
            </a:r>
            <a:r>
              <a:rPr lang="en-GB" sz="1100" dirty="0" smtClean="0"/>
              <a:t>.</a:t>
            </a:r>
            <a:endParaRPr lang="en-GB" sz="1100" dirty="0"/>
          </a:p>
        </p:txBody>
      </p:sp>
      <p:sp>
        <p:nvSpPr>
          <p:cNvPr id="7" name="TextBox 6"/>
          <p:cNvSpPr txBox="1"/>
          <p:nvPr/>
        </p:nvSpPr>
        <p:spPr>
          <a:xfrm>
            <a:off x="6444208" y="3296524"/>
            <a:ext cx="2592288" cy="2292935"/>
          </a:xfrm>
          <a:prstGeom prst="rect">
            <a:avLst/>
          </a:prstGeom>
          <a:noFill/>
          <a:ln>
            <a:solidFill>
              <a:srgbClr val="3366CC"/>
            </a:solidFill>
          </a:ln>
        </p:spPr>
        <p:txBody>
          <a:bodyPr wrap="square" rtlCol="0">
            <a:spAutoFit/>
          </a:bodyPr>
          <a:lstStyle/>
          <a:p>
            <a:pPr marL="0" lvl="1"/>
            <a:r>
              <a:rPr lang="en-GB" sz="1100" dirty="0"/>
              <a:t>19% of adults living in poor quality housing in England have poor mental health </a:t>
            </a:r>
            <a:r>
              <a:rPr lang="en-GB" sz="1100" dirty="0" smtClean="0"/>
              <a:t>outcomes. </a:t>
            </a:r>
            <a:r>
              <a:rPr lang="en-GB" sz="1100" dirty="0"/>
              <a:t>For example, adolescents living in cold housing are at a significantly greater risk of developing multiple mental health conditions. A cold home also contributes to social </a:t>
            </a:r>
            <a:r>
              <a:rPr lang="en-GB" sz="1100" dirty="0" smtClean="0"/>
              <a:t>isolation</a:t>
            </a:r>
            <a:r>
              <a:rPr lang="en-GB" sz="1100" dirty="0" smtClean="0">
                <a:hlinkClick r:id="rId8" action="ppaction://hlinksldjump"/>
              </a:rPr>
              <a:t>(31)</a:t>
            </a:r>
            <a:r>
              <a:rPr lang="en-GB" sz="1100" dirty="0" smtClean="0"/>
              <a:t>. </a:t>
            </a:r>
            <a:r>
              <a:rPr lang="en-GB" sz="1100" dirty="0"/>
              <a:t>In 2016/17, only 2% of adults aged 18 - 69 on </a:t>
            </a:r>
            <a:r>
              <a:rPr lang="en-GB" sz="1100" dirty="0" smtClean="0"/>
              <a:t>Care </a:t>
            </a:r>
            <a:r>
              <a:rPr lang="en-GB" sz="1100" dirty="0"/>
              <a:t>Programme Approach in Tower Hamlets were living independently in stable and appropriate </a:t>
            </a:r>
            <a:r>
              <a:rPr lang="en-GB" sz="1100" dirty="0" smtClean="0"/>
              <a:t>accommodation- the </a:t>
            </a:r>
            <a:r>
              <a:rPr lang="en-GB" sz="1100" dirty="0" smtClean="0">
                <a:solidFill>
                  <a:srgbClr val="FF0000"/>
                </a:solidFill>
              </a:rPr>
              <a:t>worst</a:t>
            </a:r>
            <a:r>
              <a:rPr lang="en-GB" sz="1100" dirty="0" smtClean="0"/>
              <a:t> </a:t>
            </a:r>
            <a:r>
              <a:rPr lang="en-GB" sz="1100" dirty="0"/>
              <a:t>in London, with the </a:t>
            </a:r>
            <a:r>
              <a:rPr lang="en-GB" sz="1100" dirty="0" smtClean="0"/>
              <a:t>London average being 55%</a:t>
            </a:r>
            <a:r>
              <a:rPr lang="en-GB" sz="1100" dirty="0" smtClean="0">
                <a:hlinkClick r:id="rId7" action="ppaction://hlinksldjump"/>
              </a:rPr>
              <a:t>(18)</a:t>
            </a:r>
            <a:r>
              <a:rPr lang="en-GB" sz="1100" dirty="0" smtClean="0"/>
              <a:t>.</a:t>
            </a:r>
            <a:endParaRPr lang="en-GB" sz="1100" dirty="0"/>
          </a:p>
        </p:txBody>
      </p:sp>
      <p:sp>
        <p:nvSpPr>
          <p:cNvPr id="8" name="TextBox 7"/>
          <p:cNvSpPr txBox="1"/>
          <p:nvPr/>
        </p:nvSpPr>
        <p:spPr>
          <a:xfrm>
            <a:off x="98359" y="1480081"/>
            <a:ext cx="2664296" cy="1954381"/>
          </a:xfrm>
          <a:prstGeom prst="rect">
            <a:avLst/>
          </a:prstGeom>
          <a:noFill/>
          <a:ln>
            <a:solidFill>
              <a:srgbClr val="3366CC"/>
            </a:solidFill>
          </a:ln>
        </p:spPr>
        <p:txBody>
          <a:bodyPr wrap="square" rtlCol="0">
            <a:spAutoFit/>
          </a:bodyPr>
          <a:lstStyle/>
          <a:p>
            <a:pPr lvl="0"/>
            <a:r>
              <a:rPr lang="en-GB" sz="1100" dirty="0"/>
              <a:t>Green space is limited in Tower </a:t>
            </a:r>
            <a:r>
              <a:rPr lang="en-GB" sz="1100" dirty="0" smtClean="0"/>
              <a:t>Hamlets: in 2016 there was half </a:t>
            </a:r>
            <a:r>
              <a:rPr lang="en-GB" sz="1100" dirty="0"/>
              <a:t>the national average of </a:t>
            </a:r>
            <a:r>
              <a:rPr lang="en-GB" sz="1100" dirty="0" smtClean="0"/>
              <a:t>green space per </a:t>
            </a:r>
            <a:r>
              <a:rPr lang="en-GB" sz="1100" dirty="0"/>
              <a:t>1,000 people. </a:t>
            </a:r>
            <a:r>
              <a:rPr lang="en-GB" sz="1100" dirty="0" smtClean="0"/>
              <a:t>Over </a:t>
            </a:r>
            <a:r>
              <a:rPr lang="en-GB" sz="1100" dirty="0"/>
              <a:t>15% of the population are exposed to high noise levels from transport during the </a:t>
            </a:r>
            <a:r>
              <a:rPr lang="en-GB" sz="1100" dirty="0" smtClean="0"/>
              <a:t>daytime. This </a:t>
            </a:r>
            <a:r>
              <a:rPr lang="en-GB" sz="1100" dirty="0"/>
              <a:t>is above the average for London but has decreased slightly over the past </a:t>
            </a:r>
            <a:r>
              <a:rPr lang="en-GB" sz="1100" dirty="0" smtClean="0"/>
              <a:t>decade</a:t>
            </a:r>
            <a:r>
              <a:rPr lang="en-GB" sz="1100" dirty="0" smtClean="0">
                <a:hlinkClick r:id="rId7" action="ppaction://hlinksldjump"/>
              </a:rPr>
              <a:t>(29)</a:t>
            </a:r>
            <a:r>
              <a:rPr lang="en-GB" sz="1100" dirty="0" smtClean="0"/>
              <a:t>. Nonetheless, </a:t>
            </a:r>
            <a:r>
              <a:rPr lang="en-GB" sz="1100" dirty="0"/>
              <a:t>79% of people responding to the Annual residents survey 2018 said that they were satisfied with their local area as a place to </a:t>
            </a:r>
            <a:r>
              <a:rPr lang="en-GB" sz="1100" dirty="0" smtClean="0"/>
              <a:t>live</a:t>
            </a:r>
            <a:r>
              <a:rPr lang="en-GB" sz="1100" dirty="0" smtClean="0">
                <a:hlinkClick r:id="rId8" action="ppaction://hlinksldjump"/>
              </a:rPr>
              <a:t>(30)</a:t>
            </a:r>
            <a:r>
              <a:rPr lang="en-GB" sz="1100" dirty="0" smtClean="0"/>
              <a:t>.</a:t>
            </a:r>
            <a:endParaRPr lang="en-GB" sz="1100" dirty="0"/>
          </a:p>
        </p:txBody>
      </p:sp>
      <p:sp>
        <p:nvSpPr>
          <p:cNvPr id="10" name="TextBox 9"/>
          <p:cNvSpPr txBox="1"/>
          <p:nvPr/>
        </p:nvSpPr>
        <p:spPr>
          <a:xfrm>
            <a:off x="95564" y="3480842"/>
            <a:ext cx="2670014" cy="1446550"/>
          </a:xfrm>
          <a:prstGeom prst="rect">
            <a:avLst/>
          </a:prstGeom>
          <a:noFill/>
          <a:ln>
            <a:solidFill>
              <a:srgbClr val="3366CC"/>
            </a:solidFill>
          </a:ln>
        </p:spPr>
        <p:txBody>
          <a:bodyPr wrap="square" rtlCol="0">
            <a:spAutoFit/>
          </a:bodyPr>
          <a:lstStyle/>
          <a:p>
            <a:r>
              <a:rPr lang="en-GB" sz="1100" dirty="0" smtClean="0"/>
              <a:t>In the Annual </a:t>
            </a:r>
            <a:r>
              <a:rPr lang="en-GB" sz="1100" dirty="0"/>
              <a:t>residents survey </a:t>
            </a:r>
            <a:r>
              <a:rPr lang="en-GB" sz="1100" dirty="0" smtClean="0"/>
              <a:t>2018, 86% felt </a:t>
            </a:r>
            <a:r>
              <a:rPr lang="en-GB" sz="1100" dirty="0"/>
              <a:t>that people from different </a:t>
            </a:r>
            <a:r>
              <a:rPr lang="en-GB" sz="1100" dirty="0" smtClean="0"/>
              <a:t>backgrounds </a:t>
            </a:r>
            <a:r>
              <a:rPr lang="en-GB" sz="1100" dirty="0"/>
              <a:t>get on </a:t>
            </a:r>
            <a:r>
              <a:rPr lang="en-GB" sz="1100" dirty="0" smtClean="0"/>
              <a:t>well and 22% had </a:t>
            </a:r>
            <a:r>
              <a:rPr lang="en-GB" sz="1100" dirty="0"/>
              <a:t>undertaken volunteering in the past </a:t>
            </a:r>
            <a:r>
              <a:rPr lang="en-GB" sz="1100" dirty="0" smtClean="0"/>
              <a:t>year</a:t>
            </a:r>
            <a:r>
              <a:rPr lang="en-GB" sz="1100" dirty="0" smtClean="0">
                <a:hlinkClick r:id="rId8" action="ppaction://hlinksldjump"/>
              </a:rPr>
              <a:t>(30)</a:t>
            </a:r>
            <a:r>
              <a:rPr lang="en-GB" sz="1100" dirty="0" smtClean="0"/>
              <a:t>. However, </a:t>
            </a:r>
            <a:r>
              <a:rPr lang="en-GB" sz="1100" dirty="0"/>
              <a:t>44.4% of adult social care users </a:t>
            </a:r>
            <a:r>
              <a:rPr lang="en-GB" sz="1100" dirty="0" smtClean="0"/>
              <a:t>(2017/18) and </a:t>
            </a:r>
            <a:r>
              <a:rPr lang="en-GB" sz="1100" dirty="0"/>
              <a:t>35.1% of adult carers (2016/17) </a:t>
            </a:r>
            <a:r>
              <a:rPr lang="en-GB" sz="1100" dirty="0" smtClean="0"/>
              <a:t>feel </a:t>
            </a:r>
            <a:r>
              <a:rPr lang="en-GB" sz="1100" dirty="0"/>
              <a:t>that they have as much social contact as they would </a:t>
            </a:r>
            <a:r>
              <a:rPr lang="en-GB" sz="1100" dirty="0" smtClean="0"/>
              <a:t>like</a:t>
            </a:r>
            <a:r>
              <a:rPr lang="en-GB" sz="1100" dirty="0" smtClean="0">
                <a:hlinkClick r:id="rId7" action="ppaction://hlinksldjump"/>
              </a:rPr>
              <a:t>(18)</a:t>
            </a:r>
            <a:r>
              <a:rPr lang="en-GB" sz="1100" dirty="0" smtClean="0"/>
              <a:t>. </a:t>
            </a:r>
            <a:endParaRPr lang="en-GB" sz="1100" dirty="0"/>
          </a:p>
        </p:txBody>
      </p:sp>
      <p:sp>
        <p:nvSpPr>
          <p:cNvPr id="11" name="TextBox 10"/>
          <p:cNvSpPr txBox="1"/>
          <p:nvPr/>
        </p:nvSpPr>
        <p:spPr>
          <a:xfrm>
            <a:off x="95564" y="4969007"/>
            <a:ext cx="3422871" cy="1446550"/>
          </a:xfrm>
          <a:prstGeom prst="rect">
            <a:avLst/>
          </a:prstGeom>
          <a:noFill/>
          <a:ln>
            <a:solidFill>
              <a:srgbClr val="3366CC"/>
            </a:solidFill>
          </a:ln>
        </p:spPr>
        <p:txBody>
          <a:bodyPr wrap="square" rtlCol="0">
            <a:spAutoFit/>
          </a:bodyPr>
          <a:lstStyle/>
          <a:p>
            <a:r>
              <a:rPr lang="en-GB" sz="1100" dirty="0"/>
              <a:t>Being a victim of crime, or exposure to violent or unsafe environments can increase the risk of developing a mental health problem. </a:t>
            </a:r>
            <a:r>
              <a:rPr lang="en-GB" sz="1100" dirty="0" smtClean="0"/>
              <a:t>Crime </a:t>
            </a:r>
            <a:r>
              <a:rPr lang="en-GB" sz="1100" dirty="0"/>
              <a:t>was the top concern for people in the borough in the Annual Residents survey 2018 – 41% rated it in one of their top 3 </a:t>
            </a:r>
            <a:r>
              <a:rPr lang="en-GB" sz="1100" dirty="0" smtClean="0"/>
              <a:t>concerns </a:t>
            </a:r>
            <a:r>
              <a:rPr lang="en-GB" sz="1100" dirty="0" smtClean="0">
                <a:hlinkClick r:id="rId8" action="ppaction://hlinksldjump"/>
              </a:rPr>
              <a:t>(30)</a:t>
            </a:r>
            <a:r>
              <a:rPr lang="en-GB" sz="1100" dirty="0" smtClean="0"/>
              <a:t>.</a:t>
            </a:r>
            <a:r>
              <a:rPr lang="en-GB" sz="1100" baseline="30000" dirty="0" smtClean="0"/>
              <a:t> </a:t>
            </a:r>
            <a:r>
              <a:rPr lang="en-GB" sz="1100" dirty="0"/>
              <a:t>T</a:t>
            </a:r>
            <a:r>
              <a:rPr lang="en-GB" sz="1100" dirty="0" smtClean="0"/>
              <a:t>he crime deprivation score (which </a:t>
            </a:r>
            <a:r>
              <a:rPr lang="en-GB" sz="1100" dirty="0"/>
              <a:t>aggregates indices of crime in the borough) for Tower Hamlets is 0.76, which is much </a:t>
            </a:r>
            <a:r>
              <a:rPr lang="en-GB" sz="1100" dirty="0">
                <a:solidFill>
                  <a:srgbClr val="FF0000"/>
                </a:solidFill>
              </a:rPr>
              <a:t>higher </a:t>
            </a:r>
            <a:r>
              <a:rPr lang="en-GB" sz="1100" dirty="0"/>
              <a:t>than the England average of </a:t>
            </a:r>
            <a:r>
              <a:rPr lang="en-GB" sz="1100" dirty="0" smtClean="0"/>
              <a:t>0.01</a:t>
            </a:r>
            <a:r>
              <a:rPr lang="en-GB" sz="1100" dirty="0" smtClean="0">
                <a:hlinkClick r:id="rId7" action="ppaction://hlinksldjump"/>
              </a:rPr>
              <a:t>(25)</a:t>
            </a:r>
            <a:r>
              <a:rPr lang="en-GB" sz="1100" dirty="0" smtClean="0"/>
              <a:t>. </a:t>
            </a:r>
            <a:endParaRPr lang="en-GB" sz="1100" dirty="0"/>
          </a:p>
        </p:txBody>
      </p:sp>
      <p:sp>
        <p:nvSpPr>
          <p:cNvPr id="13" name="TextBox 12"/>
          <p:cNvSpPr txBox="1"/>
          <p:nvPr/>
        </p:nvSpPr>
        <p:spPr>
          <a:xfrm>
            <a:off x="3563888" y="5639982"/>
            <a:ext cx="5472608" cy="769441"/>
          </a:xfrm>
          <a:prstGeom prst="rect">
            <a:avLst/>
          </a:prstGeom>
          <a:noFill/>
          <a:ln>
            <a:solidFill>
              <a:srgbClr val="3366CC"/>
            </a:solidFill>
          </a:ln>
        </p:spPr>
        <p:txBody>
          <a:bodyPr wrap="square" rtlCol="0">
            <a:spAutoFit/>
          </a:bodyPr>
          <a:lstStyle/>
          <a:p>
            <a:r>
              <a:rPr lang="en-GB" sz="1100" dirty="0"/>
              <a:t>Those not in education, employment or training (NEET) after the age of 16 are at increased risk of depression and suicide and the damaging effect of unemployment at this stage of life lasts into later life. Levels of </a:t>
            </a:r>
            <a:r>
              <a:rPr lang="en-GB" sz="1100" dirty="0" smtClean="0"/>
              <a:t>16 – 17 year olds not in education, employment or training (NEET) </a:t>
            </a:r>
            <a:r>
              <a:rPr lang="en-GB" sz="1100" dirty="0"/>
              <a:t>in Tower Hamlets are </a:t>
            </a:r>
            <a:r>
              <a:rPr lang="en-GB" sz="1100" dirty="0">
                <a:solidFill>
                  <a:srgbClr val="0070C0"/>
                </a:solidFill>
              </a:rPr>
              <a:t>similar</a:t>
            </a:r>
            <a:r>
              <a:rPr lang="en-GB" sz="1100" dirty="0"/>
              <a:t> to nationally: </a:t>
            </a:r>
            <a:r>
              <a:rPr lang="en-GB" sz="1100" dirty="0" smtClean="0"/>
              <a:t> 5.7% in 2016</a:t>
            </a:r>
            <a:r>
              <a:rPr lang="en-GB" sz="1100" dirty="0" smtClean="0">
                <a:hlinkClick r:id="rId7" action="ppaction://hlinksldjump"/>
              </a:rPr>
              <a:t>(18)</a:t>
            </a:r>
            <a:r>
              <a:rPr lang="en-GB" sz="1100" dirty="0" smtClean="0"/>
              <a:t>. </a:t>
            </a:r>
            <a:endParaRPr lang="en-GB" sz="1100" dirty="0"/>
          </a:p>
        </p:txBody>
      </p:sp>
    </p:spTree>
    <p:extLst>
      <p:ext uri="{BB962C8B-B14F-4D97-AF65-F5344CB8AC3E}">
        <p14:creationId xmlns:p14="http://schemas.microsoft.com/office/powerpoint/2010/main" val="184898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4582431"/>
              </p:ext>
            </p:extLst>
          </p:nvPr>
        </p:nvGraphicFramePr>
        <p:xfrm>
          <a:off x="1644352"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92759" y="2103380"/>
            <a:ext cx="2751049" cy="2800767"/>
          </a:xfrm>
          <a:prstGeom prst="rect">
            <a:avLst/>
          </a:prstGeom>
          <a:noFill/>
          <a:ln>
            <a:solidFill>
              <a:srgbClr val="3366CC"/>
            </a:solidFill>
          </a:ln>
        </p:spPr>
        <p:txBody>
          <a:bodyPr wrap="square" rtlCol="0">
            <a:spAutoFit/>
          </a:bodyPr>
          <a:lstStyle/>
          <a:p>
            <a:r>
              <a:rPr lang="en-GB" sz="1100" dirty="0" smtClean="0"/>
              <a:t>There appear to be differences in mental health service utilisation between different ethnicities in Tower Hamlets, which may be due to stigma and difference in mental health characterisation between different ethnic and cultural groups.</a:t>
            </a:r>
          </a:p>
          <a:p>
            <a:r>
              <a:rPr lang="en-GB" sz="1100" dirty="0" smtClean="0"/>
              <a:t>People </a:t>
            </a:r>
            <a:r>
              <a:rPr lang="en-GB" sz="1100" dirty="0"/>
              <a:t>from black African and Caribbean backgrounds are disproportionately seen in the ‘hard end’ of </a:t>
            </a:r>
            <a:r>
              <a:rPr lang="en-GB" sz="1100" dirty="0" smtClean="0"/>
              <a:t>services </a:t>
            </a:r>
            <a:r>
              <a:rPr lang="en-GB" sz="1100" dirty="0"/>
              <a:t>and are more likely to receive harsher or more coercive </a:t>
            </a:r>
            <a:r>
              <a:rPr lang="en-GB" sz="1100" dirty="0" smtClean="0"/>
              <a:t>treatments</a:t>
            </a:r>
            <a:r>
              <a:rPr lang="en-GB" sz="1100" dirty="0" smtClean="0">
                <a:hlinkClick r:id="rId8" action="ppaction://hlinksldjump"/>
              </a:rPr>
              <a:t>(31)</a:t>
            </a:r>
            <a:r>
              <a:rPr lang="en-GB" sz="1100" dirty="0" smtClean="0"/>
              <a:t>. </a:t>
            </a:r>
          </a:p>
          <a:p>
            <a:r>
              <a:rPr lang="en-GB" sz="1100" dirty="0" smtClean="0"/>
              <a:t>People </a:t>
            </a:r>
            <a:r>
              <a:rPr lang="en-GB" sz="1100" dirty="0"/>
              <a:t>who have recently arrived from abroad to live in an area may face barriers to accessing mental health services</a:t>
            </a:r>
            <a:r>
              <a:rPr lang="en-GB" sz="1100" dirty="0" smtClean="0"/>
              <a:t>., including language. Refugees </a:t>
            </a:r>
            <a:r>
              <a:rPr lang="en-GB" sz="1100" dirty="0"/>
              <a:t>are more likely to have experienced </a:t>
            </a:r>
            <a:r>
              <a:rPr lang="en-GB" sz="1100" dirty="0" smtClean="0"/>
              <a:t>trauma</a:t>
            </a:r>
            <a:r>
              <a:rPr lang="en-GB" sz="1100" dirty="0" smtClean="0">
                <a:hlinkClick r:id="rId8" action="ppaction://hlinksldjump"/>
              </a:rPr>
              <a:t>(31</a:t>
            </a:r>
            <a:r>
              <a:rPr lang="en-GB" sz="1100" dirty="0">
                <a:hlinkClick r:id="rId8" action="ppaction://hlinksldjump"/>
              </a:rPr>
              <a:t>)</a:t>
            </a:r>
            <a:r>
              <a:rPr lang="en-GB" sz="1100" dirty="0" smtClean="0"/>
              <a:t>.</a:t>
            </a:r>
            <a:endParaRPr lang="en-GB" sz="1100" dirty="0"/>
          </a:p>
        </p:txBody>
      </p:sp>
      <p:sp>
        <p:nvSpPr>
          <p:cNvPr id="11" name="TextBox 10"/>
          <p:cNvSpPr txBox="1"/>
          <p:nvPr/>
        </p:nvSpPr>
        <p:spPr>
          <a:xfrm>
            <a:off x="5137431" y="1455308"/>
            <a:ext cx="3888432" cy="1107996"/>
          </a:xfrm>
          <a:prstGeom prst="rect">
            <a:avLst/>
          </a:prstGeom>
          <a:noFill/>
          <a:ln>
            <a:solidFill>
              <a:srgbClr val="3366CC"/>
            </a:solidFill>
          </a:ln>
        </p:spPr>
        <p:txBody>
          <a:bodyPr wrap="square" rtlCol="0">
            <a:spAutoFit/>
          </a:bodyPr>
          <a:lstStyle/>
          <a:p>
            <a:r>
              <a:rPr lang="en-GB" sz="1100" dirty="0" smtClean="0"/>
              <a:t>People </a:t>
            </a:r>
            <a:r>
              <a:rPr lang="en-GB" sz="1100" dirty="0"/>
              <a:t>in contact with the criminal justice system have substantially more risk factors for </a:t>
            </a:r>
            <a:r>
              <a:rPr lang="en-GB" sz="1100" dirty="0" smtClean="0"/>
              <a:t>suicide</a:t>
            </a:r>
            <a:r>
              <a:rPr lang="en-GB" sz="1100" dirty="0" smtClean="0">
                <a:hlinkClick r:id="rId8" action="ppaction://hlinksldjump"/>
              </a:rPr>
              <a:t>(31)</a:t>
            </a:r>
            <a:r>
              <a:rPr lang="en-GB" sz="1100" dirty="0" smtClean="0"/>
              <a:t>. In 2017 </a:t>
            </a:r>
            <a:r>
              <a:rPr lang="en-GB" sz="1100" dirty="0"/>
              <a:t>there were 225 per 100,000 people from Tower Hamlets that were first time </a:t>
            </a:r>
            <a:r>
              <a:rPr lang="en-GB" sz="1100" dirty="0" smtClean="0"/>
              <a:t>offenders, which was </a:t>
            </a:r>
            <a:r>
              <a:rPr lang="en-GB" sz="1100" dirty="0" smtClean="0">
                <a:solidFill>
                  <a:srgbClr val="FF0000"/>
                </a:solidFill>
              </a:rPr>
              <a:t>higher</a:t>
            </a:r>
            <a:r>
              <a:rPr lang="en-GB" sz="1100" dirty="0" smtClean="0"/>
              <a:t> </a:t>
            </a:r>
            <a:r>
              <a:rPr lang="en-GB" sz="1100" dirty="0"/>
              <a:t>than the London rate of 215.3 per 100,000 and the England rate of 166.4 per </a:t>
            </a:r>
            <a:r>
              <a:rPr lang="en-GB" sz="1100" dirty="0" smtClean="0"/>
              <a:t>100,000. Rates </a:t>
            </a:r>
            <a:r>
              <a:rPr lang="en-GB" sz="1100" dirty="0"/>
              <a:t>of re-offending in Tower Hamlets is </a:t>
            </a:r>
            <a:r>
              <a:rPr lang="en-GB" sz="1100" dirty="0">
                <a:solidFill>
                  <a:srgbClr val="0070C0"/>
                </a:solidFill>
              </a:rPr>
              <a:t>similar</a:t>
            </a:r>
            <a:r>
              <a:rPr lang="en-GB" sz="1100" dirty="0"/>
              <a:t> to the rest of </a:t>
            </a:r>
            <a:r>
              <a:rPr lang="en-GB" sz="1100" dirty="0" smtClean="0"/>
              <a:t>London</a:t>
            </a:r>
            <a:r>
              <a:rPr lang="en-GB" sz="1100" dirty="0" smtClean="0">
                <a:hlinkClick r:id="rId9" action="ppaction://hlinksldjump"/>
              </a:rPr>
              <a:t>(18)</a:t>
            </a:r>
            <a:r>
              <a:rPr lang="en-GB" sz="1100" dirty="0" smtClean="0"/>
              <a:t>.</a:t>
            </a:r>
            <a:endParaRPr lang="en-GB" sz="1100" dirty="0"/>
          </a:p>
        </p:txBody>
      </p:sp>
      <p:sp>
        <p:nvSpPr>
          <p:cNvPr id="2" name="TextBox 1"/>
          <p:cNvSpPr txBox="1"/>
          <p:nvPr/>
        </p:nvSpPr>
        <p:spPr>
          <a:xfrm>
            <a:off x="88510" y="4951801"/>
            <a:ext cx="3403370" cy="1446550"/>
          </a:xfrm>
          <a:prstGeom prst="rect">
            <a:avLst/>
          </a:prstGeom>
          <a:noFill/>
          <a:ln>
            <a:solidFill>
              <a:schemeClr val="accent1"/>
            </a:solidFill>
          </a:ln>
        </p:spPr>
        <p:txBody>
          <a:bodyPr wrap="square" rtlCol="0">
            <a:spAutoFit/>
          </a:bodyPr>
          <a:lstStyle/>
          <a:p>
            <a:r>
              <a:rPr lang="en-GB" sz="1100" dirty="0"/>
              <a:t>Homeless people are twice as likely to have a common mental health condition, and psychosis is up to 15 times more prevalent. They are also over 9 times more likely to complete suicide. People experiencing homelessness find it difficult to access health services, including mental health </a:t>
            </a:r>
            <a:r>
              <a:rPr lang="en-GB" sz="1100" dirty="0" smtClean="0"/>
              <a:t>care</a:t>
            </a:r>
            <a:r>
              <a:rPr lang="en-GB" sz="1100" dirty="0" smtClean="0">
                <a:hlinkClick r:id="rId8" action="ppaction://hlinksldjump"/>
              </a:rPr>
              <a:t>(31)</a:t>
            </a:r>
            <a:r>
              <a:rPr lang="en-GB" sz="1100" dirty="0" smtClean="0"/>
              <a:t>. 17.1 </a:t>
            </a:r>
            <a:r>
              <a:rPr lang="en-GB" sz="1100" dirty="0"/>
              <a:t>per 1000 households in Tower Hamlets were in temporary accommodation in 2017/18, which </a:t>
            </a:r>
            <a:r>
              <a:rPr lang="en-GB" sz="1100" dirty="0" smtClean="0"/>
              <a:t>is </a:t>
            </a:r>
            <a:r>
              <a:rPr lang="en-GB" sz="1100" dirty="0"/>
              <a:t>the 11th </a:t>
            </a:r>
            <a:r>
              <a:rPr lang="en-GB" sz="1100" dirty="0">
                <a:solidFill>
                  <a:srgbClr val="FF0000"/>
                </a:solidFill>
              </a:rPr>
              <a:t>highest</a:t>
            </a:r>
            <a:r>
              <a:rPr lang="en-GB" sz="1100" dirty="0"/>
              <a:t> rate in </a:t>
            </a:r>
            <a:r>
              <a:rPr lang="en-GB" sz="1100" dirty="0" smtClean="0"/>
              <a:t>London</a:t>
            </a:r>
            <a:r>
              <a:rPr lang="en-GB" sz="1100" dirty="0"/>
              <a:t> </a:t>
            </a:r>
            <a:r>
              <a:rPr lang="en-GB" sz="1100" dirty="0" smtClean="0">
                <a:hlinkClick r:id="rId9" action="ppaction://hlinksldjump"/>
              </a:rPr>
              <a:t>(18)</a:t>
            </a:r>
            <a:r>
              <a:rPr lang="en-GB" sz="1100" dirty="0" smtClean="0"/>
              <a:t>.</a:t>
            </a:r>
            <a:endParaRPr lang="en-GB" sz="1100" dirty="0"/>
          </a:p>
        </p:txBody>
      </p:sp>
      <p:sp>
        <p:nvSpPr>
          <p:cNvPr id="5" name="TextBox 4"/>
          <p:cNvSpPr txBox="1"/>
          <p:nvPr/>
        </p:nvSpPr>
        <p:spPr>
          <a:xfrm>
            <a:off x="92759" y="1455308"/>
            <a:ext cx="4983297" cy="600164"/>
          </a:xfrm>
          <a:prstGeom prst="rect">
            <a:avLst/>
          </a:prstGeom>
          <a:noFill/>
          <a:ln>
            <a:solidFill>
              <a:schemeClr val="accent1"/>
            </a:solidFill>
          </a:ln>
        </p:spPr>
        <p:txBody>
          <a:bodyPr wrap="square" rtlCol="0">
            <a:spAutoFit/>
          </a:bodyPr>
          <a:lstStyle/>
          <a:p>
            <a:r>
              <a:rPr lang="en-GB" sz="1100" dirty="0" smtClean="0"/>
              <a:t>LGBTQ people in the UK are known experience higher levels of mental health problems than in the general population, particularly those aged 18-24, from BAME background, living in low income households &amp; victims of hate crime</a:t>
            </a:r>
            <a:r>
              <a:rPr lang="en-GB" sz="1100" dirty="0" smtClean="0">
                <a:hlinkClick r:id="rId8" action="ppaction://hlinksldjump"/>
              </a:rPr>
              <a:t>(32)</a:t>
            </a:r>
            <a:r>
              <a:rPr lang="en-GB" sz="1100" dirty="0" smtClean="0"/>
              <a:t>.</a:t>
            </a:r>
            <a:endParaRPr lang="en-GB" sz="1100" dirty="0"/>
          </a:p>
        </p:txBody>
      </p:sp>
      <p:sp>
        <p:nvSpPr>
          <p:cNvPr id="14" name="TextBox 13"/>
          <p:cNvSpPr txBox="1"/>
          <p:nvPr/>
        </p:nvSpPr>
        <p:spPr>
          <a:xfrm>
            <a:off x="6516216" y="2615646"/>
            <a:ext cx="2509647" cy="2970044"/>
          </a:xfrm>
          <a:prstGeom prst="rect">
            <a:avLst/>
          </a:prstGeom>
          <a:noFill/>
          <a:ln>
            <a:solidFill>
              <a:schemeClr val="accent1"/>
            </a:solidFill>
          </a:ln>
        </p:spPr>
        <p:txBody>
          <a:bodyPr wrap="square" rtlCol="0">
            <a:spAutoFit/>
          </a:bodyPr>
          <a:lstStyle/>
          <a:p>
            <a:r>
              <a:rPr lang="en-GB" sz="1100" dirty="0"/>
              <a:t>People with co-occurring mental health and alcohol/drug use conditions often have multiple needs, with poor physical health alongside social issues such as debt, unemployment or housing problems. They are also more likely to be admitted to hospital, to self-harm and die by </a:t>
            </a:r>
            <a:r>
              <a:rPr lang="en-GB" sz="1100" dirty="0" smtClean="0"/>
              <a:t>suicide</a:t>
            </a:r>
            <a:r>
              <a:rPr lang="en-GB" sz="1100" dirty="0" smtClean="0">
                <a:hlinkClick r:id="rId8" action="ppaction://hlinksldjump"/>
              </a:rPr>
              <a:t>(31)</a:t>
            </a:r>
            <a:r>
              <a:rPr lang="en-GB" sz="1100" dirty="0" smtClean="0"/>
              <a:t>. The estimated </a:t>
            </a:r>
            <a:r>
              <a:rPr lang="en-GB" sz="1100" dirty="0"/>
              <a:t>prevalence of opiate and/or crack cocaine use </a:t>
            </a:r>
            <a:r>
              <a:rPr lang="en-GB" sz="1100" dirty="0" smtClean="0"/>
              <a:t> was 13.2 per </a:t>
            </a:r>
            <a:r>
              <a:rPr lang="en-GB" sz="1100" dirty="0"/>
              <a:t>1000 population </a:t>
            </a:r>
            <a:r>
              <a:rPr lang="en-GB" sz="1100" dirty="0" smtClean="0"/>
              <a:t>in Tower Hamlets, </a:t>
            </a:r>
            <a:r>
              <a:rPr lang="en-GB" sz="1100" dirty="0"/>
              <a:t>which was higher than </a:t>
            </a:r>
            <a:r>
              <a:rPr lang="en-GB" sz="1100" dirty="0" smtClean="0"/>
              <a:t>London (8.0) and England (8.4). The alcohol </a:t>
            </a:r>
            <a:r>
              <a:rPr lang="en-GB" sz="1100" dirty="0"/>
              <a:t>related hospital admission DSR </a:t>
            </a:r>
            <a:r>
              <a:rPr lang="en-GB" sz="1100" dirty="0" smtClean="0"/>
              <a:t>(broad definition) per </a:t>
            </a:r>
            <a:r>
              <a:rPr lang="en-GB" sz="1100" dirty="0"/>
              <a:t>100,000 population was higher in </a:t>
            </a:r>
            <a:r>
              <a:rPr lang="en-GB" sz="1100" dirty="0" smtClean="0"/>
              <a:t>Tower </a:t>
            </a:r>
            <a:r>
              <a:rPr lang="en-GB" sz="1100" dirty="0"/>
              <a:t>Hamlets (1480) compared to London (1252) and England (1258</a:t>
            </a:r>
            <a:r>
              <a:rPr lang="en-GB" sz="1100" dirty="0" smtClean="0"/>
              <a:t>)(2014/15)</a:t>
            </a:r>
            <a:r>
              <a:rPr lang="en-GB" sz="1100" dirty="0" smtClean="0">
                <a:hlinkClick r:id="rId9" action="ppaction://hlinksldjump"/>
              </a:rPr>
              <a:t>(18)</a:t>
            </a:r>
            <a:endParaRPr lang="en-GB" sz="1100" dirty="0"/>
          </a:p>
        </p:txBody>
      </p:sp>
      <p:sp>
        <p:nvSpPr>
          <p:cNvPr id="16" name="TextBox 15"/>
          <p:cNvSpPr txBox="1"/>
          <p:nvPr/>
        </p:nvSpPr>
        <p:spPr>
          <a:xfrm>
            <a:off x="3563889" y="5630510"/>
            <a:ext cx="5461974" cy="769441"/>
          </a:xfrm>
          <a:prstGeom prst="rect">
            <a:avLst/>
          </a:prstGeom>
          <a:noFill/>
          <a:ln>
            <a:solidFill>
              <a:schemeClr val="accent1"/>
            </a:solidFill>
          </a:ln>
        </p:spPr>
        <p:txBody>
          <a:bodyPr wrap="square" rtlCol="0">
            <a:spAutoFit/>
          </a:bodyPr>
          <a:lstStyle/>
          <a:p>
            <a:r>
              <a:rPr lang="en-GB" sz="1100" dirty="0" smtClean="0"/>
              <a:t>Carers and people in contact with social care have a higher risk of mental health problems</a:t>
            </a:r>
            <a:r>
              <a:rPr lang="en-GB" sz="1100" dirty="0" smtClean="0">
                <a:hlinkClick r:id="rId8" action="ppaction://hlinksldjump"/>
              </a:rPr>
              <a:t>(31)</a:t>
            </a:r>
            <a:r>
              <a:rPr lang="en-GB" sz="1100" dirty="0" smtClean="0"/>
              <a:t>. 19356 people in Tower Hamlets provide some form of unpaid care, of which 3326 are under 25. </a:t>
            </a:r>
            <a:r>
              <a:rPr lang="en-GB" sz="1100" dirty="0"/>
              <a:t>44.4% of adult social care users (2017/18) and 35.1% of adult carers (2016/17) feel that they have as much social contact as they would </a:t>
            </a:r>
            <a:r>
              <a:rPr lang="en-GB" sz="1100" dirty="0" smtClean="0"/>
              <a:t>like</a:t>
            </a:r>
            <a:r>
              <a:rPr lang="en-GB" sz="1100" dirty="0" smtClean="0">
                <a:hlinkClick r:id="rId9" action="ppaction://hlinksldjump"/>
              </a:rPr>
              <a:t>(18)</a:t>
            </a:r>
            <a:r>
              <a:rPr lang="en-GB" sz="1100" dirty="0" smtClean="0"/>
              <a:t>.  </a:t>
            </a:r>
            <a:endParaRPr lang="en-GB" sz="1100" dirty="0"/>
          </a:p>
        </p:txBody>
      </p:sp>
    </p:spTree>
    <p:extLst>
      <p:ext uri="{BB962C8B-B14F-4D97-AF65-F5344CB8AC3E}">
        <p14:creationId xmlns:p14="http://schemas.microsoft.com/office/powerpoint/2010/main" val="231674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10799501"/>
              </p:ext>
            </p:extLst>
          </p:nvPr>
        </p:nvGraphicFramePr>
        <p:xfrm>
          <a:off x="971600" y="2852936"/>
          <a:ext cx="741682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1520" y="1844824"/>
            <a:ext cx="8640960" cy="1169551"/>
          </a:xfrm>
          <a:prstGeom prst="rect">
            <a:avLst/>
          </a:prstGeom>
          <a:noFill/>
        </p:spPr>
        <p:txBody>
          <a:bodyPr wrap="square" rtlCol="0">
            <a:spAutoFit/>
          </a:bodyPr>
          <a:lstStyle/>
          <a:p>
            <a:r>
              <a:rPr lang="en-GB" sz="1400" dirty="0" smtClean="0"/>
              <a:t>While </a:t>
            </a:r>
            <a:r>
              <a:rPr lang="en-GB" sz="1400" dirty="0"/>
              <a:t>problems with mental health and wellbeing can affect people of all ages, every life-course stage presents different conditions that affect mental health and also the opportunities for </a:t>
            </a:r>
            <a:r>
              <a:rPr lang="en-GB" sz="1400" dirty="0" smtClean="0"/>
              <a:t>action</a:t>
            </a:r>
            <a:r>
              <a:rPr lang="en-GB" sz="1400" dirty="0"/>
              <a:t>. </a:t>
            </a:r>
            <a:endParaRPr lang="en-GB" sz="1400" dirty="0" smtClean="0"/>
          </a:p>
          <a:p>
            <a:endParaRPr lang="en-GB" sz="1400" dirty="0" smtClean="0"/>
          </a:p>
          <a:p>
            <a:r>
              <a:rPr lang="en-GB" sz="1400" dirty="0" smtClean="0"/>
              <a:t>The </a:t>
            </a:r>
            <a:r>
              <a:rPr lang="en-GB" sz="1400" dirty="0"/>
              <a:t>next few slides will set out </a:t>
            </a:r>
            <a:r>
              <a:rPr lang="en-GB" sz="1400" dirty="0" smtClean="0"/>
              <a:t>what we know about the </a:t>
            </a:r>
            <a:r>
              <a:rPr lang="en-GB" sz="1400" dirty="0"/>
              <a:t>local picture </a:t>
            </a:r>
            <a:r>
              <a:rPr lang="en-GB" sz="1400" dirty="0" smtClean="0"/>
              <a:t>by life-course stages, including some of the risk factors that might affect mental health at each of those stages.</a:t>
            </a:r>
          </a:p>
        </p:txBody>
      </p:sp>
      <p:sp>
        <p:nvSpPr>
          <p:cNvPr id="4" name="TextBox 3"/>
          <p:cNvSpPr txBox="1"/>
          <p:nvPr/>
        </p:nvSpPr>
        <p:spPr>
          <a:xfrm>
            <a:off x="251520" y="1412776"/>
            <a:ext cx="8640960" cy="338554"/>
          </a:xfrm>
          <a:prstGeom prst="rect">
            <a:avLst/>
          </a:prstGeom>
          <a:noFill/>
        </p:spPr>
        <p:txBody>
          <a:bodyPr wrap="square" rtlCol="0">
            <a:spAutoFit/>
          </a:bodyPr>
          <a:lstStyle/>
          <a:p>
            <a:pPr algn="ctr"/>
            <a:r>
              <a:rPr lang="en-GB" sz="1600" b="1" dirty="0" smtClean="0"/>
              <a:t>THE LIFE COURSE APPROACH</a:t>
            </a:r>
          </a:p>
        </p:txBody>
      </p:sp>
    </p:spTree>
    <p:extLst>
      <p:ext uri="{BB962C8B-B14F-4D97-AF65-F5344CB8AC3E}">
        <p14:creationId xmlns:p14="http://schemas.microsoft.com/office/powerpoint/2010/main" val="338749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4968552"/>
          </a:xfrm>
        </p:spPr>
        <p:txBody>
          <a:bodyPr/>
          <a:lstStyle/>
          <a:p>
            <a:pPr marL="0" indent="0" algn="ctr">
              <a:buNone/>
            </a:pPr>
            <a:r>
              <a:rPr lang="en-GB" sz="1600" b="1" dirty="0" smtClean="0"/>
              <a:t>PERINATAL &amp; EARLY YEARS</a:t>
            </a:r>
            <a:endParaRPr lang="en-GB" sz="1600" b="1" dirty="0" smtClean="0">
              <a:solidFill>
                <a:srgbClr val="FF0000"/>
              </a:solidFill>
            </a:endParaRPr>
          </a:p>
          <a:p>
            <a:pPr marL="0" indent="0" algn="ctr">
              <a:buNone/>
            </a:pPr>
            <a:r>
              <a:rPr lang="en-GB" sz="1600" b="1" dirty="0" smtClean="0"/>
              <a:t>Mothers in Tower Hamlets access perinatal mental health services at a higher rate than elsewhere</a:t>
            </a:r>
          </a:p>
          <a:p>
            <a:pPr marL="0" indent="0" algn="ctr">
              <a:buNone/>
            </a:pPr>
            <a:endParaRPr lang="en-GB" sz="1600" b="1" dirty="0" smtClean="0"/>
          </a:p>
          <a:p>
            <a:pPr marL="0" indent="0">
              <a:buNone/>
            </a:pPr>
            <a:r>
              <a:rPr lang="en-US" sz="1400" dirty="0"/>
              <a:t>4,604 babies were born in Tower Hamlets in </a:t>
            </a:r>
            <a:r>
              <a:rPr lang="en-US" sz="1400" dirty="0" smtClean="0"/>
              <a:t>2017</a:t>
            </a:r>
            <a:r>
              <a:rPr lang="en-GB" sz="1400" dirty="0" smtClean="0">
                <a:hlinkClick r:id="rId2" action="ppaction://hlinksldjump"/>
              </a:rPr>
              <a:t>(33)</a:t>
            </a:r>
            <a:r>
              <a:rPr lang="en-GB" sz="1400" dirty="0" smtClean="0"/>
              <a:t>.</a:t>
            </a:r>
          </a:p>
          <a:p>
            <a:r>
              <a:rPr lang="en-GB" sz="1400" dirty="0" smtClean="0"/>
              <a:t>Parenting, nurturing relationships and family functioning can impact the degree of security, stimulation and attachment experienced by a child, which in turn can affect their mental and emotional development</a:t>
            </a:r>
            <a:r>
              <a:rPr lang="en-GB" sz="1400" dirty="0" smtClean="0">
                <a:hlinkClick r:id="rId2" action="ppaction://hlinksldjump"/>
              </a:rPr>
              <a:t>(31)</a:t>
            </a:r>
            <a:r>
              <a:rPr lang="en-GB" sz="1400" dirty="0" smtClean="0"/>
              <a:t>.</a:t>
            </a:r>
          </a:p>
          <a:p>
            <a:r>
              <a:rPr lang="en-GB" sz="1400" dirty="0" smtClean="0"/>
              <a:t>Adverse Childhood Experiences cumulatively impact on mental and physical health in later life</a:t>
            </a:r>
            <a:r>
              <a:rPr lang="en-GB" sz="1400" dirty="0" smtClean="0">
                <a:hlinkClick r:id="rId2" action="ppaction://hlinksldjump"/>
              </a:rPr>
              <a:t>(31)</a:t>
            </a:r>
            <a:r>
              <a:rPr lang="en-GB" sz="1400" dirty="0" smtClean="0"/>
              <a:t>.</a:t>
            </a:r>
          </a:p>
          <a:p>
            <a:r>
              <a:rPr lang="en-GB" sz="1400" dirty="0" smtClean="0"/>
              <a:t>Children living in poverty are at higher risk of experiencing poorer social and emotional wellbeing, and Tower Hamlets has the </a:t>
            </a:r>
            <a:r>
              <a:rPr lang="en-GB" sz="1400" dirty="0"/>
              <a:t>highest rate in </a:t>
            </a:r>
            <a:r>
              <a:rPr lang="en-GB" sz="1400" dirty="0" smtClean="0"/>
              <a:t>UK of children living below the poverty line (31% in 2015)</a:t>
            </a:r>
            <a:r>
              <a:rPr lang="en-GB" sz="1400" dirty="0" smtClean="0">
                <a:hlinkClick r:id="rId2" action="ppaction://hlinksldjump"/>
              </a:rPr>
              <a:t>(18)</a:t>
            </a:r>
            <a:r>
              <a:rPr lang="en-GB" sz="1400" dirty="0" smtClean="0"/>
              <a:t>. </a:t>
            </a:r>
          </a:p>
          <a:p>
            <a:endParaRPr lang="en-GB" sz="800" dirty="0" smtClean="0"/>
          </a:p>
          <a:p>
            <a:pPr marL="0" indent="0">
              <a:buNone/>
            </a:pPr>
            <a:r>
              <a:rPr lang="en-GB" sz="1400" dirty="0" smtClean="0"/>
              <a:t>We </a:t>
            </a:r>
            <a:r>
              <a:rPr lang="en-GB" sz="1400" dirty="0"/>
              <a:t>do not have local prevalence data for perinatal mental health conditions in mothers, but nationally up to 20% of mothers experience perinatal mental health problems of varying type and </a:t>
            </a:r>
            <a:r>
              <a:rPr lang="en-GB" sz="1400" dirty="0" smtClean="0"/>
              <a:t>severity.</a:t>
            </a:r>
          </a:p>
          <a:p>
            <a:pPr marL="0" indent="0">
              <a:buNone/>
            </a:pPr>
            <a:r>
              <a:rPr lang="en-GB" sz="1400" dirty="0"/>
              <a:t>Risk factors for perinatal mental health conditions include history of mental health problems, childhood abuse and neglect, domestic violence, interpersonal conflict, inadequate social support, alcohol or drug abuse, unplanned or unwanted pregnancy and migration </a:t>
            </a:r>
            <a:r>
              <a:rPr lang="en-GB" sz="1400" dirty="0" smtClean="0"/>
              <a:t>status</a:t>
            </a:r>
            <a:r>
              <a:rPr lang="en-GB" sz="1400" dirty="0" smtClean="0">
                <a:hlinkClick r:id="rId2" action="ppaction://hlinksldjump"/>
              </a:rPr>
              <a:t>(31)</a:t>
            </a:r>
            <a:r>
              <a:rPr lang="en-GB" sz="1400" dirty="0" smtClean="0"/>
              <a:t>.</a:t>
            </a:r>
            <a:endParaRPr lang="en-GB" sz="1400" dirty="0"/>
          </a:p>
          <a:p>
            <a:r>
              <a:rPr lang="en-GB" sz="1400" dirty="0" smtClean="0"/>
              <a:t>Mothers </a:t>
            </a:r>
            <a:r>
              <a:rPr lang="en-GB" sz="1400" dirty="0"/>
              <a:t>in Tower Hamlets access </a:t>
            </a:r>
            <a:r>
              <a:rPr lang="en-GB" sz="1400" dirty="0">
                <a:solidFill>
                  <a:srgbClr val="FF0000"/>
                </a:solidFill>
              </a:rPr>
              <a:t>more </a:t>
            </a:r>
            <a:r>
              <a:rPr lang="en-GB" sz="1400" dirty="0"/>
              <a:t>perinatal services </a:t>
            </a:r>
            <a:r>
              <a:rPr lang="en-GB" sz="1400" dirty="0" smtClean="0"/>
              <a:t>(acute and in the community) than </a:t>
            </a:r>
            <a:r>
              <a:rPr lang="en-GB" sz="1400" dirty="0"/>
              <a:t>average in London. </a:t>
            </a:r>
            <a:r>
              <a:rPr lang="en-GB" sz="1400" dirty="0" smtClean="0"/>
              <a:t>The </a:t>
            </a:r>
            <a:r>
              <a:rPr lang="en-GB" sz="1400" dirty="0"/>
              <a:t>rate of admissions of Tower Hamlets mothers to mother and baby units in 2016/17 were the </a:t>
            </a:r>
            <a:r>
              <a:rPr lang="en-GB" sz="1400" dirty="0">
                <a:solidFill>
                  <a:srgbClr val="FF0000"/>
                </a:solidFill>
              </a:rPr>
              <a:t>third highest </a:t>
            </a:r>
            <a:r>
              <a:rPr lang="en-GB" sz="1400" dirty="0"/>
              <a:t>of London </a:t>
            </a:r>
            <a:r>
              <a:rPr lang="en-GB" sz="1400" dirty="0" smtClean="0"/>
              <a:t>boroughs (2.4 </a:t>
            </a:r>
            <a:r>
              <a:rPr lang="en-GB" sz="1400" dirty="0"/>
              <a:t>admissions per 100,000 weighted </a:t>
            </a:r>
            <a:r>
              <a:rPr lang="en-GB" sz="1400" dirty="0" smtClean="0"/>
              <a:t>population) and the </a:t>
            </a:r>
            <a:r>
              <a:rPr lang="en-GB" sz="1400" dirty="0"/>
              <a:t>rate of Tower Hamlets mothers accessing perinatal community services in 2016/17, was the </a:t>
            </a:r>
            <a:r>
              <a:rPr lang="en-GB" sz="1400" dirty="0">
                <a:solidFill>
                  <a:srgbClr val="FF0000"/>
                </a:solidFill>
              </a:rPr>
              <a:t>7</a:t>
            </a:r>
            <a:r>
              <a:rPr lang="en-GB" sz="1400" baseline="30000" dirty="0">
                <a:solidFill>
                  <a:srgbClr val="FF0000"/>
                </a:solidFill>
              </a:rPr>
              <a:t>th</a:t>
            </a:r>
            <a:r>
              <a:rPr lang="en-GB" sz="1400" dirty="0">
                <a:solidFill>
                  <a:srgbClr val="FF0000"/>
                </a:solidFill>
              </a:rPr>
              <a:t> highest rate </a:t>
            </a:r>
            <a:r>
              <a:rPr lang="en-GB" sz="1400" dirty="0"/>
              <a:t>for </a:t>
            </a:r>
            <a:r>
              <a:rPr lang="en-GB" sz="1400" dirty="0" smtClean="0"/>
              <a:t>London (71.5 </a:t>
            </a:r>
            <a:r>
              <a:rPr lang="en-GB" sz="1400" dirty="0"/>
              <a:t>women per 100,000 weighted </a:t>
            </a:r>
            <a:r>
              <a:rPr lang="en-GB" sz="1400" dirty="0" smtClean="0"/>
              <a:t>population)</a:t>
            </a:r>
            <a:r>
              <a:rPr lang="en-GB" sz="1400" dirty="0" smtClean="0">
                <a:hlinkClick r:id="rId3" action="ppaction://hlinksldjump"/>
              </a:rPr>
              <a:t>(18)</a:t>
            </a:r>
            <a:r>
              <a:rPr lang="en-GB" sz="1400" dirty="0" smtClean="0"/>
              <a:t>. </a:t>
            </a:r>
          </a:p>
          <a:p>
            <a:r>
              <a:rPr lang="en-GB" sz="1400" dirty="0" smtClean="0"/>
              <a:t>This is likely to </a:t>
            </a:r>
            <a:r>
              <a:rPr lang="en-GB" sz="1400" dirty="0"/>
              <a:t>reflect higher prevalence of perinatal mental health </a:t>
            </a:r>
            <a:r>
              <a:rPr lang="en-GB" sz="1400" dirty="0" smtClean="0"/>
              <a:t>conditions in </a:t>
            </a:r>
            <a:r>
              <a:rPr lang="en-GB" sz="1400" dirty="0"/>
              <a:t>Tower Hamlets </a:t>
            </a:r>
            <a:r>
              <a:rPr lang="en-GB" sz="1400" dirty="0" smtClean="0"/>
              <a:t>mothers.</a:t>
            </a:r>
            <a:endParaRPr lang="en-GB" sz="1400" dirty="0"/>
          </a:p>
          <a:p>
            <a:endParaRPr lang="en-GB" sz="1400" b="1" dirty="0"/>
          </a:p>
          <a:p>
            <a:endParaRPr lang="en-GB" sz="1400" dirty="0" smtClean="0"/>
          </a:p>
          <a:p>
            <a:pPr marL="0" indent="0">
              <a:buNone/>
            </a:pPr>
            <a:endParaRPr lang="en-GB" sz="1400" b="1" dirty="0"/>
          </a:p>
        </p:txBody>
      </p:sp>
    </p:spTree>
    <p:extLst>
      <p:ext uri="{BB962C8B-B14F-4D97-AF65-F5344CB8AC3E}">
        <p14:creationId xmlns:p14="http://schemas.microsoft.com/office/powerpoint/2010/main" val="384224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5040560"/>
          </a:xfrm>
        </p:spPr>
        <p:txBody>
          <a:bodyPr/>
          <a:lstStyle/>
          <a:p>
            <a:pPr marL="0" indent="0" algn="ctr">
              <a:buNone/>
            </a:pPr>
            <a:r>
              <a:rPr lang="en-GB" sz="1600" b="1" dirty="0" smtClean="0"/>
              <a:t>CHILDREN &amp; ADOLESCENTS</a:t>
            </a:r>
          </a:p>
          <a:p>
            <a:pPr marL="0" indent="0" algn="ctr">
              <a:buNone/>
            </a:pPr>
            <a:r>
              <a:rPr lang="en-GB" sz="1600" b="1" dirty="0" smtClean="0"/>
              <a:t>Children in Tower Hamlets have higher levels of mental health problems compared to England</a:t>
            </a:r>
            <a:endParaRPr lang="en-GB" sz="1400" dirty="0" smtClean="0"/>
          </a:p>
          <a:p>
            <a:pPr marL="0" indent="0">
              <a:buNone/>
            </a:pPr>
            <a:endParaRPr lang="en-GB" sz="1400" dirty="0" smtClean="0"/>
          </a:p>
          <a:p>
            <a:pPr marL="0" indent="0">
              <a:buNone/>
            </a:pPr>
            <a:r>
              <a:rPr lang="en-GB" sz="1400" dirty="0" smtClean="0"/>
              <a:t>There </a:t>
            </a:r>
            <a:r>
              <a:rPr lang="en-GB" sz="1400" dirty="0"/>
              <a:t>are 47,000 children and young people of school age, 63% of which are of Bangladeshi origin, </a:t>
            </a:r>
            <a:r>
              <a:rPr lang="en-GB" sz="1400" dirty="0" smtClean="0"/>
              <a:t>9% </a:t>
            </a:r>
            <a:r>
              <a:rPr lang="en-GB" sz="1400" dirty="0"/>
              <a:t>white British and the rest are </a:t>
            </a:r>
            <a:r>
              <a:rPr lang="en-GB" sz="1400" dirty="0" smtClean="0"/>
              <a:t>BAME. Over </a:t>
            </a:r>
            <a:r>
              <a:rPr lang="en-GB" sz="1400" dirty="0"/>
              <a:t>the next ten years, the school population will increase by about 10% to </a:t>
            </a:r>
            <a:r>
              <a:rPr lang="en-GB" sz="1400" dirty="0" smtClean="0"/>
              <a:t>50,000</a:t>
            </a:r>
            <a:r>
              <a:rPr lang="en-GB" sz="1400" dirty="0" smtClean="0">
                <a:hlinkClick r:id="rId3" action="ppaction://hlinksldjump"/>
              </a:rPr>
              <a:t>(34)</a:t>
            </a:r>
            <a:r>
              <a:rPr lang="en-GB" sz="1400" dirty="0" smtClean="0"/>
              <a:t>. </a:t>
            </a:r>
          </a:p>
          <a:p>
            <a:pPr marL="0" indent="0">
              <a:buNone/>
            </a:pPr>
            <a:endParaRPr lang="en-GB" b="1" dirty="0" smtClean="0"/>
          </a:p>
          <a:p>
            <a:r>
              <a:rPr lang="en-GB" sz="1400" dirty="0"/>
              <a:t>2.92% of primary school age children </a:t>
            </a:r>
            <a:r>
              <a:rPr lang="en-GB" sz="1400" dirty="0" smtClean="0"/>
              <a:t>and 2.7% of secondary school children are </a:t>
            </a:r>
            <a:r>
              <a:rPr lang="en-GB" sz="1400" dirty="0"/>
              <a:t>known to have social, emotional </a:t>
            </a:r>
            <a:r>
              <a:rPr lang="en-GB" sz="1400" dirty="0" smtClean="0"/>
              <a:t>and mental </a:t>
            </a:r>
            <a:r>
              <a:rPr lang="en-GB" sz="1400" dirty="0"/>
              <a:t>health </a:t>
            </a:r>
            <a:r>
              <a:rPr lang="en-GB" sz="1400" dirty="0" smtClean="0"/>
              <a:t>needs in Tower Hamlets. These figures are in the highest </a:t>
            </a:r>
            <a:r>
              <a:rPr lang="en-GB" sz="1400" dirty="0"/>
              <a:t>quartile </a:t>
            </a:r>
            <a:r>
              <a:rPr lang="en-GB" sz="1400" dirty="0" smtClean="0"/>
              <a:t>and second quartile in </a:t>
            </a:r>
            <a:r>
              <a:rPr lang="en-GB" sz="1400" dirty="0"/>
              <a:t>England </a:t>
            </a:r>
            <a:r>
              <a:rPr lang="en-GB" sz="1400" dirty="0" smtClean="0"/>
              <a:t>respectively </a:t>
            </a:r>
            <a:r>
              <a:rPr lang="en-GB" sz="1400" dirty="0"/>
              <a:t>(</a:t>
            </a:r>
            <a:r>
              <a:rPr lang="en-GB" sz="1400" dirty="0" smtClean="0"/>
              <a:t>2018) and are higher than the proportion in London overall</a:t>
            </a:r>
            <a:r>
              <a:rPr lang="en-GB" sz="1400" dirty="0" smtClean="0">
                <a:hlinkClick r:id="rId4" action="ppaction://hlinksldjump"/>
              </a:rPr>
              <a:t>(18)</a:t>
            </a:r>
            <a:r>
              <a:rPr lang="en-GB" sz="1400" dirty="0" smtClean="0"/>
              <a:t>. </a:t>
            </a:r>
          </a:p>
          <a:p>
            <a:endParaRPr lang="en-GB" sz="1400" dirty="0" smtClean="0"/>
          </a:p>
          <a:p>
            <a:r>
              <a:rPr lang="en-US" sz="1400" dirty="0"/>
              <a:t>10.8% </a:t>
            </a:r>
            <a:r>
              <a:rPr lang="en-US" sz="1400" dirty="0" smtClean="0"/>
              <a:t>of </a:t>
            </a:r>
            <a:r>
              <a:rPr lang="en-US" sz="1400" dirty="0"/>
              <a:t>people aged 5-16 years old </a:t>
            </a:r>
            <a:r>
              <a:rPr lang="en-US" sz="1400" dirty="0" smtClean="0"/>
              <a:t>(4325) in </a:t>
            </a:r>
            <a:r>
              <a:rPr lang="en-US" sz="1400" dirty="0"/>
              <a:t>Tower Hamlets were estimated to have</a:t>
            </a:r>
            <a:r>
              <a:rPr lang="en-GB" sz="1400" dirty="0"/>
              <a:t> mental health disorders in 2015, which was</a:t>
            </a:r>
            <a:r>
              <a:rPr lang="en-GB" sz="1400" dirty="0">
                <a:solidFill>
                  <a:srgbClr val="FF0000"/>
                </a:solidFill>
              </a:rPr>
              <a:t> higher </a:t>
            </a:r>
            <a:r>
              <a:rPr lang="en-GB" sz="1400" dirty="0"/>
              <a:t>than the estimated prevalence of 9.3% in London and 9.2% in </a:t>
            </a:r>
            <a:r>
              <a:rPr lang="en-GB" sz="1400" dirty="0" smtClean="0"/>
              <a:t>London</a:t>
            </a:r>
            <a:r>
              <a:rPr lang="en-GB" sz="1400" dirty="0" smtClean="0">
                <a:hlinkClick r:id="rId4" action="ppaction://hlinksldjump"/>
              </a:rPr>
              <a:t>(18)</a:t>
            </a:r>
            <a:r>
              <a:rPr lang="en-GB" sz="1400" dirty="0" smtClean="0"/>
              <a:t>.</a:t>
            </a:r>
          </a:p>
          <a:p>
            <a:endParaRPr lang="en-GB" sz="1400" dirty="0" smtClean="0"/>
          </a:p>
          <a:p>
            <a:r>
              <a:rPr lang="en-GB" sz="1400" dirty="0" smtClean="0"/>
              <a:t>By 2019, it is estimated that around 4438 children and young people aged 5-17 would have a diagnosable mental health condition and prevalence will increase by about 3% each year (estimation made in 2015)</a:t>
            </a:r>
            <a:r>
              <a:rPr lang="en-GB" sz="1400" dirty="0" smtClean="0">
                <a:hlinkClick r:id="rId3" action="ppaction://hlinksldjump"/>
              </a:rPr>
              <a:t>(35)</a:t>
            </a:r>
            <a:r>
              <a:rPr lang="en-GB" sz="1400" dirty="0" smtClean="0"/>
              <a:t>. The gap between estimated prevalence and the known level of need may indicate the degree of </a:t>
            </a:r>
            <a:r>
              <a:rPr lang="en-GB" sz="1400" dirty="0" err="1" smtClean="0"/>
              <a:t>underdiagnosis</a:t>
            </a:r>
            <a:r>
              <a:rPr lang="en-GB" sz="1400" dirty="0" smtClean="0"/>
              <a:t>.</a:t>
            </a:r>
          </a:p>
          <a:p>
            <a:endParaRPr lang="en-GB" sz="1400" dirty="0" smtClean="0"/>
          </a:p>
          <a:p>
            <a:r>
              <a:rPr lang="en-GB" sz="1400" dirty="0" smtClean="0"/>
              <a:t>Rates </a:t>
            </a:r>
            <a:r>
              <a:rPr lang="en-GB" sz="1400" dirty="0"/>
              <a:t>of hospital admission for self-harm in </a:t>
            </a:r>
            <a:r>
              <a:rPr lang="en-GB" sz="1400" dirty="0" smtClean="0"/>
              <a:t>10-24 year olds were </a:t>
            </a:r>
            <a:r>
              <a:rPr lang="en-GB" sz="1400" dirty="0" smtClean="0">
                <a:solidFill>
                  <a:srgbClr val="339933"/>
                </a:solidFill>
              </a:rPr>
              <a:t>lower </a:t>
            </a:r>
            <a:r>
              <a:rPr lang="en-GB" sz="1400" dirty="0" smtClean="0"/>
              <a:t>in Tower Hamlets (154.8 per 100,000)  </a:t>
            </a:r>
            <a:r>
              <a:rPr lang="en-GB" sz="1400" dirty="0"/>
              <a:t>than </a:t>
            </a:r>
            <a:r>
              <a:rPr lang="en-GB" sz="1400" dirty="0" smtClean="0"/>
              <a:t>in </a:t>
            </a:r>
            <a:r>
              <a:rPr lang="en-GB" sz="1400" dirty="0"/>
              <a:t>London </a:t>
            </a:r>
            <a:r>
              <a:rPr lang="en-GB" sz="1400" dirty="0" smtClean="0"/>
              <a:t>(197.2) and England (407.1) and </a:t>
            </a:r>
            <a:r>
              <a:rPr lang="en-GB" sz="1400" dirty="0"/>
              <a:t>were in the lowest quartile for </a:t>
            </a:r>
            <a:r>
              <a:rPr lang="en-GB" sz="1400" dirty="0" smtClean="0"/>
              <a:t>England (2016/17)</a:t>
            </a:r>
            <a:r>
              <a:rPr lang="en-GB" sz="1400" dirty="0" smtClean="0">
                <a:hlinkClick r:id="rId4" action="ppaction://hlinksldjump"/>
              </a:rPr>
              <a:t>(18)</a:t>
            </a:r>
            <a:r>
              <a:rPr lang="en-GB" sz="1400" dirty="0" smtClean="0"/>
              <a:t>. </a:t>
            </a:r>
          </a:p>
          <a:p>
            <a:endParaRPr lang="en-GB" sz="1400" dirty="0" smtClean="0"/>
          </a:p>
        </p:txBody>
      </p:sp>
    </p:spTree>
    <p:extLst>
      <p:ext uri="{BB962C8B-B14F-4D97-AF65-F5344CB8AC3E}">
        <p14:creationId xmlns:p14="http://schemas.microsoft.com/office/powerpoint/2010/main" val="49615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4464050"/>
          </a:xfrm>
        </p:spPr>
        <p:txBody>
          <a:bodyPr/>
          <a:lstStyle/>
          <a:p>
            <a:pPr marL="0" indent="0" algn="ctr">
              <a:buNone/>
            </a:pPr>
            <a:r>
              <a:rPr lang="en-GB" sz="1600" b="1" dirty="0"/>
              <a:t>CHILDREN &amp; ADOLESCENTS</a:t>
            </a:r>
          </a:p>
          <a:p>
            <a:pPr marL="0" indent="0" algn="ctr">
              <a:buNone/>
            </a:pPr>
            <a:r>
              <a:rPr lang="en-GB" sz="1600" b="1" dirty="0"/>
              <a:t>Risk factors for mental health problems are more prevalent in children living in Tower </a:t>
            </a:r>
            <a:r>
              <a:rPr lang="en-GB" sz="1600" b="1" dirty="0" smtClean="0"/>
              <a:t>Hamlets</a:t>
            </a:r>
            <a:endParaRPr lang="en-GB" sz="1600" dirty="0" smtClean="0"/>
          </a:p>
          <a:p>
            <a:pPr marL="0" indent="0">
              <a:buNone/>
            </a:pPr>
            <a:endParaRPr lang="en-GB" sz="1400" dirty="0" smtClean="0"/>
          </a:p>
          <a:p>
            <a:pPr marL="0" indent="0">
              <a:buNone/>
            </a:pPr>
            <a:r>
              <a:rPr lang="en-GB" sz="1400" dirty="0" smtClean="0"/>
              <a:t>Risk </a:t>
            </a:r>
            <a:r>
              <a:rPr lang="en-GB" sz="1400" dirty="0"/>
              <a:t>factors for  mental health problems in children include the experience of Adverse childhood experiences (ACE), childhood poverty, being looked after by social services, having behavioural, emotional and social support </a:t>
            </a:r>
            <a:r>
              <a:rPr lang="en-GB" sz="1400" dirty="0" smtClean="0"/>
              <a:t>needs or learning disability, being </a:t>
            </a:r>
            <a:r>
              <a:rPr lang="en-GB" sz="1400" dirty="0"/>
              <a:t>a youth offender or being 16-18 years old and not in education, employment or </a:t>
            </a:r>
            <a:r>
              <a:rPr lang="en-GB" sz="1400" dirty="0" smtClean="0"/>
              <a:t>training</a:t>
            </a:r>
            <a:r>
              <a:rPr lang="en-GB" sz="1400" dirty="0" smtClean="0">
                <a:hlinkClick r:id="rId2" action="ppaction://hlinksldjump"/>
              </a:rPr>
              <a:t>(31)</a:t>
            </a:r>
            <a:r>
              <a:rPr lang="en-GB" sz="1400" dirty="0" smtClean="0"/>
              <a:t>. </a:t>
            </a:r>
          </a:p>
          <a:p>
            <a:pPr marL="0" indent="0">
              <a:buNone/>
            </a:pPr>
            <a:endParaRPr lang="en-GB" sz="1400" dirty="0" smtClean="0"/>
          </a:p>
          <a:p>
            <a:pPr marL="0" indent="0">
              <a:buNone/>
            </a:pPr>
            <a:r>
              <a:rPr lang="en-GB" sz="1400" dirty="0" smtClean="0"/>
              <a:t>ACEs </a:t>
            </a:r>
            <a:r>
              <a:rPr lang="en-GB" sz="1400" dirty="0"/>
              <a:t>include experiencing physical, sexual or emotional abuse, neglect, domestic abuse, parental separation, and having a parent who is an offender, has mental health problems, or has substance misuse </a:t>
            </a:r>
            <a:r>
              <a:rPr lang="en-GB" sz="1400" dirty="0" smtClean="0"/>
              <a:t>problems</a:t>
            </a:r>
            <a:r>
              <a:rPr lang="en-GB" sz="1400" dirty="0" smtClean="0">
                <a:hlinkClick r:id="rId2" action="ppaction://hlinksldjump"/>
              </a:rPr>
              <a:t>(31)</a:t>
            </a:r>
            <a:r>
              <a:rPr lang="en-GB" sz="1400" dirty="0" smtClean="0"/>
              <a:t>. </a:t>
            </a:r>
          </a:p>
          <a:p>
            <a:pPr marL="0" indent="0">
              <a:buNone/>
            </a:pPr>
            <a:endParaRPr lang="en-GB" sz="1400" dirty="0"/>
          </a:p>
          <a:p>
            <a:r>
              <a:rPr lang="en-GB" sz="1400" dirty="0"/>
              <a:t>31% of children in the borough are living below the poverty line, which is the</a:t>
            </a:r>
            <a:r>
              <a:rPr lang="en-GB" sz="1400" dirty="0">
                <a:solidFill>
                  <a:srgbClr val="FF0000"/>
                </a:solidFill>
              </a:rPr>
              <a:t> highest </a:t>
            </a:r>
            <a:r>
              <a:rPr lang="en-GB" sz="1400" dirty="0"/>
              <a:t>% in the </a:t>
            </a:r>
            <a:r>
              <a:rPr lang="en-GB" sz="1400" dirty="0" smtClean="0"/>
              <a:t>country</a:t>
            </a:r>
            <a:r>
              <a:rPr lang="en-GB" sz="1400" dirty="0" smtClean="0">
                <a:hlinkClick r:id="rId3" action="ppaction://hlinksldjump"/>
              </a:rPr>
              <a:t>(18)</a:t>
            </a:r>
            <a:r>
              <a:rPr lang="en-GB" sz="1400" dirty="0" smtClean="0"/>
              <a:t>. </a:t>
            </a:r>
          </a:p>
          <a:p>
            <a:r>
              <a:rPr lang="en-GB" sz="1400" dirty="0" smtClean="0"/>
              <a:t>There </a:t>
            </a:r>
            <a:r>
              <a:rPr lang="en-GB" sz="1400" dirty="0"/>
              <a:t>is a </a:t>
            </a:r>
            <a:r>
              <a:rPr lang="en-GB" sz="1400" dirty="0">
                <a:solidFill>
                  <a:srgbClr val="FF0000"/>
                </a:solidFill>
              </a:rPr>
              <a:t>higher</a:t>
            </a:r>
            <a:r>
              <a:rPr lang="en-GB" sz="1400" dirty="0"/>
              <a:t> rate (16.9%) of under 25s in the borough with special educational </a:t>
            </a:r>
            <a:r>
              <a:rPr lang="en-GB" sz="1400" dirty="0" smtClean="0"/>
              <a:t>needs compared to </a:t>
            </a:r>
            <a:r>
              <a:rPr lang="en-GB" sz="1400" dirty="0"/>
              <a:t>the England average of 14.4</a:t>
            </a:r>
            <a:r>
              <a:rPr lang="en-GB" sz="1400" dirty="0" smtClean="0"/>
              <a:t>%</a:t>
            </a:r>
            <a:r>
              <a:rPr lang="en-GB" sz="1400" dirty="0" smtClean="0">
                <a:hlinkClick r:id="rId3" action="ppaction://hlinksldjump"/>
              </a:rPr>
              <a:t>(18)</a:t>
            </a:r>
            <a:r>
              <a:rPr lang="en-GB" sz="1400" dirty="0" smtClean="0"/>
              <a:t>. </a:t>
            </a:r>
          </a:p>
          <a:p>
            <a:r>
              <a:rPr lang="en-GB" sz="1400" dirty="0" smtClean="0"/>
              <a:t>333 </a:t>
            </a:r>
            <a:r>
              <a:rPr lang="en-GB" sz="1400" dirty="0"/>
              <a:t>children in the borough are looked after, which is </a:t>
            </a:r>
            <a:r>
              <a:rPr lang="en-GB" sz="1400" dirty="0">
                <a:solidFill>
                  <a:srgbClr val="0070C0"/>
                </a:solidFill>
              </a:rPr>
              <a:t>similar</a:t>
            </a:r>
            <a:r>
              <a:rPr lang="en-GB" sz="1400" dirty="0"/>
              <a:t> to national </a:t>
            </a:r>
            <a:r>
              <a:rPr lang="en-GB" sz="1400" dirty="0" smtClean="0"/>
              <a:t>levels</a:t>
            </a:r>
            <a:r>
              <a:rPr lang="en-GB" sz="1400" dirty="0" smtClean="0">
                <a:hlinkClick r:id="rId3" action="ppaction://hlinksldjump"/>
              </a:rPr>
              <a:t>(18)</a:t>
            </a:r>
            <a:r>
              <a:rPr lang="en-GB" sz="1400" dirty="0" smtClean="0"/>
              <a:t>.</a:t>
            </a:r>
            <a:endParaRPr lang="en-GB" sz="1400" dirty="0"/>
          </a:p>
          <a:p>
            <a:r>
              <a:rPr lang="en-GB" sz="1400" dirty="0" smtClean="0"/>
              <a:t>There are </a:t>
            </a:r>
            <a:r>
              <a:rPr lang="en-GB" sz="1400" dirty="0" smtClean="0">
                <a:solidFill>
                  <a:srgbClr val="FF0000"/>
                </a:solidFill>
              </a:rPr>
              <a:t>higher</a:t>
            </a:r>
            <a:r>
              <a:rPr lang="en-GB" sz="1400" dirty="0" smtClean="0"/>
              <a:t> numbers of children aged 10-16 who are in the youth justice system in Tower Hamlets. 9.3 per 1000 10-16 year olds were in the youth justice system (2016/17) compared to in London (6.2 per 1000) and England (4.8 per 1000)</a:t>
            </a:r>
            <a:r>
              <a:rPr lang="en-GB" sz="1400" dirty="0" smtClean="0">
                <a:hlinkClick r:id="rId3" action="ppaction://hlinksldjump"/>
              </a:rPr>
              <a:t>(18)</a:t>
            </a:r>
            <a:r>
              <a:rPr lang="en-GB" sz="1400" dirty="0" smtClean="0"/>
              <a:t>.</a:t>
            </a:r>
          </a:p>
          <a:p>
            <a:r>
              <a:rPr lang="en-GB" sz="1400" dirty="0"/>
              <a:t>Levels of 16 – 17 year olds not in education, employment or training (NEET)  in Tower Hamlets are </a:t>
            </a:r>
            <a:r>
              <a:rPr lang="en-GB" sz="1400" dirty="0">
                <a:solidFill>
                  <a:srgbClr val="0070C0"/>
                </a:solidFill>
              </a:rPr>
              <a:t>similar</a:t>
            </a:r>
            <a:r>
              <a:rPr lang="en-GB" sz="1400" dirty="0"/>
              <a:t> to nationally:  5.7% in </a:t>
            </a:r>
            <a:r>
              <a:rPr lang="en-GB" sz="1400" dirty="0" smtClean="0"/>
              <a:t>2016</a:t>
            </a:r>
            <a:r>
              <a:rPr lang="en-GB" sz="1400" dirty="0" smtClean="0">
                <a:hlinkClick r:id="rId3" action="ppaction://hlinksldjump"/>
              </a:rPr>
              <a:t>(18)</a:t>
            </a:r>
            <a:r>
              <a:rPr lang="en-GB" sz="1400" dirty="0" smtClean="0"/>
              <a:t>.</a:t>
            </a:r>
            <a:endParaRPr lang="en-GB" sz="1400" dirty="0"/>
          </a:p>
        </p:txBody>
      </p:sp>
    </p:spTree>
    <p:extLst>
      <p:ext uri="{BB962C8B-B14F-4D97-AF65-F5344CB8AC3E}">
        <p14:creationId xmlns:p14="http://schemas.microsoft.com/office/powerpoint/2010/main" val="107164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4608612"/>
          </a:xfrm>
        </p:spPr>
        <p:txBody>
          <a:bodyPr/>
          <a:lstStyle/>
          <a:p>
            <a:pPr marL="0" indent="0" algn="ctr">
              <a:buNone/>
            </a:pPr>
            <a:r>
              <a:rPr lang="en-GB" sz="1600" b="1" dirty="0" smtClean="0"/>
              <a:t>ADULTS</a:t>
            </a:r>
          </a:p>
          <a:p>
            <a:pPr marL="0" indent="0" algn="ctr">
              <a:buNone/>
            </a:pPr>
            <a:r>
              <a:rPr lang="en-GB" sz="1600" b="1" dirty="0" smtClean="0"/>
              <a:t>Common and severe mental health problems are more common among adults in Tower Hamlets than in the rest of London</a:t>
            </a:r>
          </a:p>
          <a:p>
            <a:pPr marL="0" indent="0" algn="ctr">
              <a:buNone/>
            </a:pPr>
            <a:endParaRPr lang="en-GB" sz="1600" b="1" dirty="0" smtClean="0"/>
          </a:p>
          <a:p>
            <a:r>
              <a:rPr lang="en-GB" sz="1400" dirty="0" smtClean="0"/>
              <a:t>50,000 </a:t>
            </a:r>
            <a:r>
              <a:rPr lang="en-GB" sz="1400" dirty="0"/>
              <a:t>residents in Tower Hamlets are known to their GP as having Depression, Anxiety or Serious Mental </a:t>
            </a:r>
            <a:r>
              <a:rPr lang="en-GB" sz="1400" dirty="0" smtClean="0"/>
              <a:t>Illness</a:t>
            </a:r>
            <a:r>
              <a:rPr lang="en-GB" sz="1400" dirty="0" smtClean="0">
                <a:hlinkClick r:id="rId2" action="ppaction://hlinksldjump"/>
              </a:rPr>
              <a:t>(20)</a:t>
            </a:r>
            <a:r>
              <a:rPr lang="en-GB" sz="1400" dirty="0" smtClean="0"/>
              <a:t>.</a:t>
            </a:r>
            <a:endParaRPr lang="en-GB" sz="1400" b="1" dirty="0"/>
          </a:p>
          <a:p>
            <a:r>
              <a:rPr lang="en-GB" sz="1400" dirty="0"/>
              <a:t>Self reported depression and anxiety </a:t>
            </a:r>
            <a:r>
              <a:rPr lang="en-GB" sz="1400" dirty="0" smtClean="0"/>
              <a:t>is </a:t>
            </a:r>
            <a:r>
              <a:rPr lang="en-GB" sz="1400" dirty="0" smtClean="0">
                <a:solidFill>
                  <a:srgbClr val="FF0000"/>
                </a:solidFill>
              </a:rPr>
              <a:t>highest</a:t>
            </a:r>
            <a:r>
              <a:rPr lang="en-GB" sz="1400" dirty="0" smtClean="0"/>
              <a:t> </a:t>
            </a:r>
            <a:r>
              <a:rPr lang="en-GB" sz="1400" dirty="0"/>
              <a:t>of London boroughs: 16.1% of residents aged over 18  </a:t>
            </a:r>
            <a:r>
              <a:rPr lang="en-GB" sz="1400" dirty="0" smtClean="0"/>
              <a:t>reported </a:t>
            </a:r>
            <a:r>
              <a:rPr lang="en-GB" sz="1400" dirty="0"/>
              <a:t>suffering from depression and </a:t>
            </a:r>
            <a:r>
              <a:rPr lang="en-GB" sz="1400" dirty="0" smtClean="0"/>
              <a:t>anxiety (2016/17). In London, this was 12.4% and in England it was 13.7%</a:t>
            </a:r>
            <a:r>
              <a:rPr lang="en-GB" sz="1400" dirty="0" smtClean="0">
                <a:hlinkClick r:id="rId2" action="ppaction://hlinksldjump"/>
              </a:rPr>
              <a:t>(18)</a:t>
            </a:r>
            <a:r>
              <a:rPr lang="en-GB" sz="1400" dirty="0" smtClean="0"/>
              <a:t>.</a:t>
            </a:r>
            <a:endParaRPr lang="en-GB" sz="1400" dirty="0"/>
          </a:p>
          <a:p>
            <a:r>
              <a:rPr lang="en-GB" sz="1400" dirty="0" smtClean="0"/>
              <a:t>7.3% of 18+ adults were recorded as having depression in </a:t>
            </a:r>
            <a:r>
              <a:rPr lang="en-GB" sz="1400" dirty="0"/>
              <a:t>Tower Hamlets, corresponding to 18836 </a:t>
            </a:r>
            <a:r>
              <a:rPr lang="en-GB" sz="1400" dirty="0" smtClean="0"/>
              <a:t>patients (2017/18, QOF register). </a:t>
            </a:r>
            <a:r>
              <a:rPr lang="en-GB" sz="1400" dirty="0"/>
              <a:t>This is </a:t>
            </a:r>
            <a:r>
              <a:rPr lang="en-GB" sz="1400" dirty="0">
                <a:solidFill>
                  <a:srgbClr val="0070C0"/>
                </a:solidFill>
              </a:rPr>
              <a:t>similar</a:t>
            </a:r>
            <a:r>
              <a:rPr lang="en-GB" sz="1400" dirty="0"/>
              <a:t> to the prevalence of 7.1% in London and 9.9% in </a:t>
            </a:r>
            <a:r>
              <a:rPr lang="en-GB" sz="1400" dirty="0" smtClean="0"/>
              <a:t>England</a:t>
            </a:r>
            <a:r>
              <a:rPr lang="en-GB" sz="1400" dirty="0" smtClean="0">
                <a:hlinkClick r:id="rId2" action="ppaction://hlinksldjump"/>
              </a:rPr>
              <a:t>(18)</a:t>
            </a:r>
            <a:r>
              <a:rPr lang="en-GB" sz="1400" dirty="0" smtClean="0"/>
              <a:t>, but such similar prevalence may be due to the lack of age-weighting of this statistic and the relatively young population of Tower Hamlets.</a:t>
            </a:r>
          </a:p>
          <a:p>
            <a:r>
              <a:rPr lang="en-GB" sz="1400" dirty="0" smtClean="0"/>
              <a:t>9.8</a:t>
            </a:r>
            <a:r>
              <a:rPr lang="en-GB" sz="1400" dirty="0"/>
              <a:t>% </a:t>
            </a:r>
            <a:r>
              <a:rPr lang="en-GB" sz="1400" dirty="0" smtClean="0"/>
              <a:t>of 18+ residents reported </a:t>
            </a:r>
            <a:r>
              <a:rPr lang="en-GB" sz="1400" dirty="0"/>
              <a:t>having long term mental health conditions </a:t>
            </a:r>
            <a:r>
              <a:rPr lang="en-GB" sz="1400" dirty="0" smtClean="0"/>
              <a:t>(</a:t>
            </a:r>
            <a:r>
              <a:rPr lang="en-GB" sz="1400" dirty="0"/>
              <a:t>2017/18, GP Patient </a:t>
            </a:r>
            <a:r>
              <a:rPr lang="en-GB" sz="1400" dirty="0" smtClean="0"/>
              <a:t>Survey). </a:t>
            </a:r>
            <a:r>
              <a:rPr lang="en-GB" sz="1400" dirty="0"/>
              <a:t>This prevalence was the 4</a:t>
            </a:r>
            <a:r>
              <a:rPr lang="en-GB" sz="1400" baseline="30000" dirty="0"/>
              <a:t>th</a:t>
            </a:r>
            <a:r>
              <a:rPr lang="en-GB" sz="1400" dirty="0"/>
              <a:t> </a:t>
            </a:r>
            <a:r>
              <a:rPr lang="en-GB" sz="1400" dirty="0">
                <a:solidFill>
                  <a:srgbClr val="FF0000"/>
                </a:solidFill>
              </a:rPr>
              <a:t>highest</a:t>
            </a:r>
            <a:r>
              <a:rPr lang="en-GB" sz="1400" dirty="0"/>
              <a:t> of the London </a:t>
            </a:r>
            <a:r>
              <a:rPr lang="en-GB" sz="1400" dirty="0" smtClean="0"/>
              <a:t>boroughs</a:t>
            </a:r>
            <a:r>
              <a:rPr lang="en-GB" sz="1400" dirty="0" smtClean="0">
                <a:hlinkClick r:id="rId2" action="ppaction://hlinksldjump"/>
              </a:rPr>
              <a:t>(18)</a:t>
            </a:r>
            <a:r>
              <a:rPr lang="en-GB" sz="1400" dirty="0" smtClean="0"/>
              <a:t>.</a:t>
            </a:r>
            <a:endParaRPr lang="en-GB" sz="1400" dirty="0"/>
          </a:p>
          <a:p>
            <a:r>
              <a:rPr lang="en-GB" sz="1400" dirty="0"/>
              <a:t>62.2% of social care users </a:t>
            </a:r>
            <a:r>
              <a:rPr lang="en-GB" sz="1400" dirty="0" smtClean="0"/>
              <a:t>reported </a:t>
            </a:r>
            <a:r>
              <a:rPr lang="en-GB" sz="1400" dirty="0"/>
              <a:t>feeling depressed and/or anxious </a:t>
            </a:r>
            <a:r>
              <a:rPr lang="en-GB" sz="1400" dirty="0" smtClean="0"/>
              <a:t>(2017/18,</a:t>
            </a:r>
            <a:r>
              <a:rPr lang="en-GB" sz="1400" dirty="0"/>
              <a:t> </a:t>
            </a:r>
            <a:r>
              <a:rPr lang="en-GB" sz="1400" dirty="0" smtClean="0"/>
              <a:t>Adult Social Care Survey). </a:t>
            </a:r>
            <a:r>
              <a:rPr lang="en-GB" sz="1400" dirty="0"/>
              <a:t>This was the second </a:t>
            </a:r>
            <a:r>
              <a:rPr lang="en-GB" sz="1400" dirty="0">
                <a:solidFill>
                  <a:srgbClr val="FF0000"/>
                </a:solidFill>
              </a:rPr>
              <a:t>highest </a:t>
            </a:r>
            <a:r>
              <a:rPr lang="en-GB" sz="1400" dirty="0"/>
              <a:t>percentage in all London </a:t>
            </a:r>
            <a:r>
              <a:rPr lang="en-GB" sz="1400" dirty="0" smtClean="0"/>
              <a:t>boroughs</a:t>
            </a:r>
            <a:r>
              <a:rPr lang="en-GB" sz="1400" dirty="0" smtClean="0">
                <a:hlinkClick r:id="rId2" action="ppaction://hlinksldjump"/>
              </a:rPr>
              <a:t>(18)</a:t>
            </a:r>
            <a:r>
              <a:rPr lang="en-GB" sz="1400" dirty="0" smtClean="0"/>
              <a:t>.</a:t>
            </a:r>
          </a:p>
          <a:p>
            <a:r>
              <a:rPr lang="en-GB" sz="1400" dirty="0" smtClean="0"/>
              <a:t>Severe </a:t>
            </a:r>
            <a:r>
              <a:rPr lang="en-GB" sz="1400" dirty="0"/>
              <a:t>mental illness prevalence in 18+ adults </a:t>
            </a:r>
            <a:r>
              <a:rPr lang="en-GB" sz="1400" dirty="0" smtClean="0"/>
              <a:t>was 1.34% </a:t>
            </a:r>
            <a:r>
              <a:rPr lang="en-GB" sz="1400" dirty="0"/>
              <a:t>in Tower </a:t>
            </a:r>
            <a:r>
              <a:rPr lang="en-GB" sz="1400" dirty="0" smtClean="0"/>
              <a:t>Hamlets; 4336 patients (2017/18). This was the 7</a:t>
            </a:r>
            <a:r>
              <a:rPr lang="en-GB" sz="1400" baseline="30000" dirty="0" smtClean="0"/>
              <a:t>th</a:t>
            </a:r>
            <a:r>
              <a:rPr lang="en-GB" sz="1400" dirty="0" smtClean="0"/>
              <a:t> highest for London boroughs and significantly </a:t>
            </a:r>
            <a:r>
              <a:rPr lang="en-GB" sz="1400" dirty="0" smtClean="0">
                <a:solidFill>
                  <a:srgbClr val="FF0000"/>
                </a:solidFill>
              </a:rPr>
              <a:t>higher</a:t>
            </a:r>
            <a:r>
              <a:rPr lang="en-GB" sz="1400" dirty="0" smtClean="0"/>
              <a:t> than the London-wide </a:t>
            </a:r>
            <a:r>
              <a:rPr lang="en-GB" sz="1400" dirty="0"/>
              <a:t>prevalence </a:t>
            </a:r>
            <a:r>
              <a:rPr lang="en-GB" sz="1400" dirty="0" smtClean="0"/>
              <a:t>of 1.11%</a:t>
            </a:r>
            <a:r>
              <a:rPr lang="en-GB" sz="1400" dirty="0" smtClean="0">
                <a:hlinkClick r:id="rId2" action="ppaction://hlinksldjump"/>
              </a:rPr>
              <a:t>(18)</a:t>
            </a:r>
            <a:r>
              <a:rPr lang="en-GB" sz="1400" dirty="0" smtClean="0"/>
              <a:t>.</a:t>
            </a:r>
            <a:endParaRPr lang="en-GB" sz="1400" dirty="0"/>
          </a:p>
          <a:p>
            <a:r>
              <a:rPr lang="en-GB" sz="1400" dirty="0" smtClean="0"/>
              <a:t>The </a:t>
            </a:r>
            <a:r>
              <a:rPr lang="en-GB" sz="1400" dirty="0"/>
              <a:t>death rate from suicides of people aged over 10 between 2015-2017 in Tower Hamlets was 7.7 per 100,000 population and was </a:t>
            </a:r>
            <a:r>
              <a:rPr lang="en-GB" sz="1400" dirty="0">
                <a:solidFill>
                  <a:srgbClr val="0070C0"/>
                </a:solidFill>
              </a:rPr>
              <a:t>not significantly different </a:t>
            </a:r>
            <a:r>
              <a:rPr lang="en-GB" sz="1400" dirty="0"/>
              <a:t>from the London rate (8.6) and England rate (</a:t>
            </a:r>
            <a:r>
              <a:rPr lang="en-GB" sz="1400" dirty="0" smtClean="0"/>
              <a:t>9.6)</a:t>
            </a:r>
            <a:r>
              <a:rPr lang="en-GB" sz="1400" dirty="0" smtClean="0">
                <a:hlinkClick r:id="rId2" action="ppaction://hlinksldjump"/>
              </a:rPr>
              <a:t>(18)</a:t>
            </a:r>
            <a:r>
              <a:rPr lang="en-GB" sz="1400" dirty="0" smtClean="0"/>
              <a:t>.</a:t>
            </a:r>
            <a:endParaRPr lang="en-GB" sz="1400" baseline="30000" dirty="0"/>
          </a:p>
          <a:p>
            <a:pPr marL="0" indent="0">
              <a:buNone/>
            </a:pPr>
            <a:endParaRPr lang="en-GB" sz="1400" b="1" dirty="0"/>
          </a:p>
        </p:txBody>
      </p:sp>
    </p:spTree>
    <p:extLst>
      <p:ext uri="{BB962C8B-B14F-4D97-AF65-F5344CB8AC3E}">
        <p14:creationId xmlns:p14="http://schemas.microsoft.com/office/powerpoint/2010/main" val="6298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687600" y="1052736"/>
            <a:ext cx="1884400" cy="287908"/>
          </a:xfrm>
        </p:spPr>
        <p:txBody>
          <a:bodyPr/>
          <a:lstStyle/>
          <a:p>
            <a:r>
              <a:rPr lang="en-GB" dirty="0"/>
              <a:t>m</a:t>
            </a:r>
            <a:r>
              <a:rPr lang="en-GB" dirty="0" smtClean="0"/>
              <a:t>ental health? health?</a:t>
            </a:r>
            <a:endParaRPr lang="en-GB" dirty="0"/>
          </a:p>
        </p:txBody>
      </p:sp>
      <p:sp>
        <p:nvSpPr>
          <p:cNvPr id="11" name="Content Placeholder 10"/>
          <p:cNvSpPr>
            <a:spLocks noGrp="1"/>
          </p:cNvSpPr>
          <p:nvPr>
            <p:ph sz="quarter" idx="14"/>
          </p:nvPr>
        </p:nvSpPr>
        <p:spPr>
          <a:xfrm>
            <a:off x="251519" y="1413222"/>
            <a:ext cx="8641655" cy="4464050"/>
          </a:xfrm>
        </p:spPr>
        <p:txBody>
          <a:bodyPr/>
          <a:lstStyle/>
          <a:p>
            <a:pPr marL="0" indent="0">
              <a:buNone/>
            </a:pPr>
            <a:r>
              <a:rPr lang="en-GB" sz="1400" dirty="0" smtClean="0"/>
              <a:t>The World Health Organisation (WHO), defines mental </a:t>
            </a:r>
            <a:r>
              <a:rPr lang="en-GB" sz="1400" dirty="0"/>
              <a:t>health </a:t>
            </a:r>
            <a:r>
              <a:rPr lang="en-GB" sz="1400" dirty="0" smtClean="0"/>
              <a:t>as </a:t>
            </a:r>
            <a:r>
              <a:rPr lang="en-GB" sz="1400" dirty="0"/>
              <a:t>“a state of well-being in which the individual realises his or her own abilities, can cope with the normal stresses of life, can work productively and fruitfully, and is able to make a contribution to his or her community</a:t>
            </a:r>
            <a:r>
              <a:rPr lang="en-GB" sz="1400" dirty="0" smtClean="0"/>
              <a:t>.”</a:t>
            </a:r>
            <a:r>
              <a:rPr lang="en-GB" sz="1400" dirty="0" smtClean="0">
                <a:hlinkClick r:id="rId3" action="ppaction://hlinksldjump"/>
              </a:rPr>
              <a:t>(1)</a:t>
            </a:r>
            <a:r>
              <a:rPr lang="en-GB" sz="1400" dirty="0" smtClean="0"/>
              <a:t> </a:t>
            </a:r>
          </a:p>
          <a:p>
            <a:pPr marL="0" indent="0">
              <a:buNone/>
            </a:pPr>
            <a:endParaRPr lang="en-GB" sz="1400" dirty="0" smtClean="0"/>
          </a:p>
          <a:p>
            <a:r>
              <a:rPr lang="en-GB" sz="1400" dirty="0" smtClean="0"/>
              <a:t>Using the definition above, mental health does not only refer to </a:t>
            </a:r>
            <a:r>
              <a:rPr lang="en-GB" sz="1400" u="sng" dirty="0" smtClean="0"/>
              <a:t>mental health problems </a:t>
            </a:r>
            <a:r>
              <a:rPr lang="en-GB" sz="1400" dirty="0" smtClean="0"/>
              <a:t>or ‘illnesses’, though a lot </a:t>
            </a:r>
            <a:r>
              <a:rPr lang="en-GB" sz="1400" dirty="0"/>
              <a:t>of the focus in </a:t>
            </a:r>
            <a:r>
              <a:rPr lang="en-GB" sz="1400" dirty="0" smtClean="0"/>
              <a:t>mental health is on </a:t>
            </a:r>
            <a:r>
              <a:rPr lang="en-GB" sz="1400" dirty="0"/>
              <a:t>these </a:t>
            </a:r>
            <a:r>
              <a:rPr lang="en-GB" sz="1400" dirty="0" smtClean="0"/>
              <a:t>problems </a:t>
            </a:r>
            <a:r>
              <a:rPr lang="en-GB" sz="1400" dirty="0"/>
              <a:t>because of their </a:t>
            </a:r>
            <a:r>
              <a:rPr lang="en-GB" sz="1400" dirty="0" smtClean="0"/>
              <a:t>significant burden and impact </a:t>
            </a:r>
            <a:r>
              <a:rPr lang="en-GB" sz="1400" dirty="0"/>
              <a:t>on people’s lives</a:t>
            </a:r>
            <a:r>
              <a:rPr lang="en-GB" sz="1400" dirty="0" smtClean="0"/>
              <a:t>. </a:t>
            </a:r>
            <a:r>
              <a:rPr lang="en-GB" sz="1400" u="sng" dirty="0" smtClean="0"/>
              <a:t>Wellbeing</a:t>
            </a:r>
            <a:r>
              <a:rPr lang="en-GB" sz="1400" dirty="0" smtClean="0"/>
              <a:t> </a:t>
            </a:r>
            <a:r>
              <a:rPr lang="en-GB" sz="1400" dirty="0"/>
              <a:t>is also an important concept </a:t>
            </a:r>
            <a:r>
              <a:rPr lang="en-GB" sz="1400" dirty="0" smtClean="0"/>
              <a:t>and describes a state of both ‘feeling </a:t>
            </a:r>
            <a:r>
              <a:rPr lang="en-GB" sz="1400" dirty="0"/>
              <a:t>good’ and ‘functioning well</a:t>
            </a:r>
            <a:r>
              <a:rPr lang="en-GB" sz="1400" dirty="0" smtClean="0"/>
              <a:t>’.</a:t>
            </a:r>
            <a:r>
              <a:rPr lang="en-GB" sz="1400" dirty="0" smtClean="0">
                <a:hlinkClick r:id="rId3" action="ppaction://hlinksldjump"/>
              </a:rPr>
              <a:t>(2)  </a:t>
            </a:r>
            <a:endParaRPr lang="en-GB" sz="1400" dirty="0" smtClean="0"/>
          </a:p>
          <a:p>
            <a:r>
              <a:rPr lang="en-GB" sz="1400" dirty="0" smtClean="0"/>
              <a:t>Everyone has </a:t>
            </a:r>
            <a:r>
              <a:rPr lang="en-GB" sz="1400" dirty="0"/>
              <a:t>a sense of </a:t>
            </a:r>
            <a:r>
              <a:rPr lang="en-GB" sz="1400" dirty="0" smtClean="0"/>
              <a:t>wellbeing. This includes people with persistent mental health problems, who can benefit from an improved sense of wellbeing, regardless of their diagnosis. This is sometimes referred to as the dual continuum model, i.e. mental health problems and wellbeing are not opposite ends of the same spectrum.</a:t>
            </a:r>
            <a:endParaRPr lang="en-GB" sz="1400" dirty="0"/>
          </a:p>
          <a:p>
            <a:r>
              <a:rPr lang="en-GB" sz="1400" dirty="0" smtClean="0"/>
              <a:t>Personal </a:t>
            </a:r>
            <a:r>
              <a:rPr lang="en-GB" sz="1400" dirty="0"/>
              <a:t>circumstances and </a:t>
            </a:r>
            <a:r>
              <a:rPr lang="en-GB" sz="1400" dirty="0" smtClean="0"/>
              <a:t>events, or </a:t>
            </a:r>
            <a:r>
              <a:rPr lang="en-GB" sz="1400" dirty="0"/>
              <a:t>living and working conditions</a:t>
            </a:r>
            <a:r>
              <a:rPr lang="en-GB" sz="1400" dirty="0" smtClean="0"/>
              <a:t> </a:t>
            </a:r>
            <a:r>
              <a:rPr lang="en-GB" sz="1400" dirty="0"/>
              <a:t>can trigger changes in </a:t>
            </a:r>
            <a:r>
              <a:rPr lang="en-GB" sz="1400" dirty="0" smtClean="0"/>
              <a:t>wellbeing. In some people, such factors can also increase the risk of developing and sustaining mental health problems. </a:t>
            </a:r>
          </a:p>
          <a:p>
            <a:r>
              <a:rPr lang="en-GB" sz="1400" dirty="0" smtClean="0"/>
              <a:t>It is therefore useful to take a </a:t>
            </a:r>
            <a:r>
              <a:rPr lang="en-GB" sz="1400" u="sng" dirty="0" smtClean="0"/>
              <a:t>‘public mental health approach’</a:t>
            </a:r>
            <a:r>
              <a:rPr lang="en-GB" sz="1400" dirty="0" smtClean="0"/>
              <a:t>, which considers the population factors that influence mental health, and aims to shift the population towards experiencing better wellbeing and fewer mental health problems.</a:t>
            </a:r>
            <a:r>
              <a:rPr lang="en-GB" sz="1400" dirty="0" smtClean="0">
                <a:hlinkClick r:id="rId3" action="ppaction://hlinksldjump"/>
              </a:rPr>
              <a:t>(2) </a:t>
            </a:r>
            <a:endParaRPr lang="en-GB" sz="1400" dirty="0" smtClean="0"/>
          </a:p>
          <a:p>
            <a:r>
              <a:rPr lang="en-GB" sz="1400" dirty="0" smtClean="0"/>
              <a:t>One of the frameworks for personal wellbeing is the Foundations of Wellbeing, which suggests that the 3 fundamental needs for personal wellbeing are </a:t>
            </a:r>
            <a:r>
              <a:rPr lang="en-GB" sz="1400" u="sng" dirty="0" smtClean="0"/>
              <a:t>safety</a:t>
            </a:r>
            <a:r>
              <a:rPr lang="en-GB" sz="1400" dirty="0" smtClean="0"/>
              <a:t>, </a:t>
            </a:r>
            <a:r>
              <a:rPr lang="en-GB" sz="1400" u="sng" dirty="0" smtClean="0"/>
              <a:t>satisfaction </a:t>
            </a:r>
            <a:r>
              <a:rPr lang="en-GB" sz="1400" dirty="0" smtClean="0"/>
              <a:t>and </a:t>
            </a:r>
            <a:r>
              <a:rPr lang="en-GB" sz="1400" u="sng" dirty="0" smtClean="0"/>
              <a:t>connection</a:t>
            </a:r>
            <a:r>
              <a:rPr lang="en-GB" sz="1400" dirty="0" smtClean="0"/>
              <a:t>.</a:t>
            </a:r>
            <a:r>
              <a:rPr lang="en-GB" sz="1400" dirty="0" smtClean="0">
                <a:hlinkClick r:id="rId3" action="ppaction://hlinksldjump"/>
              </a:rPr>
              <a:t>(3)</a:t>
            </a:r>
            <a:endParaRPr lang="en-GB" sz="1400" dirty="0" smtClean="0"/>
          </a:p>
          <a:p>
            <a:r>
              <a:rPr lang="en-GB" sz="1400" dirty="0" smtClean="0"/>
              <a:t>The </a:t>
            </a:r>
            <a:r>
              <a:rPr lang="en-GB" sz="1400" dirty="0"/>
              <a:t>ONS has collated data on the 10 areas of UK life that impact wellbeing: Personal Wellbeing, Our relationships, Health, What we do, Where we live, Personal Finance, Economy, Education and skills, Governance and Environment. This goes beyond personal wellbeing to think about </a:t>
            </a:r>
            <a:r>
              <a:rPr lang="en-GB" sz="1400" dirty="0" smtClean="0"/>
              <a:t>community wellbeing.</a:t>
            </a:r>
            <a:r>
              <a:rPr lang="en-GB" sz="1400" dirty="0" smtClean="0">
                <a:hlinkClick r:id="rId3" action="ppaction://hlinksldjump"/>
              </a:rPr>
              <a:t>(4)</a:t>
            </a:r>
            <a:endParaRPr lang="en-GB" sz="1400" dirty="0" smtClean="0"/>
          </a:p>
          <a:p>
            <a:pPr marL="0" indent="0">
              <a:buNone/>
            </a:pPr>
            <a:endParaRPr lang="en-GB" sz="1000" dirty="0" smtClean="0"/>
          </a:p>
          <a:p>
            <a:pPr marL="0" indent="0">
              <a:buNone/>
            </a:pPr>
            <a:endParaRPr lang="en-GB" sz="1400" dirty="0"/>
          </a:p>
        </p:txBody>
      </p:sp>
    </p:spTree>
    <p:extLst>
      <p:ext uri="{BB962C8B-B14F-4D97-AF65-F5344CB8AC3E}">
        <p14:creationId xmlns:p14="http://schemas.microsoft.com/office/powerpoint/2010/main" val="1469709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5040560"/>
          </a:xfrm>
        </p:spPr>
        <p:txBody>
          <a:bodyPr/>
          <a:lstStyle/>
          <a:p>
            <a:pPr marL="0" indent="0" algn="ctr">
              <a:buNone/>
            </a:pPr>
            <a:r>
              <a:rPr lang="en-GB" sz="1600" b="1" dirty="0" smtClean="0"/>
              <a:t>ADULTS - SERVICES</a:t>
            </a:r>
          </a:p>
          <a:p>
            <a:pPr marL="0" indent="0" algn="ctr">
              <a:buNone/>
            </a:pPr>
            <a:r>
              <a:rPr lang="en-GB" sz="1600" b="1" dirty="0" smtClean="0"/>
              <a:t>Patterns of Use of services in Tower Hamlets is largely similar to that seen in London and nationally</a:t>
            </a:r>
          </a:p>
          <a:p>
            <a:r>
              <a:rPr lang="en-GB" sz="1400" dirty="0" smtClean="0"/>
              <a:t>941 </a:t>
            </a:r>
            <a:r>
              <a:rPr lang="en-GB" sz="1400" dirty="0"/>
              <a:t>per 100,000 people aged over 18 were referred into IAPT </a:t>
            </a:r>
            <a:r>
              <a:rPr lang="en-GB" sz="1400" dirty="0" smtClean="0"/>
              <a:t>(2018/19 Q1). This </a:t>
            </a:r>
            <a:r>
              <a:rPr lang="en-GB" sz="1400" dirty="0"/>
              <a:t>is relatively high for London and significantly </a:t>
            </a:r>
            <a:r>
              <a:rPr lang="en-GB" sz="1400" dirty="0">
                <a:solidFill>
                  <a:srgbClr val="FF0000"/>
                </a:solidFill>
              </a:rPr>
              <a:t>higher</a:t>
            </a:r>
            <a:r>
              <a:rPr lang="en-GB" sz="1400" dirty="0"/>
              <a:t> than that of England (841) </a:t>
            </a:r>
            <a:r>
              <a:rPr lang="en-GB" sz="1400" dirty="0">
                <a:hlinkClick r:id="rId2" action="ppaction://hlinksldjump"/>
              </a:rPr>
              <a:t>(18)</a:t>
            </a:r>
            <a:r>
              <a:rPr lang="en-GB" sz="1400" dirty="0"/>
              <a:t>. </a:t>
            </a:r>
            <a:r>
              <a:rPr lang="en-GB" sz="1400" dirty="0" smtClean="0"/>
              <a:t>↓</a:t>
            </a:r>
          </a:p>
          <a:p>
            <a:r>
              <a:rPr lang="en-GB" sz="1400" dirty="0" smtClean="0"/>
              <a:t>46.8% of referrals to IAPT were for BME patients, which is average for London (2018/19 Q1) – and </a:t>
            </a:r>
            <a:r>
              <a:rPr lang="en-GB" sz="1400" dirty="0" smtClean="0">
                <a:solidFill>
                  <a:srgbClr val="FF0000"/>
                </a:solidFill>
              </a:rPr>
              <a:t>lower </a:t>
            </a:r>
            <a:r>
              <a:rPr lang="en-GB" sz="1400" dirty="0" smtClean="0"/>
              <a:t>than might be expected for the population. This was a drop from the previous year’s proportions, which were more in line with expected proportions at between 61.3 and 62.5%, and so may be a temporary reduction</a:t>
            </a:r>
            <a:r>
              <a:rPr lang="en-GB" sz="1400" dirty="0" smtClean="0">
                <a:hlinkClick r:id="rId2" action="ppaction://hlinksldjump"/>
              </a:rPr>
              <a:t>(18)</a:t>
            </a:r>
            <a:r>
              <a:rPr lang="en-GB" sz="1400" dirty="0" smtClean="0"/>
              <a:t>.</a:t>
            </a:r>
          </a:p>
          <a:p>
            <a:r>
              <a:rPr lang="en-GB" sz="1400" dirty="0"/>
              <a:t>142 per 100,000 people completed IAPT treatment (2018/19 Q1</a:t>
            </a:r>
            <a:r>
              <a:rPr lang="en-GB" sz="1400" dirty="0" smtClean="0"/>
              <a:t>) - </a:t>
            </a:r>
            <a:r>
              <a:rPr lang="en-GB" sz="1400" dirty="0">
                <a:solidFill>
                  <a:srgbClr val="FF0000"/>
                </a:solidFill>
              </a:rPr>
              <a:t>lower</a:t>
            </a:r>
            <a:r>
              <a:rPr lang="en-GB" sz="1400" dirty="0"/>
              <a:t> than </a:t>
            </a:r>
            <a:r>
              <a:rPr lang="en-GB" sz="1400" dirty="0" smtClean="0"/>
              <a:t>in London </a:t>
            </a:r>
            <a:r>
              <a:rPr lang="en-GB" sz="1400" dirty="0"/>
              <a:t>and </a:t>
            </a:r>
            <a:r>
              <a:rPr lang="en-GB" sz="1400" dirty="0" smtClean="0"/>
              <a:t>England </a:t>
            </a:r>
            <a:r>
              <a:rPr lang="en-GB" sz="1400" dirty="0" smtClean="0">
                <a:hlinkClick r:id="rId2" action="ppaction://hlinksldjump"/>
              </a:rPr>
              <a:t>(18)</a:t>
            </a:r>
            <a:r>
              <a:rPr lang="en-GB" sz="1400" dirty="0" smtClean="0"/>
              <a:t>.↔</a:t>
            </a:r>
          </a:p>
          <a:p>
            <a:r>
              <a:rPr lang="en-GB" sz="1400" dirty="0" smtClean="0"/>
              <a:t>GP antidepressant prescribing is lower locally (1.0 per STAR-PU) than nationally (1.5 per STAR-PU)(2017/18)</a:t>
            </a:r>
            <a:r>
              <a:rPr lang="en-GB" sz="1400" dirty="0" smtClean="0">
                <a:hlinkClick r:id="rId2" action="ppaction://hlinksldjump"/>
              </a:rPr>
              <a:t>(18)</a:t>
            </a:r>
            <a:r>
              <a:rPr lang="en-GB" sz="1400" dirty="0" smtClean="0"/>
              <a:t>.</a:t>
            </a:r>
          </a:p>
          <a:p>
            <a:r>
              <a:rPr lang="en-GB" sz="1400" dirty="0" smtClean="0"/>
              <a:t>GP </a:t>
            </a:r>
            <a:r>
              <a:rPr lang="en-GB" sz="1400" dirty="0"/>
              <a:t>prescribing of drugs for psychoses and related </a:t>
            </a:r>
            <a:r>
              <a:rPr lang="en-GB" sz="1400" dirty="0" smtClean="0"/>
              <a:t>disorders is the highest in London - 100.6 items prescribed per 1000 population compared to </a:t>
            </a:r>
            <a:r>
              <a:rPr lang="en-GB" sz="1400" dirty="0"/>
              <a:t>London (53.9 per </a:t>
            </a:r>
            <a:r>
              <a:rPr lang="en-GB" sz="1400" dirty="0" smtClean="0"/>
              <a:t>1000) and England (62.4 per 1000) (2017/18 Q4) </a:t>
            </a:r>
            <a:r>
              <a:rPr lang="en-GB" sz="1400" dirty="0" smtClean="0">
                <a:hlinkClick r:id="rId2" action="ppaction://hlinksldjump"/>
              </a:rPr>
              <a:t>(18</a:t>
            </a:r>
            <a:r>
              <a:rPr lang="en-GB" sz="1400" dirty="0">
                <a:hlinkClick r:id="rId2" action="ppaction://hlinksldjump"/>
              </a:rPr>
              <a:t>)</a:t>
            </a:r>
            <a:r>
              <a:rPr lang="en-GB" sz="1400" dirty="0"/>
              <a:t> </a:t>
            </a:r>
            <a:r>
              <a:rPr lang="en-GB" sz="1400" dirty="0" smtClean="0"/>
              <a:t>↑.</a:t>
            </a:r>
          </a:p>
          <a:p>
            <a:r>
              <a:rPr lang="en-GB" sz="1400" dirty="0" smtClean="0"/>
              <a:t>17.3</a:t>
            </a:r>
            <a:r>
              <a:rPr lang="en-GB" sz="1400" dirty="0"/>
              <a:t>% of mental health services users in Tower Hamlets were on Care Programme Approach (CPA) at the end of Q2 2018/19, which is </a:t>
            </a:r>
            <a:r>
              <a:rPr lang="en-GB" sz="1400" dirty="0">
                <a:solidFill>
                  <a:srgbClr val="0070C0"/>
                </a:solidFill>
              </a:rPr>
              <a:t>similar</a:t>
            </a:r>
            <a:r>
              <a:rPr lang="en-GB" sz="1400" dirty="0"/>
              <a:t> to the London and UK proportions</a:t>
            </a:r>
            <a:r>
              <a:rPr lang="en-GB" sz="1400" dirty="0">
                <a:hlinkClick r:id="rId2" action="ppaction://hlinksldjump"/>
              </a:rPr>
              <a:t>(18</a:t>
            </a:r>
            <a:r>
              <a:rPr lang="en-GB" sz="1400" dirty="0" smtClean="0">
                <a:hlinkClick r:id="rId2" action="ppaction://hlinksldjump"/>
              </a:rPr>
              <a:t>)</a:t>
            </a:r>
            <a:r>
              <a:rPr lang="en-GB" sz="1400" dirty="0" smtClean="0"/>
              <a:t>. </a:t>
            </a:r>
            <a:r>
              <a:rPr lang="en-GB" sz="1400" dirty="0"/>
              <a:t>↓ </a:t>
            </a:r>
            <a:endParaRPr lang="en-GB" sz="1400" dirty="0" smtClean="0"/>
          </a:p>
          <a:p>
            <a:r>
              <a:rPr lang="en-GB" sz="1400" dirty="0" smtClean="0"/>
              <a:t>2225 per 100,000 people were in contact with adult specialist mental health services in Tower Hamlets, which was </a:t>
            </a:r>
            <a:r>
              <a:rPr lang="en-GB" sz="1400" dirty="0" smtClean="0">
                <a:solidFill>
                  <a:srgbClr val="0070C0"/>
                </a:solidFill>
              </a:rPr>
              <a:t>similar </a:t>
            </a:r>
            <a:r>
              <a:rPr lang="en-GB" sz="1400" dirty="0" smtClean="0"/>
              <a:t>to London and England levels (2018/19 Q2) </a:t>
            </a:r>
            <a:r>
              <a:rPr lang="en-GB" sz="1400" dirty="0" smtClean="0">
                <a:hlinkClick r:id="rId2" action="ppaction://hlinksldjump"/>
              </a:rPr>
              <a:t>(18</a:t>
            </a:r>
            <a:r>
              <a:rPr lang="en-GB" sz="1400" dirty="0">
                <a:hlinkClick r:id="rId2" action="ppaction://hlinksldjump"/>
              </a:rPr>
              <a:t>)</a:t>
            </a:r>
            <a:r>
              <a:rPr lang="en-GB" sz="1400" dirty="0"/>
              <a:t>. ↓</a:t>
            </a:r>
          </a:p>
          <a:p>
            <a:r>
              <a:rPr lang="en-GB" sz="1400" dirty="0"/>
              <a:t>T</a:t>
            </a:r>
            <a:r>
              <a:rPr lang="en-GB" sz="1400" dirty="0" smtClean="0"/>
              <a:t>here </a:t>
            </a:r>
            <a:r>
              <a:rPr lang="en-GB" sz="1400" dirty="0"/>
              <a:t>were </a:t>
            </a:r>
            <a:r>
              <a:rPr lang="en-GB" sz="1400" dirty="0" smtClean="0"/>
              <a:t>400.7 mental health admissions </a:t>
            </a:r>
            <a:r>
              <a:rPr lang="en-GB" sz="1400" dirty="0"/>
              <a:t>per 100,000 weighted population in Tower Hamlets, which was </a:t>
            </a:r>
            <a:r>
              <a:rPr lang="en-GB" sz="1400" dirty="0" smtClean="0">
                <a:solidFill>
                  <a:srgbClr val="FF0000"/>
                </a:solidFill>
              </a:rPr>
              <a:t>higher</a:t>
            </a:r>
            <a:r>
              <a:rPr lang="en-GB" sz="1400" dirty="0" smtClean="0"/>
              <a:t> than London and England (2018/19 Q2) </a:t>
            </a:r>
            <a:r>
              <a:rPr lang="en-GB" sz="1400" dirty="0" smtClean="0">
                <a:hlinkClick r:id="rId2" action="ppaction://hlinksldjump"/>
              </a:rPr>
              <a:t>(18)</a:t>
            </a:r>
            <a:r>
              <a:rPr lang="en-GB" sz="1400" dirty="0" smtClean="0"/>
              <a:t>. </a:t>
            </a:r>
            <a:r>
              <a:rPr lang="en-GB" sz="1400" dirty="0"/>
              <a:t>↔ </a:t>
            </a:r>
            <a:endParaRPr lang="en-GB" sz="1400" dirty="0" smtClean="0"/>
          </a:p>
          <a:p>
            <a:r>
              <a:rPr lang="en-GB" sz="1400" dirty="0" smtClean="0"/>
              <a:t>In </a:t>
            </a:r>
            <a:r>
              <a:rPr lang="en-GB" sz="1400" dirty="0"/>
              <a:t>quarter </a:t>
            </a:r>
            <a:r>
              <a:rPr lang="en-GB" sz="1400" dirty="0" smtClean="0"/>
              <a:t>2 </a:t>
            </a:r>
            <a:r>
              <a:rPr lang="en-GB" sz="1400" dirty="0"/>
              <a:t>of </a:t>
            </a:r>
            <a:r>
              <a:rPr lang="en-GB" sz="1400" dirty="0" smtClean="0"/>
              <a:t>2018/19, 2.4% </a:t>
            </a:r>
            <a:r>
              <a:rPr lang="en-GB" sz="1400" dirty="0"/>
              <a:t>of mental health service users from Tower Hamlets were in hospital, </a:t>
            </a:r>
            <a:r>
              <a:rPr lang="en-GB" sz="1400" dirty="0" smtClean="0"/>
              <a:t>compared to </a:t>
            </a:r>
            <a:r>
              <a:rPr lang="en-GB" sz="1400" dirty="0"/>
              <a:t>the London </a:t>
            </a:r>
            <a:r>
              <a:rPr lang="en-GB" sz="1400" dirty="0" smtClean="0"/>
              <a:t>proportion </a:t>
            </a:r>
            <a:r>
              <a:rPr lang="en-GB" sz="1400" dirty="0"/>
              <a:t>of </a:t>
            </a:r>
            <a:r>
              <a:rPr lang="en-GB" sz="1400" dirty="0" smtClean="0"/>
              <a:t>3.0% and England proportion of 2.2% (2018/19 Q2)</a:t>
            </a:r>
            <a:r>
              <a:rPr lang="en-GB" sz="1400" dirty="0" smtClean="0">
                <a:hlinkClick r:id="rId2" action="ppaction://hlinksldjump"/>
              </a:rPr>
              <a:t>(18)</a:t>
            </a:r>
            <a:r>
              <a:rPr lang="en-GB" sz="1400" dirty="0" smtClean="0"/>
              <a:t>. </a:t>
            </a:r>
            <a:r>
              <a:rPr lang="en-GB" sz="1400" dirty="0"/>
              <a:t>↔ </a:t>
            </a:r>
          </a:p>
          <a:p>
            <a:r>
              <a:rPr lang="en-GB" sz="1400" dirty="0" smtClean="0"/>
              <a:t>518 per 100,000 population were detained under the Mental Health Act at the end of quarter 2, 2018/19. This was </a:t>
            </a:r>
            <a:r>
              <a:rPr lang="en-GB" sz="1400" dirty="0" smtClean="0">
                <a:solidFill>
                  <a:srgbClr val="0070C0"/>
                </a:solidFill>
              </a:rPr>
              <a:t>similar </a:t>
            </a:r>
            <a:r>
              <a:rPr lang="en-GB" sz="1400" dirty="0" smtClean="0"/>
              <a:t>to the levels in London (475 per 100,000), but higher than the England at 375 per 100,000</a:t>
            </a:r>
            <a:r>
              <a:rPr lang="en-GB" sz="1400" dirty="0"/>
              <a:t> </a:t>
            </a:r>
            <a:r>
              <a:rPr lang="en-GB" sz="1400" dirty="0">
                <a:hlinkClick r:id="rId2" action="ppaction://hlinksldjump"/>
              </a:rPr>
              <a:t>(18)</a:t>
            </a:r>
            <a:r>
              <a:rPr lang="en-GB" sz="1400" dirty="0"/>
              <a:t>. ↔ </a:t>
            </a:r>
          </a:p>
        </p:txBody>
      </p:sp>
    </p:spTree>
    <p:extLst>
      <p:ext uri="{BB962C8B-B14F-4D97-AF65-F5344CB8AC3E}">
        <p14:creationId xmlns:p14="http://schemas.microsoft.com/office/powerpoint/2010/main" val="327985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5256584"/>
          </a:xfrm>
        </p:spPr>
        <p:txBody>
          <a:bodyPr/>
          <a:lstStyle/>
          <a:p>
            <a:pPr marL="0" indent="0" algn="ctr">
              <a:buNone/>
            </a:pPr>
            <a:r>
              <a:rPr lang="en-GB" sz="1600" b="1" dirty="0" smtClean="0"/>
              <a:t>OLDER ADULTS</a:t>
            </a:r>
          </a:p>
          <a:p>
            <a:pPr marL="0" indent="0" algn="ctr">
              <a:buNone/>
            </a:pPr>
            <a:r>
              <a:rPr lang="en-GB" sz="1600" b="1" dirty="0" smtClean="0"/>
              <a:t>Older adults in Tower Hamlets low levels of wellbeing, a high recorded prevalence of dementia and high levels of loneliness. </a:t>
            </a:r>
            <a:r>
              <a:rPr lang="en-GB" sz="1600" b="1" dirty="0"/>
              <a:t>W</a:t>
            </a:r>
            <a:r>
              <a:rPr lang="en-GB" sz="1600" b="1" dirty="0" smtClean="0"/>
              <a:t>e do not have much local data on their mental health problems.</a:t>
            </a:r>
          </a:p>
          <a:p>
            <a:pPr marL="0" indent="0">
              <a:buNone/>
            </a:pPr>
            <a:endParaRPr lang="en-GB" b="1" dirty="0"/>
          </a:p>
          <a:p>
            <a:r>
              <a:rPr lang="en-GB" sz="1400" dirty="0" smtClean="0"/>
              <a:t>Tower </a:t>
            </a:r>
            <a:r>
              <a:rPr lang="en-GB" sz="1400" dirty="0"/>
              <a:t>Hamlets has the lowest proportion in London of residents aged over 65. Only 6.2% of the population was aged over 65 in 2017 according to ONS Population </a:t>
            </a:r>
            <a:r>
              <a:rPr lang="en-GB" sz="1400" dirty="0" smtClean="0"/>
              <a:t>estimates</a:t>
            </a:r>
            <a:r>
              <a:rPr lang="en-GB" sz="1400" dirty="0" smtClean="0">
                <a:hlinkClick r:id="rId2" action="ppaction://hlinksldjump"/>
              </a:rPr>
              <a:t>(18)</a:t>
            </a:r>
            <a:r>
              <a:rPr lang="en-GB" sz="1400" dirty="0" smtClean="0"/>
              <a:t>.</a:t>
            </a:r>
            <a:endParaRPr lang="en-GB" sz="1400" dirty="0"/>
          </a:p>
          <a:p>
            <a:r>
              <a:rPr lang="en-GB" sz="1400" dirty="0"/>
              <a:t>Mental health problems in older people are common and often </a:t>
            </a:r>
            <a:r>
              <a:rPr lang="en-GB" sz="1400" dirty="0" smtClean="0"/>
              <a:t>undiagnosed. At </a:t>
            </a:r>
            <a:r>
              <a:rPr lang="en-GB" sz="1400" dirty="0"/>
              <a:t>a national level, depression affects one in 5 older people living in the community and 2 in 5 living in care </a:t>
            </a:r>
            <a:r>
              <a:rPr lang="en-GB" sz="1400" dirty="0" smtClean="0"/>
              <a:t>homes</a:t>
            </a:r>
            <a:r>
              <a:rPr lang="en-GB" sz="1400" baseline="30000" dirty="0"/>
              <a:t>.</a:t>
            </a:r>
            <a:r>
              <a:rPr lang="en-GB" sz="1400" dirty="0" smtClean="0"/>
              <a:t> Around one </a:t>
            </a:r>
            <a:r>
              <a:rPr lang="en-GB" sz="1400" dirty="0"/>
              <a:t>in 10 nursing home residents have psychotic symptoms such as delusions and hallucinations and a third of people using specialist mental health services are older </a:t>
            </a:r>
            <a:r>
              <a:rPr lang="en-GB" sz="1400" dirty="0" smtClean="0"/>
              <a:t>adults</a:t>
            </a:r>
            <a:r>
              <a:rPr lang="en-GB" sz="1400" dirty="0" smtClean="0">
                <a:hlinkClick r:id="rId2" action="ppaction://hlinksldjump"/>
              </a:rPr>
              <a:t>(18)</a:t>
            </a:r>
            <a:r>
              <a:rPr lang="en-GB" sz="1400" dirty="0" smtClean="0"/>
              <a:t>.</a:t>
            </a:r>
          </a:p>
          <a:p>
            <a:r>
              <a:rPr lang="en-GB" sz="1400" dirty="0" smtClean="0"/>
              <a:t>Older </a:t>
            </a:r>
            <a:r>
              <a:rPr lang="en-GB" sz="1400" dirty="0"/>
              <a:t>residents report a low health-related quality of life in the </a:t>
            </a:r>
            <a:r>
              <a:rPr lang="en-GB" sz="1400" dirty="0" smtClean="0"/>
              <a:t>borough; in the</a:t>
            </a:r>
            <a:r>
              <a:rPr lang="en-GB" sz="1400" dirty="0" smtClean="0">
                <a:solidFill>
                  <a:srgbClr val="FF0000"/>
                </a:solidFill>
              </a:rPr>
              <a:t> lowest</a:t>
            </a:r>
            <a:r>
              <a:rPr lang="en-GB" sz="1400" dirty="0" smtClean="0"/>
              <a:t> quartile for England and is the second worst scoring borough in London (2016/17 – GP Patient Survey)</a:t>
            </a:r>
            <a:r>
              <a:rPr lang="en-GB" sz="1400" dirty="0" smtClean="0">
                <a:hlinkClick r:id="rId2" action="ppaction://hlinksldjump"/>
              </a:rPr>
              <a:t>(18)</a:t>
            </a:r>
            <a:r>
              <a:rPr lang="en-GB" sz="1400" dirty="0" smtClean="0"/>
              <a:t>.</a:t>
            </a:r>
            <a:endParaRPr lang="en-GB" sz="1400" dirty="0" smtClean="0">
              <a:solidFill>
                <a:schemeClr val="accent6">
                  <a:lumMod val="75000"/>
                </a:schemeClr>
              </a:solidFill>
            </a:endParaRPr>
          </a:p>
          <a:p>
            <a:r>
              <a:rPr lang="en-GB" sz="1400" dirty="0" smtClean="0"/>
              <a:t>Dementia prevalence, as a proportion of 65 year olds in Tower Hamlets, is the second highest in London at 5.25%  and is significantly higher than the London prevalence of 4.49% (Sept 2017). This may partly be due to the high dementia diagnosis rate seen in Tower Hamlets</a:t>
            </a:r>
            <a:r>
              <a:rPr lang="en-GB" sz="1400" dirty="0" smtClean="0">
                <a:hlinkClick r:id="rId2" action="ppaction://hlinksldjump"/>
              </a:rPr>
              <a:t>(18)</a:t>
            </a:r>
            <a:r>
              <a:rPr lang="en-GB" sz="1400" dirty="0" smtClean="0"/>
              <a:t>.</a:t>
            </a:r>
            <a:endParaRPr lang="en-GB" sz="1400" dirty="0" smtClean="0">
              <a:solidFill>
                <a:schemeClr val="accent6">
                  <a:lumMod val="75000"/>
                </a:schemeClr>
              </a:solidFill>
            </a:endParaRPr>
          </a:p>
          <a:p>
            <a:r>
              <a:rPr lang="en-GB" sz="1400" dirty="0" smtClean="0"/>
              <a:t>Older </a:t>
            </a:r>
            <a:r>
              <a:rPr lang="en-GB" sz="1400" dirty="0"/>
              <a:t>people who are lonely or do not have access to social relationships are at greater risk of mental health problems and dementia; loneliness can also be a symptom of mental health </a:t>
            </a:r>
            <a:r>
              <a:rPr lang="en-GB" sz="1400" dirty="0" smtClean="0"/>
              <a:t>problems. A </a:t>
            </a:r>
            <a:r>
              <a:rPr lang="en-GB" sz="1400" dirty="0"/>
              <a:t>model </a:t>
            </a:r>
            <a:r>
              <a:rPr lang="en-GB" sz="1400" dirty="0" smtClean="0"/>
              <a:t>by Age UK, which </a:t>
            </a:r>
            <a:r>
              <a:rPr lang="en-GB" sz="1400" dirty="0"/>
              <a:t>estimates subjective </a:t>
            </a:r>
            <a:r>
              <a:rPr lang="en-GB" sz="1400" dirty="0" smtClean="0"/>
              <a:t>loneliness, </a:t>
            </a:r>
            <a:r>
              <a:rPr lang="en-GB" sz="1400" dirty="0"/>
              <a:t>ranks Tower Hamlets as </a:t>
            </a:r>
            <a:r>
              <a:rPr lang="en-GB" sz="1400" dirty="0" smtClean="0"/>
              <a:t>having the highest levels of loneliness in London and England</a:t>
            </a:r>
            <a:r>
              <a:rPr lang="en-GB" sz="1400" dirty="0" smtClean="0">
                <a:hlinkClick r:id="rId2" action="ppaction://hlinksldjump"/>
              </a:rPr>
              <a:t>(19)</a:t>
            </a:r>
            <a:r>
              <a:rPr lang="en-GB" sz="1400" dirty="0" smtClean="0"/>
              <a:t>. Age UK have also produced </a:t>
            </a:r>
            <a:r>
              <a:rPr lang="en-GB" sz="1400" dirty="0"/>
              <a:t>a </a:t>
            </a:r>
            <a:r>
              <a:rPr lang="en-GB" sz="1400" dirty="0">
                <a:hlinkClick r:id="rId3" invalidUrl="http://data.ageuk.org.uk/loneliness-maps/england-2016/tower hamlets/"/>
              </a:rPr>
              <a:t>heat map </a:t>
            </a:r>
            <a:r>
              <a:rPr lang="en-GB" sz="1400" dirty="0"/>
              <a:t>showing </a:t>
            </a:r>
            <a:r>
              <a:rPr lang="en-GB" sz="1400" dirty="0" smtClean="0"/>
              <a:t>the significant </a:t>
            </a:r>
            <a:r>
              <a:rPr lang="en-GB" sz="1400" dirty="0"/>
              <a:t>variation in the risk of loneliness in different LSOAs of Tower Hamlets</a:t>
            </a:r>
            <a:r>
              <a:rPr lang="en-GB" sz="1400" dirty="0" smtClean="0"/>
              <a:t>.</a:t>
            </a:r>
          </a:p>
          <a:p>
            <a:r>
              <a:rPr lang="en-GB" sz="1400" dirty="0" smtClean="0"/>
              <a:t>49.7</a:t>
            </a:r>
            <a:r>
              <a:rPr lang="en-GB" sz="1400" dirty="0"/>
              <a:t>% of those over 60 living in the </a:t>
            </a:r>
            <a:r>
              <a:rPr lang="en-GB" sz="1400" dirty="0" smtClean="0"/>
              <a:t>borough are classified as having income deprivation; </a:t>
            </a:r>
            <a:r>
              <a:rPr lang="en-GB" sz="1400" dirty="0" smtClean="0">
                <a:solidFill>
                  <a:srgbClr val="FF0000"/>
                </a:solidFill>
              </a:rPr>
              <a:t>worst </a:t>
            </a:r>
            <a:r>
              <a:rPr lang="en-GB" sz="1400" dirty="0" smtClean="0"/>
              <a:t>in London</a:t>
            </a:r>
            <a:r>
              <a:rPr lang="en-GB" sz="1400" dirty="0" smtClean="0">
                <a:hlinkClick r:id="rId2" action="ppaction://hlinksldjump"/>
              </a:rPr>
              <a:t>(18)</a:t>
            </a:r>
            <a:r>
              <a:rPr lang="en-GB" sz="1400" dirty="0" smtClean="0"/>
              <a:t>.</a:t>
            </a:r>
            <a:endParaRPr lang="en-GB" sz="1400" dirty="0"/>
          </a:p>
          <a:p>
            <a:pPr marL="0" indent="0">
              <a:buNone/>
            </a:pPr>
            <a:endParaRPr lang="en-GB" dirty="0"/>
          </a:p>
        </p:txBody>
      </p:sp>
    </p:spTree>
    <p:extLst>
      <p:ext uri="{BB962C8B-B14F-4D97-AF65-F5344CB8AC3E}">
        <p14:creationId xmlns:p14="http://schemas.microsoft.com/office/powerpoint/2010/main" val="8246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4"/>
          </p:nvPr>
        </p:nvSpPr>
        <p:spPr>
          <a:xfrm>
            <a:off x="251519" y="1412776"/>
            <a:ext cx="8641655" cy="5040560"/>
          </a:xfrm>
        </p:spPr>
        <p:txBody>
          <a:bodyPr/>
          <a:lstStyle/>
          <a:p>
            <a:pPr marL="0" indent="0" algn="ctr">
              <a:buNone/>
            </a:pPr>
            <a:r>
              <a:rPr lang="en-GB" sz="1600" b="1" dirty="0" smtClean="0"/>
              <a:t>PHYSICAL HEALTH AND MENTAL HEALTH</a:t>
            </a:r>
          </a:p>
          <a:p>
            <a:pPr marL="0" indent="0" algn="ctr">
              <a:buNone/>
            </a:pPr>
            <a:endParaRPr lang="en-GB" sz="1600" b="1" dirty="0"/>
          </a:p>
          <a:p>
            <a:pPr marL="0" indent="0">
              <a:buNone/>
            </a:pPr>
            <a:r>
              <a:rPr lang="en-GB" sz="1400" dirty="0" smtClean="0"/>
              <a:t>There are 2 key challenges with respect to the crossing over between mental health and physical health: </a:t>
            </a:r>
          </a:p>
          <a:p>
            <a:r>
              <a:rPr lang="en-GB" sz="1400" dirty="0" smtClean="0"/>
              <a:t>People with long term physical health conditions are 2-3 times more likely to experience mental health problems than the general population</a:t>
            </a:r>
            <a:r>
              <a:rPr lang="en-GB" sz="1400" dirty="0" smtClean="0">
                <a:hlinkClick r:id="rId2" action="ppaction://hlinksldjump"/>
              </a:rPr>
              <a:t>(31)</a:t>
            </a:r>
            <a:r>
              <a:rPr lang="en-GB" sz="1400" dirty="0" smtClean="0"/>
              <a:t>.</a:t>
            </a:r>
            <a:endParaRPr lang="en-GB" sz="1400" dirty="0"/>
          </a:p>
          <a:p>
            <a:r>
              <a:rPr lang="en-GB" sz="1400" dirty="0" smtClean="0"/>
              <a:t>People with mental health problems, particularly those that are severe, are more likely to have physical health problems. Those with severe mental illness have a lower life expectancy than the general population: on average, women die 15 years earlier and men die 20 years earlier than the general population</a:t>
            </a:r>
            <a:r>
              <a:rPr lang="en-GB" sz="1400" dirty="0" smtClean="0">
                <a:hlinkClick r:id="rId2" action="ppaction://hlinksldjump"/>
              </a:rPr>
              <a:t>(31)</a:t>
            </a:r>
            <a:r>
              <a:rPr lang="en-GB" sz="1400" dirty="0" smtClean="0"/>
              <a:t>. </a:t>
            </a:r>
          </a:p>
          <a:p>
            <a:pPr lvl="1"/>
            <a:r>
              <a:rPr lang="en-GB" sz="1400" dirty="0" smtClean="0"/>
              <a:t>46</a:t>
            </a:r>
            <a:r>
              <a:rPr lang="en-GB" sz="1400" dirty="0"/>
              <a:t>% of people with mental health problems have a long term physical health problem. </a:t>
            </a:r>
            <a:endParaRPr lang="en-GB" sz="1400" dirty="0" smtClean="0"/>
          </a:p>
          <a:p>
            <a:pPr lvl="1"/>
            <a:r>
              <a:rPr lang="en-GB" sz="1400" dirty="0" smtClean="0"/>
              <a:t>GP </a:t>
            </a:r>
            <a:r>
              <a:rPr lang="en-GB" sz="1400" dirty="0"/>
              <a:t>data from Tower Hamlets </a:t>
            </a:r>
            <a:r>
              <a:rPr lang="en-GB" sz="1400" dirty="0" smtClean="0"/>
              <a:t>shows </a:t>
            </a:r>
            <a:r>
              <a:rPr lang="en-GB" sz="1400" dirty="0"/>
              <a:t>that the most common comorbid conditions for people with mental health problems were asthma, diabetes and </a:t>
            </a:r>
            <a:r>
              <a:rPr lang="en-GB" sz="1400" dirty="0" smtClean="0"/>
              <a:t>hypertension</a:t>
            </a:r>
            <a:r>
              <a:rPr lang="en-GB" sz="1400" dirty="0"/>
              <a:t> </a:t>
            </a:r>
            <a:r>
              <a:rPr lang="en-GB" sz="1400" dirty="0" smtClean="0">
                <a:hlinkClick r:id="rId2" action="ppaction://hlinksldjump"/>
              </a:rPr>
              <a:t>(36)</a:t>
            </a:r>
            <a:r>
              <a:rPr lang="en-GB" sz="1400" dirty="0" smtClean="0"/>
              <a:t>.</a:t>
            </a:r>
          </a:p>
          <a:p>
            <a:pPr lvl="1"/>
            <a:endParaRPr lang="en-GB" sz="1000" dirty="0"/>
          </a:p>
          <a:p>
            <a:pPr marL="0" indent="0">
              <a:buNone/>
            </a:pPr>
            <a:r>
              <a:rPr lang="en-GB" sz="1400" dirty="0" smtClean="0"/>
              <a:t>Health behaviours and lifestyle also impact upon mental health. </a:t>
            </a:r>
            <a:r>
              <a:rPr lang="en-GB" sz="1400" dirty="0"/>
              <a:t>Negative health behaviours can worsen </a:t>
            </a:r>
            <a:r>
              <a:rPr lang="en-GB" sz="1400" dirty="0" smtClean="0"/>
              <a:t>psychological well-being and reduce recovery from mental health problems. Smoking  and obesity, particularly in children, are more prevalent in Tower Hamlets than in the rest of London and England</a:t>
            </a:r>
            <a:r>
              <a:rPr lang="en-GB" sz="1400" dirty="0" smtClean="0">
                <a:hlinkClick r:id="rId2" action="ppaction://hlinksldjump"/>
              </a:rPr>
              <a:t>(31)</a:t>
            </a:r>
            <a:r>
              <a:rPr lang="en-GB" sz="1400" dirty="0" smtClean="0"/>
              <a:t>.</a:t>
            </a:r>
          </a:p>
          <a:p>
            <a:pPr marL="0" indent="0">
              <a:buNone/>
            </a:pPr>
            <a:r>
              <a:rPr lang="en-GB" sz="1400" dirty="0" smtClean="0"/>
              <a:t>Alcohol or substance misuse and mental health problems often are entwined in a vicious cycle, where greater addiction increase mental health problems, which in turn can lead to more intake as a form of self medication</a:t>
            </a:r>
            <a:r>
              <a:rPr lang="en-GB" sz="1400" dirty="0" smtClean="0">
                <a:hlinkClick r:id="rId2" action="ppaction://hlinksldjump"/>
              </a:rPr>
              <a:t>(31)</a:t>
            </a:r>
            <a:r>
              <a:rPr lang="en-GB" sz="1400" dirty="0" smtClean="0"/>
              <a:t>. </a:t>
            </a:r>
          </a:p>
          <a:p>
            <a:r>
              <a:rPr lang="en-GB" sz="1400" dirty="0" smtClean="0"/>
              <a:t>The </a:t>
            </a:r>
            <a:r>
              <a:rPr lang="en-GB" sz="1400" dirty="0"/>
              <a:t>estimated prevalence of opiate and/or crack cocaine use per 1000 population was 13.2, which was </a:t>
            </a:r>
            <a:r>
              <a:rPr lang="en-GB" sz="1400" dirty="0">
                <a:solidFill>
                  <a:srgbClr val="FF0000"/>
                </a:solidFill>
              </a:rPr>
              <a:t>higher</a:t>
            </a:r>
            <a:r>
              <a:rPr lang="en-GB" sz="1400" dirty="0"/>
              <a:t> than the broader prevalence of 8.9 in London and 8.4 in </a:t>
            </a:r>
            <a:r>
              <a:rPr lang="en-GB" sz="1400" dirty="0" smtClean="0"/>
              <a:t>England </a:t>
            </a:r>
            <a:r>
              <a:rPr lang="en-GB" sz="1400" dirty="0"/>
              <a:t>(2014/15</a:t>
            </a:r>
            <a:r>
              <a:rPr lang="en-GB" sz="1400" dirty="0" smtClean="0"/>
              <a:t>)</a:t>
            </a:r>
            <a:r>
              <a:rPr lang="en-GB" sz="1400" dirty="0" smtClean="0">
                <a:hlinkClick r:id="rId3" action="ppaction://hlinksldjump"/>
              </a:rPr>
              <a:t>(18)</a:t>
            </a:r>
            <a:r>
              <a:rPr lang="en-GB" sz="1400" dirty="0" smtClean="0"/>
              <a:t>.</a:t>
            </a:r>
            <a:endParaRPr lang="en-GB" sz="1400" dirty="0"/>
          </a:p>
          <a:p>
            <a:r>
              <a:rPr lang="en-GB" sz="1400" dirty="0" smtClean="0"/>
              <a:t> The </a:t>
            </a:r>
            <a:r>
              <a:rPr lang="en-GB" sz="1400" dirty="0"/>
              <a:t>alcohol related hospital admission (broad definition) directly standardised rate per 100,000 population was </a:t>
            </a:r>
            <a:r>
              <a:rPr lang="en-GB" sz="1400" dirty="0">
                <a:solidFill>
                  <a:srgbClr val="FF0000"/>
                </a:solidFill>
              </a:rPr>
              <a:t>higher</a:t>
            </a:r>
            <a:r>
              <a:rPr lang="en-GB" sz="1400" dirty="0"/>
              <a:t> </a:t>
            </a:r>
            <a:r>
              <a:rPr lang="en-GB" sz="1400" dirty="0" smtClean="0"/>
              <a:t>in </a:t>
            </a:r>
            <a:r>
              <a:rPr lang="en-GB" sz="1400" dirty="0"/>
              <a:t>Tower Hamlets (1480) compared to London (1252) and England (1258</a:t>
            </a:r>
            <a:r>
              <a:rPr lang="en-GB" sz="1400" dirty="0" smtClean="0"/>
              <a:t>) (2014/15)</a:t>
            </a:r>
            <a:r>
              <a:rPr lang="en-GB" sz="1400" dirty="0" smtClean="0">
                <a:hlinkClick r:id="rId3" action="ppaction://hlinksldjump"/>
              </a:rPr>
              <a:t>(18)</a:t>
            </a:r>
            <a:r>
              <a:rPr lang="en-GB" sz="1400" dirty="0" smtClean="0"/>
              <a:t>.</a:t>
            </a:r>
            <a:endParaRPr lang="en-GB" sz="1400" baseline="30000" dirty="0"/>
          </a:p>
          <a:p>
            <a:pPr marL="0" indent="0">
              <a:buNone/>
            </a:pPr>
            <a:endParaRPr lang="en-GB" sz="1400" dirty="0"/>
          </a:p>
        </p:txBody>
      </p:sp>
    </p:spTree>
    <p:extLst>
      <p:ext uri="{BB962C8B-B14F-4D97-AF65-F5344CB8AC3E}">
        <p14:creationId xmlns:p14="http://schemas.microsoft.com/office/powerpoint/2010/main" val="187656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smtClean="0"/>
              <a:t>MENTAL HEALTH SERVICES IN TOWER HAMLETS</a:t>
            </a:r>
          </a:p>
          <a:p>
            <a:pPr marL="0" indent="0" algn="ctr">
              <a:buNone/>
            </a:pPr>
            <a:r>
              <a:rPr lang="en-GB" sz="1600" b="1" dirty="0" smtClean="0"/>
              <a:t>There are a number of actions being taken on mental health across Tower Hamlets through services commissioned and provided by the local authority, CCG, and community and voluntary sector.</a:t>
            </a:r>
            <a:endParaRPr lang="en-GB" sz="1400" dirty="0"/>
          </a:p>
          <a:p>
            <a:r>
              <a:rPr lang="en-GB" sz="1400" dirty="0" smtClean="0"/>
              <a:t>Mental health services outside of usual primary care are jointly commissioned by the CCG and local authority. </a:t>
            </a:r>
          </a:p>
          <a:p>
            <a:r>
              <a:rPr lang="en-GB" sz="1400" dirty="0" smtClean="0"/>
              <a:t>The </a:t>
            </a:r>
            <a:r>
              <a:rPr lang="en-GB" sz="1400" u="sng" dirty="0"/>
              <a:t>Mental Health Commissioning Consortium</a:t>
            </a:r>
            <a:r>
              <a:rPr lang="en-GB" sz="1400" dirty="0"/>
              <a:t> (made up of Tower Hamlets, Hackney and Newham CCGs) manages </a:t>
            </a:r>
            <a:r>
              <a:rPr lang="en-GB" sz="1400" dirty="0" smtClean="0"/>
              <a:t>the contract with East </a:t>
            </a:r>
            <a:r>
              <a:rPr lang="en-GB" sz="1400" dirty="0"/>
              <a:t>London Foundation Trust, which is the key provider of mental health services</a:t>
            </a:r>
            <a:r>
              <a:rPr lang="en-GB" sz="1400" dirty="0" smtClean="0"/>
              <a:t>. </a:t>
            </a:r>
          </a:p>
          <a:p>
            <a:r>
              <a:rPr lang="en-GB" sz="1400" dirty="0" smtClean="0"/>
              <a:t>The Tower Hamlets </a:t>
            </a:r>
            <a:r>
              <a:rPr lang="en-GB" sz="1400" u="sng" dirty="0"/>
              <a:t>Mental health Partnership Board </a:t>
            </a:r>
            <a:r>
              <a:rPr lang="en-GB" sz="1400" dirty="0"/>
              <a:t>brings together clinicians, providers, community and voluntary sector partners, service users and commissioners on a quarterly </a:t>
            </a:r>
            <a:r>
              <a:rPr lang="en-GB" sz="1400" dirty="0" smtClean="0"/>
              <a:t>basis, and is also a platform for ensuring coproduction of services. </a:t>
            </a:r>
          </a:p>
          <a:p>
            <a:r>
              <a:rPr lang="en-GB" sz="1400" dirty="0" smtClean="0"/>
              <a:t>As </a:t>
            </a:r>
            <a:r>
              <a:rPr lang="en-GB" sz="1400" dirty="0"/>
              <a:t>part of the Tower Hamlets Together ‘Born Well Growing Well’ </a:t>
            </a:r>
            <a:r>
              <a:rPr lang="en-GB" sz="1400" dirty="0" err="1"/>
              <a:t>workstream</a:t>
            </a:r>
            <a:r>
              <a:rPr lang="en-GB" sz="1400" dirty="0"/>
              <a:t>, a </a:t>
            </a:r>
            <a:r>
              <a:rPr lang="en-GB" sz="1400" u="sng" dirty="0"/>
              <a:t>Children and Young People Mental Health and Emotional Wellbeing Working Group </a:t>
            </a:r>
            <a:r>
              <a:rPr lang="en-GB" sz="1400" dirty="0"/>
              <a:t>was set up to steer, plan and oversee the delivery of services and initiatives to improve mental and emotional wellbeing outcomes. </a:t>
            </a:r>
            <a:endParaRPr lang="en-GB" sz="1400" dirty="0" smtClean="0"/>
          </a:p>
          <a:p>
            <a:r>
              <a:rPr lang="en-GB" sz="1400" dirty="0" smtClean="0"/>
              <a:t>As well as the services delivered by the CCG and local authority, there are a </a:t>
            </a:r>
            <a:r>
              <a:rPr lang="en-GB" sz="1400" dirty="0"/>
              <a:t>large number of services and assets in the community and voluntary sector for supporting people with their mental health and wellbeing. Some of these are mentioned </a:t>
            </a:r>
            <a:r>
              <a:rPr lang="en-GB" sz="1400" dirty="0" smtClean="0"/>
              <a:t>later in this </a:t>
            </a:r>
            <a:r>
              <a:rPr lang="en-GB" sz="1400" dirty="0"/>
              <a:t>document but there are many outside of this</a:t>
            </a:r>
            <a:r>
              <a:rPr lang="en-GB" sz="1400" dirty="0" smtClean="0"/>
              <a:t>.</a:t>
            </a:r>
          </a:p>
          <a:p>
            <a:r>
              <a:rPr lang="en-GB" sz="1400" dirty="0" smtClean="0"/>
              <a:t>Together </a:t>
            </a:r>
            <a:r>
              <a:rPr lang="en-GB" sz="1400" dirty="0"/>
              <a:t>these services provide support at different levels of the population. Some focus on a particular life-course stage, some target particular risk groups and others work on the whole population</a:t>
            </a:r>
            <a:r>
              <a:rPr lang="en-GB" sz="1400" dirty="0" smtClean="0"/>
              <a:t>.</a:t>
            </a:r>
            <a:endParaRPr lang="en-GB" sz="1400" dirty="0"/>
          </a:p>
          <a:p>
            <a:r>
              <a:rPr lang="en-GB" sz="1400" dirty="0"/>
              <a:t>A new </a:t>
            </a:r>
            <a:r>
              <a:rPr lang="en-GB" sz="1400" u="sng" dirty="0"/>
              <a:t>Integrated Accessible Information </a:t>
            </a:r>
            <a:r>
              <a:rPr lang="en-GB" sz="1400" dirty="0"/>
              <a:t>resource is being developed in the council as a single place for residents to access </a:t>
            </a:r>
            <a:r>
              <a:rPr lang="en-GB" sz="1400" dirty="0" smtClean="0"/>
              <a:t>information about what services are available.</a:t>
            </a:r>
            <a:r>
              <a:rPr lang="en-GB" sz="1400" dirty="0"/>
              <a:t> </a:t>
            </a:r>
            <a:r>
              <a:rPr lang="en-GB" sz="1400" dirty="0" smtClean="0"/>
              <a:t>The </a:t>
            </a:r>
            <a:r>
              <a:rPr lang="en-GB" sz="1400" dirty="0"/>
              <a:t>Ideas </a:t>
            </a:r>
            <a:r>
              <a:rPr lang="en-GB" sz="1400" dirty="0" smtClean="0"/>
              <a:t>Store also </a:t>
            </a:r>
            <a:r>
              <a:rPr lang="en-GB" sz="1400" dirty="0"/>
              <a:t>has an online Mental Health &amp; Wellbeing Directory called ‘</a:t>
            </a:r>
            <a:r>
              <a:rPr lang="en-GB" sz="1400" u="sng" dirty="0"/>
              <a:t>In the Know</a:t>
            </a:r>
            <a:r>
              <a:rPr lang="en-GB" sz="1400" dirty="0"/>
              <a:t>’ which contains a catalogue of community assets that support wellbeing in Tower </a:t>
            </a:r>
            <a:r>
              <a:rPr lang="en-GB" sz="1400" dirty="0" smtClean="0"/>
              <a:t>Hamlets, and is </a:t>
            </a:r>
            <a:r>
              <a:rPr lang="en-GB" sz="1400" dirty="0"/>
              <a:t>updated regularly</a:t>
            </a:r>
            <a:r>
              <a:rPr lang="en-GB" sz="1400" dirty="0" smtClean="0"/>
              <a:t>.</a:t>
            </a:r>
          </a:p>
          <a:p>
            <a:pPr marL="57150" indent="0">
              <a:buNone/>
            </a:pPr>
            <a:endParaRPr lang="en-GB" sz="1400" dirty="0"/>
          </a:p>
          <a:p>
            <a:pPr marL="57150" indent="0">
              <a:buNone/>
            </a:pPr>
            <a:endParaRPr lang="en-GB" sz="1400" dirty="0"/>
          </a:p>
          <a:p>
            <a:pPr marL="0" indent="0">
              <a:buNone/>
            </a:pPr>
            <a:endParaRPr lang="en-GB" sz="1400" dirty="0" smtClean="0"/>
          </a:p>
        </p:txBody>
      </p:sp>
    </p:spTree>
    <p:extLst>
      <p:ext uri="{BB962C8B-B14F-4D97-AF65-F5344CB8AC3E}">
        <p14:creationId xmlns:p14="http://schemas.microsoft.com/office/powerpoint/2010/main" val="274407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23527" y="1412776"/>
            <a:ext cx="8208913" cy="4968552"/>
          </a:xfrm>
        </p:spPr>
        <p:txBody>
          <a:bodyPr/>
          <a:lstStyle/>
          <a:p>
            <a:pPr marL="0" indent="0" algn="ctr">
              <a:buNone/>
            </a:pPr>
            <a:r>
              <a:rPr lang="en-GB" sz="1600" b="1" dirty="0"/>
              <a:t>MENTAL HEALTH SERVICES IN TOWER HAMLETS</a:t>
            </a:r>
          </a:p>
          <a:p>
            <a:pPr marL="0" indent="0" algn="ctr">
              <a:buNone/>
            </a:pPr>
            <a:r>
              <a:rPr lang="en-GB" sz="1400" dirty="0" smtClean="0"/>
              <a:t>In the previous strategy, mental health services was structured in tiers, as is shown on the below diagram</a:t>
            </a:r>
            <a:r>
              <a:rPr lang="en-GB" sz="1400" dirty="0" smtClean="0">
                <a:hlinkClick r:id="rId2" action="ppaction://hlinksldjump"/>
              </a:rPr>
              <a:t>(37)</a:t>
            </a:r>
            <a:r>
              <a:rPr lang="en-GB" sz="1400" dirty="0" smtClean="0"/>
              <a:t>:</a:t>
            </a:r>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535" y="1963271"/>
            <a:ext cx="6257817" cy="489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75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968552"/>
          </a:xfrm>
        </p:spPr>
        <p:txBody>
          <a:bodyPr/>
          <a:lstStyle/>
          <a:p>
            <a:pPr marL="0" indent="0" algn="ctr">
              <a:buNone/>
            </a:pPr>
            <a:r>
              <a:rPr lang="en-GB" sz="1600" b="1" dirty="0"/>
              <a:t>MENTAL HEALTH SERVICES IN TOWER HAMLETS</a:t>
            </a:r>
          </a:p>
          <a:p>
            <a:pPr marL="0" indent="0" algn="ctr">
              <a:buNone/>
            </a:pPr>
            <a:r>
              <a:rPr lang="en-GB" sz="1600" b="1" dirty="0" smtClean="0"/>
              <a:t>Child &amp; Adolescent mental health services will move from a tiered model to the </a:t>
            </a:r>
            <a:r>
              <a:rPr lang="en-GB" sz="1600" b="1" dirty="0" err="1" smtClean="0"/>
              <a:t>iTHRIVE</a:t>
            </a:r>
            <a:r>
              <a:rPr lang="en-GB" sz="1600" b="1" dirty="0" smtClean="0"/>
              <a:t> model</a:t>
            </a:r>
          </a:p>
          <a:p>
            <a:r>
              <a:rPr lang="en-GB" sz="1400" dirty="0" smtClean="0"/>
              <a:t>The NHS Long Term plan has recommended the </a:t>
            </a:r>
            <a:r>
              <a:rPr lang="en-GB" sz="1400" dirty="0" err="1" smtClean="0"/>
              <a:t>iTHRIVE</a:t>
            </a:r>
            <a:r>
              <a:rPr lang="en-GB" sz="1400" dirty="0" smtClean="0"/>
              <a:t> </a:t>
            </a:r>
            <a:r>
              <a:rPr lang="en-GB" sz="1400" dirty="0"/>
              <a:t>framework (below) </a:t>
            </a:r>
            <a:r>
              <a:rPr lang="en-GB" sz="1400" dirty="0" smtClean="0"/>
              <a:t>as a model </a:t>
            </a:r>
            <a:r>
              <a:rPr lang="en-GB" sz="1400" dirty="0"/>
              <a:t>for CAMHS that distinguishes between support and treatment, and groups people by type of input they require. </a:t>
            </a:r>
            <a:endParaRPr lang="en-GB" sz="1400" dirty="0" smtClean="0"/>
          </a:p>
          <a:p>
            <a:r>
              <a:rPr lang="en-GB" sz="1400" dirty="0" smtClean="0"/>
              <a:t>The central group of ‘thriving’ focusses on broader population need that gets supported by public health interventions. The four outer groups distinguish between the need of individuals, the skill mix needed to meet these needs, the main terminology used to describe this need (e.g. wellbeing, ill health, or support), and resources needed to met those needs. They do not distinguish between severity or type of problem</a:t>
            </a:r>
            <a:r>
              <a:rPr lang="en-GB" sz="1400" dirty="0" smtClean="0">
                <a:hlinkClick r:id="rId2" action="ppaction://hlinksldjump"/>
              </a:rPr>
              <a:t>(38)</a:t>
            </a:r>
            <a:r>
              <a:rPr lang="en-GB" sz="1400" dirty="0" smtClean="0"/>
              <a:t>.</a:t>
            </a:r>
          </a:p>
          <a:p>
            <a:r>
              <a:rPr lang="en-GB" sz="1400" dirty="0"/>
              <a:t>This model will </a:t>
            </a:r>
            <a:r>
              <a:rPr lang="en-GB" sz="1400" dirty="0" smtClean="0"/>
              <a:t>therefore be used to move CAMHS away from a tiered model. It will also be </a:t>
            </a:r>
            <a:r>
              <a:rPr lang="en-GB" sz="1400" dirty="0"/>
              <a:t>expanded to 0-25 year olds, which will affect current transition arrangements between children and adult services.</a:t>
            </a:r>
          </a:p>
          <a:p>
            <a:pPr marL="0" indent="0">
              <a:buNone/>
            </a:pPr>
            <a:endParaRPr lang="en-GB"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61048"/>
            <a:ext cx="2603441" cy="252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3861048"/>
            <a:ext cx="2592288" cy="251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05992" y="4125198"/>
            <a:ext cx="792088" cy="461665"/>
          </a:xfrm>
          <a:prstGeom prst="rect">
            <a:avLst/>
          </a:prstGeom>
          <a:noFill/>
        </p:spPr>
        <p:txBody>
          <a:bodyPr wrap="square" rtlCol="0">
            <a:spAutoFit/>
          </a:bodyPr>
          <a:lstStyle/>
          <a:p>
            <a:r>
              <a:rPr lang="en-GB" sz="1200" b="1" dirty="0" smtClean="0"/>
              <a:t>State of being</a:t>
            </a:r>
            <a:endParaRPr lang="en-GB" sz="1200" b="1" dirty="0"/>
          </a:p>
        </p:txBody>
      </p:sp>
      <p:sp>
        <p:nvSpPr>
          <p:cNvPr id="6" name="TextBox 5"/>
          <p:cNvSpPr txBox="1"/>
          <p:nvPr/>
        </p:nvSpPr>
        <p:spPr>
          <a:xfrm>
            <a:off x="7391464" y="4125198"/>
            <a:ext cx="1068968" cy="461665"/>
          </a:xfrm>
          <a:prstGeom prst="rect">
            <a:avLst/>
          </a:prstGeom>
          <a:noFill/>
        </p:spPr>
        <p:txBody>
          <a:bodyPr wrap="square" rtlCol="0">
            <a:spAutoFit/>
          </a:bodyPr>
          <a:lstStyle/>
          <a:p>
            <a:r>
              <a:rPr lang="en-GB" sz="1200" b="1" dirty="0" smtClean="0"/>
              <a:t>Type of input needed</a:t>
            </a:r>
            <a:endParaRPr lang="en-GB" sz="1200" b="1" dirty="0"/>
          </a:p>
        </p:txBody>
      </p:sp>
    </p:spTree>
    <p:extLst>
      <p:ext uri="{BB962C8B-B14F-4D97-AF65-F5344CB8AC3E}">
        <p14:creationId xmlns:p14="http://schemas.microsoft.com/office/powerpoint/2010/main" val="111341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896544"/>
          </a:xfrm>
        </p:spPr>
        <p:txBody>
          <a:bodyPr/>
          <a:lstStyle/>
          <a:p>
            <a:pPr marL="0" indent="0" algn="ctr">
              <a:buNone/>
            </a:pPr>
            <a:r>
              <a:rPr lang="en-GB" sz="1600" b="1" dirty="0" smtClean="0"/>
              <a:t>PERINATAL &amp; EARLY YEARS SERVICES</a:t>
            </a:r>
          </a:p>
          <a:p>
            <a:pPr marL="0" indent="0" algn="ctr">
              <a:buNone/>
            </a:pPr>
            <a:r>
              <a:rPr lang="en-GB" sz="1600" b="1" dirty="0" smtClean="0"/>
              <a:t>Wellbeing of children in their early years, and of mothers, is tackled through parenting programmes, supportive early years environments, and more intense support for mental health problems</a:t>
            </a:r>
            <a:endParaRPr lang="en-GB" sz="1600" dirty="0" smtClean="0"/>
          </a:p>
          <a:p>
            <a:pPr marL="0" indent="0">
              <a:buNone/>
            </a:pPr>
            <a:r>
              <a:rPr lang="en-GB" sz="1400" b="1" dirty="0" smtClean="0"/>
              <a:t>Universal: </a:t>
            </a:r>
          </a:p>
          <a:p>
            <a:r>
              <a:rPr lang="en-GB" sz="1400" dirty="0" smtClean="0"/>
              <a:t>All mothers are eligible to receive </a:t>
            </a:r>
            <a:r>
              <a:rPr lang="en-GB" sz="1400" u="sng" dirty="0" smtClean="0"/>
              <a:t>Health visiting</a:t>
            </a:r>
            <a:r>
              <a:rPr lang="en-GB" sz="1400" dirty="0" smtClean="0"/>
              <a:t>. In </a:t>
            </a:r>
            <a:r>
              <a:rPr lang="en-GB" sz="1400" dirty="0"/>
              <a:t>Tower Hamlets health visitors conduct an additional v</a:t>
            </a:r>
            <a:r>
              <a:rPr lang="en-GB" sz="1400" dirty="0" smtClean="0"/>
              <a:t>isit </a:t>
            </a:r>
            <a:r>
              <a:rPr lang="en-GB" sz="1400" dirty="0"/>
              <a:t>at the 3-4 month mark </a:t>
            </a:r>
            <a:r>
              <a:rPr lang="en-GB" sz="1400" dirty="0" smtClean="0"/>
              <a:t>predominantly </a:t>
            </a:r>
            <a:r>
              <a:rPr lang="en-GB" sz="1400" dirty="0"/>
              <a:t>for maternal mood </a:t>
            </a:r>
            <a:r>
              <a:rPr lang="en-GB" sz="1400" dirty="0" smtClean="0"/>
              <a:t>assessment, though such assessment </a:t>
            </a:r>
            <a:r>
              <a:rPr lang="en-GB" sz="1400" dirty="0"/>
              <a:t>is part of all visits</a:t>
            </a:r>
            <a:r>
              <a:rPr lang="en-GB" sz="1400" dirty="0" smtClean="0"/>
              <a:t>.</a:t>
            </a:r>
          </a:p>
          <a:p>
            <a:r>
              <a:rPr lang="en-GB" sz="1400" dirty="0" smtClean="0"/>
              <a:t>Several </a:t>
            </a:r>
            <a:r>
              <a:rPr lang="en-GB" sz="1400" u="sng" dirty="0" smtClean="0"/>
              <a:t>parenting programmes </a:t>
            </a:r>
            <a:r>
              <a:rPr lang="en-GB" sz="1400" dirty="0" smtClean="0"/>
              <a:t>are available in the borough, and through </a:t>
            </a:r>
            <a:r>
              <a:rPr lang="en-GB" sz="1400" u="sng" dirty="0"/>
              <a:t>Early Years Integration hubs</a:t>
            </a:r>
            <a:r>
              <a:rPr lang="en-GB" sz="1400" dirty="0"/>
              <a:t> </a:t>
            </a:r>
            <a:endParaRPr lang="en-GB" sz="1400" dirty="0" smtClean="0"/>
          </a:p>
          <a:p>
            <a:r>
              <a:rPr lang="en-GB" sz="1400" dirty="0" smtClean="0"/>
              <a:t>Early years settings are encouraged to become </a:t>
            </a:r>
            <a:r>
              <a:rPr lang="en-GB" sz="1400" u="sng" dirty="0" smtClean="0"/>
              <a:t>‘Healthy Early Years’ </a:t>
            </a:r>
            <a:r>
              <a:rPr lang="en-GB" sz="1400" dirty="0" smtClean="0"/>
              <a:t>accredited</a:t>
            </a:r>
          </a:p>
          <a:p>
            <a:r>
              <a:rPr lang="en-GB" sz="1400" dirty="0" smtClean="0"/>
              <a:t>Regular </a:t>
            </a:r>
            <a:r>
              <a:rPr lang="en-GB" sz="1400" u="sng" dirty="0" smtClean="0"/>
              <a:t>training</a:t>
            </a:r>
            <a:r>
              <a:rPr lang="en-GB" sz="1400" dirty="0" smtClean="0"/>
              <a:t> is provided to frontline workers about early years emotional health and wellbeing</a:t>
            </a:r>
          </a:p>
          <a:p>
            <a:endParaRPr lang="en-GB" sz="1400" b="1" dirty="0"/>
          </a:p>
          <a:p>
            <a:pPr marL="0" indent="0">
              <a:buNone/>
            </a:pPr>
            <a:r>
              <a:rPr lang="en-GB" sz="1400" b="1" dirty="0" smtClean="0"/>
              <a:t>Targeted: </a:t>
            </a:r>
          </a:p>
          <a:p>
            <a:r>
              <a:rPr lang="en-GB" sz="1400" dirty="0" smtClean="0"/>
              <a:t>The </a:t>
            </a:r>
            <a:r>
              <a:rPr lang="en-GB" sz="1400" u="sng" dirty="0"/>
              <a:t>Gateway midwifery </a:t>
            </a:r>
            <a:r>
              <a:rPr lang="en-GB" sz="1400" u="sng" dirty="0" smtClean="0"/>
              <a:t>team, Family Nurse Partnership, Perinatal outpatient service</a:t>
            </a:r>
            <a:r>
              <a:rPr lang="en-GB" sz="1400" dirty="0" smtClean="0"/>
              <a:t> and community services such as Maternity Mates and CAMHS Under 5 support vulnerable and struggling women, with </a:t>
            </a:r>
            <a:r>
              <a:rPr lang="en-GB" sz="1400" dirty="0"/>
              <a:t>intensive support during </a:t>
            </a:r>
            <a:r>
              <a:rPr lang="en-GB" sz="1400" dirty="0" smtClean="0"/>
              <a:t>and after pregnancy.</a:t>
            </a:r>
          </a:p>
          <a:p>
            <a:r>
              <a:rPr lang="en-GB" sz="1400" dirty="0" smtClean="0"/>
              <a:t>The </a:t>
            </a:r>
            <a:r>
              <a:rPr lang="en-GB" sz="1400" u="sng" dirty="0"/>
              <a:t>Perinatal Mental Health </a:t>
            </a:r>
            <a:r>
              <a:rPr lang="en-GB" sz="1400" dirty="0"/>
              <a:t>team </a:t>
            </a:r>
            <a:r>
              <a:rPr lang="en-GB" sz="1400" dirty="0" smtClean="0"/>
              <a:t>offers </a:t>
            </a:r>
            <a:r>
              <a:rPr lang="en-GB" sz="1400" dirty="0"/>
              <a:t>pregnancy and post natal support to women who have pre-existing or newly onset mental illnesses. Under the current model, Tower Hamlets has 1 full time Psychiatrist, 1 Clinical psychologist, 0.8 Administrator, and 2 specialist nurses. </a:t>
            </a:r>
            <a:r>
              <a:rPr lang="en-GB" sz="1400" dirty="0" smtClean="0"/>
              <a:t>Following a successful bid for perinatal services across North East London, this team will be expanded and more mothers will be able to access services.</a:t>
            </a:r>
          </a:p>
          <a:p>
            <a:r>
              <a:rPr lang="en-GB" sz="1400" dirty="0" smtClean="0"/>
              <a:t>Several </a:t>
            </a:r>
            <a:r>
              <a:rPr lang="en-GB" sz="1400" dirty="0"/>
              <a:t>targeted </a:t>
            </a:r>
            <a:r>
              <a:rPr lang="en-GB" sz="1400" u="sng" dirty="0"/>
              <a:t>parenting programmes </a:t>
            </a:r>
            <a:r>
              <a:rPr lang="en-GB" sz="1400" dirty="0"/>
              <a:t>exist in the borough to support early years emotional </a:t>
            </a:r>
            <a:r>
              <a:rPr lang="en-GB" sz="1400" dirty="0" smtClean="0"/>
              <a:t>development, such as the Community Parent Project and Raising Happy Babies.</a:t>
            </a:r>
            <a:endParaRPr lang="en-GB" sz="1400" dirty="0"/>
          </a:p>
          <a:p>
            <a:pPr marL="0" indent="0">
              <a:buNone/>
            </a:pPr>
            <a:endParaRPr lang="en-GB" sz="1600" b="1" dirty="0" smtClean="0"/>
          </a:p>
          <a:p>
            <a:endParaRPr lang="en-GB" dirty="0" smtClean="0"/>
          </a:p>
          <a:p>
            <a:endParaRPr lang="en-GB" dirty="0"/>
          </a:p>
        </p:txBody>
      </p:sp>
    </p:spTree>
    <p:extLst>
      <p:ext uri="{BB962C8B-B14F-4D97-AF65-F5344CB8AC3E}">
        <p14:creationId xmlns:p14="http://schemas.microsoft.com/office/powerpoint/2010/main" val="241537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968552"/>
          </a:xfrm>
        </p:spPr>
        <p:txBody>
          <a:bodyPr/>
          <a:lstStyle/>
          <a:p>
            <a:pPr marL="0" indent="0" algn="ctr">
              <a:buNone/>
            </a:pPr>
            <a:r>
              <a:rPr lang="en-GB" sz="1600" b="1" dirty="0" smtClean="0"/>
              <a:t>CHILD &amp; ADOLESCENT MENTAL HEALTH</a:t>
            </a:r>
            <a:endParaRPr lang="en-GB" sz="1400" b="1" dirty="0" smtClean="0"/>
          </a:p>
          <a:p>
            <a:pPr marL="0" indent="0">
              <a:buNone/>
            </a:pPr>
            <a:r>
              <a:rPr lang="en-GB" sz="1400" b="1" dirty="0" smtClean="0"/>
              <a:t>Thriving:</a:t>
            </a:r>
            <a:endParaRPr lang="en-GB" sz="1600" dirty="0"/>
          </a:p>
          <a:p>
            <a:r>
              <a:rPr lang="en-GB" sz="1400" dirty="0"/>
              <a:t>The </a:t>
            </a:r>
            <a:r>
              <a:rPr lang="en-GB" sz="1400" u="sng" dirty="0"/>
              <a:t>Healthy Lives </a:t>
            </a:r>
            <a:r>
              <a:rPr lang="en-GB" sz="1400" dirty="0"/>
              <a:t>team work with most schools within the borough to promote health and wellbeing ensuring a whole school approach to emotional and mental health is taken.  Currently 93% of schools have </a:t>
            </a:r>
            <a:r>
              <a:rPr lang="en-GB" sz="1400" dirty="0" smtClean="0"/>
              <a:t>registered</a:t>
            </a:r>
            <a:r>
              <a:rPr lang="en-GB" sz="1400" dirty="0" smtClean="0">
                <a:hlinkClick r:id="rId2" action="ppaction://hlinksldjump"/>
              </a:rPr>
              <a:t>(35)</a:t>
            </a:r>
            <a:r>
              <a:rPr lang="en-GB" sz="1400" dirty="0" smtClean="0"/>
              <a:t>.</a:t>
            </a:r>
            <a:endParaRPr lang="en-GB" sz="1400" dirty="0"/>
          </a:p>
          <a:p>
            <a:r>
              <a:rPr lang="en-US" sz="1400" u="sng" dirty="0"/>
              <a:t>Healthy School awards </a:t>
            </a:r>
            <a:r>
              <a:rPr lang="en-US" sz="1400" dirty="0"/>
              <a:t>– the Healthy Lives team has </a:t>
            </a:r>
            <a:r>
              <a:rPr lang="en-GB" sz="1400" dirty="0"/>
              <a:t>supported schools to gain 81 Silver awards and 35 Gold awards, which are the highest figures in London.  About half of the schools use ‘Jigsaw: A Mindful Approach to PSHE’, a curriculum which ensures an emotional and mental health and wellbeing approach is applied to PSHE.</a:t>
            </a:r>
          </a:p>
          <a:p>
            <a:r>
              <a:rPr lang="en-GB" sz="1400" dirty="0"/>
              <a:t>LBTH also funds Attachment Friendly Schools, Emotional Learning Support Assistants, mindfulness in schools and Video Interaction </a:t>
            </a:r>
            <a:r>
              <a:rPr lang="en-GB" sz="1400" dirty="0" smtClean="0"/>
              <a:t>Guidance</a:t>
            </a:r>
            <a:r>
              <a:rPr lang="en-GB" sz="1400" dirty="0" smtClean="0">
                <a:hlinkClick r:id="rId2" action="ppaction://hlinksldjump"/>
              </a:rPr>
              <a:t>(35)</a:t>
            </a:r>
            <a:r>
              <a:rPr lang="en-GB" sz="1400" dirty="0" smtClean="0"/>
              <a:t>.</a:t>
            </a:r>
            <a:endParaRPr lang="en-GB" sz="1400" dirty="0"/>
          </a:p>
          <a:p>
            <a:r>
              <a:rPr lang="en-US" sz="1400" dirty="0" smtClean="0"/>
              <a:t>Training </a:t>
            </a:r>
            <a:r>
              <a:rPr lang="en-US" sz="1400" dirty="0"/>
              <a:t>about mental health has been delivered in different ways. </a:t>
            </a:r>
            <a:r>
              <a:rPr lang="en-US" sz="1400" u="sng" dirty="0"/>
              <a:t>Youth Mental Health First Aid Training </a:t>
            </a:r>
            <a:r>
              <a:rPr lang="en-US" sz="1400" dirty="0"/>
              <a:t>is being arranged for teachers and assistants from schools across the borough in early 2019, in collaboration with Thrive and Time to Change. </a:t>
            </a:r>
            <a:r>
              <a:rPr lang="en-GB" sz="1400" dirty="0"/>
              <a:t>The </a:t>
            </a:r>
            <a:r>
              <a:rPr lang="en-GB" sz="1400" u="sng" dirty="0"/>
              <a:t>CAMHS Schools Training Programme </a:t>
            </a:r>
            <a:r>
              <a:rPr lang="en-GB" sz="1400" dirty="0"/>
              <a:t>for staff and school governors was delivered in 12 schools across the borough. The </a:t>
            </a:r>
            <a:r>
              <a:rPr lang="en-GB" sz="1400" u="sng" dirty="0"/>
              <a:t>Building Resilience Project</a:t>
            </a:r>
            <a:r>
              <a:rPr lang="en-GB" sz="1400" dirty="0"/>
              <a:t>, co-developed and delivered by young people to CYP, parents/carers </a:t>
            </a:r>
            <a:r>
              <a:rPr lang="en-GB" sz="1400" dirty="0" smtClean="0"/>
              <a:t>&amp; school </a:t>
            </a:r>
            <a:r>
              <a:rPr lang="en-GB" sz="1400" dirty="0"/>
              <a:t>staff has reached 429 students in primary and secondary schools and 54 parents. 22 young people have been trained as Peer Trainers and 11 have delivered </a:t>
            </a:r>
            <a:r>
              <a:rPr lang="en-GB" sz="1400" dirty="0" smtClean="0"/>
              <a:t>workshops</a:t>
            </a:r>
            <a:r>
              <a:rPr lang="en-GB" sz="1400" dirty="0" smtClean="0">
                <a:hlinkClick r:id="rId2" action="ppaction://hlinksldjump"/>
              </a:rPr>
              <a:t>(35)</a:t>
            </a:r>
            <a:r>
              <a:rPr lang="en-GB" sz="1400" dirty="0" smtClean="0"/>
              <a:t>. </a:t>
            </a:r>
            <a:endParaRPr lang="en-US" sz="1400" dirty="0"/>
          </a:p>
          <a:p>
            <a:pPr marL="0" indent="0">
              <a:buNone/>
            </a:pPr>
            <a:r>
              <a:rPr lang="en-GB" sz="1400" b="1" dirty="0" smtClean="0"/>
              <a:t>Coping:</a:t>
            </a:r>
          </a:p>
          <a:p>
            <a:r>
              <a:rPr lang="en-GB" sz="1400" dirty="0" smtClean="0"/>
              <a:t>School </a:t>
            </a:r>
            <a:r>
              <a:rPr lang="en-GB" sz="1400" dirty="0"/>
              <a:t>based services are available across the borough, though there is considerable variation in what is delivered. The </a:t>
            </a:r>
            <a:r>
              <a:rPr lang="en-GB" sz="1400" u="sng" dirty="0"/>
              <a:t>Healthy Lives </a:t>
            </a:r>
            <a:r>
              <a:rPr lang="en-GB" sz="1400" dirty="0"/>
              <a:t>team is instrumental in ensuring whole school approaches are taken. </a:t>
            </a:r>
            <a:endParaRPr lang="en-GB" sz="1400" dirty="0" smtClean="0"/>
          </a:p>
          <a:p>
            <a:r>
              <a:rPr lang="en-GB" sz="1400" dirty="0" smtClean="0"/>
              <a:t>There is a </a:t>
            </a:r>
            <a:r>
              <a:rPr lang="en-GB" sz="1400" u="sng" dirty="0" smtClean="0"/>
              <a:t>CHAMP team</a:t>
            </a:r>
            <a:r>
              <a:rPr lang="en-GB" sz="1400" dirty="0" smtClean="0"/>
              <a:t> is for </a:t>
            </a:r>
            <a:r>
              <a:rPr lang="en-GB" sz="1400" dirty="0"/>
              <a:t>children with parental mental health problems, an </a:t>
            </a:r>
            <a:r>
              <a:rPr lang="en-GB" sz="1400" u="sng" dirty="0"/>
              <a:t>Emotional hub service </a:t>
            </a:r>
            <a:r>
              <a:rPr lang="en-GB" sz="1400" dirty="0"/>
              <a:t>for children who have experienced sexual abuse, the </a:t>
            </a:r>
            <a:r>
              <a:rPr lang="en-GB" sz="1400" u="sng" dirty="0"/>
              <a:t>CAMHS neurodevelopment team</a:t>
            </a:r>
            <a:r>
              <a:rPr lang="en-GB" sz="1400" dirty="0"/>
              <a:t>, and other teams working with high-risk children and adolescents such as those who have offended, or are entering social care </a:t>
            </a:r>
            <a:r>
              <a:rPr lang="en-GB" sz="1400" dirty="0" smtClean="0"/>
              <a:t>services</a:t>
            </a:r>
            <a:r>
              <a:rPr lang="en-GB" sz="1400" dirty="0" smtClean="0">
                <a:hlinkClick r:id="rId2" action="ppaction://hlinksldjump"/>
              </a:rPr>
              <a:t>(35)</a:t>
            </a:r>
            <a:r>
              <a:rPr lang="en-GB" sz="1400" dirty="0" smtClean="0"/>
              <a:t>. Safe East supports 10-19 year olds with making healthier choices related to sexual health and substance misuse.</a:t>
            </a:r>
          </a:p>
          <a:p>
            <a:pPr marL="0" indent="0">
              <a:buNone/>
            </a:pPr>
            <a:endParaRPr lang="en-GB" sz="1400" dirty="0" smtClean="0"/>
          </a:p>
        </p:txBody>
      </p:sp>
    </p:spTree>
    <p:extLst>
      <p:ext uri="{BB962C8B-B14F-4D97-AF65-F5344CB8AC3E}">
        <p14:creationId xmlns:p14="http://schemas.microsoft.com/office/powerpoint/2010/main" val="12228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a:t>CHILD &amp; ADOLESCENT MENTAL HEALTH</a:t>
            </a:r>
          </a:p>
          <a:p>
            <a:pPr marL="0" indent="0">
              <a:buNone/>
            </a:pPr>
            <a:endParaRPr lang="en-GB" b="1" dirty="0" smtClean="0"/>
          </a:p>
          <a:p>
            <a:pPr marL="0" indent="0">
              <a:buNone/>
            </a:pPr>
            <a:r>
              <a:rPr lang="en-GB" sz="1400" b="1" dirty="0" smtClean="0"/>
              <a:t>Getting </a:t>
            </a:r>
            <a:r>
              <a:rPr lang="en-GB" sz="1400" b="1" dirty="0"/>
              <a:t>Help:</a:t>
            </a:r>
          </a:p>
          <a:p>
            <a:r>
              <a:rPr lang="en-GB" sz="1400" dirty="0"/>
              <a:t>The </a:t>
            </a:r>
            <a:r>
              <a:rPr lang="en-GB" sz="1400" u="sng" dirty="0"/>
              <a:t>Tower Hamlets CAMHS Community Mental health team </a:t>
            </a:r>
            <a:r>
              <a:rPr lang="en-GB" sz="1400" dirty="0"/>
              <a:t>is based across two sites in Whitechapel and </a:t>
            </a:r>
            <a:r>
              <a:rPr lang="en-GB" sz="1400" dirty="0" err="1"/>
              <a:t>Limehouse</a:t>
            </a:r>
            <a:r>
              <a:rPr lang="en-GB" sz="1400" dirty="0"/>
              <a:t>. Demand for specialist CAMHS has been increasing steadily. GP, Schools, Social Services &amp; other agencies can refer into CAMHS, who then make an assessment of how best to help through the linked services.</a:t>
            </a:r>
          </a:p>
          <a:p>
            <a:r>
              <a:rPr lang="en-GB" sz="1400" u="sng" dirty="0"/>
              <a:t>Step Forward </a:t>
            </a:r>
            <a:r>
              <a:rPr lang="en-GB" sz="1400" dirty="0"/>
              <a:t>provides Tier 1 and 2 mental health services for young people aged 14-21 and up 25 if identified as having special educational need and/or disability (SEND). More than 400 </a:t>
            </a:r>
            <a:r>
              <a:rPr lang="en-GB" sz="1400" dirty="0" smtClean="0"/>
              <a:t>used </a:t>
            </a:r>
            <a:r>
              <a:rPr lang="en-GB" sz="1400" dirty="0"/>
              <a:t>the service in </a:t>
            </a:r>
            <a:r>
              <a:rPr lang="en-GB" sz="1400" dirty="0" smtClean="0"/>
              <a:t>2017/18 </a:t>
            </a:r>
            <a:r>
              <a:rPr lang="en-GB" sz="1400" dirty="0" smtClean="0">
                <a:hlinkClick r:id="rId2" action="ppaction://hlinksldjump"/>
              </a:rPr>
              <a:t>(35)</a:t>
            </a:r>
            <a:r>
              <a:rPr lang="en-GB" sz="1400" dirty="0" smtClean="0"/>
              <a:t>. </a:t>
            </a:r>
            <a:endParaRPr lang="en-GB" sz="1400" dirty="0"/>
          </a:p>
          <a:p>
            <a:r>
              <a:rPr lang="en-GB" sz="1400" dirty="0" smtClean="0"/>
              <a:t>The </a:t>
            </a:r>
            <a:r>
              <a:rPr lang="en-GB" sz="1400" u="sng" dirty="0" smtClean="0"/>
              <a:t>Children &amp; Young Persons Improving Access to Psychological Therapies (IAPT) </a:t>
            </a:r>
            <a:r>
              <a:rPr lang="en-GB" sz="1400" dirty="0" smtClean="0"/>
              <a:t>Partnership </a:t>
            </a:r>
            <a:r>
              <a:rPr lang="en-GB" sz="1400" dirty="0"/>
              <a:t>delivers psychological therapies and ensures service users are given assessment choice including time and place where they can be seen. They currently offer CBT, Counselling and Parent training. </a:t>
            </a:r>
          </a:p>
          <a:p>
            <a:r>
              <a:rPr lang="en-GB" sz="1400" u="sng" dirty="0"/>
              <a:t>Children wellbeing practitioners (CWP) service </a:t>
            </a:r>
            <a:r>
              <a:rPr lang="en-GB" sz="1400" dirty="0"/>
              <a:t>is for children who don’t meet CAMHS thresholds. It links with primary and secondary schools to provide early help interventions, and saw 223 children in 2017/18. It recently provided translated psycho-education written and audio material for use by the local Bengali </a:t>
            </a:r>
            <a:r>
              <a:rPr lang="en-GB" sz="1400" dirty="0" smtClean="0"/>
              <a:t>community</a:t>
            </a:r>
            <a:r>
              <a:rPr lang="en-GB" sz="1400" dirty="0" smtClean="0">
                <a:hlinkClick r:id="rId2" action="ppaction://hlinksldjump"/>
              </a:rPr>
              <a:t>(35)</a:t>
            </a:r>
            <a:r>
              <a:rPr lang="en-GB" sz="1400" dirty="0" smtClean="0"/>
              <a:t>.</a:t>
            </a:r>
            <a:endParaRPr lang="en-GB" sz="1400" dirty="0"/>
          </a:p>
          <a:p>
            <a:r>
              <a:rPr lang="en-GB" sz="1400" dirty="0"/>
              <a:t>Tower Hamlets is a trailblazer site for the new national ‘</a:t>
            </a:r>
            <a:r>
              <a:rPr lang="en-GB" sz="1400" u="sng" dirty="0"/>
              <a:t>Mental Health Support teams in schools</a:t>
            </a:r>
            <a:r>
              <a:rPr lang="en-GB" sz="1400" dirty="0"/>
              <a:t>’ project. 2 new teams will respond to the needs of children and young people with mild to moderate mental health issues and provide a link to specialist NHS services when needed. The teams will be led by CAMHS and cover a mixed group of schools across the borough. Up to </a:t>
            </a:r>
            <a:r>
              <a:rPr lang="en-GB" sz="1400" dirty="0" smtClean="0"/>
              <a:t>1000 </a:t>
            </a:r>
            <a:r>
              <a:rPr lang="en-GB" sz="1400" dirty="0"/>
              <a:t>additional children </a:t>
            </a:r>
            <a:r>
              <a:rPr lang="en-GB" sz="1400" dirty="0" smtClean="0"/>
              <a:t>&amp;young </a:t>
            </a:r>
            <a:r>
              <a:rPr lang="en-GB" sz="1400" dirty="0"/>
              <a:t>people per year will receive </a:t>
            </a:r>
            <a:r>
              <a:rPr lang="en-GB" sz="1400" dirty="0" smtClean="0"/>
              <a:t>support</a:t>
            </a:r>
            <a:r>
              <a:rPr lang="en-GB" sz="1400" dirty="0" smtClean="0">
                <a:hlinkClick r:id="rId2" action="ppaction://hlinksldjump"/>
              </a:rPr>
              <a:t>(35)</a:t>
            </a:r>
            <a:r>
              <a:rPr lang="en-GB" sz="1400" dirty="0" smtClean="0"/>
              <a:t>.</a:t>
            </a:r>
            <a:endParaRPr lang="en-GB" sz="1400" dirty="0"/>
          </a:p>
          <a:p>
            <a:r>
              <a:rPr lang="en-GB" sz="1400" u="sng" dirty="0"/>
              <a:t>Tower Hamlets Early Detection Service </a:t>
            </a:r>
            <a:r>
              <a:rPr lang="en-GB" sz="1400" dirty="0"/>
              <a:t>is for people aged 16-25 experiencing changes in their mental </a:t>
            </a:r>
            <a:r>
              <a:rPr lang="en-GB" sz="1400" dirty="0" smtClean="0"/>
              <a:t>health</a:t>
            </a:r>
          </a:p>
          <a:p>
            <a:r>
              <a:rPr lang="en-GB" sz="1400" dirty="0"/>
              <a:t>Tower Hamlets </a:t>
            </a:r>
            <a:r>
              <a:rPr lang="en-GB" sz="1400" u="sng" dirty="0"/>
              <a:t>Early Intervention in Psychosis </a:t>
            </a:r>
            <a:r>
              <a:rPr lang="en-GB" sz="1400" dirty="0"/>
              <a:t>team is a multidisciplinary team working with young people presenting with psychosis.</a:t>
            </a:r>
          </a:p>
          <a:p>
            <a:endParaRPr lang="en-GB" dirty="0"/>
          </a:p>
        </p:txBody>
      </p:sp>
    </p:spTree>
    <p:extLst>
      <p:ext uri="{BB962C8B-B14F-4D97-AF65-F5344CB8AC3E}">
        <p14:creationId xmlns:p14="http://schemas.microsoft.com/office/powerpoint/2010/main" val="162527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quarter" idx="14"/>
          </p:nvPr>
        </p:nvSpPr>
        <p:spPr>
          <a:xfrm>
            <a:off x="251519" y="1412776"/>
            <a:ext cx="8641655" cy="4968552"/>
          </a:xfrm>
        </p:spPr>
        <p:txBody>
          <a:bodyPr/>
          <a:lstStyle/>
          <a:p>
            <a:pPr marL="0" indent="0" algn="ctr">
              <a:buNone/>
            </a:pPr>
            <a:r>
              <a:rPr lang="en-GB" sz="1600" b="1" dirty="0" smtClean="0"/>
              <a:t>CHILD &amp; ADOLESCENT MENTAL HEALTH</a:t>
            </a:r>
            <a:endParaRPr lang="en-GB" sz="1400" dirty="0" smtClean="0"/>
          </a:p>
          <a:p>
            <a:pPr marL="0" indent="0">
              <a:buNone/>
            </a:pPr>
            <a:endParaRPr lang="en-GB" sz="1400" b="1" dirty="0" smtClean="0"/>
          </a:p>
          <a:p>
            <a:pPr marL="0" indent="0">
              <a:buNone/>
            </a:pPr>
            <a:r>
              <a:rPr lang="en-GB" sz="1400" b="1" dirty="0" smtClean="0"/>
              <a:t>Getting More Help:</a:t>
            </a:r>
          </a:p>
          <a:p>
            <a:r>
              <a:rPr lang="en-GB" sz="1400" dirty="0" smtClean="0"/>
              <a:t>The </a:t>
            </a:r>
            <a:r>
              <a:rPr lang="en-GB" sz="1400" u="sng" dirty="0"/>
              <a:t>East London Community Eating Disorders Service </a:t>
            </a:r>
            <a:r>
              <a:rPr lang="en-GB" sz="1400" dirty="0"/>
              <a:t>for Children and Young People (CEDS-CYP) is a multi-disciplinary team providing specialist interventions </a:t>
            </a:r>
            <a:endParaRPr lang="en-GB" sz="1400" dirty="0" smtClean="0"/>
          </a:p>
          <a:p>
            <a:r>
              <a:rPr lang="en-GB" sz="1400" dirty="0" smtClean="0"/>
              <a:t>CAMHS groups for: children awaiting assessment for autism, children with challenging behaviour, children on the neurodevelopment pathway transitioning to between primary and secondary school or to adult services</a:t>
            </a:r>
          </a:p>
          <a:p>
            <a:r>
              <a:rPr lang="en-GB" sz="1400" dirty="0" smtClean="0"/>
              <a:t>Training in Dialectical Behaviour Therapy for staff will help expand the range of therapy options for children with maladaptive coping strategies.</a:t>
            </a:r>
            <a:endParaRPr lang="en-GB" sz="1400" dirty="0"/>
          </a:p>
          <a:p>
            <a:pPr marL="0" indent="0">
              <a:buNone/>
            </a:pPr>
            <a:endParaRPr lang="en-GB" sz="1400" b="1" dirty="0" smtClean="0"/>
          </a:p>
          <a:p>
            <a:pPr marL="0" indent="0">
              <a:buNone/>
            </a:pPr>
            <a:r>
              <a:rPr lang="en-GB" sz="1400" b="1" dirty="0" smtClean="0"/>
              <a:t>Getting Risk Support:</a:t>
            </a:r>
          </a:p>
          <a:p>
            <a:r>
              <a:rPr lang="en-GB" sz="1400" dirty="0" smtClean="0"/>
              <a:t>For acute care, Tower Hamlets CAMHS have access to the Tier 4 </a:t>
            </a:r>
            <a:r>
              <a:rPr lang="en-GB" sz="1400" u="sng" dirty="0" err="1" smtClean="0"/>
              <a:t>Coborn</a:t>
            </a:r>
            <a:r>
              <a:rPr lang="en-GB" sz="1400" u="sng" dirty="0" smtClean="0"/>
              <a:t> Centre for Adolescent Mental Health </a:t>
            </a:r>
            <a:r>
              <a:rPr lang="en-GB" sz="1400" dirty="0" smtClean="0"/>
              <a:t>in case admission for inpatient or day hospital treatment is required. </a:t>
            </a:r>
          </a:p>
          <a:p>
            <a:r>
              <a:rPr lang="en-GB" sz="1400" dirty="0"/>
              <a:t>A </a:t>
            </a:r>
            <a:r>
              <a:rPr lang="en-GB" sz="1400" u="sng" dirty="0"/>
              <a:t>Crisis service </a:t>
            </a:r>
            <a:r>
              <a:rPr lang="en-GB" sz="1400" dirty="0"/>
              <a:t>led by nurses will be based at the Royal London Hospital, </a:t>
            </a:r>
            <a:r>
              <a:rPr lang="en-GB" sz="1400" dirty="0" err="1"/>
              <a:t>Homerton</a:t>
            </a:r>
            <a:r>
              <a:rPr lang="en-GB" sz="1400" dirty="0"/>
              <a:t> Hospital and Newham University Hospital, operating between 11 am and 11pm during weekdays and 10 am to 16 pm on week-ends. </a:t>
            </a:r>
          </a:p>
          <a:p>
            <a:r>
              <a:rPr lang="en-GB" sz="1400" dirty="0"/>
              <a:t>A new community nurse-led </a:t>
            </a:r>
            <a:r>
              <a:rPr lang="en-GB" sz="1400" u="sng" dirty="0"/>
              <a:t>rapid response and assertive outreach service </a:t>
            </a:r>
            <a:r>
              <a:rPr lang="en-GB" sz="1400" dirty="0"/>
              <a:t>is being set up to respond to crisis presentations in the community, such as in schools, preventing young people to go to emergency services. </a:t>
            </a:r>
            <a:endParaRPr lang="en-GB" sz="1400" dirty="0" smtClean="0"/>
          </a:p>
          <a:p>
            <a:r>
              <a:rPr lang="en-GB" sz="1400" dirty="0" smtClean="0"/>
              <a:t>Step Forward has been awarded a ‘Beyond Places of Safety’ grant from the DHSC which will help develop infrastructure to give more access to psychological and psychosocial support</a:t>
            </a:r>
          </a:p>
          <a:p>
            <a:r>
              <a:rPr lang="en-GB" sz="1400" dirty="0" smtClean="0"/>
              <a:t>There are actions within the Suicide prevention strategy for children and adolescents.</a:t>
            </a:r>
            <a:endParaRPr lang="en-GB" sz="1400" dirty="0"/>
          </a:p>
          <a:p>
            <a:endParaRPr lang="en-GB" sz="1400" dirty="0" smtClean="0"/>
          </a:p>
          <a:p>
            <a:endParaRPr lang="en-GB" sz="1400" dirty="0"/>
          </a:p>
          <a:p>
            <a:endParaRPr lang="en-GB" sz="1400" dirty="0"/>
          </a:p>
          <a:p>
            <a:endParaRPr lang="en-GB" sz="1400" dirty="0"/>
          </a:p>
          <a:p>
            <a:endParaRPr lang="en-GB" sz="1400" dirty="0"/>
          </a:p>
          <a:p>
            <a:pPr marL="0" indent="0">
              <a:buNone/>
            </a:pPr>
            <a:endParaRPr lang="en-GB" sz="1400" dirty="0"/>
          </a:p>
          <a:p>
            <a:pPr marL="0" indent="0">
              <a:buNone/>
            </a:pPr>
            <a:r>
              <a:rPr lang="en-GB" sz="1400" dirty="0" smtClean="0"/>
              <a:t> </a:t>
            </a:r>
            <a:endParaRPr lang="en-GB" sz="1400" dirty="0"/>
          </a:p>
        </p:txBody>
      </p:sp>
    </p:spTree>
    <p:extLst>
      <p:ext uri="{BB962C8B-B14F-4D97-AF65-F5344CB8AC3E}">
        <p14:creationId xmlns:p14="http://schemas.microsoft.com/office/powerpoint/2010/main" val="1415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99792" y="1052736"/>
            <a:ext cx="1872208" cy="287908"/>
          </a:xfrm>
        </p:spPr>
        <p:txBody>
          <a:bodyPr/>
          <a:lstStyle/>
          <a:p>
            <a:r>
              <a:rPr lang="en-GB" dirty="0"/>
              <a:t>m</a:t>
            </a:r>
            <a:r>
              <a:rPr lang="en-GB" dirty="0" smtClean="0"/>
              <a:t>ental health?</a:t>
            </a:r>
            <a:endParaRPr lang="en-GB" dirty="0"/>
          </a:p>
        </p:txBody>
      </p:sp>
      <p:sp>
        <p:nvSpPr>
          <p:cNvPr id="3" name="Content Placeholder 2"/>
          <p:cNvSpPr>
            <a:spLocks noGrp="1"/>
          </p:cNvSpPr>
          <p:nvPr>
            <p:ph sz="quarter" idx="14"/>
          </p:nvPr>
        </p:nvSpPr>
        <p:spPr>
          <a:xfrm>
            <a:off x="251519" y="1412776"/>
            <a:ext cx="8641655" cy="5040560"/>
          </a:xfrm>
        </p:spPr>
        <p:txBody>
          <a:bodyPr/>
          <a:lstStyle/>
          <a:p>
            <a:pPr marL="0" indent="0">
              <a:buNone/>
            </a:pPr>
            <a:r>
              <a:rPr lang="en-GB" sz="1400" dirty="0"/>
              <a:t>Mental health problems involve significant changes in thinking, emotion and/or behaviour, as well as distress and/or problems functioning in social, work or family activities. These conditions can be diagnosed and managed by mental health services</a:t>
            </a:r>
            <a:r>
              <a:rPr lang="en-GB" sz="1400" dirty="0" smtClean="0"/>
              <a:t>.</a:t>
            </a:r>
            <a:r>
              <a:rPr lang="en-GB" sz="1400" dirty="0" smtClean="0">
                <a:hlinkClick r:id="rId2" action="ppaction://hlinksldjump"/>
              </a:rPr>
              <a:t>(5)(2)</a:t>
            </a:r>
            <a:r>
              <a:rPr lang="en-GB" sz="1400" dirty="0" smtClean="0"/>
              <a:t> </a:t>
            </a:r>
          </a:p>
          <a:p>
            <a:pPr marL="0" indent="0">
              <a:buNone/>
            </a:pPr>
            <a:endParaRPr lang="en-GB" sz="1400" dirty="0"/>
          </a:p>
          <a:p>
            <a:pPr marL="0" indent="0">
              <a:buNone/>
            </a:pPr>
            <a:r>
              <a:rPr lang="en-GB" sz="1400" dirty="0" smtClean="0"/>
              <a:t>The </a:t>
            </a:r>
            <a:r>
              <a:rPr lang="en-GB" sz="1400" dirty="0"/>
              <a:t>most common mental health problems are depression and anxiety </a:t>
            </a:r>
            <a:r>
              <a:rPr lang="en-GB" sz="1400" dirty="0" smtClean="0"/>
              <a:t>disorders (which include generalised anxiety disorder, social anxiety, phobias and usually PTSD). The </a:t>
            </a:r>
            <a:r>
              <a:rPr lang="en-GB" sz="1400" dirty="0"/>
              <a:t>‘severe mental illness’ register is for people with schizophrenia, bipolar disorder and other non-organic psychotic conditions. </a:t>
            </a:r>
            <a:r>
              <a:rPr lang="en-GB" sz="1400" dirty="0" smtClean="0"/>
              <a:t>Other </a:t>
            </a:r>
            <a:r>
              <a:rPr lang="en-GB" sz="1400" dirty="0"/>
              <a:t>mental health problems include personality disorders, and ADHD</a:t>
            </a:r>
            <a:r>
              <a:rPr lang="en-GB" sz="1400" dirty="0" smtClean="0"/>
              <a:t>.</a:t>
            </a:r>
            <a:r>
              <a:rPr lang="en-GB" sz="1400" dirty="0" smtClean="0">
                <a:hlinkClick r:id="rId2" action="ppaction://hlinksldjump"/>
              </a:rPr>
              <a:t>(6)</a:t>
            </a:r>
            <a:r>
              <a:rPr lang="en-GB" sz="1400" dirty="0" smtClean="0"/>
              <a:t> </a:t>
            </a:r>
          </a:p>
          <a:p>
            <a:pPr marL="0" indent="0">
              <a:buNone/>
            </a:pPr>
            <a:endParaRPr lang="en-GB" sz="1400" dirty="0"/>
          </a:p>
          <a:p>
            <a:pPr marL="0" indent="0">
              <a:buNone/>
            </a:pPr>
            <a:r>
              <a:rPr lang="en-GB" sz="1400" dirty="0" smtClean="0"/>
              <a:t>Severity of </a:t>
            </a:r>
            <a:r>
              <a:rPr lang="en-GB" sz="1400" dirty="0"/>
              <a:t>conditions are not intrinsically linked to diagnoses, and severity </a:t>
            </a:r>
            <a:r>
              <a:rPr lang="en-GB" sz="1400" dirty="0" smtClean="0"/>
              <a:t>of e.g. depression can </a:t>
            </a:r>
            <a:r>
              <a:rPr lang="en-GB" sz="1400" dirty="0"/>
              <a:t>also be classified as mild, moderate or severe depending on the number of symptoms and how these interfere with </a:t>
            </a:r>
            <a:r>
              <a:rPr lang="en-GB" sz="1400" dirty="0" smtClean="0"/>
              <a:t>functioning</a:t>
            </a:r>
            <a:r>
              <a:rPr lang="en-GB" sz="1400" dirty="0"/>
              <a:t>:</a:t>
            </a:r>
            <a:endParaRPr lang="en-GB" sz="1400" dirty="0" smtClean="0"/>
          </a:p>
          <a:p>
            <a:r>
              <a:rPr lang="en-GB" sz="1400" dirty="0" smtClean="0"/>
              <a:t>Mild depression: a </a:t>
            </a:r>
            <a:r>
              <a:rPr lang="en-GB" sz="1400" dirty="0"/>
              <a:t>small number of symptoms that have a limited effect on their daily life.</a:t>
            </a:r>
          </a:p>
          <a:p>
            <a:r>
              <a:rPr lang="en-GB" sz="1400" dirty="0" smtClean="0"/>
              <a:t>Moderate depression: more </a:t>
            </a:r>
            <a:r>
              <a:rPr lang="en-GB" sz="1400" dirty="0"/>
              <a:t>symptoms that can make their daily life much more difficult than usual.</a:t>
            </a:r>
          </a:p>
          <a:p>
            <a:r>
              <a:rPr lang="en-GB" sz="1400" dirty="0" smtClean="0"/>
              <a:t>Severe depression: </a:t>
            </a:r>
            <a:r>
              <a:rPr lang="en-GB" sz="1400" dirty="0"/>
              <a:t>many symptoms that can make their daily life extremely difficult</a:t>
            </a:r>
            <a:r>
              <a:rPr lang="en-GB" sz="1400" dirty="0" smtClean="0"/>
              <a:t>.</a:t>
            </a:r>
            <a:r>
              <a:rPr lang="en-GB" sz="1400" dirty="0" smtClean="0">
                <a:hlinkClick r:id="rId2" action="ppaction://hlinksldjump"/>
              </a:rPr>
              <a:t>(7)</a:t>
            </a:r>
            <a:endParaRPr lang="en-GB" sz="1400" dirty="0" smtClean="0"/>
          </a:p>
          <a:p>
            <a:pPr marL="0" indent="0">
              <a:buNone/>
            </a:pPr>
            <a:endParaRPr lang="en-GB" sz="1400" dirty="0" smtClean="0"/>
          </a:p>
          <a:p>
            <a:pPr marL="0" indent="0">
              <a:buNone/>
            </a:pPr>
            <a:r>
              <a:rPr lang="en-GB" sz="1400" dirty="0" smtClean="0"/>
              <a:t>Note that the causes of mental health problems are often multi-factorial. Whilst some conditions, such as adjustment disorders, develop as a reactive response to life circumstances, most conditions follow an accumulation, in varying degrees, of biological, psychological and social risk factors.</a:t>
            </a:r>
          </a:p>
          <a:p>
            <a:pPr marL="0" indent="0">
              <a:buNone/>
            </a:pPr>
            <a:endParaRPr lang="en-GB" sz="1000" dirty="0"/>
          </a:p>
          <a:p>
            <a:pPr marL="0" indent="0">
              <a:buNone/>
            </a:pPr>
            <a:r>
              <a:rPr lang="en-GB" sz="1400" dirty="0"/>
              <a:t>The figure overleaf, taken from the Prevention concordat, demonstrates the complexity of mental health and the number of factors that can support or challenge a person’s mental </a:t>
            </a:r>
            <a:r>
              <a:rPr lang="en-GB" sz="1400" dirty="0" smtClean="0"/>
              <a:t>health – for both problems and wellbeing.</a:t>
            </a:r>
            <a:r>
              <a:rPr lang="en-GB" sz="1400" dirty="0" smtClean="0">
                <a:hlinkClick r:id="rId2" action="ppaction://hlinksldjump"/>
              </a:rPr>
              <a:t>(8)</a:t>
            </a:r>
            <a:endParaRPr lang="en-GB" sz="1400" dirty="0"/>
          </a:p>
          <a:p>
            <a:pPr marL="0" indent="0">
              <a:buNone/>
            </a:pPr>
            <a:endParaRPr lang="en-GB" sz="1400" dirty="0"/>
          </a:p>
        </p:txBody>
      </p:sp>
    </p:spTree>
    <p:extLst>
      <p:ext uri="{BB962C8B-B14F-4D97-AF65-F5344CB8AC3E}">
        <p14:creationId xmlns:p14="http://schemas.microsoft.com/office/powerpoint/2010/main" val="3971568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251519" y="1412776"/>
            <a:ext cx="8641655" cy="45366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600" b="1" dirty="0" smtClean="0"/>
              <a:t>ADULT MENTAL HEALTH – SERVICES</a:t>
            </a:r>
          </a:p>
        </p:txBody>
      </p:sp>
      <p:sp>
        <p:nvSpPr>
          <p:cNvPr id="2" name="Content Placeholder 1"/>
          <p:cNvSpPr>
            <a:spLocks noGrp="1"/>
          </p:cNvSpPr>
          <p:nvPr>
            <p:ph sz="quarter" idx="14"/>
          </p:nvPr>
        </p:nvSpPr>
        <p:spPr>
          <a:xfrm>
            <a:off x="395537" y="1916732"/>
            <a:ext cx="936104" cy="4248572"/>
          </a:xfrm>
        </p:spPr>
        <p:txBody>
          <a:bodyPr/>
          <a:lstStyle/>
          <a:p>
            <a:pPr marL="0" indent="0">
              <a:buNone/>
            </a:pPr>
            <a:r>
              <a:rPr lang="en-GB" sz="1400" dirty="0" smtClean="0"/>
              <a:t>Service map </a:t>
            </a:r>
            <a:r>
              <a:rPr lang="en-GB" sz="1400" dirty="0" smtClean="0">
                <a:hlinkClick r:id="rId2" action="ppaction://hlinksldjump"/>
              </a:rPr>
              <a:t>(39)</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70" y="1700808"/>
            <a:ext cx="693550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19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536604"/>
          </a:xfrm>
        </p:spPr>
        <p:txBody>
          <a:bodyPr/>
          <a:lstStyle/>
          <a:p>
            <a:pPr marL="0" indent="0" algn="ctr">
              <a:buNone/>
            </a:pPr>
            <a:r>
              <a:rPr lang="en-GB" sz="1600" b="1" dirty="0" smtClean="0"/>
              <a:t>ADULT MENTAL HEALTH – SERVICES</a:t>
            </a:r>
          </a:p>
          <a:p>
            <a:pPr marL="0" indent="0" algn="ctr">
              <a:buNone/>
            </a:pPr>
            <a:r>
              <a:rPr lang="en-GB" sz="1600" b="1" dirty="0" smtClean="0"/>
              <a:t>Tiered services </a:t>
            </a:r>
            <a:r>
              <a:rPr lang="en-GB" sz="1600" b="1" dirty="0"/>
              <a:t>are provided for different levels of acuity, severity and chronicity</a:t>
            </a:r>
            <a:endParaRPr lang="en-GB" sz="1600" dirty="0"/>
          </a:p>
          <a:p>
            <a:pPr marL="0" indent="0">
              <a:buNone/>
            </a:pPr>
            <a:endParaRPr lang="en-GB" sz="1400" b="1" dirty="0" smtClean="0"/>
          </a:p>
          <a:p>
            <a:pPr marL="0" indent="0">
              <a:buNone/>
            </a:pPr>
            <a:r>
              <a:rPr lang="en-GB" sz="1400" b="1" dirty="0" smtClean="0"/>
              <a:t>Level 0 (Supported self-management)</a:t>
            </a:r>
            <a:r>
              <a:rPr lang="en-GB" sz="1400" dirty="0" smtClean="0"/>
              <a:t>– covered later</a:t>
            </a:r>
          </a:p>
          <a:p>
            <a:pPr marL="0" indent="0">
              <a:buNone/>
            </a:pPr>
            <a:r>
              <a:rPr lang="en-GB" sz="1400" b="1" dirty="0" smtClean="0"/>
              <a:t>Level 1 (Primary care including access to talking therapies):</a:t>
            </a:r>
          </a:p>
          <a:p>
            <a:r>
              <a:rPr lang="en-GB" sz="1400" dirty="0" smtClean="0"/>
              <a:t>Primary care: most people with mental health problems </a:t>
            </a:r>
            <a:r>
              <a:rPr lang="en-GB" sz="1400" dirty="0"/>
              <a:t>see their GP. 50,005 residents in Tower Hamlets are known to their GP as having Depression, Anxiety or Serious Mental </a:t>
            </a:r>
            <a:r>
              <a:rPr lang="en-GB" sz="1400" dirty="0" smtClean="0"/>
              <a:t>Illness</a:t>
            </a:r>
            <a:r>
              <a:rPr lang="en-GB" sz="1400" dirty="0" smtClean="0">
                <a:hlinkClick r:id="rId3" action="ppaction://hlinksldjump"/>
              </a:rPr>
              <a:t>(20)</a:t>
            </a:r>
            <a:r>
              <a:rPr lang="en-GB" sz="1400" dirty="0" smtClean="0"/>
              <a:t>. </a:t>
            </a:r>
          </a:p>
          <a:p>
            <a:r>
              <a:rPr lang="en-GB" sz="1400" dirty="0" smtClean="0"/>
              <a:t>Mind and ELFT together provide Tower Hamlets Talking therapies, which offers 1-1 counselling, as well as groups and workshops following an assessment of need. People can be referred by their GP or self-refer.</a:t>
            </a:r>
            <a:endParaRPr lang="en-GB" sz="1400" dirty="0"/>
          </a:p>
          <a:p>
            <a:pPr marL="0" indent="0">
              <a:buNone/>
            </a:pPr>
            <a:r>
              <a:rPr lang="en-GB" sz="1400" b="1" dirty="0" smtClean="0"/>
              <a:t>Level 2 (Integrated care):</a:t>
            </a:r>
          </a:p>
          <a:p>
            <a:r>
              <a:rPr lang="en-GB" sz="1400" dirty="0" smtClean="0"/>
              <a:t>The </a:t>
            </a:r>
            <a:r>
              <a:rPr lang="en-GB" sz="1400" u="sng" dirty="0"/>
              <a:t>Enhanced primary care </a:t>
            </a:r>
            <a:r>
              <a:rPr lang="en-GB" sz="1400" dirty="0"/>
              <a:t>service manages a caseload of around 600-700 people in primary care with some secondary care support </a:t>
            </a:r>
            <a:r>
              <a:rPr lang="en-GB" sz="1400" dirty="0" smtClean="0"/>
              <a:t>from </a:t>
            </a:r>
            <a:r>
              <a:rPr lang="en-GB" sz="1400" dirty="0"/>
              <a:t>a consultant psychiatrist, EPC mental health nurses and support </a:t>
            </a:r>
            <a:r>
              <a:rPr lang="en-GB" sz="1400" dirty="0" smtClean="0"/>
              <a:t>workers</a:t>
            </a:r>
            <a:r>
              <a:rPr lang="en-GB" sz="1400" dirty="0" smtClean="0">
                <a:hlinkClick r:id="rId4" action="ppaction://hlinksldjump"/>
              </a:rPr>
              <a:t>(39)</a:t>
            </a:r>
            <a:r>
              <a:rPr lang="en-GB" sz="1400" dirty="0" smtClean="0"/>
              <a:t>. </a:t>
            </a:r>
            <a:endParaRPr lang="en-GB" sz="1400" dirty="0"/>
          </a:p>
          <a:p>
            <a:r>
              <a:rPr lang="en-GB" sz="1400" dirty="0"/>
              <a:t>The </a:t>
            </a:r>
            <a:r>
              <a:rPr lang="en-GB" sz="1400" u="sng" dirty="0"/>
              <a:t>Rapid Assessment, Interface, and Discharge </a:t>
            </a:r>
            <a:r>
              <a:rPr lang="en-GB" sz="1400" dirty="0"/>
              <a:t>service is the ELFT provided psychiatric liaison service for </a:t>
            </a:r>
            <a:r>
              <a:rPr lang="en-US" sz="1400" dirty="0" err="1"/>
              <a:t>Newham</a:t>
            </a:r>
            <a:r>
              <a:rPr lang="en-US" sz="1400" dirty="0"/>
              <a:t>, Tower Hamlets and City and Hackney. </a:t>
            </a:r>
            <a:endParaRPr lang="en-US" sz="1400" dirty="0" smtClean="0"/>
          </a:p>
          <a:p>
            <a:r>
              <a:rPr lang="en-GB" sz="1400" u="sng" dirty="0"/>
              <a:t>Tower Hamlets Early Detection Service </a:t>
            </a:r>
            <a:r>
              <a:rPr lang="en-GB" sz="1400" dirty="0"/>
              <a:t>is for people aged 16-25 experiencing changes in their mental </a:t>
            </a:r>
            <a:r>
              <a:rPr lang="en-GB" sz="1400" dirty="0" smtClean="0"/>
              <a:t>health</a:t>
            </a:r>
            <a:endParaRPr lang="en-US" sz="1400" dirty="0" smtClean="0"/>
          </a:p>
          <a:p>
            <a:pPr marL="0" indent="0">
              <a:buNone/>
            </a:pPr>
            <a:r>
              <a:rPr lang="en-GB" sz="1400" b="1" dirty="0"/>
              <a:t>Level </a:t>
            </a:r>
            <a:r>
              <a:rPr lang="en-GB" sz="1400" b="1" dirty="0" smtClean="0"/>
              <a:t>3 (Community mental health services):</a:t>
            </a:r>
            <a:endParaRPr lang="en-GB" sz="1400" b="1" dirty="0"/>
          </a:p>
          <a:p>
            <a:r>
              <a:rPr lang="en-GB" sz="1400" dirty="0"/>
              <a:t>There are four separate </a:t>
            </a:r>
            <a:r>
              <a:rPr lang="en-GB" sz="1400" u="sng" dirty="0"/>
              <a:t>Community Mental Health Teams </a:t>
            </a:r>
            <a:r>
              <a:rPr lang="en-GB" sz="1400" dirty="0"/>
              <a:t>(CMHT) and one </a:t>
            </a:r>
            <a:r>
              <a:rPr lang="en-GB" sz="1400" u="sng" dirty="0"/>
              <a:t>Older People CMHT </a:t>
            </a:r>
            <a:r>
              <a:rPr lang="en-GB" sz="1400" dirty="0"/>
              <a:t>for different clusters of GP practices. Each ‘Single Point of Entry’ within the CMHTs provides a pathway to a range of specialist mental health services. The CMHTs are an integrated mental health and social care team run in collaboration between ELFT and </a:t>
            </a:r>
            <a:r>
              <a:rPr lang="en-GB" sz="1400" dirty="0" smtClean="0"/>
              <a:t>LBTH</a:t>
            </a:r>
            <a:r>
              <a:rPr lang="en-GB" sz="1400" dirty="0" smtClean="0">
                <a:hlinkClick r:id="rId4" action="ppaction://hlinksldjump"/>
              </a:rPr>
              <a:t>(39)</a:t>
            </a:r>
            <a:r>
              <a:rPr lang="en-GB" sz="1400" dirty="0" smtClean="0"/>
              <a:t>. </a:t>
            </a:r>
            <a:endParaRPr lang="en-GB" sz="1400" dirty="0"/>
          </a:p>
          <a:p>
            <a:pPr marL="0" indent="0">
              <a:buNone/>
            </a:pPr>
            <a:endParaRPr lang="en-US" sz="1400" dirty="0"/>
          </a:p>
          <a:p>
            <a:pPr marL="0" indent="0">
              <a:buNone/>
            </a:pPr>
            <a:endParaRPr lang="en-GB" sz="1400" dirty="0" smtClean="0"/>
          </a:p>
          <a:p>
            <a:pPr marL="0" indent="0">
              <a:buNone/>
            </a:pPr>
            <a:endParaRPr lang="en-GB" sz="1400" dirty="0" smtClean="0"/>
          </a:p>
          <a:p>
            <a:endParaRPr lang="en-GB" sz="1400" dirty="0" smtClean="0"/>
          </a:p>
          <a:p>
            <a:endParaRPr lang="en-GB" sz="1400" dirty="0" smtClean="0"/>
          </a:p>
        </p:txBody>
      </p:sp>
    </p:spTree>
    <p:extLst>
      <p:ext uri="{BB962C8B-B14F-4D97-AF65-F5344CB8AC3E}">
        <p14:creationId xmlns:p14="http://schemas.microsoft.com/office/powerpoint/2010/main" val="210921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a:t>ADULT MENTAL HEALTH – SERVICES</a:t>
            </a:r>
          </a:p>
          <a:p>
            <a:pPr marL="0" indent="0" algn="ctr">
              <a:buNone/>
            </a:pPr>
            <a:r>
              <a:rPr lang="en-GB" sz="1600" b="1" dirty="0"/>
              <a:t>A range of services are provided for different levels of acuity, severity and chronicity</a:t>
            </a:r>
            <a:endParaRPr lang="en-GB" sz="1600" dirty="0"/>
          </a:p>
          <a:p>
            <a:pPr marL="0" indent="0">
              <a:buNone/>
            </a:pPr>
            <a:endParaRPr lang="en-GB" sz="1400" b="1" dirty="0" smtClean="0"/>
          </a:p>
          <a:p>
            <a:pPr marL="0" indent="0">
              <a:buNone/>
            </a:pPr>
            <a:r>
              <a:rPr lang="en-GB" sz="1400" b="1" dirty="0"/>
              <a:t>Level 3 (Community mental health services</a:t>
            </a:r>
            <a:r>
              <a:rPr lang="en-GB" sz="1400" b="1" dirty="0" smtClean="0"/>
              <a:t>) - </a:t>
            </a:r>
            <a:r>
              <a:rPr lang="en-GB" sz="1400" b="1" dirty="0" err="1" smtClean="0"/>
              <a:t>cont</a:t>
            </a:r>
            <a:r>
              <a:rPr lang="en-GB" sz="1400" b="1" dirty="0" smtClean="0"/>
              <a:t>:</a:t>
            </a:r>
            <a:endParaRPr lang="en-GB" sz="1400" b="1" dirty="0"/>
          </a:p>
          <a:p>
            <a:pPr lvl="1"/>
            <a:r>
              <a:rPr lang="en-GB" sz="1400" dirty="0"/>
              <a:t>There were 3617 adult referrals to Tower Hamlets CMHT in 2018, which was a 3% rise from 2017</a:t>
            </a:r>
            <a:r>
              <a:rPr lang="en-GB" sz="1400" dirty="0" smtClean="0"/>
              <a:t>.</a:t>
            </a:r>
            <a:endParaRPr lang="en-GB" sz="1400" baseline="30000" dirty="0"/>
          </a:p>
          <a:p>
            <a:pPr lvl="1"/>
            <a:r>
              <a:rPr lang="en-GB" sz="1400" dirty="0"/>
              <a:t>There were 2299 people on the CMHT caseload as of July 2018, of whom 673 were on CPA.</a:t>
            </a:r>
          </a:p>
          <a:p>
            <a:pPr lvl="1"/>
            <a:r>
              <a:rPr lang="en-GB" sz="1400" dirty="0"/>
              <a:t>35% of the CMHT caseload has non-psychotic disorder, 50% has a psychotic </a:t>
            </a:r>
            <a:r>
              <a:rPr lang="en-GB" sz="1400" dirty="0" smtClean="0"/>
              <a:t>disorder</a:t>
            </a:r>
            <a:r>
              <a:rPr lang="en-GB" sz="1400" dirty="0" smtClean="0">
                <a:hlinkClick r:id="rId2" action="ppaction://hlinksldjump"/>
              </a:rPr>
              <a:t>(39)</a:t>
            </a:r>
            <a:r>
              <a:rPr lang="en-GB" sz="1400" dirty="0" smtClean="0"/>
              <a:t>. </a:t>
            </a:r>
          </a:p>
          <a:p>
            <a:r>
              <a:rPr lang="en-GB" sz="1400" dirty="0"/>
              <a:t>Tower Hamlets </a:t>
            </a:r>
            <a:r>
              <a:rPr lang="en-GB" sz="1400" u="sng" dirty="0"/>
              <a:t>Early Intervention in Psychosis </a:t>
            </a:r>
            <a:r>
              <a:rPr lang="en-GB" sz="1400" dirty="0"/>
              <a:t>team is a multidisciplinary team working with people presenting for the first time with psychosis</a:t>
            </a:r>
            <a:r>
              <a:rPr lang="en-GB" sz="1400" dirty="0" smtClean="0"/>
              <a:t>.</a:t>
            </a:r>
            <a:endParaRPr lang="en-GB" sz="1400" dirty="0"/>
          </a:p>
          <a:p>
            <a:r>
              <a:rPr lang="en-US" sz="1400" dirty="0"/>
              <a:t>A new </a:t>
            </a:r>
            <a:r>
              <a:rPr lang="en-US" sz="1400" u="sng" dirty="0" smtClean="0"/>
              <a:t>Improving Access to Psychological Therapies (IAPT) </a:t>
            </a:r>
            <a:r>
              <a:rPr lang="en-US" sz="1400" dirty="0"/>
              <a:t>service is being rolled out between October 2018 – January 2019. Rather than using the linear model of waiting for one service, the redesigned service will use a group-based approach with signposting to reduce waiting times and ensure people are assessed more quickly.</a:t>
            </a:r>
          </a:p>
          <a:p>
            <a:r>
              <a:rPr lang="en-GB" sz="1400" dirty="0"/>
              <a:t>The </a:t>
            </a:r>
            <a:r>
              <a:rPr lang="en-GB" sz="1400" u="sng" dirty="0"/>
              <a:t>Recovery and Wellbeing service </a:t>
            </a:r>
            <a:r>
              <a:rPr lang="en-GB" sz="1400" dirty="0"/>
              <a:t>is made up of community support components which focus on delivering statutory duties, supporting mental health recovery, maintaining good mental health and keeping people out of hospital where possible. A key role is of support people with employment and access to </a:t>
            </a:r>
            <a:r>
              <a:rPr lang="en-GB" sz="1400" dirty="0" smtClean="0"/>
              <a:t>services</a:t>
            </a:r>
            <a:r>
              <a:rPr lang="en-GB" sz="1400" dirty="0" smtClean="0">
                <a:hlinkClick r:id="rId3" action="ppaction://hlinksldjump"/>
              </a:rPr>
              <a:t>(20)</a:t>
            </a:r>
            <a:r>
              <a:rPr lang="en-GB" sz="1400" dirty="0" smtClean="0"/>
              <a:t>.</a:t>
            </a:r>
            <a:endParaRPr lang="en-GB" sz="1400" dirty="0"/>
          </a:p>
          <a:p>
            <a:pPr marL="0" indent="0">
              <a:buNone/>
            </a:pPr>
            <a:r>
              <a:rPr lang="en-GB" sz="1400" b="1" dirty="0" smtClean="0"/>
              <a:t>Level 4 (Crisis &amp; inpatient services):</a:t>
            </a:r>
          </a:p>
          <a:p>
            <a:r>
              <a:rPr lang="en-GB" sz="1400" dirty="0" smtClean="0"/>
              <a:t>The </a:t>
            </a:r>
            <a:r>
              <a:rPr lang="en-GB" sz="1400" u="sng" dirty="0"/>
              <a:t>Tower Hamlets Centre for Mental health</a:t>
            </a:r>
            <a:r>
              <a:rPr lang="en-GB" sz="1400" dirty="0"/>
              <a:t> is an acute unit based in Mile End </a:t>
            </a:r>
            <a:r>
              <a:rPr lang="en-GB" sz="1400" dirty="0" smtClean="0"/>
              <a:t>Hospital.</a:t>
            </a:r>
          </a:p>
          <a:p>
            <a:r>
              <a:rPr lang="en-GB" sz="1400" dirty="0" smtClean="0"/>
              <a:t>The Tower Hamlets </a:t>
            </a:r>
            <a:r>
              <a:rPr lang="en-GB" sz="1400" u="sng" dirty="0" smtClean="0"/>
              <a:t>Crisis line </a:t>
            </a:r>
            <a:r>
              <a:rPr lang="en-GB" sz="1400" dirty="0" smtClean="0"/>
              <a:t>is open 24 hours a day and is </a:t>
            </a:r>
            <a:r>
              <a:rPr lang="en-GB" sz="1400" dirty="0"/>
              <a:t>a ‘first port of call’ for </a:t>
            </a:r>
            <a:r>
              <a:rPr lang="en-GB" sz="1400" dirty="0" smtClean="0"/>
              <a:t>those experiencing a </a:t>
            </a:r>
            <a:r>
              <a:rPr lang="en-GB" sz="1400" dirty="0"/>
              <a:t>mental health </a:t>
            </a:r>
            <a:r>
              <a:rPr lang="en-GB" sz="1400" dirty="0" smtClean="0"/>
              <a:t>crisis. The </a:t>
            </a:r>
            <a:r>
              <a:rPr lang="en-GB" sz="1400" u="sng" dirty="0" smtClean="0"/>
              <a:t>Crisis intervention team</a:t>
            </a:r>
            <a:r>
              <a:rPr lang="en-GB" sz="1400" dirty="0" smtClean="0"/>
              <a:t> offers support for those in psychosocial crisis. The </a:t>
            </a:r>
            <a:r>
              <a:rPr lang="en-GB" sz="1400" u="sng" dirty="0"/>
              <a:t>Home Treatment Service </a:t>
            </a:r>
            <a:r>
              <a:rPr lang="en-GB" sz="1400" dirty="0"/>
              <a:t>assesses and treats people in the community, who are at risk of crisis and admission to </a:t>
            </a:r>
            <a:r>
              <a:rPr lang="en-GB" sz="1400" dirty="0" smtClean="0"/>
              <a:t>hospital. </a:t>
            </a:r>
            <a:endParaRPr lang="en-GB" sz="1400" dirty="0"/>
          </a:p>
          <a:p>
            <a:endParaRPr lang="en-GB" dirty="0"/>
          </a:p>
          <a:p>
            <a:endParaRPr lang="en-GB" dirty="0"/>
          </a:p>
        </p:txBody>
      </p:sp>
    </p:spTree>
    <p:extLst>
      <p:ext uri="{BB962C8B-B14F-4D97-AF65-F5344CB8AC3E}">
        <p14:creationId xmlns:p14="http://schemas.microsoft.com/office/powerpoint/2010/main" val="357210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smtClean="0"/>
              <a:t>OLDER PEOPLE </a:t>
            </a:r>
          </a:p>
          <a:p>
            <a:pPr marL="0" indent="0" algn="ctr">
              <a:buNone/>
            </a:pPr>
            <a:r>
              <a:rPr lang="en-GB" sz="1600" b="1" dirty="0" smtClean="0"/>
              <a:t>The council, NHS and CVS organisations are working together to promote older people’s wellbeing</a:t>
            </a:r>
          </a:p>
          <a:p>
            <a:pPr marL="0" indent="0" algn="ctr">
              <a:buNone/>
            </a:pPr>
            <a:endParaRPr lang="en-GB" dirty="0" smtClean="0"/>
          </a:p>
          <a:p>
            <a:pPr marL="0" indent="0">
              <a:buNone/>
            </a:pPr>
            <a:r>
              <a:rPr lang="en-GB" sz="1400" b="1" dirty="0" smtClean="0"/>
              <a:t>Universal services:</a:t>
            </a:r>
            <a:endParaRPr lang="en-GB" sz="1400" b="1" dirty="0"/>
          </a:p>
          <a:p>
            <a:r>
              <a:rPr lang="en-GB" sz="1400" dirty="0"/>
              <a:t>The </a:t>
            </a:r>
            <a:r>
              <a:rPr lang="en-GB" sz="1400" b="1" dirty="0" smtClean="0"/>
              <a:t>‘</a:t>
            </a:r>
            <a:r>
              <a:rPr lang="en-GB" sz="1400" dirty="0"/>
              <a:t>Ageing Well’ strategy 2017-2020 </a:t>
            </a:r>
            <a:r>
              <a:rPr lang="en-GB" sz="1400" dirty="0" smtClean="0"/>
              <a:t>highlights </a:t>
            </a:r>
            <a:r>
              <a:rPr lang="en-GB" sz="1400" dirty="0"/>
              <a:t>the key priorities for meeting older people’s health and wellbeing needs. Access to information and services, safety, housing, loneliness, and maintaining and promoting independence were some key areas that the team will try to </a:t>
            </a:r>
            <a:r>
              <a:rPr lang="en-GB" sz="1400" dirty="0" smtClean="0"/>
              <a:t>tackle</a:t>
            </a:r>
            <a:r>
              <a:rPr lang="en-GB" sz="1400" dirty="0" smtClean="0">
                <a:hlinkClick r:id="rId2" action="ppaction://hlinksldjump"/>
              </a:rPr>
              <a:t>(40)</a:t>
            </a:r>
            <a:r>
              <a:rPr lang="en-GB" sz="1400" dirty="0" smtClean="0"/>
              <a:t>.</a:t>
            </a:r>
            <a:endParaRPr lang="en-GB" sz="1400" dirty="0"/>
          </a:p>
          <a:p>
            <a:r>
              <a:rPr lang="en-GB" sz="1400" dirty="0" smtClean="0"/>
              <a:t>The </a:t>
            </a:r>
            <a:r>
              <a:rPr lang="en-GB" sz="1400" dirty="0"/>
              <a:t>council </a:t>
            </a:r>
            <a:r>
              <a:rPr lang="en-GB" sz="1400" dirty="0" smtClean="0"/>
              <a:t>is promoting wellbeing provision by working on welfare </a:t>
            </a:r>
            <a:r>
              <a:rPr lang="en-GB" sz="1400" dirty="0"/>
              <a:t>benefits uptake, volunteering opportunities and staying physically active</a:t>
            </a:r>
            <a:r>
              <a:rPr lang="en-GB" sz="1400" dirty="0" smtClean="0"/>
              <a:t>.</a:t>
            </a:r>
            <a:endParaRPr lang="en-GB" sz="1400" dirty="0"/>
          </a:p>
          <a:p>
            <a:r>
              <a:rPr lang="en-GB" sz="1400" dirty="0" smtClean="0"/>
              <a:t>The </a:t>
            </a:r>
            <a:r>
              <a:rPr lang="en-GB" sz="1400" u="sng" dirty="0" smtClean="0"/>
              <a:t>Linkage Plus </a:t>
            </a:r>
            <a:r>
              <a:rPr lang="en-GB" sz="1400" dirty="0" smtClean="0"/>
              <a:t>service is open to anyone aged over 50 and aims to improve quality of life, physical and mental wellbeing and overcome social isolation</a:t>
            </a:r>
            <a:endParaRPr lang="en-GB" sz="1400" dirty="0"/>
          </a:p>
          <a:p>
            <a:r>
              <a:rPr lang="en-GB" sz="1400" dirty="0" smtClean="0"/>
              <a:t>Many projects, such as luncheon clubs, are run </a:t>
            </a:r>
            <a:r>
              <a:rPr lang="en-GB" sz="1400" dirty="0"/>
              <a:t>by various voluntary sector </a:t>
            </a:r>
            <a:r>
              <a:rPr lang="en-GB" sz="1400" dirty="0" smtClean="0"/>
              <a:t>organisations. There </a:t>
            </a:r>
            <a:r>
              <a:rPr lang="en-GB" sz="1400" dirty="0"/>
              <a:t>are </a:t>
            </a:r>
            <a:r>
              <a:rPr lang="en-GB" sz="1400" dirty="0" smtClean="0"/>
              <a:t>daycentres, befriending projects and </a:t>
            </a:r>
            <a:r>
              <a:rPr lang="en-GB" sz="1400" dirty="0"/>
              <a:t>a number of health and wellbeing </a:t>
            </a:r>
            <a:r>
              <a:rPr lang="en-GB" sz="1400" dirty="0" smtClean="0"/>
              <a:t>projects, some which are specifically </a:t>
            </a:r>
            <a:r>
              <a:rPr lang="en-GB" sz="1400" dirty="0"/>
              <a:t>focussed on </a:t>
            </a:r>
            <a:r>
              <a:rPr lang="en-GB" sz="1400" dirty="0" smtClean="0"/>
              <a:t>particular resident groups, e.g. Bangladeshi.</a:t>
            </a:r>
          </a:p>
          <a:p>
            <a:r>
              <a:rPr lang="en-GB" sz="1400" dirty="0" smtClean="0"/>
              <a:t>A key theme </a:t>
            </a:r>
            <a:r>
              <a:rPr lang="en-GB" sz="1400" dirty="0"/>
              <a:t>in the council’s Ageing Well strategy is ‘Living Well with </a:t>
            </a:r>
            <a:r>
              <a:rPr lang="en-GB" sz="1400" dirty="0" smtClean="0"/>
              <a:t>Dementia’</a:t>
            </a:r>
          </a:p>
          <a:p>
            <a:r>
              <a:rPr lang="en-GB" sz="1400" dirty="0" smtClean="0"/>
              <a:t>The </a:t>
            </a:r>
            <a:r>
              <a:rPr lang="en-GB" sz="1400" dirty="0"/>
              <a:t>council &amp; NHS are also working together with voluntary and community sector partners to take steps towards achieving ‘Dementia Friendly Borough’ </a:t>
            </a:r>
            <a:r>
              <a:rPr lang="en-GB" sz="1400" dirty="0" smtClean="0"/>
              <a:t>(a </a:t>
            </a:r>
            <a:r>
              <a:rPr lang="en-GB" sz="1400" dirty="0"/>
              <a:t>framework by the Alzheimer’s society) status by </a:t>
            </a:r>
            <a:r>
              <a:rPr lang="en-GB" sz="1400" dirty="0" smtClean="0"/>
              <a:t>2020</a:t>
            </a:r>
          </a:p>
          <a:p>
            <a:r>
              <a:rPr lang="en-GB" sz="1400" dirty="0" smtClean="0"/>
              <a:t>Care </a:t>
            </a:r>
            <a:r>
              <a:rPr lang="en-GB" sz="1400" dirty="0"/>
              <a:t>home providers talk to service users about mental health and wellbeing and signpost as appropriate to the three main agencies in LBTH: </a:t>
            </a:r>
            <a:r>
              <a:rPr lang="en-GB" sz="1400" u="sng" dirty="0"/>
              <a:t>The Carer’s Hub </a:t>
            </a:r>
            <a:r>
              <a:rPr lang="en-GB" sz="1400" dirty="0"/>
              <a:t>(a supportive service for carers), </a:t>
            </a:r>
            <a:r>
              <a:rPr lang="en-GB" sz="1400" u="sng" dirty="0"/>
              <a:t>Local Link </a:t>
            </a:r>
            <a:r>
              <a:rPr lang="en-GB" sz="1400" dirty="0"/>
              <a:t>(information &amp; advice), and </a:t>
            </a:r>
            <a:r>
              <a:rPr lang="en-GB" sz="1400" u="sng" dirty="0" err="1"/>
              <a:t>LinkAge</a:t>
            </a:r>
            <a:r>
              <a:rPr lang="en-GB" sz="1400" u="sng" dirty="0"/>
              <a:t> Plus</a:t>
            </a:r>
            <a:r>
              <a:rPr lang="en-GB" sz="1400" dirty="0"/>
              <a:t>. </a:t>
            </a:r>
          </a:p>
          <a:p>
            <a:endParaRPr lang="en-GB" sz="1400" dirty="0"/>
          </a:p>
          <a:p>
            <a:endParaRPr lang="en-GB" sz="1400" dirty="0" smtClean="0"/>
          </a:p>
          <a:p>
            <a:pPr marL="0" indent="0">
              <a:buNone/>
            </a:pPr>
            <a:endParaRPr lang="en-GB" sz="1400" dirty="0"/>
          </a:p>
          <a:p>
            <a:endParaRPr lang="en-GB" dirty="0"/>
          </a:p>
          <a:p>
            <a:pPr marL="0" indent="0">
              <a:buNone/>
            </a:pPr>
            <a:endParaRPr lang="en-GB" dirty="0" smtClean="0"/>
          </a:p>
        </p:txBody>
      </p:sp>
    </p:spTree>
    <p:extLst>
      <p:ext uri="{BB962C8B-B14F-4D97-AF65-F5344CB8AC3E}">
        <p14:creationId xmlns:p14="http://schemas.microsoft.com/office/powerpoint/2010/main" val="55280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a:t>OLDER PEOPLE </a:t>
            </a:r>
          </a:p>
          <a:p>
            <a:pPr marL="0" indent="0" algn="ctr">
              <a:buNone/>
            </a:pPr>
            <a:r>
              <a:rPr lang="en-GB" sz="1600" b="1" dirty="0" smtClean="0"/>
              <a:t>Older people need specialist services for mental health problems as well as dementia</a:t>
            </a:r>
            <a:endParaRPr lang="en-GB" b="1" dirty="0" smtClean="0"/>
          </a:p>
          <a:p>
            <a:pPr marL="0" indent="0">
              <a:buNone/>
            </a:pPr>
            <a:r>
              <a:rPr lang="en-GB" sz="1400" b="1" dirty="0" smtClean="0"/>
              <a:t>Mental </a:t>
            </a:r>
            <a:r>
              <a:rPr lang="en-GB" sz="1400" b="1" dirty="0"/>
              <a:t>health &amp; Dementia services</a:t>
            </a:r>
          </a:p>
          <a:p>
            <a:r>
              <a:rPr lang="en-GB" sz="1400" dirty="0"/>
              <a:t>The </a:t>
            </a:r>
            <a:r>
              <a:rPr lang="en-GB" sz="1400" u="sng" dirty="0"/>
              <a:t>MHCOP (Older people services) CMHT </a:t>
            </a:r>
            <a:r>
              <a:rPr lang="en-GB" sz="1400" dirty="0"/>
              <a:t>for Older people based in Robinson Centre, in Mile End Hospital is an integrated mental health and social services team which provides psychiatric and social needs assessment, intervention and treatment. The service is multi-disciplinary, staffed by community mental health nurses, social workers, occupational therapists, psychologists, psychiatrists and support </a:t>
            </a:r>
            <a:r>
              <a:rPr lang="en-GB" sz="1400" dirty="0" smtClean="0"/>
              <a:t>workers</a:t>
            </a:r>
            <a:r>
              <a:rPr lang="en-GB" sz="1400" dirty="0" smtClean="0">
                <a:hlinkClick r:id="rId2" action="ppaction://hlinksldjump"/>
              </a:rPr>
              <a:t>(39)</a:t>
            </a:r>
            <a:r>
              <a:rPr lang="en-GB" sz="1400" dirty="0" smtClean="0"/>
              <a:t>. </a:t>
            </a:r>
          </a:p>
          <a:p>
            <a:pPr lvl="1"/>
            <a:r>
              <a:rPr lang="en-GB" sz="1400" dirty="0"/>
              <a:t>There were 1018 referrals to Tower Hamlets older people services in </a:t>
            </a:r>
            <a:r>
              <a:rPr lang="en-GB" sz="1400" dirty="0" smtClean="0"/>
              <a:t>2018 - a </a:t>
            </a:r>
            <a:r>
              <a:rPr lang="en-GB" sz="1400" dirty="0"/>
              <a:t>3% rise from </a:t>
            </a:r>
            <a:r>
              <a:rPr lang="en-GB" sz="1400" dirty="0" smtClean="0"/>
              <a:t>2017.</a:t>
            </a:r>
          </a:p>
          <a:p>
            <a:pPr lvl="1"/>
            <a:r>
              <a:rPr lang="en-GB" sz="1400" dirty="0" smtClean="0"/>
              <a:t>There </a:t>
            </a:r>
            <a:r>
              <a:rPr lang="en-GB" sz="1400" dirty="0"/>
              <a:t>were 497 people on the MHCOP CMHT as of July 2018, of whom 115 were on CPA.</a:t>
            </a:r>
          </a:p>
          <a:p>
            <a:pPr lvl="1"/>
            <a:r>
              <a:rPr lang="en-GB" sz="1400" dirty="0"/>
              <a:t>20% of the MHCOP CMHT caseload have non-psychotic disorder, 22% have a psychotic disorder and 53% have an organic disorder</a:t>
            </a:r>
            <a:r>
              <a:rPr lang="en-GB" sz="1400" dirty="0" smtClean="0"/>
              <a:t>.</a:t>
            </a:r>
            <a:r>
              <a:rPr lang="en-GB" sz="1400" dirty="0" smtClean="0">
                <a:hlinkClick r:id="rId2" action="ppaction://hlinksldjump"/>
              </a:rPr>
              <a:t>(39)</a:t>
            </a:r>
            <a:endParaRPr lang="en-GB" sz="1400" dirty="0" smtClean="0"/>
          </a:p>
          <a:p>
            <a:r>
              <a:rPr lang="en-GB" sz="1400" dirty="0" smtClean="0"/>
              <a:t>The </a:t>
            </a:r>
            <a:r>
              <a:rPr lang="en-GB" sz="1400" dirty="0"/>
              <a:t>dementia diagnosis </a:t>
            </a:r>
            <a:r>
              <a:rPr lang="en-GB" sz="1400" dirty="0" smtClean="0"/>
              <a:t>rate compares </a:t>
            </a:r>
            <a:r>
              <a:rPr lang="en-GB" sz="1400" dirty="0"/>
              <a:t>the number of people over 65 </a:t>
            </a:r>
            <a:r>
              <a:rPr lang="en-GB" sz="1400" dirty="0" smtClean="0"/>
              <a:t>estimated </a:t>
            </a:r>
            <a:r>
              <a:rPr lang="en-GB" sz="1400" dirty="0"/>
              <a:t>to have dementia with the number </a:t>
            </a:r>
            <a:r>
              <a:rPr lang="en-GB" sz="1400" dirty="0" smtClean="0"/>
              <a:t>diagnosed. </a:t>
            </a:r>
            <a:r>
              <a:rPr lang="en-GB" sz="1400" dirty="0"/>
              <a:t>In August 2018, Tower Hamlets dementia diagnosis rates were 3rd </a:t>
            </a:r>
            <a:r>
              <a:rPr lang="en-GB" sz="1400" dirty="0">
                <a:solidFill>
                  <a:srgbClr val="339933"/>
                </a:solidFill>
              </a:rPr>
              <a:t>highest</a:t>
            </a:r>
            <a:r>
              <a:rPr lang="en-GB" sz="1400" dirty="0"/>
              <a:t> in London, with a rate of 83.5% and has remained relatively high compared to London and North East London in the last </a:t>
            </a:r>
            <a:r>
              <a:rPr lang="en-GB" sz="1400" dirty="0" smtClean="0"/>
              <a:t>2 years</a:t>
            </a:r>
            <a:r>
              <a:rPr lang="en-GB" sz="1400" dirty="0" smtClean="0">
                <a:hlinkClick r:id="rId3" action="ppaction://hlinksldjump"/>
              </a:rPr>
              <a:t>(18)</a:t>
            </a:r>
            <a:endParaRPr lang="en-GB" sz="1400" dirty="0"/>
          </a:p>
          <a:p>
            <a:r>
              <a:rPr lang="en-GB" sz="1400" dirty="0"/>
              <a:t>The </a:t>
            </a:r>
            <a:r>
              <a:rPr lang="en-GB" sz="1400" u="sng" dirty="0"/>
              <a:t>Robinson Centre </a:t>
            </a:r>
            <a:r>
              <a:rPr lang="en-GB" sz="1400" dirty="0"/>
              <a:t>is located next to the Alzheimer’s Society base in Tower Hamlets.</a:t>
            </a:r>
          </a:p>
          <a:p>
            <a:r>
              <a:rPr lang="en-GB" sz="1400" dirty="0"/>
              <a:t>2 occupational therapists based at the Robinson centre are </a:t>
            </a:r>
            <a:r>
              <a:rPr lang="en-GB" sz="1400" u="sng" dirty="0"/>
              <a:t>Dementia specialists </a:t>
            </a:r>
            <a:r>
              <a:rPr lang="en-GB" sz="1400" dirty="0"/>
              <a:t>who work closely with care homes and deliver a training course for frontline workers in these care homes that leads to a qualification in Dementia awareness. The focus is on converting theory to practice and help carers overcome challenges.</a:t>
            </a:r>
          </a:p>
          <a:p>
            <a:r>
              <a:rPr lang="en-GB" sz="1400" dirty="0"/>
              <a:t>‘Significant 7 - Signs of Deterioration for Care Homes’ training is being delivered to frontline staff to help notice and identify signs of deterioration.</a:t>
            </a:r>
          </a:p>
          <a:p>
            <a:endParaRPr lang="en-GB" dirty="0"/>
          </a:p>
        </p:txBody>
      </p:sp>
    </p:spTree>
    <p:extLst>
      <p:ext uri="{BB962C8B-B14F-4D97-AF65-F5344CB8AC3E}">
        <p14:creationId xmlns:p14="http://schemas.microsoft.com/office/powerpoint/2010/main" val="3316397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smtClean="0"/>
              <a:t>WHOLE POPULATION ACTIONS</a:t>
            </a:r>
          </a:p>
          <a:p>
            <a:pPr marL="0" indent="0" algn="ctr">
              <a:buNone/>
            </a:pPr>
            <a:r>
              <a:rPr lang="en-GB" sz="1600" b="1" dirty="0" smtClean="0"/>
              <a:t>Improving awareness, challenging stigma and training frontline workers is key</a:t>
            </a:r>
          </a:p>
          <a:p>
            <a:pPr marL="0" indent="0" algn="ctr">
              <a:buNone/>
            </a:pPr>
            <a:endParaRPr lang="en-GB" sz="1400" b="1" dirty="0" smtClean="0"/>
          </a:p>
          <a:p>
            <a:r>
              <a:rPr lang="en-GB" sz="1400" u="sng" dirty="0" smtClean="0"/>
              <a:t>Mental </a:t>
            </a:r>
            <a:r>
              <a:rPr lang="en-GB" sz="1400" u="sng" dirty="0"/>
              <a:t>health first aid trainer </a:t>
            </a:r>
            <a:r>
              <a:rPr lang="en-GB" sz="1400" u="sng" dirty="0" smtClean="0"/>
              <a:t>programme </a:t>
            </a:r>
            <a:r>
              <a:rPr lang="en-GB" sz="1400" dirty="0" smtClean="0"/>
              <a:t>is a course to increase </a:t>
            </a:r>
            <a:r>
              <a:rPr lang="en-GB" sz="1400" dirty="0"/>
              <a:t>local staff, carers and the Tower Hamlets community’s knowledge, understanding and confidence of talking about mental </a:t>
            </a:r>
            <a:r>
              <a:rPr lang="en-GB" sz="1400" dirty="0" smtClean="0"/>
              <a:t>health, reduce stigma, integrate </a:t>
            </a:r>
            <a:r>
              <a:rPr lang="en-GB" sz="1400" dirty="0"/>
              <a:t>mental health within local </a:t>
            </a:r>
            <a:r>
              <a:rPr lang="en-GB" sz="1400" dirty="0" smtClean="0"/>
              <a:t>employers and improve </a:t>
            </a:r>
            <a:r>
              <a:rPr lang="en-GB" sz="1400" dirty="0"/>
              <a:t>experiences of people with mental health </a:t>
            </a:r>
            <a:r>
              <a:rPr lang="en-GB" sz="1400" dirty="0" smtClean="0"/>
              <a:t>illness. </a:t>
            </a:r>
            <a:r>
              <a:rPr lang="en-GB" sz="1400" dirty="0"/>
              <a:t>Until December 2018, 730+ people </a:t>
            </a:r>
            <a:r>
              <a:rPr lang="en-GB" sz="1400" dirty="0" smtClean="0"/>
              <a:t>have been trained </a:t>
            </a:r>
            <a:r>
              <a:rPr lang="en-GB" sz="1400" dirty="0"/>
              <a:t>in MHFA </a:t>
            </a:r>
            <a:r>
              <a:rPr lang="en-GB" sz="1400" dirty="0" smtClean="0"/>
              <a:t>and 280 in MHFA LITE.</a:t>
            </a:r>
          </a:p>
          <a:p>
            <a:r>
              <a:rPr lang="en-US" sz="1400" u="sng" dirty="0"/>
              <a:t>Making Every Contact Count (MECC) </a:t>
            </a:r>
            <a:r>
              <a:rPr lang="en-US" sz="1400" dirty="0"/>
              <a:t>training </a:t>
            </a:r>
            <a:r>
              <a:rPr lang="en-US" sz="1400" dirty="0" smtClean="0"/>
              <a:t> encourages frontline workers to </a:t>
            </a:r>
            <a:r>
              <a:rPr lang="en-US" sz="1400" dirty="0" err="1"/>
              <a:t>utilise</a:t>
            </a:r>
            <a:r>
              <a:rPr lang="en-US" sz="1400" dirty="0"/>
              <a:t> all opportunities to have a conversation about health, including mental </a:t>
            </a:r>
            <a:r>
              <a:rPr lang="en-US" sz="1400" dirty="0" smtClean="0"/>
              <a:t>health, </a:t>
            </a:r>
            <a:r>
              <a:rPr lang="en-US" sz="1400" dirty="0"/>
              <a:t>and to offer signposting information to facilitate </a:t>
            </a:r>
            <a:r>
              <a:rPr lang="en-US" sz="1400" dirty="0" err="1"/>
              <a:t>behaviour</a:t>
            </a:r>
            <a:r>
              <a:rPr lang="en-US" sz="1400" dirty="0"/>
              <a:t> change. By April 2018, </a:t>
            </a:r>
            <a:r>
              <a:rPr lang="en-GB" sz="1400" dirty="0"/>
              <a:t>1,064 people have been trained in MECC in Tower Hamlets, across 105 organisations</a:t>
            </a:r>
            <a:r>
              <a:rPr lang="en-GB" sz="1400" dirty="0" smtClean="0"/>
              <a:t>.</a:t>
            </a:r>
            <a:endParaRPr lang="en-GB" sz="1400" dirty="0"/>
          </a:p>
          <a:p>
            <a:r>
              <a:rPr lang="en-GB" sz="1400" u="sng" dirty="0"/>
              <a:t>Wellbeing Hubs </a:t>
            </a:r>
            <a:r>
              <a:rPr lang="en-GB" sz="1400" dirty="0"/>
              <a:t>are being set up in each of the Ideas Stores, each with a community navigator who will be able to help signpost people to the services they need. They will also be able to people engage with the Tower Hamlets Wellbeing Wheel (an online resource) and build a wellbeing plan based upon their wider determinants</a:t>
            </a:r>
            <a:r>
              <a:rPr lang="en-GB" sz="1400" dirty="0" smtClean="0"/>
              <a:t>. Data will be collected about the usage and users of this service to help direct assets going forward.</a:t>
            </a:r>
          </a:p>
          <a:p>
            <a:r>
              <a:rPr lang="en-GB" sz="1400" u="sng" dirty="0" smtClean="0"/>
              <a:t>‘Good Thinking UK’ </a:t>
            </a:r>
            <a:r>
              <a:rPr lang="en-GB" sz="1400" dirty="0" smtClean="0"/>
              <a:t>is an NHS approved online wellbeing programme that can be used by any Tower Hamlets resident for free. It is an accessible resource for those with early or low-level mental health problems.</a:t>
            </a:r>
          </a:p>
          <a:p>
            <a:r>
              <a:rPr lang="en-GB" sz="1400" u="sng" dirty="0" smtClean="0"/>
              <a:t>Thrive </a:t>
            </a:r>
            <a:r>
              <a:rPr lang="en-GB" sz="1400" u="sng" dirty="0"/>
              <a:t>London </a:t>
            </a:r>
            <a:r>
              <a:rPr lang="en-GB" sz="1400" dirty="0"/>
              <a:t>is working to make London a ‘zero suicide’ city, and taking action on reducing stigma, training Mental Health Champions, youth and frontline workers, workplace mental health and raising awareness.</a:t>
            </a:r>
          </a:p>
          <a:p>
            <a:r>
              <a:rPr lang="en-GB" sz="1400" u="sng" dirty="0" smtClean="0"/>
              <a:t>Social prescribing </a:t>
            </a:r>
            <a:r>
              <a:rPr lang="en-GB" sz="1400" dirty="0" smtClean="0"/>
              <a:t>is practised throughout the borough, with the situating of link workers in </a:t>
            </a:r>
            <a:r>
              <a:rPr lang="en-GB" sz="1400" dirty="0"/>
              <a:t>GP practices, who </a:t>
            </a:r>
            <a:r>
              <a:rPr lang="en-GB" sz="1400" dirty="0" smtClean="0"/>
              <a:t>can support </a:t>
            </a:r>
            <a:r>
              <a:rPr lang="en-GB" sz="1400" dirty="0"/>
              <a:t>patients with </a:t>
            </a:r>
            <a:r>
              <a:rPr lang="en-GB" sz="1400" dirty="0" smtClean="0"/>
              <a:t>accessing support and services that are outside of direct healthcare but may be impacting their health and wellbeing, e.g. support for employment, housing, physical activity and loneliness.</a:t>
            </a:r>
            <a:endParaRPr lang="en-GB" sz="1400" dirty="0"/>
          </a:p>
        </p:txBody>
      </p:sp>
    </p:spTree>
    <p:extLst>
      <p:ext uri="{BB962C8B-B14F-4D97-AF65-F5344CB8AC3E}">
        <p14:creationId xmlns:p14="http://schemas.microsoft.com/office/powerpoint/2010/main" val="2279564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smtClean="0"/>
              <a:t>WHOLE POPULATION ACTIONS</a:t>
            </a:r>
            <a:endParaRPr lang="en-GB" sz="1400" b="1" dirty="0" smtClean="0"/>
          </a:p>
          <a:p>
            <a:pPr marL="0" indent="0">
              <a:buNone/>
            </a:pPr>
            <a:r>
              <a:rPr lang="en-GB" sz="1400" b="1" dirty="0" smtClean="0"/>
              <a:t>Employment: </a:t>
            </a:r>
          </a:p>
          <a:p>
            <a:r>
              <a:rPr lang="en-GB" sz="1400" u="sng" dirty="0" smtClean="0"/>
              <a:t>Individual Placement &amp; Support</a:t>
            </a:r>
            <a:r>
              <a:rPr lang="en-GB" sz="1400" dirty="0" smtClean="0"/>
              <a:t> and </a:t>
            </a:r>
            <a:r>
              <a:rPr lang="en-GB" sz="1400" u="sng" dirty="0" smtClean="0"/>
              <a:t>Work retention</a:t>
            </a:r>
            <a:r>
              <a:rPr lang="en-GB" sz="1400" dirty="0" smtClean="0"/>
              <a:t> is provided by the Working Well Trust for people with mental health problems. There was 100% success rate of employment retention in 2018/19  Q1 </a:t>
            </a:r>
            <a:r>
              <a:rPr lang="en-GB" sz="1400" dirty="0" smtClean="0">
                <a:hlinkClick r:id="rId2" action="ppaction://hlinksldjump"/>
              </a:rPr>
              <a:t>(27)</a:t>
            </a:r>
            <a:r>
              <a:rPr lang="en-GB" sz="1400" dirty="0" smtClean="0"/>
              <a:t>.</a:t>
            </a:r>
          </a:p>
          <a:p>
            <a:r>
              <a:rPr lang="en-GB" sz="1400" u="sng" dirty="0" err="1" smtClean="0"/>
              <a:t>Workpath</a:t>
            </a:r>
            <a:r>
              <a:rPr lang="en-GB" sz="1400" dirty="0" smtClean="0"/>
              <a:t> is a universal service that helps residents with getting into employment. </a:t>
            </a:r>
          </a:p>
          <a:p>
            <a:r>
              <a:rPr lang="en-GB" sz="1400" u="sng" dirty="0" smtClean="0"/>
              <a:t>Rework connect </a:t>
            </a:r>
            <a:r>
              <a:rPr lang="en-GB" sz="1400" dirty="0"/>
              <a:t>offers practical support to help people hold onto their job when experiencing mental health difficulties, or to help people get into work and training if they already have existing </a:t>
            </a:r>
            <a:r>
              <a:rPr lang="en-GB" sz="1400" dirty="0" smtClean="0"/>
              <a:t>problems </a:t>
            </a:r>
          </a:p>
          <a:p>
            <a:r>
              <a:rPr lang="en-GB" sz="1400" dirty="0" smtClean="0"/>
              <a:t>The </a:t>
            </a:r>
            <a:r>
              <a:rPr lang="en-GB" sz="1400" u="sng" dirty="0"/>
              <a:t>Department for Work &amp; Pensions </a:t>
            </a:r>
            <a:r>
              <a:rPr lang="en-GB" sz="1400" dirty="0"/>
              <a:t>provides an access and retention fund for anyone who needs reasonable adjustments </a:t>
            </a:r>
            <a:r>
              <a:rPr lang="en-GB" sz="1400" dirty="0" smtClean="0"/>
              <a:t>to </a:t>
            </a:r>
            <a:r>
              <a:rPr lang="en-GB" sz="1400" dirty="0"/>
              <a:t>continue in the workplace.</a:t>
            </a:r>
          </a:p>
          <a:p>
            <a:r>
              <a:rPr lang="en-GB" sz="1400" u="sng" dirty="0" err="1" smtClean="0"/>
              <a:t>WharfAbility</a:t>
            </a:r>
            <a:r>
              <a:rPr lang="en-GB" sz="1400" dirty="0" smtClean="0"/>
              <a:t> is a network of businesses in Canary Wharf and wider London that allows employers to share ideas and experiences about mental health, disability and carers</a:t>
            </a:r>
            <a:r>
              <a:rPr lang="en-GB" sz="1400" dirty="0"/>
              <a:t>. An </a:t>
            </a:r>
            <a:r>
              <a:rPr lang="en-GB" sz="1400" u="sng" dirty="0"/>
              <a:t>Employers Forum </a:t>
            </a:r>
            <a:r>
              <a:rPr lang="en-GB" sz="1400" dirty="0"/>
              <a:t>is being restarted in Tower Hamlets to </a:t>
            </a:r>
            <a:r>
              <a:rPr lang="en-GB" sz="1400" dirty="0" smtClean="0"/>
              <a:t>help employers </a:t>
            </a:r>
            <a:r>
              <a:rPr lang="en-GB" sz="1400" dirty="0"/>
              <a:t>of businesses </a:t>
            </a:r>
            <a:r>
              <a:rPr lang="en-GB" sz="1400" dirty="0" smtClean="0"/>
              <a:t>work </a:t>
            </a:r>
            <a:r>
              <a:rPr lang="en-GB" sz="1400" dirty="0"/>
              <a:t>towards Healthy Workplace Charter </a:t>
            </a:r>
            <a:r>
              <a:rPr lang="en-GB" sz="1400" dirty="0" smtClean="0"/>
              <a:t>accreditation, with mental health being one of the key areas of discussion.</a:t>
            </a:r>
          </a:p>
          <a:p>
            <a:pPr marL="0" indent="0">
              <a:buNone/>
            </a:pPr>
            <a:r>
              <a:rPr lang="en-GB" sz="1400" b="1" dirty="0" smtClean="0"/>
              <a:t>Housing</a:t>
            </a:r>
            <a:r>
              <a:rPr lang="en-GB" sz="1400" b="1" dirty="0"/>
              <a:t>: </a:t>
            </a:r>
          </a:p>
          <a:p>
            <a:r>
              <a:rPr lang="en-GB" sz="1400" dirty="0" smtClean="0"/>
              <a:t>A </a:t>
            </a:r>
            <a:r>
              <a:rPr lang="en-GB" sz="1400" u="sng" dirty="0"/>
              <a:t>Resettlement Team </a:t>
            </a:r>
            <a:r>
              <a:rPr lang="en-GB" sz="1400" dirty="0"/>
              <a:t>provides specific support for adults living in a supported housing or residential care placement with mental health problems.</a:t>
            </a:r>
          </a:p>
          <a:p>
            <a:r>
              <a:rPr lang="en-GB" sz="1400" dirty="0" smtClean="0"/>
              <a:t>The </a:t>
            </a:r>
            <a:r>
              <a:rPr lang="en-GB" sz="1400" u="sng" dirty="0"/>
              <a:t>Health E1 GP Practice </a:t>
            </a:r>
            <a:r>
              <a:rPr lang="en-GB" sz="1400" dirty="0"/>
              <a:t>for homeless people </a:t>
            </a:r>
            <a:r>
              <a:rPr lang="en-GB" sz="1400" dirty="0" smtClean="0"/>
              <a:t>in the borough has </a:t>
            </a:r>
            <a:r>
              <a:rPr lang="en-GB" sz="1400" dirty="0"/>
              <a:t>psychology and mental health nurse input.</a:t>
            </a:r>
          </a:p>
          <a:p>
            <a:r>
              <a:rPr lang="en-GB" sz="1400" u="sng" dirty="0" smtClean="0"/>
              <a:t>Homelessness </a:t>
            </a:r>
            <a:r>
              <a:rPr lang="en-GB" sz="1400" u="sng" dirty="0"/>
              <a:t>teams</a:t>
            </a:r>
            <a:r>
              <a:rPr lang="en-GB" sz="1400" dirty="0"/>
              <a:t>, the </a:t>
            </a:r>
            <a:r>
              <a:rPr lang="en-GB" sz="1400" u="sng" dirty="0"/>
              <a:t>Housing Advice </a:t>
            </a:r>
            <a:r>
              <a:rPr lang="en-GB" sz="1400" dirty="0"/>
              <a:t>service, </a:t>
            </a:r>
            <a:r>
              <a:rPr lang="en-GB" sz="1400" u="sng" dirty="0"/>
              <a:t>Homeless Options &amp; Support team </a:t>
            </a:r>
            <a:r>
              <a:rPr lang="en-GB" sz="1400" dirty="0"/>
              <a:t>are some of the borough’s teams working on homelessness alongside national and local charities</a:t>
            </a:r>
            <a:r>
              <a:rPr lang="en-GB" sz="1400" dirty="0" smtClean="0"/>
              <a:t>.</a:t>
            </a:r>
          </a:p>
          <a:p>
            <a:r>
              <a:rPr lang="en-GB" sz="1400" dirty="0" smtClean="0"/>
              <a:t>There are 7 </a:t>
            </a:r>
            <a:r>
              <a:rPr lang="en-GB" sz="1400" dirty="0"/>
              <a:t>hostels </a:t>
            </a:r>
            <a:r>
              <a:rPr lang="en-GB" sz="1400" dirty="0" smtClean="0"/>
              <a:t>across </a:t>
            </a:r>
            <a:r>
              <a:rPr lang="en-GB" sz="1400" dirty="0"/>
              <a:t>the borough offering 452 spaces at any given time. Generic hostels report </a:t>
            </a:r>
            <a:r>
              <a:rPr lang="en-GB" sz="1400" dirty="0" smtClean="0"/>
              <a:t>multiple needs, including physical health, substance misuse and mental health, among service users.</a:t>
            </a:r>
          </a:p>
        </p:txBody>
      </p:sp>
    </p:spTree>
    <p:extLst>
      <p:ext uri="{BB962C8B-B14F-4D97-AF65-F5344CB8AC3E}">
        <p14:creationId xmlns:p14="http://schemas.microsoft.com/office/powerpoint/2010/main" val="39837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a:t>WHOLE POPULATION </a:t>
            </a:r>
            <a:r>
              <a:rPr lang="en-GB" sz="1600" b="1" dirty="0" smtClean="0"/>
              <a:t>ACTIONS</a:t>
            </a:r>
            <a:endParaRPr lang="en-GB" sz="1400" b="1" dirty="0" smtClean="0"/>
          </a:p>
          <a:p>
            <a:pPr marL="0" indent="0">
              <a:buNone/>
            </a:pPr>
            <a:r>
              <a:rPr lang="en-GB" sz="1400" b="1" dirty="0" smtClean="0"/>
              <a:t>Suicide:</a:t>
            </a:r>
          </a:p>
          <a:p>
            <a:r>
              <a:rPr lang="en-GB" sz="1400" u="sng" dirty="0"/>
              <a:t>Suicide prevention training </a:t>
            </a:r>
            <a:r>
              <a:rPr lang="en-GB" sz="1400" dirty="0"/>
              <a:t>- </a:t>
            </a:r>
            <a:r>
              <a:rPr lang="en-US" sz="1400" dirty="0"/>
              <a:t>‘Train the trainer’ </a:t>
            </a:r>
            <a:r>
              <a:rPr lang="en-GB" sz="1400" dirty="0" err="1"/>
              <a:t>safeTALK</a:t>
            </a:r>
            <a:r>
              <a:rPr lang="en-GB" sz="1400" dirty="0"/>
              <a:t> training and ASIST suicide prevention training  has been delivered to frontline staff working in Tower Hamlets across sectors. </a:t>
            </a:r>
          </a:p>
          <a:p>
            <a:r>
              <a:rPr lang="en-GB" sz="1400" dirty="0"/>
              <a:t>The </a:t>
            </a:r>
            <a:r>
              <a:rPr lang="en-GB" sz="1400" u="sng" dirty="0"/>
              <a:t>Suicide Prevention Strategy </a:t>
            </a:r>
            <a:r>
              <a:rPr lang="en-GB" sz="1400" dirty="0"/>
              <a:t>and Action plan works across the </a:t>
            </a:r>
            <a:r>
              <a:rPr lang="en-GB" sz="1400" dirty="0" err="1"/>
              <a:t>lifecourse</a:t>
            </a:r>
            <a:r>
              <a:rPr lang="en-GB" sz="1400" dirty="0"/>
              <a:t> to reduce suicide </a:t>
            </a:r>
            <a:endParaRPr lang="en-GB" sz="1400" b="1" dirty="0"/>
          </a:p>
          <a:p>
            <a:pPr marL="0" indent="0">
              <a:buNone/>
            </a:pPr>
            <a:r>
              <a:rPr lang="en-GB" sz="1400" b="1" dirty="0" smtClean="0"/>
              <a:t>Loneliness</a:t>
            </a:r>
          </a:p>
          <a:p>
            <a:r>
              <a:rPr lang="en-GB" sz="1400" dirty="0" smtClean="0"/>
              <a:t>Several projects on loneliness in Tower Hamlets have been undertaken to identify burden, create intergenerational projects and connect stakeholders. </a:t>
            </a:r>
            <a:r>
              <a:rPr lang="en-GB" sz="1400" dirty="0"/>
              <a:t>Loneliness is a priority in the Ageing well </a:t>
            </a:r>
            <a:r>
              <a:rPr lang="en-GB" sz="1400" dirty="0" smtClean="0"/>
              <a:t>strategy.</a:t>
            </a:r>
          </a:p>
          <a:p>
            <a:r>
              <a:rPr lang="en-GB" sz="1400" u="sng" dirty="0" err="1" smtClean="0"/>
              <a:t>LinkAge</a:t>
            </a:r>
            <a:r>
              <a:rPr lang="en-GB" sz="1400" u="sng" dirty="0" smtClean="0"/>
              <a:t>+ </a:t>
            </a:r>
            <a:r>
              <a:rPr lang="en-GB" sz="1400" dirty="0" smtClean="0"/>
              <a:t>does outreach work to isolated and lonely older people in the borough. </a:t>
            </a:r>
          </a:p>
          <a:p>
            <a:r>
              <a:rPr lang="en-GB" sz="1400" dirty="0" smtClean="0"/>
              <a:t>A </a:t>
            </a:r>
            <a:r>
              <a:rPr lang="en-GB" sz="1400" u="sng" dirty="0" smtClean="0"/>
              <a:t>‘Loneliness Taskforce’ </a:t>
            </a:r>
            <a:r>
              <a:rPr lang="en-GB" sz="1400" dirty="0" smtClean="0"/>
              <a:t>has been identified as a Mayoral priority and is being set up in 2019.</a:t>
            </a:r>
            <a:endParaRPr lang="en-GB" sz="1400" b="1" dirty="0" smtClean="0"/>
          </a:p>
          <a:p>
            <a:pPr marL="0" indent="0">
              <a:buNone/>
            </a:pPr>
            <a:r>
              <a:rPr lang="en-GB" sz="1400" b="1" dirty="0" smtClean="0"/>
              <a:t>Education</a:t>
            </a:r>
            <a:r>
              <a:rPr lang="en-GB" sz="1400" b="1" dirty="0"/>
              <a:t>:</a:t>
            </a:r>
          </a:p>
          <a:p>
            <a:r>
              <a:rPr lang="en-GB" sz="1400" dirty="0"/>
              <a:t>The Ideas Store offers </a:t>
            </a:r>
            <a:r>
              <a:rPr lang="en-GB" sz="1400" u="sng" dirty="0"/>
              <a:t>‘Lifelong learning’ </a:t>
            </a:r>
            <a:r>
              <a:rPr lang="en-GB" sz="1400" dirty="0" smtClean="0"/>
              <a:t>courses on Health and Wellbeing, and books in the ‘Health Zone’</a:t>
            </a:r>
            <a:endParaRPr lang="en-GB" sz="1400" dirty="0"/>
          </a:p>
          <a:p>
            <a:r>
              <a:rPr lang="en-GB" sz="1400" dirty="0"/>
              <a:t>The </a:t>
            </a:r>
            <a:r>
              <a:rPr lang="en-GB" sz="1400" u="sng" dirty="0"/>
              <a:t>Recovery College </a:t>
            </a:r>
            <a:r>
              <a:rPr lang="en-GB" sz="1400" dirty="0"/>
              <a:t>offers courses that improve mental health literacy </a:t>
            </a:r>
            <a:r>
              <a:rPr lang="en-GB" sz="1400" dirty="0" smtClean="0"/>
              <a:t>taking </a:t>
            </a:r>
            <a:r>
              <a:rPr lang="en-GB" sz="1400" dirty="0"/>
              <a:t>cultural </a:t>
            </a:r>
            <a:r>
              <a:rPr lang="en-GB" sz="1400" dirty="0" smtClean="0"/>
              <a:t>context into account</a:t>
            </a:r>
          </a:p>
          <a:p>
            <a:pPr marL="0" indent="0">
              <a:buNone/>
            </a:pPr>
            <a:r>
              <a:rPr lang="en-GB" sz="1400" b="1" dirty="0" smtClean="0"/>
              <a:t>Community </a:t>
            </a:r>
            <a:r>
              <a:rPr lang="en-GB" sz="1400" b="1" dirty="0"/>
              <a:t>participation and coproduction: </a:t>
            </a:r>
          </a:p>
          <a:p>
            <a:r>
              <a:rPr lang="en-GB" sz="1400" dirty="0"/>
              <a:t>The </a:t>
            </a:r>
            <a:r>
              <a:rPr lang="en-GB" sz="1400" u="sng" dirty="0"/>
              <a:t>Communities Driving Change </a:t>
            </a:r>
            <a:r>
              <a:rPr lang="en-GB" sz="1400" u="sng" dirty="0" smtClean="0"/>
              <a:t>(CDC) </a:t>
            </a:r>
            <a:r>
              <a:rPr lang="en-GB" sz="1400" dirty="0" smtClean="0"/>
              <a:t>Programme </a:t>
            </a:r>
            <a:r>
              <a:rPr lang="en-GB" sz="1400" dirty="0"/>
              <a:t>is </a:t>
            </a:r>
            <a:r>
              <a:rPr lang="en-GB" sz="1400" dirty="0" smtClean="0"/>
              <a:t>supporting co-production around themes important to residents. Themes being explored include community safety and mental health.</a:t>
            </a:r>
          </a:p>
          <a:p>
            <a:r>
              <a:rPr lang="en-GB" sz="1400" dirty="0" smtClean="0"/>
              <a:t>Work </a:t>
            </a:r>
            <a:r>
              <a:rPr lang="en-GB" sz="1400" dirty="0"/>
              <a:t>is underway to set up a </a:t>
            </a:r>
            <a:r>
              <a:rPr lang="en-GB" sz="1400" u="sng" dirty="0"/>
              <a:t>Time to Change/ Thrive Hub </a:t>
            </a:r>
            <a:r>
              <a:rPr lang="en-GB" sz="1400" dirty="0"/>
              <a:t>in Tower Hamlets</a:t>
            </a:r>
            <a:endParaRPr lang="en-GB" sz="1400" b="1" dirty="0"/>
          </a:p>
          <a:p>
            <a:pPr marL="0" indent="0">
              <a:buNone/>
            </a:pPr>
            <a:r>
              <a:rPr lang="en-GB" sz="1400" b="1" dirty="0"/>
              <a:t>Violence &amp; Crime: </a:t>
            </a:r>
            <a:r>
              <a:rPr lang="en-GB" sz="1400" dirty="0" smtClean="0"/>
              <a:t>A </a:t>
            </a:r>
            <a:r>
              <a:rPr lang="en-GB" sz="1400" dirty="0"/>
              <a:t>Violence JSNA is currently being conducted to help inform priorities for </a:t>
            </a:r>
            <a:r>
              <a:rPr lang="en-GB" sz="1400" dirty="0" smtClean="0"/>
              <a:t>action for a strategy</a:t>
            </a:r>
          </a:p>
          <a:p>
            <a:pPr marL="0" indent="0">
              <a:buNone/>
            </a:pPr>
            <a:r>
              <a:rPr lang="en-GB" sz="1400" b="1" dirty="0"/>
              <a:t>Deprivation: </a:t>
            </a:r>
            <a:r>
              <a:rPr lang="en-GB" sz="1400" dirty="0"/>
              <a:t>Many actions are being taken to improve poverty in the borough, notably the Tackling Poverty Programme, Child Poverty Strategy and Food Poverty Strategy. A JSNA on Poverty and Health is also being </a:t>
            </a:r>
            <a:r>
              <a:rPr lang="en-GB" sz="1400" dirty="0" smtClean="0"/>
              <a:t>developed.</a:t>
            </a:r>
          </a:p>
        </p:txBody>
      </p:sp>
    </p:spTree>
    <p:extLst>
      <p:ext uri="{BB962C8B-B14F-4D97-AF65-F5344CB8AC3E}">
        <p14:creationId xmlns:p14="http://schemas.microsoft.com/office/powerpoint/2010/main" val="426105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968552"/>
          </a:xfrm>
        </p:spPr>
        <p:txBody>
          <a:bodyPr/>
          <a:lstStyle/>
          <a:p>
            <a:pPr marL="0" indent="0" algn="ctr">
              <a:buNone/>
            </a:pPr>
            <a:r>
              <a:rPr lang="en-GB" sz="1600" b="1" dirty="0" smtClean="0"/>
              <a:t>TARGETED POPULATION ACTION</a:t>
            </a:r>
          </a:p>
          <a:p>
            <a:pPr marL="0" indent="0" algn="ctr">
              <a:buNone/>
            </a:pPr>
            <a:r>
              <a:rPr lang="en-GB" sz="1600" b="1" dirty="0" smtClean="0"/>
              <a:t>Targeted services in Tower Hamlets help ensure that those most at risk are not left behind</a:t>
            </a:r>
          </a:p>
          <a:p>
            <a:pPr marL="0" indent="0">
              <a:buNone/>
            </a:pPr>
            <a:r>
              <a:rPr lang="en-GB" sz="1400" b="1" dirty="0" smtClean="0"/>
              <a:t>BAME</a:t>
            </a:r>
            <a:r>
              <a:rPr lang="en-GB" sz="1400" b="1" dirty="0"/>
              <a:t>: </a:t>
            </a:r>
            <a:r>
              <a:rPr lang="en-GB" sz="1400" dirty="0"/>
              <a:t>C</a:t>
            </a:r>
            <a:r>
              <a:rPr lang="en-GB" sz="1400" dirty="0" smtClean="0"/>
              <a:t>ommunity groups </a:t>
            </a:r>
            <a:r>
              <a:rPr lang="en-GB" sz="1400" dirty="0"/>
              <a:t>such as the Bangladeshi Mental Health Forum work to reduce the stigma around mental health in communities and encourage them to access services. </a:t>
            </a:r>
            <a:r>
              <a:rPr lang="en-GB" sz="1400" dirty="0" smtClean="0"/>
              <a:t>They have produced leaflets in multiple languages. An </a:t>
            </a:r>
            <a:r>
              <a:rPr lang="en-GB" sz="1400" dirty="0"/>
              <a:t>event </a:t>
            </a:r>
            <a:r>
              <a:rPr lang="en-GB" sz="1400" dirty="0" smtClean="0"/>
              <a:t>was held </a:t>
            </a:r>
            <a:r>
              <a:rPr lang="en-GB" sz="1400" dirty="0"/>
              <a:t>on World Mental Health Awareness Day </a:t>
            </a:r>
            <a:r>
              <a:rPr lang="en-GB" sz="1400" dirty="0" smtClean="0"/>
              <a:t>to spread </a:t>
            </a:r>
            <a:r>
              <a:rPr lang="en-GB" sz="1400" dirty="0"/>
              <a:t>this message and </a:t>
            </a:r>
            <a:r>
              <a:rPr lang="en-GB" sz="1400" dirty="0" smtClean="0"/>
              <a:t>knowledge of services</a:t>
            </a:r>
          </a:p>
          <a:p>
            <a:pPr marL="0" indent="0">
              <a:buNone/>
            </a:pPr>
            <a:r>
              <a:rPr lang="en-GB" sz="1400" b="1" dirty="0" smtClean="0"/>
              <a:t>LGBT: </a:t>
            </a:r>
            <a:r>
              <a:rPr lang="en-GB" sz="1400" dirty="0" smtClean="0"/>
              <a:t>Step Forward has groups for LGBTQ youth</a:t>
            </a:r>
            <a:r>
              <a:rPr lang="en-GB" sz="1400" dirty="0"/>
              <a:t>. Tower Hamlets LGBT Community Forum </a:t>
            </a:r>
            <a:r>
              <a:rPr lang="en-GB" sz="1400" dirty="0" smtClean="0"/>
              <a:t>bring together LGBTQ people and acts as a support group. APANJON is a Bangladeshi LGBTQ support group</a:t>
            </a:r>
            <a:endParaRPr lang="en-GB" sz="1400" dirty="0"/>
          </a:p>
          <a:p>
            <a:pPr marL="0" indent="0">
              <a:buNone/>
            </a:pPr>
            <a:r>
              <a:rPr lang="en-GB" sz="1400" b="1" dirty="0" smtClean="0"/>
              <a:t>People misusing substances: </a:t>
            </a:r>
            <a:r>
              <a:rPr lang="en-GB" sz="1400" dirty="0"/>
              <a:t>4 Dual Diagnosis nurses based in the Reset </a:t>
            </a:r>
            <a:r>
              <a:rPr lang="en-GB" sz="1400" dirty="0" smtClean="0"/>
              <a:t>substance misuse treatment service</a:t>
            </a:r>
            <a:r>
              <a:rPr lang="en-GB" sz="1400" dirty="0"/>
              <a:t> </a:t>
            </a:r>
            <a:r>
              <a:rPr lang="en-GB" sz="1400" dirty="0" smtClean="0"/>
              <a:t>and  are </a:t>
            </a:r>
            <a:r>
              <a:rPr lang="en-GB" sz="1400" dirty="0"/>
              <a:t>fully integrated </a:t>
            </a:r>
            <a:r>
              <a:rPr lang="en-GB" sz="1400" dirty="0" smtClean="0"/>
              <a:t>into </a:t>
            </a:r>
            <a:r>
              <a:rPr lang="en-GB" sz="1400" dirty="0"/>
              <a:t>the </a:t>
            </a:r>
            <a:r>
              <a:rPr lang="en-GB" sz="1400" dirty="0" smtClean="0"/>
              <a:t>service. These nurses </a:t>
            </a:r>
            <a:r>
              <a:rPr lang="en-GB" sz="1400" dirty="0"/>
              <a:t>have their own caseload </a:t>
            </a:r>
            <a:r>
              <a:rPr lang="en-GB" sz="1400" dirty="0" smtClean="0"/>
              <a:t>with between 40%-50</a:t>
            </a:r>
            <a:r>
              <a:rPr lang="en-GB" sz="1400" dirty="0"/>
              <a:t>% of Reset clients </a:t>
            </a:r>
            <a:r>
              <a:rPr lang="en-GB" sz="1400" dirty="0" smtClean="0"/>
              <a:t>having </a:t>
            </a:r>
            <a:r>
              <a:rPr lang="en-GB" sz="1400" dirty="0"/>
              <a:t>some form of mental health need.</a:t>
            </a:r>
            <a:endParaRPr lang="en-GB" sz="1400" dirty="0" smtClean="0"/>
          </a:p>
          <a:p>
            <a:pPr marL="0" indent="0">
              <a:buNone/>
            </a:pPr>
            <a:r>
              <a:rPr lang="en-GB" sz="1400" b="1" dirty="0" smtClean="0"/>
              <a:t>Carers:  </a:t>
            </a:r>
            <a:r>
              <a:rPr lang="en-GB" sz="1400" dirty="0" smtClean="0"/>
              <a:t>Almost all Young Carers in the borough are caring for an adult with a mental health condition. These Young people get referred to CHAMPS who can support them with their own mental health.  There are a number of organisations providing support for carers, for example Rethink, which is specifically </a:t>
            </a:r>
            <a:r>
              <a:rPr lang="en-GB" sz="1400" dirty="0"/>
              <a:t>for carers of those with mental illness</a:t>
            </a:r>
            <a:r>
              <a:rPr lang="en-GB" sz="1400" dirty="0" smtClean="0"/>
              <a:t>. Rethink offers </a:t>
            </a:r>
            <a:r>
              <a:rPr lang="en-GB" sz="1400" dirty="0"/>
              <a:t>individual support, groups, respite, and advice about local services for mental health. </a:t>
            </a:r>
            <a:r>
              <a:rPr lang="en-GB" sz="1400" dirty="0" smtClean="0"/>
              <a:t>It also provides </a:t>
            </a:r>
            <a:r>
              <a:rPr lang="en-GB" sz="1400" dirty="0"/>
              <a:t>access to </a:t>
            </a:r>
            <a:r>
              <a:rPr lang="en-GB" sz="1400" dirty="0" smtClean="0"/>
              <a:t>a mental </a:t>
            </a:r>
            <a:r>
              <a:rPr lang="en-GB" sz="1400" dirty="0"/>
              <a:t>health carers </a:t>
            </a:r>
            <a:r>
              <a:rPr lang="en-GB" sz="1400" dirty="0" smtClean="0"/>
              <a:t>forum, </a:t>
            </a:r>
            <a:r>
              <a:rPr lang="en-GB" sz="1400" dirty="0"/>
              <a:t>where people can share </a:t>
            </a:r>
            <a:r>
              <a:rPr lang="en-GB" sz="1400" dirty="0" smtClean="0"/>
              <a:t>suggestions.</a:t>
            </a:r>
            <a:endParaRPr lang="en-GB" sz="1400" dirty="0"/>
          </a:p>
          <a:p>
            <a:pPr marL="0" indent="0">
              <a:buNone/>
            </a:pPr>
            <a:r>
              <a:rPr lang="en-GB" sz="1400" b="1" dirty="0" smtClean="0"/>
              <a:t>Offenders: </a:t>
            </a:r>
            <a:r>
              <a:rPr lang="en-GB" sz="1400" dirty="0" smtClean="0"/>
              <a:t>The Tower Hamlets Integrated Offender Management team and Reducing </a:t>
            </a:r>
            <a:r>
              <a:rPr lang="en-GB" sz="1400" dirty="0"/>
              <a:t>Reoffending work-stream of the Community Safety Partnership </a:t>
            </a:r>
            <a:r>
              <a:rPr lang="en-GB" sz="1400" dirty="0" smtClean="0"/>
              <a:t>ensure </a:t>
            </a:r>
            <a:r>
              <a:rPr lang="en-GB" sz="1400" dirty="0"/>
              <a:t>that mental health support is included within </a:t>
            </a:r>
            <a:r>
              <a:rPr lang="en-GB" sz="1400" dirty="0" smtClean="0"/>
              <a:t>plans. For young offenders, there is a Targeted Youth support team, </a:t>
            </a:r>
            <a:r>
              <a:rPr lang="en-GB" sz="1400" smtClean="0"/>
              <a:t>Youth Justice </a:t>
            </a:r>
            <a:r>
              <a:rPr lang="en-GB" sz="1400" dirty="0" smtClean="0"/>
              <a:t>team, Liaison &amp; Diversion service and Integrated Gangs team.</a:t>
            </a:r>
            <a:r>
              <a:rPr lang="en-GB" sz="1400" b="1" dirty="0"/>
              <a:t> </a:t>
            </a:r>
            <a:endParaRPr lang="en-GB" sz="1400" b="1" dirty="0" smtClean="0"/>
          </a:p>
          <a:p>
            <a:pPr marL="0" indent="0">
              <a:buNone/>
            </a:pPr>
            <a:r>
              <a:rPr lang="en-GB" sz="1400" b="1" dirty="0" smtClean="0"/>
              <a:t>Adolescents </a:t>
            </a:r>
            <a:r>
              <a:rPr lang="en-GB" sz="1400" b="1" dirty="0"/>
              <a:t>&amp; Students: </a:t>
            </a:r>
            <a:r>
              <a:rPr lang="en-GB" sz="1400" dirty="0"/>
              <a:t>A Health needs assessment of young adults, including student population of Tower Hamlets, has been </a:t>
            </a:r>
            <a:r>
              <a:rPr lang="en-GB" sz="1400" dirty="0" smtClean="0"/>
              <a:t>conducted, which includes assessment of mental health needs of this group. There is a Student Wellbeing service at Queen Marys University London.</a:t>
            </a:r>
            <a:endParaRPr lang="en-GB" sz="1400" dirty="0"/>
          </a:p>
        </p:txBody>
      </p:sp>
    </p:spTree>
    <p:extLst>
      <p:ext uri="{BB962C8B-B14F-4D97-AF65-F5344CB8AC3E}">
        <p14:creationId xmlns:p14="http://schemas.microsoft.com/office/powerpoint/2010/main" val="397781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040560"/>
          </a:xfrm>
        </p:spPr>
        <p:txBody>
          <a:bodyPr/>
          <a:lstStyle/>
          <a:p>
            <a:pPr marL="0" indent="0" algn="ctr">
              <a:buNone/>
            </a:pPr>
            <a:r>
              <a:rPr lang="en-GB" sz="1600" b="1" dirty="0" smtClean="0"/>
              <a:t>TRENDS IN MENTAL HEALTH PREVALENCE &amp; SERVICE USE</a:t>
            </a:r>
          </a:p>
          <a:p>
            <a:pPr marL="0" indent="0" algn="ctr">
              <a:buNone/>
            </a:pPr>
            <a:r>
              <a:rPr lang="en-GB" sz="1600" b="1" dirty="0" smtClean="0"/>
              <a:t>There have been increases in prevalence of mental health problems in adults over the past 4 years</a:t>
            </a:r>
            <a:r>
              <a:rPr lang="en-GB" sz="1600" b="1" dirty="0"/>
              <a:t>. GP prescribing of antipsychotics and proportion of service users in hospital has been rising</a:t>
            </a:r>
            <a:r>
              <a:rPr lang="en-GB" sz="1600" b="1" dirty="0" smtClean="0"/>
              <a:t>.</a:t>
            </a:r>
          </a:p>
          <a:p>
            <a:pPr marL="0" indent="0" algn="ctr">
              <a:buNone/>
            </a:pPr>
            <a:endParaRPr lang="en-GB" sz="1600" dirty="0"/>
          </a:p>
          <a:p>
            <a:r>
              <a:rPr lang="en-GB" sz="1400" dirty="0" smtClean="0"/>
              <a:t>Depression recorded prevalence has been steadily</a:t>
            </a:r>
            <a:r>
              <a:rPr lang="en-GB" sz="1400" dirty="0" smtClean="0">
                <a:solidFill>
                  <a:srgbClr val="FF0000"/>
                </a:solidFill>
              </a:rPr>
              <a:t> rising </a:t>
            </a:r>
            <a:r>
              <a:rPr lang="en-GB" sz="1400" dirty="0" smtClean="0"/>
              <a:t>since 2013/14 in line with the trend nationally. This is likely to be due to improved diagnosis over this time</a:t>
            </a:r>
            <a:r>
              <a:rPr lang="en-GB" sz="1400" dirty="0" smtClean="0">
                <a:hlinkClick r:id="rId2" action="ppaction://hlinksldjump"/>
              </a:rPr>
              <a:t>(18)</a:t>
            </a:r>
            <a:r>
              <a:rPr lang="en-GB" sz="1400" dirty="0" smtClean="0"/>
              <a:t>.</a:t>
            </a:r>
          </a:p>
          <a:p>
            <a:r>
              <a:rPr lang="en-GB" sz="1400" dirty="0" smtClean="0"/>
              <a:t>Severe mental illness prevalence has </a:t>
            </a:r>
            <a:r>
              <a:rPr lang="en-GB" sz="1400" dirty="0" smtClean="0">
                <a:solidFill>
                  <a:srgbClr val="0070C0"/>
                </a:solidFill>
              </a:rPr>
              <a:t>not changed </a:t>
            </a:r>
            <a:r>
              <a:rPr lang="en-GB" sz="1400" dirty="0" smtClean="0"/>
              <a:t>much since 2014/15 following an initial increase from 1.23% in 2013/14 to 1.32% in 2014/15</a:t>
            </a:r>
            <a:r>
              <a:rPr lang="en-GB" sz="1400" dirty="0">
                <a:hlinkClick r:id="rId2" action="ppaction://hlinksldjump"/>
              </a:rPr>
              <a:t>(18)</a:t>
            </a:r>
            <a:r>
              <a:rPr lang="en-GB" sz="1400" dirty="0"/>
              <a:t>.</a:t>
            </a:r>
            <a:endParaRPr lang="en-GB" sz="1400" dirty="0" smtClean="0"/>
          </a:p>
          <a:p>
            <a:r>
              <a:rPr lang="en-GB" sz="1400" dirty="0" smtClean="0"/>
              <a:t>Anxiety and depression self-reported prevalence</a:t>
            </a:r>
            <a:r>
              <a:rPr lang="en-GB" sz="1400" dirty="0" smtClean="0">
                <a:solidFill>
                  <a:srgbClr val="FF0000"/>
                </a:solidFill>
              </a:rPr>
              <a:t> rose </a:t>
            </a:r>
            <a:r>
              <a:rPr lang="en-GB" sz="1400" dirty="0" smtClean="0"/>
              <a:t>from 14.4 in 2013/14 to 16.1 in 2016/17.(18) </a:t>
            </a:r>
          </a:p>
          <a:p>
            <a:r>
              <a:rPr lang="en-GB" sz="1400" dirty="0" smtClean="0"/>
              <a:t>There has been a small but significant </a:t>
            </a:r>
            <a:r>
              <a:rPr lang="en-GB" sz="1400" dirty="0" smtClean="0">
                <a:solidFill>
                  <a:srgbClr val="FF0000"/>
                </a:solidFill>
              </a:rPr>
              <a:t>increase</a:t>
            </a:r>
            <a:r>
              <a:rPr lang="en-GB" sz="1400" dirty="0" smtClean="0"/>
              <a:t> in self-reported long term mental health problems on the GP Patient Survey from 5.5% in 2015/16 to 6.4% in 2016/17</a:t>
            </a:r>
            <a:r>
              <a:rPr lang="en-GB" sz="1400" dirty="0">
                <a:hlinkClick r:id="rId2" action="ppaction://hlinksldjump"/>
              </a:rPr>
              <a:t>(18)</a:t>
            </a:r>
            <a:r>
              <a:rPr lang="en-GB" sz="1400" dirty="0"/>
              <a:t>.</a:t>
            </a:r>
            <a:endParaRPr lang="en-GB" sz="1400" dirty="0" smtClean="0"/>
          </a:p>
          <a:p>
            <a:r>
              <a:rPr lang="en-GB" sz="1400" dirty="0" smtClean="0"/>
              <a:t>Depression and anxiety amongst social care users has also</a:t>
            </a:r>
            <a:r>
              <a:rPr lang="en-GB" sz="1400" dirty="0" smtClean="0">
                <a:solidFill>
                  <a:srgbClr val="FF0000"/>
                </a:solidFill>
              </a:rPr>
              <a:t> risen </a:t>
            </a:r>
            <a:r>
              <a:rPr lang="en-GB" sz="1400" dirty="0" smtClean="0"/>
              <a:t>in 2017/18 to 62.2% from 56.5% in 2016/17.</a:t>
            </a:r>
          </a:p>
          <a:p>
            <a:r>
              <a:rPr lang="en-GB" sz="1400" dirty="0" smtClean="0"/>
              <a:t>Antidepressant </a:t>
            </a:r>
            <a:r>
              <a:rPr lang="en-GB" sz="1400" dirty="0"/>
              <a:t>prescribing in primary care has </a:t>
            </a:r>
            <a:r>
              <a:rPr lang="en-GB" sz="1400" dirty="0">
                <a:solidFill>
                  <a:srgbClr val="0070C0"/>
                </a:solidFill>
              </a:rPr>
              <a:t>remained </a:t>
            </a:r>
            <a:r>
              <a:rPr lang="en-GB" sz="1400" dirty="0" smtClean="0">
                <a:solidFill>
                  <a:srgbClr val="0070C0"/>
                </a:solidFill>
              </a:rPr>
              <a:t>stable </a:t>
            </a:r>
            <a:r>
              <a:rPr lang="en-GB" sz="1400" dirty="0" smtClean="0"/>
              <a:t>since 2013/14</a:t>
            </a:r>
            <a:r>
              <a:rPr lang="en-GB" sz="1400" dirty="0">
                <a:hlinkClick r:id="rId2" action="ppaction://hlinksldjump"/>
              </a:rPr>
              <a:t>(18)</a:t>
            </a:r>
            <a:r>
              <a:rPr lang="en-GB" sz="1400" dirty="0"/>
              <a:t>.</a:t>
            </a:r>
          </a:p>
          <a:p>
            <a:r>
              <a:rPr lang="en-GB" sz="1400" dirty="0" smtClean="0"/>
              <a:t>Rates of IAPT completion have </a:t>
            </a:r>
            <a:r>
              <a:rPr lang="en-GB" sz="1400" dirty="0" smtClean="0">
                <a:solidFill>
                  <a:srgbClr val="0070C0"/>
                </a:solidFill>
              </a:rPr>
              <a:t>remained stable</a:t>
            </a:r>
            <a:r>
              <a:rPr lang="en-GB" sz="1400" dirty="0" smtClean="0"/>
              <a:t> since 2014/15</a:t>
            </a:r>
            <a:r>
              <a:rPr lang="en-GB" sz="1400" dirty="0">
                <a:hlinkClick r:id="rId2" action="ppaction://hlinksldjump"/>
              </a:rPr>
              <a:t>(18)</a:t>
            </a:r>
            <a:r>
              <a:rPr lang="en-GB" sz="1400" dirty="0"/>
              <a:t>.</a:t>
            </a:r>
            <a:endParaRPr lang="en-GB" sz="1400" dirty="0" smtClean="0"/>
          </a:p>
          <a:p>
            <a:r>
              <a:rPr lang="en-GB" sz="1400" dirty="0" smtClean="0"/>
              <a:t>Mental health admissions to hospital have </a:t>
            </a:r>
            <a:r>
              <a:rPr lang="en-GB" sz="1400" dirty="0" smtClean="0">
                <a:solidFill>
                  <a:srgbClr val="0070C0"/>
                </a:solidFill>
              </a:rPr>
              <a:t>remained stable </a:t>
            </a:r>
            <a:r>
              <a:rPr lang="en-GB" sz="1400" dirty="0" smtClean="0"/>
              <a:t>over the </a:t>
            </a:r>
            <a:r>
              <a:rPr lang="en-GB" sz="1400" dirty="0"/>
              <a:t>past </a:t>
            </a:r>
            <a:r>
              <a:rPr lang="en-GB" sz="1400" dirty="0" smtClean="0"/>
              <a:t>year</a:t>
            </a:r>
            <a:r>
              <a:rPr lang="en-GB" sz="1400" dirty="0">
                <a:hlinkClick r:id="rId2" action="ppaction://hlinksldjump"/>
              </a:rPr>
              <a:t>(18)</a:t>
            </a:r>
            <a:r>
              <a:rPr lang="en-GB" sz="1400" dirty="0"/>
              <a:t>.</a:t>
            </a:r>
            <a:endParaRPr lang="en-GB" sz="1400" dirty="0" smtClean="0"/>
          </a:p>
          <a:p>
            <a:r>
              <a:rPr lang="en-GB" sz="1400" dirty="0" smtClean="0"/>
              <a:t>GP prescribing of antipsychotics has been </a:t>
            </a:r>
            <a:r>
              <a:rPr lang="en-GB" sz="1400" dirty="0" smtClean="0">
                <a:solidFill>
                  <a:srgbClr val="FF0000"/>
                </a:solidFill>
              </a:rPr>
              <a:t>rising steadily </a:t>
            </a:r>
            <a:r>
              <a:rPr lang="en-GB" sz="1400" dirty="0" smtClean="0"/>
              <a:t>since 2013/14, but jumped by 20 items per 100,000 in quarter 1 of 2017/18. there was a corresponding rise in London and England rates at the same time, but not as high. It has always remained higher than the London and </a:t>
            </a:r>
            <a:r>
              <a:rPr lang="en-GB" sz="1400" dirty="0"/>
              <a:t>E</a:t>
            </a:r>
            <a:r>
              <a:rPr lang="en-GB" sz="1400" dirty="0" smtClean="0"/>
              <a:t>ngland rates</a:t>
            </a:r>
            <a:r>
              <a:rPr lang="en-GB" sz="1400" dirty="0">
                <a:hlinkClick r:id="rId2" action="ppaction://hlinksldjump"/>
              </a:rPr>
              <a:t>(18)</a:t>
            </a:r>
            <a:r>
              <a:rPr lang="en-GB" sz="1400" dirty="0"/>
              <a:t>.</a:t>
            </a:r>
            <a:endParaRPr lang="en-GB" sz="1400" dirty="0" smtClean="0"/>
          </a:p>
          <a:p>
            <a:r>
              <a:rPr lang="en-GB" sz="1400" dirty="0" smtClean="0"/>
              <a:t>The rate of the population on CPA has slowly </a:t>
            </a:r>
            <a:r>
              <a:rPr lang="en-GB" sz="1400" dirty="0" smtClean="0">
                <a:solidFill>
                  <a:srgbClr val="339933"/>
                </a:solidFill>
              </a:rPr>
              <a:t>reduced </a:t>
            </a:r>
            <a:r>
              <a:rPr lang="en-GB" sz="1400" dirty="0" smtClean="0"/>
              <a:t>from 2013/14 until 2016/17 but has since been stable</a:t>
            </a:r>
            <a:r>
              <a:rPr lang="en-GB" sz="1400" dirty="0">
                <a:hlinkClick r:id="rId2" action="ppaction://hlinksldjump"/>
              </a:rPr>
              <a:t>(18)</a:t>
            </a:r>
            <a:r>
              <a:rPr lang="en-GB" sz="1400" dirty="0"/>
              <a:t>. </a:t>
            </a:r>
            <a:endParaRPr lang="en-GB" sz="1400" dirty="0" smtClean="0"/>
          </a:p>
          <a:p>
            <a:r>
              <a:rPr lang="en-GB" sz="1400" dirty="0" smtClean="0"/>
              <a:t>The percentage of mental health service users in hospital has been gradually </a:t>
            </a:r>
            <a:r>
              <a:rPr lang="en-GB" sz="1400" dirty="0" smtClean="0">
                <a:solidFill>
                  <a:srgbClr val="FF0000"/>
                </a:solidFill>
              </a:rPr>
              <a:t>rising </a:t>
            </a:r>
            <a:r>
              <a:rPr lang="en-GB" sz="1400" dirty="0" smtClean="0"/>
              <a:t>since 2016/17 quarter 1</a:t>
            </a:r>
            <a:r>
              <a:rPr lang="en-GB" sz="1400" dirty="0">
                <a:hlinkClick r:id="rId2" action="ppaction://hlinksldjump"/>
              </a:rPr>
              <a:t>(18)</a:t>
            </a:r>
            <a:r>
              <a:rPr lang="en-GB" sz="1400" dirty="0"/>
              <a:t>.</a:t>
            </a:r>
            <a:endParaRPr lang="en-GB" sz="1400" dirty="0" smtClean="0"/>
          </a:p>
          <a:p>
            <a:endParaRPr lang="en-GB" sz="1400" dirty="0"/>
          </a:p>
          <a:p>
            <a:endParaRPr lang="en-GB" sz="1400" dirty="0"/>
          </a:p>
        </p:txBody>
      </p:sp>
    </p:spTree>
    <p:extLst>
      <p:ext uri="{BB962C8B-B14F-4D97-AF65-F5344CB8AC3E}">
        <p14:creationId xmlns:p14="http://schemas.microsoft.com/office/powerpoint/2010/main" val="393301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Content Placeholder 2"/>
          <p:cNvSpPr>
            <a:spLocks noGrp="1"/>
          </p:cNvSpPr>
          <p:nvPr>
            <p:ph sz="quarter" idx="14"/>
          </p:nvPr>
        </p:nvSpPr>
        <p:spPr/>
        <p:txBody>
          <a:bodyPr/>
          <a:lstStyle/>
          <a:p>
            <a:endParaRPr lang="en-GB"/>
          </a:p>
        </p:txBody>
      </p:sp>
      <p:pic>
        <p:nvPicPr>
          <p:cNvPr id="4" name="Content Placehold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2" y="0"/>
            <a:ext cx="9245542" cy="687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91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4464050"/>
          </a:xfrm>
        </p:spPr>
        <p:txBody>
          <a:bodyPr/>
          <a:lstStyle/>
          <a:p>
            <a:pPr marL="0" indent="0" algn="ctr">
              <a:buNone/>
            </a:pPr>
            <a:r>
              <a:rPr lang="en-GB" sz="1600" b="1" dirty="0" smtClean="0"/>
              <a:t>QUALITY &amp; IMPACT OF SERVICES</a:t>
            </a:r>
            <a:endParaRPr lang="en-GB" sz="1400" b="1" dirty="0" smtClean="0"/>
          </a:p>
          <a:p>
            <a:pPr marL="0" indent="0">
              <a:buNone/>
            </a:pPr>
            <a:r>
              <a:rPr lang="en-GB" sz="1400" b="1" dirty="0" smtClean="0"/>
              <a:t>GP services:</a:t>
            </a:r>
          </a:p>
          <a:p>
            <a:r>
              <a:rPr lang="en-GB" sz="1400" dirty="0" smtClean="0"/>
              <a:t>In </a:t>
            </a:r>
            <a:r>
              <a:rPr lang="en-GB" sz="1400" dirty="0"/>
              <a:t>2017/18 only 41.2% of people aged 18+ with a new diagnosis of depression received a review within 10-56 days after the </a:t>
            </a:r>
            <a:r>
              <a:rPr lang="en-GB" sz="1400" dirty="0" smtClean="0"/>
              <a:t>diagnosis, which was the </a:t>
            </a:r>
            <a:r>
              <a:rPr lang="en-GB" sz="1400" dirty="0" smtClean="0">
                <a:solidFill>
                  <a:srgbClr val="FF0000"/>
                </a:solidFill>
              </a:rPr>
              <a:t>lowest</a:t>
            </a:r>
            <a:r>
              <a:rPr lang="en-GB" sz="1400" dirty="0" smtClean="0"/>
              <a:t> % in London. Levels were in line with London and national levels in 2016/17 and previously but have dropped significantly in 2017/18</a:t>
            </a:r>
            <a:r>
              <a:rPr lang="en-GB" sz="1400" dirty="0">
                <a:hlinkClick r:id="rId2" action="ppaction://hlinksldjump"/>
              </a:rPr>
              <a:t>(18)</a:t>
            </a:r>
            <a:r>
              <a:rPr lang="en-GB" sz="1400" dirty="0"/>
              <a:t>. </a:t>
            </a:r>
            <a:r>
              <a:rPr lang="en-GB" sz="1400" dirty="0" smtClean="0"/>
              <a:t>↓ </a:t>
            </a:r>
            <a:endParaRPr lang="en-GB" sz="1400" dirty="0"/>
          </a:p>
          <a:p>
            <a:r>
              <a:rPr lang="en-GB" sz="1400" dirty="0" smtClean="0"/>
              <a:t>54.6</a:t>
            </a:r>
            <a:r>
              <a:rPr lang="en-GB" sz="1400" dirty="0"/>
              <a:t>% of people with long term conditions visiting their GP felt that they have had enough support from local services in the last 12 months (GP Patient survey </a:t>
            </a:r>
            <a:r>
              <a:rPr lang="en-GB" sz="1400" dirty="0" smtClean="0"/>
              <a:t>2017/18), which is similar to London levels. This too has dramatically dropped since 2016/17</a:t>
            </a:r>
            <a:r>
              <a:rPr lang="en-GB" sz="1400" dirty="0"/>
              <a:t> </a:t>
            </a:r>
            <a:r>
              <a:rPr lang="en-GB" sz="1400" dirty="0" smtClean="0"/>
              <a:t>but in line with a London-wide fall </a:t>
            </a:r>
            <a:r>
              <a:rPr lang="en-GB" sz="1400" dirty="0" smtClean="0">
                <a:hlinkClick r:id="rId2" action="ppaction://hlinksldjump"/>
              </a:rPr>
              <a:t>(</a:t>
            </a:r>
            <a:r>
              <a:rPr lang="en-GB" sz="1400" dirty="0">
                <a:hlinkClick r:id="rId2" action="ppaction://hlinksldjump"/>
              </a:rPr>
              <a:t>18)</a:t>
            </a:r>
            <a:r>
              <a:rPr lang="en-GB" sz="1400" dirty="0"/>
              <a:t>. </a:t>
            </a:r>
            <a:r>
              <a:rPr lang="en-GB" sz="1400" dirty="0" smtClean="0"/>
              <a:t>↓</a:t>
            </a:r>
          </a:p>
          <a:p>
            <a:r>
              <a:rPr lang="en-GB" sz="1400" dirty="0" smtClean="0"/>
              <a:t>Primary </a:t>
            </a:r>
            <a:r>
              <a:rPr lang="en-GB" sz="1400" dirty="0"/>
              <a:t>care prescribing of '1st choice' antidepressants </a:t>
            </a:r>
            <a:r>
              <a:rPr lang="en-GB" sz="1400" dirty="0" smtClean="0"/>
              <a:t>was </a:t>
            </a:r>
            <a:r>
              <a:rPr lang="en-GB" sz="1400" dirty="0"/>
              <a:t>61.1% in Tower Hamlets, which is </a:t>
            </a:r>
            <a:r>
              <a:rPr lang="en-GB" sz="1400" dirty="0">
                <a:solidFill>
                  <a:srgbClr val="FF0000"/>
                </a:solidFill>
              </a:rPr>
              <a:t>lower</a:t>
            </a:r>
            <a:r>
              <a:rPr lang="en-GB" sz="1400" dirty="0"/>
              <a:t> than the London average of 69.0% and England average of </a:t>
            </a:r>
            <a:r>
              <a:rPr lang="en-GB" sz="1400" dirty="0" smtClean="0"/>
              <a:t>68.7% </a:t>
            </a:r>
            <a:r>
              <a:rPr lang="en-GB" sz="1400" dirty="0" smtClean="0">
                <a:hlinkClick r:id="rId2" action="ppaction://hlinksldjump"/>
              </a:rPr>
              <a:t>(</a:t>
            </a:r>
            <a:r>
              <a:rPr lang="en-GB" sz="1400" dirty="0">
                <a:hlinkClick r:id="rId2" action="ppaction://hlinksldjump"/>
              </a:rPr>
              <a:t>18)</a:t>
            </a:r>
            <a:r>
              <a:rPr lang="en-GB" sz="1400" dirty="0"/>
              <a:t>.</a:t>
            </a:r>
          </a:p>
          <a:p>
            <a:pPr marL="0" indent="0">
              <a:buNone/>
            </a:pPr>
            <a:r>
              <a:rPr lang="en-GB" sz="1400" b="1" dirty="0" smtClean="0"/>
              <a:t>Improving Access to Psychological Therapies:</a:t>
            </a:r>
          </a:p>
          <a:p>
            <a:r>
              <a:rPr lang="en-GB" sz="1400" dirty="0"/>
              <a:t>95% of referrals who have completed IAPT treatment in June 2018 waited less than 6 weeks for their first treatment. This is in the </a:t>
            </a:r>
            <a:r>
              <a:rPr lang="en-GB" sz="1400" dirty="0">
                <a:solidFill>
                  <a:srgbClr val="0070C0"/>
                </a:solidFill>
              </a:rPr>
              <a:t>middle range </a:t>
            </a:r>
            <a:r>
              <a:rPr lang="en-GB" sz="1400" dirty="0"/>
              <a:t>for </a:t>
            </a:r>
            <a:r>
              <a:rPr lang="en-GB" sz="1400" dirty="0" smtClean="0"/>
              <a:t>London</a:t>
            </a:r>
            <a:r>
              <a:rPr lang="en-GB" sz="1400" dirty="0">
                <a:hlinkClick r:id="rId2" action="ppaction://hlinksldjump"/>
              </a:rPr>
              <a:t>(18)</a:t>
            </a:r>
            <a:r>
              <a:rPr lang="en-GB" sz="1400" dirty="0"/>
              <a:t>. </a:t>
            </a:r>
            <a:r>
              <a:rPr lang="en-GB" sz="1400" dirty="0" smtClean="0"/>
              <a:t>↔</a:t>
            </a:r>
          </a:p>
          <a:p>
            <a:r>
              <a:rPr lang="en-GB" sz="1400" dirty="0" smtClean="0"/>
              <a:t>42</a:t>
            </a:r>
            <a:r>
              <a:rPr lang="en-GB" sz="1400" dirty="0"/>
              <a:t>% of the people who finished IAPT treatment in June 2018 were ‘moving into recovery’. This is </a:t>
            </a:r>
            <a:r>
              <a:rPr lang="en-GB" sz="1400" dirty="0">
                <a:solidFill>
                  <a:srgbClr val="FF0000"/>
                </a:solidFill>
              </a:rPr>
              <a:t>lower</a:t>
            </a:r>
            <a:r>
              <a:rPr lang="en-GB" sz="1400" dirty="0"/>
              <a:t> than the proportion moving to recovery in London (48.2%) and England (52.3</a:t>
            </a:r>
            <a:r>
              <a:rPr lang="en-GB" sz="1400" dirty="0" smtClean="0"/>
              <a:t>%)</a:t>
            </a:r>
            <a:r>
              <a:rPr lang="en-GB" sz="1400" dirty="0">
                <a:hlinkClick r:id="rId2" action="ppaction://hlinksldjump"/>
              </a:rPr>
              <a:t> (18)</a:t>
            </a:r>
            <a:r>
              <a:rPr lang="en-GB" sz="1400" dirty="0"/>
              <a:t>. ↓</a:t>
            </a:r>
          </a:p>
          <a:p>
            <a:r>
              <a:rPr lang="en-GB" sz="1400" dirty="0"/>
              <a:t>69.4% of people completing IAPT in quarter 1 of 2018/19 achieved ‘reliable improvement’, which is slightly but </a:t>
            </a:r>
            <a:r>
              <a:rPr lang="en-GB" sz="1400" dirty="0">
                <a:solidFill>
                  <a:srgbClr val="0070C0"/>
                </a:solidFill>
              </a:rPr>
              <a:t>not significantly lower </a:t>
            </a:r>
            <a:r>
              <a:rPr lang="en-GB" sz="1400" dirty="0"/>
              <a:t>than London (71.4) and England values (72.1</a:t>
            </a:r>
            <a:r>
              <a:rPr lang="en-GB" sz="1400" dirty="0" smtClean="0"/>
              <a:t>)</a:t>
            </a:r>
            <a:r>
              <a:rPr lang="en-GB" sz="1400" dirty="0">
                <a:hlinkClick r:id="rId2" action="ppaction://hlinksldjump"/>
              </a:rPr>
              <a:t> (18)</a:t>
            </a:r>
            <a:r>
              <a:rPr lang="en-GB" sz="1400" dirty="0"/>
              <a:t>.</a:t>
            </a:r>
            <a:endParaRPr lang="en-GB" sz="1400" dirty="0" smtClean="0"/>
          </a:p>
          <a:p>
            <a:r>
              <a:rPr lang="en-GB" sz="1400" dirty="0" smtClean="0"/>
              <a:t>The IAPT service has just been recommissioned and restructured to help improve waiting times and outcomes.</a:t>
            </a:r>
          </a:p>
          <a:p>
            <a:pPr marL="0" indent="0">
              <a:buNone/>
            </a:pPr>
            <a:r>
              <a:rPr lang="en-GB" sz="1400" b="1" dirty="0"/>
              <a:t>Loneliness in social care users:</a:t>
            </a:r>
          </a:p>
          <a:p>
            <a:r>
              <a:rPr lang="en-GB" sz="1400" dirty="0" smtClean="0"/>
              <a:t>74% of social </a:t>
            </a:r>
            <a:r>
              <a:rPr lang="en-GB" sz="1400" dirty="0"/>
              <a:t>care users </a:t>
            </a:r>
            <a:r>
              <a:rPr lang="en-GB" sz="1400" dirty="0" smtClean="0"/>
              <a:t>report having </a:t>
            </a:r>
            <a:r>
              <a:rPr lang="en-GB" sz="1400" dirty="0"/>
              <a:t>good levels of social contact, </a:t>
            </a:r>
            <a:r>
              <a:rPr lang="en-GB" sz="1400" dirty="0">
                <a:solidFill>
                  <a:srgbClr val="339933"/>
                </a:solidFill>
              </a:rPr>
              <a:t>up </a:t>
            </a:r>
            <a:r>
              <a:rPr lang="en-GB" sz="1400" dirty="0"/>
              <a:t>two percentage points on the year </a:t>
            </a:r>
            <a:r>
              <a:rPr lang="en-GB" sz="1400" dirty="0" smtClean="0"/>
              <a:t>before</a:t>
            </a:r>
            <a:r>
              <a:rPr lang="en-GB" sz="1400" dirty="0"/>
              <a:t> </a:t>
            </a:r>
            <a:r>
              <a:rPr lang="en-GB" sz="1400" dirty="0" smtClean="0">
                <a:hlinkClick r:id="rId3" action="ppaction://hlinksldjump"/>
              </a:rPr>
              <a:t>(41)</a:t>
            </a:r>
            <a:r>
              <a:rPr lang="en-GB" sz="1400" dirty="0" smtClean="0"/>
              <a:t>.</a:t>
            </a:r>
            <a:endParaRPr lang="en-GB" sz="1400" dirty="0"/>
          </a:p>
          <a:p>
            <a:pPr marL="0" indent="0">
              <a:buNone/>
            </a:pPr>
            <a:endParaRPr lang="en-GB" sz="1400" dirty="0"/>
          </a:p>
          <a:p>
            <a:endParaRPr lang="en-GB" sz="1400" dirty="0"/>
          </a:p>
          <a:p>
            <a:pPr lvl="1"/>
            <a:endParaRPr lang="en-GB" dirty="0" smtClean="0"/>
          </a:p>
          <a:p>
            <a:pPr lvl="1"/>
            <a:endParaRPr lang="en-GB" dirty="0"/>
          </a:p>
        </p:txBody>
      </p:sp>
    </p:spTree>
    <p:extLst>
      <p:ext uri="{BB962C8B-B14F-4D97-AF65-F5344CB8AC3E}">
        <p14:creationId xmlns:p14="http://schemas.microsoft.com/office/powerpoint/2010/main" val="2577706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smtClean="0"/>
              <a:t>QUALITY &amp; IMPACT OF SERVICES</a:t>
            </a:r>
            <a:endParaRPr lang="en-GB" sz="1400" b="1" dirty="0" smtClean="0"/>
          </a:p>
          <a:p>
            <a:pPr marL="0" indent="0">
              <a:buNone/>
            </a:pPr>
            <a:r>
              <a:rPr lang="en-GB" sz="1400" b="1" dirty="0"/>
              <a:t>Psychosis:</a:t>
            </a:r>
          </a:p>
          <a:p>
            <a:r>
              <a:rPr lang="en-GB" sz="1400" dirty="0"/>
              <a:t>100% of the people on the Early Intervention caseload began treatment within the first two weeks of being on the caseload throughout most of 2018, which is </a:t>
            </a:r>
            <a:r>
              <a:rPr lang="en-GB" sz="1400" dirty="0">
                <a:solidFill>
                  <a:srgbClr val="339933"/>
                </a:solidFill>
              </a:rPr>
              <a:t>higher</a:t>
            </a:r>
            <a:r>
              <a:rPr lang="en-GB" sz="1400" dirty="0"/>
              <a:t> than the London and national </a:t>
            </a:r>
            <a:r>
              <a:rPr lang="en-GB" sz="1400" dirty="0" smtClean="0"/>
              <a:t>average</a:t>
            </a:r>
            <a:r>
              <a:rPr lang="en-GB" sz="1400" dirty="0">
                <a:hlinkClick r:id="rId2" action="ppaction://hlinksldjump"/>
              </a:rPr>
              <a:t>(18)</a:t>
            </a:r>
            <a:r>
              <a:rPr lang="en-GB" sz="1400" dirty="0"/>
              <a:t>. </a:t>
            </a:r>
            <a:r>
              <a:rPr lang="en-GB" sz="1400" dirty="0" smtClean="0"/>
              <a:t>↔</a:t>
            </a:r>
            <a:endParaRPr lang="en-GB" sz="1400" dirty="0"/>
          </a:p>
          <a:p>
            <a:r>
              <a:rPr lang="en-GB" sz="1400" dirty="0"/>
              <a:t>76.5% of patients with schizophrenia, bipolar affective disorder or psychoses have a comprehensive care plan in place, which is the second </a:t>
            </a:r>
            <a:r>
              <a:rPr lang="en-GB" sz="1400" dirty="0">
                <a:solidFill>
                  <a:srgbClr val="FF0000"/>
                </a:solidFill>
              </a:rPr>
              <a:t>lowest</a:t>
            </a:r>
            <a:r>
              <a:rPr lang="en-GB" sz="1400" dirty="0"/>
              <a:t> of London boroughs and is significantly lower than London (83.4</a:t>
            </a:r>
            <a:r>
              <a:rPr lang="en-GB" sz="1400" dirty="0" smtClean="0"/>
              <a:t>%)</a:t>
            </a:r>
            <a:r>
              <a:rPr lang="en-GB" sz="1400" dirty="0">
                <a:hlinkClick r:id="rId2" action="ppaction://hlinksldjump"/>
              </a:rPr>
              <a:t> (18)</a:t>
            </a:r>
            <a:r>
              <a:rPr lang="en-GB" sz="1400" dirty="0"/>
              <a:t>. </a:t>
            </a:r>
            <a:r>
              <a:rPr lang="en-GB" sz="1400" dirty="0" smtClean="0"/>
              <a:t>↓</a:t>
            </a:r>
            <a:endParaRPr lang="en-GB" sz="1400" dirty="0"/>
          </a:p>
          <a:p>
            <a:pPr marL="0" indent="0">
              <a:buNone/>
            </a:pPr>
            <a:r>
              <a:rPr lang="en-GB" sz="1400" b="1" dirty="0" smtClean="0"/>
              <a:t>CPA: reviews</a:t>
            </a:r>
          </a:p>
          <a:p>
            <a:r>
              <a:rPr lang="en-GB" sz="1400" dirty="0" smtClean="0"/>
              <a:t>As </a:t>
            </a:r>
            <a:r>
              <a:rPr lang="en-GB" sz="1400" dirty="0"/>
              <a:t>of August 2018, 64% of people on CPA had a review recorded in the past 12 months, which is </a:t>
            </a:r>
            <a:r>
              <a:rPr lang="en-GB" sz="1400" dirty="0">
                <a:solidFill>
                  <a:srgbClr val="3366CC"/>
                </a:solidFill>
              </a:rPr>
              <a:t>average</a:t>
            </a:r>
            <a:r>
              <a:rPr lang="en-GB" sz="1400" dirty="0"/>
              <a:t> for London and has remained </a:t>
            </a:r>
            <a:r>
              <a:rPr lang="en-GB" sz="1400" dirty="0" smtClean="0"/>
              <a:t>consistent</a:t>
            </a:r>
            <a:r>
              <a:rPr lang="en-GB" sz="1400" dirty="0"/>
              <a:t> </a:t>
            </a:r>
            <a:r>
              <a:rPr lang="en-GB" sz="1400" dirty="0" smtClean="0">
                <a:hlinkClick r:id="rId3" action="ppaction://hlinksldjump"/>
              </a:rPr>
              <a:t>(42</a:t>
            </a:r>
            <a:r>
              <a:rPr lang="en-GB" sz="1400" dirty="0">
                <a:hlinkClick r:id="rId3" action="ppaction://hlinksldjump"/>
              </a:rPr>
              <a:t>). </a:t>
            </a:r>
            <a:r>
              <a:rPr lang="en-GB" sz="1400" dirty="0" smtClean="0"/>
              <a:t>↔</a:t>
            </a:r>
            <a:endParaRPr lang="en-GB" sz="1400" dirty="0"/>
          </a:p>
          <a:p>
            <a:r>
              <a:rPr lang="en-GB" sz="1400" dirty="0"/>
              <a:t>88% of those on CPA in August 2018 had had their HONOS score recorded in the previous 12 months, which indicates regularity of clinical review. Tower Hamlets falls in the </a:t>
            </a:r>
            <a:r>
              <a:rPr lang="en-GB" sz="1400" dirty="0">
                <a:solidFill>
                  <a:srgbClr val="3366CC"/>
                </a:solidFill>
              </a:rPr>
              <a:t>middle range</a:t>
            </a:r>
            <a:r>
              <a:rPr lang="en-GB" sz="1400" dirty="0"/>
              <a:t> for London </a:t>
            </a:r>
            <a:r>
              <a:rPr lang="en-GB" sz="1400" dirty="0" smtClean="0"/>
              <a:t>boroughs </a:t>
            </a:r>
            <a:r>
              <a:rPr lang="en-GB" sz="1400" dirty="0" smtClean="0">
                <a:hlinkClick r:id="rId3" action="ppaction://hlinksldjump"/>
              </a:rPr>
              <a:t>(42).</a:t>
            </a:r>
            <a:r>
              <a:rPr lang="en-GB" sz="1400" dirty="0" smtClean="0"/>
              <a:t> ↔</a:t>
            </a:r>
            <a:endParaRPr lang="en-GB" sz="1400" dirty="0"/>
          </a:p>
          <a:p>
            <a:r>
              <a:rPr lang="en-GB" sz="1400" dirty="0"/>
              <a:t>92.9% of patients on CPA were followed up within a week of discharge from hospital in quarter 2 of 2018/19, which was </a:t>
            </a:r>
            <a:r>
              <a:rPr lang="en-GB" sz="1400" dirty="0">
                <a:solidFill>
                  <a:srgbClr val="FF0000"/>
                </a:solidFill>
              </a:rPr>
              <a:t>below</a:t>
            </a:r>
            <a:r>
              <a:rPr lang="en-GB" sz="1400" dirty="0"/>
              <a:t> the London (95.6%) and national (95.9</a:t>
            </a:r>
            <a:r>
              <a:rPr lang="en-GB" sz="1400" dirty="0" smtClean="0"/>
              <a:t>%) </a:t>
            </a:r>
            <a:r>
              <a:rPr lang="en-GB" sz="1400" dirty="0">
                <a:hlinkClick r:id="rId3" action="ppaction://hlinksldjump"/>
              </a:rPr>
              <a:t>(42).</a:t>
            </a:r>
            <a:endParaRPr lang="en-GB" sz="1400" dirty="0"/>
          </a:p>
          <a:p>
            <a:pPr marL="0" indent="0">
              <a:buNone/>
            </a:pPr>
            <a:r>
              <a:rPr lang="en-GB" sz="1400" b="1" dirty="0" smtClean="0"/>
              <a:t>CPA: employment &amp; accommodation:</a:t>
            </a:r>
            <a:endParaRPr lang="en-GB" sz="1400" b="1" dirty="0"/>
          </a:p>
          <a:p>
            <a:r>
              <a:rPr lang="en-GB" sz="1400" dirty="0"/>
              <a:t>In August 2018, 39% of people aged 18-69 with a CPA in Tower Hamlets were in settled accommodation. This is the 6</a:t>
            </a:r>
            <a:r>
              <a:rPr lang="en-GB" sz="1400" baseline="30000" dirty="0"/>
              <a:t>th</a:t>
            </a:r>
            <a:r>
              <a:rPr lang="en-GB" sz="1400" dirty="0"/>
              <a:t> </a:t>
            </a:r>
            <a:r>
              <a:rPr lang="en-GB" sz="1400" dirty="0">
                <a:solidFill>
                  <a:srgbClr val="FF0000"/>
                </a:solidFill>
              </a:rPr>
              <a:t>lowest</a:t>
            </a:r>
            <a:r>
              <a:rPr lang="en-GB" sz="1400" dirty="0"/>
              <a:t> of the London boroughs and was lower than the London average of 61.6</a:t>
            </a:r>
            <a:r>
              <a:rPr lang="en-GB" sz="1400" dirty="0" smtClean="0"/>
              <a:t>% </a:t>
            </a:r>
            <a:r>
              <a:rPr lang="en-GB" sz="1400" dirty="0">
                <a:hlinkClick r:id="rId2" action="ppaction://hlinksldjump"/>
              </a:rPr>
              <a:t>(18)</a:t>
            </a:r>
            <a:r>
              <a:rPr lang="en-GB" sz="1400" dirty="0"/>
              <a:t>. </a:t>
            </a:r>
            <a:r>
              <a:rPr lang="en-GB" sz="1400" dirty="0" smtClean="0"/>
              <a:t>↔</a:t>
            </a:r>
            <a:endParaRPr lang="en-GB" sz="1400" dirty="0"/>
          </a:p>
          <a:p>
            <a:r>
              <a:rPr lang="en-GB" sz="1400" dirty="0"/>
              <a:t>In August 2018, 4% of people aged 18-69 with a CPA in Tower Hamlets were in employment. This is the 5</a:t>
            </a:r>
            <a:r>
              <a:rPr lang="en-GB" sz="1400" baseline="30000" dirty="0"/>
              <a:t>th</a:t>
            </a:r>
            <a:r>
              <a:rPr lang="en-GB" sz="1400" dirty="0"/>
              <a:t> </a:t>
            </a:r>
            <a:r>
              <a:rPr lang="en-GB" sz="1400" dirty="0">
                <a:solidFill>
                  <a:srgbClr val="FF0000"/>
                </a:solidFill>
              </a:rPr>
              <a:t>lowest</a:t>
            </a:r>
            <a:r>
              <a:rPr lang="en-GB" sz="1400" dirty="0"/>
              <a:t> of the London boroughs and was lower than the London average of 6.7</a:t>
            </a:r>
            <a:r>
              <a:rPr lang="en-GB" sz="1400" dirty="0" smtClean="0"/>
              <a:t>% </a:t>
            </a:r>
            <a:r>
              <a:rPr lang="en-GB" sz="1400" dirty="0">
                <a:hlinkClick r:id="rId2" action="ppaction://hlinksldjump"/>
              </a:rPr>
              <a:t>(18)</a:t>
            </a:r>
            <a:r>
              <a:rPr lang="en-GB" sz="1400" dirty="0"/>
              <a:t>. </a:t>
            </a:r>
            <a:r>
              <a:rPr lang="en-GB" sz="1400" dirty="0" smtClean="0"/>
              <a:t>↔</a:t>
            </a:r>
          </a:p>
          <a:p>
            <a:pPr marL="0" indent="0">
              <a:buNone/>
            </a:pPr>
            <a:r>
              <a:rPr lang="en-GB" sz="1400" b="1" dirty="0" smtClean="0"/>
              <a:t>Recovery &amp; Wellbeing services:</a:t>
            </a:r>
            <a:endParaRPr lang="en-GB" sz="1400" b="1" dirty="0"/>
          </a:p>
          <a:p>
            <a:r>
              <a:rPr lang="en-GB" sz="1400" dirty="0"/>
              <a:t>In 2017/18, 85% of people said their wellbeing had </a:t>
            </a:r>
            <a:r>
              <a:rPr lang="en-GB" sz="1400" dirty="0">
                <a:solidFill>
                  <a:srgbClr val="339933"/>
                </a:solidFill>
              </a:rPr>
              <a:t>improved </a:t>
            </a:r>
            <a:r>
              <a:rPr lang="en-GB" sz="1400" dirty="0"/>
              <a:t>since using the RWS and 85% of people using the RWS said the support they received helped them to achieve their </a:t>
            </a:r>
            <a:r>
              <a:rPr lang="en-GB" sz="1400" dirty="0" smtClean="0"/>
              <a:t>goals</a:t>
            </a:r>
            <a:r>
              <a:rPr lang="en-GB" sz="1400" dirty="0" smtClean="0">
                <a:hlinkClick r:id="rId2" action="ppaction://hlinksldjump"/>
              </a:rPr>
              <a:t>(20)</a:t>
            </a:r>
            <a:r>
              <a:rPr lang="en-GB" sz="1400" dirty="0" smtClean="0"/>
              <a:t>.</a:t>
            </a:r>
          </a:p>
          <a:p>
            <a:endParaRPr lang="en-GB" sz="1400" dirty="0"/>
          </a:p>
          <a:p>
            <a:pPr marL="0" indent="0">
              <a:buNone/>
            </a:pPr>
            <a:endParaRPr lang="en-GB" dirty="0"/>
          </a:p>
        </p:txBody>
      </p:sp>
    </p:spTree>
    <p:extLst>
      <p:ext uri="{BB962C8B-B14F-4D97-AF65-F5344CB8AC3E}">
        <p14:creationId xmlns:p14="http://schemas.microsoft.com/office/powerpoint/2010/main" val="3552166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smtClean="0"/>
              <a:t>PHYSICAL HEALTH &amp; SUBSTANCE MISUSE</a:t>
            </a:r>
          </a:p>
          <a:p>
            <a:pPr marL="0" indent="0" algn="ctr">
              <a:buNone/>
            </a:pPr>
            <a:r>
              <a:rPr lang="en-GB" sz="1600" b="1" dirty="0" smtClean="0"/>
              <a:t>Physical health recording of people with serious mental illness could be improved. About 30% of those with substance misuse problems are being seen by mental health services.</a:t>
            </a:r>
          </a:p>
          <a:p>
            <a:pPr marL="0" indent="0">
              <a:buNone/>
            </a:pPr>
            <a:endParaRPr lang="en-GB" sz="1600" b="1" dirty="0"/>
          </a:p>
          <a:p>
            <a:pPr marL="0" indent="0">
              <a:buNone/>
            </a:pPr>
            <a:r>
              <a:rPr lang="en-GB" sz="1400" b="1" dirty="0" smtClean="0"/>
              <a:t>Recording of physical health in patients with severe mental illness:</a:t>
            </a:r>
          </a:p>
          <a:p>
            <a:r>
              <a:rPr lang="en-GB" sz="1400" dirty="0"/>
              <a:t>82.2 % of patients </a:t>
            </a:r>
            <a:r>
              <a:rPr lang="en-GB" sz="1400" dirty="0" smtClean="0"/>
              <a:t>have their alcohol </a:t>
            </a:r>
            <a:r>
              <a:rPr lang="en-GB" sz="1400" dirty="0"/>
              <a:t>consumption recorded by their GP in the last 12 months, </a:t>
            </a:r>
            <a:r>
              <a:rPr lang="en-GB" sz="1400" dirty="0" smtClean="0"/>
              <a:t>which is </a:t>
            </a:r>
            <a:r>
              <a:rPr lang="en-GB" sz="1400" dirty="0" smtClean="0">
                <a:solidFill>
                  <a:srgbClr val="FF0000"/>
                </a:solidFill>
              </a:rPr>
              <a:t>lower </a:t>
            </a:r>
            <a:r>
              <a:rPr lang="en-GB" sz="1400" dirty="0" smtClean="0"/>
              <a:t>than the London </a:t>
            </a:r>
            <a:r>
              <a:rPr lang="en-GB" sz="1400" dirty="0"/>
              <a:t>average of 85.29</a:t>
            </a:r>
            <a:r>
              <a:rPr lang="en-GB" sz="1400" dirty="0" smtClean="0"/>
              <a:t>% </a:t>
            </a:r>
            <a:r>
              <a:rPr lang="en-GB" sz="1400" dirty="0">
                <a:hlinkClick r:id="rId2" action="ppaction://hlinksldjump"/>
              </a:rPr>
              <a:t>(42).</a:t>
            </a:r>
            <a:r>
              <a:rPr lang="en-GB" sz="1400" dirty="0"/>
              <a:t> </a:t>
            </a:r>
          </a:p>
          <a:p>
            <a:r>
              <a:rPr lang="en-GB" sz="1400" dirty="0"/>
              <a:t>83.3% of patients </a:t>
            </a:r>
            <a:r>
              <a:rPr lang="en-GB" sz="1400" dirty="0" smtClean="0"/>
              <a:t>have </a:t>
            </a:r>
            <a:r>
              <a:rPr lang="en-GB" sz="1400" dirty="0"/>
              <a:t>their blood pressure recorded by their GP in the last 12 months, </a:t>
            </a:r>
            <a:r>
              <a:rPr lang="en-GB" sz="1400" dirty="0" smtClean="0"/>
              <a:t>which is </a:t>
            </a:r>
            <a:r>
              <a:rPr lang="en-GB" sz="1400" dirty="0" smtClean="0">
                <a:solidFill>
                  <a:srgbClr val="0070C0"/>
                </a:solidFill>
              </a:rPr>
              <a:t>similar</a:t>
            </a:r>
            <a:r>
              <a:rPr lang="en-GB" sz="1400" dirty="0" smtClean="0"/>
              <a:t> to the </a:t>
            </a:r>
            <a:r>
              <a:rPr lang="en-GB" sz="1400" dirty="0"/>
              <a:t>London average of 84.14</a:t>
            </a:r>
            <a:r>
              <a:rPr lang="en-GB" sz="1400" dirty="0" smtClean="0"/>
              <a:t>% </a:t>
            </a:r>
            <a:r>
              <a:rPr lang="en-GB" sz="1400" dirty="0">
                <a:hlinkClick r:id="rId2" action="ppaction://hlinksldjump"/>
              </a:rPr>
              <a:t>(42).</a:t>
            </a:r>
            <a:r>
              <a:rPr lang="en-GB" sz="1400" dirty="0"/>
              <a:t> </a:t>
            </a:r>
          </a:p>
          <a:p>
            <a:r>
              <a:rPr lang="en-GB" sz="1400" dirty="0" smtClean="0"/>
              <a:t>71.9</a:t>
            </a:r>
            <a:r>
              <a:rPr lang="en-GB" sz="1400" dirty="0"/>
              <a:t>% of patients </a:t>
            </a:r>
            <a:r>
              <a:rPr lang="en-GB" sz="1400" dirty="0" smtClean="0"/>
              <a:t>have </a:t>
            </a:r>
            <a:r>
              <a:rPr lang="en-GB" sz="1400" dirty="0"/>
              <a:t>had their smoking status recorded within the last 12 </a:t>
            </a:r>
            <a:r>
              <a:rPr lang="en-GB" sz="1400" dirty="0" smtClean="0"/>
              <a:t>months </a:t>
            </a:r>
            <a:r>
              <a:rPr lang="en-GB" sz="1400" dirty="0" smtClean="0">
                <a:hlinkClick r:id="rId2" action="ppaction://hlinksldjump"/>
              </a:rPr>
              <a:t>(43)</a:t>
            </a:r>
            <a:r>
              <a:rPr lang="en-GB" sz="1400" dirty="0" smtClean="0"/>
              <a:t>.</a:t>
            </a:r>
          </a:p>
          <a:p>
            <a:r>
              <a:rPr lang="en-GB" sz="1400" dirty="0" smtClean="0"/>
              <a:t>30.0% of patients on the mental health register are recorded as current smokers </a:t>
            </a:r>
            <a:r>
              <a:rPr lang="en-GB" sz="1400" dirty="0">
                <a:hlinkClick r:id="rId2" action="ppaction://hlinksldjump"/>
              </a:rPr>
              <a:t>(43)</a:t>
            </a:r>
            <a:r>
              <a:rPr lang="en-GB" sz="1400" dirty="0"/>
              <a:t>.</a:t>
            </a:r>
          </a:p>
          <a:p>
            <a:r>
              <a:rPr lang="en-GB" sz="1400" dirty="0" smtClean="0"/>
              <a:t>14% of the </a:t>
            </a:r>
            <a:r>
              <a:rPr lang="en-GB" sz="1400" dirty="0"/>
              <a:t>1392 people who are recorded as current smokers </a:t>
            </a:r>
            <a:r>
              <a:rPr lang="en-GB" sz="1400" dirty="0" smtClean="0"/>
              <a:t>were </a:t>
            </a:r>
            <a:r>
              <a:rPr lang="en-GB" sz="1400" dirty="0"/>
              <a:t>referred to the Stop Smoking </a:t>
            </a:r>
            <a:r>
              <a:rPr lang="en-GB" sz="1400" dirty="0" smtClean="0"/>
              <a:t>Service </a:t>
            </a:r>
            <a:r>
              <a:rPr lang="en-GB" sz="1400" dirty="0">
                <a:hlinkClick r:id="rId2" action="ppaction://hlinksldjump"/>
              </a:rPr>
              <a:t>(43)</a:t>
            </a:r>
            <a:r>
              <a:rPr lang="en-GB" sz="1400" dirty="0"/>
              <a:t>.</a:t>
            </a:r>
          </a:p>
          <a:p>
            <a:r>
              <a:rPr lang="en-GB" sz="1400" dirty="0" smtClean="0"/>
              <a:t>30.7</a:t>
            </a:r>
            <a:r>
              <a:rPr lang="en-GB" sz="1400" dirty="0"/>
              <a:t>% of patients </a:t>
            </a:r>
            <a:r>
              <a:rPr lang="en-GB" sz="1400" dirty="0" smtClean="0"/>
              <a:t>had </a:t>
            </a:r>
            <a:r>
              <a:rPr lang="en-GB" sz="1400" dirty="0"/>
              <a:t>a QRISK recorded in the past 12 months, and 20% </a:t>
            </a:r>
            <a:r>
              <a:rPr lang="en-GB" sz="1400" dirty="0" smtClean="0"/>
              <a:t>had </a:t>
            </a:r>
            <a:r>
              <a:rPr lang="en-GB" sz="1400" dirty="0"/>
              <a:t>their Blood pressure and QRISK recorded at the same visit in the last 12 </a:t>
            </a:r>
            <a:r>
              <a:rPr lang="en-GB" sz="1400" dirty="0" smtClean="0"/>
              <a:t>months</a:t>
            </a:r>
            <a:r>
              <a:rPr lang="en-GB" sz="1400" dirty="0"/>
              <a:t> </a:t>
            </a:r>
            <a:r>
              <a:rPr lang="en-GB" sz="1400" dirty="0">
                <a:hlinkClick r:id="rId2" action="ppaction://hlinksldjump"/>
              </a:rPr>
              <a:t>(43)</a:t>
            </a:r>
            <a:r>
              <a:rPr lang="en-GB" sz="1400" dirty="0"/>
              <a:t>.</a:t>
            </a:r>
            <a:endParaRPr lang="en-GB" sz="1400" dirty="0" smtClean="0"/>
          </a:p>
          <a:p>
            <a:pPr marL="0" indent="0">
              <a:buNone/>
            </a:pPr>
            <a:endParaRPr lang="en-GB" sz="1400" dirty="0" smtClean="0"/>
          </a:p>
          <a:p>
            <a:pPr marL="0" indent="0">
              <a:buNone/>
            </a:pPr>
            <a:r>
              <a:rPr lang="en-GB" sz="1400" b="1" dirty="0" smtClean="0"/>
              <a:t>Contact of people in substance/alcohol misuse services with mental health services:</a:t>
            </a:r>
            <a:endParaRPr lang="en-GB" sz="1400" b="1" dirty="0"/>
          </a:p>
          <a:p>
            <a:r>
              <a:rPr lang="en-GB" sz="1400" dirty="0"/>
              <a:t>29.6% of people aged over 18 in drug misuse treatment were in contact with mental health services in 2016/17. This is </a:t>
            </a:r>
            <a:r>
              <a:rPr lang="en-GB" sz="1400" dirty="0">
                <a:solidFill>
                  <a:srgbClr val="0070C0"/>
                </a:solidFill>
              </a:rPr>
              <a:t>similar</a:t>
            </a:r>
            <a:r>
              <a:rPr lang="en-GB" sz="1400" dirty="0"/>
              <a:t> to London levels but </a:t>
            </a:r>
            <a:r>
              <a:rPr lang="en-GB" sz="1400" dirty="0" smtClean="0"/>
              <a:t>higher than </a:t>
            </a:r>
            <a:r>
              <a:rPr lang="en-GB" sz="1400" dirty="0"/>
              <a:t>national </a:t>
            </a:r>
            <a:r>
              <a:rPr lang="en-GB" sz="1400" dirty="0" smtClean="0"/>
              <a:t>levels</a:t>
            </a:r>
            <a:r>
              <a:rPr lang="en-GB" sz="1400" dirty="0">
                <a:hlinkClick r:id="rId3" action="ppaction://hlinksldjump"/>
              </a:rPr>
              <a:t> (18)</a:t>
            </a:r>
            <a:r>
              <a:rPr lang="en-GB" sz="1400" dirty="0"/>
              <a:t>. </a:t>
            </a:r>
            <a:endParaRPr lang="en-GB" sz="1400" dirty="0" smtClean="0"/>
          </a:p>
          <a:p>
            <a:r>
              <a:rPr lang="en-GB" sz="1400" dirty="0" smtClean="0"/>
              <a:t>33.9</a:t>
            </a:r>
            <a:r>
              <a:rPr lang="en-GB" sz="1400" dirty="0"/>
              <a:t>% of people aged over 18 in alcohol misuse treatment were also in mental health services. This was significantly </a:t>
            </a:r>
            <a:r>
              <a:rPr lang="en-GB" sz="1400" dirty="0">
                <a:solidFill>
                  <a:srgbClr val="FF0000"/>
                </a:solidFill>
              </a:rPr>
              <a:t>higher</a:t>
            </a:r>
            <a:r>
              <a:rPr lang="en-GB" sz="1400" dirty="0"/>
              <a:t> than the London percentage (28.1%) and national percentage (22.7</a:t>
            </a:r>
            <a:r>
              <a:rPr lang="en-GB" sz="1400" dirty="0" smtClean="0"/>
              <a:t>%) </a:t>
            </a:r>
            <a:r>
              <a:rPr lang="en-GB" sz="1400" dirty="0">
                <a:hlinkClick r:id="rId3" action="ppaction://hlinksldjump"/>
              </a:rPr>
              <a:t>(18)</a:t>
            </a:r>
            <a:r>
              <a:rPr lang="en-GB" sz="1400" dirty="0"/>
              <a:t>. </a:t>
            </a:r>
          </a:p>
          <a:p>
            <a:pPr marL="0" indent="0">
              <a:buNone/>
            </a:pPr>
            <a:endParaRPr lang="en-GB" sz="1400" dirty="0"/>
          </a:p>
        </p:txBody>
      </p:sp>
    </p:spTree>
    <p:extLst>
      <p:ext uri="{BB962C8B-B14F-4D97-AF65-F5344CB8AC3E}">
        <p14:creationId xmlns:p14="http://schemas.microsoft.com/office/powerpoint/2010/main" val="217793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112568"/>
          </a:xfrm>
        </p:spPr>
        <p:txBody>
          <a:bodyPr/>
          <a:lstStyle/>
          <a:p>
            <a:pPr marL="0" indent="0" algn="ctr">
              <a:buNone/>
            </a:pPr>
            <a:r>
              <a:rPr lang="en-GB" sz="1600" b="1" dirty="0" smtClean="0"/>
              <a:t>COMMUNITY INSIGHTS</a:t>
            </a:r>
            <a:endParaRPr lang="en-GB" dirty="0"/>
          </a:p>
          <a:p>
            <a:pPr marL="0" indent="0">
              <a:buNone/>
            </a:pPr>
            <a:r>
              <a:rPr lang="en-GB" sz="1400" dirty="0" smtClean="0"/>
              <a:t>The Community Insights team has held general sessions asking members of the public in Tower Hamlets 3 questions:</a:t>
            </a:r>
          </a:p>
          <a:p>
            <a:pPr marL="0" lvl="0" indent="0" algn="ctr">
              <a:buNone/>
            </a:pPr>
            <a:r>
              <a:rPr lang="en-GB" sz="1400" b="1" dirty="0" smtClean="0"/>
              <a:t>‘</a:t>
            </a:r>
            <a:r>
              <a:rPr lang="en-GB" sz="1400" b="1" dirty="0"/>
              <a:t>What helps you feel well and stay healthy</a:t>
            </a:r>
            <a:r>
              <a:rPr lang="en-GB" sz="1400" b="1" dirty="0" smtClean="0"/>
              <a:t>?’</a:t>
            </a:r>
            <a:endParaRPr lang="en-GB" sz="1400" b="1" dirty="0"/>
          </a:p>
          <a:p>
            <a:pPr marL="0" lvl="0" indent="0" algn="ctr">
              <a:buNone/>
            </a:pPr>
            <a:r>
              <a:rPr lang="en-GB" sz="1400" b="1" dirty="0" smtClean="0"/>
              <a:t>‘What </a:t>
            </a:r>
            <a:r>
              <a:rPr lang="en-GB" sz="1400" b="1" dirty="0"/>
              <a:t>prevents you from feeling well and staying healthy?</a:t>
            </a:r>
          </a:p>
          <a:p>
            <a:pPr marL="0" lvl="0" indent="0" algn="ctr">
              <a:buNone/>
            </a:pPr>
            <a:r>
              <a:rPr lang="en-GB" sz="1400" b="1" dirty="0" smtClean="0"/>
              <a:t>‘Do </a:t>
            </a:r>
            <a:r>
              <a:rPr lang="en-GB" sz="1400" b="1" dirty="0"/>
              <a:t>you have any ideas that can help make things better</a:t>
            </a:r>
            <a:r>
              <a:rPr lang="en-GB" sz="1400" b="1" dirty="0" smtClean="0"/>
              <a:t>?’</a:t>
            </a:r>
          </a:p>
          <a:p>
            <a:pPr marL="0" indent="0">
              <a:buNone/>
            </a:pPr>
            <a:r>
              <a:rPr lang="en-GB" sz="1400" dirty="0" smtClean="0"/>
              <a:t>Two of the sessions took </a:t>
            </a:r>
            <a:r>
              <a:rPr lang="en-GB" sz="1400" dirty="0"/>
              <a:t>place </a:t>
            </a:r>
            <a:r>
              <a:rPr lang="en-GB" sz="1400" dirty="0" smtClean="0"/>
              <a:t>at London </a:t>
            </a:r>
            <a:r>
              <a:rPr lang="en-GB" sz="1400" dirty="0"/>
              <a:t>Muslim Centre- Bangladeshi Mental Health </a:t>
            </a:r>
            <a:r>
              <a:rPr lang="en-GB" sz="1400" dirty="0" smtClean="0"/>
              <a:t>Forum’s (BMHF) World Mental Health Awareness day event and Whitechapel </a:t>
            </a:r>
            <a:r>
              <a:rPr lang="en-GB" sz="1400" dirty="0"/>
              <a:t>Idea </a:t>
            </a:r>
            <a:r>
              <a:rPr lang="en-GB" sz="1400" dirty="0" smtClean="0"/>
              <a:t>Store. Some of the themes that arose:</a:t>
            </a:r>
          </a:p>
          <a:p>
            <a:r>
              <a:rPr lang="en-GB" sz="1400" dirty="0" smtClean="0"/>
              <a:t>People felt that what makes them feel healthy is closely linked to their environment, safety, financial situation, social cohesion and access to healthy food and exercise that is affordable</a:t>
            </a:r>
          </a:p>
          <a:p>
            <a:r>
              <a:rPr lang="en-GB" sz="1400" dirty="0" smtClean="0"/>
              <a:t>Residents also recognised factors such as diet and health behaviours: they discussed the importance of self care, sleeping, eating well, resting, exercise and managing time. </a:t>
            </a:r>
          </a:p>
          <a:p>
            <a:r>
              <a:rPr lang="en-GB" sz="1400" dirty="0" smtClean="0"/>
              <a:t>People at the Ideas Stores discussed the benefits of hobbies, such as poetry, spots and reading for their health. They also talked more about the benefits of green space.</a:t>
            </a:r>
          </a:p>
          <a:p>
            <a:r>
              <a:rPr lang="en-GB" sz="1400" dirty="0"/>
              <a:t>At the BMHF event, faith and religion </a:t>
            </a:r>
            <a:r>
              <a:rPr lang="en-GB" sz="1400" dirty="0" smtClean="0"/>
              <a:t>were identified as </a:t>
            </a:r>
            <a:r>
              <a:rPr lang="en-GB" sz="1400" dirty="0"/>
              <a:t>helping </a:t>
            </a:r>
            <a:r>
              <a:rPr lang="en-GB" sz="1400" dirty="0" smtClean="0"/>
              <a:t>some people </a:t>
            </a:r>
            <a:r>
              <a:rPr lang="en-GB" sz="1400" dirty="0"/>
              <a:t>feel healthy </a:t>
            </a:r>
          </a:p>
          <a:p>
            <a:r>
              <a:rPr lang="en-GB" sz="1400" dirty="0" smtClean="0"/>
              <a:t>At the BMHF event, some mental health barriers were identified: ‘Not getting access to mental health services quickly’, ‘being sectioned under Mental Health Act stigma’,  and ‘Self </a:t>
            </a:r>
            <a:r>
              <a:rPr lang="en-GB" sz="1400" dirty="0"/>
              <a:t>doubt prevents me from feeling healthy</a:t>
            </a:r>
            <a:r>
              <a:rPr lang="en-GB" sz="1400" dirty="0" smtClean="0"/>
              <a:t>’ </a:t>
            </a:r>
          </a:p>
          <a:p>
            <a:r>
              <a:rPr lang="en-GB" sz="1400" dirty="0" smtClean="0"/>
              <a:t>‘More accessible counselling’ was identified as a need at the Ideas Store session.</a:t>
            </a:r>
          </a:p>
          <a:p>
            <a:pPr marL="0" indent="0">
              <a:buNone/>
            </a:pPr>
            <a:r>
              <a:rPr lang="en-GB" sz="1400" dirty="0" smtClean="0"/>
              <a:t>A theme picked up at sessions held with parents at </a:t>
            </a:r>
            <a:r>
              <a:rPr lang="en-GB" sz="1400" dirty="0"/>
              <a:t>Arnhem Wharf and </a:t>
            </a:r>
            <a:r>
              <a:rPr lang="en-GB" sz="1400" dirty="0" err="1"/>
              <a:t>Woolmore</a:t>
            </a:r>
            <a:r>
              <a:rPr lang="en-GB" sz="1400" dirty="0"/>
              <a:t> primary schools </a:t>
            </a:r>
            <a:r>
              <a:rPr lang="en-GB" sz="1400" dirty="0" smtClean="0"/>
              <a:t>has been the close link between parental and child wellbeing. One mother described how </a:t>
            </a:r>
            <a:r>
              <a:rPr lang="en-GB" sz="1400" dirty="0"/>
              <a:t>her state of mind directly influenced how her children feel and relate to the world around </a:t>
            </a:r>
            <a:r>
              <a:rPr lang="en-GB" sz="1400" dirty="0" smtClean="0"/>
              <a:t>them, and another reported “</a:t>
            </a:r>
            <a:r>
              <a:rPr lang="en-GB" sz="1400" dirty="0"/>
              <a:t>it’s not about the </a:t>
            </a:r>
            <a:r>
              <a:rPr lang="en-GB" sz="1400" dirty="0" smtClean="0"/>
              <a:t>children, </a:t>
            </a:r>
            <a:r>
              <a:rPr lang="en-GB" sz="1400" dirty="0"/>
              <a:t>it’s about </a:t>
            </a:r>
            <a:r>
              <a:rPr lang="en-GB" sz="1400" dirty="0" smtClean="0"/>
              <a:t>me - </a:t>
            </a:r>
            <a:r>
              <a:rPr lang="en-GB" sz="1400" dirty="0"/>
              <a:t>how do I look after myself to be able to look after them</a:t>
            </a:r>
            <a:r>
              <a:rPr lang="en-GB" sz="1400" dirty="0" smtClean="0"/>
              <a:t>”.</a:t>
            </a:r>
            <a:endParaRPr lang="en-GB" sz="1400"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733687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4464050"/>
          </a:xfrm>
        </p:spPr>
        <p:txBody>
          <a:bodyPr/>
          <a:lstStyle/>
          <a:p>
            <a:pPr marL="0" indent="0" algn="ctr">
              <a:buNone/>
            </a:pPr>
            <a:r>
              <a:rPr lang="en-GB" sz="1600" b="1" dirty="0" smtClean="0"/>
              <a:t>MENTAL HEALTH SERVICE USER FEEDBACK</a:t>
            </a:r>
          </a:p>
          <a:p>
            <a:pPr marL="0" indent="0">
              <a:buNone/>
            </a:pPr>
            <a:endParaRPr lang="en-GB" sz="1400" dirty="0"/>
          </a:p>
          <a:p>
            <a:pPr marL="0" indent="0">
              <a:buNone/>
            </a:pPr>
            <a:r>
              <a:rPr lang="en-GB" sz="1400" dirty="0" smtClean="0"/>
              <a:t>At various coproduction sessions, mental health service </a:t>
            </a:r>
            <a:r>
              <a:rPr lang="en-GB" sz="1400" dirty="0"/>
              <a:t>users </a:t>
            </a:r>
            <a:r>
              <a:rPr lang="en-GB" sz="1400" dirty="0" smtClean="0"/>
              <a:t>are invited to give their thoughts on mental health services and how these can be improved.</a:t>
            </a:r>
          </a:p>
          <a:p>
            <a:pPr marL="0" indent="0">
              <a:buNone/>
            </a:pPr>
            <a:r>
              <a:rPr lang="en-GB" sz="1400" dirty="0" smtClean="0"/>
              <a:t> </a:t>
            </a:r>
          </a:p>
          <a:p>
            <a:pPr marL="0" indent="0">
              <a:buNone/>
            </a:pPr>
            <a:r>
              <a:rPr lang="en-GB" sz="1400" dirty="0" smtClean="0"/>
              <a:t>The feedback included the following needs of service users:</a:t>
            </a:r>
            <a:endParaRPr lang="en-GB" sz="1400" dirty="0"/>
          </a:p>
          <a:p>
            <a:r>
              <a:rPr lang="en-GB" sz="1400" dirty="0" smtClean="0"/>
              <a:t>They want to be able </a:t>
            </a:r>
            <a:r>
              <a:rPr lang="en-GB" sz="1400" dirty="0"/>
              <a:t>to access continuous support long-term without needing to re-apply each </a:t>
            </a:r>
            <a:r>
              <a:rPr lang="en-GB" sz="1400" dirty="0" smtClean="0"/>
              <a:t>time anew</a:t>
            </a:r>
            <a:endParaRPr lang="en-GB" sz="1400" dirty="0"/>
          </a:p>
          <a:p>
            <a:r>
              <a:rPr lang="en-GB" sz="1400" dirty="0" smtClean="0"/>
              <a:t>They want shorter </a:t>
            </a:r>
            <a:r>
              <a:rPr lang="en-GB" sz="1400" dirty="0"/>
              <a:t>waiting times for therapy appointments</a:t>
            </a:r>
          </a:p>
          <a:p>
            <a:r>
              <a:rPr lang="en-GB" sz="1400" dirty="0" smtClean="0"/>
              <a:t>They would </a:t>
            </a:r>
            <a:r>
              <a:rPr lang="en-GB" sz="1400" dirty="0"/>
              <a:t>like to have some continuous support whilst between different </a:t>
            </a:r>
            <a:r>
              <a:rPr lang="en-GB" sz="1400" dirty="0" smtClean="0"/>
              <a:t>services</a:t>
            </a:r>
          </a:p>
          <a:p>
            <a:r>
              <a:rPr lang="en-GB" sz="1400" dirty="0" smtClean="0"/>
              <a:t>Crisis support in the community is needed so that crisis care is not focussed on A&amp;E</a:t>
            </a:r>
            <a:endParaRPr lang="en-GB" sz="1400" dirty="0"/>
          </a:p>
          <a:p>
            <a:r>
              <a:rPr lang="en-GB" sz="1400" dirty="0" smtClean="0"/>
              <a:t>Clinicians should have a more empathetic approach to understanding how physical health conditions can impact upon mental health conditions</a:t>
            </a:r>
          </a:p>
          <a:p>
            <a:r>
              <a:rPr lang="en-GB" sz="1400" dirty="0" smtClean="0"/>
              <a:t>Greater training about how to approach people with mental health problems with empathy is needed for healthcare professionals and universal service providers Improving physical health through changing behaviours requires ongoing support, and it can be difficult to do through one off interventions. Supportive environments and ‘safe spaces’ such as gyms where service users don’t feel stigmatised are important</a:t>
            </a:r>
            <a:endParaRPr lang="en-GB" sz="1400" dirty="0"/>
          </a:p>
          <a:p>
            <a:r>
              <a:rPr lang="en-GB" sz="1400" dirty="0" smtClean="0"/>
              <a:t>Feedback on what has been taken into consideration from coproduction events is needed to give service users faith that it is being listened to</a:t>
            </a:r>
            <a:endParaRPr lang="en-GB" dirty="0"/>
          </a:p>
        </p:txBody>
      </p:sp>
    </p:spTree>
    <p:extLst>
      <p:ext uri="{BB962C8B-B14F-4D97-AF65-F5344CB8AC3E}">
        <p14:creationId xmlns:p14="http://schemas.microsoft.com/office/powerpoint/2010/main" val="4037583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20" y="1413222"/>
            <a:ext cx="8641655" cy="5184130"/>
          </a:xfrm>
        </p:spPr>
        <p:txBody>
          <a:bodyPr/>
          <a:lstStyle/>
          <a:p>
            <a:pPr marL="0" indent="0">
              <a:buNone/>
            </a:pPr>
            <a:endParaRPr lang="en-GB" sz="1400" b="1" dirty="0" smtClean="0"/>
          </a:p>
          <a:p>
            <a:pPr marL="0" indent="0">
              <a:buNone/>
            </a:pPr>
            <a:r>
              <a:rPr lang="en-GB" sz="1400" b="1" dirty="0" smtClean="0"/>
              <a:t>Quantitative:</a:t>
            </a:r>
          </a:p>
          <a:p>
            <a:r>
              <a:rPr lang="en-GB" sz="1400" dirty="0" smtClean="0"/>
              <a:t>Prevalence </a:t>
            </a:r>
            <a:r>
              <a:rPr lang="en-GB" sz="1400" dirty="0"/>
              <a:t>rates of </a:t>
            </a:r>
            <a:r>
              <a:rPr lang="en-GB" sz="1400" dirty="0" smtClean="0"/>
              <a:t>perinatal mental health conditions, children’s mental health conditions</a:t>
            </a:r>
            <a:endParaRPr lang="en-GB" sz="1400" dirty="0"/>
          </a:p>
          <a:p>
            <a:r>
              <a:rPr lang="en-GB" sz="1400" dirty="0" smtClean="0"/>
              <a:t>Data showing the impact </a:t>
            </a:r>
            <a:r>
              <a:rPr lang="en-GB" sz="1400" dirty="0"/>
              <a:t>of services on </a:t>
            </a:r>
            <a:r>
              <a:rPr lang="en-GB" sz="1400" dirty="0" smtClean="0"/>
              <a:t>mental health outcomes</a:t>
            </a:r>
          </a:p>
          <a:p>
            <a:r>
              <a:rPr lang="en-GB" sz="1400" dirty="0" smtClean="0"/>
              <a:t>Numbers accessing the wellbeing and public mental health interventions in the general population</a:t>
            </a:r>
            <a:endParaRPr lang="en-GB" sz="1400" dirty="0"/>
          </a:p>
          <a:p>
            <a:r>
              <a:rPr lang="en-GB" sz="1400" dirty="0" smtClean="0"/>
              <a:t>Local </a:t>
            </a:r>
            <a:r>
              <a:rPr lang="en-GB" sz="1400" dirty="0"/>
              <a:t>estimated costs of mental disorder, mental health expenditure or information about potential local economic savings from effective public mental health </a:t>
            </a:r>
            <a:r>
              <a:rPr lang="en-GB" sz="1400" dirty="0" smtClean="0"/>
              <a:t>interventions</a:t>
            </a:r>
            <a:endParaRPr lang="en-GB" sz="1400" dirty="0"/>
          </a:p>
          <a:p>
            <a:r>
              <a:rPr lang="en-GB" sz="1400" dirty="0" smtClean="0"/>
              <a:t>More data about the needs of at risk groups: people </a:t>
            </a:r>
            <a:r>
              <a:rPr lang="en-GB" sz="1400" dirty="0"/>
              <a:t>with dual </a:t>
            </a:r>
            <a:r>
              <a:rPr lang="en-GB" sz="1400" dirty="0" smtClean="0"/>
              <a:t>diagnoses (including children misusing substances), offenders, BAME groups, migrants and refugees </a:t>
            </a:r>
          </a:p>
          <a:p>
            <a:r>
              <a:rPr lang="en-GB" sz="1400" dirty="0" smtClean="0"/>
              <a:t>Breakdown </a:t>
            </a:r>
            <a:r>
              <a:rPr lang="en-GB" sz="1400" dirty="0"/>
              <a:t>by ethnicity and other characteristics of access to mental health </a:t>
            </a:r>
            <a:r>
              <a:rPr lang="en-GB" sz="1400" dirty="0" smtClean="0"/>
              <a:t>services</a:t>
            </a:r>
          </a:p>
          <a:p>
            <a:endParaRPr lang="en-GB" sz="1000" dirty="0" smtClean="0"/>
          </a:p>
          <a:p>
            <a:pPr marL="0" indent="0">
              <a:buNone/>
            </a:pPr>
            <a:r>
              <a:rPr lang="en-GB" sz="1400" b="1" dirty="0" smtClean="0"/>
              <a:t>Qualitative:</a:t>
            </a:r>
          </a:p>
          <a:p>
            <a:r>
              <a:rPr lang="en-GB" sz="1400" dirty="0" smtClean="0"/>
              <a:t>What is needed at the transition points between CAMHS and adult services?</a:t>
            </a:r>
          </a:p>
          <a:p>
            <a:r>
              <a:rPr lang="en-GB" sz="1400" dirty="0" smtClean="0"/>
              <a:t>Better understanding of the population who feel that they have mental health problems but are not being seen by services; the gap between felt need and expressed need, and why there is this gap.</a:t>
            </a:r>
          </a:p>
          <a:p>
            <a:r>
              <a:rPr lang="en-GB" sz="1400" dirty="0" smtClean="0"/>
              <a:t>What do people in the general population do when they have problems but before they access services?</a:t>
            </a:r>
          </a:p>
          <a:p>
            <a:r>
              <a:rPr lang="en-GB" sz="1400" dirty="0" smtClean="0"/>
              <a:t>What impact do digital platforms and social media have on resident mental health needs; positive and negative?</a:t>
            </a:r>
          </a:p>
          <a:p>
            <a:r>
              <a:rPr lang="en-GB" sz="1400" dirty="0" smtClean="0"/>
              <a:t>Clearer narratives at a local, more granular level about what affects wellbeing, relationships and social cohesion in the borough, and what assets are most valued. Community asset mapping is recommended as a key action of needs assessment in the Prevention Concordat, which would need greater time than was available for this JSNA.</a:t>
            </a:r>
          </a:p>
          <a:p>
            <a:endParaRPr lang="en-GB" dirty="0"/>
          </a:p>
        </p:txBody>
      </p:sp>
    </p:spTree>
    <p:extLst>
      <p:ext uri="{BB962C8B-B14F-4D97-AF65-F5344CB8AC3E}">
        <p14:creationId xmlns:p14="http://schemas.microsoft.com/office/powerpoint/2010/main" val="1208281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5040560"/>
          </a:xfrm>
        </p:spPr>
        <p:txBody>
          <a:bodyPr/>
          <a:lstStyle/>
          <a:p>
            <a:pPr marL="0" indent="0" algn="ctr">
              <a:buNone/>
            </a:pPr>
            <a:r>
              <a:rPr lang="en-GB" sz="1400" b="1" dirty="0" smtClean="0"/>
              <a:t>PHE’S 5 SECTION FRAMEWORK FOR LOCAL ACTION</a:t>
            </a:r>
          </a:p>
          <a:p>
            <a:pPr marL="0" indent="0" algn="ctr">
              <a:buNone/>
            </a:pPr>
            <a:endParaRPr lang="en-GB" sz="1400" dirty="0" smtClean="0"/>
          </a:p>
          <a:p>
            <a:pPr marL="0" indent="0">
              <a:buNone/>
            </a:pPr>
            <a:r>
              <a:rPr lang="en-GB" sz="1400" dirty="0" smtClean="0"/>
              <a:t>The </a:t>
            </a:r>
            <a:r>
              <a:rPr lang="en-GB" sz="1400" dirty="0"/>
              <a:t>following 5 </a:t>
            </a:r>
            <a:r>
              <a:rPr lang="en-GB" sz="1400" dirty="0" smtClean="0"/>
              <a:t>priority areas to support local action are </a:t>
            </a:r>
            <a:r>
              <a:rPr lang="en-GB" sz="1400" dirty="0"/>
              <a:t>recommended in PHE’s Prevention </a:t>
            </a:r>
            <a:r>
              <a:rPr lang="en-GB" sz="1400" dirty="0" smtClean="0"/>
              <a:t>Concordat, and this framework been used to help set the priorities emerging from this JSNA</a:t>
            </a:r>
            <a:r>
              <a:rPr lang="en-GB" sz="1400" dirty="0" smtClean="0">
                <a:hlinkClick r:id="rId2" action="ppaction://hlinksldjump"/>
              </a:rPr>
              <a:t>(8)</a:t>
            </a:r>
            <a:r>
              <a:rPr lang="en-GB" sz="1400" dirty="0" smtClean="0"/>
              <a:t>.</a:t>
            </a:r>
          </a:p>
          <a:p>
            <a:pPr marL="0" indent="0">
              <a:buNone/>
            </a:pPr>
            <a:endParaRPr lang="en-GB" sz="1400" dirty="0"/>
          </a:p>
          <a:p>
            <a:pPr>
              <a:buFont typeface="+mj-lt"/>
              <a:buAutoNum type="arabicPeriod"/>
            </a:pPr>
            <a:r>
              <a:rPr lang="en-GB" sz="1400" b="1" dirty="0"/>
              <a:t>Needs and assets assessment - effective use of data and intelligence: </a:t>
            </a:r>
            <a:r>
              <a:rPr lang="en-GB" sz="1400" dirty="0"/>
              <a:t>Having a clear understanding of the key mental health issues affecting local communities, and which specific interventions should be prioritised to best meet local needs. </a:t>
            </a:r>
            <a:endParaRPr lang="en-GB" sz="1400" dirty="0" smtClean="0"/>
          </a:p>
          <a:p>
            <a:pPr>
              <a:buFont typeface="+mj-lt"/>
              <a:buAutoNum type="arabicPeriod"/>
            </a:pPr>
            <a:endParaRPr lang="en-GB" sz="1400" dirty="0"/>
          </a:p>
          <a:p>
            <a:pPr>
              <a:buFont typeface="+mj-lt"/>
              <a:buAutoNum type="arabicPeriod"/>
            </a:pPr>
            <a:r>
              <a:rPr lang="en-GB" sz="1400" b="1" dirty="0"/>
              <a:t>Partnership and alignment: </a:t>
            </a:r>
            <a:r>
              <a:rPr lang="en-GB" sz="1400" dirty="0"/>
              <a:t>Local organisations and populations working together across sectors to align plans and undertake joint or complementary programmes of work. </a:t>
            </a:r>
            <a:endParaRPr lang="en-GB" sz="1400" dirty="0" smtClean="0"/>
          </a:p>
          <a:p>
            <a:pPr>
              <a:buFont typeface="+mj-lt"/>
              <a:buAutoNum type="arabicPeriod"/>
            </a:pPr>
            <a:endParaRPr lang="en-GB" sz="1400" dirty="0"/>
          </a:p>
          <a:p>
            <a:pPr>
              <a:buFont typeface="+mj-lt"/>
              <a:buAutoNum type="arabicPeriod"/>
            </a:pPr>
            <a:r>
              <a:rPr lang="en-GB" sz="1400" b="1" dirty="0"/>
              <a:t>Translating need into deliverable commitments: </a:t>
            </a:r>
            <a:r>
              <a:rPr lang="en-GB" sz="1400" dirty="0"/>
              <a:t>Ensuring that high-level strategic aims to promote better mental health are translated into actions and integrated into operational plans across a range of organisations. </a:t>
            </a:r>
            <a:endParaRPr lang="en-GB" sz="1400" dirty="0" smtClean="0"/>
          </a:p>
          <a:p>
            <a:pPr>
              <a:buFont typeface="+mj-lt"/>
              <a:buAutoNum type="arabicPeriod"/>
            </a:pPr>
            <a:endParaRPr lang="en-GB" sz="1400" dirty="0"/>
          </a:p>
          <a:p>
            <a:pPr>
              <a:buFont typeface="+mj-lt"/>
              <a:buAutoNum type="arabicPeriod"/>
            </a:pPr>
            <a:r>
              <a:rPr lang="en-GB" sz="1400" b="1" dirty="0"/>
              <a:t>Defining success outcomes: </a:t>
            </a:r>
            <a:r>
              <a:rPr lang="en-GB" sz="1400" dirty="0"/>
              <a:t>Having a clear understanding of how to measure outcomes in preventing mental health problems and promoting good mental health, and which would be most relevant to the local community. </a:t>
            </a:r>
            <a:endParaRPr lang="en-GB" sz="1400" dirty="0" smtClean="0"/>
          </a:p>
          <a:p>
            <a:pPr>
              <a:buFont typeface="+mj-lt"/>
              <a:buAutoNum type="arabicPeriod"/>
            </a:pPr>
            <a:endParaRPr lang="en-GB" sz="1400" dirty="0"/>
          </a:p>
          <a:p>
            <a:pPr>
              <a:buFont typeface="+mj-lt"/>
              <a:buAutoNum type="arabicPeriod"/>
            </a:pPr>
            <a:r>
              <a:rPr lang="en-GB" sz="1400" b="1" dirty="0"/>
              <a:t>Leadership and accountability: </a:t>
            </a:r>
            <a:r>
              <a:rPr lang="en-GB" sz="1400" dirty="0"/>
              <a:t>Ensuring that the wide range of organisations are involved in better mental health and are held to account for jointly agreed actions, with clear leadership and direction. </a:t>
            </a:r>
          </a:p>
          <a:p>
            <a:pPr marL="0" indent="0">
              <a:buNone/>
            </a:pPr>
            <a:endParaRPr lang="en-GB" sz="1400" b="1" dirty="0" smtClean="0"/>
          </a:p>
        </p:txBody>
      </p:sp>
    </p:spTree>
    <p:extLst>
      <p:ext uri="{BB962C8B-B14F-4D97-AF65-F5344CB8AC3E}">
        <p14:creationId xmlns:p14="http://schemas.microsoft.com/office/powerpoint/2010/main" val="917000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5112568"/>
          </a:xfrm>
        </p:spPr>
        <p:txBody>
          <a:bodyPr/>
          <a:lstStyle/>
          <a:p>
            <a:pPr marL="0" indent="0">
              <a:buNone/>
            </a:pPr>
            <a:r>
              <a:rPr lang="en-GB" sz="1400" b="1" dirty="0" smtClean="0"/>
              <a:t>Local </a:t>
            </a:r>
            <a:r>
              <a:rPr lang="en-GB" sz="1400" b="1" dirty="0"/>
              <a:t>services:</a:t>
            </a:r>
          </a:p>
          <a:p>
            <a:r>
              <a:rPr lang="en-GB" sz="1400" dirty="0" smtClean="0"/>
              <a:t>Audit how services </a:t>
            </a:r>
            <a:r>
              <a:rPr lang="en-GB" sz="1400" dirty="0"/>
              <a:t>are being accessed </a:t>
            </a:r>
            <a:r>
              <a:rPr lang="en-GB" sz="1400" dirty="0" smtClean="0"/>
              <a:t>by </a:t>
            </a:r>
            <a:r>
              <a:rPr lang="en-GB" sz="1400" dirty="0"/>
              <a:t>ethnic minority </a:t>
            </a:r>
            <a:r>
              <a:rPr lang="en-GB" sz="1400" dirty="0" smtClean="0"/>
              <a:t>groups, and work to improve uptake as necessary.</a:t>
            </a:r>
          </a:p>
          <a:p>
            <a:r>
              <a:rPr lang="en-GB" sz="1400" dirty="0" smtClean="0"/>
              <a:t>Consider how best to provide </a:t>
            </a:r>
            <a:r>
              <a:rPr lang="en-GB" sz="1400" dirty="0"/>
              <a:t>m</a:t>
            </a:r>
            <a:r>
              <a:rPr lang="en-GB" sz="1400" dirty="0" smtClean="0"/>
              <a:t>ental </a:t>
            </a:r>
            <a:r>
              <a:rPr lang="en-GB" sz="1400" dirty="0"/>
              <a:t>health support for people with </a:t>
            </a:r>
            <a:r>
              <a:rPr lang="en-GB" sz="1400" dirty="0" smtClean="0"/>
              <a:t>long term physical health conditions. </a:t>
            </a:r>
          </a:p>
          <a:p>
            <a:r>
              <a:rPr lang="en-GB" sz="1400" dirty="0" smtClean="0"/>
              <a:t>Review GP prescribing of antipsychotics and why this might be high the in borough.</a:t>
            </a:r>
          </a:p>
          <a:p>
            <a:r>
              <a:rPr lang="en-GB" sz="1400" dirty="0" smtClean="0"/>
              <a:t>Improve physical health checks and recording of people with severe mental illness.</a:t>
            </a:r>
          </a:p>
          <a:p>
            <a:r>
              <a:rPr lang="en-GB" sz="1400" dirty="0"/>
              <a:t>Consider and plan for </a:t>
            </a:r>
            <a:r>
              <a:rPr lang="en-GB" sz="1400" dirty="0" smtClean="0"/>
              <a:t>the national </a:t>
            </a:r>
            <a:r>
              <a:rPr lang="en-GB" sz="1400" dirty="0"/>
              <a:t>move towards greater digitisation of primary care and secondary care services, and how this might impact mental health provision in the borough</a:t>
            </a:r>
            <a:r>
              <a:rPr lang="en-GB" sz="1400" dirty="0" smtClean="0"/>
              <a:t>.</a:t>
            </a:r>
          </a:p>
          <a:p>
            <a:r>
              <a:rPr lang="en-GB" sz="1400" dirty="0" smtClean="0"/>
              <a:t>Increase the number of people on CPA who are in employment and settled accommodation</a:t>
            </a:r>
          </a:p>
          <a:p>
            <a:r>
              <a:rPr lang="en-GB" sz="1400" dirty="0" smtClean="0"/>
              <a:t>Ensure that transitions between CAMHS and adult mental health services are smooth and carefully managed, taking into account the national plans to expand the </a:t>
            </a:r>
            <a:r>
              <a:rPr lang="en-GB" sz="1400" dirty="0" err="1" smtClean="0"/>
              <a:t>iTHRIVE</a:t>
            </a:r>
            <a:r>
              <a:rPr lang="en-GB" sz="1400" dirty="0" smtClean="0"/>
              <a:t> model to 0-25 year olds.</a:t>
            </a:r>
          </a:p>
          <a:p>
            <a:r>
              <a:rPr lang="en-GB" sz="1400" dirty="0"/>
              <a:t>Create closer links between services for people who are vulnerable, such as welfare, social care and employment services, and wellbeing services may help (a) frontline workers more actively recognise the mental health implications, and (b) signpost people who are vulnerable to the services more quickly and easily. </a:t>
            </a:r>
          </a:p>
          <a:p>
            <a:r>
              <a:rPr lang="en-GB" sz="1400" dirty="0"/>
              <a:t>Expand provision for people self identifying as depressed and anxious, who are not necessarily diagnosed by their doctor as such, in ways that are inclusive and accessible – e.g. ensuring digital offer is not exclusive</a:t>
            </a:r>
            <a:r>
              <a:rPr lang="en-GB" sz="1400" dirty="0" smtClean="0"/>
              <a:t>.</a:t>
            </a:r>
          </a:p>
          <a:p>
            <a:r>
              <a:rPr lang="en-GB" sz="1400" dirty="0" smtClean="0"/>
              <a:t>Ensure that the mental health and wellbeing approach taken in schools is more consistent across the borough.</a:t>
            </a:r>
            <a:endParaRPr lang="en-GB" sz="1400" dirty="0"/>
          </a:p>
          <a:p>
            <a:r>
              <a:rPr lang="en-GB" sz="1400" dirty="0" smtClean="0"/>
              <a:t>Improve engagement </a:t>
            </a:r>
            <a:r>
              <a:rPr lang="en-GB" sz="1400" dirty="0"/>
              <a:t>with pan-London activities around stigma and mental health awareness through Thrive</a:t>
            </a:r>
            <a:r>
              <a:rPr lang="en-GB" sz="1400" dirty="0" smtClean="0"/>
              <a:t>.</a:t>
            </a:r>
            <a:endParaRPr lang="en-GB" sz="1400" b="1" dirty="0" smtClean="0"/>
          </a:p>
          <a:p>
            <a:r>
              <a:rPr lang="en-GB" sz="1400" dirty="0" smtClean="0"/>
              <a:t>Lack </a:t>
            </a:r>
            <a:r>
              <a:rPr lang="en-GB" sz="1400" dirty="0"/>
              <a:t>of information about </a:t>
            </a:r>
            <a:r>
              <a:rPr lang="en-GB" sz="1400" dirty="0" smtClean="0"/>
              <a:t>services available is </a:t>
            </a:r>
            <a:r>
              <a:rPr lang="en-GB" sz="1400" dirty="0"/>
              <a:t>a concern for </a:t>
            </a:r>
            <a:r>
              <a:rPr lang="en-GB" sz="1400" dirty="0" smtClean="0"/>
              <a:t>residents and service users. </a:t>
            </a:r>
            <a:r>
              <a:rPr lang="en-GB" sz="1400" dirty="0"/>
              <a:t>A central directory with information on wellbeing and mental health services in the borough that </a:t>
            </a:r>
            <a:r>
              <a:rPr lang="en-GB" sz="1400" dirty="0" smtClean="0"/>
              <a:t>is </a:t>
            </a:r>
            <a:r>
              <a:rPr lang="en-GB" sz="1400" dirty="0"/>
              <a:t>regularly updated is important. </a:t>
            </a:r>
            <a:r>
              <a:rPr lang="en-GB" sz="1400" dirty="0" smtClean="0"/>
              <a:t>This is being planned through the ‘Information, Advice &amp; Guidance’ but should remain a priority until delivered.</a:t>
            </a:r>
            <a:endParaRPr lang="en-GB" sz="1400" dirty="0"/>
          </a:p>
          <a:p>
            <a:endParaRPr lang="en-GB" dirty="0"/>
          </a:p>
        </p:txBody>
      </p:sp>
    </p:spTree>
    <p:extLst>
      <p:ext uri="{BB962C8B-B14F-4D97-AF65-F5344CB8AC3E}">
        <p14:creationId xmlns:p14="http://schemas.microsoft.com/office/powerpoint/2010/main" val="20773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824536"/>
          </a:xfrm>
        </p:spPr>
        <p:txBody>
          <a:bodyPr/>
          <a:lstStyle/>
          <a:p>
            <a:pPr marL="0" indent="0">
              <a:buNone/>
            </a:pPr>
            <a:r>
              <a:rPr lang="en-GB" sz="1400" b="1" dirty="0" smtClean="0"/>
              <a:t>Outcomes:</a:t>
            </a:r>
          </a:p>
          <a:p>
            <a:r>
              <a:rPr lang="en-GB" sz="1400" dirty="0" smtClean="0"/>
              <a:t>Mental health outcomes are difficult to measure so extra effort is needed to monitor progress.</a:t>
            </a:r>
          </a:p>
          <a:p>
            <a:r>
              <a:rPr lang="en-GB" sz="1400" dirty="0" smtClean="0"/>
              <a:t>Where possible, quantify the impact on wellbeing that services across the council and CCG commission have. This will help frame wellbeing as an outcome that is worth measuring and working on, across departments.</a:t>
            </a:r>
          </a:p>
          <a:p>
            <a:r>
              <a:rPr lang="en-GB" sz="1400" dirty="0" smtClean="0"/>
              <a:t>Mental health service outcomes could be linked to the Tower Hamlets Together ‘I statements’ to ensure that services are working towards standards set by residents as well as those set nationally.</a:t>
            </a:r>
          </a:p>
          <a:p>
            <a:endParaRPr lang="en-GB" sz="800" dirty="0" smtClean="0"/>
          </a:p>
          <a:p>
            <a:pPr marL="0" indent="0">
              <a:buNone/>
            </a:pPr>
            <a:r>
              <a:rPr lang="en-GB" sz="1400" b="1" dirty="0" smtClean="0"/>
              <a:t>Leadership, partnership, accountability and alignment</a:t>
            </a:r>
            <a:endParaRPr lang="en-GB" sz="1400" b="1" dirty="0"/>
          </a:p>
          <a:p>
            <a:r>
              <a:rPr lang="en-GB" sz="1400" dirty="0"/>
              <a:t>The current Mental Health Partnership Board is predominantly focussed on services for people with mental health problems, </a:t>
            </a:r>
            <a:r>
              <a:rPr lang="en-GB" sz="1400" dirty="0" smtClean="0"/>
              <a:t>which leaves a </a:t>
            </a:r>
            <a:r>
              <a:rPr lang="en-GB" sz="1400" dirty="0"/>
              <a:t>gap around where broader public mental health is discussed.</a:t>
            </a:r>
          </a:p>
          <a:p>
            <a:r>
              <a:rPr lang="en-GB" sz="1400" dirty="0" smtClean="0"/>
              <a:t>Leadership of </a:t>
            </a:r>
            <a:r>
              <a:rPr lang="en-GB" sz="1400" dirty="0"/>
              <a:t>the public mental health approach is </a:t>
            </a:r>
            <a:r>
              <a:rPr lang="en-GB" sz="1400" dirty="0" smtClean="0"/>
              <a:t>needed</a:t>
            </a:r>
          </a:p>
          <a:p>
            <a:r>
              <a:rPr lang="en-GB" sz="1400" dirty="0" smtClean="0"/>
              <a:t>Establishing accountability structures that centralise oversight of public mental health action in the borough can ensure that the range of necessary services are being covered, reaching enough people, and achieving the intended outcomes. </a:t>
            </a:r>
          </a:p>
          <a:p>
            <a:r>
              <a:rPr lang="en-GB" sz="1400" dirty="0" smtClean="0"/>
              <a:t>Such a group </a:t>
            </a:r>
            <a:r>
              <a:rPr lang="en-GB" sz="1400" dirty="0"/>
              <a:t>could be responsible for setting and adjusting public mental health commissioning according to </a:t>
            </a:r>
            <a:r>
              <a:rPr lang="en-GB" sz="1400" dirty="0" smtClean="0"/>
              <a:t>need, across departments and </a:t>
            </a:r>
            <a:r>
              <a:rPr lang="en-GB" sz="1400" dirty="0" err="1" smtClean="0"/>
              <a:t>organisaitons</a:t>
            </a:r>
            <a:r>
              <a:rPr lang="en-GB" sz="1400" dirty="0" smtClean="0"/>
              <a:t>.</a:t>
            </a:r>
            <a:endParaRPr lang="en-GB" sz="1400" dirty="0"/>
          </a:p>
          <a:p>
            <a:r>
              <a:rPr lang="en-GB" sz="1400" dirty="0" smtClean="0"/>
              <a:t>Establishing how </a:t>
            </a:r>
            <a:r>
              <a:rPr lang="en-GB" sz="1400" dirty="0"/>
              <a:t>mental health sits </a:t>
            </a:r>
            <a:r>
              <a:rPr lang="en-GB" sz="1400" dirty="0" smtClean="0"/>
              <a:t>across the </a:t>
            </a:r>
            <a:r>
              <a:rPr lang="en-GB" sz="1400" dirty="0"/>
              <a:t>Tower Hamlets Together </a:t>
            </a:r>
            <a:r>
              <a:rPr lang="en-GB" sz="1400" dirty="0" err="1" smtClean="0"/>
              <a:t>workstreams</a:t>
            </a:r>
            <a:r>
              <a:rPr lang="en-GB" sz="1400" dirty="0" smtClean="0"/>
              <a:t> is necessary. While there is currently a </a:t>
            </a:r>
            <a:r>
              <a:rPr lang="en-GB" sz="1400" dirty="0"/>
              <a:t>working group for mental health and wellbeing set up in the ‘Born Well Growing Well’ </a:t>
            </a:r>
            <a:r>
              <a:rPr lang="en-GB" sz="1400" dirty="0" err="1"/>
              <a:t>workstream</a:t>
            </a:r>
            <a:r>
              <a:rPr lang="en-GB" sz="1400" dirty="0"/>
              <a:t> </a:t>
            </a:r>
            <a:r>
              <a:rPr lang="en-GB" sz="1400" dirty="0" smtClean="0"/>
              <a:t>(for children), the way that adult </a:t>
            </a:r>
            <a:r>
              <a:rPr lang="en-GB" sz="1400" dirty="0"/>
              <a:t>mental health </a:t>
            </a:r>
            <a:r>
              <a:rPr lang="en-GB" sz="1400" dirty="0" smtClean="0"/>
              <a:t>is shared by the ‘Living </a:t>
            </a:r>
            <a:r>
              <a:rPr lang="en-GB" sz="1400" dirty="0"/>
              <a:t>Well’ or ‘Promoting Independence’ </a:t>
            </a:r>
            <a:r>
              <a:rPr lang="en-GB" sz="1400" dirty="0" err="1" smtClean="0"/>
              <a:t>workstreams</a:t>
            </a:r>
            <a:r>
              <a:rPr lang="en-GB" sz="1400" dirty="0" smtClean="0"/>
              <a:t> needs to be clarified.</a:t>
            </a:r>
          </a:p>
          <a:p>
            <a:r>
              <a:rPr lang="en-GB" sz="1400" dirty="0" smtClean="0"/>
              <a:t>Signing the Prevention Concordat could be a first step towards this</a:t>
            </a:r>
          </a:p>
          <a:p>
            <a:endParaRPr lang="en-GB" sz="1400" dirty="0"/>
          </a:p>
        </p:txBody>
      </p:sp>
    </p:spTree>
    <p:extLst>
      <p:ext uri="{BB962C8B-B14F-4D97-AF65-F5344CB8AC3E}">
        <p14:creationId xmlns:p14="http://schemas.microsoft.com/office/powerpoint/2010/main" val="1276401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557338"/>
            <a:ext cx="8641655" cy="863550"/>
          </a:xfrm>
        </p:spPr>
        <p:txBody>
          <a:bodyPr/>
          <a:lstStyle/>
          <a:p>
            <a:r>
              <a:rPr lang="en-GB" dirty="0" smtClean="0"/>
              <a:t>This publication was produced by Dr Ahimza Thirunavukarasu, Public Health Registrar and approved by [name, job title] in [month, year]</a:t>
            </a:r>
          </a:p>
          <a:p>
            <a:r>
              <a:rPr lang="en-GB" dirty="0" smtClean="0"/>
              <a:t>This publication was signed off by [name, job title] in [month, year]</a:t>
            </a:r>
          </a:p>
          <a:p>
            <a:r>
              <a:rPr lang="en-GB" dirty="0" smtClean="0"/>
              <a:t>Any queries regarding this publication should be sent to [email address]</a:t>
            </a:r>
          </a:p>
          <a:p>
            <a:r>
              <a:rPr lang="en-GB" dirty="0" smtClean="0"/>
              <a:t>Stakeholders who contributed to this publication include: [name, organisation], [name, organisation], [name, organisation]</a:t>
            </a:r>
          </a:p>
          <a:p>
            <a:endParaRPr lang="en-GB" dirty="0"/>
          </a:p>
        </p:txBody>
      </p:sp>
      <p:sp>
        <p:nvSpPr>
          <p:cNvPr id="3" name="Content Placeholder 3"/>
          <p:cNvSpPr txBox="1">
            <a:spLocks/>
          </p:cNvSpPr>
          <p:nvPr/>
        </p:nvSpPr>
        <p:spPr>
          <a:xfrm>
            <a:off x="250825" y="2565450"/>
            <a:ext cx="8641655" cy="5035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t>About the JSNA process</a:t>
            </a:r>
          </a:p>
          <a:p>
            <a:r>
              <a:rPr lang="en-GB" dirty="0" smtClean="0"/>
              <a:t>[insert info from current homepage for JSNA]</a:t>
            </a:r>
            <a:endParaRPr lang="en-GB" dirty="0"/>
          </a:p>
        </p:txBody>
      </p:sp>
    </p:spTree>
    <p:extLst>
      <p:ext uri="{BB962C8B-B14F-4D97-AF65-F5344CB8AC3E}">
        <p14:creationId xmlns:p14="http://schemas.microsoft.com/office/powerpoint/2010/main" val="57670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5184576"/>
          </a:xfrm>
        </p:spPr>
        <p:txBody>
          <a:bodyPr/>
          <a:lstStyle/>
          <a:p>
            <a:pPr marL="0" indent="0">
              <a:buNone/>
            </a:pPr>
            <a:r>
              <a:rPr lang="en-GB" sz="1400" b="1" dirty="0" smtClean="0"/>
              <a:t>NATIONAL CONTEXT</a:t>
            </a:r>
          </a:p>
          <a:p>
            <a:r>
              <a:rPr lang="en-GB" sz="1400" dirty="0" smtClean="0"/>
              <a:t>The NHS Long Term Plan 2019 clearly identifies mental health as a priority, and follows a series of strategies that have emphasised the importance of mental health achieving parity of esteem with physical health.</a:t>
            </a:r>
            <a:r>
              <a:rPr lang="en-GB" sz="1400" dirty="0" smtClean="0">
                <a:hlinkClick r:id="rId2" action="ppaction://hlinksldjump"/>
              </a:rPr>
              <a:t>(9) </a:t>
            </a:r>
            <a:endParaRPr lang="en-GB" sz="1400" dirty="0" smtClean="0"/>
          </a:p>
          <a:p>
            <a:r>
              <a:rPr lang="en-GB" sz="1400" dirty="0" smtClean="0"/>
              <a:t>Key plans include: </a:t>
            </a:r>
          </a:p>
          <a:p>
            <a:pPr lvl="1"/>
            <a:r>
              <a:rPr lang="en-GB" dirty="0" smtClean="0"/>
              <a:t>improving access to perinatal mental health services up to 24 months after birth</a:t>
            </a:r>
          </a:p>
          <a:p>
            <a:pPr lvl="1"/>
            <a:r>
              <a:rPr lang="en-GB" dirty="0" smtClean="0"/>
              <a:t>expanding access to CAMHS services; improving mental health support in schools</a:t>
            </a:r>
          </a:p>
          <a:p>
            <a:pPr lvl="1"/>
            <a:r>
              <a:rPr lang="en-GB" dirty="0" smtClean="0"/>
              <a:t>improving mental health support during transition from childhood to adulthood through an integrated, comprehensive offer using e.g. </a:t>
            </a:r>
            <a:r>
              <a:rPr lang="en-GB" dirty="0" err="1" smtClean="0"/>
              <a:t>iTHRIVE</a:t>
            </a:r>
            <a:r>
              <a:rPr lang="en-GB" dirty="0" smtClean="0"/>
              <a:t> model: a person-centred and needs-based framework for services</a:t>
            </a:r>
          </a:p>
          <a:p>
            <a:pPr lvl="1"/>
            <a:r>
              <a:rPr lang="en-GB" dirty="0" smtClean="0"/>
              <a:t>increasing investment in adult mental health at a rate higher than overall NHS investment for the next 5 years</a:t>
            </a:r>
          </a:p>
          <a:p>
            <a:pPr lvl="1"/>
            <a:r>
              <a:rPr lang="en-GB" dirty="0" smtClean="0"/>
              <a:t>expanding access to Improving Access to Psychological Therapies</a:t>
            </a:r>
          </a:p>
          <a:p>
            <a:pPr lvl="1"/>
            <a:r>
              <a:rPr lang="en-GB" dirty="0" smtClean="0"/>
              <a:t>an integrated, community-based offer for people with severe mental illness</a:t>
            </a:r>
          </a:p>
          <a:p>
            <a:pPr lvl="1"/>
            <a:r>
              <a:rPr lang="en-GB" dirty="0" smtClean="0"/>
              <a:t>expanding and improving crisis response inside and outside hospital, including mental health transport services</a:t>
            </a:r>
          </a:p>
          <a:p>
            <a:pPr lvl="1"/>
            <a:r>
              <a:rPr lang="en-GB" dirty="0" smtClean="0"/>
              <a:t>ending of out-of-area placements in acute care by 2021</a:t>
            </a:r>
          </a:p>
          <a:p>
            <a:pPr lvl="1"/>
            <a:r>
              <a:rPr lang="en-GB" dirty="0"/>
              <a:t>c</a:t>
            </a:r>
            <a:r>
              <a:rPr lang="en-GB" dirty="0" smtClean="0"/>
              <a:t>ontinuing action on suicide prevention</a:t>
            </a:r>
          </a:p>
          <a:p>
            <a:r>
              <a:rPr lang="en-GB" sz="1400" dirty="0" smtClean="0"/>
              <a:t>Prevention of mental health problems is also highlighted in the Long Term Plan, and builds on previous strategies highlighting the importance of communities, reducing stigma and improving mental health awareness. Time to Change and the PHE Mental Health campaign ‘Every Mind Matters’ (being piloted in the West Midlands) are examples of national action on this</a:t>
            </a:r>
            <a:r>
              <a:rPr lang="en-GB" sz="1400" dirty="0" smtClean="0">
                <a:hlinkClick r:id="rId2" action="ppaction://hlinksldjump"/>
              </a:rPr>
              <a:t>(10)</a:t>
            </a:r>
            <a:r>
              <a:rPr lang="en-GB" sz="1400" dirty="0" smtClean="0"/>
              <a:t>. PHE published a Prevention Concordat highlighting </a:t>
            </a:r>
            <a:r>
              <a:rPr lang="en-GB" sz="1400" dirty="0"/>
              <a:t>how local areas can take effective action to improve public mental health, using a framework </a:t>
            </a:r>
            <a:r>
              <a:rPr lang="en-GB" sz="1400" dirty="0" smtClean="0"/>
              <a:t>to </a:t>
            </a:r>
            <a:r>
              <a:rPr lang="en-GB" sz="1400" dirty="0"/>
              <a:t>aid </a:t>
            </a:r>
            <a:r>
              <a:rPr lang="en-GB" sz="1400" dirty="0" smtClean="0"/>
              <a:t>planning</a:t>
            </a:r>
            <a:r>
              <a:rPr lang="en-GB" sz="1400" dirty="0" smtClean="0">
                <a:hlinkClick r:id="rId2" action="ppaction://hlinksldjump"/>
              </a:rPr>
              <a:t>(8)</a:t>
            </a:r>
            <a:r>
              <a:rPr lang="en-GB" sz="1400" dirty="0" smtClean="0"/>
              <a:t>.</a:t>
            </a:r>
          </a:p>
          <a:p>
            <a:r>
              <a:rPr lang="en-GB" sz="1400" dirty="0" smtClean="0"/>
              <a:t>The Crisis Care Concordat is a national agreement that sets out how services will work together to help people experiencing a mental health crisis.</a:t>
            </a:r>
            <a:r>
              <a:rPr lang="en-GB" sz="1400" dirty="0" smtClean="0">
                <a:hlinkClick r:id="rId2" action="ppaction://hlinksldjump"/>
              </a:rPr>
              <a:t>(11)</a:t>
            </a:r>
            <a:endParaRPr lang="en-GB" sz="1400" dirty="0" smtClean="0"/>
          </a:p>
          <a:p>
            <a:r>
              <a:rPr lang="en-GB" sz="1400" dirty="0" smtClean="0"/>
              <a:t>Other relevant guidance: ‘The 5 Year Forward View for Mental Health’ and ‘Better Mental Health for All’ </a:t>
            </a:r>
            <a:r>
              <a:rPr lang="en-GB" sz="1400" dirty="0" smtClean="0">
                <a:hlinkClick r:id="rId2" action="ppaction://hlinksldjump"/>
              </a:rPr>
              <a:t>(12)(2)</a:t>
            </a:r>
            <a:endParaRPr lang="en-GB" sz="1400" dirty="0" smtClean="0"/>
          </a:p>
        </p:txBody>
      </p:sp>
    </p:spTree>
    <p:extLst>
      <p:ext uri="{BB962C8B-B14F-4D97-AF65-F5344CB8AC3E}">
        <p14:creationId xmlns:p14="http://schemas.microsoft.com/office/powerpoint/2010/main" val="2621891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4"/>
          </p:nvPr>
        </p:nvSpPr>
        <p:spPr>
          <a:xfrm>
            <a:off x="251519" y="1557338"/>
            <a:ext cx="8641655" cy="4823990"/>
          </a:xfrm>
        </p:spPr>
        <p:txBody>
          <a:bodyPr>
            <a:normAutofit/>
          </a:bodyPr>
          <a:lstStyle/>
          <a:p>
            <a:pPr marL="0" indent="0">
              <a:buNone/>
            </a:pPr>
            <a:r>
              <a:rPr lang="en-GB" b="1" dirty="0" smtClean="0"/>
              <a:t>References</a:t>
            </a:r>
          </a:p>
          <a:p>
            <a:pPr marL="228600" indent="-228600">
              <a:buAutoNum type="arabicParenBoth"/>
            </a:pPr>
            <a:r>
              <a:rPr lang="en-GB" dirty="0" smtClean="0"/>
              <a:t>WHO </a:t>
            </a:r>
            <a:r>
              <a:rPr lang="en-GB" dirty="0" err="1" smtClean="0"/>
              <a:t>Factfile</a:t>
            </a:r>
            <a:r>
              <a:rPr lang="en-GB" dirty="0" smtClean="0"/>
              <a:t> (2014). </a:t>
            </a:r>
            <a:r>
              <a:rPr lang="en-GB" i="1" dirty="0" smtClean="0"/>
              <a:t>Mental health: a state of </a:t>
            </a:r>
            <a:r>
              <a:rPr lang="en-GB" dirty="0" smtClean="0"/>
              <a:t>well-being</a:t>
            </a:r>
            <a:r>
              <a:rPr lang="en-GB" dirty="0"/>
              <a:t>. </a:t>
            </a:r>
            <a:r>
              <a:rPr lang="en-GB" dirty="0">
                <a:hlinkClick r:id="rId2"/>
              </a:rPr>
              <a:t>https://www.who.int/features/factfiles/mental_health/en</a:t>
            </a:r>
            <a:r>
              <a:rPr lang="en-GB" dirty="0" smtClean="0">
                <a:hlinkClick r:id="rId2"/>
              </a:rPr>
              <a:t>/</a:t>
            </a:r>
            <a:endParaRPr lang="en-GB" dirty="0" smtClean="0"/>
          </a:p>
          <a:p>
            <a:pPr marL="228600" indent="-228600">
              <a:buAutoNum type="arabicParenBoth"/>
            </a:pPr>
            <a:r>
              <a:rPr lang="en-GB" dirty="0"/>
              <a:t>London: Faculty of Public Health and Mental Health </a:t>
            </a:r>
            <a:r>
              <a:rPr lang="en-GB" dirty="0" smtClean="0"/>
              <a:t>Foundation</a:t>
            </a:r>
            <a:r>
              <a:rPr lang="en-GB" dirty="0"/>
              <a:t> </a:t>
            </a:r>
            <a:r>
              <a:rPr lang="en-GB" dirty="0" smtClean="0"/>
              <a:t>(2016). </a:t>
            </a:r>
            <a:r>
              <a:rPr lang="en-GB" i="1" dirty="0"/>
              <a:t>Better Mental Health for All: A Public Health Approach to Mental Health Improvement. </a:t>
            </a:r>
            <a:r>
              <a:rPr lang="en-GB" dirty="0"/>
              <a:t>https://www.fph.org.uk/media/1644/better-mental-health-for-all-final-low-res.pdf </a:t>
            </a:r>
            <a:endParaRPr lang="en-GB" dirty="0" smtClean="0"/>
          </a:p>
          <a:p>
            <a:pPr marL="228600" indent="-228600">
              <a:buAutoNum type="arabicParenBoth"/>
            </a:pPr>
            <a:r>
              <a:rPr lang="en-GB" dirty="0" smtClean="0"/>
              <a:t>Foundations of Wellbeing (2019). </a:t>
            </a:r>
            <a:r>
              <a:rPr lang="en-GB" i="1" dirty="0"/>
              <a:t>The science. </a:t>
            </a:r>
            <a:r>
              <a:rPr lang="en-GB" dirty="0">
                <a:hlinkClick r:id="rId3"/>
              </a:rPr>
              <a:t>https://</a:t>
            </a:r>
            <a:r>
              <a:rPr lang="en-GB" dirty="0" smtClean="0">
                <a:hlinkClick r:id="rId3"/>
              </a:rPr>
              <a:t>www.thefoundationsofwellbeing.com/science</a:t>
            </a:r>
            <a:endParaRPr lang="en-GB" dirty="0" smtClean="0"/>
          </a:p>
          <a:p>
            <a:pPr marL="228600" indent="-228600">
              <a:buAutoNum type="arabicParenBoth"/>
            </a:pPr>
            <a:r>
              <a:rPr lang="en-GB" dirty="0" smtClean="0"/>
              <a:t>ONS (2019). </a:t>
            </a:r>
            <a:r>
              <a:rPr lang="en-GB" i="1" dirty="0"/>
              <a:t>Measures of National Well-being Dashboard. </a:t>
            </a:r>
            <a:r>
              <a:rPr lang="en-GB" dirty="0">
                <a:hlinkClick r:id="rId4"/>
              </a:rPr>
              <a:t>https://</a:t>
            </a:r>
            <a:r>
              <a:rPr lang="en-GB" dirty="0" smtClean="0">
                <a:hlinkClick r:id="rId4"/>
              </a:rPr>
              <a:t>www.ons.gov.uk/peoplepopulationandcommunity/wellbeing/articles/measuresofnationalwellbeingdashboard/2018-04-25</a:t>
            </a:r>
            <a:r>
              <a:rPr lang="en-GB" dirty="0" smtClean="0"/>
              <a:t> </a:t>
            </a:r>
          </a:p>
          <a:p>
            <a:pPr marL="228600" indent="-228600">
              <a:buAutoNum type="arabicParenBoth"/>
            </a:pPr>
            <a:r>
              <a:rPr lang="en-GB" dirty="0" smtClean="0"/>
              <a:t>WHO Factsheet (2017). </a:t>
            </a:r>
            <a:r>
              <a:rPr lang="en-GB" i="1" dirty="0"/>
              <a:t>Mental disorders. </a:t>
            </a:r>
            <a:r>
              <a:rPr lang="en-GB" dirty="0">
                <a:hlinkClick r:id="rId5"/>
              </a:rPr>
              <a:t>https://</a:t>
            </a:r>
            <a:r>
              <a:rPr lang="en-GB" dirty="0" smtClean="0">
                <a:hlinkClick r:id="rId5"/>
              </a:rPr>
              <a:t>www.who.int/en/news-room/fact-sheets/detail/mental-disorders</a:t>
            </a:r>
            <a:r>
              <a:rPr lang="en-GB" dirty="0" smtClean="0"/>
              <a:t> </a:t>
            </a:r>
          </a:p>
          <a:p>
            <a:pPr marL="228600" indent="-228600">
              <a:buAutoNum type="arabicParenBoth"/>
            </a:pPr>
            <a:r>
              <a:rPr lang="en-GB" dirty="0" smtClean="0"/>
              <a:t>Public </a:t>
            </a:r>
            <a:r>
              <a:rPr lang="en-GB" dirty="0"/>
              <a:t>Health England (2018). </a:t>
            </a:r>
            <a:r>
              <a:rPr lang="en-GB" i="1" dirty="0"/>
              <a:t>Severe mental illness (SMI) and physical health inequalities: </a:t>
            </a:r>
            <a:r>
              <a:rPr lang="en-GB" i="1" dirty="0" smtClean="0"/>
              <a:t>briefing </a:t>
            </a:r>
            <a:r>
              <a:rPr lang="en-GB" dirty="0" smtClean="0">
                <a:hlinkClick r:id="rId6"/>
              </a:rPr>
              <a:t>https</a:t>
            </a:r>
            <a:r>
              <a:rPr lang="en-GB" dirty="0">
                <a:hlinkClick r:id="rId6"/>
              </a:rPr>
              <a:t>://</a:t>
            </a:r>
            <a:r>
              <a:rPr lang="en-GB" dirty="0" smtClean="0">
                <a:hlinkClick r:id="rId6"/>
              </a:rPr>
              <a:t>www.gov.uk/government/publications/severe-mental-illness-smi-physical-health-inequalities/severe-mental-illness-and-physical-health-inequalities-briefing</a:t>
            </a:r>
            <a:r>
              <a:rPr lang="en-GB" dirty="0" smtClean="0"/>
              <a:t> </a:t>
            </a:r>
          </a:p>
          <a:p>
            <a:pPr marL="228600" indent="-228600">
              <a:buAutoNum type="arabicParenBoth"/>
            </a:pPr>
            <a:r>
              <a:rPr lang="en-GB" dirty="0" smtClean="0"/>
              <a:t>NICE (2011). </a:t>
            </a:r>
            <a:r>
              <a:rPr lang="en-GB" i="1" dirty="0"/>
              <a:t>Common mental health problems: identification and pathways to </a:t>
            </a:r>
            <a:r>
              <a:rPr lang="en-GB" i="1" dirty="0" smtClean="0"/>
              <a:t>care. </a:t>
            </a:r>
            <a:r>
              <a:rPr lang="en-GB" dirty="0" smtClean="0">
                <a:hlinkClick r:id="rId7"/>
              </a:rPr>
              <a:t>https</a:t>
            </a:r>
            <a:r>
              <a:rPr lang="en-GB" dirty="0">
                <a:hlinkClick r:id="rId7"/>
              </a:rPr>
              <a:t>://</a:t>
            </a:r>
            <a:r>
              <a:rPr lang="en-GB" dirty="0" smtClean="0">
                <a:hlinkClick r:id="rId7"/>
              </a:rPr>
              <a:t>www.nice.org.uk/guidance/cg123/ifp/chapter/common-mental-health-problems</a:t>
            </a:r>
            <a:endParaRPr lang="en-GB" dirty="0"/>
          </a:p>
          <a:p>
            <a:pPr marL="228600" indent="-228600">
              <a:buAutoNum type="arabicParenBoth"/>
            </a:pPr>
            <a:r>
              <a:rPr lang="en-GB" dirty="0" smtClean="0"/>
              <a:t>Public Health England (2017).  </a:t>
            </a:r>
            <a:r>
              <a:rPr lang="en-GB" i="1" dirty="0"/>
              <a:t>Prevention Concordat for Better Mental Health: </a:t>
            </a:r>
            <a:r>
              <a:rPr lang="en-GB" i="1" dirty="0" smtClean="0"/>
              <a:t> Prevention </a:t>
            </a:r>
            <a:r>
              <a:rPr lang="en-GB" i="1" dirty="0"/>
              <a:t>planning resource for local areas. </a:t>
            </a:r>
            <a:r>
              <a:rPr lang="en-GB" dirty="0">
                <a:hlinkClick r:id="rId8"/>
              </a:rPr>
              <a:t>https://</a:t>
            </a:r>
            <a:r>
              <a:rPr lang="en-GB" dirty="0" smtClean="0">
                <a:hlinkClick r:id="rId8"/>
              </a:rPr>
              <a:t>assets.publishing.service.gov.uk/government/uploads/system/uploads/attachment_data/file/740587/Prevention_Concordat_for_Better_Mental_Health_Prevention_planning.pdf</a:t>
            </a:r>
            <a:endParaRPr lang="en-GB" dirty="0" smtClean="0"/>
          </a:p>
          <a:p>
            <a:pPr marL="228600" indent="-228600">
              <a:buAutoNum type="arabicParenBoth"/>
            </a:pPr>
            <a:r>
              <a:rPr lang="en-GB" dirty="0" smtClean="0"/>
              <a:t>NHS (2019). </a:t>
            </a:r>
            <a:r>
              <a:rPr lang="en-GB" i="1" dirty="0" smtClean="0"/>
              <a:t>The NHS Long Term Plan.</a:t>
            </a:r>
            <a:r>
              <a:rPr lang="en-GB" dirty="0"/>
              <a:t> </a:t>
            </a:r>
            <a:r>
              <a:rPr lang="en-GB" dirty="0">
                <a:hlinkClick r:id="rId9"/>
              </a:rPr>
              <a:t>https://</a:t>
            </a:r>
            <a:r>
              <a:rPr lang="en-GB" dirty="0" smtClean="0">
                <a:hlinkClick r:id="rId9"/>
              </a:rPr>
              <a:t>www.longtermplan.nhs.uk/wp-content/uploads/2019/01/nhs-long-term-plan.pdf</a:t>
            </a:r>
            <a:r>
              <a:rPr lang="en-GB" dirty="0" smtClean="0"/>
              <a:t> </a:t>
            </a:r>
          </a:p>
          <a:p>
            <a:pPr marL="228600" indent="-228600">
              <a:buAutoNum type="arabicParenBoth"/>
            </a:pPr>
            <a:r>
              <a:rPr lang="en-GB" dirty="0" smtClean="0"/>
              <a:t>  </a:t>
            </a:r>
            <a:r>
              <a:rPr lang="en-GB" dirty="0"/>
              <a:t>Press release (2018). </a:t>
            </a:r>
            <a:r>
              <a:rPr lang="en-GB" i="1" dirty="0"/>
              <a:t>New mental health campaign launched across the </a:t>
            </a:r>
            <a:r>
              <a:rPr lang="en-GB" i="1" dirty="0" smtClean="0"/>
              <a:t>Midlands. </a:t>
            </a:r>
            <a:r>
              <a:rPr lang="en-GB" dirty="0" smtClean="0">
                <a:hlinkClick r:id="rId10"/>
              </a:rPr>
              <a:t>https</a:t>
            </a:r>
            <a:r>
              <a:rPr lang="en-GB" dirty="0">
                <a:hlinkClick r:id="rId10"/>
              </a:rPr>
              <a:t>://</a:t>
            </a:r>
            <a:r>
              <a:rPr lang="en-GB" dirty="0" smtClean="0">
                <a:hlinkClick r:id="rId10"/>
              </a:rPr>
              <a:t>www.gov.uk/government/news/new-mental-health-campaign-launched-across-the-midlands</a:t>
            </a:r>
            <a:r>
              <a:rPr lang="en-GB" dirty="0" smtClean="0"/>
              <a:t> </a:t>
            </a:r>
          </a:p>
          <a:p>
            <a:pPr marL="228600" indent="-228600">
              <a:buAutoNum type="arabicParenBoth"/>
            </a:pPr>
            <a:r>
              <a:rPr lang="en-GB" dirty="0"/>
              <a:t> </a:t>
            </a:r>
            <a:r>
              <a:rPr lang="en-GB" dirty="0" smtClean="0"/>
              <a:t>DHSC (2014). </a:t>
            </a:r>
            <a:r>
              <a:rPr lang="en-GB" i="1" dirty="0" smtClean="0"/>
              <a:t>Mental Health Crisis Care </a:t>
            </a:r>
            <a:r>
              <a:rPr lang="en-GB" i="1" dirty="0"/>
              <a:t>Agreement. </a:t>
            </a:r>
            <a:r>
              <a:rPr lang="en-GB" dirty="0">
                <a:hlinkClick r:id="rId11"/>
              </a:rPr>
              <a:t>https://</a:t>
            </a:r>
            <a:r>
              <a:rPr lang="en-GB" dirty="0" smtClean="0">
                <a:hlinkClick r:id="rId11"/>
              </a:rPr>
              <a:t>www.gov.uk/government/publications/mental-health-crisis-care-agreement</a:t>
            </a:r>
            <a:r>
              <a:rPr lang="en-GB" dirty="0" smtClean="0"/>
              <a:t> </a:t>
            </a:r>
          </a:p>
          <a:p>
            <a:pPr marL="228600" indent="-228600">
              <a:buAutoNum type="arabicParenBoth"/>
            </a:pPr>
            <a:r>
              <a:rPr lang="en-GB" dirty="0" smtClean="0"/>
              <a:t> Mental Health Taskforce (2016). </a:t>
            </a:r>
            <a:r>
              <a:rPr lang="en-GB" i="1" dirty="0" smtClean="0"/>
              <a:t>The Five Year Forward View </a:t>
            </a:r>
            <a:r>
              <a:rPr lang="en-GB" i="1" dirty="0"/>
              <a:t>for Mental Health. </a:t>
            </a:r>
            <a:r>
              <a:rPr lang="en-GB" dirty="0">
                <a:hlinkClick r:id="rId12"/>
              </a:rPr>
              <a:t>https://</a:t>
            </a:r>
            <a:r>
              <a:rPr lang="en-GB" dirty="0" smtClean="0">
                <a:hlinkClick r:id="rId12"/>
              </a:rPr>
              <a:t>www.england.nhs.uk/wp-content/uploads/2016/02/Mental-Health-Taskforce-FYFV-final.pdf</a:t>
            </a:r>
            <a:r>
              <a:rPr lang="en-GB" dirty="0" smtClean="0"/>
              <a:t> </a:t>
            </a:r>
            <a:endParaRPr lang="en-GB" dirty="0"/>
          </a:p>
          <a:p>
            <a:endParaRPr lang="en-GB" dirty="0" smtClean="0"/>
          </a:p>
        </p:txBody>
      </p:sp>
    </p:spTree>
    <p:extLst>
      <p:ext uri="{BB962C8B-B14F-4D97-AF65-F5344CB8AC3E}">
        <p14:creationId xmlns:p14="http://schemas.microsoft.com/office/powerpoint/2010/main" val="3063880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quarter" idx="14"/>
          </p:nvPr>
        </p:nvSpPr>
        <p:spPr>
          <a:xfrm>
            <a:off x="251519" y="1557338"/>
            <a:ext cx="8641655" cy="4751982"/>
          </a:xfrm>
        </p:spPr>
        <p:txBody>
          <a:bodyPr>
            <a:normAutofit lnSpcReduction="10000"/>
          </a:bodyPr>
          <a:lstStyle/>
          <a:p>
            <a:pPr marL="0" indent="0">
              <a:buNone/>
            </a:pPr>
            <a:r>
              <a:rPr lang="en-GB" b="1" dirty="0" smtClean="0"/>
              <a:t>References</a:t>
            </a:r>
          </a:p>
          <a:p>
            <a:pPr marL="0" indent="0">
              <a:buNone/>
            </a:pPr>
            <a:r>
              <a:rPr lang="en-GB" dirty="0" smtClean="0"/>
              <a:t>(13) GLA (2018). </a:t>
            </a:r>
            <a:r>
              <a:rPr lang="en-GB" i="1" dirty="0" smtClean="0"/>
              <a:t>The London Health </a:t>
            </a:r>
            <a:r>
              <a:rPr lang="en-GB" i="1" dirty="0"/>
              <a:t>Inequalities Strategy. </a:t>
            </a:r>
            <a:r>
              <a:rPr lang="en-GB" dirty="0">
                <a:hlinkClick r:id="rId2"/>
              </a:rPr>
              <a:t>https://</a:t>
            </a:r>
            <a:r>
              <a:rPr lang="en-GB" dirty="0" smtClean="0">
                <a:hlinkClick r:id="rId2"/>
              </a:rPr>
              <a:t>www.london.gov.uk/what-we-do/health/health-inequalities-strategy</a:t>
            </a:r>
            <a:r>
              <a:rPr lang="en-GB" dirty="0" smtClean="0"/>
              <a:t> </a:t>
            </a:r>
          </a:p>
          <a:p>
            <a:pPr marL="0" indent="0">
              <a:buNone/>
            </a:pPr>
            <a:r>
              <a:rPr lang="en-GB" dirty="0" smtClean="0"/>
              <a:t>(14) East London Health &amp; </a:t>
            </a:r>
            <a:r>
              <a:rPr lang="en-GB" dirty="0"/>
              <a:t>Care Partnership. </a:t>
            </a:r>
            <a:r>
              <a:rPr lang="en-GB" i="1" dirty="0" smtClean="0"/>
              <a:t>Mental Health. </a:t>
            </a:r>
            <a:r>
              <a:rPr lang="en-GB" dirty="0" smtClean="0">
                <a:hlinkClick r:id="rId3"/>
              </a:rPr>
              <a:t>http</a:t>
            </a:r>
            <a:r>
              <a:rPr lang="en-GB" dirty="0">
                <a:hlinkClick r:id="rId3"/>
              </a:rPr>
              <a:t>://eastlondonhcp.nhs.uk/our-work/mental-health</a:t>
            </a:r>
            <a:r>
              <a:rPr lang="en-GB" dirty="0" smtClean="0">
                <a:hlinkClick r:id="rId3"/>
              </a:rPr>
              <a:t>/</a:t>
            </a:r>
            <a:endParaRPr lang="en-GB" dirty="0" smtClean="0"/>
          </a:p>
          <a:p>
            <a:pPr marL="0" indent="0">
              <a:buNone/>
            </a:pPr>
            <a:r>
              <a:rPr lang="en-GB" dirty="0" smtClean="0"/>
              <a:t>(15) What Works Wellbeing. </a:t>
            </a:r>
            <a:r>
              <a:rPr lang="en-GB" i="1" dirty="0" smtClean="0"/>
              <a:t>Evidence </a:t>
            </a:r>
            <a:r>
              <a:rPr lang="en-GB" i="1" dirty="0"/>
              <a:t>into Action. </a:t>
            </a:r>
            <a:r>
              <a:rPr lang="en-GB" dirty="0">
                <a:hlinkClick r:id="rId4"/>
              </a:rPr>
              <a:t>https://whatworkswellbeing.org/evidence-into-action</a:t>
            </a:r>
            <a:r>
              <a:rPr lang="en-GB" dirty="0" smtClean="0">
                <a:hlinkClick r:id="rId4"/>
              </a:rPr>
              <a:t>/</a:t>
            </a:r>
            <a:endParaRPr lang="en-GB" dirty="0" smtClean="0"/>
          </a:p>
          <a:p>
            <a:pPr marL="0" indent="0">
              <a:buNone/>
            </a:pPr>
            <a:r>
              <a:rPr lang="en-GB" dirty="0" smtClean="0"/>
              <a:t>(16) NICE. (2019). Mental health and wellbeing</a:t>
            </a:r>
            <a:r>
              <a:rPr lang="en-GB" dirty="0"/>
              <a:t>. </a:t>
            </a:r>
            <a:r>
              <a:rPr lang="en-GB" dirty="0">
                <a:hlinkClick r:id="rId5"/>
              </a:rPr>
              <a:t>https://</a:t>
            </a:r>
            <a:r>
              <a:rPr lang="en-GB" dirty="0" smtClean="0">
                <a:hlinkClick r:id="rId5"/>
              </a:rPr>
              <a:t>www.nice.org.uk/guidance/lifestyle-and-wellbeing/mental-health-and-wellbeing</a:t>
            </a:r>
            <a:r>
              <a:rPr lang="en-GB" dirty="0" smtClean="0"/>
              <a:t> </a:t>
            </a:r>
          </a:p>
          <a:p>
            <a:pPr marL="0" indent="0">
              <a:buNone/>
            </a:pPr>
            <a:r>
              <a:rPr lang="en-GB" dirty="0" smtClean="0"/>
              <a:t>(17) </a:t>
            </a:r>
            <a:r>
              <a:rPr lang="en-GB" dirty="0"/>
              <a:t>NICE. (2019</a:t>
            </a:r>
            <a:r>
              <a:rPr lang="en-GB" dirty="0" smtClean="0"/>
              <a:t>).</a:t>
            </a:r>
            <a:r>
              <a:rPr lang="en-GB" b="1" dirty="0"/>
              <a:t> </a:t>
            </a:r>
            <a:r>
              <a:rPr lang="en-GB" i="1" dirty="0"/>
              <a:t>Mental health and behavioural conditions: general and </a:t>
            </a:r>
            <a:r>
              <a:rPr lang="en-GB" i="1" dirty="0" smtClean="0"/>
              <a:t>other. </a:t>
            </a:r>
            <a:r>
              <a:rPr lang="en-GB" dirty="0">
                <a:hlinkClick r:id="rId6"/>
              </a:rPr>
              <a:t>https://www.nice.org.uk/guidance/Conditions-and-diseases/Mental-health-and-behavioural-conditions/Mental-health-and-behavioural-conditions--</a:t>
            </a:r>
            <a:r>
              <a:rPr lang="en-GB" dirty="0" smtClean="0">
                <a:hlinkClick r:id="rId6"/>
              </a:rPr>
              <a:t>general-and-other</a:t>
            </a:r>
            <a:r>
              <a:rPr lang="en-GB" dirty="0" smtClean="0"/>
              <a:t> </a:t>
            </a:r>
          </a:p>
          <a:p>
            <a:pPr marL="0" indent="0">
              <a:buNone/>
            </a:pPr>
            <a:r>
              <a:rPr lang="en-GB" dirty="0" smtClean="0"/>
              <a:t>(18) Public Health England (2019). </a:t>
            </a:r>
            <a:r>
              <a:rPr lang="en-GB" i="1" dirty="0"/>
              <a:t>PHE Fingertips tool. </a:t>
            </a:r>
            <a:r>
              <a:rPr lang="en-GB" dirty="0">
                <a:hlinkClick r:id="rId7"/>
              </a:rPr>
              <a:t>https://fingertips.phe.org.uk</a:t>
            </a:r>
            <a:r>
              <a:rPr lang="en-GB" dirty="0" smtClean="0">
                <a:hlinkClick r:id="rId7"/>
              </a:rPr>
              <a:t>/</a:t>
            </a:r>
            <a:r>
              <a:rPr lang="en-GB" dirty="0" smtClean="0"/>
              <a:t> </a:t>
            </a:r>
          </a:p>
          <a:p>
            <a:pPr marL="0" indent="0">
              <a:buNone/>
            </a:pPr>
            <a:r>
              <a:rPr lang="en-GB" dirty="0" smtClean="0"/>
              <a:t>(19) London </a:t>
            </a:r>
            <a:r>
              <a:rPr lang="en-GB" dirty="0" err="1" smtClean="0"/>
              <a:t>Datastore</a:t>
            </a:r>
            <a:r>
              <a:rPr lang="en-GB" dirty="0" smtClean="0"/>
              <a:t> (2016) </a:t>
            </a:r>
            <a:r>
              <a:rPr lang="en-GB" i="1" dirty="0"/>
              <a:t>Probability of loneliness for those aged 65 and over. </a:t>
            </a:r>
            <a:r>
              <a:rPr lang="en-GB" dirty="0">
                <a:hlinkClick r:id="rId8"/>
              </a:rPr>
              <a:t>https://</a:t>
            </a:r>
            <a:r>
              <a:rPr lang="en-GB" dirty="0" smtClean="0">
                <a:hlinkClick r:id="rId8"/>
              </a:rPr>
              <a:t>data.london.gov.uk/dataset/probability-of-loneliness-for-those-aged-65-and-over</a:t>
            </a:r>
            <a:r>
              <a:rPr lang="en-GB" dirty="0" smtClean="0"/>
              <a:t> </a:t>
            </a:r>
          </a:p>
          <a:p>
            <a:pPr marL="0" indent="0">
              <a:buNone/>
            </a:pPr>
            <a:r>
              <a:rPr lang="en-GB" dirty="0" smtClean="0"/>
              <a:t>(20) </a:t>
            </a:r>
            <a:r>
              <a:rPr lang="en-GB" dirty="0"/>
              <a:t>Tower Hamlets CCG (2018). </a:t>
            </a:r>
            <a:r>
              <a:rPr lang="en-GB" i="1" dirty="0" smtClean="0"/>
              <a:t>Mental </a:t>
            </a:r>
            <a:r>
              <a:rPr lang="en-GB" i="1" dirty="0"/>
              <a:t>Health Wellbeing, Recovery and Employment Service </a:t>
            </a:r>
            <a:r>
              <a:rPr lang="en-GB" i="1" dirty="0" smtClean="0"/>
              <a:t>Review – CLT paper</a:t>
            </a:r>
          </a:p>
          <a:p>
            <a:pPr marL="0" indent="0">
              <a:buNone/>
            </a:pPr>
            <a:r>
              <a:rPr lang="en-GB" dirty="0" smtClean="0"/>
              <a:t>(21) London </a:t>
            </a:r>
            <a:r>
              <a:rPr lang="en-GB" dirty="0" err="1" smtClean="0"/>
              <a:t>Datastore</a:t>
            </a:r>
            <a:r>
              <a:rPr lang="en-GB" dirty="0" smtClean="0"/>
              <a:t> (2016</a:t>
            </a:r>
            <a:r>
              <a:rPr lang="en-GB" dirty="0"/>
              <a:t>) </a:t>
            </a:r>
            <a:r>
              <a:rPr lang="en-GB" i="1" dirty="0"/>
              <a:t>2016-based Housing Led Projections. </a:t>
            </a:r>
            <a:r>
              <a:rPr lang="en-GB" dirty="0">
                <a:hlinkClick r:id="rId9"/>
              </a:rPr>
              <a:t>https://data.london.gov.uk/dataset/projections</a:t>
            </a:r>
            <a:r>
              <a:rPr lang="en-GB" dirty="0" smtClean="0">
                <a:hlinkClick r:id="rId9"/>
              </a:rPr>
              <a:t>/</a:t>
            </a:r>
            <a:r>
              <a:rPr lang="en-GB" dirty="0" smtClean="0"/>
              <a:t> </a:t>
            </a:r>
          </a:p>
          <a:p>
            <a:pPr marL="0" indent="0">
              <a:buNone/>
            </a:pPr>
            <a:r>
              <a:rPr lang="en-GB" dirty="0" smtClean="0"/>
              <a:t>(22) London </a:t>
            </a:r>
            <a:r>
              <a:rPr lang="en-GB" dirty="0" err="1" smtClean="0"/>
              <a:t>Datastore</a:t>
            </a:r>
            <a:r>
              <a:rPr lang="en-GB" dirty="0" smtClean="0"/>
              <a:t> (2019). </a:t>
            </a:r>
            <a:r>
              <a:rPr lang="en-GB" i="1" dirty="0" smtClean="0"/>
              <a:t>Indices of </a:t>
            </a:r>
            <a:r>
              <a:rPr lang="en-GB" i="1" dirty="0"/>
              <a:t>Multiple Deprivation 2015. </a:t>
            </a:r>
            <a:r>
              <a:rPr lang="en-GB" dirty="0">
                <a:hlinkClick r:id="rId10"/>
              </a:rPr>
              <a:t>https://</a:t>
            </a:r>
            <a:r>
              <a:rPr lang="en-GB" dirty="0" smtClean="0">
                <a:hlinkClick r:id="rId10"/>
              </a:rPr>
              <a:t>data.london.gov.uk/dataset/indices-of-deprivation-2015</a:t>
            </a:r>
            <a:endParaRPr lang="en-GB" dirty="0" smtClean="0"/>
          </a:p>
          <a:p>
            <a:pPr marL="0" indent="0">
              <a:buNone/>
            </a:pPr>
            <a:r>
              <a:rPr lang="en-GB" dirty="0" smtClean="0"/>
              <a:t>(23) London </a:t>
            </a:r>
            <a:r>
              <a:rPr lang="en-GB" dirty="0" err="1" smtClean="0"/>
              <a:t>Datastore</a:t>
            </a:r>
            <a:r>
              <a:rPr lang="en-GB" dirty="0" smtClean="0"/>
              <a:t> (2011). </a:t>
            </a:r>
            <a:r>
              <a:rPr lang="en-GB" i="1" dirty="0"/>
              <a:t>Ethnic Groups by </a:t>
            </a:r>
            <a:r>
              <a:rPr lang="en-GB" i="1" dirty="0" smtClean="0"/>
              <a:t>Borough. </a:t>
            </a:r>
            <a:r>
              <a:rPr lang="en-GB" dirty="0">
                <a:hlinkClick r:id="rId11"/>
              </a:rPr>
              <a:t>https://</a:t>
            </a:r>
            <a:r>
              <a:rPr lang="en-GB" dirty="0" smtClean="0">
                <a:hlinkClick r:id="rId11"/>
              </a:rPr>
              <a:t>data.london.gov.uk/dataset/ethnic-groups-borough</a:t>
            </a:r>
            <a:r>
              <a:rPr lang="en-GB" dirty="0" smtClean="0"/>
              <a:t> </a:t>
            </a:r>
          </a:p>
          <a:p>
            <a:pPr marL="0" indent="0">
              <a:buNone/>
            </a:pPr>
            <a:r>
              <a:rPr lang="en-GB" dirty="0" smtClean="0"/>
              <a:t>(24) GLA (2018). </a:t>
            </a:r>
            <a:r>
              <a:rPr lang="en-GB" i="1" dirty="0"/>
              <a:t>Land Area and Population Density, Ward and Borough. </a:t>
            </a:r>
            <a:r>
              <a:rPr lang="en-GB" dirty="0">
                <a:hlinkClick r:id="rId12"/>
              </a:rPr>
              <a:t>https://</a:t>
            </a:r>
            <a:r>
              <a:rPr lang="en-GB" dirty="0" smtClean="0">
                <a:hlinkClick r:id="rId12"/>
              </a:rPr>
              <a:t>data.london.gov.uk/dataset/land-area-and-population-density-ward-and-borough</a:t>
            </a:r>
            <a:r>
              <a:rPr lang="en-GB" dirty="0" smtClean="0"/>
              <a:t> </a:t>
            </a:r>
          </a:p>
          <a:p>
            <a:pPr marL="0" indent="0">
              <a:buNone/>
            </a:pPr>
            <a:r>
              <a:rPr lang="en-GB" dirty="0" smtClean="0"/>
              <a:t>(25) NOMIS (2018). </a:t>
            </a:r>
            <a:r>
              <a:rPr lang="en-GB" i="1" dirty="0" smtClean="0"/>
              <a:t>Tower Hamlets Local </a:t>
            </a:r>
            <a:r>
              <a:rPr lang="en-GB" i="1" dirty="0"/>
              <a:t>Area Profile. </a:t>
            </a:r>
            <a:r>
              <a:rPr lang="en-GB" dirty="0">
                <a:hlinkClick r:id="rId13"/>
              </a:rPr>
              <a:t>https://</a:t>
            </a:r>
            <a:r>
              <a:rPr lang="en-GB" dirty="0" smtClean="0">
                <a:hlinkClick r:id="rId13"/>
              </a:rPr>
              <a:t>www.nomisweb.co.uk/reports/localarea?compare=1946157257</a:t>
            </a:r>
            <a:r>
              <a:rPr lang="en-GB" dirty="0" smtClean="0"/>
              <a:t> </a:t>
            </a:r>
          </a:p>
          <a:p>
            <a:pPr marL="0" indent="0">
              <a:buNone/>
            </a:pPr>
            <a:r>
              <a:rPr lang="en-GB" dirty="0" smtClean="0"/>
              <a:t>(26) London Borough of Tower Hamlets. </a:t>
            </a:r>
            <a:r>
              <a:rPr lang="en-GB" i="1" dirty="0" smtClean="0"/>
              <a:t>Population estimates Mid-2017 for </a:t>
            </a:r>
            <a:r>
              <a:rPr lang="en-GB" i="1" dirty="0"/>
              <a:t>Tower Hamlets. </a:t>
            </a:r>
            <a:r>
              <a:rPr lang="en-GB" dirty="0">
                <a:hlinkClick r:id="rId14"/>
              </a:rPr>
              <a:t>https://</a:t>
            </a:r>
            <a:r>
              <a:rPr lang="en-GB" dirty="0" smtClean="0">
                <a:hlinkClick r:id="rId14"/>
              </a:rPr>
              <a:t>www.towerhamlets.gov.uk/Documents/Borough_statistics/Population/MYE_2017_Factsheet.pdf</a:t>
            </a:r>
            <a:endParaRPr lang="en-GB" dirty="0"/>
          </a:p>
          <a:p>
            <a:pPr marL="0" indent="0">
              <a:buNone/>
            </a:pPr>
            <a:r>
              <a:rPr lang="en-GB" dirty="0" smtClean="0"/>
              <a:t>(27) </a:t>
            </a:r>
            <a:r>
              <a:rPr lang="en-GB" dirty="0"/>
              <a:t>Tower Hamlets CCG (2018). </a:t>
            </a:r>
            <a:r>
              <a:rPr lang="en-GB" i="1" dirty="0"/>
              <a:t>Mental Health Wellbeing, Recovery and Employment Service </a:t>
            </a:r>
            <a:r>
              <a:rPr lang="en-GB" i="1" dirty="0" smtClean="0"/>
              <a:t>Review – </a:t>
            </a:r>
            <a:r>
              <a:rPr lang="en-GB" i="1" dirty="0" err="1" smtClean="0"/>
              <a:t>Powerpoint</a:t>
            </a:r>
            <a:r>
              <a:rPr lang="en-GB" i="1" dirty="0" smtClean="0"/>
              <a:t> Presentation</a:t>
            </a:r>
            <a:endParaRPr lang="en-GB" dirty="0" smtClean="0"/>
          </a:p>
          <a:p>
            <a:pPr marL="0" indent="0">
              <a:buNone/>
            </a:pPr>
            <a:r>
              <a:rPr lang="en-GB" dirty="0" smtClean="0"/>
              <a:t>(</a:t>
            </a:r>
            <a:r>
              <a:rPr lang="en-GB" dirty="0"/>
              <a:t>28) ONS (2018). </a:t>
            </a:r>
            <a:r>
              <a:rPr lang="en-GB" i="1" dirty="0"/>
              <a:t>Personal well-being in the UK: July 2017 to June </a:t>
            </a:r>
            <a:r>
              <a:rPr lang="en-GB" i="1" dirty="0" smtClean="0"/>
              <a:t>2018 </a:t>
            </a:r>
            <a:r>
              <a:rPr lang="en-GB" dirty="0" smtClean="0">
                <a:hlinkClick r:id="rId15"/>
              </a:rPr>
              <a:t>https</a:t>
            </a:r>
            <a:r>
              <a:rPr lang="en-GB" dirty="0">
                <a:hlinkClick r:id="rId15"/>
              </a:rPr>
              <a:t>://</a:t>
            </a:r>
            <a:r>
              <a:rPr lang="en-GB" dirty="0" smtClean="0">
                <a:hlinkClick r:id="rId15"/>
              </a:rPr>
              <a:t>www.ons.gov.uk/peoplepopulationandcommunity/wellbeing/bulletins/measuringnationalwellbeing/july2017tojune2018</a:t>
            </a:r>
            <a:endParaRPr lang="en-GB" dirty="0" smtClean="0"/>
          </a:p>
          <a:p>
            <a:pPr marL="0" indent="0">
              <a:buNone/>
            </a:pPr>
            <a:r>
              <a:rPr lang="en-GB" dirty="0" smtClean="0"/>
              <a:t>(29) </a:t>
            </a:r>
            <a:r>
              <a:rPr lang="en-GB" dirty="0"/>
              <a:t>London Borough of Tower Hamlets. </a:t>
            </a:r>
            <a:r>
              <a:rPr lang="en-GB" dirty="0" smtClean="0"/>
              <a:t> </a:t>
            </a:r>
            <a:r>
              <a:rPr lang="en-GB" i="1" dirty="0" smtClean="0"/>
              <a:t>Spatial Planning And Health. </a:t>
            </a:r>
            <a:r>
              <a:rPr lang="en-GB" dirty="0" smtClean="0">
                <a:hlinkClick r:id="rId16"/>
              </a:rPr>
              <a:t>https</a:t>
            </a:r>
            <a:r>
              <a:rPr lang="en-GB" dirty="0">
                <a:hlinkClick r:id="rId16"/>
              </a:rPr>
              <a:t>://</a:t>
            </a:r>
            <a:r>
              <a:rPr lang="en-GB" dirty="0" smtClean="0">
                <a:hlinkClick r:id="rId16"/>
              </a:rPr>
              <a:t>www.towerhamlets.gov.uk/Documents/Public-Health/JSNA/JSNA_Spatial_Planning_and_Health.pdf</a:t>
            </a:r>
            <a:endParaRPr lang="en-GB" dirty="0" smtClean="0"/>
          </a:p>
        </p:txBody>
      </p:sp>
    </p:spTree>
    <p:extLst>
      <p:ext uri="{BB962C8B-B14F-4D97-AF65-F5344CB8AC3E}">
        <p14:creationId xmlns:p14="http://schemas.microsoft.com/office/powerpoint/2010/main" val="3543673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quarter" idx="14"/>
          </p:nvPr>
        </p:nvSpPr>
        <p:spPr>
          <a:xfrm>
            <a:off x="251519" y="1557338"/>
            <a:ext cx="8641655" cy="4679974"/>
          </a:xfrm>
        </p:spPr>
        <p:txBody>
          <a:bodyPr>
            <a:normAutofit lnSpcReduction="10000"/>
          </a:bodyPr>
          <a:lstStyle/>
          <a:p>
            <a:pPr marL="0" indent="0">
              <a:buNone/>
            </a:pPr>
            <a:r>
              <a:rPr lang="en-GB" b="1" dirty="0"/>
              <a:t>References</a:t>
            </a:r>
          </a:p>
          <a:p>
            <a:pPr marL="0" indent="0">
              <a:buNone/>
            </a:pPr>
            <a:r>
              <a:rPr lang="en-GB" dirty="0" smtClean="0"/>
              <a:t>(30) London Borough of Tower Hamlets. </a:t>
            </a:r>
            <a:r>
              <a:rPr lang="en-GB" i="1" dirty="0" smtClean="0"/>
              <a:t>Annual Residents Survey 2018. </a:t>
            </a:r>
            <a:r>
              <a:rPr lang="en-GB" dirty="0" smtClean="0">
                <a:hlinkClick r:id="rId2"/>
              </a:rPr>
              <a:t>https://www.towerhamlets.gov.uk/Documents/Borough_statistics/Annual_Residents_Survey_results_2018.pdf</a:t>
            </a:r>
            <a:r>
              <a:rPr lang="en-GB" dirty="0" smtClean="0"/>
              <a:t>  </a:t>
            </a:r>
          </a:p>
          <a:p>
            <a:pPr marL="0" indent="0">
              <a:buNone/>
            </a:pPr>
            <a:r>
              <a:rPr lang="en-GB" dirty="0" smtClean="0"/>
              <a:t>(31) Public Health England (2018). </a:t>
            </a:r>
            <a:r>
              <a:rPr lang="en-GB" i="1" dirty="0" smtClean="0"/>
              <a:t>Better Mental Health JSNA Toolkit. </a:t>
            </a:r>
            <a:r>
              <a:rPr lang="en-GB" dirty="0">
                <a:hlinkClick r:id="rId3"/>
              </a:rPr>
              <a:t>https://</a:t>
            </a:r>
            <a:r>
              <a:rPr lang="en-GB" dirty="0" smtClean="0">
                <a:hlinkClick r:id="rId3"/>
              </a:rPr>
              <a:t>www.gov.uk/government/publications/better-mental-health-jsna-toolkit</a:t>
            </a:r>
            <a:r>
              <a:rPr lang="en-GB" dirty="0" smtClean="0"/>
              <a:t> </a:t>
            </a:r>
          </a:p>
          <a:p>
            <a:pPr marL="0" indent="0">
              <a:buNone/>
            </a:pPr>
            <a:r>
              <a:rPr lang="en-GB" dirty="0" smtClean="0"/>
              <a:t>(32) Stonewall (2018). LGBT in Britain</a:t>
            </a:r>
            <a:r>
              <a:rPr lang="en-GB" dirty="0"/>
              <a:t>: Health Report. </a:t>
            </a:r>
            <a:r>
              <a:rPr lang="en-GB" dirty="0">
                <a:hlinkClick r:id="rId4"/>
              </a:rPr>
              <a:t>https://</a:t>
            </a:r>
            <a:r>
              <a:rPr lang="en-GB" dirty="0" smtClean="0">
                <a:hlinkClick r:id="rId4"/>
              </a:rPr>
              <a:t>www.stonewall.org.uk/sites/default/files/lgbt_in_britain_health.pdf</a:t>
            </a:r>
            <a:endParaRPr lang="en-GB" dirty="0" smtClean="0"/>
          </a:p>
          <a:p>
            <a:pPr marL="0" indent="0">
              <a:buNone/>
            </a:pPr>
            <a:r>
              <a:rPr lang="en-GB" dirty="0" smtClean="0"/>
              <a:t>(33) ONS(2017). </a:t>
            </a:r>
            <a:r>
              <a:rPr lang="en-GB" i="1" dirty="0" smtClean="0"/>
              <a:t>Births </a:t>
            </a:r>
            <a:r>
              <a:rPr lang="en-GB" i="1" dirty="0"/>
              <a:t>in England and </a:t>
            </a:r>
            <a:r>
              <a:rPr lang="en-GB" i="1" dirty="0" smtClean="0"/>
              <a:t>Wales. </a:t>
            </a:r>
            <a:r>
              <a:rPr lang="en-GB" dirty="0" smtClean="0">
                <a:hlinkClick r:id="rId5"/>
              </a:rPr>
              <a:t>https</a:t>
            </a:r>
            <a:r>
              <a:rPr lang="en-GB" dirty="0">
                <a:hlinkClick r:id="rId5"/>
              </a:rPr>
              <a:t>://</a:t>
            </a:r>
            <a:r>
              <a:rPr lang="en-GB" dirty="0" smtClean="0">
                <a:hlinkClick r:id="rId5"/>
              </a:rPr>
              <a:t>www.ons.gov.uk/peoplepopulationandcommunity/birthsdeathsandmarriages/livebirths/bulletins/birthsummarytablesenglandandwales/2017</a:t>
            </a:r>
            <a:r>
              <a:rPr lang="en-GB" dirty="0" smtClean="0"/>
              <a:t> </a:t>
            </a:r>
          </a:p>
          <a:p>
            <a:pPr marL="0" indent="0">
              <a:buNone/>
            </a:pPr>
            <a:r>
              <a:rPr lang="en-GB" dirty="0" smtClean="0"/>
              <a:t>(34) London Borough of Tower Hamlets (2018). </a:t>
            </a:r>
            <a:r>
              <a:rPr lang="en-GB" i="1" dirty="0" smtClean="0"/>
              <a:t>Spring 2017 School Census for Tower Hamlets</a:t>
            </a:r>
          </a:p>
          <a:p>
            <a:pPr marL="0" indent="0">
              <a:buNone/>
            </a:pPr>
            <a:r>
              <a:rPr lang="en-GB" dirty="0" smtClean="0"/>
              <a:t>(35) </a:t>
            </a:r>
            <a:r>
              <a:rPr lang="en-GB" dirty="0"/>
              <a:t>Tower Hamlets </a:t>
            </a:r>
            <a:r>
              <a:rPr lang="en-GB" dirty="0" smtClean="0"/>
              <a:t>CCG (2019). </a:t>
            </a:r>
            <a:r>
              <a:rPr lang="en-GB" i="1" dirty="0" smtClean="0"/>
              <a:t>Tower </a:t>
            </a:r>
            <a:r>
              <a:rPr lang="en-GB" i="1" dirty="0"/>
              <a:t>Hamlets Local Transformation Plan for Children and Young People Mental Health and Emotional Wellbeing </a:t>
            </a:r>
            <a:r>
              <a:rPr lang="en-GB" i="1" dirty="0" smtClean="0"/>
              <a:t>2018/19</a:t>
            </a:r>
          </a:p>
          <a:p>
            <a:pPr marL="0" indent="0">
              <a:buNone/>
            </a:pPr>
            <a:r>
              <a:rPr lang="en-GB" dirty="0" smtClean="0"/>
              <a:t>(36)</a:t>
            </a:r>
            <a:r>
              <a:rPr lang="en-GB" dirty="0"/>
              <a:t> Tower Hamlets CCG (</a:t>
            </a:r>
            <a:r>
              <a:rPr lang="en-GB" dirty="0" smtClean="0"/>
              <a:t>2018). </a:t>
            </a:r>
            <a:r>
              <a:rPr lang="en-GB" dirty="0"/>
              <a:t>TH Mental Health Patients Population </a:t>
            </a:r>
            <a:r>
              <a:rPr lang="en-GB" dirty="0" smtClean="0"/>
              <a:t>Analysis – </a:t>
            </a:r>
            <a:r>
              <a:rPr lang="en-GB" dirty="0" err="1" smtClean="0"/>
              <a:t>Powerpoint</a:t>
            </a:r>
            <a:r>
              <a:rPr lang="en-GB" dirty="0" smtClean="0"/>
              <a:t> presentation</a:t>
            </a:r>
          </a:p>
          <a:p>
            <a:pPr marL="0" indent="0">
              <a:buNone/>
            </a:pPr>
            <a:r>
              <a:rPr lang="en-GB" dirty="0" smtClean="0"/>
              <a:t>(37) Tower Hamlets Health &amp; Wellbeing Board (2014), </a:t>
            </a:r>
            <a:r>
              <a:rPr lang="en-GB" dirty="0"/>
              <a:t>Tower Hamlets Mental Health </a:t>
            </a:r>
            <a:r>
              <a:rPr lang="en-GB" dirty="0" smtClean="0"/>
              <a:t>Strategy 2014 – 2019</a:t>
            </a:r>
          </a:p>
          <a:p>
            <a:pPr marL="0" indent="0">
              <a:buNone/>
            </a:pPr>
            <a:r>
              <a:rPr lang="en-GB" dirty="0" smtClean="0"/>
              <a:t>(38) Anna Freud Centre &amp; The Tavistock &amp; Portman NHS Foundation Trust (2015). </a:t>
            </a:r>
            <a:r>
              <a:rPr lang="en-GB" i="1" dirty="0" smtClean="0"/>
              <a:t>THRIVE. The AFC-Tavistock </a:t>
            </a:r>
            <a:r>
              <a:rPr lang="en-GB" i="1" dirty="0"/>
              <a:t>model for CAMHS</a:t>
            </a:r>
            <a:r>
              <a:rPr lang="en-GB" dirty="0"/>
              <a:t>. </a:t>
            </a:r>
            <a:r>
              <a:rPr lang="en-GB" dirty="0">
                <a:hlinkClick r:id="rId6"/>
              </a:rPr>
              <a:t>http://</a:t>
            </a:r>
            <a:r>
              <a:rPr lang="en-GB" dirty="0" smtClean="0">
                <a:hlinkClick r:id="rId6"/>
              </a:rPr>
              <a:t>www.implementingthrive.org/wp-content/uploads/2016/03/Thrive.pdf</a:t>
            </a:r>
            <a:endParaRPr lang="en-GB" dirty="0" smtClean="0"/>
          </a:p>
          <a:p>
            <a:pPr marL="0" indent="0">
              <a:buNone/>
            </a:pPr>
            <a:r>
              <a:rPr lang="en-GB" dirty="0" smtClean="0"/>
              <a:t>(39) East London NHS Foundation Trust (2018). </a:t>
            </a:r>
            <a:r>
              <a:rPr lang="en-GB" i="1" dirty="0" smtClean="0"/>
              <a:t>SPR Themed Report – Adult and Older Adult CMHTs. October 2018</a:t>
            </a:r>
          </a:p>
          <a:p>
            <a:pPr marL="0" indent="0">
              <a:buNone/>
            </a:pPr>
            <a:r>
              <a:rPr lang="en-GB" dirty="0" smtClean="0"/>
              <a:t>(40) </a:t>
            </a:r>
            <a:r>
              <a:rPr lang="en-GB" dirty="0"/>
              <a:t>London Borough of Tower Hamlets (2018</a:t>
            </a:r>
            <a:r>
              <a:rPr lang="en-GB" dirty="0" smtClean="0"/>
              <a:t>). </a:t>
            </a:r>
            <a:r>
              <a:rPr lang="en-GB" i="1" dirty="0" smtClean="0"/>
              <a:t>Ageing </a:t>
            </a:r>
            <a:r>
              <a:rPr lang="en-GB" i="1" dirty="0"/>
              <a:t>Well Strategy.</a:t>
            </a:r>
            <a:r>
              <a:rPr lang="en-GB" dirty="0"/>
              <a:t> </a:t>
            </a:r>
            <a:r>
              <a:rPr lang="en-GB" dirty="0">
                <a:hlinkClick r:id="rId7"/>
              </a:rPr>
              <a:t>https://</a:t>
            </a:r>
            <a:r>
              <a:rPr lang="en-GB" dirty="0" smtClean="0">
                <a:hlinkClick r:id="rId7"/>
              </a:rPr>
              <a:t>www.towerhamlets.gov.uk/Documents/Adult-care-services/Supporting-adults/Ageing_Well_Strategy.pdf</a:t>
            </a:r>
            <a:r>
              <a:rPr lang="en-GB" dirty="0" smtClean="0"/>
              <a:t> </a:t>
            </a:r>
          </a:p>
          <a:p>
            <a:pPr marL="0" indent="0">
              <a:buNone/>
            </a:pPr>
            <a:r>
              <a:rPr lang="en-GB" dirty="0" smtClean="0"/>
              <a:t>(41) </a:t>
            </a:r>
            <a:r>
              <a:rPr lang="en-GB" dirty="0"/>
              <a:t>London Borough of Tower Hamlets (2018). </a:t>
            </a:r>
            <a:r>
              <a:rPr lang="en-GB" i="1" dirty="0" smtClean="0"/>
              <a:t>The “Local Account” – Adult Social Care </a:t>
            </a:r>
            <a:r>
              <a:rPr lang="en-GB" i="1" dirty="0"/>
              <a:t>in Tower Hamlets. </a:t>
            </a:r>
            <a:r>
              <a:rPr lang="en-GB" dirty="0">
                <a:hlinkClick r:id="rId8"/>
              </a:rPr>
              <a:t>https://</a:t>
            </a:r>
            <a:r>
              <a:rPr lang="en-GB" dirty="0" smtClean="0">
                <a:hlinkClick r:id="rId8"/>
              </a:rPr>
              <a:t>www.towerhamlets.gov.uk/Documents/Adult-care-services/Quality-of-services/LocalAccountSept2018.pdf</a:t>
            </a:r>
            <a:r>
              <a:rPr lang="en-GB" dirty="0" smtClean="0"/>
              <a:t> </a:t>
            </a:r>
          </a:p>
          <a:p>
            <a:pPr marL="0" indent="0">
              <a:buNone/>
            </a:pPr>
            <a:r>
              <a:rPr lang="en-GB" dirty="0" smtClean="0"/>
              <a:t>(42) Healthy </a:t>
            </a:r>
            <a:r>
              <a:rPr lang="en-GB" dirty="0"/>
              <a:t>London </a:t>
            </a:r>
            <a:r>
              <a:rPr lang="en-GB" dirty="0" smtClean="0"/>
              <a:t>Partnership(2010). </a:t>
            </a:r>
            <a:r>
              <a:rPr lang="en-GB" i="1" dirty="0" smtClean="0"/>
              <a:t>London Mental Health Dashboard. </a:t>
            </a:r>
            <a:r>
              <a:rPr lang="en-GB" dirty="0" smtClean="0">
                <a:hlinkClick r:id="rId9"/>
              </a:rPr>
              <a:t>http</a:t>
            </a:r>
            <a:r>
              <a:rPr lang="en-GB" dirty="0">
                <a:hlinkClick r:id="rId9"/>
              </a:rPr>
              <a:t>://</a:t>
            </a:r>
            <a:r>
              <a:rPr lang="en-GB" dirty="0" smtClean="0">
                <a:hlinkClick r:id="rId9"/>
              </a:rPr>
              <a:t>lmh.nhsbenchmarking.nhs.uk/toolkit</a:t>
            </a:r>
            <a:endParaRPr lang="en-GB" dirty="0" smtClean="0"/>
          </a:p>
          <a:p>
            <a:pPr marL="0" indent="0">
              <a:buNone/>
            </a:pPr>
            <a:r>
              <a:rPr lang="en-GB" dirty="0" smtClean="0"/>
              <a:t>(43) </a:t>
            </a:r>
            <a:r>
              <a:rPr lang="en-GB" dirty="0" err="1" smtClean="0"/>
              <a:t>Barts</a:t>
            </a:r>
            <a:r>
              <a:rPr lang="en-GB" dirty="0" smtClean="0"/>
              <a:t> &amp; The London Clinical Effectiveness Group (2018). </a:t>
            </a:r>
            <a:r>
              <a:rPr lang="en-GB" i="1" dirty="0" smtClean="0"/>
              <a:t>Tower Hamlets – LDP report.</a:t>
            </a:r>
            <a:endParaRPr lang="en-GB" dirty="0"/>
          </a:p>
          <a:p>
            <a:pPr marL="0" indent="0">
              <a:buNone/>
            </a:pPr>
            <a:r>
              <a:rPr lang="en-GB" dirty="0" smtClean="0"/>
              <a:t> </a:t>
            </a:r>
          </a:p>
          <a:p>
            <a:pPr marL="0" indent="0">
              <a:buNone/>
            </a:pPr>
            <a:endParaRPr lang="en-GB" dirty="0"/>
          </a:p>
        </p:txBody>
      </p:sp>
    </p:spTree>
    <p:extLst>
      <p:ext uri="{BB962C8B-B14F-4D97-AF65-F5344CB8AC3E}">
        <p14:creationId xmlns:p14="http://schemas.microsoft.com/office/powerpoint/2010/main" val="128971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968552"/>
          </a:xfrm>
        </p:spPr>
        <p:txBody>
          <a:bodyPr/>
          <a:lstStyle/>
          <a:p>
            <a:pPr marL="0" indent="0">
              <a:buNone/>
            </a:pPr>
            <a:r>
              <a:rPr lang="en-GB" sz="1400" b="1" dirty="0"/>
              <a:t>LONDON CONTEXT</a:t>
            </a:r>
          </a:p>
          <a:p>
            <a:r>
              <a:rPr lang="en-GB" sz="1400" dirty="0" smtClean="0"/>
              <a:t>The </a:t>
            </a:r>
            <a:r>
              <a:rPr lang="en-GB" sz="1400" dirty="0"/>
              <a:t>Mayor’s Health Inequalities Strategy highlighted ‘Healthy Minds’ as one its 5 key </a:t>
            </a:r>
            <a:r>
              <a:rPr lang="en-GB" sz="1400" dirty="0" smtClean="0"/>
              <a:t>aims</a:t>
            </a:r>
            <a:r>
              <a:rPr lang="en-GB" sz="1400" dirty="0" smtClean="0">
                <a:hlinkClick r:id="rId2" action="ppaction://hlinksldjump"/>
              </a:rPr>
              <a:t>(13)</a:t>
            </a:r>
            <a:r>
              <a:rPr lang="en-GB" sz="1400" dirty="0" smtClean="0"/>
              <a:t>. </a:t>
            </a:r>
            <a:r>
              <a:rPr lang="en-GB" sz="1400" dirty="0"/>
              <a:t>Mental health in schools and workplaces, Homelessness and mental health, and offenders and mental health have been some of the key areas of work from the London </a:t>
            </a:r>
            <a:r>
              <a:rPr lang="en-GB" sz="1400" dirty="0" smtClean="0"/>
              <a:t>Mayor.</a:t>
            </a:r>
            <a:r>
              <a:rPr lang="en-GB" sz="1400" dirty="0"/>
              <a:t> </a:t>
            </a:r>
            <a:r>
              <a:rPr lang="en-GB" sz="1400" dirty="0" smtClean="0"/>
              <a:t>Thrive </a:t>
            </a:r>
            <a:r>
              <a:rPr lang="en-GB" sz="1400" dirty="0"/>
              <a:t>LDN is a London-wide movement </a:t>
            </a:r>
            <a:r>
              <a:rPr lang="en-GB" sz="1400" dirty="0" smtClean="0"/>
              <a:t>working across </a:t>
            </a:r>
            <a:r>
              <a:rPr lang="en-GB" sz="1400" dirty="0"/>
              <a:t>organisations to </a:t>
            </a:r>
            <a:r>
              <a:rPr lang="en-GB" sz="1400" dirty="0" smtClean="0"/>
              <a:t>prevent </a:t>
            </a:r>
            <a:r>
              <a:rPr lang="en-GB" sz="1400" dirty="0"/>
              <a:t>mental </a:t>
            </a:r>
            <a:r>
              <a:rPr lang="en-GB" sz="1400" dirty="0" smtClean="0"/>
              <a:t>health.</a:t>
            </a:r>
            <a:endParaRPr lang="en-GB" sz="1400" b="1" dirty="0" smtClean="0"/>
          </a:p>
          <a:p>
            <a:pPr marL="0" indent="0">
              <a:buNone/>
            </a:pPr>
            <a:r>
              <a:rPr lang="en-GB" sz="1400" b="1" dirty="0" smtClean="0"/>
              <a:t>NORTH </a:t>
            </a:r>
            <a:r>
              <a:rPr lang="en-GB" sz="1400" b="1" dirty="0"/>
              <a:t>EAST LONDON STP CONTEXT</a:t>
            </a:r>
          </a:p>
          <a:p>
            <a:r>
              <a:rPr lang="en-GB" sz="1400" dirty="0" smtClean="0"/>
              <a:t>The ‘East London Health &amp; Care Partnership’ has 3 key aims around mental health: to develop </a:t>
            </a:r>
            <a:r>
              <a:rPr lang="en-GB" sz="1400" dirty="0"/>
              <a:t>new models of care that address mental and physical health and social care needs as </a:t>
            </a:r>
            <a:r>
              <a:rPr lang="en-GB" sz="1400" dirty="0" smtClean="0"/>
              <a:t>one; to provide </a:t>
            </a:r>
            <a:r>
              <a:rPr lang="en-GB" sz="1400" dirty="0"/>
              <a:t>good service user education to reduce stigma and promote </a:t>
            </a:r>
            <a:r>
              <a:rPr lang="en-GB" sz="1400" dirty="0" smtClean="0"/>
              <a:t>resilience; and to help </a:t>
            </a:r>
            <a:r>
              <a:rPr lang="en-GB" sz="1400" dirty="0"/>
              <a:t>people with more serious mental health problems to find and remain in employment – a key factor in their </a:t>
            </a:r>
            <a:r>
              <a:rPr lang="en-GB" sz="1400" dirty="0" smtClean="0"/>
              <a:t>recovery</a:t>
            </a:r>
            <a:r>
              <a:rPr lang="en-GB" sz="1400" dirty="0" smtClean="0">
                <a:hlinkClick r:id="rId2" action="ppaction://hlinksldjump"/>
              </a:rPr>
              <a:t>(14).</a:t>
            </a:r>
            <a:endParaRPr lang="en-GB" sz="1400" b="1" dirty="0" smtClean="0"/>
          </a:p>
          <a:p>
            <a:pPr marL="0" indent="0">
              <a:buNone/>
            </a:pPr>
            <a:r>
              <a:rPr lang="en-GB" sz="1400" b="1" dirty="0" smtClean="0"/>
              <a:t>TOWER HAMLETS CONTEXT</a:t>
            </a:r>
          </a:p>
          <a:p>
            <a:r>
              <a:rPr lang="en-GB" sz="1400" dirty="0" smtClean="0"/>
              <a:t>The Mental Health Strategies for both Adults and Children in Tower Hamlets are being refreshed in 2019. The previous strategy was structured around 3 themes of building resilience, high quality treatment and support, and living well with mental health problems.</a:t>
            </a:r>
          </a:p>
          <a:p>
            <a:r>
              <a:rPr lang="en-GB" sz="1400" dirty="0" smtClean="0"/>
              <a:t>The Tower Hamlets Mental Health Crisis Care Concordat was created in 2015 in response to the national Concordat. The Tower Hamlets Suicide Prevention Strategy 2018-2021 sets out the borough’s action plan for preventing suicides and is a key part of delivering the existing Mental Health Strategy.</a:t>
            </a:r>
          </a:p>
          <a:p>
            <a:r>
              <a:rPr lang="en-GB" sz="1400" dirty="0" smtClean="0"/>
              <a:t>Integrated care has been a key priority through the creation of the Tower Hamlets Together (THT) partnership and mental health is commissioned jointly by the CCG and local authority. Tower Hamlets Together works through 3 </a:t>
            </a:r>
            <a:r>
              <a:rPr lang="en-GB" sz="1400" dirty="0" err="1" smtClean="0"/>
              <a:t>workstreams</a:t>
            </a:r>
            <a:r>
              <a:rPr lang="en-GB" sz="1400" dirty="0" smtClean="0"/>
              <a:t>: Born well, Growing well; Living Well; and Promoting Independence.</a:t>
            </a:r>
          </a:p>
          <a:p>
            <a:r>
              <a:rPr lang="en-GB" sz="1400" dirty="0" smtClean="0"/>
              <a:t>The Mental Health Partnership Board brings together stakeholders, including service users, on a quarterly basis.</a:t>
            </a:r>
          </a:p>
        </p:txBody>
      </p:sp>
    </p:spTree>
    <p:extLst>
      <p:ext uri="{BB962C8B-B14F-4D97-AF65-F5344CB8AC3E}">
        <p14:creationId xmlns:p14="http://schemas.microsoft.com/office/powerpoint/2010/main" val="360875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251519" y="1412776"/>
            <a:ext cx="8641655" cy="5040560"/>
          </a:xfrm>
        </p:spPr>
        <p:txBody>
          <a:bodyPr/>
          <a:lstStyle/>
          <a:p>
            <a:pPr marL="57150" indent="0">
              <a:buNone/>
            </a:pPr>
            <a:r>
              <a:rPr lang="en-GB" sz="1400" dirty="0" smtClean="0"/>
              <a:t>The Prevention Concordat is a PHE report that sets </a:t>
            </a:r>
            <a:r>
              <a:rPr lang="en-GB" sz="1400" dirty="0"/>
              <a:t>out how local areas can take effective </a:t>
            </a:r>
            <a:r>
              <a:rPr lang="en-GB" sz="1400" dirty="0" smtClean="0"/>
              <a:t>action, using NICE guidance, </a:t>
            </a:r>
            <a:r>
              <a:rPr lang="en-GB" sz="1400" dirty="0"/>
              <a:t>to improve public mental </a:t>
            </a:r>
            <a:r>
              <a:rPr lang="en-GB" sz="1400" dirty="0" smtClean="0"/>
              <a:t>health</a:t>
            </a:r>
            <a:r>
              <a:rPr lang="en-GB" sz="1400" dirty="0" smtClean="0">
                <a:hlinkClick r:id="rId2" action="ppaction://hlinksldjump"/>
              </a:rPr>
              <a:t>(8)</a:t>
            </a:r>
            <a:r>
              <a:rPr lang="en-GB" sz="1400" dirty="0" smtClean="0"/>
              <a:t>. It divides interventions </a:t>
            </a:r>
            <a:r>
              <a:rPr lang="en-GB" sz="1400" dirty="0"/>
              <a:t>into 3 different approaches</a:t>
            </a:r>
            <a:r>
              <a:rPr lang="en-GB" sz="1400" dirty="0" smtClean="0"/>
              <a:t>:</a:t>
            </a:r>
            <a:endParaRPr lang="en-GB" sz="1400" b="1" dirty="0" smtClean="0"/>
          </a:p>
          <a:p>
            <a:pPr marL="57150" indent="0">
              <a:buNone/>
            </a:pPr>
            <a:r>
              <a:rPr lang="en-GB" sz="1400" b="1" dirty="0" smtClean="0"/>
              <a:t>1. Whole </a:t>
            </a:r>
            <a:r>
              <a:rPr lang="en-GB" sz="1400" b="1" dirty="0"/>
              <a:t>population approaches: </a:t>
            </a:r>
            <a:r>
              <a:rPr lang="en-GB" sz="1400" dirty="0"/>
              <a:t>‘Considering how to support good mental health across a whole population by strengthening individuals and communities, creating healthy places and addressing wider </a:t>
            </a:r>
            <a:r>
              <a:rPr lang="en-GB" sz="1400" dirty="0" smtClean="0"/>
              <a:t>determinants‘</a:t>
            </a:r>
          </a:p>
          <a:p>
            <a:pPr marL="57150" indent="0">
              <a:buNone/>
            </a:pPr>
            <a:r>
              <a:rPr lang="en-GB" sz="1400" dirty="0" smtClean="0"/>
              <a:t>	</a:t>
            </a:r>
            <a:r>
              <a:rPr lang="en-GB" sz="1400" i="1" dirty="0" smtClean="0"/>
              <a:t>Examples:	Tackling stigma by encouraging contact with people with mental health problems</a:t>
            </a:r>
          </a:p>
          <a:p>
            <a:pPr marL="1771650" lvl="4" indent="0">
              <a:buNone/>
            </a:pPr>
            <a:r>
              <a:rPr lang="en-GB" sz="1400" i="1" dirty="0" smtClean="0"/>
              <a:t>Mental health literacy training to frontline workers</a:t>
            </a:r>
          </a:p>
          <a:p>
            <a:pPr marL="1771650" lvl="4" indent="0">
              <a:buNone/>
            </a:pPr>
            <a:r>
              <a:rPr lang="en-GB" sz="1400" i="1" dirty="0" smtClean="0"/>
              <a:t>‘Whole school’ approaches to improving mental and social wellbeing</a:t>
            </a:r>
            <a:endParaRPr lang="en-GB" sz="1400" b="1" dirty="0"/>
          </a:p>
          <a:p>
            <a:pPr marL="57150" indent="0">
              <a:buNone/>
            </a:pPr>
            <a:r>
              <a:rPr lang="en-GB" sz="1400" b="1" dirty="0" smtClean="0"/>
              <a:t>2. Targeted </a:t>
            </a:r>
            <a:r>
              <a:rPr lang="en-GB" sz="1400" b="1" dirty="0"/>
              <a:t>prevention approaches: </a:t>
            </a:r>
            <a:r>
              <a:rPr lang="en-GB" sz="1400" dirty="0"/>
              <a:t>‘Consider how to target support to groups facing higher risk, Individuals with signs and symptoms and people living with mental health problems</a:t>
            </a:r>
            <a:r>
              <a:rPr lang="en-GB" sz="1400" dirty="0" smtClean="0"/>
              <a:t>’</a:t>
            </a:r>
          </a:p>
          <a:p>
            <a:pPr marL="57150" indent="0">
              <a:buNone/>
            </a:pPr>
            <a:r>
              <a:rPr lang="en-GB" sz="1400" dirty="0" smtClean="0"/>
              <a:t>	</a:t>
            </a:r>
            <a:r>
              <a:rPr lang="en-GB" sz="1400" i="1" dirty="0" smtClean="0"/>
              <a:t>Examples:	Supporting ex-offenders to receive mental health care and action on health inequalities</a:t>
            </a:r>
          </a:p>
          <a:p>
            <a:pPr marL="57150" indent="0">
              <a:buNone/>
            </a:pPr>
            <a:r>
              <a:rPr lang="en-GB" sz="1400" i="1" dirty="0"/>
              <a:t>	</a:t>
            </a:r>
            <a:r>
              <a:rPr lang="en-GB" sz="1400" i="1" dirty="0" smtClean="0"/>
              <a:t>	Supporting people with mental health problems with housing and employment</a:t>
            </a:r>
          </a:p>
          <a:p>
            <a:pPr marL="57150" indent="0">
              <a:buNone/>
            </a:pPr>
            <a:r>
              <a:rPr lang="en-GB" sz="1400" i="1" dirty="0"/>
              <a:t>	</a:t>
            </a:r>
            <a:r>
              <a:rPr lang="en-GB" sz="1400" i="1" dirty="0" smtClean="0"/>
              <a:t>	Providing psychological support to people with long term health conditions</a:t>
            </a:r>
            <a:endParaRPr lang="en-GB" sz="1400" dirty="0"/>
          </a:p>
          <a:p>
            <a:pPr marL="57150" indent="0">
              <a:buNone/>
            </a:pPr>
            <a:r>
              <a:rPr lang="en-GB" sz="1400" b="1" dirty="0" smtClean="0"/>
              <a:t>3. Life-stage </a:t>
            </a:r>
            <a:r>
              <a:rPr lang="en-GB" sz="1400" b="1" dirty="0"/>
              <a:t>specific approaches: </a:t>
            </a:r>
            <a:r>
              <a:rPr lang="en-GB" sz="1400" dirty="0"/>
              <a:t>‘Considering how to support good mental health across the life course, from family formation and pregnancy through adulthood and later life</a:t>
            </a:r>
            <a:r>
              <a:rPr lang="en-GB" sz="1400" dirty="0" smtClean="0"/>
              <a:t>’</a:t>
            </a:r>
          </a:p>
          <a:p>
            <a:pPr marL="57150" indent="0">
              <a:buNone/>
            </a:pPr>
            <a:r>
              <a:rPr lang="en-GB" sz="1400" dirty="0" smtClean="0"/>
              <a:t>	</a:t>
            </a:r>
            <a:r>
              <a:rPr lang="en-GB" sz="1400" i="1" dirty="0" smtClean="0"/>
              <a:t>Examples:</a:t>
            </a:r>
            <a:r>
              <a:rPr lang="en-GB" sz="1400" i="1" dirty="0"/>
              <a:t>	</a:t>
            </a:r>
            <a:r>
              <a:rPr lang="en-GB" sz="1400" i="1" dirty="0" smtClean="0"/>
              <a:t>Parenting programmes for families at risk</a:t>
            </a:r>
          </a:p>
          <a:p>
            <a:pPr marL="57150" indent="0">
              <a:buNone/>
            </a:pPr>
            <a:r>
              <a:rPr lang="en-GB" sz="1400" i="1" dirty="0"/>
              <a:t>	</a:t>
            </a:r>
            <a:r>
              <a:rPr lang="en-GB" sz="1400" i="1" dirty="0" smtClean="0"/>
              <a:t>	Embedding wellbeing interventions and training into workplaces</a:t>
            </a:r>
          </a:p>
          <a:p>
            <a:pPr marL="57150" indent="0">
              <a:buNone/>
            </a:pPr>
            <a:r>
              <a:rPr lang="en-GB" sz="1400" i="1" dirty="0" smtClean="0"/>
              <a:t>		Identifying older people at risk of social isolation and signposting them to assets</a:t>
            </a:r>
            <a:endParaRPr lang="en-GB" sz="1400" i="1" dirty="0"/>
          </a:p>
          <a:p>
            <a:pPr marL="0" indent="0">
              <a:buNone/>
            </a:pPr>
            <a:endParaRPr lang="en-GB" dirty="0" smtClean="0"/>
          </a:p>
          <a:p>
            <a:pPr marL="0" indent="0">
              <a:buNone/>
            </a:pPr>
            <a:r>
              <a:rPr lang="en-GB" sz="1400" dirty="0" smtClean="0"/>
              <a:t>The ‘What Works for Wellbeing’ centre also suggests frameworks and resources for ensuring that wellbeing interventions are evidence-based </a:t>
            </a:r>
            <a:r>
              <a:rPr lang="en-GB" sz="1400" dirty="0"/>
              <a:t>and </a:t>
            </a:r>
            <a:r>
              <a:rPr lang="en-GB" sz="1400" dirty="0" smtClean="0"/>
              <a:t>measured</a:t>
            </a:r>
            <a:r>
              <a:rPr lang="en-GB" sz="1400" dirty="0" smtClean="0">
                <a:hlinkClick r:id="rId3" action="ppaction://hlinksldjump"/>
              </a:rPr>
              <a:t>(15)</a:t>
            </a:r>
            <a:r>
              <a:rPr lang="en-GB" sz="1400" dirty="0" smtClean="0"/>
              <a:t>. </a:t>
            </a:r>
            <a:r>
              <a:rPr lang="en-GB" sz="1400" dirty="0"/>
              <a:t>https://whatworkswellbeing.org/evidence-into-action/</a:t>
            </a:r>
          </a:p>
        </p:txBody>
      </p:sp>
    </p:spTree>
    <p:extLst>
      <p:ext uri="{BB962C8B-B14F-4D97-AF65-F5344CB8AC3E}">
        <p14:creationId xmlns:p14="http://schemas.microsoft.com/office/powerpoint/2010/main" val="93250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251519" y="1412776"/>
            <a:ext cx="8641655" cy="4464050"/>
          </a:xfrm>
        </p:spPr>
        <p:txBody>
          <a:bodyPr/>
          <a:lstStyle/>
          <a:p>
            <a:pPr marL="0" indent="0" algn="ctr">
              <a:buNone/>
            </a:pPr>
            <a:r>
              <a:rPr lang="en-GB" sz="1600" b="1" dirty="0" smtClean="0"/>
              <a:t>NICE GUIDANCE</a:t>
            </a:r>
          </a:p>
          <a:p>
            <a:r>
              <a:rPr lang="en-GB" sz="1400" dirty="0" smtClean="0"/>
              <a:t>NICE has set a range of recommended pathways, guidance and quality standards pertaining to Mental health. </a:t>
            </a:r>
            <a:r>
              <a:rPr lang="en-GB" sz="1400" dirty="0"/>
              <a:t>These </a:t>
            </a:r>
            <a:r>
              <a:rPr lang="en-GB" sz="1400" dirty="0" smtClean="0"/>
              <a:t>help </a:t>
            </a:r>
            <a:r>
              <a:rPr lang="en-GB" sz="1400" dirty="0"/>
              <a:t>set  the expectations for how services are run nationally and provide a standard to measure against.</a:t>
            </a:r>
          </a:p>
          <a:p>
            <a:r>
              <a:rPr lang="en-GB" sz="1400" dirty="0" smtClean="0"/>
              <a:t>There are ‘Mental health and Wellbeing’ guidelines, relating to broader population interventions across the </a:t>
            </a:r>
            <a:r>
              <a:rPr lang="en-GB" sz="1400" dirty="0" err="1" smtClean="0"/>
              <a:t>lifecourse</a:t>
            </a:r>
            <a:r>
              <a:rPr lang="en-GB" sz="1400" dirty="0" smtClean="0"/>
              <a:t> and in risk groups, and ‘Mental health and behavioural conditions’ guidelines, relating to how specific mental health conditions should be tackled. There are some pieces of guidance that are shared by both.</a:t>
            </a:r>
          </a:p>
          <a:p>
            <a:endParaRPr lang="en-GB" sz="1400" dirty="0" smtClean="0"/>
          </a:p>
          <a:p>
            <a:pPr marL="0" indent="0">
              <a:buNone/>
            </a:pPr>
            <a:r>
              <a:rPr lang="en-GB" sz="1400" b="1" dirty="0" smtClean="0"/>
              <a:t>Mental health &amp; wellbeing</a:t>
            </a:r>
            <a:r>
              <a:rPr lang="en-GB" sz="1400" dirty="0" smtClean="0">
                <a:hlinkClick r:id="rId2" action="ppaction://hlinksldjump"/>
              </a:rPr>
              <a:t>(16)</a:t>
            </a:r>
            <a:endParaRPr lang="en-GB" sz="1400" dirty="0"/>
          </a:p>
          <a:p>
            <a:r>
              <a:rPr lang="en-GB" sz="1400" dirty="0" smtClean="0"/>
              <a:t>The guidance includes recommendations about antenatal and postnatal mental health, attachment and emotional difficulties in </a:t>
            </a:r>
            <a:r>
              <a:rPr lang="en-GB" sz="1400" dirty="0"/>
              <a:t>children</a:t>
            </a:r>
            <a:r>
              <a:rPr lang="en-GB" sz="1400" dirty="0" smtClean="0"/>
              <a:t>, promoting social and emotional wellbeing, promoting </a:t>
            </a:r>
            <a:r>
              <a:rPr lang="en-GB" sz="1400" dirty="0"/>
              <a:t>wellbeing at work, </a:t>
            </a:r>
            <a:r>
              <a:rPr lang="en-GB" sz="1400" dirty="0" smtClean="0"/>
              <a:t>workplace health, mental wellbeing and independence in older people, and transitions between community and inpatient mental health settings.  There is also a guideline for adults </a:t>
            </a:r>
            <a:r>
              <a:rPr lang="en-GB" sz="1400" dirty="0"/>
              <a:t>in contact with the criminal justice </a:t>
            </a:r>
            <a:r>
              <a:rPr lang="en-GB" sz="1400" dirty="0" smtClean="0"/>
              <a:t>system.</a:t>
            </a:r>
          </a:p>
          <a:p>
            <a:r>
              <a:rPr lang="en-GB" sz="1400" dirty="0" smtClean="0"/>
              <a:t>The quality standards add further </a:t>
            </a:r>
            <a:r>
              <a:rPr lang="en-GB" sz="1400" dirty="0"/>
              <a:t>recommendations relating to </a:t>
            </a:r>
            <a:r>
              <a:rPr lang="en-GB" sz="1400" dirty="0" smtClean="0"/>
              <a:t>patient </a:t>
            </a:r>
            <a:r>
              <a:rPr lang="en-GB" sz="1400" dirty="0"/>
              <a:t>safety, patient experience and clinical </a:t>
            </a:r>
            <a:r>
              <a:rPr lang="en-GB" sz="1400" dirty="0" smtClean="0"/>
              <a:t>effectiveness</a:t>
            </a:r>
            <a:r>
              <a:rPr lang="en-GB" sz="1400" dirty="0"/>
              <a:t> </a:t>
            </a:r>
            <a:r>
              <a:rPr lang="en-GB" sz="1400" dirty="0" smtClean="0"/>
              <a:t>relating to the above areas but also groups such as mental health service users, looked after children, people with learning disabilities and people from BAME.</a:t>
            </a:r>
            <a:endParaRPr lang="en-GB" sz="1400" b="1" dirty="0" smtClean="0"/>
          </a:p>
          <a:p>
            <a:pPr marL="0" indent="0">
              <a:buNone/>
            </a:pPr>
            <a:r>
              <a:rPr lang="en-GB" sz="1400" b="1" dirty="0" smtClean="0"/>
              <a:t>Mental health and behavioural conditions</a:t>
            </a:r>
            <a:r>
              <a:rPr lang="en-GB" sz="1400" dirty="0" smtClean="0">
                <a:hlinkClick r:id="rId2" action="ppaction://hlinksldjump"/>
              </a:rPr>
              <a:t>(17)</a:t>
            </a:r>
            <a:endParaRPr lang="en-GB" sz="1400" dirty="0" smtClean="0"/>
          </a:p>
          <a:p>
            <a:r>
              <a:rPr lang="en-GB" sz="1400" dirty="0"/>
              <a:t>This section is subdivided into </a:t>
            </a:r>
            <a:r>
              <a:rPr lang="en-GB" sz="1400" dirty="0" smtClean="0"/>
              <a:t>15 condition-based </a:t>
            </a:r>
            <a:r>
              <a:rPr lang="en-GB" sz="1400" dirty="0"/>
              <a:t>topics, such as addiction, bipolar disorder and self harm. In turn, each topic contains various pieces of guidance; from broader recommendations about identification and management, to more specific recommendations relating to technologies and therapeutic options.</a:t>
            </a:r>
          </a:p>
          <a:p>
            <a:r>
              <a:rPr lang="en-GB" sz="1400" dirty="0" smtClean="0"/>
              <a:t>‘Common </a:t>
            </a:r>
            <a:r>
              <a:rPr lang="en-GB" sz="1400" dirty="0"/>
              <a:t>mental health problems: identification and pathways to </a:t>
            </a:r>
            <a:r>
              <a:rPr lang="en-GB" sz="1400" dirty="0" smtClean="0"/>
              <a:t>care’ and ‘Psychosis and schizophrenia: prevention and management’ are two of the key clinical guidelines. </a:t>
            </a:r>
          </a:p>
          <a:p>
            <a:pPr marL="0" indent="0">
              <a:buNone/>
            </a:pPr>
            <a:endParaRPr lang="en-GB" sz="1400" dirty="0"/>
          </a:p>
          <a:p>
            <a:endParaRPr lang="en-GB" dirty="0"/>
          </a:p>
        </p:txBody>
      </p:sp>
    </p:spTree>
    <p:extLst>
      <p:ext uri="{BB962C8B-B14F-4D97-AF65-F5344CB8AC3E}">
        <p14:creationId xmlns:p14="http://schemas.microsoft.com/office/powerpoint/2010/main" val="562645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251519" y="1412776"/>
            <a:ext cx="8641655" cy="5040560"/>
          </a:xfrm>
        </p:spPr>
        <p:txBody>
          <a:bodyPr/>
          <a:lstStyle/>
          <a:p>
            <a:pPr marL="0" indent="0" algn="ctr">
              <a:buNone/>
            </a:pPr>
            <a:r>
              <a:rPr lang="en-GB" sz="1600" b="1" dirty="0" smtClean="0"/>
              <a:t>MENTAL HEALTH IN TOWER HAMLETS – AN OVERVIEW</a:t>
            </a:r>
          </a:p>
          <a:p>
            <a:pPr marL="0" indent="0" algn="ctr">
              <a:buNone/>
            </a:pPr>
            <a:r>
              <a:rPr lang="en-GB" sz="1600" b="1" dirty="0" smtClean="0"/>
              <a:t>Mental health need in Tower Hamlets is higher than elsewhere: in children, adults and older people</a:t>
            </a:r>
          </a:p>
          <a:p>
            <a:pPr marL="0" indent="0">
              <a:buNone/>
            </a:pPr>
            <a:endParaRPr lang="en-GB" sz="1400" dirty="0" smtClean="0"/>
          </a:p>
          <a:p>
            <a:r>
              <a:rPr lang="en-GB" sz="1400" dirty="0" smtClean="0"/>
              <a:t>Children and young people in Tower Hamlets are estimated as having a higher prevalence of mental health problems (10.8%) than in London or England (2015).</a:t>
            </a:r>
            <a:r>
              <a:rPr lang="en-GB" sz="1400" dirty="0" smtClean="0">
                <a:hlinkClick r:id="rId3" action="ppaction://hlinksldjump"/>
              </a:rPr>
              <a:t>(18)</a:t>
            </a:r>
            <a:endParaRPr lang="en-GB" sz="1400" dirty="0" smtClean="0"/>
          </a:p>
          <a:p>
            <a:endParaRPr lang="en-GB" sz="800" dirty="0" smtClean="0"/>
          </a:p>
          <a:p>
            <a:r>
              <a:rPr lang="en-GB" sz="1400" dirty="0" smtClean="0"/>
              <a:t>The proportion of primary school children with </a:t>
            </a:r>
            <a:r>
              <a:rPr lang="en-GB" sz="1400" dirty="0"/>
              <a:t>social, emotional and mental health needs </a:t>
            </a:r>
            <a:r>
              <a:rPr lang="en-GB" sz="1400" dirty="0" smtClean="0"/>
              <a:t>(2.92%) in Tower Hamlets puts the borough in the highest quartile of need in England (2017/18).</a:t>
            </a:r>
            <a:r>
              <a:rPr lang="en-GB" sz="1400" dirty="0" smtClean="0">
                <a:hlinkClick r:id="rId3" action="ppaction://hlinksldjump"/>
              </a:rPr>
              <a:t>(18)</a:t>
            </a:r>
            <a:endParaRPr lang="en-GB" sz="1400" dirty="0" smtClean="0"/>
          </a:p>
          <a:p>
            <a:endParaRPr lang="en-GB" sz="800" dirty="0" smtClean="0"/>
          </a:p>
          <a:p>
            <a:r>
              <a:rPr lang="en-GB" sz="1400" dirty="0" smtClean="0"/>
              <a:t>Adults in Tower Hamlets have reported having the highest levels of depression and anxiety (16.1%) in London and the 4</a:t>
            </a:r>
            <a:r>
              <a:rPr lang="en-GB" sz="1400" baseline="30000" dirty="0" smtClean="0"/>
              <a:t>th</a:t>
            </a:r>
            <a:r>
              <a:rPr lang="en-GB" sz="1400" dirty="0" smtClean="0"/>
              <a:t> highest levels of long term mental health problems (9.8%) (2017/18).</a:t>
            </a:r>
            <a:r>
              <a:rPr lang="en-GB" sz="1400" dirty="0" smtClean="0">
                <a:hlinkClick r:id="rId3" action="ppaction://hlinksldjump"/>
              </a:rPr>
              <a:t>(18)</a:t>
            </a:r>
            <a:endParaRPr lang="en-GB" sz="1400" dirty="0" smtClean="0"/>
          </a:p>
          <a:p>
            <a:endParaRPr lang="en-GB" sz="800" dirty="0" smtClean="0"/>
          </a:p>
          <a:p>
            <a:r>
              <a:rPr lang="en-GB" sz="1400" dirty="0" smtClean="0"/>
              <a:t>GP registers show that the adult population in Tower Hamlets has higher levels of severe mental illness (1.34%, 4334 patients) than London or England.</a:t>
            </a:r>
            <a:r>
              <a:rPr lang="en-GB" sz="1400" dirty="0" smtClean="0">
                <a:hlinkClick r:id="rId3" action="ppaction://hlinksldjump"/>
              </a:rPr>
              <a:t>(18) </a:t>
            </a:r>
            <a:endParaRPr lang="en-GB" sz="1400" dirty="0" smtClean="0"/>
          </a:p>
          <a:p>
            <a:endParaRPr lang="en-GB" sz="800" dirty="0" smtClean="0"/>
          </a:p>
          <a:p>
            <a:r>
              <a:rPr lang="en-GB" sz="1400" dirty="0" smtClean="0"/>
              <a:t>Older people in Tower Hamlets are predicted to be the loneliest in London and England.</a:t>
            </a:r>
            <a:r>
              <a:rPr lang="en-GB" sz="1400" dirty="0" smtClean="0">
                <a:hlinkClick r:id="rId3" action="ppaction://hlinksldjump"/>
              </a:rPr>
              <a:t>(19)</a:t>
            </a:r>
            <a:endParaRPr lang="en-GB" sz="1400" dirty="0" smtClean="0"/>
          </a:p>
          <a:p>
            <a:endParaRPr lang="en-GB" sz="800" dirty="0" smtClean="0"/>
          </a:p>
          <a:p>
            <a:r>
              <a:rPr lang="en-GB" sz="1400" dirty="0" smtClean="0"/>
              <a:t>About 50,000 adults in </a:t>
            </a:r>
            <a:r>
              <a:rPr lang="en-GB" sz="1400" dirty="0"/>
              <a:t>Tower Hamlets are </a:t>
            </a:r>
            <a:r>
              <a:rPr lang="en-GB" sz="1400" dirty="0" smtClean="0"/>
              <a:t>managed in primary care with Depression</a:t>
            </a:r>
            <a:r>
              <a:rPr lang="en-GB" sz="1400" dirty="0"/>
              <a:t>, Anxiety or Serious Mental </a:t>
            </a:r>
            <a:r>
              <a:rPr lang="en-GB" sz="1400" dirty="0" smtClean="0"/>
              <a:t>Illness based on 2018 GP registers.</a:t>
            </a:r>
            <a:r>
              <a:rPr lang="en-GB" sz="1400" dirty="0" smtClean="0">
                <a:hlinkClick r:id="rId3" action="ppaction://hlinksldjump"/>
              </a:rPr>
              <a:t>(20)</a:t>
            </a:r>
            <a:endParaRPr lang="en-GB" sz="1400" dirty="0"/>
          </a:p>
          <a:p>
            <a:pPr marL="0" indent="0">
              <a:buNone/>
            </a:pPr>
            <a:endParaRPr lang="en-GB" sz="800" dirty="0" smtClean="0"/>
          </a:p>
          <a:p>
            <a:pPr marL="0" indent="0">
              <a:buNone/>
            </a:pPr>
            <a:r>
              <a:rPr lang="en-GB" sz="1400" dirty="0" smtClean="0"/>
              <a:t>The mental health need in Tower Hamlets will be discussed in greater detail by life-course stages later in the JSNA. The numbers above, however, give an indication of the higher level of need in the general population, which is likely linked to the levels of deprivation in the borough and risk groups present in the population.</a:t>
            </a:r>
          </a:p>
          <a:p>
            <a:pPr marL="0" indent="0">
              <a:buNone/>
            </a:pPr>
            <a:endParaRPr lang="en-GB" sz="1400" dirty="0" smtClean="0"/>
          </a:p>
          <a:p>
            <a:endParaRPr lang="en-GB" sz="1400" dirty="0"/>
          </a:p>
        </p:txBody>
      </p:sp>
    </p:spTree>
    <p:extLst>
      <p:ext uri="{BB962C8B-B14F-4D97-AF65-F5344CB8AC3E}">
        <p14:creationId xmlns:p14="http://schemas.microsoft.com/office/powerpoint/2010/main" val="2499604158"/>
      </p:ext>
    </p:extLst>
  </p:cSld>
  <p:clrMapOvr>
    <a:masterClrMapping/>
  </p:clrMapOvr>
</p:sld>
</file>

<file path=ppt/theme/theme1.xml><?xml version="1.0" encoding="utf-8"?>
<a:theme xmlns:a="http://schemas.openxmlformats.org/drawingml/2006/main" name="Template_key fa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plate_priorit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plate_key contac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plate_append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setting the sce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_policy con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plate_what 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plate_local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plate_local a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plate_impact on indicat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plate_public 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plate_knowledge ga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TotalTime>
  <Words>13399</Words>
  <Application>Microsoft Office PowerPoint</Application>
  <PresentationFormat>On-screen Show (4:3)</PresentationFormat>
  <Paragraphs>602</Paragraphs>
  <Slides>52</Slides>
  <Notes>8</Notes>
  <HiddenSlides>0</HiddenSlides>
  <MMClips>0</MMClips>
  <ScaleCrop>false</ScaleCrop>
  <HeadingPairs>
    <vt:vector size="4" baseType="variant">
      <vt:variant>
        <vt:lpstr>Theme</vt:lpstr>
      </vt:variant>
      <vt:variant>
        <vt:i4>13</vt:i4>
      </vt:variant>
      <vt:variant>
        <vt:lpstr>Slide Titles</vt:lpstr>
      </vt:variant>
      <vt:variant>
        <vt:i4>52</vt:i4>
      </vt:variant>
    </vt:vector>
  </HeadingPairs>
  <TitlesOfParts>
    <vt:vector size="65" baseType="lpstr">
      <vt:lpstr>Template_key facts</vt:lpstr>
      <vt:lpstr>Template_setting the scene</vt:lpstr>
      <vt:lpstr>Template_policy context</vt:lpstr>
      <vt:lpstr>Template_what works?</vt:lpstr>
      <vt:lpstr>Template_local picture</vt:lpstr>
      <vt:lpstr>Template_local actions</vt:lpstr>
      <vt:lpstr>Template_impact on indicators</vt:lpstr>
      <vt:lpstr>Template_public perspective</vt:lpstr>
      <vt:lpstr>Template_knowledge gaps</vt:lpstr>
      <vt:lpstr>Template_priorities</vt:lpstr>
      <vt:lpstr>Template_key contacts</vt:lpstr>
      <vt:lpstr>Template_appendices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Tower Hamlets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Ramsbottom</dc:creator>
  <cp:lastModifiedBy>Phillip Nduoyo</cp:lastModifiedBy>
  <cp:revision>425</cp:revision>
  <cp:lastPrinted>2019-05-17T15:04:29Z</cp:lastPrinted>
  <dcterms:created xsi:type="dcterms:W3CDTF">2017-11-08T09:01:49Z</dcterms:created>
  <dcterms:modified xsi:type="dcterms:W3CDTF">2019-08-28T12:51:23Z</dcterms:modified>
</cp:coreProperties>
</file>