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334" r:id="rId6"/>
    <p:sldId id="306" r:id="rId7"/>
    <p:sldId id="336" r:id="rId8"/>
    <p:sldId id="337" r:id="rId9"/>
    <p:sldId id="339" r:id="rId10"/>
    <p:sldId id="348" r:id="rId11"/>
    <p:sldId id="349" r:id="rId12"/>
    <p:sldId id="350"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initials="J" lastIdx="1" clrIdx="0">
    <p:extLst>
      <p:ext uri="{19B8F6BF-5375-455C-9EA6-DF929625EA0E}">
        <p15:presenceInfo xmlns:p15="http://schemas.microsoft.com/office/powerpoint/2012/main" userId="S::Joanne.Starkie@towerhamlets.gov.uk::2de5fe60-a68d-4a70-bf24-fec5d7e0c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2BB"/>
    <a:srgbClr val="BBD034"/>
    <a:srgbClr val="003366"/>
    <a:srgbClr val="AFFB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7FCFB1-6485-4E3D-B4E7-F2F56971EA75}" v="7666" dt="2021-11-10T11:03:39.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6" autoAdjust="0"/>
  </p:normalViewPr>
  <p:slideViewPr>
    <p:cSldViewPr snapToGrid="0">
      <p:cViewPr varScale="1">
        <p:scale>
          <a:sx n="70" d="100"/>
          <a:sy n="70" d="100"/>
        </p:scale>
        <p:origin x="66"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1.xml.rels><?xml version="1.0" encoding="UTF-8" standalone="yes"?>
<Relationships xmlns="http://schemas.openxmlformats.org/package/2006/relationships"><Relationship Id="rId1" Type="http://schemas.openxmlformats.org/officeDocument/2006/relationships/hyperlink" Target="https://www.towerhamletstogether.com/"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toynbeehall.org.uk/linkage-plus/" TargetMode="External"/><Relationship Id="rId2" Type="http://schemas.openxmlformats.org/officeDocument/2006/relationships/hyperlink" Target="https://ccth.org.uk/" TargetMode="External"/><Relationship Id="rId1" Type="http://schemas.openxmlformats.org/officeDocument/2006/relationships/hyperlink" Target="https://www.towerhamletsconnect.org/"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towerhamletstogether.com/"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toynbeehall.org.uk/linkage-plus/" TargetMode="External"/><Relationship Id="rId2" Type="http://schemas.openxmlformats.org/officeDocument/2006/relationships/hyperlink" Target="https://ccth.org.uk/" TargetMode="External"/><Relationship Id="rId1" Type="http://schemas.openxmlformats.org/officeDocument/2006/relationships/hyperlink" Target="https://www.towerhamletsconnect.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45F67-66DA-4A23-AF5C-38F26D3B3AFD}" type="doc">
      <dgm:prSet loTypeId="urn:microsoft.com/office/officeart/2005/8/layout/hierarchy4" loCatId="hierarchy" qsTypeId="urn:microsoft.com/office/officeart/2005/8/quickstyle/simple1" qsCatId="simple" csTypeId="urn:microsoft.com/office/officeart/2005/8/colors/colorful1" csCatId="colorful" phldr="1"/>
      <dgm:spPr/>
      <dgm:t>
        <a:bodyPr/>
        <a:lstStyle/>
        <a:p>
          <a:endParaRPr lang="en-GB"/>
        </a:p>
      </dgm:t>
    </dgm:pt>
    <dgm:pt modelId="{1C45F2B1-C725-4C20-8E21-B44D9BF43941}">
      <dgm:prSet phldrT="[Text]" custT="1"/>
      <dgm:spPr>
        <a:solidFill>
          <a:srgbClr val="003366">
            <a:alpha val="30000"/>
          </a:srgbClr>
        </a:solidFill>
        <a:ln w="38100">
          <a:solidFill>
            <a:srgbClr val="BBD034"/>
          </a:solidFill>
        </a:ln>
      </dgm:spPr>
      <dgm:t>
        <a:bodyPr/>
        <a:lstStyle/>
        <a:p>
          <a:r>
            <a:rPr lang="en-US" sz="1800" dirty="0">
              <a:solidFill>
                <a:srgbClr val="000000"/>
              </a:solidFill>
              <a:latin typeface="Raleway" panose="020B0503030101060003"/>
            </a:rPr>
            <a:t>We support you to meet your goals, be connected to others and be as independent as possible.</a:t>
          </a:r>
          <a:endParaRPr lang="en-GB" sz="1800" dirty="0">
            <a:solidFill>
              <a:srgbClr val="000000"/>
            </a:solidFill>
            <a:latin typeface="Raleway"/>
          </a:endParaRPr>
        </a:p>
      </dgm:t>
    </dgm:pt>
    <dgm:pt modelId="{EC7945CD-A16B-4504-BBD5-8B54EC1ECA14}" type="parTrans" cxnId="{45268243-D422-4066-BC7E-1F1F854FF81E}">
      <dgm:prSet/>
      <dgm:spPr/>
      <dgm:t>
        <a:bodyPr/>
        <a:lstStyle/>
        <a:p>
          <a:endParaRPr lang="en-GB"/>
        </a:p>
      </dgm:t>
    </dgm:pt>
    <dgm:pt modelId="{2F2FD388-0A6E-46C9-8D1A-5091D517480A}" type="sibTrans" cxnId="{45268243-D422-4066-BC7E-1F1F854FF81E}">
      <dgm:prSet/>
      <dgm:spPr/>
      <dgm:t>
        <a:bodyPr/>
        <a:lstStyle/>
        <a:p>
          <a:endParaRPr lang="en-GB"/>
        </a:p>
      </dgm:t>
    </dgm:pt>
    <dgm:pt modelId="{C21C8A2A-00D6-4987-BACB-1BC41F253CED}">
      <dgm:prSet phldrT="[Text]" custT="1"/>
      <dgm:spPr>
        <a:solidFill>
          <a:srgbClr val="00B2BB">
            <a:alpha val="50000"/>
          </a:srgbClr>
        </a:solidFill>
        <a:ln w="38100">
          <a:solidFill>
            <a:srgbClr val="BBD034"/>
          </a:solidFill>
        </a:ln>
      </dgm:spPr>
      <dgm:t>
        <a:bodyPr/>
        <a:lstStyle/>
        <a:p>
          <a:r>
            <a:rPr lang="en-US" sz="1300" spc="-10" dirty="0">
              <a:solidFill>
                <a:srgbClr val="003366"/>
              </a:solidFill>
              <a:latin typeface="Raleway" panose="020B0503030101060003"/>
              <a:cs typeface="Futura-Medium"/>
            </a:rPr>
            <a:t>Empower </a:t>
          </a:r>
          <a:r>
            <a:rPr lang="en-US" sz="1300" dirty="0">
              <a:solidFill>
                <a:srgbClr val="003366"/>
              </a:solidFill>
              <a:latin typeface="Raleway" panose="020B0503030101060003"/>
              <a:cs typeface="Futura-Medium"/>
            </a:rPr>
            <a:t>people to meet their </a:t>
          </a:r>
          <a:r>
            <a:rPr lang="en-US" sz="1300" spc="-10" dirty="0">
              <a:solidFill>
                <a:srgbClr val="003366"/>
              </a:solidFill>
              <a:latin typeface="Raleway" panose="020B0503030101060003"/>
              <a:cs typeface="Futura-Medium"/>
            </a:rPr>
            <a:t>own</a:t>
          </a:r>
          <a:r>
            <a:rPr lang="en-US" sz="1300" spc="-50" dirty="0">
              <a:solidFill>
                <a:srgbClr val="003366"/>
              </a:solidFill>
              <a:latin typeface="Raleway" panose="020B0503030101060003"/>
              <a:cs typeface="Futura-Medium"/>
            </a:rPr>
            <a:t> </a:t>
          </a:r>
          <a:r>
            <a:rPr lang="en-US" sz="1300" spc="-5" dirty="0">
              <a:solidFill>
                <a:srgbClr val="003366"/>
              </a:solidFill>
              <a:latin typeface="Raleway" panose="020B0503030101060003"/>
              <a:cs typeface="Futura-Medium"/>
            </a:rPr>
            <a:t>needs</a:t>
          </a:r>
          <a:endParaRPr lang="en-GB" sz="1300" dirty="0">
            <a:latin typeface="Raleway"/>
          </a:endParaRPr>
        </a:p>
      </dgm:t>
    </dgm:pt>
    <dgm:pt modelId="{FD1A1792-8595-4B7A-934B-F06D2374EBB7}" type="parTrans" cxnId="{DD6BFE4C-BB51-4939-9187-A247ED31DA05}">
      <dgm:prSet/>
      <dgm:spPr/>
      <dgm:t>
        <a:bodyPr/>
        <a:lstStyle/>
        <a:p>
          <a:endParaRPr lang="en-GB"/>
        </a:p>
      </dgm:t>
    </dgm:pt>
    <dgm:pt modelId="{354E81FD-F1CD-45D0-AE88-8D4BC9DC1FB9}" type="sibTrans" cxnId="{DD6BFE4C-BB51-4939-9187-A247ED31DA05}">
      <dgm:prSet/>
      <dgm:spPr/>
      <dgm:t>
        <a:bodyPr/>
        <a:lstStyle/>
        <a:p>
          <a:endParaRPr lang="en-GB"/>
        </a:p>
      </dgm:t>
    </dgm:pt>
    <dgm:pt modelId="{B9BF3164-EB05-403E-B97D-6F386ECAB30E}">
      <dgm:prSet custT="1"/>
      <dgm:spPr>
        <a:solidFill>
          <a:srgbClr val="00B2BB">
            <a:alpha val="50000"/>
          </a:srgbClr>
        </a:solidFill>
        <a:ln w="38100">
          <a:solidFill>
            <a:srgbClr val="BBD034"/>
          </a:solidFill>
        </a:ln>
      </dgm:spPr>
      <dgm:t>
        <a:bodyPr/>
        <a:lstStyle/>
        <a:p>
          <a:r>
            <a:rPr lang="en-US" sz="1300" b="0" spc="-5" dirty="0">
              <a:solidFill>
                <a:srgbClr val="003366"/>
              </a:solidFill>
              <a:latin typeface="Raleway" panose="020B0503030101060003"/>
              <a:cs typeface="Futura-Medium"/>
            </a:rPr>
            <a:t>Enable </a:t>
          </a:r>
          <a:r>
            <a:rPr lang="en-US" sz="1300" b="0" dirty="0">
              <a:solidFill>
                <a:srgbClr val="003366"/>
              </a:solidFill>
              <a:latin typeface="Raleway" panose="020B0503030101060003"/>
              <a:cs typeface="Futura-Medium"/>
            </a:rPr>
            <a:t>people to meet their</a:t>
          </a:r>
          <a:r>
            <a:rPr lang="en-US" sz="1300" b="0" spc="-80" dirty="0">
              <a:solidFill>
                <a:srgbClr val="003366"/>
              </a:solidFill>
              <a:latin typeface="Raleway" panose="020B0503030101060003"/>
              <a:cs typeface="Futura-Medium"/>
            </a:rPr>
            <a:t> </a:t>
          </a:r>
          <a:r>
            <a:rPr lang="en-US" sz="1300" b="0" spc="-10" dirty="0">
              <a:solidFill>
                <a:srgbClr val="003366"/>
              </a:solidFill>
              <a:latin typeface="Raleway" panose="020B0503030101060003"/>
              <a:cs typeface="Futura-Medium"/>
            </a:rPr>
            <a:t>own  </a:t>
          </a:r>
          <a:r>
            <a:rPr lang="en-US" sz="1300" b="0" spc="-5" dirty="0">
              <a:solidFill>
                <a:srgbClr val="003366"/>
              </a:solidFill>
              <a:latin typeface="Raleway" panose="020B0503030101060003"/>
              <a:cs typeface="Futura-Medium"/>
            </a:rPr>
            <a:t>aspirations</a:t>
          </a:r>
          <a:endParaRPr lang="en-US" sz="1300" b="0" dirty="0">
            <a:solidFill>
              <a:srgbClr val="003366"/>
            </a:solidFill>
            <a:latin typeface="Raleway" panose="020B0503030101060003"/>
            <a:cs typeface="Futura-Medium"/>
          </a:endParaRPr>
        </a:p>
      </dgm:t>
    </dgm:pt>
    <dgm:pt modelId="{689AF61B-F249-4C82-986B-CB72A9748D34}" type="parTrans" cxnId="{25F07D4D-2B2E-47B9-82E8-008AF46477CA}">
      <dgm:prSet/>
      <dgm:spPr/>
      <dgm:t>
        <a:bodyPr/>
        <a:lstStyle/>
        <a:p>
          <a:endParaRPr lang="en-GB"/>
        </a:p>
      </dgm:t>
    </dgm:pt>
    <dgm:pt modelId="{F32E6E71-5608-4A71-8AF1-8E82442D8854}" type="sibTrans" cxnId="{25F07D4D-2B2E-47B9-82E8-008AF46477CA}">
      <dgm:prSet/>
      <dgm:spPr/>
      <dgm:t>
        <a:bodyPr/>
        <a:lstStyle/>
        <a:p>
          <a:endParaRPr lang="en-GB"/>
        </a:p>
      </dgm:t>
    </dgm:pt>
    <dgm:pt modelId="{CE8AFB25-5254-4B22-BD03-44094E7C53C8}">
      <dgm:prSet custT="1"/>
      <dgm:spPr>
        <a:solidFill>
          <a:srgbClr val="00B2BB">
            <a:alpha val="50000"/>
          </a:srgbClr>
        </a:solidFill>
        <a:ln w="38100">
          <a:solidFill>
            <a:srgbClr val="BBD034"/>
          </a:solidFill>
        </a:ln>
      </dgm:spPr>
      <dgm:t>
        <a:bodyPr/>
        <a:lstStyle/>
        <a:p>
          <a:r>
            <a:rPr lang="en-US" sz="1300" b="0" spc="-10" dirty="0">
              <a:solidFill>
                <a:srgbClr val="003366"/>
              </a:solidFill>
              <a:latin typeface="Raleway" panose="020B0503030101060003"/>
              <a:cs typeface="Futura-Medium"/>
            </a:rPr>
            <a:t>Support that improves </a:t>
          </a:r>
          <a:r>
            <a:rPr lang="en-US" sz="1300" b="0" spc="-5" dirty="0">
              <a:solidFill>
                <a:srgbClr val="003366"/>
              </a:solidFill>
              <a:latin typeface="Raleway" panose="020B0503030101060003"/>
              <a:cs typeface="Futura-Medium"/>
            </a:rPr>
            <a:t>health, </a:t>
          </a:r>
          <a:r>
            <a:rPr lang="en-US" sz="1300" b="0" spc="-10" dirty="0">
              <a:solidFill>
                <a:srgbClr val="003366"/>
              </a:solidFill>
              <a:latin typeface="Raleway" panose="020B0503030101060003"/>
              <a:cs typeface="Futura-Medium"/>
            </a:rPr>
            <a:t>wellbeing </a:t>
          </a:r>
          <a:r>
            <a:rPr lang="en-US" sz="1300" b="0" dirty="0">
              <a:solidFill>
                <a:srgbClr val="003366"/>
              </a:solidFill>
              <a:latin typeface="Raleway" panose="020B0503030101060003"/>
              <a:cs typeface="Futura-Medium"/>
            </a:rPr>
            <a:t>and quality </a:t>
          </a:r>
          <a:r>
            <a:rPr lang="en-US" sz="1300" b="0" spc="-5" dirty="0">
              <a:solidFill>
                <a:srgbClr val="003366"/>
              </a:solidFill>
              <a:latin typeface="Raleway" panose="020B0503030101060003"/>
              <a:cs typeface="Futura-Medium"/>
            </a:rPr>
            <a:t>of </a:t>
          </a:r>
          <a:r>
            <a:rPr lang="en-US" sz="1300" b="0" dirty="0">
              <a:solidFill>
                <a:srgbClr val="003366"/>
              </a:solidFill>
              <a:latin typeface="Raleway" panose="020B0503030101060003"/>
              <a:cs typeface="Futura-Medium"/>
            </a:rPr>
            <a:t>life</a:t>
          </a:r>
        </a:p>
      </dgm:t>
    </dgm:pt>
    <dgm:pt modelId="{39F41BC3-2DAC-411D-B4B1-8E0AEDF25A57}" type="parTrans" cxnId="{52E5EAFE-CEA3-4E00-80BD-C7F9C7E5E018}">
      <dgm:prSet/>
      <dgm:spPr/>
      <dgm:t>
        <a:bodyPr/>
        <a:lstStyle/>
        <a:p>
          <a:endParaRPr lang="en-GB"/>
        </a:p>
      </dgm:t>
    </dgm:pt>
    <dgm:pt modelId="{D01628B8-71D8-489D-841B-A68F4EC48D49}" type="sibTrans" cxnId="{52E5EAFE-CEA3-4E00-80BD-C7F9C7E5E018}">
      <dgm:prSet/>
      <dgm:spPr/>
      <dgm:t>
        <a:bodyPr/>
        <a:lstStyle/>
        <a:p>
          <a:endParaRPr lang="en-GB"/>
        </a:p>
      </dgm:t>
    </dgm:pt>
    <dgm:pt modelId="{EEFB336A-9516-4007-9EC6-FF01CB164943}">
      <dgm:prSet custT="1"/>
      <dgm:spPr>
        <a:solidFill>
          <a:srgbClr val="00B2BB">
            <a:alpha val="50000"/>
          </a:srgbClr>
        </a:solidFill>
        <a:ln w="38100">
          <a:solidFill>
            <a:srgbClr val="BBD034"/>
          </a:solidFill>
        </a:ln>
      </dgm:spPr>
      <dgm:t>
        <a:bodyPr/>
        <a:lstStyle/>
        <a:p>
          <a:r>
            <a:rPr lang="en-US" sz="1300" b="0" spc="-5" dirty="0">
              <a:solidFill>
                <a:srgbClr val="003366"/>
              </a:solidFill>
              <a:latin typeface="Raleway" panose="020B0503030101060003"/>
              <a:cs typeface="Futura-Medium"/>
            </a:rPr>
            <a:t>Co-produce </a:t>
          </a:r>
          <a:r>
            <a:rPr lang="en-US" sz="1300" b="0" dirty="0">
              <a:solidFill>
                <a:srgbClr val="003366"/>
              </a:solidFill>
              <a:latin typeface="Raleway" panose="020B0503030101060003"/>
              <a:cs typeface="Futura-Medium"/>
            </a:rPr>
            <a:t>services and </a:t>
          </a:r>
          <a:r>
            <a:rPr lang="en-US" sz="1300" b="0" spc="-5" dirty="0">
              <a:solidFill>
                <a:srgbClr val="003366"/>
              </a:solidFill>
              <a:latin typeface="Raleway" panose="020B0503030101060003"/>
              <a:cs typeface="Futura-Medium"/>
            </a:rPr>
            <a:t>care </a:t>
          </a:r>
          <a:r>
            <a:rPr lang="en-US" sz="1300" b="0" spc="5" dirty="0">
              <a:solidFill>
                <a:srgbClr val="003366"/>
              </a:solidFill>
              <a:latin typeface="Raleway" panose="020B0503030101060003"/>
              <a:cs typeface="Futura-Medium"/>
            </a:rPr>
            <a:t>with </a:t>
          </a:r>
          <a:r>
            <a:rPr lang="en-US" sz="1300" b="0" dirty="0">
              <a:solidFill>
                <a:srgbClr val="003366"/>
              </a:solidFill>
              <a:latin typeface="Raleway" panose="020B0503030101060003"/>
              <a:cs typeface="Futura-Medium"/>
            </a:rPr>
            <a:t>people  who use</a:t>
          </a:r>
          <a:r>
            <a:rPr lang="en-US" sz="1300" b="0" spc="-5" dirty="0">
              <a:solidFill>
                <a:srgbClr val="003366"/>
              </a:solidFill>
              <a:latin typeface="Raleway" panose="020B0503030101060003"/>
              <a:cs typeface="Futura-Medium"/>
            </a:rPr>
            <a:t> </a:t>
          </a:r>
          <a:r>
            <a:rPr lang="en-US" sz="1300" b="0" dirty="0">
              <a:solidFill>
                <a:srgbClr val="003366"/>
              </a:solidFill>
              <a:latin typeface="Raleway" panose="020B0503030101060003"/>
              <a:cs typeface="Futura-Medium"/>
            </a:rPr>
            <a:t>them</a:t>
          </a:r>
        </a:p>
      </dgm:t>
    </dgm:pt>
    <dgm:pt modelId="{0957EEA6-D34B-4DF7-9C83-F0FE5F3D1DA4}" type="parTrans" cxnId="{63247AED-4BE4-4B37-95E0-4015048C9F3F}">
      <dgm:prSet/>
      <dgm:spPr/>
      <dgm:t>
        <a:bodyPr/>
        <a:lstStyle/>
        <a:p>
          <a:endParaRPr lang="en-GB"/>
        </a:p>
      </dgm:t>
    </dgm:pt>
    <dgm:pt modelId="{72038238-3ABC-41E5-832F-15D5942975B3}" type="sibTrans" cxnId="{63247AED-4BE4-4B37-95E0-4015048C9F3F}">
      <dgm:prSet/>
      <dgm:spPr/>
      <dgm:t>
        <a:bodyPr/>
        <a:lstStyle/>
        <a:p>
          <a:endParaRPr lang="en-GB"/>
        </a:p>
      </dgm:t>
    </dgm:pt>
    <dgm:pt modelId="{09A43AE0-C6AB-4101-9FA3-01401543F017}">
      <dgm:prSet custT="1"/>
      <dgm:spPr>
        <a:solidFill>
          <a:srgbClr val="00B2BB">
            <a:alpha val="50000"/>
          </a:srgbClr>
        </a:solidFill>
        <a:ln w="38100">
          <a:solidFill>
            <a:srgbClr val="BBD034"/>
          </a:solidFill>
        </a:ln>
      </dgm:spPr>
      <dgm:t>
        <a:bodyPr/>
        <a:lstStyle/>
        <a:p>
          <a:r>
            <a:rPr lang="en-US" sz="1300" b="0" dirty="0">
              <a:solidFill>
                <a:srgbClr val="003366"/>
              </a:solidFill>
              <a:latin typeface="Raleway" panose="020B0503030101060003"/>
              <a:cs typeface="Futura-Medium"/>
            </a:rPr>
            <a:t>Simplify </a:t>
          </a:r>
          <a:r>
            <a:rPr lang="en-US" sz="1300" b="0" spc="5" dirty="0">
              <a:solidFill>
                <a:srgbClr val="003366"/>
              </a:solidFill>
              <a:latin typeface="Raleway" panose="020B0503030101060003"/>
              <a:cs typeface="Futura-Medium"/>
            </a:rPr>
            <a:t>the </a:t>
          </a:r>
          <a:r>
            <a:rPr lang="en-US" sz="1300" b="0" dirty="0">
              <a:solidFill>
                <a:srgbClr val="003366"/>
              </a:solidFill>
              <a:latin typeface="Raleway" panose="020B0503030101060003"/>
              <a:cs typeface="Futura-Medium"/>
            </a:rPr>
            <a:t>system, </a:t>
          </a:r>
          <a:r>
            <a:rPr lang="en-US" sz="1300" b="0" spc="-10" dirty="0">
              <a:solidFill>
                <a:srgbClr val="003366"/>
              </a:solidFill>
              <a:latin typeface="Raleway" panose="020B0503030101060003"/>
              <a:cs typeface="Futura-Medium"/>
            </a:rPr>
            <a:t>make </a:t>
          </a:r>
          <a:r>
            <a:rPr lang="en-US" sz="1300" b="0" spc="-5" dirty="0">
              <a:solidFill>
                <a:srgbClr val="003366"/>
              </a:solidFill>
              <a:latin typeface="Raleway" panose="020B0503030101060003"/>
              <a:cs typeface="Futura-Medium"/>
            </a:rPr>
            <a:t>it easier </a:t>
          </a:r>
          <a:r>
            <a:rPr lang="en-US" sz="1300" b="0" dirty="0">
              <a:solidFill>
                <a:srgbClr val="003366"/>
              </a:solidFill>
              <a:latin typeface="Raleway" panose="020B0503030101060003"/>
              <a:cs typeface="Futura-Medium"/>
            </a:rPr>
            <a:t>to  understand and</a:t>
          </a:r>
          <a:r>
            <a:rPr lang="en-US" sz="1300" b="0" spc="-10" dirty="0">
              <a:solidFill>
                <a:srgbClr val="003366"/>
              </a:solidFill>
              <a:latin typeface="Raleway" panose="020B0503030101060003"/>
              <a:cs typeface="Futura-Medium"/>
            </a:rPr>
            <a:t> </a:t>
          </a:r>
          <a:r>
            <a:rPr lang="en-US" sz="1300" b="0" dirty="0">
              <a:solidFill>
                <a:srgbClr val="003366"/>
              </a:solidFill>
              <a:latin typeface="Raleway" panose="020B0503030101060003"/>
              <a:cs typeface="Futura-Medium"/>
            </a:rPr>
            <a:t>access</a:t>
          </a:r>
        </a:p>
      </dgm:t>
    </dgm:pt>
    <dgm:pt modelId="{3C69A90A-46DF-4259-89AF-D104794A77DC}" type="parTrans" cxnId="{2C3AE0B4-1A3E-4CE5-8163-7EAF84262402}">
      <dgm:prSet/>
      <dgm:spPr/>
      <dgm:t>
        <a:bodyPr/>
        <a:lstStyle/>
        <a:p>
          <a:endParaRPr lang="en-GB"/>
        </a:p>
      </dgm:t>
    </dgm:pt>
    <dgm:pt modelId="{DC5AFA99-73D6-45CA-B716-CFE03EAEB66D}" type="sibTrans" cxnId="{2C3AE0B4-1A3E-4CE5-8163-7EAF84262402}">
      <dgm:prSet/>
      <dgm:spPr/>
      <dgm:t>
        <a:bodyPr/>
        <a:lstStyle/>
        <a:p>
          <a:endParaRPr lang="en-GB"/>
        </a:p>
      </dgm:t>
    </dgm:pt>
    <dgm:pt modelId="{5B8A1EAD-30F3-47FF-BF0C-A7E0B7B82996}">
      <dgm:prSet custT="1"/>
      <dgm:spPr>
        <a:solidFill>
          <a:srgbClr val="00B2BB">
            <a:alpha val="50000"/>
          </a:srgbClr>
        </a:solidFill>
        <a:ln w="38100">
          <a:solidFill>
            <a:srgbClr val="BBD034"/>
          </a:solidFill>
        </a:ln>
      </dgm:spPr>
      <dgm:t>
        <a:bodyPr/>
        <a:lstStyle/>
        <a:p>
          <a:r>
            <a:rPr lang="en-US" sz="1300" b="0" spc="-5" dirty="0">
              <a:solidFill>
                <a:srgbClr val="003366"/>
              </a:solidFill>
              <a:latin typeface="Raleway" panose="020B0503030101060003"/>
              <a:cs typeface="Futura-Medium"/>
            </a:rPr>
            <a:t>Ensure </a:t>
          </a:r>
          <a:r>
            <a:rPr lang="en-US" sz="1300" b="0" spc="5" dirty="0">
              <a:solidFill>
                <a:srgbClr val="003366"/>
              </a:solidFill>
              <a:latin typeface="Raleway" panose="020B0503030101060003"/>
              <a:cs typeface="Futura-Medium"/>
            </a:rPr>
            <a:t>the </a:t>
          </a:r>
          <a:r>
            <a:rPr lang="en-US" sz="1300" b="0" dirty="0">
              <a:solidFill>
                <a:srgbClr val="003366"/>
              </a:solidFill>
              <a:latin typeface="Raleway" panose="020B0503030101060003"/>
              <a:cs typeface="Futura-Medium"/>
            </a:rPr>
            <a:t>right support, </a:t>
          </a:r>
          <a:r>
            <a:rPr lang="en-US" sz="1300" b="0" spc="-5" dirty="0">
              <a:solidFill>
                <a:srgbClr val="003366"/>
              </a:solidFill>
              <a:latin typeface="Raleway" panose="020B0503030101060003"/>
              <a:cs typeface="Futura-Medium"/>
            </a:rPr>
            <a:t>in </a:t>
          </a:r>
          <a:r>
            <a:rPr lang="en-US" sz="1300" b="0" spc="5" dirty="0">
              <a:solidFill>
                <a:srgbClr val="003366"/>
              </a:solidFill>
              <a:latin typeface="Raleway" panose="020B0503030101060003"/>
              <a:cs typeface="Futura-Medium"/>
            </a:rPr>
            <a:t>the </a:t>
          </a:r>
          <a:r>
            <a:rPr lang="en-US" sz="1300" b="0" dirty="0">
              <a:solidFill>
                <a:srgbClr val="003366"/>
              </a:solidFill>
              <a:latin typeface="Raleway" panose="020B0503030101060003"/>
              <a:cs typeface="Futura-Medium"/>
            </a:rPr>
            <a:t>right place, at </a:t>
          </a:r>
          <a:r>
            <a:rPr lang="en-US" sz="1300" b="0" spc="5" dirty="0">
              <a:solidFill>
                <a:srgbClr val="003366"/>
              </a:solidFill>
              <a:latin typeface="Raleway" panose="020B0503030101060003"/>
              <a:cs typeface="Futura-Medium"/>
            </a:rPr>
            <a:t>the </a:t>
          </a:r>
          <a:r>
            <a:rPr lang="en-US" sz="1300" b="0" dirty="0">
              <a:solidFill>
                <a:srgbClr val="003366"/>
              </a:solidFill>
              <a:latin typeface="Raleway" panose="020B0503030101060003"/>
              <a:cs typeface="Futura-Medium"/>
            </a:rPr>
            <a:t>right </a:t>
          </a:r>
          <a:r>
            <a:rPr lang="en-US" sz="1300" b="0" spc="-5" dirty="0">
              <a:solidFill>
                <a:srgbClr val="003366"/>
              </a:solidFill>
              <a:latin typeface="Raleway" panose="020B0503030101060003"/>
              <a:cs typeface="Futura-Medium"/>
            </a:rPr>
            <a:t>time </a:t>
          </a:r>
          <a:r>
            <a:rPr lang="en-US" sz="1300" b="0" dirty="0">
              <a:solidFill>
                <a:srgbClr val="003366"/>
              </a:solidFill>
              <a:latin typeface="Raleway" panose="020B0503030101060003"/>
              <a:cs typeface="Futura-Medium"/>
            </a:rPr>
            <a:t>– as close to </a:t>
          </a:r>
          <a:r>
            <a:rPr lang="en-US" sz="1300" b="0" spc="-5" dirty="0">
              <a:solidFill>
                <a:srgbClr val="003366"/>
              </a:solidFill>
              <a:latin typeface="Raleway" panose="020B0503030101060003"/>
              <a:cs typeface="Futura-Medium"/>
            </a:rPr>
            <a:t>home </a:t>
          </a:r>
          <a:r>
            <a:rPr lang="en-US" sz="1300" b="0" dirty="0">
              <a:solidFill>
                <a:srgbClr val="003366"/>
              </a:solidFill>
              <a:latin typeface="Raleway" panose="020B0503030101060003"/>
              <a:cs typeface="Futura-Medium"/>
            </a:rPr>
            <a:t>as  possible</a:t>
          </a:r>
        </a:p>
      </dgm:t>
    </dgm:pt>
    <dgm:pt modelId="{13F327B1-6E8B-4E0F-B5B3-2201C4E5A3C6}" type="parTrans" cxnId="{B0BF717B-9FF6-4A45-A108-FA42C7B316F0}">
      <dgm:prSet/>
      <dgm:spPr/>
      <dgm:t>
        <a:bodyPr/>
        <a:lstStyle/>
        <a:p>
          <a:endParaRPr lang="en-GB"/>
        </a:p>
      </dgm:t>
    </dgm:pt>
    <dgm:pt modelId="{850B000C-C2E8-4825-8AF6-65D0E255DB47}" type="sibTrans" cxnId="{B0BF717B-9FF6-4A45-A108-FA42C7B316F0}">
      <dgm:prSet/>
      <dgm:spPr/>
      <dgm:t>
        <a:bodyPr/>
        <a:lstStyle/>
        <a:p>
          <a:endParaRPr lang="en-GB"/>
        </a:p>
      </dgm:t>
    </dgm:pt>
    <dgm:pt modelId="{2C31FD64-67BC-4558-BAE9-E825A3598247}">
      <dgm:prSet custT="1"/>
      <dgm:spPr>
        <a:solidFill>
          <a:srgbClr val="00B2BB">
            <a:alpha val="50000"/>
          </a:srgbClr>
        </a:solidFill>
        <a:ln w="38100">
          <a:solidFill>
            <a:srgbClr val="BBD034"/>
          </a:solidFill>
        </a:ln>
      </dgm:spPr>
      <dgm:t>
        <a:bodyPr/>
        <a:lstStyle/>
        <a:p>
          <a:r>
            <a:rPr lang="en-US" sz="1300" b="0" spc="-5" dirty="0">
              <a:solidFill>
                <a:srgbClr val="003366"/>
              </a:solidFill>
              <a:latin typeface="Raleway" panose="020B0503030101060003"/>
              <a:cs typeface="Futura-Medium"/>
            </a:rPr>
            <a:t>Be </a:t>
          </a:r>
          <a:r>
            <a:rPr lang="en-US" sz="1300" b="0" spc="-10" dirty="0">
              <a:solidFill>
                <a:srgbClr val="003366"/>
              </a:solidFill>
              <a:latin typeface="Raleway" panose="020B0503030101060003"/>
              <a:cs typeface="Futura-Medium"/>
            </a:rPr>
            <a:t>flexible </a:t>
          </a:r>
          <a:r>
            <a:rPr lang="en-US" sz="1300" b="0" dirty="0">
              <a:solidFill>
                <a:srgbClr val="003366"/>
              </a:solidFill>
              <a:latin typeface="Raleway" panose="020B0503030101060003"/>
              <a:cs typeface="Futura-Medium"/>
            </a:rPr>
            <a:t>and </a:t>
          </a:r>
          <a:r>
            <a:rPr lang="en-US" sz="1300" b="0" spc="-10" dirty="0">
              <a:solidFill>
                <a:srgbClr val="003366"/>
              </a:solidFill>
              <a:latin typeface="Raleway" panose="020B0503030101060003"/>
              <a:cs typeface="Futura-Medium"/>
            </a:rPr>
            <a:t>responsive </a:t>
          </a:r>
          <a:r>
            <a:rPr lang="en-US" sz="1300" b="0" dirty="0">
              <a:solidFill>
                <a:srgbClr val="003366"/>
              </a:solidFill>
              <a:latin typeface="Raleway" panose="020B0503030101060003"/>
              <a:cs typeface="Futura-Medium"/>
            </a:rPr>
            <a:t>to meet  personal </a:t>
          </a:r>
          <a:r>
            <a:rPr lang="en-US" sz="1300" b="0" spc="-5" dirty="0">
              <a:solidFill>
                <a:srgbClr val="003366"/>
              </a:solidFill>
              <a:latin typeface="Raleway" panose="020B0503030101060003"/>
              <a:cs typeface="Futura-Medium"/>
            </a:rPr>
            <a:t>needs, </a:t>
          </a:r>
          <a:r>
            <a:rPr lang="en-US" sz="1300" b="0" dirty="0">
              <a:solidFill>
                <a:srgbClr val="003366"/>
              </a:solidFill>
              <a:latin typeface="Raleway" panose="020B0503030101060003"/>
              <a:cs typeface="Futura-Medium"/>
            </a:rPr>
            <a:t>wishes and</a:t>
          </a:r>
          <a:r>
            <a:rPr lang="en-US" sz="1300" b="0" spc="-90" dirty="0">
              <a:solidFill>
                <a:srgbClr val="003366"/>
              </a:solidFill>
              <a:latin typeface="Raleway" panose="020B0503030101060003"/>
              <a:cs typeface="Futura-Medium"/>
            </a:rPr>
            <a:t> </a:t>
          </a:r>
          <a:r>
            <a:rPr lang="en-US" sz="1300" b="0" spc="-5" dirty="0">
              <a:solidFill>
                <a:srgbClr val="003366"/>
              </a:solidFill>
              <a:latin typeface="Raleway" panose="020B0503030101060003"/>
              <a:cs typeface="Futura-Medium"/>
            </a:rPr>
            <a:t>outcomes</a:t>
          </a:r>
          <a:endParaRPr lang="en-US" sz="1300" b="0" dirty="0">
            <a:solidFill>
              <a:srgbClr val="003366"/>
            </a:solidFill>
            <a:latin typeface="Raleway" panose="020B0503030101060003"/>
            <a:cs typeface="Futura-Medium"/>
          </a:endParaRPr>
        </a:p>
      </dgm:t>
    </dgm:pt>
    <dgm:pt modelId="{A2289112-6457-4015-B9A7-CDAF1F986279}" type="parTrans" cxnId="{89DAEDD1-A2C0-4810-86EB-24B5F9DBEB4B}">
      <dgm:prSet/>
      <dgm:spPr/>
      <dgm:t>
        <a:bodyPr/>
        <a:lstStyle/>
        <a:p>
          <a:endParaRPr lang="en-GB"/>
        </a:p>
      </dgm:t>
    </dgm:pt>
    <dgm:pt modelId="{175438F8-A32A-4DE2-AC04-8327FCA2142B}" type="sibTrans" cxnId="{89DAEDD1-A2C0-4810-86EB-24B5F9DBEB4B}">
      <dgm:prSet/>
      <dgm:spPr/>
      <dgm:t>
        <a:bodyPr/>
        <a:lstStyle/>
        <a:p>
          <a:endParaRPr lang="en-GB"/>
        </a:p>
      </dgm:t>
    </dgm:pt>
    <dgm:pt modelId="{41419306-AE0B-483A-AF5F-6C1209DFD928}">
      <dgm:prSet custT="1"/>
      <dgm:spPr>
        <a:solidFill>
          <a:srgbClr val="00B2BB">
            <a:alpha val="50000"/>
          </a:srgbClr>
        </a:solidFill>
        <a:ln w="38100">
          <a:solidFill>
            <a:srgbClr val="BBD034"/>
          </a:solidFill>
        </a:ln>
      </dgm:spPr>
      <dgm:t>
        <a:bodyPr/>
        <a:lstStyle/>
        <a:p>
          <a:r>
            <a:rPr lang="en-US" sz="1300" b="0" spc="-10" dirty="0">
              <a:solidFill>
                <a:srgbClr val="003366"/>
              </a:solidFill>
              <a:latin typeface="Raleway" panose="020B0503030101060003"/>
              <a:cs typeface="Futura-Medium"/>
            </a:rPr>
            <a:t>Deliver </a:t>
          </a:r>
          <a:r>
            <a:rPr lang="en-US" sz="1300" b="0" spc="-5" dirty="0">
              <a:solidFill>
                <a:srgbClr val="003366"/>
              </a:solidFill>
              <a:latin typeface="Raleway" panose="020B0503030101060003"/>
              <a:cs typeface="Futura-Medium"/>
            </a:rPr>
            <a:t>value </a:t>
          </a:r>
          <a:r>
            <a:rPr lang="en-US" sz="1300" b="0" dirty="0">
              <a:solidFill>
                <a:srgbClr val="003366"/>
              </a:solidFill>
              <a:latin typeface="Raleway" panose="020B0503030101060003"/>
              <a:cs typeface="Futura-Medium"/>
            </a:rPr>
            <a:t>for </a:t>
          </a:r>
          <a:r>
            <a:rPr lang="en-US" sz="1300" b="0" spc="-15" dirty="0">
              <a:solidFill>
                <a:srgbClr val="003366"/>
              </a:solidFill>
              <a:latin typeface="Raleway" panose="020B0503030101060003"/>
              <a:cs typeface="Futura-Medium"/>
            </a:rPr>
            <a:t>money, </a:t>
          </a:r>
          <a:r>
            <a:rPr lang="en-US" sz="1300" b="0" dirty="0">
              <a:solidFill>
                <a:srgbClr val="003366"/>
              </a:solidFill>
              <a:latin typeface="Raleway" panose="020B0503030101060003"/>
              <a:cs typeface="Futura-Medium"/>
            </a:rPr>
            <a:t>making best use  </a:t>
          </a:r>
          <a:r>
            <a:rPr lang="en-US" sz="1300" b="0" spc="-5" dirty="0">
              <a:solidFill>
                <a:srgbClr val="003366"/>
              </a:solidFill>
              <a:latin typeface="Raleway" panose="020B0503030101060003"/>
              <a:cs typeface="Futura-Medium"/>
            </a:rPr>
            <a:t>of resources across </a:t>
          </a:r>
          <a:r>
            <a:rPr lang="en-US" sz="1300" b="0" spc="5" dirty="0">
              <a:solidFill>
                <a:srgbClr val="003366"/>
              </a:solidFill>
              <a:latin typeface="Raleway" panose="020B0503030101060003"/>
              <a:cs typeface="Futura-Medium"/>
            </a:rPr>
            <a:t>the</a:t>
          </a:r>
          <a:r>
            <a:rPr lang="en-US" sz="1300" b="0" spc="-10" dirty="0">
              <a:solidFill>
                <a:srgbClr val="003366"/>
              </a:solidFill>
              <a:latin typeface="Raleway" panose="020B0503030101060003"/>
              <a:cs typeface="Futura-Medium"/>
            </a:rPr>
            <a:t> </a:t>
          </a:r>
          <a:r>
            <a:rPr lang="en-US" sz="1300" b="0" dirty="0">
              <a:solidFill>
                <a:srgbClr val="003366"/>
              </a:solidFill>
              <a:latin typeface="Raleway" panose="020B0503030101060003"/>
              <a:cs typeface="Futura-Medium"/>
            </a:rPr>
            <a:t>system and spending within our means</a:t>
          </a:r>
        </a:p>
      </dgm:t>
    </dgm:pt>
    <dgm:pt modelId="{4E81FF83-8E73-48A6-86B0-18359D60E330}" type="parTrans" cxnId="{C29495F1-5EB9-4D93-91A4-9C945C91C097}">
      <dgm:prSet/>
      <dgm:spPr/>
      <dgm:t>
        <a:bodyPr/>
        <a:lstStyle/>
        <a:p>
          <a:endParaRPr lang="en-GB"/>
        </a:p>
      </dgm:t>
    </dgm:pt>
    <dgm:pt modelId="{0598088D-9491-4CCA-AE0D-000CC0212BF1}" type="sibTrans" cxnId="{C29495F1-5EB9-4D93-91A4-9C945C91C097}">
      <dgm:prSet/>
      <dgm:spPr/>
      <dgm:t>
        <a:bodyPr/>
        <a:lstStyle/>
        <a:p>
          <a:endParaRPr lang="en-GB"/>
        </a:p>
      </dgm:t>
    </dgm:pt>
    <dgm:pt modelId="{DF714C5D-9C93-4FFF-AC30-7526B6CDA690}">
      <dgm:prSet custT="1"/>
      <dgm:spPr>
        <a:solidFill>
          <a:srgbClr val="00B2BB">
            <a:alpha val="50000"/>
          </a:srgbClr>
        </a:solidFill>
        <a:ln w="38100">
          <a:solidFill>
            <a:srgbClr val="BBD034"/>
          </a:solidFill>
        </a:ln>
      </dgm:spPr>
      <dgm:t>
        <a:bodyPr/>
        <a:lstStyle/>
        <a:p>
          <a:r>
            <a:rPr lang="en-US" sz="1300" b="0" spc="-10" dirty="0">
              <a:solidFill>
                <a:srgbClr val="003366"/>
              </a:solidFill>
              <a:latin typeface="Raleway" panose="020B0503030101060003"/>
              <a:cs typeface="Futura-Medium"/>
            </a:rPr>
            <a:t>Develop </a:t>
          </a:r>
          <a:r>
            <a:rPr lang="en-US" sz="1300" b="0" dirty="0">
              <a:solidFill>
                <a:srgbClr val="003366"/>
              </a:solidFill>
              <a:latin typeface="Raleway" panose="020B0503030101060003"/>
              <a:cs typeface="Futura-Medium"/>
            </a:rPr>
            <a:t>self supporting, thriving  communities</a:t>
          </a:r>
        </a:p>
      </dgm:t>
    </dgm:pt>
    <dgm:pt modelId="{BCB5A552-4FEA-4DAD-8C00-3FEC07706809}" type="parTrans" cxnId="{354EF914-5932-462B-8F15-8B85712A090F}">
      <dgm:prSet/>
      <dgm:spPr/>
      <dgm:t>
        <a:bodyPr/>
        <a:lstStyle/>
        <a:p>
          <a:endParaRPr lang="en-GB"/>
        </a:p>
      </dgm:t>
    </dgm:pt>
    <dgm:pt modelId="{507E672D-372B-4D94-9794-4CD33B3C00C2}" type="sibTrans" cxnId="{354EF914-5932-462B-8F15-8B85712A090F}">
      <dgm:prSet/>
      <dgm:spPr/>
      <dgm:t>
        <a:bodyPr/>
        <a:lstStyle/>
        <a:p>
          <a:endParaRPr lang="en-GB"/>
        </a:p>
      </dgm:t>
    </dgm:pt>
    <dgm:pt modelId="{56381BE9-384E-4693-811A-52068CC277EE}" type="pres">
      <dgm:prSet presAssocID="{E0C45F67-66DA-4A23-AF5C-38F26D3B3AFD}" presName="Name0" presStyleCnt="0">
        <dgm:presLayoutVars>
          <dgm:chPref val="1"/>
          <dgm:dir/>
          <dgm:animOne val="branch"/>
          <dgm:animLvl val="lvl"/>
          <dgm:resizeHandles/>
        </dgm:presLayoutVars>
      </dgm:prSet>
      <dgm:spPr/>
    </dgm:pt>
    <dgm:pt modelId="{0C643761-B0B1-47EF-B501-16A6BAA248B8}" type="pres">
      <dgm:prSet presAssocID="{1C45F2B1-C725-4C20-8E21-B44D9BF43941}" presName="vertOne" presStyleCnt="0"/>
      <dgm:spPr/>
    </dgm:pt>
    <dgm:pt modelId="{BCACCC97-F44F-4FE4-9B34-88F759994D5B}" type="pres">
      <dgm:prSet presAssocID="{1C45F2B1-C725-4C20-8E21-B44D9BF43941}" presName="txOne" presStyleLbl="node0" presStyleIdx="0" presStyleCnt="1" custScaleY="53076" custLinFactNeighborX="-3190" custLinFactNeighborY="-3073">
        <dgm:presLayoutVars>
          <dgm:chPref val="3"/>
        </dgm:presLayoutVars>
      </dgm:prSet>
      <dgm:spPr/>
    </dgm:pt>
    <dgm:pt modelId="{C6970540-B278-415F-BEB2-9F1A0600CF67}" type="pres">
      <dgm:prSet presAssocID="{1C45F2B1-C725-4C20-8E21-B44D9BF43941}" presName="parTransOne" presStyleCnt="0"/>
      <dgm:spPr/>
    </dgm:pt>
    <dgm:pt modelId="{D366121B-C420-4136-A904-A7854AA5389E}" type="pres">
      <dgm:prSet presAssocID="{1C45F2B1-C725-4C20-8E21-B44D9BF43941}" presName="horzOne" presStyleCnt="0"/>
      <dgm:spPr/>
    </dgm:pt>
    <dgm:pt modelId="{EA343250-7D9F-46F3-8608-89C90B1367FB}" type="pres">
      <dgm:prSet presAssocID="{C21C8A2A-00D6-4987-BACB-1BC41F253CED}" presName="vertTwo" presStyleCnt="0"/>
      <dgm:spPr/>
    </dgm:pt>
    <dgm:pt modelId="{0946F3C0-736C-4419-9624-A130BB2BF335}" type="pres">
      <dgm:prSet presAssocID="{C21C8A2A-00D6-4987-BACB-1BC41F253CED}" presName="txTwo" presStyleLbl="node2" presStyleIdx="0" presStyleCnt="9">
        <dgm:presLayoutVars>
          <dgm:chPref val="3"/>
        </dgm:presLayoutVars>
      </dgm:prSet>
      <dgm:spPr/>
    </dgm:pt>
    <dgm:pt modelId="{C4723332-4BCE-4C17-9C8D-BEDC62284A02}" type="pres">
      <dgm:prSet presAssocID="{C21C8A2A-00D6-4987-BACB-1BC41F253CED}" presName="horzTwo" presStyleCnt="0"/>
      <dgm:spPr/>
    </dgm:pt>
    <dgm:pt modelId="{FDE8269B-1714-46B6-9920-20214342E09A}" type="pres">
      <dgm:prSet presAssocID="{354E81FD-F1CD-45D0-AE88-8D4BC9DC1FB9}" presName="sibSpaceTwo" presStyleCnt="0"/>
      <dgm:spPr/>
    </dgm:pt>
    <dgm:pt modelId="{9F939DD9-2C95-4E42-9AD2-5C07202B397E}" type="pres">
      <dgm:prSet presAssocID="{B9BF3164-EB05-403E-B97D-6F386ECAB30E}" presName="vertTwo" presStyleCnt="0"/>
      <dgm:spPr/>
    </dgm:pt>
    <dgm:pt modelId="{601E21E0-8379-4AE4-91E6-366CA88919A5}" type="pres">
      <dgm:prSet presAssocID="{B9BF3164-EB05-403E-B97D-6F386ECAB30E}" presName="txTwo" presStyleLbl="node2" presStyleIdx="1" presStyleCnt="9">
        <dgm:presLayoutVars>
          <dgm:chPref val="3"/>
        </dgm:presLayoutVars>
      </dgm:prSet>
      <dgm:spPr/>
    </dgm:pt>
    <dgm:pt modelId="{8F711541-DD79-4683-AF06-B00C1AA08F3D}" type="pres">
      <dgm:prSet presAssocID="{B9BF3164-EB05-403E-B97D-6F386ECAB30E}" presName="horzTwo" presStyleCnt="0"/>
      <dgm:spPr/>
    </dgm:pt>
    <dgm:pt modelId="{2CFB2171-0090-466C-B52F-072C65A69550}" type="pres">
      <dgm:prSet presAssocID="{F32E6E71-5608-4A71-8AF1-8E82442D8854}" presName="sibSpaceTwo" presStyleCnt="0"/>
      <dgm:spPr/>
    </dgm:pt>
    <dgm:pt modelId="{C5C52A92-0688-4809-8C21-4F5BEE83C05A}" type="pres">
      <dgm:prSet presAssocID="{CE8AFB25-5254-4B22-BD03-44094E7C53C8}" presName="vertTwo" presStyleCnt="0"/>
      <dgm:spPr/>
    </dgm:pt>
    <dgm:pt modelId="{C90728A2-6AD4-414B-A449-FE99270C2761}" type="pres">
      <dgm:prSet presAssocID="{CE8AFB25-5254-4B22-BD03-44094E7C53C8}" presName="txTwo" presStyleLbl="node2" presStyleIdx="2" presStyleCnt="9">
        <dgm:presLayoutVars>
          <dgm:chPref val="3"/>
        </dgm:presLayoutVars>
      </dgm:prSet>
      <dgm:spPr/>
    </dgm:pt>
    <dgm:pt modelId="{0C19D89F-A1B8-4FCB-A4B4-C24D9648313A}" type="pres">
      <dgm:prSet presAssocID="{CE8AFB25-5254-4B22-BD03-44094E7C53C8}" presName="horzTwo" presStyleCnt="0"/>
      <dgm:spPr/>
    </dgm:pt>
    <dgm:pt modelId="{8286E480-B563-4695-B796-78C36AF6E351}" type="pres">
      <dgm:prSet presAssocID="{D01628B8-71D8-489D-841B-A68F4EC48D49}" presName="sibSpaceTwo" presStyleCnt="0"/>
      <dgm:spPr/>
    </dgm:pt>
    <dgm:pt modelId="{236F76F7-6828-4FE1-AEE1-386691B3C87A}" type="pres">
      <dgm:prSet presAssocID="{EEFB336A-9516-4007-9EC6-FF01CB164943}" presName="vertTwo" presStyleCnt="0"/>
      <dgm:spPr/>
    </dgm:pt>
    <dgm:pt modelId="{11C9DB09-1486-4C3E-A90C-462351179E6D}" type="pres">
      <dgm:prSet presAssocID="{EEFB336A-9516-4007-9EC6-FF01CB164943}" presName="txTwo" presStyleLbl="node2" presStyleIdx="3" presStyleCnt="9">
        <dgm:presLayoutVars>
          <dgm:chPref val="3"/>
        </dgm:presLayoutVars>
      </dgm:prSet>
      <dgm:spPr/>
    </dgm:pt>
    <dgm:pt modelId="{B16E00F0-F13E-4EAC-AEF1-0CCAACF7FB76}" type="pres">
      <dgm:prSet presAssocID="{EEFB336A-9516-4007-9EC6-FF01CB164943}" presName="horzTwo" presStyleCnt="0"/>
      <dgm:spPr/>
    </dgm:pt>
    <dgm:pt modelId="{0737F833-3F31-4931-ADA0-A7240A6EFD39}" type="pres">
      <dgm:prSet presAssocID="{72038238-3ABC-41E5-832F-15D5942975B3}" presName="sibSpaceTwo" presStyleCnt="0"/>
      <dgm:spPr/>
    </dgm:pt>
    <dgm:pt modelId="{3A87DB9F-CF17-4793-9326-EA6E8794D394}" type="pres">
      <dgm:prSet presAssocID="{09A43AE0-C6AB-4101-9FA3-01401543F017}" presName="vertTwo" presStyleCnt="0"/>
      <dgm:spPr/>
    </dgm:pt>
    <dgm:pt modelId="{4308FA77-96AE-4D98-9289-6BFFD504D444}" type="pres">
      <dgm:prSet presAssocID="{09A43AE0-C6AB-4101-9FA3-01401543F017}" presName="txTwo" presStyleLbl="node2" presStyleIdx="4" presStyleCnt="9">
        <dgm:presLayoutVars>
          <dgm:chPref val="3"/>
        </dgm:presLayoutVars>
      </dgm:prSet>
      <dgm:spPr/>
    </dgm:pt>
    <dgm:pt modelId="{59969815-5411-4829-844F-B792C548167F}" type="pres">
      <dgm:prSet presAssocID="{09A43AE0-C6AB-4101-9FA3-01401543F017}" presName="horzTwo" presStyleCnt="0"/>
      <dgm:spPr/>
    </dgm:pt>
    <dgm:pt modelId="{647533E0-6AD4-4C5A-AA95-EB57D0BA1CAD}" type="pres">
      <dgm:prSet presAssocID="{DC5AFA99-73D6-45CA-B716-CFE03EAEB66D}" presName="sibSpaceTwo" presStyleCnt="0"/>
      <dgm:spPr/>
    </dgm:pt>
    <dgm:pt modelId="{CC4CD9C7-559D-4F48-809B-2C6389A5C09A}" type="pres">
      <dgm:prSet presAssocID="{5B8A1EAD-30F3-47FF-BF0C-A7E0B7B82996}" presName="vertTwo" presStyleCnt="0"/>
      <dgm:spPr/>
    </dgm:pt>
    <dgm:pt modelId="{43A88128-628D-4F78-86E8-09CF463EFFF1}" type="pres">
      <dgm:prSet presAssocID="{5B8A1EAD-30F3-47FF-BF0C-A7E0B7B82996}" presName="txTwo" presStyleLbl="node2" presStyleIdx="5" presStyleCnt="9">
        <dgm:presLayoutVars>
          <dgm:chPref val="3"/>
        </dgm:presLayoutVars>
      </dgm:prSet>
      <dgm:spPr/>
    </dgm:pt>
    <dgm:pt modelId="{CA03B03E-26BF-427E-8528-8397579BD561}" type="pres">
      <dgm:prSet presAssocID="{5B8A1EAD-30F3-47FF-BF0C-A7E0B7B82996}" presName="horzTwo" presStyleCnt="0"/>
      <dgm:spPr/>
    </dgm:pt>
    <dgm:pt modelId="{E299F0E2-6D1E-4692-84CF-2701005A824A}" type="pres">
      <dgm:prSet presAssocID="{850B000C-C2E8-4825-8AF6-65D0E255DB47}" presName="sibSpaceTwo" presStyleCnt="0"/>
      <dgm:spPr/>
    </dgm:pt>
    <dgm:pt modelId="{B0D13CB6-A5A0-4458-8C40-A1E0C744F3ED}" type="pres">
      <dgm:prSet presAssocID="{2C31FD64-67BC-4558-BAE9-E825A3598247}" presName="vertTwo" presStyleCnt="0"/>
      <dgm:spPr/>
    </dgm:pt>
    <dgm:pt modelId="{86194E1F-72E0-4538-8F7D-29E7679E0DBA}" type="pres">
      <dgm:prSet presAssocID="{2C31FD64-67BC-4558-BAE9-E825A3598247}" presName="txTwo" presStyleLbl="node2" presStyleIdx="6" presStyleCnt="9">
        <dgm:presLayoutVars>
          <dgm:chPref val="3"/>
        </dgm:presLayoutVars>
      </dgm:prSet>
      <dgm:spPr/>
    </dgm:pt>
    <dgm:pt modelId="{D1B1FEB0-AE95-45E2-A7E1-2208CF0C3917}" type="pres">
      <dgm:prSet presAssocID="{2C31FD64-67BC-4558-BAE9-E825A3598247}" presName="horzTwo" presStyleCnt="0"/>
      <dgm:spPr/>
    </dgm:pt>
    <dgm:pt modelId="{5E4043C6-C44C-4B06-A323-8C7AB333D5C4}" type="pres">
      <dgm:prSet presAssocID="{175438F8-A32A-4DE2-AC04-8327FCA2142B}" presName="sibSpaceTwo" presStyleCnt="0"/>
      <dgm:spPr/>
    </dgm:pt>
    <dgm:pt modelId="{EC1785A8-96F9-499C-9D2A-1D146A7AC42D}" type="pres">
      <dgm:prSet presAssocID="{41419306-AE0B-483A-AF5F-6C1209DFD928}" presName="vertTwo" presStyleCnt="0"/>
      <dgm:spPr/>
    </dgm:pt>
    <dgm:pt modelId="{090B5DFD-411D-49BE-BF29-70954B70F46D}" type="pres">
      <dgm:prSet presAssocID="{41419306-AE0B-483A-AF5F-6C1209DFD928}" presName="txTwo" presStyleLbl="node2" presStyleIdx="7" presStyleCnt="9">
        <dgm:presLayoutVars>
          <dgm:chPref val="3"/>
        </dgm:presLayoutVars>
      </dgm:prSet>
      <dgm:spPr/>
    </dgm:pt>
    <dgm:pt modelId="{0D5F1FD0-9FD8-463C-A63F-F433070C3087}" type="pres">
      <dgm:prSet presAssocID="{41419306-AE0B-483A-AF5F-6C1209DFD928}" presName="horzTwo" presStyleCnt="0"/>
      <dgm:spPr/>
    </dgm:pt>
    <dgm:pt modelId="{83D6FF7F-4E7B-45A6-B374-2D11833C8E89}" type="pres">
      <dgm:prSet presAssocID="{0598088D-9491-4CCA-AE0D-000CC0212BF1}" presName="sibSpaceTwo" presStyleCnt="0"/>
      <dgm:spPr/>
    </dgm:pt>
    <dgm:pt modelId="{07D548C5-24FF-4F5A-B814-F6BD3085CADE}" type="pres">
      <dgm:prSet presAssocID="{DF714C5D-9C93-4FFF-AC30-7526B6CDA690}" presName="vertTwo" presStyleCnt="0"/>
      <dgm:spPr/>
    </dgm:pt>
    <dgm:pt modelId="{EE66E76E-52E1-41F7-A749-1B9591110BC8}" type="pres">
      <dgm:prSet presAssocID="{DF714C5D-9C93-4FFF-AC30-7526B6CDA690}" presName="txTwo" presStyleLbl="node2" presStyleIdx="8" presStyleCnt="9">
        <dgm:presLayoutVars>
          <dgm:chPref val="3"/>
        </dgm:presLayoutVars>
      </dgm:prSet>
      <dgm:spPr/>
    </dgm:pt>
    <dgm:pt modelId="{32F05868-3512-423A-9404-42D339F1EA65}" type="pres">
      <dgm:prSet presAssocID="{DF714C5D-9C93-4FFF-AC30-7526B6CDA690}" presName="horzTwo" presStyleCnt="0"/>
      <dgm:spPr/>
    </dgm:pt>
  </dgm:ptLst>
  <dgm:cxnLst>
    <dgm:cxn modelId="{354EF914-5932-462B-8F15-8B85712A090F}" srcId="{1C45F2B1-C725-4C20-8E21-B44D9BF43941}" destId="{DF714C5D-9C93-4FFF-AC30-7526B6CDA690}" srcOrd="8" destOrd="0" parTransId="{BCB5A552-4FEA-4DAD-8C00-3FEC07706809}" sibTransId="{507E672D-372B-4D94-9794-4CD33B3C00C2}"/>
    <dgm:cxn modelId="{D2932D1F-316B-48B8-8BC8-8E4E90D70044}" type="presOf" srcId="{09A43AE0-C6AB-4101-9FA3-01401543F017}" destId="{4308FA77-96AE-4D98-9289-6BFFD504D444}" srcOrd="0" destOrd="0" presId="urn:microsoft.com/office/officeart/2005/8/layout/hierarchy4"/>
    <dgm:cxn modelId="{257D4E21-CED8-4D27-AF99-25388DEE9BB7}" type="presOf" srcId="{B9BF3164-EB05-403E-B97D-6F386ECAB30E}" destId="{601E21E0-8379-4AE4-91E6-366CA88919A5}" srcOrd="0" destOrd="0" presId="urn:microsoft.com/office/officeart/2005/8/layout/hierarchy4"/>
    <dgm:cxn modelId="{EC275F32-7134-441E-89E8-D0DA20E16579}" type="presOf" srcId="{DF714C5D-9C93-4FFF-AC30-7526B6CDA690}" destId="{EE66E76E-52E1-41F7-A749-1B9591110BC8}" srcOrd="0" destOrd="0" presId="urn:microsoft.com/office/officeart/2005/8/layout/hierarchy4"/>
    <dgm:cxn modelId="{841C5C38-EE25-4C1C-A03E-59B8B63AED35}" type="presOf" srcId="{41419306-AE0B-483A-AF5F-6C1209DFD928}" destId="{090B5DFD-411D-49BE-BF29-70954B70F46D}" srcOrd="0" destOrd="0" presId="urn:microsoft.com/office/officeart/2005/8/layout/hierarchy4"/>
    <dgm:cxn modelId="{66636E5C-DAD1-47CD-A159-5C6FAB26A78A}" type="presOf" srcId="{EEFB336A-9516-4007-9EC6-FF01CB164943}" destId="{11C9DB09-1486-4C3E-A90C-462351179E6D}" srcOrd="0" destOrd="0" presId="urn:microsoft.com/office/officeart/2005/8/layout/hierarchy4"/>
    <dgm:cxn modelId="{45268243-D422-4066-BC7E-1F1F854FF81E}" srcId="{E0C45F67-66DA-4A23-AF5C-38F26D3B3AFD}" destId="{1C45F2B1-C725-4C20-8E21-B44D9BF43941}" srcOrd="0" destOrd="0" parTransId="{EC7945CD-A16B-4504-BBD5-8B54EC1ECA14}" sibTransId="{2F2FD388-0A6E-46C9-8D1A-5091D517480A}"/>
    <dgm:cxn modelId="{DD6BFE4C-BB51-4939-9187-A247ED31DA05}" srcId="{1C45F2B1-C725-4C20-8E21-B44D9BF43941}" destId="{C21C8A2A-00D6-4987-BACB-1BC41F253CED}" srcOrd="0" destOrd="0" parTransId="{FD1A1792-8595-4B7A-934B-F06D2374EBB7}" sibTransId="{354E81FD-F1CD-45D0-AE88-8D4BC9DC1FB9}"/>
    <dgm:cxn modelId="{25F07D4D-2B2E-47B9-82E8-008AF46477CA}" srcId="{1C45F2B1-C725-4C20-8E21-B44D9BF43941}" destId="{B9BF3164-EB05-403E-B97D-6F386ECAB30E}" srcOrd="1" destOrd="0" parTransId="{689AF61B-F249-4C82-986B-CB72A9748D34}" sibTransId="{F32E6E71-5608-4A71-8AF1-8E82442D8854}"/>
    <dgm:cxn modelId="{E2895A52-74D5-42FF-B151-37A6C482DE62}" type="presOf" srcId="{C21C8A2A-00D6-4987-BACB-1BC41F253CED}" destId="{0946F3C0-736C-4419-9624-A130BB2BF335}" srcOrd="0" destOrd="0" presId="urn:microsoft.com/office/officeart/2005/8/layout/hierarchy4"/>
    <dgm:cxn modelId="{B0BF717B-9FF6-4A45-A108-FA42C7B316F0}" srcId="{1C45F2B1-C725-4C20-8E21-B44D9BF43941}" destId="{5B8A1EAD-30F3-47FF-BF0C-A7E0B7B82996}" srcOrd="5" destOrd="0" parTransId="{13F327B1-6E8B-4E0F-B5B3-2201C4E5A3C6}" sibTransId="{850B000C-C2E8-4825-8AF6-65D0E255DB47}"/>
    <dgm:cxn modelId="{44AE31A0-6127-4DD5-B619-604E28F31236}" type="presOf" srcId="{5B8A1EAD-30F3-47FF-BF0C-A7E0B7B82996}" destId="{43A88128-628D-4F78-86E8-09CF463EFFF1}" srcOrd="0" destOrd="0" presId="urn:microsoft.com/office/officeart/2005/8/layout/hierarchy4"/>
    <dgm:cxn modelId="{E07858A5-03CC-4A19-B9E9-7EB98D1667E1}" type="presOf" srcId="{1C45F2B1-C725-4C20-8E21-B44D9BF43941}" destId="{BCACCC97-F44F-4FE4-9B34-88F759994D5B}" srcOrd="0" destOrd="0" presId="urn:microsoft.com/office/officeart/2005/8/layout/hierarchy4"/>
    <dgm:cxn modelId="{0FA44AAA-8FEC-4ED0-9A43-C18834C6965C}" type="presOf" srcId="{2C31FD64-67BC-4558-BAE9-E825A3598247}" destId="{86194E1F-72E0-4538-8F7D-29E7679E0DBA}" srcOrd="0" destOrd="0" presId="urn:microsoft.com/office/officeart/2005/8/layout/hierarchy4"/>
    <dgm:cxn modelId="{2C3AE0B4-1A3E-4CE5-8163-7EAF84262402}" srcId="{1C45F2B1-C725-4C20-8E21-B44D9BF43941}" destId="{09A43AE0-C6AB-4101-9FA3-01401543F017}" srcOrd="4" destOrd="0" parTransId="{3C69A90A-46DF-4259-89AF-D104794A77DC}" sibTransId="{DC5AFA99-73D6-45CA-B716-CFE03EAEB66D}"/>
    <dgm:cxn modelId="{B84694BE-4E31-45F3-BD2A-B33E0154DEB2}" type="presOf" srcId="{E0C45F67-66DA-4A23-AF5C-38F26D3B3AFD}" destId="{56381BE9-384E-4693-811A-52068CC277EE}" srcOrd="0" destOrd="0" presId="urn:microsoft.com/office/officeart/2005/8/layout/hierarchy4"/>
    <dgm:cxn modelId="{89DAEDD1-A2C0-4810-86EB-24B5F9DBEB4B}" srcId="{1C45F2B1-C725-4C20-8E21-B44D9BF43941}" destId="{2C31FD64-67BC-4558-BAE9-E825A3598247}" srcOrd="6" destOrd="0" parTransId="{A2289112-6457-4015-B9A7-CDAF1F986279}" sibTransId="{175438F8-A32A-4DE2-AC04-8327FCA2142B}"/>
    <dgm:cxn modelId="{25E886DD-093B-4CFD-88F1-A967C20DBE9B}" type="presOf" srcId="{CE8AFB25-5254-4B22-BD03-44094E7C53C8}" destId="{C90728A2-6AD4-414B-A449-FE99270C2761}" srcOrd="0" destOrd="0" presId="urn:microsoft.com/office/officeart/2005/8/layout/hierarchy4"/>
    <dgm:cxn modelId="{63247AED-4BE4-4B37-95E0-4015048C9F3F}" srcId="{1C45F2B1-C725-4C20-8E21-B44D9BF43941}" destId="{EEFB336A-9516-4007-9EC6-FF01CB164943}" srcOrd="3" destOrd="0" parTransId="{0957EEA6-D34B-4DF7-9C83-F0FE5F3D1DA4}" sibTransId="{72038238-3ABC-41E5-832F-15D5942975B3}"/>
    <dgm:cxn modelId="{C29495F1-5EB9-4D93-91A4-9C945C91C097}" srcId="{1C45F2B1-C725-4C20-8E21-B44D9BF43941}" destId="{41419306-AE0B-483A-AF5F-6C1209DFD928}" srcOrd="7" destOrd="0" parTransId="{4E81FF83-8E73-48A6-86B0-18359D60E330}" sibTransId="{0598088D-9491-4CCA-AE0D-000CC0212BF1}"/>
    <dgm:cxn modelId="{52E5EAFE-CEA3-4E00-80BD-C7F9C7E5E018}" srcId="{1C45F2B1-C725-4C20-8E21-B44D9BF43941}" destId="{CE8AFB25-5254-4B22-BD03-44094E7C53C8}" srcOrd="2" destOrd="0" parTransId="{39F41BC3-2DAC-411D-B4B1-8E0AEDF25A57}" sibTransId="{D01628B8-71D8-489D-841B-A68F4EC48D49}"/>
    <dgm:cxn modelId="{AA5E111E-A15E-4CF3-9315-EE03AEE9E79D}" type="presParOf" srcId="{56381BE9-384E-4693-811A-52068CC277EE}" destId="{0C643761-B0B1-47EF-B501-16A6BAA248B8}" srcOrd="0" destOrd="0" presId="urn:microsoft.com/office/officeart/2005/8/layout/hierarchy4"/>
    <dgm:cxn modelId="{36894F79-2B50-4AE8-91C5-46DB425877AF}" type="presParOf" srcId="{0C643761-B0B1-47EF-B501-16A6BAA248B8}" destId="{BCACCC97-F44F-4FE4-9B34-88F759994D5B}" srcOrd="0" destOrd="0" presId="urn:microsoft.com/office/officeart/2005/8/layout/hierarchy4"/>
    <dgm:cxn modelId="{5B01B993-D4C8-44AE-8453-7B4D8FACCB22}" type="presParOf" srcId="{0C643761-B0B1-47EF-B501-16A6BAA248B8}" destId="{C6970540-B278-415F-BEB2-9F1A0600CF67}" srcOrd="1" destOrd="0" presId="urn:microsoft.com/office/officeart/2005/8/layout/hierarchy4"/>
    <dgm:cxn modelId="{346184CB-D9B7-41CB-8469-ACACBE461693}" type="presParOf" srcId="{0C643761-B0B1-47EF-B501-16A6BAA248B8}" destId="{D366121B-C420-4136-A904-A7854AA5389E}" srcOrd="2" destOrd="0" presId="urn:microsoft.com/office/officeart/2005/8/layout/hierarchy4"/>
    <dgm:cxn modelId="{08C4F580-1C0B-41C7-B23C-024949DC4B57}" type="presParOf" srcId="{D366121B-C420-4136-A904-A7854AA5389E}" destId="{EA343250-7D9F-46F3-8608-89C90B1367FB}" srcOrd="0" destOrd="0" presId="urn:microsoft.com/office/officeart/2005/8/layout/hierarchy4"/>
    <dgm:cxn modelId="{472E0E96-5EAF-4927-942C-1D88F288EA40}" type="presParOf" srcId="{EA343250-7D9F-46F3-8608-89C90B1367FB}" destId="{0946F3C0-736C-4419-9624-A130BB2BF335}" srcOrd="0" destOrd="0" presId="urn:microsoft.com/office/officeart/2005/8/layout/hierarchy4"/>
    <dgm:cxn modelId="{93447B82-0FFF-43DE-987A-8F08D37E988B}" type="presParOf" srcId="{EA343250-7D9F-46F3-8608-89C90B1367FB}" destId="{C4723332-4BCE-4C17-9C8D-BEDC62284A02}" srcOrd="1" destOrd="0" presId="urn:microsoft.com/office/officeart/2005/8/layout/hierarchy4"/>
    <dgm:cxn modelId="{8F9EE750-A517-4850-8A44-6AA00AB39BB4}" type="presParOf" srcId="{D366121B-C420-4136-A904-A7854AA5389E}" destId="{FDE8269B-1714-46B6-9920-20214342E09A}" srcOrd="1" destOrd="0" presId="urn:microsoft.com/office/officeart/2005/8/layout/hierarchy4"/>
    <dgm:cxn modelId="{B7FCD665-A98A-497A-A112-4AC1CB613088}" type="presParOf" srcId="{D366121B-C420-4136-A904-A7854AA5389E}" destId="{9F939DD9-2C95-4E42-9AD2-5C07202B397E}" srcOrd="2" destOrd="0" presId="urn:microsoft.com/office/officeart/2005/8/layout/hierarchy4"/>
    <dgm:cxn modelId="{272E1EB4-F8FD-49B7-90CD-6601A5950A5C}" type="presParOf" srcId="{9F939DD9-2C95-4E42-9AD2-5C07202B397E}" destId="{601E21E0-8379-4AE4-91E6-366CA88919A5}" srcOrd="0" destOrd="0" presId="urn:microsoft.com/office/officeart/2005/8/layout/hierarchy4"/>
    <dgm:cxn modelId="{7B32B7DA-029F-4A0F-AD81-E0E4777FEB9F}" type="presParOf" srcId="{9F939DD9-2C95-4E42-9AD2-5C07202B397E}" destId="{8F711541-DD79-4683-AF06-B00C1AA08F3D}" srcOrd="1" destOrd="0" presId="urn:microsoft.com/office/officeart/2005/8/layout/hierarchy4"/>
    <dgm:cxn modelId="{4BAA6EF9-648D-405D-A86D-E24165A9DF2D}" type="presParOf" srcId="{D366121B-C420-4136-A904-A7854AA5389E}" destId="{2CFB2171-0090-466C-B52F-072C65A69550}" srcOrd="3" destOrd="0" presId="urn:microsoft.com/office/officeart/2005/8/layout/hierarchy4"/>
    <dgm:cxn modelId="{056C93DC-2230-4D21-BA8B-BF63BDA2F2AE}" type="presParOf" srcId="{D366121B-C420-4136-A904-A7854AA5389E}" destId="{C5C52A92-0688-4809-8C21-4F5BEE83C05A}" srcOrd="4" destOrd="0" presId="urn:microsoft.com/office/officeart/2005/8/layout/hierarchy4"/>
    <dgm:cxn modelId="{B8CD29CD-D78C-41D0-B4FC-553D328C8880}" type="presParOf" srcId="{C5C52A92-0688-4809-8C21-4F5BEE83C05A}" destId="{C90728A2-6AD4-414B-A449-FE99270C2761}" srcOrd="0" destOrd="0" presId="urn:microsoft.com/office/officeart/2005/8/layout/hierarchy4"/>
    <dgm:cxn modelId="{DD350AFC-5A32-4C7E-BC17-D0BF72AF861C}" type="presParOf" srcId="{C5C52A92-0688-4809-8C21-4F5BEE83C05A}" destId="{0C19D89F-A1B8-4FCB-A4B4-C24D9648313A}" srcOrd="1" destOrd="0" presId="urn:microsoft.com/office/officeart/2005/8/layout/hierarchy4"/>
    <dgm:cxn modelId="{36E28F8A-444B-48BD-948C-666EDED2E1F7}" type="presParOf" srcId="{D366121B-C420-4136-A904-A7854AA5389E}" destId="{8286E480-B563-4695-B796-78C36AF6E351}" srcOrd="5" destOrd="0" presId="urn:microsoft.com/office/officeart/2005/8/layout/hierarchy4"/>
    <dgm:cxn modelId="{E479B2C0-B782-44E4-825F-86B9B91A7157}" type="presParOf" srcId="{D366121B-C420-4136-A904-A7854AA5389E}" destId="{236F76F7-6828-4FE1-AEE1-386691B3C87A}" srcOrd="6" destOrd="0" presId="urn:microsoft.com/office/officeart/2005/8/layout/hierarchy4"/>
    <dgm:cxn modelId="{5B544371-F0CD-4E63-B2F6-68F168003554}" type="presParOf" srcId="{236F76F7-6828-4FE1-AEE1-386691B3C87A}" destId="{11C9DB09-1486-4C3E-A90C-462351179E6D}" srcOrd="0" destOrd="0" presId="urn:microsoft.com/office/officeart/2005/8/layout/hierarchy4"/>
    <dgm:cxn modelId="{E59D8AAC-A1D0-4F20-AB67-9391B59F83FF}" type="presParOf" srcId="{236F76F7-6828-4FE1-AEE1-386691B3C87A}" destId="{B16E00F0-F13E-4EAC-AEF1-0CCAACF7FB76}" srcOrd="1" destOrd="0" presId="urn:microsoft.com/office/officeart/2005/8/layout/hierarchy4"/>
    <dgm:cxn modelId="{81273AD1-562F-47F5-92C4-AD006581418E}" type="presParOf" srcId="{D366121B-C420-4136-A904-A7854AA5389E}" destId="{0737F833-3F31-4931-ADA0-A7240A6EFD39}" srcOrd="7" destOrd="0" presId="urn:microsoft.com/office/officeart/2005/8/layout/hierarchy4"/>
    <dgm:cxn modelId="{48878888-2340-4CF8-B564-3C03BD0772FB}" type="presParOf" srcId="{D366121B-C420-4136-A904-A7854AA5389E}" destId="{3A87DB9F-CF17-4793-9326-EA6E8794D394}" srcOrd="8" destOrd="0" presId="urn:microsoft.com/office/officeart/2005/8/layout/hierarchy4"/>
    <dgm:cxn modelId="{75ED897E-6688-487F-A4E9-B27CAA78A111}" type="presParOf" srcId="{3A87DB9F-CF17-4793-9326-EA6E8794D394}" destId="{4308FA77-96AE-4D98-9289-6BFFD504D444}" srcOrd="0" destOrd="0" presId="urn:microsoft.com/office/officeart/2005/8/layout/hierarchy4"/>
    <dgm:cxn modelId="{5B25B427-F75F-4D94-9AFD-E78EBBC3340C}" type="presParOf" srcId="{3A87DB9F-CF17-4793-9326-EA6E8794D394}" destId="{59969815-5411-4829-844F-B792C548167F}" srcOrd="1" destOrd="0" presId="urn:microsoft.com/office/officeart/2005/8/layout/hierarchy4"/>
    <dgm:cxn modelId="{3DEC0AD0-67A0-48AA-BC78-EF4E7FB605A4}" type="presParOf" srcId="{D366121B-C420-4136-A904-A7854AA5389E}" destId="{647533E0-6AD4-4C5A-AA95-EB57D0BA1CAD}" srcOrd="9" destOrd="0" presId="urn:microsoft.com/office/officeart/2005/8/layout/hierarchy4"/>
    <dgm:cxn modelId="{61D79AD5-31AF-4553-ABD7-1A03A20388A8}" type="presParOf" srcId="{D366121B-C420-4136-A904-A7854AA5389E}" destId="{CC4CD9C7-559D-4F48-809B-2C6389A5C09A}" srcOrd="10" destOrd="0" presId="urn:microsoft.com/office/officeart/2005/8/layout/hierarchy4"/>
    <dgm:cxn modelId="{54BE75BC-9949-4460-8631-66C3BFAA9775}" type="presParOf" srcId="{CC4CD9C7-559D-4F48-809B-2C6389A5C09A}" destId="{43A88128-628D-4F78-86E8-09CF463EFFF1}" srcOrd="0" destOrd="0" presId="urn:microsoft.com/office/officeart/2005/8/layout/hierarchy4"/>
    <dgm:cxn modelId="{55E71FE9-8809-4C47-9007-B58E66C6B605}" type="presParOf" srcId="{CC4CD9C7-559D-4F48-809B-2C6389A5C09A}" destId="{CA03B03E-26BF-427E-8528-8397579BD561}" srcOrd="1" destOrd="0" presId="urn:microsoft.com/office/officeart/2005/8/layout/hierarchy4"/>
    <dgm:cxn modelId="{EB0CF853-72F0-4D86-8DF2-FDE0033A948D}" type="presParOf" srcId="{D366121B-C420-4136-A904-A7854AA5389E}" destId="{E299F0E2-6D1E-4692-84CF-2701005A824A}" srcOrd="11" destOrd="0" presId="urn:microsoft.com/office/officeart/2005/8/layout/hierarchy4"/>
    <dgm:cxn modelId="{518D40B7-698A-4F9A-A98B-4A560DFEA92C}" type="presParOf" srcId="{D366121B-C420-4136-A904-A7854AA5389E}" destId="{B0D13CB6-A5A0-4458-8C40-A1E0C744F3ED}" srcOrd="12" destOrd="0" presId="urn:microsoft.com/office/officeart/2005/8/layout/hierarchy4"/>
    <dgm:cxn modelId="{F06A095E-BA0C-4992-9022-7CBCDC38E2CC}" type="presParOf" srcId="{B0D13CB6-A5A0-4458-8C40-A1E0C744F3ED}" destId="{86194E1F-72E0-4538-8F7D-29E7679E0DBA}" srcOrd="0" destOrd="0" presId="urn:microsoft.com/office/officeart/2005/8/layout/hierarchy4"/>
    <dgm:cxn modelId="{2CF867C9-DFD0-48CD-8938-494FBB6F649B}" type="presParOf" srcId="{B0D13CB6-A5A0-4458-8C40-A1E0C744F3ED}" destId="{D1B1FEB0-AE95-45E2-A7E1-2208CF0C3917}" srcOrd="1" destOrd="0" presId="urn:microsoft.com/office/officeart/2005/8/layout/hierarchy4"/>
    <dgm:cxn modelId="{F6A44A50-1623-4908-A192-17720396182E}" type="presParOf" srcId="{D366121B-C420-4136-A904-A7854AA5389E}" destId="{5E4043C6-C44C-4B06-A323-8C7AB333D5C4}" srcOrd="13" destOrd="0" presId="urn:microsoft.com/office/officeart/2005/8/layout/hierarchy4"/>
    <dgm:cxn modelId="{C504576C-C38C-484B-8DAC-5DE4E0A2534D}" type="presParOf" srcId="{D366121B-C420-4136-A904-A7854AA5389E}" destId="{EC1785A8-96F9-499C-9D2A-1D146A7AC42D}" srcOrd="14" destOrd="0" presId="urn:microsoft.com/office/officeart/2005/8/layout/hierarchy4"/>
    <dgm:cxn modelId="{32DDCB18-7053-4B28-88DA-CC5CAEE02425}" type="presParOf" srcId="{EC1785A8-96F9-499C-9D2A-1D146A7AC42D}" destId="{090B5DFD-411D-49BE-BF29-70954B70F46D}" srcOrd="0" destOrd="0" presId="urn:microsoft.com/office/officeart/2005/8/layout/hierarchy4"/>
    <dgm:cxn modelId="{6408F258-5274-4054-8EC8-954EB94EA7B0}" type="presParOf" srcId="{EC1785A8-96F9-499C-9D2A-1D146A7AC42D}" destId="{0D5F1FD0-9FD8-463C-A63F-F433070C3087}" srcOrd="1" destOrd="0" presId="urn:microsoft.com/office/officeart/2005/8/layout/hierarchy4"/>
    <dgm:cxn modelId="{5F375B15-3003-40B9-8F28-0B09503D5E17}" type="presParOf" srcId="{D366121B-C420-4136-A904-A7854AA5389E}" destId="{83D6FF7F-4E7B-45A6-B374-2D11833C8E89}" srcOrd="15" destOrd="0" presId="urn:microsoft.com/office/officeart/2005/8/layout/hierarchy4"/>
    <dgm:cxn modelId="{1E9B781E-8359-4B08-9644-55EBC3493D8E}" type="presParOf" srcId="{D366121B-C420-4136-A904-A7854AA5389E}" destId="{07D548C5-24FF-4F5A-B814-F6BD3085CADE}" srcOrd="16" destOrd="0" presId="urn:microsoft.com/office/officeart/2005/8/layout/hierarchy4"/>
    <dgm:cxn modelId="{0C427C54-C959-4EAA-B6AB-8167A0849D68}" type="presParOf" srcId="{07D548C5-24FF-4F5A-B814-F6BD3085CADE}" destId="{EE66E76E-52E1-41F7-A749-1B9591110BC8}" srcOrd="0" destOrd="0" presId="urn:microsoft.com/office/officeart/2005/8/layout/hierarchy4"/>
    <dgm:cxn modelId="{B0BDA4A5-AB98-4969-AB5E-E76F9A6803A3}" type="presParOf" srcId="{07D548C5-24FF-4F5A-B814-F6BD3085CADE}" destId="{32F05868-3512-423A-9404-42D339F1EA6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day centres to make these changes</a:t>
          </a:r>
        </a:p>
        <a:p>
          <a:r>
            <a:rPr lang="en-GB" sz="1300" dirty="0">
              <a:solidFill>
                <a:srgbClr val="000000"/>
              </a:solidFill>
              <a:latin typeface="Raleway" pitchFamily="2" charset="0"/>
            </a:rPr>
            <a:t>- includes </a:t>
          </a:r>
          <a:r>
            <a:rPr lang="en-GB" sz="1300" dirty="0" err="1">
              <a:solidFill>
                <a:srgbClr val="000000"/>
              </a:solidFill>
              <a:latin typeface="Raleway" pitchFamily="2" charset="0"/>
            </a:rPr>
            <a:t>Sonali</a:t>
          </a:r>
          <a:r>
            <a:rPr lang="en-GB" sz="1300" dirty="0">
              <a:solidFill>
                <a:srgbClr val="000000"/>
              </a:solidFill>
              <a:latin typeface="Raleway" pitchFamily="2" charset="0"/>
            </a:rPr>
            <a:t> Gardens, Create and Russia Lane services</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Tackle the barriers that make it harder for people to get out and about</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2">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2">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through </a:t>
          </a:r>
          <a:r>
            <a:rPr lang="en-GB" sz="1300" dirty="0">
              <a:solidFill>
                <a:srgbClr val="000000"/>
              </a:solidFill>
              <a:latin typeface="Raleway" pitchFamily="2" charset="0"/>
              <a:hlinkClick xmlns:r="http://schemas.openxmlformats.org/officeDocument/2006/relationships" r:id="rId1"/>
            </a:rPr>
            <a:t>Tower Hamlets Together</a:t>
          </a:r>
          <a:endParaRPr lang="en-GB" sz="1300" dirty="0">
            <a:solidFill>
              <a:srgbClr val="000000"/>
            </a:solidFill>
            <a:latin typeface="Raleway" pitchFamily="2" charset="0"/>
          </a:endParaRP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people who user social care and carers.</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D151196A-7F92-4A43-98AB-CAFCB05DC24E}">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Housing Forum.</a:t>
          </a:r>
        </a:p>
      </dgm:t>
    </dgm:pt>
    <dgm:pt modelId="{4B32961C-30D2-4BEA-8B3E-D0B3ABEA1138}" type="parTrans" cxnId="{5D6B8F7F-D1C8-4D5B-9DA3-793FC4F96804}">
      <dgm:prSet/>
      <dgm:spPr/>
      <dgm:t>
        <a:bodyPr/>
        <a:lstStyle/>
        <a:p>
          <a:endParaRPr lang="en-GB"/>
        </a:p>
      </dgm:t>
    </dgm:pt>
    <dgm:pt modelId="{7C50CA64-3CF0-4F87-A67D-9E98FC962E0F}" type="sibTrans" cxnId="{5D6B8F7F-D1C8-4D5B-9DA3-793FC4F96804}">
      <dgm:prSet/>
      <dgm:spPr/>
      <dgm:t>
        <a:bodyPr/>
        <a:lstStyle/>
        <a:p>
          <a:endParaRPr lang="en-GB"/>
        </a:p>
      </dgm:t>
    </dgm:pt>
    <dgm:pt modelId="{BDEE4D8E-1161-4CC6-9F00-DB11108A9E7A}">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other organisations.</a:t>
          </a:r>
        </a:p>
      </dgm:t>
    </dgm:pt>
    <dgm:pt modelId="{254A394F-7862-4FD8-B9B6-CFE2290FB4EF}" type="parTrans" cxnId="{2F496E01-656B-4C55-89FF-6ED5483DCB37}">
      <dgm:prSet/>
      <dgm:spPr/>
      <dgm:t>
        <a:bodyPr/>
        <a:lstStyle/>
        <a:p>
          <a:endParaRPr lang="en-GB"/>
        </a:p>
      </dgm:t>
    </dgm:pt>
    <dgm:pt modelId="{CE2B968B-B44B-46B2-A0B0-19D41BEEEE6C}" type="sibTrans" cxnId="{2F496E01-656B-4C55-89FF-6ED5483DCB37}">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4">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4">
        <dgm:presLayoutVars>
          <dgm:bulletEnabled val="1"/>
        </dgm:presLayoutVars>
      </dgm:prSet>
      <dgm:spPr/>
    </dgm:pt>
    <dgm:pt modelId="{3A3EBC88-6564-495D-94E9-AA368E7D69AE}" type="pres">
      <dgm:prSet presAssocID="{80B06202-3AA1-434E-A9F9-B41BC1B653BA}" presName="sibTrans" presStyleCnt="0"/>
      <dgm:spPr/>
    </dgm:pt>
    <dgm:pt modelId="{9233129B-DCAE-49EA-9E14-2C6710EAFCA1}" type="pres">
      <dgm:prSet presAssocID="{D151196A-7F92-4A43-98AB-CAFCB05DC24E}" presName="node" presStyleLbl="node1" presStyleIdx="2" presStyleCnt="4">
        <dgm:presLayoutVars>
          <dgm:bulletEnabled val="1"/>
        </dgm:presLayoutVars>
      </dgm:prSet>
      <dgm:spPr/>
    </dgm:pt>
    <dgm:pt modelId="{57E0946D-F205-4742-8CE4-C7748BFE5229}" type="pres">
      <dgm:prSet presAssocID="{7C50CA64-3CF0-4F87-A67D-9E98FC962E0F}" presName="sibTrans" presStyleCnt="0"/>
      <dgm:spPr/>
    </dgm:pt>
    <dgm:pt modelId="{8D0743E7-68FF-4D5E-B3F8-9D52A4B95DCC}" type="pres">
      <dgm:prSet presAssocID="{BDEE4D8E-1161-4CC6-9F00-DB11108A9E7A}" presName="node" presStyleLbl="node1" presStyleIdx="3" presStyleCnt="4">
        <dgm:presLayoutVars>
          <dgm:bulletEnabled val="1"/>
        </dgm:presLayoutVars>
      </dgm:prSet>
      <dgm:spPr/>
    </dgm:pt>
  </dgm:ptLst>
  <dgm:cxnLst>
    <dgm:cxn modelId="{2F496E01-656B-4C55-89FF-6ED5483DCB37}" srcId="{75A00E0A-A980-4550-95C1-5003B289C441}" destId="{BDEE4D8E-1161-4CC6-9F00-DB11108A9E7A}" srcOrd="3" destOrd="0" parTransId="{254A394F-7862-4FD8-B9B6-CFE2290FB4EF}" sibTransId="{CE2B968B-B44B-46B2-A0B0-19D41BEEEE6C}"/>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1455A56C-7419-4FE9-B51B-5E927785CA2C}" type="presOf" srcId="{D151196A-7F92-4A43-98AB-CAFCB05DC24E}" destId="{9233129B-DCAE-49EA-9E14-2C6710EAFCA1}"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3F0D5375-5C3A-4FA3-88B4-733E85055847}" type="presOf" srcId="{BDEE4D8E-1161-4CC6-9F00-DB11108A9E7A}" destId="{8D0743E7-68FF-4D5E-B3F8-9D52A4B95DCC}" srcOrd="0" destOrd="0" presId="urn:microsoft.com/office/officeart/2005/8/layout/default"/>
    <dgm:cxn modelId="{5D6B8F7F-D1C8-4D5B-9DA3-793FC4F96804}" srcId="{75A00E0A-A980-4550-95C1-5003B289C441}" destId="{D151196A-7F92-4A43-98AB-CAFCB05DC24E}" srcOrd="2" destOrd="0" parTransId="{4B32961C-30D2-4BEA-8B3E-D0B3ABEA1138}" sibTransId="{7C50CA64-3CF0-4F87-A67D-9E98FC962E0F}"/>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 modelId="{72B414AA-0293-4190-8D62-BF3D7B1DFC76}" type="presParOf" srcId="{C8966003-936F-4BFC-8DD6-C6F37F1E3F2E}" destId="{3A3EBC88-6564-495D-94E9-AA368E7D69AE}" srcOrd="3" destOrd="0" presId="urn:microsoft.com/office/officeart/2005/8/layout/default"/>
    <dgm:cxn modelId="{2F6E5600-5B4E-413C-8AD7-E91A43B755D6}" type="presParOf" srcId="{C8966003-936F-4BFC-8DD6-C6F37F1E3F2E}" destId="{9233129B-DCAE-49EA-9E14-2C6710EAFCA1}" srcOrd="4" destOrd="0" presId="urn:microsoft.com/office/officeart/2005/8/layout/default"/>
    <dgm:cxn modelId="{D838A5EC-C054-4E2A-B886-BCF65211070C}" type="presParOf" srcId="{C8966003-936F-4BFC-8DD6-C6F37F1E3F2E}" destId="{57E0946D-F205-4742-8CE4-C7748BFE5229}" srcOrd="5" destOrd="0" presId="urn:microsoft.com/office/officeart/2005/8/layout/default"/>
    <dgm:cxn modelId="{BEBD086D-8876-483C-9BC9-D76BDAEB8D22}" type="presParOf" srcId="{C8966003-936F-4BFC-8DD6-C6F37F1E3F2E}" destId="{8D0743E7-68FF-4D5E-B3F8-9D52A4B95DCC}"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Improve the data used to make financial decisions</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Make sure everyone has a Financial Assessment</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B7DFEE18-0C32-4D9F-ACCD-9D60C13BF9F2}">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Improve debt collection</a:t>
          </a:r>
        </a:p>
      </dgm:t>
    </dgm:pt>
    <dgm:pt modelId="{C236F9C7-2744-4D89-AB85-8350FD9C097A}" type="parTrans" cxnId="{DC46F5AD-CA20-4296-A9CB-9ED6144826CA}">
      <dgm:prSet/>
      <dgm:spPr/>
      <dgm:t>
        <a:bodyPr/>
        <a:lstStyle/>
        <a:p>
          <a:endParaRPr lang="en-GB"/>
        </a:p>
      </dgm:t>
    </dgm:pt>
    <dgm:pt modelId="{BE1AC6E3-398B-4E1F-8DEC-728771DFECE1}" type="sibTrans" cxnId="{DC46F5AD-CA20-4296-A9CB-9ED6144826CA}">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3">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3">
        <dgm:presLayoutVars>
          <dgm:bulletEnabled val="1"/>
        </dgm:presLayoutVars>
      </dgm:prSet>
      <dgm:spPr/>
    </dgm:pt>
    <dgm:pt modelId="{91EB287E-893A-47E4-8F61-764E239DD629}" type="pres">
      <dgm:prSet presAssocID="{80B06202-3AA1-434E-A9F9-B41BC1B653BA}" presName="sibTrans" presStyleCnt="0"/>
      <dgm:spPr/>
    </dgm:pt>
    <dgm:pt modelId="{B083A97D-05DE-458D-AA5A-FA988D7089B0}" type="pres">
      <dgm:prSet presAssocID="{B7DFEE18-0C32-4D9F-ACCD-9D60C13BF9F2}" presName="node" presStyleLbl="node1" presStyleIdx="2" presStyleCnt="3">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DB57538D-4215-4F32-B49C-0EC2F86F7E3B}" type="presOf" srcId="{B7DFEE18-0C32-4D9F-ACCD-9D60C13BF9F2}" destId="{B083A97D-05DE-458D-AA5A-FA988D7089B0}" srcOrd="0" destOrd="0" presId="urn:microsoft.com/office/officeart/2005/8/layout/default"/>
    <dgm:cxn modelId="{DC46F5AD-CA20-4296-A9CB-9ED6144826CA}" srcId="{75A00E0A-A980-4550-95C1-5003B289C441}" destId="{B7DFEE18-0C32-4D9F-ACCD-9D60C13BF9F2}" srcOrd="2" destOrd="0" parTransId="{C236F9C7-2744-4D89-AB85-8350FD9C097A}" sibTransId="{BE1AC6E3-398B-4E1F-8DEC-728771DFECE1}"/>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 modelId="{0D139C18-13AB-46C1-8BD0-E1F11935251A}" type="presParOf" srcId="{C8966003-936F-4BFC-8DD6-C6F37F1E3F2E}" destId="{91EB287E-893A-47E4-8F61-764E239DD629}" srcOrd="3" destOrd="0" presId="urn:microsoft.com/office/officeart/2005/8/layout/default"/>
    <dgm:cxn modelId="{F5423E83-805F-4F1A-B4C7-CEAAB2660625}" type="presParOf" srcId="{C8966003-936F-4BFC-8DD6-C6F37F1E3F2E}" destId="{B083A97D-05DE-458D-AA5A-FA988D7089B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Improve the quality of data on Mosaic – identify issues and correct them.</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Carrying out Mosaic Phase 2 – this project will improve our IT.</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EC9F9FE3-C1ED-4DDE-A806-F1A0F393892E}">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Provide staff with tools and training to collect, record, analyse and use data.</a:t>
          </a:r>
        </a:p>
      </dgm:t>
    </dgm:pt>
    <dgm:pt modelId="{880DD718-BAFE-49CC-BD8D-A5FA0D5A711D}" type="parTrans" cxnId="{2C5763C3-6F03-46B2-81B9-F061E2C88B64}">
      <dgm:prSet/>
      <dgm:spPr/>
      <dgm:t>
        <a:bodyPr/>
        <a:lstStyle/>
        <a:p>
          <a:endParaRPr lang="en-GB"/>
        </a:p>
      </dgm:t>
    </dgm:pt>
    <dgm:pt modelId="{FC01DF9F-C5CB-4606-A90B-6E58ED0E9178}" type="sibTrans" cxnId="{2C5763C3-6F03-46B2-81B9-F061E2C88B64}">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3">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3">
        <dgm:presLayoutVars>
          <dgm:bulletEnabled val="1"/>
        </dgm:presLayoutVars>
      </dgm:prSet>
      <dgm:spPr/>
    </dgm:pt>
    <dgm:pt modelId="{13A27E00-A173-4CEF-8ACB-D3469511225A}" type="pres">
      <dgm:prSet presAssocID="{80B06202-3AA1-434E-A9F9-B41BC1B653BA}" presName="sibTrans" presStyleCnt="0"/>
      <dgm:spPr/>
    </dgm:pt>
    <dgm:pt modelId="{A92CEB40-7DC3-4547-9298-247AE655DD5A}" type="pres">
      <dgm:prSet presAssocID="{EC9F9FE3-C1ED-4DDE-A806-F1A0F393892E}" presName="node" presStyleLbl="node1" presStyleIdx="2" presStyleCnt="3">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F4238454-17CF-451D-B338-8BB3330A198D}" type="presOf" srcId="{EC9F9FE3-C1ED-4DDE-A806-F1A0F393892E}" destId="{A92CEB40-7DC3-4547-9298-247AE655DD5A}"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2C5763C3-6F03-46B2-81B9-F061E2C88B64}" srcId="{75A00E0A-A980-4550-95C1-5003B289C441}" destId="{EC9F9FE3-C1ED-4DDE-A806-F1A0F393892E}" srcOrd="2" destOrd="0" parTransId="{880DD718-BAFE-49CC-BD8D-A5FA0D5A711D}" sibTransId="{FC01DF9F-C5CB-4606-A90B-6E58ED0E9178}"/>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 modelId="{7A2C615B-7E83-4D20-A20B-3C56B91F9C80}" type="presParOf" srcId="{C8966003-936F-4BFC-8DD6-C6F37F1E3F2E}" destId="{13A27E00-A173-4CEF-8ACB-D3469511225A}" srcOrd="3" destOrd="0" presId="urn:microsoft.com/office/officeart/2005/8/layout/default"/>
    <dgm:cxn modelId="{CF861A7C-8D71-4880-A9A2-8030A7F7338C}" type="presParOf" srcId="{C8966003-936F-4BFC-8DD6-C6F37F1E3F2E}" destId="{A92CEB40-7DC3-4547-9298-247AE655DD5A}"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F90DDB-D0F9-4891-A0EE-6906165CF1C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26E88D84-21BA-4B16-81A2-20609B73D783}">
      <dgm:prSet phldrT="[Text]"/>
      <dgm:spPr>
        <a:ln w="38100">
          <a:solidFill>
            <a:srgbClr val="00B2BB"/>
          </a:solidFill>
        </a:ln>
      </dgm:spPr>
      <dgm:t>
        <a:bodyPr/>
        <a:lstStyle/>
        <a:p>
          <a:r>
            <a:rPr lang="en-GB" b="1" dirty="0">
              <a:solidFill>
                <a:srgbClr val="003366"/>
              </a:solidFill>
              <a:latin typeface="Raleway" pitchFamily="2" charset="0"/>
            </a:rPr>
            <a:t>Our diverse communities</a:t>
          </a:r>
        </a:p>
      </dgm:t>
    </dgm:pt>
    <dgm:pt modelId="{C8E76BA7-9CEB-4128-B193-883FFFC26F7C}" type="parTrans" cxnId="{337BEAD8-CFB0-456F-9964-7865A66585BE}">
      <dgm:prSet/>
      <dgm:spPr/>
      <dgm:t>
        <a:bodyPr/>
        <a:lstStyle/>
        <a:p>
          <a:endParaRPr lang="en-GB"/>
        </a:p>
      </dgm:t>
    </dgm:pt>
    <dgm:pt modelId="{DD04D0B0-036C-49AE-AA0F-F0FFCB0C161D}" type="sibTrans" cxnId="{337BEAD8-CFB0-456F-9964-7865A66585BE}">
      <dgm:prSet/>
      <dgm:spPr/>
      <dgm:t>
        <a:bodyPr/>
        <a:lstStyle/>
        <a:p>
          <a:endParaRPr lang="en-GB"/>
        </a:p>
      </dgm:t>
    </dgm:pt>
    <dgm:pt modelId="{1463314A-2117-48CE-B4E3-252567E0776C}">
      <dgm:prSet phldrT="[Text]"/>
      <dgm:spPr>
        <a:ln w="38100">
          <a:solidFill>
            <a:srgbClr val="00B2BB">
              <a:alpha val="90000"/>
            </a:srgbClr>
          </a:solidFill>
        </a:ln>
      </dgm:spPr>
      <dgm:t>
        <a:bodyPr/>
        <a:lstStyle/>
        <a:p>
          <a:r>
            <a:rPr lang="en-US" dirty="0">
              <a:solidFill>
                <a:srgbClr val="000000"/>
              </a:solidFill>
              <a:latin typeface="Raleway" panose="020B0503030101060003"/>
            </a:rPr>
            <a:t>16th most ethnically diverse local authority in England </a:t>
          </a:r>
          <a:r>
            <a:rPr lang="en-GB" dirty="0">
              <a:solidFill>
                <a:srgbClr val="000000"/>
              </a:solidFill>
              <a:latin typeface="Raleway" panose="020B0503030101060003"/>
            </a:rPr>
            <a:t>(2019)</a:t>
          </a:r>
          <a:endParaRPr lang="en-GB" dirty="0">
            <a:solidFill>
              <a:srgbClr val="000000"/>
            </a:solidFill>
            <a:latin typeface="Raleway" pitchFamily="2" charset="0"/>
          </a:endParaRPr>
        </a:p>
      </dgm:t>
    </dgm:pt>
    <dgm:pt modelId="{956BCDB3-6D4E-4771-A1F8-C298C4D2D3F1}" type="parTrans" cxnId="{2E4FECE8-A9AB-4C36-947D-47EF05087169}">
      <dgm:prSet/>
      <dgm:spPr/>
      <dgm:t>
        <a:bodyPr/>
        <a:lstStyle/>
        <a:p>
          <a:endParaRPr lang="en-GB"/>
        </a:p>
      </dgm:t>
    </dgm:pt>
    <dgm:pt modelId="{F8B1BDAD-9BD9-4D95-938C-5CBFC00ADDE9}" type="sibTrans" cxnId="{2E4FECE8-A9AB-4C36-947D-47EF05087169}">
      <dgm:prSet/>
      <dgm:spPr/>
      <dgm:t>
        <a:bodyPr/>
        <a:lstStyle/>
        <a:p>
          <a:endParaRPr lang="en-GB"/>
        </a:p>
      </dgm:t>
    </dgm:pt>
    <dgm:pt modelId="{C86BC870-D829-45C1-9690-2A381BD5AB0C}">
      <dgm:prSet phldrT="[Text]"/>
      <dgm:spPr>
        <a:ln w="38100">
          <a:solidFill>
            <a:srgbClr val="00B2BB"/>
          </a:solidFill>
        </a:ln>
      </dgm:spPr>
      <dgm:t>
        <a:bodyPr/>
        <a:lstStyle/>
        <a:p>
          <a:r>
            <a:rPr lang="en-GB" b="1" dirty="0">
              <a:solidFill>
                <a:srgbClr val="003366"/>
              </a:solidFill>
              <a:latin typeface="Raleway" pitchFamily="2" charset="0"/>
            </a:rPr>
            <a:t>Vibrant range of things to do in Tower Hamlets</a:t>
          </a:r>
        </a:p>
      </dgm:t>
    </dgm:pt>
    <dgm:pt modelId="{68092619-650F-413F-A5F5-54A3433BD34C}" type="parTrans" cxnId="{70565147-943F-4887-B408-7A57FDDE2DF2}">
      <dgm:prSet/>
      <dgm:spPr/>
      <dgm:t>
        <a:bodyPr/>
        <a:lstStyle/>
        <a:p>
          <a:endParaRPr lang="en-GB"/>
        </a:p>
      </dgm:t>
    </dgm:pt>
    <dgm:pt modelId="{9C1EA869-E636-4A5E-8BC3-670288F52560}" type="sibTrans" cxnId="{70565147-943F-4887-B408-7A57FDDE2DF2}">
      <dgm:prSet/>
      <dgm:spPr/>
      <dgm:t>
        <a:bodyPr/>
        <a:lstStyle/>
        <a:p>
          <a:endParaRPr lang="en-GB"/>
        </a:p>
      </dgm:t>
    </dgm:pt>
    <dgm:pt modelId="{E6E7A8C0-EC22-4331-98CF-29B351DAAF4B}">
      <dgm:prSet phldrT="[Text]"/>
      <dgm:spPr>
        <a:ln w="38100">
          <a:solidFill>
            <a:srgbClr val="00B2BB">
              <a:alpha val="90000"/>
            </a:srgbClr>
          </a:solidFill>
        </a:ln>
      </dgm:spPr>
      <dgm:t>
        <a:bodyPr/>
        <a:lstStyle/>
        <a:p>
          <a:r>
            <a:rPr lang="en-GB" dirty="0">
              <a:solidFill>
                <a:srgbClr val="000000"/>
              </a:solidFill>
              <a:latin typeface="Raleway" panose="020B0503030101060003"/>
            </a:rPr>
            <a:t>From Tower of London to Brick Lane, from Victoria Park to Canary Wharf, and from Roman Road market to Columbia Road Flower market</a:t>
          </a:r>
          <a:endParaRPr lang="en-GB" dirty="0">
            <a:solidFill>
              <a:srgbClr val="000000"/>
            </a:solidFill>
            <a:latin typeface="Raleway" pitchFamily="2" charset="0"/>
          </a:endParaRPr>
        </a:p>
      </dgm:t>
    </dgm:pt>
    <dgm:pt modelId="{33C52222-BC2F-4681-B6CD-ECECF0B576D0}" type="parTrans" cxnId="{5174295D-B615-4390-95C5-D4619FD42F13}">
      <dgm:prSet/>
      <dgm:spPr/>
      <dgm:t>
        <a:bodyPr/>
        <a:lstStyle/>
        <a:p>
          <a:endParaRPr lang="en-GB"/>
        </a:p>
      </dgm:t>
    </dgm:pt>
    <dgm:pt modelId="{B842DDE8-20E1-4F5E-A6D5-681EA07C93B1}" type="sibTrans" cxnId="{5174295D-B615-4390-95C5-D4619FD42F13}">
      <dgm:prSet/>
      <dgm:spPr/>
      <dgm:t>
        <a:bodyPr/>
        <a:lstStyle/>
        <a:p>
          <a:endParaRPr lang="en-GB"/>
        </a:p>
      </dgm:t>
    </dgm:pt>
    <dgm:pt modelId="{08F15312-474D-4B3A-86C0-2BCF861BA66C}">
      <dgm:prSet phldrT="[Text]"/>
      <dgm:spPr>
        <a:ln w="38100">
          <a:solidFill>
            <a:srgbClr val="00B2BB"/>
          </a:solidFill>
        </a:ln>
      </dgm:spPr>
      <dgm:t>
        <a:bodyPr/>
        <a:lstStyle/>
        <a:p>
          <a:r>
            <a:rPr lang="en-GB" b="1" dirty="0">
              <a:solidFill>
                <a:srgbClr val="003366"/>
              </a:solidFill>
              <a:latin typeface="Raleway" pitchFamily="2" charset="0"/>
            </a:rPr>
            <a:t> Track record of working closely with other organisations</a:t>
          </a:r>
        </a:p>
      </dgm:t>
    </dgm:pt>
    <dgm:pt modelId="{34DB7403-0871-402D-AD15-E6257BF968AC}" type="parTrans" cxnId="{235229A4-EAA8-42DA-9237-FCCDD852204D}">
      <dgm:prSet/>
      <dgm:spPr/>
      <dgm:t>
        <a:bodyPr/>
        <a:lstStyle/>
        <a:p>
          <a:endParaRPr lang="en-GB"/>
        </a:p>
      </dgm:t>
    </dgm:pt>
    <dgm:pt modelId="{8923702C-FA65-44FA-B8B2-CCA06FC8E42A}" type="sibTrans" cxnId="{235229A4-EAA8-42DA-9237-FCCDD852204D}">
      <dgm:prSet/>
      <dgm:spPr/>
      <dgm:t>
        <a:bodyPr/>
        <a:lstStyle/>
        <a:p>
          <a:endParaRPr lang="en-GB"/>
        </a:p>
      </dgm:t>
    </dgm:pt>
    <dgm:pt modelId="{ABEB8D0D-9B10-4CF3-9C51-9BABC3238912}">
      <dgm:prSet phldrT="[Text]"/>
      <dgm:spPr>
        <a:ln w="38100">
          <a:solidFill>
            <a:srgbClr val="00B2BB">
              <a:alpha val="90000"/>
            </a:srgbClr>
          </a:solidFill>
        </a:ln>
      </dgm:spPr>
      <dgm:t>
        <a:bodyPr/>
        <a:lstStyle/>
        <a:p>
          <a:r>
            <a:rPr lang="en-GB" dirty="0">
              <a:solidFill>
                <a:srgbClr val="000000"/>
              </a:solidFill>
              <a:latin typeface="Raleway" pitchFamily="2" charset="0"/>
            </a:rPr>
            <a:t>We work closely with the NHS and other organisations</a:t>
          </a:r>
        </a:p>
      </dgm:t>
    </dgm:pt>
    <dgm:pt modelId="{58D5580E-13F0-48B9-A9DE-EE79B833372B}" type="parTrans" cxnId="{E2FF8D45-450C-4349-9159-1AA821006BBE}">
      <dgm:prSet/>
      <dgm:spPr/>
      <dgm:t>
        <a:bodyPr/>
        <a:lstStyle/>
        <a:p>
          <a:endParaRPr lang="en-GB"/>
        </a:p>
      </dgm:t>
    </dgm:pt>
    <dgm:pt modelId="{7D52A6FC-B9A5-416F-A08E-410ED53B7536}" type="sibTrans" cxnId="{E2FF8D45-450C-4349-9159-1AA821006BBE}">
      <dgm:prSet/>
      <dgm:spPr/>
      <dgm:t>
        <a:bodyPr/>
        <a:lstStyle/>
        <a:p>
          <a:endParaRPr lang="en-GB"/>
        </a:p>
      </dgm:t>
    </dgm:pt>
    <dgm:pt modelId="{CBA057BC-24E4-4305-B65B-688C68AF717C}">
      <dgm:prSet phldrT="[Text]"/>
      <dgm:spPr>
        <a:ln w="38100">
          <a:solidFill>
            <a:srgbClr val="00B2BB"/>
          </a:solidFill>
        </a:ln>
      </dgm:spPr>
      <dgm:t>
        <a:bodyPr/>
        <a:lstStyle/>
        <a:p>
          <a:r>
            <a:rPr lang="en-GB" b="1" dirty="0">
              <a:solidFill>
                <a:srgbClr val="003366"/>
              </a:solidFill>
              <a:latin typeface="Raleway" pitchFamily="2" charset="0"/>
            </a:rPr>
            <a:t>Our approach to supporting people </a:t>
          </a:r>
        </a:p>
      </dgm:t>
    </dgm:pt>
    <dgm:pt modelId="{8EAF7167-299D-4C0A-8EB5-6C856D393ECE}" type="parTrans" cxnId="{FEAE2F50-FF91-499B-B8A4-B15F70C9B290}">
      <dgm:prSet/>
      <dgm:spPr/>
      <dgm:t>
        <a:bodyPr/>
        <a:lstStyle/>
        <a:p>
          <a:endParaRPr lang="en-GB"/>
        </a:p>
      </dgm:t>
    </dgm:pt>
    <dgm:pt modelId="{14677B62-D8CC-48E6-A463-E876F50F2465}" type="sibTrans" cxnId="{FEAE2F50-FF91-499B-B8A4-B15F70C9B290}">
      <dgm:prSet/>
      <dgm:spPr/>
      <dgm:t>
        <a:bodyPr/>
        <a:lstStyle/>
        <a:p>
          <a:endParaRPr lang="en-GB"/>
        </a:p>
      </dgm:t>
    </dgm:pt>
    <dgm:pt modelId="{18BBB560-FCB8-4674-9C71-CB602400433B}">
      <dgm:prSet phldrT="[Text]"/>
      <dgm:spPr>
        <a:ln w="38100">
          <a:solidFill>
            <a:srgbClr val="00B2BB">
              <a:alpha val="90000"/>
            </a:srgbClr>
          </a:solidFill>
        </a:ln>
      </dgm:spPr>
      <dgm:t>
        <a:bodyPr/>
        <a:lstStyle/>
        <a:p>
          <a:r>
            <a:rPr lang="en-GB" dirty="0">
              <a:solidFill>
                <a:srgbClr val="000000"/>
              </a:solidFill>
              <a:latin typeface="Raleway" pitchFamily="2" charset="0"/>
            </a:rPr>
            <a:t>The partnership of health and care services is called ‘Tower Hamlets Together’</a:t>
          </a:r>
        </a:p>
      </dgm:t>
    </dgm:pt>
    <dgm:pt modelId="{A3CC2844-D69F-490C-BB93-EB20B1E1434B}" type="parTrans" cxnId="{1F56C813-8F07-4BE2-917D-52BEDEC0B508}">
      <dgm:prSet/>
      <dgm:spPr/>
      <dgm:t>
        <a:bodyPr/>
        <a:lstStyle/>
        <a:p>
          <a:endParaRPr lang="en-GB"/>
        </a:p>
      </dgm:t>
    </dgm:pt>
    <dgm:pt modelId="{BD575736-13F9-40B6-A4E2-F487D0496A7A}" type="sibTrans" cxnId="{1F56C813-8F07-4BE2-917D-52BEDEC0B508}">
      <dgm:prSet/>
      <dgm:spPr/>
      <dgm:t>
        <a:bodyPr/>
        <a:lstStyle/>
        <a:p>
          <a:endParaRPr lang="en-GB"/>
        </a:p>
      </dgm:t>
    </dgm:pt>
    <dgm:pt modelId="{DE80D5D8-D248-4F50-9718-0CF89BF6B7FB}">
      <dgm:prSet phldrT="[Text]"/>
      <dgm:spPr>
        <a:ln w="38100">
          <a:solidFill>
            <a:srgbClr val="00B2BB">
              <a:alpha val="90000"/>
            </a:srgbClr>
          </a:solidFill>
        </a:ln>
      </dgm:spPr>
      <dgm:t>
        <a:bodyPr/>
        <a:lstStyle/>
        <a:p>
          <a:r>
            <a:rPr lang="en-GB" dirty="0">
              <a:solidFill>
                <a:srgbClr val="000000"/>
              </a:solidFill>
              <a:latin typeface="Raleway" panose="020B0503030101060003"/>
            </a:rPr>
            <a:t>Bangladeshi community  make up one third of the population.</a:t>
          </a:r>
          <a:endParaRPr lang="en-GB" dirty="0">
            <a:solidFill>
              <a:srgbClr val="000000"/>
            </a:solidFill>
            <a:latin typeface="Raleway" pitchFamily="2" charset="0"/>
          </a:endParaRPr>
        </a:p>
      </dgm:t>
    </dgm:pt>
    <dgm:pt modelId="{A1AB2F87-9524-4B5D-86BF-B1F574391319}" type="parTrans" cxnId="{565C9AF1-F681-44D5-A669-C9D68D93E5A0}">
      <dgm:prSet/>
      <dgm:spPr/>
      <dgm:t>
        <a:bodyPr/>
        <a:lstStyle/>
        <a:p>
          <a:endParaRPr lang="en-GB"/>
        </a:p>
      </dgm:t>
    </dgm:pt>
    <dgm:pt modelId="{EC0B4887-7D31-4DE7-83A4-CDACC8BDC7DC}" type="sibTrans" cxnId="{565C9AF1-F681-44D5-A669-C9D68D93E5A0}">
      <dgm:prSet/>
      <dgm:spPr/>
      <dgm:t>
        <a:bodyPr/>
        <a:lstStyle/>
        <a:p>
          <a:endParaRPr lang="en-GB"/>
        </a:p>
      </dgm:t>
    </dgm:pt>
    <dgm:pt modelId="{78F5721F-91C8-40B9-A0AD-D72AD0D05ED9}">
      <dgm:prSet phldrT="[Text]"/>
      <dgm:spPr>
        <a:ln w="38100">
          <a:solidFill>
            <a:srgbClr val="00B2BB">
              <a:alpha val="90000"/>
            </a:srgbClr>
          </a:solidFill>
        </a:ln>
      </dgm:spPr>
      <dgm:t>
        <a:bodyPr/>
        <a:lstStyle/>
        <a:p>
          <a:r>
            <a:rPr lang="en-GB" dirty="0">
              <a:solidFill>
                <a:srgbClr val="000000"/>
              </a:solidFill>
              <a:latin typeface="Raleway" pitchFamily="2" charset="0"/>
            </a:rPr>
            <a:t>Social workers and staff  focus on </a:t>
          </a:r>
          <a:r>
            <a:rPr lang="en-GB" dirty="0">
              <a:solidFill>
                <a:srgbClr val="000000"/>
              </a:solidFill>
              <a:latin typeface="Raleway" panose="020B0503030101060003"/>
            </a:rPr>
            <a:t>the things people can do, as well as what they need help with.</a:t>
          </a:r>
          <a:endParaRPr lang="en-GB" dirty="0">
            <a:solidFill>
              <a:srgbClr val="000000"/>
            </a:solidFill>
            <a:latin typeface="Raleway" pitchFamily="2" charset="0"/>
          </a:endParaRPr>
        </a:p>
      </dgm:t>
    </dgm:pt>
    <dgm:pt modelId="{D12A04D3-CC7C-4A50-9C41-DE9E565A11F2}" type="parTrans" cxnId="{E0F25856-40A0-43FF-B465-3A4699B82959}">
      <dgm:prSet/>
      <dgm:spPr/>
      <dgm:t>
        <a:bodyPr/>
        <a:lstStyle/>
        <a:p>
          <a:endParaRPr lang="en-GB"/>
        </a:p>
      </dgm:t>
    </dgm:pt>
    <dgm:pt modelId="{E076E200-608A-4E0A-B3D1-DC229F1C6210}" type="sibTrans" cxnId="{E0F25856-40A0-43FF-B465-3A4699B82959}">
      <dgm:prSet/>
      <dgm:spPr/>
      <dgm:t>
        <a:bodyPr/>
        <a:lstStyle/>
        <a:p>
          <a:endParaRPr lang="en-GB"/>
        </a:p>
      </dgm:t>
    </dgm:pt>
    <dgm:pt modelId="{DEE0E257-9968-4D18-AB7F-FA2E62802C00}">
      <dgm:prSet phldrT="[Text]"/>
      <dgm:spPr>
        <a:ln w="38100">
          <a:solidFill>
            <a:srgbClr val="00B2BB">
              <a:alpha val="90000"/>
            </a:srgbClr>
          </a:solidFill>
        </a:ln>
      </dgm:spPr>
      <dgm:t>
        <a:bodyPr/>
        <a:lstStyle/>
        <a:p>
          <a:r>
            <a:rPr lang="en-GB" dirty="0">
              <a:solidFill>
                <a:srgbClr val="000000"/>
              </a:solidFill>
              <a:latin typeface="Raleway" pitchFamily="2" charset="0"/>
            </a:rPr>
            <a:t>Sometimes called ‘strengths-based practice’</a:t>
          </a:r>
        </a:p>
      </dgm:t>
    </dgm:pt>
    <dgm:pt modelId="{45BD44AE-FBB4-490B-A5A2-3D57F984D511}" type="parTrans" cxnId="{0F645398-A6C6-4BAF-A682-7EB95EACC029}">
      <dgm:prSet/>
      <dgm:spPr/>
      <dgm:t>
        <a:bodyPr/>
        <a:lstStyle/>
        <a:p>
          <a:endParaRPr lang="en-GB"/>
        </a:p>
      </dgm:t>
    </dgm:pt>
    <dgm:pt modelId="{8CD29579-D3FF-48A7-ACD3-2C6460C13948}" type="sibTrans" cxnId="{0F645398-A6C6-4BAF-A682-7EB95EACC029}">
      <dgm:prSet/>
      <dgm:spPr/>
      <dgm:t>
        <a:bodyPr/>
        <a:lstStyle/>
        <a:p>
          <a:endParaRPr lang="en-GB"/>
        </a:p>
      </dgm:t>
    </dgm:pt>
    <dgm:pt modelId="{15B0B50E-0A16-47AB-8D92-6355D71E32BB}" type="pres">
      <dgm:prSet presAssocID="{ABF90DDB-D0F9-4891-A0EE-6906165CF1C7}" presName="Name0" presStyleCnt="0">
        <dgm:presLayoutVars>
          <dgm:dir/>
          <dgm:animLvl val="lvl"/>
          <dgm:resizeHandles val="exact"/>
        </dgm:presLayoutVars>
      </dgm:prSet>
      <dgm:spPr/>
    </dgm:pt>
    <dgm:pt modelId="{39712B8E-D2D8-4A1E-AF0C-5D12243B3781}" type="pres">
      <dgm:prSet presAssocID="{26E88D84-21BA-4B16-81A2-20609B73D783}" presName="composite" presStyleCnt="0"/>
      <dgm:spPr/>
    </dgm:pt>
    <dgm:pt modelId="{8213B1A3-688C-46E0-8A3C-121830842173}" type="pres">
      <dgm:prSet presAssocID="{26E88D84-21BA-4B16-81A2-20609B73D783}" presName="parTx" presStyleLbl="alignNode1" presStyleIdx="0" presStyleCnt="4">
        <dgm:presLayoutVars>
          <dgm:chMax val="0"/>
          <dgm:chPref val="0"/>
          <dgm:bulletEnabled val="1"/>
        </dgm:presLayoutVars>
      </dgm:prSet>
      <dgm:spPr/>
    </dgm:pt>
    <dgm:pt modelId="{1218B8A4-65A0-4CC0-896F-448A05302A83}" type="pres">
      <dgm:prSet presAssocID="{26E88D84-21BA-4B16-81A2-20609B73D783}" presName="desTx" presStyleLbl="alignAccFollowNode1" presStyleIdx="0" presStyleCnt="4">
        <dgm:presLayoutVars>
          <dgm:bulletEnabled val="1"/>
        </dgm:presLayoutVars>
      </dgm:prSet>
      <dgm:spPr/>
    </dgm:pt>
    <dgm:pt modelId="{FD83D4BC-3793-48BC-8C98-88843525AACE}" type="pres">
      <dgm:prSet presAssocID="{DD04D0B0-036C-49AE-AA0F-F0FFCB0C161D}" presName="space" presStyleCnt="0"/>
      <dgm:spPr/>
    </dgm:pt>
    <dgm:pt modelId="{AFF8E143-292D-4BF8-81D2-A1354E8056F7}" type="pres">
      <dgm:prSet presAssocID="{C86BC870-D829-45C1-9690-2A381BD5AB0C}" presName="composite" presStyleCnt="0"/>
      <dgm:spPr/>
    </dgm:pt>
    <dgm:pt modelId="{02CFB3B1-DC7A-4283-8735-8EEB50C46749}" type="pres">
      <dgm:prSet presAssocID="{C86BC870-D829-45C1-9690-2A381BD5AB0C}" presName="parTx" presStyleLbl="alignNode1" presStyleIdx="1" presStyleCnt="4">
        <dgm:presLayoutVars>
          <dgm:chMax val="0"/>
          <dgm:chPref val="0"/>
          <dgm:bulletEnabled val="1"/>
        </dgm:presLayoutVars>
      </dgm:prSet>
      <dgm:spPr/>
    </dgm:pt>
    <dgm:pt modelId="{4CE6C185-B460-4A38-A07D-F2497083B122}" type="pres">
      <dgm:prSet presAssocID="{C86BC870-D829-45C1-9690-2A381BD5AB0C}" presName="desTx" presStyleLbl="alignAccFollowNode1" presStyleIdx="1" presStyleCnt="4">
        <dgm:presLayoutVars>
          <dgm:bulletEnabled val="1"/>
        </dgm:presLayoutVars>
      </dgm:prSet>
      <dgm:spPr/>
    </dgm:pt>
    <dgm:pt modelId="{CB04445D-2BC2-4084-9875-5D0D17608DE7}" type="pres">
      <dgm:prSet presAssocID="{9C1EA869-E636-4A5E-8BC3-670288F52560}" presName="space" presStyleCnt="0"/>
      <dgm:spPr/>
    </dgm:pt>
    <dgm:pt modelId="{C2B860D3-C3FA-4AC3-9506-2B4F410E9092}" type="pres">
      <dgm:prSet presAssocID="{08F15312-474D-4B3A-86C0-2BCF861BA66C}" presName="composite" presStyleCnt="0"/>
      <dgm:spPr/>
    </dgm:pt>
    <dgm:pt modelId="{3012127C-75A6-40DF-9F46-E31B76E8F29F}" type="pres">
      <dgm:prSet presAssocID="{08F15312-474D-4B3A-86C0-2BCF861BA66C}" presName="parTx" presStyleLbl="alignNode1" presStyleIdx="2" presStyleCnt="4">
        <dgm:presLayoutVars>
          <dgm:chMax val="0"/>
          <dgm:chPref val="0"/>
          <dgm:bulletEnabled val="1"/>
        </dgm:presLayoutVars>
      </dgm:prSet>
      <dgm:spPr/>
    </dgm:pt>
    <dgm:pt modelId="{9B94998E-6ECD-4D94-A972-BBD000F6E1FC}" type="pres">
      <dgm:prSet presAssocID="{08F15312-474D-4B3A-86C0-2BCF861BA66C}" presName="desTx" presStyleLbl="alignAccFollowNode1" presStyleIdx="2" presStyleCnt="4">
        <dgm:presLayoutVars>
          <dgm:bulletEnabled val="1"/>
        </dgm:presLayoutVars>
      </dgm:prSet>
      <dgm:spPr/>
    </dgm:pt>
    <dgm:pt modelId="{B0FBE0DD-4ACE-46C2-A25F-32EAF7818FFF}" type="pres">
      <dgm:prSet presAssocID="{8923702C-FA65-44FA-B8B2-CCA06FC8E42A}" presName="space" presStyleCnt="0"/>
      <dgm:spPr/>
    </dgm:pt>
    <dgm:pt modelId="{908B4381-E38B-423E-9D65-90A098536AA1}" type="pres">
      <dgm:prSet presAssocID="{CBA057BC-24E4-4305-B65B-688C68AF717C}" presName="composite" presStyleCnt="0"/>
      <dgm:spPr/>
    </dgm:pt>
    <dgm:pt modelId="{337C3A8D-6D48-4AA8-820F-F8D28AFDC3D4}" type="pres">
      <dgm:prSet presAssocID="{CBA057BC-24E4-4305-B65B-688C68AF717C}" presName="parTx" presStyleLbl="alignNode1" presStyleIdx="3" presStyleCnt="4">
        <dgm:presLayoutVars>
          <dgm:chMax val="0"/>
          <dgm:chPref val="0"/>
          <dgm:bulletEnabled val="1"/>
        </dgm:presLayoutVars>
      </dgm:prSet>
      <dgm:spPr/>
    </dgm:pt>
    <dgm:pt modelId="{379EF88A-FB18-41A5-A425-72B69BAA9C63}" type="pres">
      <dgm:prSet presAssocID="{CBA057BC-24E4-4305-B65B-688C68AF717C}" presName="desTx" presStyleLbl="alignAccFollowNode1" presStyleIdx="3" presStyleCnt="4">
        <dgm:presLayoutVars>
          <dgm:bulletEnabled val="1"/>
        </dgm:presLayoutVars>
      </dgm:prSet>
      <dgm:spPr/>
    </dgm:pt>
  </dgm:ptLst>
  <dgm:cxnLst>
    <dgm:cxn modelId="{1F56C813-8F07-4BE2-917D-52BEDEC0B508}" srcId="{08F15312-474D-4B3A-86C0-2BCF861BA66C}" destId="{18BBB560-FCB8-4674-9C71-CB602400433B}" srcOrd="1" destOrd="0" parTransId="{A3CC2844-D69F-490C-BB93-EB20B1E1434B}" sibTransId="{BD575736-13F9-40B6-A4E2-F487D0496A7A}"/>
    <dgm:cxn modelId="{5174295D-B615-4390-95C5-D4619FD42F13}" srcId="{C86BC870-D829-45C1-9690-2A381BD5AB0C}" destId="{E6E7A8C0-EC22-4331-98CF-29B351DAAF4B}" srcOrd="0" destOrd="0" parTransId="{33C52222-BC2F-4681-B6CD-ECECF0B576D0}" sibTransId="{B842DDE8-20E1-4F5E-A6D5-681EA07C93B1}"/>
    <dgm:cxn modelId="{F735B95D-1555-42BE-85AA-AE6034F9966F}" type="presOf" srcId="{C86BC870-D829-45C1-9690-2A381BD5AB0C}" destId="{02CFB3B1-DC7A-4283-8735-8EEB50C46749}" srcOrd="0" destOrd="0" presId="urn:microsoft.com/office/officeart/2005/8/layout/hList1"/>
    <dgm:cxn modelId="{2FC17863-4CA4-4659-94C9-AF09D542AEF9}" type="presOf" srcId="{1463314A-2117-48CE-B4E3-252567E0776C}" destId="{1218B8A4-65A0-4CC0-896F-448A05302A83}" srcOrd="0" destOrd="0" presId="urn:microsoft.com/office/officeart/2005/8/layout/hList1"/>
    <dgm:cxn modelId="{A78B7C43-FA4D-4BC4-B894-C0D8AECE4E7B}" type="presOf" srcId="{08F15312-474D-4B3A-86C0-2BCF861BA66C}" destId="{3012127C-75A6-40DF-9F46-E31B76E8F29F}" srcOrd="0" destOrd="0" presId="urn:microsoft.com/office/officeart/2005/8/layout/hList1"/>
    <dgm:cxn modelId="{E2FF8D45-450C-4349-9159-1AA821006BBE}" srcId="{08F15312-474D-4B3A-86C0-2BCF861BA66C}" destId="{ABEB8D0D-9B10-4CF3-9C51-9BABC3238912}" srcOrd="0" destOrd="0" parTransId="{58D5580E-13F0-48B9-A9DE-EE79B833372B}" sibTransId="{7D52A6FC-B9A5-416F-A08E-410ED53B7536}"/>
    <dgm:cxn modelId="{C86CF645-7EAE-429C-832B-81A7CA0BFE75}" type="presOf" srcId="{78F5721F-91C8-40B9-A0AD-D72AD0D05ED9}" destId="{379EF88A-FB18-41A5-A425-72B69BAA9C63}" srcOrd="0" destOrd="0" presId="urn:microsoft.com/office/officeart/2005/8/layout/hList1"/>
    <dgm:cxn modelId="{70565147-943F-4887-B408-7A57FDDE2DF2}" srcId="{ABF90DDB-D0F9-4891-A0EE-6906165CF1C7}" destId="{C86BC870-D829-45C1-9690-2A381BD5AB0C}" srcOrd="1" destOrd="0" parTransId="{68092619-650F-413F-A5F5-54A3433BD34C}" sibTransId="{9C1EA869-E636-4A5E-8BC3-670288F52560}"/>
    <dgm:cxn modelId="{0D9FEB69-C5E8-43F7-AE98-BEC233C7A39E}" type="presOf" srcId="{26E88D84-21BA-4B16-81A2-20609B73D783}" destId="{8213B1A3-688C-46E0-8A3C-121830842173}" srcOrd="0" destOrd="0" presId="urn:microsoft.com/office/officeart/2005/8/layout/hList1"/>
    <dgm:cxn modelId="{FEAE2F50-FF91-499B-B8A4-B15F70C9B290}" srcId="{ABF90DDB-D0F9-4891-A0EE-6906165CF1C7}" destId="{CBA057BC-24E4-4305-B65B-688C68AF717C}" srcOrd="3" destOrd="0" parTransId="{8EAF7167-299D-4C0A-8EB5-6C856D393ECE}" sibTransId="{14677B62-D8CC-48E6-A463-E876F50F2465}"/>
    <dgm:cxn modelId="{E0F25856-40A0-43FF-B465-3A4699B82959}" srcId="{CBA057BC-24E4-4305-B65B-688C68AF717C}" destId="{78F5721F-91C8-40B9-A0AD-D72AD0D05ED9}" srcOrd="0" destOrd="0" parTransId="{D12A04D3-CC7C-4A50-9C41-DE9E565A11F2}" sibTransId="{E076E200-608A-4E0A-B3D1-DC229F1C6210}"/>
    <dgm:cxn modelId="{0F645398-A6C6-4BAF-A682-7EB95EACC029}" srcId="{CBA057BC-24E4-4305-B65B-688C68AF717C}" destId="{DEE0E257-9968-4D18-AB7F-FA2E62802C00}" srcOrd="1" destOrd="0" parTransId="{45BD44AE-FBB4-490B-A5A2-3D57F984D511}" sibTransId="{8CD29579-D3FF-48A7-ACD3-2C6460C13948}"/>
    <dgm:cxn modelId="{9EED4899-8D04-4430-8344-27D619B32F27}" type="presOf" srcId="{CBA057BC-24E4-4305-B65B-688C68AF717C}" destId="{337C3A8D-6D48-4AA8-820F-F8D28AFDC3D4}" srcOrd="0" destOrd="0" presId="urn:microsoft.com/office/officeart/2005/8/layout/hList1"/>
    <dgm:cxn modelId="{235229A4-EAA8-42DA-9237-FCCDD852204D}" srcId="{ABF90DDB-D0F9-4891-A0EE-6906165CF1C7}" destId="{08F15312-474D-4B3A-86C0-2BCF861BA66C}" srcOrd="2" destOrd="0" parTransId="{34DB7403-0871-402D-AD15-E6257BF968AC}" sibTransId="{8923702C-FA65-44FA-B8B2-CCA06FC8E42A}"/>
    <dgm:cxn modelId="{3916B1A5-0FD5-4E2F-90F3-CEFE66B51DAB}" type="presOf" srcId="{ABF90DDB-D0F9-4891-A0EE-6906165CF1C7}" destId="{15B0B50E-0A16-47AB-8D92-6355D71E32BB}" srcOrd="0" destOrd="0" presId="urn:microsoft.com/office/officeart/2005/8/layout/hList1"/>
    <dgm:cxn modelId="{C93619BD-5EA1-48EB-83B1-BD5F6AD4E2BC}" type="presOf" srcId="{ABEB8D0D-9B10-4CF3-9C51-9BABC3238912}" destId="{9B94998E-6ECD-4D94-A972-BBD000F6E1FC}" srcOrd="0" destOrd="0" presId="urn:microsoft.com/office/officeart/2005/8/layout/hList1"/>
    <dgm:cxn modelId="{4A0D1DC9-A06D-45DE-97B4-5918B850F836}" type="presOf" srcId="{E6E7A8C0-EC22-4331-98CF-29B351DAAF4B}" destId="{4CE6C185-B460-4A38-A07D-F2497083B122}" srcOrd="0" destOrd="0" presId="urn:microsoft.com/office/officeart/2005/8/layout/hList1"/>
    <dgm:cxn modelId="{550E99CE-4C3B-4DDA-B2F0-33B91713F43F}" type="presOf" srcId="{DEE0E257-9968-4D18-AB7F-FA2E62802C00}" destId="{379EF88A-FB18-41A5-A425-72B69BAA9C63}" srcOrd="0" destOrd="1" presId="urn:microsoft.com/office/officeart/2005/8/layout/hList1"/>
    <dgm:cxn modelId="{C763E1D0-CDDE-4BD2-A127-3BCB0BE18325}" type="presOf" srcId="{DE80D5D8-D248-4F50-9718-0CF89BF6B7FB}" destId="{1218B8A4-65A0-4CC0-896F-448A05302A83}" srcOrd="0" destOrd="1" presId="urn:microsoft.com/office/officeart/2005/8/layout/hList1"/>
    <dgm:cxn modelId="{337BEAD8-CFB0-456F-9964-7865A66585BE}" srcId="{ABF90DDB-D0F9-4891-A0EE-6906165CF1C7}" destId="{26E88D84-21BA-4B16-81A2-20609B73D783}" srcOrd="0" destOrd="0" parTransId="{C8E76BA7-9CEB-4128-B193-883FFFC26F7C}" sibTransId="{DD04D0B0-036C-49AE-AA0F-F0FFCB0C161D}"/>
    <dgm:cxn modelId="{2E4FECE8-A9AB-4C36-947D-47EF05087169}" srcId="{26E88D84-21BA-4B16-81A2-20609B73D783}" destId="{1463314A-2117-48CE-B4E3-252567E0776C}" srcOrd="0" destOrd="0" parTransId="{956BCDB3-6D4E-4771-A1F8-C298C4D2D3F1}" sibTransId="{F8B1BDAD-9BD9-4D95-938C-5CBFC00ADDE9}"/>
    <dgm:cxn modelId="{565C9AF1-F681-44D5-A669-C9D68D93E5A0}" srcId="{26E88D84-21BA-4B16-81A2-20609B73D783}" destId="{DE80D5D8-D248-4F50-9718-0CF89BF6B7FB}" srcOrd="1" destOrd="0" parTransId="{A1AB2F87-9524-4B5D-86BF-B1F574391319}" sibTransId="{EC0B4887-7D31-4DE7-83A4-CDACC8BDC7DC}"/>
    <dgm:cxn modelId="{C5E523F9-7CEA-447F-B110-387DB37A118B}" type="presOf" srcId="{18BBB560-FCB8-4674-9C71-CB602400433B}" destId="{9B94998E-6ECD-4D94-A972-BBD000F6E1FC}" srcOrd="0" destOrd="1" presId="urn:microsoft.com/office/officeart/2005/8/layout/hList1"/>
    <dgm:cxn modelId="{C61D260B-284F-48BA-A34E-329B51A59FD7}" type="presParOf" srcId="{15B0B50E-0A16-47AB-8D92-6355D71E32BB}" destId="{39712B8E-D2D8-4A1E-AF0C-5D12243B3781}" srcOrd="0" destOrd="0" presId="urn:microsoft.com/office/officeart/2005/8/layout/hList1"/>
    <dgm:cxn modelId="{AD33D963-0FDC-4C35-ACC8-8DA0CA490299}" type="presParOf" srcId="{39712B8E-D2D8-4A1E-AF0C-5D12243B3781}" destId="{8213B1A3-688C-46E0-8A3C-121830842173}" srcOrd="0" destOrd="0" presId="urn:microsoft.com/office/officeart/2005/8/layout/hList1"/>
    <dgm:cxn modelId="{BF66F9A2-8D39-4BF5-88BD-4881520DBEA1}" type="presParOf" srcId="{39712B8E-D2D8-4A1E-AF0C-5D12243B3781}" destId="{1218B8A4-65A0-4CC0-896F-448A05302A83}" srcOrd="1" destOrd="0" presId="urn:microsoft.com/office/officeart/2005/8/layout/hList1"/>
    <dgm:cxn modelId="{A1EB1C42-F9DD-4FEA-A348-B6212E168FD7}" type="presParOf" srcId="{15B0B50E-0A16-47AB-8D92-6355D71E32BB}" destId="{FD83D4BC-3793-48BC-8C98-88843525AACE}" srcOrd="1" destOrd="0" presId="urn:microsoft.com/office/officeart/2005/8/layout/hList1"/>
    <dgm:cxn modelId="{1467A0E7-EDF1-40D1-AC8D-1BCA5EA12817}" type="presParOf" srcId="{15B0B50E-0A16-47AB-8D92-6355D71E32BB}" destId="{AFF8E143-292D-4BF8-81D2-A1354E8056F7}" srcOrd="2" destOrd="0" presId="urn:microsoft.com/office/officeart/2005/8/layout/hList1"/>
    <dgm:cxn modelId="{2DADDD85-6BFD-4A48-A7BD-7B1143670C31}" type="presParOf" srcId="{AFF8E143-292D-4BF8-81D2-A1354E8056F7}" destId="{02CFB3B1-DC7A-4283-8735-8EEB50C46749}" srcOrd="0" destOrd="0" presId="urn:microsoft.com/office/officeart/2005/8/layout/hList1"/>
    <dgm:cxn modelId="{E67F866D-6AFA-4EA9-B6A2-0C3C74A0DBB9}" type="presParOf" srcId="{AFF8E143-292D-4BF8-81D2-A1354E8056F7}" destId="{4CE6C185-B460-4A38-A07D-F2497083B122}" srcOrd="1" destOrd="0" presId="urn:microsoft.com/office/officeart/2005/8/layout/hList1"/>
    <dgm:cxn modelId="{317A5793-6800-490D-8238-BA00AA2DB150}" type="presParOf" srcId="{15B0B50E-0A16-47AB-8D92-6355D71E32BB}" destId="{CB04445D-2BC2-4084-9875-5D0D17608DE7}" srcOrd="3" destOrd="0" presId="urn:microsoft.com/office/officeart/2005/8/layout/hList1"/>
    <dgm:cxn modelId="{1F2ACACB-CB17-47FE-912F-E9B94CC08E98}" type="presParOf" srcId="{15B0B50E-0A16-47AB-8D92-6355D71E32BB}" destId="{C2B860D3-C3FA-4AC3-9506-2B4F410E9092}" srcOrd="4" destOrd="0" presId="urn:microsoft.com/office/officeart/2005/8/layout/hList1"/>
    <dgm:cxn modelId="{865B1E9D-A650-4ABD-A826-1768EB4E62E6}" type="presParOf" srcId="{C2B860D3-C3FA-4AC3-9506-2B4F410E9092}" destId="{3012127C-75A6-40DF-9F46-E31B76E8F29F}" srcOrd="0" destOrd="0" presId="urn:microsoft.com/office/officeart/2005/8/layout/hList1"/>
    <dgm:cxn modelId="{D2BFBBDF-E9B2-43C6-8874-34A4A4106EA3}" type="presParOf" srcId="{C2B860D3-C3FA-4AC3-9506-2B4F410E9092}" destId="{9B94998E-6ECD-4D94-A972-BBD000F6E1FC}" srcOrd="1" destOrd="0" presId="urn:microsoft.com/office/officeart/2005/8/layout/hList1"/>
    <dgm:cxn modelId="{A1DC9130-6730-4691-A244-2535ED36ED2A}" type="presParOf" srcId="{15B0B50E-0A16-47AB-8D92-6355D71E32BB}" destId="{B0FBE0DD-4ACE-46C2-A25F-32EAF7818FFF}" srcOrd="5" destOrd="0" presId="urn:microsoft.com/office/officeart/2005/8/layout/hList1"/>
    <dgm:cxn modelId="{71BDEA09-E7DF-498C-83C4-BF53A79CA1CE}" type="presParOf" srcId="{15B0B50E-0A16-47AB-8D92-6355D71E32BB}" destId="{908B4381-E38B-423E-9D65-90A098536AA1}" srcOrd="6" destOrd="0" presId="urn:microsoft.com/office/officeart/2005/8/layout/hList1"/>
    <dgm:cxn modelId="{A4570B6A-4939-433F-8D6B-97104B48B9AB}" type="presParOf" srcId="{908B4381-E38B-423E-9D65-90A098536AA1}" destId="{337C3A8D-6D48-4AA8-820F-F8D28AFDC3D4}" srcOrd="0" destOrd="0" presId="urn:microsoft.com/office/officeart/2005/8/layout/hList1"/>
    <dgm:cxn modelId="{2F99BB8F-59ED-490B-90D2-EE8612D67FFD}" type="presParOf" srcId="{908B4381-E38B-423E-9D65-90A098536AA1}" destId="{379EF88A-FB18-41A5-A425-72B69BAA9C63}"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BF90DDB-D0F9-4891-A0EE-6906165CF1C7}"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26E88D84-21BA-4B16-81A2-20609B73D783}">
      <dgm:prSet phldrT="[Text]"/>
      <dgm:spPr>
        <a:ln w="38100">
          <a:solidFill>
            <a:srgbClr val="00B2BB"/>
          </a:solidFill>
        </a:ln>
      </dgm:spPr>
      <dgm:t>
        <a:bodyPr/>
        <a:lstStyle/>
        <a:p>
          <a:r>
            <a:rPr lang="en-GB" b="1" dirty="0">
              <a:solidFill>
                <a:srgbClr val="003366"/>
              </a:solidFill>
              <a:latin typeface="Raleway" pitchFamily="2" charset="0"/>
            </a:rPr>
            <a:t>Poverty</a:t>
          </a:r>
        </a:p>
      </dgm:t>
    </dgm:pt>
    <dgm:pt modelId="{C8E76BA7-9CEB-4128-B193-883FFFC26F7C}" type="parTrans" cxnId="{337BEAD8-CFB0-456F-9964-7865A66585BE}">
      <dgm:prSet/>
      <dgm:spPr/>
      <dgm:t>
        <a:bodyPr/>
        <a:lstStyle/>
        <a:p>
          <a:endParaRPr lang="en-GB"/>
        </a:p>
      </dgm:t>
    </dgm:pt>
    <dgm:pt modelId="{DD04D0B0-036C-49AE-AA0F-F0FFCB0C161D}" type="sibTrans" cxnId="{337BEAD8-CFB0-456F-9964-7865A66585BE}">
      <dgm:prSet/>
      <dgm:spPr/>
      <dgm:t>
        <a:bodyPr/>
        <a:lstStyle/>
        <a:p>
          <a:endParaRPr lang="en-GB"/>
        </a:p>
      </dgm:t>
    </dgm:pt>
    <dgm:pt modelId="{1463314A-2117-48CE-B4E3-252567E0776C}">
      <dgm:prSet phldrT="[Text]"/>
      <dgm:spPr>
        <a:ln w="38100">
          <a:solidFill>
            <a:srgbClr val="00B2BB">
              <a:alpha val="90000"/>
            </a:srgbClr>
          </a:solidFill>
        </a:ln>
      </dgm:spPr>
      <dgm:t>
        <a:bodyPr/>
        <a:lstStyle/>
        <a:p>
          <a:r>
            <a:rPr lang="en-GB" dirty="0">
              <a:solidFill>
                <a:srgbClr val="000000"/>
              </a:solidFill>
              <a:latin typeface="Raleway" panose="020B0503030101060003"/>
            </a:rPr>
            <a:t>50</a:t>
          </a:r>
          <a:r>
            <a:rPr lang="en-GB" baseline="30000" dirty="0">
              <a:solidFill>
                <a:srgbClr val="000000"/>
              </a:solidFill>
              <a:latin typeface="Raleway" panose="020B0503030101060003"/>
            </a:rPr>
            <a:t>th</a:t>
          </a:r>
          <a:r>
            <a:rPr lang="en-GB" dirty="0">
              <a:solidFill>
                <a:srgbClr val="000000"/>
              </a:solidFill>
              <a:latin typeface="Raleway" panose="020B0503030101060003"/>
            </a:rPr>
            <a:t> most deprived borough in England (2019)</a:t>
          </a:r>
          <a:endParaRPr lang="en-GB" dirty="0">
            <a:solidFill>
              <a:srgbClr val="000000"/>
            </a:solidFill>
            <a:latin typeface="Raleway" pitchFamily="2" charset="0"/>
          </a:endParaRPr>
        </a:p>
      </dgm:t>
    </dgm:pt>
    <dgm:pt modelId="{956BCDB3-6D4E-4771-A1F8-C298C4D2D3F1}" type="parTrans" cxnId="{2E4FECE8-A9AB-4C36-947D-47EF05087169}">
      <dgm:prSet/>
      <dgm:spPr/>
      <dgm:t>
        <a:bodyPr/>
        <a:lstStyle/>
        <a:p>
          <a:endParaRPr lang="en-GB"/>
        </a:p>
      </dgm:t>
    </dgm:pt>
    <dgm:pt modelId="{F8B1BDAD-9BD9-4D95-938C-5CBFC00ADDE9}" type="sibTrans" cxnId="{2E4FECE8-A9AB-4C36-947D-47EF05087169}">
      <dgm:prSet/>
      <dgm:spPr/>
      <dgm:t>
        <a:bodyPr/>
        <a:lstStyle/>
        <a:p>
          <a:endParaRPr lang="en-GB"/>
        </a:p>
      </dgm:t>
    </dgm:pt>
    <dgm:pt modelId="{C86BC870-D829-45C1-9690-2A381BD5AB0C}">
      <dgm:prSet phldrT="[Text]"/>
      <dgm:spPr>
        <a:ln w="38100">
          <a:solidFill>
            <a:srgbClr val="00B2BB"/>
          </a:solidFill>
        </a:ln>
      </dgm:spPr>
      <dgm:t>
        <a:bodyPr/>
        <a:lstStyle/>
        <a:p>
          <a:r>
            <a:rPr lang="en-GB" b="1" dirty="0">
              <a:solidFill>
                <a:srgbClr val="003366"/>
              </a:solidFill>
              <a:latin typeface="Raleway" pitchFamily="2" charset="0"/>
            </a:rPr>
            <a:t>Financial pressures</a:t>
          </a:r>
        </a:p>
      </dgm:t>
    </dgm:pt>
    <dgm:pt modelId="{68092619-650F-413F-A5F5-54A3433BD34C}" type="parTrans" cxnId="{70565147-943F-4887-B408-7A57FDDE2DF2}">
      <dgm:prSet/>
      <dgm:spPr/>
      <dgm:t>
        <a:bodyPr/>
        <a:lstStyle/>
        <a:p>
          <a:endParaRPr lang="en-GB"/>
        </a:p>
      </dgm:t>
    </dgm:pt>
    <dgm:pt modelId="{9C1EA869-E636-4A5E-8BC3-670288F52560}" type="sibTrans" cxnId="{70565147-943F-4887-B408-7A57FDDE2DF2}">
      <dgm:prSet/>
      <dgm:spPr/>
      <dgm:t>
        <a:bodyPr/>
        <a:lstStyle/>
        <a:p>
          <a:endParaRPr lang="en-GB"/>
        </a:p>
      </dgm:t>
    </dgm:pt>
    <dgm:pt modelId="{E6E7A8C0-EC22-4331-98CF-29B351DAAF4B}">
      <dgm:prSet phldrT="[Text]"/>
      <dgm:spPr>
        <a:ln w="38100">
          <a:solidFill>
            <a:srgbClr val="00B2BB">
              <a:alpha val="90000"/>
            </a:srgbClr>
          </a:solidFill>
        </a:ln>
      </dgm:spPr>
      <dgm:t>
        <a:bodyPr/>
        <a:lstStyle/>
        <a:p>
          <a:r>
            <a:rPr lang="en-GB" dirty="0">
              <a:solidFill>
                <a:srgbClr val="000000"/>
              </a:solidFill>
              <a:latin typeface="Raleway" panose="020B0503030101060003"/>
            </a:rPr>
            <a:t>We are spending more than we have in adult social care (2021-21) </a:t>
          </a:r>
          <a:endParaRPr lang="en-GB" dirty="0">
            <a:solidFill>
              <a:srgbClr val="000000"/>
            </a:solidFill>
            <a:latin typeface="Raleway" pitchFamily="2" charset="0"/>
          </a:endParaRPr>
        </a:p>
      </dgm:t>
    </dgm:pt>
    <dgm:pt modelId="{33C52222-BC2F-4681-B6CD-ECECF0B576D0}" type="parTrans" cxnId="{5174295D-B615-4390-95C5-D4619FD42F13}">
      <dgm:prSet/>
      <dgm:spPr/>
      <dgm:t>
        <a:bodyPr/>
        <a:lstStyle/>
        <a:p>
          <a:endParaRPr lang="en-GB"/>
        </a:p>
      </dgm:t>
    </dgm:pt>
    <dgm:pt modelId="{B842DDE8-20E1-4F5E-A6D5-681EA07C93B1}" type="sibTrans" cxnId="{5174295D-B615-4390-95C5-D4619FD42F13}">
      <dgm:prSet/>
      <dgm:spPr/>
      <dgm:t>
        <a:bodyPr/>
        <a:lstStyle/>
        <a:p>
          <a:endParaRPr lang="en-GB"/>
        </a:p>
      </dgm:t>
    </dgm:pt>
    <dgm:pt modelId="{08F15312-474D-4B3A-86C0-2BCF861BA66C}">
      <dgm:prSet phldrT="[Text]"/>
      <dgm:spPr>
        <a:ln w="38100">
          <a:solidFill>
            <a:srgbClr val="00B2BB"/>
          </a:solidFill>
        </a:ln>
      </dgm:spPr>
      <dgm:t>
        <a:bodyPr/>
        <a:lstStyle/>
        <a:p>
          <a:r>
            <a:rPr lang="en-GB" b="1" dirty="0">
              <a:solidFill>
                <a:srgbClr val="003366"/>
              </a:solidFill>
              <a:latin typeface="Raleway" pitchFamily="2" charset="0"/>
            </a:rPr>
            <a:t> Workforce pressures</a:t>
          </a:r>
        </a:p>
      </dgm:t>
    </dgm:pt>
    <dgm:pt modelId="{34DB7403-0871-402D-AD15-E6257BF968AC}" type="parTrans" cxnId="{235229A4-EAA8-42DA-9237-FCCDD852204D}">
      <dgm:prSet/>
      <dgm:spPr/>
      <dgm:t>
        <a:bodyPr/>
        <a:lstStyle/>
        <a:p>
          <a:endParaRPr lang="en-GB"/>
        </a:p>
      </dgm:t>
    </dgm:pt>
    <dgm:pt modelId="{8923702C-FA65-44FA-B8B2-CCA06FC8E42A}" type="sibTrans" cxnId="{235229A4-EAA8-42DA-9237-FCCDD852204D}">
      <dgm:prSet/>
      <dgm:spPr/>
      <dgm:t>
        <a:bodyPr/>
        <a:lstStyle/>
        <a:p>
          <a:endParaRPr lang="en-GB"/>
        </a:p>
      </dgm:t>
    </dgm:pt>
    <dgm:pt modelId="{ABEB8D0D-9B10-4CF3-9C51-9BABC3238912}">
      <dgm:prSet phldrT="[Text]"/>
      <dgm:spPr>
        <a:ln w="38100">
          <a:solidFill>
            <a:srgbClr val="00B2BB">
              <a:alpha val="90000"/>
            </a:srgbClr>
          </a:solidFill>
        </a:ln>
      </dgm:spPr>
      <dgm:t>
        <a:bodyPr/>
        <a:lstStyle/>
        <a:p>
          <a:r>
            <a:rPr lang="en-GB" dirty="0">
              <a:solidFill>
                <a:srgbClr val="000000"/>
              </a:solidFill>
              <a:latin typeface="Raleway" pitchFamily="2" charset="0"/>
            </a:rPr>
            <a:t>Across the UK, it can be difficult to recruit and retain social care staff.</a:t>
          </a:r>
        </a:p>
      </dgm:t>
    </dgm:pt>
    <dgm:pt modelId="{58D5580E-13F0-48B9-A9DE-EE79B833372B}" type="parTrans" cxnId="{E2FF8D45-450C-4349-9159-1AA821006BBE}">
      <dgm:prSet/>
      <dgm:spPr/>
      <dgm:t>
        <a:bodyPr/>
        <a:lstStyle/>
        <a:p>
          <a:endParaRPr lang="en-GB"/>
        </a:p>
      </dgm:t>
    </dgm:pt>
    <dgm:pt modelId="{7D52A6FC-B9A5-416F-A08E-410ED53B7536}" type="sibTrans" cxnId="{E2FF8D45-450C-4349-9159-1AA821006BBE}">
      <dgm:prSet/>
      <dgm:spPr/>
      <dgm:t>
        <a:bodyPr/>
        <a:lstStyle/>
        <a:p>
          <a:endParaRPr lang="en-GB"/>
        </a:p>
      </dgm:t>
    </dgm:pt>
    <dgm:pt modelId="{CBA057BC-24E4-4305-B65B-688C68AF717C}">
      <dgm:prSet phldrT="[Text]"/>
      <dgm:spPr>
        <a:ln w="38100">
          <a:solidFill>
            <a:srgbClr val="00B2BB"/>
          </a:solidFill>
        </a:ln>
      </dgm:spPr>
      <dgm:t>
        <a:bodyPr/>
        <a:lstStyle/>
        <a:p>
          <a:r>
            <a:rPr lang="en-GB" b="1" dirty="0">
              <a:solidFill>
                <a:srgbClr val="003366"/>
              </a:solidFill>
              <a:latin typeface="Raleway" pitchFamily="2" charset="0"/>
            </a:rPr>
            <a:t>Recovery from Covid-19</a:t>
          </a:r>
        </a:p>
      </dgm:t>
    </dgm:pt>
    <dgm:pt modelId="{8EAF7167-299D-4C0A-8EB5-6C856D393ECE}" type="parTrans" cxnId="{FEAE2F50-FF91-499B-B8A4-B15F70C9B290}">
      <dgm:prSet/>
      <dgm:spPr/>
      <dgm:t>
        <a:bodyPr/>
        <a:lstStyle/>
        <a:p>
          <a:endParaRPr lang="en-GB"/>
        </a:p>
      </dgm:t>
    </dgm:pt>
    <dgm:pt modelId="{14677B62-D8CC-48E6-A463-E876F50F2465}" type="sibTrans" cxnId="{FEAE2F50-FF91-499B-B8A4-B15F70C9B290}">
      <dgm:prSet/>
      <dgm:spPr/>
      <dgm:t>
        <a:bodyPr/>
        <a:lstStyle/>
        <a:p>
          <a:endParaRPr lang="en-GB"/>
        </a:p>
      </dgm:t>
    </dgm:pt>
    <dgm:pt modelId="{78F5721F-91C8-40B9-A0AD-D72AD0D05ED9}">
      <dgm:prSet phldrT="[Text]"/>
      <dgm:spPr>
        <a:ln w="38100">
          <a:solidFill>
            <a:srgbClr val="00B2BB">
              <a:alpha val="90000"/>
            </a:srgbClr>
          </a:solidFill>
        </a:ln>
      </dgm:spPr>
      <dgm:t>
        <a:bodyPr/>
        <a:lstStyle/>
        <a:p>
          <a:r>
            <a:rPr lang="en-GB" dirty="0">
              <a:solidFill>
                <a:srgbClr val="000000"/>
              </a:solidFill>
              <a:latin typeface="Raleway" pitchFamily="2" charset="0"/>
            </a:rPr>
            <a:t>The pandemic has had a negative impact on some people’s mental health, on people’s finances and on overall wellbeing.  </a:t>
          </a:r>
        </a:p>
      </dgm:t>
    </dgm:pt>
    <dgm:pt modelId="{D12A04D3-CC7C-4A50-9C41-DE9E565A11F2}" type="parTrans" cxnId="{E0F25856-40A0-43FF-B465-3A4699B82959}">
      <dgm:prSet/>
      <dgm:spPr/>
      <dgm:t>
        <a:bodyPr/>
        <a:lstStyle/>
        <a:p>
          <a:endParaRPr lang="en-GB"/>
        </a:p>
      </dgm:t>
    </dgm:pt>
    <dgm:pt modelId="{E076E200-608A-4E0A-B3D1-DC229F1C6210}" type="sibTrans" cxnId="{E0F25856-40A0-43FF-B465-3A4699B82959}">
      <dgm:prSet/>
      <dgm:spPr/>
      <dgm:t>
        <a:bodyPr/>
        <a:lstStyle/>
        <a:p>
          <a:endParaRPr lang="en-GB"/>
        </a:p>
      </dgm:t>
    </dgm:pt>
    <dgm:pt modelId="{155F67DA-8E8A-44EF-8CCF-9EC70E16E11C}">
      <dgm:prSet phldrT="[Text]"/>
      <dgm:spPr>
        <a:ln w="38100">
          <a:solidFill>
            <a:srgbClr val="00B2BB">
              <a:alpha val="90000"/>
            </a:srgbClr>
          </a:solidFill>
        </a:ln>
      </dgm:spPr>
      <dgm:t>
        <a:bodyPr/>
        <a:lstStyle/>
        <a:p>
          <a:r>
            <a:rPr lang="en-GB" b="1" dirty="0">
              <a:solidFill>
                <a:srgbClr val="003366"/>
              </a:solidFill>
              <a:latin typeface="Raleway" pitchFamily="2" charset="0"/>
            </a:rPr>
            <a:t>Understanding social care</a:t>
          </a:r>
        </a:p>
      </dgm:t>
    </dgm:pt>
    <dgm:pt modelId="{18CA7F48-125D-4D50-B1BB-E15DD9FB15E5}" type="parTrans" cxnId="{257B2544-7CD8-46D0-A57A-F6168791A572}">
      <dgm:prSet/>
      <dgm:spPr/>
      <dgm:t>
        <a:bodyPr/>
        <a:lstStyle/>
        <a:p>
          <a:endParaRPr lang="en-GB"/>
        </a:p>
      </dgm:t>
    </dgm:pt>
    <dgm:pt modelId="{E6173DF2-F634-451A-A620-EA973ECC1246}" type="sibTrans" cxnId="{257B2544-7CD8-46D0-A57A-F6168791A572}">
      <dgm:prSet/>
      <dgm:spPr/>
      <dgm:t>
        <a:bodyPr/>
        <a:lstStyle/>
        <a:p>
          <a:endParaRPr lang="en-GB"/>
        </a:p>
      </dgm:t>
    </dgm:pt>
    <dgm:pt modelId="{7C07C474-CD9C-4EA8-9B9C-F1AE77184064}">
      <dgm:prSet phldrT="[Text]"/>
      <dgm:spPr>
        <a:ln w="38100">
          <a:solidFill>
            <a:srgbClr val="00B2BB">
              <a:alpha val="90000"/>
            </a:srgbClr>
          </a:solidFill>
        </a:ln>
      </dgm:spPr>
      <dgm:t>
        <a:bodyPr/>
        <a:lstStyle/>
        <a:p>
          <a:endParaRPr lang="en-GB" dirty="0">
            <a:solidFill>
              <a:srgbClr val="000000"/>
            </a:solidFill>
            <a:latin typeface="Raleway" pitchFamily="2" charset="0"/>
          </a:endParaRPr>
        </a:p>
      </dgm:t>
    </dgm:pt>
    <dgm:pt modelId="{77FDC759-2F28-4A6F-8EF7-4C2D68AEA2E6}" type="parTrans" cxnId="{D18D6EE8-00A4-4953-9719-0D74CA452ED4}">
      <dgm:prSet/>
      <dgm:spPr/>
      <dgm:t>
        <a:bodyPr/>
        <a:lstStyle/>
        <a:p>
          <a:endParaRPr lang="en-GB"/>
        </a:p>
      </dgm:t>
    </dgm:pt>
    <dgm:pt modelId="{326C50F1-1226-457A-8AD5-C75E9CAF4F3F}" type="sibTrans" cxnId="{D18D6EE8-00A4-4953-9719-0D74CA452ED4}">
      <dgm:prSet/>
      <dgm:spPr/>
      <dgm:t>
        <a:bodyPr/>
        <a:lstStyle/>
        <a:p>
          <a:endParaRPr lang="en-GB"/>
        </a:p>
      </dgm:t>
    </dgm:pt>
    <dgm:pt modelId="{2C3CDD0C-7030-4DD1-9796-F29A8A613BCD}">
      <dgm:prSet phldrT="[Text]"/>
      <dgm:spPr>
        <a:ln w="38100">
          <a:solidFill>
            <a:srgbClr val="00B2BB">
              <a:alpha val="90000"/>
            </a:srgbClr>
          </a:solidFill>
        </a:ln>
      </dgm:spPr>
      <dgm:t>
        <a:bodyPr/>
        <a:lstStyle/>
        <a:p>
          <a:r>
            <a:rPr lang="en-GB" dirty="0">
              <a:solidFill>
                <a:srgbClr val="000000"/>
              </a:solidFill>
              <a:latin typeface="Raleway" panose="020B0503030101060003"/>
            </a:rPr>
            <a:t>44% of older people live in income deprived households – highest in England (2019) </a:t>
          </a:r>
          <a:endParaRPr lang="en-GB" dirty="0">
            <a:solidFill>
              <a:srgbClr val="000000"/>
            </a:solidFill>
            <a:latin typeface="Raleway" pitchFamily="2" charset="0"/>
          </a:endParaRPr>
        </a:p>
      </dgm:t>
    </dgm:pt>
    <dgm:pt modelId="{ADC8EC04-3475-4C1E-A9AD-D25D453AD77D}" type="parTrans" cxnId="{4FD04F3F-011C-4F7F-9B80-37CEEC3A5A13}">
      <dgm:prSet/>
      <dgm:spPr/>
      <dgm:t>
        <a:bodyPr/>
        <a:lstStyle/>
        <a:p>
          <a:endParaRPr lang="en-GB"/>
        </a:p>
      </dgm:t>
    </dgm:pt>
    <dgm:pt modelId="{173A542A-3F08-4720-A6CC-69274CCAA3D7}" type="sibTrans" cxnId="{4FD04F3F-011C-4F7F-9B80-37CEEC3A5A13}">
      <dgm:prSet/>
      <dgm:spPr/>
      <dgm:t>
        <a:bodyPr/>
        <a:lstStyle/>
        <a:p>
          <a:endParaRPr lang="en-GB"/>
        </a:p>
      </dgm:t>
    </dgm:pt>
    <dgm:pt modelId="{F5DB10B1-AD26-4F32-A56C-61549DB1C187}">
      <dgm:prSet phldrT="[Text]"/>
      <dgm:spPr>
        <a:ln w="38100">
          <a:solidFill>
            <a:srgbClr val="00B2BB">
              <a:alpha val="90000"/>
            </a:srgbClr>
          </a:solidFill>
        </a:ln>
      </dgm:spPr>
      <dgm:t>
        <a:bodyPr/>
        <a:lstStyle/>
        <a:p>
          <a:r>
            <a:rPr lang="en-GB" dirty="0">
              <a:solidFill>
                <a:srgbClr val="000000"/>
              </a:solidFill>
              <a:latin typeface="Raleway" panose="020B0503030101060003"/>
            </a:rPr>
            <a:t>We must make more savings in coming years</a:t>
          </a:r>
          <a:endParaRPr lang="en-GB" dirty="0">
            <a:solidFill>
              <a:srgbClr val="000000"/>
            </a:solidFill>
            <a:latin typeface="Raleway" pitchFamily="2" charset="0"/>
          </a:endParaRPr>
        </a:p>
      </dgm:t>
    </dgm:pt>
    <dgm:pt modelId="{B7B16A85-A562-4052-8398-464BA81EB1C7}" type="parTrans" cxnId="{85F365EA-5220-4F5D-B2ED-36B29C0F6AD9}">
      <dgm:prSet/>
      <dgm:spPr/>
      <dgm:t>
        <a:bodyPr/>
        <a:lstStyle/>
        <a:p>
          <a:endParaRPr lang="en-GB"/>
        </a:p>
      </dgm:t>
    </dgm:pt>
    <dgm:pt modelId="{D84BBDF1-8A62-4934-A142-8B065B896693}" type="sibTrans" cxnId="{85F365EA-5220-4F5D-B2ED-36B29C0F6AD9}">
      <dgm:prSet/>
      <dgm:spPr/>
      <dgm:t>
        <a:bodyPr/>
        <a:lstStyle/>
        <a:p>
          <a:endParaRPr lang="en-GB"/>
        </a:p>
      </dgm:t>
    </dgm:pt>
    <dgm:pt modelId="{1FD3A808-34DD-4663-AD64-CD143FD0B5AA}">
      <dgm:prSet phldrT="[Text]"/>
      <dgm:spPr>
        <a:ln w="38100">
          <a:solidFill>
            <a:srgbClr val="00B2BB">
              <a:alpha val="90000"/>
            </a:srgbClr>
          </a:solidFill>
        </a:ln>
      </dgm:spPr>
      <dgm:t>
        <a:bodyPr/>
        <a:lstStyle/>
        <a:p>
          <a:r>
            <a:rPr lang="en-GB" dirty="0">
              <a:solidFill>
                <a:srgbClr val="000000"/>
              </a:solidFill>
              <a:latin typeface="Raleway" panose="020B0503030101060003"/>
            </a:rPr>
            <a:t>Demand for social care is set to grow. </a:t>
          </a:r>
          <a:endParaRPr lang="en-GB" dirty="0">
            <a:solidFill>
              <a:srgbClr val="000000"/>
            </a:solidFill>
            <a:latin typeface="Raleway" pitchFamily="2" charset="0"/>
          </a:endParaRPr>
        </a:p>
      </dgm:t>
    </dgm:pt>
    <dgm:pt modelId="{86A2CDF5-3AB1-47B8-935B-29B5FB2AA0F1}" type="parTrans" cxnId="{3D0DC85E-F1A1-41BC-AD8F-83CD601560D1}">
      <dgm:prSet/>
      <dgm:spPr/>
      <dgm:t>
        <a:bodyPr/>
        <a:lstStyle/>
        <a:p>
          <a:endParaRPr lang="en-GB"/>
        </a:p>
      </dgm:t>
    </dgm:pt>
    <dgm:pt modelId="{FB235DD2-3D67-48E6-91E5-55732036A38A}" type="sibTrans" cxnId="{3D0DC85E-F1A1-41BC-AD8F-83CD601560D1}">
      <dgm:prSet/>
      <dgm:spPr/>
      <dgm:t>
        <a:bodyPr/>
        <a:lstStyle/>
        <a:p>
          <a:endParaRPr lang="en-GB"/>
        </a:p>
      </dgm:t>
    </dgm:pt>
    <dgm:pt modelId="{C01070F3-27EC-4ADB-8036-14EDFE3D1CF0}">
      <dgm:prSet phldrT="[Text]"/>
      <dgm:spPr>
        <a:ln w="38100">
          <a:solidFill>
            <a:srgbClr val="00B2BB">
              <a:alpha val="90000"/>
            </a:srgbClr>
          </a:solidFill>
        </a:ln>
      </dgm:spPr>
      <dgm:t>
        <a:bodyPr/>
        <a:lstStyle/>
        <a:p>
          <a:r>
            <a:rPr lang="en-GB" dirty="0">
              <a:solidFill>
                <a:srgbClr val="000000"/>
              </a:solidFill>
              <a:latin typeface="Raleway" panose="020B0503030101060003"/>
            </a:rPr>
            <a:t>Can be difficult to understand how social care works, what support is available and who can get it.</a:t>
          </a:r>
          <a:endParaRPr lang="en-GB" b="1" dirty="0">
            <a:solidFill>
              <a:srgbClr val="000000"/>
            </a:solidFill>
            <a:latin typeface="Raleway" pitchFamily="2" charset="0"/>
          </a:endParaRPr>
        </a:p>
      </dgm:t>
    </dgm:pt>
    <dgm:pt modelId="{36D0ED00-44FF-431F-9CA8-F23ED73747CF}" type="parTrans" cxnId="{1CC30274-6062-46A2-B079-7ECDFF085B34}">
      <dgm:prSet/>
      <dgm:spPr/>
      <dgm:t>
        <a:bodyPr/>
        <a:lstStyle/>
        <a:p>
          <a:endParaRPr lang="en-GB"/>
        </a:p>
      </dgm:t>
    </dgm:pt>
    <dgm:pt modelId="{E613629E-C623-484D-9018-24807A4D224F}" type="sibTrans" cxnId="{1CC30274-6062-46A2-B079-7ECDFF085B34}">
      <dgm:prSet/>
      <dgm:spPr/>
      <dgm:t>
        <a:bodyPr/>
        <a:lstStyle/>
        <a:p>
          <a:endParaRPr lang="en-GB"/>
        </a:p>
      </dgm:t>
    </dgm:pt>
    <dgm:pt modelId="{15B0B50E-0A16-47AB-8D92-6355D71E32BB}" type="pres">
      <dgm:prSet presAssocID="{ABF90DDB-D0F9-4891-A0EE-6906165CF1C7}" presName="Name0" presStyleCnt="0">
        <dgm:presLayoutVars>
          <dgm:dir/>
          <dgm:animLvl val="lvl"/>
          <dgm:resizeHandles val="exact"/>
        </dgm:presLayoutVars>
      </dgm:prSet>
      <dgm:spPr/>
    </dgm:pt>
    <dgm:pt modelId="{39712B8E-D2D8-4A1E-AF0C-5D12243B3781}" type="pres">
      <dgm:prSet presAssocID="{26E88D84-21BA-4B16-81A2-20609B73D783}" presName="composite" presStyleCnt="0"/>
      <dgm:spPr/>
    </dgm:pt>
    <dgm:pt modelId="{8213B1A3-688C-46E0-8A3C-121830842173}" type="pres">
      <dgm:prSet presAssocID="{26E88D84-21BA-4B16-81A2-20609B73D783}" presName="parTx" presStyleLbl="alignNode1" presStyleIdx="0" presStyleCnt="5">
        <dgm:presLayoutVars>
          <dgm:chMax val="0"/>
          <dgm:chPref val="0"/>
          <dgm:bulletEnabled val="1"/>
        </dgm:presLayoutVars>
      </dgm:prSet>
      <dgm:spPr/>
    </dgm:pt>
    <dgm:pt modelId="{1218B8A4-65A0-4CC0-896F-448A05302A83}" type="pres">
      <dgm:prSet presAssocID="{26E88D84-21BA-4B16-81A2-20609B73D783}" presName="desTx" presStyleLbl="alignAccFollowNode1" presStyleIdx="0" presStyleCnt="5">
        <dgm:presLayoutVars>
          <dgm:bulletEnabled val="1"/>
        </dgm:presLayoutVars>
      </dgm:prSet>
      <dgm:spPr/>
    </dgm:pt>
    <dgm:pt modelId="{FD83D4BC-3793-48BC-8C98-88843525AACE}" type="pres">
      <dgm:prSet presAssocID="{DD04D0B0-036C-49AE-AA0F-F0FFCB0C161D}" presName="space" presStyleCnt="0"/>
      <dgm:spPr/>
    </dgm:pt>
    <dgm:pt modelId="{AFF8E143-292D-4BF8-81D2-A1354E8056F7}" type="pres">
      <dgm:prSet presAssocID="{C86BC870-D829-45C1-9690-2A381BD5AB0C}" presName="composite" presStyleCnt="0"/>
      <dgm:spPr/>
    </dgm:pt>
    <dgm:pt modelId="{02CFB3B1-DC7A-4283-8735-8EEB50C46749}" type="pres">
      <dgm:prSet presAssocID="{C86BC870-D829-45C1-9690-2A381BD5AB0C}" presName="parTx" presStyleLbl="alignNode1" presStyleIdx="1" presStyleCnt="5">
        <dgm:presLayoutVars>
          <dgm:chMax val="0"/>
          <dgm:chPref val="0"/>
          <dgm:bulletEnabled val="1"/>
        </dgm:presLayoutVars>
      </dgm:prSet>
      <dgm:spPr/>
    </dgm:pt>
    <dgm:pt modelId="{4CE6C185-B460-4A38-A07D-F2497083B122}" type="pres">
      <dgm:prSet presAssocID="{C86BC870-D829-45C1-9690-2A381BD5AB0C}" presName="desTx" presStyleLbl="alignAccFollowNode1" presStyleIdx="1" presStyleCnt="5">
        <dgm:presLayoutVars>
          <dgm:bulletEnabled val="1"/>
        </dgm:presLayoutVars>
      </dgm:prSet>
      <dgm:spPr/>
    </dgm:pt>
    <dgm:pt modelId="{CB04445D-2BC2-4084-9875-5D0D17608DE7}" type="pres">
      <dgm:prSet presAssocID="{9C1EA869-E636-4A5E-8BC3-670288F52560}" presName="space" presStyleCnt="0"/>
      <dgm:spPr/>
    </dgm:pt>
    <dgm:pt modelId="{C2B860D3-C3FA-4AC3-9506-2B4F410E9092}" type="pres">
      <dgm:prSet presAssocID="{08F15312-474D-4B3A-86C0-2BCF861BA66C}" presName="composite" presStyleCnt="0"/>
      <dgm:spPr/>
    </dgm:pt>
    <dgm:pt modelId="{3012127C-75A6-40DF-9F46-E31B76E8F29F}" type="pres">
      <dgm:prSet presAssocID="{08F15312-474D-4B3A-86C0-2BCF861BA66C}" presName="parTx" presStyleLbl="alignNode1" presStyleIdx="2" presStyleCnt="5">
        <dgm:presLayoutVars>
          <dgm:chMax val="0"/>
          <dgm:chPref val="0"/>
          <dgm:bulletEnabled val="1"/>
        </dgm:presLayoutVars>
      </dgm:prSet>
      <dgm:spPr/>
    </dgm:pt>
    <dgm:pt modelId="{9B94998E-6ECD-4D94-A972-BBD000F6E1FC}" type="pres">
      <dgm:prSet presAssocID="{08F15312-474D-4B3A-86C0-2BCF861BA66C}" presName="desTx" presStyleLbl="alignAccFollowNode1" presStyleIdx="2" presStyleCnt="5">
        <dgm:presLayoutVars>
          <dgm:bulletEnabled val="1"/>
        </dgm:presLayoutVars>
      </dgm:prSet>
      <dgm:spPr/>
    </dgm:pt>
    <dgm:pt modelId="{B0FBE0DD-4ACE-46C2-A25F-32EAF7818FFF}" type="pres">
      <dgm:prSet presAssocID="{8923702C-FA65-44FA-B8B2-CCA06FC8E42A}" presName="space" presStyleCnt="0"/>
      <dgm:spPr/>
    </dgm:pt>
    <dgm:pt modelId="{908B4381-E38B-423E-9D65-90A098536AA1}" type="pres">
      <dgm:prSet presAssocID="{CBA057BC-24E4-4305-B65B-688C68AF717C}" presName="composite" presStyleCnt="0"/>
      <dgm:spPr/>
    </dgm:pt>
    <dgm:pt modelId="{337C3A8D-6D48-4AA8-820F-F8D28AFDC3D4}" type="pres">
      <dgm:prSet presAssocID="{CBA057BC-24E4-4305-B65B-688C68AF717C}" presName="parTx" presStyleLbl="alignNode1" presStyleIdx="3" presStyleCnt="5">
        <dgm:presLayoutVars>
          <dgm:chMax val="0"/>
          <dgm:chPref val="0"/>
          <dgm:bulletEnabled val="1"/>
        </dgm:presLayoutVars>
      </dgm:prSet>
      <dgm:spPr/>
    </dgm:pt>
    <dgm:pt modelId="{379EF88A-FB18-41A5-A425-72B69BAA9C63}" type="pres">
      <dgm:prSet presAssocID="{CBA057BC-24E4-4305-B65B-688C68AF717C}" presName="desTx" presStyleLbl="alignAccFollowNode1" presStyleIdx="3" presStyleCnt="5">
        <dgm:presLayoutVars>
          <dgm:bulletEnabled val="1"/>
        </dgm:presLayoutVars>
      </dgm:prSet>
      <dgm:spPr/>
    </dgm:pt>
    <dgm:pt modelId="{E87DECF9-F3A9-4606-B504-7201444D6D3D}" type="pres">
      <dgm:prSet presAssocID="{14677B62-D8CC-48E6-A463-E876F50F2465}" presName="space" presStyleCnt="0"/>
      <dgm:spPr/>
    </dgm:pt>
    <dgm:pt modelId="{A9DD6480-D781-4AAE-B2F1-E1D011E616B0}" type="pres">
      <dgm:prSet presAssocID="{155F67DA-8E8A-44EF-8CCF-9EC70E16E11C}" presName="composite" presStyleCnt="0"/>
      <dgm:spPr/>
    </dgm:pt>
    <dgm:pt modelId="{DDDD0ADF-8B91-4A7A-90A0-BE61D5D03138}" type="pres">
      <dgm:prSet presAssocID="{155F67DA-8E8A-44EF-8CCF-9EC70E16E11C}" presName="parTx" presStyleLbl="alignNode1" presStyleIdx="4" presStyleCnt="5">
        <dgm:presLayoutVars>
          <dgm:chMax val="0"/>
          <dgm:chPref val="0"/>
          <dgm:bulletEnabled val="1"/>
        </dgm:presLayoutVars>
      </dgm:prSet>
      <dgm:spPr/>
    </dgm:pt>
    <dgm:pt modelId="{E9B52DFA-7DC6-4B08-897B-7F12D6FED545}" type="pres">
      <dgm:prSet presAssocID="{155F67DA-8E8A-44EF-8CCF-9EC70E16E11C}" presName="desTx" presStyleLbl="alignAccFollowNode1" presStyleIdx="4" presStyleCnt="5">
        <dgm:presLayoutVars>
          <dgm:bulletEnabled val="1"/>
        </dgm:presLayoutVars>
      </dgm:prSet>
      <dgm:spPr/>
    </dgm:pt>
  </dgm:ptLst>
  <dgm:cxnLst>
    <dgm:cxn modelId="{4FD04F3F-011C-4F7F-9B80-37CEEC3A5A13}" srcId="{26E88D84-21BA-4B16-81A2-20609B73D783}" destId="{2C3CDD0C-7030-4DD1-9796-F29A8A613BCD}" srcOrd="1" destOrd="0" parTransId="{ADC8EC04-3475-4C1E-A9AD-D25D453AD77D}" sibTransId="{173A542A-3F08-4720-A6CC-69274CCAA3D7}"/>
    <dgm:cxn modelId="{5174295D-B615-4390-95C5-D4619FD42F13}" srcId="{C86BC870-D829-45C1-9690-2A381BD5AB0C}" destId="{E6E7A8C0-EC22-4331-98CF-29B351DAAF4B}" srcOrd="0" destOrd="0" parTransId="{33C52222-BC2F-4681-B6CD-ECECF0B576D0}" sibTransId="{B842DDE8-20E1-4F5E-A6D5-681EA07C93B1}"/>
    <dgm:cxn modelId="{F735B95D-1555-42BE-85AA-AE6034F9966F}" type="presOf" srcId="{C86BC870-D829-45C1-9690-2A381BD5AB0C}" destId="{02CFB3B1-DC7A-4283-8735-8EEB50C46749}" srcOrd="0" destOrd="0" presId="urn:microsoft.com/office/officeart/2005/8/layout/hList1"/>
    <dgm:cxn modelId="{3D0DC85E-F1A1-41BC-AD8F-83CD601560D1}" srcId="{C86BC870-D829-45C1-9690-2A381BD5AB0C}" destId="{1FD3A808-34DD-4663-AD64-CD143FD0B5AA}" srcOrd="2" destOrd="0" parTransId="{86A2CDF5-3AB1-47B8-935B-29B5FB2AA0F1}" sibTransId="{FB235DD2-3D67-48E6-91E5-55732036A38A}"/>
    <dgm:cxn modelId="{27D3385F-FC7F-49D4-B4BE-37B94222426A}" type="presOf" srcId="{1FD3A808-34DD-4663-AD64-CD143FD0B5AA}" destId="{4CE6C185-B460-4A38-A07D-F2497083B122}" srcOrd="0" destOrd="2" presId="urn:microsoft.com/office/officeart/2005/8/layout/hList1"/>
    <dgm:cxn modelId="{2FC17863-4CA4-4659-94C9-AF09D542AEF9}" type="presOf" srcId="{1463314A-2117-48CE-B4E3-252567E0776C}" destId="{1218B8A4-65A0-4CC0-896F-448A05302A83}" srcOrd="0" destOrd="0" presId="urn:microsoft.com/office/officeart/2005/8/layout/hList1"/>
    <dgm:cxn modelId="{A78B7C43-FA4D-4BC4-B894-C0D8AECE4E7B}" type="presOf" srcId="{08F15312-474D-4B3A-86C0-2BCF861BA66C}" destId="{3012127C-75A6-40DF-9F46-E31B76E8F29F}" srcOrd="0" destOrd="0" presId="urn:microsoft.com/office/officeart/2005/8/layout/hList1"/>
    <dgm:cxn modelId="{257B2544-7CD8-46D0-A57A-F6168791A572}" srcId="{ABF90DDB-D0F9-4891-A0EE-6906165CF1C7}" destId="{155F67DA-8E8A-44EF-8CCF-9EC70E16E11C}" srcOrd="4" destOrd="0" parTransId="{18CA7F48-125D-4D50-B1BB-E15DD9FB15E5}" sibTransId="{E6173DF2-F634-451A-A620-EA973ECC1246}"/>
    <dgm:cxn modelId="{E2FF8D45-450C-4349-9159-1AA821006BBE}" srcId="{08F15312-474D-4B3A-86C0-2BCF861BA66C}" destId="{ABEB8D0D-9B10-4CF3-9C51-9BABC3238912}" srcOrd="0" destOrd="0" parTransId="{58D5580E-13F0-48B9-A9DE-EE79B833372B}" sibTransId="{7D52A6FC-B9A5-416F-A08E-410ED53B7536}"/>
    <dgm:cxn modelId="{C86CF645-7EAE-429C-832B-81A7CA0BFE75}" type="presOf" srcId="{78F5721F-91C8-40B9-A0AD-D72AD0D05ED9}" destId="{379EF88A-FB18-41A5-A425-72B69BAA9C63}" srcOrd="0" destOrd="0" presId="urn:microsoft.com/office/officeart/2005/8/layout/hList1"/>
    <dgm:cxn modelId="{70565147-943F-4887-B408-7A57FDDE2DF2}" srcId="{ABF90DDB-D0F9-4891-A0EE-6906165CF1C7}" destId="{C86BC870-D829-45C1-9690-2A381BD5AB0C}" srcOrd="1" destOrd="0" parTransId="{68092619-650F-413F-A5F5-54A3433BD34C}" sibTransId="{9C1EA869-E636-4A5E-8BC3-670288F52560}"/>
    <dgm:cxn modelId="{0D9FEB69-C5E8-43F7-AE98-BEC233C7A39E}" type="presOf" srcId="{26E88D84-21BA-4B16-81A2-20609B73D783}" destId="{8213B1A3-688C-46E0-8A3C-121830842173}" srcOrd="0" destOrd="0" presId="urn:microsoft.com/office/officeart/2005/8/layout/hList1"/>
    <dgm:cxn modelId="{FEAE2F50-FF91-499B-B8A4-B15F70C9B290}" srcId="{ABF90DDB-D0F9-4891-A0EE-6906165CF1C7}" destId="{CBA057BC-24E4-4305-B65B-688C68AF717C}" srcOrd="3" destOrd="0" parTransId="{8EAF7167-299D-4C0A-8EB5-6C856D393ECE}" sibTransId="{14677B62-D8CC-48E6-A463-E876F50F2465}"/>
    <dgm:cxn modelId="{1CC30274-6062-46A2-B079-7ECDFF085B34}" srcId="{155F67DA-8E8A-44EF-8CCF-9EC70E16E11C}" destId="{C01070F3-27EC-4ADB-8036-14EDFE3D1CF0}" srcOrd="0" destOrd="0" parTransId="{36D0ED00-44FF-431F-9CA8-F23ED73747CF}" sibTransId="{E613629E-C623-484D-9018-24807A4D224F}"/>
    <dgm:cxn modelId="{E0F25856-40A0-43FF-B465-3A4699B82959}" srcId="{CBA057BC-24E4-4305-B65B-688C68AF717C}" destId="{78F5721F-91C8-40B9-A0AD-D72AD0D05ED9}" srcOrd="0" destOrd="0" parTransId="{D12A04D3-CC7C-4A50-9C41-DE9E565A11F2}" sibTransId="{E076E200-608A-4E0A-B3D1-DC229F1C6210}"/>
    <dgm:cxn modelId="{9E404C58-D408-4EA4-B168-7DC02EFCE23D}" type="presOf" srcId="{2C3CDD0C-7030-4DD1-9796-F29A8A613BCD}" destId="{1218B8A4-65A0-4CC0-896F-448A05302A83}" srcOrd="0" destOrd="1" presId="urn:microsoft.com/office/officeart/2005/8/layout/hList1"/>
    <dgm:cxn modelId="{9EED4899-8D04-4430-8344-27D619B32F27}" type="presOf" srcId="{CBA057BC-24E4-4305-B65B-688C68AF717C}" destId="{337C3A8D-6D48-4AA8-820F-F8D28AFDC3D4}" srcOrd="0" destOrd="0" presId="urn:microsoft.com/office/officeart/2005/8/layout/hList1"/>
    <dgm:cxn modelId="{3AC6869B-7476-4090-A9E4-719E2BCA6CFB}" type="presOf" srcId="{155F67DA-8E8A-44EF-8CCF-9EC70E16E11C}" destId="{DDDD0ADF-8B91-4A7A-90A0-BE61D5D03138}" srcOrd="0" destOrd="0" presId="urn:microsoft.com/office/officeart/2005/8/layout/hList1"/>
    <dgm:cxn modelId="{235229A4-EAA8-42DA-9237-FCCDD852204D}" srcId="{ABF90DDB-D0F9-4891-A0EE-6906165CF1C7}" destId="{08F15312-474D-4B3A-86C0-2BCF861BA66C}" srcOrd="2" destOrd="0" parTransId="{34DB7403-0871-402D-AD15-E6257BF968AC}" sibTransId="{8923702C-FA65-44FA-B8B2-CCA06FC8E42A}"/>
    <dgm:cxn modelId="{3916B1A5-0FD5-4E2F-90F3-CEFE66B51DAB}" type="presOf" srcId="{ABF90DDB-D0F9-4891-A0EE-6906165CF1C7}" destId="{15B0B50E-0A16-47AB-8D92-6355D71E32BB}" srcOrd="0" destOrd="0" presId="urn:microsoft.com/office/officeart/2005/8/layout/hList1"/>
    <dgm:cxn modelId="{F73D18B0-ED53-4087-934F-D1C7A4BFD416}" type="presOf" srcId="{7C07C474-CD9C-4EA8-9B9C-F1AE77184064}" destId="{1218B8A4-65A0-4CC0-896F-448A05302A83}" srcOrd="0" destOrd="2" presId="urn:microsoft.com/office/officeart/2005/8/layout/hList1"/>
    <dgm:cxn modelId="{C93619BD-5EA1-48EB-83B1-BD5F6AD4E2BC}" type="presOf" srcId="{ABEB8D0D-9B10-4CF3-9C51-9BABC3238912}" destId="{9B94998E-6ECD-4D94-A972-BBD000F6E1FC}" srcOrd="0" destOrd="0" presId="urn:microsoft.com/office/officeart/2005/8/layout/hList1"/>
    <dgm:cxn modelId="{629A97C2-0AFD-4C45-ACF6-2937EC0AF64D}" type="presOf" srcId="{F5DB10B1-AD26-4F32-A56C-61549DB1C187}" destId="{4CE6C185-B460-4A38-A07D-F2497083B122}" srcOrd="0" destOrd="1" presId="urn:microsoft.com/office/officeart/2005/8/layout/hList1"/>
    <dgm:cxn modelId="{FDAF5FC8-7C66-44EE-8BF4-DFD7BFA0B868}" type="presOf" srcId="{C01070F3-27EC-4ADB-8036-14EDFE3D1CF0}" destId="{E9B52DFA-7DC6-4B08-897B-7F12D6FED545}" srcOrd="0" destOrd="0" presId="urn:microsoft.com/office/officeart/2005/8/layout/hList1"/>
    <dgm:cxn modelId="{4A0D1DC9-A06D-45DE-97B4-5918B850F836}" type="presOf" srcId="{E6E7A8C0-EC22-4331-98CF-29B351DAAF4B}" destId="{4CE6C185-B460-4A38-A07D-F2497083B122}" srcOrd="0" destOrd="0" presId="urn:microsoft.com/office/officeart/2005/8/layout/hList1"/>
    <dgm:cxn modelId="{337BEAD8-CFB0-456F-9964-7865A66585BE}" srcId="{ABF90DDB-D0F9-4891-A0EE-6906165CF1C7}" destId="{26E88D84-21BA-4B16-81A2-20609B73D783}" srcOrd="0" destOrd="0" parTransId="{C8E76BA7-9CEB-4128-B193-883FFFC26F7C}" sibTransId="{DD04D0B0-036C-49AE-AA0F-F0FFCB0C161D}"/>
    <dgm:cxn modelId="{D18D6EE8-00A4-4953-9719-0D74CA452ED4}" srcId="{26E88D84-21BA-4B16-81A2-20609B73D783}" destId="{7C07C474-CD9C-4EA8-9B9C-F1AE77184064}" srcOrd="2" destOrd="0" parTransId="{77FDC759-2F28-4A6F-8EF7-4C2D68AEA2E6}" sibTransId="{326C50F1-1226-457A-8AD5-C75E9CAF4F3F}"/>
    <dgm:cxn modelId="{2E4FECE8-A9AB-4C36-947D-47EF05087169}" srcId="{26E88D84-21BA-4B16-81A2-20609B73D783}" destId="{1463314A-2117-48CE-B4E3-252567E0776C}" srcOrd="0" destOrd="0" parTransId="{956BCDB3-6D4E-4771-A1F8-C298C4D2D3F1}" sibTransId="{F8B1BDAD-9BD9-4D95-938C-5CBFC00ADDE9}"/>
    <dgm:cxn modelId="{85F365EA-5220-4F5D-B2ED-36B29C0F6AD9}" srcId="{C86BC870-D829-45C1-9690-2A381BD5AB0C}" destId="{F5DB10B1-AD26-4F32-A56C-61549DB1C187}" srcOrd="1" destOrd="0" parTransId="{B7B16A85-A562-4052-8398-464BA81EB1C7}" sibTransId="{D84BBDF1-8A62-4934-A142-8B065B896693}"/>
    <dgm:cxn modelId="{C61D260B-284F-48BA-A34E-329B51A59FD7}" type="presParOf" srcId="{15B0B50E-0A16-47AB-8D92-6355D71E32BB}" destId="{39712B8E-D2D8-4A1E-AF0C-5D12243B3781}" srcOrd="0" destOrd="0" presId="urn:microsoft.com/office/officeart/2005/8/layout/hList1"/>
    <dgm:cxn modelId="{AD33D963-0FDC-4C35-ACC8-8DA0CA490299}" type="presParOf" srcId="{39712B8E-D2D8-4A1E-AF0C-5D12243B3781}" destId="{8213B1A3-688C-46E0-8A3C-121830842173}" srcOrd="0" destOrd="0" presId="urn:microsoft.com/office/officeart/2005/8/layout/hList1"/>
    <dgm:cxn modelId="{BF66F9A2-8D39-4BF5-88BD-4881520DBEA1}" type="presParOf" srcId="{39712B8E-D2D8-4A1E-AF0C-5D12243B3781}" destId="{1218B8A4-65A0-4CC0-896F-448A05302A83}" srcOrd="1" destOrd="0" presId="urn:microsoft.com/office/officeart/2005/8/layout/hList1"/>
    <dgm:cxn modelId="{A1EB1C42-F9DD-4FEA-A348-B6212E168FD7}" type="presParOf" srcId="{15B0B50E-0A16-47AB-8D92-6355D71E32BB}" destId="{FD83D4BC-3793-48BC-8C98-88843525AACE}" srcOrd="1" destOrd="0" presId="urn:microsoft.com/office/officeart/2005/8/layout/hList1"/>
    <dgm:cxn modelId="{1467A0E7-EDF1-40D1-AC8D-1BCA5EA12817}" type="presParOf" srcId="{15B0B50E-0A16-47AB-8D92-6355D71E32BB}" destId="{AFF8E143-292D-4BF8-81D2-A1354E8056F7}" srcOrd="2" destOrd="0" presId="urn:microsoft.com/office/officeart/2005/8/layout/hList1"/>
    <dgm:cxn modelId="{2DADDD85-6BFD-4A48-A7BD-7B1143670C31}" type="presParOf" srcId="{AFF8E143-292D-4BF8-81D2-A1354E8056F7}" destId="{02CFB3B1-DC7A-4283-8735-8EEB50C46749}" srcOrd="0" destOrd="0" presId="urn:microsoft.com/office/officeart/2005/8/layout/hList1"/>
    <dgm:cxn modelId="{E67F866D-6AFA-4EA9-B6A2-0C3C74A0DBB9}" type="presParOf" srcId="{AFF8E143-292D-4BF8-81D2-A1354E8056F7}" destId="{4CE6C185-B460-4A38-A07D-F2497083B122}" srcOrd="1" destOrd="0" presId="urn:microsoft.com/office/officeart/2005/8/layout/hList1"/>
    <dgm:cxn modelId="{317A5793-6800-490D-8238-BA00AA2DB150}" type="presParOf" srcId="{15B0B50E-0A16-47AB-8D92-6355D71E32BB}" destId="{CB04445D-2BC2-4084-9875-5D0D17608DE7}" srcOrd="3" destOrd="0" presId="urn:microsoft.com/office/officeart/2005/8/layout/hList1"/>
    <dgm:cxn modelId="{1F2ACACB-CB17-47FE-912F-E9B94CC08E98}" type="presParOf" srcId="{15B0B50E-0A16-47AB-8D92-6355D71E32BB}" destId="{C2B860D3-C3FA-4AC3-9506-2B4F410E9092}" srcOrd="4" destOrd="0" presId="urn:microsoft.com/office/officeart/2005/8/layout/hList1"/>
    <dgm:cxn modelId="{865B1E9D-A650-4ABD-A826-1768EB4E62E6}" type="presParOf" srcId="{C2B860D3-C3FA-4AC3-9506-2B4F410E9092}" destId="{3012127C-75A6-40DF-9F46-E31B76E8F29F}" srcOrd="0" destOrd="0" presId="urn:microsoft.com/office/officeart/2005/8/layout/hList1"/>
    <dgm:cxn modelId="{D2BFBBDF-E9B2-43C6-8874-34A4A4106EA3}" type="presParOf" srcId="{C2B860D3-C3FA-4AC3-9506-2B4F410E9092}" destId="{9B94998E-6ECD-4D94-A972-BBD000F6E1FC}" srcOrd="1" destOrd="0" presId="urn:microsoft.com/office/officeart/2005/8/layout/hList1"/>
    <dgm:cxn modelId="{A1DC9130-6730-4691-A244-2535ED36ED2A}" type="presParOf" srcId="{15B0B50E-0A16-47AB-8D92-6355D71E32BB}" destId="{B0FBE0DD-4ACE-46C2-A25F-32EAF7818FFF}" srcOrd="5" destOrd="0" presId="urn:microsoft.com/office/officeart/2005/8/layout/hList1"/>
    <dgm:cxn modelId="{71BDEA09-E7DF-498C-83C4-BF53A79CA1CE}" type="presParOf" srcId="{15B0B50E-0A16-47AB-8D92-6355D71E32BB}" destId="{908B4381-E38B-423E-9D65-90A098536AA1}" srcOrd="6" destOrd="0" presId="urn:microsoft.com/office/officeart/2005/8/layout/hList1"/>
    <dgm:cxn modelId="{A4570B6A-4939-433F-8D6B-97104B48B9AB}" type="presParOf" srcId="{908B4381-E38B-423E-9D65-90A098536AA1}" destId="{337C3A8D-6D48-4AA8-820F-F8D28AFDC3D4}" srcOrd="0" destOrd="0" presId="urn:microsoft.com/office/officeart/2005/8/layout/hList1"/>
    <dgm:cxn modelId="{2F99BB8F-59ED-490B-90D2-EE8612D67FFD}" type="presParOf" srcId="{908B4381-E38B-423E-9D65-90A098536AA1}" destId="{379EF88A-FB18-41A5-A425-72B69BAA9C63}" srcOrd="1" destOrd="0" presId="urn:microsoft.com/office/officeart/2005/8/layout/hList1"/>
    <dgm:cxn modelId="{2B7B973F-B02B-4D3A-A5F6-5918C59B8942}" type="presParOf" srcId="{15B0B50E-0A16-47AB-8D92-6355D71E32BB}" destId="{E87DECF9-F3A9-4606-B504-7201444D6D3D}" srcOrd="7" destOrd="0" presId="urn:microsoft.com/office/officeart/2005/8/layout/hList1"/>
    <dgm:cxn modelId="{514B5564-8FC1-442F-9AA8-7509907FE890}" type="presParOf" srcId="{15B0B50E-0A16-47AB-8D92-6355D71E32BB}" destId="{A9DD6480-D781-4AAE-B2F1-E1D011E616B0}" srcOrd="8" destOrd="0" presId="urn:microsoft.com/office/officeart/2005/8/layout/hList1"/>
    <dgm:cxn modelId="{191DCE2F-9100-4653-B736-4ACA72180389}" type="presParOf" srcId="{A9DD6480-D781-4AAE-B2F1-E1D011E616B0}" destId="{DDDD0ADF-8B91-4A7A-90A0-BE61D5D03138}" srcOrd="0" destOrd="0" presId="urn:microsoft.com/office/officeart/2005/8/layout/hList1"/>
    <dgm:cxn modelId="{3280B57F-AC85-4E90-B9EB-20A23F55EDE3}" type="presParOf" srcId="{A9DD6480-D781-4AAE-B2F1-E1D011E616B0}" destId="{E9B52DFA-7DC6-4B08-897B-7F12D6FED545}" srcOrd="1" destOrd="0" presId="urn:microsoft.com/office/officeart/2005/8/layout/hLis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a:t>
          </a:r>
          <a:r>
            <a:rPr lang="en-GB" sz="1300" dirty="0">
              <a:solidFill>
                <a:srgbClr val="000000"/>
              </a:solidFill>
              <a:latin typeface="Raleway" pitchFamily="2" charset="0"/>
              <a:hlinkClick xmlns:r="http://schemas.openxmlformats.org/officeDocument/2006/relationships" r:id="rId1"/>
            </a:rPr>
            <a:t>Tower Hamlets Connect </a:t>
          </a:r>
          <a:r>
            <a:rPr lang="en-GB" sz="1300" dirty="0">
              <a:solidFill>
                <a:srgbClr val="000000"/>
              </a:solidFill>
              <a:latin typeface="Raleway" pitchFamily="2" charset="0"/>
            </a:rPr>
            <a:t>– a service providing information &amp; advice</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the </a:t>
          </a:r>
          <a:r>
            <a:rPr lang="en-GB" sz="1300" dirty="0">
              <a:solidFill>
                <a:srgbClr val="000000"/>
              </a:solidFill>
              <a:latin typeface="Raleway" pitchFamily="2" charset="0"/>
              <a:hlinkClick xmlns:r="http://schemas.openxmlformats.org/officeDocument/2006/relationships" r:id="rId2"/>
            </a:rPr>
            <a:t>Carer Centre Tower Hamlets</a:t>
          </a:r>
          <a:r>
            <a:rPr lang="en-GB" sz="1300" dirty="0">
              <a:solidFill>
                <a:srgbClr val="000000"/>
              </a:solidFill>
              <a:latin typeface="Raleway" pitchFamily="2" charset="0"/>
            </a:rPr>
            <a:t> – a service supporting unpaid carers</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94DACFBD-B984-47C7-9008-63C9342516A0}">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a:t>
          </a:r>
          <a:r>
            <a:rPr lang="en-GB" sz="1300" dirty="0">
              <a:solidFill>
                <a:srgbClr val="000000"/>
              </a:solidFill>
              <a:latin typeface="Raleway" pitchFamily="2" charset="0"/>
              <a:hlinkClick xmlns:r="http://schemas.openxmlformats.org/officeDocument/2006/relationships" r:id="rId3"/>
            </a:rPr>
            <a:t>LinkAge Plus</a:t>
          </a:r>
          <a:r>
            <a:rPr lang="en-GB" sz="1300" dirty="0">
              <a:solidFill>
                <a:srgbClr val="000000"/>
              </a:solidFill>
              <a:latin typeface="Raleway" pitchFamily="2" charset="0"/>
            </a:rPr>
            <a:t> – a service providing activities &amp; support for older people</a:t>
          </a:r>
        </a:p>
      </dgm:t>
    </dgm:pt>
    <dgm:pt modelId="{D729637A-5BA9-4856-86C5-49CD0E9B06D3}" type="parTrans" cxnId="{0CC1BD0A-0827-476E-A64B-3A36BC671F31}">
      <dgm:prSet/>
      <dgm:spPr/>
      <dgm:t>
        <a:bodyPr/>
        <a:lstStyle/>
        <a:p>
          <a:endParaRPr lang="en-GB"/>
        </a:p>
      </dgm:t>
    </dgm:pt>
    <dgm:pt modelId="{BC8EA5FE-FCE2-4D49-8149-2FFB198F519D}" type="sibTrans" cxnId="{0CC1BD0A-0827-476E-A64B-3A36BC671F31}">
      <dgm:prSet/>
      <dgm:spPr/>
      <dgm:t>
        <a:bodyPr/>
        <a:lstStyle/>
        <a:p>
          <a:endParaRPr lang="en-GB"/>
        </a:p>
      </dgm:t>
    </dgm:pt>
    <dgm:pt modelId="{2AC4FE26-E128-4916-B378-8B8D930EC8BE}">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Work with reablement &amp; rehabilitation – short-term support services</a:t>
          </a:r>
        </a:p>
      </dgm:t>
    </dgm:pt>
    <dgm:pt modelId="{FF2FCE77-E1C5-4707-A4E7-E1DB2D969618}" type="parTrans" cxnId="{67462133-6EE9-49C8-8A5A-4A496AC31418}">
      <dgm:prSet/>
      <dgm:spPr/>
      <dgm:t>
        <a:bodyPr/>
        <a:lstStyle/>
        <a:p>
          <a:endParaRPr lang="en-GB"/>
        </a:p>
      </dgm:t>
    </dgm:pt>
    <dgm:pt modelId="{232228B2-7595-4209-9766-AEDB42D03451}" type="sibTrans" cxnId="{67462133-6EE9-49C8-8A5A-4A496AC31418}">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4">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4">
        <dgm:presLayoutVars>
          <dgm:bulletEnabled val="1"/>
        </dgm:presLayoutVars>
      </dgm:prSet>
      <dgm:spPr/>
    </dgm:pt>
    <dgm:pt modelId="{6BF5BEDF-912B-4FB6-A497-A5EB9ED441C4}" type="pres">
      <dgm:prSet presAssocID="{80B06202-3AA1-434E-A9F9-B41BC1B653BA}" presName="sibTrans" presStyleCnt="0"/>
      <dgm:spPr/>
    </dgm:pt>
    <dgm:pt modelId="{B2543E3C-5C48-497D-ADF6-CD9ECA340371}" type="pres">
      <dgm:prSet presAssocID="{94DACFBD-B984-47C7-9008-63C9342516A0}" presName="node" presStyleLbl="node1" presStyleIdx="2" presStyleCnt="4">
        <dgm:presLayoutVars>
          <dgm:bulletEnabled val="1"/>
        </dgm:presLayoutVars>
      </dgm:prSet>
      <dgm:spPr/>
    </dgm:pt>
    <dgm:pt modelId="{403DBC05-B2C7-40D2-B46E-4CD200D55EED}" type="pres">
      <dgm:prSet presAssocID="{BC8EA5FE-FCE2-4D49-8149-2FFB198F519D}" presName="sibTrans" presStyleCnt="0"/>
      <dgm:spPr/>
    </dgm:pt>
    <dgm:pt modelId="{156CC20A-E14D-4646-96C2-D3C824738FD6}" type="pres">
      <dgm:prSet presAssocID="{2AC4FE26-E128-4916-B378-8B8D930EC8BE}" presName="node" presStyleLbl="node1" presStyleIdx="3" presStyleCnt="4">
        <dgm:presLayoutVars>
          <dgm:bulletEnabled val="1"/>
        </dgm:presLayoutVars>
      </dgm:prSet>
      <dgm:spPr/>
    </dgm:pt>
  </dgm:ptLst>
  <dgm:cxnLst>
    <dgm:cxn modelId="{0CC1BD0A-0827-476E-A64B-3A36BC671F31}" srcId="{75A00E0A-A980-4550-95C1-5003B289C441}" destId="{94DACFBD-B984-47C7-9008-63C9342516A0}" srcOrd="2" destOrd="0" parTransId="{D729637A-5BA9-4856-86C5-49CD0E9B06D3}" sibTransId="{BC8EA5FE-FCE2-4D49-8149-2FFB198F519D}"/>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9310E12B-08A9-49E4-A7BB-86A98372DFBE}" type="presOf" srcId="{94DACFBD-B984-47C7-9008-63C9342516A0}" destId="{B2543E3C-5C48-497D-ADF6-CD9ECA340371}" srcOrd="0" destOrd="0" presId="urn:microsoft.com/office/officeart/2005/8/layout/default"/>
    <dgm:cxn modelId="{67462133-6EE9-49C8-8A5A-4A496AC31418}" srcId="{75A00E0A-A980-4550-95C1-5003B289C441}" destId="{2AC4FE26-E128-4916-B378-8B8D930EC8BE}" srcOrd="3" destOrd="0" parTransId="{FF2FCE77-E1C5-4707-A4E7-E1DB2D969618}" sibTransId="{232228B2-7595-4209-9766-AEDB42D03451}"/>
    <dgm:cxn modelId="{A01EDF54-C30E-4798-84C2-DE4CF59A8897}" type="presOf" srcId="{75A00E0A-A980-4550-95C1-5003B289C441}" destId="{C8966003-936F-4BFC-8DD6-C6F37F1E3F2E}" srcOrd="0" destOrd="0" presId="urn:microsoft.com/office/officeart/2005/8/layout/default"/>
    <dgm:cxn modelId="{4292E9CF-8FC4-46AF-B149-3931F001A7BA}" srcId="{75A00E0A-A980-4550-95C1-5003B289C441}" destId="{7DF186D4-E740-4D03-9D29-9801D13E35E5}" srcOrd="1" destOrd="0" parTransId="{AB404B18-C830-4583-BC2A-C049B195A005}" sibTransId="{80B06202-3AA1-434E-A9F9-B41BC1B653BA}"/>
    <dgm:cxn modelId="{0905B5EB-7613-45F9-85F2-9D1CE8D9962D}" type="presOf" srcId="{2AC4FE26-E128-4916-B378-8B8D930EC8BE}" destId="{156CC20A-E14D-4646-96C2-D3C824738FD6}" srcOrd="0" destOrd="0" presId="urn:microsoft.com/office/officeart/2005/8/layout/default"/>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 modelId="{DE649091-6BF2-4748-B174-177170A82BCC}" type="presParOf" srcId="{C8966003-936F-4BFC-8DD6-C6F37F1E3F2E}" destId="{6BF5BEDF-912B-4FB6-A497-A5EB9ED441C4}" srcOrd="3" destOrd="0" presId="urn:microsoft.com/office/officeart/2005/8/layout/default"/>
    <dgm:cxn modelId="{5251AC3A-31BD-4642-B98B-5488864B70A1}" type="presParOf" srcId="{C8966003-936F-4BFC-8DD6-C6F37F1E3F2E}" destId="{B2543E3C-5C48-497D-ADF6-CD9ECA340371}" srcOrd="4" destOrd="0" presId="urn:microsoft.com/office/officeart/2005/8/layout/default"/>
    <dgm:cxn modelId="{30DFEF7E-4D1E-4099-A566-7A9C9C49BC58}" type="presParOf" srcId="{C8966003-936F-4BFC-8DD6-C6F37F1E3F2E}" destId="{403DBC05-B2C7-40D2-B46E-4CD200D55EED}" srcOrd="5" destOrd="0" presId="urn:microsoft.com/office/officeart/2005/8/layout/default"/>
    <dgm:cxn modelId="{0B0F41D5-E02E-495C-BFC3-B0B322B5533C}" type="presParOf" srcId="{C8966003-936F-4BFC-8DD6-C6F37F1E3F2E}" destId="{156CC20A-E14D-4646-96C2-D3C824738FD6}"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Focus on staff training and supervision</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FEDCB75A-2675-4FD8-BBF7-A869E229000B}">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Focus on what we communicate to people who need social care &amp; carers</a:t>
          </a:r>
        </a:p>
      </dgm:t>
    </dgm:pt>
    <dgm:pt modelId="{8C4235E7-B044-41EE-B05A-326EE2EE0803}" type="parTrans" cxnId="{8292A393-23A9-4696-91F9-13188DC684B1}">
      <dgm:prSet/>
      <dgm:spPr/>
      <dgm:t>
        <a:bodyPr/>
        <a:lstStyle/>
        <a:p>
          <a:endParaRPr lang="en-GB"/>
        </a:p>
      </dgm:t>
    </dgm:pt>
    <dgm:pt modelId="{991F62C5-BC8E-4E9A-A049-24C0FAFB130F}" type="sibTrans" cxnId="{8292A393-23A9-4696-91F9-13188DC684B1}">
      <dgm:prSet/>
      <dgm:spPr/>
      <dgm:t>
        <a:bodyPr/>
        <a:lstStyle/>
        <a:p>
          <a:endParaRPr lang="en-GB"/>
        </a:p>
      </dgm:t>
    </dgm:pt>
    <dgm:pt modelId="{C794D57A-2150-4428-BDA4-F39AB7814716}">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Update policies and procedures</a:t>
          </a:r>
        </a:p>
      </dgm:t>
    </dgm:pt>
    <dgm:pt modelId="{091EEB76-8D5B-484B-948D-6C9C90A68C56}" type="parTrans" cxnId="{0E270548-6C91-4CCA-BD2F-4E679FB67B49}">
      <dgm:prSet/>
      <dgm:spPr/>
      <dgm:t>
        <a:bodyPr/>
        <a:lstStyle/>
        <a:p>
          <a:endParaRPr lang="en-GB"/>
        </a:p>
      </dgm:t>
    </dgm:pt>
    <dgm:pt modelId="{75F6AFF6-CF6B-4C70-B966-43CD2DB89F2C}" type="sibTrans" cxnId="{0E270548-6C91-4CCA-BD2F-4E679FB67B49}">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BBC688E1-C49E-4B0C-A81A-15EE7DB2E926}" type="pres">
      <dgm:prSet presAssocID="{7DF186D4-E740-4D03-9D29-9801D13E35E5}" presName="node" presStyleLbl="node1" presStyleIdx="0" presStyleCnt="3">
        <dgm:presLayoutVars>
          <dgm:bulletEnabled val="1"/>
        </dgm:presLayoutVars>
      </dgm:prSet>
      <dgm:spPr/>
    </dgm:pt>
    <dgm:pt modelId="{46525FDE-5960-40DD-97EE-E014DDAB870B}" type="pres">
      <dgm:prSet presAssocID="{80B06202-3AA1-434E-A9F9-B41BC1B653BA}" presName="sibTrans" presStyleCnt="0"/>
      <dgm:spPr/>
    </dgm:pt>
    <dgm:pt modelId="{D2BA859A-7E14-47A4-97E2-7F14E2E755C8}" type="pres">
      <dgm:prSet presAssocID="{FEDCB75A-2675-4FD8-BBF7-A869E229000B}" presName="node" presStyleLbl="node1" presStyleIdx="1" presStyleCnt="3">
        <dgm:presLayoutVars>
          <dgm:bulletEnabled val="1"/>
        </dgm:presLayoutVars>
      </dgm:prSet>
      <dgm:spPr/>
    </dgm:pt>
    <dgm:pt modelId="{AC4CBD51-022D-42C8-A2AA-82F268FDCC4E}" type="pres">
      <dgm:prSet presAssocID="{991F62C5-BC8E-4E9A-A049-24C0FAFB130F}" presName="sibTrans" presStyleCnt="0"/>
      <dgm:spPr/>
    </dgm:pt>
    <dgm:pt modelId="{F04D93E1-2512-45DE-A210-658F56E69C1C}" type="pres">
      <dgm:prSet presAssocID="{C794D57A-2150-4428-BDA4-F39AB7814716}" presName="node" presStyleLbl="node1" presStyleIdx="2" presStyleCnt="3">
        <dgm:presLayoutVars>
          <dgm:bulletEnabled val="1"/>
        </dgm:presLayoutVars>
      </dgm:prSet>
      <dgm:spPr/>
    </dgm:pt>
  </dgm:ptLst>
  <dgm:cxnLst>
    <dgm:cxn modelId="{023C3902-D725-432C-9F2B-C642A9ADD2D8}" type="presOf" srcId="{C794D57A-2150-4428-BDA4-F39AB7814716}" destId="{F04D93E1-2512-45DE-A210-658F56E69C1C}" srcOrd="0" destOrd="0" presId="urn:microsoft.com/office/officeart/2005/8/layout/default"/>
    <dgm:cxn modelId="{91B4241C-EDE2-46DB-BDEE-5FAEA6218BF6}" type="presOf" srcId="{7DF186D4-E740-4D03-9D29-9801D13E35E5}" destId="{BBC688E1-C49E-4B0C-A81A-15EE7DB2E926}" srcOrd="0" destOrd="0" presId="urn:microsoft.com/office/officeart/2005/8/layout/default"/>
    <dgm:cxn modelId="{0E270548-6C91-4CCA-BD2F-4E679FB67B49}" srcId="{75A00E0A-A980-4550-95C1-5003B289C441}" destId="{C794D57A-2150-4428-BDA4-F39AB7814716}" srcOrd="2" destOrd="0" parTransId="{091EEB76-8D5B-484B-948D-6C9C90A68C56}" sibTransId="{75F6AFF6-CF6B-4C70-B966-43CD2DB89F2C}"/>
    <dgm:cxn modelId="{5BB45F52-301A-4592-BACC-822227415FF3}" type="presOf" srcId="{FEDCB75A-2675-4FD8-BBF7-A869E229000B}" destId="{D2BA859A-7E14-47A4-97E2-7F14E2E755C8}"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8292A393-23A9-4696-91F9-13188DC684B1}" srcId="{75A00E0A-A980-4550-95C1-5003B289C441}" destId="{FEDCB75A-2675-4FD8-BBF7-A869E229000B}" srcOrd="1" destOrd="0" parTransId="{8C4235E7-B044-41EE-B05A-326EE2EE0803}" sibTransId="{991F62C5-BC8E-4E9A-A049-24C0FAFB130F}"/>
    <dgm:cxn modelId="{4292E9CF-8FC4-46AF-B149-3931F001A7BA}" srcId="{75A00E0A-A980-4550-95C1-5003B289C441}" destId="{7DF186D4-E740-4D03-9D29-9801D13E35E5}" srcOrd="0" destOrd="0" parTransId="{AB404B18-C830-4583-BC2A-C049B195A005}" sibTransId="{80B06202-3AA1-434E-A9F9-B41BC1B653BA}"/>
    <dgm:cxn modelId="{A1D1B423-F1BA-41CB-BF97-94BBB0F15F4E}" type="presParOf" srcId="{C8966003-936F-4BFC-8DD6-C6F37F1E3F2E}" destId="{BBC688E1-C49E-4B0C-A81A-15EE7DB2E926}" srcOrd="0" destOrd="0" presId="urn:microsoft.com/office/officeart/2005/8/layout/default"/>
    <dgm:cxn modelId="{25D057EB-0013-4B65-8943-C2F9799E44FA}" type="presParOf" srcId="{C8966003-936F-4BFC-8DD6-C6F37F1E3F2E}" destId="{46525FDE-5960-40DD-97EE-E014DDAB870B}" srcOrd="1" destOrd="0" presId="urn:microsoft.com/office/officeart/2005/8/layout/default"/>
    <dgm:cxn modelId="{449E4A4F-5D2D-4525-A16A-B00BD2276DCB}" type="presParOf" srcId="{C8966003-936F-4BFC-8DD6-C6F37F1E3F2E}" destId="{D2BA859A-7E14-47A4-97E2-7F14E2E755C8}" srcOrd="2" destOrd="0" presId="urn:microsoft.com/office/officeart/2005/8/layout/default"/>
    <dgm:cxn modelId="{5E2EFEC8-AA26-41FC-88BF-D0165A37289E}" type="presParOf" srcId="{C8966003-936F-4BFC-8DD6-C6F37F1E3F2E}" destId="{AC4CBD51-022D-42C8-A2AA-82F268FDCC4E}" srcOrd="3" destOrd="0" presId="urn:microsoft.com/office/officeart/2005/8/layout/default"/>
    <dgm:cxn modelId="{82CF34C7-A980-4E76-A2C2-4D5AB4833500}" type="presParOf" srcId="{C8966003-936F-4BFC-8DD6-C6F37F1E3F2E}" destId="{F04D93E1-2512-45DE-A210-658F56E69C1C}" srcOrd="4"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Recommission homecare </a:t>
          </a:r>
        </a:p>
        <a:p>
          <a:r>
            <a:rPr lang="en-GB" sz="1300" dirty="0">
              <a:solidFill>
                <a:srgbClr val="000000"/>
              </a:solidFill>
              <a:latin typeface="Raleway" pitchFamily="2" charset="0"/>
            </a:rPr>
            <a:t>– this means looking again at the agencies we fund and how they work</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Offer more Individual Service Funds</a:t>
          </a:r>
        </a:p>
        <a:p>
          <a:r>
            <a:rPr lang="en-GB" sz="1300" dirty="0">
              <a:solidFill>
                <a:srgbClr val="000000"/>
              </a:solidFill>
              <a:latin typeface="Raleway" pitchFamily="2" charset="0"/>
            </a:rPr>
            <a:t>- these give people a wider choice over who provides their care at home</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2">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2">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Research the type of housing with care that is needed over the next 5 years</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Make sure the number of care homes, extra-care sheltered housing and extra-care sheltered housing matches what is needed.</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2">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2">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Raise awareness of direct payments to staff and residents</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Review the processes and support to set up a direct payment</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8667ABE1-3ED9-4AC7-ACDE-8C7DE2205974}">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Review the policy, practice and support for ongoing direct payment users</a:t>
          </a:r>
        </a:p>
      </dgm:t>
    </dgm:pt>
    <dgm:pt modelId="{427F8243-C969-4210-B764-88BDF43D0AD6}" type="parTrans" cxnId="{229DF123-4DE2-4532-A3EC-B56BFCE10E07}">
      <dgm:prSet/>
      <dgm:spPr/>
      <dgm:t>
        <a:bodyPr/>
        <a:lstStyle/>
        <a:p>
          <a:endParaRPr lang="en-GB"/>
        </a:p>
      </dgm:t>
    </dgm:pt>
    <dgm:pt modelId="{C8F536D9-B0DD-4DAC-B349-762B52EC1B81}" type="sibTrans" cxnId="{229DF123-4DE2-4532-A3EC-B56BFCE10E07}">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3">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3">
        <dgm:presLayoutVars>
          <dgm:bulletEnabled val="1"/>
        </dgm:presLayoutVars>
      </dgm:prSet>
      <dgm:spPr/>
    </dgm:pt>
    <dgm:pt modelId="{FE4E9113-60C7-4FF9-9193-F0405D9DABBA}" type="pres">
      <dgm:prSet presAssocID="{80B06202-3AA1-434E-A9F9-B41BC1B653BA}" presName="sibTrans" presStyleCnt="0"/>
      <dgm:spPr/>
    </dgm:pt>
    <dgm:pt modelId="{25CECA04-6D33-41DA-AAAC-534EFC786F2E}" type="pres">
      <dgm:prSet presAssocID="{8667ABE1-3ED9-4AC7-ACDE-8C7DE2205974}" presName="node" presStyleLbl="node1" presStyleIdx="2" presStyleCnt="3">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229DF123-4DE2-4532-A3EC-B56BFCE10E07}" srcId="{75A00E0A-A980-4550-95C1-5003B289C441}" destId="{8667ABE1-3ED9-4AC7-ACDE-8C7DE2205974}" srcOrd="2" destOrd="0" parTransId="{427F8243-C969-4210-B764-88BDF43D0AD6}" sibTransId="{C8F536D9-B0DD-4DAC-B349-762B52EC1B81}"/>
    <dgm:cxn modelId="{A01EDF54-C30E-4798-84C2-DE4CF59A8897}" type="presOf" srcId="{75A00E0A-A980-4550-95C1-5003B289C441}" destId="{C8966003-936F-4BFC-8DD6-C6F37F1E3F2E}" srcOrd="0" destOrd="0" presId="urn:microsoft.com/office/officeart/2005/8/layout/default"/>
    <dgm:cxn modelId="{4292E9CF-8FC4-46AF-B149-3931F001A7BA}" srcId="{75A00E0A-A980-4550-95C1-5003B289C441}" destId="{7DF186D4-E740-4D03-9D29-9801D13E35E5}" srcOrd="1" destOrd="0" parTransId="{AB404B18-C830-4583-BC2A-C049B195A005}" sibTransId="{80B06202-3AA1-434E-A9F9-B41BC1B653BA}"/>
    <dgm:cxn modelId="{AA2B5ED5-4BE7-4AD2-B25D-A9B3B77D0491}" type="presOf" srcId="{8667ABE1-3ED9-4AC7-ACDE-8C7DE2205974}" destId="{25CECA04-6D33-41DA-AAAC-534EFC786F2E}" srcOrd="0" destOrd="0" presId="urn:microsoft.com/office/officeart/2005/8/layout/default"/>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 modelId="{D8D29C59-4B2E-4649-AD9B-E70B353D8A6A}" type="presParOf" srcId="{C8966003-936F-4BFC-8DD6-C6F37F1E3F2E}" destId="{FE4E9113-60C7-4FF9-9193-F0405D9DABBA}" srcOrd="3" destOrd="0" presId="urn:microsoft.com/office/officeart/2005/8/layout/default"/>
    <dgm:cxn modelId="{40CF6E19-A550-4FF3-85C8-776A4C4011BA}" type="presParOf" srcId="{C8966003-936F-4BFC-8DD6-C6F37F1E3F2E}" destId="{25CECA04-6D33-41DA-AAAC-534EFC786F2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A00E0A-A980-4550-95C1-5003B289C44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571C711-631F-4FAD-B43B-8ECD05C44A93}">
      <dgm:prSet phldrT="[Text]" custT="1"/>
      <dgm:spPr>
        <a:solidFill>
          <a:srgbClr val="00B2BB">
            <a:alpha val="50000"/>
          </a:srgbClr>
        </a:solidFill>
        <a:ln w="28575">
          <a:solidFill>
            <a:srgbClr val="003366"/>
          </a:solidFill>
        </a:ln>
      </dgm:spPr>
      <dgm:t>
        <a:bodyPr/>
        <a:lstStyle/>
        <a:p>
          <a:r>
            <a:rPr lang="en-US" sz="1300" dirty="0">
              <a:solidFill>
                <a:srgbClr val="000000"/>
              </a:solidFill>
              <a:latin typeface="Raleway" panose="020B0503030101060003"/>
            </a:rPr>
            <a:t>Review where we could do more with technology-enabled care.</a:t>
          </a:r>
        </a:p>
      </dgm:t>
    </dgm:pt>
    <dgm:pt modelId="{1DBC778C-A429-4CFC-8160-160AD4D29932}" type="parTrans" cxnId="{E063951A-E0B4-41F5-94DC-F36DCF662564}">
      <dgm:prSet/>
      <dgm:spPr/>
      <dgm:t>
        <a:bodyPr/>
        <a:lstStyle/>
        <a:p>
          <a:endParaRPr lang="en-GB"/>
        </a:p>
      </dgm:t>
    </dgm:pt>
    <dgm:pt modelId="{EC2FC2B2-78DF-41D6-B80A-3698193E0013}" type="sibTrans" cxnId="{E063951A-E0B4-41F5-94DC-F36DCF662564}">
      <dgm:prSet/>
      <dgm:spPr/>
      <dgm:t>
        <a:bodyPr/>
        <a:lstStyle/>
        <a:p>
          <a:endParaRPr lang="en-GB"/>
        </a:p>
      </dgm:t>
    </dgm:pt>
    <dgm:pt modelId="{7DF186D4-E740-4D03-9D29-9801D13E35E5}">
      <dgm:prSet phldrT="[Text]" custT="1"/>
      <dgm:spPr>
        <a:solidFill>
          <a:srgbClr val="00B2BB">
            <a:alpha val="50000"/>
          </a:srgbClr>
        </a:solidFill>
        <a:ln w="28575">
          <a:solidFill>
            <a:srgbClr val="003366"/>
          </a:solidFill>
        </a:ln>
      </dgm:spPr>
      <dgm:t>
        <a:bodyPr/>
        <a:lstStyle/>
        <a:p>
          <a:r>
            <a:rPr lang="en-GB" sz="1300" dirty="0">
              <a:solidFill>
                <a:srgbClr val="000000"/>
              </a:solidFill>
              <a:latin typeface="Raleway" pitchFamily="2" charset="0"/>
            </a:rPr>
            <a:t>Use more technology with people who need care, with staff and with other organisations.</a:t>
          </a:r>
        </a:p>
      </dgm:t>
    </dgm:pt>
    <dgm:pt modelId="{AB404B18-C830-4583-BC2A-C049B195A005}" type="parTrans" cxnId="{4292E9CF-8FC4-46AF-B149-3931F001A7BA}">
      <dgm:prSet/>
      <dgm:spPr/>
      <dgm:t>
        <a:bodyPr/>
        <a:lstStyle/>
        <a:p>
          <a:endParaRPr lang="en-GB"/>
        </a:p>
      </dgm:t>
    </dgm:pt>
    <dgm:pt modelId="{80B06202-3AA1-434E-A9F9-B41BC1B653BA}" type="sibTrans" cxnId="{4292E9CF-8FC4-46AF-B149-3931F001A7BA}">
      <dgm:prSet/>
      <dgm:spPr/>
      <dgm:t>
        <a:bodyPr/>
        <a:lstStyle/>
        <a:p>
          <a:endParaRPr lang="en-GB"/>
        </a:p>
      </dgm:t>
    </dgm:pt>
    <dgm:pt modelId="{C8966003-936F-4BFC-8DD6-C6F37F1E3F2E}" type="pres">
      <dgm:prSet presAssocID="{75A00E0A-A980-4550-95C1-5003B289C441}" presName="diagram" presStyleCnt="0">
        <dgm:presLayoutVars>
          <dgm:dir/>
          <dgm:resizeHandles val="exact"/>
        </dgm:presLayoutVars>
      </dgm:prSet>
      <dgm:spPr/>
    </dgm:pt>
    <dgm:pt modelId="{4054C0FA-0DA9-4387-ACB6-2D1B490D1E38}" type="pres">
      <dgm:prSet presAssocID="{C571C711-631F-4FAD-B43B-8ECD05C44A93}" presName="node" presStyleLbl="node1" presStyleIdx="0" presStyleCnt="2">
        <dgm:presLayoutVars>
          <dgm:bulletEnabled val="1"/>
        </dgm:presLayoutVars>
      </dgm:prSet>
      <dgm:spPr/>
    </dgm:pt>
    <dgm:pt modelId="{0CFF91B4-8330-454A-AF9B-D99B1EAAD488}" type="pres">
      <dgm:prSet presAssocID="{EC2FC2B2-78DF-41D6-B80A-3698193E0013}" presName="sibTrans" presStyleCnt="0"/>
      <dgm:spPr/>
    </dgm:pt>
    <dgm:pt modelId="{BBC688E1-C49E-4B0C-A81A-15EE7DB2E926}" type="pres">
      <dgm:prSet presAssocID="{7DF186D4-E740-4D03-9D29-9801D13E35E5}" presName="node" presStyleLbl="node1" presStyleIdx="1" presStyleCnt="2">
        <dgm:presLayoutVars>
          <dgm:bulletEnabled val="1"/>
        </dgm:presLayoutVars>
      </dgm:prSet>
      <dgm:spPr/>
    </dgm:pt>
  </dgm:ptLst>
  <dgm:cxnLst>
    <dgm:cxn modelId="{8492820C-3B9F-4503-A6EE-310B787BB776}" type="presOf" srcId="{C571C711-631F-4FAD-B43B-8ECD05C44A93}" destId="{4054C0FA-0DA9-4387-ACB6-2D1B490D1E38}" srcOrd="0" destOrd="0" presId="urn:microsoft.com/office/officeart/2005/8/layout/default"/>
    <dgm:cxn modelId="{E063951A-E0B4-41F5-94DC-F36DCF662564}" srcId="{75A00E0A-A980-4550-95C1-5003B289C441}" destId="{C571C711-631F-4FAD-B43B-8ECD05C44A93}" srcOrd="0" destOrd="0" parTransId="{1DBC778C-A429-4CFC-8160-160AD4D29932}" sibTransId="{EC2FC2B2-78DF-41D6-B80A-3698193E0013}"/>
    <dgm:cxn modelId="{91B4241C-EDE2-46DB-BDEE-5FAEA6218BF6}" type="presOf" srcId="{7DF186D4-E740-4D03-9D29-9801D13E35E5}" destId="{BBC688E1-C49E-4B0C-A81A-15EE7DB2E926}" srcOrd="0" destOrd="0" presId="urn:microsoft.com/office/officeart/2005/8/layout/default"/>
    <dgm:cxn modelId="{A01EDF54-C30E-4798-84C2-DE4CF59A8897}" type="presOf" srcId="{75A00E0A-A980-4550-95C1-5003B289C441}" destId="{C8966003-936F-4BFC-8DD6-C6F37F1E3F2E}" srcOrd="0" destOrd="0" presId="urn:microsoft.com/office/officeart/2005/8/layout/default"/>
    <dgm:cxn modelId="{4292E9CF-8FC4-46AF-B149-3931F001A7BA}" srcId="{75A00E0A-A980-4550-95C1-5003B289C441}" destId="{7DF186D4-E740-4D03-9D29-9801D13E35E5}" srcOrd="1" destOrd="0" parTransId="{AB404B18-C830-4583-BC2A-C049B195A005}" sibTransId="{80B06202-3AA1-434E-A9F9-B41BC1B653BA}"/>
    <dgm:cxn modelId="{3D4F6EEC-E5EA-4461-8C09-F17E3033936E}" type="presParOf" srcId="{C8966003-936F-4BFC-8DD6-C6F37F1E3F2E}" destId="{4054C0FA-0DA9-4387-ACB6-2D1B490D1E38}" srcOrd="0" destOrd="0" presId="urn:microsoft.com/office/officeart/2005/8/layout/default"/>
    <dgm:cxn modelId="{4FC1E5F9-5C9C-4457-9288-4EA11F15D3F9}" type="presParOf" srcId="{C8966003-936F-4BFC-8DD6-C6F37F1E3F2E}" destId="{0CFF91B4-8330-454A-AF9B-D99B1EAAD488}" srcOrd="1" destOrd="0" presId="urn:microsoft.com/office/officeart/2005/8/layout/default"/>
    <dgm:cxn modelId="{A1D1B423-F1BA-41CB-BF97-94BBB0F15F4E}" type="presParOf" srcId="{C8966003-936F-4BFC-8DD6-C6F37F1E3F2E}" destId="{BBC688E1-C49E-4B0C-A81A-15EE7DB2E926}" srcOrd="2"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CCC97-F44F-4FE4-9B34-88F759994D5B}">
      <dsp:nvSpPr>
        <dsp:cNvPr id="0" name=""/>
        <dsp:cNvSpPr/>
      </dsp:nvSpPr>
      <dsp:spPr>
        <a:xfrm>
          <a:off x="0" y="0"/>
          <a:ext cx="11468616" cy="941028"/>
        </a:xfrm>
        <a:prstGeom prst="roundRect">
          <a:avLst>
            <a:gd name="adj" fmla="val 10000"/>
          </a:avLst>
        </a:prstGeom>
        <a:solidFill>
          <a:srgbClr val="003366">
            <a:alpha val="3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00"/>
              </a:solidFill>
              <a:latin typeface="Raleway" panose="020B0503030101060003"/>
            </a:rPr>
            <a:t>We support you to meet your goals, be connected to others and be as independent as possible.</a:t>
          </a:r>
          <a:endParaRPr lang="en-GB" sz="1800" kern="1200" dirty="0">
            <a:solidFill>
              <a:srgbClr val="000000"/>
            </a:solidFill>
            <a:latin typeface="Raleway"/>
          </a:endParaRPr>
        </a:p>
      </dsp:txBody>
      <dsp:txXfrm>
        <a:off x="27562" y="27562"/>
        <a:ext cx="11413492" cy="885904"/>
      </dsp:txXfrm>
    </dsp:sp>
    <dsp:sp modelId="{0946F3C0-736C-4419-9624-A130BB2BF335}">
      <dsp:nvSpPr>
        <dsp:cNvPr id="0" name=""/>
        <dsp:cNvSpPr/>
      </dsp:nvSpPr>
      <dsp:spPr>
        <a:xfrm>
          <a:off x="6649"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spc="-10" dirty="0">
              <a:solidFill>
                <a:srgbClr val="003366"/>
              </a:solidFill>
              <a:latin typeface="Raleway" panose="020B0503030101060003"/>
              <a:cs typeface="Futura-Medium"/>
            </a:rPr>
            <a:t>Empower </a:t>
          </a:r>
          <a:r>
            <a:rPr lang="en-US" sz="1300" kern="1200" dirty="0">
              <a:solidFill>
                <a:srgbClr val="003366"/>
              </a:solidFill>
              <a:latin typeface="Raleway" panose="020B0503030101060003"/>
              <a:cs typeface="Futura-Medium"/>
            </a:rPr>
            <a:t>people to meet their </a:t>
          </a:r>
          <a:r>
            <a:rPr lang="en-US" sz="1300" kern="1200" spc="-10" dirty="0">
              <a:solidFill>
                <a:srgbClr val="003366"/>
              </a:solidFill>
              <a:latin typeface="Raleway" panose="020B0503030101060003"/>
              <a:cs typeface="Futura-Medium"/>
            </a:rPr>
            <a:t>own</a:t>
          </a:r>
          <a:r>
            <a:rPr lang="en-US" sz="1300" kern="1200" spc="-50" dirty="0">
              <a:solidFill>
                <a:srgbClr val="003366"/>
              </a:solidFill>
              <a:latin typeface="Raleway" panose="020B0503030101060003"/>
              <a:cs typeface="Futura-Medium"/>
            </a:rPr>
            <a:t> </a:t>
          </a:r>
          <a:r>
            <a:rPr lang="en-US" sz="1300" kern="1200" spc="-5" dirty="0">
              <a:solidFill>
                <a:srgbClr val="003366"/>
              </a:solidFill>
              <a:latin typeface="Raleway" panose="020B0503030101060003"/>
              <a:cs typeface="Futura-Medium"/>
            </a:rPr>
            <a:t>needs</a:t>
          </a:r>
          <a:endParaRPr lang="en-GB" sz="1300" kern="1200" dirty="0">
            <a:latin typeface="Raleway"/>
          </a:endParaRPr>
        </a:p>
      </dsp:txBody>
      <dsp:txXfrm>
        <a:off x="41379" y="1347182"/>
        <a:ext cx="1116294" cy="1703523"/>
      </dsp:txXfrm>
    </dsp:sp>
    <dsp:sp modelId="{601E21E0-8379-4AE4-91E6-366CA88919A5}">
      <dsp:nvSpPr>
        <dsp:cNvPr id="0" name=""/>
        <dsp:cNvSpPr/>
      </dsp:nvSpPr>
      <dsp:spPr>
        <a:xfrm>
          <a:off x="1292006"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5" dirty="0">
              <a:solidFill>
                <a:srgbClr val="003366"/>
              </a:solidFill>
              <a:latin typeface="Raleway" panose="020B0503030101060003"/>
              <a:cs typeface="Futura-Medium"/>
            </a:rPr>
            <a:t>Enable </a:t>
          </a:r>
          <a:r>
            <a:rPr lang="en-US" sz="1300" b="0" kern="1200" dirty="0">
              <a:solidFill>
                <a:srgbClr val="003366"/>
              </a:solidFill>
              <a:latin typeface="Raleway" panose="020B0503030101060003"/>
              <a:cs typeface="Futura-Medium"/>
            </a:rPr>
            <a:t>people to meet their</a:t>
          </a:r>
          <a:r>
            <a:rPr lang="en-US" sz="1300" b="0" kern="1200" spc="-80" dirty="0">
              <a:solidFill>
                <a:srgbClr val="003366"/>
              </a:solidFill>
              <a:latin typeface="Raleway" panose="020B0503030101060003"/>
              <a:cs typeface="Futura-Medium"/>
            </a:rPr>
            <a:t> </a:t>
          </a:r>
          <a:r>
            <a:rPr lang="en-US" sz="1300" b="0" kern="1200" spc="-10" dirty="0">
              <a:solidFill>
                <a:srgbClr val="003366"/>
              </a:solidFill>
              <a:latin typeface="Raleway" panose="020B0503030101060003"/>
              <a:cs typeface="Futura-Medium"/>
            </a:rPr>
            <a:t>own  </a:t>
          </a:r>
          <a:r>
            <a:rPr lang="en-US" sz="1300" b="0" kern="1200" spc="-5" dirty="0">
              <a:solidFill>
                <a:srgbClr val="003366"/>
              </a:solidFill>
              <a:latin typeface="Raleway" panose="020B0503030101060003"/>
              <a:cs typeface="Futura-Medium"/>
            </a:rPr>
            <a:t>aspirations</a:t>
          </a:r>
          <a:endParaRPr lang="en-US" sz="1300" b="0" kern="1200" dirty="0">
            <a:solidFill>
              <a:srgbClr val="003366"/>
            </a:solidFill>
            <a:latin typeface="Raleway" panose="020B0503030101060003"/>
            <a:cs typeface="Futura-Medium"/>
          </a:endParaRPr>
        </a:p>
      </dsp:txBody>
      <dsp:txXfrm>
        <a:off x="1326736" y="1347182"/>
        <a:ext cx="1116294" cy="1703523"/>
      </dsp:txXfrm>
    </dsp:sp>
    <dsp:sp modelId="{C90728A2-6AD4-414B-A449-FE99270C2761}">
      <dsp:nvSpPr>
        <dsp:cNvPr id="0" name=""/>
        <dsp:cNvSpPr/>
      </dsp:nvSpPr>
      <dsp:spPr>
        <a:xfrm>
          <a:off x="2577364"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10" dirty="0">
              <a:solidFill>
                <a:srgbClr val="003366"/>
              </a:solidFill>
              <a:latin typeface="Raleway" panose="020B0503030101060003"/>
              <a:cs typeface="Futura-Medium"/>
            </a:rPr>
            <a:t>Support that improves </a:t>
          </a:r>
          <a:r>
            <a:rPr lang="en-US" sz="1300" b="0" kern="1200" spc="-5" dirty="0">
              <a:solidFill>
                <a:srgbClr val="003366"/>
              </a:solidFill>
              <a:latin typeface="Raleway" panose="020B0503030101060003"/>
              <a:cs typeface="Futura-Medium"/>
            </a:rPr>
            <a:t>health, </a:t>
          </a:r>
          <a:r>
            <a:rPr lang="en-US" sz="1300" b="0" kern="1200" spc="-10" dirty="0">
              <a:solidFill>
                <a:srgbClr val="003366"/>
              </a:solidFill>
              <a:latin typeface="Raleway" panose="020B0503030101060003"/>
              <a:cs typeface="Futura-Medium"/>
            </a:rPr>
            <a:t>wellbeing </a:t>
          </a:r>
          <a:r>
            <a:rPr lang="en-US" sz="1300" b="0" kern="1200" dirty="0">
              <a:solidFill>
                <a:srgbClr val="003366"/>
              </a:solidFill>
              <a:latin typeface="Raleway" panose="020B0503030101060003"/>
              <a:cs typeface="Futura-Medium"/>
            </a:rPr>
            <a:t>and quality </a:t>
          </a:r>
          <a:r>
            <a:rPr lang="en-US" sz="1300" b="0" kern="1200" spc="-5" dirty="0">
              <a:solidFill>
                <a:srgbClr val="003366"/>
              </a:solidFill>
              <a:latin typeface="Raleway" panose="020B0503030101060003"/>
              <a:cs typeface="Futura-Medium"/>
            </a:rPr>
            <a:t>of </a:t>
          </a:r>
          <a:r>
            <a:rPr lang="en-US" sz="1300" b="0" kern="1200" dirty="0">
              <a:solidFill>
                <a:srgbClr val="003366"/>
              </a:solidFill>
              <a:latin typeface="Raleway" panose="020B0503030101060003"/>
              <a:cs typeface="Futura-Medium"/>
            </a:rPr>
            <a:t>life</a:t>
          </a:r>
        </a:p>
      </dsp:txBody>
      <dsp:txXfrm>
        <a:off x="2612094" y="1347182"/>
        <a:ext cx="1116294" cy="1703523"/>
      </dsp:txXfrm>
    </dsp:sp>
    <dsp:sp modelId="{11C9DB09-1486-4C3E-A90C-462351179E6D}">
      <dsp:nvSpPr>
        <dsp:cNvPr id="0" name=""/>
        <dsp:cNvSpPr/>
      </dsp:nvSpPr>
      <dsp:spPr>
        <a:xfrm>
          <a:off x="3862722"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5" dirty="0">
              <a:solidFill>
                <a:srgbClr val="003366"/>
              </a:solidFill>
              <a:latin typeface="Raleway" panose="020B0503030101060003"/>
              <a:cs typeface="Futura-Medium"/>
            </a:rPr>
            <a:t>Co-produce </a:t>
          </a:r>
          <a:r>
            <a:rPr lang="en-US" sz="1300" b="0" kern="1200" dirty="0">
              <a:solidFill>
                <a:srgbClr val="003366"/>
              </a:solidFill>
              <a:latin typeface="Raleway" panose="020B0503030101060003"/>
              <a:cs typeface="Futura-Medium"/>
            </a:rPr>
            <a:t>services and </a:t>
          </a:r>
          <a:r>
            <a:rPr lang="en-US" sz="1300" b="0" kern="1200" spc="-5" dirty="0">
              <a:solidFill>
                <a:srgbClr val="003366"/>
              </a:solidFill>
              <a:latin typeface="Raleway" panose="020B0503030101060003"/>
              <a:cs typeface="Futura-Medium"/>
            </a:rPr>
            <a:t>care </a:t>
          </a:r>
          <a:r>
            <a:rPr lang="en-US" sz="1300" b="0" kern="1200" spc="5" dirty="0">
              <a:solidFill>
                <a:srgbClr val="003366"/>
              </a:solidFill>
              <a:latin typeface="Raleway" panose="020B0503030101060003"/>
              <a:cs typeface="Futura-Medium"/>
            </a:rPr>
            <a:t>with </a:t>
          </a:r>
          <a:r>
            <a:rPr lang="en-US" sz="1300" b="0" kern="1200" dirty="0">
              <a:solidFill>
                <a:srgbClr val="003366"/>
              </a:solidFill>
              <a:latin typeface="Raleway" panose="020B0503030101060003"/>
              <a:cs typeface="Futura-Medium"/>
            </a:rPr>
            <a:t>people  who use</a:t>
          </a:r>
          <a:r>
            <a:rPr lang="en-US" sz="1300" b="0" kern="1200" spc="-5" dirty="0">
              <a:solidFill>
                <a:srgbClr val="003366"/>
              </a:solidFill>
              <a:latin typeface="Raleway" panose="020B0503030101060003"/>
              <a:cs typeface="Futura-Medium"/>
            </a:rPr>
            <a:t> </a:t>
          </a:r>
          <a:r>
            <a:rPr lang="en-US" sz="1300" b="0" kern="1200" dirty="0">
              <a:solidFill>
                <a:srgbClr val="003366"/>
              </a:solidFill>
              <a:latin typeface="Raleway" panose="020B0503030101060003"/>
              <a:cs typeface="Futura-Medium"/>
            </a:rPr>
            <a:t>them</a:t>
          </a:r>
        </a:p>
      </dsp:txBody>
      <dsp:txXfrm>
        <a:off x="3897452" y="1347182"/>
        <a:ext cx="1116294" cy="1703523"/>
      </dsp:txXfrm>
    </dsp:sp>
    <dsp:sp modelId="{4308FA77-96AE-4D98-9289-6BFFD504D444}">
      <dsp:nvSpPr>
        <dsp:cNvPr id="0" name=""/>
        <dsp:cNvSpPr/>
      </dsp:nvSpPr>
      <dsp:spPr>
        <a:xfrm>
          <a:off x="5148080"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rgbClr val="003366"/>
              </a:solidFill>
              <a:latin typeface="Raleway" panose="020B0503030101060003"/>
              <a:cs typeface="Futura-Medium"/>
            </a:rPr>
            <a:t>Simplify </a:t>
          </a:r>
          <a:r>
            <a:rPr lang="en-US" sz="1300" b="0" kern="1200" spc="5" dirty="0">
              <a:solidFill>
                <a:srgbClr val="003366"/>
              </a:solidFill>
              <a:latin typeface="Raleway" panose="020B0503030101060003"/>
              <a:cs typeface="Futura-Medium"/>
            </a:rPr>
            <a:t>the </a:t>
          </a:r>
          <a:r>
            <a:rPr lang="en-US" sz="1300" b="0" kern="1200" dirty="0">
              <a:solidFill>
                <a:srgbClr val="003366"/>
              </a:solidFill>
              <a:latin typeface="Raleway" panose="020B0503030101060003"/>
              <a:cs typeface="Futura-Medium"/>
            </a:rPr>
            <a:t>system, </a:t>
          </a:r>
          <a:r>
            <a:rPr lang="en-US" sz="1300" b="0" kern="1200" spc="-10" dirty="0">
              <a:solidFill>
                <a:srgbClr val="003366"/>
              </a:solidFill>
              <a:latin typeface="Raleway" panose="020B0503030101060003"/>
              <a:cs typeface="Futura-Medium"/>
            </a:rPr>
            <a:t>make </a:t>
          </a:r>
          <a:r>
            <a:rPr lang="en-US" sz="1300" b="0" kern="1200" spc="-5" dirty="0">
              <a:solidFill>
                <a:srgbClr val="003366"/>
              </a:solidFill>
              <a:latin typeface="Raleway" panose="020B0503030101060003"/>
              <a:cs typeface="Futura-Medium"/>
            </a:rPr>
            <a:t>it easier </a:t>
          </a:r>
          <a:r>
            <a:rPr lang="en-US" sz="1300" b="0" kern="1200" dirty="0">
              <a:solidFill>
                <a:srgbClr val="003366"/>
              </a:solidFill>
              <a:latin typeface="Raleway" panose="020B0503030101060003"/>
              <a:cs typeface="Futura-Medium"/>
            </a:rPr>
            <a:t>to  understand and</a:t>
          </a:r>
          <a:r>
            <a:rPr lang="en-US" sz="1300" b="0" kern="1200" spc="-10" dirty="0">
              <a:solidFill>
                <a:srgbClr val="003366"/>
              </a:solidFill>
              <a:latin typeface="Raleway" panose="020B0503030101060003"/>
              <a:cs typeface="Futura-Medium"/>
            </a:rPr>
            <a:t> </a:t>
          </a:r>
          <a:r>
            <a:rPr lang="en-US" sz="1300" b="0" kern="1200" dirty="0">
              <a:solidFill>
                <a:srgbClr val="003366"/>
              </a:solidFill>
              <a:latin typeface="Raleway" panose="020B0503030101060003"/>
              <a:cs typeface="Futura-Medium"/>
            </a:rPr>
            <a:t>access</a:t>
          </a:r>
        </a:p>
      </dsp:txBody>
      <dsp:txXfrm>
        <a:off x="5182810" y="1347182"/>
        <a:ext cx="1116294" cy="1703523"/>
      </dsp:txXfrm>
    </dsp:sp>
    <dsp:sp modelId="{43A88128-628D-4F78-86E8-09CF463EFFF1}">
      <dsp:nvSpPr>
        <dsp:cNvPr id="0" name=""/>
        <dsp:cNvSpPr/>
      </dsp:nvSpPr>
      <dsp:spPr>
        <a:xfrm>
          <a:off x="6433438"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5" dirty="0">
              <a:solidFill>
                <a:srgbClr val="003366"/>
              </a:solidFill>
              <a:latin typeface="Raleway" panose="020B0503030101060003"/>
              <a:cs typeface="Futura-Medium"/>
            </a:rPr>
            <a:t>Ensure </a:t>
          </a:r>
          <a:r>
            <a:rPr lang="en-US" sz="1300" b="0" kern="1200" spc="5" dirty="0">
              <a:solidFill>
                <a:srgbClr val="003366"/>
              </a:solidFill>
              <a:latin typeface="Raleway" panose="020B0503030101060003"/>
              <a:cs typeface="Futura-Medium"/>
            </a:rPr>
            <a:t>the </a:t>
          </a:r>
          <a:r>
            <a:rPr lang="en-US" sz="1300" b="0" kern="1200" dirty="0">
              <a:solidFill>
                <a:srgbClr val="003366"/>
              </a:solidFill>
              <a:latin typeface="Raleway" panose="020B0503030101060003"/>
              <a:cs typeface="Futura-Medium"/>
            </a:rPr>
            <a:t>right support, </a:t>
          </a:r>
          <a:r>
            <a:rPr lang="en-US" sz="1300" b="0" kern="1200" spc="-5" dirty="0">
              <a:solidFill>
                <a:srgbClr val="003366"/>
              </a:solidFill>
              <a:latin typeface="Raleway" panose="020B0503030101060003"/>
              <a:cs typeface="Futura-Medium"/>
            </a:rPr>
            <a:t>in </a:t>
          </a:r>
          <a:r>
            <a:rPr lang="en-US" sz="1300" b="0" kern="1200" spc="5" dirty="0">
              <a:solidFill>
                <a:srgbClr val="003366"/>
              </a:solidFill>
              <a:latin typeface="Raleway" panose="020B0503030101060003"/>
              <a:cs typeface="Futura-Medium"/>
            </a:rPr>
            <a:t>the </a:t>
          </a:r>
          <a:r>
            <a:rPr lang="en-US" sz="1300" b="0" kern="1200" dirty="0">
              <a:solidFill>
                <a:srgbClr val="003366"/>
              </a:solidFill>
              <a:latin typeface="Raleway" panose="020B0503030101060003"/>
              <a:cs typeface="Futura-Medium"/>
            </a:rPr>
            <a:t>right place, at </a:t>
          </a:r>
          <a:r>
            <a:rPr lang="en-US" sz="1300" b="0" kern="1200" spc="5" dirty="0">
              <a:solidFill>
                <a:srgbClr val="003366"/>
              </a:solidFill>
              <a:latin typeface="Raleway" panose="020B0503030101060003"/>
              <a:cs typeface="Futura-Medium"/>
            </a:rPr>
            <a:t>the </a:t>
          </a:r>
          <a:r>
            <a:rPr lang="en-US" sz="1300" b="0" kern="1200" dirty="0">
              <a:solidFill>
                <a:srgbClr val="003366"/>
              </a:solidFill>
              <a:latin typeface="Raleway" panose="020B0503030101060003"/>
              <a:cs typeface="Futura-Medium"/>
            </a:rPr>
            <a:t>right </a:t>
          </a:r>
          <a:r>
            <a:rPr lang="en-US" sz="1300" b="0" kern="1200" spc="-5" dirty="0">
              <a:solidFill>
                <a:srgbClr val="003366"/>
              </a:solidFill>
              <a:latin typeface="Raleway" panose="020B0503030101060003"/>
              <a:cs typeface="Futura-Medium"/>
            </a:rPr>
            <a:t>time </a:t>
          </a:r>
          <a:r>
            <a:rPr lang="en-US" sz="1300" b="0" kern="1200" dirty="0">
              <a:solidFill>
                <a:srgbClr val="003366"/>
              </a:solidFill>
              <a:latin typeface="Raleway" panose="020B0503030101060003"/>
              <a:cs typeface="Futura-Medium"/>
            </a:rPr>
            <a:t>– as close to </a:t>
          </a:r>
          <a:r>
            <a:rPr lang="en-US" sz="1300" b="0" kern="1200" spc="-5" dirty="0">
              <a:solidFill>
                <a:srgbClr val="003366"/>
              </a:solidFill>
              <a:latin typeface="Raleway" panose="020B0503030101060003"/>
              <a:cs typeface="Futura-Medium"/>
            </a:rPr>
            <a:t>home </a:t>
          </a:r>
          <a:r>
            <a:rPr lang="en-US" sz="1300" b="0" kern="1200" dirty="0">
              <a:solidFill>
                <a:srgbClr val="003366"/>
              </a:solidFill>
              <a:latin typeface="Raleway" panose="020B0503030101060003"/>
              <a:cs typeface="Futura-Medium"/>
            </a:rPr>
            <a:t>as  possible</a:t>
          </a:r>
        </a:p>
      </dsp:txBody>
      <dsp:txXfrm>
        <a:off x="6468168" y="1347182"/>
        <a:ext cx="1116294" cy="1703523"/>
      </dsp:txXfrm>
    </dsp:sp>
    <dsp:sp modelId="{86194E1F-72E0-4538-8F7D-29E7679E0DBA}">
      <dsp:nvSpPr>
        <dsp:cNvPr id="0" name=""/>
        <dsp:cNvSpPr/>
      </dsp:nvSpPr>
      <dsp:spPr>
        <a:xfrm>
          <a:off x="7718795"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5" dirty="0">
              <a:solidFill>
                <a:srgbClr val="003366"/>
              </a:solidFill>
              <a:latin typeface="Raleway" panose="020B0503030101060003"/>
              <a:cs typeface="Futura-Medium"/>
            </a:rPr>
            <a:t>Be </a:t>
          </a:r>
          <a:r>
            <a:rPr lang="en-US" sz="1300" b="0" kern="1200" spc="-10" dirty="0">
              <a:solidFill>
                <a:srgbClr val="003366"/>
              </a:solidFill>
              <a:latin typeface="Raleway" panose="020B0503030101060003"/>
              <a:cs typeface="Futura-Medium"/>
            </a:rPr>
            <a:t>flexible </a:t>
          </a:r>
          <a:r>
            <a:rPr lang="en-US" sz="1300" b="0" kern="1200" dirty="0">
              <a:solidFill>
                <a:srgbClr val="003366"/>
              </a:solidFill>
              <a:latin typeface="Raleway" panose="020B0503030101060003"/>
              <a:cs typeface="Futura-Medium"/>
            </a:rPr>
            <a:t>and </a:t>
          </a:r>
          <a:r>
            <a:rPr lang="en-US" sz="1300" b="0" kern="1200" spc="-10" dirty="0">
              <a:solidFill>
                <a:srgbClr val="003366"/>
              </a:solidFill>
              <a:latin typeface="Raleway" panose="020B0503030101060003"/>
              <a:cs typeface="Futura-Medium"/>
            </a:rPr>
            <a:t>responsive </a:t>
          </a:r>
          <a:r>
            <a:rPr lang="en-US" sz="1300" b="0" kern="1200" dirty="0">
              <a:solidFill>
                <a:srgbClr val="003366"/>
              </a:solidFill>
              <a:latin typeface="Raleway" panose="020B0503030101060003"/>
              <a:cs typeface="Futura-Medium"/>
            </a:rPr>
            <a:t>to meet  personal </a:t>
          </a:r>
          <a:r>
            <a:rPr lang="en-US" sz="1300" b="0" kern="1200" spc="-5" dirty="0">
              <a:solidFill>
                <a:srgbClr val="003366"/>
              </a:solidFill>
              <a:latin typeface="Raleway" panose="020B0503030101060003"/>
              <a:cs typeface="Futura-Medium"/>
            </a:rPr>
            <a:t>needs, </a:t>
          </a:r>
          <a:r>
            <a:rPr lang="en-US" sz="1300" b="0" kern="1200" dirty="0">
              <a:solidFill>
                <a:srgbClr val="003366"/>
              </a:solidFill>
              <a:latin typeface="Raleway" panose="020B0503030101060003"/>
              <a:cs typeface="Futura-Medium"/>
            </a:rPr>
            <a:t>wishes and</a:t>
          </a:r>
          <a:r>
            <a:rPr lang="en-US" sz="1300" b="0" kern="1200" spc="-90" dirty="0">
              <a:solidFill>
                <a:srgbClr val="003366"/>
              </a:solidFill>
              <a:latin typeface="Raleway" panose="020B0503030101060003"/>
              <a:cs typeface="Futura-Medium"/>
            </a:rPr>
            <a:t> </a:t>
          </a:r>
          <a:r>
            <a:rPr lang="en-US" sz="1300" b="0" kern="1200" spc="-5" dirty="0">
              <a:solidFill>
                <a:srgbClr val="003366"/>
              </a:solidFill>
              <a:latin typeface="Raleway" panose="020B0503030101060003"/>
              <a:cs typeface="Futura-Medium"/>
            </a:rPr>
            <a:t>outcomes</a:t>
          </a:r>
          <a:endParaRPr lang="en-US" sz="1300" b="0" kern="1200" dirty="0">
            <a:solidFill>
              <a:srgbClr val="003366"/>
            </a:solidFill>
            <a:latin typeface="Raleway" panose="020B0503030101060003"/>
            <a:cs typeface="Futura-Medium"/>
          </a:endParaRPr>
        </a:p>
      </dsp:txBody>
      <dsp:txXfrm>
        <a:off x="7753525" y="1347182"/>
        <a:ext cx="1116294" cy="1703523"/>
      </dsp:txXfrm>
    </dsp:sp>
    <dsp:sp modelId="{090B5DFD-411D-49BE-BF29-70954B70F46D}">
      <dsp:nvSpPr>
        <dsp:cNvPr id="0" name=""/>
        <dsp:cNvSpPr/>
      </dsp:nvSpPr>
      <dsp:spPr>
        <a:xfrm>
          <a:off x="9004153"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10" dirty="0">
              <a:solidFill>
                <a:srgbClr val="003366"/>
              </a:solidFill>
              <a:latin typeface="Raleway" panose="020B0503030101060003"/>
              <a:cs typeface="Futura-Medium"/>
            </a:rPr>
            <a:t>Deliver </a:t>
          </a:r>
          <a:r>
            <a:rPr lang="en-US" sz="1300" b="0" kern="1200" spc="-5" dirty="0">
              <a:solidFill>
                <a:srgbClr val="003366"/>
              </a:solidFill>
              <a:latin typeface="Raleway" panose="020B0503030101060003"/>
              <a:cs typeface="Futura-Medium"/>
            </a:rPr>
            <a:t>value </a:t>
          </a:r>
          <a:r>
            <a:rPr lang="en-US" sz="1300" b="0" kern="1200" dirty="0">
              <a:solidFill>
                <a:srgbClr val="003366"/>
              </a:solidFill>
              <a:latin typeface="Raleway" panose="020B0503030101060003"/>
              <a:cs typeface="Futura-Medium"/>
            </a:rPr>
            <a:t>for </a:t>
          </a:r>
          <a:r>
            <a:rPr lang="en-US" sz="1300" b="0" kern="1200" spc="-15" dirty="0">
              <a:solidFill>
                <a:srgbClr val="003366"/>
              </a:solidFill>
              <a:latin typeface="Raleway" panose="020B0503030101060003"/>
              <a:cs typeface="Futura-Medium"/>
            </a:rPr>
            <a:t>money, </a:t>
          </a:r>
          <a:r>
            <a:rPr lang="en-US" sz="1300" b="0" kern="1200" dirty="0">
              <a:solidFill>
                <a:srgbClr val="003366"/>
              </a:solidFill>
              <a:latin typeface="Raleway" panose="020B0503030101060003"/>
              <a:cs typeface="Futura-Medium"/>
            </a:rPr>
            <a:t>making best use  </a:t>
          </a:r>
          <a:r>
            <a:rPr lang="en-US" sz="1300" b="0" kern="1200" spc="-5" dirty="0">
              <a:solidFill>
                <a:srgbClr val="003366"/>
              </a:solidFill>
              <a:latin typeface="Raleway" panose="020B0503030101060003"/>
              <a:cs typeface="Futura-Medium"/>
            </a:rPr>
            <a:t>of resources across </a:t>
          </a:r>
          <a:r>
            <a:rPr lang="en-US" sz="1300" b="0" kern="1200" spc="5" dirty="0">
              <a:solidFill>
                <a:srgbClr val="003366"/>
              </a:solidFill>
              <a:latin typeface="Raleway" panose="020B0503030101060003"/>
              <a:cs typeface="Futura-Medium"/>
            </a:rPr>
            <a:t>the</a:t>
          </a:r>
          <a:r>
            <a:rPr lang="en-US" sz="1300" b="0" kern="1200" spc="-10" dirty="0">
              <a:solidFill>
                <a:srgbClr val="003366"/>
              </a:solidFill>
              <a:latin typeface="Raleway" panose="020B0503030101060003"/>
              <a:cs typeface="Futura-Medium"/>
            </a:rPr>
            <a:t> </a:t>
          </a:r>
          <a:r>
            <a:rPr lang="en-US" sz="1300" b="0" kern="1200" dirty="0">
              <a:solidFill>
                <a:srgbClr val="003366"/>
              </a:solidFill>
              <a:latin typeface="Raleway" panose="020B0503030101060003"/>
              <a:cs typeface="Futura-Medium"/>
            </a:rPr>
            <a:t>system and spending within our means</a:t>
          </a:r>
        </a:p>
      </dsp:txBody>
      <dsp:txXfrm>
        <a:off x="9038883" y="1347182"/>
        <a:ext cx="1116294" cy="1703523"/>
      </dsp:txXfrm>
    </dsp:sp>
    <dsp:sp modelId="{EE66E76E-52E1-41F7-A749-1B9591110BC8}">
      <dsp:nvSpPr>
        <dsp:cNvPr id="0" name=""/>
        <dsp:cNvSpPr/>
      </dsp:nvSpPr>
      <dsp:spPr>
        <a:xfrm>
          <a:off x="10289511" y="1312452"/>
          <a:ext cx="1185754" cy="1772983"/>
        </a:xfrm>
        <a:prstGeom prst="roundRect">
          <a:avLst>
            <a:gd name="adj" fmla="val 10000"/>
          </a:avLst>
        </a:prstGeom>
        <a:solidFill>
          <a:srgbClr val="00B2BB">
            <a:alpha val="50000"/>
          </a:srgbClr>
        </a:solidFill>
        <a:ln w="38100" cap="flat" cmpd="sng" algn="ctr">
          <a:solidFill>
            <a:srgbClr val="BBD03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spc="-10" dirty="0">
              <a:solidFill>
                <a:srgbClr val="003366"/>
              </a:solidFill>
              <a:latin typeface="Raleway" panose="020B0503030101060003"/>
              <a:cs typeface="Futura-Medium"/>
            </a:rPr>
            <a:t>Develop </a:t>
          </a:r>
          <a:r>
            <a:rPr lang="en-US" sz="1300" b="0" kern="1200" dirty="0">
              <a:solidFill>
                <a:srgbClr val="003366"/>
              </a:solidFill>
              <a:latin typeface="Raleway" panose="020B0503030101060003"/>
              <a:cs typeface="Futura-Medium"/>
            </a:rPr>
            <a:t>self supporting, thriving  communities</a:t>
          </a:r>
        </a:p>
      </dsp:txBody>
      <dsp:txXfrm>
        <a:off x="10324241" y="1347182"/>
        <a:ext cx="1116294" cy="17035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510" y="436280"/>
          <a:ext cx="1992495" cy="1195497"/>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day centres to make these changes</a:t>
          </a:r>
        </a:p>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 includes </a:t>
          </a:r>
          <a:r>
            <a:rPr lang="en-GB" sz="1300" kern="1200" dirty="0" err="1">
              <a:solidFill>
                <a:srgbClr val="000000"/>
              </a:solidFill>
              <a:latin typeface="Raleway" pitchFamily="2" charset="0"/>
            </a:rPr>
            <a:t>Sonali</a:t>
          </a:r>
          <a:r>
            <a:rPr lang="en-GB" sz="1300" kern="1200" dirty="0">
              <a:solidFill>
                <a:srgbClr val="000000"/>
              </a:solidFill>
              <a:latin typeface="Raleway" pitchFamily="2" charset="0"/>
            </a:rPr>
            <a:t> Gardens, Create and Russia Lane services</a:t>
          </a:r>
        </a:p>
      </dsp:txBody>
      <dsp:txXfrm>
        <a:off x="510" y="436280"/>
        <a:ext cx="1992495" cy="1195497"/>
      </dsp:txXfrm>
    </dsp:sp>
    <dsp:sp modelId="{BBC688E1-C49E-4B0C-A81A-15EE7DB2E926}">
      <dsp:nvSpPr>
        <dsp:cNvPr id="0" name=""/>
        <dsp:cNvSpPr/>
      </dsp:nvSpPr>
      <dsp:spPr>
        <a:xfrm>
          <a:off x="2192255" y="436280"/>
          <a:ext cx="1992495" cy="1195497"/>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Tackle the barriers that make it harder for people to get out and about</a:t>
          </a:r>
        </a:p>
      </dsp:txBody>
      <dsp:txXfrm>
        <a:off x="2192255" y="436280"/>
        <a:ext cx="1992495" cy="11954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29672" y="1354"/>
          <a:ext cx="1465069" cy="879041"/>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through </a:t>
          </a:r>
          <a:r>
            <a:rPr lang="en-GB" sz="1300" kern="1200" dirty="0">
              <a:solidFill>
                <a:srgbClr val="000000"/>
              </a:solidFill>
              <a:latin typeface="Raleway" pitchFamily="2" charset="0"/>
              <a:hlinkClick xmlns:r="http://schemas.openxmlformats.org/officeDocument/2006/relationships" r:id="rId1"/>
            </a:rPr>
            <a:t>Tower Hamlets Together</a:t>
          </a:r>
          <a:endParaRPr lang="en-GB" sz="1300" kern="1200" dirty="0">
            <a:solidFill>
              <a:srgbClr val="000000"/>
            </a:solidFill>
            <a:latin typeface="Raleway" pitchFamily="2" charset="0"/>
          </a:endParaRPr>
        </a:p>
      </dsp:txBody>
      <dsp:txXfrm>
        <a:off x="29672" y="1354"/>
        <a:ext cx="1465069" cy="879041"/>
      </dsp:txXfrm>
    </dsp:sp>
    <dsp:sp modelId="{BBC688E1-C49E-4B0C-A81A-15EE7DB2E926}">
      <dsp:nvSpPr>
        <dsp:cNvPr id="0" name=""/>
        <dsp:cNvSpPr/>
      </dsp:nvSpPr>
      <dsp:spPr>
        <a:xfrm>
          <a:off x="1641248" y="1354"/>
          <a:ext cx="1465069" cy="879041"/>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people who user social care and carers.</a:t>
          </a:r>
        </a:p>
      </dsp:txBody>
      <dsp:txXfrm>
        <a:off x="1641248" y="1354"/>
        <a:ext cx="1465069" cy="879041"/>
      </dsp:txXfrm>
    </dsp:sp>
    <dsp:sp modelId="{9233129B-DCAE-49EA-9E14-2C6710EAFCA1}">
      <dsp:nvSpPr>
        <dsp:cNvPr id="0" name=""/>
        <dsp:cNvSpPr/>
      </dsp:nvSpPr>
      <dsp:spPr>
        <a:xfrm>
          <a:off x="3252825" y="1354"/>
          <a:ext cx="1465069" cy="879041"/>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Housing Forum.</a:t>
          </a:r>
        </a:p>
      </dsp:txBody>
      <dsp:txXfrm>
        <a:off x="3252825" y="1354"/>
        <a:ext cx="1465069" cy="879041"/>
      </dsp:txXfrm>
    </dsp:sp>
    <dsp:sp modelId="{8D0743E7-68FF-4D5E-B3F8-9D52A4B95DCC}">
      <dsp:nvSpPr>
        <dsp:cNvPr id="0" name=""/>
        <dsp:cNvSpPr/>
      </dsp:nvSpPr>
      <dsp:spPr>
        <a:xfrm>
          <a:off x="1641248" y="1026902"/>
          <a:ext cx="1465069" cy="879041"/>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other organisations.</a:t>
          </a:r>
        </a:p>
      </dsp:txBody>
      <dsp:txXfrm>
        <a:off x="1641248" y="1026902"/>
        <a:ext cx="1465069" cy="8790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423226" y="588"/>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Improve the data used to make financial decisions</a:t>
          </a:r>
        </a:p>
      </dsp:txBody>
      <dsp:txXfrm>
        <a:off x="423226" y="588"/>
        <a:ext cx="1589909" cy="953945"/>
      </dsp:txXfrm>
    </dsp:sp>
    <dsp:sp modelId="{BBC688E1-C49E-4B0C-A81A-15EE7DB2E926}">
      <dsp:nvSpPr>
        <dsp:cNvPr id="0" name=""/>
        <dsp:cNvSpPr/>
      </dsp:nvSpPr>
      <dsp:spPr>
        <a:xfrm>
          <a:off x="2172126" y="588"/>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Make sure everyone has a Financial Assessment</a:t>
          </a:r>
        </a:p>
      </dsp:txBody>
      <dsp:txXfrm>
        <a:off x="2172126" y="588"/>
        <a:ext cx="1589909" cy="953945"/>
      </dsp:txXfrm>
    </dsp:sp>
    <dsp:sp modelId="{B083A97D-05DE-458D-AA5A-FA988D7089B0}">
      <dsp:nvSpPr>
        <dsp:cNvPr id="0" name=""/>
        <dsp:cNvSpPr/>
      </dsp:nvSpPr>
      <dsp:spPr>
        <a:xfrm>
          <a:off x="1297676" y="1113524"/>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Improve debt collection</a:t>
          </a:r>
        </a:p>
      </dsp:txBody>
      <dsp:txXfrm>
        <a:off x="1297676" y="1113524"/>
        <a:ext cx="1589909" cy="9539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423226" y="588"/>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Improve the quality of data on Mosaic – identify issues and correct them.</a:t>
          </a:r>
        </a:p>
      </dsp:txBody>
      <dsp:txXfrm>
        <a:off x="423226" y="588"/>
        <a:ext cx="1589909" cy="953945"/>
      </dsp:txXfrm>
    </dsp:sp>
    <dsp:sp modelId="{BBC688E1-C49E-4B0C-A81A-15EE7DB2E926}">
      <dsp:nvSpPr>
        <dsp:cNvPr id="0" name=""/>
        <dsp:cNvSpPr/>
      </dsp:nvSpPr>
      <dsp:spPr>
        <a:xfrm>
          <a:off x="2172126" y="588"/>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Carrying out Mosaic Phase 2 – this project will improve our IT.</a:t>
          </a:r>
        </a:p>
      </dsp:txBody>
      <dsp:txXfrm>
        <a:off x="2172126" y="588"/>
        <a:ext cx="1589909" cy="953945"/>
      </dsp:txXfrm>
    </dsp:sp>
    <dsp:sp modelId="{A92CEB40-7DC3-4547-9298-247AE655DD5A}">
      <dsp:nvSpPr>
        <dsp:cNvPr id="0" name=""/>
        <dsp:cNvSpPr/>
      </dsp:nvSpPr>
      <dsp:spPr>
        <a:xfrm>
          <a:off x="1297676" y="1113524"/>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Provide staff with tools and training to collect, record, analyse and use data.</a:t>
          </a:r>
        </a:p>
      </dsp:txBody>
      <dsp:txXfrm>
        <a:off x="1297676" y="1113524"/>
        <a:ext cx="1589909" cy="953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3B1A3-688C-46E0-8A3C-121830842173}">
      <dsp:nvSpPr>
        <dsp:cNvPr id="0" name=""/>
        <dsp:cNvSpPr/>
      </dsp:nvSpPr>
      <dsp:spPr>
        <a:xfrm>
          <a:off x="3605" y="142863"/>
          <a:ext cx="2167874" cy="592113"/>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Our diverse communities</a:t>
          </a:r>
        </a:p>
      </dsp:txBody>
      <dsp:txXfrm>
        <a:off x="3605" y="142863"/>
        <a:ext cx="2167874" cy="592113"/>
      </dsp:txXfrm>
    </dsp:sp>
    <dsp:sp modelId="{1218B8A4-65A0-4CC0-896F-448A05302A83}">
      <dsp:nvSpPr>
        <dsp:cNvPr id="0" name=""/>
        <dsp:cNvSpPr/>
      </dsp:nvSpPr>
      <dsp:spPr>
        <a:xfrm>
          <a:off x="3605" y="734976"/>
          <a:ext cx="2167874" cy="11858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000000"/>
              </a:solidFill>
              <a:latin typeface="Raleway" panose="020B0503030101060003"/>
            </a:rPr>
            <a:t>16th most ethnically diverse local authority in England </a:t>
          </a:r>
          <a:r>
            <a:rPr lang="en-GB" sz="1200" kern="1200" dirty="0">
              <a:solidFill>
                <a:srgbClr val="000000"/>
              </a:solidFill>
              <a:latin typeface="Raleway" panose="020B0503030101060003"/>
            </a:rPr>
            <a:t>(2019)</a:t>
          </a:r>
          <a:endParaRPr lang="en-GB" sz="1200" kern="1200" dirty="0">
            <a:solidFill>
              <a:srgbClr val="000000"/>
            </a:solidFill>
            <a:latin typeface="Raleway" pitchFamily="2" charset="0"/>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Bangladeshi community  make up one third of the population.</a:t>
          </a:r>
          <a:endParaRPr lang="en-GB" sz="1200" kern="1200" dirty="0">
            <a:solidFill>
              <a:srgbClr val="000000"/>
            </a:solidFill>
            <a:latin typeface="Raleway" pitchFamily="2" charset="0"/>
          </a:endParaRPr>
        </a:p>
      </dsp:txBody>
      <dsp:txXfrm>
        <a:off x="3605" y="734976"/>
        <a:ext cx="2167874" cy="1185840"/>
      </dsp:txXfrm>
    </dsp:sp>
    <dsp:sp modelId="{02CFB3B1-DC7A-4283-8735-8EEB50C46749}">
      <dsp:nvSpPr>
        <dsp:cNvPr id="0" name=""/>
        <dsp:cNvSpPr/>
      </dsp:nvSpPr>
      <dsp:spPr>
        <a:xfrm>
          <a:off x="2474981" y="142863"/>
          <a:ext cx="2167874" cy="592113"/>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Vibrant range of things to do in Tower Hamlets</a:t>
          </a:r>
        </a:p>
      </dsp:txBody>
      <dsp:txXfrm>
        <a:off x="2474981" y="142863"/>
        <a:ext cx="2167874" cy="592113"/>
      </dsp:txXfrm>
    </dsp:sp>
    <dsp:sp modelId="{4CE6C185-B460-4A38-A07D-F2497083B122}">
      <dsp:nvSpPr>
        <dsp:cNvPr id="0" name=""/>
        <dsp:cNvSpPr/>
      </dsp:nvSpPr>
      <dsp:spPr>
        <a:xfrm>
          <a:off x="2474981" y="734976"/>
          <a:ext cx="2167874" cy="11858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From Tower of London to Brick Lane, from Victoria Park to Canary Wharf, and from Roman Road market to Columbia Road Flower market</a:t>
          </a:r>
          <a:endParaRPr lang="en-GB" sz="1200" kern="1200" dirty="0">
            <a:solidFill>
              <a:srgbClr val="000000"/>
            </a:solidFill>
            <a:latin typeface="Raleway" pitchFamily="2" charset="0"/>
          </a:endParaRPr>
        </a:p>
      </dsp:txBody>
      <dsp:txXfrm>
        <a:off x="2474981" y="734976"/>
        <a:ext cx="2167874" cy="1185840"/>
      </dsp:txXfrm>
    </dsp:sp>
    <dsp:sp modelId="{3012127C-75A6-40DF-9F46-E31B76E8F29F}">
      <dsp:nvSpPr>
        <dsp:cNvPr id="0" name=""/>
        <dsp:cNvSpPr/>
      </dsp:nvSpPr>
      <dsp:spPr>
        <a:xfrm>
          <a:off x="4946358" y="142863"/>
          <a:ext cx="2167874" cy="592113"/>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 Track record of working closely with other organisations</a:t>
          </a:r>
        </a:p>
      </dsp:txBody>
      <dsp:txXfrm>
        <a:off x="4946358" y="142863"/>
        <a:ext cx="2167874" cy="592113"/>
      </dsp:txXfrm>
    </dsp:sp>
    <dsp:sp modelId="{9B94998E-6ECD-4D94-A972-BBD000F6E1FC}">
      <dsp:nvSpPr>
        <dsp:cNvPr id="0" name=""/>
        <dsp:cNvSpPr/>
      </dsp:nvSpPr>
      <dsp:spPr>
        <a:xfrm>
          <a:off x="4946358" y="734976"/>
          <a:ext cx="2167874" cy="11858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itchFamily="2" charset="0"/>
            </a:rPr>
            <a:t>We work closely with the NHS and other organisations</a:t>
          </a:r>
        </a:p>
        <a:p>
          <a:pPr marL="114300" lvl="1" indent="-114300" algn="l" defTabSz="533400">
            <a:lnSpc>
              <a:spcPct val="90000"/>
            </a:lnSpc>
            <a:spcBef>
              <a:spcPct val="0"/>
            </a:spcBef>
            <a:spcAft>
              <a:spcPct val="15000"/>
            </a:spcAft>
            <a:buChar char="•"/>
          </a:pPr>
          <a:r>
            <a:rPr lang="en-GB" sz="1200" kern="1200" dirty="0">
              <a:solidFill>
                <a:srgbClr val="000000"/>
              </a:solidFill>
              <a:latin typeface="Raleway" pitchFamily="2" charset="0"/>
            </a:rPr>
            <a:t>The partnership of health and care services is called ‘Tower Hamlets Together’</a:t>
          </a:r>
        </a:p>
      </dsp:txBody>
      <dsp:txXfrm>
        <a:off x="4946358" y="734976"/>
        <a:ext cx="2167874" cy="1185840"/>
      </dsp:txXfrm>
    </dsp:sp>
    <dsp:sp modelId="{337C3A8D-6D48-4AA8-820F-F8D28AFDC3D4}">
      <dsp:nvSpPr>
        <dsp:cNvPr id="0" name=""/>
        <dsp:cNvSpPr/>
      </dsp:nvSpPr>
      <dsp:spPr>
        <a:xfrm>
          <a:off x="7417734" y="142863"/>
          <a:ext cx="2167874" cy="592113"/>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Our approach to supporting people </a:t>
          </a:r>
        </a:p>
      </dsp:txBody>
      <dsp:txXfrm>
        <a:off x="7417734" y="142863"/>
        <a:ext cx="2167874" cy="592113"/>
      </dsp:txXfrm>
    </dsp:sp>
    <dsp:sp modelId="{379EF88A-FB18-41A5-A425-72B69BAA9C63}">
      <dsp:nvSpPr>
        <dsp:cNvPr id="0" name=""/>
        <dsp:cNvSpPr/>
      </dsp:nvSpPr>
      <dsp:spPr>
        <a:xfrm>
          <a:off x="7417734" y="734976"/>
          <a:ext cx="2167874" cy="11858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itchFamily="2" charset="0"/>
            </a:rPr>
            <a:t>Social workers and staff  focus on </a:t>
          </a:r>
          <a:r>
            <a:rPr lang="en-GB" sz="1200" kern="1200" dirty="0">
              <a:solidFill>
                <a:srgbClr val="000000"/>
              </a:solidFill>
              <a:latin typeface="Raleway" panose="020B0503030101060003"/>
            </a:rPr>
            <a:t>the things people can do, as well as what they need help with.</a:t>
          </a:r>
          <a:endParaRPr lang="en-GB" sz="1200" kern="1200" dirty="0">
            <a:solidFill>
              <a:srgbClr val="000000"/>
            </a:solidFill>
            <a:latin typeface="Raleway" pitchFamily="2" charset="0"/>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Raleway" pitchFamily="2" charset="0"/>
            </a:rPr>
            <a:t>Sometimes called ‘strengths-based practice’</a:t>
          </a:r>
        </a:p>
      </dsp:txBody>
      <dsp:txXfrm>
        <a:off x="7417734" y="734976"/>
        <a:ext cx="2167874" cy="1185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3B1A3-688C-46E0-8A3C-121830842173}">
      <dsp:nvSpPr>
        <dsp:cNvPr id="0" name=""/>
        <dsp:cNvSpPr/>
      </dsp:nvSpPr>
      <dsp:spPr>
        <a:xfrm>
          <a:off x="5039" y="103519"/>
          <a:ext cx="1931838" cy="425687"/>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Poverty</a:t>
          </a:r>
        </a:p>
      </dsp:txBody>
      <dsp:txXfrm>
        <a:off x="5039" y="103519"/>
        <a:ext cx="1931838" cy="425687"/>
      </dsp:txXfrm>
    </dsp:sp>
    <dsp:sp modelId="{1218B8A4-65A0-4CC0-896F-448A05302A83}">
      <dsp:nvSpPr>
        <dsp:cNvPr id="0" name=""/>
        <dsp:cNvSpPr/>
      </dsp:nvSpPr>
      <dsp:spPr>
        <a:xfrm>
          <a:off x="5039" y="529207"/>
          <a:ext cx="1931838" cy="15152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50</a:t>
          </a:r>
          <a:r>
            <a:rPr lang="en-GB" sz="1200" kern="1200" baseline="30000" dirty="0">
              <a:solidFill>
                <a:srgbClr val="000000"/>
              </a:solidFill>
              <a:latin typeface="Raleway" panose="020B0503030101060003"/>
            </a:rPr>
            <a:t>th</a:t>
          </a:r>
          <a:r>
            <a:rPr lang="en-GB" sz="1200" kern="1200" dirty="0">
              <a:solidFill>
                <a:srgbClr val="000000"/>
              </a:solidFill>
              <a:latin typeface="Raleway" panose="020B0503030101060003"/>
            </a:rPr>
            <a:t> most deprived borough in England (2019)</a:t>
          </a:r>
          <a:endParaRPr lang="en-GB" sz="1200" kern="1200" dirty="0">
            <a:solidFill>
              <a:srgbClr val="000000"/>
            </a:solidFill>
            <a:latin typeface="Raleway" pitchFamily="2" charset="0"/>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44% of older people live in income deprived households – highest in England (2019) </a:t>
          </a:r>
          <a:endParaRPr lang="en-GB" sz="1200" kern="1200" dirty="0">
            <a:solidFill>
              <a:srgbClr val="000000"/>
            </a:solidFill>
            <a:latin typeface="Raleway" pitchFamily="2" charset="0"/>
          </a:endParaRPr>
        </a:p>
        <a:p>
          <a:pPr marL="114300" lvl="1" indent="-114300" algn="l" defTabSz="533400">
            <a:lnSpc>
              <a:spcPct val="90000"/>
            </a:lnSpc>
            <a:spcBef>
              <a:spcPct val="0"/>
            </a:spcBef>
            <a:spcAft>
              <a:spcPct val="15000"/>
            </a:spcAft>
            <a:buChar char="•"/>
          </a:pPr>
          <a:endParaRPr lang="en-GB" sz="1200" kern="1200" dirty="0">
            <a:solidFill>
              <a:srgbClr val="000000"/>
            </a:solidFill>
            <a:latin typeface="Raleway" pitchFamily="2" charset="0"/>
          </a:endParaRPr>
        </a:p>
      </dsp:txBody>
      <dsp:txXfrm>
        <a:off x="5039" y="529207"/>
        <a:ext cx="1931838" cy="1515240"/>
      </dsp:txXfrm>
    </dsp:sp>
    <dsp:sp modelId="{02CFB3B1-DC7A-4283-8735-8EEB50C46749}">
      <dsp:nvSpPr>
        <dsp:cNvPr id="0" name=""/>
        <dsp:cNvSpPr/>
      </dsp:nvSpPr>
      <dsp:spPr>
        <a:xfrm>
          <a:off x="2207335" y="103519"/>
          <a:ext cx="1931838" cy="425687"/>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Financial pressures</a:t>
          </a:r>
        </a:p>
      </dsp:txBody>
      <dsp:txXfrm>
        <a:off x="2207335" y="103519"/>
        <a:ext cx="1931838" cy="425687"/>
      </dsp:txXfrm>
    </dsp:sp>
    <dsp:sp modelId="{4CE6C185-B460-4A38-A07D-F2497083B122}">
      <dsp:nvSpPr>
        <dsp:cNvPr id="0" name=""/>
        <dsp:cNvSpPr/>
      </dsp:nvSpPr>
      <dsp:spPr>
        <a:xfrm>
          <a:off x="2207335" y="529207"/>
          <a:ext cx="1931838" cy="15152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We are spending more than we have in adult social care (2021-21) </a:t>
          </a:r>
          <a:endParaRPr lang="en-GB" sz="1200" kern="1200" dirty="0">
            <a:solidFill>
              <a:srgbClr val="000000"/>
            </a:solidFill>
            <a:latin typeface="Raleway" pitchFamily="2" charset="0"/>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We must make more savings in coming years</a:t>
          </a:r>
          <a:endParaRPr lang="en-GB" sz="1200" kern="1200" dirty="0">
            <a:solidFill>
              <a:srgbClr val="000000"/>
            </a:solidFill>
            <a:latin typeface="Raleway" pitchFamily="2" charset="0"/>
          </a:endParaRPr>
        </a:p>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Demand for social care is set to grow. </a:t>
          </a:r>
          <a:endParaRPr lang="en-GB" sz="1200" kern="1200" dirty="0">
            <a:solidFill>
              <a:srgbClr val="000000"/>
            </a:solidFill>
            <a:latin typeface="Raleway" pitchFamily="2" charset="0"/>
          </a:endParaRPr>
        </a:p>
      </dsp:txBody>
      <dsp:txXfrm>
        <a:off x="2207335" y="529207"/>
        <a:ext cx="1931838" cy="1515240"/>
      </dsp:txXfrm>
    </dsp:sp>
    <dsp:sp modelId="{3012127C-75A6-40DF-9F46-E31B76E8F29F}">
      <dsp:nvSpPr>
        <dsp:cNvPr id="0" name=""/>
        <dsp:cNvSpPr/>
      </dsp:nvSpPr>
      <dsp:spPr>
        <a:xfrm>
          <a:off x="4409631" y="103519"/>
          <a:ext cx="1931838" cy="425687"/>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 Workforce pressures</a:t>
          </a:r>
        </a:p>
      </dsp:txBody>
      <dsp:txXfrm>
        <a:off x="4409631" y="103519"/>
        <a:ext cx="1931838" cy="425687"/>
      </dsp:txXfrm>
    </dsp:sp>
    <dsp:sp modelId="{9B94998E-6ECD-4D94-A972-BBD000F6E1FC}">
      <dsp:nvSpPr>
        <dsp:cNvPr id="0" name=""/>
        <dsp:cNvSpPr/>
      </dsp:nvSpPr>
      <dsp:spPr>
        <a:xfrm>
          <a:off x="4409631" y="529207"/>
          <a:ext cx="1931838" cy="15152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itchFamily="2" charset="0"/>
            </a:rPr>
            <a:t>Across the UK, it can be difficult to recruit and retain social care staff.</a:t>
          </a:r>
        </a:p>
      </dsp:txBody>
      <dsp:txXfrm>
        <a:off x="4409631" y="529207"/>
        <a:ext cx="1931838" cy="1515240"/>
      </dsp:txXfrm>
    </dsp:sp>
    <dsp:sp modelId="{337C3A8D-6D48-4AA8-820F-F8D28AFDC3D4}">
      <dsp:nvSpPr>
        <dsp:cNvPr id="0" name=""/>
        <dsp:cNvSpPr/>
      </dsp:nvSpPr>
      <dsp:spPr>
        <a:xfrm>
          <a:off x="6611927" y="103519"/>
          <a:ext cx="1931838" cy="425687"/>
        </a:xfrm>
        <a:prstGeom prst="rect">
          <a:avLst/>
        </a:prstGeom>
        <a:solidFill>
          <a:schemeClr val="lt1">
            <a:hueOff val="0"/>
            <a:satOff val="0"/>
            <a:lumOff val="0"/>
            <a:alphaOff val="0"/>
          </a:schemeClr>
        </a:solidFill>
        <a:ln w="38100" cap="flat" cmpd="sng" algn="ctr">
          <a:solidFill>
            <a:srgbClr val="00B2B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Recovery from Covid-19</a:t>
          </a:r>
        </a:p>
      </dsp:txBody>
      <dsp:txXfrm>
        <a:off x="6611927" y="103519"/>
        <a:ext cx="1931838" cy="425687"/>
      </dsp:txXfrm>
    </dsp:sp>
    <dsp:sp modelId="{379EF88A-FB18-41A5-A425-72B69BAA9C63}">
      <dsp:nvSpPr>
        <dsp:cNvPr id="0" name=""/>
        <dsp:cNvSpPr/>
      </dsp:nvSpPr>
      <dsp:spPr>
        <a:xfrm>
          <a:off x="6611927" y="529207"/>
          <a:ext cx="1931838" cy="15152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itchFamily="2" charset="0"/>
            </a:rPr>
            <a:t>The pandemic has had a negative impact on some people’s mental health, on people’s finances and on overall wellbeing.  </a:t>
          </a:r>
        </a:p>
      </dsp:txBody>
      <dsp:txXfrm>
        <a:off x="6611927" y="529207"/>
        <a:ext cx="1931838" cy="1515240"/>
      </dsp:txXfrm>
    </dsp:sp>
    <dsp:sp modelId="{DDDD0ADF-8B91-4A7A-90A0-BE61D5D03138}">
      <dsp:nvSpPr>
        <dsp:cNvPr id="0" name=""/>
        <dsp:cNvSpPr/>
      </dsp:nvSpPr>
      <dsp:spPr>
        <a:xfrm>
          <a:off x="8814222" y="103519"/>
          <a:ext cx="1931838" cy="425687"/>
        </a:xfrm>
        <a:prstGeom prst="rect">
          <a:avLst/>
        </a:prstGeom>
        <a:solidFill>
          <a:schemeClr val="lt1">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3366"/>
              </a:solidFill>
              <a:latin typeface="Raleway" pitchFamily="2" charset="0"/>
            </a:rPr>
            <a:t>Understanding social care</a:t>
          </a:r>
        </a:p>
      </dsp:txBody>
      <dsp:txXfrm>
        <a:off x="8814222" y="103519"/>
        <a:ext cx="1931838" cy="425687"/>
      </dsp:txXfrm>
    </dsp:sp>
    <dsp:sp modelId="{E9B52DFA-7DC6-4B08-897B-7F12D6FED545}">
      <dsp:nvSpPr>
        <dsp:cNvPr id="0" name=""/>
        <dsp:cNvSpPr/>
      </dsp:nvSpPr>
      <dsp:spPr>
        <a:xfrm>
          <a:off x="8814222" y="529207"/>
          <a:ext cx="1931838" cy="1515240"/>
        </a:xfrm>
        <a:prstGeom prst="rect">
          <a:avLst/>
        </a:prstGeom>
        <a:solidFill>
          <a:schemeClr val="lt1">
            <a:alpha val="90000"/>
            <a:tint val="40000"/>
            <a:hueOff val="0"/>
            <a:satOff val="0"/>
            <a:lumOff val="0"/>
            <a:alphaOff val="0"/>
          </a:schemeClr>
        </a:solidFill>
        <a:ln w="38100" cap="flat" cmpd="sng" algn="ctr">
          <a:solidFill>
            <a:srgbClr val="00B2BB">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000000"/>
              </a:solidFill>
              <a:latin typeface="Raleway" panose="020B0503030101060003"/>
            </a:rPr>
            <a:t>Can be difficult to understand how social care works, what support is available and who can get it.</a:t>
          </a:r>
          <a:endParaRPr lang="en-GB" sz="1200" b="1" kern="1200" dirty="0">
            <a:solidFill>
              <a:srgbClr val="000000"/>
            </a:solidFill>
            <a:latin typeface="Raleway" pitchFamily="2" charset="0"/>
          </a:endParaRPr>
        </a:p>
      </dsp:txBody>
      <dsp:txXfrm>
        <a:off x="8814222" y="529207"/>
        <a:ext cx="1931838" cy="1515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710970" y="356"/>
          <a:ext cx="1590266" cy="954159"/>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a:t>
          </a:r>
          <a:r>
            <a:rPr lang="en-GB" sz="1300" kern="1200" dirty="0">
              <a:solidFill>
                <a:srgbClr val="000000"/>
              </a:solidFill>
              <a:latin typeface="Raleway" pitchFamily="2" charset="0"/>
              <a:hlinkClick xmlns:r="http://schemas.openxmlformats.org/officeDocument/2006/relationships" r:id="rId1"/>
            </a:rPr>
            <a:t>Tower Hamlets Connect </a:t>
          </a:r>
          <a:r>
            <a:rPr lang="en-GB" sz="1300" kern="1200" dirty="0">
              <a:solidFill>
                <a:srgbClr val="000000"/>
              </a:solidFill>
              <a:latin typeface="Raleway" pitchFamily="2" charset="0"/>
            </a:rPr>
            <a:t>– a service providing information &amp; advice</a:t>
          </a:r>
        </a:p>
      </dsp:txBody>
      <dsp:txXfrm>
        <a:off x="710970" y="356"/>
        <a:ext cx="1590266" cy="954159"/>
      </dsp:txXfrm>
    </dsp:sp>
    <dsp:sp modelId="{BBC688E1-C49E-4B0C-A81A-15EE7DB2E926}">
      <dsp:nvSpPr>
        <dsp:cNvPr id="0" name=""/>
        <dsp:cNvSpPr/>
      </dsp:nvSpPr>
      <dsp:spPr>
        <a:xfrm>
          <a:off x="2460263" y="356"/>
          <a:ext cx="1590266" cy="954159"/>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the </a:t>
          </a:r>
          <a:r>
            <a:rPr lang="en-GB" sz="1300" kern="1200" dirty="0">
              <a:solidFill>
                <a:srgbClr val="000000"/>
              </a:solidFill>
              <a:latin typeface="Raleway" pitchFamily="2" charset="0"/>
              <a:hlinkClick xmlns:r="http://schemas.openxmlformats.org/officeDocument/2006/relationships" r:id="rId2"/>
            </a:rPr>
            <a:t>Carer Centre Tower Hamlets</a:t>
          </a:r>
          <a:r>
            <a:rPr lang="en-GB" sz="1300" kern="1200" dirty="0">
              <a:solidFill>
                <a:srgbClr val="000000"/>
              </a:solidFill>
              <a:latin typeface="Raleway" pitchFamily="2" charset="0"/>
            </a:rPr>
            <a:t> – a service supporting unpaid carers</a:t>
          </a:r>
        </a:p>
      </dsp:txBody>
      <dsp:txXfrm>
        <a:off x="2460263" y="356"/>
        <a:ext cx="1590266" cy="954159"/>
      </dsp:txXfrm>
    </dsp:sp>
    <dsp:sp modelId="{B2543E3C-5C48-497D-ADF6-CD9ECA340371}">
      <dsp:nvSpPr>
        <dsp:cNvPr id="0" name=""/>
        <dsp:cNvSpPr/>
      </dsp:nvSpPr>
      <dsp:spPr>
        <a:xfrm>
          <a:off x="710970" y="1113542"/>
          <a:ext cx="1590266" cy="954159"/>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a:t>
          </a:r>
          <a:r>
            <a:rPr lang="en-GB" sz="1300" kern="1200" dirty="0">
              <a:solidFill>
                <a:srgbClr val="000000"/>
              </a:solidFill>
              <a:latin typeface="Raleway" pitchFamily="2" charset="0"/>
              <a:hlinkClick xmlns:r="http://schemas.openxmlformats.org/officeDocument/2006/relationships" r:id="rId3"/>
            </a:rPr>
            <a:t>LinkAge Plus</a:t>
          </a:r>
          <a:r>
            <a:rPr lang="en-GB" sz="1300" kern="1200" dirty="0">
              <a:solidFill>
                <a:srgbClr val="000000"/>
              </a:solidFill>
              <a:latin typeface="Raleway" pitchFamily="2" charset="0"/>
            </a:rPr>
            <a:t> – a service providing activities &amp; support for older people</a:t>
          </a:r>
        </a:p>
      </dsp:txBody>
      <dsp:txXfrm>
        <a:off x="710970" y="1113542"/>
        <a:ext cx="1590266" cy="954159"/>
      </dsp:txXfrm>
    </dsp:sp>
    <dsp:sp modelId="{156CC20A-E14D-4646-96C2-D3C824738FD6}">
      <dsp:nvSpPr>
        <dsp:cNvPr id="0" name=""/>
        <dsp:cNvSpPr/>
      </dsp:nvSpPr>
      <dsp:spPr>
        <a:xfrm>
          <a:off x="2460263" y="1113542"/>
          <a:ext cx="1590266" cy="954159"/>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Work with reablement &amp; rehabilitation – short-term support services</a:t>
          </a:r>
        </a:p>
      </dsp:txBody>
      <dsp:txXfrm>
        <a:off x="2460263" y="1113542"/>
        <a:ext cx="1590266" cy="954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688E1-C49E-4B0C-A81A-15EE7DB2E926}">
      <dsp:nvSpPr>
        <dsp:cNvPr id="0" name=""/>
        <dsp:cNvSpPr/>
      </dsp:nvSpPr>
      <dsp:spPr>
        <a:xfrm>
          <a:off x="0" y="459005"/>
          <a:ext cx="1650794" cy="990476"/>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Focus on staff training and supervision</a:t>
          </a:r>
        </a:p>
      </dsp:txBody>
      <dsp:txXfrm>
        <a:off x="0" y="459005"/>
        <a:ext cx="1650794" cy="990476"/>
      </dsp:txXfrm>
    </dsp:sp>
    <dsp:sp modelId="{D2BA859A-7E14-47A4-97E2-7F14E2E755C8}">
      <dsp:nvSpPr>
        <dsp:cNvPr id="0" name=""/>
        <dsp:cNvSpPr/>
      </dsp:nvSpPr>
      <dsp:spPr>
        <a:xfrm>
          <a:off x="1815873" y="459005"/>
          <a:ext cx="1650794" cy="990476"/>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Focus on what we communicate to people who need social care &amp; carers</a:t>
          </a:r>
        </a:p>
      </dsp:txBody>
      <dsp:txXfrm>
        <a:off x="1815873" y="459005"/>
        <a:ext cx="1650794" cy="990476"/>
      </dsp:txXfrm>
    </dsp:sp>
    <dsp:sp modelId="{F04D93E1-2512-45DE-A210-658F56E69C1C}">
      <dsp:nvSpPr>
        <dsp:cNvPr id="0" name=""/>
        <dsp:cNvSpPr/>
      </dsp:nvSpPr>
      <dsp:spPr>
        <a:xfrm>
          <a:off x="3631747" y="459005"/>
          <a:ext cx="1650794" cy="990476"/>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Update policies and procedures</a:t>
          </a:r>
        </a:p>
      </dsp:txBody>
      <dsp:txXfrm>
        <a:off x="3631747" y="459005"/>
        <a:ext cx="1650794" cy="990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525" y="464695"/>
          <a:ext cx="2048904" cy="1229342"/>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Recommission homecare </a:t>
          </a:r>
        </a:p>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 this means looking again at the agencies we fund and how they work</a:t>
          </a:r>
        </a:p>
      </dsp:txBody>
      <dsp:txXfrm>
        <a:off x="525" y="464695"/>
        <a:ext cx="2048904" cy="1229342"/>
      </dsp:txXfrm>
    </dsp:sp>
    <dsp:sp modelId="{BBC688E1-C49E-4B0C-A81A-15EE7DB2E926}">
      <dsp:nvSpPr>
        <dsp:cNvPr id="0" name=""/>
        <dsp:cNvSpPr/>
      </dsp:nvSpPr>
      <dsp:spPr>
        <a:xfrm>
          <a:off x="2254320" y="464695"/>
          <a:ext cx="2048904" cy="1229342"/>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Offer more Individual Service Funds</a:t>
          </a:r>
        </a:p>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 these give people a wider choice over who provides their care at home</a:t>
          </a:r>
        </a:p>
      </dsp:txBody>
      <dsp:txXfrm>
        <a:off x="2254320" y="464695"/>
        <a:ext cx="2048904" cy="12293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510" y="436280"/>
          <a:ext cx="1992495" cy="1195497"/>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Research the type of housing with care that is needed over the next 5 years</a:t>
          </a:r>
        </a:p>
      </dsp:txBody>
      <dsp:txXfrm>
        <a:off x="510" y="436280"/>
        <a:ext cx="1992495" cy="1195497"/>
      </dsp:txXfrm>
    </dsp:sp>
    <dsp:sp modelId="{BBC688E1-C49E-4B0C-A81A-15EE7DB2E926}">
      <dsp:nvSpPr>
        <dsp:cNvPr id="0" name=""/>
        <dsp:cNvSpPr/>
      </dsp:nvSpPr>
      <dsp:spPr>
        <a:xfrm>
          <a:off x="2192255" y="436280"/>
          <a:ext cx="1992495" cy="1195497"/>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Make sure the number of care homes, extra-care sheltered housing and extra-care sheltered housing matches what is needed.</a:t>
          </a:r>
        </a:p>
      </dsp:txBody>
      <dsp:txXfrm>
        <a:off x="2192255" y="436280"/>
        <a:ext cx="1992495" cy="11954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423226" y="588"/>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Raise awareness of direct payments to staff and residents</a:t>
          </a:r>
        </a:p>
      </dsp:txBody>
      <dsp:txXfrm>
        <a:off x="423226" y="588"/>
        <a:ext cx="1589909" cy="953945"/>
      </dsp:txXfrm>
    </dsp:sp>
    <dsp:sp modelId="{BBC688E1-C49E-4B0C-A81A-15EE7DB2E926}">
      <dsp:nvSpPr>
        <dsp:cNvPr id="0" name=""/>
        <dsp:cNvSpPr/>
      </dsp:nvSpPr>
      <dsp:spPr>
        <a:xfrm>
          <a:off x="2172126" y="588"/>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Review the processes and support to set up a direct payment</a:t>
          </a:r>
        </a:p>
      </dsp:txBody>
      <dsp:txXfrm>
        <a:off x="2172126" y="588"/>
        <a:ext cx="1589909" cy="953945"/>
      </dsp:txXfrm>
    </dsp:sp>
    <dsp:sp modelId="{25CECA04-6D33-41DA-AAAC-534EFC786F2E}">
      <dsp:nvSpPr>
        <dsp:cNvPr id="0" name=""/>
        <dsp:cNvSpPr/>
      </dsp:nvSpPr>
      <dsp:spPr>
        <a:xfrm>
          <a:off x="1297676" y="1113524"/>
          <a:ext cx="1589909" cy="953945"/>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Review the policy, practice and support for ongoing direct payment users</a:t>
          </a:r>
        </a:p>
      </dsp:txBody>
      <dsp:txXfrm>
        <a:off x="1297676" y="1113524"/>
        <a:ext cx="1589909" cy="9539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C0FA-0DA9-4387-ACB6-2D1B490D1E38}">
      <dsp:nvSpPr>
        <dsp:cNvPr id="0" name=""/>
        <dsp:cNvSpPr/>
      </dsp:nvSpPr>
      <dsp:spPr>
        <a:xfrm>
          <a:off x="510" y="436280"/>
          <a:ext cx="1992495" cy="1195497"/>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000000"/>
              </a:solidFill>
              <a:latin typeface="Raleway" panose="020B0503030101060003"/>
            </a:rPr>
            <a:t>Review where we could do more with technology-enabled care.</a:t>
          </a:r>
        </a:p>
      </dsp:txBody>
      <dsp:txXfrm>
        <a:off x="510" y="436280"/>
        <a:ext cx="1992495" cy="1195497"/>
      </dsp:txXfrm>
    </dsp:sp>
    <dsp:sp modelId="{BBC688E1-C49E-4B0C-A81A-15EE7DB2E926}">
      <dsp:nvSpPr>
        <dsp:cNvPr id="0" name=""/>
        <dsp:cNvSpPr/>
      </dsp:nvSpPr>
      <dsp:spPr>
        <a:xfrm>
          <a:off x="2192255" y="436280"/>
          <a:ext cx="1992495" cy="1195497"/>
        </a:xfrm>
        <a:prstGeom prst="rect">
          <a:avLst/>
        </a:prstGeom>
        <a:solidFill>
          <a:srgbClr val="00B2BB">
            <a:alpha val="50000"/>
          </a:srgbClr>
        </a:solidFill>
        <a:ln w="28575" cap="flat" cmpd="sng" algn="ctr">
          <a:solidFill>
            <a:srgbClr val="0033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rgbClr val="000000"/>
              </a:solidFill>
              <a:latin typeface="Raleway" pitchFamily="2" charset="0"/>
            </a:rPr>
            <a:t>Use more technology with people who need care, with staff and with other organisations.</a:t>
          </a:r>
        </a:p>
      </dsp:txBody>
      <dsp:txXfrm>
        <a:off x="2192255" y="436280"/>
        <a:ext cx="1992495" cy="11954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534BC-0519-4975-97BC-1F858E5A18FB}" type="datetimeFigureOut">
              <a:rPr lang="en-GB" smtClean="0"/>
              <a:t>01/12/2021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CFAC2-A95F-4E92-9FBF-67959F9D1B09}" type="slidenum">
              <a:rPr lang="en-GB" smtClean="0"/>
              <a:t>‹#›</a:t>
            </a:fld>
            <a:endParaRPr lang="en-GB"/>
          </a:p>
        </p:txBody>
      </p:sp>
    </p:spTree>
    <p:extLst>
      <p:ext uri="{BB962C8B-B14F-4D97-AF65-F5344CB8AC3E}">
        <p14:creationId xmlns:p14="http://schemas.microsoft.com/office/powerpoint/2010/main" val="66236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2</a:t>
            </a:fld>
            <a:endParaRPr lang="en-GB"/>
          </a:p>
        </p:txBody>
      </p:sp>
    </p:spTree>
    <p:extLst>
      <p:ext uri="{BB962C8B-B14F-4D97-AF65-F5344CB8AC3E}">
        <p14:creationId xmlns:p14="http://schemas.microsoft.com/office/powerpoint/2010/main" val="1975586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3</a:t>
            </a:fld>
            <a:endParaRPr lang="en-GB"/>
          </a:p>
        </p:txBody>
      </p:sp>
    </p:spTree>
    <p:extLst>
      <p:ext uri="{BB962C8B-B14F-4D97-AF65-F5344CB8AC3E}">
        <p14:creationId xmlns:p14="http://schemas.microsoft.com/office/powerpoint/2010/main" val="73605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4</a:t>
            </a:fld>
            <a:endParaRPr lang="en-GB"/>
          </a:p>
        </p:txBody>
      </p:sp>
    </p:spTree>
    <p:extLst>
      <p:ext uri="{BB962C8B-B14F-4D97-AF65-F5344CB8AC3E}">
        <p14:creationId xmlns:p14="http://schemas.microsoft.com/office/powerpoint/2010/main" val="276397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latin typeface="Raleway" panose="020B0503030101060003"/>
              </a:rPr>
              <a:t>.</a:t>
            </a:r>
          </a:p>
          <a:p>
            <a:endParaRPr lang="en-US"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5</a:t>
            </a:fld>
            <a:endParaRPr lang="en-GB"/>
          </a:p>
        </p:txBody>
      </p:sp>
    </p:spTree>
    <p:extLst>
      <p:ext uri="{BB962C8B-B14F-4D97-AF65-F5344CB8AC3E}">
        <p14:creationId xmlns:p14="http://schemas.microsoft.com/office/powerpoint/2010/main" val="3826794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pPr marL="0" indent="0">
              <a:buNone/>
            </a:pPr>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6</a:t>
            </a:fld>
            <a:endParaRPr lang="en-GB"/>
          </a:p>
        </p:txBody>
      </p:sp>
    </p:spTree>
    <p:extLst>
      <p:ext uri="{BB962C8B-B14F-4D97-AF65-F5344CB8AC3E}">
        <p14:creationId xmlns:p14="http://schemas.microsoft.com/office/powerpoint/2010/main" val="308294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7</a:t>
            </a:fld>
            <a:endParaRPr lang="en-GB"/>
          </a:p>
        </p:txBody>
      </p:sp>
    </p:spTree>
    <p:extLst>
      <p:ext uri="{BB962C8B-B14F-4D97-AF65-F5344CB8AC3E}">
        <p14:creationId xmlns:p14="http://schemas.microsoft.com/office/powerpoint/2010/main" val="260532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None/>
            </a:pPr>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8</a:t>
            </a:fld>
            <a:endParaRPr lang="en-GB"/>
          </a:p>
        </p:txBody>
      </p:sp>
    </p:spTree>
    <p:extLst>
      <p:ext uri="{BB962C8B-B14F-4D97-AF65-F5344CB8AC3E}">
        <p14:creationId xmlns:p14="http://schemas.microsoft.com/office/powerpoint/2010/main" val="287217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a:p>
            <a:pPr algn="l"/>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9</a:t>
            </a:fld>
            <a:endParaRPr lang="en-GB"/>
          </a:p>
        </p:txBody>
      </p:sp>
    </p:spTree>
    <p:extLst>
      <p:ext uri="{BB962C8B-B14F-4D97-AF65-F5344CB8AC3E}">
        <p14:creationId xmlns:p14="http://schemas.microsoft.com/office/powerpoint/2010/main" val="333587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F6ECFAC2-A95F-4E92-9FBF-67959F9D1B09}" type="slidenum">
              <a:rPr lang="en-GB" smtClean="0"/>
              <a:t>10</a:t>
            </a:fld>
            <a:endParaRPr lang="en-GB"/>
          </a:p>
        </p:txBody>
      </p:sp>
    </p:spTree>
    <p:extLst>
      <p:ext uri="{BB962C8B-B14F-4D97-AF65-F5344CB8AC3E}">
        <p14:creationId xmlns:p14="http://schemas.microsoft.com/office/powerpoint/2010/main" val="1521765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01/12/2021</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Colors" Target="../diagrams/colors4.xml"/><Relationship Id="rId12" Type="http://schemas.openxmlformats.org/officeDocument/2006/relationships/diagramQuickStyle" Target="../diagrams/quickStyl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Layout" Target="../diagrams/layout5.xml"/><Relationship Id="rId5" Type="http://schemas.openxmlformats.org/officeDocument/2006/relationships/diagramLayout" Target="../diagrams/layout4.xml"/><Relationship Id="rId10" Type="http://schemas.openxmlformats.org/officeDocument/2006/relationships/diagramData" Target="../diagrams/data5.xml"/><Relationship Id="rId4" Type="http://schemas.openxmlformats.org/officeDocument/2006/relationships/diagramData" Target="../diagrams/data4.xml"/><Relationship Id="rId9" Type="http://schemas.openxmlformats.org/officeDocument/2006/relationships/image" Target="../media/image7.png"/><Relationship Id="rId14"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Colors" Target="../diagrams/colors7.xml"/><Relationship Id="rId3" Type="http://schemas.openxmlformats.org/officeDocument/2006/relationships/image" Target="../media/image8.png"/><Relationship Id="rId7" Type="http://schemas.openxmlformats.org/officeDocument/2006/relationships/diagramColors" Target="../diagrams/colors6.xml"/><Relationship Id="rId12"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Layout" Target="../diagrams/layout7.xml"/><Relationship Id="rId5" Type="http://schemas.openxmlformats.org/officeDocument/2006/relationships/diagramLayout" Target="../diagrams/layout6.xml"/><Relationship Id="rId10" Type="http://schemas.openxmlformats.org/officeDocument/2006/relationships/diagramData" Target="../diagrams/data7.xml"/><Relationship Id="rId4" Type="http://schemas.openxmlformats.org/officeDocument/2006/relationships/diagramData" Target="../diagrams/data6.xml"/><Relationship Id="rId9" Type="http://schemas.openxmlformats.org/officeDocument/2006/relationships/image" Target="../media/image9.png"/><Relationship Id="rId14" Type="http://schemas.microsoft.com/office/2007/relationships/diagramDrawing" Target="../diagrams/drawing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Colors" Target="../diagrams/colors9.xml"/><Relationship Id="rId3" Type="http://schemas.openxmlformats.org/officeDocument/2006/relationships/image" Target="../media/image10.png"/><Relationship Id="rId7" Type="http://schemas.openxmlformats.org/officeDocument/2006/relationships/diagramColors" Target="../diagrams/colors8.xml"/><Relationship Id="rId12" Type="http://schemas.openxmlformats.org/officeDocument/2006/relationships/diagramQuickStyle" Target="../diagrams/quickStyle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Layout" Target="../diagrams/layout9.xml"/><Relationship Id="rId5" Type="http://schemas.openxmlformats.org/officeDocument/2006/relationships/diagramLayout" Target="../diagrams/layout8.xml"/><Relationship Id="rId10" Type="http://schemas.openxmlformats.org/officeDocument/2006/relationships/diagramData" Target="../diagrams/data9.xml"/><Relationship Id="rId4" Type="http://schemas.openxmlformats.org/officeDocument/2006/relationships/diagramData" Target="../diagrams/data8.xml"/><Relationship Id="rId9" Type="http://schemas.openxmlformats.org/officeDocument/2006/relationships/image" Target="../media/image11.png"/><Relationship Id="rId14" Type="http://schemas.microsoft.com/office/2007/relationships/diagramDrawing" Target="../diagrams/drawing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12.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10.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fontScale="90000"/>
          </a:bodyPr>
          <a:lstStyle/>
          <a:p>
            <a:br>
              <a:rPr lang="en-GB" dirty="0"/>
            </a:br>
            <a:r>
              <a:rPr lang="en-GB" sz="4900" i="1" dirty="0"/>
              <a:t>Improving care together</a:t>
            </a:r>
            <a:br>
              <a:rPr lang="en-GB" i="1" dirty="0"/>
            </a:br>
            <a:br>
              <a:rPr lang="en-GB" dirty="0"/>
            </a:br>
            <a:r>
              <a:rPr lang="en-GB" sz="3300" dirty="0"/>
              <a:t>Our vision and strategy for adult social care in Tower Hamlets – a summary</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p:txBody>
          <a:bodyPr/>
          <a:lstStyle/>
          <a:p>
            <a:r>
              <a:rPr lang="en-GB" dirty="0"/>
              <a:t>2021</a:t>
            </a:r>
          </a:p>
        </p:txBody>
      </p:sp>
    </p:spTree>
    <p:extLst>
      <p:ext uri="{BB962C8B-B14F-4D97-AF65-F5344CB8AC3E}">
        <p14:creationId xmlns:p14="http://schemas.microsoft.com/office/powerpoint/2010/main" val="1391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563973" y="75461"/>
            <a:ext cx="9770616" cy="1325563"/>
          </a:xfrm>
        </p:spPr>
        <p:txBody>
          <a:bodyPr>
            <a:normAutofit/>
          </a:bodyPr>
          <a:lstStyle/>
          <a:p>
            <a:r>
              <a:rPr lang="en-GB" sz="3600" dirty="0">
                <a:latin typeface="Raleway" panose="020B0503030101060003"/>
              </a:rPr>
              <a:t>More information on the strategy</a:t>
            </a:r>
          </a:p>
        </p:txBody>
      </p:sp>
      <p:sp>
        <p:nvSpPr>
          <p:cNvPr id="5" name="Content Placeholder 2">
            <a:extLst>
              <a:ext uri="{FF2B5EF4-FFF2-40B4-BE49-F238E27FC236}">
                <a16:creationId xmlns:a16="http://schemas.microsoft.com/office/drawing/2014/main" id="{3C4B2097-A1D6-4EC2-A8E1-6E12EFC4DDA0}"/>
              </a:ext>
              <a:ext uri="{C183D7F6-B498-43B3-948B-1728B52AA6E4}">
                <adec:decorative xmlns:adec="http://schemas.microsoft.com/office/drawing/2017/decorative" val="1"/>
              </a:ext>
            </a:extLst>
          </p:cNvPr>
          <p:cNvSpPr txBox="1">
            <a:spLocks noChangeAspect="1"/>
          </p:cNvSpPr>
          <p:nvPr/>
        </p:nvSpPr>
        <p:spPr>
          <a:xfrm>
            <a:off x="8456364" y="1326701"/>
            <a:ext cx="3574674" cy="5455838"/>
          </a:xfrm>
          <a:prstGeom prst="rect">
            <a:avLst/>
          </a:prstGeom>
        </p:spPr>
        <p:txBody>
          <a:bodyPr vert="horz" lIns="91440" tIns="45720" rIns="91440" bIns="45720" numCol="1"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spcBef>
                <a:spcPts val="600"/>
              </a:spcBef>
              <a:buFont typeface="Arial" panose="020B0604020202020204" pitchFamily="34" charset="0"/>
              <a:buNone/>
            </a:pPr>
            <a:endParaRPr lang="en-GB" sz="1400" dirty="0">
              <a:solidFill>
                <a:srgbClr val="000000"/>
              </a:solidFill>
              <a:highlight>
                <a:srgbClr val="FFFF00"/>
              </a:highlight>
              <a:latin typeface="Raleway" panose="020B0503030101060003"/>
            </a:endParaRPr>
          </a:p>
          <a:p>
            <a:pPr marL="0" indent="0">
              <a:buFont typeface="Arial" panose="020B0604020202020204" pitchFamily="34" charset="0"/>
              <a:buNone/>
            </a:pPr>
            <a:endParaRPr lang="en-GB" sz="1200" dirty="0">
              <a:solidFill>
                <a:srgbClr val="000000">
                  <a:alpha val="70000"/>
                </a:srgbClr>
              </a:solidFill>
              <a:highlight>
                <a:srgbClr val="FFFF00"/>
              </a:highlight>
              <a:latin typeface="Raleway" panose="020B0503030101060003"/>
            </a:endParaRPr>
          </a:p>
        </p:txBody>
      </p:sp>
      <p:sp>
        <p:nvSpPr>
          <p:cNvPr id="8" name="Content Placeholder 2">
            <a:extLst>
              <a:ext uri="{FF2B5EF4-FFF2-40B4-BE49-F238E27FC236}">
                <a16:creationId xmlns:a16="http://schemas.microsoft.com/office/drawing/2014/main" id="{1B106EA4-2102-49AF-9FF7-80AA7E0ABAC1}"/>
              </a:ext>
            </a:extLst>
          </p:cNvPr>
          <p:cNvSpPr txBox="1">
            <a:spLocks noChangeAspect="1"/>
          </p:cNvSpPr>
          <p:nvPr/>
        </p:nvSpPr>
        <p:spPr>
          <a:xfrm>
            <a:off x="563973" y="1154097"/>
            <a:ext cx="11064054" cy="5228948"/>
          </a:xfrm>
          <a:prstGeom prst="rect">
            <a:avLst/>
          </a:prstGeom>
        </p:spPr>
        <p:txBody>
          <a:bodyPr vert="horz" lIns="91440" tIns="45720" rIns="91440" bIns="45720" numCol="3" spcCol="25200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spcBef>
                <a:spcPts val="600"/>
              </a:spcBef>
              <a:buNone/>
            </a:pPr>
            <a:r>
              <a:rPr lang="en-GB" sz="1400" dirty="0">
                <a:solidFill>
                  <a:srgbClr val="000000"/>
                </a:solidFill>
                <a:latin typeface="Raleway" pitchFamily="2" charset="0"/>
              </a:rPr>
              <a:t>The strategy covers the next 3-5 years.  Sitting alongside this strategy is an action plan, with detailed information on the actions we will carry out, who will do this and what difference it will make.</a:t>
            </a:r>
          </a:p>
          <a:p>
            <a:pPr marL="0" indent="0">
              <a:spcBef>
                <a:spcPts val="600"/>
              </a:spcBef>
              <a:buFont typeface="Arial" panose="020B0604020202020204" pitchFamily="34" charset="0"/>
              <a:buNone/>
            </a:pPr>
            <a:endParaRPr lang="en-GB" sz="1400" b="1" dirty="0">
              <a:latin typeface="Raleway" pitchFamily="2" charset="0"/>
            </a:endParaRPr>
          </a:p>
          <a:p>
            <a:pPr marL="0" indent="0">
              <a:spcBef>
                <a:spcPts val="600"/>
              </a:spcBef>
              <a:buFont typeface="Arial" panose="020B0604020202020204" pitchFamily="34" charset="0"/>
              <a:buNone/>
            </a:pPr>
            <a:r>
              <a:rPr lang="en-GB" sz="1400" b="1" dirty="0">
                <a:latin typeface="Raleway" pitchFamily="2" charset="0"/>
              </a:rPr>
              <a:t>How was the strategy developed?</a:t>
            </a:r>
          </a:p>
          <a:p>
            <a:pPr marL="0" indent="0">
              <a:spcBef>
                <a:spcPts val="600"/>
              </a:spcBef>
              <a:buFont typeface="Arial" panose="020B0604020202020204" pitchFamily="34" charset="0"/>
              <a:buNone/>
            </a:pPr>
            <a:r>
              <a:rPr lang="en-GB" sz="1400" dirty="0">
                <a:solidFill>
                  <a:srgbClr val="000000"/>
                </a:solidFill>
                <a:latin typeface="Raleway" pitchFamily="2" charset="0"/>
              </a:rPr>
              <a:t>The strategy was coproduced with the people impacted by it over summer and autumn 2021, including:</a:t>
            </a:r>
          </a:p>
          <a:p>
            <a:pPr>
              <a:spcBef>
                <a:spcPts val="600"/>
              </a:spcBef>
              <a:buFontTx/>
              <a:buChar char="-"/>
            </a:pPr>
            <a:r>
              <a:rPr lang="en-GB" sz="1400" dirty="0">
                <a:solidFill>
                  <a:srgbClr val="000000"/>
                </a:solidFill>
                <a:latin typeface="Raleway" pitchFamily="2" charset="0"/>
              </a:rPr>
              <a:t>People who use social care and carers</a:t>
            </a:r>
          </a:p>
          <a:p>
            <a:pPr>
              <a:spcBef>
                <a:spcPts val="600"/>
              </a:spcBef>
              <a:buFontTx/>
              <a:buChar char="-"/>
            </a:pPr>
            <a:r>
              <a:rPr lang="en-GB" sz="1400" dirty="0">
                <a:solidFill>
                  <a:srgbClr val="000000"/>
                </a:solidFill>
                <a:latin typeface="Raleway" pitchFamily="2" charset="0"/>
              </a:rPr>
              <a:t>Social care staff</a:t>
            </a:r>
          </a:p>
          <a:p>
            <a:pPr>
              <a:spcBef>
                <a:spcPts val="600"/>
              </a:spcBef>
              <a:buFontTx/>
              <a:buChar char="-"/>
            </a:pPr>
            <a:r>
              <a:rPr lang="en-GB" sz="1400" dirty="0">
                <a:solidFill>
                  <a:srgbClr val="000000"/>
                </a:solidFill>
                <a:latin typeface="Raleway" pitchFamily="2" charset="0"/>
              </a:rPr>
              <a:t>Staff working in the NHS, health services and community and voluntary sector.</a:t>
            </a:r>
          </a:p>
          <a:p>
            <a:pPr marL="0" indent="0">
              <a:spcBef>
                <a:spcPts val="600"/>
              </a:spcBef>
              <a:buNone/>
            </a:pPr>
            <a:r>
              <a:rPr lang="en-GB" sz="1400" dirty="0">
                <a:solidFill>
                  <a:srgbClr val="000000"/>
                </a:solidFill>
                <a:latin typeface="Raleway" pitchFamily="2" charset="0"/>
              </a:rPr>
              <a:t>We are committed to working in partnership with adult social care users and carers to continue to carry out and ‘co-produce’ this strategy.</a:t>
            </a:r>
            <a:endParaRPr lang="en-GB" sz="1400" b="1" dirty="0">
              <a:latin typeface="Raleway" pitchFamily="2" charset="0"/>
            </a:endParaRPr>
          </a:p>
          <a:p>
            <a:pPr marL="0" indent="0">
              <a:spcBef>
                <a:spcPts val="600"/>
              </a:spcBef>
              <a:buFont typeface="Arial" panose="020B0604020202020204" pitchFamily="34" charset="0"/>
              <a:buNone/>
            </a:pPr>
            <a:endParaRPr lang="en-GB" sz="1400" b="1" dirty="0">
              <a:latin typeface="Raleway" pitchFamily="2" charset="0"/>
            </a:endParaRPr>
          </a:p>
          <a:p>
            <a:pPr marL="0" indent="0">
              <a:spcBef>
                <a:spcPts val="600"/>
              </a:spcBef>
              <a:buFont typeface="Arial" panose="020B0604020202020204" pitchFamily="34" charset="0"/>
              <a:buNone/>
            </a:pPr>
            <a:r>
              <a:rPr lang="en-GB" sz="1400" b="1" dirty="0">
                <a:latin typeface="Raleway" pitchFamily="2" charset="0"/>
              </a:rPr>
              <a:t>Equality, diversity and this strategy</a:t>
            </a:r>
          </a:p>
          <a:p>
            <a:pPr marL="0" indent="0">
              <a:spcBef>
                <a:spcPts val="600"/>
              </a:spcBef>
              <a:buFont typeface="Arial" panose="020B0604020202020204" pitchFamily="34" charset="0"/>
              <a:buNone/>
            </a:pPr>
            <a:r>
              <a:rPr lang="en-GB" sz="1400" dirty="0">
                <a:solidFill>
                  <a:srgbClr val="000000"/>
                </a:solidFill>
                <a:latin typeface="Raleway" pitchFamily="2" charset="0"/>
              </a:rPr>
              <a:t>This strategy is part of our commitment to tackle inequality and value diversity. The strategy takes into the account the 2010 Equalities Act, protecting the rights of individuals and advancing equality of opportunity for people. This includes but is not limited to:</a:t>
            </a:r>
          </a:p>
          <a:p>
            <a:pPr>
              <a:spcBef>
                <a:spcPts val="600"/>
              </a:spcBef>
              <a:buFontTx/>
              <a:buChar char="-"/>
            </a:pPr>
            <a:r>
              <a:rPr lang="en-GB" sz="1400" dirty="0">
                <a:solidFill>
                  <a:srgbClr val="000000"/>
                </a:solidFill>
                <a:latin typeface="Raleway" pitchFamily="2" charset="0"/>
              </a:rPr>
              <a:t>People of Black, Asian and minority ethnic backgrounds.</a:t>
            </a:r>
          </a:p>
          <a:p>
            <a:pPr>
              <a:spcBef>
                <a:spcPts val="600"/>
              </a:spcBef>
              <a:buFontTx/>
              <a:buChar char="-"/>
            </a:pPr>
            <a:r>
              <a:rPr lang="en-GB" sz="1400" dirty="0">
                <a:solidFill>
                  <a:srgbClr val="000000"/>
                </a:solidFill>
                <a:latin typeface="Raleway" pitchFamily="2" charset="0"/>
              </a:rPr>
              <a:t>People with a disability or long-term health condition.</a:t>
            </a:r>
          </a:p>
          <a:p>
            <a:pPr>
              <a:spcBef>
                <a:spcPts val="600"/>
              </a:spcBef>
              <a:buFontTx/>
              <a:buChar char="-"/>
            </a:pPr>
            <a:r>
              <a:rPr lang="en-GB" sz="1400" dirty="0">
                <a:solidFill>
                  <a:srgbClr val="000000"/>
                </a:solidFill>
                <a:latin typeface="Raleway" pitchFamily="2" charset="0"/>
              </a:rPr>
              <a:t>Women.</a:t>
            </a:r>
          </a:p>
          <a:p>
            <a:pPr>
              <a:spcBef>
                <a:spcPts val="600"/>
              </a:spcBef>
              <a:buFontTx/>
              <a:buChar char="-"/>
            </a:pPr>
            <a:r>
              <a:rPr lang="en-GB" sz="1400" dirty="0">
                <a:solidFill>
                  <a:srgbClr val="000000"/>
                </a:solidFill>
                <a:latin typeface="Raleway" pitchFamily="2" charset="0"/>
              </a:rPr>
              <a:t>Older people.</a:t>
            </a:r>
          </a:p>
          <a:p>
            <a:pPr>
              <a:spcBef>
                <a:spcPts val="600"/>
              </a:spcBef>
              <a:buFontTx/>
              <a:buChar char="-"/>
            </a:pPr>
            <a:r>
              <a:rPr lang="en-GB" sz="1400" dirty="0">
                <a:solidFill>
                  <a:srgbClr val="000000"/>
                </a:solidFill>
                <a:latin typeface="Raleway" pitchFamily="2" charset="0"/>
              </a:rPr>
              <a:t>People who are LGBTQ+ </a:t>
            </a:r>
          </a:p>
          <a:p>
            <a:pPr>
              <a:spcBef>
                <a:spcPts val="600"/>
              </a:spcBef>
              <a:buFontTx/>
              <a:buChar char="-"/>
            </a:pPr>
            <a:r>
              <a:rPr lang="en-GB" sz="1400" dirty="0">
                <a:solidFill>
                  <a:srgbClr val="000000"/>
                </a:solidFill>
                <a:latin typeface="Raleway" pitchFamily="2" charset="0"/>
              </a:rPr>
              <a:t>People who identify with a gender that is different to the one assigned to them at birth.</a:t>
            </a:r>
          </a:p>
          <a:p>
            <a:pPr>
              <a:spcBef>
                <a:spcPts val="600"/>
              </a:spcBef>
              <a:buFontTx/>
              <a:buChar char="-"/>
            </a:pPr>
            <a:r>
              <a:rPr lang="en-GB" sz="1400" dirty="0">
                <a:solidFill>
                  <a:srgbClr val="000000"/>
                </a:solidFill>
                <a:latin typeface="Raleway" pitchFamily="2" charset="0"/>
              </a:rPr>
              <a:t>People of different religions and beliefs.</a:t>
            </a:r>
          </a:p>
          <a:p>
            <a:pPr marL="0" indent="0">
              <a:spcBef>
                <a:spcPts val="600"/>
              </a:spcBef>
              <a:buNone/>
            </a:pPr>
            <a:endParaRPr lang="en-GB" sz="1400" dirty="0">
              <a:solidFill>
                <a:srgbClr val="000000"/>
              </a:solidFill>
              <a:latin typeface="Raleway" pitchFamily="2" charset="0"/>
            </a:endParaRPr>
          </a:p>
          <a:p>
            <a:pPr marL="0" indent="0">
              <a:spcBef>
                <a:spcPts val="600"/>
              </a:spcBef>
              <a:buFont typeface="Arial" panose="020B0604020202020204" pitchFamily="34" charset="0"/>
              <a:buNone/>
            </a:pPr>
            <a:r>
              <a:rPr lang="en-GB" sz="1400" b="1" dirty="0">
                <a:latin typeface="Raleway" pitchFamily="2" charset="0"/>
              </a:rPr>
              <a:t>How will we know it has been successful?</a:t>
            </a:r>
          </a:p>
          <a:p>
            <a:pPr marL="0" indent="0">
              <a:spcBef>
                <a:spcPts val="600"/>
              </a:spcBef>
              <a:buFont typeface="Arial" panose="020B0604020202020204" pitchFamily="34" charset="0"/>
              <a:buNone/>
            </a:pPr>
            <a:r>
              <a:rPr lang="en-GB" sz="1400" dirty="0">
                <a:solidFill>
                  <a:srgbClr val="000000"/>
                </a:solidFill>
                <a:latin typeface="Raleway" pitchFamily="2" charset="0"/>
              </a:rPr>
              <a:t>We will use the following 11 measures to understand what difference the strategy is making:</a:t>
            </a:r>
          </a:p>
          <a:p>
            <a:pPr marL="0" indent="0">
              <a:spcBef>
                <a:spcPts val="600"/>
              </a:spcBef>
              <a:buFont typeface="Arial" panose="020B0604020202020204" pitchFamily="34" charset="0"/>
              <a:buNone/>
            </a:pPr>
            <a:r>
              <a:rPr lang="en-GB" sz="1400" b="1" dirty="0">
                <a:solidFill>
                  <a:srgbClr val="00B2BB"/>
                </a:solidFill>
                <a:latin typeface="Raleway" pitchFamily="2" charset="0"/>
              </a:rPr>
              <a:t>How much is being done</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number of people getting information, advice and early help.</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proportion of social care users and cares who get a direct payment.</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number of council and external staff trained on the topics in this strategy.</a:t>
            </a:r>
          </a:p>
          <a:p>
            <a:pPr marL="342900" indent="-342900">
              <a:spcBef>
                <a:spcPts val="600"/>
              </a:spcBef>
              <a:buFont typeface="Arial" panose="020B0604020202020204" pitchFamily="34" charset="0"/>
              <a:buAutoNum type="arabicPeriod"/>
            </a:pPr>
            <a:r>
              <a:rPr lang="en-GB" sz="1400" dirty="0">
                <a:solidFill>
                  <a:srgbClr val="000000"/>
                </a:solidFill>
                <a:latin typeface="Raleway" pitchFamily="2" charset="0"/>
              </a:rPr>
              <a:t>The proportion of social care users and carers using technology-enabled care.</a:t>
            </a:r>
          </a:p>
          <a:p>
            <a:pPr marL="0" indent="0">
              <a:spcBef>
                <a:spcPts val="600"/>
              </a:spcBef>
              <a:buFont typeface="Arial" panose="020B0604020202020204" pitchFamily="34" charset="0"/>
              <a:buNone/>
            </a:pPr>
            <a:r>
              <a:rPr lang="en-GB" sz="1400" b="1" dirty="0">
                <a:solidFill>
                  <a:srgbClr val="00B2BB"/>
                </a:solidFill>
                <a:latin typeface="Raleway" pitchFamily="2" charset="0"/>
              </a:rPr>
              <a:t>How well are actions being carried out</a:t>
            </a:r>
          </a:p>
          <a:p>
            <a:pPr marL="342900" indent="-342900">
              <a:spcBef>
                <a:spcPts val="600"/>
              </a:spcBef>
              <a:buFont typeface="+mj-lt"/>
              <a:buAutoNum type="arabicPeriod" startAt="5"/>
            </a:pPr>
            <a:r>
              <a:rPr lang="en-GB" sz="1400" dirty="0">
                <a:solidFill>
                  <a:srgbClr val="000000"/>
                </a:solidFill>
                <a:latin typeface="Raleway" pitchFamily="2" charset="0"/>
              </a:rPr>
              <a:t>The number of social care users who say they have meaningful choice over their support.</a:t>
            </a:r>
          </a:p>
          <a:p>
            <a:pPr marL="342900" indent="-342900">
              <a:spcBef>
                <a:spcPts val="600"/>
              </a:spcBef>
              <a:buFont typeface="+mj-lt"/>
              <a:buAutoNum type="arabicPeriod" startAt="5"/>
            </a:pPr>
            <a:r>
              <a:rPr lang="en-GB" sz="1400" dirty="0">
                <a:solidFill>
                  <a:srgbClr val="000000"/>
                </a:solidFill>
                <a:latin typeface="Raleway" pitchFamily="2" charset="0"/>
              </a:rPr>
              <a:t>The number of social care users and carers who say they have had a positive and good quality experience of social care.</a:t>
            </a:r>
          </a:p>
          <a:p>
            <a:pPr marL="342900" indent="-342900">
              <a:spcBef>
                <a:spcPts val="600"/>
              </a:spcBef>
              <a:buFont typeface="+mj-lt"/>
              <a:buAutoNum type="arabicPeriod" startAt="5"/>
            </a:pPr>
            <a:r>
              <a:rPr lang="en-GB" sz="1400" dirty="0">
                <a:solidFill>
                  <a:srgbClr val="000000"/>
                </a:solidFill>
                <a:latin typeface="Raleway" pitchFamily="2" charset="0"/>
              </a:rPr>
              <a:t>The number of people who say they have a good understanding of adult social care.</a:t>
            </a:r>
          </a:p>
          <a:p>
            <a:pPr marL="0" indent="0">
              <a:spcBef>
                <a:spcPts val="600"/>
              </a:spcBef>
              <a:buNone/>
            </a:pPr>
            <a:r>
              <a:rPr lang="en-GB" sz="1400" b="1" dirty="0">
                <a:solidFill>
                  <a:srgbClr val="00B2BB"/>
                </a:solidFill>
                <a:latin typeface="Raleway" pitchFamily="2" charset="0"/>
              </a:rPr>
              <a:t>What difference it has made:</a:t>
            </a:r>
          </a:p>
          <a:p>
            <a:pPr marL="342900" indent="-342900">
              <a:spcBef>
                <a:spcPts val="600"/>
              </a:spcBef>
              <a:buFont typeface="+mj-lt"/>
              <a:buAutoNum type="arabicPeriod" startAt="8"/>
            </a:pPr>
            <a:r>
              <a:rPr lang="en-GB" sz="1400" dirty="0">
                <a:solidFill>
                  <a:srgbClr val="000000"/>
                </a:solidFill>
                <a:latin typeface="Raleway" pitchFamily="2" charset="0"/>
              </a:rPr>
              <a:t>The number of social care users and carers who say support enables them to meet their goals.</a:t>
            </a:r>
          </a:p>
          <a:p>
            <a:pPr marL="342900" indent="-342900">
              <a:spcBef>
                <a:spcPts val="600"/>
              </a:spcBef>
              <a:buFont typeface="+mj-lt"/>
              <a:buAutoNum type="arabicPeriod" startAt="8"/>
            </a:pPr>
            <a:r>
              <a:rPr lang="en-GB" sz="1400" dirty="0">
                <a:solidFill>
                  <a:srgbClr val="000000"/>
                </a:solidFill>
                <a:latin typeface="Raleway" pitchFamily="2" charset="0"/>
              </a:rPr>
              <a:t>The number of social care users and carers who say they feel connected to others.</a:t>
            </a:r>
          </a:p>
          <a:p>
            <a:pPr marL="342900" indent="-342900">
              <a:spcBef>
                <a:spcPts val="600"/>
              </a:spcBef>
              <a:buFont typeface="+mj-lt"/>
              <a:buAutoNum type="arabicPeriod" startAt="8"/>
            </a:pPr>
            <a:r>
              <a:rPr lang="en-GB" sz="1400" dirty="0">
                <a:solidFill>
                  <a:srgbClr val="000000"/>
                </a:solidFill>
                <a:latin typeface="Raleway" pitchFamily="2" charset="0"/>
              </a:rPr>
              <a:t>The number of social care users and carers who say support enables them to be as independent as possible.</a:t>
            </a:r>
          </a:p>
          <a:p>
            <a:pPr marL="342900" indent="-342900">
              <a:spcBef>
                <a:spcPts val="600"/>
              </a:spcBef>
              <a:buFont typeface="+mj-lt"/>
              <a:buAutoNum type="arabicPeriod" startAt="8"/>
            </a:pPr>
            <a:r>
              <a:rPr lang="en-GB" sz="1400" dirty="0">
                <a:solidFill>
                  <a:srgbClr val="000000"/>
                </a:solidFill>
                <a:latin typeface="Raleway" pitchFamily="2" charset="0"/>
              </a:rPr>
              <a:t>Adult social care spends within its means.</a:t>
            </a:r>
          </a:p>
          <a:p>
            <a:pPr marL="0" indent="0">
              <a:spcBef>
                <a:spcPts val="600"/>
              </a:spcBef>
              <a:buNone/>
            </a:pPr>
            <a:endParaRPr lang="en-GB" sz="1400" b="1" dirty="0">
              <a:latin typeface="Raleway" pitchFamily="2" charset="0"/>
            </a:endParaRPr>
          </a:p>
          <a:p>
            <a:pPr marL="0" indent="0">
              <a:spcBef>
                <a:spcPts val="600"/>
              </a:spcBef>
              <a:buNone/>
            </a:pPr>
            <a:r>
              <a:rPr lang="en-GB" sz="1400" b="1" dirty="0">
                <a:latin typeface="Raleway" pitchFamily="2" charset="0"/>
              </a:rPr>
              <a:t>How and where will progress be reported?</a:t>
            </a:r>
          </a:p>
          <a:p>
            <a:pPr marL="0" indent="0">
              <a:spcBef>
                <a:spcPts val="600"/>
              </a:spcBef>
              <a:buNone/>
            </a:pPr>
            <a:r>
              <a:rPr lang="en-GB" sz="1400" dirty="0">
                <a:solidFill>
                  <a:srgbClr val="000000"/>
                </a:solidFill>
                <a:latin typeface="Raleway" pitchFamily="2" charset="0"/>
              </a:rPr>
              <a:t>Every year we will produce the Local Account magazine called ‘How are we doing?’. This is a resident-facing publication published on our website and printed out.  We will include information on our progress in this.</a:t>
            </a:r>
          </a:p>
          <a:p>
            <a:pPr marL="0" indent="0">
              <a:spcBef>
                <a:spcPts val="600"/>
              </a:spcBef>
              <a:buNone/>
            </a:pPr>
            <a:endParaRPr lang="en-GB" sz="1400" dirty="0">
              <a:solidFill>
                <a:srgbClr val="000000"/>
              </a:solidFill>
              <a:latin typeface="Raleway" pitchFamily="2" charset="0"/>
            </a:endParaRPr>
          </a:p>
          <a:p>
            <a:pPr marL="0" indent="0">
              <a:spcBef>
                <a:spcPts val="600"/>
              </a:spcBef>
              <a:buFont typeface="Arial" panose="020B0604020202020204" pitchFamily="34" charset="0"/>
              <a:buNone/>
            </a:pPr>
            <a:r>
              <a:rPr lang="en-GB" sz="1400" b="1" dirty="0">
                <a:solidFill>
                  <a:schemeClr val="tx1"/>
                </a:solidFill>
                <a:latin typeface="Raleway" panose="020B0503030101060003"/>
              </a:rPr>
              <a:t>How does this strategy fit in with other strategies and plans the Council has?</a:t>
            </a:r>
          </a:p>
          <a:p>
            <a:pPr marL="0" indent="0">
              <a:spcBef>
                <a:spcPts val="600"/>
              </a:spcBef>
              <a:buNone/>
            </a:pPr>
            <a:r>
              <a:rPr lang="en-GB" sz="1400" dirty="0">
                <a:solidFill>
                  <a:srgbClr val="000000"/>
                </a:solidFill>
                <a:latin typeface="Raleway" pitchFamily="2" charset="0"/>
              </a:rPr>
              <a:t>This strategy has been written to complement a number of other strategies and plans.  The biggest links are with:</a:t>
            </a:r>
          </a:p>
          <a:p>
            <a:pPr>
              <a:spcBef>
                <a:spcPts val="600"/>
              </a:spcBef>
              <a:buFontTx/>
              <a:buChar char="-"/>
            </a:pPr>
            <a:r>
              <a:rPr lang="en-GB" sz="1400" dirty="0">
                <a:solidFill>
                  <a:srgbClr val="000000"/>
                </a:solidFill>
                <a:latin typeface="Raleway" pitchFamily="2" charset="0"/>
              </a:rPr>
              <a:t>The Health and Wellbeing Strategy. This describes our overall plan to improve health and wellbeing in Tower Hamlets.</a:t>
            </a:r>
          </a:p>
          <a:p>
            <a:pPr>
              <a:spcBef>
                <a:spcPts val="600"/>
              </a:spcBef>
              <a:buFontTx/>
              <a:buChar char="-"/>
            </a:pPr>
            <a:r>
              <a:rPr lang="en-GB" sz="1400" dirty="0">
                <a:solidFill>
                  <a:srgbClr val="000000"/>
                </a:solidFill>
                <a:latin typeface="Raleway" pitchFamily="2" charset="0"/>
              </a:rPr>
              <a:t>The Tower Hamlets Together Plan. This describes what health and social care will work together on in future.</a:t>
            </a:r>
          </a:p>
          <a:p>
            <a:pPr>
              <a:spcBef>
                <a:spcPts val="600"/>
              </a:spcBef>
              <a:buFontTx/>
              <a:buChar char="-"/>
            </a:pPr>
            <a:r>
              <a:rPr lang="en-GB" sz="1400" dirty="0">
                <a:solidFill>
                  <a:srgbClr val="000000"/>
                </a:solidFill>
                <a:latin typeface="Raleway" pitchFamily="2" charset="0"/>
              </a:rPr>
              <a:t>The Council’s Strategic Plan.  This describes the actions and aims of the Council over the next three years.</a:t>
            </a:r>
          </a:p>
          <a:p>
            <a:pPr marL="0" indent="0">
              <a:spcBef>
                <a:spcPts val="600"/>
              </a:spcBef>
              <a:buFont typeface="Arial" panose="020B0604020202020204" pitchFamily="34" charset="0"/>
              <a:buNone/>
            </a:pPr>
            <a:endParaRPr lang="en-GB" sz="1200" dirty="0">
              <a:solidFill>
                <a:srgbClr val="000000"/>
              </a:solidFill>
              <a:highlight>
                <a:srgbClr val="FFFF00"/>
              </a:highlight>
              <a:latin typeface="Raleway" panose="020B0503030101060003"/>
            </a:endParaRPr>
          </a:p>
        </p:txBody>
      </p:sp>
    </p:spTree>
    <p:extLst>
      <p:ext uri="{BB962C8B-B14F-4D97-AF65-F5344CB8AC3E}">
        <p14:creationId xmlns:p14="http://schemas.microsoft.com/office/powerpoint/2010/main" val="244031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Introduction</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785911" y="957368"/>
            <a:ext cx="4012512" cy="5825171"/>
          </a:xfrm>
        </p:spPr>
        <p:txBody>
          <a:bodyPr numCol="1" spcCol="252000">
            <a:noAutofit/>
          </a:bodyPr>
          <a:lstStyle/>
          <a:p>
            <a:pPr marL="0" indent="0" algn="l">
              <a:spcBef>
                <a:spcPts val="600"/>
              </a:spcBef>
              <a:buNone/>
            </a:pPr>
            <a:r>
              <a:rPr lang="en-US" sz="1400" b="1" i="0" dirty="0">
                <a:effectLst/>
                <a:latin typeface="Raleway" pitchFamily="2" charset="0"/>
              </a:rPr>
              <a:t>What is adult social care?</a:t>
            </a:r>
          </a:p>
          <a:p>
            <a:pPr marL="0" indent="0" algn="l">
              <a:spcBef>
                <a:spcPts val="600"/>
              </a:spcBef>
              <a:buNone/>
            </a:pPr>
            <a:r>
              <a:rPr lang="en-US" sz="1400" b="0" i="0" dirty="0">
                <a:solidFill>
                  <a:srgbClr val="000000"/>
                </a:solidFill>
                <a:effectLst/>
                <a:latin typeface="Raleway" pitchFamily="2" charset="0"/>
              </a:rPr>
              <a:t>Adult social care covers social work, personal care and practical support for younger and older adults over 18 with a physical disability, learning disability, physical or mental illness. It also includes safeguarding for those at risk of harm and abuse, drug or alcohol dependency, as well as support for unpaid </a:t>
            </a:r>
            <a:r>
              <a:rPr lang="en-US" sz="1400" b="0" i="0" dirty="0" err="1">
                <a:solidFill>
                  <a:srgbClr val="000000"/>
                </a:solidFill>
                <a:effectLst/>
                <a:latin typeface="Raleway" pitchFamily="2" charset="0"/>
              </a:rPr>
              <a:t>carers</a:t>
            </a:r>
            <a:r>
              <a:rPr lang="en-US" sz="1400" b="0" i="0" dirty="0">
                <a:solidFill>
                  <a:srgbClr val="000000"/>
                </a:solidFill>
                <a:effectLst/>
                <a:latin typeface="Raleway" pitchFamily="2" charset="0"/>
              </a:rPr>
              <a:t>.</a:t>
            </a:r>
          </a:p>
          <a:p>
            <a:pPr marL="0" indent="0" algn="l">
              <a:spcBef>
                <a:spcPts val="600"/>
              </a:spcBef>
              <a:buNone/>
            </a:pPr>
            <a:r>
              <a:rPr lang="en-US" sz="1400" b="0" i="0" dirty="0">
                <a:solidFill>
                  <a:srgbClr val="000000"/>
                </a:solidFill>
                <a:effectLst/>
                <a:latin typeface="Raleway" pitchFamily="2" charset="0"/>
              </a:rPr>
              <a:t>When people think of social care they often think of things like home care, care homes and day </a:t>
            </a:r>
            <a:r>
              <a:rPr lang="en-US" sz="1400" b="0" i="0" dirty="0" err="1">
                <a:solidFill>
                  <a:srgbClr val="000000"/>
                </a:solidFill>
                <a:effectLst/>
                <a:latin typeface="Raleway" pitchFamily="2" charset="0"/>
              </a:rPr>
              <a:t>centres</a:t>
            </a:r>
            <a:r>
              <a:rPr lang="en-US" sz="1400" b="0" i="0" dirty="0">
                <a:solidFill>
                  <a:srgbClr val="000000"/>
                </a:solidFill>
                <a:effectLst/>
                <a:latin typeface="Raleway" pitchFamily="2" charset="0"/>
              </a:rPr>
              <a:t>. But adult social care is much more than that. Support can range from advice services designed to help people solve issues at an early stage, to employment support for people with a disability.</a:t>
            </a:r>
          </a:p>
          <a:p>
            <a:pPr marL="0" indent="0" algn="l">
              <a:spcBef>
                <a:spcPts val="600"/>
              </a:spcBef>
              <a:buNone/>
            </a:pPr>
            <a:r>
              <a:rPr lang="en-US" sz="1400" b="1" dirty="0">
                <a:latin typeface="Raleway" pitchFamily="2" charset="0"/>
              </a:rPr>
              <a:t>What is this strategy?</a:t>
            </a:r>
            <a:endParaRPr lang="en-US" sz="1400" b="1" i="0" dirty="0">
              <a:effectLst/>
              <a:latin typeface="Raleway" pitchFamily="2" charset="0"/>
            </a:endParaRPr>
          </a:p>
          <a:p>
            <a:pPr marL="0" indent="0" algn="l">
              <a:spcBef>
                <a:spcPts val="600"/>
              </a:spcBef>
              <a:buNone/>
            </a:pPr>
            <a:r>
              <a:rPr lang="en-US" sz="1400" dirty="0">
                <a:solidFill>
                  <a:srgbClr val="000000"/>
                </a:solidFill>
                <a:latin typeface="Raleway" pitchFamily="2" charset="0"/>
              </a:rPr>
              <a:t>This strategy is </a:t>
            </a:r>
            <a:r>
              <a:rPr lang="en-GB" sz="1400" dirty="0">
                <a:solidFill>
                  <a:srgbClr val="000000"/>
                </a:solidFill>
                <a:latin typeface="Raleway" pitchFamily="2" charset="0"/>
              </a:rPr>
              <a:t>our plan for adult social care in Tower Hamlets over the next 3-5 years. It explains our future ‘vision’ for social care and the action we will take to try and achieve that vision.</a:t>
            </a:r>
          </a:p>
          <a:p>
            <a:pPr marL="0" indent="0" algn="l">
              <a:spcBef>
                <a:spcPts val="600"/>
              </a:spcBef>
              <a:buNone/>
            </a:pPr>
            <a:r>
              <a:rPr lang="en-GB" sz="1400" dirty="0">
                <a:solidFill>
                  <a:srgbClr val="000000"/>
                </a:solidFill>
                <a:latin typeface="Raleway" pitchFamily="2" charset="0"/>
              </a:rPr>
              <a:t>We have called our strategy ‘improving care together’ because everyone has a role to play in putting the plan into place.</a:t>
            </a:r>
            <a:endParaRPr lang="en-GB" sz="1400" dirty="0">
              <a:solidFill>
                <a:srgbClr val="000000"/>
              </a:solidFill>
              <a:latin typeface="Raleway" panose="020B0503030101060003"/>
            </a:endParaRPr>
          </a:p>
          <a:p>
            <a:pPr marL="0" indent="0">
              <a:buNone/>
            </a:pPr>
            <a:endParaRPr lang="en-GB" sz="1200" dirty="0">
              <a:solidFill>
                <a:srgbClr val="000000">
                  <a:alpha val="70000"/>
                </a:srgbClr>
              </a:solidFill>
              <a:highlight>
                <a:srgbClr val="FFFF00"/>
              </a:highlight>
              <a:latin typeface="Raleway" panose="020B0503030101060003"/>
            </a:endParaRPr>
          </a:p>
        </p:txBody>
      </p:sp>
      <p:sp>
        <p:nvSpPr>
          <p:cNvPr id="10" name="TextBox 9">
            <a:extLst>
              <a:ext uri="{FF2B5EF4-FFF2-40B4-BE49-F238E27FC236}">
                <a16:creationId xmlns:a16="http://schemas.microsoft.com/office/drawing/2014/main" id="{014BEEAD-89FE-4870-AE96-2E962D686BFD}"/>
              </a:ext>
              <a:ext uri="{C183D7F6-B498-43B3-948B-1728B52AA6E4}">
                <adec:decorative xmlns:adec="http://schemas.microsoft.com/office/drawing/2017/decorative" val="1"/>
              </a:ext>
            </a:extLst>
          </p:cNvPr>
          <p:cNvSpPr txBox="1"/>
          <p:nvPr/>
        </p:nvSpPr>
        <p:spPr>
          <a:xfrm>
            <a:off x="10525539" y="198783"/>
            <a:ext cx="1341783" cy="1127918"/>
          </a:xfrm>
          <a:prstGeom prst="rect">
            <a:avLst/>
          </a:prstGeom>
          <a:solidFill>
            <a:schemeClr val="bg1"/>
          </a:solidFill>
        </p:spPr>
        <p:txBody>
          <a:bodyPr wrap="square" rtlCol="0">
            <a:spAutoFit/>
          </a:bodyPr>
          <a:lstStyle/>
          <a:p>
            <a:endParaRPr lang="en-GB" dirty="0"/>
          </a:p>
        </p:txBody>
      </p:sp>
      <p:sp>
        <p:nvSpPr>
          <p:cNvPr id="13" name="Rectangle 12">
            <a:extLst>
              <a:ext uri="{FF2B5EF4-FFF2-40B4-BE49-F238E27FC236}">
                <a16:creationId xmlns:a16="http://schemas.microsoft.com/office/drawing/2014/main" id="{6639FD66-AC6D-4062-8E91-1EAF3F43433E}"/>
              </a:ext>
            </a:extLst>
          </p:cNvPr>
          <p:cNvSpPr/>
          <p:nvPr/>
        </p:nvSpPr>
        <p:spPr>
          <a:xfrm>
            <a:off x="5012635" y="957368"/>
            <a:ext cx="6341165" cy="53142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Bef>
                <a:spcPts val="600"/>
              </a:spcBef>
            </a:pPr>
            <a:r>
              <a:rPr lang="en-GB" sz="1400" dirty="0">
                <a:solidFill>
                  <a:srgbClr val="000000"/>
                </a:solidFill>
                <a:latin typeface="Raleway" pitchFamily="2" charset="0"/>
              </a:rPr>
              <a:t>The Tower Hamlets population in 2019 was estimated to be 325,000.  The population is fast-growing, diverse and comparatively young.</a:t>
            </a:r>
          </a:p>
          <a:p>
            <a:pPr>
              <a:lnSpc>
                <a:spcPct val="90000"/>
              </a:lnSpc>
              <a:spcBef>
                <a:spcPts val="600"/>
              </a:spcBef>
            </a:pPr>
            <a:r>
              <a:rPr lang="en-GB" sz="1400" dirty="0">
                <a:solidFill>
                  <a:srgbClr val="000000"/>
                </a:solidFill>
                <a:latin typeface="Raleway" pitchFamily="2" charset="0"/>
              </a:rPr>
              <a:t>Over 2020-21, 3,974 people with support needs received long-term care from the council, while 440 people received short-term support.</a:t>
            </a:r>
          </a:p>
          <a:p>
            <a:pPr>
              <a:lnSpc>
                <a:spcPct val="90000"/>
              </a:lnSpc>
              <a:spcBef>
                <a:spcPts val="600"/>
              </a:spcBef>
            </a:pPr>
            <a:r>
              <a:rPr lang="en-GB" sz="1400" dirty="0">
                <a:solidFill>
                  <a:srgbClr val="000000"/>
                </a:solidFill>
                <a:latin typeface="Raleway" pitchFamily="2" charset="0"/>
              </a:rPr>
              <a:t>Social care spend in 2020-21 can be broken down as follows: </a:t>
            </a: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r>
              <a:rPr lang="en-GB" sz="1400" dirty="0">
                <a:solidFill>
                  <a:srgbClr val="000000"/>
                </a:solidFill>
                <a:latin typeface="Raleway" pitchFamily="2" charset="0"/>
              </a:rPr>
              <a:t>Our budget is £117 million for 2021-22.  We spent £118 million in 2020-21.  </a:t>
            </a: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endParaRPr lang="en-GB" sz="1400" dirty="0">
              <a:solidFill>
                <a:srgbClr val="000000"/>
              </a:solidFill>
              <a:latin typeface="Raleway" pitchFamily="2" charset="0"/>
            </a:endParaRPr>
          </a:p>
          <a:p>
            <a:r>
              <a:rPr lang="en-GB" sz="1400" dirty="0">
                <a:solidFill>
                  <a:srgbClr val="000000"/>
                </a:solidFill>
                <a:latin typeface="Raleway" pitchFamily="2" charset="0"/>
              </a:rPr>
              <a:t>The remainder was spent on staff costs and a wide variety of preventative support options to keep people as independent and well as possible.</a:t>
            </a:r>
          </a:p>
        </p:txBody>
      </p:sp>
      <p:pic>
        <p:nvPicPr>
          <p:cNvPr id="15" name="Picture 14">
            <a:extLst>
              <a:ext uri="{FF2B5EF4-FFF2-40B4-BE49-F238E27FC236}">
                <a16:creationId xmlns:a16="http://schemas.microsoft.com/office/drawing/2014/main" id="{F44C1D91-4051-4BBD-9364-FB2632476D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16612" y="2089822"/>
            <a:ext cx="4275258" cy="1659207"/>
          </a:xfrm>
          <a:prstGeom prst="rect">
            <a:avLst/>
          </a:prstGeom>
        </p:spPr>
      </p:pic>
      <p:pic>
        <p:nvPicPr>
          <p:cNvPr id="17" name="Picture 16">
            <a:extLst>
              <a:ext uri="{FF2B5EF4-FFF2-40B4-BE49-F238E27FC236}">
                <a16:creationId xmlns:a16="http://schemas.microsoft.com/office/drawing/2014/main" id="{A413DAB3-5CD2-4253-8867-D6B001549E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6612" y="4089002"/>
            <a:ext cx="4555098" cy="1611192"/>
          </a:xfrm>
          <a:prstGeom prst="rect">
            <a:avLst/>
          </a:prstGeom>
        </p:spPr>
      </p:pic>
    </p:spTree>
    <p:extLst>
      <p:ext uri="{BB962C8B-B14F-4D97-AF65-F5344CB8AC3E}">
        <p14:creationId xmlns:p14="http://schemas.microsoft.com/office/powerpoint/2010/main" val="172888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258140" y="2037"/>
            <a:ext cx="9770616" cy="986834"/>
          </a:xfrm>
        </p:spPr>
        <p:txBody>
          <a:bodyPr>
            <a:normAutofit/>
          </a:bodyPr>
          <a:lstStyle/>
          <a:p>
            <a:r>
              <a:rPr lang="en-GB" sz="3000" dirty="0">
                <a:latin typeface="Raleway" panose="020B0503030101060003"/>
              </a:rPr>
              <a:t>2021 Improving Care Together: A summary </a:t>
            </a:r>
          </a:p>
        </p:txBody>
      </p:sp>
      <p:sp>
        <p:nvSpPr>
          <p:cNvPr id="30" name="TextBox 29">
            <a:extLst>
              <a:ext uri="{FF2B5EF4-FFF2-40B4-BE49-F238E27FC236}">
                <a16:creationId xmlns:a16="http://schemas.microsoft.com/office/drawing/2014/main" id="{58CDDF2B-34EC-4235-9650-2BD5348306B4}"/>
              </a:ext>
            </a:extLst>
          </p:cNvPr>
          <p:cNvSpPr txBox="1"/>
          <p:nvPr/>
        </p:nvSpPr>
        <p:spPr>
          <a:xfrm>
            <a:off x="3334870" y="909899"/>
            <a:ext cx="6067746" cy="369332"/>
          </a:xfrm>
          <a:prstGeom prst="rect">
            <a:avLst/>
          </a:prstGeom>
          <a:noFill/>
        </p:spPr>
        <p:txBody>
          <a:bodyPr wrap="square" rtlCol="0">
            <a:spAutoFit/>
          </a:bodyPr>
          <a:lstStyle/>
          <a:p>
            <a:pPr algn="ctr"/>
            <a:r>
              <a:rPr lang="en-GB" b="1" dirty="0"/>
              <a:t>Our vision for adult social care in Tower Hamlets is:</a:t>
            </a:r>
          </a:p>
        </p:txBody>
      </p:sp>
      <p:graphicFrame>
        <p:nvGraphicFramePr>
          <p:cNvPr id="8" name="Diagram 7">
            <a:extLst>
              <a:ext uri="{FF2B5EF4-FFF2-40B4-BE49-F238E27FC236}">
                <a16:creationId xmlns:a16="http://schemas.microsoft.com/office/drawing/2014/main" id="{3D7D9642-5A38-4985-BFF8-DBE3EC071E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789598"/>
              </p:ext>
            </p:extLst>
          </p:nvPr>
        </p:nvGraphicFramePr>
        <p:xfrm>
          <a:off x="258140" y="1326702"/>
          <a:ext cx="11481915" cy="3087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397CFB18-B97D-4D50-9B05-78CCE28EAE3A}"/>
              </a:ext>
            </a:extLst>
          </p:cNvPr>
          <p:cNvSpPr txBox="1"/>
          <p:nvPr/>
        </p:nvSpPr>
        <p:spPr>
          <a:xfrm>
            <a:off x="4238614" y="2270234"/>
            <a:ext cx="3520966" cy="369332"/>
          </a:xfrm>
          <a:prstGeom prst="rect">
            <a:avLst/>
          </a:prstGeom>
          <a:noFill/>
        </p:spPr>
        <p:txBody>
          <a:bodyPr wrap="square" rtlCol="0">
            <a:spAutoFit/>
          </a:bodyPr>
          <a:lstStyle/>
          <a:p>
            <a:pPr algn="ctr"/>
            <a:r>
              <a:rPr lang="en-GB" b="1" dirty="0"/>
              <a:t>Our aims are:</a:t>
            </a:r>
          </a:p>
        </p:txBody>
      </p:sp>
      <p:sp>
        <p:nvSpPr>
          <p:cNvPr id="29" name="TextBox 28">
            <a:extLst>
              <a:ext uri="{FF2B5EF4-FFF2-40B4-BE49-F238E27FC236}">
                <a16:creationId xmlns:a16="http://schemas.microsoft.com/office/drawing/2014/main" id="{B098A5C8-7E48-4010-86E2-A2769734E903}"/>
              </a:ext>
            </a:extLst>
          </p:cNvPr>
          <p:cNvSpPr txBox="1"/>
          <p:nvPr/>
        </p:nvSpPr>
        <p:spPr>
          <a:xfrm>
            <a:off x="4238614" y="4461815"/>
            <a:ext cx="3520966" cy="369332"/>
          </a:xfrm>
          <a:prstGeom prst="rect">
            <a:avLst/>
          </a:prstGeom>
          <a:noFill/>
        </p:spPr>
        <p:txBody>
          <a:bodyPr wrap="square" rtlCol="0">
            <a:spAutoFit/>
          </a:bodyPr>
          <a:lstStyle/>
          <a:p>
            <a:pPr algn="ctr"/>
            <a:r>
              <a:rPr lang="en-GB" b="1" dirty="0"/>
              <a:t>We will work on:</a:t>
            </a:r>
          </a:p>
        </p:txBody>
      </p:sp>
      <p:sp>
        <p:nvSpPr>
          <p:cNvPr id="10" name="Rectangle: Rounded Corners 9">
            <a:extLst>
              <a:ext uri="{FF2B5EF4-FFF2-40B4-BE49-F238E27FC236}">
                <a16:creationId xmlns:a16="http://schemas.microsoft.com/office/drawing/2014/main" id="{E00275FE-BA94-43CC-BE2A-8C3DDB18A0C3}"/>
              </a:ext>
            </a:extLst>
          </p:cNvPr>
          <p:cNvSpPr/>
          <p:nvPr/>
        </p:nvSpPr>
        <p:spPr>
          <a:xfrm>
            <a:off x="96787" y="4878618"/>
            <a:ext cx="1266402"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1. Information advice and early help</a:t>
            </a:r>
          </a:p>
        </p:txBody>
      </p:sp>
      <p:sp>
        <p:nvSpPr>
          <p:cNvPr id="11" name="Rectangle: Rounded Corners 10">
            <a:extLst>
              <a:ext uri="{FF2B5EF4-FFF2-40B4-BE49-F238E27FC236}">
                <a16:creationId xmlns:a16="http://schemas.microsoft.com/office/drawing/2014/main" id="{FC427F70-FCD3-4ECE-B30E-C61EE8EFF7FC}"/>
              </a:ext>
            </a:extLst>
          </p:cNvPr>
          <p:cNvSpPr/>
          <p:nvPr/>
        </p:nvSpPr>
        <p:spPr>
          <a:xfrm>
            <a:off x="1370257" y="4878618"/>
            <a:ext cx="1173417"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2.             Our approach to supporting people</a:t>
            </a:r>
          </a:p>
        </p:txBody>
      </p:sp>
      <p:sp>
        <p:nvSpPr>
          <p:cNvPr id="14" name="Rectangle: Rounded Corners 13">
            <a:extLst>
              <a:ext uri="{FF2B5EF4-FFF2-40B4-BE49-F238E27FC236}">
                <a16:creationId xmlns:a16="http://schemas.microsoft.com/office/drawing/2014/main" id="{AFDA77F5-1502-4C40-BD8F-EE48742ACAD5}"/>
              </a:ext>
            </a:extLst>
          </p:cNvPr>
          <p:cNvSpPr/>
          <p:nvPr/>
        </p:nvSpPr>
        <p:spPr>
          <a:xfrm>
            <a:off x="2550742"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3.           Care at home</a:t>
            </a:r>
          </a:p>
        </p:txBody>
      </p:sp>
      <p:sp>
        <p:nvSpPr>
          <p:cNvPr id="21" name="Rectangle: Rounded Corners 20">
            <a:extLst>
              <a:ext uri="{FF2B5EF4-FFF2-40B4-BE49-F238E27FC236}">
                <a16:creationId xmlns:a16="http://schemas.microsoft.com/office/drawing/2014/main" id="{576CE597-D2DA-4A51-8B7B-5FD8FE10B968}"/>
              </a:ext>
            </a:extLst>
          </p:cNvPr>
          <p:cNvSpPr/>
          <p:nvPr/>
        </p:nvSpPr>
        <p:spPr>
          <a:xfrm>
            <a:off x="3731228"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4.      Housing with care</a:t>
            </a:r>
          </a:p>
        </p:txBody>
      </p:sp>
      <p:sp>
        <p:nvSpPr>
          <p:cNvPr id="22" name="Rectangle: Rounded Corners 21">
            <a:extLst>
              <a:ext uri="{FF2B5EF4-FFF2-40B4-BE49-F238E27FC236}">
                <a16:creationId xmlns:a16="http://schemas.microsoft.com/office/drawing/2014/main" id="{F21707DA-BB7D-4BB6-A062-DF5AE2F18325}"/>
              </a:ext>
            </a:extLst>
          </p:cNvPr>
          <p:cNvSpPr/>
          <p:nvPr/>
        </p:nvSpPr>
        <p:spPr>
          <a:xfrm>
            <a:off x="4922582"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5.        Direct payments</a:t>
            </a:r>
          </a:p>
        </p:txBody>
      </p:sp>
      <p:sp>
        <p:nvSpPr>
          <p:cNvPr id="23" name="Rectangle: Rounded Corners 22">
            <a:extLst>
              <a:ext uri="{FF2B5EF4-FFF2-40B4-BE49-F238E27FC236}">
                <a16:creationId xmlns:a16="http://schemas.microsoft.com/office/drawing/2014/main" id="{92DA139C-1FFC-4504-9258-5B07C2B549D1}"/>
              </a:ext>
            </a:extLst>
          </p:cNvPr>
          <p:cNvSpPr/>
          <p:nvPr/>
        </p:nvSpPr>
        <p:spPr>
          <a:xfrm>
            <a:off x="6113938" y="4878618"/>
            <a:ext cx="1253814"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6. Technology, innovation &amp; care</a:t>
            </a:r>
          </a:p>
        </p:txBody>
      </p:sp>
      <p:sp>
        <p:nvSpPr>
          <p:cNvPr id="24" name="Rectangle: Rounded Corners 23">
            <a:extLst>
              <a:ext uri="{FF2B5EF4-FFF2-40B4-BE49-F238E27FC236}">
                <a16:creationId xmlns:a16="http://schemas.microsoft.com/office/drawing/2014/main" id="{4EEE4EA7-1945-4408-83B4-02C90E996054}"/>
              </a:ext>
            </a:extLst>
          </p:cNvPr>
          <p:cNvSpPr/>
          <p:nvPr/>
        </p:nvSpPr>
        <p:spPr>
          <a:xfrm>
            <a:off x="7367752"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7. Support outside the home</a:t>
            </a:r>
          </a:p>
        </p:txBody>
      </p:sp>
      <p:sp>
        <p:nvSpPr>
          <p:cNvPr id="25" name="Rectangle: Rounded Corners 24">
            <a:extLst>
              <a:ext uri="{FF2B5EF4-FFF2-40B4-BE49-F238E27FC236}">
                <a16:creationId xmlns:a16="http://schemas.microsoft.com/office/drawing/2014/main" id="{0BEB45F2-FD0F-4434-8A4D-B6D093561FFD}"/>
              </a:ext>
            </a:extLst>
          </p:cNvPr>
          <p:cNvSpPr/>
          <p:nvPr/>
        </p:nvSpPr>
        <p:spPr>
          <a:xfrm>
            <a:off x="8541170"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8. Working with others</a:t>
            </a:r>
          </a:p>
        </p:txBody>
      </p:sp>
      <p:sp>
        <p:nvSpPr>
          <p:cNvPr id="26" name="Rectangle: Rounded Corners 25">
            <a:extLst>
              <a:ext uri="{FF2B5EF4-FFF2-40B4-BE49-F238E27FC236}">
                <a16:creationId xmlns:a16="http://schemas.microsoft.com/office/drawing/2014/main" id="{55B14CA3-B217-4593-AAF8-20B4A0D5C789}"/>
              </a:ext>
            </a:extLst>
          </p:cNvPr>
          <p:cNvSpPr/>
          <p:nvPr/>
        </p:nvSpPr>
        <p:spPr>
          <a:xfrm>
            <a:off x="9714588"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9. Managing our budget</a:t>
            </a:r>
          </a:p>
        </p:txBody>
      </p:sp>
      <p:sp>
        <p:nvSpPr>
          <p:cNvPr id="27" name="Rectangle: Rounded Corners 26">
            <a:extLst>
              <a:ext uri="{FF2B5EF4-FFF2-40B4-BE49-F238E27FC236}">
                <a16:creationId xmlns:a16="http://schemas.microsoft.com/office/drawing/2014/main" id="{20E3BC71-473D-478B-AA6C-12FA0EE29BFA}"/>
              </a:ext>
            </a:extLst>
          </p:cNvPr>
          <p:cNvSpPr/>
          <p:nvPr/>
        </p:nvSpPr>
        <p:spPr>
          <a:xfrm>
            <a:off x="10888006" y="4878618"/>
            <a:ext cx="1173418" cy="1305362"/>
          </a:xfrm>
          <a:prstGeom prst="roundRect">
            <a:avLst/>
          </a:prstGeom>
          <a:solidFill>
            <a:schemeClr val="bg1">
              <a:alpha val="50000"/>
            </a:schemeClr>
          </a:solidFill>
          <a:ln w="38100">
            <a:solidFill>
              <a:srgbClr val="BBD0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003366"/>
                </a:solidFill>
                <a:latin typeface="Raleway" pitchFamily="2" charset="0"/>
              </a:rPr>
              <a:t>10. Getting the basics right with data &amp; how we work</a:t>
            </a:r>
          </a:p>
        </p:txBody>
      </p:sp>
    </p:spTree>
    <p:extLst>
      <p:ext uri="{BB962C8B-B14F-4D97-AF65-F5344CB8AC3E}">
        <p14:creationId xmlns:p14="http://schemas.microsoft.com/office/powerpoint/2010/main" val="376508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p:txBody>
          <a:bodyPr>
            <a:normAutofit/>
          </a:bodyPr>
          <a:lstStyle/>
          <a:p>
            <a:r>
              <a:rPr lang="en-GB" sz="3600" dirty="0">
                <a:latin typeface="Raleway" panose="020B0503030101060003"/>
              </a:rPr>
              <a:t>Why do we need a strategy?</a:t>
            </a:r>
          </a:p>
        </p:txBody>
      </p:sp>
      <p:sp>
        <p:nvSpPr>
          <p:cNvPr id="3" name="Content Placeholder 2">
            <a:extLst>
              <a:ext uri="{FF2B5EF4-FFF2-40B4-BE49-F238E27FC236}">
                <a16:creationId xmlns:a16="http://schemas.microsoft.com/office/drawing/2014/main" id="{786ADF0E-EC6A-48B8-A1BF-2B36AE75C677}"/>
              </a:ext>
            </a:extLst>
          </p:cNvPr>
          <p:cNvSpPr>
            <a:spLocks noGrp="1" noChangeAspect="1"/>
          </p:cNvSpPr>
          <p:nvPr>
            <p:ph idx="1"/>
          </p:nvPr>
        </p:nvSpPr>
        <p:spPr>
          <a:xfrm>
            <a:off x="785910" y="1113183"/>
            <a:ext cx="10567889" cy="5669356"/>
          </a:xfrm>
        </p:spPr>
        <p:txBody>
          <a:bodyPr numCol="1" spcCol="252000">
            <a:noAutofit/>
          </a:bodyPr>
          <a:lstStyle/>
          <a:p>
            <a:pPr marL="0" indent="0" algn="l">
              <a:spcBef>
                <a:spcPts val="600"/>
              </a:spcBef>
              <a:buNone/>
            </a:pPr>
            <a:r>
              <a:rPr lang="en-US" sz="1400" b="0" i="0" dirty="0">
                <a:solidFill>
                  <a:srgbClr val="000000"/>
                </a:solidFill>
                <a:effectLst/>
                <a:latin typeface="Raleway" pitchFamily="2" charset="0"/>
              </a:rPr>
              <a:t>We want to build on our strengths and what we do well:</a:t>
            </a: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endParaRPr lang="en-US" sz="1400" dirty="0">
              <a:solidFill>
                <a:srgbClr val="000000"/>
              </a:solidFill>
              <a:latin typeface="Raleway" pitchFamily="2" charset="0"/>
            </a:endParaRPr>
          </a:p>
          <a:p>
            <a:pPr marL="0" indent="0" algn="l">
              <a:spcBef>
                <a:spcPts val="600"/>
              </a:spcBef>
              <a:buNone/>
            </a:pPr>
            <a:r>
              <a:rPr lang="en-US" sz="1400" b="0" i="0" dirty="0">
                <a:solidFill>
                  <a:srgbClr val="000000"/>
                </a:solidFill>
                <a:effectLst/>
                <a:latin typeface="Raleway" pitchFamily="2" charset="0"/>
              </a:rPr>
              <a:t>And we need to address the challenges we face:</a:t>
            </a:r>
          </a:p>
          <a:p>
            <a:pPr marL="0" indent="0" algn="l">
              <a:spcBef>
                <a:spcPts val="600"/>
              </a:spcBef>
              <a:buNone/>
            </a:pPr>
            <a:endParaRPr lang="en-US" sz="1400" dirty="0">
              <a:solidFill>
                <a:srgbClr val="000000"/>
              </a:solidFill>
              <a:latin typeface="Raleway" pitchFamily="2" charset="0"/>
            </a:endParaRPr>
          </a:p>
          <a:p>
            <a:pPr marL="0" indent="0">
              <a:buNone/>
            </a:pPr>
            <a:endParaRPr lang="en-GB" sz="1200" dirty="0">
              <a:solidFill>
                <a:srgbClr val="000000">
                  <a:alpha val="70000"/>
                </a:srgbClr>
              </a:solidFill>
              <a:highlight>
                <a:srgbClr val="FFFF00"/>
              </a:highlight>
              <a:latin typeface="Raleway" panose="020B0503030101060003"/>
            </a:endParaRPr>
          </a:p>
        </p:txBody>
      </p:sp>
      <p:sp>
        <p:nvSpPr>
          <p:cNvPr id="10" name="TextBox 9">
            <a:extLst>
              <a:ext uri="{FF2B5EF4-FFF2-40B4-BE49-F238E27FC236}">
                <a16:creationId xmlns:a16="http://schemas.microsoft.com/office/drawing/2014/main" id="{014BEEAD-89FE-4870-AE96-2E962D686BFD}"/>
              </a:ext>
              <a:ext uri="{C183D7F6-B498-43B3-948B-1728B52AA6E4}">
                <adec:decorative xmlns:adec="http://schemas.microsoft.com/office/drawing/2017/decorative" val="1"/>
              </a:ext>
            </a:extLst>
          </p:cNvPr>
          <p:cNvSpPr txBox="1"/>
          <p:nvPr/>
        </p:nvSpPr>
        <p:spPr>
          <a:xfrm>
            <a:off x="10525539" y="198783"/>
            <a:ext cx="1341783" cy="1127918"/>
          </a:xfrm>
          <a:prstGeom prst="rect">
            <a:avLst/>
          </a:prstGeom>
          <a:solidFill>
            <a:schemeClr val="bg1"/>
          </a:solidFill>
        </p:spPr>
        <p:txBody>
          <a:bodyPr wrap="square" rtlCol="0">
            <a:spAutoFit/>
          </a:bodyPr>
          <a:lstStyle/>
          <a:p>
            <a:endParaRPr lang="en-GB" dirty="0"/>
          </a:p>
        </p:txBody>
      </p:sp>
      <p:graphicFrame>
        <p:nvGraphicFramePr>
          <p:cNvPr id="8" name="Diagram 7">
            <a:extLst>
              <a:ext uri="{FF2B5EF4-FFF2-40B4-BE49-F238E27FC236}">
                <a16:creationId xmlns:a16="http://schemas.microsoft.com/office/drawing/2014/main" id="{9584DB6F-9092-4004-BE6B-19D74739E7A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66714988"/>
              </p:ext>
            </p:extLst>
          </p:nvPr>
        </p:nvGraphicFramePr>
        <p:xfrm>
          <a:off x="1423343" y="1406906"/>
          <a:ext cx="9589214" cy="206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FE6264AA-9144-47C9-B5A6-3B4974AE670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9160929"/>
              </p:ext>
            </p:extLst>
          </p:nvPr>
        </p:nvGraphicFramePr>
        <p:xfrm>
          <a:off x="937316" y="3947861"/>
          <a:ext cx="10751101" cy="21479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7969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646B004-160F-444C-86CC-A6ABDFA954D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2501" y="148708"/>
            <a:ext cx="925158" cy="856263"/>
          </a:xfrm>
          <a:prstGeom prst="rect">
            <a:avLst/>
          </a:prstGeom>
        </p:spPr>
      </p:pic>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1007659" y="1138"/>
            <a:ext cx="5088340" cy="1325563"/>
          </a:xfrm>
        </p:spPr>
        <p:txBody>
          <a:bodyPr>
            <a:normAutofit/>
          </a:bodyPr>
          <a:lstStyle/>
          <a:p>
            <a:r>
              <a:rPr lang="en-GB" sz="3000" dirty="0">
                <a:latin typeface="Raleway" panose="020B0503030101060003"/>
              </a:rPr>
              <a:t>Information, advice and early help</a:t>
            </a:r>
          </a:p>
        </p:txBody>
      </p:sp>
      <p:sp>
        <p:nvSpPr>
          <p:cNvPr id="6" name="Content Placeholder 2">
            <a:extLst>
              <a:ext uri="{FF2B5EF4-FFF2-40B4-BE49-F238E27FC236}">
                <a16:creationId xmlns:a16="http://schemas.microsoft.com/office/drawing/2014/main" id="{999D44F3-1A68-4E33-A3CF-02AAFC78D76E}"/>
              </a:ext>
            </a:extLst>
          </p:cNvPr>
          <p:cNvSpPr>
            <a:spLocks noGrp="1" noChangeAspect="1"/>
          </p:cNvSpPr>
          <p:nvPr>
            <p:ph idx="1"/>
          </p:nvPr>
        </p:nvSpPr>
        <p:spPr>
          <a:xfrm>
            <a:off x="738716" y="1325563"/>
            <a:ext cx="5032056" cy="4855215"/>
          </a:xfrm>
        </p:spPr>
        <p:txBody>
          <a:bodyPr numCol="1" spcCol="252000">
            <a:normAutofit/>
          </a:bodyPr>
          <a:lstStyle/>
          <a:p>
            <a:pPr marL="0" indent="0">
              <a:spcBef>
                <a:spcPts val="600"/>
              </a:spcBef>
              <a:buNone/>
            </a:pPr>
            <a:r>
              <a:rPr lang="en-GB" sz="1400" dirty="0">
                <a:solidFill>
                  <a:srgbClr val="000000"/>
                </a:solidFill>
                <a:latin typeface="Raleway" panose="020B0503030101060003"/>
              </a:rPr>
              <a:t>We will work on this area so that:</a:t>
            </a:r>
          </a:p>
          <a:p>
            <a:pPr>
              <a:spcBef>
                <a:spcPts val="600"/>
              </a:spcBef>
            </a:pPr>
            <a:r>
              <a:rPr lang="en-GB" sz="1400" dirty="0">
                <a:solidFill>
                  <a:srgbClr val="000000"/>
                </a:solidFill>
                <a:latin typeface="Raleway" panose="020B0503030101060003"/>
              </a:rPr>
              <a:t>There is better information on what social care is and what support is available.</a:t>
            </a:r>
          </a:p>
          <a:p>
            <a:pPr>
              <a:spcBef>
                <a:spcPts val="600"/>
              </a:spcBef>
            </a:pPr>
            <a:r>
              <a:rPr lang="en-GB" sz="1400" dirty="0">
                <a:solidFill>
                  <a:srgbClr val="000000"/>
                </a:solidFill>
                <a:latin typeface="Raleway" panose="020B0503030101060003"/>
              </a:rPr>
              <a:t>Information and support is easy to find, easy to understand and simple to access.</a:t>
            </a:r>
          </a:p>
          <a:p>
            <a:pPr>
              <a:spcBef>
                <a:spcPts val="600"/>
              </a:spcBef>
            </a:pPr>
            <a:r>
              <a:rPr lang="en-GB" sz="1400" dirty="0">
                <a:solidFill>
                  <a:srgbClr val="000000"/>
                </a:solidFill>
                <a:latin typeface="Raleway" panose="020B0503030101060003"/>
              </a:rPr>
              <a:t>People are encouraged to get help at an early stage.  This includes help to connect with others, help to stay as healthy and well as possible and help getting nutritional meals.</a:t>
            </a:r>
          </a:p>
          <a:p>
            <a:pPr>
              <a:spcBef>
                <a:spcPts val="600"/>
              </a:spcBef>
            </a:pPr>
            <a:r>
              <a:rPr lang="en-GB" sz="1400" dirty="0">
                <a:solidFill>
                  <a:srgbClr val="000000"/>
                </a:solidFill>
                <a:latin typeface="Raleway" panose="020B0503030101060003"/>
              </a:rPr>
              <a:t>People are empowered to meet their own needs wherever possible.</a:t>
            </a:r>
          </a:p>
          <a:p>
            <a:pPr>
              <a:spcBef>
                <a:spcPts val="600"/>
              </a:spcBef>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a:spcBef>
                <a:spcPts val="600"/>
              </a:spcBef>
            </a:pPr>
            <a:endParaRPr lang="en-GB" sz="1800" b="0" i="0" u="none" strike="noStrike" baseline="0" dirty="0">
              <a:solidFill>
                <a:srgbClr val="000000"/>
              </a:solidFill>
              <a:latin typeface="Arial" panose="020B0604020202020204" pitchFamily="34" charset="0"/>
            </a:endParaRPr>
          </a:p>
          <a:p>
            <a:pPr marL="0" indent="0">
              <a:spcBef>
                <a:spcPts val="600"/>
              </a:spcBef>
              <a:buNone/>
            </a:pPr>
            <a:endParaRPr lang="en-GB" sz="1200" dirty="0">
              <a:solidFill>
                <a:srgbClr val="000000">
                  <a:alpha val="70000"/>
                </a:srgbClr>
              </a:solidFill>
              <a:latin typeface="Raleway" panose="020B0503030101060003"/>
            </a:endParaRPr>
          </a:p>
        </p:txBody>
      </p:sp>
      <p:sp>
        <p:nvSpPr>
          <p:cNvPr id="11" name="TextBox 10">
            <a:extLst>
              <a:ext uri="{FF2B5EF4-FFF2-40B4-BE49-F238E27FC236}">
                <a16:creationId xmlns:a16="http://schemas.microsoft.com/office/drawing/2014/main" id="{D5302015-5E47-479B-BE3A-DD93886E368F}"/>
              </a:ext>
            </a:extLst>
          </p:cNvPr>
          <p:cNvSpPr txBox="1"/>
          <p:nvPr/>
        </p:nvSpPr>
        <p:spPr>
          <a:xfrm>
            <a:off x="738716" y="3907057"/>
            <a:ext cx="1719258"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graphicFrame>
        <p:nvGraphicFramePr>
          <p:cNvPr id="5" name="Diagram 4">
            <a:extLst>
              <a:ext uri="{FF2B5EF4-FFF2-40B4-BE49-F238E27FC236}">
                <a16:creationId xmlns:a16="http://schemas.microsoft.com/office/drawing/2014/main" id="{4CB3EB05-064C-4F52-9681-A6EFE877BB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126076"/>
              </p:ext>
            </p:extLst>
          </p:nvPr>
        </p:nvGraphicFramePr>
        <p:xfrm>
          <a:off x="838200" y="4237047"/>
          <a:ext cx="4761500" cy="2068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689EEBBE-5B47-48C6-94ED-089B6362480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5466480" y="189941"/>
            <a:ext cx="1123829" cy="997685"/>
          </a:xfrm>
          <a:prstGeom prst="rect">
            <a:avLst/>
          </a:prstGeom>
        </p:spPr>
      </p:pic>
      <p:sp>
        <p:nvSpPr>
          <p:cNvPr id="7" name="Title 1">
            <a:extLst>
              <a:ext uri="{FF2B5EF4-FFF2-40B4-BE49-F238E27FC236}">
                <a16:creationId xmlns:a16="http://schemas.microsoft.com/office/drawing/2014/main" id="{29A547B0-2929-4675-8CDD-465D126BD119}"/>
              </a:ext>
            </a:extLst>
          </p:cNvPr>
          <p:cNvSpPr txBox="1">
            <a:spLocks/>
          </p:cNvSpPr>
          <p:nvPr/>
        </p:nvSpPr>
        <p:spPr>
          <a:xfrm>
            <a:off x="6514665" y="0"/>
            <a:ext cx="5360342"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r>
              <a:rPr lang="en-GB" sz="3000" dirty="0">
                <a:latin typeface="Raleway" panose="020B0503030101060003"/>
              </a:rPr>
              <a:t>Our approach to supporting people</a:t>
            </a:r>
          </a:p>
        </p:txBody>
      </p:sp>
      <p:sp>
        <p:nvSpPr>
          <p:cNvPr id="9" name="Content Placeholder 2">
            <a:extLst>
              <a:ext uri="{FF2B5EF4-FFF2-40B4-BE49-F238E27FC236}">
                <a16:creationId xmlns:a16="http://schemas.microsoft.com/office/drawing/2014/main" id="{CC885661-08A1-4E8A-9ECD-D25F3F4B2B7E}"/>
              </a:ext>
            </a:extLst>
          </p:cNvPr>
          <p:cNvSpPr txBox="1">
            <a:spLocks noChangeAspect="1"/>
          </p:cNvSpPr>
          <p:nvPr/>
        </p:nvSpPr>
        <p:spPr>
          <a:xfrm>
            <a:off x="6096000" y="1325563"/>
            <a:ext cx="5540165" cy="2380805"/>
          </a:xfrm>
          <a:prstGeom prst="rect">
            <a:avLst/>
          </a:prstGeom>
        </p:spPr>
        <p:txBody>
          <a:bodyPr vert="horz" lIns="91440" tIns="45720" rIns="91440" bIns="45720" numCol="1" spcCol="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000000"/>
                </a:solidFill>
                <a:latin typeface="Raleway" panose="020B0503030101060003"/>
              </a:rPr>
              <a:t>We will work on this area so that:</a:t>
            </a:r>
          </a:p>
          <a:p>
            <a:r>
              <a:rPr lang="en-GB" sz="1400" dirty="0">
                <a:solidFill>
                  <a:srgbClr val="000000"/>
                </a:solidFill>
                <a:latin typeface="Raleway" panose="020B0503030101060003"/>
              </a:rPr>
              <a:t>We focus on people’s strengths and what they can do for themselves, not just the things they need help with. </a:t>
            </a:r>
          </a:p>
          <a:p>
            <a:r>
              <a:rPr lang="en-GB" sz="1400" dirty="0">
                <a:solidFill>
                  <a:srgbClr val="000000"/>
                </a:solidFill>
                <a:latin typeface="Raleway" panose="020B0503030101060003"/>
              </a:rPr>
              <a:t>We are clear on what people can expect from social care and the role that individuals, families and communities play.</a:t>
            </a:r>
          </a:p>
          <a:p>
            <a:r>
              <a:rPr lang="en-GB" sz="1400" dirty="0">
                <a:solidFill>
                  <a:srgbClr val="000000"/>
                </a:solidFill>
                <a:latin typeface="Raleway" panose="020B0503030101060003"/>
              </a:rPr>
              <a:t>We want everyone working in social care to:</a:t>
            </a: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a:spcBef>
                <a:spcPts val="600"/>
              </a:spcBef>
            </a:pPr>
            <a:endParaRPr lang="en-GB" sz="1800" dirty="0">
              <a:solidFill>
                <a:srgbClr val="000000"/>
              </a:solidFill>
            </a:endParaRPr>
          </a:p>
          <a:p>
            <a:pPr marL="0" indent="0">
              <a:spcBef>
                <a:spcPts val="600"/>
              </a:spcBef>
              <a:buFont typeface="Arial" panose="020B0604020202020204" pitchFamily="34" charset="0"/>
              <a:buNone/>
            </a:pPr>
            <a:endParaRPr lang="en-GB" sz="1200" dirty="0">
              <a:solidFill>
                <a:srgbClr val="000000">
                  <a:alpha val="70000"/>
                </a:srgbClr>
              </a:solidFill>
              <a:latin typeface="Raleway" panose="020B0503030101060003"/>
            </a:endParaRPr>
          </a:p>
        </p:txBody>
      </p:sp>
      <p:sp>
        <p:nvSpPr>
          <p:cNvPr id="13" name="Rectangle: Rounded Corners 4">
            <a:extLst>
              <a:ext uri="{FF2B5EF4-FFF2-40B4-BE49-F238E27FC236}">
                <a16:creationId xmlns:a16="http://schemas.microsoft.com/office/drawing/2014/main" id="{4030EB20-FEC6-4AD7-9A50-20ADF24CBBA4}"/>
              </a:ext>
            </a:extLst>
          </p:cNvPr>
          <p:cNvSpPr txBox="1"/>
          <p:nvPr/>
        </p:nvSpPr>
        <p:spPr>
          <a:xfrm>
            <a:off x="6353623" y="2994871"/>
            <a:ext cx="5282542" cy="1968430"/>
          </a:xfrm>
          <a:prstGeom prst="rect">
            <a:avLst/>
          </a:prstGeom>
          <a:solidFill>
            <a:srgbClr val="BBD034">
              <a:alpha val="50000"/>
            </a:srgb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2" spcCol="1270" anchor="ctr" anchorCtr="0">
            <a:noAutofit/>
          </a:bodyPr>
          <a:lstStyle/>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Be kind and compassionate</a:t>
            </a:r>
          </a:p>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Treat people with dignity </a:t>
            </a:r>
          </a:p>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Be problem-solvers</a:t>
            </a:r>
          </a:p>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Positive risk-takers </a:t>
            </a:r>
          </a:p>
          <a:p>
            <a:pPr marL="174625" lvl="0" indent="-174625" algn="l" defTabSz="533400">
              <a:lnSpc>
                <a:spcPct val="100000"/>
              </a:lnSpc>
              <a:spcBef>
                <a:spcPct val="0"/>
              </a:spcBef>
              <a:spcAft>
                <a:spcPts val="0"/>
              </a:spcAft>
              <a:buFont typeface="Courier New" panose="02070309020205020404" pitchFamily="49" charset="0"/>
              <a:buChar char="o"/>
            </a:pPr>
            <a:r>
              <a:rPr lang="en-GB" sz="1300" dirty="0">
                <a:solidFill>
                  <a:srgbClr val="000000"/>
                </a:solidFill>
                <a:latin typeface="Raleway" panose="020B0503030101060003"/>
              </a:rPr>
              <a:t>Be c</a:t>
            </a:r>
            <a:r>
              <a:rPr lang="en-GB" sz="1300" kern="1200" dirty="0">
                <a:solidFill>
                  <a:srgbClr val="000000"/>
                </a:solidFill>
                <a:latin typeface="Raleway" panose="020B0503030101060003"/>
              </a:rPr>
              <a:t>reative</a:t>
            </a:r>
          </a:p>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Be clear &amp; realistic on what we can &amp; cannot do</a:t>
            </a:r>
          </a:p>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Be diverse</a:t>
            </a:r>
          </a:p>
          <a:p>
            <a:pPr marL="174625" indent="-174625" defTabSz="533400">
              <a:spcBef>
                <a:spcPct val="0"/>
              </a:spcBef>
              <a:buFont typeface="Courier New" panose="02070309020205020404" pitchFamily="49" charset="0"/>
              <a:buChar char="o"/>
            </a:pPr>
            <a:r>
              <a:rPr lang="en-GB" sz="1300" dirty="0">
                <a:solidFill>
                  <a:srgbClr val="000000"/>
                </a:solidFill>
                <a:latin typeface="Raleway" panose="020B0503030101060003"/>
              </a:rPr>
              <a:t>Be flexible</a:t>
            </a:r>
          </a:p>
          <a:p>
            <a:pPr marL="174625" lvl="0" indent="-174625" algn="l" defTabSz="533400">
              <a:lnSpc>
                <a:spcPct val="100000"/>
              </a:lnSpc>
              <a:spcBef>
                <a:spcPct val="0"/>
              </a:spcBef>
              <a:spcAft>
                <a:spcPts val="0"/>
              </a:spcAft>
              <a:buFont typeface="Courier New" panose="02070309020205020404" pitchFamily="49" charset="0"/>
              <a:buChar char="o"/>
            </a:pPr>
            <a:r>
              <a:rPr lang="en-GB" sz="1300" dirty="0">
                <a:solidFill>
                  <a:srgbClr val="000000"/>
                </a:solidFill>
                <a:latin typeface="Raleway" panose="020B0503030101060003"/>
              </a:rPr>
              <a:t>F</a:t>
            </a:r>
            <a:r>
              <a:rPr lang="en-GB" sz="1300" kern="1200" dirty="0">
                <a:solidFill>
                  <a:srgbClr val="000000"/>
                </a:solidFill>
                <a:latin typeface="Raleway" panose="020B0503030101060003"/>
              </a:rPr>
              <a:t>ocus on the goals people want to achieve</a:t>
            </a:r>
          </a:p>
          <a:p>
            <a:pPr marL="174625" lvl="0" indent="-174625" algn="l" defTabSz="533400">
              <a:lnSpc>
                <a:spcPct val="100000"/>
              </a:lnSpc>
              <a:spcBef>
                <a:spcPct val="0"/>
              </a:spcBef>
              <a:spcAft>
                <a:spcPts val="0"/>
              </a:spcAft>
              <a:buFont typeface="Courier New" panose="02070309020205020404" pitchFamily="49" charset="0"/>
              <a:buChar char="o"/>
            </a:pPr>
            <a:r>
              <a:rPr lang="en-GB" sz="1300" dirty="0">
                <a:solidFill>
                  <a:srgbClr val="000000"/>
                </a:solidFill>
                <a:latin typeface="Raleway" panose="020B0503030101060003"/>
              </a:rPr>
              <a:t>F</a:t>
            </a:r>
            <a:r>
              <a:rPr lang="en-GB" sz="1300" kern="1200" dirty="0">
                <a:solidFill>
                  <a:srgbClr val="000000"/>
                </a:solidFill>
                <a:latin typeface="Raleway" panose="020B0503030101060003"/>
              </a:rPr>
              <a:t>ocus on what people can do for themselves</a:t>
            </a:r>
          </a:p>
          <a:p>
            <a:pPr marL="174625" lvl="0" indent="-174625" algn="l" defTabSz="533400">
              <a:lnSpc>
                <a:spcPct val="100000"/>
              </a:lnSpc>
              <a:spcBef>
                <a:spcPct val="0"/>
              </a:spcBef>
              <a:spcAft>
                <a:spcPts val="0"/>
              </a:spcAft>
              <a:buFont typeface="Courier New" panose="02070309020205020404" pitchFamily="49" charset="0"/>
              <a:buChar char="o"/>
            </a:pPr>
            <a:r>
              <a:rPr lang="en-GB" sz="1300" dirty="0">
                <a:solidFill>
                  <a:srgbClr val="000000"/>
                </a:solidFill>
                <a:latin typeface="Raleway" panose="020B0503030101060003"/>
              </a:rPr>
              <a:t>Be anti-racist and inclusive</a:t>
            </a:r>
            <a:endParaRPr lang="en-GB" sz="1300" kern="1200" dirty="0">
              <a:solidFill>
                <a:srgbClr val="000000"/>
              </a:solidFill>
              <a:latin typeface="Raleway" panose="020B0503030101060003"/>
            </a:endParaRPr>
          </a:p>
          <a:p>
            <a:pPr marL="174625" lvl="0" indent="-174625" algn="l" defTabSz="533400">
              <a:lnSpc>
                <a:spcPct val="100000"/>
              </a:lnSpc>
              <a:spcBef>
                <a:spcPct val="0"/>
              </a:spcBef>
              <a:spcAft>
                <a:spcPts val="0"/>
              </a:spcAft>
              <a:buFont typeface="Courier New" panose="02070309020205020404" pitchFamily="49" charset="0"/>
              <a:buChar char="o"/>
            </a:pPr>
            <a:r>
              <a:rPr lang="en-GB" sz="1300" kern="1200" dirty="0">
                <a:solidFill>
                  <a:srgbClr val="000000"/>
                </a:solidFill>
                <a:latin typeface="Raleway" panose="020B0503030101060003"/>
              </a:rPr>
              <a:t>Work as one health and care system</a:t>
            </a:r>
            <a:endParaRPr lang="en-GB" sz="1300" dirty="0">
              <a:solidFill>
                <a:srgbClr val="000000"/>
              </a:solidFill>
              <a:latin typeface="Raleway" panose="020B0503030101060003"/>
            </a:endParaRPr>
          </a:p>
          <a:p>
            <a:pPr marL="174625" lvl="0" indent="-174625" algn="l" defTabSz="533400">
              <a:lnSpc>
                <a:spcPct val="100000"/>
              </a:lnSpc>
              <a:spcBef>
                <a:spcPct val="0"/>
              </a:spcBef>
              <a:spcAft>
                <a:spcPts val="0"/>
              </a:spcAft>
              <a:buFont typeface="Courier New" panose="02070309020205020404" pitchFamily="49" charset="0"/>
              <a:buChar char="o"/>
            </a:pPr>
            <a:r>
              <a:rPr lang="en-GB" sz="1300" dirty="0">
                <a:solidFill>
                  <a:srgbClr val="000000"/>
                </a:solidFill>
                <a:latin typeface="Raleway" panose="020B0503030101060003"/>
              </a:rPr>
              <a:t>Understand how trauma affects people</a:t>
            </a:r>
            <a:endParaRPr lang="en-GB" sz="1300" kern="1200" dirty="0">
              <a:solidFill>
                <a:srgbClr val="000000"/>
              </a:solidFill>
              <a:latin typeface="Raleway" panose="020B0503030101060003"/>
            </a:endParaRPr>
          </a:p>
        </p:txBody>
      </p:sp>
      <p:sp>
        <p:nvSpPr>
          <p:cNvPr id="12" name="TextBox 11">
            <a:extLst>
              <a:ext uri="{FF2B5EF4-FFF2-40B4-BE49-F238E27FC236}">
                <a16:creationId xmlns:a16="http://schemas.microsoft.com/office/drawing/2014/main" id="{3E92018E-2B50-49C8-85C6-F2AC2DA6F906}"/>
              </a:ext>
            </a:extLst>
          </p:cNvPr>
          <p:cNvSpPr txBox="1"/>
          <p:nvPr/>
        </p:nvSpPr>
        <p:spPr>
          <a:xfrm>
            <a:off x="6028394" y="4963301"/>
            <a:ext cx="1756589"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graphicFrame>
        <p:nvGraphicFramePr>
          <p:cNvPr id="10" name="Diagram 9">
            <a:extLst>
              <a:ext uri="{FF2B5EF4-FFF2-40B4-BE49-F238E27FC236}">
                <a16:creationId xmlns:a16="http://schemas.microsoft.com/office/drawing/2014/main" id="{5F9759F0-CEC8-4DB2-A42D-D4BF991562E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4301705"/>
              </p:ext>
            </p:extLst>
          </p:nvPr>
        </p:nvGraphicFramePr>
        <p:xfrm>
          <a:off x="6353623" y="4797910"/>
          <a:ext cx="5282542" cy="19084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3503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7A3AEC-443B-49FB-8612-D793985BBCA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617" y="190646"/>
            <a:ext cx="674755" cy="975079"/>
          </a:xfrm>
          <a:prstGeom prst="rect">
            <a:avLst/>
          </a:prstGeom>
        </p:spPr>
      </p:pic>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941078" y="-2236"/>
            <a:ext cx="5001768" cy="1325563"/>
          </a:xfrm>
        </p:spPr>
        <p:txBody>
          <a:bodyPr>
            <a:normAutofit/>
          </a:bodyPr>
          <a:lstStyle/>
          <a:p>
            <a:r>
              <a:rPr lang="en-GB" sz="3600" dirty="0">
                <a:latin typeface="Raleway" panose="020B0503030101060003"/>
              </a:rPr>
              <a:t>Care at home</a:t>
            </a:r>
          </a:p>
        </p:txBody>
      </p:sp>
      <p:sp>
        <p:nvSpPr>
          <p:cNvPr id="6" name="Content Placeholder 2">
            <a:extLst>
              <a:ext uri="{FF2B5EF4-FFF2-40B4-BE49-F238E27FC236}">
                <a16:creationId xmlns:a16="http://schemas.microsoft.com/office/drawing/2014/main" id="{999D44F3-1A68-4E33-A3CF-02AAFC78D76E}"/>
              </a:ext>
            </a:extLst>
          </p:cNvPr>
          <p:cNvSpPr>
            <a:spLocks noGrp="1" noChangeAspect="1"/>
          </p:cNvSpPr>
          <p:nvPr>
            <p:ph idx="1"/>
          </p:nvPr>
        </p:nvSpPr>
        <p:spPr>
          <a:xfrm>
            <a:off x="838200" y="1480930"/>
            <a:ext cx="4559424" cy="4855215"/>
          </a:xfrm>
        </p:spPr>
        <p:txBody>
          <a:bodyPr numCol="1" spcCol="252000">
            <a:normAutofit/>
          </a:bodyPr>
          <a:lstStyle/>
          <a:p>
            <a:pPr marL="0" indent="0">
              <a:spcBef>
                <a:spcPts val="600"/>
              </a:spcBef>
              <a:buNone/>
            </a:pPr>
            <a:r>
              <a:rPr lang="en-GB" sz="1400" dirty="0">
                <a:solidFill>
                  <a:srgbClr val="000000"/>
                </a:solidFill>
                <a:latin typeface="Raleway" panose="020B0503030101060003"/>
              </a:rPr>
              <a:t>We will work on this area so that:</a:t>
            </a:r>
          </a:p>
          <a:p>
            <a:pPr>
              <a:spcBef>
                <a:spcPts val="600"/>
              </a:spcBef>
            </a:pPr>
            <a:r>
              <a:rPr lang="en-GB" sz="1400" dirty="0">
                <a:solidFill>
                  <a:srgbClr val="000000"/>
                </a:solidFill>
                <a:latin typeface="Raleway" panose="020B0503030101060003"/>
              </a:rPr>
              <a:t>People have more choice and control over care provided at home.</a:t>
            </a:r>
          </a:p>
          <a:p>
            <a:pPr>
              <a:spcBef>
                <a:spcPts val="600"/>
              </a:spcBef>
            </a:pPr>
            <a:r>
              <a:rPr lang="en-GB" sz="1400" dirty="0">
                <a:solidFill>
                  <a:srgbClr val="000000"/>
                </a:solidFill>
                <a:latin typeface="Raleway" panose="020B0503030101060003"/>
              </a:rPr>
              <a:t>Support from care workers and care agencies is more focussed on the goals people want to achieve, helping people live independently at home for as long as possible.</a:t>
            </a:r>
          </a:p>
          <a:p>
            <a:pPr>
              <a:spcBef>
                <a:spcPts val="600"/>
              </a:spcBef>
            </a:pPr>
            <a:r>
              <a:rPr lang="en-GB" sz="1400" dirty="0">
                <a:solidFill>
                  <a:srgbClr val="000000"/>
                </a:solidFill>
                <a:latin typeface="Raleway" panose="020B0503030101060003"/>
              </a:rPr>
              <a:t>We work closely with the NHS so people get joined-up support.</a:t>
            </a:r>
          </a:p>
          <a:p>
            <a:pPr>
              <a:spcBef>
                <a:spcPts val="600"/>
              </a:spcBef>
            </a:pPr>
            <a:r>
              <a:rPr lang="en-GB" sz="1400" dirty="0">
                <a:solidFill>
                  <a:srgbClr val="000000"/>
                </a:solidFill>
                <a:latin typeface="Raleway" panose="020B0503030101060003"/>
              </a:rPr>
              <a:t>The social care workforce is well-trained and well-supported .</a:t>
            </a:r>
          </a:p>
          <a:p>
            <a:pPr>
              <a:spcBef>
                <a:spcPts val="600"/>
              </a:spcBef>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a:spcBef>
                <a:spcPts val="600"/>
              </a:spcBef>
            </a:pPr>
            <a:endParaRPr lang="en-GB" sz="1800" b="0" i="0" u="none" strike="noStrike" baseline="0" dirty="0">
              <a:solidFill>
                <a:srgbClr val="000000"/>
              </a:solidFill>
              <a:latin typeface="Arial" panose="020B0604020202020204" pitchFamily="34" charset="0"/>
            </a:endParaRPr>
          </a:p>
          <a:p>
            <a:pPr marL="0" indent="0">
              <a:spcBef>
                <a:spcPts val="600"/>
              </a:spcBef>
              <a:buNone/>
            </a:pPr>
            <a:endParaRPr lang="en-GB" sz="1200" dirty="0">
              <a:solidFill>
                <a:srgbClr val="000000">
                  <a:alpha val="70000"/>
                </a:srgbClr>
              </a:solidFill>
              <a:latin typeface="Raleway" panose="020B0503030101060003"/>
            </a:endParaRPr>
          </a:p>
        </p:txBody>
      </p:sp>
      <p:sp>
        <p:nvSpPr>
          <p:cNvPr id="8" name="TextBox 7">
            <a:extLst>
              <a:ext uri="{FF2B5EF4-FFF2-40B4-BE49-F238E27FC236}">
                <a16:creationId xmlns:a16="http://schemas.microsoft.com/office/drawing/2014/main" id="{C2F65929-9A3D-40B0-9BF3-4FC847904C7E}"/>
              </a:ext>
            </a:extLst>
          </p:cNvPr>
          <p:cNvSpPr txBox="1"/>
          <p:nvPr/>
        </p:nvSpPr>
        <p:spPr>
          <a:xfrm>
            <a:off x="744480" y="3995653"/>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graphicFrame>
        <p:nvGraphicFramePr>
          <p:cNvPr id="4" name="Diagram 3">
            <a:extLst>
              <a:ext uri="{FF2B5EF4-FFF2-40B4-BE49-F238E27FC236}">
                <a16:creationId xmlns:a16="http://schemas.microsoft.com/office/drawing/2014/main" id="{B062B00D-64CA-4981-892E-387AE4B8A6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858824"/>
              </p:ext>
            </p:extLst>
          </p:nvPr>
        </p:nvGraphicFramePr>
        <p:xfrm>
          <a:off x="1093874" y="3908536"/>
          <a:ext cx="4303750" cy="2158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D38559AC-9043-4E9A-B00F-8A2F46F71817}"/>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038552" y="160314"/>
            <a:ext cx="849544" cy="1035745"/>
          </a:xfrm>
          <a:prstGeom prst="rect">
            <a:avLst/>
          </a:prstGeom>
        </p:spPr>
      </p:pic>
      <p:sp>
        <p:nvSpPr>
          <p:cNvPr id="5" name="Title 1">
            <a:extLst>
              <a:ext uri="{FF2B5EF4-FFF2-40B4-BE49-F238E27FC236}">
                <a16:creationId xmlns:a16="http://schemas.microsoft.com/office/drawing/2014/main" id="{2B398765-6FD6-448C-B0FA-8B6CB4658BB3}"/>
              </a:ext>
            </a:extLst>
          </p:cNvPr>
          <p:cNvSpPr txBox="1">
            <a:spLocks/>
          </p:cNvSpPr>
          <p:nvPr/>
        </p:nvSpPr>
        <p:spPr>
          <a:xfrm>
            <a:off x="6888096" y="15406"/>
            <a:ext cx="5001768"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r>
              <a:rPr lang="en-GB" sz="3600" dirty="0">
                <a:latin typeface="Raleway" panose="020B0503030101060003"/>
              </a:rPr>
              <a:t>Housing with care</a:t>
            </a:r>
          </a:p>
        </p:txBody>
      </p:sp>
      <p:sp>
        <p:nvSpPr>
          <p:cNvPr id="7" name="Content Placeholder 2">
            <a:extLst>
              <a:ext uri="{FF2B5EF4-FFF2-40B4-BE49-F238E27FC236}">
                <a16:creationId xmlns:a16="http://schemas.microsoft.com/office/drawing/2014/main" id="{F8D4FA73-5561-44E7-B0B1-BA1325ACD012}"/>
              </a:ext>
            </a:extLst>
          </p:cNvPr>
          <p:cNvSpPr txBox="1">
            <a:spLocks noChangeAspect="1"/>
          </p:cNvSpPr>
          <p:nvPr/>
        </p:nvSpPr>
        <p:spPr>
          <a:xfrm>
            <a:off x="6619648" y="1480928"/>
            <a:ext cx="4559424" cy="4855215"/>
          </a:xfrm>
          <a:prstGeom prst="rect">
            <a:avLst/>
          </a:prstGeom>
        </p:spPr>
        <p:txBody>
          <a:bodyPr vert="horz" lIns="91440" tIns="45720" rIns="91440" bIns="45720" numCol="1" spcCol="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rgbClr val="000000"/>
                </a:solidFill>
                <a:latin typeface="Raleway" panose="020B0503030101060003"/>
              </a:rPr>
              <a:t>We will work on this area so that:</a:t>
            </a:r>
          </a:p>
          <a:p>
            <a:pPr>
              <a:spcBef>
                <a:spcPts val="600"/>
              </a:spcBef>
            </a:pPr>
            <a:r>
              <a:rPr lang="en-GB" sz="1400" dirty="0">
                <a:solidFill>
                  <a:srgbClr val="000000"/>
                </a:solidFill>
                <a:latin typeface="Raleway" panose="020B0503030101060003"/>
              </a:rPr>
              <a:t>There is a range of options available to people who need housing with care, reflecting the different needs and preferences people have.</a:t>
            </a:r>
          </a:p>
          <a:p>
            <a:pPr>
              <a:spcBef>
                <a:spcPts val="600"/>
              </a:spcBef>
            </a:pPr>
            <a:r>
              <a:rPr lang="en-GB" sz="1400" dirty="0">
                <a:solidFill>
                  <a:srgbClr val="000000"/>
                </a:solidFill>
                <a:latin typeface="Raleway" panose="020B0503030101060003"/>
              </a:rPr>
              <a:t>People have a positive experience of moving into and living in a new home.</a:t>
            </a:r>
          </a:p>
          <a:p>
            <a:pPr>
              <a:spcBef>
                <a:spcPts val="600"/>
              </a:spcBef>
            </a:pPr>
            <a:r>
              <a:rPr lang="en-GB" sz="1400" dirty="0">
                <a:solidFill>
                  <a:srgbClr val="000000"/>
                </a:solidFill>
                <a:latin typeface="Raleway" panose="020B0503030101060003"/>
              </a:rPr>
              <a:t>The social care workforce is well-trained and well-supported .</a:t>
            </a:r>
          </a:p>
          <a:p>
            <a:pPr marL="0" indent="0">
              <a:spcBef>
                <a:spcPts val="600"/>
              </a:spcBef>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a:spcBef>
                <a:spcPts val="600"/>
              </a:spcBef>
            </a:pPr>
            <a:endParaRPr lang="en-GB" sz="1800" dirty="0">
              <a:solidFill>
                <a:srgbClr val="000000"/>
              </a:solidFill>
            </a:endParaRPr>
          </a:p>
          <a:p>
            <a:pPr marL="0" indent="0">
              <a:spcBef>
                <a:spcPts val="600"/>
              </a:spcBef>
              <a:buFont typeface="Arial" panose="020B0604020202020204" pitchFamily="34" charset="0"/>
              <a:buNone/>
            </a:pPr>
            <a:endParaRPr lang="en-GB" sz="1200" dirty="0">
              <a:solidFill>
                <a:srgbClr val="000000">
                  <a:alpha val="70000"/>
                </a:srgbClr>
              </a:solidFill>
              <a:latin typeface="Raleway" panose="020B0503030101060003"/>
            </a:endParaRPr>
          </a:p>
        </p:txBody>
      </p:sp>
      <p:sp>
        <p:nvSpPr>
          <p:cNvPr id="12" name="TextBox 11">
            <a:extLst>
              <a:ext uri="{FF2B5EF4-FFF2-40B4-BE49-F238E27FC236}">
                <a16:creationId xmlns:a16="http://schemas.microsoft.com/office/drawing/2014/main" id="{07C59D63-1340-485F-9FF8-326E1A63A054}"/>
              </a:ext>
            </a:extLst>
          </p:cNvPr>
          <p:cNvSpPr txBox="1"/>
          <p:nvPr/>
        </p:nvSpPr>
        <p:spPr>
          <a:xfrm>
            <a:off x="6578785" y="4026200"/>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graphicFrame>
        <p:nvGraphicFramePr>
          <p:cNvPr id="10" name="Diagram 9">
            <a:extLst>
              <a:ext uri="{FF2B5EF4-FFF2-40B4-BE49-F238E27FC236}">
                <a16:creationId xmlns:a16="http://schemas.microsoft.com/office/drawing/2014/main" id="{63AE80E7-CFA2-4D7B-9C1F-EA5A7CE8A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6931972"/>
              </p:ext>
            </p:extLst>
          </p:nvPr>
        </p:nvGraphicFramePr>
        <p:xfrm>
          <a:off x="6888096" y="3953873"/>
          <a:ext cx="4185262" cy="206805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6202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1BAE3C-C0C0-4E9B-AA00-DAD96D2C3C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1916" y="299331"/>
            <a:ext cx="829645" cy="766520"/>
          </a:xfrm>
          <a:prstGeom prst="rect">
            <a:avLst/>
          </a:prstGeom>
        </p:spPr>
      </p:pic>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838200" y="1138"/>
            <a:ext cx="5001768" cy="1325563"/>
          </a:xfrm>
        </p:spPr>
        <p:txBody>
          <a:bodyPr>
            <a:normAutofit/>
          </a:bodyPr>
          <a:lstStyle/>
          <a:p>
            <a:r>
              <a:rPr lang="en-GB" sz="3600" dirty="0">
                <a:latin typeface="Raleway" panose="020B0503030101060003"/>
              </a:rPr>
              <a:t>Direct payments</a:t>
            </a:r>
          </a:p>
        </p:txBody>
      </p:sp>
      <p:sp>
        <p:nvSpPr>
          <p:cNvPr id="6" name="Content Placeholder 2">
            <a:extLst>
              <a:ext uri="{FF2B5EF4-FFF2-40B4-BE49-F238E27FC236}">
                <a16:creationId xmlns:a16="http://schemas.microsoft.com/office/drawing/2014/main" id="{999D44F3-1A68-4E33-A3CF-02AAFC78D76E}"/>
              </a:ext>
            </a:extLst>
          </p:cNvPr>
          <p:cNvSpPr>
            <a:spLocks noGrp="1" noChangeAspect="1"/>
          </p:cNvSpPr>
          <p:nvPr>
            <p:ph idx="1"/>
          </p:nvPr>
        </p:nvSpPr>
        <p:spPr>
          <a:xfrm>
            <a:off x="838200" y="1364527"/>
            <a:ext cx="4559424" cy="4855215"/>
          </a:xfrm>
        </p:spPr>
        <p:txBody>
          <a:bodyPr numCol="1" spcCol="252000">
            <a:normAutofit/>
          </a:bodyPr>
          <a:lstStyle/>
          <a:p>
            <a:pPr marL="0" indent="0">
              <a:buNone/>
            </a:pPr>
            <a:r>
              <a:rPr lang="en-GB" sz="1400" dirty="0">
                <a:solidFill>
                  <a:srgbClr val="000000"/>
                </a:solidFill>
                <a:latin typeface="Raleway" panose="020B0503030101060003"/>
              </a:rPr>
              <a:t>We will work on this area so that:</a:t>
            </a:r>
          </a:p>
          <a:p>
            <a:r>
              <a:rPr lang="en-GB" sz="1400" dirty="0">
                <a:solidFill>
                  <a:srgbClr val="000000"/>
                </a:solidFill>
                <a:latin typeface="Raleway" panose="020B0503030101060003"/>
              </a:rPr>
              <a:t>More adult social care users are encouraged to organise their care and support with a direct payment.</a:t>
            </a:r>
          </a:p>
          <a:p>
            <a:r>
              <a:rPr lang="en-GB" sz="1400" dirty="0">
                <a:solidFill>
                  <a:srgbClr val="000000"/>
                </a:solidFill>
                <a:latin typeface="Raleway" panose="020B0503030101060003"/>
              </a:rPr>
              <a:t>The process of getting a direct payment is as simple as possible.</a:t>
            </a:r>
          </a:p>
          <a:p>
            <a:r>
              <a:rPr lang="en-US" sz="1400" dirty="0">
                <a:solidFill>
                  <a:srgbClr val="000000"/>
                </a:solidFill>
                <a:latin typeface="Raleway" panose="020B0503030101060003"/>
              </a:rPr>
              <a:t>Direct payments to become one of the first offers to everyone who is new to adult social care. </a:t>
            </a:r>
          </a:p>
          <a:p>
            <a:r>
              <a:rPr lang="en-US" sz="1400" dirty="0">
                <a:solidFill>
                  <a:srgbClr val="000000"/>
                </a:solidFill>
                <a:latin typeface="Raleway" panose="020B0503030101060003"/>
              </a:rPr>
              <a:t>People </a:t>
            </a:r>
            <a:r>
              <a:rPr lang="en-GB" sz="1400" dirty="0">
                <a:solidFill>
                  <a:srgbClr val="000000"/>
                </a:solidFill>
                <a:latin typeface="Raleway" panose="020B0503030101060003"/>
              </a:rPr>
              <a:t>who organise their care with a direct payment feel safe and supported.</a:t>
            </a:r>
          </a:p>
          <a:p>
            <a:pPr>
              <a:spcBef>
                <a:spcPts val="600"/>
              </a:spcBef>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a:spcBef>
                <a:spcPts val="600"/>
              </a:spcBef>
            </a:pPr>
            <a:endParaRPr lang="en-GB" sz="1800" b="0" i="0" u="none" strike="noStrike" baseline="0" dirty="0">
              <a:solidFill>
                <a:srgbClr val="000000"/>
              </a:solidFill>
              <a:latin typeface="Arial" panose="020B0604020202020204" pitchFamily="34" charset="0"/>
            </a:endParaRPr>
          </a:p>
          <a:p>
            <a:pPr marL="0" indent="0">
              <a:spcBef>
                <a:spcPts val="600"/>
              </a:spcBef>
              <a:buNone/>
            </a:pPr>
            <a:endParaRPr lang="en-GB" sz="1200" dirty="0">
              <a:solidFill>
                <a:srgbClr val="000000">
                  <a:alpha val="70000"/>
                </a:srgbClr>
              </a:solidFill>
              <a:latin typeface="Raleway" panose="020B0503030101060003"/>
            </a:endParaRPr>
          </a:p>
        </p:txBody>
      </p:sp>
      <p:sp>
        <p:nvSpPr>
          <p:cNvPr id="16" name="TextBox 15">
            <a:extLst>
              <a:ext uri="{FF2B5EF4-FFF2-40B4-BE49-F238E27FC236}">
                <a16:creationId xmlns:a16="http://schemas.microsoft.com/office/drawing/2014/main" id="{74B605B1-FD55-4CA3-BA69-46A53EC93203}"/>
              </a:ext>
            </a:extLst>
          </p:cNvPr>
          <p:cNvSpPr txBox="1"/>
          <p:nvPr/>
        </p:nvSpPr>
        <p:spPr>
          <a:xfrm>
            <a:off x="744479" y="3954639"/>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graphicFrame>
        <p:nvGraphicFramePr>
          <p:cNvPr id="4" name="Diagram 3">
            <a:extLst>
              <a:ext uri="{FF2B5EF4-FFF2-40B4-BE49-F238E27FC236}">
                <a16:creationId xmlns:a16="http://schemas.microsoft.com/office/drawing/2014/main" id="{B062B00D-64CA-4981-892E-387AE4B8A6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0542119"/>
              </p:ext>
            </p:extLst>
          </p:nvPr>
        </p:nvGraphicFramePr>
        <p:xfrm>
          <a:off x="1025281" y="4349731"/>
          <a:ext cx="4185262" cy="20680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a:extLst>
              <a:ext uri="{FF2B5EF4-FFF2-40B4-BE49-F238E27FC236}">
                <a16:creationId xmlns:a16="http://schemas.microsoft.com/office/drawing/2014/main" id="{66995E1C-4E25-472C-B191-7829A85AB1AC}"/>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242379" y="292780"/>
            <a:ext cx="832798" cy="742277"/>
          </a:xfrm>
          <a:prstGeom prst="rect">
            <a:avLst/>
          </a:prstGeom>
        </p:spPr>
      </p:pic>
      <p:sp>
        <p:nvSpPr>
          <p:cNvPr id="5" name="Title 1">
            <a:extLst>
              <a:ext uri="{FF2B5EF4-FFF2-40B4-BE49-F238E27FC236}">
                <a16:creationId xmlns:a16="http://schemas.microsoft.com/office/drawing/2014/main" id="{2B398765-6FD6-448C-B0FA-8B6CB4658BB3}"/>
              </a:ext>
            </a:extLst>
          </p:cNvPr>
          <p:cNvSpPr txBox="1">
            <a:spLocks/>
          </p:cNvSpPr>
          <p:nvPr/>
        </p:nvSpPr>
        <p:spPr>
          <a:xfrm>
            <a:off x="7075177" y="1138"/>
            <a:ext cx="4770925"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r>
              <a:rPr lang="en-GB" sz="3600" dirty="0">
                <a:latin typeface="Raleway" panose="020B0503030101060003"/>
              </a:rPr>
              <a:t>Technology</a:t>
            </a:r>
            <a:r>
              <a:rPr lang="en-GB" sz="3600">
                <a:latin typeface="Raleway" panose="020B0503030101060003"/>
              </a:rPr>
              <a:t>, innovation </a:t>
            </a:r>
            <a:r>
              <a:rPr lang="en-GB" sz="3600" dirty="0">
                <a:latin typeface="Raleway" panose="020B0503030101060003"/>
              </a:rPr>
              <a:t>&amp; care</a:t>
            </a:r>
          </a:p>
        </p:txBody>
      </p:sp>
      <p:sp>
        <p:nvSpPr>
          <p:cNvPr id="7" name="Content Placeholder 2">
            <a:extLst>
              <a:ext uri="{FF2B5EF4-FFF2-40B4-BE49-F238E27FC236}">
                <a16:creationId xmlns:a16="http://schemas.microsoft.com/office/drawing/2014/main" id="{F8D4FA73-5561-44E7-B0B1-BA1325ACD012}"/>
              </a:ext>
            </a:extLst>
          </p:cNvPr>
          <p:cNvSpPr txBox="1">
            <a:spLocks noChangeAspect="1"/>
          </p:cNvSpPr>
          <p:nvPr/>
        </p:nvSpPr>
        <p:spPr>
          <a:xfrm>
            <a:off x="6888096" y="1364527"/>
            <a:ext cx="4559424" cy="4855215"/>
          </a:xfrm>
          <a:prstGeom prst="rect">
            <a:avLst/>
          </a:prstGeom>
        </p:spPr>
        <p:txBody>
          <a:bodyPr vert="horz" lIns="91440" tIns="45720" rIns="91440" bIns="45720" numCol="1" spcCol="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rgbClr val="000000"/>
                </a:solidFill>
                <a:latin typeface="Raleway" panose="020B0503030101060003"/>
              </a:rPr>
              <a:t>We will work on this area so that:</a:t>
            </a:r>
          </a:p>
          <a:p>
            <a:pPr>
              <a:spcBef>
                <a:spcPts val="600"/>
              </a:spcBef>
            </a:pPr>
            <a:r>
              <a:rPr lang="en-GB" sz="1400" dirty="0">
                <a:solidFill>
                  <a:srgbClr val="000000"/>
                </a:solidFill>
                <a:latin typeface="Raleway" panose="020B0503030101060003"/>
              </a:rPr>
              <a:t>Technology in care is used and offered more. It will not replace other forms of support that already work well: </a:t>
            </a:r>
            <a:r>
              <a:rPr lang="en-US" sz="1400" dirty="0">
                <a:solidFill>
                  <a:srgbClr val="000000"/>
                </a:solidFill>
                <a:latin typeface="Raleway" panose="020B0503030101060003"/>
              </a:rPr>
              <a:t>Our focus will be on improving what we do through technology.</a:t>
            </a:r>
          </a:p>
          <a:p>
            <a:pPr>
              <a:spcBef>
                <a:spcPts val="600"/>
              </a:spcBef>
            </a:pPr>
            <a:r>
              <a:rPr lang="en-GB" sz="1400" dirty="0">
                <a:solidFill>
                  <a:srgbClr val="000000"/>
                </a:solidFill>
                <a:latin typeface="Raleway" panose="020B0503030101060003"/>
              </a:rPr>
              <a:t>People who are </a:t>
            </a:r>
            <a:r>
              <a:rPr lang="en-US" sz="1400" i="0" dirty="0">
                <a:solidFill>
                  <a:srgbClr val="202A30"/>
                </a:solidFill>
                <a:effectLst/>
                <a:latin typeface="Raleway" panose="020B0503030101060003"/>
              </a:rPr>
              <a:t>new to technology will be supported to start using it.</a:t>
            </a:r>
          </a:p>
          <a:p>
            <a:pPr>
              <a:spcBef>
                <a:spcPts val="600"/>
              </a:spcBef>
            </a:pPr>
            <a:r>
              <a:rPr lang="en-US" sz="1400" i="0" dirty="0">
                <a:solidFill>
                  <a:srgbClr val="202A30"/>
                </a:solidFill>
                <a:effectLst/>
                <a:latin typeface="Raleway" panose="020B0503030101060003"/>
              </a:rPr>
              <a:t>People have a bigger range of equipment and adaptations </a:t>
            </a:r>
            <a:r>
              <a:rPr lang="en-US" sz="1400" dirty="0">
                <a:solidFill>
                  <a:srgbClr val="202A30"/>
                </a:solidFill>
                <a:latin typeface="Raleway" panose="020B0503030101060003"/>
              </a:rPr>
              <a:t>to chose from at home.</a:t>
            </a:r>
            <a:endParaRPr lang="en-US" sz="1400" dirty="0">
              <a:solidFill>
                <a:srgbClr val="000000"/>
              </a:solidFill>
              <a:latin typeface="Raleway" panose="020B0503030101060003"/>
            </a:endParaRPr>
          </a:p>
          <a:p>
            <a:pPr>
              <a:spcBef>
                <a:spcPts val="600"/>
              </a:spcBef>
            </a:pPr>
            <a:endParaRPr lang="en-GB" sz="1400" dirty="0">
              <a:solidFill>
                <a:srgbClr val="000000"/>
              </a:solidFill>
              <a:latin typeface="Raleway" panose="020B0503030101060003"/>
            </a:endParaRPr>
          </a:p>
          <a:p>
            <a:pPr>
              <a:spcBef>
                <a:spcPts val="600"/>
              </a:spcBef>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a:spcBef>
                <a:spcPts val="600"/>
              </a:spcBef>
            </a:pPr>
            <a:endParaRPr lang="en-GB" sz="1800" dirty="0">
              <a:solidFill>
                <a:srgbClr val="000000"/>
              </a:solidFill>
            </a:endParaRPr>
          </a:p>
          <a:p>
            <a:pPr marL="0" indent="0">
              <a:spcBef>
                <a:spcPts val="600"/>
              </a:spcBef>
              <a:buFont typeface="Arial" panose="020B0604020202020204" pitchFamily="34" charset="0"/>
              <a:buNone/>
            </a:pPr>
            <a:endParaRPr lang="en-GB" sz="1200" dirty="0">
              <a:solidFill>
                <a:srgbClr val="000000">
                  <a:alpha val="70000"/>
                </a:srgbClr>
              </a:solidFill>
              <a:latin typeface="Raleway" panose="020B0503030101060003"/>
            </a:endParaRPr>
          </a:p>
        </p:txBody>
      </p:sp>
      <p:sp>
        <p:nvSpPr>
          <p:cNvPr id="8" name="Rectangle: Rounded Corners 4">
            <a:extLst>
              <a:ext uri="{FF2B5EF4-FFF2-40B4-BE49-F238E27FC236}">
                <a16:creationId xmlns:a16="http://schemas.microsoft.com/office/drawing/2014/main" id="{8F69FBEC-BD01-4FA0-B599-BB792171B950}"/>
              </a:ext>
            </a:extLst>
          </p:cNvPr>
          <p:cNvSpPr txBox="1"/>
          <p:nvPr/>
        </p:nvSpPr>
        <p:spPr>
          <a:xfrm>
            <a:off x="7075177" y="3609129"/>
            <a:ext cx="4372344" cy="837818"/>
          </a:xfrm>
          <a:prstGeom prst="rect">
            <a:avLst/>
          </a:prstGeom>
          <a:solidFill>
            <a:srgbClr val="BBD034">
              <a:alpha val="50000"/>
            </a:srgb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2" spcCol="1270" anchor="ctr" anchorCtr="0">
            <a:noAutofit/>
          </a:bodyPr>
          <a:lstStyle/>
          <a:p>
            <a:pPr defTabSz="533400">
              <a:spcBef>
                <a:spcPct val="0"/>
              </a:spcBef>
            </a:pPr>
            <a:r>
              <a:rPr lang="en-GB" sz="1300" kern="1200" dirty="0">
                <a:solidFill>
                  <a:srgbClr val="000000"/>
                </a:solidFill>
                <a:latin typeface="Raleway" panose="020B0503030101060003"/>
              </a:rPr>
              <a:t>Examples of technology:</a:t>
            </a:r>
          </a:p>
          <a:p>
            <a:pPr marL="285750" indent="-285750" defTabSz="533400">
              <a:spcBef>
                <a:spcPct val="0"/>
              </a:spcBef>
              <a:buFontTx/>
              <a:buChar char="-"/>
            </a:pPr>
            <a:r>
              <a:rPr lang="en-GB" sz="1300" dirty="0">
                <a:solidFill>
                  <a:srgbClr val="000000"/>
                </a:solidFill>
                <a:latin typeface="Raleway" panose="020B0503030101060003"/>
              </a:rPr>
              <a:t>Telecare</a:t>
            </a:r>
          </a:p>
          <a:p>
            <a:pPr marL="285750" indent="-285750" defTabSz="533400">
              <a:spcBef>
                <a:spcPct val="0"/>
              </a:spcBef>
              <a:buFontTx/>
              <a:buChar char="-"/>
            </a:pPr>
            <a:r>
              <a:rPr lang="en-GB" sz="1300" dirty="0">
                <a:solidFill>
                  <a:srgbClr val="000000"/>
                </a:solidFill>
                <a:latin typeface="Raleway" panose="020B0503030101060003"/>
              </a:rPr>
              <a:t>Alarms</a:t>
            </a:r>
          </a:p>
          <a:p>
            <a:pPr marL="285750" indent="-285750" defTabSz="533400">
              <a:spcBef>
                <a:spcPct val="0"/>
              </a:spcBef>
              <a:buFontTx/>
              <a:buChar char="-"/>
            </a:pPr>
            <a:r>
              <a:rPr lang="en-GB" sz="1300" kern="1200" dirty="0">
                <a:solidFill>
                  <a:srgbClr val="000000"/>
                </a:solidFill>
                <a:latin typeface="Raleway" panose="020B0503030101060003"/>
              </a:rPr>
              <a:t>Sensors</a:t>
            </a:r>
          </a:p>
          <a:p>
            <a:pPr defTabSz="533400">
              <a:spcBef>
                <a:spcPct val="0"/>
              </a:spcBef>
            </a:pPr>
            <a:endParaRPr lang="en-GB" sz="1300" kern="1200" dirty="0">
              <a:solidFill>
                <a:srgbClr val="000000"/>
              </a:solidFill>
              <a:latin typeface="Raleway" panose="020B0503030101060003"/>
            </a:endParaRPr>
          </a:p>
          <a:p>
            <a:pPr marL="285750" indent="-285750" defTabSz="533400">
              <a:spcBef>
                <a:spcPct val="0"/>
              </a:spcBef>
              <a:buFontTx/>
              <a:buChar char="-"/>
            </a:pPr>
            <a:r>
              <a:rPr lang="en-GB" sz="1300" dirty="0">
                <a:solidFill>
                  <a:srgbClr val="000000"/>
                </a:solidFill>
                <a:latin typeface="Raleway" panose="020B0503030101060003"/>
              </a:rPr>
              <a:t>Voice-activated tech (e.g. Alexa)</a:t>
            </a:r>
          </a:p>
          <a:p>
            <a:pPr marL="285750" indent="-285750" defTabSz="533400">
              <a:spcBef>
                <a:spcPct val="0"/>
              </a:spcBef>
              <a:buFontTx/>
              <a:buChar char="-"/>
            </a:pPr>
            <a:r>
              <a:rPr lang="en-GB" sz="1300" kern="1200" dirty="0">
                <a:solidFill>
                  <a:srgbClr val="000000"/>
                </a:solidFill>
                <a:latin typeface="Raleway" panose="020B0503030101060003"/>
              </a:rPr>
              <a:t>Apps</a:t>
            </a:r>
          </a:p>
        </p:txBody>
      </p:sp>
      <p:sp>
        <p:nvSpPr>
          <p:cNvPr id="17" name="TextBox 16">
            <a:extLst>
              <a:ext uri="{FF2B5EF4-FFF2-40B4-BE49-F238E27FC236}">
                <a16:creationId xmlns:a16="http://schemas.microsoft.com/office/drawing/2014/main" id="{042D8CAE-864C-443F-B841-581FF38EDB8E}"/>
              </a:ext>
            </a:extLst>
          </p:cNvPr>
          <p:cNvSpPr txBox="1"/>
          <p:nvPr/>
        </p:nvSpPr>
        <p:spPr>
          <a:xfrm>
            <a:off x="6794378" y="4515035"/>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graphicFrame>
        <p:nvGraphicFramePr>
          <p:cNvPr id="10" name="Diagram 9">
            <a:extLst>
              <a:ext uri="{FF2B5EF4-FFF2-40B4-BE49-F238E27FC236}">
                <a16:creationId xmlns:a16="http://schemas.microsoft.com/office/drawing/2014/main" id="{63AE80E7-CFA2-4D7B-9C1F-EA5A7CE8A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6899928"/>
              </p:ext>
            </p:extLst>
          </p:nvPr>
        </p:nvGraphicFramePr>
        <p:xfrm>
          <a:off x="7075177" y="4446947"/>
          <a:ext cx="4185262" cy="206805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393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838200" y="1138"/>
            <a:ext cx="5066922" cy="1325563"/>
          </a:xfrm>
        </p:spPr>
        <p:txBody>
          <a:bodyPr>
            <a:normAutofit/>
          </a:bodyPr>
          <a:lstStyle/>
          <a:p>
            <a:r>
              <a:rPr lang="en-GB" sz="3000" dirty="0">
                <a:latin typeface="Raleway" panose="020B0503030101060003"/>
              </a:rPr>
              <a:t>Support outside the home</a:t>
            </a:r>
          </a:p>
        </p:txBody>
      </p:sp>
      <p:sp>
        <p:nvSpPr>
          <p:cNvPr id="6" name="Content Placeholder 2">
            <a:extLst>
              <a:ext uri="{FF2B5EF4-FFF2-40B4-BE49-F238E27FC236}">
                <a16:creationId xmlns:a16="http://schemas.microsoft.com/office/drawing/2014/main" id="{999D44F3-1A68-4E33-A3CF-02AAFC78D76E}"/>
              </a:ext>
            </a:extLst>
          </p:cNvPr>
          <p:cNvSpPr>
            <a:spLocks noGrp="1" noChangeAspect="1"/>
          </p:cNvSpPr>
          <p:nvPr>
            <p:ph idx="1"/>
          </p:nvPr>
        </p:nvSpPr>
        <p:spPr>
          <a:xfrm>
            <a:off x="838200" y="1234234"/>
            <a:ext cx="4559424" cy="2553742"/>
          </a:xfrm>
        </p:spPr>
        <p:txBody>
          <a:bodyPr numCol="1" spcCol="252000">
            <a:normAutofit/>
          </a:bodyPr>
          <a:lstStyle/>
          <a:p>
            <a:pPr marL="0" indent="0">
              <a:buNone/>
            </a:pPr>
            <a:r>
              <a:rPr lang="en-GB" sz="1400" dirty="0">
                <a:solidFill>
                  <a:srgbClr val="000000"/>
                </a:solidFill>
                <a:latin typeface="Raleway" panose="020B0503030101060003"/>
              </a:rPr>
              <a:t>We will work on this area so that:</a:t>
            </a:r>
          </a:p>
          <a:p>
            <a:r>
              <a:rPr lang="en-GB" sz="1400" dirty="0">
                <a:solidFill>
                  <a:srgbClr val="000000"/>
                </a:solidFill>
                <a:latin typeface="Raleway" panose="020B0503030101060003"/>
              </a:rPr>
              <a:t>People have more flexibility and choice over when where to get support in the daytime and evening.</a:t>
            </a:r>
          </a:p>
          <a:p>
            <a:r>
              <a:rPr lang="en-GB" sz="1400" dirty="0">
                <a:solidFill>
                  <a:srgbClr val="000000"/>
                </a:solidFill>
                <a:latin typeface="Raleway" panose="020B0503030101060003"/>
              </a:rPr>
              <a:t>People are better supported to find out about and take part in activities in their local communities.  </a:t>
            </a:r>
          </a:p>
          <a:p>
            <a:r>
              <a:rPr lang="en-GB" sz="1400" dirty="0">
                <a:solidFill>
                  <a:srgbClr val="000000"/>
                </a:solidFill>
                <a:latin typeface="Raleway" panose="020B0503030101060003"/>
              </a:rPr>
              <a:t>Day centres will act as flexible base from which people can access activities in the borough, while also providing a safe and inclusive space to connect with others and get support.</a:t>
            </a:r>
          </a:p>
          <a:p>
            <a:pPr>
              <a:spcBef>
                <a:spcPts val="600"/>
              </a:spcBef>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a:spcBef>
                <a:spcPts val="600"/>
              </a:spcBef>
            </a:pPr>
            <a:endParaRPr lang="en-GB" sz="1800" b="0" i="0" u="none" strike="noStrike" baseline="0" dirty="0">
              <a:solidFill>
                <a:srgbClr val="000000"/>
              </a:solidFill>
              <a:latin typeface="Arial" panose="020B0604020202020204" pitchFamily="34" charset="0"/>
            </a:endParaRPr>
          </a:p>
          <a:p>
            <a:pPr marL="0" indent="0">
              <a:spcBef>
                <a:spcPts val="600"/>
              </a:spcBef>
              <a:buNone/>
            </a:pPr>
            <a:endParaRPr lang="en-GB" sz="1200" dirty="0">
              <a:solidFill>
                <a:srgbClr val="000000">
                  <a:alpha val="70000"/>
                </a:srgbClr>
              </a:solidFill>
              <a:latin typeface="Raleway" panose="020B0503030101060003"/>
            </a:endParaRPr>
          </a:p>
        </p:txBody>
      </p:sp>
      <p:sp>
        <p:nvSpPr>
          <p:cNvPr id="5" name="Title 1">
            <a:extLst>
              <a:ext uri="{FF2B5EF4-FFF2-40B4-BE49-F238E27FC236}">
                <a16:creationId xmlns:a16="http://schemas.microsoft.com/office/drawing/2014/main" id="{2B398765-6FD6-448C-B0FA-8B6CB4658BB3}"/>
              </a:ext>
            </a:extLst>
          </p:cNvPr>
          <p:cNvSpPr txBox="1">
            <a:spLocks/>
          </p:cNvSpPr>
          <p:nvPr/>
        </p:nvSpPr>
        <p:spPr>
          <a:xfrm>
            <a:off x="6933667" y="4648"/>
            <a:ext cx="4895609"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r>
              <a:rPr lang="en-GB" sz="3000" dirty="0">
                <a:latin typeface="Raleway" panose="020B0503030101060003"/>
              </a:rPr>
              <a:t>Working with others</a:t>
            </a:r>
          </a:p>
        </p:txBody>
      </p:sp>
      <p:sp>
        <p:nvSpPr>
          <p:cNvPr id="7" name="Content Placeholder 2">
            <a:extLst>
              <a:ext uri="{FF2B5EF4-FFF2-40B4-BE49-F238E27FC236}">
                <a16:creationId xmlns:a16="http://schemas.microsoft.com/office/drawing/2014/main" id="{F8D4FA73-5561-44E7-B0B1-BA1325ACD012}"/>
              </a:ext>
            </a:extLst>
          </p:cNvPr>
          <p:cNvSpPr txBox="1">
            <a:spLocks noChangeAspect="1"/>
          </p:cNvSpPr>
          <p:nvPr/>
        </p:nvSpPr>
        <p:spPr>
          <a:xfrm>
            <a:off x="6286879" y="1234234"/>
            <a:ext cx="5160641" cy="2941384"/>
          </a:xfrm>
          <a:prstGeom prst="rect">
            <a:avLst/>
          </a:prstGeom>
        </p:spPr>
        <p:txBody>
          <a:bodyPr vert="horz" lIns="91440" tIns="45720" rIns="91440" bIns="45720" numCol="1" spcCol="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rgbClr val="000000"/>
                </a:solidFill>
                <a:latin typeface="Raleway" panose="020B0503030101060003"/>
              </a:rPr>
              <a:t>We will work on this area so that:</a:t>
            </a:r>
          </a:p>
          <a:p>
            <a:pPr>
              <a:spcBef>
                <a:spcPts val="600"/>
              </a:spcBef>
            </a:pPr>
            <a:r>
              <a:rPr lang="en-GB" sz="1400" dirty="0">
                <a:solidFill>
                  <a:srgbClr val="000000"/>
                </a:solidFill>
                <a:latin typeface="Raleway" panose="020B0503030101060003"/>
              </a:rPr>
              <a:t>We continue to ‘coproduce’ adult social care – including carrying out this strategy -  with people who use social care and carers.</a:t>
            </a:r>
          </a:p>
          <a:p>
            <a:pPr>
              <a:spcBef>
                <a:spcPts val="600"/>
              </a:spcBef>
            </a:pPr>
            <a:r>
              <a:rPr lang="en-GB" sz="1400" dirty="0">
                <a:solidFill>
                  <a:srgbClr val="000000"/>
                </a:solidFill>
                <a:latin typeface="Raleway" panose="020B0503030101060003"/>
              </a:rPr>
              <a:t>We work closely with health services so people get joined-up support.</a:t>
            </a:r>
          </a:p>
          <a:p>
            <a:pPr>
              <a:spcBef>
                <a:spcPts val="600"/>
              </a:spcBef>
            </a:pPr>
            <a:r>
              <a:rPr lang="en-GB" sz="1400" dirty="0">
                <a:solidFill>
                  <a:srgbClr val="000000"/>
                </a:solidFill>
                <a:latin typeface="Raleway" panose="020B0503030101060003"/>
              </a:rPr>
              <a:t>We work closely with housing services, including on equipment and adaptations..</a:t>
            </a:r>
          </a:p>
          <a:p>
            <a:pPr>
              <a:spcBef>
                <a:spcPts val="600"/>
              </a:spcBef>
            </a:pPr>
            <a:r>
              <a:rPr lang="en-GB" sz="1400" dirty="0">
                <a:solidFill>
                  <a:srgbClr val="000000"/>
                </a:solidFill>
                <a:latin typeface="Raleway" panose="020B0503030101060003"/>
              </a:rPr>
              <a:t>We continue to work closely with the organisations we fund, with other local organisations and with volunteers. </a:t>
            </a:r>
          </a:p>
          <a:p>
            <a:pPr>
              <a:spcBef>
                <a:spcPts val="600"/>
              </a:spcBef>
            </a:pPr>
            <a:r>
              <a:rPr lang="en-GB" sz="1400" dirty="0">
                <a:solidFill>
                  <a:srgbClr val="000000"/>
                </a:solidFill>
                <a:latin typeface="Raleway" panose="020B0503030101060003"/>
              </a:rPr>
              <a:t>Services communicate better with one another, with clearer roles and responsibilities </a:t>
            </a:r>
          </a:p>
          <a:p>
            <a:pPr>
              <a:spcBef>
                <a:spcPts val="600"/>
              </a:spcBef>
            </a:pPr>
            <a:endParaRPr lang="en-GB" sz="1400" dirty="0">
              <a:solidFill>
                <a:srgbClr val="000000"/>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a:spcBef>
                <a:spcPts val="600"/>
              </a:spcBef>
            </a:pPr>
            <a:endParaRPr lang="en-GB" sz="1800" dirty="0">
              <a:solidFill>
                <a:srgbClr val="000000"/>
              </a:solidFill>
            </a:endParaRPr>
          </a:p>
          <a:p>
            <a:pPr marL="0" indent="0">
              <a:spcBef>
                <a:spcPts val="600"/>
              </a:spcBef>
              <a:buFont typeface="Arial" panose="020B0604020202020204" pitchFamily="34" charset="0"/>
              <a:buNone/>
            </a:pPr>
            <a:endParaRPr lang="en-GB" sz="1200" dirty="0">
              <a:solidFill>
                <a:srgbClr val="000000">
                  <a:alpha val="70000"/>
                </a:srgbClr>
              </a:solidFill>
              <a:latin typeface="Raleway" panose="020B0503030101060003"/>
            </a:endParaRPr>
          </a:p>
        </p:txBody>
      </p:sp>
      <p:graphicFrame>
        <p:nvGraphicFramePr>
          <p:cNvPr id="4" name="Diagram 3">
            <a:extLst>
              <a:ext uri="{FF2B5EF4-FFF2-40B4-BE49-F238E27FC236}">
                <a16:creationId xmlns:a16="http://schemas.microsoft.com/office/drawing/2014/main" id="{B062B00D-64CA-4981-892E-387AE4B8A6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3151637"/>
              </p:ext>
            </p:extLst>
          </p:nvPr>
        </p:nvGraphicFramePr>
        <p:xfrm>
          <a:off x="1131582" y="4175618"/>
          <a:ext cx="4185262" cy="2068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3AE80E7-CFA2-4D7B-9C1F-EA5A7CE8A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4890038"/>
              </p:ext>
            </p:extLst>
          </p:nvPr>
        </p:nvGraphicFramePr>
        <p:xfrm>
          <a:off x="6774567" y="4340803"/>
          <a:ext cx="4747567" cy="19072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10">
            <a:extLst>
              <a:ext uri="{FF2B5EF4-FFF2-40B4-BE49-F238E27FC236}">
                <a16:creationId xmlns:a16="http://schemas.microsoft.com/office/drawing/2014/main" id="{8766BC29-AEC8-43C1-B96D-814C755A4783}"/>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6230414" y="258788"/>
            <a:ext cx="743533" cy="810261"/>
          </a:xfrm>
          <a:prstGeom prst="rect">
            <a:avLst/>
          </a:prstGeom>
        </p:spPr>
      </p:pic>
      <p:pic>
        <p:nvPicPr>
          <p:cNvPr id="12" name="Picture 11">
            <a:extLst>
              <a:ext uri="{FF2B5EF4-FFF2-40B4-BE49-F238E27FC236}">
                <a16:creationId xmlns:a16="http://schemas.microsoft.com/office/drawing/2014/main" id="{F209558D-1494-4063-8B2F-2407CC8DA5AD}"/>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195288" y="258665"/>
            <a:ext cx="745238" cy="706260"/>
          </a:xfrm>
          <a:prstGeom prst="rect">
            <a:avLst/>
          </a:prstGeom>
        </p:spPr>
      </p:pic>
      <p:sp>
        <p:nvSpPr>
          <p:cNvPr id="13" name="TextBox 12">
            <a:extLst>
              <a:ext uri="{FF2B5EF4-FFF2-40B4-BE49-F238E27FC236}">
                <a16:creationId xmlns:a16="http://schemas.microsoft.com/office/drawing/2014/main" id="{83553BB4-5127-4AB5-97A1-4DD16F812B3F}"/>
              </a:ext>
            </a:extLst>
          </p:cNvPr>
          <p:cNvSpPr txBox="1"/>
          <p:nvPr/>
        </p:nvSpPr>
        <p:spPr>
          <a:xfrm>
            <a:off x="838200" y="4255712"/>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sp>
        <p:nvSpPr>
          <p:cNvPr id="14" name="TextBox 13">
            <a:extLst>
              <a:ext uri="{FF2B5EF4-FFF2-40B4-BE49-F238E27FC236}">
                <a16:creationId xmlns:a16="http://schemas.microsoft.com/office/drawing/2014/main" id="{A07519F9-E59F-4DDA-8195-7A30C8C77199}"/>
              </a:ext>
            </a:extLst>
          </p:cNvPr>
          <p:cNvSpPr txBox="1"/>
          <p:nvPr/>
        </p:nvSpPr>
        <p:spPr>
          <a:xfrm>
            <a:off x="6373493" y="3983985"/>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spTree>
    <p:extLst>
      <p:ext uri="{BB962C8B-B14F-4D97-AF65-F5344CB8AC3E}">
        <p14:creationId xmlns:p14="http://schemas.microsoft.com/office/powerpoint/2010/main" val="81902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E5FE-C3FC-48FB-B49D-59880BDA63E0}"/>
              </a:ext>
            </a:extLst>
          </p:cNvPr>
          <p:cNvSpPr>
            <a:spLocks noGrp="1"/>
          </p:cNvSpPr>
          <p:nvPr>
            <p:ph type="title"/>
          </p:nvPr>
        </p:nvSpPr>
        <p:spPr>
          <a:xfrm>
            <a:off x="838200" y="1138"/>
            <a:ext cx="5001768" cy="1325563"/>
          </a:xfrm>
        </p:spPr>
        <p:txBody>
          <a:bodyPr>
            <a:normAutofit/>
          </a:bodyPr>
          <a:lstStyle/>
          <a:p>
            <a:r>
              <a:rPr lang="en-GB" sz="3100" dirty="0">
                <a:latin typeface="Raleway" panose="020B0503030101060003"/>
              </a:rPr>
              <a:t>Managing our budget</a:t>
            </a:r>
          </a:p>
        </p:txBody>
      </p:sp>
      <p:sp>
        <p:nvSpPr>
          <p:cNvPr id="6" name="Content Placeholder 2">
            <a:extLst>
              <a:ext uri="{FF2B5EF4-FFF2-40B4-BE49-F238E27FC236}">
                <a16:creationId xmlns:a16="http://schemas.microsoft.com/office/drawing/2014/main" id="{999D44F3-1A68-4E33-A3CF-02AAFC78D76E}"/>
              </a:ext>
            </a:extLst>
          </p:cNvPr>
          <p:cNvSpPr>
            <a:spLocks noGrp="1" noChangeAspect="1"/>
          </p:cNvSpPr>
          <p:nvPr>
            <p:ph idx="1"/>
          </p:nvPr>
        </p:nvSpPr>
        <p:spPr>
          <a:xfrm>
            <a:off x="838200" y="1326702"/>
            <a:ext cx="4559424" cy="2381108"/>
          </a:xfrm>
        </p:spPr>
        <p:txBody>
          <a:bodyPr numCol="1" spcCol="252000">
            <a:normAutofit/>
          </a:bodyPr>
          <a:lstStyle/>
          <a:p>
            <a:pPr marL="0" indent="0">
              <a:buNone/>
            </a:pPr>
            <a:r>
              <a:rPr lang="en-GB" sz="1400" dirty="0">
                <a:solidFill>
                  <a:srgbClr val="000000"/>
                </a:solidFill>
                <a:latin typeface="Raleway" panose="020B0503030101060003"/>
              </a:rPr>
              <a:t>We will work on this area so that:</a:t>
            </a:r>
          </a:p>
          <a:p>
            <a:r>
              <a:rPr lang="en-GB" sz="1400" dirty="0">
                <a:solidFill>
                  <a:srgbClr val="000000"/>
                </a:solidFill>
                <a:latin typeface="Raleway" panose="020B0503030101060003"/>
              </a:rPr>
              <a:t>The financial pressures faced in adult social care are addressed.</a:t>
            </a:r>
          </a:p>
          <a:p>
            <a:r>
              <a:rPr lang="en-GB" sz="1400" dirty="0">
                <a:solidFill>
                  <a:srgbClr val="000000"/>
                </a:solidFill>
                <a:latin typeface="Raleway" panose="020B0503030101060003"/>
              </a:rPr>
              <a:t>Managers and staff in social care closely monitor their budgets and the amount spent in their area.</a:t>
            </a:r>
          </a:p>
          <a:p>
            <a:r>
              <a:rPr lang="en-GB" sz="1400" dirty="0">
                <a:solidFill>
                  <a:srgbClr val="000000"/>
                </a:solidFill>
                <a:latin typeface="Raleway" panose="020B0503030101060003"/>
              </a:rPr>
              <a:t>We spend money fairly effectively and wisely.</a:t>
            </a:r>
          </a:p>
          <a:p>
            <a:r>
              <a:rPr lang="en-GB" sz="1400" dirty="0">
                <a:solidFill>
                  <a:srgbClr val="000000"/>
                </a:solidFill>
                <a:latin typeface="Raleway" panose="020B0503030101060003"/>
              </a:rPr>
              <a:t>We raise more income by improving how we collect any debt owed to us.</a:t>
            </a:r>
          </a:p>
          <a:p>
            <a:pPr>
              <a:spcBef>
                <a:spcPts val="600"/>
              </a:spcBef>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marL="0" indent="0">
              <a:spcBef>
                <a:spcPts val="600"/>
              </a:spcBef>
              <a:buNone/>
            </a:pPr>
            <a:endParaRPr lang="en-GB" sz="1400" b="1" dirty="0">
              <a:solidFill>
                <a:srgbClr val="00B2BB"/>
              </a:solidFill>
              <a:latin typeface="Raleway" panose="020B0503030101060003"/>
            </a:endParaRPr>
          </a:p>
          <a:p>
            <a:pPr>
              <a:spcBef>
                <a:spcPts val="600"/>
              </a:spcBef>
            </a:pPr>
            <a:endParaRPr lang="en-GB" sz="1800" b="0" i="0" u="none" strike="noStrike" baseline="0" dirty="0">
              <a:solidFill>
                <a:srgbClr val="000000"/>
              </a:solidFill>
              <a:latin typeface="Arial" panose="020B0604020202020204" pitchFamily="34" charset="0"/>
            </a:endParaRPr>
          </a:p>
          <a:p>
            <a:pPr marL="0" indent="0">
              <a:spcBef>
                <a:spcPts val="600"/>
              </a:spcBef>
              <a:buNone/>
            </a:pPr>
            <a:endParaRPr lang="en-GB" sz="1200" dirty="0">
              <a:solidFill>
                <a:srgbClr val="000000">
                  <a:alpha val="70000"/>
                </a:srgbClr>
              </a:solidFill>
              <a:latin typeface="Raleway" panose="020B0503030101060003"/>
            </a:endParaRPr>
          </a:p>
        </p:txBody>
      </p:sp>
      <p:sp>
        <p:nvSpPr>
          <p:cNvPr id="5" name="Title 1">
            <a:extLst>
              <a:ext uri="{FF2B5EF4-FFF2-40B4-BE49-F238E27FC236}">
                <a16:creationId xmlns:a16="http://schemas.microsoft.com/office/drawing/2014/main" id="{2B398765-6FD6-448C-B0FA-8B6CB4658BB3}"/>
              </a:ext>
            </a:extLst>
          </p:cNvPr>
          <p:cNvSpPr txBox="1">
            <a:spLocks/>
          </p:cNvSpPr>
          <p:nvPr/>
        </p:nvSpPr>
        <p:spPr>
          <a:xfrm>
            <a:off x="6666924" y="195072"/>
            <a:ext cx="5147124" cy="1131629"/>
          </a:xfrm>
          <a:prstGeom prst="rect">
            <a:avLst/>
          </a:prstGeom>
          <a:solidFill>
            <a:schemeClr val="bg1"/>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a:lstStyle>
          <a:p>
            <a:r>
              <a:rPr lang="en-GB" sz="3600" dirty="0">
                <a:latin typeface="Raleway" panose="020B0503030101060003"/>
              </a:rPr>
              <a:t>Getting the basics right with data &amp; how we work</a:t>
            </a:r>
          </a:p>
        </p:txBody>
      </p:sp>
      <p:sp>
        <p:nvSpPr>
          <p:cNvPr id="7" name="Content Placeholder 2">
            <a:extLst>
              <a:ext uri="{FF2B5EF4-FFF2-40B4-BE49-F238E27FC236}">
                <a16:creationId xmlns:a16="http://schemas.microsoft.com/office/drawing/2014/main" id="{F8D4FA73-5561-44E7-B0B1-BA1325ACD012}"/>
              </a:ext>
            </a:extLst>
          </p:cNvPr>
          <p:cNvSpPr txBox="1">
            <a:spLocks noChangeAspect="1"/>
          </p:cNvSpPr>
          <p:nvPr/>
        </p:nvSpPr>
        <p:spPr>
          <a:xfrm>
            <a:off x="6888096" y="1326701"/>
            <a:ext cx="4559424" cy="4855215"/>
          </a:xfrm>
          <a:prstGeom prst="rect">
            <a:avLst/>
          </a:prstGeom>
        </p:spPr>
        <p:txBody>
          <a:bodyPr vert="horz" lIns="91440" tIns="45720" rIns="91440" bIns="45720" numCol="1" spcCol="252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GB" sz="1400" dirty="0">
                <a:solidFill>
                  <a:srgbClr val="000000"/>
                </a:solidFill>
                <a:latin typeface="Raleway" panose="020B0503030101060003"/>
              </a:rPr>
              <a:t>We will work on this area so that:</a:t>
            </a:r>
          </a:p>
          <a:p>
            <a:pPr>
              <a:spcBef>
                <a:spcPts val="600"/>
              </a:spcBef>
            </a:pPr>
            <a:r>
              <a:rPr lang="en-GB" sz="1400" dirty="0">
                <a:solidFill>
                  <a:srgbClr val="000000"/>
                </a:solidFill>
                <a:latin typeface="Raleway" panose="020B0503030101060003"/>
              </a:rPr>
              <a:t>There is good quality data recorded on our IT systems, giving a clear picture of what is happening in adult social care.</a:t>
            </a:r>
          </a:p>
          <a:p>
            <a:pPr>
              <a:spcBef>
                <a:spcPts val="600"/>
              </a:spcBef>
            </a:pPr>
            <a:r>
              <a:rPr lang="en-GB" sz="1400" dirty="0">
                <a:solidFill>
                  <a:srgbClr val="000000"/>
                </a:solidFill>
                <a:latin typeface="Raleway" panose="020B0503030101060003"/>
              </a:rPr>
              <a:t>Staff and managers are able to analyse clear and accurate data and use it to make better decisions .</a:t>
            </a:r>
          </a:p>
          <a:p>
            <a:pPr>
              <a:spcBef>
                <a:spcPts val="600"/>
              </a:spcBef>
            </a:pPr>
            <a:r>
              <a:rPr lang="en-GB" sz="1400" dirty="0">
                <a:solidFill>
                  <a:srgbClr val="000000"/>
                </a:solidFill>
                <a:latin typeface="Raleway" panose="020B0503030101060003"/>
              </a:rPr>
              <a:t>The step-by-step processes we take in social care are not be overly complicated.</a:t>
            </a:r>
          </a:p>
          <a:p>
            <a:pPr>
              <a:spcBef>
                <a:spcPts val="600"/>
              </a:spcBef>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marL="0" indent="0">
              <a:spcBef>
                <a:spcPts val="600"/>
              </a:spcBef>
              <a:buFont typeface="Arial" panose="020B0604020202020204" pitchFamily="34" charset="0"/>
              <a:buNone/>
            </a:pPr>
            <a:endParaRPr lang="en-GB" sz="1400" b="1" dirty="0">
              <a:solidFill>
                <a:srgbClr val="00B2BB"/>
              </a:solidFill>
              <a:latin typeface="Raleway" panose="020B0503030101060003"/>
            </a:endParaRPr>
          </a:p>
          <a:p>
            <a:pPr>
              <a:spcBef>
                <a:spcPts val="600"/>
              </a:spcBef>
            </a:pPr>
            <a:endParaRPr lang="en-GB" sz="1800" dirty="0">
              <a:solidFill>
                <a:srgbClr val="000000"/>
              </a:solidFill>
            </a:endParaRPr>
          </a:p>
          <a:p>
            <a:pPr marL="0" indent="0">
              <a:spcBef>
                <a:spcPts val="600"/>
              </a:spcBef>
              <a:buFont typeface="Arial" panose="020B0604020202020204" pitchFamily="34" charset="0"/>
              <a:buNone/>
            </a:pPr>
            <a:endParaRPr lang="en-GB" sz="1200" dirty="0">
              <a:solidFill>
                <a:srgbClr val="000000">
                  <a:alpha val="70000"/>
                </a:srgbClr>
              </a:solidFill>
              <a:latin typeface="Raleway" panose="020B0503030101060003"/>
            </a:endParaRPr>
          </a:p>
        </p:txBody>
      </p:sp>
      <p:graphicFrame>
        <p:nvGraphicFramePr>
          <p:cNvPr id="4" name="Diagram 3">
            <a:extLst>
              <a:ext uri="{FF2B5EF4-FFF2-40B4-BE49-F238E27FC236}">
                <a16:creationId xmlns:a16="http://schemas.microsoft.com/office/drawing/2014/main" id="{B062B00D-64CA-4981-892E-387AE4B8A6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1978428"/>
              </p:ext>
            </p:extLst>
          </p:nvPr>
        </p:nvGraphicFramePr>
        <p:xfrm>
          <a:off x="1025281" y="4059144"/>
          <a:ext cx="4185262" cy="2068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63AE80E7-CFA2-4D7B-9C1F-EA5A7CE8A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7022842"/>
              </p:ext>
            </p:extLst>
          </p:nvPr>
        </p:nvGraphicFramePr>
        <p:xfrm>
          <a:off x="7054314" y="4058637"/>
          <a:ext cx="4185262" cy="20680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angle: Rounded Corners 4">
            <a:extLst>
              <a:ext uri="{FF2B5EF4-FFF2-40B4-BE49-F238E27FC236}">
                <a16:creationId xmlns:a16="http://schemas.microsoft.com/office/drawing/2014/main" id="{3DB8A0C1-00EB-43B2-9689-C4DEB7CD19C7}"/>
              </a:ext>
            </a:extLst>
          </p:cNvPr>
          <p:cNvSpPr txBox="1"/>
          <p:nvPr/>
        </p:nvSpPr>
        <p:spPr>
          <a:xfrm>
            <a:off x="7117554" y="3211479"/>
            <a:ext cx="4372344" cy="450015"/>
          </a:xfrm>
          <a:prstGeom prst="rect">
            <a:avLst/>
          </a:prstGeom>
          <a:solidFill>
            <a:srgbClr val="BBD034">
              <a:alpha val="50000"/>
            </a:srgb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defTabSz="533400">
              <a:spcBef>
                <a:spcPct val="0"/>
              </a:spcBef>
            </a:pPr>
            <a:r>
              <a:rPr lang="en-GB" sz="1400" kern="1200" dirty="0">
                <a:solidFill>
                  <a:srgbClr val="000000"/>
                </a:solidFill>
                <a:latin typeface="Raleway" panose="020B0503030101060003"/>
              </a:rPr>
              <a:t>Mosaic is the name of the IT system mainly used in social care.</a:t>
            </a:r>
          </a:p>
        </p:txBody>
      </p:sp>
      <p:pic>
        <p:nvPicPr>
          <p:cNvPr id="12" name="Picture 11">
            <a:extLst>
              <a:ext uri="{FF2B5EF4-FFF2-40B4-BE49-F238E27FC236}">
                <a16:creationId xmlns:a16="http://schemas.microsoft.com/office/drawing/2014/main" id="{F8250D3F-4BCA-4EBA-9EAA-399EF53B159C}"/>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101916" y="299331"/>
            <a:ext cx="829645" cy="766520"/>
          </a:xfrm>
          <a:prstGeom prst="rect">
            <a:avLst/>
          </a:prstGeom>
        </p:spPr>
      </p:pic>
      <p:pic>
        <p:nvPicPr>
          <p:cNvPr id="14" name="Picture 13">
            <a:extLst>
              <a:ext uri="{FF2B5EF4-FFF2-40B4-BE49-F238E27FC236}">
                <a16:creationId xmlns:a16="http://schemas.microsoft.com/office/drawing/2014/main" id="{02F1709F-8182-4733-A8E0-FC8D79F75849}"/>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5870915" y="299331"/>
            <a:ext cx="830716" cy="868910"/>
          </a:xfrm>
          <a:prstGeom prst="rect">
            <a:avLst/>
          </a:prstGeom>
        </p:spPr>
      </p:pic>
      <p:sp>
        <p:nvSpPr>
          <p:cNvPr id="13" name="TextBox 12">
            <a:extLst>
              <a:ext uri="{FF2B5EF4-FFF2-40B4-BE49-F238E27FC236}">
                <a16:creationId xmlns:a16="http://schemas.microsoft.com/office/drawing/2014/main" id="{089A182F-9B3F-46D0-A626-4F3807CB89D4}"/>
              </a:ext>
            </a:extLst>
          </p:cNvPr>
          <p:cNvSpPr txBox="1"/>
          <p:nvPr/>
        </p:nvSpPr>
        <p:spPr>
          <a:xfrm>
            <a:off x="744480" y="3729588"/>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sp>
        <p:nvSpPr>
          <p:cNvPr id="15" name="TextBox 14">
            <a:extLst>
              <a:ext uri="{FF2B5EF4-FFF2-40B4-BE49-F238E27FC236}">
                <a16:creationId xmlns:a16="http://schemas.microsoft.com/office/drawing/2014/main" id="{B06E2DCC-BF11-4DF0-A79A-46DC1B6B828F}"/>
              </a:ext>
            </a:extLst>
          </p:cNvPr>
          <p:cNvSpPr txBox="1"/>
          <p:nvPr/>
        </p:nvSpPr>
        <p:spPr>
          <a:xfrm>
            <a:off x="6888096" y="3709696"/>
            <a:ext cx="1905000" cy="307777"/>
          </a:xfrm>
          <a:prstGeom prst="rect">
            <a:avLst/>
          </a:prstGeom>
          <a:noFill/>
        </p:spPr>
        <p:txBody>
          <a:bodyPr wrap="square" rtlCol="0">
            <a:spAutoFit/>
          </a:bodyPr>
          <a:lstStyle/>
          <a:p>
            <a:pPr algn="ctr"/>
            <a:r>
              <a:rPr lang="en-GB" sz="1400" dirty="0">
                <a:solidFill>
                  <a:srgbClr val="000000"/>
                </a:solidFill>
                <a:latin typeface="Raleway" pitchFamily="2" charset="0"/>
              </a:rPr>
              <a:t>To do this we will:</a:t>
            </a:r>
            <a:endParaRPr lang="en-GB" sz="1400" b="1" dirty="0"/>
          </a:p>
        </p:txBody>
      </p:sp>
    </p:spTree>
    <p:extLst>
      <p:ext uri="{BB962C8B-B14F-4D97-AF65-F5344CB8AC3E}">
        <p14:creationId xmlns:p14="http://schemas.microsoft.com/office/powerpoint/2010/main" val="2251484859"/>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A5E53426A2142A56E5334522B8380" ma:contentTypeVersion="13" ma:contentTypeDescription="Create a new document." ma:contentTypeScope="" ma:versionID="d1fa1c589f2eb9287c9c97a74fb0661d">
  <xsd:schema xmlns:xsd="http://www.w3.org/2001/XMLSchema" xmlns:xs="http://www.w3.org/2001/XMLSchema" xmlns:p="http://schemas.microsoft.com/office/2006/metadata/properties" xmlns:ns3="c322bef3-6e29-45c5-bb00-3520adf1cbe4" xmlns:ns4="0132c015-dad7-4d23-978f-32b6a65f83e2" targetNamespace="http://schemas.microsoft.com/office/2006/metadata/properties" ma:root="true" ma:fieldsID="f7407d99ac0ea6a229b50a6ac7374ec2" ns3:_="" ns4:_="">
    <xsd:import namespace="c322bef3-6e29-45c5-bb00-3520adf1cbe4"/>
    <xsd:import namespace="0132c015-dad7-4d23-978f-32b6a65f83e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2bef3-6e29-45c5-bb00-3520adf1cbe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32c015-dad7-4d23-978f-32b6a65f83e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0C1CB4-310A-44F5-B849-17C4CF2878BD}">
  <ds:schemaRefs>
    <ds:schemaRef ds:uri="0132c015-dad7-4d23-978f-32b6a65f83e2"/>
    <ds:schemaRef ds:uri="c322bef3-6e29-45c5-bb00-3520adf1c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AC92BE-7F65-4AD4-9C31-5651DA116B67}">
  <ds:schemaRefs>
    <ds:schemaRef ds:uri="http://schemas.microsoft.com/sharepoint/v3/contenttype/forms"/>
  </ds:schemaRefs>
</ds:datastoreItem>
</file>

<file path=customXml/itemProps3.xml><?xml version="1.0" encoding="utf-8"?>
<ds:datastoreItem xmlns:ds="http://schemas.openxmlformats.org/officeDocument/2006/customXml" ds:itemID="{778ADC5A-807F-42B2-92C7-50F51D6D3270}">
  <ds:schemaRefs>
    <ds:schemaRef ds:uri="c322bef3-6e29-45c5-bb00-3520adf1cbe4"/>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0132c015-dad7-4d23-978f-32b6a65f83e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2762</TotalTime>
  <Words>2618</Words>
  <Application>Microsoft Office PowerPoint</Application>
  <PresentationFormat>Widescreen</PresentationFormat>
  <Paragraphs>322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Courier New</vt:lpstr>
      <vt:lpstr>Raleway</vt:lpstr>
      <vt:lpstr>Office Theme</vt:lpstr>
      <vt:lpstr> Improving care together  Our vision and strategy for adult social care in Tower Hamlets – a summary</vt:lpstr>
      <vt:lpstr>Introduction</vt:lpstr>
      <vt:lpstr>2021 Improving Care Together: A summary </vt:lpstr>
      <vt:lpstr>Why do we need a strategy?</vt:lpstr>
      <vt:lpstr>Information, advice and early help</vt:lpstr>
      <vt:lpstr>Care at home</vt:lpstr>
      <vt:lpstr>Direct payments</vt:lpstr>
      <vt:lpstr>Support outside the home</vt:lpstr>
      <vt:lpstr>Managing our budget</vt:lpstr>
      <vt:lpstr>More information on the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Social Care strategy vision and strategy summary</dc:title>
  <dc:creator>Mike Pickin</dc:creator>
  <cp:lastModifiedBy>Phillip Nduoyo</cp:lastModifiedBy>
  <cp:revision>7</cp:revision>
  <dcterms:created xsi:type="dcterms:W3CDTF">2020-02-07T11:14:16Z</dcterms:created>
  <dcterms:modified xsi:type="dcterms:W3CDTF">2021-12-01T15:14:48Z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0x010100D83A5E53426A2142A56E5334522B8380</vt:lpwstr>
  </property>
</Properties>
</file>