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Lst>
  <p:notesMasterIdLst>
    <p:notesMasterId r:id="rId33"/>
  </p:notesMasterIdLst>
  <p:sldIdLst>
    <p:sldId id="256" r:id="rId6"/>
    <p:sldId id="334" r:id="rId7"/>
    <p:sldId id="307" r:id="rId8"/>
    <p:sldId id="321" r:id="rId9"/>
    <p:sldId id="328" r:id="rId10"/>
    <p:sldId id="311" r:id="rId11"/>
    <p:sldId id="316" r:id="rId12"/>
    <p:sldId id="312" r:id="rId13"/>
    <p:sldId id="332" r:id="rId14"/>
    <p:sldId id="317" r:id="rId15"/>
    <p:sldId id="318" r:id="rId16"/>
    <p:sldId id="313" r:id="rId17"/>
    <p:sldId id="319" r:id="rId18"/>
    <p:sldId id="320" r:id="rId19"/>
    <p:sldId id="329" r:id="rId20"/>
    <p:sldId id="335" r:id="rId21"/>
    <p:sldId id="315" r:id="rId22"/>
    <p:sldId id="309" r:id="rId23"/>
    <p:sldId id="330" r:id="rId24"/>
    <p:sldId id="333" r:id="rId25"/>
    <p:sldId id="310" r:id="rId26"/>
    <p:sldId id="323" r:id="rId27"/>
    <p:sldId id="325" r:id="rId28"/>
    <p:sldId id="327" r:id="rId29"/>
    <p:sldId id="302" r:id="rId30"/>
    <p:sldId id="331" r:id="rId31"/>
    <p:sldId id="34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initials="J" lastIdx="1" clrIdx="0">
    <p:extLst>
      <p:ext uri="{19B8F6BF-5375-455C-9EA6-DF929625EA0E}">
        <p15:presenceInfo xmlns:p15="http://schemas.microsoft.com/office/powerpoint/2012/main" userId="S::Joanne.Starkie@towerhamlets.gov.uk::2de5fe60-a68d-4a70-bf24-fec5d7e0c8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66"/>
    <a:srgbClr val="BBD034"/>
    <a:srgbClr val="00B2BB"/>
    <a:srgbClr val="AFFB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027BF-26E6-4844-A87C-82EA0C6AE042}" v="36" dt="2021-11-10T12:51:44.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54" d="100"/>
          <a:sy n="54" d="100"/>
        </p:scale>
        <p:origin x="42" y="498"/>
      </p:cViewPr>
      <p:guideLst>
        <p:guide orient="horz" pos="2160"/>
        <p:guide pos="3840"/>
      </p:guideLst>
    </p:cSldViewPr>
  </p:slideViewPr>
  <p:outlineViewPr>
    <p:cViewPr>
      <p:scale>
        <a:sx n="33" d="100"/>
        <a:sy n="33" d="100"/>
      </p:scale>
      <p:origin x="0" y="-818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37AD2-C7D5-4747-B242-86A46B73C30D}"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GB"/>
        </a:p>
      </dgm:t>
    </dgm:pt>
    <dgm:pt modelId="{3205855B-3738-4626-B995-A78DED7C0B12}">
      <dgm:prSet phldrT="[Text]" custT="1"/>
      <dgm:spPr/>
      <dgm:t>
        <a:bodyPr/>
        <a:lstStyle/>
        <a:p>
          <a:r>
            <a:rPr lang="en-GB" sz="1100" i="0" dirty="0">
              <a:latin typeface="Raleway" panose="020B0503030101060003"/>
            </a:rPr>
            <a:t>93% of social care users say care and support services help them have a better quality of life (spring 2020)</a:t>
          </a:r>
          <a:endParaRPr lang="en-GB" sz="1100" b="0" i="0" dirty="0">
            <a:latin typeface="Raleway" panose="020B0503030101060003"/>
          </a:endParaRPr>
        </a:p>
      </dgm:t>
    </dgm:pt>
    <dgm:pt modelId="{B4390173-9A69-40AB-991D-6148C736411C}" type="parTrans" cxnId="{DCCF0D79-0ED1-4993-8781-EBE6ABC628AE}">
      <dgm:prSet/>
      <dgm:spPr/>
      <dgm:t>
        <a:bodyPr/>
        <a:lstStyle/>
        <a:p>
          <a:endParaRPr lang="en-GB"/>
        </a:p>
      </dgm:t>
    </dgm:pt>
    <dgm:pt modelId="{5A70D40D-A85C-4101-A651-41639ED8B8A9}" type="sibTrans" cxnId="{DCCF0D79-0ED1-4993-8781-EBE6ABC628AE}">
      <dgm:prSet/>
      <dgm:spPr/>
      <dgm:t>
        <a:bodyPr/>
        <a:lstStyle/>
        <a:p>
          <a:endParaRPr lang="en-GB"/>
        </a:p>
      </dgm:t>
    </dgm:pt>
    <dgm:pt modelId="{F2A066BE-290D-423C-8107-EAAAED7799B1}">
      <dgm:prSet phldrT="[Text]" custT="1"/>
      <dgm:spPr/>
      <dgm:t>
        <a:bodyPr/>
        <a:lstStyle/>
        <a:p>
          <a:r>
            <a:rPr lang="en-GB" sz="1100" b="0" dirty="0">
              <a:latin typeface="Raleway" panose="020B0503030101060003"/>
            </a:rPr>
            <a:t>Care Act easements (emergency measures in social care) were not put in place over the pandemic</a:t>
          </a:r>
        </a:p>
      </dgm:t>
    </dgm:pt>
    <dgm:pt modelId="{48E29CAE-DFDA-4492-82D0-73B2E2C66010}" type="parTrans" cxnId="{776428BC-1545-423A-AFCE-49A16393A70B}">
      <dgm:prSet/>
      <dgm:spPr/>
      <dgm:t>
        <a:bodyPr/>
        <a:lstStyle/>
        <a:p>
          <a:endParaRPr lang="en-GB"/>
        </a:p>
      </dgm:t>
    </dgm:pt>
    <dgm:pt modelId="{F4C3BBA7-3A34-48CB-9CF7-5BC0DD3905C2}" type="sibTrans" cxnId="{776428BC-1545-423A-AFCE-49A16393A70B}">
      <dgm:prSet/>
      <dgm:spPr/>
      <dgm:t>
        <a:bodyPr/>
        <a:lstStyle/>
        <a:p>
          <a:endParaRPr lang="en-GB"/>
        </a:p>
      </dgm:t>
    </dgm:pt>
    <dgm:pt modelId="{29FFFDF7-338D-4C31-9549-37974D1A91D8}">
      <dgm:prSet phldrT="[Text]" custT="1"/>
      <dgm:spPr/>
      <dgm:t>
        <a:bodyPr/>
        <a:lstStyle/>
        <a:p>
          <a:r>
            <a:rPr lang="en-GB" sz="1100" b="0" dirty="0">
              <a:latin typeface="Raleway" panose="020B0503030101060003"/>
            </a:rPr>
            <a:t>We supported social care users and staff to access the Covid-19 vaccine– our home care providers have consistently had the highest vaccine rate in London</a:t>
          </a:r>
        </a:p>
      </dgm:t>
    </dgm:pt>
    <dgm:pt modelId="{503660CC-11A2-4609-B028-393B1606A41A}" type="parTrans" cxnId="{E1BF0FCF-642E-491A-A9F8-57C51A3C0444}">
      <dgm:prSet/>
      <dgm:spPr/>
      <dgm:t>
        <a:bodyPr/>
        <a:lstStyle/>
        <a:p>
          <a:endParaRPr lang="en-GB"/>
        </a:p>
      </dgm:t>
    </dgm:pt>
    <dgm:pt modelId="{6778A7E4-D534-4E42-B2F2-62E59BC62F39}" type="sibTrans" cxnId="{E1BF0FCF-642E-491A-A9F8-57C51A3C0444}">
      <dgm:prSet/>
      <dgm:spPr/>
      <dgm:t>
        <a:bodyPr/>
        <a:lstStyle/>
        <a:p>
          <a:endParaRPr lang="en-GB"/>
        </a:p>
      </dgm:t>
    </dgm:pt>
    <dgm:pt modelId="{7B1ED359-5BDE-4F23-A140-95EA71E7EAAF}">
      <dgm:prSet phldrT="[Text]" custT="1"/>
      <dgm:spPr/>
      <dgm:t>
        <a:bodyPr/>
        <a:lstStyle/>
        <a:p>
          <a:r>
            <a:rPr lang="en-GB" sz="1100" b="0">
              <a:latin typeface="Raleway" panose="020B0503030101060003"/>
            </a:rPr>
            <a:t>We provided wraparound care to care homes through the pandemic</a:t>
          </a:r>
        </a:p>
      </dgm:t>
    </dgm:pt>
    <dgm:pt modelId="{BAEF065E-CE39-4AC5-8769-2CE3E35C9894}" type="parTrans" cxnId="{39C997BB-6EB5-40BF-B1EF-733CB899E375}">
      <dgm:prSet/>
      <dgm:spPr/>
      <dgm:t>
        <a:bodyPr/>
        <a:lstStyle/>
        <a:p>
          <a:endParaRPr lang="en-GB"/>
        </a:p>
      </dgm:t>
    </dgm:pt>
    <dgm:pt modelId="{268804EA-BDBF-44B4-9588-A52466352AEF}" type="sibTrans" cxnId="{39C997BB-6EB5-40BF-B1EF-733CB899E375}">
      <dgm:prSet/>
      <dgm:spPr/>
      <dgm:t>
        <a:bodyPr/>
        <a:lstStyle/>
        <a:p>
          <a:endParaRPr lang="en-GB"/>
        </a:p>
      </dgm:t>
    </dgm:pt>
    <dgm:pt modelId="{ABBF95CB-72F9-4B23-B3FA-22F2CFB01818}">
      <dgm:prSet custT="1"/>
      <dgm:spPr>
        <a:ln>
          <a:solidFill>
            <a:srgbClr val="003366"/>
          </a:solidFill>
        </a:ln>
      </dgm:spPr>
      <dgm:t>
        <a:bodyPr/>
        <a:lstStyle/>
        <a:p>
          <a:r>
            <a:rPr lang="en-GB" sz="1100" b="0">
              <a:latin typeface="Raleway" panose="020B0503030101060003"/>
            </a:rPr>
            <a:t>We supported almost 4,000 people with long-term care &amp; 440 with short-term care in 2020-21</a:t>
          </a:r>
          <a:endParaRPr lang="en-GB" sz="1100" b="0" i="0">
            <a:latin typeface="Raleway" panose="020B0503030101060003"/>
          </a:endParaRPr>
        </a:p>
      </dgm:t>
    </dgm:pt>
    <dgm:pt modelId="{22989B6F-5BE7-4969-9376-78EC4CC082ED}" type="parTrans" cxnId="{95C4073E-5939-448F-A286-8DD7E73B8C27}">
      <dgm:prSet/>
      <dgm:spPr/>
      <dgm:t>
        <a:bodyPr/>
        <a:lstStyle/>
        <a:p>
          <a:endParaRPr lang="en-GB"/>
        </a:p>
      </dgm:t>
    </dgm:pt>
    <dgm:pt modelId="{5BD70947-A19B-412E-88EE-0B656E8AEF7F}" type="sibTrans" cxnId="{95C4073E-5939-448F-A286-8DD7E73B8C27}">
      <dgm:prSet/>
      <dgm:spPr/>
      <dgm:t>
        <a:bodyPr/>
        <a:lstStyle/>
        <a:p>
          <a:endParaRPr lang="en-GB"/>
        </a:p>
      </dgm:t>
    </dgm:pt>
    <dgm:pt modelId="{CAF5080D-F786-42E5-9CDB-569441D096B1}">
      <dgm:prSet phldrT="[Text]" custT="1"/>
      <dgm:spPr/>
      <dgm:t>
        <a:bodyPr/>
        <a:lstStyle/>
        <a:p>
          <a:r>
            <a:rPr lang="en-GB" sz="1100" b="0" dirty="0">
              <a:latin typeface="Raleway" panose="020B0503030101060003"/>
            </a:rPr>
            <a:t>We supported more people to get support via a direct payment- 22% of social care users got one in 2020-21</a:t>
          </a:r>
        </a:p>
      </dgm:t>
    </dgm:pt>
    <dgm:pt modelId="{625A8E79-6099-48D1-A6D3-A83DAC67B11C}" type="parTrans" cxnId="{BAA5D374-7C91-4143-AE57-276114D30F41}">
      <dgm:prSet/>
      <dgm:spPr/>
      <dgm:t>
        <a:bodyPr/>
        <a:lstStyle/>
        <a:p>
          <a:endParaRPr lang="en-GB"/>
        </a:p>
      </dgm:t>
    </dgm:pt>
    <dgm:pt modelId="{BB3A340D-BA29-4368-A5A5-E5EC101D2B18}" type="sibTrans" cxnId="{BAA5D374-7C91-4143-AE57-276114D30F41}">
      <dgm:prSet/>
      <dgm:spPr/>
      <dgm:t>
        <a:bodyPr/>
        <a:lstStyle/>
        <a:p>
          <a:endParaRPr lang="en-GB"/>
        </a:p>
      </dgm:t>
    </dgm:pt>
    <dgm:pt modelId="{DB82A2BA-94F8-474F-975D-145729805209}">
      <dgm:prSet phldrT="[Text]" custT="1"/>
      <dgm:spPr/>
      <dgm:t>
        <a:bodyPr/>
        <a:lstStyle/>
        <a:p>
          <a:r>
            <a:rPr lang="en-GB" sz="1100" b="0" dirty="0">
              <a:latin typeface="Raleway" panose="020B0503030101060003"/>
            </a:rPr>
            <a:t>We quickly adapted how support was provided over the pandemic so people were as safe as possible</a:t>
          </a:r>
        </a:p>
      </dgm:t>
    </dgm:pt>
    <dgm:pt modelId="{134EBFC9-4DF7-473F-B835-654646F80B8C}" type="parTrans" cxnId="{12B58AA9-690A-43E9-9FB1-AF51DAA6920E}">
      <dgm:prSet/>
      <dgm:spPr/>
      <dgm:t>
        <a:bodyPr/>
        <a:lstStyle/>
        <a:p>
          <a:endParaRPr lang="en-GB"/>
        </a:p>
      </dgm:t>
    </dgm:pt>
    <dgm:pt modelId="{C286D0EB-B585-4858-AC69-6CFDFCC87C8D}" type="sibTrans" cxnId="{12B58AA9-690A-43E9-9FB1-AF51DAA6920E}">
      <dgm:prSet/>
      <dgm:spPr/>
      <dgm:t>
        <a:bodyPr/>
        <a:lstStyle/>
        <a:p>
          <a:endParaRPr lang="en-GB"/>
        </a:p>
      </dgm:t>
    </dgm:pt>
    <dgm:pt modelId="{1CCCA3C2-4841-4D3D-9388-38D1DBA51D94}" type="pres">
      <dgm:prSet presAssocID="{5A037AD2-C7D5-4747-B242-86A46B73C30D}" presName="linear" presStyleCnt="0">
        <dgm:presLayoutVars>
          <dgm:dir/>
          <dgm:animLvl val="lvl"/>
          <dgm:resizeHandles val="exact"/>
        </dgm:presLayoutVars>
      </dgm:prSet>
      <dgm:spPr/>
    </dgm:pt>
    <dgm:pt modelId="{E2BEF5B6-EE1D-4B54-B691-1F3FBADB6DD8}" type="pres">
      <dgm:prSet presAssocID="{ABBF95CB-72F9-4B23-B3FA-22F2CFB01818}" presName="parentLin" presStyleCnt="0"/>
      <dgm:spPr/>
    </dgm:pt>
    <dgm:pt modelId="{D7A2F67D-C77D-4E2D-8554-8864FE6A3CC3}" type="pres">
      <dgm:prSet presAssocID="{ABBF95CB-72F9-4B23-B3FA-22F2CFB01818}" presName="parentLeftMargin" presStyleLbl="node1" presStyleIdx="0" presStyleCnt="7"/>
      <dgm:spPr/>
    </dgm:pt>
    <dgm:pt modelId="{2B52B6E4-B90D-40B0-9381-26359CBA3BD0}" type="pres">
      <dgm:prSet presAssocID="{ABBF95CB-72F9-4B23-B3FA-22F2CFB01818}" presName="parentText" presStyleLbl="node1" presStyleIdx="0" presStyleCnt="7">
        <dgm:presLayoutVars>
          <dgm:chMax val="0"/>
          <dgm:bulletEnabled val="1"/>
        </dgm:presLayoutVars>
      </dgm:prSet>
      <dgm:spPr/>
    </dgm:pt>
    <dgm:pt modelId="{8E5B599E-AD20-4705-A06D-7988E0DEE408}" type="pres">
      <dgm:prSet presAssocID="{ABBF95CB-72F9-4B23-B3FA-22F2CFB01818}" presName="negativeSpace" presStyleCnt="0"/>
      <dgm:spPr/>
    </dgm:pt>
    <dgm:pt modelId="{3E268209-A17B-42DE-8706-DEDE760C097A}" type="pres">
      <dgm:prSet presAssocID="{ABBF95CB-72F9-4B23-B3FA-22F2CFB01818}" presName="childText" presStyleLbl="conFgAcc1" presStyleIdx="0" presStyleCnt="7" custScaleX="100000">
        <dgm:presLayoutVars>
          <dgm:bulletEnabled val="1"/>
        </dgm:presLayoutVars>
      </dgm:prSet>
      <dgm:spPr>
        <a:solidFill>
          <a:srgbClr val="00B2BB">
            <a:alpha val="90000"/>
          </a:srgbClr>
        </a:solidFill>
      </dgm:spPr>
    </dgm:pt>
    <dgm:pt modelId="{187465AF-475D-4C31-A762-27366CD3C12E}" type="pres">
      <dgm:prSet presAssocID="{5BD70947-A19B-412E-88EE-0B656E8AEF7F}" presName="spaceBetweenRectangles" presStyleCnt="0"/>
      <dgm:spPr/>
    </dgm:pt>
    <dgm:pt modelId="{6AEDE35F-5F83-47E4-8EEF-36EBAD403E8A}" type="pres">
      <dgm:prSet presAssocID="{3205855B-3738-4626-B995-A78DED7C0B12}" presName="parentLin" presStyleCnt="0"/>
      <dgm:spPr/>
    </dgm:pt>
    <dgm:pt modelId="{E627B3F4-2B76-4978-9B9F-94E918823161}" type="pres">
      <dgm:prSet presAssocID="{3205855B-3738-4626-B995-A78DED7C0B12}" presName="parentLeftMargin" presStyleLbl="node1" presStyleIdx="0" presStyleCnt="7"/>
      <dgm:spPr/>
    </dgm:pt>
    <dgm:pt modelId="{5A145C35-18DF-436C-9A27-3280260824E4}" type="pres">
      <dgm:prSet presAssocID="{3205855B-3738-4626-B995-A78DED7C0B12}" presName="parentText" presStyleLbl="node1" presStyleIdx="1" presStyleCnt="7" custLinFactNeighborX="9999">
        <dgm:presLayoutVars>
          <dgm:chMax val="0"/>
          <dgm:bulletEnabled val="1"/>
        </dgm:presLayoutVars>
      </dgm:prSet>
      <dgm:spPr/>
    </dgm:pt>
    <dgm:pt modelId="{E9EE90C5-D6F9-49AC-AFEB-8E5479BB2152}" type="pres">
      <dgm:prSet presAssocID="{3205855B-3738-4626-B995-A78DED7C0B12}" presName="negativeSpace" presStyleCnt="0"/>
      <dgm:spPr/>
    </dgm:pt>
    <dgm:pt modelId="{8B713F97-1CA7-4351-933B-7C879E63F885}" type="pres">
      <dgm:prSet presAssocID="{3205855B-3738-4626-B995-A78DED7C0B12}" presName="childText" presStyleLbl="conFgAcc1" presStyleIdx="1" presStyleCnt="7" custScaleX="100000">
        <dgm:presLayoutVars>
          <dgm:bulletEnabled val="1"/>
        </dgm:presLayoutVars>
      </dgm:prSet>
      <dgm:spPr>
        <a:solidFill>
          <a:srgbClr val="00B2BB">
            <a:alpha val="90000"/>
          </a:srgbClr>
        </a:solidFill>
      </dgm:spPr>
    </dgm:pt>
    <dgm:pt modelId="{2B28022C-6EE0-4FE1-8B67-F3B9CDBA1422}" type="pres">
      <dgm:prSet presAssocID="{5A70D40D-A85C-4101-A651-41639ED8B8A9}" presName="spaceBetweenRectangles" presStyleCnt="0"/>
      <dgm:spPr/>
    </dgm:pt>
    <dgm:pt modelId="{8FD4BCCE-C942-42D1-91C8-E292AF6842ED}" type="pres">
      <dgm:prSet presAssocID="{7B1ED359-5BDE-4F23-A140-95EA71E7EAAF}" presName="parentLin" presStyleCnt="0"/>
      <dgm:spPr/>
    </dgm:pt>
    <dgm:pt modelId="{3EA1EE49-8C06-46A5-B559-905C5600F1BD}" type="pres">
      <dgm:prSet presAssocID="{7B1ED359-5BDE-4F23-A140-95EA71E7EAAF}" presName="parentLeftMargin" presStyleLbl="node1" presStyleIdx="1" presStyleCnt="7"/>
      <dgm:spPr/>
    </dgm:pt>
    <dgm:pt modelId="{F27A2A7C-2CF9-4718-AF84-C20A12AF5CEC}" type="pres">
      <dgm:prSet presAssocID="{7B1ED359-5BDE-4F23-A140-95EA71E7EAAF}" presName="parentText" presStyleLbl="node1" presStyleIdx="2" presStyleCnt="7">
        <dgm:presLayoutVars>
          <dgm:chMax val="0"/>
          <dgm:bulletEnabled val="1"/>
        </dgm:presLayoutVars>
      </dgm:prSet>
      <dgm:spPr/>
    </dgm:pt>
    <dgm:pt modelId="{4542FD93-8042-4E74-A787-CB6AAC999EE0}" type="pres">
      <dgm:prSet presAssocID="{7B1ED359-5BDE-4F23-A140-95EA71E7EAAF}" presName="negativeSpace" presStyleCnt="0"/>
      <dgm:spPr/>
    </dgm:pt>
    <dgm:pt modelId="{1BA5B0FB-C65B-4A3E-9647-FB29E3C553A2}" type="pres">
      <dgm:prSet presAssocID="{7B1ED359-5BDE-4F23-A140-95EA71E7EAAF}" presName="childText" presStyleLbl="conFgAcc1" presStyleIdx="2" presStyleCnt="7" custScaleX="100000">
        <dgm:presLayoutVars>
          <dgm:bulletEnabled val="1"/>
        </dgm:presLayoutVars>
      </dgm:prSet>
      <dgm:spPr>
        <a:solidFill>
          <a:srgbClr val="00B2BB">
            <a:alpha val="90000"/>
          </a:srgbClr>
        </a:solidFill>
      </dgm:spPr>
    </dgm:pt>
    <dgm:pt modelId="{6F1044A5-885F-4FFC-A704-3E8BE7D82DC3}" type="pres">
      <dgm:prSet presAssocID="{268804EA-BDBF-44B4-9588-A52466352AEF}" presName="spaceBetweenRectangles" presStyleCnt="0"/>
      <dgm:spPr/>
    </dgm:pt>
    <dgm:pt modelId="{6F7C5A45-8EF0-4016-B5E4-B1F3F0BDE2A8}" type="pres">
      <dgm:prSet presAssocID="{CAF5080D-F786-42E5-9CDB-569441D096B1}" presName="parentLin" presStyleCnt="0"/>
      <dgm:spPr/>
    </dgm:pt>
    <dgm:pt modelId="{A353E762-0418-4752-91C0-BFF65F46EFD1}" type="pres">
      <dgm:prSet presAssocID="{CAF5080D-F786-42E5-9CDB-569441D096B1}" presName="parentLeftMargin" presStyleLbl="node1" presStyleIdx="2" presStyleCnt="7"/>
      <dgm:spPr/>
    </dgm:pt>
    <dgm:pt modelId="{6C1E3708-4CF3-48B8-BEB2-4281D6B64663}" type="pres">
      <dgm:prSet presAssocID="{CAF5080D-F786-42E5-9CDB-569441D096B1}" presName="parentText" presStyleLbl="node1" presStyleIdx="3" presStyleCnt="7">
        <dgm:presLayoutVars>
          <dgm:chMax val="0"/>
          <dgm:bulletEnabled val="1"/>
        </dgm:presLayoutVars>
      </dgm:prSet>
      <dgm:spPr/>
    </dgm:pt>
    <dgm:pt modelId="{0D91CD58-94D9-4466-B8D9-E0A288CE793E}" type="pres">
      <dgm:prSet presAssocID="{CAF5080D-F786-42E5-9CDB-569441D096B1}" presName="negativeSpace" presStyleCnt="0"/>
      <dgm:spPr/>
    </dgm:pt>
    <dgm:pt modelId="{8A4EDC83-DBD2-4991-AC17-B7C631B8AA3D}" type="pres">
      <dgm:prSet presAssocID="{CAF5080D-F786-42E5-9CDB-569441D096B1}" presName="childText" presStyleLbl="conFgAcc1" presStyleIdx="3" presStyleCnt="7" custScaleX="100000">
        <dgm:presLayoutVars>
          <dgm:bulletEnabled val="1"/>
        </dgm:presLayoutVars>
      </dgm:prSet>
      <dgm:spPr>
        <a:solidFill>
          <a:srgbClr val="00B2BB">
            <a:alpha val="90000"/>
          </a:srgbClr>
        </a:solidFill>
      </dgm:spPr>
    </dgm:pt>
    <dgm:pt modelId="{B73A369F-1941-46A5-BB49-12C59E7754EE}" type="pres">
      <dgm:prSet presAssocID="{BB3A340D-BA29-4368-A5A5-E5EC101D2B18}" presName="spaceBetweenRectangles" presStyleCnt="0"/>
      <dgm:spPr/>
    </dgm:pt>
    <dgm:pt modelId="{36CFFB65-F554-4096-9DA3-65AB6412367E}" type="pres">
      <dgm:prSet presAssocID="{29FFFDF7-338D-4C31-9549-37974D1A91D8}" presName="parentLin" presStyleCnt="0"/>
      <dgm:spPr/>
    </dgm:pt>
    <dgm:pt modelId="{190AD981-8160-4043-A5A9-181612183EDF}" type="pres">
      <dgm:prSet presAssocID="{29FFFDF7-338D-4C31-9549-37974D1A91D8}" presName="parentLeftMargin" presStyleLbl="node1" presStyleIdx="3" presStyleCnt="7"/>
      <dgm:spPr/>
    </dgm:pt>
    <dgm:pt modelId="{DAE0BDFD-9F00-41C1-A8C3-AD73084F617D}" type="pres">
      <dgm:prSet presAssocID="{29FFFDF7-338D-4C31-9549-37974D1A91D8}" presName="parentText" presStyleLbl="node1" presStyleIdx="4" presStyleCnt="7">
        <dgm:presLayoutVars>
          <dgm:chMax val="0"/>
          <dgm:bulletEnabled val="1"/>
        </dgm:presLayoutVars>
      </dgm:prSet>
      <dgm:spPr/>
    </dgm:pt>
    <dgm:pt modelId="{0B2EECCA-DD1C-428A-96D0-EB6F72590574}" type="pres">
      <dgm:prSet presAssocID="{29FFFDF7-338D-4C31-9549-37974D1A91D8}" presName="negativeSpace" presStyleCnt="0"/>
      <dgm:spPr/>
    </dgm:pt>
    <dgm:pt modelId="{E462E9F2-3486-404F-8506-63635B40B2DE}" type="pres">
      <dgm:prSet presAssocID="{29FFFDF7-338D-4C31-9549-37974D1A91D8}" presName="childText" presStyleLbl="conFgAcc1" presStyleIdx="4" presStyleCnt="7" custScaleX="100000">
        <dgm:presLayoutVars>
          <dgm:bulletEnabled val="1"/>
        </dgm:presLayoutVars>
      </dgm:prSet>
      <dgm:spPr>
        <a:solidFill>
          <a:srgbClr val="00B2BB">
            <a:alpha val="90000"/>
          </a:srgbClr>
        </a:solidFill>
      </dgm:spPr>
    </dgm:pt>
    <dgm:pt modelId="{2A2F60F4-773C-4295-BCFF-5C19BDAF0E3F}" type="pres">
      <dgm:prSet presAssocID="{6778A7E4-D534-4E42-B2F2-62E59BC62F39}" presName="spaceBetweenRectangles" presStyleCnt="0"/>
      <dgm:spPr/>
    </dgm:pt>
    <dgm:pt modelId="{D340ED97-7DC5-4ECD-B2BE-AB0FEF87367A}" type="pres">
      <dgm:prSet presAssocID="{DB82A2BA-94F8-474F-975D-145729805209}" presName="parentLin" presStyleCnt="0"/>
      <dgm:spPr/>
    </dgm:pt>
    <dgm:pt modelId="{BB112FAE-0BF3-4281-81EF-8BA1201BA8FF}" type="pres">
      <dgm:prSet presAssocID="{DB82A2BA-94F8-474F-975D-145729805209}" presName="parentLeftMargin" presStyleLbl="node1" presStyleIdx="4" presStyleCnt="7"/>
      <dgm:spPr/>
    </dgm:pt>
    <dgm:pt modelId="{20867E12-3B5A-4D8E-AE95-19AACE52F849}" type="pres">
      <dgm:prSet presAssocID="{DB82A2BA-94F8-474F-975D-145729805209}" presName="parentText" presStyleLbl="node1" presStyleIdx="5" presStyleCnt="7">
        <dgm:presLayoutVars>
          <dgm:chMax val="0"/>
          <dgm:bulletEnabled val="1"/>
        </dgm:presLayoutVars>
      </dgm:prSet>
      <dgm:spPr/>
    </dgm:pt>
    <dgm:pt modelId="{91EEC212-D961-4D82-B6E3-7C977169E6F3}" type="pres">
      <dgm:prSet presAssocID="{DB82A2BA-94F8-474F-975D-145729805209}" presName="negativeSpace" presStyleCnt="0"/>
      <dgm:spPr/>
    </dgm:pt>
    <dgm:pt modelId="{B8F4EE39-BFD4-4270-9C2C-ECFE1382D5A1}" type="pres">
      <dgm:prSet presAssocID="{DB82A2BA-94F8-474F-975D-145729805209}" presName="childText" presStyleLbl="conFgAcc1" presStyleIdx="5" presStyleCnt="7">
        <dgm:presLayoutVars>
          <dgm:bulletEnabled val="1"/>
        </dgm:presLayoutVars>
      </dgm:prSet>
      <dgm:spPr>
        <a:solidFill>
          <a:srgbClr val="00B2BB">
            <a:alpha val="90000"/>
          </a:srgbClr>
        </a:solidFill>
      </dgm:spPr>
    </dgm:pt>
    <dgm:pt modelId="{09AE240D-74B6-4647-82FF-1932BDDA674B}" type="pres">
      <dgm:prSet presAssocID="{C286D0EB-B585-4858-AC69-6CFDFCC87C8D}" presName="spaceBetweenRectangles" presStyleCnt="0"/>
      <dgm:spPr/>
    </dgm:pt>
    <dgm:pt modelId="{B0FA9683-B91C-4B62-B43B-4C3A55AAF5F6}" type="pres">
      <dgm:prSet presAssocID="{F2A066BE-290D-423C-8107-EAAAED7799B1}" presName="parentLin" presStyleCnt="0"/>
      <dgm:spPr/>
    </dgm:pt>
    <dgm:pt modelId="{702B595B-612D-4637-BEBA-94FC6298D5DF}" type="pres">
      <dgm:prSet presAssocID="{F2A066BE-290D-423C-8107-EAAAED7799B1}" presName="parentLeftMargin" presStyleLbl="node1" presStyleIdx="5" presStyleCnt="7"/>
      <dgm:spPr/>
    </dgm:pt>
    <dgm:pt modelId="{109C0B88-4953-443C-9D19-8574D3BA2C02}" type="pres">
      <dgm:prSet presAssocID="{F2A066BE-290D-423C-8107-EAAAED7799B1}" presName="parentText" presStyleLbl="node1" presStyleIdx="6" presStyleCnt="7">
        <dgm:presLayoutVars>
          <dgm:chMax val="0"/>
          <dgm:bulletEnabled val="1"/>
        </dgm:presLayoutVars>
      </dgm:prSet>
      <dgm:spPr/>
    </dgm:pt>
    <dgm:pt modelId="{49A3687D-A310-414B-B4FB-438289C2F8DD}" type="pres">
      <dgm:prSet presAssocID="{F2A066BE-290D-423C-8107-EAAAED7799B1}" presName="negativeSpace" presStyleCnt="0"/>
      <dgm:spPr/>
    </dgm:pt>
    <dgm:pt modelId="{45546926-073A-44E2-BD06-23A50CAB3A8A}" type="pres">
      <dgm:prSet presAssocID="{F2A066BE-290D-423C-8107-EAAAED7799B1}" presName="childText" presStyleLbl="conFgAcc1" presStyleIdx="6" presStyleCnt="7">
        <dgm:presLayoutVars>
          <dgm:bulletEnabled val="1"/>
        </dgm:presLayoutVars>
      </dgm:prSet>
      <dgm:spPr>
        <a:solidFill>
          <a:srgbClr val="00B2BB">
            <a:alpha val="90000"/>
          </a:srgbClr>
        </a:solidFill>
      </dgm:spPr>
    </dgm:pt>
  </dgm:ptLst>
  <dgm:cxnLst>
    <dgm:cxn modelId="{4FDD1C1C-0730-4CC5-89E6-10B96C6B9EC5}" type="presOf" srcId="{F2A066BE-290D-423C-8107-EAAAED7799B1}" destId="{702B595B-612D-4637-BEBA-94FC6298D5DF}" srcOrd="0" destOrd="0" presId="urn:microsoft.com/office/officeart/2005/8/layout/list1"/>
    <dgm:cxn modelId="{B877361F-218D-42EB-9893-23B2F5B6A72B}" type="presOf" srcId="{F2A066BE-290D-423C-8107-EAAAED7799B1}" destId="{109C0B88-4953-443C-9D19-8574D3BA2C02}" srcOrd="1" destOrd="0" presId="urn:microsoft.com/office/officeart/2005/8/layout/list1"/>
    <dgm:cxn modelId="{73523620-CF72-48D9-8945-C8BF79CA9069}" type="presOf" srcId="{3205855B-3738-4626-B995-A78DED7C0B12}" destId="{E627B3F4-2B76-4978-9B9F-94E918823161}" srcOrd="0" destOrd="0" presId="urn:microsoft.com/office/officeart/2005/8/layout/list1"/>
    <dgm:cxn modelId="{D28F6130-A386-4C50-8EDD-7CC5DCF03EA1}" type="presOf" srcId="{29FFFDF7-338D-4C31-9549-37974D1A91D8}" destId="{DAE0BDFD-9F00-41C1-A8C3-AD73084F617D}" srcOrd="1" destOrd="0" presId="urn:microsoft.com/office/officeart/2005/8/layout/list1"/>
    <dgm:cxn modelId="{8B1ACD3B-FDE2-4544-BA1D-21B34E3C28F7}" type="presOf" srcId="{7B1ED359-5BDE-4F23-A140-95EA71E7EAAF}" destId="{3EA1EE49-8C06-46A5-B559-905C5600F1BD}" srcOrd="0" destOrd="0" presId="urn:microsoft.com/office/officeart/2005/8/layout/list1"/>
    <dgm:cxn modelId="{95C4073E-5939-448F-A286-8DD7E73B8C27}" srcId="{5A037AD2-C7D5-4747-B242-86A46B73C30D}" destId="{ABBF95CB-72F9-4B23-B3FA-22F2CFB01818}" srcOrd="0" destOrd="0" parTransId="{22989B6F-5BE7-4969-9376-78EC4CC082ED}" sibTransId="{5BD70947-A19B-412E-88EE-0B656E8AEF7F}"/>
    <dgm:cxn modelId="{02BC4246-B5E9-4D0C-B4D0-B2F7AEA8AAC6}" type="presOf" srcId="{DB82A2BA-94F8-474F-975D-145729805209}" destId="{BB112FAE-0BF3-4281-81EF-8BA1201BA8FF}" srcOrd="0" destOrd="0" presId="urn:microsoft.com/office/officeart/2005/8/layout/list1"/>
    <dgm:cxn modelId="{E486BF70-0EB9-4F56-BFA1-E7199B41F78C}" type="presOf" srcId="{7B1ED359-5BDE-4F23-A140-95EA71E7EAAF}" destId="{F27A2A7C-2CF9-4718-AF84-C20A12AF5CEC}" srcOrd="1" destOrd="0" presId="urn:microsoft.com/office/officeart/2005/8/layout/list1"/>
    <dgm:cxn modelId="{BAA5D374-7C91-4143-AE57-276114D30F41}" srcId="{5A037AD2-C7D5-4747-B242-86A46B73C30D}" destId="{CAF5080D-F786-42E5-9CDB-569441D096B1}" srcOrd="3" destOrd="0" parTransId="{625A8E79-6099-48D1-A6D3-A83DAC67B11C}" sibTransId="{BB3A340D-BA29-4368-A5A5-E5EC101D2B18}"/>
    <dgm:cxn modelId="{DCCF0D79-0ED1-4993-8781-EBE6ABC628AE}" srcId="{5A037AD2-C7D5-4747-B242-86A46B73C30D}" destId="{3205855B-3738-4626-B995-A78DED7C0B12}" srcOrd="1" destOrd="0" parTransId="{B4390173-9A69-40AB-991D-6148C736411C}" sibTransId="{5A70D40D-A85C-4101-A651-41639ED8B8A9}"/>
    <dgm:cxn modelId="{D8110B80-BBCE-48C1-AA4B-B737B4E11983}" type="presOf" srcId="{ABBF95CB-72F9-4B23-B3FA-22F2CFB01818}" destId="{D7A2F67D-C77D-4E2D-8554-8864FE6A3CC3}" srcOrd="0" destOrd="0" presId="urn:microsoft.com/office/officeart/2005/8/layout/list1"/>
    <dgm:cxn modelId="{5B14558C-F710-41FB-8737-EB37C2039DA5}" type="presOf" srcId="{29FFFDF7-338D-4C31-9549-37974D1A91D8}" destId="{190AD981-8160-4043-A5A9-181612183EDF}" srcOrd="0" destOrd="0" presId="urn:microsoft.com/office/officeart/2005/8/layout/list1"/>
    <dgm:cxn modelId="{F55111A3-649A-4D46-A336-B09F9FFFB5F3}" type="presOf" srcId="{ABBF95CB-72F9-4B23-B3FA-22F2CFB01818}" destId="{2B52B6E4-B90D-40B0-9381-26359CBA3BD0}" srcOrd="1" destOrd="0" presId="urn:microsoft.com/office/officeart/2005/8/layout/list1"/>
    <dgm:cxn modelId="{12B58AA9-690A-43E9-9FB1-AF51DAA6920E}" srcId="{5A037AD2-C7D5-4747-B242-86A46B73C30D}" destId="{DB82A2BA-94F8-474F-975D-145729805209}" srcOrd="5" destOrd="0" parTransId="{134EBFC9-4DF7-473F-B835-654646F80B8C}" sibTransId="{C286D0EB-B585-4858-AC69-6CFDFCC87C8D}"/>
    <dgm:cxn modelId="{39C997BB-6EB5-40BF-B1EF-733CB899E375}" srcId="{5A037AD2-C7D5-4747-B242-86A46B73C30D}" destId="{7B1ED359-5BDE-4F23-A140-95EA71E7EAAF}" srcOrd="2" destOrd="0" parTransId="{BAEF065E-CE39-4AC5-8769-2CE3E35C9894}" sibTransId="{268804EA-BDBF-44B4-9588-A52466352AEF}"/>
    <dgm:cxn modelId="{776428BC-1545-423A-AFCE-49A16393A70B}" srcId="{5A037AD2-C7D5-4747-B242-86A46B73C30D}" destId="{F2A066BE-290D-423C-8107-EAAAED7799B1}" srcOrd="6" destOrd="0" parTransId="{48E29CAE-DFDA-4492-82D0-73B2E2C66010}" sibTransId="{F4C3BBA7-3A34-48CB-9CF7-5BC0DD3905C2}"/>
    <dgm:cxn modelId="{E1BF0FCF-642E-491A-A9F8-57C51A3C0444}" srcId="{5A037AD2-C7D5-4747-B242-86A46B73C30D}" destId="{29FFFDF7-338D-4C31-9549-37974D1A91D8}" srcOrd="4" destOrd="0" parTransId="{503660CC-11A2-4609-B028-393B1606A41A}" sibTransId="{6778A7E4-D534-4E42-B2F2-62E59BC62F39}"/>
    <dgm:cxn modelId="{7646BED4-FC31-4241-BF50-1F733F3CAF03}" type="presOf" srcId="{CAF5080D-F786-42E5-9CDB-569441D096B1}" destId="{6C1E3708-4CF3-48B8-BEB2-4281D6B64663}" srcOrd="1" destOrd="0" presId="urn:microsoft.com/office/officeart/2005/8/layout/list1"/>
    <dgm:cxn modelId="{760BB9E1-B45B-4226-982F-E6AE735F54E4}" type="presOf" srcId="{DB82A2BA-94F8-474F-975D-145729805209}" destId="{20867E12-3B5A-4D8E-AE95-19AACE52F849}" srcOrd="1" destOrd="0" presId="urn:microsoft.com/office/officeart/2005/8/layout/list1"/>
    <dgm:cxn modelId="{11F702EA-E7AF-4C48-B08E-89637F095244}" type="presOf" srcId="{3205855B-3738-4626-B995-A78DED7C0B12}" destId="{5A145C35-18DF-436C-9A27-3280260824E4}" srcOrd="1" destOrd="0" presId="urn:microsoft.com/office/officeart/2005/8/layout/list1"/>
    <dgm:cxn modelId="{765252F5-FEAD-43A7-B959-3A79E20110CB}" type="presOf" srcId="{5A037AD2-C7D5-4747-B242-86A46B73C30D}" destId="{1CCCA3C2-4841-4D3D-9388-38D1DBA51D94}" srcOrd="0" destOrd="0" presId="urn:microsoft.com/office/officeart/2005/8/layout/list1"/>
    <dgm:cxn modelId="{81908FF6-922A-43ED-8999-4617D3C6A24E}" type="presOf" srcId="{CAF5080D-F786-42E5-9CDB-569441D096B1}" destId="{A353E762-0418-4752-91C0-BFF65F46EFD1}" srcOrd="0" destOrd="0" presId="urn:microsoft.com/office/officeart/2005/8/layout/list1"/>
    <dgm:cxn modelId="{44F24B3A-2297-418A-A025-C44AB3A9C36B}" type="presParOf" srcId="{1CCCA3C2-4841-4D3D-9388-38D1DBA51D94}" destId="{E2BEF5B6-EE1D-4B54-B691-1F3FBADB6DD8}" srcOrd="0" destOrd="0" presId="urn:microsoft.com/office/officeart/2005/8/layout/list1"/>
    <dgm:cxn modelId="{99ED1068-2A5B-4DB4-A414-AA7B4F09282E}" type="presParOf" srcId="{E2BEF5B6-EE1D-4B54-B691-1F3FBADB6DD8}" destId="{D7A2F67D-C77D-4E2D-8554-8864FE6A3CC3}" srcOrd="0" destOrd="0" presId="urn:microsoft.com/office/officeart/2005/8/layout/list1"/>
    <dgm:cxn modelId="{8EE915F1-4C18-446A-B401-ACE7A624C6D3}" type="presParOf" srcId="{E2BEF5B6-EE1D-4B54-B691-1F3FBADB6DD8}" destId="{2B52B6E4-B90D-40B0-9381-26359CBA3BD0}" srcOrd="1" destOrd="0" presId="urn:microsoft.com/office/officeart/2005/8/layout/list1"/>
    <dgm:cxn modelId="{C47D16FE-03D7-4282-BFD6-1C0260A1B5AA}" type="presParOf" srcId="{1CCCA3C2-4841-4D3D-9388-38D1DBA51D94}" destId="{8E5B599E-AD20-4705-A06D-7988E0DEE408}" srcOrd="1" destOrd="0" presId="urn:microsoft.com/office/officeart/2005/8/layout/list1"/>
    <dgm:cxn modelId="{301D0FB8-917E-4FBC-9490-E7B3754B4D0F}" type="presParOf" srcId="{1CCCA3C2-4841-4D3D-9388-38D1DBA51D94}" destId="{3E268209-A17B-42DE-8706-DEDE760C097A}" srcOrd="2" destOrd="0" presId="urn:microsoft.com/office/officeart/2005/8/layout/list1"/>
    <dgm:cxn modelId="{08646364-DFF1-4248-BFE5-BCAF8D9ED64E}" type="presParOf" srcId="{1CCCA3C2-4841-4D3D-9388-38D1DBA51D94}" destId="{187465AF-475D-4C31-A762-27366CD3C12E}" srcOrd="3" destOrd="0" presId="urn:microsoft.com/office/officeart/2005/8/layout/list1"/>
    <dgm:cxn modelId="{FC5BE834-8321-4FEB-884A-9A7E7D9DCCFD}" type="presParOf" srcId="{1CCCA3C2-4841-4D3D-9388-38D1DBA51D94}" destId="{6AEDE35F-5F83-47E4-8EEF-36EBAD403E8A}" srcOrd="4" destOrd="0" presId="urn:microsoft.com/office/officeart/2005/8/layout/list1"/>
    <dgm:cxn modelId="{18F2AC71-3AAF-4CF0-AB6F-F09925ADBEE4}" type="presParOf" srcId="{6AEDE35F-5F83-47E4-8EEF-36EBAD403E8A}" destId="{E627B3F4-2B76-4978-9B9F-94E918823161}" srcOrd="0" destOrd="0" presId="urn:microsoft.com/office/officeart/2005/8/layout/list1"/>
    <dgm:cxn modelId="{0B38E79F-8DBF-447D-9BA6-250C197CDF12}" type="presParOf" srcId="{6AEDE35F-5F83-47E4-8EEF-36EBAD403E8A}" destId="{5A145C35-18DF-436C-9A27-3280260824E4}" srcOrd="1" destOrd="0" presId="urn:microsoft.com/office/officeart/2005/8/layout/list1"/>
    <dgm:cxn modelId="{E7E17811-365B-4591-9151-2BEDFE04D05B}" type="presParOf" srcId="{1CCCA3C2-4841-4D3D-9388-38D1DBA51D94}" destId="{E9EE90C5-D6F9-49AC-AFEB-8E5479BB2152}" srcOrd="5" destOrd="0" presId="urn:microsoft.com/office/officeart/2005/8/layout/list1"/>
    <dgm:cxn modelId="{1A80F7F9-0F55-4000-B55D-F292BA21AD7F}" type="presParOf" srcId="{1CCCA3C2-4841-4D3D-9388-38D1DBA51D94}" destId="{8B713F97-1CA7-4351-933B-7C879E63F885}" srcOrd="6" destOrd="0" presId="urn:microsoft.com/office/officeart/2005/8/layout/list1"/>
    <dgm:cxn modelId="{63DDC97C-D933-45F5-9F10-3FB057F2A027}" type="presParOf" srcId="{1CCCA3C2-4841-4D3D-9388-38D1DBA51D94}" destId="{2B28022C-6EE0-4FE1-8B67-F3B9CDBA1422}" srcOrd="7" destOrd="0" presId="urn:microsoft.com/office/officeart/2005/8/layout/list1"/>
    <dgm:cxn modelId="{2A3E51DE-62CE-4918-B481-657F1B1FA594}" type="presParOf" srcId="{1CCCA3C2-4841-4D3D-9388-38D1DBA51D94}" destId="{8FD4BCCE-C942-42D1-91C8-E292AF6842ED}" srcOrd="8" destOrd="0" presId="urn:microsoft.com/office/officeart/2005/8/layout/list1"/>
    <dgm:cxn modelId="{9BC613E5-54E0-4B6F-841C-EE73290ABD9C}" type="presParOf" srcId="{8FD4BCCE-C942-42D1-91C8-E292AF6842ED}" destId="{3EA1EE49-8C06-46A5-B559-905C5600F1BD}" srcOrd="0" destOrd="0" presId="urn:microsoft.com/office/officeart/2005/8/layout/list1"/>
    <dgm:cxn modelId="{5DEAA0D7-74CA-4800-BAC6-C2100A01F865}" type="presParOf" srcId="{8FD4BCCE-C942-42D1-91C8-E292AF6842ED}" destId="{F27A2A7C-2CF9-4718-AF84-C20A12AF5CEC}" srcOrd="1" destOrd="0" presId="urn:microsoft.com/office/officeart/2005/8/layout/list1"/>
    <dgm:cxn modelId="{8F9A7143-0D27-40F8-BB7D-81E02CB0D9FD}" type="presParOf" srcId="{1CCCA3C2-4841-4D3D-9388-38D1DBA51D94}" destId="{4542FD93-8042-4E74-A787-CB6AAC999EE0}" srcOrd="9" destOrd="0" presId="urn:microsoft.com/office/officeart/2005/8/layout/list1"/>
    <dgm:cxn modelId="{0915E22F-8BC3-4934-9C6B-66B1471B59DB}" type="presParOf" srcId="{1CCCA3C2-4841-4D3D-9388-38D1DBA51D94}" destId="{1BA5B0FB-C65B-4A3E-9647-FB29E3C553A2}" srcOrd="10" destOrd="0" presId="urn:microsoft.com/office/officeart/2005/8/layout/list1"/>
    <dgm:cxn modelId="{D71C0958-8A8D-4B85-A6E1-EF47FE2DD208}" type="presParOf" srcId="{1CCCA3C2-4841-4D3D-9388-38D1DBA51D94}" destId="{6F1044A5-885F-4FFC-A704-3E8BE7D82DC3}" srcOrd="11" destOrd="0" presId="urn:microsoft.com/office/officeart/2005/8/layout/list1"/>
    <dgm:cxn modelId="{986A2E21-6109-4847-9C36-E82C82F15DBC}" type="presParOf" srcId="{1CCCA3C2-4841-4D3D-9388-38D1DBA51D94}" destId="{6F7C5A45-8EF0-4016-B5E4-B1F3F0BDE2A8}" srcOrd="12" destOrd="0" presId="urn:microsoft.com/office/officeart/2005/8/layout/list1"/>
    <dgm:cxn modelId="{F2145E3A-C317-48D5-B0B7-731FD77C868F}" type="presParOf" srcId="{6F7C5A45-8EF0-4016-B5E4-B1F3F0BDE2A8}" destId="{A353E762-0418-4752-91C0-BFF65F46EFD1}" srcOrd="0" destOrd="0" presId="urn:microsoft.com/office/officeart/2005/8/layout/list1"/>
    <dgm:cxn modelId="{69864743-2FF2-4120-A1E9-1AA89767CEF4}" type="presParOf" srcId="{6F7C5A45-8EF0-4016-B5E4-B1F3F0BDE2A8}" destId="{6C1E3708-4CF3-48B8-BEB2-4281D6B64663}" srcOrd="1" destOrd="0" presId="urn:microsoft.com/office/officeart/2005/8/layout/list1"/>
    <dgm:cxn modelId="{91610CCD-F589-49E6-BE61-CF3727F8278B}" type="presParOf" srcId="{1CCCA3C2-4841-4D3D-9388-38D1DBA51D94}" destId="{0D91CD58-94D9-4466-B8D9-E0A288CE793E}" srcOrd="13" destOrd="0" presId="urn:microsoft.com/office/officeart/2005/8/layout/list1"/>
    <dgm:cxn modelId="{46A4F649-6474-474C-BC43-AF26AD89C6E9}" type="presParOf" srcId="{1CCCA3C2-4841-4D3D-9388-38D1DBA51D94}" destId="{8A4EDC83-DBD2-4991-AC17-B7C631B8AA3D}" srcOrd="14" destOrd="0" presId="urn:microsoft.com/office/officeart/2005/8/layout/list1"/>
    <dgm:cxn modelId="{DD4C7DC2-7371-4DB3-81A1-40B499E0B914}" type="presParOf" srcId="{1CCCA3C2-4841-4D3D-9388-38D1DBA51D94}" destId="{B73A369F-1941-46A5-BB49-12C59E7754EE}" srcOrd="15" destOrd="0" presId="urn:microsoft.com/office/officeart/2005/8/layout/list1"/>
    <dgm:cxn modelId="{7385F32E-3A9D-40BC-9899-213008292F96}" type="presParOf" srcId="{1CCCA3C2-4841-4D3D-9388-38D1DBA51D94}" destId="{36CFFB65-F554-4096-9DA3-65AB6412367E}" srcOrd="16" destOrd="0" presId="urn:microsoft.com/office/officeart/2005/8/layout/list1"/>
    <dgm:cxn modelId="{350935CF-4FC5-47D9-8DF7-E99681409B0E}" type="presParOf" srcId="{36CFFB65-F554-4096-9DA3-65AB6412367E}" destId="{190AD981-8160-4043-A5A9-181612183EDF}" srcOrd="0" destOrd="0" presId="urn:microsoft.com/office/officeart/2005/8/layout/list1"/>
    <dgm:cxn modelId="{16861FF9-46B2-4168-B546-462E7FDCC4F5}" type="presParOf" srcId="{36CFFB65-F554-4096-9DA3-65AB6412367E}" destId="{DAE0BDFD-9F00-41C1-A8C3-AD73084F617D}" srcOrd="1" destOrd="0" presId="urn:microsoft.com/office/officeart/2005/8/layout/list1"/>
    <dgm:cxn modelId="{61988D83-DA0F-4599-80D9-63D8A61F93DD}" type="presParOf" srcId="{1CCCA3C2-4841-4D3D-9388-38D1DBA51D94}" destId="{0B2EECCA-DD1C-428A-96D0-EB6F72590574}" srcOrd="17" destOrd="0" presId="urn:microsoft.com/office/officeart/2005/8/layout/list1"/>
    <dgm:cxn modelId="{ABE1DAAC-0CCC-437A-A1EE-2E14A6485717}" type="presParOf" srcId="{1CCCA3C2-4841-4D3D-9388-38D1DBA51D94}" destId="{E462E9F2-3486-404F-8506-63635B40B2DE}" srcOrd="18" destOrd="0" presId="urn:microsoft.com/office/officeart/2005/8/layout/list1"/>
    <dgm:cxn modelId="{C0C304B2-C16E-454D-84B7-F2662470D159}" type="presParOf" srcId="{1CCCA3C2-4841-4D3D-9388-38D1DBA51D94}" destId="{2A2F60F4-773C-4295-BCFF-5C19BDAF0E3F}" srcOrd="19" destOrd="0" presId="urn:microsoft.com/office/officeart/2005/8/layout/list1"/>
    <dgm:cxn modelId="{1E1DB7B5-7846-4EF4-9E2F-D813BA834170}" type="presParOf" srcId="{1CCCA3C2-4841-4D3D-9388-38D1DBA51D94}" destId="{D340ED97-7DC5-4ECD-B2BE-AB0FEF87367A}" srcOrd="20" destOrd="0" presId="urn:microsoft.com/office/officeart/2005/8/layout/list1"/>
    <dgm:cxn modelId="{F9662D0B-442F-4091-A05D-E8019748A9F1}" type="presParOf" srcId="{D340ED97-7DC5-4ECD-B2BE-AB0FEF87367A}" destId="{BB112FAE-0BF3-4281-81EF-8BA1201BA8FF}" srcOrd="0" destOrd="0" presId="urn:microsoft.com/office/officeart/2005/8/layout/list1"/>
    <dgm:cxn modelId="{508258BB-A6C7-42F9-9F67-1589A499C93E}" type="presParOf" srcId="{D340ED97-7DC5-4ECD-B2BE-AB0FEF87367A}" destId="{20867E12-3B5A-4D8E-AE95-19AACE52F849}" srcOrd="1" destOrd="0" presId="urn:microsoft.com/office/officeart/2005/8/layout/list1"/>
    <dgm:cxn modelId="{30E3EA9E-8CFF-4EF8-BA5F-1B69275C92A5}" type="presParOf" srcId="{1CCCA3C2-4841-4D3D-9388-38D1DBA51D94}" destId="{91EEC212-D961-4D82-B6E3-7C977169E6F3}" srcOrd="21" destOrd="0" presId="urn:microsoft.com/office/officeart/2005/8/layout/list1"/>
    <dgm:cxn modelId="{821A2C64-0B1E-47BF-B979-CB26AB5EC85E}" type="presParOf" srcId="{1CCCA3C2-4841-4D3D-9388-38D1DBA51D94}" destId="{B8F4EE39-BFD4-4270-9C2C-ECFE1382D5A1}" srcOrd="22" destOrd="0" presId="urn:microsoft.com/office/officeart/2005/8/layout/list1"/>
    <dgm:cxn modelId="{FC85F2F2-CC4E-4D9F-BCF9-CEFC7FCAEDDA}" type="presParOf" srcId="{1CCCA3C2-4841-4D3D-9388-38D1DBA51D94}" destId="{09AE240D-74B6-4647-82FF-1932BDDA674B}" srcOrd="23" destOrd="0" presId="urn:microsoft.com/office/officeart/2005/8/layout/list1"/>
    <dgm:cxn modelId="{552A0B29-5F8F-4943-A621-9BD86F372F6D}" type="presParOf" srcId="{1CCCA3C2-4841-4D3D-9388-38D1DBA51D94}" destId="{B0FA9683-B91C-4B62-B43B-4C3A55AAF5F6}" srcOrd="24" destOrd="0" presId="urn:microsoft.com/office/officeart/2005/8/layout/list1"/>
    <dgm:cxn modelId="{6C040D2D-9214-4D74-926B-BF094D3C025A}" type="presParOf" srcId="{B0FA9683-B91C-4B62-B43B-4C3A55AAF5F6}" destId="{702B595B-612D-4637-BEBA-94FC6298D5DF}" srcOrd="0" destOrd="0" presId="urn:microsoft.com/office/officeart/2005/8/layout/list1"/>
    <dgm:cxn modelId="{33AA3DD7-E468-4DDF-BDFD-1AC22A350E54}" type="presParOf" srcId="{B0FA9683-B91C-4B62-B43B-4C3A55AAF5F6}" destId="{109C0B88-4953-443C-9D19-8574D3BA2C02}" srcOrd="1" destOrd="0" presId="urn:microsoft.com/office/officeart/2005/8/layout/list1"/>
    <dgm:cxn modelId="{C4A8FBBA-5F64-414D-9D57-5E18D643A43D}" type="presParOf" srcId="{1CCCA3C2-4841-4D3D-9388-38D1DBA51D94}" destId="{49A3687D-A310-414B-B4FB-438289C2F8DD}" srcOrd="25" destOrd="0" presId="urn:microsoft.com/office/officeart/2005/8/layout/list1"/>
    <dgm:cxn modelId="{5B8EADAE-E58E-47C4-AA04-A2EB3111651F}" type="presParOf" srcId="{1CCCA3C2-4841-4D3D-9388-38D1DBA51D94}" destId="{45546926-073A-44E2-BD06-23A50CAB3A8A}"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D5C0B1-AA1A-426E-8272-1465227A6AB7}"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GB"/>
        </a:p>
      </dgm:t>
    </dgm:pt>
    <dgm:pt modelId="{786FC5F4-FFFC-4AE0-B12A-1953E8897EB3}">
      <dgm:prSet phldrT="[Text]"/>
      <dgm:spPr/>
      <dgm:t>
        <a:bodyPr/>
        <a:lstStyle/>
        <a:p>
          <a:r>
            <a:rPr lang="en-GB" b="1">
              <a:highlight>
                <a:srgbClr val="000000"/>
              </a:highlight>
              <a:latin typeface="Raleway" panose="020B0503030101060003"/>
            </a:rPr>
            <a:t>Vibrant range of community assets</a:t>
          </a:r>
        </a:p>
      </dgm:t>
    </dgm:pt>
    <dgm:pt modelId="{34124739-A868-421E-BEBC-A81199F42D52}" type="parTrans" cxnId="{0C3F5500-5B17-4C57-8104-7610949F5F04}">
      <dgm:prSet/>
      <dgm:spPr/>
      <dgm:t>
        <a:bodyPr/>
        <a:lstStyle/>
        <a:p>
          <a:endParaRPr lang="en-GB" b="1">
            <a:highlight>
              <a:srgbClr val="000000"/>
            </a:highlight>
          </a:endParaRPr>
        </a:p>
      </dgm:t>
    </dgm:pt>
    <dgm:pt modelId="{3A587FC5-22BD-4B99-B62A-6924D4896CEF}" type="sibTrans" cxnId="{0C3F5500-5B17-4C57-8104-7610949F5F04}">
      <dgm:prSet/>
      <dgm:spPr/>
      <dgm:t>
        <a:bodyPr/>
        <a:lstStyle/>
        <a:p>
          <a:r>
            <a:rPr lang="en-GB" b="1">
              <a:highlight>
                <a:srgbClr val="000000"/>
              </a:highlight>
              <a:latin typeface="Raleway" panose="020B0503030101060003"/>
            </a:rPr>
            <a:t>Diversity</a:t>
          </a:r>
        </a:p>
      </dgm:t>
    </dgm:pt>
    <dgm:pt modelId="{21FA168E-7226-4634-B208-6693D204C4C1}">
      <dgm:prSet phldrT="[Text]" custT="1"/>
      <dgm:spPr/>
      <dgm:t>
        <a:bodyPr/>
        <a:lstStyle/>
        <a:p>
          <a:r>
            <a:rPr lang="en-GB" sz="1200" b="1" dirty="0">
              <a:highlight>
                <a:srgbClr val="000000"/>
              </a:highlight>
              <a:latin typeface="Raleway" panose="020B0503030101060003"/>
            </a:rPr>
            <a:t>Strong partnership working</a:t>
          </a:r>
        </a:p>
      </dgm:t>
    </dgm:pt>
    <dgm:pt modelId="{3D8DA6AC-885F-47A1-A6A4-2C663C23CD89}" type="parTrans" cxnId="{B76B6F57-C509-47AA-8591-DFB12DF76BE1}">
      <dgm:prSet/>
      <dgm:spPr/>
      <dgm:t>
        <a:bodyPr/>
        <a:lstStyle/>
        <a:p>
          <a:endParaRPr lang="en-GB" b="1">
            <a:highlight>
              <a:srgbClr val="000000"/>
            </a:highlight>
          </a:endParaRPr>
        </a:p>
      </dgm:t>
    </dgm:pt>
    <dgm:pt modelId="{44A84DD4-F854-4FA4-843D-E1E2307C3F43}" type="sibTrans" cxnId="{B76B6F57-C509-47AA-8591-DFB12DF76BE1}">
      <dgm:prSet/>
      <dgm:spPr/>
      <dgm:t>
        <a:bodyPr/>
        <a:lstStyle/>
        <a:p>
          <a:r>
            <a:rPr lang="en-GB" b="1">
              <a:highlight>
                <a:srgbClr val="000000"/>
              </a:highlight>
              <a:latin typeface="Raleway" panose="020B0503030101060003"/>
            </a:rPr>
            <a:t>Strengths-based practice</a:t>
          </a:r>
        </a:p>
      </dgm:t>
    </dgm:pt>
    <dgm:pt modelId="{109F3AAE-9205-472C-B8A3-C4A548C311C0}" type="pres">
      <dgm:prSet presAssocID="{63D5C0B1-AA1A-426E-8272-1465227A6AB7}" presName="Name0" presStyleCnt="0">
        <dgm:presLayoutVars>
          <dgm:chMax/>
          <dgm:chPref/>
          <dgm:dir/>
          <dgm:animLvl val="lvl"/>
        </dgm:presLayoutVars>
      </dgm:prSet>
      <dgm:spPr/>
    </dgm:pt>
    <dgm:pt modelId="{FC42A46B-499A-4851-BBB2-4F6C5A9761A7}" type="pres">
      <dgm:prSet presAssocID="{786FC5F4-FFFC-4AE0-B12A-1953E8897EB3}" presName="composite" presStyleCnt="0"/>
      <dgm:spPr/>
    </dgm:pt>
    <dgm:pt modelId="{34048D0A-A05A-4364-83B4-7CE4774208E1}" type="pres">
      <dgm:prSet presAssocID="{786FC5F4-FFFC-4AE0-B12A-1953E8897EB3}" presName="Parent1" presStyleLbl="node1" presStyleIdx="0" presStyleCnt="4">
        <dgm:presLayoutVars>
          <dgm:chMax val="1"/>
          <dgm:chPref val="1"/>
          <dgm:bulletEnabled val="1"/>
        </dgm:presLayoutVars>
      </dgm:prSet>
      <dgm:spPr/>
    </dgm:pt>
    <dgm:pt modelId="{F9AC6ACF-B01A-4E31-A73B-5CA5D25217EE}" type="pres">
      <dgm:prSet presAssocID="{786FC5F4-FFFC-4AE0-B12A-1953E8897EB3}" presName="Childtext1" presStyleLbl="revTx" presStyleIdx="0" presStyleCnt="2">
        <dgm:presLayoutVars>
          <dgm:chMax val="0"/>
          <dgm:chPref val="0"/>
          <dgm:bulletEnabled val="1"/>
        </dgm:presLayoutVars>
      </dgm:prSet>
      <dgm:spPr/>
    </dgm:pt>
    <dgm:pt modelId="{EB3D7F69-F185-416B-A146-F961A87CF488}" type="pres">
      <dgm:prSet presAssocID="{786FC5F4-FFFC-4AE0-B12A-1953E8897EB3}" presName="BalanceSpacing" presStyleCnt="0"/>
      <dgm:spPr/>
    </dgm:pt>
    <dgm:pt modelId="{05E2D494-DD24-43FA-801A-FE6E23BFE735}" type="pres">
      <dgm:prSet presAssocID="{786FC5F4-FFFC-4AE0-B12A-1953E8897EB3}" presName="BalanceSpacing1" presStyleCnt="0"/>
      <dgm:spPr/>
    </dgm:pt>
    <dgm:pt modelId="{86E4289E-EA7F-4FA6-8438-E3279DD8FAC5}" type="pres">
      <dgm:prSet presAssocID="{3A587FC5-22BD-4B99-B62A-6924D4896CEF}" presName="Accent1Text" presStyleLbl="node1" presStyleIdx="1" presStyleCnt="4"/>
      <dgm:spPr/>
    </dgm:pt>
    <dgm:pt modelId="{3C123DE6-CFF6-49CE-B0DA-4603E3BCFB47}" type="pres">
      <dgm:prSet presAssocID="{3A587FC5-22BD-4B99-B62A-6924D4896CEF}" presName="spaceBetweenRectangles" presStyleCnt="0"/>
      <dgm:spPr/>
    </dgm:pt>
    <dgm:pt modelId="{CA7F3054-8664-4499-849F-7B6E1D241C9D}" type="pres">
      <dgm:prSet presAssocID="{21FA168E-7226-4634-B208-6693D204C4C1}" presName="composite" presStyleCnt="0"/>
      <dgm:spPr/>
    </dgm:pt>
    <dgm:pt modelId="{B310E1BC-0F90-4DBB-8621-9B0145335E55}" type="pres">
      <dgm:prSet presAssocID="{21FA168E-7226-4634-B208-6693D204C4C1}" presName="Parent1" presStyleLbl="node1" presStyleIdx="2" presStyleCnt="4">
        <dgm:presLayoutVars>
          <dgm:chMax val="1"/>
          <dgm:chPref val="1"/>
          <dgm:bulletEnabled val="1"/>
        </dgm:presLayoutVars>
      </dgm:prSet>
      <dgm:spPr/>
    </dgm:pt>
    <dgm:pt modelId="{030A3ABC-B430-422A-9DD7-BD3FB06FBCE9}" type="pres">
      <dgm:prSet presAssocID="{21FA168E-7226-4634-B208-6693D204C4C1}" presName="Childtext1" presStyleLbl="revTx" presStyleIdx="1" presStyleCnt="2">
        <dgm:presLayoutVars>
          <dgm:chMax val="0"/>
          <dgm:chPref val="0"/>
          <dgm:bulletEnabled val="1"/>
        </dgm:presLayoutVars>
      </dgm:prSet>
      <dgm:spPr/>
    </dgm:pt>
    <dgm:pt modelId="{4DC36570-D5EB-4386-BC18-4B453BBB5B4F}" type="pres">
      <dgm:prSet presAssocID="{21FA168E-7226-4634-B208-6693D204C4C1}" presName="BalanceSpacing" presStyleCnt="0"/>
      <dgm:spPr/>
    </dgm:pt>
    <dgm:pt modelId="{05328CCC-21CC-4535-98E3-AB200ACC3757}" type="pres">
      <dgm:prSet presAssocID="{21FA168E-7226-4634-B208-6693D204C4C1}" presName="BalanceSpacing1" presStyleCnt="0"/>
      <dgm:spPr/>
    </dgm:pt>
    <dgm:pt modelId="{BEFF75CC-7666-41EB-966F-A234374C4254}" type="pres">
      <dgm:prSet presAssocID="{44A84DD4-F854-4FA4-843D-E1E2307C3F43}" presName="Accent1Text" presStyleLbl="node1" presStyleIdx="3" presStyleCnt="4"/>
      <dgm:spPr/>
    </dgm:pt>
  </dgm:ptLst>
  <dgm:cxnLst>
    <dgm:cxn modelId="{0C3F5500-5B17-4C57-8104-7610949F5F04}" srcId="{63D5C0B1-AA1A-426E-8272-1465227A6AB7}" destId="{786FC5F4-FFFC-4AE0-B12A-1953E8897EB3}" srcOrd="0" destOrd="0" parTransId="{34124739-A868-421E-BEBC-A81199F42D52}" sibTransId="{3A587FC5-22BD-4B99-B62A-6924D4896CEF}"/>
    <dgm:cxn modelId="{BBA1DF01-4671-4696-8940-0D7A5852C6AD}" type="presOf" srcId="{3A587FC5-22BD-4B99-B62A-6924D4896CEF}" destId="{86E4289E-EA7F-4FA6-8438-E3279DD8FAC5}" srcOrd="0" destOrd="0" presId="urn:microsoft.com/office/officeart/2008/layout/AlternatingHexagons"/>
    <dgm:cxn modelId="{4C1FD140-3EA3-4476-A86E-B74123FBE4DE}" type="presOf" srcId="{63D5C0B1-AA1A-426E-8272-1465227A6AB7}" destId="{109F3AAE-9205-472C-B8A3-C4A548C311C0}" srcOrd="0" destOrd="0" presId="urn:microsoft.com/office/officeart/2008/layout/AlternatingHexagons"/>
    <dgm:cxn modelId="{B42AA85C-AD1E-4B15-8AE6-AC58ECFB4235}" type="presOf" srcId="{21FA168E-7226-4634-B208-6693D204C4C1}" destId="{B310E1BC-0F90-4DBB-8621-9B0145335E55}" srcOrd="0" destOrd="0" presId="urn:microsoft.com/office/officeart/2008/layout/AlternatingHexagons"/>
    <dgm:cxn modelId="{85920577-329B-4AE8-B29A-1547481483FD}" type="presOf" srcId="{786FC5F4-FFFC-4AE0-B12A-1953E8897EB3}" destId="{34048D0A-A05A-4364-83B4-7CE4774208E1}" srcOrd="0" destOrd="0" presId="urn:microsoft.com/office/officeart/2008/layout/AlternatingHexagons"/>
    <dgm:cxn modelId="{B76B6F57-C509-47AA-8591-DFB12DF76BE1}" srcId="{63D5C0B1-AA1A-426E-8272-1465227A6AB7}" destId="{21FA168E-7226-4634-B208-6693D204C4C1}" srcOrd="1" destOrd="0" parTransId="{3D8DA6AC-885F-47A1-A6A4-2C663C23CD89}" sibTransId="{44A84DD4-F854-4FA4-843D-E1E2307C3F43}"/>
    <dgm:cxn modelId="{166BCCED-706C-4E0C-8202-14B0685D4E7F}" type="presOf" srcId="{44A84DD4-F854-4FA4-843D-E1E2307C3F43}" destId="{BEFF75CC-7666-41EB-966F-A234374C4254}" srcOrd="0" destOrd="0" presId="urn:microsoft.com/office/officeart/2008/layout/AlternatingHexagons"/>
    <dgm:cxn modelId="{2D273411-1334-4CCC-B288-A35E6CFB429C}" type="presParOf" srcId="{109F3AAE-9205-472C-B8A3-C4A548C311C0}" destId="{FC42A46B-499A-4851-BBB2-4F6C5A9761A7}" srcOrd="0" destOrd="0" presId="urn:microsoft.com/office/officeart/2008/layout/AlternatingHexagons"/>
    <dgm:cxn modelId="{CAA38FB0-779F-4612-89FD-54DC488E130C}" type="presParOf" srcId="{FC42A46B-499A-4851-BBB2-4F6C5A9761A7}" destId="{34048D0A-A05A-4364-83B4-7CE4774208E1}" srcOrd="0" destOrd="0" presId="urn:microsoft.com/office/officeart/2008/layout/AlternatingHexagons"/>
    <dgm:cxn modelId="{E21B8D85-7D81-485E-9DB3-E03D098E7B99}" type="presParOf" srcId="{FC42A46B-499A-4851-BBB2-4F6C5A9761A7}" destId="{F9AC6ACF-B01A-4E31-A73B-5CA5D25217EE}" srcOrd="1" destOrd="0" presId="urn:microsoft.com/office/officeart/2008/layout/AlternatingHexagons"/>
    <dgm:cxn modelId="{85CEBB46-37B9-445C-9895-44400A176E07}" type="presParOf" srcId="{FC42A46B-499A-4851-BBB2-4F6C5A9761A7}" destId="{EB3D7F69-F185-416B-A146-F961A87CF488}" srcOrd="2" destOrd="0" presId="urn:microsoft.com/office/officeart/2008/layout/AlternatingHexagons"/>
    <dgm:cxn modelId="{83B733BA-7259-48D3-B351-9F751F39BCC3}" type="presParOf" srcId="{FC42A46B-499A-4851-BBB2-4F6C5A9761A7}" destId="{05E2D494-DD24-43FA-801A-FE6E23BFE735}" srcOrd="3" destOrd="0" presId="urn:microsoft.com/office/officeart/2008/layout/AlternatingHexagons"/>
    <dgm:cxn modelId="{4177E12A-EF69-4312-AF4E-6C2E6D6D962E}" type="presParOf" srcId="{FC42A46B-499A-4851-BBB2-4F6C5A9761A7}" destId="{86E4289E-EA7F-4FA6-8438-E3279DD8FAC5}" srcOrd="4" destOrd="0" presId="urn:microsoft.com/office/officeart/2008/layout/AlternatingHexagons"/>
    <dgm:cxn modelId="{AB789D63-3CF6-465A-AD55-334DFE4D337A}" type="presParOf" srcId="{109F3AAE-9205-472C-B8A3-C4A548C311C0}" destId="{3C123DE6-CFF6-49CE-B0DA-4603E3BCFB47}" srcOrd="1" destOrd="0" presId="urn:microsoft.com/office/officeart/2008/layout/AlternatingHexagons"/>
    <dgm:cxn modelId="{53BB5B4A-6C81-4B3F-A4D9-46E3EDB5DCE2}" type="presParOf" srcId="{109F3AAE-9205-472C-B8A3-C4A548C311C0}" destId="{CA7F3054-8664-4499-849F-7B6E1D241C9D}" srcOrd="2" destOrd="0" presId="urn:microsoft.com/office/officeart/2008/layout/AlternatingHexagons"/>
    <dgm:cxn modelId="{677D6A91-6F0B-40EC-A397-47AEEC333343}" type="presParOf" srcId="{CA7F3054-8664-4499-849F-7B6E1D241C9D}" destId="{B310E1BC-0F90-4DBB-8621-9B0145335E55}" srcOrd="0" destOrd="0" presId="urn:microsoft.com/office/officeart/2008/layout/AlternatingHexagons"/>
    <dgm:cxn modelId="{ADAEE322-7F88-4CFA-8245-8FB8C6F1047C}" type="presParOf" srcId="{CA7F3054-8664-4499-849F-7B6E1D241C9D}" destId="{030A3ABC-B430-422A-9DD7-BD3FB06FBCE9}" srcOrd="1" destOrd="0" presId="urn:microsoft.com/office/officeart/2008/layout/AlternatingHexagons"/>
    <dgm:cxn modelId="{8C8B73C6-BC31-49DB-AD3F-BF501BCC4D16}" type="presParOf" srcId="{CA7F3054-8664-4499-849F-7B6E1D241C9D}" destId="{4DC36570-D5EB-4386-BC18-4B453BBB5B4F}" srcOrd="2" destOrd="0" presId="urn:microsoft.com/office/officeart/2008/layout/AlternatingHexagons"/>
    <dgm:cxn modelId="{3DFC7103-B7FC-4C5B-888B-C4997CA7392A}" type="presParOf" srcId="{CA7F3054-8664-4499-849F-7B6E1D241C9D}" destId="{05328CCC-21CC-4535-98E3-AB200ACC3757}" srcOrd="3" destOrd="0" presId="urn:microsoft.com/office/officeart/2008/layout/AlternatingHexagons"/>
    <dgm:cxn modelId="{D9D6992C-F807-4B58-A621-758B97FB2289}" type="presParOf" srcId="{CA7F3054-8664-4499-849F-7B6E1D241C9D}" destId="{BEFF75CC-7666-41EB-966F-A234374C425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3D5C0B1-AA1A-426E-8272-1465227A6AB7}" type="doc">
      <dgm:prSet loTypeId="urn:microsoft.com/office/officeart/2008/layout/AlternatingHexagons" loCatId="list" qsTypeId="urn:microsoft.com/office/officeart/2005/8/quickstyle/simple1" qsCatId="simple" csTypeId="urn:microsoft.com/office/officeart/2005/8/colors/accent6_2" csCatId="accent6" phldr="1"/>
      <dgm:spPr/>
      <dgm:t>
        <a:bodyPr/>
        <a:lstStyle/>
        <a:p>
          <a:endParaRPr lang="en-GB"/>
        </a:p>
      </dgm:t>
    </dgm:pt>
    <dgm:pt modelId="{21FA168E-7226-4634-B208-6693D204C4C1}">
      <dgm:prSet phldrT="[Text]" custT="1"/>
      <dgm:spPr>
        <a:solidFill>
          <a:srgbClr val="003366"/>
        </a:solidFill>
      </dgm:spPr>
      <dgm:t>
        <a:bodyPr/>
        <a:lstStyle/>
        <a:p>
          <a:r>
            <a:rPr lang="en-GB" sz="1200" dirty="0">
              <a:latin typeface="Raleway" panose="020B0503030101060003"/>
            </a:rPr>
            <a:t>Social care workforce</a:t>
          </a:r>
        </a:p>
      </dgm:t>
    </dgm:pt>
    <dgm:pt modelId="{3D8DA6AC-885F-47A1-A6A4-2C663C23CD89}" type="parTrans" cxnId="{B76B6F57-C509-47AA-8591-DFB12DF76BE1}">
      <dgm:prSet/>
      <dgm:spPr/>
      <dgm:t>
        <a:bodyPr/>
        <a:lstStyle/>
        <a:p>
          <a:endParaRPr lang="en-GB"/>
        </a:p>
      </dgm:t>
    </dgm:pt>
    <dgm:pt modelId="{44A84DD4-F854-4FA4-843D-E1E2307C3F43}" type="sibTrans" cxnId="{B76B6F57-C509-47AA-8591-DFB12DF76BE1}">
      <dgm:prSet custT="1"/>
      <dgm:spPr>
        <a:solidFill>
          <a:srgbClr val="003366"/>
        </a:solidFill>
      </dgm:spPr>
      <dgm:t>
        <a:bodyPr/>
        <a:lstStyle/>
        <a:p>
          <a:r>
            <a:rPr lang="en-GB" sz="1400" dirty="0">
              <a:latin typeface="Raleway" panose="020B0503030101060003"/>
            </a:rPr>
            <a:t>Recovery from Covid-19</a:t>
          </a:r>
        </a:p>
      </dgm:t>
    </dgm:pt>
    <dgm:pt modelId="{786FC5F4-FFFC-4AE0-B12A-1953E8897EB3}">
      <dgm:prSet phldrT="[Text]" custT="1"/>
      <dgm:spPr>
        <a:solidFill>
          <a:srgbClr val="003366"/>
        </a:solidFill>
      </dgm:spPr>
      <dgm:t>
        <a:bodyPr/>
        <a:lstStyle/>
        <a:p>
          <a:r>
            <a:rPr lang="en-GB" sz="1400" dirty="0">
              <a:latin typeface="Raleway" panose="020B0503030101060003"/>
            </a:rPr>
            <a:t>Poverty</a:t>
          </a:r>
        </a:p>
      </dgm:t>
    </dgm:pt>
    <dgm:pt modelId="{3A587FC5-22BD-4B99-B62A-6924D4896CEF}" type="sibTrans" cxnId="{0C3F5500-5B17-4C57-8104-7610949F5F04}">
      <dgm:prSet/>
      <dgm:spPr>
        <a:solidFill>
          <a:srgbClr val="003366"/>
        </a:solidFill>
      </dgm:spPr>
      <dgm:t>
        <a:bodyPr/>
        <a:lstStyle/>
        <a:p>
          <a:r>
            <a:rPr lang="en-GB" dirty="0">
              <a:latin typeface="Raleway" panose="020B0503030101060003"/>
            </a:rPr>
            <a:t>Financial pressures</a:t>
          </a:r>
        </a:p>
      </dgm:t>
    </dgm:pt>
    <dgm:pt modelId="{34124739-A868-421E-BEBC-A81199F42D52}" type="parTrans" cxnId="{0C3F5500-5B17-4C57-8104-7610949F5F04}">
      <dgm:prSet/>
      <dgm:spPr/>
      <dgm:t>
        <a:bodyPr/>
        <a:lstStyle/>
        <a:p>
          <a:endParaRPr lang="en-GB"/>
        </a:p>
      </dgm:t>
    </dgm:pt>
    <dgm:pt modelId="{6AE18E1D-508C-4BA7-9973-8B7B3795432D}">
      <dgm:prSet phldrT="[Text]" custT="1"/>
      <dgm:spPr>
        <a:solidFill>
          <a:srgbClr val="003366"/>
        </a:solidFill>
      </dgm:spPr>
      <dgm:t>
        <a:bodyPr/>
        <a:lstStyle/>
        <a:p>
          <a:r>
            <a:rPr lang="en-GB" sz="1000" dirty="0">
              <a:latin typeface="Raleway" panose="020B0503030101060003"/>
            </a:rPr>
            <a:t>Expectations &amp; understanding adult social care</a:t>
          </a:r>
        </a:p>
      </dgm:t>
    </dgm:pt>
    <dgm:pt modelId="{8DC66383-1839-42BB-852A-0E31CB49BCE9}" type="parTrans" cxnId="{53CB2ED7-FEB4-436A-8576-25628B2FD007}">
      <dgm:prSet/>
      <dgm:spPr/>
      <dgm:t>
        <a:bodyPr/>
        <a:lstStyle/>
        <a:p>
          <a:endParaRPr lang="en-GB"/>
        </a:p>
      </dgm:t>
    </dgm:pt>
    <dgm:pt modelId="{9D569DE5-D570-4678-881B-5862E436FC8A}" type="sibTrans" cxnId="{53CB2ED7-FEB4-436A-8576-25628B2FD007}">
      <dgm:prSet/>
      <dgm:spPr>
        <a:noFill/>
      </dgm:spPr>
      <dgm:t>
        <a:bodyPr/>
        <a:lstStyle/>
        <a:p>
          <a:endParaRPr lang="en-GB"/>
        </a:p>
      </dgm:t>
    </dgm:pt>
    <dgm:pt modelId="{109F3AAE-9205-472C-B8A3-C4A548C311C0}" type="pres">
      <dgm:prSet presAssocID="{63D5C0B1-AA1A-426E-8272-1465227A6AB7}" presName="Name0" presStyleCnt="0">
        <dgm:presLayoutVars>
          <dgm:chMax/>
          <dgm:chPref/>
          <dgm:dir/>
          <dgm:animLvl val="lvl"/>
        </dgm:presLayoutVars>
      </dgm:prSet>
      <dgm:spPr/>
    </dgm:pt>
    <dgm:pt modelId="{FC42A46B-499A-4851-BBB2-4F6C5A9761A7}" type="pres">
      <dgm:prSet presAssocID="{786FC5F4-FFFC-4AE0-B12A-1953E8897EB3}" presName="composite" presStyleCnt="0"/>
      <dgm:spPr/>
    </dgm:pt>
    <dgm:pt modelId="{34048D0A-A05A-4364-83B4-7CE4774208E1}" type="pres">
      <dgm:prSet presAssocID="{786FC5F4-FFFC-4AE0-B12A-1953E8897EB3}" presName="Parent1" presStyleLbl="node1" presStyleIdx="0" presStyleCnt="6">
        <dgm:presLayoutVars>
          <dgm:chMax val="1"/>
          <dgm:chPref val="1"/>
          <dgm:bulletEnabled val="1"/>
        </dgm:presLayoutVars>
      </dgm:prSet>
      <dgm:spPr/>
    </dgm:pt>
    <dgm:pt modelId="{F9AC6ACF-B01A-4E31-A73B-5CA5D25217EE}" type="pres">
      <dgm:prSet presAssocID="{786FC5F4-FFFC-4AE0-B12A-1953E8897EB3}" presName="Childtext1" presStyleLbl="revTx" presStyleIdx="0" presStyleCnt="3">
        <dgm:presLayoutVars>
          <dgm:chMax val="0"/>
          <dgm:chPref val="0"/>
          <dgm:bulletEnabled val="1"/>
        </dgm:presLayoutVars>
      </dgm:prSet>
      <dgm:spPr/>
    </dgm:pt>
    <dgm:pt modelId="{EB3D7F69-F185-416B-A146-F961A87CF488}" type="pres">
      <dgm:prSet presAssocID="{786FC5F4-FFFC-4AE0-B12A-1953E8897EB3}" presName="BalanceSpacing" presStyleCnt="0"/>
      <dgm:spPr/>
    </dgm:pt>
    <dgm:pt modelId="{05E2D494-DD24-43FA-801A-FE6E23BFE735}" type="pres">
      <dgm:prSet presAssocID="{786FC5F4-FFFC-4AE0-B12A-1953E8897EB3}" presName="BalanceSpacing1" presStyleCnt="0"/>
      <dgm:spPr/>
    </dgm:pt>
    <dgm:pt modelId="{86E4289E-EA7F-4FA6-8438-E3279DD8FAC5}" type="pres">
      <dgm:prSet presAssocID="{3A587FC5-22BD-4B99-B62A-6924D4896CEF}" presName="Accent1Text" presStyleLbl="node1" presStyleIdx="1" presStyleCnt="6"/>
      <dgm:spPr/>
    </dgm:pt>
    <dgm:pt modelId="{3C123DE6-CFF6-49CE-B0DA-4603E3BCFB47}" type="pres">
      <dgm:prSet presAssocID="{3A587FC5-22BD-4B99-B62A-6924D4896CEF}" presName="spaceBetweenRectangles" presStyleCnt="0"/>
      <dgm:spPr/>
    </dgm:pt>
    <dgm:pt modelId="{CA7F3054-8664-4499-849F-7B6E1D241C9D}" type="pres">
      <dgm:prSet presAssocID="{21FA168E-7226-4634-B208-6693D204C4C1}" presName="composite" presStyleCnt="0"/>
      <dgm:spPr/>
    </dgm:pt>
    <dgm:pt modelId="{B310E1BC-0F90-4DBB-8621-9B0145335E55}" type="pres">
      <dgm:prSet presAssocID="{21FA168E-7226-4634-B208-6693D204C4C1}" presName="Parent1" presStyleLbl="node1" presStyleIdx="2" presStyleCnt="6">
        <dgm:presLayoutVars>
          <dgm:chMax val="1"/>
          <dgm:chPref val="1"/>
          <dgm:bulletEnabled val="1"/>
        </dgm:presLayoutVars>
      </dgm:prSet>
      <dgm:spPr/>
    </dgm:pt>
    <dgm:pt modelId="{030A3ABC-B430-422A-9DD7-BD3FB06FBCE9}" type="pres">
      <dgm:prSet presAssocID="{21FA168E-7226-4634-B208-6693D204C4C1}" presName="Childtext1" presStyleLbl="revTx" presStyleIdx="1" presStyleCnt="3">
        <dgm:presLayoutVars>
          <dgm:chMax val="0"/>
          <dgm:chPref val="0"/>
          <dgm:bulletEnabled val="1"/>
        </dgm:presLayoutVars>
      </dgm:prSet>
      <dgm:spPr/>
    </dgm:pt>
    <dgm:pt modelId="{4DC36570-D5EB-4386-BC18-4B453BBB5B4F}" type="pres">
      <dgm:prSet presAssocID="{21FA168E-7226-4634-B208-6693D204C4C1}" presName="BalanceSpacing" presStyleCnt="0"/>
      <dgm:spPr/>
    </dgm:pt>
    <dgm:pt modelId="{05328CCC-21CC-4535-98E3-AB200ACC3757}" type="pres">
      <dgm:prSet presAssocID="{21FA168E-7226-4634-B208-6693D204C4C1}" presName="BalanceSpacing1" presStyleCnt="0"/>
      <dgm:spPr/>
    </dgm:pt>
    <dgm:pt modelId="{BEFF75CC-7666-41EB-966F-A234374C4254}" type="pres">
      <dgm:prSet presAssocID="{44A84DD4-F854-4FA4-843D-E1E2307C3F43}" presName="Accent1Text" presStyleLbl="node1" presStyleIdx="3" presStyleCnt="6"/>
      <dgm:spPr/>
    </dgm:pt>
    <dgm:pt modelId="{F19F5A0A-A1C7-49C0-B738-77503EA03FDB}" type="pres">
      <dgm:prSet presAssocID="{44A84DD4-F854-4FA4-843D-E1E2307C3F43}" presName="spaceBetweenRectangles" presStyleCnt="0"/>
      <dgm:spPr/>
    </dgm:pt>
    <dgm:pt modelId="{E58A0BBD-240D-4ED6-9084-9728F4E16300}" type="pres">
      <dgm:prSet presAssocID="{6AE18E1D-508C-4BA7-9973-8B7B3795432D}" presName="composite" presStyleCnt="0"/>
      <dgm:spPr/>
    </dgm:pt>
    <dgm:pt modelId="{CAFD8ED1-018B-4706-9FD4-53ED96AF2BB7}" type="pres">
      <dgm:prSet presAssocID="{6AE18E1D-508C-4BA7-9973-8B7B3795432D}" presName="Parent1" presStyleLbl="node1" presStyleIdx="4" presStyleCnt="6">
        <dgm:presLayoutVars>
          <dgm:chMax val="1"/>
          <dgm:chPref val="1"/>
          <dgm:bulletEnabled val="1"/>
        </dgm:presLayoutVars>
      </dgm:prSet>
      <dgm:spPr/>
    </dgm:pt>
    <dgm:pt modelId="{D6A13F65-F9C4-49DC-839E-ED031EF94BF5}" type="pres">
      <dgm:prSet presAssocID="{6AE18E1D-508C-4BA7-9973-8B7B3795432D}" presName="Childtext1" presStyleLbl="revTx" presStyleIdx="2" presStyleCnt="3">
        <dgm:presLayoutVars>
          <dgm:chMax val="0"/>
          <dgm:chPref val="0"/>
          <dgm:bulletEnabled val="1"/>
        </dgm:presLayoutVars>
      </dgm:prSet>
      <dgm:spPr/>
    </dgm:pt>
    <dgm:pt modelId="{CCD32B4A-D7E8-4409-9E85-C4D0638BADE4}" type="pres">
      <dgm:prSet presAssocID="{6AE18E1D-508C-4BA7-9973-8B7B3795432D}" presName="BalanceSpacing" presStyleCnt="0"/>
      <dgm:spPr/>
    </dgm:pt>
    <dgm:pt modelId="{21982688-15EC-4DC9-9AEC-92DAB889CDE8}" type="pres">
      <dgm:prSet presAssocID="{6AE18E1D-508C-4BA7-9973-8B7B3795432D}" presName="BalanceSpacing1" presStyleCnt="0"/>
      <dgm:spPr/>
    </dgm:pt>
    <dgm:pt modelId="{DD664A0F-8553-4C77-B0CE-E7F646CC3AC7}" type="pres">
      <dgm:prSet presAssocID="{9D569DE5-D570-4678-881B-5862E436FC8A}" presName="Accent1Text" presStyleLbl="node1" presStyleIdx="5" presStyleCnt="6"/>
      <dgm:spPr/>
    </dgm:pt>
  </dgm:ptLst>
  <dgm:cxnLst>
    <dgm:cxn modelId="{0C3F5500-5B17-4C57-8104-7610949F5F04}" srcId="{63D5C0B1-AA1A-426E-8272-1465227A6AB7}" destId="{786FC5F4-FFFC-4AE0-B12A-1953E8897EB3}" srcOrd="0" destOrd="0" parTransId="{34124739-A868-421E-BEBC-A81199F42D52}" sibTransId="{3A587FC5-22BD-4B99-B62A-6924D4896CEF}"/>
    <dgm:cxn modelId="{BBA1DF01-4671-4696-8940-0D7A5852C6AD}" type="presOf" srcId="{3A587FC5-22BD-4B99-B62A-6924D4896CEF}" destId="{86E4289E-EA7F-4FA6-8438-E3279DD8FAC5}" srcOrd="0" destOrd="0" presId="urn:microsoft.com/office/officeart/2008/layout/AlternatingHexagons"/>
    <dgm:cxn modelId="{21597425-DE49-4C8D-9C62-E6270719F4E9}" type="presOf" srcId="{6AE18E1D-508C-4BA7-9973-8B7B3795432D}" destId="{CAFD8ED1-018B-4706-9FD4-53ED96AF2BB7}" srcOrd="0" destOrd="0" presId="urn:microsoft.com/office/officeart/2008/layout/AlternatingHexagons"/>
    <dgm:cxn modelId="{4C1FD140-3EA3-4476-A86E-B74123FBE4DE}" type="presOf" srcId="{63D5C0B1-AA1A-426E-8272-1465227A6AB7}" destId="{109F3AAE-9205-472C-B8A3-C4A548C311C0}" srcOrd="0" destOrd="0" presId="urn:microsoft.com/office/officeart/2008/layout/AlternatingHexagons"/>
    <dgm:cxn modelId="{B42AA85C-AD1E-4B15-8AE6-AC58ECFB4235}" type="presOf" srcId="{21FA168E-7226-4634-B208-6693D204C4C1}" destId="{B310E1BC-0F90-4DBB-8621-9B0145335E55}" srcOrd="0" destOrd="0" presId="urn:microsoft.com/office/officeart/2008/layout/AlternatingHexagons"/>
    <dgm:cxn modelId="{85920577-329B-4AE8-B29A-1547481483FD}" type="presOf" srcId="{786FC5F4-FFFC-4AE0-B12A-1953E8897EB3}" destId="{34048D0A-A05A-4364-83B4-7CE4774208E1}" srcOrd="0" destOrd="0" presId="urn:microsoft.com/office/officeart/2008/layout/AlternatingHexagons"/>
    <dgm:cxn modelId="{B76B6F57-C509-47AA-8591-DFB12DF76BE1}" srcId="{63D5C0B1-AA1A-426E-8272-1465227A6AB7}" destId="{21FA168E-7226-4634-B208-6693D204C4C1}" srcOrd="1" destOrd="0" parTransId="{3D8DA6AC-885F-47A1-A6A4-2C663C23CD89}" sibTransId="{44A84DD4-F854-4FA4-843D-E1E2307C3F43}"/>
    <dgm:cxn modelId="{8CB0FD8B-D30C-4200-986B-46614D1DCBDD}" type="presOf" srcId="{9D569DE5-D570-4678-881B-5862E436FC8A}" destId="{DD664A0F-8553-4C77-B0CE-E7F646CC3AC7}" srcOrd="0" destOrd="0" presId="urn:microsoft.com/office/officeart/2008/layout/AlternatingHexagons"/>
    <dgm:cxn modelId="{53CB2ED7-FEB4-436A-8576-25628B2FD007}" srcId="{63D5C0B1-AA1A-426E-8272-1465227A6AB7}" destId="{6AE18E1D-508C-4BA7-9973-8B7B3795432D}" srcOrd="2" destOrd="0" parTransId="{8DC66383-1839-42BB-852A-0E31CB49BCE9}" sibTransId="{9D569DE5-D570-4678-881B-5862E436FC8A}"/>
    <dgm:cxn modelId="{166BCCED-706C-4E0C-8202-14B0685D4E7F}" type="presOf" srcId="{44A84DD4-F854-4FA4-843D-E1E2307C3F43}" destId="{BEFF75CC-7666-41EB-966F-A234374C4254}" srcOrd="0" destOrd="0" presId="urn:microsoft.com/office/officeart/2008/layout/AlternatingHexagons"/>
    <dgm:cxn modelId="{2D273411-1334-4CCC-B288-A35E6CFB429C}" type="presParOf" srcId="{109F3AAE-9205-472C-B8A3-C4A548C311C0}" destId="{FC42A46B-499A-4851-BBB2-4F6C5A9761A7}" srcOrd="0" destOrd="0" presId="urn:microsoft.com/office/officeart/2008/layout/AlternatingHexagons"/>
    <dgm:cxn modelId="{CAA38FB0-779F-4612-89FD-54DC488E130C}" type="presParOf" srcId="{FC42A46B-499A-4851-BBB2-4F6C5A9761A7}" destId="{34048D0A-A05A-4364-83B4-7CE4774208E1}" srcOrd="0" destOrd="0" presId="urn:microsoft.com/office/officeart/2008/layout/AlternatingHexagons"/>
    <dgm:cxn modelId="{E21B8D85-7D81-485E-9DB3-E03D098E7B99}" type="presParOf" srcId="{FC42A46B-499A-4851-BBB2-4F6C5A9761A7}" destId="{F9AC6ACF-B01A-4E31-A73B-5CA5D25217EE}" srcOrd="1" destOrd="0" presId="urn:microsoft.com/office/officeart/2008/layout/AlternatingHexagons"/>
    <dgm:cxn modelId="{85CEBB46-37B9-445C-9895-44400A176E07}" type="presParOf" srcId="{FC42A46B-499A-4851-BBB2-4F6C5A9761A7}" destId="{EB3D7F69-F185-416B-A146-F961A87CF488}" srcOrd="2" destOrd="0" presId="urn:microsoft.com/office/officeart/2008/layout/AlternatingHexagons"/>
    <dgm:cxn modelId="{83B733BA-7259-48D3-B351-9F751F39BCC3}" type="presParOf" srcId="{FC42A46B-499A-4851-BBB2-4F6C5A9761A7}" destId="{05E2D494-DD24-43FA-801A-FE6E23BFE735}" srcOrd="3" destOrd="0" presId="urn:microsoft.com/office/officeart/2008/layout/AlternatingHexagons"/>
    <dgm:cxn modelId="{4177E12A-EF69-4312-AF4E-6C2E6D6D962E}" type="presParOf" srcId="{FC42A46B-499A-4851-BBB2-4F6C5A9761A7}" destId="{86E4289E-EA7F-4FA6-8438-E3279DD8FAC5}" srcOrd="4" destOrd="0" presId="urn:microsoft.com/office/officeart/2008/layout/AlternatingHexagons"/>
    <dgm:cxn modelId="{AB789D63-3CF6-465A-AD55-334DFE4D337A}" type="presParOf" srcId="{109F3AAE-9205-472C-B8A3-C4A548C311C0}" destId="{3C123DE6-CFF6-49CE-B0DA-4603E3BCFB47}" srcOrd="1" destOrd="0" presId="urn:microsoft.com/office/officeart/2008/layout/AlternatingHexagons"/>
    <dgm:cxn modelId="{53BB5B4A-6C81-4B3F-A4D9-46E3EDB5DCE2}" type="presParOf" srcId="{109F3AAE-9205-472C-B8A3-C4A548C311C0}" destId="{CA7F3054-8664-4499-849F-7B6E1D241C9D}" srcOrd="2" destOrd="0" presId="urn:microsoft.com/office/officeart/2008/layout/AlternatingHexagons"/>
    <dgm:cxn modelId="{677D6A91-6F0B-40EC-A397-47AEEC333343}" type="presParOf" srcId="{CA7F3054-8664-4499-849F-7B6E1D241C9D}" destId="{B310E1BC-0F90-4DBB-8621-9B0145335E55}" srcOrd="0" destOrd="0" presId="urn:microsoft.com/office/officeart/2008/layout/AlternatingHexagons"/>
    <dgm:cxn modelId="{ADAEE322-7F88-4CFA-8245-8FB8C6F1047C}" type="presParOf" srcId="{CA7F3054-8664-4499-849F-7B6E1D241C9D}" destId="{030A3ABC-B430-422A-9DD7-BD3FB06FBCE9}" srcOrd="1" destOrd="0" presId="urn:microsoft.com/office/officeart/2008/layout/AlternatingHexagons"/>
    <dgm:cxn modelId="{8C8B73C6-BC31-49DB-AD3F-BF501BCC4D16}" type="presParOf" srcId="{CA7F3054-8664-4499-849F-7B6E1D241C9D}" destId="{4DC36570-D5EB-4386-BC18-4B453BBB5B4F}" srcOrd="2" destOrd="0" presId="urn:microsoft.com/office/officeart/2008/layout/AlternatingHexagons"/>
    <dgm:cxn modelId="{3DFC7103-B7FC-4C5B-888B-C4997CA7392A}" type="presParOf" srcId="{CA7F3054-8664-4499-849F-7B6E1D241C9D}" destId="{05328CCC-21CC-4535-98E3-AB200ACC3757}" srcOrd="3" destOrd="0" presId="urn:microsoft.com/office/officeart/2008/layout/AlternatingHexagons"/>
    <dgm:cxn modelId="{D9D6992C-F807-4B58-A621-758B97FB2289}" type="presParOf" srcId="{CA7F3054-8664-4499-849F-7B6E1D241C9D}" destId="{BEFF75CC-7666-41EB-966F-A234374C4254}" srcOrd="4" destOrd="0" presId="urn:microsoft.com/office/officeart/2008/layout/AlternatingHexagons"/>
    <dgm:cxn modelId="{6BAAA275-6CD4-4BE1-85CF-41BDDF2D7454}" type="presParOf" srcId="{109F3AAE-9205-472C-B8A3-C4A548C311C0}" destId="{F19F5A0A-A1C7-49C0-B738-77503EA03FDB}" srcOrd="3" destOrd="0" presId="urn:microsoft.com/office/officeart/2008/layout/AlternatingHexagons"/>
    <dgm:cxn modelId="{004BFAAE-8848-4EE3-B466-DA550FD8B6E2}" type="presParOf" srcId="{109F3AAE-9205-472C-B8A3-C4A548C311C0}" destId="{E58A0BBD-240D-4ED6-9084-9728F4E16300}" srcOrd="4" destOrd="0" presId="urn:microsoft.com/office/officeart/2008/layout/AlternatingHexagons"/>
    <dgm:cxn modelId="{2C2D0709-E8EA-425E-A127-FEEA33EEE75B}" type="presParOf" srcId="{E58A0BBD-240D-4ED6-9084-9728F4E16300}" destId="{CAFD8ED1-018B-4706-9FD4-53ED96AF2BB7}" srcOrd="0" destOrd="0" presId="urn:microsoft.com/office/officeart/2008/layout/AlternatingHexagons"/>
    <dgm:cxn modelId="{1F3464FA-3B98-4522-98BF-A91BB8E76CFB}" type="presParOf" srcId="{E58A0BBD-240D-4ED6-9084-9728F4E16300}" destId="{D6A13F65-F9C4-49DC-839E-ED031EF94BF5}" srcOrd="1" destOrd="0" presId="urn:microsoft.com/office/officeart/2008/layout/AlternatingHexagons"/>
    <dgm:cxn modelId="{44E879DB-3521-4A90-8E74-1965D652D3E1}" type="presParOf" srcId="{E58A0BBD-240D-4ED6-9084-9728F4E16300}" destId="{CCD32B4A-D7E8-4409-9E85-C4D0638BADE4}" srcOrd="2" destOrd="0" presId="urn:microsoft.com/office/officeart/2008/layout/AlternatingHexagons"/>
    <dgm:cxn modelId="{7BE0F51F-48DC-4D8D-9BD0-989E7F8D85D7}" type="presParOf" srcId="{E58A0BBD-240D-4ED6-9084-9728F4E16300}" destId="{21982688-15EC-4DC9-9AEC-92DAB889CDE8}" srcOrd="3" destOrd="0" presId="urn:microsoft.com/office/officeart/2008/layout/AlternatingHexagons"/>
    <dgm:cxn modelId="{8FF692C4-AD32-407E-8BDB-CAB11F08643F}" type="presParOf" srcId="{E58A0BBD-240D-4ED6-9084-9728F4E16300}" destId="{DD664A0F-8553-4C77-B0CE-E7F646CC3AC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C45F67-66DA-4A23-AF5C-38F26D3B3AFD}"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1C45F2B1-C725-4C20-8E21-B44D9BF43941}">
      <dgm:prSet phldrT="[Text]" custT="1"/>
      <dgm:spPr>
        <a:solidFill>
          <a:srgbClr val="003366"/>
        </a:solidFill>
      </dgm:spPr>
      <dgm:t>
        <a:bodyPr/>
        <a:lstStyle/>
        <a:p>
          <a:r>
            <a:rPr lang="en-US" sz="1800" dirty="0">
              <a:solidFill>
                <a:schemeClr val="bg1"/>
              </a:solidFill>
              <a:latin typeface="Raleway" panose="020B0503030101060003"/>
            </a:rPr>
            <a:t>We support you to meet your goals, be connected to others and be as independent as possible</a:t>
          </a:r>
          <a:endParaRPr lang="en-GB" sz="1800" dirty="0">
            <a:solidFill>
              <a:schemeClr val="bg1"/>
            </a:solidFill>
            <a:latin typeface="Raleway"/>
          </a:endParaRPr>
        </a:p>
      </dgm:t>
    </dgm:pt>
    <dgm:pt modelId="{EC7945CD-A16B-4504-BBD5-8B54EC1ECA14}" type="parTrans" cxnId="{45268243-D422-4066-BC7E-1F1F854FF81E}">
      <dgm:prSet/>
      <dgm:spPr/>
      <dgm:t>
        <a:bodyPr/>
        <a:lstStyle/>
        <a:p>
          <a:endParaRPr lang="en-GB"/>
        </a:p>
      </dgm:t>
    </dgm:pt>
    <dgm:pt modelId="{2F2FD388-0A6E-46C9-8D1A-5091D517480A}" type="sibTrans" cxnId="{45268243-D422-4066-BC7E-1F1F854FF81E}">
      <dgm:prSet/>
      <dgm:spPr/>
      <dgm:t>
        <a:bodyPr/>
        <a:lstStyle/>
        <a:p>
          <a:endParaRPr lang="en-GB"/>
        </a:p>
      </dgm:t>
    </dgm:pt>
    <dgm:pt modelId="{C21C8A2A-00D6-4987-BACB-1BC41F253CED}">
      <dgm:prSet phldrT="[Text]" custT="1"/>
      <dgm:spPr>
        <a:solidFill>
          <a:srgbClr val="00B2BB"/>
        </a:solidFill>
      </dgm:spPr>
      <dgm:t>
        <a:bodyPr/>
        <a:lstStyle/>
        <a:p>
          <a:r>
            <a:rPr lang="en-US" sz="1200" spc="-10" dirty="0">
              <a:solidFill>
                <a:srgbClr val="003366"/>
              </a:solidFill>
              <a:latin typeface="Raleway" panose="020B0503030101060003"/>
              <a:cs typeface="Futura-Medium"/>
            </a:rPr>
            <a:t>Empower </a:t>
          </a:r>
          <a:r>
            <a:rPr lang="en-US" sz="1200" dirty="0">
              <a:solidFill>
                <a:srgbClr val="003366"/>
              </a:solidFill>
              <a:latin typeface="Raleway" panose="020B0503030101060003"/>
              <a:cs typeface="Futura-Medium"/>
            </a:rPr>
            <a:t>people to meet their </a:t>
          </a:r>
          <a:r>
            <a:rPr lang="en-US" sz="1200" spc="-10" dirty="0">
              <a:solidFill>
                <a:srgbClr val="003366"/>
              </a:solidFill>
              <a:latin typeface="Raleway" panose="020B0503030101060003"/>
              <a:cs typeface="Futura-Medium"/>
            </a:rPr>
            <a:t>own</a:t>
          </a:r>
          <a:r>
            <a:rPr lang="en-US" sz="1200" spc="-50" dirty="0">
              <a:solidFill>
                <a:srgbClr val="003366"/>
              </a:solidFill>
              <a:latin typeface="Raleway" panose="020B0503030101060003"/>
              <a:cs typeface="Futura-Medium"/>
            </a:rPr>
            <a:t> </a:t>
          </a:r>
          <a:r>
            <a:rPr lang="en-US" sz="1200" spc="-5" dirty="0">
              <a:solidFill>
                <a:srgbClr val="003366"/>
              </a:solidFill>
              <a:latin typeface="Raleway" panose="020B0503030101060003"/>
              <a:cs typeface="Futura-Medium"/>
            </a:rPr>
            <a:t>needs</a:t>
          </a:r>
          <a:endParaRPr lang="en-GB" sz="1200" dirty="0">
            <a:latin typeface="Raleway"/>
          </a:endParaRPr>
        </a:p>
      </dgm:t>
    </dgm:pt>
    <dgm:pt modelId="{FD1A1792-8595-4B7A-934B-F06D2374EBB7}" type="parTrans" cxnId="{DD6BFE4C-BB51-4939-9187-A247ED31DA05}">
      <dgm:prSet/>
      <dgm:spPr/>
      <dgm:t>
        <a:bodyPr/>
        <a:lstStyle/>
        <a:p>
          <a:endParaRPr lang="en-GB"/>
        </a:p>
      </dgm:t>
    </dgm:pt>
    <dgm:pt modelId="{354E81FD-F1CD-45D0-AE88-8D4BC9DC1FB9}" type="sibTrans" cxnId="{DD6BFE4C-BB51-4939-9187-A247ED31DA05}">
      <dgm:prSet/>
      <dgm:spPr/>
      <dgm:t>
        <a:bodyPr/>
        <a:lstStyle/>
        <a:p>
          <a:endParaRPr lang="en-GB"/>
        </a:p>
      </dgm:t>
    </dgm:pt>
    <dgm:pt modelId="{B9BF3164-EB05-403E-B97D-6F386ECAB30E}">
      <dgm:prSet/>
      <dgm:spPr>
        <a:solidFill>
          <a:srgbClr val="00B2BB"/>
        </a:solidFill>
      </dgm:spPr>
      <dgm:t>
        <a:bodyPr/>
        <a:lstStyle/>
        <a:p>
          <a:r>
            <a:rPr lang="en-US" b="0" spc="-5" dirty="0">
              <a:solidFill>
                <a:srgbClr val="003366"/>
              </a:solidFill>
              <a:latin typeface="Raleway" panose="020B0503030101060003"/>
              <a:cs typeface="Futura-Medium"/>
            </a:rPr>
            <a:t>Enable </a:t>
          </a:r>
          <a:r>
            <a:rPr lang="en-US" b="0" dirty="0">
              <a:solidFill>
                <a:srgbClr val="003366"/>
              </a:solidFill>
              <a:latin typeface="Raleway" panose="020B0503030101060003"/>
              <a:cs typeface="Futura-Medium"/>
            </a:rPr>
            <a:t>people to meet their</a:t>
          </a:r>
          <a:r>
            <a:rPr lang="en-US" b="0" spc="-80" dirty="0">
              <a:solidFill>
                <a:srgbClr val="003366"/>
              </a:solidFill>
              <a:latin typeface="Raleway" panose="020B0503030101060003"/>
              <a:cs typeface="Futura-Medium"/>
            </a:rPr>
            <a:t> </a:t>
          </a:r>
          <a:r>
            <a:rPr lang="en-US" b="0" spc="-10" dirty="0">
              <a:solidFill>
                <a:srgbClr val="003366"/>
              </a:solidFill>
              <a:latin typeface="Raleway" panose="020B0503030101060003"/>
              <a:cs typeface="Futura-Medium"/>
            </a:rPr>
            <a:t>own  </a:t>
          </a:r>
          <a:r>
            <a:rPr lang="en-US" b="0" spc="-5" dirty="0">
              <a:solidFill>
                <a:srgbClr val="003366"/>
              </a:solidFill>
              <a:latin typeface="Raleway" panose="020B0503030101060003"/>
              <a:cs typeface="Futura-Medium"/>
            </a:rPr>
            <a:t>aspirations</a:t>
          </a:r>
          <a:endParaRPr lang="en-US" b="0" dirty="0">
            <a:solidFill>
              <a:srgbClr val="003366"/>
            </a:solidFill>
            <a:latin typeface="Raleway" panose="020B0503030101060003"/>
            <a:cs typeface="Futura-Medium"/>
          </a:endParaRPr>
        </a:p>
      </dgm:t>
    </dgm:pt>
    <dgm:pt modelId="{689AF61B-F249-4C82-986B-CB72A9748D34}" type="parTrans" cxnId="{25F07D4D-2B2E-47B9-82E8-008AF46477CA}">
      <dgm:prSet/>
      <dgm:spPr/>
      <dgm:t>
        <a:bodyPr/>
        <a:lstStyle/>
        <a:p>
          <a:endParaRPr lang="en-GB"/>
        </a:p>
      </dgm:t>
    </dgm:pt>
    <dgm:pt modelId="{F32E6E71-5608-4A71-8AF1-8E82442D8854}" type="sibTrans" cxnId="{25F07D4D-2B2E-47B9-82E8-008AF46477CA}">
      <dgm:prSet/>
      <dgm:spPr/>
      <dgm:t>
        <a:bodyPr/>
        <a:lstStyle/>
        <a:p>
          <a:endParaRPr lang="en-GB"/>
        </a:p>
      </dgm:t>
    </dgm:pt>
    <dgm:pt modelId="{CE8AFB25-5254-4B22-BD03-44094E7C53C8}">
      <dgm:prSet/>
      <dgm:spPr>
        <a:solidFill>
          <a:srgbClr val="00B2BB"/>
        </a:solidFill>
      </dgm:spPr>
      <dgm:t>
        <a:bodyPr/>
        <a:lstStyle/>
        <a:p>
          <a:r>
            <a:rPr lang="en-US" b="0" spc="-10" dirty="0">
              <a:solidFill>
                <a:srgbClr val="003366"/>
              </a:solidFill>
              <a:latin typeface="Raleway" panose="020B0503030101060003"/>
              <a:cs typeface="Futura-Medium"/>
            </a:rPr>
            <a:t>Support that improves </a:t>
          </a:r>
          <a:r>
            <a:rPr lang="en-US" b="0" spc="-5" dirty="0">
              <a:solidFill>
                <a:srgbClr val="003366"/>
              </a:solidFill>
              <a:latin typeface="Raleway" panose="020B0503030101060003"/>
              <a:cs typeface="Futura-Medium"/>
            </a:rPr>
            <a:t>health, </a:t>
          </a:r>
          <a:r>
            <a:rPr lang="en-US" b="0" spc="-10" dirty="0">
              <a:solidFill>
                <a:srgbClr val="003366"/>
              </a:solidFill>
              <a:latin typeface="Raleway" panose="020B0503030101060003"/>
              <a:cs typeface="Futura-Medium"/>
            </a:rPr>
            <a:t>wellbeing </a:t>
          </a:r>
          <a:r>
            <a:rPr lang="en-US" b="0" dirty="0">
              <a:solidFill>
                <a:srgbClr val="003366"/>
              </a:solidFill>
              <a:latin typeface="Raleway" panose="020B0503030101060003"/>
              <a:cs typeface="Futura-Medium"/>
            </a:rPr>
            <a:t>and quality </a:t>
          </a:r>
          <a:r>
            <a:rPr lang="en-US" b="0" spc="-5" dirty="0">
              <a:solidFill>
                <a:srgbClr val="003366"/>
              </a:solidFill>
              <a:latin typeface="Raleway" panose="020B0503030101060003"/>
              <a:cs typeface="Futura-Medium"/>
            </a:rPr>
            <a:t>of </a:t>
          </a:r>
          <a:r>
            <a:rPr lang="en-US" b="0" dirty="0">
              <a:solidFill>
                <a:srgbClr val="003366"/>
              </a:solidFill>
              <a:latin typeface="Raleway" panose="020B0503030101060003"/>
              <a:cs typeface="Futura-Medium"/>
            </a:rPr>
            <a:t>life</a:t>
          </a:r>
        </a:p>
      </dgm:t>
    </dgm:pt>
    <dgm:pt modelId="{39F41BC3-2DAC-411D-B4B1-8E0AEDF25A57}" type="parTrans" cxnId="{52E5EAFE-CEA3-4E00-80BD-C7F9C7E5E018}">
      <dgm:prSet/>
      <dgm:spPr/>
      <dgm:t>
        <a:bodyPr/>
        <a:lstStyle/>
        <a:p>
          <a:endParaRPr lang="en-GB"/>
        </a:p>
      </dgm:t>
    </dgm:pt>
    <dgm:pt modelId="{D01628B8-71D8-489D-841B-A68F4EC48D49}" type="sibTrans" cxnId="{52E5EAFE-CEA3-4E00-80BD-C7F9C7E5E018}">
      <dgm:prSet/>
      <dgm:spPr/>
      <dgm:t>
        <a:bodyPr/>
        <a:lstStyle/>
        <a:p>
          <a:endParaRPr lang="en-GB"/>
        </a:p>
      </dgm:t>
    </dgm:pt>
    <dgm:pt modelId="{EEFB336A-9516-4007-9EC6-FF01CB164943}">
      <dgm:prSet/>
      <dgm:spPr>
        <a:solidFill>
          <a:srgbClr val="00B2BB"/>
        </a:solidFill>
      </dgm:spPr>
      <dgm:t>
        <a:bodyPr/>
        <a:lstStyle/>
        <a:p>
          <a:r>
            <a:rPr lang="en-US" b="0" spc="-5" dirty="0">
              <a:solidFill>
                <a:srgbClr val="003366"/>
              </a:solidFill>
              <a:latin typeface="Raleway" panose="020B0503030101060003"/>
              <a:cs typeface="Futura-Medium"/>
            </a:rPr>
            <a:t>Co-produce </a:t>
          </a:r>
          <a:r>
            <a:rPr lang="en-US" b="0" dirty="0">
              <a:solidFill>
                <a:srgbClr val="003366"/>
              </a:solidFill>
              <a:latin typeface="Raleway" panose="020B0503030101060003"/>
              <a:cs typeface="Futura-Medium"/>
            </a:rPr>
            <a:t>services and </a:t>
          </a:r>
          <a:r>
            <a:rPr lang="en-US" b="0" spc="-5" dirty="0">
              <a:solidFill>
                <a:srgbClr val="003366"/>
              </a:solidFill>
              <a:latin typeface="Raleway" panose="020B0503030101060003"/>
              <a:cs typeface="Futura-Medium"/>
            </a:rPr>
            <a:t>care </a:t>
          </a:r>
          <a:r>
            <a:rPr lang="en-US" b="0" spc="5" dirty="0">
              <a:solidFill>
                <a:srgbClr val="003366"/>
              </a:solidFill>
              <a:latin typeface="Raleway" panose="020B0503030101060003"/>
              <a:cs typeface="Futura-Medium"/>
            </a:rPr>
            <a:t>with </a:t>
          </a:r>
          <a:r>
            <a:rPr lang="en-US" b="0" dirty="0">
              <a:solidFill>
                <a:srgbClr val="003366"/>
              </a:solidFill>
              <a:latin typeface="Raleway" panose="020B0503030101060003"/>
              <a:cs typeface="Futura-Medium"/>
            </a:rPr>
            <a:t>people  who use</a:t>
          </a:r>
          <a:r>
            <a:rPr lang="en-US" b="0" spc="-5" dirty="0">
              <a:solidFill>
                <a:srgbClr val="003366"/>
              </a:solidFill>
              <a:latin typeface="Raleway" panose="020B0503030101060003"/>
              <a:cs typeface="Futura-Medium"/>
            </a:rPr>
            <a:t> </a:t>
          </a:r>
          <a:r>
            <a:rPr lang="en-US" b="0" dirty="0">
              <a:solidFill>
                <a:srgbClr val="003366"/>
              </a:solidFill>
              <a:latin typeface="Raleway" panose="020B0503030101060003"/>
              <a:cs typeface="Futura-Medium"/>
            </a:rPr>
            <a:t>them</a:t>
          </a:r>
        </a:p>
      </dgm:t>
    </dgm:pt>
    <dgm:pt modelId="{0957EEA6-D34B-4DF7-9C83-F0FE5F3D1DA4}" type="parTrans" cxnId="{63247AED-4BE4-4B37-95E0-4015048C9F3F}">
      <dgm:prSet/>
      <dgm:spPr/>
      <dgm:t>
        <a:bodyPr/>
        <a:lstStyle/>
        <a:p>
          <a:endParaRPr lang="en-GB"/>
        </a:p>
      </dgm:t>
    </dgm:pt>
    <dgm:pt modelId="{72038238-3ABC-41E5-832F-15D5942975B3}" type="sibTrans" cxnId="{63247AED-4BE4-4B37-95E0-4015048C9F3F}">
      <dgm:prSet/>
      <dgm:spPr/>
      <dgm:t>
        <a:bodyPr/>
        <a:lstStyle/>
        <a:p>
          <a:endParaRPr lang="en-GB"/>
        </a:p>
      </dgm:t>
    </dgm:pt>
    <dgm:pt modelId="{09A43AE0-C6AB-4101-9FA3-01401543F017}">
      <dgm:prSet/>
      <dgm:spPr>
        <a:solidFill>
          <a:srgbClr val="00B2BB"/>
        </a:solidFill>
      </dgm:spPr>
      <dgm:t>
        <a:bodyPr/>
        <a:lstStyle/>
        <a:p>
          <a:r>
            <a:rPr lang="en-US" b="0" dirty="0">
              <a:solidFill>
                <a:srgbClr val="003366"/>
              </a:solidFill>
              <a:latin typeface="Raleway" panose="020B0503030101060003"/>
              <a:cs typeface="Futura-Medium"/>
            </a:rPr>
            <a:t>Simplify </a:t>
          </a:r>
          <a:r>
            <a:rPr lang="en-US" b="0" spc="5" dirty="0">
              <a:solidFill>
                <a:srgbClr val="003366"/>
              </a:solidFill>
              <a:latin typeface="Raleway" panose="020B0503030101060003"/>
              <a:cs typeface="Futura-Medium"/>
            </a:rPr>
            <a:t>the </a:t>
          </a:r>
          <a:r>
            <a:rPr lang="en-US" b="0" dirty="0">
              <a:solidFill>
                <a:srgbClr val="003366"/>
              </a:solidFill>
              <a:latin typeface="Raleway" panose="020B0503030101060003"/>
              <a:cs typeface="Futura-Medium"/>
            </a:rPr>
            <a:t>system, </a:t>
          </a:r>
          <a:r>
            <a:rPr lang="en-US" b="0" spc="-10" dirty="0">
              <a:solidFill>
                <a:srgbClr val="003366"/>
              </a:solidFill>
              <a:latin typeface="Raleway" panose="020B0503030101060003"/>
              <a:cs typeface="Futura-Medium"/>
            </a:rPr>
            <a:t>make </a:t>
          </a:r>
          <a:r>
            <a:rPr lang="en-US" b="0" spc="-5" dirty="0">
              <a:solidFill>
                <a:srgbClr val="003366"/>
              </a:solidFill>
              <a:latin typeface="Raleway" panose="020B0503030101060003"/>
              <a:cs typeface="Futura-Medium"/>
            </a:rPr>
            <a:t>it easier </a:t>
          </a:r>
          <a:r>
            <a:rPr lang="en-US" b="0" dirty="0">
              <a:solidFill>
                <a:srgbClr val="003366"/>
              </a:solidFill>
              <a:latin typeface="Raleway" panose="020B0503030101060003"/>
              <a:cs typeface="Futura-Medium"/>
            </a:rPr>
            <a:t>to  understand and</a:t>
          </a:r>
          <a:r>
            <a:rPr lang="en-US" b="0" spc="-10" dirty="0">
              <a:solidFill>
                <a:srgbClr val="003366"/>
              </a:solidFill>
              <a:latin typeface="Raleway" panose="020B0503030101060003"/>
              <a:cs typeface="Futura-Medium"/>
            </a:rPr>
            <a:t> </a:t>
          </a:r>
          <a:r>
            <a:rPr lang="en-US" b="0" dirty="0">
              <a:solidFill>
                <a:srgbClr val="003366"/>
              </a:solidFill>
              <a:latin typeface="Raleway" panose="020B0503030101060003"/>
              <a:cs typeface="Futura-Medium"/>
            </a:rPr>
            <a:t>access</a:t>
          </a:r>
        </a:p>
      </dgm:t>
    </dgm:pt>
    <dgm:pt modelId="{3C69A90A-46DF-4259-89AF-D104794A77DC}" type="parTrans" cxnId="{2C3AE0B4-1A3E-4CE5-8163-7EAF84262402}">
      <dgm:prSet/>
      <dgm:spPr/>
      <dgm:t>
        <a:bodyPr/>
        <a:lstStyle/>
        <a:p>
          <a:endParaRPr lang="en-GB"/>
        </a:p>
      </dgm:t>
    </dgm:pt>
    <dgm:pt modelId="{DC5AFA99-73D6-45CA-B716-CFE03EAEB66D}" type="sibTrans" cxnId="{2C3AE0B4-1A3E-4CE5-8163-7EAF84262402}">
      <dgm:prSet/>
      <dgm:spPr/>
      <dgm:t>
        <a:bodyPr/>
        <a:lstStyle/>
        <a:p>
          <a:endParaRPr lang="en-GB"/>
        </a:p>
      </dgm:t>
    </dgm:pt>
    <dgm:pt modelId="{5B8A1EAD-30F3-47FF-BF0C-A7E0B7B82996}">
      <dgm:prSet/>
      <dgm:spPr>
        <a:solidFill>
          <a:srgbClr val="00B2BB"/>
        </a:solidFill>
      </dgm:spPr>
      <dgm:t>
        <a:bodyPr/>
        <a:lstStyle/>
        <a:p>
          <a:r>
            <a:rPr lang="en-US" b="0" spc="-5" dirty="0">
              <a:solidFill>
                <a:srgbClr val="003366"/>
              </a:solidFill>
              <a:latin typeface="Raleway" panose="020B0503030101060003"/>
              <a:cs typeface="Futura-Medium"/>
            </a:rPr>
            <a:t>Ensure </a:t>
          </a:r>
          <a:r>
            <a:rPr lang="en-US" b="0" spc="5" dirty="0">
              <a:solidFill>
                <a:srgbClr val="003366"/>
              </a:solidFill>
              <a:latin typeface="Raleway" panose="020B0503030101060003"/>
              <a:cs typeface="Futura-Medium"/>
            </a:rPr>
            <a:t>the </a:t>
          </a:r>
          <a:r>
            <a:rPr lang="en-US" b="0" dirty="0">
              <a:solidFill>
                <a:srgbClr val="003366"/>
              </a:solidFill>
              <a:latin typeface="Raleway" panose="020B0503030101060003"/>
              <a:cs typeface="Futura-Medium"/>
            </a:rPr>
            <a:t>right support, </a:t>
          </a:r>
          <a:r>
            <a:rPr lang="en-US" b="0" spc="-5" dirty="0">
              <a:solidFill>
                <a:srgbClr val="003366"/>
              </a:solidFill>
              <a:latin typeface="Raleway" panose="020B0503030101060003"/>
              <a:cs typeface="Futura-Medium"/>
            </a:rPr>
            <a:t>in </a:t>
          </a:r>
          <a:r>
            <a:rPr lang="en-US" b="0" spc="5" dirty="0">
              <a:solidFill>
                <a:srgbClr val="003366"/>
              </a:solidFill>
              <a:latin typeface="Raleway" panose="020B0503030101060003"/>
              <a:cs typeface="Futura-Medium"/>
            </a:rPr>
            <a:t>the </a:t>
          </a:r>
          <a:r>
            <a:rPr lang="en-US" b="0" dirty="0">
              <a:solidFill>
                <a:srgbClr val="003366"/>
              </a:solidFill>
              <a:latin typeface="Raleway" panose="020B0503030101060003"/>
              <a:cs typeface="Futura-Medium"/>
            </a:rPr>
            <a:t>right place, at </a:t>
          </a:r>
          <a:r>
            <a:rPr lang="en-US" b="0" spc="5" dirty="0">
              <a:solidFill>
                <a:srgbClr val="003366"/>
              </a:solidFill>
              <a:latin typeface="Raleway" panose="020B0503030101060003"/>
              <a:cs typeface="Futura-Medium"/>
            </a:rPr>
            <a:t>the </a:t>
          </a:r>
          <a:r>
            <a:rPr lang="en-US" b="0" dirty="0">
              <a:solidFill>
                <a:srgbClr val="003366"/>
              </a:solidFill>
              <a:latin typeface="Raleway" panose="020B0503030101060003"/>
              <a:cs typeface="Futura-Medium"/>
            </a:rPr>
            <a:t>right </a:t>
          </a:r>
          <a:r>
            <a:rPr lang="en-US" b="0" spc="-5" dirty="0">
              <a:solidFill>
                <a:srgbClr val="003366"/>
              </a:solidFill>
              <a:latin typeface="Raleway" panose="020B0503030101060003"/>
              <a:cs typeface="Futura-Medium"/>
            </a:rPr>
            <a:t>time </a:t>
          </a:r>
          <a:r>
            <a:rPr lang="en-US" b="0" dirty="0">
              <a:solidFill>
                <a:srgbClr val="003366"/>
              </a:solidFill>
              <a:latin typeface="Raleway" panose="020B0503030101060003"/>
              <a:cs typeface="Futura-Medium"/>
            </a:rPr>
            <a:t>– as close to </a:t>
          </a:r>
          <a:r>
            <a:rPr lang="en-US" b="0" spc="-5" dirty="0">
              <a:solidFill>
                <a:srgbClr val="003366"/>
              </a:solidFill>
              <a:latin typeface="Raleway" panose="020B0503030101060003"/>
              <a:cs typeface="Futura-Medium"/>
            </a:rPr>
            <a:t>home </a:t>
          </a:r>
          <a:r>
            <a:rPr lang="en-US" b="0" dirty="0">
              <a:solidFill>
                <a:srgbClr val="003366"/>
              </a:solidFill>
              <a:latin typeface="Raleway" panose="020B0503030101060003"/>
              <a:cs typeface="Futura-Medium"/>
            </a:rPr>
            <a:t>as  possible</a:t>
          </a:r>
        </a:p>
      </dgm:t>
    </dgm:pt>
    <dgm:pt modelId="{13F327B1-6E8B-4E0F-B5B3-2201C4E5A3C6}" type="parTrans" cxnId="{B0BF717B-9FF6-4A45-A108-FA42C7B316F0}">
      <dgm:prSet/>
      <dgm:spPr/>
      <dgm:t>
        <a:bodyPr/>
        <a:lstStyle/>
        <a:p>
          <a:endParaRPr lang="en-GB"/>
        </a:p>
      </dgm:t>
    </dgm:pt>
    <dgm:pt modelId="{850B000C-C2E8-4825-8AF6-65D0E255DB47}" type="sibTrans" cxnId="{B0BF717B-9FF6-4A45-A108-FA42C7B316F0}">
      <dgm:prSet/>
      <dgm:spPr/>
      <dgm:t>
        <a:bodyPr/>
        <a:lstStyle/>
        <a:p>
          <a:endParaRPr lang="en-GB"/>
        </a:p>
      </dgm:t>
    </dgm:pt>
    <dgm:pt modelId="{2C31FD64-67BC-4558-BAE9-E825A3598247}">
      <dgm:prSet/>
      <dgm:spPr>
        <a:solidFill>
          <a:srgbClr val="00B2BB"/>
        </a:solidFill>
      </dgm:spPr>
      <dgm:t>
        <a:bodyPr/>
        <a:lstStyle/>
        <a:p>
          <a:r>
            <a:rPr lang="en-US" b="0" spc="-5" dirty="0">
              <a:solidFill>
                <a:srgbClr val="003366"/>
              </a:solidFill>
              <a:latin typeface="Raleway" panose="020B0503030101060003"/>
              <a:cs typeface="Futura-Medium"/>
            </a:rPr>
            <a:t>Be </a:t>
          </a:r>
          <a:r>
            <a:rPr lang="en-US" b="0" spc="-10" dirty="0">
              <a:solidFill>
                <a:srgbClr val="003366"/>
              </a:solidFill>
              <a:latin typeface="Raleway" panose="020B0503030101060003"/>
              <a:cs typeface="Futura-Medium"/>
            </a:rPr>
            <a:t>flexible </a:t>
          </a:r>
          <a:r>
            <a:rPr lang="en-US" b="0" dirty="0">
              <a:solidFill>
                <a:srgbClr val="003366"/>
              </a:solidFill>
              <a:latin typeface="Raleway" panose="020B0503030101060003"/>
              <a:cs typeface="Futura-Medium"/>
            </a:rPr>
            <a:t>and </a:t>
          </a:r>
          <a:r>
            <a:rPr lang="en-US" b="0" spc="-10" dirty="0">
              <a:solidFill>
                <a:srgbClr val="003366"/>
              </a:solidFill>
              <a:latin typeface="Raleway" panose="020B0503030101060003"/>
              <a:cs typeface="Futura-Medium"/>
            </a:rPr>
            <a:t>responsive </a:t>
          </a:r>
          <a:r>
            <a:rPr lang="en-US" b="0" dirty="0">
              <a:solidFill>
                <a:srgbClr val="003366"/>
              </a:solidFill>
              <a:latin typeface="Raleway" panose="020B0503030101060003"/>
              <a:cs typeface="Futura-Medium"/>
            </a:rPr>
            <a:t>to meet  personal </a:t>
          </a:r>
          <a:r>
            <a:rPr lang="en-US" b="0" spc="-5" dirty="0">
              <a:solidFill>
                <a:srgbClr val="003366"/>
              </a:solidFill>
              <a:latin typeface="Raleway" panose="020B0503030101060003"/>
              <a:cs typeface="Futura-Medium"/>
            </a:rPr>
            <a:t>needs, </a:t>
          </a:r>
          <a:r>
            <a:rPr lang="en-US" b="0" dirty="0">
              <a:solidFill>
                <a:srgbClr val="003366"/>
              </a:solidFill>
              <a:latin typeface="Raleway" panose="020B0503030101060003"/>
              <a:cs typeface="Futura-Medium"/>
            </a:rPr>
            <a:t>wishes and</a:t>
          </a:r>
          <a:r>
            <a:rPr lang="en-US" b="0" spc="-90" dirty="0">
              <a:solidFill>
                <a:srgbClr val="003366"/>
              </a:solidFill>
              <a:latin typeface="Raleway" panose="020B0503030101060003"/>
              <a:cs typeface="Futura-Medium"/>
            </a:rPr>
            <a:t> </a:t>
          </a:r>
          <a:r>
            <a:rPr lang="en-US" b="0" spc="-5" dirty="0">
              <a:solidFill>
                <a:srgbClr val="003366"/>
              </a:solidFill>
              <a:latin typeface="Raleway" panose="020B0503030101060003"/>
              <a:cs typeface="Futura-Medium"/>
            </a:rPr>
            <a:t>outcomes</a:t>
          </a:r>
          <a:endParaRPr lang="en-US" b="0" dirty="0">
            <a:solidFill>
              <a:srgbClr val="003366"/>
            </a:solidFill>
            <a:latin typeface="Raleway" panose="020B0503030101060003"/>
            <a:cs typeface="Futura-Medium"/>
          </a:endParaRPr>
        </a:p>
      </dgm:t>
    </dgm:pt>
    <dgm:pt modelId="{A2289112-6457-4015-B9A7-CDAF1F986279}" type="parTrans" cxnId="{89DAEDD1-A2C0-4810-86EB-24B5F9DBEB4B}">
      <dgm:prSet/>
      <dgm:spPr/>
      <dgm:t>
        <a:bodyPr/>
        <a:lstStyle/>
        <a:p>
          <a:endParaRPr lang="en-GB"/>
        </a:p>
      </dgm:t>
    </dgm:pt>
    <dgm:pt modelId="{175438F8-A32A-4DE2-AC04-8327FCA2142B}" type="sibTrans" cxnId="{89DAEDD1-A2C0-4810-86EB-24B5F9DBEB4B}">
      <dgm:prSet/>
      <dgm:spPr/>
      <dgm:t>
        <a:bodyPr/>
        <a:lstStyle/>
        <a:p>
          <a:endParaRPr lang="en-GB"/>
        </a:p>
      </dgm:t>
    </dgm:pt>
    <dgm:pt modelId="{41419306-AE0B-483A-AF5F-6C1209DFD928}">
      <dgm:prSet/>
      <dgm:spPr>
        <a:solidFill>
          <a:srgbClr val="00B2BB"/>
        </a:solidFill>
      </dgm:spPr>
      <dgm:t>
        <a:bodyPr/>
        <a:lstStyle/>
        <a:p>
          <a:r>
            <a:rPr lang="en-US" b="0" spc="-10" dirty="0">
              <a:solidFill>
                <a:srgbClr val="003366"/>
              </a:solidFill>
              <a:latin typeface="Raleway" panose="020B0503030101060003"/>
              <a:cs typeface="Futura-Medium"/>
            </a:rPr>
            <a:t>Deliver </a:t>
          </a:r>
          <a:r>
            <a:rPr lang="en-US" b="0" spc="-5" dirty="0">
              <a:solidFill>
                <a:srgbClr val="003366"/>
              </a:solidFill>
              <a:latin typeface="Raleway" panose="020B0503030101060003"/>
              <a:cs typeface="Futura-Medium"/>
            </a:rPr>
            <a:t>value </a:t>
          </a:r>
          <a:r>
            <a:rPr lang="en-US" b="0" dirty="0">
              <a:solidFill>
                <a:srgbClr val="003366"/>
              </a:solidFill>
              <a:latin typeface="Raleway" panose="020B0503030101060003"/>
              <a:cs typeface="Futura-Medium"/>
            </a:rPr>
            <a:t>for </a:t>
          </a:r>
          <a:r>
            <a:rPr lang="en-US" b="0" spc="-15" dirty="0">
              <a:solidFill>
                <a:srgbClr val="003366"/>
              </a:solidFill>
              <a:latin typeface="Raleway" panose="020B0503030101060003"/>
              <a:cs typeface="Futura-Medium"/>
            </a:rPr>
            <a:t>money, </a:t>
          </a:r>
          <a:r>
            <a:rPr lang="en-US" b="0" dirty="0">
              <a:solidFill>
                <a:srgbClr val="003366"/>
              </a:solidFill>
              <a:latin typeface="Raleway" panose="020B0503030101060003"/>
              <a:cs typeface="Futura-Medium"/>
            </a:rPr>
            <a:t>making best use  </a:t>
          </a:r>
          <a:r>
            <a:rPr lang="en-US" b="0" spc="-5" dirty="0">
              <a:solidFill>
                <a:srgbClr val="003366"/>
              </a:solidFill>
              <a:latin typeface="Raleway" panose="020B0503030101060003"/>
              <a:cs typeface="Futura-Medium"/>
            </a:rPr>
            <a:t>of resources across </a:t>
          </a:r>
          <a:r>
            <a:rPr lang="en-US" b="0" spc="5" dirty="0">
              <a:solidFill>
                <a:srgbClr val="003366"/>
              </a:solidFill>
              <a:latin typeface="Raleway" panose="020B0503030101060003"/>
              <a:cs typeface="Futura-Medium"/>
            </a:rPr>
            <a:t>the</a:t>
          </a:r>
          <a:r>
            <a:rPr lang="en-US" b="0" spc="-10" dirty="0">
              <a:solidFill>
                <a:srgbClr val="003366"/>
              </a:solidFill>
              <a:latin typeface="Raleway" panose="020B0503030101060003"/>
              <a:cs typeface="Futura-Medium"/>
            </a:rPr>
            <a:t> </a:t>
          </a:r>
          <a:r>
            <a:rPr lang="en-US" b="0" dirty="0">
              <a:solidFill>
                <a:srgbClr val="003366"/>
              </a:solidFill>
              <a:latin typeface="Raleway" panose="020B0503030101060003"/>
              <a:cs typeface="Futura-Medium"/>
            </a:rPr>
            <a:t>system and spending within our means</a:t>
          </a:r>
        </a:p>
      </dgm:t>
    </dgm:pt>
    <dgm:pt modelId="{4E81FF83-8E73-48A6-86B0-18359D60E330}" type="parTrans" cxnId="{C29495F1-5EB9-4D93-91A4-9C945C91C097}">
      <dgm:prSet/>
      <dgm:spPr/>
      <dgm:t>
        <a:bodyPr/>
        <a:lstStyle/>
        <a:p>
          <a:endParaRPr lang="en-GB"/>
        </a:p>
      </dgm:t>
    </dgm:pt>
    <dgm:pt modelId="{0598088D-9491-4CCA-AE0D-000CC0212BF1}" type="sibTrans" cxnId="{C29495F1-5EB9-4D93-91A4-9C945C91C097}">
      <dgm:prSet/>
      <dgm:spPr/>
      <dgm:t>
        <a:bodyPr/>
        <a:lstStyle/>
        <a:p>
          <a:endParaRPr lang="en-GB"/>
        </a:p>
      </dgm:t>
    </dgm:pt>
    <dgm:pt modelId="{DF714C5D-9C93-4FFF-AC30-7526B6CDA690}">
      <dgm:prSet/>
      <dgm:spPr>
        <a:solidFill>
          <a:srgbClr val="00B2BB"/>
        </a:solidFill>
      </dgm:spPr>
      <dgm:t>
        <a:bodyPr/>
        <a:lstStyle/>
        <a:p>
          <a:r>
            <a:rPr lang="en-US" b="0" spc="-10" dirty="0">
              <a:solidFill>
                <a:srgbClr val="003366"/>
              </a:solidFill>
              <a:latin typeface="Raleway" panose="020B0503030101060003"/>
              <a:cs typeface="Futura-Medium"/>
            </a:rPr>
            <a:t>Develop </a:t>
          </a:r>
          <a:r>
            <a:rPr lang="en-US" b="0" dirty="0">
              <a:solidFill>
                <a:srgbClr val="003366"/>
              </a:solidFill>
              <a:latin typeface="Raleway" panose="020B0503030101060003"/>
              <a:cs typeface="Futura-Medium"/>
            </a:rPr>
            <a:t>self supporting, thriving  communities</a:t>
          </a:r>
        </a:p>
      </dgm:t>
    </dgm:pt>
    <dgm:pt modelId="{BCB5A552-4FEA-4DAD-8C00-3FEC07706809}" type="parTrans" cxnId="{354EF914-5932-462B-8F15-8B85712A090F}">
      <dgm:prSet/>
      <dgm:spPr/>
      <dgm:t>
        <a:bodyPr/>
        <a:lstStyle/>
        <a:p>
          <a:endParaRPr lang="en-GB"/>
        </a:p>
      </dgm:t>
    </dgm:pt>
    <dgm:pt modelId="{507E672D-372B-4D94-9794-4CD33B3C00C2}" type="sibTrans" cxnId="{354EF914-5932-462B-8F15-8B85712A090F}">
      <dgm:prSet/>
      <dgm:spPr/>
      <dgm:t>
        <a:bodyPr/>
        <a:lstStyle/>
        <a:p>
          <a:endParaRPr lang="en-GB"/>
        </a:p>
      </dgm:t>
    </dgm:pt>
    <dgm:pt modelId="{56381BE9-384E-4693-811A-52068CC277EE}" type="pres">
      <dgm:prSet presAssocID="{E0C45F67-66DA-4A23-AF5C-38F26D3B3AFD}" presName="Name0" presStyleCnt="0">
        <dgm:presLayoutVars>
          <dgm:chPref val="1"/>
          <dgm:dir/>
          <dgm:animOne val="branch"/>
          <dgm:animLvl val="lvl"/>
          <dgm:resizeHandles/>
        </dgm:presLayoutVars>
      </dgm:prSet>
      <dgm:spPr/>
    </dgm:pt>
    <dgm:pt modelId="{0C643761-B0B1-47EF-B501-16A6BAA248B8}" type="pres">
      <dgm:prSet presAssocID="{1C45F2B1-C725-4C20-8E21-B44D9BF43941}" presName="vertOne" presStyleCnt="0"/>
      <dgm:spPr/>
    </dgm:pt>
    <dgm:pt modelId="{BCACCC97-F44F-4FE4-9B34-88F759994D5B}" type="pres">
      <dgm:prSet presAssocID="{1C45F2B1-C725-4C20-8E21-B44D9BF43941}" presName="txOne" presStyleLbl="node0" presStyleIdx="0" presStyleCnt="1" custScaleY="64913" custLinFactNeighborX="-3190" custLinFactNeighborY="-3073">
        <dgm:presLayoutVars>
          <dgm:chPref val="3"/>
        </dgm:presLayoutVars>
      </dgm:prSet>
      <dgm:spPr/>
    </dgm:pt>
    <dgm:pt modelId="{C6970540-B278-415F-BEB2-9F1A0600CF67}" type="pres">
      <dgm:prSet presAssocID="{1C45F2B1-C725-4C20-8E21-B44D9BF43941}" presName="parTransOne" presStyleCnt="0"/>
      <dgm:spPr/>
    </dgm:pt>
    <dgm:pt modelId="{D366121B-C420-4136-A904-A7854AA5389E}" type="pres">
      <dgm:prSet presAssocID="{1C45F2B1-C725-4C20-8E21-B44D9BF43941}" presName="horzOne" presStyleCnt="0"/>
      <dgm:spPr/>
    </dgm:pt>
    <dgm:pt modelId="{EA343250-7D9F-46F3-8608-89C90B1367FB}" type="pres">
      <dgm:prSet presAssocID="{C21C8A2A-00D6-4987-BACB-1BC41F253CED}" presName="vertTwo" presStyleCnt="0"/>
      <dgm:spPr/>
    </dgm:pt>
    <dgm:pt modelId="{0946F3C0-736C-4419-9624-A130BB2BF335}" type="pres">
      <dgm:prSet presAssocID="{C21C8A2A-00D6-4987-BACB-1BC41F253CED}" presName="txTwo" presStyleLbl="node2" presStyleIdx="0" presStyleCnt="9">
        <dgm:presLayoutVars>
          <dgm:chPref val="3"/>
        </dgm:presLayoutVars>
      </dgm:prSet>
      <dgm:spPr/>
    </dgm:pt>
    <dgm:pt modelId="{C4723332-4BCE-4C17-9C8D-BEDC62284A02}" type="pres">
      <dgm:prSet presAssocID="{C21C8A2A-00D6-4987-BACB-1BC41F253CED}" presName="horzTwo" presStyleCnt="0"/>
      <dgm:spPr/>
    </dgm:pt>
    <dgm:pt modelId="{FDE8269B-1714-46B6-9920-20214342E09A}" type="pres">
      <dgm:prSet presAssocID="{354E81FD-F1CD-45D0-AE88-8D4BC9DC1FB9}" presName="sibSpaceTwo" presStyleCnt="0"/>
      <dgm:spPr/>
    </dgm:pt>
    <dgm:pt modelId="{9F939DD9-2C95-4E42-9AD2-5C07202B397E}" type="pres">
      <dgm:prSet presAssocID="{B9BF3164-EB05-403E-B97D-6F386ECAB30E}" presName="vertTwo" presStyleCnt="0"/>
      <dgm:spPr/>
    </dgm:pt>
    <dgm:pt modelId="{601E21E0-8379-4AE4-91E6-366CA88919A5}" type="pres">
      <dgm:prSet presAssocID="{B9BF3164-EB05-403E-B97D-6F386ECAB30E}" presName="txTwo" presStyleLbl="node2" presStyleIdx="1" presStyleCnt="9">
        <dgm:presLayoutVars>
          <dgm:chPref val="3"/>
        </dgm:presLayoutVars>
      </dgm:prSet>
      <dgm:spPr/>
    </dgm:pt>
    <dgm:pt modelId="{8F711541-DD79-4683-AF06-B00C1AA08F3D}" type="pres">
      <dgm:prSet presAssocID="{B9BF3164-EB05-403E-B97D-6F386ECAB30E}" presName="horzTwo" presStyleCnt="0"/>
      <dgm:spPr/>
    </dgm:pt>
    <dgm:pt modelId="{2CFB2171-0090-466C-B52F-072C65A69550}" type="pres">
      <dgm:prSet presAssocID="{F32E6E71-5608-4A71-8AF1-8E82442D8854}" presName="sibSpaceTwo" presStyleCnt="0"/>
      <dgm:spPr/>
    </dgm:pt>
    <dgm:pt modelId="{C5C52A92-0688-4809-8C21-4F5BEE83C05A}" type="pres">
      <dgm:prSet presAssocID="{CE8AFB25-5254-4B22-BD03-44094E7C53C8}" presName="vertTwo" presStyleCnt="0"/>
      <dgm:spPr/>
    </dgm:pt>
    <dgm:pt modelId="{C90728A2-6AD4-414B-A449-FE99270C2761}" type="pres">
      <dgm:prSet presAssocID="{CE8AFB25-5254-4B22-BD03-44094E7C53C8}" presName="txTwo" presStyleLbl="node2" presStyleIdx="2" presStyleCnt="9">
        <dgm:presLayoutVars>
          <dgm:chPref val="3"/>
        </dgm:presLayoutVars>
      </dgm:prSet>
      <dgm:spPr/>
    </dgm:pt>
    <dgm:pt modelId="{0C19D89F-A1B8-4FCB-A4B4-C24D9648313A}" type="pres">
      <dgm:prSet presAssocID="{CE8AFB25-5254-4B22-BD03-44094E7C53C8}" presName="horzTwo" presStyleCnt="0"/>
      <dgm:spPr/>
    </dgm:pt>
    <dgm:pt modelId="{8286E480-B563-4695-B796-78C36AF6E351}" type="pres">
      <dgm:prSet presAssocID="{D01628B8-71D8-489D-841B-A68F4EC48D49}" presName="sibSpaceTwo" presStyleCnt="0"/>
      <dgm:spPr/>
    </dgm:pt>
    <dgm:pt modelId="{236F76F7-6828-4FE1-AEE1-386691B3C87A}" type="pres">
      <dgm:prSet presAssocID="{EEFB336A-9516-4007-9EC6-FF01CB164943}" presName="vertTwo" presStyleCnt="0"/>
      <dgm:spPr/>
    </dgm:pt>
    <dgm:pt modelId="{11C9DB09-1486-4C3E-A90C-462351179E6D}" type="pres">
      <dgm:prSet presAssocID="{EEFB336A-9516-4007-9EC6-FF01CB164943}" presName="txTwo" presStyleLbl="node2" presStyleIdx="3" presStyleCnt="9">
        <dgm:presLayoutVars>
          <dgm:chPref val="3"/>
        </dgm:presLayoutVars>
      </dgm:prSet>
      <dgm:spPr/>
    </dgm:pt>
    <dgm:pt modelId="{B16E00F0-F13E-4EAC-AEF1-0CCAACF7FB76}" type="pres">
      <dgm:prSet presAssocID="{EEFB336A-9516-4007-9EC6-FF01CB164943}" presName="horzTwo" presStyleCnt="0"/>
      <dgm:spPr/>
    </dgm:pt>
    <dgm:pt modelId="{0737F833-3F31-4931-ADA0-A7240A6EFD39}" type="pres">
      <dgm:prSet presAssocID="{72038238-3ABC-41E5-832F-15D5942975B3}" presName="sibSpaceTwo" presStyleCnt="0"/>
      <dgm:spPr/>
    </dgm:pt>
    <dgm:pt modelId="{3A87DB9F-CF17-4793-9326-EA6E8794D394}" type="pres">
      <dgm:prSet presAssocID="{09A43AE0-C6AB-4101-9FA3-01401543F017}" presName="vertTwo" presStyleCnt="0"/>
      <dgm:spPr/>
    </dgm:pt>
    <dgm:pt modelId="{4308FA77-96AE-4D98-9289-6BFFD504D444}" type="pres">
      <dgm:prSet presAssocID="{09A43AE0-C6AB-4101-9FA3-01401543F017}" presName="txTwo" presStyleLbl="node2" presStyleIdx="4" presStyleCnt="9">
        <dgm:presLayoutVars>
          <dgm:chPref val="3"/>
        </dgm:presLayoutVars>
      </dgm:prSet>
      <dgm:spPr/>
    </dgm:pt>
    <dgm:pt modelId="{59969815-5411-4829-844F-B792C548167F}" type="pres">
      <dgm:prSet presAssocID="{09A43AE0-C6AB-4101-9FA3-01401543F017}" presName="horzTwo" presStyleCnt="0"/>
      <dgm:spPr/>
    </dgm:pt>
    <dgm:pt modelId="{647533E0-6AD4-4C5A-AA95-EB57D0BA1CAD}" type="pres">
      <dgm:prSet presAssocID="{DC5AFA99-73D6-45CA-B716-CFE03EAEB66D}" presName="sibSpaceTwo" presStyleCnt="0"/>
      <dgm:spPr/>
    </dgm:pt>
    <dgm:pt modelId="{CC4CD9C7-559D-4F48-809B-2C6389A5C09A}" type="pres">
      <dgm:prSet presAssocID="{5B8A1EAD-30F3-47FF-BF0C-A7E0B7B82996}" presName="vertTwo" presStyleCnt="0"/>
      <dgm:spPr/>
    </dgm:pt>
    <dgm:pt modelId="{43A88128-628D-4F78-86E8-09CF463EFFF1}" type="pres">
      <dgm:prSet presAssocID="{5B8A1EAD-30F3-47FF-BF0C-A7E0B7B82996}" presName="txTwo" presStyleLbl="node2" presStyleIdx="5" presStyleCnt="9">
        <dgm:presLayoutVars>
          <dgm:chPref val="3"/>
        </dgm:presLayoutVars>
      </dgm:prSet>
      <dgm:spPr/>
    </dgm:pt>
    <dgm:pt modelId="{CA03B03E-26BF-427E-8528-8397579BD561}" type="pres">
      <dgm:prSet presAssocID="{5B8A1EAD-30F3-47FF-BF0C-A7E0B7B82996}" presName="horzTwo" presStyleCnt="0"/>
      <dgm:spPr/>
    </dgm:pt>
    <dgm:pt modelId="{E299F0E2-6D1E-4692-84CF-2701005A824A}" type="pres">
      <dgm:prSet presAssocID="{850B000C-C2E8-4825-8AF6-65D0E255DB47}" presName="sibSpaceTwo" presStyleCnt="0"/>
      <dgm:spPr/>
    </dgm:pt>
    <dgm:pt modelId="{B0D13CB6-A5A0-4458-8C40-A1E0C744F3ED}" type="pres">
      <dgm:prSet presAssocID="{2C31FD64-67BC-4558-BAE9-E825A3598247}" presName="vertTwo" presStyleCnt="0"/>
      <dgm:spPr/>
    </dgm:pt>
    <dgm:pt modelId="{86194E1F-72E0-4538-8F7D-29E7679E0DBA}" type="pres">
      <dgm:prSet presAssocID="{2C31FD64-67BC-4558-BAE9-E825A3598247}" presName="txTwo" presStyleLbl="node2" presStyleIdx="6" presStyleCnt="9">
        <dgm:presLayoutVars>
          <dgm:chPref val="3"/>
        </dgm:presLayoutVars>
      </dgm:prSet>
      <dgm:spPr/>
    </dgm:pt>
    <dgm:pt modelId="{D1B1FEB0-AE95-45E2-A7E1-2208CF0C3917}" type="pres">
      <dgm:prSet presAssocID="{2C31FD64-67BC-4558-BAE9-E825A3598247}" presName="horzTwo" presStyleCnt="0"/>
      <dgm:spPr/>
    </dgm:pt>
    <dgm:pt modelId="{5E4043C6-C44C-4B06-A323-8C7AB333D5C4}" type="pres">
      <dgm:prSet presAssocID="{175438F8-A32A-4DE2-AC04-8327FCA2142B}" presName="sibSpaceTwo" presStyleCnt="0"/>
      <dgm:spPr/>
    </dgm:pt>
    <dgm:pt modelId="{EC1785A8-96F9-499C-9D2A-1D146A7AC42D}" type="pres">
      <dgm:prSet presAssocID="{41419306-AE0B-483A-AF5F-6C1209DFD928}" presName="vertTwo" presStyleCnt="0"/>
      <dgm:spPr/>
    </dgm:pt>
    <dgm:pt modelId="{090B5DFD-411D-49BE-BF29-70954B70F46D}" type="pres">
      <dgm:prSet presAssocID="{41419306-AE0B-483A-AF5F-6C1209DFD928}" presName="txTwo" presStyleLbl="node2" presStyleIdx="7" presStyleCnt="9">
        <dgm:presLayoutVars>
          <dgm:chPref val="3"/>
        </dgm:presLayoutVars>
      </dgm:prSet>
      <dgm:spPr/>
    </dgm:pt>
    <dgm:pt modelId="{0D5F1FD0-9FD8-463C-A63F-F433070C3087}" type="pres">
      <dgm:prSet presAssocID="{41419306-AE0B-483A-AF5F-6C1209DFD928}" presName="horzTwo" presStyleCnt="0"/>
      <dgm:spPr/>
    </dgm:pt>
    <dgm:pt modelId="{83D6FF7F-4E7B-45A6-B374-2D11833C8E89}" type="pres">
      <dgm:prSet presAssocID="{0598088D-9491-4CCA-AE0D-000CC0212BF1}" presName="sibSpaceTwo" presStyleCnt="0"/>
      <dgm:spPr/>
    </dgm:pt>
    <dgm:pt modelId="{07D548C5-24FF-4F5A-B814-F6BD3085CADE}" type="pres">
      <dgm:prSet presAssocID="{DF714C5D-9C93-4FFF-AC30-7526B6CDA690}" presName="vertTwo" presStyleCnt="0"/>
      <dgm:spPr/>
    </dgm:pt>
    <dgm:pt modelId="{EE66E76E-52E1-41F7-A749-1B9591110BC8}" type="pres">
      <dgm:prSet presAssocID="{DF714C5D-9C93-4FFF-AC30-7526B6CDA690}" presName="txTwo" presStyleLbl="node2" presStyleIdx="8" presStyleCnt="9">
        <dgm:presLayoutVars>
          <dgm:chPref val="3"/>
        </dgm:presLayoutVars>
      </dgm:prSet>
      <dgm:spPr/>
    </dgm:pt>
    <dgm:pt modelId="{32F05868-3512-423A-9404-42D339F1EA65}" type="pres">
      <dgm:prSet presAssocID="{DF714C5D-9C93-4FFF-AC30-7526B6CDA690}" presName="horzTwo" presStyleCnt="0"/>
      <dgm:spPr/>
    </dgm:pt>
  </dgm:ptLst>
  <dgm:cxnLst>
    <dgm:cxn modelId="{354EF914-5932-462B-8F15-8B85712A090F}" srcId="{1C45F2B1-C725-4C20-8E21-B44D9BF43941}" destId="{DF714C5D-9C93-4FFF-AC30-7526B6CDA690}" srcOrd="8" destOrd="0" parTransId="{BCB5A552-4FEA-4DAD-8C00-3FEC07706809}" sibTransId="{507E672D-372B-4D94-9794-4CD33B3C00C2}"/>
    <dgm:cxn modelId="{D2932D1F-316B-48B8-8BC8-8E4E90D70044}" type="presOf" srcId="{09A43AE0-C6AB-4101-9FA3-01401543F017}" destId="{4308FA77-96AE-4D98-9289-6BFFD504D444}" srcOrd="0" destOrd="0" presId="urn:microsoft.com/office/officeart/2005/8/layout/hierarchy4"/>
    <dgm:cxn modelId="{257D4E21-CED8-4D27-AF99-25388DEE9BB7}" type="presOf" srcId="{B9BF3164-EB05-403E-B97D-6F386ECAB30E}" destId="{601E21E0-8379-4AE4-91E6-366CA88919A5}" srcOrd="0" destOrd="0" presId="urn:microsoft.com/office/officeart/2005/8/layout/hierarchy4"/>
    <dgm:cxn modelId="{EC275F32-7134-441E-89E8-D0DA20E16579}" type="presOf" srcId="{DF714C5D-9C93-4FFF-AC30-7526B6CDA690}" destId="{EE66E76E-52E1-41F7-A749-1B9591110BC8}" srcOrd="0" destOrd="0" presId="urn:microsoft.com/office/officeart/2005/8/layout/hierarchy4"/>
    <dgm:cxn modelId="{841C5C38-EE25-4C1C-A03E-59B8B63AED35}" type="presOf" srcId="{41419306-AE0B-483A-AF5F-6C1209DFD928}" destId="{090B5DFD-411D-49BE-BF29-70954B70F46D}" srcOrd="0" destOrd="0" presId="urn:microsoft.com/office/officeart/2005/8/layout/hierarchy4"/>
    <dgm:cxn modelId="{66636E5C-DAD1-47CD-A159-5C6FAB26A78A}" type="presOf" srcId="{EEFB336A-9516-4007-9EC6-FF01CB164943}" destId="{11C9DB09-1486-4C3E-A90C-462351179E6D}" srcOrd="0" destOrd="0" presId="urn:microsoft.com/office/officeart/2005/8/layout/hierarchy4"/>
    <dgm:cxn modelId="{45268243-D422-4066-BC7E-1F1F854FF81E}" srcId="{E0C45F67-66DA-4A23-AF5C-38F26D3B3AFD}" destId="{1C45F2B1-C725-4C20-8E21-B44D9BF43941}" srcOrd="0" destOrd="0" parTransId="{EC7945CD-A16B-4504-BBD5-8B54EC1ECA14}" sibTransId="{2F2FD388-0A6E-46C9-8D1A-5091D517480A}"/>
    <dgm:cxn modelId="{DD6BFE4C-BB51-4939-9187-A247ED31DA05}" srcId="{1C45F2B1-C725-4C20-8E21-B44D9BF43941}" destId="{C21C8A2A-00D6-4987-BACB-1BC41F253CED}" srcOrd="0" destOrd="0" parTransId="{FD1A1792-8595-4B7A-934B-F06D2374EBB7}" sibTransId="{354E81FD-F1CD-45D0-AE88-8D4BC9DC1FB9}"/>
    <dgm:cxn modelId="{25F07D4D-2B2E-47B9-82E8-008AF46477CA}" srcId="{1C45F2B1-C725-4C20-8E21-B44D9BF43941}" destId="{B9BF3164-EB05-403E-B97D-6F386ECAB30E}" srcOrd="1" destOrd="0" parTransId="{689AF61B-F249-4C82-986B-CB72A9748D34}" sibTransId="{F32E6E71-5608-4A71-8AF1-8E82442D8854}"/>
    <dgm:cxn modelId="{E2895A52-74D5-42FF-B151-37A6C482DE62}" type="presOf" srcId="{C21C8A2A-00D6-4987-BACB-1BC41F253CED}" destId="{0946F3C0-736C-4419-9624-A130BB2BF335}" srcOrd="0" destOrd="0" presId="urn:microsoft.com/office/officeart/2005/8/layout/hierarchy4"/>
    <dgm:cxn modelId="{B0BF717B-9FF6-4A45-A108-FA42C7B316F0}" srcId="{1C45F2B1-C725-4C20-8E21-B44D9BF43941}" destId="{5B8A1EAD-30F3-47FF-BF0C-A7E0B7B82996}" srcOrd="5" destOrd="0" parTransId="{13F327B1-6E8B-4E0F-B5B3-2201C4E5A3C6}" sibTransId="{850B000C-C2E8-4825-8AF6-65D0E255DB47}"/>
    <dgm:cxn modelId="{44AE31A0-6127-4DD5-B619-604E28F31236}" type="presOf" srcId="{5B8A1EAD-30F3-47FF-BF0C-A7E0B7B82996}" destId="{43A88128-628D-4F78-86E8-09CF463EFFF1}" srcOrd="0" destOrd="0" presId="urn:microsoft.com/office/officeart/2005/8/layout/hierarchy4"/>
    <dgm:cxn modelId="{E07858A5-03CC-4A19-B9E9-7EB98D1667E1}" type="presOf" srcId="{1C45F2B1-C725-4C20-8E21-B44D9BF43941}" destId="{BCACCC97-F44F-4FE4-9B34-88F759994D5B}" srcOrd="0" destOrd="0" presId="urn:microsoft.com/office/officeart/2005/8/layout/hierarchy4"/>
    <dgm:cxn modelId="{0FA44AAA-8FEC-4ED0-9A43-C18834C6965C}" type="presOf" srcId="{2C31FD64-67BC-4558-BAE9-E825A3598247}" destId="{86194E1F-72E0-4538-8F7D-29E7679E0DBA}" srcOrd="0" destOrd="0" presId="urn:microsoft.com/office/officeart/2005/8/layout/hierarchy4"/>
    <dgm:cxn modelId="{2C3AE0B4-1A3E-4CE5-8163-7EAF84262402}" srcId="{1C45F2B1-C725-4C20-8E21-B44D9BF43941}" destId="{09A43AE0-C6AB-4101-9FA3-01401543F017}" srcOrd="4" destOrd="0" parTransId="{3C69A90A-46DF-4259-89AF-D104794A77DC}" sibTransId="{DC5AFA99-73D6-45CA-B716-CFE03EAEB66D}"/>
    <dgm:cxn modelId="{B84694BE-4E31-45F3-BD2A-B33E0154DEB2}" type="presOf" srcId="{E0C45F67-66DA-4A23-AF5C-38F26D3B3AFD}" destId="{56381BE9-384E-4693-811A-52068CC277EE}" srcOrd="0" destOrd="0" presId="urn:microsoft.com/office/officeart/2005/8/layout/hierarchy4"/>
    <dgm:cxn modelId="{89DAEDD1-A2C0-4810-86EB-24B5F9DBEB4B}" srcId="{1C45F2B1-C725-4C20-8E21-B44D9BF43941}" destId="{2C31FD64-67BC-4558-BAE9-E825A3598247}" srcOrd="6" destOrd="0" parTransId="{A2289112-6457-4015-B9A7-CDAF1F986279}" sibTransId="{175438F8-A32A-4DE2-AC04-8327FCA2142B}"/>
    <dgm:cxn modelId="{25E886DD-093B-4CFD-88F1-A967C20DBE9B}" type="presOf" srcId="{CE8AFB25-5254-4B22-BD03-44094E7C53C8}" destId="{C90728A2-6AD4-414B-A449-FE99270C2761}" srcOrd="0" destOrd="0" presId="urn:microsoft.com/office/officeart/2005/8/layout/hierarchy4"/>
    <dgm:cxn modelId="{63247AED-4BE4-4B37-95E0-4015048C9F3F}" srcId="{1C45F2B1-C725-4C20-8E21-B44D9BF43941}" destId="{EEFB336A-9516-4007-9EC6-FF01CB164943}" srcOrd="3" destOrd="0" parTransId="{0957EEA6-D34B-4DF7-9C83-F0FE5F3D1DA4}" sibTransId="{72038238-3ABC-41E5-832F-15D5942975B3}"/>
    <dgm:cxn modelId="{C29495F1-5EB9-4D93-91A4-9C945C91C097}" srcId="{1C45F2B1-C725-4C20-8E21-B44D9BF43941}" destId="{41419306-AE0B-483A-AF5F-6C1209DFD928}" srcOrd="7" destOrd="0" parTransId="{4E81FF83-8E73-48A6-86B0-18359D60E330}" sibTransId="{0598088D-9491-4CCA-AE0D-000CC0212BF1}"/>
    <dgm:cxn modelId="{52E5EAFE-CEA3-4E00-80BD-C7F9C7E5E018}" srcId="{1C45F2B1-C725-4C20-8E21-B44D9BF43941}" destId="{CE8AFB25-5254-4B22-BD03-44094E7C53C8}" srcOrd="2" destOrd="0" parTransId="{39F41BC3-2DAC-411D-B4B1-8E0AEDF25A57}" sibTransId="{D01628B8-71D8-489D-841B-A68F4EC48D49}"/>
    <dgm:cxn modelId="{AA5E111E-A15E-4CF3-9315-EE03AEE9E79D}" type="presParOf" srcId="{56381BE9-384E-4693-811A-52068CC277EE}" destId="{0C643761-B0B1-47EF-B501-16A6BAA248B8}" srcOrd="0" destOrd="0" presId="urn:microsoft.com/office/officeart/2005/8/layout/hierarchy4"/>
    <dgm:cxn modelId="{36894F79-2B50-4AE8-91C5-46DB425877AF}" type="presParOf" srcId="{0C643761-B0B1-47EF-B501-16A6BAA248B8}" destId="{BCACCC97-F44F-4FE4-9B34-88F759994D5B}" srcOrd="0" destOrd="0" presId="urn:microsoft.com/office/officeart/2005/8/layout/hierarchy4"/>
    <dgm:cxn modelId="{5B01B993-D4C8-44AE-8453-7B4D8FACCB22}" type="presParOf" srcId="{0C643761-B0B1-47EF-B501-16A6BAA248B8}" destId="{C6970540-B278-415F-BEB2-9F1A0600CF67}" srcOrd="1" destOrd="0" presId="urn:microsoft.com/office/officeart/2005/8/layout/hierarchy4"/>
    <dgm:cxn modelId="{346184CB-D9B7-41CB-8469-ACACBE461693}" type="presParOf" srcId="{0C643761-B0B1-47EF-B501-16A6BAA248B8}" destId="{D366121B-C420-4136-A904-A7854AA5389E}" srcOrd="2" destOrd="0" presId="urn:microsoft.com/office/officeart/2005/8/layout/hierarchy4"/>
    <dgm:cxn modelId="{08C4F580-1C0B-41C7-B23C-024949DC4B57}" type="presParOf" srcId="{D366121B-C420-4136-A904-A7854AA5389E}" destId="{EA343250-7D9F-46F3-8608-89C90B1367FB}" srcOrd="0" destOrd="0" presId="urn:microsoft.com/office/officeart/2005/8/layout/hierarchy4"/>
    <dgm:cxn modelId="{472E0E96-5EAF-4927-942C-1D88F288EA40}" type="presParOf" srcId="{EA343250-7D9F-46F3-8608-89C90B1367FB}" destId="{0946F3C0-736C-4419-9624-A130BB2BF335}" srcOrd="0" destOrd="0" presId="urn:microsoft.com/office/officeart/2005/8/layout/hierarchy4"/>
    <dgm:cxn modelId="{93447B82-0FFF-43DE-987A-8F08D37E988B}" type="presParOf" srcId="{EA343250-7D9F-46F3-8608-89C90B1367FB}" destId="{C4723332-4BCE-4C17-9C8D-BEDC62284A02}" srcOrd="1" destOrd="0" presId="urn:microsoft.com/office/officeart/2005/8/layout/hierarchy4"/>
    <dgm:cxn modelId="{8F9EE750-A517-4850-8A44-6AA00AB39BB4}" type="presParOf" srcId="{D366121B-C420-4136-A904-A7854AA5389E}" destId="{FDE8269B-1714-46B6-9920-20214342E09A}" srcOrd="1" destOrd="0" presId="urn:microsoft.com/office/officeart/2005/8/layout/hierarchy4"/>
    <dgm:cxn modelId="{B7FCD665-A98A-497A-A112-4AC1CB613088}" type="presParOf" srcId="{D366121B-C420-4136-A904-A7854AA5389E}" destId="{9F939DD9-2C95-4E42-9AD2-5C07202B397E}" srcOrd="2" destOrd="0" presId="urn:microsoft.com/office/officeart/2005/8/layout/hierarchy4"/>
    <dgm:cxn modelId="{272E1EB4-F8FD-49B7-90CD-6601A5950A5C}" type="presParOf" srcId="{9F939DD9-2C95-4E42-9AD2-5C07202B397E}" destId="{601E21E0-8379-4AE4-91E6-366CA88919A5}" srcOrd="0" destOrd="0" presId="urn:microsoft.com/office/officeart/2005/8/layout/hierarchy4"/>
    <dgm:cxn modelId="{7B32B7DA-029F-4A0F-AD81-E0E4777FEB9F}" type="presParOf" srcId="{9F939DD9-2C95-4E42-9AD2-5C07202B397E}" destId="{8F711541-DD79-4683-AF06-B00C1AA08F3D}" srcOrd="1" destOrd="0" presId="urn:microsoft.com/office/officeart/2005/8/layout/hierarchy4"/>
    <dgm:cxn modelId="{4BAA6EF9-648D-405D-A86D-E24165A9DF2D}" type="presParOf" srcId="{D366121B-C420-4136-A904-A7854AA5389E}" destId="{2CFB2171-0090-466C-B52F-072C65A69550}" srcOrd="3" destOrd="0" presId="urn:microsoft.com/office/officeart/2005/8/layout/hierarchy4"/>
    <dgm:cxn modelId="{056C93DC-2230-4D21-BA8B-BF63BDA2F2AE}" type="presParOf" srcId="{D366121B-C420-4136-A904-A7854AA5389E}" destId="{C5C52A92-0688-4809-8C21-4F5BEE83C05A}" srcOrd="4" destOrd="0" presId="urn:microsoft.com/office/officeart/2005/8/layout/hierarchy4"/>
    <dgm:cxn modelId="{B8CD29CD-D78C-41D0-B4FC-553D328C8880}" type="presParOf" srcId="{C5C52A92-0688-4809-8C21-4F5BEE83C05A}" destId="{C90728A2-6AD4-414B-A449-FE99270C2761}" srcOrd="0" destOrd="0" presId="urn:microsoft.com/office/officeart/2005/8/layout/hierarchy4"/>
    <dgm:cxn modelId="{DD350AFC-5A32-4C7E-BC17-D0BF72AF861C}" type="presParOf" srcId="{C5C52A92-0688-4809-8C21-4F5BEE83C05A}" destId="{0C19D89F-A1B8-4FCB-A4B4-C24D9648313A}" srcOrd="1" destOrd="0" presId="urn:microsoft.com/office/officeart/2005/8/layout/hierarchy4"/>
    <dgm:cxn modelId="{36E28F8A-444B-48BD-948C-666EDED2E1F7}" type="presParOf" srcId="{D366121B-C420-4136-A904-A7854AA5389E}" destId="{8286E480-B563-4695-B796-78C36AF6E351}" srcOrd="5" destOrd="0" presId="urn:microsoft.com/office/officeart/2005/8/layout/hierarchy4"/>
    <dgm:cxn modelId="{E479B2C0-B782-44E4-825F-86B9B91A7157}" type="presParOf" srcId="{D366121B-C420-4136-A904-A7854AA5389E}" destId="{236F76F7-6828-4FE1-AEE1-386691B3C87A}" srcOrd="6" destOrd="0" presId="urn:microsoft.com/office/officeart/2005/8/layout/hierarchy4"/>
    <dgm:cxn modelId="{5B544371-F0CD-4E63-B2F6-68F168003554}" type="presParOf" srcId="{236F76F7-6828-4FE1-AEE1-386691B3C87A}" destId="{11C9DB09-1486-4C3E-A90C-462351179E6D}" srcOrd="0" destOrd="0" presId="urn:microsoft.com/office/officeart/2005/8/layout/hierarchy4"/>
    <dgm:cxn modelId="{E59D8AAC-A1D0-4F20-AB67-9391B59F83FF}" type="presParOf" srcId="{236F76F7-6828-4FE1-AEE1-386691B3C87A}" destId="{B16E00F0-F13E-4EAC-AEF1-0CCAACF7FB76}" srcOrd="1" destOrd="0" presId="urn:microsoft.com/office/officeart/2005/8/layout/hierarchy4"/>
    <dgm:cxn modelId="{81273AD1-562F-47F5-92C4-AD006581418E}" type="presParOf" srcId="{D366121B-C420-4136-A904-A7854AA5389E}" destId="{0737F833-3F31-4931-ADA0-A7240A6EFD39}" srcOrd="7" destOrd="0" presId="urn:microsoft.com/office/officeart/2005/8/layout/hierarchy4"/>
    <dgm:cxn modelId="{48878888-2340-4CF8-B564-3C03BD0772FB}" type="presParOf" srcId="{D366121B-C420-4136-A904-A7854AA5389E}" destId="{3A87DB9F-CF17-4793-9326-EA6E8794D394}" srcOrd="8" destOrd="0" presId="urn:microsoft.com/office/officeart/2005/8/layout/hierarchy4"/>
    <dgm:cxn modelId="{75ED897E-6688-487F-A4E9-B27CAA78A111}" type="presParOf" srcId="{3A87DB9F-CF17-4793-9326-EA6E8794D394}" destId="{4308FA77-96AE-4D98-9289-6BFFD504D444}" srcOrd="0" destOrd="0" presId="urn:microsoft.com/office/officeart/2005/8/layout/hierarchy4"/>
    <dgm:cxn modelId="{5B25B427-F75F-4D94-9AFD-E78EBBC3340C}" type="presParOf" srcId="{3A87DB9F-CF17-4793-9326-EA6E8794D394}" destId="{59969815-5411-4829-844F-B792C548167F}" srcOrd="1" destOrd="0" presId="urn:microsoft.com/office/officeart/2005/8/layout/hierarchy4"/>
    <dgm:cxn modelId="{3DEC0AD0-67A0-48AA-BC78-EF4E7FB605A4}" type="presParOf" srcId="{D366121B-C420-4136-A904-A7854AA5389E}" destId="{647533E0-6AD4-4C5A-AA95-EB57D0BA1CAD}" srcOrd="9" destOrd="0" presId="urn:microsoft.com/office/officeart/2005/8/layout/hierarchy4"/>
    <dgm:cxn modelId="{61D79AD5-31AF-4553-ABD7-1A03A20388A8}" type="presParOf" srcId="{D366121B-C420-4136-A904-A7854AA5389E}" destId="{CC4CD9C7-559D-4F48-809B-2C6389A5C09A}" srcOrd="10" destOrd="0" presId="urn:microsoft.com/office/officeart/2005/8/layout/hierarchy4"/>
    <dgm:cxn modelId="{54BE75BC-9949-4460-8631-66C3BFAA9775}" type="presParOf" srcId="{CC4CD9C7-559D-4F48-809B-2C6389A5C09A}" destId="{43A88128-628D-4F78-86E8-09CF463EFFF1}" srcOrd="0" destOrd="0" presId="urn:microsoft.com/office/officeart/2005/8/layout/hierarchy4"/>
    <dgm:cxn modelId="{55E71FE9-8809-4C47-9007-B58E66C6B605}" type="presParOf" srcId="{CC4CD9C7-559D-4F48-809B-2C6389A5C09A}" destId="{CA03B03E-26BF-427E-8528-8397579BD561}" srcOrd="1" destOrd="0" presId="urn:microsoft.com/office/officeart/2005/8/layout/hierarchy4"/>
    <dgm:cxn modelId="{EB0CF853-72F0-4D86-8DF2-FDE0033A948D}" type="presParOf" srcId="{D366121B-C420-4136-A904-A7854AA5389E}" destId="{E299F0E2-6D1E-4692-84CF-2701005A824A}" srcOrd="11" destOrd="0" presId="urn:microsoft.com/office/officeart/2005/8/layout/hierarchy4"/>
    <dgm:cxn modelId="{518D40B7-698A-4F9A-A98B-4A560DFEA92C}" type="presParOf" srcId="{D366121B-C420-4136-A904-A7854AA5389E}" destId="{B0D13CB6-A5A0-4458-8C40-A1E0C744F3ED}" srcOrd="12" destOrd="0" presId="urn:microsoft.com/office/officeart/2005/8/layout/hierarchy4"/>
    <dgm:cxn modelId="{F06A095E-BA0C-4992-9022-7CBCDC38E2CC}" type="presParOf" srcId="{B0D13CB6-A5A0-4458-8C40-A1E0C744F3ED}" destId="{86194E1F-72E0-4538-8F7D-29E7679E0DBA}" srcOrd="0" destOrd="0" presId="urn:microsoft.com/office/officeart/2005/8/layout/hierarchy4"/>
    <dgm:cxn modelId="{2CF867C9-DFD0-48CD-8938-494FBB6F649B}" type="presParOf" srcId="{B0D13CB6-A5A0-4458-8C40-A1E0C744F3ED}" destId="{D1B1FEB0-AE95-45E2-A7E1-2208CF0C3917}" srcOrd="1" destOrd="0" presId="urn:microsoft.com/office/officeart/2005/8/layout/hierarchy4"/>
    <dgm:cxn modelId="{F6A44A50-1623-4908-A192-17720396182E}" type="presParOf" srcId="{D366121B-C420-4136-A904-A7854AA5389E}" destId="{5E4043C6-C44C-4B06-A323-8C7AB333D5C4}" srcOrd="13" destOrd="0" presId="urn:microsoft.com/office/officeart/2005/8/layout/hierarchy4"/>
    <dgm:cxn modelId="{C504576C-C38C-484B-8DAC-5DE4E0A2534D}" type="presParOf" srcId="{D366121B-C420-4136-A904-A7854AA5389E}" destId="{EC1785A8-96F9-499C-9D2A-1D146A7AC42D}" srcOrd="14" destOrd="0" presId="urn:microsoft.com/office/officeart/2005/8/layout/hierarchy4"/>
    <dgm:cxn modelId="{32DDCB18-7053-4B28-88DA-CC5CAEE02425}" type="presParOf" srcId="{EC1785A8-96F9-499C-9D2A-1D146A7AC42D}" destId="{090B5DFD-411D-49BE-BF29-70954B70F46D}" srcOrd="0" destOrd="0" presId="urn:microsoft.com/office/officeart/2005/8/layout/hierarchy4"/>
    <dgm:cxn modelId="{6408F258-5274-4054-8EC8-954EB94EA7B0}" type="presParOf" srcId="{EC1785A8-96F9-499C-9D2A-1D146A7AC42D}" destId="{0D5F1FD0-9FD8-463C-A63F-F433070C3087}" srcOrd="1" destOrd="0" presId="urn:microsoft.com/office/officeart/2005/8/layout/hierarchy4"/>
    <dgm:cxn modelId="{5F375B15-3003-40B9-8F28-0B09503D5E17}" type="presParOf" srcId="{D366121B-C420-4136-A904-A7854AA5389E}" destId="{83D6FF7F-4E7B-45A6-B374-2D11833C8E89}" srcOrd="15" destOrd="0" presId="urn:microsoft.com/office/officeart/2005/8/layout/hierarchy4"/>
    <dgm:cxn modelId="{1E9B781E-8359-4B08-9644-55EBC3493D8E}" type="presParOf" srcId="{D366121B-C420-4136-A904-A7854AA5389E}" destId="{07D548C5-24FF-4F5A-B814-F6BD3085CADE}" srcOrd="16" destOrd="0" presId="urn:microsoft.com/office/officeart/2005/8/layout/hierarchy4"/>
    <dgm:cxn modelId="{0C427C54-C959-4EAA-B6AB-8167A0849D68}" type="presParOf" srcId="{07D548C5-24FF-4F5A-B814-F6BD3085CADE}" destId="{EE66E76E-52E1-41F7-A749-1B9591110BC8}" srcOrd="0" destOrd="0" presId="urn:microsoft.com/office/officeart/2005/8/layout/hierarchy4"/>
    <dgm:cxn modelId="{B0BDA4A5-AB98-4969-AB5E-E76F9A6803A3}" type="presParOf" srcId="{07D548C5-24FF-4F5A-B814-F6BD3085CADE}" destId="{32F05868-3512-423A-9404-42D339F1EA6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A9F02C-ACC3-40E3-A4CF-1F0FC670F8FE}"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GB"/>
        </a:p>
      </dgm:t>
    </dgm:pt>
    <dgm:pt modelId="{8B0A6FE3-E948-4403-8DC1-5AE7F21ADF17}">
      <dgm:prSet phldrT="[Text]" custT="1"/>
      <dgm:spPr/>
      <dgm:t>
        <a:bodyPr/>
        <a:lstStyle/>
        <a:p>
          <a:r>
            <a:rPr lang="en-GB" sz="1300" dirty="0">
              <a:latin typeface="Raleway"/>
            </a:rPr>
            <a:t>Information advice &amp;  early help on social care</a:t>
          </a:r>
        </a:p>
      </dgm:t>
    </dgm:pt>
    <dgm:pt modelId="{14A56478-B732-438F-A826-3C3FD8714D0D}" type="parTrans" cxnId="{85484A47-DBA1-4AE8-8D9A-BCFC71068704}">
      <dgm:prSet/>
      <dgm:spPr/>
      <dgm:t>
        <a:bodyPr/>
        <a:lstStyle/>
        <a:p>
          <a:endParaRPr lang="en-GB"/>
        </a:p>
      </dgm:t>
    </dgm:pt>
    <dgm:pt modelId="{8697AF3F-8582-47B6-A54D-9068FE8DC4AF}" type="sibTrans" cxnId="{85484A47-DBA1-4AE8-8D9A-BCFC71068704}">
      <dgm:prSet/>
      <dgm:spPr/>
      <dgm:t>
        <a:bodyPr/>
        <a:lstStyle/>
        <a:p>
          <a:endParaRPr lang="en-GB"/>
        </a:p>
      </dgm:t>
    </dgm:pt>
    <dgm:pt modelId="{618958FC-438D-45E3-9F2E-A39CEB42A45C}">
      <dgm:prSet phldrT="[Text]" custT="1"/>
      <dgm:spPr/>
      <dgm:t>
        <a:bodyPr/>
        <a:lstStyle/>
        <a:p>
          <a:r>
            <a:rPr lang="en-GB" sz="1300" dirty="0">
              <a:latin typeface="Raleway"/>
            </a:rPr>
            <a:t>Our approach to supporting people</a:t>
          </a:r>
        </a:p>
      </dgm:t>
    </dgm:pt>
    <dgm:pt modelId="{4FCC099C-EB51-4AB5-B4E9-83D96246EAE6}" type="parTrans" cxnId="{717D0B72-8805-4812-82EC-91C2CE9B516A}">
      <dgm:prSet/>
      <dgm:spPr/>
      <dgm:t>
        <a:bodyPr/>
        <a:lstStyle/>
        <a:p>
          <a:endParaRPr lang="en-GB"/>
        </a:p>
      </dgm:t>
    </dgm:pt>
    <dgm:pt modelId="{8E5475AA-04CD-4DA8-94C3-819810F121EC}" type="sibTrans" cxnId="{717D0B72-8805-4812-82EC-91C2CE9B516A}">
      <dgm:prSet/>
      <dgm:spPr/>
      <dgm:t>
        <a:bodyPr/>
        <a:lstStyle/>
        <a:p>
          <a:endParaRPr lang="en-GB"/>
        </a:p>
      </dgm:t>
    </dgm:pt>
    <dgm:pt modelId="{15785425-5F0A-4F59-9243-8EA3DC066D9B}">
      <dgm:prSet phldrT="[Text]" custT="1"/>
      <dgm:spPr/>
      <dgm:t>
        <a:bodyPr/>
        <a:lstStyle/>
        <a:p>
          <a:r>
            <a:rPr lang="en-GB" sz="1300" dirty="0">
              <a:latin typeface="Raleway"/>
            </a:rPr>
            <a:t>Care at home</a:t>
          </a:r>
        </a:p>
      </dgm:t>
    </dgm:pt>
    <dgm:pt modelId="{241ECF2F-2595-4DA9-B107-7D61803C44CC}" type="parTrans" cxnId="{22A6D657-96E1-4A5D-8CC3-F44D935C3077}">
      <dgm:prSet/>
      <dgm:spPr/>
      <dgm:t>
        <a:bodyPr/>
        <a:lstStyle/>
        <a:p>
          <a:endParaRPr lang="en-GB"/>
        </a:p>
      </dgm:t>
    </dgm:pt>
    <dgm:pt modelId="{939B21CC-9698-44B6-A456-D61428C5ACB0}" type="sibTrans" cxnId="{22A6D657-96E1-4A5D-8CC3-F44D935C3077}">
      <dgm:prSet/>
      <dgm:spPr/>
      <dgm:t>
        <a:bodyPr/>
        <a:lstStyle/>
        <a:p>
          <a:endParaRPr lang="en-GB"/>
        </a:p>
      </dgm:t>
    </dgm:pt>
    <dgm:pt modelId="{20105ED9-7ABD-4BEB-A035-3EE897F73CFD}">
      <dgm:prSet phldrT="[Text]" custT="1"/>
      <dgm:spPr/>
      <dgm:t>
        <a:bodyPr/>
        <a:lstStyle/>
        <a:p>
          <a:r>
            <a:rPr lang="en-GB" sz="1300" dirty="0">
              <a:latin typeface="Raleway"/>
            </a:rPr>
            <a:t>Housing with care</a:t>
          </a:r>
        </a:p>
      </dgm:t>
    </dgm:pt>
    <dgm:pt modelId="{18AA3729-FFDA-4AF9-8BD7-96BB77C0FABC}" type="parTrans" cxnId="{CF76335C-ED13-465A-8A42-26076583F29D}">
      <dgm:prSet/>
      <dgm:spPr/>
      <dgm:t>
        <a:bodyPr/>
        <a:lstStyle/>
        <a:p>
          <a:endParaRPr lang="en-GB"/>
        </a:p>
      </dgm:t>
    </dgm:pt>
    <dgm:pt modelId="{72A155CC-BD09-4042-B11D-55221002BDEA}" type="sibTrans" cxnId="{CF76335C-ED13-465A-8A42-26076583F29D}">
      <dgm:prSet/>
      <dgm:spPr/>
      <dgm:t>
        <a:bodyPr/>
        <a:lstStyle/>
        <a:p>
          <a:endParaRPr lang="en-GB"/>
        </a:p>
      </dgm:t>
    </dgm:pt>
    <dgm:pt modelId="{3459B136-4475-4306-BB50-A4A56D4AD686}">
      <dgm:prSet phldrT="[Text]" custT="1"/>
      <dgm:spPr/>
      <dgm:t>
        <a:bodyPr/>
        <a:lstStyle/>
        <a:p>
          <a:r>
            <a:rPr lang="en-GB" sz="1300" dirty="0">
              <a:latin typeface="Raleway"/>
            </a:rPr>
            <a:t>Direct payments</a:t>
          </a:r>
        </a:p>
      </dgm:t>
    </dgm:pt>
    <dgm:pt modelId="{CD9B542F-93C0-4624-B204-089761768A71}" type="parTrans" cxnId="{35AF379E-ED4C-4623-922E-4A88C97F79E7}">
      <dgm:prSet/>
      <dgm:spPr/>
      <dgm:t>
        <a:bodyPr/>
        <a:lstStyle/>
        <a:p>
          <a:endParaRPr lang="en-GB"/>
        </a:p>
      </dgm:t>
    </dgm:pt>
    <dgm:pt modelId="{EBFCE3B4-28E8-4EC4-A585-0D29D8E7D15A}" type="sibTrans" cxnId="{35AF379E-ED4C-4623-922E-4A88C97F79E7}">
      <dgm:prSet/>
      <dgm:spPr/>
      <dgm:t>
        <a:bodyPr/>
        <a:lstStyle/>
        <a:p>
          <a:endParaRPr lang="en-GB"/>
        </a:p>
      </dgm:t>
    </dgm:pt>
    <dgm:pt modelId="{9165506E-D1D2-485A-AFF0-61B173355767}">
      <dgm:prSet phldrT="[Text]"/>
      <dgm:spPr>
        <a:noFill/>
        <a:ln>
          <a:noFill/>
        </a:ln>
      </dgm:spPr>
      <dgm:t>
        <a:bodyPr/>
        <a:lstStyle/>
        <a:p>
          <a:endParaRPr lang="en-GB">
            <a:latin typeface="Raleway"/>
          </a:endParaRPr>
        </a:p>
      </dgm:t>
    </dgm:pt>
    <dgm:pt modelId="{C00A50BD-0EF6-451F-93F1-F82D99A7A520}" type="parTrans" cxnId="{8D656D74-FA3C-4657-841F-8F2E9564EC66}">
      <dgm:prSet/>
      <dgm:spPr/>
      <dgm:t>
        <a:bodyPr/>
        <a:lstStyle/>
        <a:p>
          <a:endParaRPr lang="en-GB"/>
        </a:p>
      </dgm:t>
    </dgm:pt>
    <dgm:pt modelId="{77F0DE5E-CB31-48D6-95CB-96D891C33EE9}" type="sibTrans" cxnId="{8D656D74-FA3C-4657-841F-8F2E9564EC66}">
      <dgm:prSet/>
      <dgm:spPr/>
      <dgm:t>
        <a:bodyPr/>
        <a:lstStyle/>
        <a:p>
          <a:endParaRPr lang="en-GB"/>
        </a:p>
      </dgm:t>
    </dgm:pt>
    <dgm:pt modelId="{066B7FE1-D1E1-4B28-BFEC-5EBCCEF59346}" type="pres">
      <dgm:prSet presAssocID="{24A9F02C-ACC3-40E3-A4CF-1F0FC670F8FE}" presName="Name0" presStyleCnt="0">
        <dgm:presLayoutVars>
          <dgm:chMax val="11"/>
          <dgm:chPref val="11"/>
          <dgm:dir/>
          <dgm:resizeHandles/>
        </dgm:presLayoutVars>
      </dgm:prSet>
      <dgm:spPr/>
    </dgm:pt>
    <dgm:pt modelId="{A6753BE4-33FD-4EF5-AF9F-62162F99FC71}" type="pres">
      <dgm:prSet presAssocID="{9165506E-D1D2-485A-AFF0-61B173355767}" presName="Accent6" presStyleCnt="0"/>
      <dgm:spPr/>
    </dgm:pt>
    <dgm:pt modelId="{491BAC4E-21E1-4C71-AB32-7E60D27E0B54}" type="pres">
      <dgm:prSet presAssocID="{9165506E-D1D2-485A-AFF0-61B173355767}" presName="Accent" presStyleLbl="node1" presStyleIdx="0" presStyleCnt="6"/>
      <dgm:spPr>
        <a:noFill/>
      </dgm:spPr>
    </dgm:pt>
    <dgm:pt modelId="{38583752-F700-444E-AF02-C692510DB9F7}" type="pres">
      <dgm:prSet presAssocID="{9165506E-D1D2-485A-AFF0-61B173355767}" presName="ParentBackground6" presStyleCnt="0"/>
      <dgm:spPr/>
    </dgm:pt>
    <dgm:pt modelId="{12C0B37E-137E-476D-8DFA-F7D5CAEA4946}" type="pres">
      <dgm:prSet presAssocID="{9165506E-D1D2-485A-AFF0-61B173355767}" presName="ParentBackground" presStyleLbl="fgAcc1" presStyleIdx="0" presStyleCnt="6"/>
      <dgm:spPr/>
    </dgm:pt>
    <dgm:pt modelId="{B85734C9-B264-4D05-9CF5-73970FDC2182}" type="pres">
      <dgm:prSet presAssocID="{9165506E-D1D2-485A-AFF0-61B173355767}" presName="Parent6" presStyleLbl="revTx" presStyleIdx="0" presStyleCnt="0">
        <dgm:presLayoutVars>
          <dgm:chMax val="1"/>
          <dgm:chPref val="1"/>
          <dgm:bulletEnabled val="1"/>
        </dgm:presLayoutVars>
      </dgm:prSet>
      <dgm:spPr/>
    </dgm:pt>
    <dgm:pt modelId="{A5F2F83A-5BF3-4D33-BFC7-55AE45B00F4B}" type="pres">
      <dgm:prSet presAssocID="{3459B136-4475-4306-BB50-A4A56D4AD686}" presName="Accent5" presStyleCnt="0"/>
      <dgm:spPr/>
    </dgm:pt>
    <dgm:pt modelId="{BE7C79C3-3A40-4F58-91C9-B15C9A06862B}" type="pres">
      <dgm:prSet presAssocID="{3459B136-4475-4306-BB50-A4A56D4AD686}" presName="Accent" presStyleLbl="node1" presStyleIdx="1" presStyleCnt="6"/>
      <dgm:spPr/>
    </dgm:pt>
    <dgm:pt modelId="{D47CCA23-70C4-4DB8-9B55-0730829AB06A}" type="pres">
      <dgm:prSet presAssocID="{3459B136-4475-4306-BB50-A4A56D4AD686}" presName="ParentBackground5" presStyleCnt="0"/>
      <dgm:spPr/>
    </dgm:pt>
    <dgm:pt modelId="{5EE96A90-E834-4CF0-8254-55642A25DB57}" type="pres">
      <dgm:prSet presAssocID="{3459B136-4475-4306-BB50-A4A56D4AD686}" presName="ParentBackground" presStyleLbl="fgAcc1" presStyleIdx="1" presStyleCnt="6"/>
      <dgm:spPr/>
    </dgm:pt>
    <dgm:pt modelId="{37B0DBF2-F260-4B11-9D2D-72BA6DA1436E}" type="pres">
      <dgm:prSet presAssocID="{3459B136-4475-4306-BB50-A4A56D4AD686}" presName="Parent5" presStyleLbl="revTx" presStyleIdx="0" presStyleCnt="0">
        <dgm:presLayoutVars>
          <dgm:chMax val="1"/>
          <dgm:chPref val="1"/>
          <dgm:bulletEnabled val="1"/>
        </dgm:presLayoutVars>
      </dgm:prSet>
      <dgm:spPr/>
    </dgm:pt>
    <dgm:pt modelId="{66F8945A-50B1-40FA-B80E-1C013A509F56}" type="pres">
      <dgm:prSet presAssocID="{20105ED9-7ABD-4BEB-A035-3EE897F73CFD}" presName="Accent4" presStyleCnt="0"/>
      <dgm:spPr/>
    </dgm:pt>
    <dgm:pt modelId="{EDFEB039-BC53-4B98-8C1B-BD3D854F6196}" type="pres">
      <dgm:prSet presAssocID="{20105ED9-7ABD-4BEB-A035-3EE897F73CFD}" presName="Accent" presStyleLbl="node1" presStyleIdx="2" presStyleCnt="6"/>
      <dgm:spPr/>
    </dgm:pt>
    <dgm:pt modelId="{FB917837-56DF-4A67-9EAF-F9184EC21792}" type="pres">
      <dgm:prSet presAssocID="{20105ED9-7ABD-4BEB-A035-3EE897F73CFD}" presName="ParentBackground4" presStyleCnt="0"/>
      <dgm:spPr/>
    </dgm:pt>
    <dgm:pt modelId="{70E65BD8-84F0-4E33-8C1F-7B07C35BD26F}" type="pres">
      <dgm:prSet presAssocID="{20105ED9-7ABD-4BEB-A035-3EE897F73CFD}" presName="ParentBackground" presStyleLbl="fgAcc1" presStyleIdx="2" presStyleCnt="6"/>
      <dgm:spPr/>
    </dgm:pt>
    <dgm:pt modelId="{6FF0C3F2-FAF3-4BE5-9157-502F0E1480BB}" type="pres">
      <dgm:prSet presAssocID="{20105ED9-7ABD-4BEB-A035-3EE897F73CFD}" presName="Parent4" presStyleLbl="revTx" presStyleIdx="0" presStyleCnt="0">
        <dgm:presLayoutVars>
          <dgm:chMax val="1"/>
          <dgm:chPref val="1"/>
          <dgm:bulletEnabled val="1"/>
        </dgm:presLayoutVars>
      </dgm:prSet>
      <dgm:spPr/>
    </dgm:pt>
    <dgm:pt modelId="{E215CB9A-482D-4CA3-A58A-45F94A50B004}" type="pres">
      <dgm:prSet presAssocID="{15785425-5F0A-4F59-9243-8EA3DC066D9B}" presName="Accent3" presStyleCnt="0"/>
      <dgm:spPr/>
    </dgm:pt>
    <dgm:pt modelId="{AC0DDCBF-F8BD-4ADC-B201-75FE189E45B1}" type="pres">
      <dgm:prSet presAssocID="{15785425-5F0A-4F59-9243-8EA3DC066D9B}" presName="Accent" presStyleLbl="node1" presStyleIdx="3" presStyleCnt="6"/>
      <dgm:spPr/>
    </dgm:pt>
    <dgm:pt modelId="{15914B8B-05E8-4002-B558-3E628D797FD7}" type="pres">
      <dgm:prSet presAssocID="{15785425-5F0A-4F59-9243-8EA3DC066D9B}" presName="ParentBackground3" presStyleCnt="0"/>
      <dgm:spPr/>
    </dgm:pt>
    <dgm:pt modelId="{A56A35D0-050A-431A-85B4-3D930A3BA3FF}" type="pres">
      <dgm:prSet presAssocID="{15785425-5F0A-4F59-9243-8EA3DC066D9B}" presName="ParentBackground" presStyleLbl="fgAcc1" presStyleIdx="3" presStyleCnt="6"/>
      <dgm:spPr/>
    </dgm:pt>
    <dgm:pt modelId="{5316251E-5916-445B-BBE3-249E0C015255}" type="pres">
      <dgm:prSet presAssocID="{15785425-5F0A-4F59-9243-8EA3DC066D9B}" presName="Parent3" presStyleLbl="revTx" presStyleIdx="0" presStyleCnt="0">
        <dgm:presLayoutVars>
          <dgm:chMax val="1"/>
          <dgm:chPref val="1"/>
          <dgm:bulletEnabled val="1"/>
        </dgm:presLayoutVars>
      </dgm:prSet>
      <dgm:spPr/>
    </dgm:pt>
    <dgm:pt modelId="{E9291C25-A564-4560-B28A-6003A5321911}" type="pres">
      <dgm:prSet presAssocID="{618958FC-438D-45E3-9F2E-A39CEB42A45C}" presName="Accent2" presStyleCnt="0"/>
      <dgm:spPr/>
    </dgm:pt>
    <dgm:pt modelId="{045B9CE4-A91B-4418-8271-35C708AC0BF2}" type="pres">
      <dgm:prSet presAssocID="{618958FC-438D-45E3-9F2E-A39CEB42A45C}" presName="Accent" presStyleLbl="node1" presStyleIdx="4" presStyleCnt="6"/>
      <dgm:spPr/>
    </dgm:pt>
    <dgm:pt modelId="{ACF565B0-B231-4DF5-86D1-E2EE30B33998}" type="pres">
      <dgm:prSet presAssocID="{618958FC-438D-45E3-9F2E-A39CEB42A45C}" presName="ParentBackground2" presStyleCnt="0"/>
      <dgm:spPr/>
    </dgm:pt>
    <dgm:pt modelId="{7B2451A4-E103-40C0-8E77-1F6704BF4A1F}" type="pres">
      <dgm:prSet presAssocID="{618958FC-438D-45E3-9F2E-A39CEB42A45C}" presName="ParentBackground" presStyleLbl="fgAcc1" presStyleIdx="4" presStyleCnt="6"/>
      <dgm:spPr/>
    </dgm:pt>
    <dgm:pt modelId="{FAAAAAE1-23B4-4B1D-BACC-AB72D0DB92C1}" type="pres">
      <dgm:prSet presAssocID="{618958FC-438D-45E3-9F2E-A39CEB42A45C}" presName="Parent2" presStyleLbl="revTx" presStyleIdx="0" presStyleCnt="0">
        <dgm:presLayoutVars>
          <dgm:chMax val="1"/>
          <dgm:chPref val="1"/>
          <dgm:bulletEnabled val="1"/>
        </dgm:presLayoutVars>
      </dgm:prSet>
      <dgm:spPr/>
    </dgm:pt>
    <dgm:pt modelId="{A8AE6B2C-A314-440B-8E15-48CFCC82856D}" type="pres">
      <dgm:prSet presAssocID="{8B0A6FE3-E948-4403-8DC1-5AE7F21ADF17}" presName="Accent1" presStyleCnt="0"/>
      <dgm:spPr/>
    </dgm:pt>
    <dgm:pt modelId="{1F91A4A4-280E-4E3F-BF17-416AF9468C83}" type="pres">
      <dgm:prSet presAssocID="{8B0A6FE3-E948-4403-8DC1-5AE7F21ADF17}" presName="Accent" presStyleLbl="node1" presStyleIdx="5" presStyleCnt="6"/>
      <dgm:spPr/>
    </dgm:pt>
    <dgm:pt modelId="{E3893520-F7A3-4669-92D2-D8A72A12A696}" type="pres">
      <dgm:prSet presAssocID="{8B0A6FE3-E948-4403-8DC1-5AE7F21ADF17}" presName="ParentBackground1" presStyleCnt="0"/>
      <dgm:spPr/>
    </dgm:pt>
    <dgm:pt modelId="{75BF5923-D0E4-41DB-BFC0-EA987721C4C2}" type="pres">
      <dgm:prSet presAssocID="{8B0A6FE3-E948-4403-8DC1-5AE7F21ADF17}" presName="ParentBackground" presStyleLbl="fgAcc1" presStyleIdx="5" presStyleCnt="6"/>
      <dgm:spPr/>
    </dgm:pt>
    <dgm:pt modelId="{1A42F547-D6DD-4EDB-BFB7-CD8A853189F9}" type="pres">
      <dgm:prSet presAssocID="{8B0A6FE3-E948-4403-8DC1-5AE7F21ADF17}" presName="Parent1" presStyleLbl="revTx" presStyleIdx="0" presStyleCnt="0">
        <dgm:presLayoutVars>
          <dgm:chMax val="1"/>
          <dgm:chPref val="1"/>
          <dgm:bulletEnabled val="1"/>
        </dgm:presLayoutVars>
      </dgm:prSet>
      <dgm:spPr/>
    </dgm:pt>
  </dgm:ptLst>
  <dgm:cxnLst>
    <dgm:cxn modelId="{764ECD00-B60A-4E20-BA10-62B7DAB82AEB}" type="presOf" srcId="{8B0A6FE3-E948-4403-8DC1-5AE7F21ADF17}" destId="{75BF5923-D0E4-41DB-BFC0-EA987721C4C2}" srcOrd="0" destOrd="0" presId="urn:microsoft.com/office/officeart/2011/layout/CircleProcess"/>
    <dgm:cxn modelId="{65153A18-D1D5-47B1-AB96-7F8C1735A7DC}" type="presOf" srcId="{8B0A6FE3-E948-4403-8DC1-5AE7F21ADF17}" destId="{1A42F547-D6DD-4EDB-BFB7-CD8A853189F9}" srcOrd="1" destOrd="0" presId="urn:microsoft.com/office/officeart/2011/layout/CircleProcess"/>
    <dgm:cxn modelId="{CF76335C-ED13-465A-8A42-26076583F29D}" srcId="{24A9F02C-ACC3-40E3-A4CF-1F0FC670F8FE}" destId="{20105ED9-7ABD-4BEB-A035-3EE897F73CFD}" srcOrd="3" destOrd="0" parTransId="{18AA3729-FFDA-4AF9-8BD7-96BB77C0FABC}" sibTransId="{72A155CC-BD09-4042-B11D-55221002BDEA}"/>
    <dgm:cxn modelId="{57B65061-9F8E-467E-BAA9-975AE335ADF1}" type="presOf" srcId="{20105ED9-7ABD-4BEB-A035-3EE897F73CFD}" destId="{70E65BD8-84F0-4E33-8C1F-7B07C35BD26F}" srcOrd="0" destOrd="0" presId="urn:microsoft.com/office/officeart/2011/layout/CircleProcess"/>
    <dgm:cxn modelId="{4800A461-82CC-48A7-BEA2-632420A822C9}" type="presOf" srcId="{618958FC-438D-45E3-9F2E-A39CEB42A45C}" destId="{7B2451A4-E103-40C0-8E77-1F6704BF4A1F}" srcOrd="0" destOrd="0" presId="urn:microsoft.com/office/officeart/2011/layout/CircleProcess"/>
    <dgm:cxn modelId="{85484A47-DBA1-4AE8-8D9A-BCFC71068704}" srcId="{24A9F02C-ACC3-40E3-A4CF-1F0FC670F8FE}" destId="{8B0A6FE3-E948-4403-8DC1-5AE7F21ADF17}" srcOrd="0" destOrd="0" parTransId="{14A56478-B732-438F-A826-3C3FD8714D0D}" sibTransId="{8697AF3F-8582-47B6-A54D-9068FE8DC4AF}"/>
    <dgm:cxn modelId="{68846149-B908-45DB-B0A4-173D0DDD7FF6}" type="presOf" srcId="{3459B136-4475-4306-BB50-A4A56D4AD686}" destId="{37B0DBF2-F260-4B11-9D2D-72BA6DA1436E}" srcOrd="1" destOrd="0" presId="urn:microsoft.com/office/officeart/2011/layout/CircleProcess"/>
    <dgm:cxn modelId="{717D0B72-8805-4812-82EC-91C2CE9B516A}" srcId="{24A9F02C-ACC3-40E3-A4CF-1F0FC670F8FE}" destId="{618958FC-438D-45E3-9F2E-A39CEB42A45C}" srcOrd="1" destOrd="0" parTransId="{4FCC099C-EB51-4AB5-B4E9-83D96246EAE6}" sibTransId="{8E5475AA-04CD-4DA8-94C3-819810F121EC}"/>
    <dgm:cxn modelId="{8D656D74-FA3C-4657-841F-8F2E9564EC66}" srcId="{24A9F02C-ACC3-40E3-A4CF-1F0FC670F8FE}" destId="{9165506E-D1D2-485A-AFF0-61B173355767}" srcOrd="5" destOrd="0" parTransId="{C00A50BD-0EF6-451F-93F1-F82D99A7A520}" sibTransId="{77F0DE5E-CB31-48D6-95CB-96D891C33EE9}"/>
    <dgm:cxn modelId="{22A6D657-96E1-4A5D-8CC3-F44D935C3077}" srcId="{24A9F02C-ACC3-40E3-A4CF-1F0FC670F8FE}" destId="{15785425-5F0A-4F59-9243-8EA3DC066D9B}" srcOrd="2" destOrd="0" parTransId="{241ECF2F-2595-4DA9-B107-7D61803C44CC}" sibTransId="{939B21CC-9698-44B6-A456-D61428C5ACB0}"/>
    <dgm:cxn modelId="{EAC7EA57-6566-4B65-AD50-101B3E215AA3}" type="presOf" srcId="{20105ED9-7ABD-4BEB-A035-3EE897F73CFD}" destId="{6FF0C3F2-FAF3-4BE5-9157-502F0E1480BB}" srcOrd="1" destOrd="0" presId="urn:microsoft.com/office/officeart/2011/layout/CircleProcess"/>
    <dgm:cxn modelId="{C3040795-A7BE-41B0-A0B1-9A75EE21A419}" type="presOf" srcId="{618958FC-438D-45E3-9F2E-A39CEB42A45C}" destId="{FAAAAAE1-23B4-4B1D-BACC-AB72D0DB92C1}" srcOrd="1" destOrd="0" presId="urn:microsoft.com/office/officeart/2011/layout/CircleProcess"/>
    <dgm:cxn modelId="{35AF379E-ED4C-4623-922E-4A88C97F79E7}" srcId="{24A9F02C-ACC3-40E3-A4CF-1F0FC670F8FE}" destId="{3459B136-4475-4306-BB50-A4A56D4AD686}" srcOrd="4" destOrd="0" parTransId="{CD9B542F-93C0-4624-B204-089761768A71}" sibTransId="{EBFCE3B4-28E8-4EC4-A585-0D29D8E7D15A}"/>
    <dgm:cxn modelId="{8B5F32A4-9A05-4FD6-A27E-87D5227974F5}" type="presOf" srcId="{3459B136-4475-4306-BB50-A4A56D4AD686}" destId="{5EE96A90-E834-4CF0-8254-55642A25DB57}" srcOrd="0" destOrd="0" presId="urn:microsoft.com/office/officeart/2011/layout/CircleProcess"/>
    <dgm:cxn modelId="{14E5DBA7-86DC-407F-B56E-758AAC481C62}" type="presOf" srcId="{9165506E-D1D2-485A-AFF0-61B173355767}" destId="{B85734C9-B264-4D05-9CF5-73970FDC2182}" srcOrd="1" destOrd="0" presId="urn:microsoft.com/office/officeart/2011/layout/CircleProcess"/>
    <dgm:cxn modelId="{9A43D3C2-42EF-4AD8-BFDA-565FACDE3C8B}" type="presOf" srcId="{9165506E-D1D2-485A-AFF0-61B173355767}" destId="{12C0B37E-137E-476D-8DFA-F7D5CAEA4946}" srcOrd="0" destOrd="0" presId="urn:microsoft.com/office/officeart/2011/layout/CircleProcess"/>
    <dgm:cxn modelId="{F66079D1-3931-4171-BB7C-DF0E6FF91566}" type="presOf" srcId="{15785425-5F0A-4F59-9243-8EA3DC066D9B}" destId="{5316251E-5916-445B-BBE3-249E0C015255}" srcOrd="1" destOrd="0" presId="urn:microsoft.com/office/officeart/2011/layout/CircleProcess"/>
    <dgm:cxn modelId="{2BF925E8-0B4A-40BD-9F9E-0756267DB5F9}" type="presOf" srcId="{15785425-5F0A-4F59-9243-8EA3DC066D9B}" destId="{A56A35D0-050A-431A-85B4-3D930A3BA3FF}" srcOrd="0" destOrd="0" presId="urn:microsoft.com/office/officeart/2011/layout/CircleProcess"/>
    <dgm:cxn modelId="{BBF492ED-50AD-479D-958D-E911CEFB5811}" type="presOf" srcId="{24A9F02C-ACC3-40E3-A4CF-1F0FC670F8FE}" destId="{066B7FE1-D1E1-4B28-BFEC-5EBCCEF59346}" srcOrd="0" destOrd="0" presId="urn:microsoft.com/office/officeart/2011/layout/CircleProcess"/>
    <dgm:cxn modelId="{D77A4593-9B5B-4004-BBBE-2170D62C8969}" type="presParOf" srcId="{066B7FE1-D1E1-4B28-BFEC-5EBCCEF59346}" destId="{A6753BE4-33FD-4EF5-AF9F-62162F99FC71}" srcOrd="0" destOrd="0" presId="urn:microsoft.com/office/officeart/2011/layout/CircleProcess"/>
    <dgm:cxn modelId="{223CD6B3-97F0-4AC6-8E00-B3877008F4FD}" type="presParOf" srcId="{A6753BE4-33FD-4EF5-AF9F-62162F99FC71}" destId="{491BAC4E-21E1-4C71-AB32-7E60D27E0B54}" srcOrd="0" destOrd="0" presId="urn:microsoft.com/office/officeart/2011/layout/CircleProcess"/>
    <dgm:cxn modelId="{CFEB8945-296B-48A1-ABA0-C4502FAA1279}" type="presParOf" srcId="{066B7FE1-D1E1-4B28-BFEC-5EBCCEF59346}" destId="{38583752-F700-444E-AF02-C692510DB9F7}" srcOrd="1" destOrd="0" presId="urn:microsoft.com/office/officeart/2011/layout/CircleProcess"/>
    <dgm:cxn modelId="{027AFE4C-E8FD-4736-AE28-235B268C267A}" type="presParOf" srcId="{38583752-F700-444E-AF02-C692510DB9F7}" destId="{12C0B37E-137E-476D-8DFA-F7D5CAEA4946}" srcOrd="0" destOrd="0" presId="urn:microsoft.com/office/officeart/2011/layout/CircleProcess"/>
    <dgm:cxn modelId="{9BAF2397-2572-4881-BCFC-E7983853A64E}" type="presParOf" srcId="{066B7FE1-D1E1-4B28-BFEC-5EBCCEF59346}" destId="{B85734C9-B264-4D05-9CF5-73970FDC2182}" srcOrd="2" destOrd="0" presId="urn:microsoft.com/office/officeart/2011/layout/CircleProcess"/>
    <dgm:cxn modelId="{33CCC807-ADB1-4DF4-B16D-55D66DF23CAE}" type="presParOf" srcId="{066B7FE1-D1E1-4B28-BFEC-5EBCCEF59346}" destId="{A5F2F83A-5BF3-4D33-BFC7-55AE45B00F4B}" srcOrd="3" destOrd="0" presId="urn:microsoft.com/office/officeart/2011/layout/CircleProcess"/>
    <dgm:cxn modelId="{7FDFA4D8-458C-419C-AB16-CDAF53E24AA8}" type="presParOf" srcId="{A5F2F83A-5BF3-4D33-BFC7-55AE45B00F4B}" destId="{BE7C79C3-3A40-4F58-91C9-B15C9A06862B}" srcOrd="0" destOrd="0" presId="urn:microsoft.com/office/officeart/2011/layout/CircleProcess"/>
    <dgm:cxn modelId="{EDBADA1E-BD28-4A3B-ADAC-6B1AC4AD4258}" type="presParOf" srcId="{066B7FE1-D1E1-4B28-BFEC-5EBCCEF59346}" destId="{D47CCA23-70C4-4DB8-9B55-0730829AB06A}" srcOrd="4" destOrd="0" presId="urn:microsoft.com/office/officeart/2011/layout/CircleProcess"/>
    <dgm:cxn modelId="{F7406B6A-9B41-45C1-B4BF-FBFF074C4F74}" type="presParOf" srcId="{D47CCA23-70C4-4DB8-9B55-0730829AB06A}" destId="{5EE96A90-E834-4CF0-8254-55642A25DB57}" srcOrd="0" destOrd="0" presId="urn:microsoft.com/office/officeart/2011/layout/CircleProcess"/>
    <dgm:cxn modelId="{50369E61-0592-4FB6-9382-01F062981F42}" type="presParOf" srcId="{066B7FE1-D1E1-4B28-BFEC-5EBCCEF59346}" destId="{37B0DBF2-F260-4B11-9D2D-72BA6DA1436E}" srcOrd="5" destOrd="0" presId="urn:microsoft.com/office/officeart/2011/layout/CircleProcess"/>
    <dgm:cxn modelId="{AAE745EA-F8FD-4261-BC5D-FEC2F65D0945}" type="presParOf" srcId="{066B7FE1-D1E1-4B28-BFEC-5EBCCEF59346}" destId="{66F8945A-50B1-40FA-B80E-1C013A509F56}" srcOrd="6" destOrd="0" presId="urn:microsoft.com/office/officeart/2011/layout/CircleProcess"/>
    <dgm:cxn modelId="{B5931F22-50BC-4D20-96A5-6EB2B48BF62A}" type="presParOf" srcId="{66F8945A-50B1-40FA-B80E-1C013A509F56}" destId="{EDFEB039-BC53-4B98-8C1B-BD3D854F6196}" srcOrd="0" destOrd="0" presId="urn:microsoft.com/office/officeart/2011/layout/CircleProcess"/>
    <dgm:cxn modelId="{66243954-1B14-402F-8E9D-E7C79923C4A7}" type="presParOf" srcId="{066B7FE1-D1E1-4B28-BFEC-5EBCCEF59346}" destId="{FB917837-56DF-4A67-9EAF-F9184EC21792}" srcOrd="7" destOrd="0" presId="urn:microsoft.com/office/officeart/2011/layout/CircleProcess"/>
    <dgm:cxn modelId="{3E20F3BC-D44C-4D6C-A804-E20A509199EA}" type="presParOf" srcId="{FB917837-56DF-4A67-9EAF-F9184EC21792}" destId="{70E65BD8-84F0-4E33-8C1F-7B07C35BD26F}" srcOrd="0" destOrd="0" presId="urn:microsoft.com/office/officeart/2011/layout/CircleProcess"/>
    <dgm:cxn modelId="{F9A9AFD0-4400-498D-8CDF-92CD76870378}" type="presParOf" srcId="{066B7FE1-D1E1-4B28-BFEC-5EBCCEF59346}" destId="{6FF0C3F2-FAF3-4BE5-9157-502F0E1480BB}" srcOrd="8" destOrd="0" presId="urn:microsoft.com/office/officeart/2011/layout/CircleProcess"/>
    <dgm:cxn modelId="{3ABA9128-2945-4A35-9A58-F0A9B115606A}" type="presParOf" srcId="{066B7FE1-D1E1-4B28-BFEC-5EBCCEF59346}" destId="{E215CB9A-482D-4CA3-A58A-45F94A50B004}" srcOrd="9" destOrd="0" presId="urn:microsoft.com/office/officeart/2011/layout/CircleProcess"/>
    <dgm:cxn modelId="{8C086ABF-A5F6-44E7-8CD8-C476BACE1FC3}" type="presParOf" srcId="{E215CB9A-482D-4CA3-A58A-45F94A50B004}" destId="{AC0DDCBF-F8BD-4ADC-B201-75FE189E45B1}" srcOrd="0" destOrd="0" presId="urn:microsoft.com/office/officeart/2011/layout/CircleProcess"/>
    <dgm:cxn modelId="{5D944DB5-49A6-4C50-A801-3024FEE6B0F3}" type="presParOf" srcId="{066B7FE1-D1E1-4B28-BFEC-5EBCCEF59346}" destId="{15914B8B-05E8-4002-B558-3E628D797FD7}" srcOrd="10" destOrd="0" presId="urn:microsoft.com/office/officeart/2011/layout/CircleProcess"/>
    <dgm:cxn modelId="{E3E8B313-7284-4FCB-AC8C-77660CB0D664}" type="presParOf" srcId="{15914B8B-05E8-4002-B558-3E628D797FD7}" destId="{A56A35D0-050A-431A-85B4-3D930A3BA3FF}" srcOrd="0" destOrd="0" presId="urn:microsoft.com/office/officeart/2011/layout/CircleProcess"/>
    <dgm:cxn modelId="{805BBAA6-236B-498A-A1DE-68C90992A47E}" type="presParOf" srcId="{066B7FE1-D1E1-4B28-BFEC-5EBCCEF59346}" destId="{5316251E-5916-445B-BBE3-249E0C015255}" srcOrd="11" destOrd="0" presId="urn:microsoft.com/office/officeart/2011/layout/CircleProcess"/>
    <dgm:cxn modelId="{9FFF52F8-3CC1-4E5E-A048-714DF60CB41B}" type="presParOf" srcId="{066B7FE1-D1E1-4B28-BFEC-5EBCCEF59346}" destId="{E9291C25-A564-4560-B28A-6003A5321911}" srcOrd="12" destOrd="0" presId="urn:microsoft.com/office/officeart/2011/layout/CircleProcess"/>
    <dgm:cxn modelId="{4E9AF74F-31E7-436C-B17F-A4588F9BC116}" type="presParOf" srcId="{E9291C25-A564-4560-B28A-6003A5321911}" destId="{045B9CE4-A91B-4418-8271-35C708AC0BF2}" srcOrd="0" destOrd="0" presId="urn:microsoft.com/office/officeart/2011/layout/CircleProcess"/>
    <dgm:cxn modelId="{38A4D153-24F6-4CAB-9317-C6DD6996B24E}" type="presParOf" srcId="{066B7FE1-D1E1-4B28-BFEC-5EBCCEF59346}" destId="{ACF565B0-B231-4DF5-86D1-E2EE30B33998}" srcOrd="13" destOrd="0" presId="urn:microsoft.com/office/officeart/2011/layout/CircleProcess"/>
    <dgm:cxn modelId="{7EC8CCC0-C38F-412E-B681-6471C2C3678C}" type="presParOf" srcId="{ACF565B0-B231-4DF5-86D1-E2EE30B33998}" destId="{7B2451A4-E103-40C0-8E77-1F6704BF4A1F}" srcOrd="0" destOrd="0" presId="urn:microsoft.com/office/officeart/2011/layout/CircleProcess"/>
    <dgm:cxn modelId="{A33A840E-FCA3-4C34-A9EE-0C85FEA59B61}" type="presParOf" srcId="{066B7FE1-D1E1-4B28-BFEC-5EBCCEF59346}" destId="{FAAAAAE1-23B4-4B1D-BACC-AB72D0DB92C1}" srcOrd="14" destOrd="0" presId="urn:microsoft.com/office/officeart/2011/layout/CircleProcess"/>
    <dgm:cxn modelId="{225CD4E8-10AD-4328-9D35-5B2BDE9D3F08}" type="presParOf" srcId="{066B7FE1-D1E1-4B28-BFEC-5EBCCEF59346}" destId="{A8AE6B2C-A314-440B-8E15-48CFCC82856D}" srcOrd="15" destOrd="0" presId="urn:microsoft.com/office/officeart/2011/layout/CircleProcess"/>
    <dgm:cxn modelId="{72B2EA7F-39B3-472D-9DC3-49CA25C50D8A}" type="presParOf" srcId="{A8AE6B2C-A314-440B-8E15-48CFCC82856D}" destId="{1F91A4A4-280E-4E3F-BF17-416AF9468C83}" srcOrd="0" destOrd="0" presId="urn:microsoft.com/office/officeart/2011/layout/CircleProcess"/>
    <dgm:cxn modelId="{0083E37D-869F-453D-A427-62A5FA641F74}" type="presParOf" srcId="{066B7FE1-D1E1-4B28-BFEC-5EBCCEF59346}" destId="{E3893520-F7A3-4669-92D2-D8A72A12A696}" srcOrd="16" destOrd="0" presId="urn:microsoft.com/office/officeart/2011/layout/CircleProcess"/>
    <dgm:cxn modelId="{2A6143C9-B30C-4B48-800C-9ADF46095603}" type="presParOf" srcId="{E3893520-F7A3-4669-92D2-D8A72A12A696}" destId="{75BF5923-D0E4-41DB-BFC0-EA987721C4C2}" srcOrd="0" destOrd="0" presId="urn:microsoft.com/office/officeart/2011/layout/CircleProcess"/>
    <dgm:cxn modelId="{CAE49CBF-4F00-4459-8307-AB24E08FE0C0}" type="presParOf" srcId="{066B7FE1-D1E1-4B28-BFEC-5EBCCEF59346}" destId="{1A42F547-D6DD-4EDB-BFB7-CD8A853189F9}"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A9F02C-ACC3-40E3-A4CF-1F0FC670F8FE}"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GB"/>
        </a:p>
      </dgm:t>
    </dgm:pt>
    <dgm:pt modelId="{8B0A6FE3-E948-4403-8DC1-5AE7F21ADF17}">
      <dgm:prSet phldrT="[Text]" custT="1"/>
      <dgm:spPr/>
      <dgm:t>
        <a:bodyPr/>
        <a:lstStyle/>
        <a:p>
          <a:r>
            <a:rPr lang="en-GB" sz="1300" dirty="0">
              <a:latin typeface="Raleway"/>
            </a:rPr>
            <a:t>Technology, innovation &amp; care</a:t>
          </a:r>
        </a:p>
      </dgm:t>
    </dgm:pt>
    <dgm:pt modelId="{14A56478-B732-438F-A826-3C3FD8714D0D}" type="parTrans" cxnId="{85484A47-DBA1-4AE8-8D9A-BCFC71068704}">
      <dgm:prSet/>
      <dgm:spPr/>
      <dgm:t>
        <a:bodyPr/>
        <a:lstStyle/>
        <a:p>
          <a:endParaRPr lang="en-GB"/>
        </a:p>
      </dgm:t>
    </dgm:pt>
    <dgm:pt modelId="{8697AF3F-8582-47B6-A54D-9068FE8DC4AF}" type="sibTrans" cxnId="{85484A47-DBA1-4AE8-8D9A-BCFC71068704}">
      <dgm:prSet/>
      <dgm:spPr/>
      <dgm:t>
        <a:bodyPr/>
        <a:lstStyle/>
        <a:p>
          <a:endParaRPr lang="en-GB"/>
        </a:p>
      </dgm:t>
    </dgm:pt>
    <dgm:pt modelId="{20105ED9-7ABD-4BEB-A035-3EE897F73CFD}">
      <dgm:prSet phldrT="[Text]" custT="1"/>
      <dgm:spPr/>
      <dgm:t>
        <a:bodyPr/>
        <a:lstStyle/>
        <a:p>
          <a:r>
            <a:rPr lang="en-GB" sz="1300" dirty="0">
              <a:latin typeface="Raleway"/>
            </a:rPr>
            <a:t>Getting the basics right with data and how we work</a:t>
          </a:r>
        </a:p>
      </dgm:t>
    </dgm:pt>
    <dgm:pt modelId="{18AA3729-FFDA-4AF9-8BD7-96BB77C0FABC}" type="parTrans" cxnId="{CF76335C-ED13-465A-8A42-26076583F29D}">
      <dgm:prSet/>
      <dgm:spPr/>
      <dgm:t>
        <a:bodyPr/>
        <a:lstStyle/>
        <a:p>
          <a:endParaRPr lang="en-GB"/>
        </a:p>
      </dgm:t>
    </dgm:pt>
    <dgm:pt modelId="{72A155CC-BD09-4042-B11D-55221002BDEA}" type="sibTrans" cxnId="{CF76335C-ED13-465A-8A42-26076583F29D}">
      <dgm:prSet/>
      <dgm:spPr/>
      <dgm:t>
        <a:bodyPr/>
        <a:lstStyle/>
        <a:p>
          <a:endParaRPr lang="en-GB"/>
        </a:p>
      </dgm:t>
    </dgm:pt>
    <dgm:pt modelId="{28AB2AB9-3FEE-43C5-B282-48605121FE3F}">
      <dgm:prSet phldrT="[Text]" custT="1"/>
      <dgm:spPr/>
      <dgm:t>
        <a:bodyPr/>
        <a:lstStyle/>
        <a:p>
          <a:r>
            <a:rPr lang="en-GB" sz="1300" dirty="0">
              <a:latin typeface="Raleway"/>
            </a:rPr>
            <a:t>Support outside the home</a:t>
          </a:r>
        </a:p>
      </dgm:t>
    </dgm:pt>
    <dgm:pt modelId="{EAA8D9EB-8947-4913-B861-13447F1FEC2A}" type="parTrans" cxnId="{83333A44-B433-4DF8-8883-7B14413256A3}">
      <dgm:prSet/>
      <dgm:spPr/>
      <dgm:t>
        <a:bodyPr/>
        <a:lstStyle/>
        <a:p>
          <a:endParaRPr lang="en-GB"/>
        </a:p>
      </dgm:t>
    </dgm:pt>
    <dgm:pt modelId="{AAE69716-637B-4325-A934-A2DF7BA7E808}" type="sibTrans" cxnId="{83333A44-B433-4DF8-8883-7B14413256A3}">
      <dgm:prSet/>
      <dgm:spPr/>
      <dgm:t>
        <a:bodyPr/>
        <a:lstStyle/>
        <a:p>
          <a:endParaRPr lang="en-GB"/>
        </a:p>
      </dgm:t>
    </dgm:pt>
    <dgm:pt modelId="{27DB3FAC-0052-4981-B841-A8A30D264D4B}">
      <dgm:prSet phldrT="[Text]" custT="1"/>
      <dgm:spPr/>
      <dgm:t>
        <a:bodyPr/>
        <a:lstStyle/>
        <a:p>
          <a:r>
            <a:rPr lang="en-GB" sz="1300" dirty="0">
              <a:latin typeface="Raleway"/>
            </a:rPr>
            <a:t>Managing our budget</a:t>
          </a:r>
        </a:p>
      </dgm:t>
    </dgm:pt>
    <dgm:pt modelId="{7FE4A623-1FD3-4E6D-9E20-3979DE2F6D63}" type="parTrans" cxnId="{41F016DE-8DD8-40EA-9E7F-ECCC0CF1B1A6}">
      <dgm:prSet/>
      <dgm:spPr/>
      <dgm:t>
        <a:bodyPr/>
        <a:lstStyle/>
        <a:p>
          <a:endParaRPr lang="en-GB"/>
        </a:p>
      </dgm:t>
    </dgm:pt>
    <dgm:pt modelId="{A729A7D2-A72F-4297-B703-A5B9C8AD2B58}" type="sibTrans" cxnId="{41F016DE-8DD8-40EA-9E7F-ECCC0CF1B1A6}">
      <dgm:prSet/>
      <dgm:spPr/>
      <dgm:t>
        <a:bodyPr/>
        <a:lstStyle/>
        <a:p>
          <a:endParaRPr lang="en-GB"/>
        </a:p>
      </dgm:t>
    </dgm:pt>
    <dgm:pt modelId="{AE64D384-AD36-49D0-ABF2-0E8F099E78AA}">
      <dgm:prSet phldrT="[Text]"/>
      <dgm:spPr>
        <a:noFill/>
        <a:ln>
          <a:noFill/>
        </a:ln>
      </dgm:spPr>
      <dgm:t>
        <a:bodyPr/>
        <a:lstStyle/>
        <a:p>
          <a:endParaRPr lang="en-GB">
            <a:latin typeface="Raleway"/>
          </a:endParaRPr>
        </a:p>
      </dgm:t>
    </dgm:pt>
    <dgm:pt modelId="{4F59383F-CED1-4185-B2B5-48CBDBF92AD8}" type="parTrans" cxnId="{5BD9A719-BCB2-4107-A1A6-3406358DC694}">
      <dgm:prSet/>
      <dgm:spPr/>
      <dgm:t>
        <a:bodyPr/>
        <a:lstStyle/>
        <a:p>
          <a:endParaRPr lang="en-GB"/>
        </a:p>
      </dgm:t>
    </dgm:pt>
    <dgm:pt modelId="{ECA97427-2577-4AE4-B693-80E1DF02B5D5}" type="sibTrans" cxnId="{5BD9A719-BCB2-4107-A1A6-3406358DC694}">
      <dgm:prSet/>
      <dgm:spPr/>
      <dgm:t>
        <a:bodyPr/>
        <a:lstStyle/>
        <a:p>
          <a:endParaRPr lang="en-GB"/>
        </a:p>
      </dgm:t>
    </dgm:pt>
    <dgm:pt modelId="{38A6CA1F-B397-44CE-A421-94A0860405F4}">
      <dgm:prSet phldrT="[Text]" custT="1"/>
      <dgm:spPr/>
      <dgm:t>
        <a:bodyPr/>
        <a:lstStyle/>
        <a:p>
          <a:r>
            <a:rPr lang="en-GB" sz="1300" dirty="0">
              <a:latin typeface="Raleway"/>
            </a:rPr>
            <a:t>Working together with others</a:t>
          </a:r>
        </a:p>
      </dgm:t>
    </dgm:pt>
    <dgm:pt modelId="{1C60847E-1BB9-40C3-A093-65CC9BFD1EC2}" type="parTrans" cxnId="{5B506555-01B6-41FD-9FAE-7F0925DBB006}">
      <dgm:prSet/>
      <dgm:spPr/>
      <dgm:t>
        <a:bodyPr/>
        <a:lstStyle/>
        <a:p>
          <a:endParaRPr lang="en-GB"/>
        </a:p>
      </dgm:t>
    </dgm:pt>
    <dgm:pt modelId="{05C44338-3A38-4046-8FC1-4E29CCE7495C}" type="sibTrans" cxnId="{5B506555-01B6-41FD-9FAE-7F0925DBB006}">
      <dgm:prSet/>
      <dgm:spPr/>
      <dgm:t>
        <a:bodyPr/>
        <a:lstStyle/>
        <a:p>
          <a:endParaRPr lang="en-GB"/>
        </a:p>
      </dgm:t>
    </dgm:pt>
    <dgm:pt modelId="{066B7FE1-D1E1-4B28-BFEC-5EBCCEF59346}" type="pres">
      <dgm:prSet presAssocID="{24A9F02C-ACC3-40E3-A4CF-1F0FC670F8FE}" presName="Name0" presStyleCnt="0">
        <dgm:presLayoutVars>
          <dgm:chMax val="11"/>
          <dgm:chPref val="11"/>
          <dgm:dir/>
          <dgm:resizeHandles/>
        </dgm:presLayoutVars>
      </dgm:prSet>
      <dgm:spPr/>
    </dgm:pt>
    <dgm:pt modelId="{0CEE03F5-FF5A-411B-AFEF-7219FAAE5F06}" type="pres">
      <dgm:prSet presAssocID="{AE64D384-AD36-49D0-ABF2-0E8F099E78AA}" presName="Accent6" presStyleCnt="0"/>
      <dgm:spPr/>
    </dgm:pt>
    <dgm:pt modelId="{CF8AE7D4-68AD-43B7-8FC8-0D8C75A97E34}" type="pres">
      <dgm:prSet presAssocID="{AE64D384-AD36-49D0-ABF2-0E8F099E78AA}" presName="Accent" presStyleLbl="node1" presStyleIdx="0" presStyleCnt="6"/>
      <dgm:spPr>
        <a:noFill/>
        <a:ln>
          <a:noFill/>
        </a:ln>
      </dgm:spPr>
    </dgm:pt>
    <dgm:pt modelId="{DA1D74CE-CF51-4880-9659-15834B06EA12}" type="pres">
      <dgm:prSet presAssocID="{AE64D384-AD36-49D0-ABF2-0E8F099E78AA}" presName="ParentBackground6" presStyleCnt="0"/>
      <dgm:spPr/>
    </dgm:pt>
    <dgm:pt modelId="{E7627483-0A5B-4BD7-A638-FB965E56EE90}" type="pres">
      <dgm:prSet presAssocID="{AE64D384-AD36-49D0-ABF2-0E8F099E78AA}" presName="ParentBackground" presStyleLbl="fgAcc1" presStyleIdx="0" presStyleCnt="6"/>
      <dgm:spPr/>
    </dgm:pt>
    <dgm:pt modelId="{EEB94157-CD53-40DA-955A-A42861E618FD}" type="pres">
      <dgm:prSet presAssocID="{AE64D384-AD36-49D0-ABF2-0E8F099E78AA}" presName="Parent6" presStyleLbl="revTx" presStyleIdx="0" presStyleCnt="0">
        <dgm:presLayoutVars>
          <dgm:chMax val="1"/>
          <dgm:chPref val="1"/>
          <dgm:bulletEnabled val="1"/>
        </dgm:presLayoutVars>
      </dgm:prSet>
      <dgm:spPr/>
    </dgm:pt>
    <dgm:pt modelId="{4DB8AA11-A1C9-4FFF-896E-AAD498519AA2}" type="pres">
      <dgm:prSet presAssocID="{20105ED9-7ABD-4BEB-A035-3EE897F73CFD}" presName="Accent5" presStyleCnt="0"/>
      <dgm:spPr/>
    </dgm:pt>
    <dgm:pt modelId="{EDFEB039-BC53-4B98-8C1B-BD3D854F6196}" type="pres">
      <dgm:prSet presAssocID="{20105ED9-7ABD-4BEB-A035-3EE897F73CFD}" presName="Accent" presStyleLbl="node1" presStyleIdx="1" presStyleCnt="6"/>
      <dgm:spPr/>
    </dgm:pt>
    <dgm:pt modelId="{53F843E3-4910-4C27-A22B-2B73EDD21E03}" type="pres">
      <dgm:prSet presAssocID="{20105ED9-7ABD-4BEB-A035-3EE897F73CFD}" presName="ParentBackground5" presStyleCnt="0"/>
      <dgm:spPr/>
    </dgm:pt>
    <dgm:pt modelId="{70E65BD8-84F0-4E33-8C1F-7B07C35BD26F}" type="pres">
      <dgm:prSet presAssocID="{20105ED9-7ABD-4BEB-A035-3EE897F73CFD}" presName="ParentBackground" presStyleLbl="fgAcc1" presStyleIdx="1" presStyleCnt="6"/>
      <dgm:spPr/>
    </dgm:pt>
    <dgm:pt modelId="{F9D9C771-3DDB-48C7-9CD7-C5DFC8A995C7}" type="pres">
      <dgm:prSet presAssocID="{20105ED9-7ABD-4BEB-A035-3EE897F73CFD}" presName="Parent5" presStyleLbl="revTx" presStyleIdx="0" presStyleCnt="0">
        <dgm:presLayoutVars>
          <dgm:chMax val="1"/>
          <dgm:chPref val="1"/>
          <dgm:bulletEnabled val="1"/>
        </dgm:presLayoutVars>
      </dgm:prSet>
      <dgm:spPr/>
    </dgm:pt>
    <dgm:pt modelId="{F87E63B1-DBFF-4060-8233-B517F02157A8}" type="pres">
      <dgm:prSet presAssocID="{27DB3FAC-0052-4981-B841-A8A30D264D4B}" presName="Accent4" presStyleCnt="0"/>
      <dgm:spPr/>
    </dgm:pt>
    <dgm:pt modelId="{5610B45A-6733-4B0A-98A6-1CCD1B49519B}" type="pres">
      <dgm:prSet presAssocID="{27DB3FAC-0052-4981-B841-A8A30D264D4B}" presName="Accent" presStyleLbl="node1" presStyleIdx="2" presStyleCnt="6"/>
      <dgm:spPr/>
    </dgm:pt>
    <dgm:pt modelId="{9DA9C36E-0A97-4163-8F77-36FE4D1C3DCE}" type="pres">
      <dgm:prSet presAssocID="{27DB3FAC-0052-4981-B841-A8A30D264D4B}" presName="ParentBackground4" presStyleCnt="0"/>
      <dgm:spPr/>
    </dgm:pt>
    <dgm:pt modelId="{D6B00302-B94A-4AA2-988B-8023C0EADF04}" type="pres">
      <dgm:prSet presAssocID="{27DB3FAC-0052-4981-B841-A8A30D264D4B}" presName="ParentBackground" presStyleLbl="fgAcc1" presStyleIdx="2" presStyleCnt="6"/>
      <dgm:spPr/>
    </dgm:pt>
    <dgm:pt modelId="{17BBB4E6-FF81-4F08-A21A-9E086B8A8DBA}" type="pres">
      <dgm:prSet presAssocID="{27DB3FAC-0052-4981-B841-A8A30D264D4B}" presName="Parent4" presStyleLbl="revTx" presStyleIdx="0" presStyleCnt="0">
        <dgm:presLayoutVars>
          <dgm:chMax val="1"/>
          <dgm:chPref val="1"/>
          <dgm:bulletEnabled val="1"/>
        </dgm:presLayoutVars>
      </dgm:prSet>
      <dgm:spPr/>
    </dgm:pt>
    <dgm:pt modelId="{FD5953E9-80FC-4579-B711-E9FC9D5A8866}" type="pres">
      <dgm:prSet presAssocID="{38A6CA1F-B397-44CE-A421-94A0860405F4}" presName="Accent3" presStyleCnt="0"/>
      <dgm:spPr/>
    </dgm:pt>
    <dgm:pt modelId="{13665FF4-A4BE-403A-A11A-82D949234312}" type="pres">
      <dgm:prSet presAssocID="{38A6CA1F-B397-44CE-A421-94A0860405F4}" presName="Accent" presStyleLbl="node1" presStyleIdx="3" presStyleCnt="6"/>
      <dgm:spPr/>
    </dgm:pt>
    <dgm:pt modelId="{D827567B-284A-413D-935F-2CC94A3752DE}" type="pres">
      <dgm:prSet presAssocID="{38A6CA1F-B397-44CE-A421-94A0860405F4}" presName="ParentBackground3" presStyleCnt="0"/>
      <dgm:spPr/>
    </dgm:pt>
    <dgm:pt modelId="{95194241-4701-4A3E-BC2E-84B763EE4852}" type="pres">
      <dgm:prSet presAssocID="{38A6CA1F-B397-44CE-A421-94A0860405F4}" presName="ParentBackground" presStyleLbl="fgAcc1" presStyleIdx="3" presStyleCnt="6"/>
      <dgm:spPr/>
    </dgm:pt>
    <dgm:pt modelId="{DF9B2DC0-F366-4510-BA27-A1BE4A047E84}" type="pres">
      <dgm:prSet presAssocID="{38A6CA1F-B397-44CE-A421-94A0860405F4}" presName="Parent3" presStyleLbl="revTx" presStyleIdx="0" presStyleCnt="0">
        <dgm:presLayoutVars>
          <dgm:chMax val="1"/>
          <dgm:chPref val="1"/>
          <dgm:bulletEnabled val="1"/>
        </dgm:presLayoutVars>
      </dgm:prSet>
      <dgm:spPr/>
    </dgm:pt>
    <dgm:pt modelId="{27CF976F-40C0-4B8C-BF19-A24EA6D5D9D6}" type="pres">
      <dgm:prSet presAssocID="{28AB2AB9-3FEE-43C5-B282-48605121FE3F}" presName="Accent2" presStyleCnt="0"/>
      <dgm:spPr/>
    </dgm:pt>
    <dgm:pt modelId="{D53C8365-1224-459F-9874-341B73908333}" type="pres">
      <dgm:prSet presAssocID="{28AB2AB9-3FEE-43C5-B282-48605121FE3F}" presName="Accent" presStyleLbl="node1" presStyleIdx="4" presStyleCnt="6"/>
      <dgm:spPr/>
    </dgm:pt>
    <dgm:pt modelId="{0B6DE97B-901C-4721-961A-51F27FC2B519}" type="pres">
      <dgm:prSet presAssocID="{28AB2AB9-3FEE-43C5-B282-48605121FE3F}" presName="ParentBackground2" presStyleCnt="0"/>
      <dgm:spPr/>
    </dgm:pt>
    <dgm:pt modelId="{C06CBB81-5498-4433-8BE4-42139B196A44}" type="pres">
      <dgm:prSet presAssocID="{28AB2AB9-3FEE-43C5-B282-48605121FE3F}" presName="ParentBackground" presStyleLbl="fgAcc1" presStyleIdx="4" presStyleCnt="6"/>
      <dgm:spPr/>
    </dgm:pt>
    <dgm:pt modelId="{A0D6F136-030A-455A-8E86-21FF11B96DB8}" type="pres">
      <dgm:prSet presAssocID="{28AB2AB9-3FEE-43C5-B282-48605121FE3F}" presName="Parent2" presStyleLbl="revTx" presStyleIdx="0" presStyleCnt="0">
        <dgm:presLayoutVars>
          <dgm:chMax val="1"/>
          <dgm:chPref val="1"/>
          <dgm:bulletEnabled val="1"/>
        </dgm:presLayoutVars>
      </dgm:prSet>
      <dgm:spPr/>
    </dgm:pt>
    <dgm:pt modelId="{A8AE6B2C-A314-440B-8E15-48CFCC82856D}" type="pres">
      <dgm:prSet presAssocID="{8B0A6FE3-E948-4403-8DC1-5AE7F21ADF17}" presName="Accent1" presStyleCnt="0"/>
      <dgm:spPr/>
    </dgm:pt>
    <dgm:pt modelId="{1F91A4A4-280E-4E3F-BF17-416AF9468C83}" type="pres">
      <dgm:prSet presAssocID="{8B0A6FE3-E948-4403-8DC1-5AE7F21ADF17}" presName="Accent" presStyleLbl="node1" presStyleIdx="5" presStyleCnt="6"/>
      <dgm:spPr/>
    </dgm:pt>
    <dgm:pt modelId="{E3893520-F7A3-4669-92D2-D8A72A12A696}" type="pres">
      <dgm:prSet presAssocID="{8B0A6FE3-E948-4403-8DC1-5AE7F21ADF17}" presName="ParentBackground1" presStyleCnt="0"/>
      <dgm:spPr/>
    </dgm:pt>
    <dgm:pt modelId="{75BF5923-D0E4-41DB-BFC0-EA987721C4C2}" type="pres">
      <dgm:prSet presAssocID="{8B0A6FE3-E948-4403-8DC1-5AE7F21ADF17}" presName="ParentBackground" presStyleLbl="fgAcc1" presStyleIdx="5" presStyleCnt="6"/>
      <dgm:spPr/>
    </dgm:pt>
    <dgm:pt modelId="{1A42F547-D6DD-4EDB-BFB7-CD8A853189F9}" type="pres">
      <dgm:prSet presAssocID="{8B0A6FE3-E948-4403-8DC1-5AE7F21ADF17}" presName="Parent1" presStyleLbl="revTx" presStyleIdx="0" presStyleCnt="0">
        <dgm:presLayoutVars>
          <dgm:chMax val="1"/>
          <dgm:chPref val="1"/>
          <dgm:bulletEnabled val="1"/>
        </dgm:presLayoutVars>
      </dgm:prSet>
      <dgm:spPr/>
    </dgm:pt>
  </dgm:ptLst>
  <dgm:cxnLst>
    <dgm:cxn modelId="{764ECD00-B60A-4E20-BA10-62B7DAB82AEB}" type="presOf" srcId="{8B0A6FE3-E948-4403-8DC1-5AE7F21ADF17}" destId="{75BF5923-D0E4-41DB-BFC0-EA987721C4C2}" srcOrd="0" destOrd="0" presId="urn:microsoft.com/office/officeart/2011/layout/CircleProcess"/>
    <dgm:cxn modelId="{A2647203-27C1-4DA0-9717-C1F4304E31BB}" type="presOf" srcId="{20105ED9-7ABD-4BEB-A035-3EE897F73CFD}" destId="{70E65BD8-84F0-4E33-8C1F-7B07C35BD26F}" srcOrd="0" destOrd="0" presId="urn:microsoft.com/office/officeart/2011/layout/CircleProcess"/>
    <dgm:cxn modelId="{65153A18-D1D5-47B1-AB96-7F8C1735A7DC}" type="presOf" srcId="{8B0A6FE3-E948-4403-8DC1-5AE7F21ADF17}" destId="{1A42F547-D6DD-4EDB-BFB7-CD8A853189F9}" srcOrd="1" destOrd="0" presId="urn:microsoft.com/office/officeart/2011/layout/CircleProcess"/>
    <dgm:cxn modelId="{5BD9A719-BCB2-4107-A1A6-3406358DC694}" srcId="{24A9F02C-ACC3-40E3-A4CF-1F0FC670F8FE}" destId="{AE64D384-AD36-49D0-ABF2-0E8F099E78AA}" srcOrd="5" destOrd="0" parTransId="{4F59383F-CED1-4185-B2B5-48CBDBF92AD8}" sibTransId="{ECA97427-2577-4AE4-B693-80E1DF02B5D5}"/>
    <dgm:cxn modelId="{BB019136-A2AC-4D94-A54F-895B731A9425}" type="presOf" srcId="{27DB3FAC-0052-4981-B841-A8A30D264D4B}" destId="{17BBB4E6-FF81-4F08-A21A-9E086B8A8DBA}" srcOrd="1" destOrd="0" presId="urn:microsoft.com/office/officeart/2011/layout/CircleProcess"/>
    <dgm:cxn modelId="{CF76335C-ED13-465A-8A42-26076583F29D}" srcId="{24A9F02C-ACC3-40E3-A4CF-1F0FC670F8FE}" destId="{20105ED9-7ABD-4BEB-A035-3EE897F73CFD}" srcOrd="4" destOrd="0" parTransId="{18AA3729-FFDA-4AF9-8BD7-96BB77C0FABC}" sibTransId="{72A155CC-BD09-4042-B11D-55221002BDEA}"/>
    <dgm:cxn modelId="{83333A44-B433-4DF8-8883-7B14413256A3}" srcId="{24A9F02C-ACC3-40E3-A4CF-1F0FC670F8FE}" destId="{28AB2AB9-3FEE-43C5-B282-48605121FE3F}" srcOrd="1" destOrd="0" parTransId="{EAA8D9EB-8947-4913-B861-13447F1FEC2A}" sibTransId="{AAE69716-637B-4325-A934-A2DF7BA7E808}"/>
    <dgm:cxn modelId="{85484A47-DBA1-4AE8-8D9A-BCFC71068704}" srcId="{24A9F02C-ACC3-40E3-A4CF-1F0FC670F8FE}" destId="{8B0A6FE3-E948-4403-8DC1-5AE7F21ADF17}" srcOrd="0" destOrd="0" parTransId="{14A56478-B732-438F-A826-3C3FD8714D0D}" sibTransId="{8697AF3F-8582-47B6-A54D-9068FE8DC4AF}"/>
    <dgm:cxn modelId="{77A13A4C-B9A8-42E3-B525-A16E3CE5BB1B}" type="presOf" srcId="{20105ED9-7ABD-4BEB-A035-3EE897F73CFD}" destId="{F9D9C771-3DDB-48C7-9CD7-C5DFC8A995C7}" srcOrd="1" destOrd="0" presId="urn:microsoft.com/office/officeart/2011/layout/CircleProcess"/>
    <dgm:cxn modelId="{5B506555-01B6-41FD-9FAE-7F0925DBB006}" srcId="{24A9F02C-ACC3-40E3-A4CF-1F0FC670F8FE}" destId="{38A6CA1F-B397-44CE-A421-94A0860405F4}" srcOrd="2" destOrd="0" parTransId="{1C60847E-1BB9-40C3-A093-65CC9BFD1EC2}" sibTransId="{05C44338-3A38-4046-8FC1-4E29CCE7495C}"/>
    <dgm:cxn modelId="{E690A458-80ED-4138-8F27-BF54637BA6EE}" type="presOf" srcId="{AE64D384-AD36-49D0-ABF2-0E8F099E78AA}" destId="{E7627483-0A5B-4BD7-A638-FB965E56EE90}" srcOrd="0" destOrd="0" presId="urn:microsoft.com/office/officeart/2011/layout/CircleProcess"/>
    <dgm:cxn modelId="{481D0480-DB09-407E-AD28-DFE68938AFCD}" type="presOf" srcId="{28AB2AB9-3FEE-43C5-B282-48605121FE3F}" destId="{A0D6F136-030A-455A-8E86-21FF11B96DB8}" srcOrd="1" destOrd="0" presId="urn:microsoft.com/office/officeart/2011/layout/CircleProcess"/>
    <dgm:cxn modelId="{37337C90-6FF9-4F76-870E-492E3BCC9F35}" type="presOf" srcId="{38A6CA1F-B397-44CE-A421-94A0860405F4}" destId="{95194241-4701-4A3E-BC2E-84B763EE4852}" srcOrd="0" destOrd="0" presId="urn:microsoft.com/office/officeart/2011/layout/CircleProcess"/>
    <dgm:cxn modelId="{9C96929D-82F0-4D61-8E4D-A299BAA3A545}" type="presOf" srcId="{28AB2AB9-3FEE-43C5-B282-48605121FE3F}" destId="{C06CBB81-5498-4433-8BE4-42139B196A44}" srcOrd="0" destOrd="0" presId="urn:microsoft.com/office/officeart/2011/layout/CircleProcess"/>
    <dgm:cxn modelId="{E4F6CD9F-7F0E-4861-BAAC-ADC839B5FCAE}" type="presOf" srcId="{38A6CA1F-B397-44CE-A421-94A0860405F4}" destId="{DF9B2DC0-F366-4510-BA27-A1BE4A047E84}" srcOrd="1" destOrd="0" presId="urn:microsoft.com/office/officeart/2011/layout/CircleProcess"/>
    <dgm:cxn modelId="{49E408AA-4678-43B5-8618-3820ADA2B71D}" type="presOf" srcId="{27DB3FAC-0052-4981-B841-A8A30D264D4B}" destId="{D6B00302-B94A-4AA2-988B-8023C0EADF04}" srcOrd="0" destOrd="0" presId="urn:microsoft.com/office/officeart/2011/layout/CircleProcess"/>
    <dgm:cxn modelId="{5D6510B6-4FAC-42F6-9257-9904B32949EB}" type="presOf" srcId="{AE64D384-AD36-49D0-ABF2-0E8F099E78AA}" destId="{EEB94157-CD53-40DA-955A-A42861E618FD}" srcOrd="1" destOrd="0" presId="urn:microsoft.com/office/officeart/2011/layout/CircleProcess"/>
    <dgm:cxn modelId="{41F016DE-8DD8-40EA-9E7F-ECCC0CF1B1A6}" srcId="{24A9F02C-ACC3-40E3-A4CF-1F0FC670F8FE}" destId="{27DB3FAC-0052-4981-B841-A8A30D264D4B}" srcOrd="3" destOrd="0" parTransId="{7FE4A623-1FD3-4E6D-9E20-3979DE2F6D63}" sibTransId="{A729A7D2-A72F-4297-B703-A5B9C8AD2B58}"/>
    <dgm:cxn modelId="{BBF492ED-50AD-479D-958D-E911CEFB5811}" type="presOf" srcId="{24A9F02C-ACC3-40E3-A4CF-1F0FC670F8FE}" destId="{066B7FE1-D1E1-4B28-BFEC-5EBCCEF59346}" srcOrd="0" destOrd="0" presId="urn:microsoft.com/office/officeart/2011/layout/CircleProcess"/>
    <dgm:cxn modelId="{C6998C92-5A61-4DCB-8630-C91EC88D365D}" type="presParOf" srcId="{066B7FE1-D1E1-4B28-BFEC-5EBCCEF59346}" destId="{0CEE03F5-FF5A-411B-AFEF-7219FAAE5F06}" srcOrd="0" destOrd="0" presId="urn:microsoft.com/office/officeart/2011/layout/CircleProcess"/>
    <dgm:cxn modelId="{714D9CE4-25B2-4B36-A6CA-2839DA47ABEE}" type="presParOf" srcId="{0CEE03F5-FF5A-411B-AFEF-7219FAAE5F06}" destId="{CF8AE7D4-68AD-43B7-8FC8-0D8C75A97E34}" srcOrd="0" destOrd="0" presId="urn:microsoft.com/office/officeart/2011/layout/CircleProcess"/>
    <dgm:cxn modelId="{51B7EF38-705A-407D-B2F4-2A08C339C878}" type="presParOf" srcId="{066B7FE1-D1E1-4B28-BFEC-5EBCCEF59346}" destId="{DA1D74CE-CF51-4880-9659-15834B06EA12}" srcOrd="1" destOrd="0" presId="urn:microsoft.com/office/officeart/2011/layout/CircleProcess"/>
    <dgm:cxn modelId="{BB1C98A0-E888-44BD-B639-3A9BB737363E}" type="presParOf" srcId="{DA1D74CE-CF51-4880-9659-15834B06EA12}" destId="{E7627483-0A5B-4BD7-A638-FB965E56EE90}" srcOrd="0" destOrd="0" presId="urn:microsoft.com/office/officeart/2011/layout/CircleProcess"/>
    <dgm:cxn modelId="{9A44D477-E77D-45B9-9FB0-AF59314B9D59}" type="presParOf" srcId="{066B7FE1-D1E1-4B28-BFEC-5EBCCEF59346}" destId="{EEB94157-CD53-40DA-955A-A42861E618FD}" srcOrd="2" destOrd="0" presId="urn:microsoft.com/office/officeart/2011/layout/CircleProcess"/>
    <dgm:cxn modelId="{98C3A064-04E1-4DFC-B45F-1066161A3FBA}" type="presParOf" srcId="{066B7FE1-D1E1-4B28-BFEC-5EBCCEF59346}" destId="{4DB8AA11-A1C9-4FFF-896E-AAD498519AA2}" srcOrd="3" destOrd="0" presId="urn:microsoft.com/office/officeart/2011/layout/CircleProcess"/>
    <dgm:cxn modelId="{A4AE5677-B10C-4572-A054-EF494B99CE15}" type="presParOf" srcId="{4DB8AA11-A1C9-4FFF-896E-AAD498519AA2}" destId="{EDFEB039-BC53-4B98-8C1B-BD3D854F6196}" srcOrd="0" destOrd="0" presId="urn:microsoft.com/office/officeart/2011/layout/CircleProcess"/>
    <dgm:cxn modelId="{471F103E-9794-4930-8DCB-4C6B819D0A4E}" type="presParOf" srcId="{066B7FE1-D1E1-4B28-BFEC-5EBCCEF59346}" destId="{53F843E3-4910-4C27-A22B-2B73EDD21E03}" srcOrd="4" destOrd="0" presId="urn:microsoft.com/office/officeart/2011/layout/CircleProcess"/>
    <dgm:cxn modelId="{B0DC3253-718C-497F-B694-67E8692880D3}" type="presParOf" srcId="{53F843E3-4910-4C27-A22B-2B73EDD21E03}" destId="{70E65BD8-84F0-4E33-8C1F-7B07C35BD26F}" srcOrd="0" destOrd="0" presId="urn:microsoft.com/office/officeart/2011/layout/CircleProcess"/>
    <dgm:cxn modelId="{144B1D8E-1AE1-40DD-997F-CC02FF9F6833}" type="presParOf" srcId="{066B7FE1-D1E1-4B28-BFEC-5EBCCEF59346}" destId="{F9D9C771-3DDB-48C7-9CD7-C5DFC8A995C7}" srcOrd="5" destOrd="0" presId="urn:microsoft.com/office/officeart/2011/layout/CircleProcess"/>
    <dgm:cxn modelId="{234BC443-7679-4AD2-A6B4-D01E627B7E7C}" type="presParOf" srcId="{066B7FE1-D1E1-4B28-BFEC-5EBCCEF59346}" destId="{F87E63B1-DBFF-4060-8233-B517F02157A8}" srcOrd="6" destOrd="0" presId="urn:microsoft.com/office/officeart/2011/layout/CircleProcess"/>
    <dgm:cxn modelId="{69334751-75EF-4E54-9844-22791EACC105}" type="presParOf" srcId="{F87E63B1-DBFF-4060-8233-B517F02157A8}" destId="{5610B45A-6733-4B0A-98A6-1CCD1B49519B}" srcOrd="0" destOrd="0" presId="urn:microsoft.com/office/officeart/2011/layout/CircleProcess"/>
    <dgm:cxn modelId="{E19E4414-5D96-4A67-BAC4-A789A716952D}" type="presParOf" srcId="{066B7FE1-D1E1-4B28-BFEC-5EBCCEF59346}" destId="{9DA9C36E-0A97-4163-8F77-36FE4D1C3DCE}" srcOrd="7" destOrd="0" presId="urn:microsoft.com/office/officeart/2011/layout/CircleProcess"/>
    <dgm:cxn modelId="{853F538D-BDC3-4B17-AA14-F784CA59B181}" type="presParOf" srcId="{9DA9C36E-0A97-4163-8F77-36FE4D1C3DCE}" destId="{D6B00302-B94A-4AA2-988B-8023C0EADF04}" srcOrd="0" destOrd="0" presId="urn:microsoft.com/office/officeart/2011/layout/CircleProcess"/>
    <dgm:cxn modelId="{88F90DF1-1A40-419A-BB87-FFC169753799}" type="presParOf" srcId="{066B7FE1-D1E1-4B28-BFEC-5EBCCEF59346}" destId="{17BBB4E6-FF81-4F08-A21A-9E086B8A8DBA}" srcOrd="8" destOrd="0" presId="urn:microsoft.com/office/officeart/2011/layout/CircleProcess"/>
    <dgm:cxn modelId="{46E5AB6D-7E7F-42FF-B2B3-8FF138D6F3DE}" type="presParOf" srcId="{066B7FE1-D1E1-4B28-BFEC-5EBCCEF59346}" destId="{FD5953E9-80FC-4579-B711-E9FC9D5A8866}" srcOrd="9" destOrd="0" presId="urn:microsoft.com/office/officeart/2011/layout/CircleProcess"/>
    <dgm:cxn modelId="{BECA83B5-4D7B-4C03-9C93-0F6AA17542FD}" type="presParOf" srcId="{FD5953E9-80FC-4579-B711-E9FC9D5A8866}" destId="{13665FF4-A4BE-403A-A11A-82D949234312}" srcOrd="0" destOrd="0" presId="urn:microsoft.com/office/officeart/2011/layout/CircleProcess"/>
    <dgm:cxn modelId="{8B8B7E00-6649-488F-BADD-B165E53A3B1D}" type="presParOf" srcId="{066B7FE1-D1E1-4B28-BFEC-5EBCCEF59346}" destId="{D827567B-284A-413D-935F-2CC94A3752DE}" srcOrd="10" destOrd="0" presId="urn:microsoft.com/office/officeart/2011/layout/CircleProcess"/>
    <dgm:cxn modelId="{5C259BAB-EE8A-4E4A-8595-351CFC1DCE03}" type="presParOf" srcId="{D827567B-284A-413D-935F-2CC94A3752DE}" destId="{95194241-4701-4A3E-BC2E-84B763EE4852}" srcOrd="0" destOrd="0" presId="urn:microsoft.com/office/officeart/2011/layout/CircleProcess"/>
    <dgm:cxn modelId="{EC963F73-AE25-4739-B051-F8E3AE368032}" type="presParOf" srcId="{066B7FE1-D1E1-4B28-BFEC-5EBCCEF59346}" destId="{DF9B2DC0-F366-4510-BA27-A1BE4A047E84}" srcOrd="11" destOrd="0" presId="urn:microsoft.com/office/officeart/2011/layout/CircleProcess"/>
    <dgm:cxn modelId="{8A8255F6-493E-4E27-A1F4-EC74F2379B72}" type="presParOf" srcId="{066B7FE1-D1E1-4B28-BFEC-5EBCCEF59346}" destId="{27CF976F-40C0-4B8C-BF19-A24EA6D5D9D6}" srcOrd="12" destOrd="0" presId="urn:microsoft.com/office/officeart/2011/layout/CircleProcess"/>
    <dgm:cxn modelId="{D55FB74E-935F-4701-85A0-472DE0450927}" type="presParOf" srcId="{27CF976F-40C0-4B8C-BF19-A24EA6D5D9D6}" destId="{D53C8365-1224-459F-9874-341B73908333}" srcOrd="0" destOrd="0" presId="urn:microsoft.com/office/officeart/2011/layout/CircleProcess"/>
    <dgm:cxn modelId="{7EEDB623-1960-43A1-A629-11C4722831F5}" type="presParOf" srcId="{066B7FE1-D1E1-4B28-BFEC-5EBCCEF59346}" destId="{0B6DE97B-901C-4721-961A-51F27FC2B519}" srcOrd="13" destOrd="0" presId="urn:microsoft.com/office/officeart/2011/layout/CircleProcess"/>
    <dgm:cxn modelId="{5BC8050A-F1E3-4FE4-9FF8-D14745218E86}" type="presParOf" srcId="{0B6DE97B-901C-4721-961A-51F27FC2B519}" destId="{C06CBB81-5498-4433-8BE4-42139B196A44}" srcOrd="0" destOrd="0" presId="urn:microsoft.com/office/officeart/2011/layout/CircleProcess"/>
    <dgm:cxn modelId="{5FBC7F14-2A48-428F-AC1B-DC1364083163}" type="presParOf" srcId="{066B7FE1-D1E1-4B28-BFEC-5EBCCEF59346}" destId="{A0D6F136-030A-455A-8E86-21FF11B96DB8}" srcOrd="14" destOrd="0" presId="urn:microsoft.com/office/officeart/2011/layout/CircleProcess"/>
    <dgm:cxn modelId="{225CD4E8-10AD-4328-9D35-5B2BDE9D3F08}" type="presParOf" srcId="{066B7FE1-D1E1-4B28-BFEC-5EBCCEF59346}" destId="{A8AE6B2C-A314-440B-8E15-48CFCC82856D}" srcOrd="15" destOrd="0" presId="urn:microsoft.com/office/officeart/2011/layout/CircleProcess"/>
    <dgm:cxn modelId="{72B2EA7F-39B3-472D-9DC3-49CA25C50D8A}" type="presParOf" srcId="{A8AE6B2C-A314-440B-8E15-48CFCC82856D}" destId="{1F91A4A4-280E-4E3F-BF17-416AF9468C83}" srcOrd="0" destOrd="0" presId="urn:microsoft.com/office/officeart/2011/layout/CircleProcess"/>
    <dgm:cxn modelId="{0083E37D-869F-453D-A427-62A5FA641F74}" type="presParOf" srcId="{066B7FE1-D1E1-4B28-BFEC-5EBCCEF59346}" destId="{E3893520-F7A3-4669-92D2-D8A72A12A696}" srcOrd="16" destOrd="0" presId="urn:microsoft.com/office/officeart/2011/layout/CircleProcess"/>
    <dgm:cxn modelId="{2A6143C9-B30C-4B48-800C-9ADF46095603}" type="presParOf" srcId="{E3893520-F7A3-4669-92D2-D8A72A12A696}" destId="{75BF5923-D0E4-41DB-BFC0-EA987721C4C2}" srcOrd="0" destOrd="0" presId="urn:microsoft.com/office/officeart/2011/layout/CircleProcess"/>
    <dgm:cxn modelId="{CAE49CBF-4F00-4459-8307-AB24E08FE0C0}" type="presParOf" srcId="{066B7FE1-D1E1-4B28-BFEC-5EBCCEF59346}" destId="{1A42F547-D6DD-4EDB-BFB7-CD8A853189F9}" srcOrd="17"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3D7BBF-E150-42C4-8F21-6FC204E11680}" type="doc">
      <dgm:prSet loTypeId="urn:microsoft.com/office/officeart/2005/8/layout/hProcess9" loCatId="process" qsTypeId="urn:microsoft.com/office/officeart/2005/8/quickstyle/simple1" qsCatId="simple" csTypeId="urn:microsoft.com/office/officeart/2005/8/colors/colorful5" csCatId="colorful" phldr="1"/>
      <dgm:spPr/>
    </dgm:pt>
    <dgm:pt modelId="{863AF375-6829-4E99-94EB-88231C385A6D}">
      <dgm:prSet phldrT="[Text]" custT="1"/>
      <dgm:spPr>
        <a:solidFill>
          <a:srgbClr val="00B2BB">
            <a:alpha val="70000"/>
          </a:srgbClr>
        </a:solidFill>
      </dgm:spPr>
      <dgm:t>
        <a:bodyPr/>
        <a:lstStyle/>
        <a:p>
          <a:pPr algn="l">
            <a:lnSpc>
              <a:spcPct val="100000"/>
            </a:lnSpc>
            <a:spcAft>
              <a:spcPts val="0"/>
            </a:spcAft>
          </a:pPr>
          <a:r>
            <a:rPr lang="en-GB" sz="1200" b="1" dirty="0">
              <a:solidFill>
                <a:srgbClr val="000000"/>
              </a:solidFill>
              <a:latin typeface="Raleway" panose="020B0503030101060003"/>
            </a:rPr>
            <a:t>Culture change - from:</a:t>
          </a:r>
        </a:p>
        <a:p>
          <a:pPr algn="l">
            <a:lnSpc>
              <a:spcPct val="100000"/>
            </a:lnSpc>
            <a:spcAft>
              <a:spcPts val="0"/>
            </a:spcAft>
          </a:pPr>
          <a:r>
            <a:rPr lang="en-GB" sz="1200" dirty="0">
              <a:solidFill>
                <a:srgbClr val="000000"/>
              </a:solidFill>
              <a:latin typeface="Raleway" panose="020B0503030101060003"/>
            </a:rPr>
            <a:t>- Thinking about care as ‘time and tasks’</a:t>
          </a:r>
        </a:p>
        <a:p>
          <a:pPr algn="l">
            <a:lnSpc>
              <a:spcPct val="100000"/>
            </a:lnSpc>
            <a:spcAft>
              <a:spcPts val="0"/>
            </a:spcAft>
          </a:pPr>
          <a:r>
            <a:rPr lang="en-GB" sz="1200" dirty="0">
              <a:solidFill>
                <a:srgbClr val="000000"/>
              </a:solidFill>
              <a:latin typeface="Raleway" panose="020B0503030101060003"/>
            </a:rPr>
            <a:t>- Restricting choice to a familiar, short list</a:t>
          </a:r>
        </a:p>
        <a:p>
          <a:pPr algn="l">
            <a:lnSpc>
              <a:spcPct val="100000"/>
            </a:lnSpc>
            <a:spcAft>
              <a:spcPts val="0"/>
            </a:spcAft>
          </a:pPr>
          <a:r>
            <a:rPr lang="en-GB" sz="1200" dirty="0">
              <a:solidFill>
                <a:srgbClr val="000000"/>
              </a:solidFill>
              <a:latin typeface="Raleway" panose="020B0503030101060003"/>
            </a:rPr>
            <a:t>- Being risk averse</a:t>
          </a:r>
        </a:p>
        <a:p>
          <a:pPr algn="l">
            <a:lnSpc>
              <a:spcPct val="100000"/>
            </a:lnSpc>
            <a:spcAft>
              <a:spcPts val="0"/>
            </a:spcAft>
          </a:pPr>
          <a:r>
            <a:rPr lang="en-GB" sz="1200" dirty="0">
              <a:solidFill>
                <a:srgbClr val="000000"/>
              </a:solidFill>
              <a:latin typeface="Raleway" panose="020B0503030101060003"/>
            </a:rPr>
            <a:t>- Working in silos</a:t>
          </a:r>
        </a:p>
        <a:p>
          <a:pPr algn="l">
            <a:lnSpc>
              <a:spcPct val="100000"/>
            </a:lnSpc>
            <a:spcAft>
              <a:spcPts val="0"/>
            </a:spcAft>
          </a:pPr>
          <a:r>
            <a:rPr lang="en-GB" sz="1200" dirty="0">
              <a:solidFill>
                <a:srgbClr val="000000"/>
              </a:solidFill>
              <a:latin typeface="Raleway" panose="020B0503030101060003"/>
            </a:rPr>
            <a:t>- Looking at data as statistics rather than people</a:t>
          </a:r>
        </a:p>
        <a:p>
          <a:pPr algn="l">
            <a:lnSpc>
              <a:spcPct val="100000"/>
            </a:lnSpc>
            <a:spcAft>
              <a:spcPts val="0"/>
            </a:spcAft>
          </a:pPr>
          <a:endParaRPr lang="en-GB" sz="1000" dirty="0">
            <a:solidFill>
              <a:srgbClr val="000000"/>
            </a:solidFill>
            <a:latin typeface="Raleway" panose="020B0503030101060003"/>
          </a:endParaRPr>
        </a:p>
      </dgm:t>
    </dgm:pt>
    <dgm:pt modelId="{3BE734D0-2EF7-4B17-9EC6-79619AE79468}" type="parTrans" cxnId="{C43E73A8-FC9C-4576-B3EA-E3DBEFD80344}">
      <dgm:prSet/>
      <dgm:spPr/>
      <dgm:t>
        <a:bodyPr/>
        <a:lstStyle/>
        <a:p>
          <a:endParaRPr lang="en-GB"/>
        </a:p>
      </dgm:t>
    </dgm:pt>
    <dgm:pt modelId="{BF51DC80-A0BE-4580-BCD0-856EB4D769DC}" type="sibTrans" cxnId="{C43E73A8-FC9C-4576-B3EA-E3DBEFD80344}">
      <dgm:prSet/>
      <dgm:spPr/>
      <dgm:t>
        <a:bodyPr/>
        <a:lstStyle/>
        <a:p>
          <a:endParaRPr lang="en-GB"/>
        </a:p>
      </dgm:t>
    </dgm:pt>
    <dgm:pt modelId="{82390175-D7B1-4E3F-BCD7-6DE0C0526AC9}">
      <dgm:prSet phldrT="[Text]" custT="1"/>
      <dgm:spPr>
        <a:solidFill>
          <a:srgbClr val="00B2BB">
            <a:alpha val="70000"/>
          </a:srgbClr>
        </a:solidFill>
      </dgm:spPr>
      <dgm:t>
        <a:bodyPr/>
        <a:lstStyle/>
        <a:p>
          <a:pPr algn="l">
            <a:lnSpc>
              <a:spcPct val="100000"/>
            </a:lnSpc>
            <a:spcAft>
              <a:spcPts val="0"/>
            </a:spcAft>
          </a:pPr>
          <a:r>
            <a:rPr lang="en-GB" sz="1200" b="1" dirty="0">
              <a:solidFill>
                <a:srgbClr val="000000"/>
              </a:solidFill>
              <a:latin typeface="Raleway" panose="020B0503030101060003"/>
            </a:rPr>
            <a:t>Culture change - to: </a:t>
          </a:r>
        </a:p>
        <a:p>
          <a:pPr algn="l">
            <a:lnSpc>
              <a:spcPct val="100000"/>
            </a:lnSpc>
            <a:spcAft>
              <a:spcPts val="0"/>
            </a:spcAft>
          </a:pPr>
          <a:r>
            <a:rPr lang="en-GB" sz="1200" dirty="0">
              <a:solidFill>
                <a:srgbClr val="000000"/>
              </a:solidFill>
              <a:latin typeface="Raleway" panose="020B0503030101060003"/>
            </a:rPr>
            <a:t>- Being outcomes-focussed and creative</a:t>
          </a:r>
        </a:p>
        <a:p>
          <a:pPr algn="l">
            <a:lnSpc>
              <a:spcPct val="100000"/>
            </a:lnSpc>
            <a:spcAft>
              <a:spcPts val="0"/>
            </a:spcAft>
          </a:pPr>
          <a:r>
            <a:rPr lang="en-GB" sz="1200" dirty="0">
              <a:solidFill>
                <a:srgbClr val="000000"/>
              </a:solidFill>
              <a:latin typeface="Raleway" panose="020B0503030101060003"/>
            </a:rPr>
            <a:t>- Being flexible and adaptive</a:t>
          </a:r>
        </a:p>
        <a:p>
          <a:pPr algn="l">
            <a:lnSpc>
              <a:spcPct val="100000"/>
            </a:lnSpc>
            <a:spcAft>
              <a:spcPts val="0"/>
            </a:spcAft>
          </a:pPr>
          <a:r>
            <a:rPr lang="en-GB" sz="1200" dirty="0">
              <a:solidFill>
                <a:srgbClr val="000000"/>
              </a:solidFill>
              <a:latin typeface="Raleway" panose="020B0503030101060003"/>
            </a:rPr>
            <a:t>- Enabling, focusing on the things people can do for themselves</a:t>
          </a:r>
        </a:p>
        <a:p>
          <a:pPr algn="l">
            <a:lnSpc>
              <a:spcPct val="100000"/>
            </a:lnSpc>
            <a:spcAft>
              <a:spcPts val="0"/>
            </a:spcAft>
          </a:pPr>
          <a:r>
            <a:rPr lang="en-GB" sz="1200" dirty="0">
              <a:solidFill>
                <a:srgbClr val="000000"/>
              </a:solidFill>
              <a:latin typeface="Raleway" panose="020B0503030101060003"/>
            </a:rPr>
            <a:t>- Taking positive risks and supporting others to do the same</a:t>
          </a:r>
        </a:p>
        <a:p>
          <a:pPr algn="l">
            <a:lnSpc>
              <a:spcPct val="100000"/>
            </a:lnSpc>
            <a:spcAft>
              <a:spcPts val="0"/>
            </a:spcAft>
          </a:pPr>
          <a:r>
            <a:rPr lang="en-GB" sz="1200" dirty="0">
              <a:solidFill>
                <a:srgbClr val="000000"/>
              </a:solidFill>
              <a:latin typeface="Raleway" panose="020B0503030101060003"/>
            </a:rPr>
            <a:t>- Having diversity in staff, leadership and in decision-making</a:t>
          </a:r>
        </a:p>
        <a:p>
          <a:pPr algn="l">
            <a:lnSpc>
              <a:spcPct val="100000"/>
            </a:lnSpc>
            <a:spcAft>
              <a:spcPts val="0"/>
            </a:spcAft>
          </a:pPr>
          <a:r>
            <a:rPr lang="en-GB" sz="1200" dirty="0">
              <a:solidFill>
                <a:srgbClr val="000000"/>
              </a:solidFill>
              <a:latin typeface="Raleway" panose="020B0503030101060003"/>
            </a:rPr>
            <a:t>- Being clear and realistic on what we can &amp; cannot do</a:t>
          </a:r>
        </a:p>
        <a:p>
          <a:pPr algn="l">
            <a:lnSpc>
              <a:spcPct val="100000"/>
            </a:lnSpc>
            <a:spcAft>
              <a:spcPts val="0"/>
            </a:spcAft>
          </a:pPr>
          <a:r>
            <a:rPr lang="en-GB" sz="1200" dirty="0">
              <a:solidFill>
                <a:srgbClr val="000000"/>
              </a:solidFill>
              <a:latin typeface="Raleway" panose="020B0503030101060003"/>
            </a:rPr>
            <a:t>- Prioritising kindness, dignity, compassion and inclusion </a:t>
          </a:r>
        </a:p>
        <a:p>
          <a:pPr algn="l">
            <a:lnSpc>
              <a:spcPct val="100000"/>
            </a:lnSpc>
            <a:spcAft>
              <a:spcPts val="0"/>
            </a:spcAft>
          </a:pPr>
          <a:r>
            <a:rPr lang="en-GB" sz="1200" dirty="0">
              <a:solidFill>
                <a:srgbClr val="000000"/>
              </a:solidFill>
              <a:latin typeface="Raleway" panose="020B0503030101060003"/>
            </a:rPr>
            <a:t>- Working as one health and care system, with each part equally valued</a:t>
          </a:r>
        </a:p>
        <a:p>
          <a:pPr algn="l">
            <a:lnSpc>
              <a:spcPct val="100000"/>
            </a:lnSpc>
            <a:spcAft>
              <a:spcPts val="0"/>
            </a:spcAft>
          </a:pPr>
          <a:endParaRPr lang="en-GB" sz="1200" dirty="0">
            <a:solidFill>
              <a:srgbClr val="000000"/>
            </a:solidFill>
            <a:latin typeface="Raleway" panose="020B0503030101060003"/>
          </a:endParaRPr>
        </a:p>
      </dgm:t>
    </dgm:pt>
    <dgm:pt modelId="{97420749-C021-4936-9ED5-742BFF73D768}" type="parTrans" cxnId="{764FD804-A71D-49DE-A87F-C752C6C448D3}">
      <dgm:prSet/>
      <dgm:spPr/>
      <dgm:t>
        <a:bodyPr/>
        <a:lstStyle/>
        <a:p>
          <a:endParaRPr lang="en-GB"/>
        </a:p>
      </dgm:t>
    </dgm:pt>
    <dgm:pt modelId="{664AECC0-F2CD-4D79-ADE2-FE78EF634912}" type="sibTrans" cxnId="{764FD804-A71D-49DE-A87F-C752C6C448D3}">
      <dgm:prSet/>
      <dgm:spPr/>
      <dgm:t>
        <a:bodyPr/>
        <a:lstStyle/>
        <a:p>
          <a:endParaRPr lang="en-GB"/>
        </a:p>
      </dgm:t>
    </dgm:pt>
    <dgm:pt modelId="{43949935-19B1-4F27-B9E5-9626E0E91353}" type="pres">
      <dgm:prSet presAssocID="{A53D7BBF-E150-42C4-8F21-6FC204E11680}" presName="CompostProcess" presStyleCnt="0">
        <dgm:presLayoutVars>
          <dgm:dir/>
          <dgm:resizeHandles val="exact"/>
        </dgm:presLayoutVars>
      </dgm:prSet>
      <dgm:spPr/>
    </dgm:pt>
    <dgm:pt modelId="{B47BFB9D-FDC8-454F-A5AA-74FA2C8DAB83}" type="pres">
      <dgm:prSet presAssocID="{A53D7BBF-E150-42C4-8F21-6FC204E11680}" presName="arrow" presStyleLbl="bgShp" presStyleIdx="0" presStyleCnt="1"/>
      <dgm:spPr/>
    </dgm:pt>
    <dgm:pt modelId="{6557ACCE-E5CA-47AA-8100-1EB777FB0266}" type="pres">
      <dgm:prSet presAssocID="{A53D7BBF-E150-42C4-8F21-6FC204E11680}" presName="linearProcess" presStyleCnt="0"/>
      <dgm:spPr/>
    </dgm:pt>
    <dgm:pt modelId="{ACD46A49-CA69-4FB1-87D9-3FFCA94835A3}" type="pres">
      <dgm:prSet presAssocID="{863AF375-6829-4E99-94EB-88231C385A6D}" presName="textNode" presStyleLbl="node1" presStyleIdx="0" presStyleCnt="2" custScaleX="97542" custScaleY="184167">
        <dgm:presLayoutVars>
          <dgm:bulletEnabled val="1"/>
        </dgm:presLayoutVars>
      </dgm:prSet>
      <dgm:spPr/>
    </dgm:pt>
    <dgm:pt modelId="{5CF0963E-27F6-42DD-81A8-BA860BBA4105}" type="pres">
      <dgm:prSet presAssocID="{BF51DC80-A0BE-4580-BCD0-856EB4D769DC}" presName="sibTrans" presStyleCnt="0"/>
      <dgm:spPr/>
    </dgm:pt>
    <dgm:pt modelId="{7459BC0D-B1AE-4221-9EAC-26ED67D76EB4}" type="pres">
      <dgm:prSet presAssocID="{82390175-D7B1-4E3F-BCD7-6DE0C0526AC9}" presName="textNode" presStyleLbl="node1" presStyleIdx="1" presStyleCnt="2" custScaleX="120933" custScaleY="184167" custLinFactNeighborX="-43416" custLinFactNeighborY="0">
        <dgm:presLayoutVars>
          <dgm:bulletEnabled val="1"/>
        </dgm:presLayoutVars>
      </dgm:prSet>
      <dgm:spPr/>
    </dgm:pt>
  </dgm:ptLst>
  <dgm:cxnLst>
    <dgm:cxn modelId="{764FD804-A71D-49DE-A87F-C752C6C448D3}" srcId="{A53D7BBF-E150-42C4-8F21-6FC204E11680}" destId="{82390175-D7B1-4E3F-BCD7-6DE0C0526AC9}" srcOrd="1" destOrd="0" parTransId="{97420749-C021-4936-9ED5-742BFF73D768}" sibTransId="{664AECC0-F2CD-4D79-ADE2-FE78EF634912}"/>
    <dgm:cxn modelId="{57706C16-8F5F-49E4-AF19-811225D75E43}" type="presOf" srcId="{82390175-D7B1-4E3F-BCD7-6DE0C0526AC9}" destId="{7459BC0D-B1AE-4221-9EAC-26ED67D76EB4}" srcOrd="0" destOrd="0" presId="urn:microsoft.com/office/officeart/2005/8/layout/hProcess9"/>
    <dgm:cxn modelId="{8932382C-CD8A-4B7D-BD05-C8527D049D70}" type="presOf" srcId="{A53D7BBF-E150-42C4-8F21-6FC204E11680}" destId="{43949935-19B1-4F27-B9E5-9626E0E91353}" srcOrd="0" destOrd="0" presId="urn:microsoft.com/office/officeart/2005/8/layout/hProcess9"/>
    <dgm:cxn modelId="{C43E73A8-FC9C-4576-B3EA-E3DBEFD80344}" srcId="{A53D7BBF-E150-42C4-8F21-6FC204E11680}" destId="{863AF375-6829-4E99-94EB-88231C385A6D}" srcOrd="0" destOrd="0" parTransId="{3BE734D0-2EF7-4B17-9EC6-79619AE79468}" sibTransId="{BF51DC80-A0BE-4580-BCD0-856EB4D769DC}"/>
    <dgm:cxn modelId="{FFF796EA-E722-4CD7-960D-6A72E78F322A}" type="presOf" srcId="{863AF375-6829-4E99-94EB-88231C385A6D}" destId="{ACD46A49-CA69-4FB1-87D9-3FFCA94835A3}" srcOrd="0" destOrd="0" presId="urn:microsoft.com/office/officeart/2005/8/layout/hProcess9"/>
    <dgm:cxn modelId="{4C0D5FC4-FDAF-497D-A177-53C1F5C2417F}" type="presParOf" srcId="{43949935-19B1-4F27-B9E5-9626E0E91353}" destId="{B47BFB9D-FDC8-454F-A5AA-74FA2C8DAB83}" srcOrd="0" destOrd="0" presId="urn:microsoft.com/office/officeart/2005/8/layout/hProcess9"/>
    <dgm:cxn modelId="{362707E7-8144-4EA7-8425-88119070C073}" type="presParOf" srcId="{43949935-19B1-4F27-B9E5-9626E0E91353}" destId="{6557ACCE-E5CA-47AA-8100-1EB777FB0266}" srcOrd="1" destOrd="0" presId="urn:microsoft.com/office/officeart/2005/8/layout/hProcess9"/>
    <dgm:cxn modelId="{DDCA1FBE-ECFD-409A-ABE1-2011E2F4D32A}" type="presParOf" srcId="{6557ACCE-E5CA-47AA-8100-1EB777FB0266}" destId="{ACD46A49-CA69-4FB1-87D9-3FFCA94835A3}" srcOrd="0" destOrd="0" presId="urn:microsoft.com/office/officeart/2005/8/layout/hProcess9"/>
    <dgm:cxn modelId="{034BC54B-48F3-479F-8CD9-EEA07C9DD5C9}" type="presParOf" srcId="{6557ACCE-E5CA-47AA-8100-1EB777FB0266}" destId="{5CF0963E-27F6-42DD-81A8-BA860BBA4105}" srcOrd="1" destOrd="0" presId="urn:microsoft.com/office/officeart/2005/8/layout/hProcess9"/>
    <dgm:cxn modelId="{B5C42202-E736-43D3-BFA8-00FB75D396C1}" type="presParOf" srcId="{6557ACCE-E5CA-47AA-8100-1EB777FB0266}" destId="{7459BC0D-B1AE-4221-9EAC-26ED67D76EB4}"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380CD7-AC3C-4E17-9AF6-D20BA71C968A}"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515421AA-9B90-4030-949D-AA4664E0D64F}">
      <dgm:prSet phldrT="[Text]"/>
      <dgm:spPr/>
      <dgm:t>
        <a:bodyPr/>
        <a:lstStyle/>
        <a:p>
          <a:r>
            <a:rPr lang="en-GB" dirty="0"/>
            <a:t>Read</a:t>
          </a:r>
        </a:p>
      </dgm:t>
    </dgm:pt>
    <dgm:pt modelId="{B751D5FF-517A-468B-818F-6E4C97B983FA}" type="parTrans" cxnId="{8B28E096-2D22-4D4B-9E5F-ACA0EDA5FFEE}">
      <dgm:prSet/>
      <dgm:spPr/>
      <dgm:t>
        <a:bodyPr/>
        <a:lstStyle/>
        <a:p>
          <a:endParaRPr lang="en-GB"/>
        </a:p>
      </dgm:t>
    </dgm:pt>
    <dgm:pt modelId="{E87F0C81-5801-449B-9F3F-9B221D7F9AC1}" type="sibTrans" cxnId="{8B28E096-2D22-4D4B-9E5F-ACA0EDA5FFEE}">
      <dgm:prSet/>
      <dgm:spPr/>
      <dgm:t>
        <a:bodyPr/>
        <a:lstStyle/>
        <a:p>
          <a:endParaRPr lang="en-GB"/>
        </a:p>
      </dgm:t>
    </dgm:pt>
    <dgm:pt modelId="{F693ECAD-E854-48D2-9208-7BCF9710EF0E}">
      <dgm:prSet phldrT="[Text]"/>
      <dgm:spPr/>
      <dgm:t>
        <a:bodyPr/>
        <a:lstStyle/>
        <a:p>
          <a:r>
            <a:rPr lang="en-GB" dirty="0"/>
            <a:t>Everyone at different skills levels</a:t>
          </a:r>
        </a:p>
      </dgm:t>
    </dgm:pt>
    <dgm:pt modelId="{5625822A-BB0F-499B-B290-68C4DFAC78FD}" type="parTrans" cxnId="{87C3E8A6-87C0-4694-9DD1-5F226076EBEB}">
      <dgm:prSet/>
      <dgm:spPr/>
      <dgm:t>
        <a:bodyPr/>
        <a:lstStyle/>
        <a:p>
          <a:endParaRPr lang="en-GB"/>
        </a:p>
      </dgm:t>
    </dgm:pt>
    <dgm:pt modelId="{683D0E89-3B9A-4C8C-AE59-E615FE4393C1}" type="sibTrans" cxnId="{87C3E8A6-87C0-4694-9DD1-5F226076EBEB}">
      <dgm:prSet/>
      <dgm:spPr/>
      <dgm:t>
        <a:bodyPr/>
        <a:lstStyle/>
        <a:p>
          <a:endParaRPr lang="en-GB"/>
        </a:p>
      </dgm:t>
    </dgm:pt>
    <dgm:pt modelId="{8C9E9C73-011A-4D8D-8271-3C8BD6087D4C}">
      <dgm:prSet phldrT="[Text]"/>
      <dgm:spPr/>
      <dgm:t>
        <a:bodyPr/>
        <a:lstStyle/>
        <a:p>
          <a:r>
            <a:rPr lang="en-GB" dirty="0"/>
            <a:t>Work with</a:t>
          </a:r>
        </a:p>
      </dgm:t>
    </dgm:pt>
    <dgm:pt modelId="{D12F182D-B26E-45C7-A52A-8E1DF92918C4}" type="parTrans" cxnId="{BCCC70A0-2FC4-48AD-B623-E8CD03235C04}">
      <dgm:prSet/>
      <dgm:spPr/>
      <dgm:t>
        <a:bodyPr/>
        <a:lstStyle/>
        <a:p>
          <a:endParaRPr lang="en-GB"/>
        </a:p>
      </dgm:t>
    </dgm:pt>
    <dgm:pt modelId="{9F4FB6E9-086C-44E1-8BBC-A5D7C96B989C}" type="sibTrans" cxnId="{BCCC70A0-2FC4-48AD-B623-E8CD03235C04}">
      <dgm:prSet/>
      <dgm:spPr/>
      <dgm:t>
        <a:bodyPr/>
        <a:lstStyle/>
        <a:p>
          <a:endParaRPr lang="en-GB"/>
        </a:p>
      </dgm:t>
    </dgm:pt>
    <dgm:pt modelId="{B3D04F49-174C-4AFF-AD21-F5175D93E800}">
      <dgm:prSet phldrT="[Text]"/>
      <dgm:spPr/>
      <dgm:t>
        <a:bodyPr/>
        <a:lstStyle/>
        <a:p>
          <a:r>
            <a:rPr lang="en-GB" dirty="0"/>
            <a:t>Everyone at different skills levels</a:t>
          </a:r>
        </a:p>
      </dgm:t>
    </dgm:pt>
    <dgm:pt modelId="{500DD76B-B483-438C-8F25-FD5ADB6C737F}" type="parTrans" cxnId="{03451DAF-0940-47BF-835F-7549C7E44B42}">
      <dgm:prSet/>
      <dgm:spPr/>
      <dgm:t>
        <a:bodyPr/>
        <a:lstStyle/>
        <a:p>
          <a:endParaRPr lang="en-GB"/>
        </a:p>
      </dgm:t>
    </dgm:pt>
    <dgm:pt modelId="{65033F6E-C323-40D7-B4DB-7BA7A11B5484}" type="sibTrans" cxnId="{03451DAF-0940-47BF-835F-7549C7E44B42}">
      <dgm:prSet/>
      <dgm:spPr/>
      <dgm:t>
        <a:bodyPr/>
        <a:lstStyle/>
        <a:p>
          <a:endParaRPr lang="en-GB"/>
        </a:p>
      </dgm:t>
    </dgm:pt>
    <dgm:pt modelId="{215D0B24-C9B7-472C-86FE-01A201CDFB2A}">
      <dgm:prSet phldrT="[Text]"/>
      <dgm:spPr/>
      <dgm:t>
        <a:bodyPr/>
        <a:lstStyle/>
        <a:p>
          <a:r>
            <a:rPr lang="en-GB" dirty="0"/>
            <a:t>Analyse</a:t>
          </a:r>
        </a:p>
      </dgm:t>
    </dgm:pt>
    <dgm:pt modelId="{1E7FD4D5-6467-4C88-B165-BEB471829ACE}" type="parTrans" cxnId="{8C260DAA-C335-4CA7-9D77-410CFA1FD585}">
      <dgm:prSet/>
      <dgm:spPr/>
      <dgm:t>
        <a:bodyPr/>
        <a:lstStyle/>
        <a:p>
          <a:endParaRPr lang="en-GB"/>
        </a:p>
      </dgm:t>
    </dgm:pt>
    <dgm:pt modelId="{3E922B12-6FAD-4049-804C-F962DD991694}" type="sibTrans" cxnId="{8C260DAA-C335-4CA7-9D77-410CFA1FD585}">
      <dgm:prSet/>
      <dgm:spPr/>
      <dgm:t>
        <a:bodyPr/>
        <a:lstStyle/>
        <a:p>
          <a:endParaRPr lang="en-GB"/>
        </a:p>
      </dgm:t>
    </dgm:pt>
    <dgm:pt modelId="{ADCC8DB5-9942-45B1-B305-26DBB139C826}">
      <dgm:prSet phldrT="[Text]"/>
      <dgm:spPr/>
      <dgm:t>
        <a:bodyPr vert="horz"/>
        <a:lstStyle/>
        <a:p>
          <a:r>
            <a:rPr lang="en-GB" dirty="0"/>
            <a:t>Data analysts and data scientists</a:t>
          </a:r>
        </a:p>
      </dgm:t>
    </dgm:pt>
    <dgm:pt modelId="{4ED20AEE-1188-4790-AE30-892F990CAB5D}" type="parTrans" cxnId="{5F3E9EAC-1239-4A95-BE41-4DA1D8565862}">
      <dgm:prSet/>
      <dgm:spPr/>
      <dgm:t>
        <a:bodyPr/>
        <a:lstStyle/>
        <a:p>
          <a:endParaRPr lang="en-GB"/>
        </a:p>
      </dgm:t>
    </dgm:pt>
    <dgm:pt modelId="{30E6C41C-5E13-443A-B6B4-4879DEAAF0C1}" type="sibTrans" cxnId="{5F3E9EAC-1239-4A95-BE41-4DA1D8565862}">
      <dgm:prSet/>
      <dgm:spPr/>
      <dgm:t>
        <a:bodyPr/>
        <a:lstStyle/>
        <a:p>
          <a:endParaRPr lang="en-GB"/>
        </a:p>
      </dgm:t>
    </dgm:pt>
    <dgm:pt modelId="{CCE7B6D4-45ED-4680-AAC1-77F5AC75AD8F}">
      <dgm:prSet phldrT="[Text]"/>
      <dgm:spPr/>
      <dgm:t>
        <a:bodyPr/>
        <a:lstStyle/>
        <a:p>
          <a:r>
            <a:rPr lang="en-GB" dirty="0"/>
            <a:t>Argue with</a:t>
          </a:r>
        </a:p>
      </dgm:t>
    </dgm:pt>
    <dgm:pt modelId="{A048F714-277D-4A9E-A83B-65E0525D5AFB}" type="parTrans" cxnId="{1298CCEF-53A3-4B9D-9EF4-3E61765313A9}">
      <dgm:prSet/>
      <dgm:spPr/>
      <dgm:t>
        <a:bodyPr/>
        <a:lstStyle/>
        <a:p>
          <a:endParaRPr lang="en-GB"/>
        </a:p>
      </dgm:t>
    </dgm:pt>
    <dgm:pt modelId="{72293D62-3ABB-424D-BDA7-5C0DCFC3ABCA}" type="sibTrans" cxnId="{1298CCEF-53A3-4B9D-9EF4-3E61765313A9}">
      <dgm:prSet/>
      <dgm:spPr/>
      <dgm:t>
        <a:bodyPr/>
        <a:lstStyle/>
        <a:p>
          <a:endParaRPr lang="en-GB"/>
        </a:p>
      </dgm:t>
    </dgm:pt>
    <dgm:pt modelId="{0C56E5E7-56A0-44E3-94D5-7AAED579BBFF}">
      <dgm:prSet phldrT="[Text]"/>
      <dgm:spPr/>
      <dgm:t>
        <a:bodyPr/>
        <a:lstStyle/>
        <a:p>
          <a:r>
            <a:rPr lang="en-GB" dirty="0"/>
            <a:t>Decision makers, team leaders, managers, performance specialists</a:t>
          </a:r>
        </a:p>
      </dgm:t>
    </dgm:pt>
    <dgm:pt modelId="{A4F29FAA-6AB3-4DE5-B5CC-DC1C91324A8E}" type="parTrans" cxnId="{D0547E2C-294F-43E4-B692-1E33D577DE39}">
      <dgm:prSet/>
      <dgm:spPr/>
      <dgm:t>
        <a:bodyPr/>
        <a:lstStyle/>
        <a:p>
          <a:endParaRPr lang="en-GB"/>
        </a:p>
      </dgm:t>
    </dgm:pt>
    <dgm:pt modelId="{F73E8433-0953-49C4-902A-6F46EE60DAC6}" type="sibTrans" cxnId="{D0547E2C-294F-43E4-B692-1E33D577DE39}">
      <dgm:prSet/>
      <dgm:spPr/>
      <dgm:t>
        <a:bodyPr/>
        <a:lstStyle/>
        <a:p>
          <a:endParaRPr lang="en-GB"/>
        </a:p>
      </dgm:t>
    </dgm:pt>
    <dgm:pt modelId="{C7A7F192-3F89-4E01-A734-5565680ABB26}" type="pres">
      <dgm:prSet presAssocID="{2E380CD7-AC3C-4E17-9AF6-D20BA71C968A}" presName="cycleMatrixDiagram" presStyleCnt="0">
        <dgm:presLayoutVars>
          <dgm:chMax val="1"/>
          <dgm:dir/>
          <dgm:animLvl val="lvl"/>
          <dgm:resizeHandles val="exact"/>
        </dgm:presLayoutVars>
      </dgm:prSet>
      <dgm:spPr/>
    </dgm:pt>
    <dgm:pt modelId="{E5C1CA00-B365-460B-A977-0C3FA3549EE5}" type="pres">
      <dgm:prSet presAssocID="{2E380CD7-AC3C-4E17-9AF6-D20BA71C968A}" presName="children" presStyleCnt="0"/>
      <dgm:spPr/>
    </dgm:pt>
    <dgm:pt modelId="{263314C7-3F76-4D1F-AF15-E2AA08FE1C67}" type="pres">
      <dgm:prSet presAssocID="{2E380CD7-AC3C-4E17-9AF6-D20BA71C968A}" presName="child1group" presStyleCnt="0"/>
      <dgm:spPr/>
    </dgm:pt>
    <dgm:pt modelId="{4F357E79-44CD-4F5E-979F-A7522D899D15}" type="pres">
      <dgm:prSet presAssocID="{2E380CD7-AC3C-4E17-9AF6-D20BA71C968A}" presName="child1" presStyleLbl="bgAcc1" presStyleIdx="0" presStyleCnt="4"/>
      <dgm:spPr/>
    </dgm:pt>
    <dgm:pt modelId="{F2F18518-842A-4A32-9C33-E86D9392E629}" type="pres">
      <dgm:prSet presAssocID="{2E380CD7-AC3C-4E17-9AF6-D20BA71C968A}" presName="child1Text" presStyleLbl="bgAcc1" presStyleIdx="0" presStyleCnt="4">
        <dgm:presLayoutVars>
          <dgm:bulletEnabled val="1"/>
        </dgm:presLayoutVars>
      </dgm:prSet>
      <dgm:spPr/>
    </dgm:pt>
    <dgm:pt modelId="{B9099F72-D0A1-4C3A-B074-A3511D0DC0DF}" type="pres">
      <dgm:prSet presAssocID="{2E380CD7-AC3C-4E17-9AF6-D20BA71C968A}" presName="child2group" presStyleCnt="0"/>
      <dgm:spPr/>
    </dgm:pt>
    <dgm:pt modelId="{9EC0136F-65AF-485E-94F6-1A4F581AE199}" type="pres">
      <dgm:prSet presAssocID="{2E380CD7-AC3C-4E17-9AF6-D20BA71C968A}" presName="child2" presStyleLbl="bgAcc1" presStyleIdx="1" presStyleCnt="4"/>
      <dgm:spPr/>
    </dgm:pt>
    <dgm:pt modelId="{B9FA8114-5B04-4B65-9C9E-46CC01F6484F}" type="pres">
      <dgm:prSet presAssocID="{2E380CD7-AC3C-4E17-9AF6-D20BA71C968A}" presName="child2Text" presStyleLbl="bgAcc1" presStyleIdx="1" presStyleCnt="4">
        <dgm:presLayoutVars>
          <dgm:bulletEnabled val="1"/>
        </dgm:presLayoutVars>
      </dgm:prSet>
      <dgm:spPr/>
    </dgm:pt>
    <dgm:pt modelId="{ADD79AEA-6DF5-421B-80E3-DB42BEA430DB}" type="pres">
      <dgm:prSet presAssocID="{2E380CD7-AC3C-4E17-9AF6-D20BA71C968A}" presName="child3group" presStyleCnt="0"/>
      <dgm:spPr/>
    </dgm:pt>
    <dgm:pt modelId="{07BC801E-9D62-4FEF-B889-54E3F093C441}" type="pres">
      <dgm:prSet presAssocID="{2E380CD7-AC3C-4E17-9AF6-D20BA71C968A}" presName="child3" presStyleLbl="bgAcc1" presStyleIdx="2" presStyleCnt="4"/>
      <dgm:spPr>
        <a:xfrm>
          <a:off x="3212591" y="2893121"/>
          <a:ext cx="1969008" cy="1275470"/>
        </a:xfrm>
      </dgm:spPr>
    </dgm:pt>
    <dgm:pt modelId="{394D13F1-D914-4DF3-853A-84EC5AD070B7}" type="pres">
      <dgm:prSet presAssocID="{2E380CD7-AC3C-4E17-9AF6-D20BA71C968A}" presName="child3Text" presStyleLbl="bgAcc1" presStyleIdx="2" presStyleCnt="4">
        <dgm:presLayoutVars>
          <dgm:bulletEnabled val="1"/>
        </dgm:presLayoutVars>
      </dgm:prSet>
      <dgm:spPr/>
    </dgm:pt>
    <dgm:pt modelId="{8B03194A-80F8-4210-8C03-AC25CA1E33EC}" type="pres">
      <dgm:prSet presAssocID="{2E380CD7-AC3C-4E17-9AF6-D20BA71C968A}" presName="child4group" presStyleCnt="0"/>
      <dgm:spPr/>
    </dgm:pt>
    <dgm:pt modelId="{28EFFE7D-3666-4A3F-AFFF-54764B6C39B7}" type="pres">
      <dgm:prSet presAssocID="{2E380CD7-AC3C-4E17-9AF6-D20BA71C968A}" presName="child4" presStyleLbl="bgAcc1" presStyleIdx="3" presStyleCnt="4"/>
      <dgm:spPr/>
    </dgm:pt>
    <dgm:pt modelId="{D20581EA-BAE5-4D7B-86F1-35523ECBC1DB}" type="pres">
      <dgm:prSet presAssocID="{2E380CD7-AC3C-4E17-9AF6-D20BA71C968A}" presName="child4Text" presStyleLbl="bgAcc1" presStyleIdx="3" presStyleCnt="4">
        <dgm:presLayoutVars>
          <dgm:bulletEnabled val="1"/>
        </dgm:presLayoutVars>
      </dgm:prSet>
      <dgm:spPr/>
    </dgm:pt>
    <dgm:pt modelId="{38362769-A3B4-484A-AAE1-9409ADCA637F}" type="pres">
      <dgm:prSet presAssocID="{2E380CD7-AC3C-4E17-9AF6-D20BA71C968A}" presName="childPlaceholder" presStyleCnt="0"/>
      <dgm:spPr/>
    </dgm:pt>
    <dgm:pt modelId="{AF2C6288-219E-4165-9214-E6CCE734034B}" type="pres">
      <dgm:prSet presAssocID="{2E380CD7-AC3C-4E17-9AF6-D20BA71C968A}" presName="circle" presStyleCnt="0"/>
      <dgm:spPr/>
    </dgm:pt>
    <dgm:pt modelId="{38791CCE-05EB-4BF3-B273-691F1F7FADF7}" type="pres">
      <dgm:prSet presAssocID="{2E380CD7-AC3C-4E17-9AF6-D20BA71C968A}" presName="quadrant1" presStyleLbl="node1" presStyleIdx="0" presStyleCnt="4">
        <dgm:presLayoutVars>
          <dgm:chMax val="1"/>
          <dgm:bulletEnabled val="1"/>
        </dgm:presLayoutVars>
      </dgm:prSet>
      <dgm:spPr/>
    </dgm:pt>
    <dgm:pt modelId="{A7769D26-6D1B-4DC9-9625-1836B2EA17D3}" type="pres">
      <dgm:prSet presAssocID="{2E380CD7-AC3C-4E17-9AF6-D20BA71C968A}" presName="quadrant2" presStyleLbl="node1" presStyleIdx="1" presStyleCnt="4">
        <dgm:presLayoutVars>
          <dgm:chMax val="1"/>
          <dgm:bulletEnabled val="1"/>
        </dgm:presLayoutVars>
      </dgm:prSet>
      <dgm:spPr/>
    </dgm:pt>
    <dgm:pt modelId="{8BFC9153-A00C-4A7E-AAB2-63E45AB56B17}" type="pres">
      <dgm:prSet presAssocID="{2E380CD7-AC3C-4E17-9AF6-D20BA71C968A}" presName="quadrant3" presStyleLbl="node1" presStyleIdx="2" presStyleCnt="4">
        <dgm:presLayoutVars>
          <dgm:chMax val="1"/>
          <dgm:bulletEnabled val="1"/>
        </dgm:presLayoutVars>
      </dgm:prSet>
      <dgm:spPr/>
    </dgm:pt>
    <dgm:pt modelId="{7846C334-28CF-47EB-9B5F-A74762C38B8F}" type="pres">
      <dgm:prSet presAssocID="{2E380CD7-AC3C-4E17-9AF6-D20BA71C968A}" presName="quadrant4" presStyleLbl="node1" presStyleIdx="3" presStyleCnt="4">
        <dgm:presLayoutVars>
          <dgm:chMax val="1"/>
          <dgm:bulletEnabled val="1"/>
        </dgm:presLayoutVars>
      </dgm:prSet>
      <dgm:spPr/>
    </dgm:pt>
    <dgm:pt modelId="{748E2AD2-ED2E-498F-A98D-E7D3F6AC11DC}" type="pres">
      <dgm:prSet presAssocID="{2E380CD7-AC3C-4E17-9AF6-D20BA71C968A}" presName="quadrantPlaceholder" presStyleCnt="0"/>
      <dgm:spPr/>
    </dgm:pt>
    <dgm:pt modelId="{AEB15948-0841-4750-B425-88FBA85F531D}" type="pres">
      <dgm:prSet presAssocID="{2E380CD7-AC3C-4E17-9AF6-D20BA71C968A}" presName="center1" presStyleLbl="fgShp" presStyleIdx="0" presStyleCnt="2"/>
      <dgm:spPr/>
    </dgm:pt>
    <dgm:pt modelId="{A4E45143-6364-42CF-BC25-49B18696F9FB}" type="pres">
      <dgm:prSet presAssocID="{2E380CD7-AC3C-4E17-9AF6-D20BA71C968A}" presName="center2" presStyleLbl="fgShp" presStyleIdx="1" presStyleCnt="2"/>
      <dgm:spPr/>
    </dgm:pt>
  </dgm:ptLst>
  <dgm:cxnLst>
    <dgm:cxn modelId="{5C74A606-ED2D-4963-8A4D-4B89CAD106B5}" type="presOf" srcId="{B3D04F49-174C-4AFF-AD21-F5175D93E800}" destId="{9EC0136F-65AF-485E-94F6-1A4F581AE199}" srcOrd="0" destOrd="0" presId="urn:microsoft.com/office/officeart/2005/8/layout/cycle4"/>
    <dgm:cxn modelId="{EF920E0B-B954-4503-991B-D7C34A1D6DB4}" type="presOf" srcId="{2E380CD7-AC3C-4E17-9AF6-D20BA71C968A}" destId="{C7A7F192-3F89-4E01-A734-5565680ABB26}" srcOrd="0" destOrd="0" presId="urn:microsoft.com/office/officeart/2005/8/layout/cycle4"/>
    <dgm:cxn modelId="{D0547E2C-294F-43E4-B692-1E33D577DE39}" srcId="{CCE7B6D4-45ED-4680-AAC1-77F5AC75AD8F}" destId="{0C56E5E7-56A0-44E3-94D5-7AAED579BBFF}" srcOrd="0" destOrd="0" parTransId="{A4F29FAA-6AB3-4DE5-B5CC-DC1C91324A8E}" sibTransId="{F73E8433-0953-49C4-902A-6F46EE60DAC6}"/>
    <dgm:cxn modelId="{A7042A3C-0C60-46FD-A720-D44DDA57BA0D}" type="presOf" srcId="{B3D04F49-174C-4AFF-AD21-F5175D93E800}" destId="{B9FA8114-5B04-4B65-9C9E-46CC01F6484F}" srcOrd="1" destOrd="0" presId="urn:microsoft.com/office/officeart/2005/8/layout/cycle4"/>
    <dgm:cxn modelId="{49E0C261-E807-4E2C-BC18-15A6263CA2A6}" type="presOf" srcId="{8C9E9C73-011A-4D8D-8271-3C8BD6087D4C}" destId="{A7769D26-6D1B-4DC9-9625-1836B2EA17D3}" srcOrd="0" destOrd="0" presId="urn:microsoft.com/office/officeart/2005/8/layout/cycle4"/>
    <dgm:cxn modelId="{6F375259-6332-4D4D-BD7A-07F699D48812}" type="presOf" srcId="{ADCC8DB5-9942-45B1-B305-26DBB139C826}" destId="{394D13F1-D914-4DF3-853A-84EC5AD070B7}" srcOrd="1" destOrd="0" presId="urn:microsoft.com/office/officeart/2005/8/layout/cycle4"/>
    <dgm:cxn modelId="{36EA2082-0123-4582-81C7-B79628DA1B1E}" type="presOf" srcId="{ADCC8DB5-9942-45B1-B305-26DBB139C826}" destId="{07BC801E-9D62-4FEF-B889-54E3F093C441}" srcOrd="0" destOrd="0" presId="urn:microsoft.com/office/officeart/2005/8/layout/cycle4"/>
    <dgm:cxn modelId="{18871892-B1B1-482B-A5F4-9165CF5EB4F8}" type="presOf" srcId="{515421AA-9B90-4030-949D-AA4664E0D64F}" destId="{38791CCE-05EB-4BF3-B273-691F1F7FADF7}" srcOrd="0" destOrd="0" presId="urn:microsoft.com/office/officeart/2005/8/layout/cycle4"/>
    <dgm:cxn modelId="{8B28E096-2D22-4D4B-9E5F-ACA0EDA5FFEE}" srcId="{2E380CD7-AC3C-4E17-9AF6-D20BA71C968A}" destId="{515421AA-9B90-4030-949D-AA4664E0D64F}" srcOrd="0" destOrd="0" parTransId="{B751D5FF-517A-468B-818F-6E4C97B983FA}" sibTransId="{E87F0C81-5801-449B-9F3F-9B221D7F9AC1}"/>
    <dgm:cxn modelId="{BCCC70A0-2FC4-48AD-B623-E8CD03235C04}" srcId="{2E380CD7-AC3C-4E17-9AF6-D20BA71C968A}" destId="{8C9E9C73-011A-4D8D-8271-3C8BD6087D4C}" srcOrd="1" destOrd="0" parTransId="{D12F182D-B26E-45C7-A52A-8E1DF92918C4}" sibTransId="{9F4FB6E9-086C-44E1-8BBC-A5D7C96B989C}"/>
    <dgm:cxn modelId="{87C3E8A6-87C0-4694-9DD1-5F226076EBEB}" srcId="{515421AA-9B90-4030-949D-AA4664E0D64F}" destId="{F693ECAD-E854-48D2-9208-7BCF9710EF0E}" srcOrd="0" destOrd="0" parTransId="{5625822A-BB0F-499B-B290-68C4DFAC78FD}" sibTransId="{683D0E89-3B9A-4C8C-AE59-E615FE4393C1}"/>
    <dgm:cxn modelId="{8C260DAA-C335-4CA7-9D77-410CFA1FD585}" srcId="{2E380CD7-AC3C-4E17-9AF6-D20BA71C968A}" destId="{215D0B24-C9B7-472C-86FE-01A201CDFB2A}" srcOrd="2" destOrd="0" parTransId="{1E7FD4D5-6467-4C88-B165-BEB471829ACE}" sibTransId="{3E922B12-6FAD-4049-804C-F962DD991694}"/>
    <dgm:cxn modelId="{5F3E9EAC-1239-4A95-BE41-4DA1D8565862}" srcId="{215D0B24-C9B7-472C-86FE-01A201CDFB2A}" destId="{ADCC8DB5-9942-45B1-B305-26DBB139C826}" srcOrd="0" destOrd="0" parTransId="{4ED20AEE-1188-4790-AE30-892F990CAB5D}" sibTransId="{30E6C41C-5E13-443A-B6B4-4879DEAAF0C1}"/>
    <dgm:cxn modelId="{03451DAF-0940-47BF-835F-7549C7E44B42}" srcId="{8C9E9C73-011A-4D8D-8271-3C8BD6087D4C}" destId="{B3D04F49-174C-4AFF-AD21-F5175D93E800}" srcOrd="0" destOrd="0" parTransId="{500DD76B-B483-438C-8F25-FD5ADB6C737F}" sibTransId="{65033F6E-C323-40D7-B4DB-7BA7A11B5484}"/>
    <dgm:cxn modelId="{3F4986B4-1C17-43C6-99D1-0323CA23F4A7}" type="presOf" srcId="{0C56E5E7-56A0-44E3-94D5-7AAED579BBFF}" destId="{D20581EA-BAE5-4D7B-86F1-35523ECBC1DB}" srcOrd="1" destOrd="0" presId="urn:microsoft.com/office/officeart/2005/8/layout/cycle4"/>
    <dgm:cxn modelId="{FC7164BF-07B0-43DA-B617-3BEAD7E087D6}" type="presOf" srcId="{F693ECAD-E854-48D2-9208-7BCF9710EF0E}" destId="{4F357E79-44CD-4F5E-979F-A7522D899D15}" srcOrd="0" destOrd="0" presId="urn:microsoft.com/office/officeart/2005/8/layout/cycle4"/>
    <dgm:cxn modelId="{305756C3-0317-4EDA-B693-93951D9C01BE}" type="presOf" srcId="{215D0B24-C9B7-472C-86FE-01A201CDFB2A}" destId="{8BFC9153-A00C-4A7E-AAB2-63E45AB56B17}" srcOrd="0" destOrd="0" presId="urn:microsoft.com/office/officeart/2005/8/layout/cycle4"/>
    <dgm:cxn modelId="{40A1D5CF-8E8C-45CE-87B0-7D9CBD76E560}" type="presOf" srcId="{0C56E5E7-56A0-44E3-94D5-7AAED579BBFF}" destId="{28EFFE7D-3666-4A3F-AFFF-54764B6C39B7}" srcOrd="0" destOrd="0" presId="urn:microsoft.com/office/officeart/2005/8/layout/cycle4"/>
    <dgm:cxn modelId="{1298CCEF-53A3-4B9D-9EF4-3E61765313A9}" srcId="{2E380CD7-AC3C-4E17-9AF6-D20BA71C968A}" destId="{CCE7B6D4-45ED-4680-AAC1-77F5AC75AD8F}" srcOrd="3" destOrd="0" parTransId="{A048F714-277D-4A9E-A83B-65E0525D5AFB}" sibTransId="{72293D62-3ABB-424D-BDA7-5C0DCFC3ABCA}"/>
    <dgm:cxn modelId="{5762ADFC-555C-4540-AA13-EA0424EE1C30}" type="presOf" srcId="{F693ECAD-E854-48D2-9208-7BCF9710EF0E}" destId="{F2F18518-842A-4A32-9C33-E86D9392E629}" srcOrd="1" destOrd="0" presId="urn:microsoft.com/office/officeart/2005/8/layout/cycle4"/>
    <dgm:cxn modelId="{75B346FE-1C2A-4B96-B2D3-1D6BCBE07942}" type="presOf" srcId="{CCE7B6D4-45ED-4680-AAC1-77F5AC75AD8F}" destId="{7846C334-28CF-47EB-9B5F-A74762C38B8F}" srcOrd="0" destOrd="0" presId="urn:microsoft.com/office/officeart/2005/8/layout/cycle4"/>
    <dgm:cxn modelId="{1D96FE6C-5F90-4CD1-B411-010F83CF07A4}" type="presParOf" srcId="{C7A7F192-3F89-4E01-A734-5565680ABB26}" destId="{E5C1CA00-B365-460B-A977-0C3FA3549EE5}" srcOrd="0" destOrd="0" presId="urn:microsoft.com/office/officeart/2005/8/layout/cycle4"/>
    <dgm:cxn modelId="{9090C92F-B803-4B9F-AE36-15FBFFE20FFD}" type="presParOf" srcId="{E5C1CA00-B365-460B-A977-0C3FA3549EE5}" destId="{263314C7-3F76-4D1F-AF15-E2AA08FE1C67}" srcOrd="0" destOrd="0" presId="urn:microsoft.com/office/officeart/2005/8/layout/cycle4"/>
    <dgm:cxn modelId="{205A206C-CB53-476C-AA12-75D349A7FCB3}" type="presParOf" srcId="{263314C7-3F76-4D1F-AF15-E2AA08FE1C67}" destId="{4F357E79-44CD-4F5E-979F-A7522D899D15}" srcOrd="0" destOrd="0" presId="urn:microsoft.com/office/officeart/2005/8/layout/cycle4"/>
    <dgm:cxn modelId="{B6B2F79A-2FD2-43C1-BE3D-EBB50B1DCCE8}" type="presParOf" srcId="{263314C7-3F76-4D1F-AF15-E2AA08FE1C67}" destId="{F2F18518-842A-4A32-9C33-E86D9392E629}" srcOrd="1" destOrd="0" presId="urn:microsoft.com/office/officeart/2005/8/layout/cycle4"/>
    <dgm:cxn modelId="{EF40B905-819B-45C2-823B-AAC391D08BA7}" type="presParOf" srcId="{E5C1CA00-B365-460B-A977-0C3FA3549EE5}" destId="{B9099F72-D0A1-4C3A-B074-A3511D0DC0DF}" srcOrd="1" destOrd="0" presId="urn:microsoft.com/office/officeart/2005/8/layout/cycle4"/>
    <dgm:cxn modelId="{CFD87EA1-428B-4108-A0A8-61904676AC55}" type="presParOf" srcId="{B9099F72-D0A1-4C3A-B074-A3511D0DC0DF}" destId="{9EC0136F-65AF-485E-94F6-1A4F581AE199}" srcOrd="0" destOrd="0" presId="urn:microsoft.com/office/officeart/2005/8/layout/cycle4"/>
    <dgm:cxn modelId="{ADEF5E42-D740-443B-98BB-3BDB5A916978}" type="presParOf" srcId="{B9099F72-D0A1-4C3A-B074-A3511D0DC0DF}" destId="{B9FA8114-5B04-4B65-9C9E-46CC01F6484F}" srcOrd="1" destOrd="0" presId="urn:microsoft.com/office/officeart/2005/8/layout/cycle4"/>
    <dgm:cxn modelId="{63F87E96-D3EC-45D7-9D97-D22B9B7B0655}" type="presParOf" srcId="{E5C1CA00-B365-460B-A977-0C3FA3549EE5}" destId="{ADD79AEA-6DF5-421B-80E3-DB42BEA430DB}" srcOrd="2" destOrd="0" presId="urn:microsoft.com/office/officeart/2005/8/layout/cycle4"/>
    <dgm:cxn modelId="{7DC47876-4DC4-4718-9ECB-1BE7C5E3428A}" type="presParOf" srcId="{ADD79AEA-6DF5-421B-80E3-DB42BEA430DB}" destId="{07BC801E-9D62-4FEF-B889-54E3F093C441}" srcOrd="0" destOrd="0" presId="urn:microsoft.com/office/officeart/2005/8/layout/cycle4"/>
    <dgm:cxn modelId="{193C0A70-2A5E-4A43-A9D8-F8B502BE8BEA}" type="presParOf" srcId="{ADD79AEA-6DF5-421B-80E3-DB42BEA430DB}" destId="{394D13F1-D914-4DF3-853A-84EC5AD070B7}" srcOrd="1" destOrd="0" presId="urn:microsoft.com/office/officeart/2005/8/layout/cycle4"/>
    <dgm:cxn modelId="{E63BC41A-B1D7-47AF-BFC4-6B67E74FDE85}" type="presParOf" srcId="{E5C1CA00-B365-460B-A977-0C3FA3549EE5}" destId="{8B03194A-80F8-4210-8C03-AC25CA1E33EC}" srcOrd="3" destOrd="0" presId="urn:microsoft.com/office/officeart/2005/8/layout/cycle4"/>
    <dgm:cxn modelId="{1156CF4B-833A-4AB0-9FA4-1EE56DE08A24}" type="presParOf" srcId="{8B03194A-80F8-4210-8C03-AC25CA1E33EC}" destId="{28EFFE7D-3666-4A3F-AFFF-54764B6C39B7}" srcOrd="0" destOrd="0" presId="urn:microsoft.com/office/officeart/2005/8/layout/cycle4"/>
    <dgm:cxn modelId="{0FA7EECB-A056-4C3F-A71B-3EB62E5A89F9}" type="presParOf" srcId="{8B03194A-80F8-4210-8C03-AC25CA1E33EC}" destId="{D20581EA-BAE5-4D7B-86F1-35523ECBC1DB}" srcOrd="1" destOrd="0" presId="urn:microsoft.com/office/officeart/2005/8/layout/cycle4"/>
    <dgm:cxn modelId="{9491A56D-44ED-4D80-B970-419BAB384EE3}" type="presParOf" srcId="{E5C1CA00-B365-460B-A977-0C3FA3549EE5}" destId="{38362769-A3B4-484A-AAE1-9409ADCA637F}" srcOrd="4" destOrd="0" presId="urn:microsoft.com/office/officeart/2005/8/layout/cycle4"/>
    <dgm:cxn modelId="{F1B6F0C4-82E2-49C9-8B90-5A4D41FF6210}" type="presParOf" srcId="{C7A7F192-3F89-4E01-A734-5565680ABB26}" destId="{AF2C6288-219E-4165-9214-E6CCE734034B}" srcOrd="1" destOrd="0" presId="urn:microsoft.com/office/officeart/2005/8/layout/cycle4"/>
    <dgm:cxn modelId="{068AB1B9-7BCB-43ED-83DF-F26C96AEBCA4}" type="presParOf" srcId="{AF2C6288-219E-4165-9214-E6CCE734034B}" destId="{38791CCE-05EB-4BF3-B273-691F1F7FADF7}" srcOrd="0" destOrd="0" presId="urn:microsoft.com/office/officeart/2005/8/layout/cycle4"/>
    <dgm:cxn modelId="{A8353D58-E680-470A-BBF9-74DC36FE1DE4}" type="presParOf" srcId="{AF2C6288-219E-4165-9214-E6CCE734034B}" destId="{A7769D26-6D1B-4DC9-9625-1836B2EA17D3}" srcOrd="1" destOrd="0" presId="urn:microsoft.com/office/officeart/2005/8/layout/cycle4"/>
    <dgm:cxn modelId="{91C6FEC2-02EE-44ED-8F3C-A1301981A848}" type="presParOf" srcId="{AF2C6288-219E-4165-9214-E6CCE734034B}" destId="{8BFC9153-A00C-4A7E-AAB2-63E45AB56B17}" srcOrd="2" destOrd="0" presId="urn:microsoft.com/office/officeart/2005/8/layout/cycle4"/>
    <dgm:cxn modelId="{84788DB9-F012-42E8-99B4-45F5667B663E}" type="presParOf" srcId="{AF2C6288-219E-4165-9214-E6CCE734034B}" destId="{7846C334-28CF-47EB-9B5F-A74762C38B8F}" srcOrd="3" destOrd="0" presId="urn:microsoft.com/office/officeart/2005/8/layout/cycle4"/>
    <dgm:cxn modelId="{544E708E-1114-417C-8026-EAF8C8A811FF}" type="presParOf" srcId="{AF2C6288-219E-4165-9214-E6CCE734034B}" destId="{748E2AD2-ED2E-498F-A98D-E7D3F6AC11DC}" srcOrd="4" destOrd="0" presId="urn:microsoft.com/office/officeart/2005/8/layout/cycle4"/>
    <dgm:cxn modelId="{B7E92591-8925-4A78-9C9D-FB100A782BF8}" type="presParOf" srcId="{C7A7F192-3F89-4E01-A734-5565680ABB26}" destId="{AEB15948-0841-4750-B425-88FBA85F531D}" srcOrd="2" destOrd="0" presId="urn:microsoft.com/office/officeart/2005/8/layout/cycle4"/>
    <dgm:cxn modelId="{DD28EB68-D59F-4E16-9E17-9DA33CA0F9F4}" type="presParOf" srcId="{C7A7F192-3F89-4E01-A734-5565680ABB26}" destId="{A4E45143-6364-42CF-BC25-49B18696F9F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68209-A17B-42DE-8706-DEDE760C097A}">
      <dsp:nvSpPr>
        <dsp:cNvPr id="0" name=""/>
        <dsp:cNvSpPr/>
      </dsp:nvSpPr>
      <dsp:spPr>
        <a:xfrm>
          <a:off x="0" y="363624"/>
          <a:ext cx="5436094" cy="403200"/>
        </a:xfrm>
        <a:prstGeom prst="rect">
          <a:avLst/>
        </a:prstGeom>
        <a:solidFill>
          <a:srgbClr val="00B2BB">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52B6E4-B90D-40B0-9381-26359CBA3BD0}">
      <dsp:nvSpPr>
        <dsp:cNvPr id="0" name=""/>
        <dsp:cNvSpPr/>
      </dsp:nvSpPr>
      <dsp:spPr>
        <a:xfrm>
          <a:off x="271804" y="127464"/>
          <a:ext cx="3805265" cy="472320"/>
        </a:xfrm>
        <a:prstGeom prst="roundRect">
          <a:avLst/>
        </a:prstGeom>
        <a:solidFill>
          <a:schemeClr val="lt1">
            <a:hueOff val="0"/>
            <a:satOff val="0"/>
            <a:lumOff val="0"/>
            <a:alphaOff val="0"/>
          </a:schemeClr>
        </a:solidFill>
        <a:ln w="12700"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830" tIns="0" rIns="143830" bIns="0" numCol="1" spcCol="1270" anchor="ctr" anchorCtr="0">
          <a:noAutofit/>
        </a:bodyPr>
        <a:lstStyle/>
        <a:p>
          <a:pPr marL="0" lvl="0" indent="0" algn="l" defTabSz="488950">
            <a:lnSpc>
              <a:spcPct val="90000"/>
            </a:lnSpc>
            <a:spcBef>
              <a:spcPct val="0"/>
            </a:spcBef>
            <a:spcAft>
              <a:spcPct val="35000"/>
            </a:spcAft>
            <a:buNone/>
          </a:pPr>
          <a:r>
            <a:rPr lang="en-GB" sz="1100" b="0" kern="1200">
              <a:latin typeface="Raleway" panose="020B0503030101060003"/>
            </a:rPr>
            <a:t>We supported almost 4,000 people with long-term care &amp; 440 with short-term care in 2020-21</a:t>
          </a:r>
          <a:endParaRPr lang="en-GB" sz="1100" b="0" i="0" kern="1200">
            <a:latin typeface="Raleway" panose="020B0503030101060003"/>
          </a:endParaRPr>
        </a:p>
      </dsp:txBody>
      <dsp:txXfrm>
        <a:off x="294861" y="150521"/>
        <a:ext cx="3759151" cy="426206"/>
      </dsp:txXfrm>
    </dsp:sp>
    <dsp:sp modelId="{8B713F97-1CA7-4351-933B-7C879E63F885}">
      <dsp:nvSpPr>
        <dsp:cNvPr id="0" name=""/>
        <dsp:cNvSpPr/>
      </dsp:nvSpPr>
      <dsp:spPr>
        <a:xfrm>
          <a:off x="0" y="1089384"/>
          <a:ext cx="5436094" cy="403200"/>
        </a:xfrm>
        <a:prstGeom prst="rect">
          <a:avLst/>
        </a:prstGeom>
        <a:solidFill>
          <a:srgbClr val="00B2BB">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45C35-18DF-436C-9A27-3280260824E4}">
      <dsp:nvSpPr>
        <dsp:cNvPr id="0" name=""/>
        <dsp:cNvSpPr/>
      </dsp:nvSpPr>
      <dsp:spPr>
        <a:xfrm>
          <a:off x="298982" y="853224"/>
          <a:ext cx="3805265" cy="472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830" tIns="0" rIns="143830" bIns="0" numCol="1" spcCol="1270" anchor="ctr" anchorCtr="0">
          <a:noAutofit/>
        </a:bodyPr>
        <a:lstStyle/>
        <a:p>
          <a:pPr marL="0" lvl="0" indent="0" algn="l" defTabSz="488950">
            <a:lnSpc>
              <a:spcPct val="90000"/>
            </a:lnSpc>
            <a:spcBef>
              <a:spcPct val="0"/>
            </a:spcBef>
            <a:spcAft>
              <a:spcPct val="35000"/>
            </a:spcAft>
            <a:buNone/>
          </a:pPr>
          <a:r>
            <a:rPr lang="en-GB" sz="1100" i="0" kern="1200" dirty="0">
              <a:latin typeface="Raleway" panose="020B0503030101060003"/>
            </a:rPr>
            <a:t>93% of social care users say care and support services help them have a better quality of life (spring 2020)</a:t>
          </a:r>
          <a:endParaRPr lang="en-GB" sz="1100" b="0" i="0" kern="1200" dirty="0">
            <a:latin typeface="Raleway" panose="020B0503030101060003"/>
          </a:endParaRPr>
        </a:p>
      </dsp:txBody>
      <dsp:txXfrm>
        <a:off x="322039" y="876281"/>
        <a:ext cx="3759151" cy="426206"/>
      </dsp:txXfrm>
    </dsp:sp>
    <dsp:sp modelId="{1BA5B0FB-C65B-4A3E-9647-FB29E3C553A2}">
      <dsp:nvSpPr>
        <dsp:cNvPr id="0" name=""/>
        <dsp:cNvSpPr/>
      </dsp:nvSpPr>
      <dsp:spPr>
        <a:xfrm>
          <a:off x="0" y="1815144"/>
          <a:ext cx="5436094" cy="403200"/>
        </a:xfrm>
        <a:prstGeom prst="rect">
          <a:avLst/>
        </a:prstGeom>
        <a:solidFill>
          <a:srgbClr val="00B2BB">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7A2A7C-2CF9-4718-AF84-C20A12AF5CEC}">
      <dsp:nvSpPr>
        <dsp:cNvPr id="0" name=""/>
        <dsp:cNvSpPr/>
      </dsp:nvSpPr>
      <dsp:spPr>
        <a:xfrm>
          <a:off x="271804" y="1578984"/>
          <a:ext cx="3805265" cy="472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830" tIns="0" rIns="143830" bIns="0" numCol="1" spcCol="1270" anchor="ctr" anchorCtr="0">
          <a:noAutofit/>
        </a:bodyPr>
        <a:lstStyle/>
        <a:p>
          <a:pPr marL="0" lvl="0" indent="0" algn="l" defTabSz="488950">
            <a:lnSpc>
              <a:spcPct val="90000"/>
            </a:lnSpc>
            <a:spcBef>
              <a:spcPct val="0"/>
            </a:spcBef>
            <a:spcAft>
              <a:spcPct val="35000"/>
            </a:spcAft>
            <a:buNone/>
          </a:pPr>
          <a:r>
            <a:rPr lang="en-GB" sz="1100" b="0" kern="1200">
              <a:latin typeface="Raleway" panose="020B0503030101060003"/>
            </a:rPr>
            <a:t>We provided wraparound care to care homes through the pandemic</a:t>
          </a:r>
        </a:p>
      </dsp:txBody>
      <dsp:txXfrm>
        <a:off x="294861" y="1602041"/>
        <a:ext cx="3759151" cy="426206"/>
      </dsp:txXfrm>
    </dsp:sp>
    <dsp:sp modelId="{8A4EDC83-DBD2-4991-AC17-B7C631B8AA3D}">
      <dsp:nvSpPr>
        <dsp:cNvPr id="0" name=""/>
        <dsp:cNvSpPr/>
      </dsp:nvSpPr>
      <dsp:spPr>
        <a:xfrm>
          <a:off x="0" y="2540904"/>
          <a:ext cx="5436094" cy="403200"/>
        </a:xfrm>
        <a:prstGeom prst="rect">
          <a:avLst/>
        </a:prstGeom>
        <a:solidFill>
          <a:srgbClr val="00B2BB">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1E3708-4CF3-48B8-BEB2-4281D6B64663}">
      <dsp:nvSpPr>
        <dsp:cNvPr id="0" name=""/>
        <dsp:cNvSpPr/>
      </dsp:nvSpPr>
      <dsp:spPr>
        <a:xfrm>
          <a:off x="271804" y="2304744"/>
          <a:ext cx="3805265" cy="472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830" tIns="0" rIns="143830" bIns="0" numCol="1" spcCol="1270" anchor="ctr" anchorCtr="0">
          <a:noAutofit/>
        </a:bodyPr>
        <a:lstStyle/>
        <a:p>
          <a:pPr marL="0" lvl="0" indent="0" algn="l" defTabSz="488950">
            <a:lnSpc>
              <a:spcPct val="90000"/>
            </a:lnSpc>
            <a:spcBef>
              <a:spcPct val="0"/>
            </a:spcBef>
            <a:spcAft>
              <a:spcPct val="35000"/>
            </a:spcAft>
            <a:buNone/>
          </a:pPr>
          <a:r>
            <a:rPr lang="en-GB" sz="1100" b="0" kern="1200" dirty="0">
              <a:latin typeface="Raleway" panose="020B0503030101060003"/>
            </a:rPr>
            <a:t>We supported more people to get support via a direct payment- 22% of social care users got one in 2020-21</a:t>
          </a:r>
        </a:p>
      </dsp:txBody>
      <dsp:txXfrm>
        <a:off x="294861" y="2327801"/>
        <a:ext cx="3759151" cy="426206"/>
      </dsp:txXfrm>
    </dsp:sp>
    <dsp:sp modelId="{E462E9F2-3486-404F-8506-63635B40B2DE}">
      <dsp:nvSpPr>
        <dsp:cNvPr id="0" name=""/>
        <dsp:cNvSpPr/>
      </dsp:nvSpPr>
      <dsp:spPr>
        <a:xfrm>
          <a:off x="0" y="3266664"/>
          <a:ext cx="5436094" cy="403200"/>
        </a:xfrm>
        <a:prstGeom prst="rect">
          <a:avLst/>
        </a:prstGeom>
        <a:solidFill>
          <a:srgbClr val="00B2BB">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0BDFD-9F00-41C1-A8C3-AD73084F617D}">
      <dsp:nvSpPr>
        <dsp:cNvPr id="0" name=""/>
        <dsp:cNvSpPr/>
      </dsp:nvSpPr>
      <dsp:spPr>
        <a:xfrm>
          <a:off x="271804" y="3030504"/>
          <a:ext cx="3805265" cy="472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830" tIns="0" rIns="143830" bIns="0" numCol="1" spcCol="1270" anchor="ctr" anchorCtr="0">
          <a:noAutofit/>
        </a:bodyPr>
        <a:lstStyle/>
        <a:p>
          <a:pPr marL="0" lvl="0" indent="0" algn="l" defTabSz="488950">
            <a:lnSpc>
              <a:spcPct val="90000"/>
            </a:lnSpc>
            <a:spcBef>
              <a:spcPct val="0"/>
            </a:spcBef>
            <a:spcAft>
              <a:spcPct val="35000"/>
            </a:spcAft>
            <a:buNone/>
          </a:pPr>
          <a:r>
            <a:rPr lang="en-GB" sz="1100" b="0" kern="1200" dirty="0">
              <a:latin typeface="Raleway" panose="020B0503030101060003"/>
            </a:rPr>
            <a:t>We supported social care users and staff to access the Covid-19 vaccine– our home care providers have consistently had the highest vaccine rate in London</a:t>
          </a:r>
        </a:p>
      </dsp:txBody>
      <dsp:txXfrm>
        <a:off x="294861" y="3053561"/>
        <a:ext cx="3759151" cy="426206"/>
      </dsp:txXfrm>
    </dsp:sp>
    <dsp:sp modelId="{B8F4EE39-BFD4-4270-9C2C-ECFE1382D5A1}">
      <dsp:nvSpPr>
        <dsp:cNvPr id="0" name=""/>
        <dsp:cNvSpPr/>
      </dsp:nvSpPr>
      <dsp:spPr>
        <a:xfrm>
          <a:off x="0" y="3992424"/>
          <a:ext cx="5436094" cy="403200"/>
        </a:xfrm>
        <a:prstGeom prst="rect">
          <a:avLst/>
        </a:prstGeom>
        <a:solidFill>
          <a:srgbClr val="00B2BB">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867E12-3B5A-4D8E-AE95-19AACE52F849}">
      <dsp:nvSpPr>
        <dsp:cNvPr id="0" name=""/>
        <dsp:cNvSpPr/>
      </dsp:nvSpPr>
      <dsp:spPr>
        <a:xfrm>
          <a:off x="271804" y="3756264"/>
          <a:ext cx="3805265" cy="472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830" tIns="0" rIns="143830" bIns="0" numCol="1" spcCol="1270" anchor="ctr" anchorCtr="0">
          <a:noAutofit/>
        </a:bodyPr>
        <a:lstStyle/>
        <a:p>
          <a:pPr marL="0" lvl="0" indent="0" algn="l" defTabSz="488950">
            <a:lnSpc>
              <a:spcPct val="90000"/>
            </a:lnSpc>
            <a:spcBef>
              <a:spcPct val="0"/>
            </a:spcBef>
            <a:spcAft>
              <a:spcPct val="35000"/>
            </a:spcAft>
            <a:buNone/>
          </a:pPr>
          <a:r>
            <a:rPr lang="en-GB" sz="1100" b="0" kern="1200" dirty="0">
              <a:latin typeface="Raleway" panose="020B0503030101060003"/>
            </a:rPr>
            <a:t>We quickly adapted how support was provided over the pandemic so people were as safe as possible</a:t>
          </a:r>
        </a:p>
      </dsp:txBody>
      <dsp:txXfrm>
        <a:off x="294861" y="3779321"/>
        <a:ext cx="3759151" cy="426206"/>
      </dsp:txXfrm>
    </dsp:sp>
    <dsp:sp modelId="{45546926-073A-44E2-BD06-23A50CAB3A8A}">
      <dsp:nvSpPr>
        <dsp:cNvPr id="0" name=""/>
        <dsp:cNvSpPr/>
      </dsp:nvSpPr>
      <dsp:spPr>
        <a:xfrm>
          <a:off x="0" y="4718184"/>
          <a:ext cx="5436094" cy="403200"/>
        </a:xfrm>
        <a:prstGeom prst="rect">
          <a:avLst/>
        </a:prstGeom>
        <a:solidFill>
          <a:srgbClr val="00B2BB">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9C0B88-4953-443C-9D19-8574D3BA2C02}">
      <dsp:nvSpPr>
        <dsp:cNvPr id="0" name=""/>
        <dsp:cNvSpPr/>
      </dsp:nvSpPr>
      <dsp:spPr>
        <a:xfrm>
          <a:off x="271804" y="4482024"/>
          <a:ext cx="3805265" cy="472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830" tIns="0" rIns="143830" bIns="0" numCol="1" spcCol="1270" anchor="ctr" anchorCtr="0">
          <a:noAutofit/>
        </a:bodyPr>
        <a:lstStyle/>
        <a:p>
          <a:pPr marL="0" lvl="0" indent="0" algn="l" defTabSz="488950">
            <a:lnSpc>
              <a:spcPct val="90000"/>
            </a:lnSpc>
            <a:spcBef>
              <a:spcPct val="0"/>
            </a:spcBef>
            <a:spcAft>
              <a:spcPct val="35000"/>
            </a:spcAft>
            <a:buNone/>
          </a:pPr>
          <a:r>
            <a:rPr lang="en-GB" sz="1100" b="0" kern="1200" dirty="0">
              <a:latin typeface="Raleway" panose="020B0503030101060003"/>
            </a:rPr>
            <a:t>Care Act easements (emergency measures in social care) were not put in place over the pandemic</a:t>
          </a:r>
        </a:p>
      </dsp:txBody>
      <dsp:txXfrm>
        <a:off x="294861" y="4505081"/>
        <a:ext cx="3759151"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48D0A-A05A-4364-83B4-7CE4774208E1}">
      <dsp:nvSpPr>
        <dsp:cNvPr id="0" name=""/>
        <dsp:cNvSpPr/>
      </dsp:nvSpPr>
      <dsp:spPr>
        <a:xfrm rot="5400000">
          <a:off x="2389043" y="398576"/>
          <a:ext cx="1569055" cy="1365078"/>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highlight>
                <a:srgbClr val="000000"/>
              </a:highlight>
              <a:latin typeface="Raleway" panose="020B0503030101060003"/>
            </a:rPr>
            <a:t>Vibrant range of community assets</a:t>
          </a:r>
        </a:p>
      </dsp:txBody>
      <dsp:txXfrm rot="-5400000">
        <a:off x="2703756" y="541099"/>
        <a:ext cx="939628" cy="1080033"/>
      </dsp:txXfrm>
    </dsp:sp>
    <dsp:sp modelId="{F9AC6ACF-B01A-4E31-A73B-5CA5D25217EE}">
      <dsp:nvSpPr>
        <dsp:cNvPr id="0" name=""/>
        <dsp:cNvSpPr/>
      </dsp:nvSpPr>
      <dsp:spPr>
        <a:xfrm>
          <a:off x="3897534" y="610398"/>
          <a:ext cx="1751066" cy="941433"/>
        </a:xfrm>
        <a:prstGeom prst="rect">
          <a:avLst/>
        </a:prstGeom>
        <a:noFill/>
        <a:ln>
          <a:noFill/>
        </a:ln>
        <a:effectLst/>
      </dsp:spPr>
      <dsp:style>
        <a:lnRef idx="0">
          <a:scrgbClr r="0" g="0" b="0"/>
        </a:lnRef>
        <a:fillRef idx="0">
          <a:scrgbClr r="0" g="0" b="0"/>
        </a:fillRef>
        <a:effectRef idx="0">
          <a:scrgbClr r="0" g="0" b="0"/>
        </a:effectRef>
        <a:fontRef idx="minor"/>
      </dsp:style>
    </dsp:sp>
    <dsp:sp modelId="{86E4289E-EA7F-4FA6-8438-E3279DD8FAC5}">
      <dsp:nvSpPr>
        <dsp:cNvPr id="0" name=""/>
        <dsp:cNvSpPr/>
      </dsp:nvSpPr>
      <dsp:spPr>
        <a:xfrm rot="5400000">
          <a:off x="914759" y="398576"/>
          <a:ext cx="1569055" cy="1365078"/>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b="1" kern="1200">
              <a:highlight>
                <a:srgbClr val="000000"/>
              </a:highlight>
              <a:latin typeface="Raleway" panose="020B0503030101060003"/>
            </a:rPr>
            <a:t>Diversity</a:t>
          </a:r>
        </a:p>
      </dsp:txBody>
      <dsp:txXfrm rot="-5400000">
        <a:off x="1229472" y="541099"/>
        <a:ext cx="939628" cy="1080033"/>
      </dsp:txXfrm>
    </dsp:sp>
    <dsp:sp modelId="{B310E1BC-0F90-4DBB-8621-9B0145335E55}">
      <dsp:nvSpPr>
        <dsp:cNvPr id="0" name=""/>
        <dsp:cNvSpPr/>
      </dsp:nvSpPr>
      <dsp:spPr>
        <a:xfrm rot="5400000">
          <a:off x="1649077" y="1730390"/>
          <a:ext cx="1569055" cy="1365078"/>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highlight>
                <a:srgbClr val="000000"/>
              </a:highlight>
              <a:latin typeface="Raleway" panose="020B0503030101060003"/>
            </a:rPr>
            <a:t>Strong partnership working</a:t>
          </a:r>
        </a:p>
      </dsp:txBody>
      <dsp:txXfrm rot="-5400000">
        <a:off x="1963790" y="1872913"/>
        <a:ext cx="939628" cy="1080033"/>
      </dsp:txXfrm>
    </dsp:sp>
    <dsp:sp modelId="{030A3ABC-B430-422A-9DD7-BD3FB06FBCE9}">
      <dsp:nvSpPr>
        <dsp:cNvPr id="0" name=""/>
        <dsp:cNvSpPr/>
      </dsp:nvSpPr>
      <dsp:spPr>
        <a:xfrm>
          <a:off x="0" y="1942213"/>
          <a:ext cx="1694580" cy="941433"/>
        </a:xfrm>
        <a:prstGeom prst="rect">
          <a:avLst/>
        </a:prstGeom>
        <a:noFill/>
        <a:ln>
          <a:noFill/>
        </a:ln>
        <a:effectLst/>
      </dsp:spPr>
      <dsp:style>
        <a:lnRef idx="0">
          <a:scrgbClr r="0" g="0" b="0"/>
        </a:lnRef>
        <a:fillRef idx="0">
          <a:scrgbClr r="0" g="0" b="0"/>
        </a:fillRef>
        <a:effectRef idx="0">
          <a:scrgbClr r="0" g="0" b="0"/>
        </a:effectRef>
        <a:fontRef idx="minor"/>
      </dsp:style>
    </dsp:sp>
    <dsp:sp modelId="{BEFF75CC-7666-41EB-966F-A234374C4254}">
      <dsp:nvSpPr>
        <dsp:cNvPr id="0" name=""/>
        <dsp:cNvSpPr/>
      </dsp:nvSpPr>
      <dsp:spPr>
        <a:xfrm rot="5400000">
          <a:off x="3123361" y="1730390"/>
          <a:ext cx="1569055" cy="1365078"/>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1" kern="1200">
              <a:highlight>
                <a:srgbClr val="000000"/>
              </a:highlight>
              <a:latin typeface="Raleway" panose="020B0503030101060003"/>
            </a:rPr>
            <a:t>Strengths-based practice</a:t>
          </a:r>
        </a:p>
      </dsp:txBody>
      <dsp:txXfrm rot="-5400000">
        <a:off x="3438074" y="1872913"/>
        <a:ext cx="939628" cy="10800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48D0A-A05A-4364-83B4-7CE4774208E1}">
      <dsp:nvSpPr>
        <dsp:cNvPr id="0" name=""/>
        <dsp:cNvSpPr/>
      </dsp:nvSpPr>
      <dsp:spPr>
        <a:xfrm rot="5400000">
          <a:off x="2273500" y="349162"/>
          <a:ext cx="1491446" cy="1297558"/>
        </a:xfrm>
        <a:prstGeom prst="hexagon">
          <a:avLst>
            <a:gd name="adj" fmla="val 25000"/>
            <a:gd name="vf" fmla="val 115470"/>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Raleway" panose="020B0503030101060003"/>
            </a:rPr>
            <a:t>Poverty</a:t>
          </a:r>
        </a:p>
      </dsp:txBody>
      <dsp:txXfrm rot="-5400000">
        <a:off x="2572647" y="484635"/>
        <a:ext cx="893152" cy="1026612"/>
      </dsp:txXfrm>
    </dsp:sp>
    <dsp:sp modelId="{F9AC6ACF-B01A-4E31-A73B-5CA5D25217EE}">
      <dsp:nvSpPr>
        <dsp:cNvPr id="0" name=""/>
        <dsp:cNvSpPr/>
      </dsp:nvSpPr>
      <dsp:spPr>
        <a:xfrm>
          <a:off x="3707376" y="550508"/>
          <a:ext cx="1664454" cy="894867"/>
        </a:xfrm>
        <a:prstGeom prst="rect">
          <a:avLst/>
        </a:prstGeom>
        <a:noFill/>
        <a:ln>
          <a:noFill/>
        </a:ln>
        <a:effectLst/>
      </dsp:spPr>
      <dsp:style>
        <a:lnRef idx="0">
          <a:scrgbClr r="0" g="0" b="0"/>
        </a:lnRef>
        <a:fillRef idx="0">
          <a:scrgbClr r="0" g="0" b="0"/>
        </a:fillRef>
        <a:effectRef idx="0">
          <a:scrgbClr r="0" g="0" b="0"/>
        </a:effectRef>
        <a:fontRef idx="minor"/>
      </dsp:style>
    </dsp:sp>
    <dsp:sp modelId="{86E4289E-EA7F-4FA6-8438-E3279DD8FAC5}">
      <dsp:nvSpPr>
        <dsp:cNvPr id="0" name=""/>
        <dsp:cNvSpPr/>
      </dsp:nvSpPr>
      <dsp:spPr>
        <a:xfrm rot="5400000">
          <a:off x="872137" y="349162"/>
          <a:ext cx="1491446" cy="1297558"/>
        </a:xfrm>
        <a:prstGeom prst="hexagon">
          <a:avLst>
            <a:gd name="adj" fmla="val 25000"/>
            <a:gd name="vf" fmla="val 115470"/>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Raleway" panose="020B0503030101060003"/>
            </a:rPr>
            <a:t>Financial pressures</a:t>
          </a:r>
        </a:p>
      </dsp:txBody>
      <dsp:txXfrm rot="-5400000">
        <a:off x="1171284" y="484635"/>
        <a:ext cx="893152" cy="1026612"/>
      </dsp:txXfrm>
    </dsp:sp>
    <dsp:sp modelId="{B310E1BC-0F90-4DBB-8621-9B0145335E55}">
      <dsp:nvSpPr>
        <dsp:cNvPr id="0" name=""/>
        <dsp:cNvSpPr/>
      </dsp:nvSpPr>
      <dsp:spPr>
        <a:xfrm rot="5400000">
          <a:off x="1570134" y="1615102"/>
          <a:ext cx="1491446" cy="1297558"/>
        </a:xfrm>
        <a:prstGeom prst="hexagon">
          <a:avLst>
            <a:gd name="adj" fmla="val 25000"/>
            <a:gd name="vf" fmla="val 115470"/>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Raleway" panose="020B0503030101060003"/>
            </a:rPr>
            <a:t>Social care workforce</a:t>
          </a:r>
        </a:p>
      </dsp:txBody>
      <dsp:txXfrm rot="-5400000">
        <a:off x="1869281" y="1750575"/>
        <a:ext cx="893152" cy="1026612"/>
      </dsp:txXfrm>
    </dsp:sp>
    <dsp:sp modelId="{030A3ABC-B430-422A-9DD7-BD3FB06FBCE9}">
      <dsp:nvSpPr>
        <dsp:cNvPr id="0" name=""/>
        <dsp:cNvSpPr/>
      </dsp:nvSpPr>
      <dsp:spPr>
        <a:xfrm>
          <a:off x="2624" y="1816447"/>
          <a:ext cx="1610761" cy="894867"/>
        </a:xfrm>
        <a:prstGeom prst="rect">
          <a:avLst/>
        </a:prstGeom>
        <a:noFill/>
        <a:ln>
          <a:noFill/>
        </a:ln>
        <a:effectLst/>
      </dsp:spPr>
      <dsp:style>
        <a:lnRef idx="0">
          <a:scrgbClr r="0" g="0" b="0"/>
        </a:lnRef>
        <a:fillRef idx="0">
          <a:scrgbClr r="0" g="0" b="0"/>
        </a:fillRef>
        <a:effectRef idx="0">
          <a:scrgbClr r="0" g="0" b="0"/>
        </a:effectRef>
        <a:fontRef idx="minor"/>
      </dsp:style>
    </dsp:sp>
    <dsp:sp modelId="{BEFF75CC-7666-41EB-966F-A234374C4254}">
      <dsp:nvSpPr>
        <dsp:cNvPr id="0" name=""/>
        <dsp:cNvSpPr/>
      </dsp:nvSpPr>
      <dsp:spPr>
        <a:xfrm rot="5400000">
          <a:off x="2971497" y="1615102"/>
          <a:ext cx="1491446" cy="1297558"/>
        </a:xfrm>
        <a:prstGeom prst="hexagon">
          <a:avLst>
            <a:gd name="adj" fmla="val 25000"/>
            <a:gd name="vf" fmla="val 115470"/>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Raleway" panose="020B0503030101060003"/>
            </a:rPr>
            <a:t>Recovery from Covid-19</a:t>
          </a:r>
        </a:p>
      </dsp:txBody>
      <dsp:txXfrm rot="-5400000">
        <a:off x="3270644" y="1750575"/>
        <a:ext cx="893152" cy="1026612"/>
      </dsp:txXfrm>
    </dsp:sp>
    <dsp:sp modelId="{CAFD8ED1-018B-4706-9FD4-53ED96AF2BB7}">
      <dsp:nvSpPr>
        <dsp:cNvPr id="0" name=""/>
        <dsp:cNvSpPr/>
      </dsp:nvSpPr>
      <dsp:spPr>
        <a:xfrm rot="5400000">
          <a:off x="2273500" y="2881041"/>
          <a:ext cx="1491446" cy="1297558"/>
        </a:xfrm>
        <a:prstGeom prst="hexagon">
          <a:avLst>
            <a:gd name="adj" fmla="val 25000"/>
            <a:gd name="vf" fmla="val 115470"/>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Raleway" panose="020B0503030101060003"/>
            </a:rPr>
            <a:t>Expectations &amp; understanding adult social care</a:t>
          </a:r>
        </a:p>
      </dsp:txBody>
      <dsp:txXfrm rot="-5400000">
        <a:off x="2572647" y="3016514"/>
        <a:ext cx="893152" cy="1026612"/>
      </dsp:txXfrm>
    </dsp:sp>
    <dsp:sp modelId="{D6A13F65-F9C4-49DC-839E-ED031EF94BF5}">
      <dsp:nvSpPr>
        <dsp:cNvPr id="0" name=""/>
        <dsp:cNvSpPr/>
      </dsp:nvSpPr>
      <dsp:spPr>
        <a:xfrm>
          <a:off x="3707376" y="3082387"/>
          <a:ext cx="1664454" cy="894867"/>
        </a:xfrm>
        <a:prstGeom prst="rect">
          <a:avLst/>
        </a:prstGeom>
        <a:noFill/>
        <a:ln>
          <a:noFill/>
        </a:ln>
        <a:effectLst/>
      </dsp:spPr>
      <dsp:style>
        <a:lnRef idx="0">
          <a:scrgbClr r="0" g="0" b="0"/>
        </a:lnRef>
        <a:fillRef idx="0">
          <a:scrgbClr r="0" g="0" b="0"/>
        </a:fillRef>
        <a:effectRef idx="0">
          <a:scrgbClr r="0" g="0" b="0"/>
        </a:effectRef>
        <a:fontRef idx="minor"/>
      </dsp:style>
    </dsp:sp>
    <dsp:sp modelId="{DD664A0F-8553-4C77-B0CE-E7F646CC3AC7}">
      <dsp:nvSpPr>
        <dsp:cNvPr id="0" name=""/>
        <dsp:cNvSpPr/>
      </dsp:nvSpPr>
      <dsp:spPr>
        <a:xfrm rot="5400000">
          <a:off x="872137" y="2881041"/>
          <a:ext cx="1491446" cy="1297558"/>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171284" y="3016514"/>
        <a:ext cx="893152" cy="1026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CCC97-F44F-4FE4-9B34-88F759994D5B}">
      <dsp:nvSpPr>
        <dsp:cNvPr id="0" name=""/>
        <dsp:cNvSpPr/>
      </dsp:nvSpPr>
      <dsp:spPr>
        <a:xfrm>
          <a:off x="0" y="0"/>
          <a:ext cx="9996009" cy="1287919"/>
        </a:xfrm>
        <a:prstGeom prst="roundRect">
          <a:avLst>
            <a:gd name="adj" fmla="val 10000"/>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Raleway" panose="020B0503030101060003"/>
            </a:rPr>
            <a:t>We support you to meet your goals, be connected to others and be as independent as possible</a:t>
          </a:r>
          <a:endParaRPr lang="en-GB" sz="1800" kern="1200" dirty="0">
            <a:solidFill>
              <a:schemeClr val="bg1"/>
            </a:solidFill>
            <a:latin typeface="Raleway" panose="020B0503030101060003"/>
          </a:endParaRPr>
        </a:p>
      </dsp:txBody>
      <dsp:txXfrm>
        <a:off x="37722" y="37722"/>
        <a:ext cx="9920565" cy="1212475"/>
      </dsp:txXfrm>
    </dsp:sp>
    <dsp:sp modelId="{0946F3C0-736C-4419-9624-A130BB2BF335}">
      <dsp:nvSpPr>
        <dsp:cNvPr id="0" name=""/>
        <dsp:cNvSpPr/>
      </dsp:nvSpPr>
      <dsp:spPr>
        <a:xfrm>
          <a:off x="5795" y="1598693"/>
          <a:ext cx="1033499" cy="1984070"/>
        </a:xfrm>
        <a:prstGeom prst="roundRect">
          <a:avLst>
            <a:gd name="adj" fmla="val 10000"/>
          </a:avLst>
        </a:prstGeom>
        <a:solidFill>
          <a:srgbClr val="00B2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spc="-10" dirty="0">
              <a:solidFill>
                <a:srgbClr val="003366"/>
              </a:solidFill>
              <a:latin typeface="Raleway" panose="020B0503030101060003"/>
              <a:cs typeface="Futura-Medium"/>
            </a:rPr>
            <a:t>Empower </a:t>
          </a:r>
          <a:r>
            <a:rPr lang="en-US" sz="1200" kern="1200" dirty="0">
              <a:solidFill>
                <a:srgbClr val="003366"/>
              </a:solidFill>
              <a:latin typeface="Raleway" panose="020B0503030101060003"/>
              <a:cs typeface="Futura-Medium"/>
            </a:rPr>
            <a:t>people to meet their </a:t>
          </a:r>
          <a:r>
            <a:rPr lang="en-US" sz="1200" kern="1200" spc="-10" dirty="0">
              <a:solidFill>
                <a:srgbClr val="003366"/>
              </a:solidFill>
              <a:latin typeface="Raleway" panose="020B0503030101060003"/>
              <a:cs typeface="Futura-Medium"/>
            </a:rPr>
            <a:t>own</a:t>
          </a:r>
          <a:r>
            <a:rPr lang="en-US" sz="1200" kern="1200" spc="-50" dirty="0">
              <a:solidFill>
                <a:srgbClr val="003366"/>
              </a:solidFill>
              <a:latin typeface="Raleway" panose="020B0503030101060003"/>
              <a:cs typeface="Futura-Medium"/>
            </a:rPr>
            <a:t> </a:t>
          </a:r>
          <a:r>
            <a:rPr lang="en-US" sz="1200" kern="1200" spc="-5" dirty="0">
              <a:solidFill>
                <a:srgbClr val="003366"/>
              </a:solidFill>
              <a:latin typeface="Raleway" panose="020B0503030101060003"/>
              <a:cs typeface="Futura-Medium"/>
            </a:rPr>
            <a:t>needs</a:t>
          </a:r>
          <a:endParaRPr lang="en-GB" sz="1200" kern="1200" dirty="0">
            <a:latin typeface="Raleway" panose="020B0503030101060003"/>
          </a:endParaRPr>
        </a:p>
      </dsp:txBody>
      <dsp:txXfrm>
        <a:off x="36065" y="1628963"/>
        <a:ext cx="972959" cy="1923530"/>
      </dsp:txXfrm>
    </dsp:sp>
    <dsp:sp modelId="{601E21E0-8379-4AE4-91E6-366CA88919A5}">
      <dsp:nvSpPr>
        <dsp:cNvPr id="0" name=""/>
        <dsp:cNvSpPr/>
      </dsp:nvSpPr>
      <dsp:spPr>
        <a:xfrm>
          <a:off x="1126109" y="1598693"/>
          <a:ext cx="1033499" cy="1984070"/>
        </a:xfrm>
        <a:prstGeom prst="roundRect">
          <a:avLst>
            <a:gd name="adj" fmla="val 10000"/>
          </a:avLst>
        </a:prstGeom>
        <a:solidFill>
          <a:srgbClr val="00B2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spc="-5" dirty="0">
              <a:solidFill>
                <a:srgbClr val="003366"/>
              </a:solidFill>
              <a:latin typeface="Raleway" panose="020B0503030101060003"/>
              <a:cs typeface="Futura-Medium"/>
            </a:rPr>
            <a:t>Enable </a:t>
          </a:r>
          <a:r>
            <a:rPr lang="en-US" sz="1100" b="0" kern="1200" dirty="0">
              <a:solidFill>
                <a:srgbClr val="003366"/>
              </a:solidFill>
              <a:latin typeface="Raleway" panose="020B0503030101060003"/>
              <a:cs typeface="Futura-Medium"/>
            </a:rPr>
            <a:t>people to meet their</a:t>
          </a:r>
          <a:r>
            <a:rPr lang="en-US" sz="1100" b="0" kern="1200" spc="-80" dirty="0">
              <a:solidFill>
                <a:srgbClr val="003366"/>
              </a:solidFill>
              <a:latin typeface="Raleway" panose="020B0503030101060003"/>
              <a:cs typeface="Futura-Medium"/>
            </a:rPr>
            <a:t> </a:t>
          </a:r>
          <a:r>
            <a:rPr lang="en-US" sz="1100" b="0" kern="1200" spc="-10" dirty="0">
              <a:solidFill>
                <a:srgbClr val="003366"/>
              </a:solidFill>
              <a:latin typeface="Raleway" panose="020B0503030101060003"/>
              <a:cs typeface="Futura-Medium"/>
            </a:rPr>
            <a:t>own  </a:t>
          </a:r>
          <a:r>
            <a:rPr lang="en-US" sz="1100" b="0" kern="1200" spc="-5" dirty="0">
              <a:solidFill>
                <a:srgbClr val="003366"/>
              </a:solidFill>
              <a:latin typeface="Raleway" panose="020B0503030101060003"/>
              <a:cs typeface="Futura-Medium"/>
            </a:rPr>
            <a:t>aspirations</a:t>
          </a:r>
          <a:endParaRPr lang="en-US" sz="1100" b="0" kern="1200" dirty="0">
            <a:solidFill>
              <a:srgbClr val="003366"/>
            </a:solidFill>
            <a:latin typeface="Raleway" panose="020B0503030101060003"/>
            <a:cs typeface="Futura-Medium"/>
          </a:endParaRPr>
        </a:p>
      </dsp:txBody>
      <dsp:txXfrm>
        <a:off x="1156379" y="1628963"/>
        <a:ext cx="972959" cy="1923530"/>
      </dsp:txXfrm>
    </dsp:sp>
    <dsp:sp modelId="{C90728A2-6AD4-414B-A449-FE99270C2761}">
      <dsp:nvSpPr>
        <dsp:cNvPr id="0" name=""/>
        <dsp:cNvSpPr/>
      </dsp:nvSpPr>
      <dsp:spPr>
        <a:xfrm>
          <a:off x="2246422" y="1598693"/>
          <a:ext cx="1033499" cy="1984070"/>
        </a:xfrm>
        <a:prstGeom prst="roundRect">
          <a:avLst>
            <a:gd name="adj" fmla="val 10000"/>
          </a:avLst>
        </a:prstGeom>
        <a:solidFill>
          <a:srgbClr val="00B2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spc="-10" dirty="0">
              <a:solidFill>
                <a:srgbClr val="003366"/>
              </a:solidFill>
              <a:latin typeface="Raleway" panose="020B0503030101060003"/>
              <a:cs typeface="Futura-Medium"/>
            </a:rPr>
            <a:t>Support that improves </a:t>
          </a:r>
          <a:r>
            <a:rPr lang="en-US" sz="1100" b="0" kern="1200" spc="-5" dirty="0">
              <a:solidFill>
                <a:srgbClr val="003366"/>
              </a:solidFill>
              <a:latin typeface="Raleway" panose="020B0503030101060003"/>
              <a:cs typeface="Futura-Medium"/>
            </a:rPr>
            <a:t>health, </a:t>
          </a:r>
          <a:r>
            <a:rPr lang="en-US" sz="1100" b="0" kern="1200" spc="-10" dirty="0">
              <a:solidFill>
                <a:srgbClr val="003366"/>
              </a:solidFill>
              <a:latin typeface="Raleway" panose="020B0503030101060003"/>
              <a:cs typeface="Futura-Medium"/>
            </a:rPr>
            <a:t>wellbeing </a:t>
          </a:r>
          <a:r>
            <a:rPr lang="en-US" sz="1100" b="0" kern="1200" dirty="0">
              <a:solidFill>
                <a:srgbClr val="003366"/>
              </a:solidFill>
              <a:latin typeface="Raleway" panose="020B0503030101060003"/>
              <a:cs typeface="Futura-Medium"/>
            </a:rPr>
            <a:t>and quality </a:t>
          </a:r>
          <a:r>
            <a:rPr lang="en-US" sz="1100" b="0" kern="1200" spc="-5" dirty="0">
              <a:solidFill>
                <a:srgbClr val="003366"/>
              </a:solidFill>
              <a:latin typeface="Raleway" panose="020B0503030101060003"/>
              <a:cs typeface="Futura-Medium"/>
            </a:rPr>
            <a:t>of </a:t>
          </a:r>
          <a:r>
            <a:rPr lang="en-US" sz="1100" b="0" kern="1200" dirty="0">
              <a:solidFill>
                <a:srgbClr val="003366"/>
              </a:solidFill>
              <a:latin typeface="Raleway" panose="020B0503030101060003"/>
              <a:cs typeface="Futura-Medium"/>
            </a:rPr>
            <a:t>life</a:t>
          </a:r>
        </a:p>
      </dsp:txBody>
      <dsp:txXfrm>
        <a:off x="2276692" y="1628963"/>
        <a:ext cx="972959" cy="1923530"/>
      </dsp:txXfrm>
    </dsp:sp>
    <dsp:sp modelId="{11C9DB09-1486-4C3E-A90C-462351179E6D}">
      <dsp:nvSpPr>
        <dsp:cNvPr id="0" name=""/>
        <dsp:cNvSpPr/>
      </dsp:nvSpPr>
      <dsp:spPr>
        <a:xfrm>
          <a:off x="3366736" y="1598693"/>
          <a:ext cx="1033499" cy="1984070"/>
        </a:xfrm>
        <a:prstGeom prst="roundRect">
          <a:avLst>
            <a:gd name="adj" fmla="val 10000"/>
          </a:avLst>
        </a:prstGeom>
        <a:solidFill>
          <a:srgbClr val="00B2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spc="-5" dirty="0">
              <a:solidFill>
                <a:srgbClr val="003366"/>
              </a:solidFill>
              <a:latin typeface="Raleway" panose="020B0503030101060003"/>
              <a:cs typeface="Futura-Medium"/>
            </a:rPr>
            <a:t>Co-produce </a:t>
          </a:r>
          <a:r>
            <a:rPr lang="en-US" sz="1100" b="0" kern="1200" dirty="0">
              <a:solidFill>
                <a:srgbClr val="003366"/>
              </a:solidFill>
              <a:latin typeface="Raleway" panose="020B0503030101060003"/>
              <a:cs typeface="Futura-Medium"/>
            </a:rPr>
            <a:t>services and </a:t>
          </a:r>
          <a:r>
            <a:rPr lang="en-US" sz="1100" b="0" kern="1200" spc="-5" dirty="0">
              <a:solidFill>
                <a:srgbClr val="003366"/>
              </a:solidFill>
              <a:latin typeface="Raleway" panose="020B0503030101060003"/>
              <a:cs typeface="Futura-Medium"/>
            </a:rPr>
            <a:t>care </a:t>
          </a:r>
          <a:r>
            <a:rPr lang="en-US" sz="1100" b="0" kern="1200" spc="5" dirty="0">
              <a:solidFill>
                <a:srgbClr val="003366"/>
              </a:solidFill>
              <a:latin typeface="Raleway" panose="020B0503030101060003"/>
              <a:cs typeface="Futura-Medium"/>
            </a:rPr>
            <a:t>with </a:t>
          </a:r>
          <a:r>
            <a:rPr lang="en-US" sz="1100" b="0" kern="1200" dirty="0">
              <a:solidFill>
                <a:srgbClr val="003366"/>
              </a:solidFill>
              <a:latin typeface="Raleway" panose="020B0503030101060003"/>
              <a:cs typeface="Futura-Medium"/>
            </a:rPr>
            <a:t>people  who use</a:t>
          </a:r>
          <a:r>
            <a:rPr lang="en-US" sz="1100" b="0" kern="1200" spc="-5" dirty="0">
              <a:solidFill>
                <a:srgbClr val="003366"/>
              </a:solidFill>
              <a:latin typeface="Raleway" panose="020B0503030101060003"/>
              <a:cs typeface="Futura-Medium"/>
            </a:rPr>
            <a:t> </a:t>
          </a:r>
          <a:r>
            <a:rPr lang="en-US" sz="1100" b="0" kern="1200" dirty="0">
              <a:solidFill>
                <a:srgbClr val="003366"/>
              </a:solidFill>
              <a:latin typeface="Raleway" panose="020B0503030101060003"/>
              <a:cs typeface="Futura-Medium"/>
            </a:rPr>
            <a:t>them</a:t>
          </a:r>
        </a:p>
      </dsp:txBody>
      <dsp:txXfrm>
        <a:off x="3397006" y="1628963"/>
        <a:ext cx="972959" cy="1923530"/>
      </dsp:txXfrm>
    </dsp:sp>
    <dsp:sp modelId="{4308FA77-96AE-4D98-9289-6BFFD504D444}">
      <dsp:nvSpPr>
        <dsp:cNvPr id="0" name=""/>
        <dsp:cNvSpPr/>
      </dsp:nvSpPr>
      <dsp:spPr>
        <a:xfrm>
          <a:off x="4487050" y="1598693"/>
          <a:ext cx="1033499" cy="1984070"/>
        </a:xfrm>
        <a:prstGeom prst="roundRect">
          <a:avLst>
            <a:gd name="adj" fmla="val 10000"/>
          </a:avLst>
        </a:prstGeom>
        <a:solidFill>
          <a:srgbClr val="00B2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rgbClr val="003366"/>
              </a:solidFill>
              <a:latin typeface="Raleway" panose="020B0503030101060003"/>
              <a:cs typeface="Futura-Medium"/>
            </a:rPr>
            <a:t>Simplify </a:t>
          </a:r>
          <a:r>
            <a:rPr lang="en-US" sz="1100" b="0" kern="1200" spc="5" dirty="0">
              <a:solidFill>
                <a:srgbClr val="003366"/>
              </a:solidFill>
              <a:latin typeface="Raleway" panose="020B0503030101060003"/>
              <a:cs typeface="Futura-Medium"/>
            </a:rPr>
            <a:t>the </a:t>
          </a:r>
          <a:r>
            <a:rPr lang="en-US" sz="1100" b="0" kern="1200" dirty="0">
              <a:solidFill>
                <a:srgbClr val="003366"/>
              </a:solidFill>
              <a:latin typeface="Raleway" panose="020B0503030101060003"/>
              <a:cs typeface="Futura-Medium"/>
            </a:rPr>
            <a:t>system, </a:t>
          </a:r>
          <a:r>
            <a:rPr lang="en-US" sz="1100" b="0" kern="1200" spc="-10" dirty="0">
              <a:solidFill>
                <a:srgbClr val="003366"/>
              </a:solidFill>
              <a:latin typeface="Raleway" panose="020B0503030101060003"/>
              <a:cs typeface="Futura-Medium"/>
            </a:rPr>
            <a:t>make </a:t>
          </a:r>
          <a:r>
            <a:rPr lang="en-US" sz="1100" b="0" kern="1200" spc="-5" dirty="0">
              <a:solidFill>
                <a:srgbClr val="003366"/>
              </a:solidFill>
              <a:latin typeface="Raleway" panose="020B0503030101060003"/>
              <a:cs typeface="Futura-Medium"/>
            </a:rPr>
            <a:t>it easier </a:t>
          </a:r>
          <a:r>
            <a:rPr lang="en-US" sz="1100" b="0" kern="1200" dirty="0">
              <a:solidFill>
                <a:srgbClr val="003366"/>
              </a:solidFill>
              <a:latin typeface="Raleway" panose="020B0503030101060003"/>
              <a:cs typeface="Futura-Medium"/>
            </a:rPr>
            <a:t>to  understand and</a:t>
          </a:r>
          <a:r>
            <a:rPr lang="en-US" sz="1100" b="0" kern="1200" spc="-10" dirty="0">
              <a:solidFill>
                <a:srgbClr val="003366"/>
              </a:solidFill>
              <a:latin typeface="Raleway" panose="020B0503030101060003"/>
              <a:cs typeface="Futura-Medium"/>
            </a:rPr>
            <a:t> </a:t>
          </a:r>
          <a:r>
            <a:rPr lang="en-US" sz="1100" b="0" kern="1200" dirty="0">
              <a:solidFill>
                <a:srgbClr val="003366"/>
              </a:solidFill>
              <a:latin typeface="Raleway" panose="020B0503030101060003"/>
              <a:cs typeface="Futura-Medium"/>
            </a:rPr>
            <a:t>access</a:t>
          </a:r>
        </a:p>
      </dsp:txBody>
      <dsp:txXfrm>
        <a:off x="4517320" y="1628963"/>
        <a:ext cx="972959" cy="1923530"/>
      </dsp:txXfrm>
    </dsp:sp>
    <dsp:sp modelId="{43A88128-628D-4F78-86E8-09CF463EFFF1}">
      <dsp:nvSpPr>
        <dsp:cNvPr id="0" name=""/>
        <dsp:cNvSpPr/>
      </dsp:nvSpPr>
      <dsp:spPr>
        <a:xfrm>
          <a:off x="5607363" y="1598693"/>
          <a:ext cx="1033499" cy="1984070"/>
        </a:xfrm>
        <a:prstGeom prst="roundRect">
          <a:avLst>
            <a:gd name="adj" fmla="val 10000"/>
          </a:avLst>
        </a:prstGeom>
        <a:solidFill>
          <a:srgbClr val="00B2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spc="-5" dirty="0">
              <a:solidFill>
                <a:srgbClr val="003366"/>
              </a:solidFill>
              <a:latin typeface="Raleway" panose="020B0503030101060003"/>
              <a:cs typeface="Futura-Medium"/>
            </a:rPr>
            <a:t>Ensure </a:t>
          </a:r>
          <a:r>
            <a:rPr lang="en-US" sz="1100" b="0" kern="1200" spc="5" dirty="0">
              <a:solidFill>
                <a:srgbClr val="003366"/>
              </a:solidFill>
              <a:latin typeface="Raleway" panose="020B0503030101060003"/>
              <a:cs typeface="Futura-Medium"/>
            </a:rPr>
            <a:t>the </a:t>
          </a:r>
          <a:r>
            <a:rPr lang="en-US" sz="1100" b="0" kern="1200" dirty="0">
              <a:solidFill>
                <a:srgbClr val="003366"/>
              </a:solidFill>
              <a:latin typeface="Raleway" panose="020B0503030101060003"/>
              <a:cs typeface="Futura-Medium"/>
            </a:rPr>
            <a:t>right support, </a:t>
          </a:r>
          <a:r>
            <a:rPr lang="en-US" sz="1100" b="0" kern="1200" spc="-5" dirty="0">
              <a:solidFill>
                <a:srgbClr val="003366"/>
              </a:solidFill>
              <a:latin typeface="Raleway" panose="020B0503030101060003"/>
              <a:cs typeface="Futura-Medium"/>
            </a:rPr>
            <a:t>in </a:t>
          </a:r>
          <a:r>
            <a:rPr lang="en-US" sz="1100" b="0" kern="1200" spc="5" dirty="0">
              <a:solidFill>
                <a:srgbClr val="003366"/>
              </a:solidFill>
              <a:latin typeface="Raleway" panose="020B0503030101060003"/>
              <a:cs typeface="Futura-Medium"/>
            </a:rPr>
            <a:t>the </a:t>
          </a:r>
          <a:r>
            <a:rPr lang="en-US" sz="1100" b="0" kern="1200" dirty="0">
              <a:solidFill>
                <a:srgbClr val="003366"/>
              </a:solidFill>
              <a:latin typeface="Raleway" panose="020B0503030101060003"/>
              <a:cs typeface="Futura-Medium"/>
            </a:rPr>
            <a:t>right place, at </a:t>
          </a:r>
          <a:r>
            <a:rPr lang="en-US" sz="1100" b="0" kern="1200" spc="5" dirty="0">
              <a:solidFill>
                <a:srgbClr val="003366"/>
              </a:solidFill>
              <a:latin typeface="Raleway" panose="020B0503030101060003"/>
              <a:cs typeface="Futura-Medium"/>
            </a:rPr>
            <a:t>the </a:t>
          </a:r>
          <a:r>
            <a:rPr lang="en-US" sz="1100" b="0" kern="1200" dirty="0">
              <a:solidFill>
                <a:srgbClr val="003366"/>
              </a:solidFill>
              <a:latin typeface="Raleway" panose="020B0503030101060003"/>
              <a:cs typeface="Futura-Medium"/>
            </a:rPr>
            <a:t>right </a:t>
          </a:r>
          <a:r>
            <a:rPr lang="en-US" sz="1100" b="0" kern="1200" spc="-5" dirty="0">
              <a:solidFill>
                <a:srgbClr val="003366"/>
              </a:solidFill>
              <a:latin typeface="Raleway" panose="020B0503030101060003"/>
              <a:cs typeface="Futura-Medium"/>
            </a:rPr>
            <a:t>time </a:t>
          </a:r>
          <a:r>
            <a:rPr lang="en-US" sz="1100" b="0" kern="1200" dirty="0">
              <a:solidFill>
                <a:srgbClr val="003366"/>
              </a:solidFill>
              <a:latin typeface="Raleway" panose="020B0503030101060003"/>
              <a:cs typeface="Futura-Medium"/>
            </a:rPr>
            <a:t>– as close to </a:t>
          </a:r>
          <a:r>
            <a:rPr lang="en-US" sz="1100" b="0" kern="1200" spc="-5" dirty="0">
              <a:solidFill>
                <a:srgbClr val="003366"/>
              </a:solidFill>
              <a:latin typeface="Raleway" panose="020B0503030101060003"/>
              <a:cs typeface="Futura-Medium"/>
            </a:rPr>
            <a:t>home </a:t>
          </a:r>
          <a:r>
            <a:rPr lang="en-US" sz="1100" b="0" kern="1200" dirty="0">
              <a:solidFill>
                <a:srgbClr val="003366"/>
              </a:solidFill>
              <a:latin typeface="Raleway" panose="020B0503030101060003"/>
              <a:cs typeface="Futura-Medium"/>
            </a:rPr>
            <a:t>as  possible</a:t>
          </a:r>
        </a:p>
      </dsp:txBody>
      <dsp:txXfrm>
        <a:off x="5637633" y="1628963"/>
        <a:ext cx="972959" cy="1923530"/>
      </dsp:txXfrm>
    </dsp:sp>
    <dsp:sp modelId="{86194E1F-72E0-4538-8F7D-29E7679E0DBA}">
      <dsp:nvSpPr>
        <dsp:cNvPr id="0" name=""/>
        <dsp:cNvSpPr/>
      </dsp:nvSpPr>
      <dsp:spPr>
        <a:xfrm>
          <a:off x="6727677" y="1598693"/>
          <a:ext cx="1033499" cy="1984070"/>
        </a:xfrm>
        <a:prstGeom prst="roundRect">
          <a:avLst>
            <a:gd name="adj" fmla="val 10000"/>
          </a:avLst>
        </a:prstGeom>
        <a:solidFill>
          <a:srgbClr val="00B2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spc="-5" dirty="0">
              <a:solidFill>
                <a:srgbClr val="003366"/>
              </a:solidFill>
              <a:latin typeface="Raleway" panose="020B0503030101060003"/>
              <a:cs typeface="Futura-Medium"/>
            </a:rPr>
            <a:t>Be </a:t>
          </a:r>
          <a:r>
            <a:rPr lang="en-US" sz="1100" b="0" kern="1200" spc="-10" dirty="0">
              <a:solidFill>
                <a:srgbClr val="003366"/>
              </a:solidFill>
              <a:latin typeface="Raleway" panose="020B0503030101060003"/>
              <a:cs typeface="Futura-Medium"/>
            </a:rPr>
            <a:t>flexible </a:t>
          </a:r>
          <a:r>
            <a:rPr lang="en-US" sz="1100" b="0" kern="1200" dirty="0">
              <a:solidFill>
                <a:srgbClr val="003366"/>
              </a:solidFill>
              <a:latin typeface="Raleway" panose="020B0503030101060003"/>
              <a:cs typeface="Futura-Medium"/>
            </a:rPr>
            <a:t>and </a:t>
          </a:r>
          <a:r>
            <a:rPr lang="en-US" sz="1100" b="0" kern="1200" spc="-10" dirty="0">
              <a:solidFill>
                <a:srgbClr val="003366"/>
              </a:solidFill>
              <a:latin typeface="Raleway" panose="020B0503030101060003"/>
              <a:cs typeface="Futura-Medium"/>
            </a:rPr>
            <a:t>responsive </a:t>
          </a:r>
          <a:r>
            <a:rPr lang="en-US" sz="1100" b="0" kern="1200" dirty="0">
              <a:solidFill>
                <a:srgbClr val="003366"/>
              </a:solidFill>
              <a:latin typeface="Raleway" panose="020B0503030101060003"/>
              <a:cs typeface="Futura-Medium"/>
            </a:rPr>
            <a:t>to meet  personal </a:t>
          </a:r>
          <a:r>
            <a:rPr lang="en-US" sz="1100" b="0" kern="1200" spc="-5" dirty="0">
              <a:solidFill>
                <a:srgbClr val="003366"/>
              </a:solidFill>
              <a:latin typeface="Raleway" panose="020B0503030101060003"/>
              <a:cs typeface="Futura-Medium"/>
            </a:rPr>
            <a:t>needs, </a:t>
          </a:r>
          <a:r>
            <a:rPr lang="en-US" sz="1100" b="0" kern="1200" dirty="0">
              <a:solidFill>
                <a:srgbClr val="003366"/>
              </a:solidFill>
              <a:latin typeface="Raleway" panose="020B0503030101060003"/>
              <a:cs typeface="Futura-Medium"/>
            </a:rPr>
            <a:t>wishes and</a:t>
          </a:r>
          <a:r>
            <a:rPr lang="en-US" sz="1100" b="0" kern="1200" spc="-90" dirty="0">
              <a:solidFill>
                <a:srgbClr val="003366"/>
              </a:solidFill>
              <a:latin typeface="Raleway" panose="020B0503030101060003"/>
              <a:cs typeface="Futura-Medium"/>
            </a:rPr>
            <a:t> </a:t>
          </a:r>
          <a:r>
            <a:rPr lang="en-US" sz="1100" b="0" kern="1200" spc="-5" dirty="0">
              <a:solidFill>
                <a:srgbClr val="003366"/>
              </a:solidFill>
              <a:latin typeface="Raleway" panose="020B0503030101060003"/>
              <a:cs typeface="Futura-Medium"/>
            </a:rPr>
            <a:t>outcomes</a:t>
          </a:r>
          <a:endParaRPr lang="en-US" sz="1100" b="0" kern="1200" dirty="0">
            <a:solidFill>
              <a:srgbClr val="003366"/>
            </a:solidFill>
            <a:latin typeface="Raleway" panose="020B0503030101060003"/>
            <a:cs typeface="Futura-Medium"/>
          </a:endParaRPr>
        </a:p>
      </dsp:txBody>
      <dsp:txXfrm>
        <a:off x="6757947" y="1628963"/>
        <a:ext cx="972959" cy="1923530"/>
      </dsp:txXfrm>
    </dsp:sp>
    <dsp:sp modelId="{090B5DFD-411D-49BE-BF29-70954B70F46D}">
      <dsp:nvSpPr>
        <dsp:cNvPr id="0" name=""/>
        <dsp:cNvSpPr/>
      </dsp:nvSpPr>
      <dsp:spPr>
        <a:xfrm>
          <a:off x="7847991" y="1598693"/>
          <a:ext cx="1033499" cy="1984070"/>
        </a:xfrm>
        <a:prstGeom prst="roundRect">
          <a:avLst>
            <a:gd name="adj" fmla="val 10000"/>
          </a:avLst>
        </a:prstGeom>
        <a:solidFill>
          <a:srgbClr val="00B2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spc="-10" dirty="0">
              <a:solidFill>
                <a:srgbClr val="003366"/>
              </a:solidFill>
              <a:latin typeface="Raleway" panose="020B0503030101060003"/>
              <a:cs typeface="Futura-Medium"/>
            </a:rPr>
            <a:t>Deliver </a:t>
          </a:r>
          <a:r>
            <a:rPr lang="en-US" sz="1100" b="0" kern="1200" spc="-5" dirty="0">
              <a:solidFill>
                <a:srgbClr val="003366"/>
              </a:solidFill>
              <a:latin typeface="Raleway" panose="020B0503030101060003"/>
              <a:cs typeface="Futura-Medium"/>
            </a:rPr>
            <a:t>value </a:t>
          </a:r>
          <a:r>
            <a:rPr lang="en-US" sz="1100" b="0" kern="1200" dirty="0">
              <a:solidFill>
                <a:srgbClr val="003366"/>
              </a:solidFill>
              <a:latin typeface="Raleway" panose="020B0503030101060003"/>
              <a:cs typeface="Futura-Medium"/>
            </a:rPr>
            <a:t>for </a:t>
          </a:r>
          <a:r>
            <a:rPr lang="en-US" sz="1100" b="0" kern="1200" spc="-15" dirty="0">
              <a:solidFill>
                <a:srgbClr val="003366"/>
              </a:solidFill>
              <a:latin typeface="Raleway" panose="020B0503030101060003"/>
              <a:cs typeface="Futura-Medium"/>
            </a:rPr>
            <a:t>money, </a:t>
          </a:r>
          <a:r>
            <a:rPr lang="en-US" sz="1100" b="0" kern="1200" dirty="0">
              <a:solidFill>
                <a:srgbClr val="003366"/>
              </a:solidFill>
              <a:latin typeface="Raleway" panose="020B0503030101060003"/>
              <a:cs typeface="Futura-Medium"/>
            </a:rPr>
            <a:t>making best use  </a:t>
          </a:r>
          <a:r>
            <a:rPr lang="en-US" sz="1100" b="0" kern="1200" spc="-5" dirty="0">
              <a:solidFill>
                <a:srgbClr val="003366"/>
              </a:solidFill>
              <a:latin typeface="Raleway" panose="020B0503030101060003"/>
              <a:cs typeface="Futura-Medium"/>
            </a:rPr>
            <a:t>of resources across </a:t>
          </a:r>
          <a:r>
            <a:rPr lang="en-US" sz="1100" b="0" kern="1200" spc="5" dirty="0">
              <a:solidFill>
                <a:srgbClr val="003366"/>
              </a:solidFill>
              <a:latin typeface="Raleway" panose="020B0503030101060003"/>
              <a:cs typeface="Futura-Medium"/>
            </a:rPr>
            <a:t>the</a:t>
          </a:r>
          <a:r>
            <a:rPr lang="en-US" sz="1100" b="0" kern="1200" spc="-10" dirty="0">
              <a:solidFill>
                <a:srgbClr val="003366"/>
              </a:solidFill>
              <a:latin typeface="Raleway" panose="020B0503030101060003"/>
              <a:cs typeface="Futura-Medium"/>
            </a:rPr>
            <a:t> </a:t>
          </a:r>
          <a:r>
            <a:rPr lang="en-US" sz="1100" b="0" kern="1200" dirty="0">
              <a:solidFill>
                <a:srgbClr val="003366"/>
              </a:solidFill>
              <a:latin typeface="Raleway" panose="020B0503030101060003"/>
              <a:cs typeface="Futura-Medium"/>
            </a:rPr>
            <a:t>system and spending within our means</a:t>
          </a:r>
        </a:p>
      </dsp:txBody>
      <dsp:txXfrm>
        <a:off x="7878261" y="1628963"/>
        <a:ext cx="972959" cy="1923530"/>
      </dsp:txXfrm>
    </dsp:sp>
    <dsp:sp modelId="{EE66E76E-52E1-41F7-A749-1B9591110BC8}">
      <dsp:nvSpPr>
        <dsp:cNvPr id="0" name=""/>
        <dsp:cNvSpPr/>
      </dsp:nvSpPr>
      <dsp:spPr>
        <a:xfrm>
          <a:off x="8968304" y="1598693"/>
          <a:ext cx="1033499" cy="1984070"/>
        </a:xfrm>
        <a:prstGeom prst="roundRect">
          <a:avLst>
            <a:gd name="adj" fmla="val 10000"/>
          </a:avLst>
        </a:prstGeom>
        <a:solidFill>
          <a:srgbClr val="00B2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spc="-10" dirty="0">
              <a:solidFill>
                <a:srgbClr val="003366"/>
              </a:solidFill>
              <a:latin typeface="Raleway" panose="020B0503030101060003"/>
              <a:cs typeface="Futura-Medium"/>
            </a:rPr>
            <a:t>Develop </a:t>
          </a:r>
          <a:r>
            <a:rPr lang="en-US" sz="1100" b="0" kern="1200" dirty="0">
              <a:solidFill>
                <a:srgbClr val="003366"/>
              </a:solidFill>
              <a:latin typeface="Raleway" panose="020B0503030101060003"/>
              <a:cs typeface="Futura-Medium"/>
            </a:rPr>
            <a:t>self supporting, thriving  communities</a:t>
          </a:r>
        </a:p>
      </dsp:txBody>
      <dsp:txXfrm>
        <a:off x="8998574" y="1628963"/>
        <a:ext cx="972959" cy="1923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BAC4E-21E1-4C71-AB32-7E60D27E0B54}">
      <dsp:nvSpPr>
        <dsp:cNvPr id="0" name=""/>
        <dsp:cNvSpPr/>
      </dsp:nvSpPr>
      <dsp:spPr>
        <a:xfrm>
          <a:off x="8535260" y="689097"/>
          <a:ext cx="1573388" cy="1573089"/>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0B37E-137E-476D-8DFA-F7D5CAEA4946}">
      <dsp:nvSpPr>
        <dsp:cNvPr id="0" name=""/>
        <dsp:cNvSpPr/>
      </dsp:nvSpPr>
      <dsp:spPr>
        <a:xfrm>
          <a:off x="8588239" y="741543"/>
          <a:ext cx="1468429" cy="146819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a:latin typeface="Raleway"/>
          </a:endParaRPr>
        </a:p>
      </dsp:txBody>
      <dsp:txXfrm>
        <a:off x="8798158" y="951325"/>
        <a:ext cx="1048592" cy="1048634"/>
      </dsp:txXfrm>
    </dsp:sp>
    <dsp:sp modelId="{BE7C79C3-3A40-4F58-91C9-B15C9A06862B}">
      <dsp:nvSpPr>
        <dsp:cNvPr id="0" name=""/>
        <dsp:cNvSpPr/>
      </dsp:nvSpPr>
      <dsp:spPr>
        <a:xfrm rot="2700000">
          <a:off x="6910003" y="688921"/>
          <a:ext cx="1573166" cy="1573166"/>
        </a:xfrm>
        <a:prstGeom prst="teardrop">
          <a:avLst>
            <a:gd name="adj" fmla="val 10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96A90-E834-4CF0-8254-55642A25DB57}">
      <dsp:nvSpPr>
        <dsp:cNvPr id="0" name=""/>
        <dsp:cNvSpPr/>
      </dsp:nvSpPr>
      <dsp:spPr>
        <a:xfrm>
          <a:off x="6962871" y="741543"/>
          <a:ext cx="1468429" cy="1468198"/>
        </a:xfrm>
        <a:prstGeom prst="ellipse">
          <a:avLst/>
        </a:prstGeom>
        <a:solidFill>
          <a:schemeClr val="lt1">
            <a:alpha val="90000"/>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Raleway"/>
            </a:rPr>
            <a:t>Direct payments</a:t>
          </a:r>
        </a:p>
      </dsp:txBody>
      <dsp:txXfrm>
        <a:off x="7172790" y="951325"/>
        <a:ext cx="1048592" cy="1048634"/>
      </dsp:txXfrm>
    </dsp:sp>
    <dsp:sp modelId="{EDFEB039-BC53-4B98-8C1B-BD3D854F6196}">
      <dsp:nvSpPr>
        <dsp:cNvPr id="0" name=""/>
        <dsp:cNvSpPr/>
      </dsp:nvSpPr>
      <dsp:spPr>
        <a:xfrm rot="2700000">
          <a:off x="5284634" y="688921"/>
          <a:ext cx="1573166" cy="1573166"/>
        </a:xfrm>
        <a:prstGeom prst="teardrop">
          <a:avLst>
            <a:gd name="adj" fmla="val 10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E65BD8-84F0-4E33-8C1F-7B07C35BD26F}">
      <dsp:nvSpPr>
        <dsp:cNvPr id="0" name=""/>
        <dsp:cNvSpPr/>
      </dsp:nvSpPr>
      <dsp:spPr>
        <a:xfrm>
          <a:off x="5337503" y="741543"/>
          <a:ext cx="1468429" cy="1468198"/>
        </a:xfrm>
        <a:prstGeom prst="ellipse">
          <a:avLst/>
        </a:prstGeom>
        <a:solidFill>
          <a:schemeClr val="lt1">
            <a:alpha val="90000"/>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Raleway"/>
            </a:rPr>
            <a:t>Housing with care</a:t>
          </a:r>
        </a:p>
      </dsp:txBody>
      <dsp:txXfrm>
        <a:off x="5547421" y="951325"/>
        <a:ext cx="1048592" cy="1048634"/>
      </dsp:txXfrm>
    </dsp:sp>
    <dsp:sp modelId="{AC0DDCBF-F8BD-4ADC-B201-75FE189E45B1}">
      <dsp:nvSpPr>
        <dsp:cNvPr id="0" name=""/>
        <dsp:cNvSpPr/>
      </dsp:nvSpPr>
      <dsp:spPr>
        <a:xfrm rot="2700000">
          <a:off x="3659266" y="688921"/>
          <a:ext cx="1573166" cy="1573166"/>
        </a:xfrm>
        <a:prstGeom prst="teardrop">
          <a:avLst>
            <a:gd name="adj" fmla="val 10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6A35D0-050A-431A-85B4-3D930A3BA3FF}">
      <dsp:nvSpPr>
        <dsp:cNvPr id="0" name=""/>
        <dsp:cNvSpPr/>
      </dsp:nvSpPr>
      <dsp:spPr>
        <a:xfrm>
          <a:off x="3712135" y="741543"/>
          <a:ext cx="1468429" cy="1468198"/>
        </a:xfrm>
        <a:prstGeom prst="ellipse">
          <a:avLst/>
        </a:prstGeom>
        <a:solidFill>
          <a:schemeClr val="lt1">
            <a:alpha val="90000"/>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Raleway"/>
            </a:rPr>
            <a:t>Care at home</a:t>
          </a:r>
        </a:p>
      </dsp:txBody>
      <dsp:txXfrm>
        <a:off x="3921054" y="951325"/>
        <a:ext cx="1048592" cy="1048634"/>
      </dsp:txXfrm>
    </dsp:sp>
    <dsp:sp modelId="{045B9CE4-A91B-4418-8271-35C708AC0BF2}">
      <dsp:nvSpPr>
        <dsp:cNvPr id="0" name=""/>
        <dsp:cNvSpPr/>
      </dsp:nvSpPr>
      <dsp:spPr>
        <a:xfrm rot="2700000">
          <a:off x="2033898" y="688921"/>
          <a:ext cx="1573166" cy="1573166"/>
        </a:xfrm>
        <a:prstGeom prst="teardrop">
          <a:avLst>
            <a:gd name="adj" fmla="val 10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451A4-E103-40C0-8E77-1F6704BF4A1F}">
      <dsp:nvSpPr>
        <dsp:cNvPr id="0" name=""/>
        <dsp:cNvSpPr/>
      </dsp:nvSpPr>
      <dsp:spPr>
        <a:xfrm>
          <a:off x="2086767" y="741543"/>
          <a:ext cx="1468429" cy="1468198"/>
        </a:xfrm>
        <a:prstGeom prst="ellipse">
          <a:avLst/>
        </a:prstGeom>
        <a:solidFill>
          <a:schemeClr val="lt1">
            <a:alpha val="90000"/>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Raleway"/>
            </a:rPr>
            <a:t>Our approach to supporting people</a:t>
          </a:r>
        </a:p>
      </dsp:txBody>
      <dsp:txXfrm>
        <a:off x="2295685" y="951325"/>
        <a:ext cx="1048592" cy="1048634"/>
      </dsp:txXfrm>
    </dsp:sp>
    <dsp:sp modelId="{1F91A4A4-280E-4E3F-BF17-416AF9468C83}">
      <dsp:nvSpPr>
        <dsp:cNvPr id="0" name=""/>
        <dsp:cNvSpPr/>
      </dsp:nvSpPr>
      <dsp:spPr>
        <a:xfrm rot="2700000">
          <a:off x="408530" y="688921"/>
          <a:ext cx="1573166" cy="1573166"/>
        </a:xfrm>
        <a:prstGeom prst="teardrop">
          <a:avLst>
            <a:gd name="adj" fmla="val 1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F5923-D0E4-41DB-BFC0-EA987721C4C2}">
      <dsp:nvSpPr>
        <dsp:cNvPr id="0" name=""/>
        <dsp:cNvSpPr/>
      </dsp:nvSpPr>
      <dsp:spPr>
        <a:xfrm>
          <a:off x="460399" y="741543"/>
          <a:ext cx="1468429" cy="1468198"/>
        </a:xfrm>
        <a:prstGeom prst="ellipse">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Raleway"/>
            </a:rPr>
            <a:t>Information advice &amp;  early help on social care</a:t>
          </a:r>
        </a:p>
      </dsp:txBody>
      <dsp:txXfrm>
        <a:off x="670317" y="951325"/>
        <a:ext cx="1048592" cy="10486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AE7D4-68AD-43B7-8FC8-0D8C75A97E34}">
      <dsp:nvSpPr>
        <dsp:cNvPr id="0" name=""/>
        <dsp:cNvSpPr/>
      </dsp:nvSpPr>
      <dsp:spPr>
        <a:xfrm>
          <a:off x="8454747" y="1101225"/>
          <a:ext cx="1558546" cy="155825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627483-0A5B-4BD7-A638-FB965E56EE90}">
      <dsp:nvSpPr>
        <dsp:cNvPr id="0" name=""/>
        <dsp:cNvSpPr/>
      </dsp:nvSpPr>
      <dsp:spPr>
        <a:xfrm>
          <a:off x="8507227" y="1153176"/>
          <a:ext cx="1454577" cy="145434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a:latin typeface="Raleway"/>
          </a:endParaRPr>
        </a:p>
      </dsp:txBody>
      <dsp:txXfrm>
        <a:off x="8715165" y="1360979"/>
        <a:ext cx="1038701" cy="1038742"/>
      </dsp:txXfrm>
    </dsp:sp>
    <dsp:sp modelId="{EDFEB039-BC53-4B98-8C1B-BD3D854F6196}">
      <dsp:nvSpPr>
        <dsp:cNvPr id="0" name=""/>
        <dsp:cNvSpPr/>
      </dsp:nvSpPr>
      <dsp:spPr>
        <a:xfrm rot="2700000">
          <a:off x="6844821" y="1101050"/>
          <a:ext cx="1558327" cy="1558327"/>
        </a:xfrm>
        <a:prstGeom prst="teardrop">
          <a:avLst>
            <a:gd name="adj" fmla="val 10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E65BD8-84F0-4E33-8C1F-7B07C35BD26F}">
      <dsp:nvSpPr>
        <dsp:cNvPr id="0" name=""/>
        <dsp:cNvSpPr/>
      </dsp:nvSpPr>
      <dsp:spPr>
        <a:xfrm>
          <a:off x="6897191" y="1153176"/>
          <a:ext cx="1454577" cy="1454348"/>
        </a:xfrm>
        <a:prstGeom prst="ellipse">
          <a:avLst/>
        </a:prstGeom>
        <a:solidFill>
          <a:schemeClr val="lt1">
            <a:alpha val="90000"/>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Raleway"/>
            </a:rPr>
            <a:t>Getting the basics right with data and how we work</a:t>
          </a:r>
        </a:p>
      </dsp:txBody>
      <dsp:txXfrm>
        <a:off x="7105129" y="1360979"/>
        <a:ext cx="1038701" cy="1038742"/>
      </dsp:txXfrm>
    </dsp:sp>
    <dsp:sp modelId="{5610B45A-6733-4B0A-98A6-1CCD1B49519B}">
      <dsp:nvSpPr>
        <dsp:cNvPr id="0" name=""/>
        <dsp:cNvSpPr/>
      </dsp:nvSpPr>
      <dsp:spPr>
        <a:xfrm rot="2700000">
          <a:off x="5234785" y="1101050"/>
          <a:ext cx="1558327" cy="1558327"/>
        </a:xfrm>
        <a:prstGeom prst="teardrop">
          <a:avLst>
            <a:gd name="adj" fmla="val 10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00302-B94A-4AA2-988B-8023C0EADF04}">
      <dsp:nvSpPr>
        <dsp:cNvPr id="0" name=""/>
        <dsp:cNvSpPr/>
      </dsp:nvSpPr>
      <dsp:spPr>
        <a:xfrm>
          <a:off x="5287155" y="1153176"/>
          <a:ext cx="1454577" cy="1454348"/>
        </a:xfrm>
        <a:prstGeom prst="ellipse">
          <a:avLst/>
        </a:prstGeom>
        <a:solidFill>
          <a:schemeClr val="lt1">
            <a:alpha val="90000"/>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Raleway"/>
            </a:rPr>
            <a:t>Managing our budget</a:t>
          </a:r>
        </a:p>
      </dsp:txBody>
      <dsp:txXfrm>
        <a:off x="5495093" y="1360979"/>
        <a:ext cx="1038701" cy="1038742"/>
      </dsp:txXfrm>
    </dsp:sp>
    <dsp:sp modelId="{13665FF4-A4BE-403A-A11A-82D949234312}">
      <dsp:nvSpPr>
        <dsp:cNvPr id="0" name=""/>
        <dsp:cNvSpPr/>
      </dsp:nvSpPr>
      <dsp:spPr>
        <a:xfrm rot="2700000">
          <a:off x="3624748" y="1101050"/>
          <a:ext cx="1558327" cy="1558327"/>
        </a:xfrm>
        <a:prstGeom prst="teardrop">
          <a:avLst>
            <a:gd name="adj" fmla="val 10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94241-4701-4A3E-BC2E-84B763EE4852}">
      <dsp:nvSpPr>
        <dsp:cNvPr id="0" name=""/>
        <dsp:cNvSpPr/>
      </dsp:nvSpPr>
      <dsp:spPr>
        <a:xfrm>
          <a:off x="3677118" y="1153176"/>
          <a:ext cx="1454577" cy="1454348"/>
        </a:xfrm>
        <a:prstGeom prst="ellipse">
          <a:avLst/>
        </a:prstGeom>
        <a:solidFill>
          <a:schemeClr val="lt1">
            <a:alpha val="90000"/>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Raleway"/>
            </a:rPr>
            <a:t>Working together with others</a:t>
          </a:r>
        </a:p>
      </dsp:txBody>
      <dsp:txXfrm>
        <a:off x="3884066" y="1360979"/>
        <a:ext cx="1038701" cy="1038742"/>
      </dsp:txXfrm>
    </dsp:sp>
    <dsp:sp modelId="{D53C8365-1224-459F-9874-341B73908333}">
      <dsp:nvSpPr>
        <dsp:cNvPr id="0" name=""/>
        <dsp:cNvSpPr/>
      </dsp:nvSpPr>
      <dsp:spPr>
        <a:xfrm rot="2700000">
          <a:off x="2014712" y="1101050"/>
          <a:ext cx="1558327" cy="1558327"/>
        </a:xfrm>
        <a:prstGeom prst="teardrop">
          <a:avLst>
            <a:gd name="adj" fmla="val 10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CBB81-5498-4433-8BE4-42139B196A44}">
      <dsp:nvSpPr>
        <dsp:cNvPr id="0" name=""/>
        <dsp:cNvSpPr/>
      </dsp:nvSpPr>
      <dsp:spPr>
        <a:xfrm>
          <a:off x="2067082" y="1153176"/>
          <a:ext cx="1454577" cy="1454348"/>
        </a:xfrm>
        <a:prstGeom prst="ellipse">
          <a:avLst/>
        </a:prstGeom>
        <a:solidFill>
          <a:schemeClr val="lt1">
            <a:alpha val="90000"/>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Raleway"/>
            </a:rPr>
            <a:t>Support outside the home</a:t>
          </a:r>
        </a:p>
      </dsp:txBody>
      <dsp:txXfrm>
        <a:off x="2274030" y="1360979"/>
        <a:ext cx="1038701" cy="1038742"/>
      </dsp:txXfrm>
    </dsp:sp>
    <dsp:sp modelId="{1F91A4A4-280E-4E3F-BF17-416AF9468C83}">
      <dsp:nvSpPr>
        <dsp:cNvPr id="0" name=""/>
        <dsp:cNvSpPr/>
      </dsp:nvSpPr>
      <dsp:spPr>
        <a:xfrm rot="2700000">
          <a:off x="404676" y="1101050"/>
          <a:ext cx="1558327" cy="1558327"/>
        </a:xfrm>
        <a:prstGeom prst="teardrop">
          <a:avLst>
            <a:gd name="adj" fmla="val 1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F5923-D0E4-41DB-BFC0-EA987721C4C2}">
      <dsp:nvSpPr>
        <dsp:cNvPr id="0" name=""/>
        <dsp:cNvSpPr/>
      </dsp:nvSpPr>
      <dsp:spPr>
        <a:xfrm>
          <a:off x="456056" y="1153176"/>
          <a:ext cx="1454577" cy="1454348"/>
        </a:xfrm>
        <a:prstGeom prst="ellipse">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Raleway"/>
            </a:rPr>
            <a:t>Technology, innovation &amp; care</a:t>
          </a:r>
        </a:p>
      </dsp:txBody>
      <dsp:txXfrm>
        <a:off x="663994" y="1360979"/>
        <a:ext cx="1038701" cy="10387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BFB9D-FDC8-454F-A5AA-74FA2C8DAB83}">
      <dsp:nvSpPr>
        <dsp:cNvPr id="0" name=""/>
        <dsp:cNvSpPr/>
      </dsp:nvSpPr>
      <dsp:spPr>
        <a:xfrm>
          <a:off x="908418" y="0"/>
          <a:ext cx="10295411" cy="370522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D46A49-CA69-4FB1-87D9-3FFCA94835A3}">
      <dsp:nvSpPr>
        <dsp:cNvPr id="0" name=""/>
        <dsp:cNvSpPr/>
      </dsp:nvSpPr>
      <dsp:spPr>
        <a:xfrm>
          <a:off x="626260" y="487852"/>
          <a:ext cx="4578130" cy="2729520"/>
        </a:xfrm>
        <a:prstGeom prst="roundRect">
          <a:avLst/>
        </a:prstGeom>
        <a:solidFill>
          <a:srgbClr val="00B2BB">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ts val="0"/>
            </a:spcAft>
            <a:buNone/>
          </a:pPr>
          <a:r>
            <a:rPr lang="en-GB" sz="1200" b="1" kern="1200" dirty="0">
              <a:solidFill>
                <a:srgbClr val="000000"/>
              </a:solidFill>
              <a:latin typeface="Raleway" panose="020B0503030101060003"/>
            </a:rPr>
            <a:t>Culture change - from:</a:t>
          </a:r>
        </a:p>
        <a:p>
          <a:pPr marL="0" lvl="0" indent="0" algn="l" defTabSz="533400">
            <a:lnSpc>
              <a:spcPct val="100000"/>
            </a:lnSpc>
            <a:spcBef>
              <a:spcPct val="0"/>
            </a:spcBef>
            <a:spcAft>
              <a:spcPts val="0"/>
            </a:spcAft>
            <a:buNone/>
          </a:pPr>
          <a:r>
            <a:rPr lang="en-GB" sz="1200" kern="1200" dirty="0">
              <a:solidFill>
                <a:srgbClr val="000000"/>
              </a:solidFill>
              <a:latin typeface="Raleway" panose="020B0503030101060003"/>
            </a:rPr>
            <a:t>- Thinking about care as ‘time and tasks’</a:t>
          </a:r>
        </a:p>
        <a:p>
          <a:pPr marL="0" lvl="0" indent="0" algn="l" defTabSz="533400">
            <a:lnSpc>
              <a:spcPct val="100000"/>
            </a:lnSpc>
            <a:spcBef>
              <a:spcPct val="0"/>
            </a:spcBef>
            <a:spcAft>
              <a:spcPts val="0"/>
            </a:spcAft>
            <a:buNone/>
          </a:pPr>
          <a:r>
            <a:rPr lang="en-GB" sz="1200" kern="1200" dirty="0">
              <a:solidFill>
                <a:srgbClr val="000000"/>
              </a:solidFill>
              <a:latin typeface="Raleway" panose="020B0503030101060003"/>
            </a:rPr>
            <a:t>- Restricting choice to a familiar, short list</a:t>
          </a:r>
        </a:p>
        <a:p>
          <a:pPr marL="0" lvl="0" indent="0" algn="l" defTabSz="533400">
            <a:lnSpc>
              <a:spcPct val="100000"/>
            </a:lnSpc>
            <a:spcBef>
              <a:spcPct val="0"/>
            </a:spcBef>
            <a:spcAft>
              <a:spcPts val="0"/>
            </a:spcAft>
            <a:buNone/>
          </a:pPr>
          <a:r>
            <a:rPr lang="en-GB" sz="1200" kern="1200" dirty="0">
              <a:solidFill>
                <a:srgbClr val="000000"/>
              </a:solidFill>
              <a:latin typeface="Raleway" panose="020B0503030101060003"/>
            </a:rPr>
            <a:t>- Being risk averse</a:t>
          </a:r>
        </a:p>
        <a:p>
          <a:pPr marL="0" lvl="0" indent="0" algn="l" defTabSz="533400">
            <a:lnSpc>
              <a:spcPct val="100000"/>
            </a:lnSpc>
            <a:spcBef>
              <a:spcPct val="0"/>
            </a:spcBef>
            <a:spcAft>
              <a:spcPts val="0"/>
            </a:spcAft>
            <a:buNone/>
          </a:pPr>
          <a:r>
            <a:rPr lang="en-GB" sz="1200" kern="1200" dirty="0">
              <a:solidFill>
                <a:srgbClr val="000000"/>
              </a:solidFill>
              <a:latin typeface="Raleway" panose="020B0503030101060003"/>
            </a:rPr>
            <a:t>- Working in silos</a:t>
          </a:r>
        </a:p>
        <a:p>
          <a:pPr marL="0" lvl="0" indent="0" algn="l" defTabSz="533400">
            <a:lnSpc>
              <a:spcPct val="100000"/>
            </a:lnSpc>
            <a:spcBef>
              <a:spcPct val="0"/>
            </a:spcBef>
            <a:spcAft>
              <a:spcPts val="0"/>
            </a:spcAft>
            <a:buNone/>
          </a:pPr>
          <a:r>
            <a:rPr lang="en-GB" sz="1200" kern="1200" dirty="0">
              <a:solidFill>
                <a:srgbClr val="000000"/>
              </a:solidFill>
              <a:latin typeface="Raleway" panose="020B0503030101060003"/>
            </a:rPr>
            <a:t>- Looking at data as statistics rather than people</a:t>
          </a:r>
        </a:p>
        <a:p>
          <a:pPr marL="0" lvl="0" indent="0" algn="l" defTabSz="533400">
            <a:lnSpc>
              <a:spcPct val="100000"/>
            </a:lnSpc>
            <a:spcBef>
              <a:spcPct val="0"/>
            </a:spcBef>
            <a:spcAft>
              <a:spcPts val="0"/>
            </a:spcAft>
            <a:buNone/>
          </a:pPr>
          <a:endParaRPr lang="en-GB" sz="1000" kern="1200" dirty="0">
            <a:solidFill>
              <a:srgbClr val="000000"/>
            </a:solidFill>
            <a:latin typeface="Raleway" panose="020B0503030101060003"/>
          </a:endParaRPr>
        </a:p>
      </dsp:txBody>
      <dsp:txXfrm>
        <a:off x="759504" y="621096"/>
        <a:ext cx="4311642" cy="2463032"/>
      </dsp:txXfrm>
    </dsp:sp>
    <dsp:sp modelId="{7459BC0D-B1AE-4221-9EAC-26ED67D76EB4}">
      <dsp:nvSpPr>
        <dsp:cNvPr id="0" name=""/>
        <dsp:cNvSpPr/>
      </dsp:nvSpPr>
      <dsp:spPr>
        <a:xfrm>
          <a:off x="5547070" y="487852"/>
          <a:ext cx="5675986" cy="2729520"/>
        </a:xfrm>
        <a:prstGeom prst="roundRect">
          <a:avLst/>
        </a:prstGeom>
        <a:solidFill>
          <a:srgbClr val="00B2BB">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ts val="0"/>
            </a:spcAft>
            <a:buNone/>
          </a:pPr>
          <a:r>
            <a:rPr lang="en-GB" sz="1200" b="1" kern="1200" dirty="0">
              <a:solidFill>
                <a:srgbClr val="000000"/>
              </a:solidFill>
              <a:latin typeface="Raleway" panose="020B0503030101060003"/>
            </a:rPr>
            <a:t>Culture change - to: </a:t>
          </a:r>
        </a:p>
        <a:p>
          <a:pPr marL="0" lvl="0" indent="0" algn="l" defTabSz="533400">
            <a:lnSpc>
              <a:spcPct val="100000"/>
            </a:lnSpc>
            <a:spcBef>
              <a:spcPct val="0"/>
            </a:spcBef>
            <a:spcAft>
              <a:spcPts val="0"/>
            </a:spcAft>
            <a:buNone/>
          </a:pPr>
          <a:r>
            <a:rPr lang="en-GB" sz="1200" kern="1200" dirty="0">
              <a:solidFill>
                <a:srgbClr val="000000"/>
              </a:solidFill>
              <a:latin typeface="Raleway" panose="020B0503030101060003"/>
            </a:rPr>
            <a:t>- Being outcomes-focussed and creative</a:t>
          </a:r>
        </a:p>
        <a:p>
          <a:pPr marL="0" lvl="0" indent="0" algn="l" defTabSz="533400">
            <a:lnSpc>
              <a:spcPct val="100000"/>
            </a:lnSpc>
            <a:spcBef>
              <a:spcPct val="0"/>
            </a:spcBef>
            <a:spcAft>
              <a:spcPts val="0"/>
            </a:spcAft>
            <a:buNone/>
          </a:pPr>
          <a:r>
            <a:rPr lang="en-GB" sz="1200" kern="1200" dirty="0">
              <a:solidFill>
                <a:srgbClr val="000000"/>
              </a:solidFill>
              <a:latin typeface="Raleway" panose="020B0503030101060003"/>
            </a:rPr>
            <a:t>- Being flexible and adaptive</a:t>
          </a:r>
        </a:p>
        <a:p>
          <a:pPr marL="0" lvl="0" indent="0" algn="l" defTabSz="533400">
            <a:lnSpc>
              <a:spcPct val="100000"/>
            </a:lnSpc>
            <a:spcBef>
              <a:spcPct val="0"/>
            </a:spcBef>
            <a:spcAft>
              <a:spcPts val="0"/>
            </a:spcAft>
            <a:buNone/>
          </a:pPr>
          <a:r>
            <a:rPr lang="en-GB" sz="1200" kern="1200" dirty="0">
              <a:solidFill>
                <a:srgbClr val="000000"/>
              </a:solidFill>
              <a:latin typeface="Raleway" panose="020B0503030101060003"/>
            </a:rPr>
            <a:t>- Enabling, focusing on the things people can do for themselves</a:t>
          </a:r>
        </a:p>
        <a:p>
          <a:pPr marL="0" lvl="0" indent="0" algn="l" defTabSz="533400">
            <a:lnSpc>
              <a:spcPct val="100000"/>
            </a:lnSpc>
            <a:spcBef>
              <a:spcPct val="0"/>
            </a:spcBef>
            <a:spcAft>
              <a:spcPts val="0"/>
            </a:spcAft>
            <a:buNone/>
          </a:pPr>
          <a:r>
            <a:rPr lang="en-GB" sz="1200" kern="1200" dirty="0">
              <a:solidFill>
                <a:srgbClr val="000000"/>
              </a:solidFill>
              <a:latin typeface="Raleway" panose="020B0503030101060003"/>
            </a:rPr>
            <a:t>- Taking positive risks and supporting others to do the same</a:t>
          </a:r>
        </a:p>
        <a:p>
          <a:pPr marL="0" lvl="0" indent="0" algn="l" defTabSz="533400">
            <a:lnSpc>
              <a:spcPct val="100000"/>
            </a:lnSpc>
            <a:spcBef>
              <a:spcPct val="0"/>
            </a:spcBef>
            <a:spcAft>
              <a:spcPts val="0"/>
            </a:spcAft>
            <a:buNone/>
          </a:pPr>
          <a:r>
            <a:rPr lang="en-GB" sz="1200" kern="1200" dirty="0">
              <a:solidFill>
                <a:srgbClr val="000000"/>
              </a:solidFill>
              <a:latin typeface="Raleway" panose="020B0503030101060003"/>
            </a:rPr>
            <a:t>- Having diversity in staff, leadership and in decision-making</a:t>
          </a:r>
        </a:p>
        <a:p>
          <a:pPr marL="0" lvl="0" indent="0" algn="l" defTabSz="533400">
            <a:lnSpc>
              <a:spcPct val="100000"/>
            </a:lnSpc>
            <a:spcBef>
              <a:spcPct val="0"/>
            </a:spcBef>
            <a:spcAft>
              <a:spcPts val="0"/>
            </a:spcAft>
            <a:buNone/>
          </a:pPr>
          <a:r>
            <a:rPr lang="en-GB" sz="1200" kern="1200" dirty="0">
              <a:solidFill>
                <a:srgbClr val="000000"/>
              </a:solidFill>
              <a:latin typeface="Raleway" panose="020B0503030101060003"/>
            </a:rPr>
            <a:t>- Being clear and realistic on what we can &amp; cannot do</a:t>
          </a:r>
        </a:p>
        <a:p>
          <a:pPr marL="0" lvl="0" indent="0" algn="l" defTabSz="533400">
            <a:lnSpc>
              <a:spcPct val="100000"/>
            </a:lnSpc>
            <a:spcBef>
              <a:spcPct val="0"/>
            </a:spcBef>
            <a:spcAft>
              <a:spcPts val="0"/>
            </a:spcAft>
            <a:buNone/>
          </a:pPr>
          <a:r>
            <a:rPr lang="en-GB" sz="1200" kern="1200" dirty="0">
              <a:solidFill>
                <a:srgbClr val="000000"/>
              </a:solidFill>
              <a:latin typeface="Raleway" panose="020B0503030101060003"/>
            </a:rPr>
            <a:t>- Prioritising kindness, dignity, compassion and inclusion </a:t>
          </a:r>
        </a:p>
        <a:p>
          <a:pPr marL="0" lvl="0" indent="0" algn="l" defTabSz="533400">
            <a:lnSpc>
              <a:spcPct val="100000"/>
            </a:lnSpc>
            <a:spcBef>
              <a:spcPct val="0"/>
            </a:spcBef>
            <a:spcAft>
              <a:spcPts val="0"/>
            </a:spcAft>
            <a:buNone/>
          </a:pPr>
          <a:r>
            <a:rPr lang="en-GB" sz="1200" kern="1200" dirty="0">
              <a:solidFill>
                <a:srgbClr val="000000"/>
              </a:solidFill>
              <a:latin typeface="Raleway" panose="020B0503030101060003"/>
            </a:rPr>
            <a:t>- Working as one health and care system, with each part equally valued</a:t>
          </a:r>
        </a:p>
        <a:p>
          <a:pPr marL="0" lvl="0" indent="0" algn="l" defTabSz="533400">
            <a:lnSpc>
              <a:spcPct val="100000"/>
            </a:lnSpc>
            <a:spcBef>
              <a:spcPct val="0"/>
            </a:spcBef>
            <a:spcAft>
              <a:spcPts val="0"/>
            </a:spcAft>
            <a:buNone/>
          </a:pPr>
          <a:endParaRPr lang="en-GB" sz="1200" kern="1200" dirty="0">
            <a:solidFill>
              <a:srgbClr val="000000"/>
            </a:solidFill>
            <a:latin typeface="Raleway" panose="020B0503030101060003"/>
          </a:endParaRPr>
        </a:p>
      </dsp:txBody>
      <dsp:txXfrm>
        <a:off x="5680314" y="621096"/>
        <a:ext cx="5409498" cy="24630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C801E-9D62-4FEF-B889-54E3F093C441}">
      <dsp:nvSpPr>
        <dsp:cNvPr id="0" name=""/>
        <dsp:cNvSpPr/>
      </dsp:nvSpPr>
      <dsp:spPr>
        <a:xfrm>
          <a:off x="3212591" y="2893121"/>
          <a:ext cx="1969008" cy="12754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GB" sz="1100" kern="1200" dirty="0"/>
            <a:t>Data analysts and data scientists</a:t>
          </a:r>
        </a:p>
      </dsp:txBody>
      <dsp:txXfrm>
        <a:off x="3831312" y="3240006"/>
        <a:ext cx="1322269" cy="900567"/>
      </dsp:txXfrm>
    </dsp:sp>
    <dsp:sp modelId="{28EFFE7D-3666-4A3F-AFFF-54764B6C39B7}">
      <dsp:nvSpPr>
        <dsp:cNvPr id="0" name=""/>
        <dsp:cNvSpPr/>
      </dsp:nvSpPr>
      <dsp:spPr>
        <a:xfrm>
          <a:off x="0" y="2893121"/>
          <a:ext cx="1969008" cy="12754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GB" sz="1100" kern="1200" dirty="0"/>
            <a:t>Decision makers, team leaders, managers, performance specialists</a:t>
          </a:r>
        </a:p>
      </dsp:txBody>
      <dsp:txXfrm>
        <a:off x="28018" y="3240006"/>
        <a:ext cx="1322269" cy="900567"/>
      </dsp:txXfrm>
    </dsp:sp>
    <dsp:sp modelId="{9EC0136F-65AF-485E-94F6-1A4F581AE199}">
      <dsp:nvSpPr>
        <dsp:cNvPr id="0" name=""/>
        <dsp:cNvSpPr/>
      </dsp:nvSpPr>
      <dsp:spPr>
        <a:xfrm>
          <a:off x="3212591" y="182745"/>
          <a:ext cx="1969008" cy="12754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GB" sz="1100" kern="1200" dirty="0"/>
            <a:t>Everyone at different skills levels</a:t>
          </a:r>
        </a:p>
      </dsp:txBody>
      <dsp:txXfrm>
        <a:off x="3831312" y="210763"/>
        <a:ext cx="1322269" cy="900567"/>
      </dsp:txXfrm>
    </dsp:sp>
    <dsp:sp modelId="{4F357E79-44CD-4F5E-979F-A7522D899D15}">
      <dsp:nvSpPr>
        <dsp:cNvPr id="0" name=""/>
        <dsp:cNvSpPr/>
      </dsp:nvSpPr>
      <dsp:spPr>
        <a:xfrm>
          <a:off x="0" y="182745"/>
          <a:ext cx="1969008" cy="12754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GB" sz="1100" kern="1200" dirty="0"/>
            <a:t>Everyone at different skills levels</a:t>
          </a:r>
        </a:p>
      </dsp:txBody>
      <dsp:txXfrm>
        <a:off x="28018" y="210763"/>
        <a:ext cx="1322269" cy="900567"/>
      </dsp:txXfrm>
    </dsp:sp>
    <dsp:sp modelId="{38791CCE-05EB-4BF3-B273-691F1F7FADF7}">
      <dsp:nvSpPr>
        <dsp:cNvPr id="0" name=""/>
        <dsp:cNvSpPr/>
      </dsp:nvSpPr>
      <dsp:spPr>
        <a:xfrm>
          <a:off x="825070" y="409939"/>
          <a:ext cx="1725871" cy="172587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Read</a:t>
          </a:r>
        </a:p>
      </dsp:txBody>
      <dsp:txXfrm>
        <a:off x="1330566" y="915435"/>
        <a:ext cx="1220375" cy="1220375"/>
      </dsp:txXfrm>
    </dsp:sp>
    <dsp:sp modelId="{A7769D26-6D1B-4DC9-9625-1836B2EA17D3}">
      <dsp:nvSpPr>
        <dsp:cNvPr id="0" name=""/>
        <dsp:cNvSpPr/>
      </dsp:nvSpPr>
      <dsp:spPr>
        <a:xfrm rot="5400000">
          <a:off x="2630658" y="409939"/>
          <a:ext cx="1725871" cy="172587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Work with</a:t>
          </a:r>
        </a:p>
      </dsp:txBody>
      <dsp:txXfrm rot="-5400000">
        <a:off x="2630658" y="915435"/>
        <a:ext cx="1220375" cy="1220375"/>
      </dsp:txXfrm>
    </dsp:sp>
    <dsp:sp modelId="{8BFC9153-A00C-4A7E-AAB2-63E45AB56B17}">
      <dsp:nvSpPr>
        <dsp:cNvPr id="0" name=""/>
        <dsp:cNvSpPr/>
      </dsp:nvSpPr>
      <dsp:spPr>
        <a:xfrm rot="10800000">
          <a:off x="2630658" y="2215527"/>
          <a:ext cx="1725871" cy="172587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Analyse</a:t>
          </a:r>
        </a:p>
      </dsp:txBody>
      <dsp:txXfrm rot="10800000">
        <a:off x="2630658" y="2215527"/>
        <a:ext cx="1220375" cy="1220375"/>
      </dsp:txXfrm>
    </dsp:sp>
    <dsp:sp modelId="{7846C334-28CF-47EB-9B5F-A74762C38B8F}">
      <dsp:nvSpPr>
        <dsp:cNvPr id="0" name=""/>
        <dsp:cNvSpPr/>
      </dsp:nvSpPr>
      <dsp:spPr>
        <a:xfrm rot="16200000">
          <a:off x="825070" y="2215527"/>
          <a:ext cx="1725871" cy="172587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Argue with</a:t>
          </a:r>
        </a:p>
      </dsp:txBody>
      <dsp:txXfrm rot="5400000">
        <a:off x="1330566" y="2215527"/>
        <a:ext cx="1220375" cy="1220375"/>
      </dsp:txXfrm>
    </dsp:sp>
    <dsp:sp modelId="{AEB15948-0841-4750-B425-88FBA85F531D}">
      <dsp:nvSpPr>
        <dsp:cNvPr id="0" name=""/>
        <dsp:cNvSpPr/>
      </dsp:nvSpPr>
      <dsp:spPr>
        <a:xfrm>
          <a:off x="2292858" y="1816942"/>
          <a:ext cx="595884" cy="51816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E45143-6364-42CF-BC25-49B18696F9FB}">
      <dsp:nvSpPr>
        <dsp:cNvPr id="0" name=""/>
        <dsp:cNvSpPr/>
      </dsp:nvSpPr>
      <dsp:spPr>
        <a:xfrm rot="10800000">
          <a:off x="2292858" y="2016235"/>
          <a:ext cx="595884" cy="51816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534BC-0519-4975-97BC-1F858E5A18FB}" type="datetimeFigureOut">
              <a:rPr lang="en-GB" smtClean="0"/>
              <a:t>07/12/2021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CFAC2-A95F-4E92-9FBF-67959F9D1B09}" type="slidenum">
              <a:rPr lang="en-GB" smtClean="0"/>
              <a:t>‹#›</a:t>
            </a:fld>
            <a:endParaRPr lang="en-GB"/>
          </a:p>
        </p:txBody>
      </p:sp>
    </p:spTree>
    <p:extLst>
      <p:ext uri="{BB962C8B-B14F-4D97-AF65-F5344CB8AC3E}">
        <p14:creationId xmlns:p14="http://schemas.microsoft.com/office/powerpoint/2010/main" val="66236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2</a:t>
            </a:fld>
            <a:endParaRPr lang="en-GB"/>
          </a:p>
        </p:txBody>
      </p:sp>
    </p:spTree>
    <p:extLst>
      <p:ext uri="{BB962C8B-B14F-4D97-AF65-F5344CB8AC3E}">
        <p14:creationId xmlns:p14="http://schemas.microsoft.com/office/powerpoint/2010/main" val="197558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Phil</a:t>
            </a:r>
          </a:p>
        </p:txBody>
      </p:sp>
      <p:sp>
        <p:nvSpPr>
          <p:cNvPr id="4" name="Slide Number Placeholder 3"/>
          <p:cNvSpPr>
            <a:spLocks noGrp="1"/>
          </p:cNvSpPr>
          <p:nvPr>
            <p:ph type="sldNum" sz="quarter" idx="5"/>
          </p:nvPr>
        </p:nvSpPr>
        <p:spPr/>
        <p:txBody>
          <a:bodyPr/>
          <a:lstStyle/>
          <a:p>
            <a:fld id="{F6ECFAC2-A95F-4E92-9FBF-67959F9D1B09}" type="slidenum">
              <a:rPr lang="en-GB" smtClean="0"/>
              <a:t>13</a:t>
            </a:fld>
            <a:endParaRPr lang="en-GB"/>
          </a:p>
        </p:txBody>
      </p:sp>
    </p:spTree>
    <p:extLst>
      <p:ext uri="{BB962C8B-B14F-4D97-AF65-F5344CB8AC3E}">
        <p14:creationId xmlns:p14="http://schemas.microsoft.com/office/powerpoint/2010/main" val="1624519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14</a:t>
            </a:fld>
            <a:endParaRPr lang="en-GB"/>
          </a:p>
        </p:txBody>
      </p:sp>
    </p:spTree>
    <p:extLst>
      <p:ext uri="{BB962C8B-B14F-4D97-AF65-F5344CB8AC3E}">
        <p14:creationId xmlns:p14="http://schemas.microsoft.com/office/powerpoint/2010/main" val="375759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15</a:t>
            </a:fld>
            <a:endParaRPr lang="en-GB"/>
          </a:p>
        </p:txBody>
      </p:sp>
    </p:spTree>
    <p:extLst>
      <p:ext uri="{BB962C8B-B14F-4D97-AF65-F5344CB8AC3E}">
        <p14:creationId xmlns:p14="http://schemas.microsoft.com/office/powerpoint/2010/main" val="257090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16</a:t>
            </a:fld>
            <a:endParaRPr lang="en-GB"/>
          </a:p>
        </p:txBody>
      </p:sp>
    </p:spTree>
    <p:extLst>
      <p:ext uri="{BB962C8B-B14F-4D97-AF65-F5344CB8AC3E}">
        <p14:creationId xmlns:p14="http://schemas.microsoft.com/office/powerpoint/2010/main" val="3872352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17</a:t>
            </a:fld>
            <a:endParaRPr lang="en-GB"/>
          </a:p>
        </p:txBody>
      </p:sp>
    </p:spTree>
    <p:extLst>
      <p:ext uri="{BB962C8B-B14F-4D97-AF65-F5344CB8AC3E}">
        <p14:creationId xmlns:p14="http://schemas.microsoft.com/office/powerpoint/2010/main" val="516743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chemeClr val="bg1"/>
              </a:solidFill>
              <a:latin typeface="Raleway Medium" panose="020B0603030101060003" pitchFamily="34" charset="0"/>
            </a:endParaRPr>
          </a:p>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18</a:t>
            </a:fld>
            <a:endParaRPr lang="en-GB"/>
          </a:p>
        </p:txBody>
      </p:sp>
    </p:spTree>
    <p:extLst>
      <p:ext uri="{BB962C8B-B14F-4D97-AF65-F5344CB8AC3E}">
        <p14:creationId xmlns:p14="http://schemas.microsoft.com/office/powerpoint/2010/main" val="373928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5B7EA4-E01A-43A1-B3AD-E29E89E7DC33}" type="slidenum">
              <a:rPr lang="en-GB" smtClean="0"/>
              <a:t>19</a:t>
            </a:fld>
            <a:endParaRPr lang="en-GB"/>
          </a:p>
        </p:txBody>
      </p:sp>
    </p:spTree>
    <p:extLst>
      <p:ext uri="{BB962C8B-B14F-4D97-AF65-F5344CB8AC3E}">
        <p14:creationId xmlns:p14="http://schemas.microsoft.com/office/powerpoint/2010/main" val="924262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5B7EA4-E01A-43A1-B3AD-E29E89E7DC33}" type="slidenum">
              <a:rPr lang="en-GB" smtClean="0"/>
              <a:t>20</a:t>
            </a:fld>
            <a:endParaRPr lang="en-GB"/>
          </a:p>
        </p:txBody>
      </p:sp>
    </p:spTree>
    <p:extLst>
      <p:ext uri="{BB962C8B-B14F-4D97-AF65-F5344CB8AC3E}">
        <p14:creationId xmlns:p14="http://schemas.microsoft.com/office/powerpoint/2010/main" val="1273848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a:t>
            </a:r>
          </a:p>
          <a:p>
            <a:pPr marL="171450" indent="-171450">
              <a:buFontTx/>
              <a:buChar char="-"/>
            </a:pPr>
            <a:r>
              <a:rPr lang="en-US" sz="1000" b="0" i="0" u="none" strike="noStrike" kern="1200" baseline="0" dirty="0">
                <a:solidFill>
                  <a:schemeClr val="tx1"/>
                </a:solidFill>
                <a:latin typeface="+mn-lt"/>
                <a:ea typeface="+mn-ea"/>
                <a:cs typeface="+mn-cs"/>
              </a:rPr>
              <a:t>Community insights on disabled residents and </a:t>
            </a:r>
            <a:r>
              <a:rPr lang="en-GB" sz="1000" b="0" i="0" u="none" strike="noStrike" kern="1200" baseline="0" dirty="0">
                <a:solidFill>
                  <a:schemeClr val="tx1"/>
                </a:solidFill>
                <a:latin typeface="+mn-lt"/>
                <a:ea typeface="+mn-ea"/>
                <a:cs typeface="+mn-cs"/>
              </a:rPr>
              <a:t>the Covid vaccine in Tower Hamlets (March 2021) Healthwatch Tower Hamlets</a:t>
            </a:r>
          </a:p>
          <a:p>
            <a:pPr marL="171450" indent="-171450">
              <a:buFontTx/>
              <a:buChar char="-"/>
            </a:pPr>
            <a:r>
              <a:rPr lang="en-GB" sz="1000" b="0" i="0" u="none" strike="noStrike" kern="1200" baseline="0" dirty="0">
                <a:solidFill>
                  <a:schemeClr val="tx1"/>
                </a:solidFill>
                <a:latin typeface="+mn-lt"/>
                <a:ea typeface="+mn-ea"/>
                <a:cs typeface="+mn-cs"/>
              </a:rPr>
              <a:t>Integrated Homecare (2020-21) Healthwatch Tower Hamlets &amp; Almost Any How</a:t>
            </a:r>
          </a:p>
          <a:p>
            <a:pPr marL="171450" indent="-171450">
              <a:buFontTx/>
              <a:buChar char="-"/>
            </a:pPr>
            <a:r>
              <a:rPr lang="en-GB" sz="1000" b="0" dirty="0"/>
              <a:t>Neighbourhood Conversation (2019-20) Healthwatch Tower Hamlets</a:t>
            </a:r>
          </a:p>
          <a:p>
            <a:pPr marL="171450" indent="-171450">
              <a:buFontTx/>
              <a:buChar char="-"/>
            </a:pPr>
            <a:r>
              <a:rPr lang="en-GB" sz="1000" b="0" dirty="0"/>
              <a:t>The impact of Covid-19 on local communities (2019-20) Healthwatch Tower Hamlets</a:t>
            </a:r>
          </a:p>
          <a:p>
            <a:pPr marL="171450" indent="-171450">
              <a:buFontTx/>
              <a:buChar char="-"/>
            </a:pPr>
            <a:r>
              <a:rPr lang="en-GB" sz="1000" b="0" dirty="0"/>
              <a:t>The Experience of Social Care Services April 2020 – June 2021 (June 2021) Healthwatch Tower Hamlets</a:t>
            </a:r>
          </a:p>
          <a:p>
            <a:pPr marL="171450" indent="-171450">
              <a:buFontTx/>
              <a:buChar char="-"/>
            </a:pPr>
            <a:r>
              <a:rPr lang="en-GB" sz="1200" b="0" kern="1200" dirty="0">
                <a:solidFill>
                  <a:schemeClr val="tx1"/>
                </a:solidFill>
                <a:effectLst/>
                <a:latin typeface="+mn-lt"/>
                <a:ea typeface="+mn-ea"/>
                <a:cs typeface="+mn-cs"/>
              </a:rPr>
              <a:t>Independency or learned helplessness:  </a:t>
            </a:r>
            <a:r>
              <a:rPr lang="en-GB" sz="1200" kern="1200" dirty="0">
                <a:solidFill>
                  <a:schemeClr val="tx1"/>
                </a:solidFill>
                <a:effectLst/>
                <a:latin typeface="+mn-lt"/>
                <a:ea typeface="+mn-ea"/>
                <a:cs typeface="+mn-cs"/>
              </a:rPr>
              <a:t>A co-designed day centre service model in Tower Hamlets(October 2020) Toynbee Hall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Adult Social Care Community Charging Consultation Outcome Report (October 2020 Cabinet report)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kern="1200" dirty="0">
                <a:solidFill>
                  <a:schemeClr val="tx1"/>
                </a:solidFill>
                <a:effectLst/>
                <a:latin typeface="+mn-lt"/>
                <a:ea typeface="+mn-ea"/>
                <a:cs typeface="+mn-cs"/>
              </a:rPr>
              <a:t>Revised approach to day support in adult social care (March 2021 Cabinet report)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kern="1200" dirty="0">
                <a:solidFill>
                  <a:schemeClr val="tx1"/>
                </a:solidFill>
                <a:effectLst/>
                <a:latin typeface="+mn-lt"/>
                <a:ea typeface="+mn-ea"/>
                <a:cs typeface="+mn-cs"/>
              </a:rPr>
              <a:t>Report to Council re: elders post Covid-19 (2021) Neighbours in Poplar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baseline="0" dirty="0">
                <a:solidFill>
                  <a:srgbClr val="000000"/>
                </a:solidFill>
                <a:highlight>
                  <a:srgbClr val="FFFF00"/>
                </a:highlight>
                <a:latin typeface="Times New Roman" panose="02020603050405020304" pitchFamily="18" charset="0"/>
              </a:rPr>
              <a:t>Elders Post Covid Report – Follow-up Report, August 2021, </a:t>
            </a:r>
            <a:r>
              <a:rPr lang="en-US" sz="1200" b="0" i="0" u="none" strike="noStrike" baseline="0" dirty="0" err="1">
                <a:solidFill>
                  <a:srgbClr val="000000"/>
                </a:solidFill>
                <a:highlight>
                  <a:srgbClr val="FFFF00"/>
                </a:highlight>
                <a:latin typeface="Times New Roman" panose="02020603050405020304" pitchFamily="18" charset="0"/>
              </a:rPr>
              <a:t>Neighbours</a:t>
            </a:r>
            <a:r>
              <a:rPr lang="en-US" sz="1200" b="0" i="0" u="none" strike="noStrike" baseline="0" dirty="0">
                <a:solidFill>
                  <a:srgbClr val="000000"/>
                </a:solidFill>
                <a:highlight>
                  <a:srgbClr val="FFFF00"/>
                </a:highlight>
                <a:latin typeface="Times New Roman" panose="02020603050405020304" pitchFamily="18" charset="0"/>
              </a:rPr>
              <a:t> in Poplar</a:t>
            </a:r>
            <a:endParaRPr lang="en-GB" sz="800" b="0"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b="0" kern="1200" dirty="0">
              <a:solidFill>
                <a:schemeClr val="tx1"/>
              </a:solidFill>
              <a:effectLst/>
              <a:latin typeface="+mn-lt"/>
              <a:ea typeface="+mn-ea"/>
              <a:cs typeface="+mn-cs"/>
            </a:endParaRPr>
          </a:p>
          <a:p>
            <a:endParaRPr lang="en-GB" sz="1200" b="0" i="0" u="none" strike="noStrike" kern="1200" baseline="0" dirty="0">
              <a:solidFill>
                <a:schemeClr val="tx1"/>
              </a:solidFill>
              <a:latin typeface="+mn-lt"/>
              <a:ea typeface="+mn-ea"/>
              <a:cs typeface="+mn-cs"/>
            </a:endParaRPr>
          </a:p>
          <a:p>
            <a:pPr marL="171450" indent="-171450">
              <a:buFontTx/>
              <a:buChar char="-"/>
            </a:pPr>
            <a:endParaRPr lang="en-GB" sz="1000" b="0" dirty="0"/>
          </a:p>
        </p:txBody>
      </p:sp>
      <p:sp>
        <p:nvSpPr>
          <p:cNvPr id="4" name="Slide Number Placeholder 3"/>
          <p:cNvSpPr>
            <a:spLocks noGrp="1"/>
          </p:cNvSpPr>
          <p:nvPr>
            <p:ph type="sldNum" sz="quarter" idx="5"/>
          </p:nvPr>
        </p:nvSpPr>
        <p:spPr/>
        <p:txBody>
          <a:bodyPr/>
          <a:lstStyle/>
          <a:p>
            <a:fld id="{F6ECFAC2-A95F-4E92-9FBF-67959F9D1B09}" type="slidenum">
              <a:rPr lang="en-GB" smtClean="0"/>
              <a:t>21</a:t>
            </a:fld>
            <a:endParaRPr lang="en-GB"/>
          </a:p>
        </p:txBody>
      </p:sp>
    </p:spTree>
    <p:extLst>
      <p:ext uri="{BB962C8B-B14F-4D97-AF65-F5344CB8AC3E}">
        <p14:creationId xmlns:p14="http://schemas.microsoft.com/office/powerpoint/2010/main" val="16538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a:t>
            </a:r>
          </a:p>
          <a:p>
            <a:pPr marL="171450" indent="-171450">
              <a:buFontTx/>
              <a:buChar char="-"/>
            </a:pPr>
            <a:r>
              <a:rPr lang="en-GB" sz="1000" b="0" i="0" u="none" strike="noStrike" kern="1200" baseline="0" dirty="0">
                <a:solidFill>
                  <a:schemeClr val="tx1"/>
                </a:solidFill>
                <a:latin typeface="+mn-lt"/>
                <a:ea typeface="+mn-ea"/>
                <a:cs typeface="+mn-cs"/>
              </a:rPr>
              <a:t>Integrated Homecare (2020-21) Healthwatch Tower Hamlets &amp; Almost Any How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00" b="0" i="0" u="none" strike="noStrike" baseline="0" dirty="0">
                <a:solidFill>
                  <a:srgbClr val="000000"/>
                </a:solidFill>
                <a:highlight>
                  <a:srgbClr val="FFFF00"/>
                </a:highlight>
                <a:latin typeface="Times New Roman" panose="02020603050405020304" pitchFamily="18" charset="0"/>
              </a:rPr>
              <a:t>Elders Post Covid Report – Follow-up Report, August 2021, </a:t>
            </a:r>
            <a:r>
              <a:rPr lang="en-US" sz="1000" b="0" i="0" u="none" strike="noStrike" baseline="0" dirty="0" err="1">
                <a:solidFill>
                  <a:srgbClr val="000000"/>
                </a:solidFill>
                <a:highlight>
                  <a:srgbClr val="FFFF00"/>
                </a:highlight>
                <a:latin typeface="Times New Roman" panose="02020603050405020304" pitchFamily="18" charset="0"/>
              </a:rPr>
              <a:t>Neighbours</a:t>
            </a:r>
            <a:r>
              <a:rPr lang="en-US" sz="1000" b="0" i="0" u="none" strike="noStrike" baseline="0" dirty="0">
                <a:solidFill>
                  <a:srgbClr val="000000"/>
                </a:solidFill>
                <a:highlight>
                  <a:srgbClr val="FFFF00"/>
                </a:highlight>
                <a:latin typeface="Times New Roman" panose="02020603050405020304" pitchFamily="18" charset="0"/>
              </a:rPr>
              <a:t> in Poplar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00" b="0" i="0" u="none" strike="noStrike" baseline="0" dirty="0" err="1">
                <a:solidFill>
                  <a:srgbClr val="000000"/>
                </a:solidFill>
                <a:highlight>
                  <a:srgbClr val="FFFF00"/>
                </a:highlight>
                <a:latin typeface="Times New Roman" panose="02020603050405020304" pitchFamily="18" charset="0"/>
              </a:rPr>
              <a:t>Carer</a:t>
            </a:r>
            <a:r>
              <a:rPr lang="en-US" sz="1000" b="0" i="0" u="none" strike="noStrike" baseline="0" dirty="0">
                <a:solidFill>
                  <a:srgbClr val="000000"/>
                </a:solidFill>
                <a:highlight>
                  <a:srgbClr val="FFFF00"/>
                </a:highlight>
                <a:latin typeface="Times New Roman" panose="02020603050405020304" pitchFamily="18" charset="0"/>
              </a:rPr>
              <a:t> Forum, July 2021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00" b="0" i="0" u="none" strike="noStrike" baseline="0" dirty="0">
                <a:solidFill>
                  <a:srgbClr val="000000"/>
                </a:solidFill>
                <a:highlight>
                  <a:srgbClr val="FFFF00"/>
                </a:highlight>
                <a:latin typeface="Times New Roman" panose="02020603050405020304" pitchFamily="18" charset="0"/>
              </a:rPr>
              <a:t>Older People’s Reference Group, August 2021</a:t>
            </a:r>
            <a:endParaRPr lang="en-GB" sz="500" b="0" dirty="0">
              <a:highlight>
                <a:srgbClr val="FFFF00"/>
              </a:highlight>
            </a:endParaRPr>
          </a:p>
          <a:p>
            <a:pPr marL="171450" indent="-171450">
              <a:buFontTx/>
              <a:buChar char="-"/>
            </a:pPr>
            <a:endParaRPr lang="en-GB" sz="1000" b="0" i="0" u="none" strike="noStrike" kern="1200" baseline="0" dirty="0">
              <a:solidFill>
                <a:schemeClr val="tx1"/>
              </a:solidFill>
              <a:latin typeface="+mn-lt"/>
              <a:ea typeface="+mn-ea"/>
              <a:cs typeface="+mn-cs"/>
            </a:endParaRPr>
          </a:p>
          <a:p>
            <a:pPr marL="0" indent="0">
              <a:buFontTx/>
              <a:buNone/>
            </a:pPr>
            <a:endParaRPr lang="en-GB" sz="10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F6ECFAC2-A95F-4E92-9FBF-67959F9D1B09}" type="slidenum">
              <a:rPr lang="en-GB" smtClean="0"/>
              <a:t>22</a:t>
            </a:fld>
            <a:endParaRPr lang="en-GB"/>
          </a:p>
        </p:txBody>
      </p:sp>
    </p:spTree>
    <p:extLst>
      <p:ext uri="{BB962C8B-B14F-4D97-AF65-F5344CB8AC3E}">
        <p14:creationId xmlns:p14="http://schemas.microsoft.com/office/powerpoint/2010/main" val="224954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ECFAC2-A95F-4E92-9FBF-67959F9D1B09}" type="slidenum">
              <a:rPr lang="en-GB" smtClean="0"/>
              <a:t>3</a:t>
            </a:fld>
            <a:endParaRPr lang="en-GB"/>
          </a:p>
        </p:txBody>
      </p:sp>
    </p:spTree>
    <p:extLst>
      <p:ext uri="{BB962C8B-B14F-4D97-AF65-F5344CB8AC3E}">
        <p14:creationId xmlns:p14="http://schemas.microsoft.com/office/powerpoint/2010/main" val="364037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Source: </a:t>
            </a:r>
          </a:p>
          <a:p>
            <a:pPr marL="171450" indent="-171450">
              <a:buFontTx/>
              <a:buChar char="-"/>
            </a:pPr>
            <a:r>
              <a:rPr lang="en-GB" sz="1200" b="0" i="0" u="none" strike="noStrike" kern="1200" baseline="0" dirty="0">
                <a:solidFill>
                  <a:schemeClr val="tx1"/>
                </a:solidFill>
                <a:latin typeface="+mn-lt"/>
                <a:ea typeface="+mn-ea"/>
                <a:cs typeface="+mn-cs"/>
              </a:rPr>
              <a:t>Promoting Independence workstream</a:t>
            </a:r>
          </a:p>
          <a:p>
            <a:pPr marL="171450" indent="-171450">
              <a:buFontTx/>
              <a:buChar char="-"/>
            </a:pPr>
            <a:r>
              <a:rPr lang="en-GB" sz="1200" b="0" i="0" u="none" strike="noStrike" kern="1200" baseline="0" dirty="0">
                <a:solidFill>
                  <a:schemeClr val="tx1"/>
                </a:solidFill>
                <a:latin typeface="+mn-lt"/>
                <a:ea typeface="+mn-ea"/>
                <a:cs typeface="+mn-cs"/>
              </a:rPr>
              <a:t>Focus groups 16 &amp; 18 August 2021</a:t>
            </a:r>
          </a:p>
          <a:p>
            <a:pPr marL="171450" indent="-171450">
              <a:buFontTx/>
              <a:buChar char="-"/>
            </a:pPr>
            <a:endParaRPr lang="en-GB" sz="1000" b="0" dirty="0"/>
          </a:p>
        </p:txBody>
      </p:sp>
      <p:sp>
        <p:nvSpPr>
          <p:cNvPr id="4" name="Slide Number Placeholder 3"/>
          <p:cNvSpPr>
            <a:spLocks noGrp="1"/>
          </p:cNvSpPr>
          <p:nvPr>
            <p:ph type="sldNum" sz="quarter" idx="5"/>
          </p:nvPr>
        </p:nvSpPr>
        <p:spPr/>
        <p:txBody>
          <a:bodyPr/>
          <a:lstStyle/>
          <a:p>
            <a:fld id="{F6ECFAC2-A95F-4E92-9FBF-67959F9D1B09}" type="slidenum">
              <a:rPr lang="en-GB" smtClean="0"/>
              <a:t>23</a:t>
            </a:fld>
            <a:endParaRPr lang="en-GB"/>
          </a:p>
        </p:txBody>
      </p:sp>
    </p:spTree>
    <p:extLst>
      <p:ext uri="{BB962C8B-B14F-4D97-AF65-F5344CB8AC3E}">
        <p14:creationId xmlns:p14="http://schemas.microsoft.com/office/powerpoint/2010/main" val="2985527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sz="1000" b="0" dirty="0"/>
          </a:p>
        </p:txBody>
      </p:sp>
      <p:sp>
        <p:nvSpPr>
          <p:cNvPr id="4" name="Slide Number Placeholder 3"/>
          <p:cNvSpPr>
            <a:spLocks noGrp="1"/>
          </p:cNvSpPr>
          <p:nvPr>
            <p:ph type="sldNum" sz="quarter" idx="5"/>
          </p:nvPr>
        </p:nvSpPr>
        <p:spPr/>
        <p:txBody>
          <a:bodyPr/>
          <a:lstStyle/>
          <a:p>
            <a:fld id="{F6ECFAC2-A95F-4E92-9FBF-67959F9D1B09}" type="slidenum">
              <a:rPr lang="en-GB" smtClean="0"/>
              <a:t>24</a:t>
            </a:fld>
            <a:endParaRPr lang="en-GB"/>
          </a:p>
        </p:txBody>
      </p:sp>
    </p:spTree>
    <p:extLst>
      <p:ext uri="{BB962C8B-B14F-4D97-AF65-F5344CB8AC3E}">
        <p14:creationId xmlns:p14="http://schemas.microsoft.com/office/powerpoint/2010/main" val="1911128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ECFAC2-A95F-4E92-9FBF-67959F9D1B09}" type="slidenum">
              <a:rPr lang="en-GB" smtClean="0"/>
              <a:t>25</a:t>
            </a:fld>
            <a:endParaRPr lang="en-GB"/>
          </a:p>
        </p:txBody>
      </p:sp>
    </p:spTree>
    <p:extLst>
      <p:ext uri="{BB962C8B-B14F-4D97-AF65-F5344CB8AC3E}">
        <p14:creationId xmlns:p14="http://schemas.microsoft.com/office/powerpoint/2010/main" val="1309269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26</a:t>
            </a:fld>
            <a:endParaRPr lang="en-GB"/>
          </a:p>
        </p:txBody>
      </p:sp>
    </p:spTree>
    <p:extLst>
      <p:ext uri="{BB962C8B-B14F-4D97-AF65-F5344CB8AC3E}">
        <p14:creationId xmlns:p14="http://schemas.microsoft.com/office/powerpoint/2010/main" val="1189853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27</a:t>
            </a:fld>
            <a:endParaRPr lang="en-GB"/>
          </a:p>
        </p:txBody>
      </p:sp>
    </p:spTree>
    <p:extLst>
      <p:ext uri="{BB962C8B-B14F-4D97-AF65-F5344CB8AC3E}">
        <p14:creationId xmlns:p14="http://schemas.microsoft.com/office/powerpoint/2010/main" val="152176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ECFAC2-A95F-4E92-9FBF-67959F9D1B09}" type="slidenum">
              <a:rPr lang="en-GB" smtClean="0"/>
              <a:t>4</a:t>
            </a:fld>
            <a:endParaRPr lang="en-GB"/>
          </a:p>
        </p:txBody>
      </p:sp>
    </p:spTree>
    <p:extLst>
      <p:ext uri="{BB962C8B-B14F-4D97-AF65-F5344CB8AC3E}">
        <p14:creationId xmlns:p14="http://schemas.microsoft.com/office/powerpoint/2010/main" val="159221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5</a:t>
            </a:fld>
            <a:endParaRPr lang="en-GB"/>
          </a:p>
        </p:txBody>
      </p:sp>
    </p:spTree>
    <p:extLst>
      <p:ext uri="{BB962C8B-B14F-4D97-AF65-F5344CB8AC3E}">
        <p14:creationId xmlns:p14="http://schemas.microsoft.com/office/powerpoint/2010/main" val="1542065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ECFAC2-A95F-4E92-9FBF-67959F9D1B09}" type="slidenum">
              <a:rPr lang="en-GB" smtClean="0"/>
              <a:t>6</a:t>
            </a:fld>
            <a:endParaRPr lang="en-GB"/>
          </a:p>
        </p:txBody>
      </p:sp>
    </p:spTree>
    <p:extLst>
      <p:ext uri="{BB962C8B-B14F-4D97-AF65-F5344CB8AC3E}">
        <p14:creationId xmlns:p14="http://schemas.microsoft.com/office/powerpoint/2010/main" val="3581596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Arial" panose="020B0604020202020204" pitchFamily="34" charset="0"/>
            </a:endParaRPr>
          </a:p>
          <a:p>
            <a:pPr algn="l"/>
            <a:endParaRPr lang="en-GB" sz="18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7</a:t>
            </a:fld>
            <a:endParaRPr lang="en-GB"/>
          </a:p>
        </p:txBody>
      </p:sp>
    </p:spTree>
    <p:extLst>
      <p:ext uri="{BB962C8B-B14F-4D97-AF65-F5344CB8AC3E}">
        <p14:creationId xmlns:p14="http://schemas.microsoft.com/office/powerpoint/2010/main" val="58204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8</a:t>
            </a:fld>
            <a:endParaRPr lang="en-GB"/>
          </a:p>
        </p:txBody>
      </p:sp>
    </p:spTree>
    <p:extLst>
      <p:ext uri="{BB962C8B-B14F-4D97-AF65-F5344CB8AC3E}">
        <p14:creationId xmlns:p14="http://schemas.microsoft.com/office/powerpoint/2010/main" val="32684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10</a:t>
            </a:fld>
            <a:endParaRPr lang="en-GB"/>
          </a:p>
        </p:txBody>
      </p:sp>
    </p:spTree>
    <p:extLst>
      <p:ext uri="{BB962C8B-B14F-4D97-AF65-F5344CB8AC3E}">
        <p14:creationId xmlns:p14="http://schemas.microsoft.com/office/powerpoint/2010/main" val="236323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12</a:t>
            </a:fld>
            <a:endParaRPr lang="en-GB"/>
          </a:p>
        </p:txBody>
      </p:sp>
    </p:spTree>
    <p:extLst>
      <p:ext uri="{BB962C8B-B14F-4D97-AF65-F5344CB8AC3E}">
        <p14:creationId xmlns:p14="http://schemas.microsoft.com/office/powerpoint/2010/main" val="4014664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8690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98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5986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8323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98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3669397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7B13-E777-46A4-AB49-5ED43CC1BF76}" type="datetimeFigureOut">
              <a:rPr lang="en-GB" smtClean="0"/>
              <a:t>07/12/2021</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140453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7B13-E777-46A4-AB49-5ED43CC1BF76}" type="datetimeFigureOut">
              <a:rPr lang="en-GB" smtClean="0"/>
              <a:t>07/12/2021</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2525972938"/>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amden.gov.uk/documents/20142/0/Supporting+People+Connecting+Communities+Strategic+Plan.pdf/05bd179a-e8a7-6599-9784-1000dceecb91?t=161366625229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E4A-7D54-4FAD-BC19-3B3868CED3F5}"/>
              </a:ext>
            </a:extLst>
          </p:cNvPr>
          <p:cNvSpPr>
            <a:spLocks noGrp="1"/>
          </p:cNvSpPr>
          <p:nvPr>
            <p:ph type="ctrTitle"/>
          </p:nvPr>
        </p:nvSpPr>
        <p:spPr/>
        <p:txBody>
          <a:bodyPr>
            <a:normAutofit fontScale="90000"/>
          </a:bodyPr>
          <a:lstStyle/>
          <a:p>
            <a:br>
              <a:rPr lang="en-GB" dirty="0"/>
            </a:br>
            <a:r>
              <a:rPr lang="en-GB" sz="4900" i="1" dirty="0"/>
              <a:t>Improving care together</a:t>
            </a:r>
            <a:br>
              <a:rPr lang="en-GB" i="1" dirty="0"/>
            </a:br>
            <a:br>
              <a:rPr lang="en-GB" dirty="0"/>
            </a:br>
            <a:r>
              <a:rPr lang="en-GB" sz="3300" dirty="0"/>
              <a:t>Our vision and strategy for adult social care in Tower Hamlets</a:t>
            </a:r>
          </a:p>
        </p:txBody>
      </p:sp>
      <p:sp>
        <p:nvSpPr>
          <p:cNvPr id="3" name="Subtitle 2">
            <a:extLst>
              <a:ext uri="{FF2B5EF4-FFF2-40B4-BE49-F238E27FC236}">
                <a16:creationId xmlns:a16="http://schemas.microsoft.com/office/drawing/2014/main" id="{C116D53B-FBB0-4102-A292-4C07FA099AD5}"/>
              </a:ext>
            </a:extLst>
          </p:cNvPr>
          <p:cNvSpPr>
            <a:spLocks noGrp="1"/>
          </p:cNvSpPr>
          <p:nvPr>
            <p:ph type="subTitle" idx="1"/>
          </p:nvPr>
        </p:nvSpPr>
        <p:spPr/>
        <p:txBody>
          <a:bodyPr/>
          <a:lstStyle/>
          <a:p>
            <a:r>
              <a:rPr lang="en-GB" dirty="0"/>
              <a:t>2021</a:t>
            </a:r>
          </a:p>
        </p:txBody>
      </p:sp>
    </p:spTree>
    <p:extLst>
      <p:ext uri="{BB962C8B-B14F-4D97-AF65-F5344CB8AC3E}">
        <p14:creationId xmlns:p14="http://schemas.microsoft.com/office/powerpoint/2010/main" val="1391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dirty="0">
                <a:latin typeface="Raleway" panose="020B0503030101060003"/>
              </a:rPr>
              <a:t>3. Care at home </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838199" y="1189607"/>
            <a:ext cx="11064055" cy="4969567"/>
          </a:xfrm>
        </p:spPr>
        <p:txBody>
          <a:bodyPr numCol="4" spcCol="252000">
            <a:normAutofit lnSpcReduction="10000"/>
          </a:bodyPr>
          <a:lstStyle/>
          <a:p>
            <a:pPr marL="0" indent="0">
              <a:buNone/>
            </a:pPr>
            <a:r>
              <a:rPr lang="en-GB" sz="1400" b="1" dirty="0">
                <a:solidFill>
                  <a:srgbClr val="00B2BB"/>
                </a:solidFill>
                <a:latin typeface="Raleway" panose="020B0503030101060003"/>
              </a:rPr>
              <a:t>What is care at home?</a:t>
            </a:r>
          </a:p>
          <a:p>
            <a:pPr marL="0" indent="0">
              <a:buNone/>
            </a:pPr>
            <a:r>
              <a:rPr lang="en-GB" sz="1200" dirty="0">
                <a:solidFill>
                  <a:srgbClr val="000000"/>
                </a:solidFill>
                <a:latin typeface="Raleway" panose="020B0503030101060003"/>
              </a:rPr>
              <a:t>Care at home – also known as homecare - is professional support provided in someone’s home. Care workers support people to carry out daily tasks and meet their goals.</a:t>
            </a:r>
            <a:endParaRPr lang="en-GB" sz="1200" b="1" dirty="0">
              <a:solidFill>
                <a:srgbClr val="00B2BB"/>
              </a:solidFill>
              <a:latin typeface="Raleway" panose="020B0503030101060003"/>
            </a:endParaRPr>
          </a:p>
          <a:p>
            <a:pPr marL="0" indent="0">
              <a:buNone/>
            </a:pPr>
            <a:r>
              <a:rPr lang="en-GB" sz="1400" b="1" dirty="0">
                <a:solidFill>
                  <a:srgbClr val="00B2BB"/>
                </a:solidFill>
                <a:latin typeface="Raleway" panose="020B0503030101060003"/>
              </a:rPr>
              <a:t>What do we need to focus on?</a:t>
            </a:r>
          </a:p>
          <a:p>
            <a:pPr marL="0" indent="0">
              <a:buNone/>
            </a:pPr>
            <a:r>
              <a:rPr lang="en-GB" sz="1200" dirty="0">
                <a:solidFill>
                  <a:srgbClr val="000000"/>
                </a:solidFill>
                <a:latin typeface="Raleway" panose="020B0503030101060003"/>
              </a:rPr>
              <a:t>We want to redesign care at home with people who need support. The redesigned service will have a focus on the goals people want to achieve. It will help to keep people independent and resilient, living at home for as long as possible.  It will give people more choice and control over their support.</a:t>
            </a:r>
          </a:p>
          <a:p>
            <a:pPr marL="0" indent="0">
              <a:buNone/>
            </a:pPr>
            <a:r>
              <a:rPr lang="en-GB" sz="1200" dirty="0">
                <a:solidFill>
                  <a:srgbClr val="000000"/>
                </a:solidFill>
                <a:latin typeface="Raleway" panose="020B0503030101060003"/>
              </a:rPr>
              <a:t>We want to ensure the homecare workforce is stable, compassionate and supported.</a:t>
            </a:r>
          </a:p>
          <a:p>
            <a:pPr marL="0" indent="0">
              <a:buNone/>
            </a:pPr>
            <a:r>
              <a:rPr lang="en-GB" sz="1400" b="1" dirty="0">
                <a:solidFill>
                  <a:srgbClr val="00B2BB"/>
                </a:solidFill>
                <a:latin typeface="Raleway" panose="020B0503030101060003"/>
              </a:rPr>
              <a:t>What will we do?</a:t>
            </a:r>
          </a:p>
          <a:p>
            <a:r>
              <a:rPr lang="en-GB" sz="1200" dirty="0">
                <a:solidFill>
                  <a:srgbClr val="000000"/>
                </a:solidFill>
                <a:latin typeface="Raleway" panose="020B0503030101060003"/>
              </a:rPr>
              <a:t>Maintain the Ethical Care Charter to pay care workers a fair wage.</a:t>
            </a:r>
          </a:p>
          <a:p>
            <a:r>
              <a:rPr lang="en-GB" sz="1200" dirty="0">
                <a:solidFill>
                  <a:srgbClr val="000000"/>
                </a:solidFill>
                <a:latin typeface="Raleway" panose="020B0503030101060003"/>
              </a:rPr>
              <a:t>Recommission homecare.  We will coproduce this service with people who need support and carers.</a:t>
            </a:r>
          </a:p>
          <a:p>
            <a:r>
              <a:rPr lang="en-GB" sz="1200" dirty="0">
                <a:solidFill>
                  <a:srgbClr val="000000"/>
                </a:solidFill>
                <a:latin typeface="Raleway" panose="020B0503030101060003"/>
              </a:rPr>
              <a:t>As part of this work, we will simplify the complexity in pricing that currently exists in homecare and get better value for money. </a:t>
            </a:r>
          </a:p>
          <a:p>
            <a:r>
              <a:rPr lang="en-GB" sz="1200" dirty="0">
                <a:solidFill>
                  <a:srgbClr val="000000"/>
                </a:solidFill>
                <a:latin typeface="Raleway" panose="020B0503030101060003"/>
              </a:rPr>
              <a:t>The new model will have a focus on the outcomes people who need support want to achieve – moving away from thinking about homecare in terms of ‘time and task’.</a:t>
            </a:r>
          </a:p>
          <a:p>
            <a:r>
              <a:rPr lang="en-GB" sz="1200" dirty="0">
                <a:solidFill>
                  <a:srgbClr val="000000"/>
                </a:solidFill>
                <a:latin typeface="Raleway" panose="020B0503030101060003"/>
              </a:rPr>
              <a:t>The new model will have a focus on strengths-based practice, and people will be supported to play an active role in their own care.</a:t>
            </a:r>
          </a:p>
          <a:p>
            <a:r>
              <a:rPr lang="en-GB" sz="1200" dirty="0">
                <a:solidFill>
                  <a:srgbClr val="000000"/>
                </a:solidFill>
                <a:latin typeface="Raleway" panose="020B0503030101060003"/>
              </a:rPr>
              <a:t>The new model will have clear expectations about the quality and performance of services, and how contracts with homecare providers will be monitored.</a:t>
            </a:r>
          </a:p>
          <a:p>
            <a:r>
              <a:rPr lang="en-GB" sz="1200" dirty="0">
                <a:solidFill>
                  <a:srgbClr val="000000"/>
                </a:solidFill>
                <a:latin typeface="Raleway" panose="020B0503030101060003"/>
              </a:rPr>
              <a:t>The new model will enable more people to use a direct payment, so that more people can have more control over their support.</a:t>
            </a:r>
          </a:p>
          <a:p>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The new model will be preventative, helping to keep people independent and resilient, living at home for as long as possible.</a:t>
            </a:r>
          </a:p>
          <a:p>
            <a:r>
              <a:rPr lang="en-GB" sz="1200" dirty="0">
                <a:solidFill>
                  <a:srgbClr val="000000"/>
                </a:solidFill>
                <a:latin typeface="Raleway" panose="020B0503030101060003"/>
                <a:cs typeface="Times New Roman" panose="02020603050405020304" pitchFamily="18" charset="0"/>
              </a:rPr>
              <a:t>The new model will be made up of service/s that are local, providing local jobs for people.</a:t>
            </a:r>
            <a:endParaRPr lang="en-GB" sz="1200" dirty="0">
              <a:solidFill>
                <a:srgbClr val="000000"/>
              </a:solidFill>
              <a:latin typeface="Raleway" panose="020B0503030101060003"/>
            </a:endParaRPr>
          </a:p>
          <a:p>
            <a:r>
              <a:rPr lang="en-GB" sz="1200" dirty="0">
                <a:solidFill>
                  <a:srgbClr val="000000"/>
                </a:solidFill>
                <a:latin typeface="Raleway" panose="020B0503030101060003"/>
              </a:rPr>
              <a:t>The new model will take up opportunities to work more closely with the NHS, including closer working with district nurses.</a:t>
            </a:r>
          </a:p>
          <a:p>
            <a:r>
              <a:rPr lang="en-GB" sz="1200" dirty="0">
                <a:solidFill>
                  <a:srgbClr val="000000"/>
                </a:solidFill>
                <a:latin typeface="Raleway" pitchFamily="2" charset="0"/>
              </a:rPr>
              <a:t>We will offer ‘Individual Service Funds’ </a:t>
            </a:r>
            <a:r>
              <a:rPr lang="en-GB" sz="1200" dirty="0">
                <a:solidFill>
                  <a:srgbClr val="000000"/>
                </a:solidFill>
                <a:effectLst/>
                <a:latin typeface="Raleway" pitchFamily="2" charset="0"/>
                <a:ea typeface="Calibri" panose="020F0502020204030204" pitchFamily="34" charset="0"/>
              </a:rPr>
              <a:t>as a way of organising care at home, starting with adults with a learning disability.  These funds give people choice over support in the same way as a direct payment, but without the responsibility of managing the money.</a:t>
            </a:r>
          </a:p>
          <a:p>
            <a:r>
              <a:rPr lang="en-US" sz="1200" dirty="0">
                <a:solidFill>
                  <a:srgbClr val="000000"/>
                </a:solidFill>
                <a:latin typeface="Raleway" pitchFamily="2" charset="0"/>
              </a:rPr>
              <a:t>The new model will promote equality for adult social care users and </a:t>
            </a:r>
            <a:r>
              <a:rPr lang="en-US" sz="1200" dirty="0" err="1">
                <a:solidFill>
                  <a:srgbClr val="000000"/>
                </a:solidFill>
                <a:latin typeface="Raleway" pitchFamily="2" charset="0"/>
              </a:rPr>
              <a:t>carers</a:t>
            </a:r>
            <a:r>
              <a:rPr lang="en-US" sz="1200" dirty="0">
                <a:solidFill>
                  <a:srgbClr val="000000"/>
                </a:solidFill>
                <a:latin typeface="Raleway" pitchFamily="2" charset="0"/>
              </a:rPr>
              <a:t>. This includes people of a Black, Asian or other ethnic minority background;  people with a </a:t>
            </a:r>
            <a:r>
              <a:rPr lang="en-US" sz="1200" dirty="0" err="1">
                <a:solidFill>
                  <a:srgbClr val="000000"/>
                </a:solidFill>
                <a:latin typeface="Raleway" pitchFamily="2" charset="0"/>
              </a:rPr>
              <a:t>disabiltiy</a:t>
            </a:r>
            <a:r>
              <a:rPr lang="en-US" sz="1200" dirty="0">
                <a:solidFill>
                  <a:srgbClr val="000000"/>
                </a:solidFill>
                <a:latin typeface="Raleway" pitchFamily="2" charset="0"/>
              </a:rPr>
              <a:t>, older people, women and people who are LGBTQ+</a:t>
            </a:r>
            <a:endParaRPr lang="en-GB" sz="1200" dirty="0">
              <a:solidFill>
                <a:srgbClr val="000000"/>
              </a:solidFill>
              <a:latin typeface="Raleway" pitchFamily="2" charset="0"/>
            </a:endParaRPr>
          </a:p>
          <a:p>
            <a:pPr marL="0" indent="0">
              <a:buNone/>
            </a:pPr>
            <a:r>
              <a:rPr lang="en-GB" sz="1400" b="1" dirty="0">
                <a:solidFill>
                  <a:srgbClr val="00B2BB"/>
                </a:solidFill>
                <a:latin typeface="Raleway" panose="020B0503030101060003"/>
              </a:rPr>
              <a:t>What difference will it make?</a:t>
            </a:r>
          </a:p>
          <a:p>
            <a:r>
              <a:rPr lang="en-GB" sz="1200" dirty="0">
                <a:solidFill>
                  <a:srgbClr val="000000"/>
                </a:solidFill>
                <a:latin typeface="Raleway" panose="020B0503030101060003"/>
              </a:rPr>
              <a:t>We are currently discussing this with people who need support, carers and other professionals to agree a set of ‘outcomes’ for the new model.</a:t>
            </a:r>
          </a:p>
          <a:p>
            <a:r>
              <a:rPr lang="en-GB" sz="1200" dirty="0">
                <a:solidFill>
                  <a:srgbClr val="000000"/>
                </a:solidFill>
                <a:latin typeface="Raleway" panose="020B0503030101060003"/>
              </a:rPr>
              <a:t>It will mean care at home reflects what people say is important to them.  Feedback to date includes care that is flexible, inclusive and culturally sensitive.</a:t>
            </a:r>
          </a:p>
          <a:p>
            <a:pPr marL="0" indent="0">
              <a:buNone/>
            </a:pPr>
            <a:r>
              <a:rPr lang="en-GB" sz="1400" b="1" dirty="0">
                <a:solidFill>
                  <a:srgbClr val="00B2BB"/>
                </a:solidFill>
                <a:latin typeface="Raleway" panose="020B0503030101060003"/>
              </a:rPr>
              <a:t>Who is going to do this?</a:t>
            </a:r>
          </a:p>
          <a:p>
            <a:pPr marL="0" indent="0">
              <a:buNone/>
            </a:pPr>
            <a:r>
              <a:rPr lang="en-GB" sz="1200" dirty="0">
                <a:solidFill>
                  <a:srgbClr val="000000"/>
                </a:solidFill>
                <a:latin typeface="Raleway" panose="020B0503030101060003"/>
              </a:rPr>
              <a:t>This work will be led by the Homecare Programme Working group.</a:t>
            </a:r>
          </a:p>
          <a:p>
            <a:pPr marL="0" indent="0">
              <a:buNone/>
            </a:pPr>
            <a:endParaRPr lang="en-GB" sz="1200" dirty="0">
              <a:solidFill>
                <a:srgbClr val="000000"/>
              </a:solidFill>
              <a:latin typeface="Raleway" panose="020B0503030101060003"/>
            </a:endParaRPr>
          </a:p>
          <a:p>
            <a:endParaRPr lang="en-GB" sz="1200" dirty="0">
              <a:solidFill>
                <a:srgbClr val="000000"/>
              </a:solidFill>
              <a:latin typeface="Raleway" panose="020B0503030101060003"/>
            </a:endParaRPr>
          </a:p>
          <a:p>
            <a:endParaRPr lang="en-GB" sz="1200" dirty="0">
              <a:solidFill>
                <a:srgbClr val="000000"/>
              </a:solidFill>
              <a:latin typeface="Raleway" panose="020B0503030101060003"/>
            </a:endParaRPr>
          </a:p>
          <a:p>
            <a:endParaRPr lang="en-GB" sz="1200" dirty="0">
              <a:solidFill>
                <a:srgbClr val="000000"/>
              </a:solidFill>
              <a:latin typeface="Raleway" panose="020B0503030101060003"/>
            </a:endParaRPr>
          </a:p>
          <a:p>
            <a:pPr marL="0" indent="0">
              <a:buNone/>
            </a:pPr>
            <a:endParaRPr lang="en-GB" sz="1200" dirty="0">
              <a:solidFill>
                <a:srgbClr val="000000">
                  <a:alpha val="70000"/>
                </a:srgbClr>
              </a:solidFill>
              <a:latin typeface="Raleway" panose="020B0503030101060003"/>
            </a:endParaRPr>
          </a:p>
        </p:txBody>
      </p:sp>
    </p:spTree>
    <p:extLst>
      <p:ext uri="{BB962C8B-B14F-4D97-AF65-F5344CB8AC3E}">
        <p14:creationId xmlns:p14="http://schemas.microsoft.com/office/powerpoint/2010/main" val="60931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a:latin typeface="Raleway" panose="020B0503030101060003"/>
              </a:rPr>
              <a:t>4. Housing with care </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838200" y="1123620"/>
            <a:ext cx="11064055" cy="4969567"/>
          </a:xfrm>
        </p:spPr>
        <p:txBody>
          <a:bodyPr numCol="4" spcCol="252000">
            <a:normAutofit/>
          </a:bodyPr>
          <a:lstStyle/>
          <a:p>
            <a:pPr marL="0" indent="0">
              <a:buNone/>
            </a:pPr>
            <a:r>
              <a:rPr lang="en-GB" sz="1400" b="1" dirty="0">
                <a:solidFill>
                  <a:srgbClr val="00B2BB"/>
                </a:solidFill>
                <a:latin typeface="Raleway" panose="020B0503030101060003"/>
              </a:rPr>
              <a:t>What is housing with care?</a:t>
            </a:r>
          </a:p>
          <a:p>
            <a:pPr marL="0" indent="0">
              <a:buNone/>
            </a:pPr>
            <a:r>
              <a:rPr lang="en-GB" sz="1200" dirty="0">
                <a:solidFill>
                  <a:srgbClr val="000000"/>
                </a:solidFill>
                <a:latin typeface="Raleway" panose="020B0503030101060003"/>
              </a:rPr>
              <a:t>In this strategy, housing with care is social care that includes both accommodation and support.  It includes</a:t>
            </a:r>
          </a:p>
          <a:p>
            <a:pPr>
              <a:buFontTx/>
              <a:buChar char="-"/>
            </a:pPr>
            <a:r>
              <a:rPr lang="en-GB" sz="1200" dirty="0">
                <a:solidFill>
                  <a:srgbClr val="000000"/>
                </a:solidFill>
                <a:latin typeface="Raleway" panose="020B0503030101060003"/>
              </a:rPr>
              <a:t>Residential and nursing homes (also known as care homes)</a:t>
            </a:r>
          </a:p>
          <a:p>
            <a:pPr>
              <a:buFontTx/>
              <a:buChar char="-"/>
            </a:pPr>
            <a:r>
              <a:rPr lang="en-GB" sz="1200" dirty="0">
                <a:solidFill>
                  <a:srgbClr val="000000"/>
                </a:solidFill>
                <a:latin typeface="Raleway" panose="020B0503030101060003"/>
              </a:rPr>
              <a:t>Extra-care sheltered housing</a:t>
            </a:r>
          </a:p>
          <a:p>
            <a:pPr>
              <a:buFontTx/>
              <a:buChar char="-"/>
            </a:pPr>
            <a:r>
              <a:rPr lang="en-GB" sz="1200" dirty="0">
                <a:solidFill>
                  <a:srgbClr val="000000"/>
                </a:solidFill>
                <a:latin typeface="Raleway" panose="020B0503030101060003"/>
              </a:rPr>
              <a:t>Sheltered or supported housing.</a:t>
            </a:r>
          </a:p>
          <a:p>
            <a:pPr marL="0" indent="0">
              <a:buNone/>
            </a:pPr>
            <a:r>
              <a:rPr lang="en-GB" sz="1200" dirty="0">
                <a:solidFill>
                  <a:srgbClr val="000000"/>
                </a:solidFill>
                <a:latin typeface="Raleway" panose="020B0503030101060003"/>
              </a:rPr>
              <a:t>The main difference between these three is the amount and level of support provided.</a:t>
            </a:r>
          </a:p>
          <a:p>
            <a:pPr marL="0" indent="0">
              <a:buNone/>
            </a:pPr>
            <a:r>
              <a:rPr lang="en-GB" sz="1200" dirty="0">
                <a:solidFill>
                  <a:srgbClr val="000000"/>
                </a:solidFill>
                <a:latin typeface="Raleway" panose="020B0503030101060003"/>
              </a:rPr>
              <a:t>Housing with care also includes ‘Shared Lives’, which is when someone who needs social care gets support from approved carer in their local community, in the carer’s home.</a:t>
            </a:r>
            <a:endParaRPr lang="en-GB" sz="1400" b="1" dirty="0">
              <a:solidFill>
                <a:srgbClr val="00B2BB"/>
              </a:solidFill>
              <a:latin typeface="Raleway" panose="020B0503030101060003"/>
            </a:endParaRPr>
          </a:p>
          <a:p>
            <a:pPr marL="0" indent="0">
              <a:buNone/>
            </a:pPr>
            <a:r>
              <a:rPr lang="en-GB" sz="1400" b="1" dirty="0">
                <a:solidFill>
                  <a:srgbClr val="00B2BB"/>
                </a:solidFill>
                <a:latin typeface="Raleway" panose="020B0503030101060003"/>
              </a:rPr>
              <a:t>What do we need to focus on?</a:t>
            </a:r>
          </a:p>
          <a:p>
            <a:pPr marL="0" indent="0">
              <a:buNone/>
            </a:pPr>
            <a:r>
              <a:rPr lang="en-GB" sz="1200" dirty="0">
                <a:solidFill>
                  <a:srgbClr val="000000"/>
                </a:solidFill>
                <a:latin typeface="Raleway" panose="020B0503030101060003"/>
              </a:rPr>
              <a:t>We want there to be a range of options to be available to people who need housing with care, reflecting the different needs and preferences people have.</a:t>
            </a:r>
          </a:p>
          <a:p>
            <a:pPr marL="0" indent="0">
              <a:buNone/>
            </a:pPr>
            <a:r>
              <a:rPr lang="en-GB" sz="1200" dirty="0">
                <a:solidFill>
                  <a:srgbClr val="000000"/>
                </a:solidFill>
                <a:latin typeface="Raleway" panose="020B0503030101060003"/>
              </a:rPr>
              <a:t>We want people to have a positive experience of moving into and living in a new home.</a:t>
            </a:r>
          </a:p>
          <a:p>
            <a:pPr marL="0" indent="0">
              <a:buNone/>
            </a:pPr>
            <a:r>
              <a:rPr lang="en-GB" sz="1200" dirty="0">
                <a:solidFill>
                  <a:srgbClr val="000000"/>
                </a:solidFill>
                <a:latin typeface="Raleway" panose="020B0503030101060003"/>
              </a:rPr>
              <a:t>We want to make sure the care workforce is stable, compassionate and supported.</a:t>
            </a:r>
          </a:p>
          <a:p>
            <a:pPr marL="0" indent="0">
              <a:buNone/>
            </a:pPr>
            <a:r>
              <a:rPr lang="en-GB" sz="1400" b="1" dirty="0">
                <a:solidFill>
                  <a:srgbClr val="00B2BB"/>
                </a:solidFill>
                <a:latin typeface="Raleway" panose="020B0503030101060003"/>
              </a:rPr>
              <a:t>What will we do?</a:t>
            </a:r>
          </a:p>
          <a:p>
            <a:r>
              <a:rPr lang="en-GB" sz="1200" dirty="0">
                <a:solidFill>
                  <a:srgbClr val="000000"/>
                </a:solidFill>
                <a:latin typeface="Raleway" panose="020B0503030101060003"/>
              </a:rPr>
              <a:t>Carry out research to determine the type of housing with care needed in the borough over the next five years. </a:t>
            </a:r>
          </a:p>
          <a:p>
            <a:r>
              <a:rPr lang="en-GB" sz="1200" dirty="0">
                <a:solidFill>
                  <a:srgbClr val="000000"/>
                </a:solidFill>
                <a:latin typeface="Raleway" panose="020B0503030101060003"/>
              </a:rPr>
              <a:t>Use the research to inform the number of beds we fund in future in care homes, extra care sheltered housing and sheltered housing, both in the borough and out of the borough.</a:t>
            </a:r>
          </a:p>
          <a:p>
            <a:r>
              <a:rPr lang="en-GB" sz="1200" dirty="0">
                <a:solidFill>
                  <a:srgbClr val="000000"/>
                </a:solidFill>
                <a:latin typeface="Raleway" panose="020B0503030101060003"/>
              </a:rPr>
              <a:t>Work with other councils and with the NHS – particularly in North East London – to see how to work better together on housing with care.  For example, this could involve funding care together at the same rate.</a:t>
            </a:r>
          </a:p>
          <a:p>
            <a:r>
              <a:rPr lang="en-GB" sz="1200" dirty="0">
                <a:solidFill>
                  <a:srgbClr val="000000"/>
                </a:solidFill>
                <a:latin typeface="Raleway" panose="020B0503030101060003"/>
              </a:rPr>
              <a:t>Review and streamline the process of moving into housing with care, to make sure that admissions – particularly from hospital – are smooth, timely and are a positive experience for people who need care and their families.</a:t>
            </a:r>
          </a:p>
          <a:p>
            <a:r>
              <a:rPr lang="en-GB" sz="1200" dirty="0">
                <a:solidFill>
                  <a:srgbClr val="000000"/>
                </a:solidFill>
                <a:latin typeface="Raleway" panose="020B0503030101060003"/>
              </a:rPr>
              <a:t>We will expand the Shared Lives service and raise awareness of it so it is an option for more people who need social care.</a:t>
            </a:r>
          </a:p>
          <a:p>
            <a:r>
              <a:rPr lang="en-GB" sz="1200" dirty="0">
                <a:solidFill>
                  <a:srgbClr val="000000"/>
                </a:solidFill>
                <a:latin typeface="Raleway" panose="020B0503030101060003"/>
              </a:rPr>
              <a:t>We will expand the role of technology in housing with care, to the benefit of staff and residents.</a:t>
            </a:r>
          </a:p>
          <a:p>
            <a:pPr marL="0" indent="0">
              <a:buNone/>
            </a:pPr>
            <a:r>
              <a:rPr lang="en-GB" sz="1400" b="1" dirty="0">
                <a:solidFill>
                  <a:srgbClr val="00B2BB"/>
                </a:solidFill>
                <a:latin typeface="Raleway" panose="020B0503030101060003"/>
              </a:rPr>
              <a:t>What difference will it make?</a:t>
            </a:r>
          </a:p>
          <a:p>
            <a:pPr marL="0" indent="0">
              <a:buNone/>
            </a:pPr>
            <a:r>
              <a:rPr lang="en-GB" sz="1200" dirty="0">
                <a:solidFill>
                  <a:srgbClr val="000000"/>
                </a:solidFill>
                <a:latin typeface="Raleway" panose="020B0503030101060003"/>
              </a:rPr>
              <a:t>It will mean that the choice of housing with care available to people who need social care meets the different needs and preferences people have.</a:t>
            </a:r>
          </a:p>
          <a:p>
            <a:pPr marL="0" indent="0">
              <a:buNone/>
            </a:pPr>
            <a:r>
              <a:rPr lang="en-GB" sz="1400" b="1" dirty="0">
                <a:solidFill>
                  <a:srgbClr val="00B2BB"/>
                </a:solidFill>
                <a:latin typeface="Raleway" panose="020B0503030101060003"/>
              </a:rPr>
              <a:t>Who is going to do this?</a:t>
            </a:r>
          </a:p>
          <a:p>
            <a:pPr marL="0" indent="0">
              <a:buNone/>
            </a:pPr>
            <a:r>
              <a:rPr lang="en-GB" sz="1200" dirty="0">
                <a:solidFill>
                  <a:srgbClr val="000000"/>
                </a:solidFill>
                <a:latin typeface="Raleway" panose="020B0503030101060003"/>
              </a:rPr>
              <a:t>This work will be led by the Commissioning Programme Board.</a:t>
            </a:r>
            <a:endParaRPr lang="en-GB" sz="1200" dirty="0">
              <a:solidFill>
                <a:srgbClr val="000000"/>
              </a:solidFill>
              <a:highlight>
                <a:srgbClr val="FFFF00"/>
              </a:highlight>
              <a:latin typeface="Raleway" panose="020B0503030101060003"/>
            </a:endParaRPr>
          </a:p>
        </p:txBody>
      </p:sp>
    </p:spTree>
    <p:extLst>
      <p:ext uri="{BB962C8B-B14F-4D97-AF65-F5344CB8AC3E}">
        <p14:creationId xmlns:p14="http://schemas.microsoft.com/office/powerpoint/2010/main" val="134279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dirty="0">
                <a:latin typeface="Raleway" panose="020B0503030101060003"/>
              </a:rPr>
              <a:t>5. Direct payments</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838200" y="1189607"/>
            <a:ext cx="10329334" cy="5331266"/>
          </a:xfrm>
        </p:spPr>
        <p:txBody>
          <a:bodyPr numCol="4" spcCol="252000">
            <a:noAutofit/>
          </a:bodyPr>
          <a:lstStyle/>
          <a:p>
            <a:pPr marL="0" indent="0">
              <a:buNone/>
            </a:pPr>
            <a:r>
              <a:rPr lang="en-GB" sz="1400" b="1" dirty="0">
                <a:solidFill>
                  <a:srgbClr val="00B2BB"/>
                </a:solidFill>
                <a:latin typeface="Raleway" panose="020B0503030101060003"/>
              </a:rPr>
              <a:t>What are direct payments?</a:t>
            </a:r>
          </a:p>
          <a:p>
            <a:pPr marL="0" indent="0">
              <a:buNone/>
            </a:pPr>
            <a:r>
              <a:rPr lang="en-GB" sz="1200" dirty="0">
                <a:solidFill>
                  <a:srgbClr val="000000"/>
                </a:solidFill>
                <a:latin typeface="Raleway" panose="020B0503030101060003"/>
              </a:rPr>
              <a:t>Direct payments are payments from the council that enable social care users and carers to organise their own support. </a:t>
            </a:r>
          </a:p>
          <a:p>
            <a:pPr marL="0" indent="0">
              <a:buNone/>
            </a:pPr>
            <a:r>
              <a:rPr lang="en-GB" sz="1200" dirty="0">
                <a:solidFill>
                  <a:srgbClr val="000000"/>
                </a:solidFill>
                <a:latin typeface="Raleway" panose="020B0503030101060003"/>
              </a:rPr>
              <a:t>Direct payments can give people more choice and control over their support and their lives.</a:t>
            </a:r>
            <a:endParaRPr lang="en-GB" sz="1400" dirty="0">
              <a:solidFill>
                <a:srgbClr val="00B2BB"/>
              </a:solidFill>
              <a:latin typeface="Raleway" panose="020B0503030101060003"/>
            </a:endParaRPr>
          </a:p>
          <a:p>
            <a:pPr marL="0" indent="0">
              <a:buNone/>
            </a:pPr>
            <a:r>
              <a:rPr lang="en-GB" sz="1400" b="1" dirty="0">
                <a:solidFill>
                  <a:srgbClr val="00B2BB"/>
                </a:solidFill>
                <a:latin typeface="Raleway" panose="020B0503030101060003"/>
              </a:rPr>
              <a:t>What to we need to focus on?</a:t>
            </a:r>
          </a:p>
          <a:p>
            <a:pPr marL="0" indent="0">
              <a:buNone/>
            </a:pPr>
            <a:r>
              <a:rPr lang="en-GB" sz="1200" dirty="0">
                <a:solidFill>
                  <a:srgbClr val="000000"/>
                </a:solidFill>
                <a:latin typeface="Raleway" panose="020B0503030101060003"/>
              </a:rPr>
              <a:t>We want to encourage more adult social care users to organise their care and support with a direct payment.</a:t>
            </a:r>
          </a:p>
          <a:p>
            <a:pPr marL="0" indent="0">
              <a:buNone/>
            </a:pPr>
            <a:r>
              <a:rPr lang="en-US" sz="1200" dirty="0">
                <a:solidFill>
                  <a:srgbClr val="000000"/>
                </a:solidFill>
                <a:latin typeface="Raleway" panose="020B0503030101060003"/>
              </a:rPr>
              <a:t>We want direct payments to become one of the first offers to everyone new to adult social care. </a:t>
            </a:r>
            <a:endParaRPr lang="en-GB" sz="1200" dirty="0">
              <a:solidFill>
                <a:srgbClr val="000000"/>
              </a:solidFill>
              <a:latin typeface="Raleway" panose="020B0503030101060003"/>
            </a:endParaRPr>
          </a:p>
          <a:p>
            <a:pPr marL="0" indent="0">
              <a:buNone/>
            </a:pPr>
            <a:r>
              <a:rPr lang="en-GB" sz="1400" b="1" dirty="0">
                <a:solidFill>
                  <a:srgbClr val="00B2BB"/>
                </a:solidFill>
                <a:latin typeface="Raleway" panose="020B0503030101060003"/>
              </a:rPr>
              <a:t>What will we do?</a:t>
            </a:r>
          </a:p>
          <a:p>
            <a:pPr>
              <a:buFont typeface="+mj-lt"/>
              <a:buAutoNum type="arabicPeriod"/>
            </a:pPr>
            <a:r>
              <a:rPr lang="en-GB" sz="1200" dirty="0">
                <a:solidFill>
                  <a:srgbClr val="000000"/>
                </a:solidFill>
                <a:latin typeface="Raleway" panose="020B0503030101060003"/>
              </a:rPr>
              <a:t>Drive up awareness and  understanding of direct payments across partner organisations, so that more people understand what they are and how to get them.</a:t>
            </a:r>
          </a:p>
          <a:p>
            <a:pPr>
              <a:buFont typeface="+mj-lt"/>
              <a:buAutoNum type="arabicPeriod"/>
            </a:pPr>
            <a:r>
              <a:rPr lang="en-GB" sz="1200" dirty="0">
                <a:solidFill>
                  <a:srgbClr val="000000"/>
                </a:solidFill>
                <a:latin typeface="Raleway" panose="020B0503030101060003"/>
              </a:rPr>
              <a:t>Review the direct payment process to make sure they are easy and quick to access, including for young people transitioning to adult social care.</a:t>
            </a:r>
          </a:p>
          <a:p>
            <a:pPr>
              <a:buFont typeface="+mj-lt"/>
              <a:buAutoNum type="arabicPeriod"/>
            </a:pPr>
            <a:r>
              <a:rPr lang="en-GB" sz="1200" dirty="0">
                <a:solidFill>
                  <a:srgbClr val="000000"/>
                </a:solidFill>
                <a:latin typeface="Raleway" panose="020B0503030101060003"/>
              </a:rPr>
              <a:t>Review the role of our Direct Payment support service to make sure they are involved in helping people at an early stage in their adult social care journey.</a:t>
            </a:r>
          </a:p>
          <a:p>
            <a:pPr>
              <a:buFont typeface="+mj-lt"/>
              <a:buAutoNum type="arabicPeriod"/>
            </a:pPr>
            <a:r>
              <a:rPr lang="en-GB" sz="1200" dirty="0">
                <a:solidFill>
                  <a:srgbClr val="000000"/>
                </a:solidFill>
                <a:latin typeface="Raleway" panose="020B0503030101060003"/>
              </a:rPr>
              <a:t>Roll out training to our Adult Social Care Teams to help them support adult social care users to get the most from their direct payment.</a:t>
            </a:r>
          </a:p>
          <a:p>
            <a:pPr>
              <a:buFont typeface="+mj-lt"/>
              <a:buAutoNum type="arabicPeriod"/>
            </a:pPr>
            <a:r>
              <a:rPr lang="en-GB" sz="1200" dirty="0">
                <a:solidFill>
                  <a:srgbClr val="000000"/>
                </a:solidFill>
                <a:latin typeface="Raleway" panose="020B0503030101060003"/>
              </a:rPr>
              <a:t>Develop a list of approved organisations and individuals for people to purchase support from – learning from the earlier Ensuring Quality Scheme.</a:t>
            </a:r>
          </a:p>
          <a:p>
            <a:pPr>
              <a:buFont typeface="+mj-lt"/>
              <a:buAutoNum type="arabicPeriod"/>
            </a:pPr>
            <a:r>
              <a:rPr lang="en-GB" sz="1200" dirty="0">
                <a:solidFill>
                  <a:srgbClr val="000000"/>
                </a:solidFill>
                <a:latin typeface="Raleway" panose="020B0503030101060003"/>
              </a:rPr>
              <a:t>Take a ‘test and learn’ approach to promoting direct payments, trying out different ways of promoting them to figure out what works well.</a:t>
            </a:r>
          </a:p>
          <a:p>
            <a:pPr>
              <a:buFont typeface="+mj-lt"/>
              <a:buAutoNum type="arabicPeriod"/>
            </a:pPr>
            <a:r>
              <a:rPr lang="en-GB" sz="1200" dirty="0">
                <a:solidFill>
                  <a:srgbClr val="000000"/>
                </a:solidFill>
                <a:latin typeface="Raleway" panose="020B0503030101060003"/>
              </a:rPr>
              <a:t>Make sure that everyone is clear on roles and responsibilities when it comes to direct payments.</a:t>
            </a:r>
          </a:p>
          <a:p>
            <a:pPr>
              <a:buFont typeface="+mj-lt"/>
              <a:buAutoNum type="arabicPeriod"/>
            </a:pPr>
            <a:r>
              <a:rPr lang="en-US" sz="1200" dirty="0">
                <a:solidFill>
                  <a:srgbClr val="000000"/>
                </a:solidFill>
                <a:latin typeface="Raleway" panose="020B0503030101060003"/>
              </a:rPr>
              <a:t>Carry out regular reviews to understand the experience of people using a direct payment - reviewing policies, procedures, support and practice as part of this.</a:t>
            </a:r>
            <a:endParaRPr lang="en-GB" sz="1200" dirty="0">
              <a:solidFill>
                <a:srgbClr val="000000"/>
              </a:solidFill>
              <a:latin typeface="Raleway" panose="020B0503030101060003"/>
            </a:endParaRPr>
          </a:p>
          <a:p>
            <a:pPr>
              <a:buFont typeface="+mj-lt"/>
              <a:buAutoNum type="arabicPeriod"/>
            </a:pPr>
            <a:r>
              <a:rPr lang="en-US" sz="1200" dirty="0">
                <a:solidFill>
                  <a:srgbClr val="000000"/>
                </a:solidFill>
                <a:latin typeface="Raleway" panose="020B0503030101060003"/>
              </a:rPr>
              <a:t>Carry out the </a:t>
            </a:r>
            <a:r>
              <a:rPr lang="en-US" sz="1200" dirty="0" err="1">
                <a:solidFill>
                  <a:srgbClr val="000000"/>
                </a:solidFill>
                <a:latin typeface="Raleway" panose="020B0503030101060003"/>
              </a:rPr>
              <a:t>Personalisation</a:t>
            </a:r>
            <a:r>
              <a:rPr lang="en-US" sz="1200" dirty="0">
                <a:solidFill>
                  <a:srgbClr val="000000"/>
                </a:solidFill>
                <a:latin typeface="Raleway" panose="020B0503030101060003"/>
              </a:rPr>
              <a:t> Plan, which sets out our plans to provide </a:t>
            </a:r>
            <a:r>
              <a:rPr lang="en-US" sz="1200" dirty="0" err="1">
                <a:solidFill>
                  <a:srgbClr val="000000"/>
                </a:solidFill>
                <a:latin typeface="Raleway" panose="020B0503030101060003"/>
              </a:rPr>
              <a:t>personalised</a:t>
            </a:r>
            <a:r>
              <a:rPr lang="en-US" sz="1200" dirty="0">
                <a:solidFill>
                  <a:srgbClr val="000000"/>
                </a:solidFill>
                <a:latin typeface="Raleway" panose="020B0503030101060003"/>
              </a:rPr>
              <a:t> support in more detail. </a:t>
            </a:r>
            <a:endParaRPr lang="en-GB" sz="1200" dirty="0">
              <a:solidFill>
                <a:srgbClr val="000000"/>
              </a:solidFill>
              <a:latin typeface="Raleway" panose="020B0503030101060003"/>
            </a:endParaRPr>
          </a:p>
          <a:p>
            <a:pPr marL="0" indent="0">
              <a:buNone/>
            </a:pPr>
            <a:r>
              <a:rPr lang="en-GB" sz="1400" b="1" dirty="0">
                <a:solidFill>
                  <a:srgbClr val="00B2BB"/>
                </a:solidFill>
                <a:latin typeface="Raleway" panose="020B0503030101060003"/>
              </a:rPr>
              <a:t>What difference will it make?</a:t>
            </a:r>
          </a:p>
          <a:p>
            <a:r>
              <a:rPr lang="en-GB" sz="1200" dirty="0">
                <a:solidFill>
                  <a:srgbClr val="000000"/>
                </a:solidFill>
                <a:latin typeface="Raleway" panose="020B0503030101060003"/>
              </a:rPr>
              <a:t>This work will help increase the number of adult social care users and carers who organise their own support using a direct payment.</a:t>
            </a:r>
          </a:p>
          <a:p>
            <a:r>
              <a:rPr lang="en-GB" sz="1200" dirty="0">
                <a:solidFill>
                  <a:srgbClr val="000000"/>
                </a:solidFill>
                <a:latin typeface="Raleway" panose="020B0503030101060003"/>
              </a:rPr>
              <a:t>It will mean more people understand what direct payments are in adult social care.</a:t>
            </a:r>
          </a:p>
          <a:p>
            <a:r>
              <a:rPr lang="en-GB" sz="1200" dirty="0">
                <a:solidFill>
                  <a:srgbClr val="000000"/>
                </a:solidFill>
                <a:latin typeface="Raleway" panose="020B0503030101060003"/>
              </a:rPr>
              <a:t>It will mean people who get a direct payment get more support across all types of support (e.g. at day centres)</a:t>
            </a:r>
          </a:p>
          <a:p>
            <a:r>
              <a:rPr lang="en-GB" sz="1200" dirty="0">
                <a:solidFill>
                  <a:srgbClr val="000000"/>
                </a:solidFill>
                <a:latin typeface="Raleway" panose="020B0503030101060003"/>
              </a:rPr>
              <a:t>It will mean people have more choice over how they can spend their direct payment and will feel more confident in making these choices.</a:t>
            </a:r>
          </a:p>
          <a:p>
            <a:r>
              <a:rPr lang="en-GB" sz="1200" dirty="0">
                <a:solidFill>
                  <a:srgbClr val="000000"/>
                </a:solidFill>
                <a:latin typeface="Raleway" panose="020B0503030101060003"/>
              </a:rPr>
              <a:t>It will mean people who use a direct payment feel better supported to be as independent as possible.</a:t>
            </a:r>
          </a:p>
          <a:p>
            <a:r>
              <a:rPr lang="en-GB" sz="1200" dirty="0">
                <a:solidFill>
                  <a:srgbClr val="000000"/>
                </a:solidFill>
                <a:latin typeface="Raleway" panose="020B0503030101060003"/>
              </a:rPr>
              <a:t>Overall, it should mean that more people who need support from social care have more choice and control over their support and their lives.</a:t>
            </a:r>
          </a:p>
          <a:p>
            <a:pPr marL="0" indent="0">
              <a:buNone/>
            </a:pPr>
            <a:r>
              <a:rPr lang="en-GB" sz="1400" b="1" dirty="0">
                <a:solidFill>
                  <a:srgbClr val="00B2BB"/>
                </a:solidFill>
                <a:latin typeface="Raleway" panose="020B0503030101060003"/>
              </a:rPr>
              <a:t>Who is going to do this?</a:t>
            </a:r>
          </a:p>
          <a:p>
            <a:pPr marL="0" indent="0">
              <a:buNone/>
            </a:pPr>
            <a:r>
              <a:rPr lang="en-GB" sz="1200" dirty="0">
                <a:solidFill>
                  <a:srgbClr val="000000"/>
                </a:solidFill>
                <a:latin typeface="Raleway" panose="020B0503030101060003"/>
              </a:rPr>
              <a:t>This work will be led by the Direct Payment Working Group.</a:t>
            </a:r>
          </a:p>
          <a:p>
            <a:pPr marL="0" indent="0">
              <a:buNone/>
            </a:pPr>
            <a:endParaRPr lang="en-GB" sz="1200" dirty="0">
              <a:solidFill>
                <a:srgbClr val="000000"/>
              </a:solidFill>
              <a:latin typeface="Raleway" panose="020B0503030101060003"/>
            </a:endParaRPr>
          </a:p>
          <a:p>
            <a:pPr marL="0" indent="0">
              <a:buNone/>
            </a:pPr>
            <a:endParaRPr lang="en-GB" sz="1200" dirty="0">
              <a:solidFill>
                <a:srgbClr val="000000"/>
              </a:solidFill>
              <a:latin typeface="Raleway" panose="020B0503030101060003"/>
            </a:endParaRPr>
          </a:p>
          <a:p>
            <a:pPr marL="0" indent="0">
              <a:buNone/>
            </a:pPr>
            <a:endParaRPr lang="en-GB" sz="1200" dirty="0">
              <a:solidFill>
                <a:srgbClr val="000000">
                  <a:alpha val="70000"/>
                </a:srgbClr>
              </a:solidFill>
              <a:latin typeface="Raleway" panose="020B0503030101060003"/>
            </a:endParaRPr>
          </a:p>
          <a:p>
            <a:pPr marL="0" indent="0">
              <a:buNone/>
            </a:pPr>
            <a:endParaRPr lang="en-GB" sz="1200" dirty="0">
              <a:solidFill>
                <a:srgbClr val="000000">
                  <a:alpha val="70000"/>
                </a:srgbClr>
              </a:solidFill>
              <a:latin typeface="Raleway" panose="020B0503030101060003"/>
            </a:endParaRPr>
          </a:p>
        </p:txBody>
      </p:sp>
    </p:spTree>
    <p:extLst>
      <p:ext uri="{BB962C8B-B14F-4D97-AF65-F5344CB8AC3E}">
        <p14:creationId xmlns:p14="http://schemas.microsoft.com/office/powerpoint/2010/main" val="406823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dirty="0">
                <a:latin typeface="Raleway" panose="020B0503030101060003"/>
              </a:rPr>
              <a:t>6. Technology, innovation and care</a:t>
            </a:r>
            <a:endParaRPr lang="en-GB" sz="3600" dirty="0">
              <a:highlight>
                <a:srgbClr val="FFFF00"/>
              </a:highlight>
              <a:latin typeface="Raleway" panose="020B0503030101060003"/>
            </a:endParaRP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838200" y="1206231"/>
            <a:ext cx="11002348" cy="5046788"/>
          </a:xfrm>
        </p:spPr>
        <p:txBody>
          <a:bodyPr numCol="4" spcCol="252000">
            <a:normAutofit fontScale="92500"/>
          </a:bodyPr>
          <a:lstStyle/>
          <a:p>
            <a:pPr marL="0" indent="0">
              <a:lnSpc>
                <a:spcPct val="100000"/>
              </a:lnSpc>
              <a:spcBef>
                <a:spcPts val="600"/>
              </a:spcBef>
              <a:buNone/>
            </a:pPr>
            <a:r>
              <a:rPr lang="en-GB" sz="1400" b="1" dirty="0">
                <a:solidFill>
                  <a:srgbClr val="00B2BB"/>
                </a:solidFill>
                <a:latin typeface="Raleway" panose="020B0503030101060003"/>
              </a:rPr>
              <a:t>What does this mean?</a:t>
            </a:r>
          </a:p>
          <a:p>
            <a:pPr marL="0" indent="0">
              <a:lnSpc>
                <a:spcPct val="100000"/>
              </a:lnSpc>
              <a:spcBef>
                <a:spcPts val="600"/>
              </a:spcBef>
              <a:buNone/>
            </a:pPr>
            <a:r>
              <a:rPr lang="en-US" sz="1200" b="0" i="0" dirty="0">
                <a:solidFill>
                  <a:srgbClr val="202A30"/>
                </a:solidFill>
                <a:effectLst/>
                <a:latin typeface="Raleway" panose="020B0503030101060003"/>
              </a:rPr>
              <a:t>Innovation in social care is about </a:t>
            </a:r>
            <a:r>
              <a:rPr lang="en-US" sz="1200" dirty="0">
                <a:solidFill>
                  <a:srgbClr val="202A30"/>
                </a:solidFill>
                <a:latin typeface="Raleway" panose="020B0503030101060003"/>
              </a:rPr>
              <a:t>new ways of working and supporting people. </a:t>
            </a:r>
            <a:r>
              <a:rPr lang="en-US" sz="1200" b="0" i="0" dirty="0">
                <a:solidFill>
                  <a:srgbClr val="202A30"/>
                </a:solidFill>
                <a:effectLst/>
                <a:latin typeface="Raleway" panose="020B0503030101060003"/>
              </a:rPr>
              <a:t>Technology-enabled </a:t>
            </a:r>
            <a:r>
              <a:rPr lang="en-US" sz="1200" dirty="0">
                <a:solidFill>
                  <a:srgbClr val="202A30"/>
                </a:solidFill>
                <a:latin typeface="Raleway" panose="020B0503030101060003"/>
              </a:rPr>
              <a:t>c</a:t>
            </a:r>
            <a:r>
              <a:rPr lang="en-US" sz="1200" b="0" i="0" dirty="0">
                <a:solidFill>
                  <a:srgbClr val="202A30"/>
                </a:solidFill>
                <a:effectLst/>
                <a:latin typeface="Raleway" panose="020B0503030101060003"/>
              </a:rPr>
              <a:t>are is an example of this: It is technology that changes the way people engage </a:t>
            </a:r>
            <a:r>
              <a:rPr lang="en-US" sz="1200" dirty="0">
                <a:solidFill>
                  <a:srgbClr val="202A30"/>
                </a:solidFill>
                <a:latin typeface="Raleway" panose="020B0503030101060003"/>
              </a:rPr>
              <a:t>with</a:t>
            </a:r>
            <a:r>
              <a:rPr lang="en-US" sz="1200" b="0" i="0" dirty="0">
                <a:solidFill>
                  <a:srgbClr val="202A30"/>
                </a:solidFill>
                <a:effectLst/>
                <a:latin typeface="Raleway" panose="020B0503030101060003"/>
              </a:rPr>
              <a:t> and control their own care, empowering them to manage their own health and care needs in a way that is right for them. </a:t>
            </a:r>
            <a:r>
              <a:rPr lang="en-US" sz="1200" dirty="0">
                <a:solidFill>
                  <a:srgbClr val="202A30"/>
                </a:solidFill>
                <a:latin typeface="Raleway" panose="020B0503030101060003"/>
              </a:rPr>
              <a:t>It includes things like </a:t>
            </a:r>
            <a:r>
              <a:rPr lang="en-US" sz="1200" b="0" i="0" dirty="0">
                <a:solidFill>
                  <a:srgbClr val="202A30"/>
                </a:solidFill>
                <a:effectLst/>
                <a:latin typeface="Raleway" panose="020B0503030101060003"/>
              </a:rPr>
              <a:t>fall-sensors or alarms (telecare), self-care apps or </a:t>
            </a:r>
            <a:r>
              <a:rPr lang="en-US" sz="1200" dirty="0">
                <a:solidFill>
                  <a:srgbClr val="202A30"/>
                </a:solidFill>
                <a:latin typeface="Raleway" panose="020B0503030101060003"/>
              </a:rPr>
              <a:t>voice-controlled </a:t>
            </a:r>
            <a:r>
              <a:rPr lang="en-US" sz="1200" b="0" i="0" dirty="0">
                <a:solidFill>
                  <a:srgbClr val="202A30"/>
                </a:solidFill>
                <a:effectLst/>
                <a:latin typeface="Raleway" panose="020B0503030101060003"/>
              </a:rPr>
              <a:t>products like Amazon’s Alexa.</a:t>
            </a:r>
            <a:endParaRPr lang="en-US" sz="1200" dirty="0">
              <a:solidFill>
                <a:srgbClr val="202A30"/>
              </a:solidFill>
              <a:latin typeface="Raleway" panose="020B0503030101060003"/>
            </a:endParaRPr>
          </a:p>
          <a:p>
            <a:pPr marL="0" indent="0">
              <a:lnSpc>
                <a:spcPct val="100000"/>
              </a:lnSpc>
              <a:spcBef>
                <a:spcPts val="600"/>
              </a:spcBef>
              <a:buNone/>
            </a:pPr>
            <a:r>
              <a:rPr lang="en-US" sz="1200" b="0" i="0" dirty="0">
                <a:solidFill>
                  <a:srgbClr val="202A30"/>
                </a:solidFill>
                <a:effectLst/>
                <a:latin typeface="Raleway" panose="020B0503030101060003"/>
              </a:rPr>
              <a:t>New technology is not something everyone is comfortable or familiar with, but </a:t>
            </a:r>
            <a:r>
              <a:rPr lang="en-US" sz="1200" dirty="0">
                <a:solidFill>
                  <a:srgbClr val="202A30"/>
                </a:solidFill>
                <a:latin typeface="Raleway" panose="020B0503030101060003"/>
              </a:rPr>
              <a:t>this can change with the right support.</a:t>
            </a:r>
          </a:p>
          <a:p>
            <a:pPr marL="0" indent="0">
              <a:lnSpc>
                <a:spcPct val="100000"/>
              </a:lnSpc>
              <a:spcBef>
                <a:spcPts val="600"/>
              </a:spcBef>
              <a:buNone/>
            </a:pPr>
            <a:r>
              <a:rPr lang="en-US" sz="1400" b="1" i="0" dirty="0">
                <a:solidFill>
                  <a:srgbClr val="00B2BB"/>
                </a:solidFill>
                <a:effectLst/>
                <a:latin typeface="Raleway" panose="020B0503030101060003"/>
              </a:rPr>
              <a:t>What do we need to focus on?</a:t>
            </a:r>
            <a:endParaRPr lang="en-US" sz="1400" dirty="0">
              <a:solidFill>
                <a:srgbClr val="202A30"/>
              </a:solidFill>
              <a:latin typeface="Raleway" panose="020B0503030101060003"/>
            </a:endParaRPr>
          </a:p>
          <a:p>
            <a:pPr marL="0" indent="0">
              <a:lnSpc>
                <a:spcPct val="100000"/>
              </a:lnSpc>
              <a:spcBef>
                <a:spcPts val="600"/>
              </a:spcBef>
              <a:buNone/>
            </a:pPr>
            <a:r>
              <a:rPr lang="en-US" sz="1200" b="0" i="0" dirty="0">
                <a:solidFill>
                  <a:srgbClr val="202A30"/>
                </a:solidFill>
                <a:effectLst/>
                <a:latin typeface="Raleway" panose="020B0503030101060003"/>
              </a:rPr>
              <a:t>We want to work in new and innovative ways, including technology, to </a:t>
            </a:r>
            <a:r>
              <a:rPr lang="en-US" sz="1200" dirty="0">
                <a:solidFill>
                  <a:srgbClr val="202A30"/>
                </a:solidFill>
                <a:latin typeface="Raleway" panose="020B0503030101060003"/>
              </a:rPr>
              <a:t>support people. </a:t>
            </a:r>
            <a:r>
              <a:rPr lang="en-US" sz="1200" b="0" i="0" dirty="0">
                <a:solidFill>
                  <a:srgbClr val="202A30"/>
                </a:solidFill>
                <a:effectLst/>
                <a:latin typeface="Raleway" panose="020B0503030101060003"/>
              </a:rPr>
              <a:t>Technology-enabled care has the potential to be a creative option for more people who need social care.</a:t>
            </a:r>
          </a:p>
          <a:p>
            <a:pPr marL="0" indent="0">
              <a:lnSpc>
                <a:spcPct val="100000"/>
              </a:lnSpc>
              <a:spcBef>
                <a:spcPts val="600"/>
              </a:spcBef>
              <a:buNone/>
            </a:pPr>
            <a:r>
              <a:rPr lang="en-US" sz="1200" b="0" i="0" dirty="0">
                <a:solidFill>
                  <a:srgbClr val="202A30"/>
                </a:solidFill>
                <a:effectLst/>
                <a:latin typeface="Raleway" panose="020B0503030101060003"/>
              </a:rPr>
              <a:t>We want to focus on three areas: Firstly, technology for people who need social care (“digital residents”) to support people to maintain their independence and using </a:t>
            </a:r>
            <a:r>
              <a:rPr lang="en-US" sz="1200" dirty="0">
                <a:solidFill>
                  <a:srgbClr val="202A30"/>
                </a:solidFill>
                <a:latin typeface="Raleway" panose="020B0503030101060003"/>
              </a:rPr>
              <a:t>t</a:t>
            </a:r>
            <a:r>
              <a:rPr lang="en-US" sz="1200" b="0" i="0" dirty="0">
                <a:solidFill>
                  <a:srgbClr val="202A30"/>
                </a:solidFill>
                <a:effectLst/>
                <a:latin typeface="Raleway" panose="020B0503030101060003"/>
              </a:rPr>
              <a:t>echnology to achieve their goals.</a:t>
            </a:r>
            <a:endParaRPr lang="en-US" sz="1200" dirty="0">
              <a:solidFill>
                <a:srgbClr val="202A30"/>
              </a:solidFill>
              <a:latin typeface="Raleway" panose="020B0503030101060003"/>
            </a:endParaRPr>
          </a:p>
          <a:p>
            <a:pPr marL="0" indent="0">
              <a:lnSpc>
                <a:spcPct val="100000"/>
              </a:lnSpc>
              <a:spcBef>
                <a:spcPts val="600"/>
              </a:spcBef>
              <a:buNone/>
            </a:pPr>
            <a:r>
              <a:rPr lang="en-US" sz="1200" b="0" i="0" dirty="0">
                <a:solidFill>
                  <a:srgbClr val="202A30"/>
                </a:solidFill>
                <a:effectLst/>
                <a:latin typeface="Raleway" panose="020B0503030101060003"/>
              </a:rPr>
              <a:t>Secondly, technology for staff (“digital workforce”) so staf</a:t>
            </a:r>
            <a:r>
              <a:rPr lang="en-US" sz="1200" dirty="0">
                <a:solidFill>
                  <a:srgbClr val="202A30"/>
                </a:solidFill>
                <a:latin typeface="Raleway" panose="020B0503030101060003"/>
              </a:rPr>
              <a:t>f can communicate easily with each other, access people’s care records and information at the right time.</a:t>
            </a:r>
            <a:endParaRPr lang="en-US" sz="1200" dirty="0">
              <a:solidFill>
                <a:srgbClr val="000000"/>
              </a:solidFill>
              <a:latin typeface="Raleway" panose="020B0503030101060003"/>
            </a:endParaRPr>
          </a:p>
          <a:p>
            <a:pPr marL="0" indent="0">
              <a:lnSpc>
                <a:spcPct val="100000"/>
              </a:lnSpc>
              <a:spcBef>
                <a:spcPts val="600"/>
              </a:spcBef>
              <a:buNone/>
            </a:pPr>
            <a:r>
              <a:rPr lang="en-US" sz="1200" dirty="0">
                <a:solidFill>
                  <a:srgbClr val="000000"/>
                </a:solidFill>
                <a:latin typeface="Raleway" panose="020B0503030101060003"/>
              </a:rPr>
              <a:t>Thirdly, we want to focus on how technology is used and shared between health and social care (“digital communities”).  </a:t>
            </a:r>
          </a:p>
          <a:p>
            <a:pPr marL="0" indent="0">
              <a:lnSpc>
                <a:spcPct val="100000"/>
              </a:lnSpc>
              <a:spcBef>
                <a:spcPts val="600"/>
              </a:spcBef>
              <a:buNone/>
            </a:pPr>
            <a:r>
              <a:rPr lang="en-US" sz="1200" dirty="0">
                <a:solidFill>
                  <a:srgbClr val="000000"/>
                </a:solidFill>
                <a:latin typeface="Raleway" panose="020B0503030101060003"/>
              </a:rPr>
              <a:t>At the same time, it is important to note that technology will not replace more traditional forms of support that work well: Our focus will be on improving what we do through technology.</a:t>
            </a:r>
          </a:p>
          <a:p>
            <a:pPr marL="0" indent="0">
              <a:lnSpc>
                <a:spcPct val="100000"/>
              </a:lnSpc>
              <a:spcBef>
                <a:spcPts val="600"/>
              </a:spcBef>
              <a:buNone/>
            </a:pPr>
            <a:r>
              <a:rPr lang="en-US" sz="1400" b="1" dirty="0">
                <a:solidFill>
                  <a:srgbClr val="00B2BB"/>
                </a:solidFill>
                <a:latin typeface="Raleway" panose="020B0503030101060003"/>
              </a:rPr>
              <a:t>What will we do?</a:t>
            </a:r>
            <a:endParaRPr lang="en-GB" sz="1400" b="1" dirty="0">
              <a:solidFill>
                <a:srgbClr val="00B2BB"/>
              </a:solidFill>
              <a:latin typeface="Raleway" panose="020B0503030101060003"/>
            </a:endParaRPr>
          </a:p>
          <a:p>
            <a:pPr>
              <a:lnSpc>
                <a:spcPct val="100000"/>
              </a:lnSpc>
              <a:spcBef>
                <a:spcPts val="600"/>
              </a:spcBef>
              <a:buFont typeface="+mj-lt"/>
              <a:buAutoNum type="arabicPeriod"/>
            </a:pPr>
            <a:r>
              <a:rPr lang="en-US" sz="1200" dirty="0">
                <a:solidFill>
                  <a:srgbClr val="000000"/>
                </a:solidFill>
                <a:latin typeface="Raleway" panose="020B0503030101060003"/>
              </a:rPr>
              <a:t>We will carry out a review to see where we do well with technology-enabled care and where we could do more. </a:t>
            </a:r>
          </a:p>
          <a:p>
            <a:pPr>
              <a:lnSpc>
                <a:spcPct val="100000"/>
              </a:lnSpc>
              <a:spcBef>
                <a:spcPts val="600"/>
              </a:spcBef>
              <a:buFont typeface="+mj-lt"/>
              <a:buAutoNum type="arabicPeriod"/>
            </a:pPr>
            <a:r>
              <a:rPr lang="en-US" sz="1200" dirty="0">
                <a:solidFill>
                  <a:srgbClr val="000000"/>
                </a:solidFill>
                <a:latin typeface="Raleway" panose="020B0503030101060003"/>
              </a:rPr>
              <a:t>The review will help us decide if and how much we need to invest in this area and the longer-term potential financial benefits of this.</a:t>
            </a:r>
          </a:p>
          <a:p>
            <a:pPr>
              <a:lnSpc>
                <a:spcPct val="100000"/>
              </a:lnSpc>
              <a:spcBef>
                <a:spcPts val="600"/>
              </a:spcBef>
              <a:buFont typeface="+mj-lt"/>
              <a:buAutoNum type="arabicPeriod"/>
            </a:pPr>
            <a:r>
              <a:rPr lang="en-US" sz="1200" dirty="0">
                <a:solidFill>
                  <a:srgbClr val="000000"/>
                </a:solidFill>
                <a:latin typeface="Raleway" panose="020B0503030101060003"/>
              </a:rPr>
              <a:t>As a result of the review we expect to offer and use more:</a:t>
            </a:r>
          </a:p>
          <a:p>
            <a:pPr>
              <a:lnSpc>
                <a:spcPct val="100000"/>
              </a:lnSpc>
              <a:spcBef>
                <a:spcPts val="600"/>
              </a:spcBef>
            </a:pPr>
            <a:r>
              <a:rPr lang="en-GB" sz="1200" dirty="0">
                <a:solidFill>
                  <a:srgbClr val="000000"/>
                </a:solidFill>
                <a:latin typeface="Raleway" panose="020B0503030101060003"/>
              </a:rPr>
              <a:t>Innovative telecare and tech solutions (e.g. smart home sensors, alarms)</a:t>
            </a:r>
          </a:p>
          <a:p>
            <a:pPr>
              <a:lnSpc>
                <a:spcPct val="100000"/>
              </a:lnSpc>
              <a:spcBef>
                <a:spcPts val="600"/>
              </a:spcBef>
            </a:pPr>
            <a:r>
              <a:rPr lang="en-GB" sz="1200" dirty="0">
                <a:solidFill>
                  <a:srgbClr val="000000"/>
                </a:solidFill>
                <a:latin typeface="Raleway" panose="020B0503030101060003"/>
              </a:rPr>
              <a:t>Artificial Intelligence (AI)</a:t>
            </a:r>
          </a:p>
          <a:p>
            <a:pPr>
              <a:lnSpc>
                <a:spcPct val="100000"/>
              </a:lnSpc>
              <a:spcBef>
                <a:spcPts val="600"/>
              </a:spcBef>
            </a:pPr>
            <a:r>
              <a:rPr lang="en-GB" sz="1200" dirty="0">
                <a:solidFill>
                  <a:srgbClr val="000000"/>
                </a:solidFill>
                <a:latin typeface="Raleway" panose="020B0503030101060003"/>
              </a:rPr>
              <a:t>Predictive analytics</a:t>
            </a:r>
          </a:p>
          <a:p>
            <a:pPr>
              <a:lnSpc>
                <a:spcPct val="100000"/>
              </a:lnSpc>
              <a:spcBef>
                <a:spcPts val="600"/>
              </a:spcBef>
            </a:pPr>
            <a:r>
              <a:rPr lang="en-GB" sz="1200" dirty="0">
                <a:solidFill>
                  <a:srgbClr val="000000"/>
                </a:solidFill>
                <a:latin typeface="Raleway" panose="020B0503030101060003"/>
              </a:rPr>
              <a:t>Tools that help us share data between health and social care (e.g. Care Plans, understanding who is involved in a person’s care and support) or between everyone involved in a person’s care.</a:t>
            </a:r>
          </a:p>
          <a:p>
            <a:pPr>
              <a:lnSpc>
                <a:spcPct val="100000"/>
              </a:lnSpc>
              <a:spcBef>
                <a:spcPts val="600"/>
              </a:spcBef>
            </a:pPr>
            <a:r>
              <a:rPr lang="en-GB" sz="1200" dirty="0">
                <a:solidFill>
                  <a:srgbClr val="000000"/>
                </a:solidFill>
                <a:latin typeface="Raleway" panose="020B0503030101060003"/>
              </a:rPr>
              <a:t>Digital directory of services</a:t>
            </a:r>
          </a:p>
          <a:p>
            <a:pPr>
              <a:lnSpc>
                <a:spcPct val="100000"/>
              </a:lnSpc>
              <a:spcBef>
                <a:spcPts val="600"/>
              </a:spcBef>
            </a:pPr>
            <a:r>
              <a:rPr lang="en-GB" sz="1200" dirty="0">
                <a:solidFill>
                  <a:srgbClr val="000000"/>
                </a:solidFill>
                <a:latin typeface="Raleway" panose="020B0503030101060003"/>
              </a:rPr>
              <a:t>Prepaid cards and virtual wallets for people who organise their own care with a direct payment.</a:t>
            </a:r>
          </a:p>
          <a:p>
            <a:pPr>
              <a:lnSpc>
                <a:spcPct val="100000"/>
              </a:lnSpc>
              <a:spcBef>
                <a:spcPts val="600"/>
              </a:spcBef>
              <a:buFont typeface="+mj-lt"/>
              <a:buAutoNum type="arabicPeriod" startAt="4"/>
            </a:pPr>
            <a:r>
              <a:rPr lang="en-GB" sz="1200" dirty="0">
                <a:solidFill>
                  <a:srgbClr val="000000"/>
                </a:solidFill>
                <a:latin typeface="Raleway" panose="020B0503030101060003"/>
              </a:rPr>
              <a:t>We will support people who are </a:t>
            </a:r>
            <a:r>
              <a:rPr lang="en-US" sz="1200" i="0" dirty="0">
                <a:solidFill>
                  <a:srgbClr val="202A30"/>
                </a:solidFill>
                <a:effectLst/>
                <a:latin typeface="Raleway" panose="020B0503030101060003"/>
              </a:rPr>
              <a:t>new to technology to start using it.</a:t>
            </a:r>
          </a:p>
          <a:p>
            <a:pPr>
              <a:lnSpc>
                <a:spcPct val="100000"/>
              </a:lnSpc>
              <a:spcBef>
                <a:spcPts val="600"/>
              </a:spcBef>
              <a:buFont typeface="+mj-lt"/>
              <a:buAutoNum type="arabicPeriod" startAt="4"/>
            </a:pPr>
            <a:r>
              <a:rPr lang="en-US" sz="1200" i="0" dirty="0">
                <a:solidFill>
                  <a:srgbClr val="202A30"/>
                </a:solidFill>
                <a:effectLst/>
                <a:latin typeface="Raleway" panose="020B0503030101060003"/>
              </a:rPr>
              <a:t>We will support people to have a bigger range of equipment and adaptations </a:t>
            </a:r>
            <a:r>
              <a:rPr lang="en-US" sz="1200" dirty="0">
                <a:solidFill>
                  <a:srgbClr val="202A30"/>
                </a:solidFill>
                <a:latin typeface="Raleway" panose="020B0503030101060003"/>
              </a:rPr>
              <a:t>to chose from at home.</a:t>
            </a:r>
            <a:endParaRPr lang="en-US" sz="1200" i="0" dirty="0">
              <a:solidFill>
                <a:srgbClr val="202A30"/>
              </a:solidFill>
              <a:effectLst/>
              <a:latin typeface="Raleway" panose="020B0503030101060003"/>
            </a:endParaRPr>
          </a:p>
          <a:p>
            <a:pPr marL="0" indent="0">
              <a:lnSpc>
                <a:spcPct val="100000"/>
              </a:lnSpc>
              <a:spcBef>
                <a:spcPts val="600"/>
              </a:spcBef>
              <a:buNone/>
            </a:pPr>
            <a:endParaRPr lang="en-US" sz="1200" b="1" dirty="0">
              <a:solidFill>
                <a:srgbClr val="000000"/>
              </a:solidFill>
              <a:latin typeface="Raleway" panose="020B0503030101060003"/>
            </a:endParaRPr>
          </a:p>
          <a:p>
            <a:pPr marL="0" indent="0">
              <a:lnSpc>
                <a:spcPct val="100000"/>
              </a:lnSpc>
              <a:spcBef>
                <a:spcPts val="600"/>
              </a:spcBef>
              <a:buNone/>
            </a:pPr>
            <a:r>
              <a:rPr lang="en-GB" sz="1400" b="1" dirty="0">
                <a:solidFill>
                  <a:srgbClr val="00B2BB"/>
                </a:solidFill>
                <a:latin typeface="Raleway" panose="020B0503030101060003"/>
              </a:rPr>
              <a:t>What difference will it make?</a:t>
            </a:r>
          </a:p>
          <a:p>
            <a:pPr>
              <a:lnSpc>
                <a:spcPct val="100000"/>
              </a:lnSpc>
              <a:spcBef>
                <a:spcPts val="600"/>
              </a:spcBef>
            </a:pPr>
            <a:r>
              <a:rPr lang="en-US" sz="1200" dirty="0">
                <a:solidFill>
                  <a:srgbClr val="000000"/>
                </a:solidFill>
                <a:latin typeface="Raleway" panose="020B0503030101060003"/>
              </a:rPr>
              <a:t>It will mean more people have more control over their care.</a:t>
            </a:r>
            <a:endParaRPr lang="en-GB" sz="1200" dirty="0">
              <a:solidFill>
                <a:srgbClr val="000000"/>
              </a:solidFill>
              <a:latin typeface="Raleway" panose="020B0503030101060003"/>
            </a:endParaRPr>
          </a:p>
          <a:p>
            <a:pPr>
              <a:lnSpc>
                <a:spcPct val="100000"/>
              </a:lnSpc>
              <a:spcBef>
                <a:spcPts val="600"/>
              </a:spcBef>
            </a:pPr>
            <a:r>
              <a:rPr lang="en-US" sz="1200" dirty="0">
                <a:solidFill>
                  <a:srgbClr val="000000"/>
                </a:solidFill>
                <a:latin typeface="Raleway" panose="020B0503030101060003"/>
              </a:rPr>
              <a:t>It will improve people’s experience of social care by providing the right care at the right time and providing another way of getting support.</a:t>
            </a:r>
            <a:endParaRPr lang="en-GB" sz="1200" dirty="0">
              <a:solidFill>
                <a:srgbClr val="000000"/>
              </a:solidFill>
              <a:latin typeface="Raleway" panose="020B0503030101060003"/>
            </a:endParaRPr>
          </a:p>
          <a:p>
            <a:pPr>
              <a:lnSpc>
                <a:spcPct val="100000"/>
              </a:lnSpc>
              <a:spcBef>
                <a:spcPts val="600"/>
              </a:spcBef>
            </a:pPr>
            <a:r>
              <a:rPr lang="en-GB" sz="1200" dirty="0">
                <a:solidFill>
                  <a:srgbClr val="000000"/>
                </a:solidFill>
                <a:latin typeface="Raleway" panose="020B0503030101060003"/>
              </a:rPr>
              <a:t>It will reduce delays in the social care process by staff spending less time on administrative tasks.</a:t>
            </a:r>
          </a:p>
          <a:p>
            <a:pPr>
              <a:lnSpc>
                <a:spcPct val="100000"/>
              </a:lnSpc>
              <a:spcBef>
                <a:spcPts val="600"/>
              </a:spcBef>
            </a:pPr>
            <a:r>
              <a:rPr lang="en-GB" sz="1200" dirty="0">
                <a:solidFill>
                  <a:srgbClr val="000000"/>
                </a:solidFill>
                <a:latin typeface="Raleway" panose="020B0503030101060003"/>
              </a:rPr>
              <a:t>It will support people to remain independent in their own homes for longer.</a:t>
            </a:r>
          </a:p>
          <a:p>
            <a:pPr>
              <a:lnSpc>
                <a:spcPct val="100000"/>
              </a:lnSpc>
              <a:spcBef>
                <a:spcPts val="600"/>
              </a:spcBef>
            </a:pPr>
            <a:r>
              <a:rPr lang="en-US" sz="1200" dirty="0">
                <a:solidFill>
                  <a:srgbClr val="000000"/>
                </a:solidFill>
                <a:latin typeface="Raleway" panose="020B0503030101060003"/>
              </a:rPr>
              <a:t>It can improve the </a:t>
            </a:r>
            <a:r>
              <a:rPr lang="en-GB" sz="1200" dirty="0">
                <a:solidFill>
                  <a:srgbClr val="000000"/>
                </a:solidFill>
                <a:latin typeface="Raleway" panose="020B0503030101060003"/>
              </a:rPr>
              <a:t>experience carers have when interacting with staff, giving them more control and access to information.</a:t>
            </a:r>
          </a:p>
          <a:p>
            <a:pPr marL="0" indent="0">
              <a:lnSpc>
                <a:spcPct val="100000"/>
              </a:lnSpc>
              <a:spcBef>
                <a:spcPts val="600"/>
              </a:spcBef>
              <a:buNone/>
            </a:pPr>
            <a:r>
              <a:rPr lang="en-GB" sz="1400" b="1" dirty="0">
                <a:solidFill>
                  <a:srgbClr val="00B2BB"/>
                </a:solidFill>
                <a:latin typeface="Raleway" panose="020B0503030101060003"/>
              </a:rPr>
              <a:t>Who is going to do this?</a:t>
            </a:r>
          </a:p>
          <a:p>
            <a:pPr marL="0" indent="0">
              <a:lnSpc>
                <a:spcPct val="100000"/>
              </a:lnSpc>
              <a:spcBef>
                <a:spcPts val="600"/>
              </a:spcBef>
              <a:buNone/>
            </a:pPr>
            <a:r>
              <a:rPr lang="en-US" sz="1200" dirty="0">
                <a:solidFill>
                  <a:srgbClr val="000000"/>
                </a:solidFill>
                <a:latin typeface="Raleway" panose="020B0503030101060003"/>
              </a:rPr>
              <a:t>The work will be overseen by the Technology Enabled Care Board.</a:t>
            </a:r>
          </a:p>
          <a:p>
            <a:pPr marL="0" indent="0">
              <a:lnSpc>
                <a:spcPct val="100000"/>
              </a:lnSpc>
              <a:spcBef>
                <a:spcPts val="600"/>
              </a:spcBef>
              <a:buNone/>
            </a:pPr>
            <a:endParaRPr lang="en-US" sz="1200" dirty="0">
              <a:solidFill>
                <a:srgbClr val="000000">
                  <a:alpha val="70000"/>
                </a:srgbClr>
              </a:solidFill>
              <a:latin typeface="Raleway" panose="020B0503030101060003"/>
            </a:endParaRPr>
          </a:p>
          <a:p>
            <a:pPr marL="0" indent="0">
              <a:lnSpc>
                <a:spcPct val="100000"/>
              </a:lnSpc>
              <a:spcBef>
                <a:spcPts val="600"/>
              </a:spcBef>
              <a:buNone/>
            </a:pPr>
            <a:endParaRPr lang="en-US" sz="1200" dirty="0">
              <a:solidFill>
                <a:srgbClr val="000000">
                  <a:alpha val="70000"/>
                </a:srgbClr>
              </a:solidFill>
              <a:latin typeface="Raleway" panose="020B0503030101060003"/>
            </a:endParaRPr>
          </a:p>
          <a:p>
            <a:pPr marL="0" indent="0">
              <a:buNone/>
            </a:pPr>
            <a:endParaRPr lang="en-US" sz="1000" dirty="0">
              <a:solidFill>
                <a:srgbClr val="000000">
                  <a:alpha val="70000"/>
                </a:srgbClr>
              </a:solidFill>
              <a:latin typeface="Raleway" panose="020B0503030101060003"/>
            </a:endParaRPr>
          </a:p>
        </p:txBody>
      </p:sp>
    </p:spTree>
    <p:extLst>
      <p:ext uri="{BB962C8B-B14F-4D97-AF65-F5344CB8AC3E}">
        <p14:creationId xmlns:p14="http://schemas.microsoft.com/office/powerpoint/2010/main" val="532789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dirty="0">
                <a:latin typeface="Raleway" panose="020B0503030101060003"/>
              </a:rPr>
              <a:t>7. Support outside the home</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838199" y="1189607"/>
            <a:ext cx="11064055" cy="4969567"/>
          </a:xfrm>
        </p:spPr>
        <p:txBody>
          <a:bodyPr numCol="4" spcCol="252000">
            <a:noAutofit/>
          </a:bodyPr>
          <a:lstStyle/>
          <a:p>
            <a:pPr marL="0" indent="0">
              <a:buNone/>
            </a:pPr>
            <a:r>
              <a:rPr lang="en-GB" sz="1400" b="1" dirty="0">
                <a:solidFill>
                  <a:srgbClr val="00B2BB"/>
                </a:solidFill>
                <a:latin typeface="Raleway" panose="020B0503030101060003"/>
              </a:rPr>
              <a:t>What is support outside the home?</a:t>
            </a:r>
          </a:p>
          <a:p>
            <a:pPr marL="0" indent="0">
              <a:buNone/>
            </a:pPr>
            <a:r>
              <a:rPr lang="en-GB" sz="1200" dirty="0">
                <a:solidFill>
                  <a:srgbClr val="000000"/>
                </a:solidFill>
                <a:latin typeface="Raleway" panose="020B0503030101060003"/>
              </a:rPr>
              <a:t>In this strategy, support outside the home includes day centres, other activities and less traditional types of social care. </a:t>
            </a:r>
          </a:p>
          <a:p>
            <a:pPr marL="0" indent="0">
              <a:buNone/>
            </a:pPr>
            <a:r>
              <a:rPr lang="en-GB" sz="1400" b="1" dirty="0">
                <a:solidFill>
                  <a:srgbClr val="00B2BB"/>
                </a:solidFill>
                <a:latin typeface="Raleway" panose="020B0503030101060003"/>
              </a:rPr>
              <a:t>What do we need to focus on?</a:t>
            </a:r>
          </a:p>
          <a:p>
            <a:pPr marL="0" indent="0">
              <a:buNone/>
            </a:pPr>
            <a:r>
              <a:rPr lang="en-GB" sz="1200" dirty="0">
                <a:solidFill>
                  <a:srgbClr val="000000"/>
                </a:solidFill>
                <a:latin typeface="Raleway" panose="020B0503030101060003"/>
              </a:rPr>
              <a:t>We want daytime support options to change so that people have more flexibility and choice in when and where they get support.  We want people to take part in more of the activities and opportunities available to them in their local communities.  </a:t>
            </a:r>
          </a:p>
          <a:p>
            <a:pPr marL="0" indent="0">
              <a:buNone/>
            </a:pPr>
            <a:r>
              <a:rPr lang="en-GB" sz="1200" dirty="0">
                <a:solidFill>
                  <a:srgbClr val="000000"/>
                </a:solidFill>
                <a:latin typeface="Raleway" panose="020B0503030101060003"/>
              </a:rPr>
              <a:t>We are changing day centres in Tower Hamlets to community support ‘hubs’ with this in mind.</a:t>
            </a:r>
          </a:p>
          <a:p>
            <a:pPr marL="0" indent="0">
              <a:buNone/>
            </a:pPr>
            <a:r>
              <a:rPr lang="en-GB" sz="1400" b="1" dirty="0">
                <a:solidFill>
                  <a:srgbClr val="00B2BB"/>
                </a:solidFill>
                <a:latin typeface="Raleway" panose="020B0503030101060003"/>
              </a:rPr>
              <a:t>What will we do?</a:t>
            </a:r>
          </a:p>
          <a:p>
            <a:pPr>
              <a:buFont typeface="+mj-lt"/>
              <a:buAutoNum type="arabicPeriod"/>
            </a:pPr>
            <a:r>
              <a:rPr lang="en-GB" sz="1200" dirty="0">
                <a:solidFill>
                  <a:srgbClr val="000000"/>
                </a:solidFill>
                <a:latin typeface="Raleway" panose="020B0503030101060003"/>
              </a:rPr>
              <a:t>Open a new community support hub at </a:t>
            </a:r>
            <a:r>
              <a:rPr lang="en-GB" sz="1200" dirty="0" err="1">
                <a:solidFill>
                  <a:srgbClr val="000000"/>
                </a:solidFill>
                <a:latin typeface="Raleway" panose="020B0503030101060003"/>
              </a:rPr>
              <a:t>Sonali</a:t>
            </a:r>
            <a:r>
              <a:rPr lang="en-GB" sz="1200" dirty="0">
                <a:solidFill>
                  <a:srgbClr val="000000"/>
                </a:solidFill>
                <a:latin typeface="Raleway" panose="020B0503030101060003"/>
              </a:rPr>
              <a:t> Gardens for older people &amp; those with a physical disability.</a:t>
            </a:r>
          </a:p>
          <a:p>
            <a:pPr>
              <a:buFont typeface="+mj-lt"/>
              <a:buAutoNum type="arabicPeriod"/>
            </a:pPr>
            <a:r>
              <a:rPr lang="en-GB" sz="1200" dirty="0">
                <a:solidFill>
                  <a:srgbClr val="000000"/>
                </a:solidFill>
                <a:latin typeface="Raleway" panose="020B0503030101060003"/>
              </a:rPr>
              <a:t>Develop Russia Lane as a ‘dementia hub’ day service, providing specialist support to those with dementia and respite to unpaid carers</a:t>
            </a:r>
          </a:p>
          <a:p>
            <a:pPr>
              <a:buFont typeface="+mj-lt"/>
              <a:buAutoNum type="arabicPeriod"/>
            </a:pPr>
            <a:r>
              <a:rPr lang="en-GB" sz="1200" dirty="0">
                <a:solidFill>
                  <a:srgbClr val="000000"/>
                </a:solidFill>
                <a:latin typeface="Raleway" panose="020B0503030101060003"/>
              </a:rPr>
              <a:t>Develop Create as a ‘community hub’ for adults with a learning disability, with a ‘Think Work First’ approach that does more to support more adults with a learning disability in to employment.  </a:t>
            </a:r>
          </a:p>
          <a:p>
            <a:pPr>
              <a:buFont typeface="+mj-lt"/>
              <a:buAutoNum type="arabicPeriod"/>
            </a:pPr>
            <a:r>
              <a:rPr lang="en-GB" sz="1200" dirty="0">
                <a:solidFill>
                  <a:srgbClr val="000000"/>
                </a:solidFill>
                <a:latin typeface="Raleway" panose="020B0503030101060003"/>
              </a:rPr>
              <a:t>Develop a contractual framework for ‘spot-purchased’ learning disability services. This means supporting adults with a learning disability to attend daytime support options that meet certain requirements. </a:t>
            </a:r>
          </a:p>
          <a:p>
            <a:pPr>
              <a:buFont typeface="+mj-lt"/>
              <a:buAutoNum type="arabicPeriod"/>
            </a:pPr>
            <a:r>
              <a:rPr lang="en-GB" sz="1200" dirty="0">
                <a:solidFill>
                  <a:srgbClr val="000000"/>
                </a:solidFill>
                <a:latin typeface="Raleway" panose="020B0503030101060003"/>
              </a:rPr>
              <a:t>Address the barriers people say makes it harder to get out and about in their communities: Transport and the need for support, encouragement and clear information.</a:t>
            </a:r>
          </a:p>
          <a:p>
            <a:pPr>
              <a:buFont typeface="+mj-lt"/>
              <a:buAutoNum type="arabicPeriod"/>
            </a:pPr>
            <a:r>
              <a:rPr lang="en-GB" sz="1200" dirty="0">
                <a:solidFill>
                  <a:srgbClr val="000000"/>
                </a:solidFill>
                <a:latin typeface="Raleway" panose="020B0503030101060003"/>
              </a:rPr>
              <a:t>Work with others to develop more changing places toilet facilities in the borough.</a:t>
            </a:r>
            <a:endParaRPr lang="en-GB" sz="1400" dirty="0">
              <a:solidFill>
                <a:srgbClr val="00B2BB"/>
              </a:solidFill>
              <a:latin typeface="Raleway" panose="020B0503030101060003"/>
            </a:endParaRPr>
          </a:p>
          <a:p>
            <a:pPr marL="0" indent="0">
              <a:buNone/>
            </a:pPr>
            <a:r>
              <a:rPr lang="en-GB" sz="1400" b="1" dirty="0">
                <a:solidFill>
                  <a:srgbClr val="00B2BB"/>
                </a:solidFill>
                <a:latin typeface="Raleway" panose="020B0503030101060003"/>
              </a:rPr>
              <a:t>What difference will it make?</a:t>
            </a:r>
          </a:p>
          <a:p>
            <a:r>
              <a:rPr lang="en-GB" sz="1200" dirty="0">
                <a:solidFill>
                  <a:srgbClr val="000000"/>
                </a:solidFill>
                <a:latin typeface="Raleway" panose="020B0503030101060003"/>
              </a:rPr>
              <a:t>It will mean that day service buildings are used as community support hubs: Flexible bases for people to access the huge and vibrant range of activities available to people in Tower Hamlets, whilst providing a safe and inclusive space and the things service users have told us is important to them. </a:t>
            </a:r>
          </a:p>
          <a:p>
            <a:r>
              <a:rPr lang="en-GB" sz="1200" dirty="0">
                <a:solidFill>
                  <a:srgbClr val="000000"/>
                </a:solidFill>
                <a:latin typeface="Raleway" panose="020B0503030101060003"/>
              </a:rPr>
              <a:t>It will mean people are supported to use a bigger range of daytime activities in their local area. </a:t>
            </a:r>
          </a:p>
          <a:p>
            <a:r>
              <a:rPr lang="en-GB" sz="1200" dirty="0">
                <a:solidFill>
                  <a:srgbClr val="000000"/>
                </a:solidFill>
                <a:latin typeface="Raleway" panose="020B0503030101060003"/>
              </a:rPr>
              <a:t>It will mean that communities are brought into community support hub buildings where needed</a:t>
            </a:r>
          </a:p>
          <a:p>
            <a:r>
              <a:rPr lang="en-GB" sz="1200" dirty="0">
                <a:solidFill>
                  <a:srgbClr val="000000"/>
                </a:solidFill>
                <a:latin typeface="Raleway" panose="020B0503030101060003"/>
              </a:rPr>
              <a:t>It will mean that the quality of support is standardised and increased through the new contractual framework in learning disability services.</a:t>
            </a:r>
          </a:p>
          <a:p>
            <a:r>
              <a:rPr lang="en-GB" sz="1200" dirty="0">
                <a:solidFill>
                  <a:srgbClr val="000000"/>
                </a:solidFill>
                <a:latin typeface="Raleway" panose="020B0503030101060003"/>
              </a:rPr>
              <a:t>It will mean more people with a learning disability are supported into employment</a:t>
            </a:r>
          </a:p>
          <a:p>
            <a:pPr marL="0" indent="0">
              <a:buNone/>
            </a:pPr>
            <a:r>
              <a:rPr lang="en-GB" sz="1400" b="1" dirty="0">
                <a:solidFill>
                  <a:srgbClr val="00B2BB"/>
                </a:solidFill>
                <a:latin typeface="Raleway" panose="020B0503030101060003"/>
              </a:rPr>
              <a:t>Who is going to do this?</a:t>
            </a:r>
          </a:p>
          <a:p>
            <a:pPr marL="0" indent="0">
              <a:buNone/>
            </a:pPr>
            <a:r>
              <a:rPr lang="en-GB" sz="1200" dirty="0">
                <a:solidFill>
                  <a:srgbClr val="000000"/>
                </a:solidFill>
                <a:latin typeface="Raleway" panose="020B0503030101060003"/>
              </a:rPr>
              <a:t>This work will be led by both adult social care and integrated commissioning teams, overseen by the Day Opportunities Transformation Project Board.</a:t>
            </a:r>
            <a:endParaRPr lang="en-GB" sz="1200" dirty="0">
              <a:solidFill>
                <a:srgbClr val="000000">
                  <a:alpha val="70000"/>
                </a:srgbClr>
              </a:solidFill>
              <a:latin typeface="Raleway" panose="020B0503030101060003"/>
            </a:endParaRPr>
          </a:p>
          <a:p>
            <a:pPr marL="0" indent="0">
              <a:buNone/>
            </a:pPr>
            <a:endParaRPr lang="en-GB" sz="1200" dirty="0">
              <a:solidFill>
                <a:srgbClr val="000000">
                  <a:alpha val="70000"/>
                </a:srgbClr>
              </a:solidFill>
              <a:latin typeface="Raleway" panose="020B0503030101060003"/>
            </a:endParaRPr>
          </a:p>
        </p:txBody>
      </p:sp>
    </p:spTree>
    <p:extLst>
      <p:ext uri="{BB962C8B-B14F-4D97-AF65-F5344CB8AC3E}">
        <p14:creationId xmlns:p14="http://schemas.microsoft.com/office/powerpoint/2010/main" val="414412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dirty="0">
                <a:latin typeface="Raleway" panose="020B0503030101060003"/>
              </a:rPr>
              <a:t>8. Working together with others</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838199" y="1189607"/>
            <a:ext cx="11064055" cy="5211193"/>
          </a:xfrm>
        </p:spPr>
        <p:txBody>
          <a:bodyPr numCol="4" spcCol="252000">
            <a:normAutofit/>
          </a:bodyPr>
          <a:lstStyle/>
          <a:p>
            <a:pPr marL="0" indent="0">
              <a:lnSpc>
                <a:spcPct val="100000"/>
              </a:lnSpc>
              <a:spcBef>
                <a:spcPts val="600"/>
              </a:spcBef>
              <a:buNone/>
            </a:pPr>
            <a:r>
              <a:rPr lang="en-GB" sz="1300" b="1" dirty="0">
                <a:solidFill>
                  <a:srgbClr val="00B2BB"/>
                </a:solidFill>
                <a:latin typeface="Raleway" panose="020B0503030101060003"/>
              </a:rPr>
              <a:t>What does this mean?</a:t>
            </a:r>
          </a:p>
          <a:p>
            <a:pPr marL="0" indent="0">
              <a:lnSpc>
                <a:spcPct val="100000"/>
              </a:lnSpc>
              <a:spcBef>
                <a:spcPts val="600"/>
              </a:spcBef>
              <a:buNone/>
            </a:pPr>
            <a:r>
              <a:rPr lang="en-GB" sz="1100" dirty="0">
                <a:solidFill>
                  <a:srgbClr val="000000"/>
                </a:solidFill>
                <a:latin typeface="Raleway" panose="020B0503030101060003"/>
              </a:rPr>
              <a:t>It means better working between adult social care and other organisations – particularly between adult social care and health services, and between social care and housing. </a:t>
            </a:r>
          </a:p>
          <a:p>
            <a:pPr marL="0" indent="0">
              <a:lnSpc>
                <a:spcPct val="100000"/>
              </a:lnSpc>
              <a:spcBef>
                <a:spcPts val="600"/>
              </a:spcBef>
              <a:buNone/>
            </a:pPr>
            <a:r>
              <a:rPr lang="en-GB" sz="1300" b="1" dirty="0">
                <a:solidFill>
                  <a:srgbClr val="00B2BB"/>
                </a:solidFill>
                <a:latin typeface="Raleway" panose="020B0503030101060003"/>
              </a:rPr>
              <a:t>What do we need to focus on?</a:t>
            </a:r>
          </a:p>
          <a:p>
            <a:pPr marL="0" indent="0">
              <a:lnSpc>
                <a:spcPct val="100000"/>
              </a:lnSpc>
              <a:spcBef>
                <a:spcPts val="600"/>
              </a:spcBef>
              <a:buNone/>
            </a:pPr>
            <a:r>
              <a:rPr lang="en-GB" sz="1100" dirty="0">
                <a:solidFill>
                  <a:srgbClr val="000000"/>
                </a:solidFill>
                <a:latin typeface="Raleway" panose="020B0503030101060003"/>
              </a:rPr>
              <a:t>We want to work closely with health services to provide joined-up support to people who need care and support – acting as a single system. This includes with patients in hospital, in other care settings and at home. </a:t>
            </a:r>
          </a:p>
          <a:p>
            <a:pPr marL="0" indent="0">
              <a:lnSpc>
                <a:spcPct val="100000"/>
              </a:lnSpc>
              <a:spcBef>
                <a:spcPts val="600"/>
              </a:spcBef>
              <a:buNone/>
            </a:pPr>
            <a:r>
              <a:rPr lang="en-GB" sz="1100" dirty="0">
                <a:solidFill>
                  <a:srgbClr val="000000"/>
                </a:solidFill>
                <a:latin typeface="Raleway" panose="020B0503030101060003"/>
              </a:rPr>
              <a:t>We want to improve how we work with housing, particularly around adaptations and equipment. </a:t>
            </a:r>
          </a:p>
          <a:p>
            <a:pPr marL="0" indent="0">
              <a:lnSpc>
                <a:spcPct val="100000"/>
              </a:lnSpc>
              <a:spcBef>
                <a:spcPts val="600"/>
              </a:spcBef>
              <a:buNone/>
            </a:pPr>
            <a:r>
              <a:rPr lang="en-GB" sz="1100" dirty="0">
                <a:solidFill>
                  <a:srgbClr val="000000"/>
                </a:solidFill>
                <a:latin typeface="Raleway" panose="020B0503030101060003"/>
              </a:rPr>
              <a:t>We want to improve how we work with residents, adult social care users – doing more to ‘coproduce’ support and services so that we are working in equal partnership. </a:t>
            </a:r>
          </a:p>
          <a:p>
            <a:pPr marL="0" indent="0">
              <a:lnSpc>
                <a:spcPct val="100000"/>
              </a:lnSpc>
              <a:spcBef>
                <a:spcPts val="600"/>
              </a:spcBef>
              <a:buNone/>
            </a:pPr>
            <a:r>
              <a:rPr lang="en-GB" sz="1100" dirty="0">
                <a:solidFill>
                  <a:srgbClr val="000000"/>
                </a:solidFill>
                <a:latin typeface="Raleway" panose="020B0503030101060003"/>
              </a:rPr>
              <a:t>Finally, we want to strengthen how we work with the organisations we commission and with the voluntary and community sector.</a:t>
            </a:r>
          </a:p>
          <a:p>
            <a:pPr marL="0" indent="0">
              <a:lnSpc>
                <a:spcPct val="100000"/>
              </a:lnSpc>
              <a:spcBef>
                <a:spcPts val="600"/>
              </a:spcBef>
              <a:buNone/>
            </a:pPr>
            <a:endParaRPr lang="en-GB" sz="1300" b="1" dirty="0">
              <a:solidFill>
                <a:srgbClr val="00B2BB"/>
              </a:solidFill>
              <a:latin typeface="Raleway" panose="020B0503030101060003"/>
            </a:endParaRPr>
          </a:p>
          <a:p>
            <a:pPr marL="0" indent="0">
              <a:lnSpc>
                <a:spcPct val="100000"/>
              </a:lnSpc>
              <a:spcBef>
                <a:spcPts val="600"/>
              </a:spcBef>
              <a:buNone/>
            </a:pPr>
            <a:r>
              <a:rPr lang="en-GB" sz="1300" b="1" dirty="0">
                <a:solidFill>
                  <a:srgbClr val="00B2BB"/>
                </a:solidFill>
                <a:latin typeface="Raleway" panose="020B0503030101060003"/>
              </a:rPr>
              <a:t>What will we do?</a:t>
            </a:r>
          </a:p>
          <a:p>
            <a:pPr>
              <a:lnSpc>
                <a:spcPct val="100000"/>
              </a:lnSpc>
              <a:spcBef>
                <a:spcPts val="600"/>
              </a:spcBef>
              <a:buFont typeface="+mj-lt"/>
              <a:buAutoNum type="arabicPeriod"/>
            </a:pPr>
            <a:r>
              <a:rPr lang="en-GB" sz="1100" dirty="0">
                <a:solidFill>
                  <a:srgbClr val="000000"/>
                </a:solidFill>
                <a:latin typeface="Raleway" panose="020B0503030101060003"/>
              </a:rPr>
              <a:t>We have launched a new information and advice service for residents covering health and care. </a:t>
            </a:r>
          </a:p>
          <a:p>
            <a:pPr>
              <a:lnSpc>
                <a:spcPct val="100000"/>
              </a:lnSpc>
              <a:spcBef>
                <a:spcPts val="600"/>
              </a:spcBef>
              <a:buFont typeface="+mj-lt"/>
              <a:buAutoNum type="arabicPeriod" startAt="2"/>
            </a:pPr>
            <a:r>
              <a:rPr lang="en-GB" sz="1100" dirty="0">
                <a:solidFill>
                  <a:srgbClr val="000000"/>
                </a:solidFill>
                <a:latin typeface="Raleway" panose="020B0503030101060003"/>
              </a:rPr>
              <a:t>Have a new model of homecare that includes closer working between care workers and health staff.</a:t>
            </a:r>
          </a:p>
          <a:p>
            <a:pPr>
              <a:lnSpc>
                <a:spcPct val="100000"/>
              </a:lnSpc>
              <a:spcBef>
                <a:spcPts val="600"/>
              </a:spcBef>
              <a:buFont typeface="+mj-lt"/>
              <a:buAutoNum type="arabicPeriod" startAt="2"/>
            </a:pPr>
            <a:r>
              <a:rPr lang="en-GB" sz="1100" dirty="0">
                <a:solidFill>
                  <a:srgbClr val="000000"/>
                </a:solidFill>
                <a:latin typeface="Raleway" panose="020B0503030101060003"/>
              </a:rPr>
              <a:t>Integrate reablement in social care with rehabilitation in health services so there is one joined-up service.</a:t>
            </a:r>
            <a:endParaRPr lang="en-GB" sz="1100" dirty="0">
              <a:solidFill>
                <a:srgbClr val="000000"/>
              </a:solidFill>
              <a:highlight>
                <a:srgbClr val="FFFF00"/>
              </a:highlight>
              <a:latin typeface="Raleway" panose="020B0503030101060003"/>
            </a:endParaRPr>
          </a:p>
          <a:p>
            <a:pPr>
              <a:lnSpc>
                <a:spcPct val="100000"/>
              </a:lnSpc>
              <a:spcBef>
                <a:spcPts val="600"/>
              </a:spcBef>
              <a:buFont typeface="+mj-lt"/>
              <a:buAutoNum type="arabicPeriod" startAt="2"/>
            </a:pPr>
            <a:r>
              <a:rPr lang="en-GB" sz="1100" dirty="0">
                <a:solidFill>
                  <a:srgbClr val="000000"/>
                </a:solidFill>
                <a:latin typeface="Raleway" panose="020B0503030101060003"/>
              </a:rPr>
              <a:t>Have a strong approach to care coordination and multi-disciplinary working across the borough.</a:t>
            </a:r>
          </a:p>
          <a:p>
            <a:pPr lvl="0">
              <a:lnSpc>
                <a:spcPct val="100000"/>
              </a:lnSpc>
              <a:spcBef>
                <a:spcPts val="600"/>
              </a:spcBef>
              <a:buFont typeface="+mj-lt"/>
              <a:buAutoNum type="arabicPeriod" startAt="2"/>
            </a:pPr>
            <a:r>
              <a:rPr lang="en-GB" sz="1100" dirty="0">
                <a:solidFill>
                  <a:srgbClr val="000000"/>
                </a:solidFill>
                <a:latin typeface="Raleway" panose="020B0503030101060003"/>
              </a:rPr>
              <a:t>Reflect on and improve the Integrated Discharge Hubs. These are teams of health staff and social workers who aim to discharge people safely from hospital as soon as they are ready.</a:t>
            </a:r>
          </a:p>
          <a:p>
            <a:pPr lvl="0">
              <a:lnSpc>
                <a:spcPct val="100000"/>
              </a:lnSpc>
              <a:spcBef>
                <a:spcPts val="600"/>
              </a:spcBef>
              <a:buFont typeface="+mj-lt"/>
              <a:buAutoNum type="arabicPeriod" startAt="2"/>
            </a:pPr>
            <a:r>
              <a:rPr lang="en-GB" sz="1100" dirty="0">
                <a:solidFill>
                  <a:srgbClr val="000000"/>
                </a:solidFill>
                <a:latin typeface="Raleway" panose="020B0503030101060003"/>
              </a:rPr>
              <a:t>Reflect on and improve the process of </a:t>
            </a:r>
            <a:r>
              <a:rPr lang="en-US" sz="1100" b="0" i="0" u="none" strike="noStrike" baseline="0" dirty="0">
                <a:solidFill>
                  <a:srgbClr val="000000"/>
                </a:solidFill>
                <a:latin typeface="Raleway" panose="020B0503030101060003"/>
              </a:rPr>
              <a:t>discharging people from hospital with support that is then refined and reviewed when they </a:t>
            </a:r>
            <a:r>
              <a:rPr lang="en-US" sz="1100" dirty="0">
                <a:solidFill>
                  <a:srgbClr val="000000"/>
                </a:solidFill>
                <a:latin typeface="Raleway" panose="020B0503030101060003"/>
              </a:rPr>
              <a:t>are</a:t>
            </a:r>
            <a:r>
              <a:rPr lang="en-US" sz="1100" b="0" i="0" u="none" strike="noStrike" baseline="0" dirty="0">
                <a:solidFill>
                  <a:srgbClr val="000000"/>
                </a:solidFill>
                <a:latin typeface="Raleway" panose="020B0503030101060003"/>
              </a:rPr>
              <a:t> at home </a:t>
            </a:r>
            <a:endParaRPr lang="en-GB" sz="1100" dirty="0">
              <a:solidFill>
                <a:srgbClr val="000000"/>
              </a:solidFill>
              <a:latin typeface="Raleway" panose="020B0503030101060003"/>
            </a:endParaRPr>
          </a:p>
          <a:p>
            <a:pPr lvl="0">
              <a:lnSpc>
                <a:spcPct val="100000"/>
              </a:lnSpc>
              <a:spcBef>
                <a:spcPts val="600"/>
              </a:spcBef>
              <a:buFont typeface="+mj-lt"/>
              <a:buAutoNum type="arabicPeriod" startAt="2"/>
            </a:pPr>
            <a:r>
              <a:rPr lang="en-GB" sz="1100" b="0" dirty="0">
                <a:solidFill>
                  <a:srgbClr val="000000"/>
                </a:solidFill>
                <a:latin typeface="Raleway" panose="020B0503030101060003"/>
              </a:rPr>
              <a:t>Hav</a:t>
            </a:r>
            <a:r>
              <a:rPr lang="en-GB" sz="1100" dirty="0">
                <a:solidFill>
                  <a:srgbClr val="000000"/>
                </a:solidFill>
                <a:latin typeface="Raleway" panose="020B0503030101060003"/>
              </a:rPr>
              <a:t>e a wider range of professionals who can provide some equipment and adaptations (called ‘trusted assessors’) </a:t>
            </a:r>
          </a:p>
          <a:p>
            <a:pPr lvl="0">
              <a:lnSpc>
                <a:spcPct val="100000"/>
              </a:lnSpc>
              <a:spcBef>
                <a:spcPts val="600"/>
              </a:spcBef>
              <a:buFont typeface="+mj-lt"/>
              <a:buAutoNum type="arabicPeriod" startAt="2"/>
            </a:pPr>
            <a:r>
              <a:rPr lang="en-GB" sz="1100" dirty="0">
                <a:solidFill>
                  <a:srgbClr val="000000"/>
                </a:solidFill>
                <a:latin typeface="Raleway" panose="020B0503030101060003"/>
              </a:rPr>
              <a:t>Enhance the care provided to people at the end of their lives, so staff work together to provide personalised support tailored to each person.</a:t>
            </a:r>
          </a:p>
          <a:p>
            <a:pPr>
              <a:lnSpc>
                <a:spcPct val="100000"/>
              </a:lnSpc>
              <a:spcBef>
                <a:spcPts val="600"/>
              </a:spcBef>
              <a:buFont typeface="+mj-lt"/>
              <a:buAutoNum type="arabicPeriod" startAt="2"/>
            </a:pPr>
            <a:r>
              <a:rPr lang="en-GB" sz="1100" dirty="0">
                <a:solidFill>
                  <a:srgbClr val="000000"/>
                </a:solidFill>
                <a:latin typeface="Raleway" panose="020B0503030101060003"/>
              </a:rPr>
              <a:t>Do more to link up direct payments in adult social care with personal health budgets in health services.</a:t>
            </a:r>
          </a:p>
          <a:p>
            <a:pPr lvl="0">
              <a:lnSpc>
                <a:spcPct val="100000"/>
              </a:lnSpc>
              <a:spcBef>
                <a:spcPts val="600"/>
              </a:spcBef>
              <a:buFont typeface="+mj-lt"/>
              <a:buAutoNum type="arabicPeriod" startAt="2"/>
            </a:pPr>
            <a:r>
              <a:rPr lang="en-GB" sz="1100" dirty="0">
                <a:solidFill>
                  <a:srgbClr val="000000"/>
                </a:solidFill>
                <a:latin typeface="Raleway" panose="020B0503030101060003"/>
              </a:rPr>
              <a:t>Share more of our resources and budgets when working towards shared goals. </a:t>
            </a:r>
          </a:p>
          <a:p>
            <a:pPr lvl="0">
              <a:lnSpc>
                <a:spcPct val="100000"/>
              </a:lnSpc>
              <a:spcBef>
                <a:spcPts val="600"/>
              </a:spcBef>
              <a:buFont typeface="+mj-lt"/>
              <a:buAutoNum type="arabicPeriod" startAt="2"/>
            </a:pPr>
            <a:r>
              <a:rPr lang="en-GB" sz="1100" dirty="0">
                <a:solidFill>
                  <a:srgbClr val="000000"/>
                </a:solidFill>
                <a:latin typeface="Raleway" panose="020B0503030101060003"/>
              </a:rPr>
              <a:t>Develop protocols for staff to ensure that all parts of the health and care system are considered when changes are planned.</a:t>
            </a:r>
          </a:p>
          <a:p>
            <a:pPr lvl="0">
              <a:lnSpc>
                <a:spcPct val="100000"/>
              </a:lnSpc>
              <a:spcBef>
                <a:spcPts val="600"/>
              </a:spcBef>
              <a:buFont typeface="+mj-lt"/>
              <a:buAutoNum type="arabicPeriod" startAt="2"/>
            </a:pPr>
            <a:r>
              <a:rPr lang="en-GB" sz="1100" dirty="0">
                <a:solidFill>
                  <a:srgbClr val="000000"/>
                </a:solidFill>
                <a:latin typeface="Raleway" panose="020B0503030101060003"/>
              </a:rPr>
              <a:t>Continue work on ‘transforming care’, supporting people with a learning disability to avoid long-term hospital admission.</a:t>
            </a:r>
          </a:p>
          <a:p>
            <a:pPr lvl="0">
              <a:lnSpc>
                <a:spcPct val="100000"/>
              </a:lnSpc>
              <a:spcBef>
                <a:spcPts val="600"/>
              </a:spcBef>
              <a:buFont typeface="+mj-lt"/>
              <a:buAutoNum type="arabicPeriod" startAt="2"/>
            </a:pPr>
            <a:r>
              <a:rPr lang="en-GB" sz="1100" dirty="0">
                <a:solidFill>
                  <a:srgbClr val="000000"/>
                </a:solidFill>
                <a:latin typeface="Raleway" panose="020B0503030101060003"/>
              </a:rPr>
              <a:t>Better use the Disabled Facilities Grant to support people with adaptations to their home.</a:t>
            </a:r>
          </a:p>
          <a:p>
            <a:pPr lvl="0">
              <a:lnSpc>
                <a:spcPct val="100000"/>
              </a:lnSpc>
              <a:spcBef>
                <a:spcPts val="600"/>
              </a:spcBef>
              <a:buFont typeface="+mj-lt"/>
              <a:buAutoNum type="arabicPeriod" startAt="2"/>
            </a:pPr>
            <a:r>
              <a:rPr lang="en-GB" sz="1100" dirty="0">
                <a:solidFill>
                  <a:srgbClr val="000000"/>
                </a:solidFill>
                <a:latin typeface="Raleway" panose="020B0503030101060003"/>
              </a:rPr>
              <a:t>Raise awareness of social care with housing associations so that roles, responsibilities and processes are better understood.</a:t>
            </a:r>
          </a:p>
          <a:p>
            <a:pPr lvl="0">
              <a:lnSpc>
                <a:spcPct val="100000"/>
              </a:lnSpc>
              <a:spcBef>
                <a:spcPts val="600"/>
              </a:spcBef>
              <a:buFont typeface="+mj-lt"/>
              <a:buAutoNum type="arabicPeriod" startAt="2"/>
            </a:pPr>
            <a:r>
              <a:rPr lang="en-GB" sz="1100" dirty="0">
                <a:solidFill>
                  <a:srgbClr val="000000"/>
                </a:solidFill>
                <a:latin typeface="Raleway" panose="020B0503030101060003"/>
              </a:rPr>
              <a:t>Look at how to involve residents and volunteers more in the work of social care.</a:t>
            </a:r>
          </a:p>
          <a:p>
            <a:pPr lvl="0">
              <a:lnSpc>
                <a:spcPct val="100000"/>
              </a:lnSpc>
              <a:spcBef>
                <a:spcPts val="600"/>
              </a:spcBef>
              <a:buFont typeface="+mj-lt"/>
              <a:buAutoNum type="arabicPeriod" startAt="2"/>
            </a:pPr>
            <a:r>
              <a:rPr lang="en-GB" sz="1100" dirty="0">
                <a:solidFill>
                  <a:srgbClr val="000000"/>
                </a:solidFill>
                <a:latin typeface="Raleway" panose="020B0503030101060003"/>
              </a:rPr>
              <a:t>Involve people who use social care and carers in the planning, delivery and monitoring of social care.</a:t>
            </a:r>
          </a:p>
          <a:p>
            <a:pPr lvl="0">
              <a:lnSpc>
                <a:spcPct val="100000"/>
              </a:lnSpc>
              <a:spcBef>
                <a:spcPts val="600"/>
              </a:spcBef>
              <a:buFont typeface="+mj-lt"/>
              <a:buAutoNum type="arabicPeriod" startAt="2"/>
            </a:pPr>
            <a:r>
              <a:rPr lang="en-GB" sz="1100" dirty="0">
                <a:solidFill>
                  <a:srgbClr val="000000"/>
                </a:solidFill>
                <a:latin typeface="Raleway" panose="020B0503030101060003"/>
              </a:rPr>
              <a:t>Involve people who use social care and carers in key decisions and activities, including in staff recruitment decisions, staff training </a:t>
            </a:r>
            <a:r>
              <a:rPr lang="en-GB" sz="1100">
                <a:solidFill>
                  <a:srgbClr val="000000"/>
                </a:solidFill>
                <a:latin typeface="Raleway" panose="020B0503030101060003"/>
              </a:rPr>
              <a:t>and service design.</a:t>
            </a:r>
            <a:endParaRPr lang="en-GB" sz="1100" dirty="0">
              <a:solidFill>
                <a:srgbClr val="000000"/>
              </a:solidFill>
              <a:latin typeface="Raleway" panose="020B0503030101060003"/>
            </a:endParaRPr>
          </a:p>
          <a:p>
            <a:pPr lvl="0">
              <a:lnSpc>
                <a:spcPct val="100000"/>
              </a:lnSpc>
              <a:spcBef>
                <a:spcPts val="600"/>
              </a:spcBef>
              <a:buFont typeface="+mj-lt"/>
              <a:buAutoNum type="arabicPeriod" startAt="2"/>
            </a:pPr>
            <a:r>
              <a:rPr lang="en-GB" sz="1100" dirty="0">
                <a:solidFill>
                  <a:srgbClr val="000000"/>
                </a:solidFill>
                <a:latin typeface="Raleway" panose="020B0503030101060003"/>
              </a:rPr>
              <a:t>Co-deliver this strategy with people who use social care and carers.</a:t>
            </a:r>
          </a:p>
          <a:p>
            <a:pPr marL="0" lvl="0" indent="0">
              <a:lnSpc>
                <a:spcPct val="100000"/>
              </a:lnSpc>
              <a:spcBef>
                <a:spcPts val="600"/>
              </a:spcBef>
              <a:buNone/>
            </a:pPr>
            <a:endParaRPr lang="en-GB" sz="1100" dirty="0">
              <a:solidFill>
                <a:srgbClr val="000000"/>
              </a:solidFill>
              <a:latin typeface="Raleway" panose="020B0503030101060003"/>
            </a:endParaRPr>
          </a:p>
          <a:p>
            <a:pPr marL="0" indent="0">
              <a:buNone/>
            </a:pPr>
            <a:endParaRPr lang="en-GB" sz="1200" dirty="0">
              <a:solidFill>
                <a:srgbClr val="000000">
                  <a:alpha val="70000"/>
                </a:srgbClr>
              </a:solidFill>
              <a:latin typeface="Raleway" panose="020B0503030101060003"/>
            </a:endParaRPr>
          </a:p>
        </p:txBody>
      </p:sp>
    </p:spTree>
    <p:extLst>
      <p:ext uri="{BB962C8B-B14F-4D97-AF65-F5344CB8AC3E}">
        <p14:creationId xmlns:p14="http://schemas.microsoft.com/office/powerpoint/2010/main" val="205355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dirty="0">
                <a:latin typeface="Raleway" panose="020B0503030101060003"/>
              </a:rPr>
              <a:t>8. Working together with others </a:t>
            </a:r>
            <a:r>
              <a:rPr lang="en-GB" sz="3000" dirty="0">
                <a:latin typeface="Raleway" panose="020B0503030101060003"/>
              </a:rPr>
              <a:t>(continued)</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838199" y="1189607"/>
            <a:ext cx="11064055" cy="5340502"/>
          </a:xfrm>
        </p:spPr>
        <p:txBody>
          <a:bodyPr numCol="4" spcCol="252000">
            <a:normAutofit/>
          </a:bodyPr>
          <a:lstStyle/>
          <a:p>
            <a:pPr marL="0" lvl="0" indent="0">
              <a:lnSpc>
                <a:spcPct val="100000"/>
              </a:lnSpc>
              <a:spcBef>
                <a:spcPts val="600"/>
              </a:spcBef>
              <a:buNone/>
            </a:pPr>
            <a:r>
              <a:rPr lang="en-GB" sz="1300" b="1" dirty="0">
                <a:solidFill>
                  <a:srgbClr val="00B2BB"/>
                </a:solidFill>
                <a:latin typeface="Raleway" panose="020B0503030101060003"/>
              </a:rPr>
              <a:t>What difference will it make?</a:t>
            </a:r>
          </a:p>
          <a:p>
            <a:pPr>
              <a:lnSpc>
                <a:spcPct val="100000"/>
              </a:lnSpc>
              <a:spcBef>
                <a:spcPts val="600"/>
              </a:spcBef>
            </a:pPr>
            <a:r>
              <a:rPr lang="en-GB" sz="1100" dirty="0">
                <a:solidFill>
                  <a:srgbClr val="000000"/>
                </a:solidFill>
                <a:latin typeface="Raleway" panose="020B0503030101060003"/>
              </a:rPr>
              <a:t>It will reduce the time people need to stay in hospital </a:t>
            </a:r>
          </a:p>
          <a:p>
            <a:pPr>
              <a:lnSpc>
                <a:spcPct val="100000"/>
              </a:lnSpc>
              <a:spcBef>
                <a:spcPts val="600"/>
              </a:spcBef>
            </a:pPr>
            <a:r>
              <a:rPr lang="en-GB" sz="1100" dirty="0">
                <a:solidFill>
                  <a:srgbClr val="000000"/>
                </a:solidFill>
                <a:latin typeface="Raleway" panose="020B0503030101060003"/>
              </a:rPr>
              <a:t>It will mean more people are cared for in their community and supported to live independently.</a:t>
            </a:r>
          </a:p>
          <a:p>
            <a:pPr>
              <a:lnSpc>
                <a:spcPct val="100000"/>
              </a:lnSpc>
              <a:spcBef>
                <a:spcPts val="600"/>
              </a:spcBef>
            </a:pPr>
            <a:r>
              <a:rPr lang="en-GB" sz="1100" dirty="0">
                <a:solidFill>
                  <a:srgbClr val="000000"/>
                </a:solidFill>
                <a:latin typeface="Raleway" panose="020B0503030101060003"/>
              </a:rPr>
              <a:t>It will mean that avoidable hospital admission or escalations of support are avoided.</a:t>
            </a:r>
          </a:p>
          <a:p>
            <a:pPr>
              <a:lnSpc>
                <a:spcPct val="100000"/>
              </a:lnSpc>
              <a:spcBef>
                <a:spcPts val="600"/>
              </a:spcBef>
            </a:pPr>
            <a:r>
              <a:rPr lang="en-GB" sz="1100" dirty="0">
                <a:solidFill>
                  <a:srgbClr val="000000"/>
                </a:solidFill>
                <a:latin typeface="Raleway" panose="020B0503030101060003"/>
              </a:rPr>
              <a:t>It will mean less duplication in roles and services between health and social care</a:t>
            </a:r>
          </a:p>
          <a:p>
            <a:pPr>
              <a:lnSpc>
                <a:spcPct val="100000"/>
              </a:lnSpc>
              <a:spcBef>
                <a:spcPts val="600"/>
              </a:spcBef>
            </a:pPr>
            <a:r>
              <a:rPr lang="en-GB" sz="1100" dirty="0">
                <a:solidFill>
                  <a:srgbClr val="000000"/>
                </a:solidFill>
                <a:latin typeface="Raleway" panose="020B0503030101060003"/>
              </a:rPr>
              <a:t>It will mean a smoother, more joined-up experience of health and care.</a:t>
            </a:r>
          </a:p>
          <a:p>
            <a:pPr>
              <a:lnSpc>
                <a:spcPct val="100000"/>
              </a:lnSpc>
              <a:spcBef>
                <a:spcPts val="600"/>
              </a:spcBef>
            </a:pPr>
            <a:r>
              <a:rPr lang="en-GB" sz="1100" dirty="0">
                <a:solidFill>
                  <a:srgbClr val="000000"/>
                </a:solidFill>
                <a:latin typeface="Raleway" panose="020B0503030101060003"/>
              </a:rPr>
              <a:t>It will mean staff see themselves as playing an individual part in a larger, inter-connected ecosystem.</a:t>
            </a:r>
          </a:p>
          <a:p>
            <a:pPr>
              <a:lnSpc>
                <a:spcPct val="100000"/>
              </a:lnSpc>
              <a:spcBef>
                <a:spcPts val="600"/>
              </a:spcBef>
            </a:pPr>
            <a:r>
              <a:rPr lang="en-GB" sz="1100" dirty="0">
                <a:solidFill>
                  <a:srgbClr val="000000"/>
                </a:solidFill>
                <a:latin typeface="Raleway" panose="020B0503030101060003"/>
              </a:rPr>
              <a:t>It will mean health and social care staff work collaboratively to plan changes and solve problems.</a:t>
            </a:r>
          </a:p>
          <a:p>
            <a:pPr>
              <a:lnSpc>
                <a:spcPct val="100000"/>
              </a:lnSpc>
              <a:spcBef>
                <a:spcPts val="600"/>
              </a:spcBef>
            </a:pPr>
            <a:r>
              <a:rPr lang="en-GB" sz="1100" dirty="0">
                <a:solidFill>
                  <a:srgbClr val="000000"/>
                </a:solidFill>
                <a:latin typeface="Raleway" panose="020B0503030101060003"/>
              </a:rPr>
              <a:t>It will mean people who need adaptations to their home get these without unnecessary delay.</a:t>
            </a:r>
          </a:p>
          <a:p>
            <a:pPr marL="0" indent="0">
              <a:lnSpc>
                <a:spcPct val="100000"/>
              </a:lnSpc>
              <a:spcBef>
                <a:spcPts val="600"/>
              </a:spcBef>
              <a:buNone/>
            </a:pPr>
            <a:r>
              <a:rPr lang="en-GB" sz="1300" b="1" dirty="0">
                <a:solidFill>
                  <a:srgbClr val="00B2BB"/>
                </a:solidFill>
                <a:latin typeface="Raleway" panose="020B0503030101060003"/>
              </a:rPr>
              <a:t>Who is going to do this?</a:t>
            </a:r>
          </a:p>
          <a:p>
            <a:pPr marL="0" indent="0">
              <a:lnSpc>
                <a:spcPct val="100000"/>
              </a:lnSpc>
              <a:spcBef>
                <a:spcPts val="600"/>
              </a:spcBef>
              <a:buNone/>
            </a:pPr>
            <a:r>
              <a:rPr lang="en-GB" sz="1100" dirty="0">
                <a:solidFill>
                  <a:srgbClr val="000000"/>
                </a:solidFill>
                <a:latin typeface="Raleway" panose="020B0503030101060003"/>
                <a:ea typeface="Calibri" panose="020F0502020204030204" pitchFamily="34" charset="0"/>
              </a:rPr>
              <a:t>Work with health services </a:t>
            </a:r>
            <a:r>
              <a:rPr lang="en-GB" sz="1100" dirty="0">
                <a:solidFill>
                  <a:srgbClr val="000000"/>
                </a:solidFill>
                <a:effectLst/>
                <a:latin typeface="Raleway" panose="020B0503030101060003"/>
                <a:ea typeface="Calibri" panose="020F0502020204030204" pitchFamily="34" charset="0"/>
              </a:rPr>
              <a:t>will be driven and overseen by Tower Hamlets Together (THT).  This is a partnership of health and care organisations that includes: the Council, local NHS trusts and commissioners, the GP Care Group and </a:t>
            </a:r>
            <a:r>
              <a:rPr lang="en-GB" sz="1100" dirty="0">
                <a:solidFill>
                  <a:srgbClr val="000000"/>
                </a:solidFill>
                <a:latin typeface="Raleway" panose="020B0503030101060003"/>
                <a:ea typeface="Calibri" panose="020F0502020204030204" pitchFamily="34" charset="0"/>
              </a:rPr>
              <a:t>Tower Hamlets Council for Voluntary Services.</a:t>
            </a:r>
          </a:p>
          <a:p>
            <a:pPr marL="0" indent="0">
              <a:lnSpc>
                <a:spcPct val="100000"/>
              </a:lnSpc>
              <a:spcBef>
                <a:spcPts val="600"/>
              </a:spcBef>
              <a:buNone/>
            </a:pPr>
            <a:r>
              <a:rPr lang="en-GB" sz="1100" dirty="0">
                <a:solidFill>
                  <a:srgbClr val="000000"/>
                </a:solidFill>
                <a:effectLst/>
                <a:latin typeface="Raleway" panose="020B0503030101060003"/>
                <a:ea typeface="Calibri" panose="020F0502020204030204" pitchFamily="34" charset="0"/>
              </a:rPr>
              <a:t>All staff working across these organisations have a role to play in health and social care integration under the umbrella of Tower Hamlets Together.</a:t>
            </a:r>
          </a:p>
          <a:p>
            <a:pPr marL="0" indent="0">
              <a:lnSpc>
                <a:spcPct val="100000"/>
              </a:lnSpc>
              <a:spcBef>
                <a:spcPts val="600"/>
              </a:spcBef>
              <a:buNone/>
            </a:pPr>
            <a:r>
              <a:rPr lang="en-GB" sz="1100" dirty="0">
                <a:solidFill>
                  <a:srgbClr val="000000"/>
                </a:solidFill>
                <a:latin typeface="Raleway" panose="020B0503030101060003"/>
                <a:ea typeface="Calibri" panose="020F0502020204030204" pitchFamily="34" charset="0"/>
              </a:rPr>
              <a:t>Work with housing will be led by adult social care and Tower Hamlets Housing Forum.</a:t>
            </a:r>
            <a:endParaRPr lang="en-GB" sz="1100" dirty="0">
              <a:solidFill>
                <a:srgbClr val="000000"/>
              </a:solidFill>
              <a:effectLst/>
              <a:latin typeface="Raleway" panose="020B0503030101060003"/>
              <a:ea typeface="Calibri" panose="020F0502020204030204" pitchFamily="34" charset="0"/>
            </a:endParaRPr>
          </a:p>
          <a:p>
            <a:pPr marL="0" indent="0">
              <a:buNone/>
            </a:pPr>
            <a:endParaRPr lang="en-GB" sz="1200" dirty="0">
              <a:solidFill>
                <a:srgbClr val="000000">
                  <a:alpha val="70000"/>
                </a:srgbClr>
              </a:solidFill>
              <a:latin typeface="Raleway" panose="020B0503030101060003"/>
            </a:endParaRPr>
          </a:p>
        </p:txBody>
      </p:sp>
    </p:spTree>
    <p:extLst>
      <p:ext uri="{BB962C8B-B14F-4D97-AF65-F5344CB8AC3E}">
        <p14:creationId xmlns:p14="http://schemas.microsoft.com/office/powerpoint/2010/main" val="415564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dirty="0">
                <a:latin typeface="Raleway" panose="020B0503030101060003"/>
              </a:rPr>
              <a:t>9. Managing our budget</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838199" y="1189608"/>
            <a:ext cx="11064055" cy="5081884"/>
          </a:xfrm>
        </p:spPr>
        <p:txBody>
          <a:bodyPr numCol="4" spcCol="252000">
            <a:normAutofit fontScale="92500" lnSpcReduction="10000"/>
          </a:bodyPr>
          <a:lstStyle/>
          <a:p>
            <a:pPr marL="0" indent="0">
              <a:buNone/>
            </a:pPr>
            <a:r>
              <a:rPr lang="en-GB" sz="1400" b="1" dirty="0">
                <a:solidFill>
                  <a:srgbClr val="00B2BB"/>
                </a:solidFill>
                <a:latin typeface="Raleway" panose="020B0503030101060003"/>
              </a:rPr>
              <a:t>What does this mean?</a:t>
            </a:r>
          </a:p>
          <a:p>
            <a:pPr marL="0" indent="0">
              <a:buNone/>
            </a:pPr>
            <a:r>
              <a:rPr lang="en-GB" sz="1150" dirty="0">
                <a:solidFill>
                  <a:srgbClr val="000000"/>
                </a:solidFill>
                <a:latin typeface="Raleway" panose="020B0503030101060003"/>
              </a:rPr>
              <a:t>‘Managing budgets’ in this strategy means staff in adult social care managing the budget available to them effectively.</a:t>
            </a:r>
          </a:p>
          <a:p>
            <a:pPr marL="0" indent="0">
              <a:buNone/>
            </a:pPr>
            <a:r>
              <a:rPr lang="en-GB" sz="1150" dirty="0">
                <a:solidFill>
                  <a:srgbClr val="000000"/>
                </a:solidFill>
                <a:latin typeface="Raleway" panose="020B0503030101060003"/>
              </a:rPr>
              <a:t>It also refers to doing a better job at collecting the money owed to us by organisations and individuals.</a:t>
            </a:r>
          </a:p>
          <a:p>
            <a:pPr marL="0" indent="0">
              <a:buNone/>
            </a:pPr>
            <a:r>
              <a:rPr lang="en-GB" sz="1400" b="1" dirty="0">
                <a:solidFill>
                  <a:srgbClr val="00B2BB"/>
                </a:solidFill>
                <a:latin typeface="Raleway" panose="020B0503030101060003"/>
              </a:rPr>
              <a:t>What do we need to focus on?</a:t>
            </a:r>
          </a:p>
          <a:p>
            <a:pPr marL="0" indent="0">
              <a:buNone/>
            </a:pPr>
            <a:r>
              <a:rPr lang="en-GB" sz="1150" dirty="0">
                <a:solidFill>
                  <a:srgbClr val="000000"/>
                </a:solidFill>
                <a:latin typeface="Raleway" panose="020B0503030101060003"/>
              </a:rPr>
              <a:t>We need to make sure that clear , accurate and up-to-date budget information is recorded, available, monitored and used in decision-making.</a:t>
            </a:r>
          </a:p>
          <a:p>
            <a:pPr marL="0" indent="0">
              <a:buNone/>
            </a:pPr>
            <a:r>
              <a:rPr lang="en-GB" sz="1150" dirty="0">
                <a:solidFill>
                  <a:srgbClr val="000000"/>
                </a:solidFill>
                <a:latin typeface="Raleway" panose="020B0503030101060003"/>
              </a:rPr>
              <a:t>We want get value for our money.</a:t>
            </a:r>
          </a:p>
          <a:p>
            <a:pPr marL="0" indent="0">
              <a:buNone/>
            </a:pPr>
            <a:r>
              <a:rPr lang="en-GB" sz="1150" dirty="0">
                <a:solidFill>
                  <a:srgbClr val="000000"/>
                </a:solidFill>
                <a:latin typeface="Raleway" panose="020B0503030101060003"/>
              </a:rPr>
              <a:t>We want improve debt collection in order to raise more income.</a:t>
            </a:r>
          </a:p>
          <a:p>
            <a:pPr marL="0" indent="0">
              <a:buNone/>
            </a:pPr>
            <a:r>
              <a:rPr lang="en-GB" sz="1400" b="1" dirty="0">
                <a:solidFill>
                  <a:srgbClr val="00B2BB"/>
                </a:solidFill>
                <a:latin typeface="Raleway" panose="020B0503030101060003"/>
              </a:rPr>
              <a:t>What will we do?</a:t>
            </a:r>
          </a:p>
          <a:p>
            <a:pPr>
              <a:buFont typeface="+mj-lt"/>
              <a:buAutoNum type="arabicPeriod"/>
            </a:pPr>
            <a:r>
              <a:rPr lang="en-GB" sz="1150" dirty="0">
                <a:solidFill>
                  <a:srgbClr val="000000"/>
                </a:solidFill>
                <a:latin typeface="Raleway" panose="020B0503030101060003"/>
              </a:rPr>
              <a:t>Improve the recording of financial information in Mosaic (our IT system)</a:t>
            </a:r>
          </a:p>
          <a:p>
            <a:pPr>
              <a:buFont typeface="+mj-lt"/>
              <a:buAutoNum type="arabicPeriod"/>
            </a:pPr>
            <a:r>
              <a:rPr lang="en-GB" sz="1150" dirty="0">
                <a:solidFill>
                  <a:srgbClr val="000000"/>
                </a:solidFill>
                <a:latin typeface="Raleway" panose="020B0503030101060003"/>
              </a:rPr>
              <a:t>Develop clear protocols with roles and responsibilities on this and related processes</a:t>
            </a:r>
          </a:p>
          <a:p>
            <a:pPr>
              <a:buFont typeface="+mj-lt"/>
              <a:buAutoNum type="arabicPeriod" startAt="3"/>
            </a:pPr>
            <a:r>
              <a:rPr lang="en-GB" sz="1150" dirty="0">
                <a:solidFill>
                  <a:srgbClr val="000000"/>
                </a:solidFill>
                <a:latin typeface="Raleway" panose="020B0503030101060003"/>
              </a:rPr>
              <a:t>Gather and use data on all aspects of income and expenditure, including care that we do not commission.</a:t>
            </a:r>
          </a:p>
          <a:p>
            <a:pPr>
              <a:buFont typeface="+mj-lt"/>
              <a:buAutoNum type="arabicPeriod" startAt="3"/>
            </a:pPr>
            <a:r>
              <a:rPr lang="en-GB" sz="1150" dirty="0">
                <a:solidFill>
                  <a:srgbClr val="000000"/>
                </a:solidFill>
                <a:latin typeface="Raleway" panose="020B0503030101060003"/>
              </a:rPr>
              <a:t>Gather and use local and regional data to make decisions on what is value for money</a:t>
            </a:r>
          </a:p>
          <a:p>
            <a:pPr>
              <a:buFont typeface="+mj-lt"/>
              <a:buAutoNum type="arabicPeriod" startAt="3"/>
            </a:pPr>
            <a:r>
              <a:rPr lang="en-GB" sz="1150" dirty="0">
                <a:solidFill>
                  <a:srgbClr val="000000"/>
                </a:solidFill>
                <a:latin typeface="Raleway" panose="020B0503030101060003"/>
              </a:rPr>
              <a:t>Use information on the care needs of children and young people to predict and manage the cost of care as they become adults.</a:t>
            </a:r>
          </a:p>
          <a:p>
            <a:pPr>
              <a:buFont typeface="+mj-lt"/>
              <a:buAutoNum type="arabicPeriod" startAt="3"/>
            </a:pPr>
            <a:r>
              <a:rPr lang="en-GB" sz="1150" dirty="0">
                <a:solidFill>
                  <a:srgbClr val="000000"/>
                </a:solidFill>
                <a:latin typeface="Raleway" panose="020B0503030101060003"/>
              </a:rPr>
              <a:t>Agree new Mosaic reports so managers have the tools to explore outturn variances</a:t>
            </a:r>
          </a:p>
          <a:p>
            <a:pPr>
              <a:buFont typeface="+mj-lt"/>
              <a:buAutoNum type="arabicPeriod" startAt="3"/>
            </a:pPr>
            <a:r>
              <a:rPr lang="en-GB" sz="1150" dirty="0">
                <a:solidFill>
                  <a:srgbClr val="000000"/>
                </a:solidFill>
                <a:latin typeface="Raleway" panose="020B0503030101060003"/>
              </a:rPr>
              <a:t>Agree standards for the timeliness of Financial Assessments</a:t>
            </a:r>
          </a:p>
          <a:p>
            <a:pPr>
              <a:buFont typeface="+mj-lt"/>
              <a:buAutoNum type="arabicPeriod" startAt="3"/>
            </a:pPr>
            <a:r>
              <a:rPr lang="en-GB" sz="1150" dirty="0">
                <a:solidFill>
                  <a:srgbClr val="000000"/>
                </a:solidFill>
                <a:latin typeface="Raleway" panose="020B0503030101060003"/>
              </a:rPr>
              <a:t>Agree new Mosaic reports to provide an assurance that everyone in adult social care has been financially assessed</a:t>
            </a:r>
          </a:p>
          <a:p>
            <a:pPr>
              <a:buFont typeface="+mj-lt"/>
              <a:buAutoNum type="arabicPeriod" startAt="3"/>
            </a:pPr>
            <a:r>
              <a:rPr lang="en-GB" sz="1150" dirty="0">
                <a:solidFill>
                  <a:srgbClr val="000000"/>
                </a:solidFill>
                <a:latin typeface="Raleway" panose="020B0503030101060003"/>
              </a:rPr>
              <a:t>Move all in residential and nursing care to gross payment arrangements in relation to charging for social care</a:t>
            </a:r>
          </a:p>
          <a:p>
            <a:pPr>
              <a:buFont typeface="+mj-lt"/>
              <a:buAutoNum type="arabicPeriod" startAt="3"/>
            </a:pPr>
            <a:r>
              <a:rPr lang="en-GB" sz="1150" dirty="0">
                <a:solidFill>
                  <a:srgbClr val="000000"/>
                </a:solidFill>
                <a:latin typeface="Raleway" panose="020B0503030101060003"/>
              </a:rPr>
              <a:t>Encourage more direct payment recipients to move to net payment arrangements in relation to charging for social care</a:t>
            </a:r>
          </a:p>
          <a:p>
            <a:pPr>
              <a:buFont typeface="+mj-lt"/>
              <a:buAutoNum type="arabicPeriod" startAt="3"/>
            </a:pPr>
            <a:r>
              <a:rPr lang="en-GB" sz="1150" dirty="0">
                <a:solidFill>
                  <a:srgbClr val="000000"/>
                </a:solidFill>
                <a:latin typeface="Raleway" panose="020B0503030101060003"/>
              </a:rPr>
              <a:t>Put early triggers in place to identify service users who have defaulted on their contributions towards the cost of care. </a:t>
            </a:r>
          </a:p>
          <a:p>
            <a:pPr>
              <a:buFont typeface="+mj-lt"/>
              <a:buAutoNum type="arabicPeriod" startAt="3"/>
            </a:pPr>
            <a:r>
              <a:rPr lang="en-GB" sz="1150" dirty="0">
                <a:solidFill>
                  <a:srgbClr val="000000"/>
                </a:solidFill>
                <a:latin typeface="Raleway" panose="020B0503030101060003"/>
              </a:rPr>
              <a:t>Raise staff, service user and carer understanding of our charging policy and our approach to usual cost.</a:t>
            </a:r>
          </a:p>
          <a:p>
            <a:pPr>
              <a:buFont typeface="+mj-lt"/>
              <a:buAutoNum type="arabicPeriod" startAt="3"/>
            </a:pPr>
            <a:r>
              <a:rPr lang="en-GB" sz="1150" dirty="0">
                <a:solidFill>
                  <a:srgbClr val="000000"/>
                </a:solidFill>
                <a:latin typeface="Raleway" panose="020B0503030101060003"/>
              </a:rPr>
              <a:t>Strengthen the relationship between the Financial Assessment team and adult social care teams.</a:t>
            </a:r>
          </a:p>
          <a:p>
            <a:pPr>
              <a:buFont typeface="+mj-lt"/>
              <a:buAutoNum type="arabicPeriod" startAt="3"/>
            </a:pPr>
            <a:r>
              <a:rPr lang="en-GB" sz="1150" dirty="0">
                <a:solidFill>
                  <a:srgbClr val="000000"/>
                </a:solidFill>
                <a:latin typeface="Raleway" panose="020B0503030101060003"/>
              </a:rPr>
              <a:t>Provide budget holder training as part of the Financial Improvement Plan.</a:t>
            </a:r>
          </a:p>
          <a:p>
            <a:pPr>
              <a:buFont typeface="+mj-lt"/>
              <a:buAutoNum type="arabicPeriod" startAt="3"/>
            </a:pPr>
            <a:r>
              <a:rPr lang="en-GB" sz="1150" dirty="0">
                <a:solidFill>
                  <a:srgbClr val="000000"/>
                </a:solidFill>
                <a:latin typeface="Raleway" panose="020B0503030101060003"/>
              </a:rPr>
              <a:t>Review the financial coding structure in adult social care.</a:t>
            </a:r>
          </a:p>
          <a:p>
            <a:pPr>
              <a:buFont typeface="+mj-lt"/>
              <a:buAutoNum type="arabicPeriod" startAt="3"/>
            </a:pPr>
            <a:r>
              <a:rPr lang="en-GB" sz="1150" dirty="0">
                <a:solidFill>
                  <a:srgbClr val="000000"/>
                </a:solidFill>
                <a:latin typeface="Raleway" panose="020B0503030101060003"/>
              </a:rPr>
              <a:t>Carry out the Mosaic Phase 2 project to improve the IT system we use.</a:t>
            </a:r>
          </a:p>
          <a:p>
            <a:pPr>
              <a:buFont typeface="+mj-lt"/>
              <a:buAutoNum type="arabicPeriod" startAt="3"/>
            </a:pPr>
            <a:r>
              <a:rPr lang="en-GB" sz="1150" dirty="0">
                <a:solidFill>
                  <a:srgbClr val="000000"/>
                </a:solidFill>
                <a:latin typeface="Raleway" panose="020B0503030101060003"/>
              </a:rPr>
              <a:t>Continue to take court action as a last resort to recover debt, but take a more rigorous and robust approach to implementing our debt recovery policies for those who wilfully refuse to pay</a:t>
            </a:r>
          </a:p>
          <a:p>
            <a:pPr>
              <a:buFont typeface="+mj-lt"/>
              <a:buAutoNum type="arabicPeriod" startAt="3"/>
            </a:pPr>
            <a:r>
              <a:rPr lang="en-GB" sz="1150" dirty="0">
                <a:solidFill>
                  <a:srgbClr val="000000"/>
                </a:solidFill>
                <a:latin typeface="Raleway" panose="020B0503030101060003"/>
              </a:rPr>
              <a:t>Revisit our approach to writing off debt that is ongoing and unlikely to be recovered.</a:t>
            </a:r>
          </a:p>
          <a:p>
            <a:pPr>
              <a:buFont typeface="+mj-lt"/>
              <a:buAutoNum type="arabicPeriod" startAt="3"/>
            </a:pPr>
            <a:r>
              <a:rPr lang="en-GB" sz="1150" dirty="0">
                <a:solidFill>
                  <a:srgbClr val="000000"/>
                </a:solidFill>
                <a:latin typeface="Raleway" panose="020B0503030101060003"/>
              </a:rPr>
              <a:t>Improve the process we use to recover debt from other organisations including in the NHS </a:t>
            </a:r>
          </a:p>
          <a:p>
            <a:pPr>
              <a:buFont typeface="+mj-lt"/>
              <a:buAutoNum type="arabicPeriod" startAt="19"/>
            </a:pPr>
            <a:r>
              <a:rPr lang="en-GB" sz="1150" dirty="0">
                <a:solidFill>
                  <a:srgbClr val="000000"/>
                </a:solidFill>
                <a:latin typeface="Raleway" panose="020B0503030101060003"/>
              </a:rPr>
              <a:t>Make sure that Continuing Healthcare (CHC) and other funding held outside the council is used wherever appropriate.</a:t>
            </a:r>
          </a:p>
          <a:p>
            <a:pPr>
              <a:buFont typeface="+mj-lt"/>
              <a:buAutoNum type="arabicPeriod" startAt="19"/>
            </a:pPr>
            <a:r>
              <a:rPr lang="en-GB" sz="1150" dirty="0">
                <a:solidFill>
                  <a:srgbClr val="000000"/>
                </a:solidFill>
                <a:latin typeface="Raleway" panose="020B0503030101060003"/>
              </a:rPr>
              <a:t>Improve the purchase to pay process</a:t>
            </a:r>
          </a:p>
          <a:p>
            <a:pPr marL="0" indent="0">
              <a:buNone/>
            </a:pPr>
            <a:r>
              <a:rPr lang="en-GB" sz="1400" b="1" dirty="0">
                <a:solidFill>
                  <a:srgbClr val="00B2BB"/>
                </a:solidFill>
                <a:latin typeface="Raleway" panose="020B0503030101060003"/>
              </a:rPr>
              <a:t>What difference will it make?</a:t>
            </a:r>
          </a:p>
          <a:p>
            <a:pPr lvl="0"/>
            <a:r>
              <a:rPr lang="en-GB" sz="1150" dirty="0">
                <a:solidFill>
                  <a:srgbClr val="000000"/>
                </a:solidFill>
                <a:latin typeface="Raleway" panose="020B0503030101060003"/>
              </a:rPr>
              <a:t>It will mean that the control staff have over their budget improves, with a clear view on what has been spent and what is available.</a:t>
            </a:r>
          </a:p>
          <a:p>
            <a:pPr lvl="0"/>
            <a:r>
              <a:rPr lang="en-GB" sz="1150" dirty="0">
                <a:solidFill>
                  <a:srgbClr val="000000"/>
                </a:solidFill>
                <a:latin typeface="Raleway" panose="020B0503030101060003"/>
              </a:rPr>
              <a:t>It will mean staff can manage their resources more effectively </a:t>
            </a:r>
          </a:p>
          <a:p>
            <a:pPr lvl="0"/>
            <a:r>
              <a:rPr lang="en-GB" sz="1150" dirty="0">
                <a:solidFill>
                  <a:srgbClr val="000000"/>
                </a:solidFill>
                <a:latin typeface="Raleway" panose="020B0503030101060003"/>
              </a:rPr>
              <a:t>It will mean that information on the amount of debt we are owed, from who and for what is clear and up-to-date.</a:t>
            </a:r>
          </a:p>
          <a:p>
            <a:pPr lvl="0"/>
            <a:r>
              <a:rPr lang="en-GB" sz="1150" dirty="0">
                <a:solidFill>
                  <a:srgbClr val="000000"/>
                </a:solidFill>
                <a:latin typeface="Raleway" panose="020B0503030101060003"/>
              </a:rPr>
              <a:t>It will mean that people and organisations are less likely to get into debt with us.</a:t>
            </a:r>
          </a:p>
          <a:p>
            <a:pPr lvl="0"/>
            <a:r>
              <a:rPr lang="en-GB" sz="1150" dirty="0">
                <a:solidFill>
                  <a:srgbClr val="000000"/>
                </a:solidFill>
                <a:latin typeface="Raleway" panose="020B0503030101060003"/>
              </a:rPr>
              <a:t>It will mean that debt is reduced.</a:t>
            </a:r>
            <a:endParaRPr lang="en-GB" sz="1150" b="1" dirty="0">
              <a:solidFill>
                <a:srgbClr val="00B2BB"/>
              </a:solidFill>
              <a:latin typeface="Raleway" panose="020B0503030101060003"/>
            </a:endParaRPr>
          </a:p>
          <a:p>
            <a:pPr marL="0" indent="0">
              <a:buNone/>
            </a:pPr>
            <a:r>
              <a:rPr lang="en-GB" sz="1400" b="1" dirty="0">
                <a:solidFill>
                  <a:srgbClr val="00B2BB"/>
                </a:solidFill>
                <a:latin typeface="Raleway" panose="020B0503030101060003"/>
              </a:rPr>
              <a:t>Who is going to do this?</a:t>
            </a:r>
          </a:p>
          <a:p>
            <a:pPr marL="0" indent="0">
              <a:buNone/>
            </a:pPr>
            <a:r>
              <a:rPr lang="en-GB" sz="1150" dirty="0">
                <a:solidFill>
                  <a:srgbClr val="000000"/>
                </a:solidFill>
                <a:latin typeface="Raleway" panose="020B0503030101060003"/>
              </a:rPr>
              <a:t>This work will be led by adult social care, finance, the debt recovery team and the financial assessment teams.</a:t>
            </a:r>
            <a:endParaRPr lang="en-GB" sz="1150" dirty="0">
              <a:solidFill>
                <a:srgbClr val="000000"/>
              </a:solidFill>
              <a:highlight>
                <a:srgbClr val="FFFF00"/>
              </a:highlight>
              <a:latin typeface="Raleway" panose="020B0503030101060003"/>
            </a:endParaRPr>
          </a:p>
          <a:p>
            <a:pPr marL="0" indent="0">
              <a:buNone/>
            </a:pPr>
            <a:endParaRPr lang="en-GB" sz="1150" dirty="0">
              <a:solidFill>
                <a:srgbClr val="000000">
                  <a:alpha val="70000"/>
                </a:srgbClr>
              </a:solidFill>
              <a:latin typeface="Raleway" panose="020B0503030101060003"/>
            </a:endParaRPr>
          </a:p>
          <a:p>
            <a:pPr marL="0" indent="0">
              <a:buNone/>
            </a:pPr>
            <a:endParaRPr lang="en-GB" sz="1200" dirty="0">
              <a:solidFill>
                <a:srgbClr val="000000">
                  <a:alpha val="70000"/>
                </a:srgbClr>
              </a:solidFill>
              <a:latin typeface="Raleway" panose="020B0503030101060003"/>
            </a:endParaRPr>
          </a:p>
        </p:txBody>
      </p:sp>
    </p:spTree>
    <p:extLst>
      <p:ext uri="{BB962C8B-B14F-4D97-AF65-F5344CB8AC3E}">
        <p14:creationId xmlns:p14="http://schemas.microsoft.com/office/powerpoint/2010/main" val="2473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2800" dirty="0">
                <a:latin typeface="Raleway" panose="020B0503030101060003"/>
              </a:rPr>
              <a:t>10. Getting the basics right with data and how we work</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838199" y="1189607"/>
            <a:ext cx="11064055" cy="5146538"/>
          </a:xfrm>
        </p:spPr>
        <p:txBody>
          <a:bodyPr numCol="4" spcCol="252000">
            <a:normAutofit fontScale="92500"/>
          </a:bodyPr>
          <a:lstStyle/>
          <a:p>
            <a:pPr marL="0" indent="0">
              <a:buNone/>
            </a:pPr>
            <a:r>
              <a:rPr lang="en-GB" sz="1400" b="1" dirty="0">
                <a:solidFill>
                  <a:srgbClr val="00B2BB"/>
                </a:solidFill>
                <a:latin typeface="Raleway" panose="020B0503030101060003"/>
              </a:rPr>
              <a:t>What does this mean?</a:t>
            </a:r>
          </a:p>
          <a:p>
            <a:pPr marL="0" indent="0">
              <a:buNone/>
            </a:pPr>
            <a:r>
              <a:rPr lang="en-GB" sz="1200" dirty="0">
                <a:solidFill>
                  <a:srgbClr val="000000"/>
                </a:solidFill>
                <a:latin typeface="Raleway" panose="020B0503030101060003"/>
              </a:rPr>
              <a:t>In this strategy, ‘getting the basics right’ means having good quality data on social care both in the council and through the contracts we hold with other organisations. It means using this data to make informed decisions at operational, tactical and strategic level.</a:t>
            </a:r>
          </a:p>
          <a:p>
            <a:pPr marL="0" indent="0">
              <a:buNone/>
            </a:pPr>
            <a:r>
              <a:rPr lang="en-GB" sz="1200" dirty="0">
                <a:solidFill>
                  <a:srgbClr val="000000"/>
                </a:solidFill>
                <a:latin typeface="Raleway" panose="020B0503030101060003"/>
              </a:rPr>
              <a:t>It also means having effective processes (i.e. the steps taken to carry out an action) across the organisation.</a:t>
            </a:r>
          </a:p>
          <a:p>
            <a:pPr marL="0" indent="0">
              <a:buNone/>
            </a:pPr>
            <a:r>
              <a:rPr lang="en-GB" sz="1400" b="1" dirty="0">
                <a:solidFill>
                  <a:srgbClr val="00B2BB"/>
                </a:solidFill>
                <a:latin typeface="Raleway" panose="020B0503030101060003"/>
              </a:rPr>
              <a:t>What do we need to focus on?</a:t>
            </a:r>
          </a:p>
          <a:p>
            <a:pPr marL="0" indent="0">
              <a:buNone/>
            </a:pPr>
            <a:r>
              <a:rPr lang="en-US" sz="1200" dirty="0">
                <a:solidFill>
                  <a:srgbClr val="000000"/>
                </a:solidFill>
                <a:latin typeface="Raleway" panose="020B0503030101060003"/>
              </a:rPr>
              <a:t>Every member of staff has data responsibilities so improving our use of data must be a joint effort.</a:t>
            </a:r>
          </a:p>
          <a:p>
            <a:pPr marL="0" indent="0">
              <a:buNone/>
            </a:pPr>
            <a:r>
              <a:rPr lang="en-US" sz="1200" dirty="0">
                <a:solidFill>
                  <a:srgbClr val="000000"/>
                </a:solidFill>
                <a:latin typeface="Raleway" panose="020B0503030101060003"/>
              </a:rPr>
              <a:t>Mosaic is the name of the IT system mainly used in social care. </a:t>
            </a:r>
            <a:r>
              <a:rPr lang="en-GB" sz="1200" dirty="0">
                <a:solidFill>
                  <a:srgbClr val="000000"/>
                </a:solidFill>
                <a:latin typeface="Raleway" panose="020B0503030101060003"/>
              </a:rPr>
              <a:t>We need to make sure that the social care data we hold on our IT systems meets the six data quality dimensions: </a:t>
            </a:r>
            <a:r>
              <a:rPr lang="en-US" sz="1200" dirty="0">
                <a:solidFill>
                  <a:srgbClr val="000000"/>
                </a:solidFill>
                <a:latin typeface="Raleway" panose="020B0503030101060003"/>
              </a:rPr>
              <a:t>completeness, uniqueness, consistency, timeliness, validity, accuracy.  </a:t>
            </a:r>
            <a:endParaRPr lang="en-GB" sz="1200" dirty="0">
              <a:solidFill>
                <a:srgbClr val="000000"/>
              </a:solidFill>
              <a:latin typeface="Raleway" panose="020B0503030101060003"/>
            </a:endParaRPr>
          </a:p>
          <a:p>
            <a:pPr marL="0" indent="0">
              <a:buNone/>
            </a:pPr>
            <a:r>
              <a:rPr lang="en-GB" sz="1200" dirty="0">
                <a:solidFill>
                  <a:srgbClr val="000000"/>
                </a:solidFill>
                <a:latin typeface="Raleway" panose="020B0503030101060003"/>
              </a:rPr>
              <a:t>We need to make data-enabled decisions, using insights to take action.</a:t>
            </a:r>
          </a:p>
          <a:p>
            <a:pPr marL="0" indent="0">
              <a:buNone/>
            </a:pPr>
            <a:r>
              <a:rPr lang="en-GB" sz="1200" dirty="0">
                <a:solidFill>
                  <a:srgbClr val="000000"/>
                </a:solidFill>
                <a:latin typeface="Raleway" panose="020B0503030101060003"/>
              </a:rPr>
              <a:t>We need to look at the step-by-step processes we take in social care, so they are as simple and straightforward as possible.</a:t>
            </a:r>
          </a:p>
          <a:p>
            <a:pPr marL="0" indent="0">
              <a:buNone/>
            </a:pPr>
            <a:r>
              <a:rPr lang="en-GB" sz="1400" b="1" dirty="0">
                <a:solidFill>
                  <a:srgbClr val="00B2BB"/>
                </a:solidFill>
                <a:latin typeface="Raleway" panose="020B0503030101060003"/>
              </a:rPr>
              <a:t>What will we do?</a:t>
            </a:r>
          </a:p>
          <a:p>
            <a:pPr>
              <a:buFont typeface="+mj-lt"/>
              <a:buAutoNum type="arabicPeriod"/>
            </a:pPr>
            <a:r>
              <a:rPr lang="en-GB" sz="1200" dirty="0">
                <a:solidFill>
                  <a:srgbClr val="000000"/>
                </a:solidFill>
                <a:latin typeface="Raleway" panose="020B0503030101060003"/>
              </a:rPr>
              <a:t>Invest in this area so that the worst and most important data quality problems are tackled first and sustainably at the source.</a:t>
            </a:r>
          </a:p>
          <a:p>
            <a:pPr>
              <a:buFont typeface="+mj-lt"/>
              <a:buAutoNum type="arabicPeriod"/>
            </a:pPr>
            <a:r>
              <a:rPr lang="en-GB" sz="1200" dirty="0">
                <a:solidFill>
                  <a:srgbClr val="000000"/>
                </a:solidFill>
                <a:latin typeface="Raleway" panose="020B0503030101060003"/>
              </a:rPr>
              <a:t>Prioritise improving case file data on Mosaic as part of phase 2 Mosaic implementation (a project to improve our use of our IT systems).</a:t>
            </a:r>
          </a:p>
          <a:p>
            <a:pPr>
              <a:buFont typeface="+mj-lt"/>
              <a:buAutoNum type="arabicPeriod"/>
            </a:pPr>
            <a:r>
              <a:rPr lang="en-GB" sz="1200" dirty="0">
                <a:solidFill>
                  <a:srgbClr val="000000"/>
                </a:solidFill>
                <a:latin typeface="Raleway" panose="020B0503030101060003"/>
              </a:rPr>
              <a:t>Improve workflows, business processes and pathways on Mosaic as part of phase 2 of the Mosaic implementation.</a:t>
            </a:r>
          </a:p>
          <a:p>
            <a:pPr>
              <a:buFont typeface="+mj-lt"/>
              <a:buAutoNum type="arabicPeriod"/>
            </a:pPr>
            <a:r>
              <a:rPr lang="en-GB" sz="1200" dirty="0">
                <a:solidFill>
                  <a:srgbClr val="000000"/>
                </a:solidFill>
                <a:latin typeface="Raleway" panose="020B0503030101060003"/>
              </a:rPr>
              <a:t>Agree and monitor recording standards for all staff.</a:t>
            </a:r>
          </a:p>
          <a:p>
            <a:pPr>
              <a:buFont typeface="+mj-lt"/>
              <a:buAutoNum type="arabicPeriod"/>
            </a:pPr>
            <a:r>
              <a:rPr lang="en-GB" sz="1200" dirty="0">
                <a:solidFill>
                  <a:srgbClr val="000000"/>
                </a:solidFill>
                <a:latin typeface="Raleway" panose="020B0503030101060003"/>
              </a:rPr>
              <a:t>Provide staff training to improve data literacy.</a:t>
            </a:r>
          </a:p>
          <a:p>
            <a:pPr>
              <a:buFont typeface="+mj-lt"/>
              <a:buAutoNum type="arabicPeriod"/>
            </a:pPr>
            <a:r>
              <a:rPr lang="en-GB" sz="1200" dirty="0">
                <a:solidFill>
                  <a:srgbClr val="000000"/>
                </a:solidFill>
                <a:latin typeface="Raleway" panose="020B0503030101060003"/>
              </a:rPr>
              <a:t>Understand and clarify the questions we want to answer with the help of data and then review scorecards and dashboards needed to enable staff to understand performance in adult social care.</a:t>
            </a:r>
          </a:p>
          <a:p>
            <a:pPr>
              <a:buFont typeface="+mj-lt"/>
              <a:buAutoNum type="arabicPeriod"/>
            </a:pPr>
            <a:r>
              <a:rPr lang="en-GB" sz="1200" dirty="0">
                <a:solidFill>
                  <a:srgbClr val="000000"/>
                </a:solidFill>
                <a:latin typeface="Raleway" panose="020B0503030101060003"/>
              </a:rPr>
              <a:t>Review and agree performance targets based on these scorecards and dashboard. </a:t>
            </a:r>
          </a:p>
          <a:p>
            <a:pPr>
              <a:buFont typeface="+mj-lt"/>
              <a:buAutoNum type="arabicPeriod"/>
            </a:pPr>
            <a:r>
              <a:rPr lang="en-GB" sz="1200" dirty="0">
                <a:solidFill>
                  <a:srgbClr val="000000"/>
                </a:solidFill>
                <a:latin typeface="Raleway" panose="020B0503030101060003"/>
              </a:rPr>
              <a:t>Analyse data, identifying trends and areas for improvement.</a:t>
            </a:r>
          </a:p>
          <a:p>
            <a:pPr>
              <a:buFont typeface="+mj-lt"/>
              <a:buAutoNum type="arabicPeriod"/>
            </a:pPr>
            <a:r>
              <a:rPr lang="en-GB" sz="1200" dirty="0">
                <a:solidFill>
                  <a:srgbClr val="000000"/>
                </a:solidFill>
                <a:latin typeface="Raleway" panose="020B0503030101060003"/>
              </a:rPr>
              <a:t>Support staff to utilise in-built self-service reporting functionality within Mosaic so that bespoke reporting does not duplicate what Mosaic already does.</a:t>
            </a:r>
          </a:p>
          <a:p>
            <a:pPr>
              <a:buFont typeface="+mj-lt"/>
              <a:buAutoNum type="arabicPeriod"/>
            </a:pPr>
            <a:r>
              <a:rPr lang="en-GB" sz="1200" dirty="0">
                <a:solidFill>
                  <a:srgbClr val="000000"/>
                </a:solidFill>
                <a:latin typeface="Raleway" panose="020B0503030101060003"/>
              </a:rPr>
              <a:t>Have clear expectations about the quality and performance of services, and how contracts with providers will be monitored.</a:t>
            </a:r>
          </a:p>
          <a:p>
            <a:pPr>
              <a:buFont typeface="+mj-lt"/>
              <a:buAutoNum type="arabicPeriod"/>
            </a:pPr>
            <a:r>
              <a:rPr lang="en-GB" sz="1200" dirty="0">
                <a:solidFill>
                  <a:srgbClr val="000000"/>
                </a:solidFill>
                <a:latin typeface="Raleway" panose="020B0503030101060003"/>
              </a:rPr>
              <a:t>Improve how we collect contract monitoring data, making better use of the function in our procurement IT system.</a:t>
            </a:r>
          </a:p>
          <a:p>
            <a:pPr>
              <a:buFont typeface="+mj-lt"/>
              <a:buAutoNum type="arabicPeriod"/>
            </a:pPr>
            <a:r>
              <a:rPr lang="en-GB" sz="1200" dirty="0">
                <a:solidFill>
                  <a:srgbClr val="000000"/>
                </a:solidFill>
                <a:latin typeface="Raleway" panose="020B0503030101060003"/>
              </a:rPr>
              <a:t>Improve the analysis and use of contract monitoring data at service and strategic level, including data on equalities.</a:t>
            </a:r>
          </a:p>
          <a:p>
            <a:pPr>
              <a:buFont typeface="+mj-lt"/>
              <a:buAutoNum type="arabicPeriod"/>
            </a:pPr>
            <a:r>
              <a:rPr lang="en-US" sz="1200" dirty="0">
                <a:solidFill>
                  <a:srgbClr val="000000"/>
                </a:solidFill>
                <a:latin typeface="Raleway" panose="020B0503030101060003"/>
              </a:rPr>
              <a:t>Improve data on the protected characteristics of adult social care users and </a:t>
            </a:r>
            <a:r>
              <a:rPr lang="en-US" sz="1200" dirty="0" err="1">
                <a:solidFill>
                  <a:srgbClr val="000000"/>
                </a:solidFill>
                <a:latin typeface="Raleway" panose="020B0503030101060003"/>
              </a:rPr>
              <a:t>carers</a:t>
            </a:r>
            <a:r>
              <a:rPr lang="en-US" sz="1200" dirty="0">
                <a:solidFill>
                  <a:srgbClr val="000000"/>
                </a:solidFill>
                <a:latin typeface="Raleway" panose="020B0503030101060003"/>
              </a:rPr>
              <a:t>, including LGBTQ+ equalities monitoring information</a:t>
            </a:r>
          </a:p>
          <a:p>
            <a:pPr marL="0" indent="0">
              <a:buNone/>
            </a:pPr>
            <a:endParaRPr lang="en-GB" sz="1200" dirty="0">
              <a:solidFill>
                <a:srgbClr val="000000"/>
              </a:solidFill>
              <a:latin typeface="Raleway" panose="020B0503030101060003"/>
            </a:endParaRPr>
          </a:p>
          <a:p>
            <a:pPr marL="0" indent="0">
              <a:buNone/>
            </a:pPr>
            <a:r>
              <a:rPr lang="en-GB" sz="1400" b="1" dirty="0">
                <a:solidFill>
                  <a:srgbClr val="00B2BB"/>
                </a:solidFill>
                <a:latin typeface="Raleway" panose="020B0503030101060003"/>
              </a:rPr>
              <a:t>What difference will it make?</a:t>
            </a:r>
          </a:p>
          <a:p>
            <a:r>
              <a:rPr lang="en-GB" sz="1200" dirty="0">
                <a:solidFill>
                  <a:srgbClr val="000000"/>
                </a:solidFill>
                <a:latin typeface="Raleway" panose="020B0503030101060003"/>
              </a:rPr>
              <a:t>It will mean staff can see an accurate and timely picture of adult social care to understand what is working well and what needs to improve.  </a:t>
            </a:r>
          </a:p>
          <a:p>
            <a:r>
              <a:rPr lang="en-GB" sz="1200" dirty="0">
                <a:solidFill>
                  <a:srgbClr val="000000"/>
                </a:solidFill>
                <a:latin typeface="Raleway" panose="020B0503030101060003"/>
              </a:rPr>
              <a:t>It will mean action can be taken at an early stage to correct any problems or areas of concern.</a:t>
            </a:r>
          </a:p>
          <a:p>
            <a:r>
              <a:rPr lang="en-GB" sz="1200" dirty="0">
                <a:solidFill>
                  <a:srgbClr val="000000"/>
                </a:solidFill>
                <a:latin typeface="Raleway" panose="020B0503030101060003"/>
              </a:rPr>
              <a:t>It will mean that tasks carried out by staff are simpler to carry out.</a:t>
            </a:r>
          </a:p>
          <a:p>
            <a:r>
              <a:rPr lang="en-GB" sz="1200" dirty="0">
                <a:solidFill>
                  <a:srgbClr val="000000"/>
                </a:solidFill>
                <a:latin typeface="Raleway" panose="020B0503030101060003"/>
              </a:rPr>
              <a:t>It will mean that analysts can add value through more advanced analysis and spend less time on manual intervention to correct data quality.</a:t>
            </a:r>
          </a:p>
          <a:p>
            <a:pPr marL="0" indent="0">
              <a:buNone/>
            </a:pPr>
            <a:r>
              <a:rPr lang="en-GB" sz="1400" b="1" dirty="0">
                <a:solidFill>
                  <a:srgbClr val="00B2BB"/>
                </a:solidFill>
                <a:latin typeface="Raleway" panose="020B0503030101060003"/>
              </a:rPr>
              <a:t>Who is going to do this?</a:t>
            </a:r>
          </a:p>
          <a:p>
            <a:pPr marL="0" indent="0">
              <a:buNone/>
            </a:pPr>
            <a:r>
              <a:rPr lang="en-GB" sz="1200" dirty="0">
                <a:solidFill>
                  <a:srgbClr val="000000"/>
                </a:solidFill>
                <a:latin typeface="Raleway" panose="020B0503030101060003"/>
              </a:rPr>
              <a:t>This work will be led by adult social care, supported by IT and the Intelligence and Performance team.</a:t>
            </a:r>
          </a:p>
          <a:p>
            <a:endParaRPr lang="en-GB" sz="1200" dirty="0">
              <a:solidFill>
                <a:srgbClr val="000000"/>
              </a:solidFill>
              <a:latin typeface="Raleway" panose="020B0503030101060003"/>
            </a:endParaRPr>
          </a:p>
          <a:p>
            <a:pPr marL="0" indent="0">
              <a:buNone/>
            </a:pPr>
            <a:endParaRPr lang="en-GB" sz="1200" dirty="0">
              <a:solidFill>
                <a:srgbClr val="000000">
                  <a:alpha val="70000"/>
                </a:srgbClr>
              </a:solidFill>
              <a:latin typeface="Raleway" panose="020B0503030101060003"/>
            </a:endParaRPr>
          </a:p>
        </p:txBody>
      </p:sp>
    </p:spTree>
    <p:extLst>
      <p:ext uri="{BB962C8B-B14F-4D97-AF65-F5344CB8AC3E}">
        <p14:creationId xmlns:p14="http://schemas.microsoft.com/office/powerpoint/2010/main" val="2734349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A6A8-4DDA-456A-A6FD-1B90B3573516}"/>
              </a:ext>
            </a:extLst>
          </p:cNvPr>
          <p:cNvSpPr>
            <a:spLocks noGrp="1"/>
          </p:cNvSpPr>
          <p:nvPr>
            <p:ph type="title"/>
          </p:nvPr>
        </p:nvSpPr>
        <p:spPr/>
        <p:txBody>
          <a:bodyPr>
            <a:normAutofit/>
          </a:bodyPr>
          <a:lstStyle/>
          <a:p>
            <a:r>
              <a:rPr lang="en-GB" sz="2800" dirty="0">
                <a:latin typeface="Raleway" panose="020B0503030101060003"/>
              </a:rPr>
              <a:t>10. Getting the basics right with data and how we work </a:t>
            </a:r>
            <a:br>
              <a:rPr lang="en-GB" sz="2800" dirty="0">
                <a:latin typeface="Raleway" panose="020B0503030101060003"/>
              </a:rPr>
            </a:br>
            <a:r>
              <a:rPr lang="en-GB" sz="2800" dirty="0">
                <a:latin typeface="Raleway" panose="020B0503030101060003"/>
              </a:rPr>
              <a:t>cont.</a:t>
            </a:r>
            <a:endParaRPr lang="en-GB" sz="2800" dirty="0">
              <a:latin typeface="Raleway" panose="020B0503030101060003" pitchFamily="34" charset="0"/>
            </a:endParaRPr>
          </a:p>
        </p:txBody>
      </p:sp>
      <p:sp>
        <p:nvSpPr>
          <p:cNvPr id="8" name="Rectangle: Rounded Corners 7" descr="Dia">
            <a:extLst>
              <a:ext uri="{FF2B5EF4-FFF2-40B4-BE49-F238E27FC236}">
                <a16:creationId xmlns:a16="http://schemas.microsoft.com/office/drawing/2014/main" id="{DBBF1177-87F7-4CF3-8085-94ADB24F440F}"/>
              </a:ext>
            </a:extLst>
          </p:cNvPr>
          <p:cNvSpPr/>
          <p:nvPr/>
        </p:nvSpPr>
        <p:spPr>
          <a:xfrm>
            <a:off x="838200" y="1429021"/>
            <a:ext cx="4750942" cy="435133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0000"/>
                </a:solidFill>
                <a:latin typeface="Raleway Medium" panose="020B0603030101060003" pitchFamily="34" charset="0"/>
              </a:rPr>
              <a:t>Every member of staff has data responsibilities so improving our use of data must be a joint effort.</a:t>
            </a:r>
          </a:p>
          <a:p>
            <a:pPr algn="ctr"/>
            <a:endParaRPr lang="en-GB" sz="3200" dirty="0">
              <a:solidFill>
                <a:srgbClr val="000000"/>
              </a:solidFill>
              <a:latin typeface="Raleway Medium" panose="020B0603030101060003" pitchFamily="34" charset="0"/>
            </a:endParaRPr>
          </a:p>
        </p:txBody>
      </p:sp>
      <p:graphicFrame>
        <p:nvGraphicFramePr>
          <p:cNvPr id="5" name="Content Placeholder 4" descr="Diagram showing how we want to improve our use of data ">
            <a:extLst>
              <a:ext uri="{FF2B5EF4-FFF2-40B4-BE49-F238E27FC236}">
                <a16:creationId xmlns:a16="http://schemas.microsoft.com/office/drawing/2014/main" id="{278F394E-5FA2-4E23-A6D8-4B3BCDD40642}"/>
              </a:ext>
            </a:extLst>
          </p:cNvPr>
          <p:cNvGraphicFramePr>
            <a:graphicFrameLocks noGrp="1"/>
          </p:cNvGraphicFramePr>
          <p:nvPr>
            <p:ph sz="half" idx="1"/>
            <p:extLst>
              <p:ext uri="{D42A27DB-BD31-4B8C-83A1-F6EECF244321}">
                <p14:modId xmlns:p14="http://schemas.microsoft.com/office/powerpoint/2010/main" val="1621554765"/>
              </p:ext>
            </p:extLst>
          </p:nvPr>
        </p:nvGraphicFramePr>
        <p:xfrm>
          <a:off x="6602413" y="143827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973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dirty="0">
                <a:latin typeface="Raleway" panose="020B0503030101060003"/>
              </a:rPr>
              <a:t>Introduction</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785910" y="957368"/>
            <a:ext cx="5788503" cy="5825171"/>
          </a:xfrm>
        </p:spPr>
        <p:txBody>
          <a:bodyPr numCol="1" spcCol="252000">
            <a:noAutofit/>
          </a:bodyPr>
          <a:lstStyle/>
          <a:p>
            <a:pPr marL="0" indent="0">
              <a:buNone/>
            </a:pPr>
            <a:r>
              <a:rPr lang="en-GB" sz="1100" dirty="0">
                <a:solidFill>
                  <a:srgbClr val="000000"/>
                </a:solidFill>
                <a:latin typeface="Raleway" pitchFamily="2" charset="0"/>
              </a:rPr>
              <a:t>Welcome to the ‘Improving care together’, the vision and strategy for adult social care in Tower Hamlets.</a:t>
            </a:r>
          </a:p>
          <a:p>
            <a:pPr marL="0" indent="0" algn="l">
              <a:buNone/>
            </a:pPr>
            <a:r>
              <a:rPr lang="en-US" sz="1100" b="0" i="0" dirty="0">
                <a:solidFill>
                  <a:srgbClr val="000000"/>
                </a:solidFill>
                <a:effectLst/>
                <a:latin typeface="Raleway" pitchFamily="2" charset="0"/>
              </a:rPr>
              <a:t>Adult social care covers social work, personal care and practical support for younger and older adults over 18 with a physical disability, learning disability, physical or mental illness. It also includes safeguarding for those at risk of harm and abuse, drug or alcohol dependency, as well as support for unpaid </a:t>
            </a:r>
            <a:r>
              <a:rPr lang="en-US" sz="1100" b="0" i="0" dirty="0" err="1">
                <a:solidFill>
                  <a:srgbClr val="000000"/>
                </a:solidFill>
                <a:effectLst/>
                <a:latin typeface="Raleway" pitchFamily="2" charset="0"/>
              </a:rPr>
              <a:t>carers</a:t>
            </a:r>
            <a:r>
              <a:rPr lang="en-US" sz="1100" b="0" i="0" dirty="0">
                <a:solidFill>
                  <a:srgbClr val="000000"/>
                </a:solidFill>
                <a:effectLst/>
                <a:latin typeface="Raleway" pitchFamily="2" charset="0"/>
              </a:rPr>
              <a:t>.</a:t>
            </a:r>
          </a:p>
          <a:p>
            <a:pPr marL="0" indent="0" algn="l">
              <a:buNone/>
            </a:pPr>
            <a:r>
              <a:rPr lang="en-US" sz="1100" b="0" i="0" dirty="0">
                <a:solidFill>
                  <a:srgbClr val="000000"/>
                </a:solidFill>
                <a:effectLst/>
                <a:latin typeface="Raleway" pitchFamily="2" charset="0"/>
              </a:rPr>
              <a:t>When people think of social care they often think of things like home care, care homes and day </a:t>
            </a:r>
            <a:r>
              <a:rPr lang="en-US" sz="1100" b="0" i="0" dirty="0" err="1">
                <a:solidFill>
                  <a:srgbClr val="000000"/>
                </a:solidFill>
                <a:effectLst/>
                <a:latin typeface="Raleway" pitchFamily="2" charset="0"/>
              </a:rPr>
              <a:t>centres</a:t>
            </a:r>
            <a:r>
              <a:rPr lang="en-US" sz="1100" b="0" i="0" dirty="0">
                <a:solidFill>
                  <a:srgbClr val="000000"/>
                </a:solidFill>
                <a:effectLst/>
                <a:latin typeface="Raleway" pitchFamily="2" charset="0"/>
              </a:rPr>
              <a:t>. But adult social care is much more than that. Support can range from advice services designed to help people solve issues at an early stage, to employment support for people with a disability.</a:t>
            </a:r>
            <a:endParaRPr lang="en-GB" sz="1100" dirty="0">
              <a:solidFill>
                <a:srgbClr val="000000"/>
              </a:solidFill>
              <a:latin typeface="Raleway" pitchFamily="2" charset="0"/>
            </a:endParaRPr>
          </a:p>
          <a:p>
            <a:pPr marL="0" indent="0">
              <a:buNone/>
            </a:pPr>
            <a:r>
              <a:rPr lang="en-GB" sz="1100" dirty="0">
                <a:solidFill>
                  <a:srgbClr val="000000"/>
                </a:solidFill>
                <a:latin typeface="Raleway" pitchFamily="2" charset="0"/>
              </a:rPr>
              <a:t>Adult social care in Tower Hamlets has a proud history of supporting people with care needs, in partnership with our diverse communities and residents. This </a:t>
            </a:r>
            <a:r>
              <a:rPr lang="en-GB" sz="1100" dirty="0">
                <a:solidFill>
                  <a:srgbClr val="000000"/>
                </a:solidFill>
                <a:latin typeface="Raleway" panose="020B0503030101060003"/>
              </a:rPr>
              <a:t>strategy builds on this, focusing on what we do well and what people have told us is important to them. Social care in Tower Hamlets also faces challenges, including poverty, recovery from the Covid-19 pandemic and the financial challenges facing the social care sector.</a:t>
            </a:r>
          </a:p>
          <a:p>
            <a:pPr marL="0" indent="0">
              <a:buNone/>
            </a:pPr>
            <a:r>
              <a:rPr lang="en-GB" sz="1100" dirty="0">
                <a:solidFill>
                  <a:srgbClr val="000000"/>
                </a:solidFill>
                <a:latin typeface="Raleway" panose="020B0503030101060003"/>
              </a:rPr>
              <a:t>This strategy seeks to set out a new future for adult social care in Tower Hamlets, building on our strengths and addressing our challenges. Residents and staff have told us what they want this future to look like, so the vision for this strategy is:                  </a:t>
            </a:r>
            <a:r>
              <a:rPr lang="en-GB" sz="1100" b="1" i="1" dirty="0">
                <a:solidFill>
                  <a:srgbClr val="00B2BB"/>
                </a:solidFill>
                <a:latin typeface="Raleway" panose="020B0503030101060003"/>
              </a:rPr>
              <a:t>Adult social care enables </a:t>
            </a:r>
            <a:r>
              <a:rPr lang="en-US" sz="1100" b="1" i="1" dirty="0">
                <a:solidFill>
                  <a:srgbClr val="00B2BB"/>
                </a:solidFill>
                <a:latin typeface="Raleway" panose="020B0503030101060003"/>
              </a:rPr>
              <a:t>people who need support to achieve their goals, be connected to others and be as independent as possible.</a:t>
            </a:r>
          </a:p>
          <a:p>
            <a:pPr marL="0" indent="0">
              <a:buNone/>
            </a:pPr>
            <a:r>
              <a:rPr lang="en-US" sz="1100" dirty="0">
                <a:solidFill>
                  <a:srgbClr val="000000"/>
                </a:solidFill>
                <a:latin typeface="Raleway" panose="020B0503030101060003"/>
              </a:rPr>
              <a:t>In doing this, we are working in partnership with others to ensure that people who need support achieve their human rights.</a:t>
            </a:r>
          </a:p>
          <a:p>
            <a:pPr marL="0" indent="0">
              <a:buNone/>
            </a:pPr>
            <a:r>
              <a:rPr lang="en-US" sz="1100" dirty="0">
                <a:solidFill>
                  <a:srgbClr val="000000"/>
                </a:solidFill>
                <a:latin typeface="Raleway" panose="020B0503030101060003"/>
              </a:rPr>
              <a:t>The strategy sets out 9 aims and </a:t>
            </a:r>
            <a:r>
              <a:rPr lang="en-GB" sz="1100" dirty="0">
                <a:solidFill>
                  <a:srgbClr val="000000"/>
                </a:solidFill>
                <a:latin typeface="Raleway"/>
              </a:rPr>
              <a:t>10 areas of work that we will focus on top work towards this vision. The strategy then goes on to focus on each of those 10 areas, describing the action we will take and the difference the action will make.</a:t>
            </a:r>
          </a:p>
          <a:p>
            <a:pPr marL="0" indent="0">
              <a:buNone/>
            </a:pPr>
            <a:r>
              <a:rPr lang="en-GB" sz="1100" dirty="0">
                <a:solidFill>
                  <a:srgbClr val="000000"/>
                </a:solidFill>
                <a:latin typeface="Raleway"/>
              </a:rPr>
              <a:t>Going forward, we are committed to carrying out and ‘co-producing’ this strategy with adult social care users, carers and staff; so that we are all collectively working towards the same aims and future vision for adult social care in Tower Hamlets.</a:t>
            </a:r>
            <a:endParaRPr lang="en-GB" sz="1000" dirty="0">
              <a:solidFill>
                <a:srgbClr val="000000"/>
              </a:solidFill>
            </a:endParaRPr>
          </a:p>
          <a:p>
            <a:pPr marL="0" indent="0">
              <a:buNone/>
            </a:pPr>
            <a:endParaRPr lang="en-GB" sz="1200" dirty="0">
              <a:solidFill>
                <a:srgbClr val="000000"/>
              </a:solidFill>
              <a:latin typeface="Raleway" panose="020B0503030101060003"/>
            </a:endParaRPr>
          </a:p>
          <a:p>
            <a:pPr marL="0" indent="0">
              <a:buNone/>
            </a:pPr>
            <a:endParaRPr lang="en-GB" sz="1200" dirty="0">
              <a:solidFill>
                <a:srgbClr val="000000">
                  <a:alpha val="70000"/>
                </a:srgbClr>
              </a:solidFill>
              <a:highlight>
                <a:srgbClr val="FFFF00"/>
              </a:highlight>
              <a:latin typeface="Raleway" panose="020B0503030101060003"/>
            </a:endParaRPr>
          </a:p>
        </p:txBody>
      </p:sp>
      <p:graphicFrame>
        <p:nvGraphicFramePr>
          <p:cNvPr id="4" name="Diagram 3" descr="This illustration provide an overview list of achievements in LBTH Adult Social Care over the last year">
            <a:extLst>
              <a:ext uri="{FF2B5EF4-FFF2-40B4-BE49-F238E27FC236}">
                <a16:creationId xmlns:a16="http://schemas.microsoft.com/office/drawing/2014/main" id="{1AADD637-2319-4174-98DA-D32F38ECC2E7}"/>
              </a:ext>
            </a:extLst>
          </p:cNvPr>
          <p:cNvGraphicFramePr/>
          <p:nvPr>
            <p:extLst>
              <p:ext uri="{D42A27DB-BD31-4B8C-83A1-F6EECF244321}">
                <p14:modId xmlns:p14="http://schemas.microsoft.com/office/powerpoint/2010/main" val="905650532"/>
              </p:ext>
            </p:extLst>
          </p:nvPr>
        </p:nvGraphicFramePr>
        <p:xfrm>
          <a:off x="6646415" y="1179765"/>
          <a:ext cx="5436094" cy="5248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57954EB-E65E-424E-894A-DE307340FDA5}"/>
              </a:ext>
            </a:extLst>
          </p:cNvPr>
          <p:cNvSpPr txBox="1"/>
          <p:nvPr/>
        </p:nvSpPr>
        <p:spPr>
          <a:xfrm>
            <a:off x="6775641" y="957369"/>
            <a:ext cx="4034403" cy="369332"/>
          </a:xfrm>
          <a:prstGeom prst="rect">
            <a:avLst/>
          </a:prstGeom>
          <a:noFill/>
        </p:spPr>
        <p:txBody>
          <a:bodyPr wrap="square" rtlCol="0">
            <a:spAutoFit/>
          </a:bodyPr>
          <a:lstStyle/>
          <a:p>
            <a:r>
              <a:rPr lang="en-GB" dirty="0">
                <a:latin typeface="Raleway" panose="020B0503030101060003"/>
              </a:rPr>
              <a:t>Achievements over the last year</a:t>
            </a:r>
          </a:p>
        </p:txBody>
      </p:sp>
    </p:spTree>
    <p:extLst>
      <p:ext uri="{BB962C8B-B14F-4D97-AF65-F5344CB8AC3E}">
        <p14:creationId xmlns:p14="http://schemas.microsoft.com/office/powerpoint/2010/main" val="1728885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A6A8-4DDA-456A-A6FD-1B90B3573516}"/>
              </a:ext>
            </a:extLst>
          </p:cNvPr>
          <p:cNvSpPr>
            <a:spLocks noGrp="1"/>
          </p:cNvSpPr>
          <p:nvPr>
            <p:ph type="title"/>
          </p:nvPr>
        </p:nvSpPr>
        <p:spPr/>
        <p:txBody>
          <a:bodyPr>
            <a:normAutofit/>
          </a:bodyPr>
          <a:lstStyle/>
          <a:p>
            <a:r>
              <a:rPr lang="en-GB" sz="3200" dirty="0">
                <a:latin typeface="Raleway" panose="020B0503030101060003"/>
              </a:rPr>
              <a:t>Recovering from the Covid-19 pandemic</a:t>
            </a:r>
            <a:endParaRPr lang="en-GB" sz="3200" dirty="0">
              <a:latin typeface="Raleway" panose="020B0503030101060003" pitchFamily="34" charset="0"/>
            </a:endParaRPr>
          </a:p>
        </p:txBody>
      </p:sp>
      <p:sp>
        <p:nvSpPr>
          <p:cNvPr id="7" name="Content Placeholder 2">
            <a:extLst>
              <a:ext uri="{FF2B5EF4-FFF2-40B4-BE49-F238E27FC236}">
                <a16:creationId xmlns:a16="http://schemas.microsoft.com/office/drawing/2014/main" id="{B5EAF3E7-1AE0-44BE-AA95-61A46BDF6969}"/>
              </a:ext>
            </a:extLst>
          </p:cNvPr>
          <p:cNvSpPr>
            <a:spLocks noGrp="1" noChangeAspect="1"/>
          </p:cNvSpPr>
          <p:nvPr>
            <p:ph idx="1"/>
          </p:nvPr>
        </p:nvSpPr>
        <p:spPr>
          <a:xfrm>
            <a:off x="838199" y="1189607"/>
            <a:ext cx="11064055" cy="5035702"/>
          </a:xfrm>
        </p:spPr>
        <p:txBody>
          <a:bodyPr numCol="4" spcCol="252000">
            <a:normAutofit/>
          </a:bodyPr>
          <a:lstStyle/>
          <a:p>
            <a:pPr marL="0" indent="0">
              <a:buNone/>
            </a:pPr>
            <a:r>
              <a:rPr lang="en-GB" sz="1200" dirty="0">
                <a:solidFill>
                  <a:srgbClr val="000000"/>
                </a:solidFill>
                <a:latin typeface="Raleway" panose="020B0503030101060003"/>
              </a:rPr>
              <a:t>The Covid-19 pandemic has had a devastating impact in Tower Hamlets as elsewhere, and the challenges faced by those in adult social care have been considerable.  </a:t>
            </a:r>
          </a:p>
          <a:p>
            <a:pPr marL="0" indent="0">
              <a:buNone/>
            </a:pPr>
            <a:r>
              <a:rPr lang="en-GB" sz="1200" dirty="0">
                <a:solidFill>
                  <a:srgbClr val="000000"/>
                </a:solidFill>
                <a:latin typeface="Raleway" panose="020B0503030101060003"/>
              </a:rPr>
              <a:t>In carrying out this strategy, we will work to:</a:t>
            </a:r>
          </a:p>
          <a:p>
            <a:pPr>
              <a:buFontTx/>
              <a:buChar char="-"/>
            </a:pPr>
            <a:r>
              <a:rPr lang="en-GB" sz="1200" dirty="0">
                <a:solidFill>
                  <a:srgbClr val="000000"/>
                </a:solidFill>
                <a:latin typeface="Raleway" panose="020B0503030101060003"/>
              </a:rPr>
              <a:t>Address the impact on people with support needs and carers</a:t>
            </a:r>
          </a:p>
          <a:p>
            <a:pPr>
              <a:buFontTx/>
              <a:buChar char="-"/>
            </a:pPr>
            <a:r>
              <a:rPr lang="en-GB" sz="1200" dirty="0">
                <a:solidFill>
                  <a:srgbClr val="000000"/>
                </a:solidFill>
                <a:latin typeface="Raleway" panose="020B0503030101060003"/>
              </a:rPr>
              <a:t>Address the impact on the social care workforce</a:t>
            </a:r>
          </a:p>
          <a:p>
            <a:pPr>
              <a:buFontTx/>
              <a:buChar char="-"/>
            </a:pPr>
            <a:r>
              <a:rPr lang="en-GB" sz="1200" dirty="0">
                <a:solidFill>
                  <a:srgbClr val="000000"/>
                </a:solidFill>
                <a:latin typeface="Raleway" panose="020B0503030101060003"/>
              </a:rPr>
              <a:t>Learn from changes made to adult social care over 2020.</a:t>
            </a:r>
          </a:p>
          <a:p>
            <a:pPr marL="0" indent="0">
              <a:buNone/>
            </a:pPr>
            <a:r>
              <a:rPr lang="en-GB" sz="1400" b="1" dirty="0">
                <a:solidFill>
                  <a:srgbClr val="00B2BB"/>
                </a:solidFill>
                <a:latin typeface="Raleway" panose="020B0503030101060003"/>
              </a:rPr>
              <a:t>Address the impact on people with support needs and carers</a:t>
            </a:r>
          </a:p>
          <a:p>
            <a:pPr marL="0" indent="0">
              <a:buNone/>
            </a:pPr>
            <a:r>
              <a:rPr lang="en-GB" sz="1200" dirty="0">
                <a:solidFill>
                  <a:srgbClr val="000000"/>
                </a:solidFill>
                <a:latin typeface="Raleway" panose="020B0503030101060003"/>
              </a:rPr>
              <a:t>The impact of lockdown on people’s mental health and wellbeing has been significant, ranging from stress to loneliness to trauma. </a:t>
            </a:r>
          </a:p>
          <a:p>
            <a:pPr marL="0" indent="0">
              <a:buNone/>
            </a:pPr>
            <a:r>
              <a:rPr lang="en-GB" sz="1200" dirty="0">
                <a:solidFill>
                  <a:srgbClr val="000000"/>
                </a:solidFill>
                <a:latin typeface="Raleway" panose="020B0503030101060003"/>
              </a:rPr>
              <a:t>In social care, there have been specific challenges for people in care homes and their loved ones, for people who have had to shield and for people who could not go to day support over lockdown as they normally would.</a:t>
            </a:r>
          </a:p>
          <a:p>
            <a:pPr marL="0" indent="0">
              <a:buNone/>
            </a:pPr>
            <a:r>
              <a:rPr lang="en-GB" sz="1200" dirty="0">
                <a:solidFill>
                  <a:srgbClr val="000000"/>
                </a:solidFill>
                <a:latin typeface="Raleway" panose="020B0503030101060003"/>
              </a:rPr>
              <a:t>We will work to support people to recover from the pandemic and to reconnect with others.  In 2021-22 we will carry out specific projects to tackle loneliness, activities that reconnect people and work to become a ‘trauma informed borough’ so that staff can better support people who have experienced this.</a:t>
            </a:r>
          </a:p>
          <a:p>
            <a:pPr marL="0" indent="0">
              <a:buNone/>
            </a:pPr>
            <a:r>
              <a:rPr lang="en-GB" sz="1400" b="1" dirty="0">
                <a:solidFill>
                  <a:srgbClr val="00B2BB"/>
                </a:solidFill>
                <a:latin typeface="Raleway" panose="020B0503030101060003"/>
              </a:rPr>
              <a:t>Address the impact on the social care workforce</a:t>
            </a:r>
          </a:p>
          <a:p>
            <a:pPr marL="0" indent="0">
              <a:buNone/>
            </a:pPr>
            <a:r>
              <a:rPr lang="en-GB" sz="1200" dirty="0">
                <a:solidFill>
                  <a:srgbClr val="000000"/>
                </a:solidFill>
                <a:latin typeface="Raleway" panose="020B0503030101060003"/>
              </a:rPr>
              <a:t>Social care staff have been on the frontline of the Covid-19 pandemic, providing care to people who were often at a higher risk of Covid-19 and supporting them through an extremely challenging period.  </a:t>
            </a:r>
          </a:p>
          <a:p>
            <a:pPr marL="0" indent="0">
              <a:buNone/>
            </a:pPr>
            <a:r>
              <a:rPr lang="en-GB" sz="1200" dirty="0">
                <a:solidFill>
                  <a:srgbClr val="000000"/>
                </a:solidFill>
                <a:latin typeface="Raleway" panose="020B0503030101060003"/>
              </a:rPr>
              <a:t>To support the workforce to recover from this, we will continue to put a focus on staff health and wellbeing, through things like access to counselling and resources that support mental health.  </a:t>
            </a:r>
          </a:p>
          <a:p>
            <a:pPr marL="0" indent="0">
              <a:buNone/>
            </a:pPr>
            <a:r>
              <a:rPr lang="en-GB" sz="1400" b="1" dirty="0">
                <a:solidFill>
                  <a:srgbClr val="00B2BB"/>
                </a:solidFill>
                <a:latin typeface="Raleway" panose="020B0503030101060003"/>
              </a:rPr>
              <a:t>Learning from changes made to adult social care over 2020</a:t>
            </a:r>
          </a:p>
          <a:p>
            <a:pPr marL="0" indent="0">
              <a:buNone/>
            </a:pPr>
            <a:r>
              <a:rPr lang="en-GB" sz="1200" dirty="0">
                <a:solidFill>
                  <a:srgbClr val="000000"/>
                </a:solidFill>
                <a:latin typeface="Raleway" panose="020B0503030101060003"/>
              </a:rPr>
              <a:t>When the pandemic hit, changes were made to how staff in social care work.  </a:t>
            </a:r>
          </a:p>
          <a:p>
            <a:pPr marL="0" indent="0">
              <a:buNone/>
            </a:pPr>
            <a:r>
              <a:rPr lang="en-GB" sz="1200" dirty="0">
                <a:solidFill>
                  <a:srgbClr val="000000"/>
                </a:solidFill>
                <a:latin typeface="Raleway" panose="020B0503030101060003"/>
              </a:rPr>
              <a:t>There was a focus on getting people with support needs who were ready to leave hospital to do so quickly and safely at the start of the pandemic, relieving pressure on the NHS system to stop it becoming ‘overwhelmed’. People were often discharged from hospital with a care package that was then refined and reviewed when they were at home. </a:t>
            </a:r>
          </a:p>
          <a:p>
            <a:pPr marL="0" indent="0">
              <a:buNone/>
            </a:pPr>
            <a:r>
              <a:rPr lang="en-GB" sz="1200" dirty="0">
                <a:solidFill>
                  <a:srgbClr val="000000"/>
                </a:solidFill>
                <a:latin typeface="Raleway" panose="020B0503030101060003"/>
              </a:rPr>
              <a:t>Social distancing restrictions meant that support had to be provided in a different way: For example, Social Workers met people over the phone or virtually when it was safe and appropriate to do so. </a:t>
            </a:r>
          </a:p>
          <a:p>
            <a:pPr marL="0" indent="0">
              <a:buNone/>
            </a:pPr>
            <a:r>
              <a:rPr lang="en-US" sz="1200" b="0" i="0" u="none" strike="noStrike" baseline="0" dirty="0">
                <a:solidFill>
                  <a:srgbClr val="000000"/>
                </a:solidFill>
                <a:latin typeface="Raleway" pitchFamily="2" charset="0"/>
              </a:rPr>
              <a:t>Furthermore, one of the consequences of the pandemic was that waiting lists for social care assessments and </a:t>
            </a:r>
            <a:r>
              <a:rPr lang="en-US" sz="1200" b="0" i="0" u="none" strike="noStrike" baseline="0">
                <a:solidFill>
                  <a:srgbClr val="000000"/>
                </a:solidFill>
                <a:latin typeface="Raleway" pitchFamily="2" charset="0"/>
              </a:rPr>
              <a:t>reviews built </a:t>
            </a:r>
            <a:r>
              <a:rPr lang="en-US" sz="1200" b="0" i="0" u="none" strike="noStrike" baseline="0" dirty="0">
                <a:solidFill>
                  <a:srgbClr val="000000"/>
                </a:solidFill>
                <a:latin typeface="Raleway" pitchFamily="2" charset="0"/>
              </a:rPr>
              <a:t>up. </a:t>
            </a:r>
          </a:p>
          <a:p>
            <a:pPr marL="0" indent="0">
              <a:buNone/>
            </a:pPr>
            <a:r>
              <a:rPr lang="en-US" sz="1200" b="0" i="0" u="none" strike="noStrike" baseline="0" dirty="0">
                <a:solidFill>
                  <a:srgbClr val="000000"/>
                </a:solidFill>
                <a:latin typeface="Raleway" pitchFamily="2" charset="0"/>
              </a:rPr>
              <a:t>Over the coming year, we will continue to focus on improving the quality of care while reducing the waiting list. </a:t>
            </a:r>
          </a:p>
          <a:p>
            <a:pPr marL="0" indent="0">
              <a:buNone/>
            </a:pPr>
            <a:r>
              <a:rPr lang="en-GB" sz="1200" dirty="0">
                <a:solidFill>
                  <a:srgbClr val="000000"/>
                </a:solidFill>
                <a:latin typeface="Raleway" pitchFamily="2" charset="0"/>
              </a:rPr>
              <a:t>We want to reflect on the changes that were made to social care, learning lessons to keep what worked well and to change what did not.  We are committed to working with people who need social care and carers to learn these lessons.</a:t>
            </a:r>
            <a:endParaRPr lang="en-GB" sz="1200" dirty="0">
              <a:solidFill>
                <a:srgbClr val="000000"/>
              </a:solidFill>
              <a:latin typeface="Raleway" panose="020B0503030101060003"/>
            </a:endParaRPr>
          </a:p>
          <a:p>
            <a:pPr marL="0" indent="0">
              <a:buNone/>
            </a:pPr>
            <a:endParaRPr lang="en-GB" sz="1200" dirty="0">
              <a:solidFill>
                <a:srgbClr val="000000"/>
              </a:solidFill>
              <a:latin typeface="Raleway" panose="020B0503030101060003"/>
            </a:endParaRPr>
          </a:p>
          <a:p>
            <a:pPr marL="0" indent="0">
              <a:buNone/>
            </a:pPr>
            <a:endParaRPr lang="en-GB" sz="1200" b="1" dirty="0">
              <a:solidFill>
                <a:srgbClr val="00B2BB"/>
              </a:solidFill>
              <a:latin typeface="Raleway" panose="020B0503030101060003"/>
            </a:endParaRPr>
          </a:p>
          <a:p>
            <a:pPr marL="0" indent="0">
              <a:buNone/>
            </a:pPr>
            <a:endParaRPr lang="en-GB" sz="1200" b="1" dirty="0">
              <a:solidFill>
                <a:srgbClr val="00B2BB"/>
              </a:solidFill>
              <a:latin typeface="Raleway" panose="020B0503030101060003"/>
            </a:endParaRPr>
          </a:p>
          <a:p>
            <a:pPr marL="0" indent="0">
              <a:buNone/>
            </a:pPr>
            <a:endParaRPr lang="en-GB" sz="1200" dirty="0">
              <a:solidFill>
                <a:srgbClr val="000000"/>
              </a:solidFill>
              <a:latin typeface="Raleway" panose="020B0503030101060003"/>
            </a:endParaRPr>
          </a:p>
        </p:txBody>
      </p:sp>
    </p:spTree>
    <p:extLst>
      <p:ext uri="{BB962C8B-B14F-4D97-AF65-F5344CB8AC3E}">
        <p14:creationId xmlns:p14="http://schemas.microsoft.com/office/powerpoint/2010/main" val="4172183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dirty="0">
                <a:latin typeface="Raleway" panose="020B0503030101060003"/>
              </a:rPr>
              <a:t>What do service users and carers say?</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381740" y="1056904"/>
            <a:ext cx="11520515" cy="5379523"/>
          </a:xfrm>
        </p:spPr>
        <p:txBody>
          <a:bodyPr numCol="4" spcCol="252000">
            <a:normAutofit lnSpcReduction="10000"/>
          </a:bodyPr>
          <a:lstStyle/>
          <a:p>
            <a:pPr marL="0" indent="0">
              <a:lnSpc>
                <a:spcPct val="100000"/>
              </a:lnSpc>
              <a:spcBef>
                <a:spcPts val="600"/>
              </a:spcBef>
              <a:spcAft>
                <a:spcPts val="600"/>
              </a:spcAft>
              <a:buNone/>
            </a:pPr>
            <a:r>
              <a:rPr lang="en-GB" sz="1300" b="1" dirty="0">
                <a:latin typeface="Raleway" panose="020B0503030101060003"/>
              </a:rPr>
              <a:t>What is good</a:t>
            </a:r>
          </a:p>
          <a:p>
            <a:pPr>
              <a:lnSpc>
                <a:spcPct val="100000"/>
              </a:lnSpc>
              <a:spcBef>
                <a:spcPts val="600"/>
              </a:spcBef>
              <a:spcAft>
                <a:spcPts val="600"/>
              </a:spcAft>
              <a:buFontTx/>
              <a:buChar char="-"/>
            </a:pPr>
            <a:r>
              <a:rPr lang="en-GB" sz="1150" dirty="0">
                <a:solidFill>
                  <a:srgbClr val="000000"/>
                </a:solidFill>
                <a:latin typeface="Raleway" panose="020B0503030101060003"/>
              </a:rPr>
              <a:t>Coming into contact with </a:t>
            </a:r>
            <a:r>
              <a:rPr lang="en-GB" sz="1150" b="1" dirty="0">
                <a:solidFill>
                  <a:srgbClr val="00B2BB"/>
                </a:solidFill>
                <a:latin typeface="Raleway" panose="020B0503030101060003"/>
              </a:rPr>
              <a:t>good staff can be life changing</a:t>
            </a:r>
            <a:r>
              <a:rPr lang="en-GB" sz="1150" dirty="0">
                <a:solidFill>
                  <a:srgbClr val="000000"/>
                </a:solidFill>
                <a:latin typeface="Raleway" panose="020B0503030101060003"/>
              </a:rPr>
              <a:t>. Relationships – including time to speak and listen – are important</a:t>
            </a:r>
          </a:p>
          <a:p>
            <a:pPr>
              <a:lnSpc>
                <a:spcPct val="100000"/>
              </a:lnSpc>
              <a:spcBef>
                <a:spcPts val="600"/>
              </a:spcBef>
              <a:spcAft>
                <a:spcPts val="600"/>
              </a:spcAft>
              <a:buFontTx/>
              <a:buChar char="-"/>
            </a:pPr>
            <a:r>
              <a:rPr lang="en-GB" sz="1150" b="1" dirty="0">
                <a:solidFill>
                  <a:srgbClr val="00B2BB"/>
                </a:solidFill>
                <a:latin typeface="Raleway" panose="020B0503030101060003"/>
              </a:rPr>
              <a:t>Satisfaction levels </a:t>
            </a:r>
            <a:r>
              <a:rPr lang="en-GB" sz="1150" dirty="0">
                <a:solidFill>
                  <a:srgbClr val="000000"/>
                </a:solidFill>
                <a:latin typeface="Raleway" panose="020B0503030101060003"/>
              </a:rPr>
              <a:t>collected via council surveys and staff is largely positive.</a:t>
            </a:r>
          </a:p>
          <a:p>
            <a:pPr>
              <a:lnSpc>
                <a:spcPct val="100000"/>
              </a:lnSpc>
              <a:spcBef>
                <a:spcPts val="600"/>
              </a:spcBef>
              <a:spcAft>
                <a:spcPts val="600"/>
              </a:spcAft>
              <a:buFontTx/>
              <a:buChar char="-"/>
            </a:pPr>
            <a:r>
              <a:rPr lang="en-GB" sz="1150" dirty="0">
                <a:solidFill>
                  <a:srgbClr val="000000"/>
                </a:solidFill>
                <a:latin typeface="Raleway" panose="020B0503030101060003"/>
              </a:rPr>
              <a:t>People want a </a:t>
            </a:r>
            <a:r>
              <a:rPr lang="en-GB" sz="1150" b="1" dirty="0">
                <a:solidFill>
                  <a:srgbClr val="00B2BB"/>
                </a:solidFill>
                <a:latin typeface="Raleway" panose="020B0503030101060003"/>
              </a:rPr>
              <a:t>service that supports people to feel able &amp; “normal”</a:t>
            </a:r>
            <a:r>
              <a:rPr lang="en-GB" sz="1150" dirty="0">
                <a:solidFill>
                  <a:srgbClr val="000000"/>
                </a:solidFill>
                <a:latin typeface="Raleway" panose="020B0503030101060003"/>
              </a:rPr>
              <a:t> within wider society, not one that makes them feel different from the rest of the society or reliant on others.</a:t>
            </a:r>
          </a:p>
          <a:p>
            <a:pPr>
              <a:lnSpc>
                <a:spcPct val="100000"/>
              </a:lnSpc>
              <a:spcBef>
                <a:spcPts val="600"/>
              </a:spcBef>
              <a:spcAft>
                <a:spcPts val="600"/>
              </a:spcAft>
              <a:buFontTx/>
              <a:buChar char="-"/>
            </a:pPr>
            <a:r>
              <a:rPr lang="en-GB" sz="1150" dirty="0">
                <a:solidFill>
                  <a:srgbClr val="000000"/>
                </a:solidFill>
                <a:latin typeface="Raleway" panose="020B0503030101060003"/>
              </a:rPr>
              <a:t>Day support is important in </a:t>
            </a:r>
            <a:r>
              <a:rPr lang="en-GB" sz="1150" b="1" dirty="0">
                <a:solidFill>
                  <a:srgbClr val="00B2BB"/>
                </a:solidFill>
                <a:latin typeface="Raleway" panose="020B0503030101060003"/>
              </a:rPr>
              <a:t>enabling people to come together &amp; socialise</a:t>
            </a:r>
            <a:r>
              <a:rPr lang="en-GB" sz="1150" dirty="0">
                <a:solidFill>
                  <a:srgbClr val="000000"/>
                </a:solidFill>
                <a:latin typeface="Raleway" panose="020B0503030101060003"/>
              </a:rPr>
              <a:t>, to go to a safe and inclusive space with access to support staff when needed, to form a structure or routine if preferred &amp; access to activities that build skills, confidence &amp; improve mental and physical health. </a:t>
            </a:r>
          </a:p>
          <a:p>
            <a:pPr>
              <a:lnSpc>
                <a:spcPct val="100000"/>
              </a:lnSpc>
              <a:spcBef>
                <a:spcPts val="600"/>
              </a:spcBef>
              <a:spcAft>
                <a:spcPts val="600"/>
              </a:spcAft>
              <a:buFontTx/>
              <a:buChar char="-"/>
            </a:pPr>
            <a:r>
              <a:rPr lang="en-GB" sz="1150" dirty="0">
                <a:solidFill>
                  <a:srgbClr val="000000"/>
                </a:solidFill>
                <a:latin typeface="Raleway" panose="020B0503030101060003"/>
              </a:rPr>
              <a:t>Service users enjoy </a:t>
            </a:r>
            <a:r>
              <a:rPr lang="en-GB" sz="1150" b="1" dirty="0">
                <a:solidFill>
                  <a:srgbClr val="00B2BB"/>
                </a:solidFill>
                <a:latin typeface="Raleway" panose="020B0503030101060003"/>
              </a:rPr>
              <a:t>supporting each other &amp; contributing to society</a:t>
            </a:r>
            <a:r>
              <a:rPr lang="en-GB" sz="1150" dirty="0">
                <a:solidFill>
                  <a:srgbClr val="000000"/>
                </a:solidFill>
                <a:latin typeface="Raleway" panose="020B0503030101060003"/>
              </a:rPr>
              <a:t> through ways that they are able to.</a:t>
            </a:r>
          </a:p>
          <a:p>
            <a:pPr marL="0" indent="0">
              <a:lnSpc>
                <a:spcPct val="100000"/>
              </a:lnSpc>
              <a:spcBef>
                <a:spcPts val="600"/>
              </a:spcBef>
              <a:spcAft>
                <a:spcPts val="600"/>
              </a:spcAft>
              <a:buNone/>
            </a:pPr>
            <a:r>
              <a:rPr lang="en-GB" sz="1300" b="1" dirty="0">
                <a:solidFill>
                  <a:schemeClr val="tx1"/>
                </a:solidFill>
                <a:latin typeface="Raleway" panose="020B0503030101060003"/>
              </a:rPr>
              <a:t>What is causing concern</a:t>
            </a:r>
          </a:p>
          <a:p>
            <a:pPr>
              <a:lnSpc>
                <a:spcPct val="100000"/>
              </a:lnSpc>
              <a:spcBef>
                <a:spcPts val="600"/>
              </a:spcBef>
              <a:spcAft>
                <a:spcPts val="600"/>
              </a:spcAft>
              <a:buFontTx/>
              <a:buChar char="-"/>
            </a:pPr>
            <a:r>
              <a:rPr lang="en-GB" sz="1150" dirty="0">
                <a:solidFill>
                  <a:srgbClr val="000000"/>
                </a:solidFill>
                <a:latin typeface="Raleway" panose="020B0503030101060003"/>
              </a:rPr>
              <a:t>Concerns that the pandemic is causing the </a:t>
            </a:r>
            <a:r>
              <a:rPr lang="en-GB" sz="1150" b="1" dirty="0">
                <a:solidFill>
                  <a:srgbClr val="00B2BB"/>
                </a:solidFill>
                <a:latin typeface="Raleway" panose="020B0503030101060003"/>
              </a:rPr>
              <a:t>quality and availability of care to decrease</a:t>
            </a:r>
          </a:p>
          <a:p>
            <a:pPr>
              <a:lnSpc>
                <a:spcPct val="100000"/>
              </a:lnSpc>
              <a:spcBef>
                <a:spcPts val="600"/>
              </a:spcBef>
              <a:spcAft>
                <a:spcPts val="600"/>
              </a:spcAft>
              <a:buFontTx/>
              <a:buChar char="-"/>
            </a:pPr>
            <a:r>
              <a:rPr lang="en-GB" sz="1150" dirty="0">
                <a:solidFill>
                  <a:srgbClr val="000000"/>
                </a:solidFill>
                <a:latin typeface="Raleway" panose="020B0503030101060003"/>
              </a:rPr>
              <a:t>Suggestions that people are </a:t>
            </a:r>
            <a:r>
              <a:rPr lang="en-GB" sz="1150" b="1" dirty="0">
                <a:solidFill>
                  <a:srgbClr val="00B2BB"/>
                </a:solidFill>
                <a:latin typeface="Raleway" panose="020B0503030101060003"/>
              </a:rPr>
              <a:t>poorly informed</a:t>
            </a:r>
            <a:r>
              <a:rPr lang="en-GB" sz="1150" dirty="0">
                <a:solidFill>
                  <a:srgbClr val="000000"/>
                </a:solidFill>
                <a:latin typeface="Raleway" panose="020B0503030101060003"/>
              </a:rPr>
              <a:t> about social care. Concerns about communication, including access to information and advice.</a:t>
            </a:r>
          </a:p>
          <a:p>
            <a:pPr>
              <a:lnSpc>
                <a:spcPct val="100000"/>
              </a:lnSpc>
              <a:spcBef>
                <a:spcPts val="600"/>
              </a:spcBef>
              <a:spcAft>
                <a:spcPts val="600"/>
              </a:spcAft>
              <a:buFontTx/>
              <a:buChar char="-"/>
            </a:pPr>
            <a:r>
              <a:rPr lang="en-GB" sz="1150" dirty="0">
                <a:solidFill>
                  <a:srgbClr val="000000"/>
                </a:solidFill>
                <a:latin typeface="Raleway" panose="020B0503030101060003"/>
              </a:rPr>
              <a:t>Social care support can be </a:t>
            </a:r>
            <a:r>
              <a:rPr lang="en-GB" sz="1150" b="1" dirty="0">
                <a:solidFill>
                  <a:srgbClr val="00B2BB"/>
                </a:solidFill>
                <a:latin typeface="Raleway" panose="020B0503030101060003"/>
              </a:rPr>
              <a:t>difficult to be navigate</a:t>
            </a:r>
          </a:p>
          <a:p>
            <a:pPr>
              <a:lnSpc>
                <a:spcPct val="100000"/>
              </a:lnSpc>
              <a:spcBef>
                <a:spcPts val="600"/>
              </a:spcBef>
              <a:spcAft>
                <a:spcPts val="600"/>
              </a:spcAft>
              <a:buFontTx/>
              <a:buChar char="-"/>
            </a:pPr>
            <a:r>
              <a:rPr lang="en-GB" sz="1150" dirty="0">
                <a:solidFill>
                  <a:srgbClr val="000000"/>
                </a:solidFill>
                <a:latin typeface="Raleway" panose="020B0503030101060003"/>
              </a:rPr>
              <a:t>Concern that financial pressures are resulting in care being </a:t>
            </a:r>
            <a:r>
              <a:rPr lang="en-GB" sz="1150" b="1" dirty="0">
                <a:solidFill>
                  <a:srgbClr val="00B2BB"/>
                </a:solidFill>
                <a:latin typeface="Raleway" panose="020B0503030101060003"/>
              </a:rPr>
              <a:t>harder to get.</a:t>
            </a:r>
          </a:p>
          <a:p>
            <a:pPr>
              <a:lnSpc>
                <a:spcPct val="100000"/>
              </a:lnSpc>
              <a:spcBef>
                <a:spcPts val="600"/>
              </a:spcBef>
              <a:spcAft>
                <a:spcPts val="600"/>
              </a:spcAft>
              <a:buFontTx/>
              <a:buChar char="-"/>
            </a:pPr>
            <a:r>
              <a:rPr lang="en-GB" sz="1150" dirty="0">
                <a:solidFill>
                  <a:srgbClr val="000000"/>
                </a:solidFill>
                <a:latin typeface="Raleway" panose="020B0503030101060003"/>
              </a:rPr>
              <a:t>Need to ensure care workers are </a:t>
            </a:r>
            <a:r>
              <a:rPr lang="en-GB" sz="1150" b="1" dirty="0">
                <a:solidFill>
                  <a:srgbClr val="00B2BB"/>
                </a:solidFill>
                <a:latin typeface="Raleway" panose="020B0503030101060003"/>
              </a:rPr>
              <a:t>culturally sensitive</a:t>
            </a:r>
            <a:r>
              <a:rPr lang="en-GB" sz="1150" dirty="0">
                <a:solidFill>
                  <a:srgbClr val="000000"/>
                </a:solidFill>
                <a:latin typeface="Raleway" panose="020B0503030101060003"/>
              </a:rPr>
              <a:t>.  Reports that people of  White British ethnic background report more positive experiences than other groups.</a:t>
            </a:r>
          </a:p>
          <a:p>
            <a:pPr>
              <a:lnSpc>
                <a:spcPct val="100000"/>
              </a:lnSpc>
              <a:spcBef>
                <a:spcPts val="600"/>
              </a:spcBef>
              <a:spcAft>
                <a:spcPts val="600"/>
              </a:spcAft>
              <a:buFontTx/>
              <a:buChar char="-"/>
            </a:pPr>
            <a:r>
              <a:rPr lang="en-US" sz="1150" b="0" i="0" u="none" strike="noStrike" baseline="0" dirty="0">
                <a:solidFill>
                  <a:srgbClr val="000000"/>
                </a:solidFill>
                <a:latin typeface="Raleway" panose="020B0503030101060003"/>
              </a:rPr>
              <a:t>Concerns about </a:t>
            </a:r>
            <a:r>
              <a:rPr lang="en-US" sz="1150" b="1" i="0" u="none" strike="noStrike" baseline="0" dirty="0">
                <a:solidFill>
                  <a:srgbClr val="00B2BB"/>
                </a:solidFill>
                <a:latin typeface="Raleway" panose="020B0503030101060003"/>
              </a:rPr>
              <a:t>meals-on-wheels</a:t>
            </a:r>
            <a:r>
              <a:rPr lang="en-US" sz="1150" b="0" i="0" u="none" strike="noStrike" baseline="0" dirty="0">
                <a:solidFill>
                  <a:srgbClr val="000000"/>
                </a:solidFill>
                <a:latin typeface="Raleway" panose="020B0503030101060003"/>
              </a:rPr>
              <a:t> ending and the need for meals over lockdown.</a:t>
            </a:r>
          </a:p>
          <a:p>
            <a:pPr>
              <a:lnSpc>
                <a:spcPct val="100000"/>
              </a:lnSpc>
              <a:spcBef>
                <a:spcPts val="600"/>
              </a:spcBef>
              <a:spcAft>
                <a:spcPts val="600"/>
              </a:spcAft>
              <a:buFontTx/>
              <a:buChar char="-"/>
            </a:pPr>
            <a:r>
              <a:rPr lang="en-US" sz="1150" dirty="0">
                <a:solidFill>
                  <a:srgbClr val="000000"/>
                </a:solidFill>
                <a:latin typeface="Raleway" panose="020B0503030101060003"/>
              </a:rPr>
              <a:t>Concerns that people can get stuck between social care and </a:t>
            </a:r>
            <a:r>
              <a:rPr lang="en-US" sz="1150" b="1" dirty="0">
                <a:solidFill>
                  <a:srgbClr val="00B2BB"/>
                </a:solidFill>
                <a:latin typeface="Raleway" panose="020B0503030101060003"/>
              </a:rPr>
              <a:t>health</a:t>
            </a:r>
            <a:r>
              <a:rPr lang="en-US" sz="1150" dirty="0">
                <a:solidFill>
                  <a:srgbClr val="000000"/>
                </a:solidFill>
                <a:latin typeface="Raleway" panose="020B0503030101060003"/>
              </a:rPr>
              <a:t>, and social care and </a:t>
            </a:r>
            <a:r>
              <a:rPr lang="en-US" sz="1150" b="1" dirty="0">
                <a:solidFill>
                  <a:srgbClr val="00B2BB"/>
                </a:solidFill>
                <a:latin typeface="Raleway" panose="020B0503030101060003"/>
              </a:rPr>
              <a:t>housing</a:t>
            </a:r>
            <a:r>
              <a:rPr lang="en-US" sz="1150" dirty="0">
                <a:solidFill>
                  <a:srgbClr val="000000"/>
                </a:solidFill>
                <a:latin typeface="Raleway" panose="020B0503030101060003"/>
              </a:rPr>
              <a:t> – with unclear roles and responsibilities.</a:t>
            </a:r>
          </a:p>
          <a:p>
            <a:pPr>
              <a:lnSpc>
                <a:spcPct val="100000"/>
              </a:lnSpc>
              <a:spcBef>
                <a:spcPts val="600"/>
              </a:spcBef>
              <a:spcAft>
                <a:spcPts val="600"/>
              </a:spcAft>
              <a:buFontTx/>
              <a:buChar char="-"/>
            </a:pPr>
            <a:r>
              <a:rPr lang="en-US" sz="1150" b="0" i="0" u="none" strike="noStrike" baseline="0" dirty="0">
                <a:solidFill>
                  <a:srgbClr val="000000"/>
                </a:solidFill>
                <a:latin typeface="Raleway" panose="020B0503030101060003"/>
              </a:rPr>
              <a:t>Concerns about the </a:t>
            </a:r>
            <a:r>
              <a:rPr lang="en-US" sz="1150" b="1" i="0" u="none" strike="noStrike" baseline="0" dirty="0">
                <a:solidFill>
                  <a:srgbClr val="00B2BB"/>
                </a:solidFill>
                <a:latin typeface="Raleway" panose="020B0503030101060003"/>
              </a:rPr>
              <a:t>impact of Covid-19 </a:t>
            </a:r>
            <a:r>
              <a:rPr lang="en-US" sz="1150" b="0" i="0" u="none" strike="noStrike" baseline="0" dirty="0">
                <a:solidFill>
                  <a:srgbClr val="000000"/>
                </a:solidFill>
                <a:latin typeface="Raleway" panose="020B0503030101060003"/>
              </a:rPr>
              <a:t>on loneliness and mental health.</a:t>
            </a:r>
          </a:p>
          <a:p>
            <a:pPr>
              <a:lnSpc>
                <a:spcPct val="100000"/>
              </a:lnSpc>
              <a:spcBef>
                <a:spcPts val="600"/>
              </a:spcBef>
              <a:spcAft>
                <a:spcPts val="600"/>
              </a:spcAft>
              <a:buFontTx/>
              <a:buChar char="-"/>
            </a:pPr>
            <a:r>
              <a:rPr lang="en-GB" sz="1150" dirty="0">
                <a:solidFill>
                  <a:srgbClr val="000000"/>
                </a:solidFill>
                <a:latin typeface="Raleway" panose="020B0503030101060003"/>
              </a:rPr>
              <a:t>Concerns about recent changes to </a:t>
            </a:r>
            <a:r>
              <a:rPr lang="en-GB" sz="1150" b="1" dirty="0">
                <a:solidFill>
                  <a:srgbClr val="00B2BB"/>
                </a:solidFill>
                <a:latin typeface="Raleway" panose="020B0503030101060003"/>
              </a:rPr>
              <a:t>day support </a:t>
            </a:r>
            <a:r>
              <a:rPr lang="en-GB" sz="1150" dirty="0">
                <a:solidFill>
                  <a:srgbClr val="000000"/>
                </a:solidFill>
                <a:latin typeface="Raleway" panose="020B0503030101060003"/>
              </a:rPr>
              <a:t>and changes to </a:t>
            </a:r>
            <a:r>
              <a:rPr lang="en-GB" sz="1150" b="1" dirty="0">
                <a:solidFill>
                  <a:srgbClr val="00B2BB"/>
                </a:solidFill>
                <a:latin typeface="Raleway" panose="020B0503030101060003"/>
              </a:rPr>
              <a:t>charging</a:t>
            </a:r>
            <a:r>
              <a:rPr lang="en-GB" sz="1150" dirty="0">
                <a:solidFill>
                  <a:srgbClr val="000000"/>
                </a:solidFill>
                <a:latin typeface="Raleway" panose="020B0503030101060003"/>
              </a:rPr>
              <a:t>.</a:t>
            </a:r>
          </a:p>
          <a:p>
            <a:pPr marL="0" indent="0">
              <a:lnSpc>
                <a:spcPct val="100000"/>
              </a:lnSpc>
              <a:spcBef>
                <a:spcPts val="600"/>
              </a:spcBef>
              <a:spcAft>
                <a:spcPts val="600"/>
              </a:spcAft>
              <a:buNone/>
            </a:pPr>
            <a:r>
              <a:rPr lang="en-GB" sz="1300" b="1" dirty="0">
                <a:latin typeface="Raleway" panose="020B0503030101060003"/>
              </a:rPr>
              <a:t>Ideas for change</a:t>
            </a:r>
          </a:p>
          <a:p>
            <a:pPr>
              <a:lnSpc>
                <a:spcPct val="100000"/>
              </a:lnSpc>
              <a:spcBef>
                <a:spcPts val="600"/>
              </a:spcBef>
              <a:spcAft>
                <a:spcPts val="600"/>
              </a:spcAft>
              <a:buFontTx/>
              <a:buChar char="-"/>
            </a:pPr>
            <a:r>
              <a:rPr lang="en-GB" sz="1150" dirty="0">
                <a:solidFill>
                  <a:srgbClr val="000000"/>
                </a:solidFill>
                <a:latin typeface="Raleway" panose="020B0503030101060003"/>
              </a:rPr>
              <a:t>We need to do more to shift the service model from service delivery to </a:t>
            </a:r>
            <a:r>
              <a:rPr lang="en-GB" sz="1150" b="1" dirty="0">
                <a:solidFill>
                  <a:srgbClr val="00B2BB"/>
                </a:solidFill>
                <a:latin typeface="Raleway" panose="020B0503030101060003"/>
              </a:rPr>
              <a:t>partnership working</a:t>
            </a:r>
            <a:r>
              <a:rPr lang="en-GB" sz="1150" dirty="0">
                <a:solidFill>
                  <a:srgbClr val="000000"/>
                </a:solidFill>
                <a:latin typeface="Raleway" panose="020B0503030101060003"/>
              </a:rPr>
              <a:t>.</a:t>
            </a:r>
          </a:p>
          <a:p>
            <a:pPr>
              <a:lnSpc>
                <a:spcPct val="100000"/>
              </a:lnSpc>
              <a:spcBef>
                <a:spcPts val="600"/>
              </a:spcBef>
              <a:spcAft>
                <a:spcPts val="600"/>
              </a:spcAft>
              <a:buFontTx/>
              <a:buChar char="-"/>
            </a:pPr>
            <a:r>
              <a:rPr lang="en-GB" sz="1150" dirty="0">
                <a:solidFill>
                  <a:srgbClr val="000000"/>
                </a:solidFill>
                <a:latin typeface="Raleway" panose="020B0503030101060003"/>
              </a:rPr>
              <a:t>We need a different mind set so users and carers are considered </a:t>
            </a:r>
            <a:r>
              <a:rPr lang="en-GB" sz="1150" b="1" dirty="0">
                <a:solidFill>
                  <a:srgbClr val="00B2BB"/>
                </a:solidFill>
                <a:latin typeface="Raleway" panose="020B0503030101060003"/>
              </a:rPr>
              <a:t>the owners of services</a:t>
            </a:r>
            <a:r>
              <a:rPr lang="en-GB" sz="1150" dirty="0">
                <a:solidFill>
                  <a:srgbClr val="000000"/>
                </a:solidFill>
                <a:latin typeface="Raleway" panose="020B0503030101060003"/>
              </a:rPr>
              <a:t>, not receivers; encouraged to steer their own paths, create ideas &amp; play an active role in the delivery and evaluation of services. </a:t>
            </a:r>
          </a:p>
          <a:p>
            <a:pPr>
              <a:lnSpc>
                <a:spcPct val="100000"/>
              </a:lnSpc>
              <a:spcBef>
                <a:spcPts val="600"/>
              </a:spcBef>
              <a:spcAft>
                <a:spcPts val="600"/>
              </a:spcAft>
              <a:buFontTx/>
              <a:buChar char="-"/>
            </a:pPr>
            <a:r>
              <a:rPr lang="en-GB" sz="1150" dirty="0">
                <a:solidFill>
                  <a:srgbClr val="000000"/>
                </a:solidFill>
                <a:latin typeface="Raleway" panose="020B0503030101060003"/>
              </a:rPr>
              <a:t>Some people want </a:t>
            </a:r>
            <a:r>
              <a:rPr lang="en-GB" sz="1150" b="1" dirty="0">
                <a:solidFill>
                  <a:srgbClr val="00B2BB"/>
                </a:solidFill>
                <a:latin typeface="Raleway" panose="020B0503030101060003"/>
              </a:rPr>
              <a:t>flexibility</a:t>
            </a:r>
            <a:r>
              <a:rPr lang="en-GB" sz="1150" dirty="0">
                <a:solidFill>
                  <a:srgbClr val="000000"/>
                </a:solidFill>
                <a:latin typeface="Raleway" panose="020B0503030101060003"/>
              </a:rPr>
              <a:t>, some want a </a:t>
            </a:r>
            <a:r>
              <a:rPr lang="en-GB" sz="1150" b="1" dirty="0">
                <a:solidFill>
                  <a:srgbClr val="00B2BB"/>
                </a:solidFill>
                <a:latin typeface="Raleway" panose="020B0503030101060003"/>
              </a:rPr>
              <a:t>routine</a:t>
            </a:r>
            <a:r>
              <a:rPr lang="en-GB" sz="1150" dirty="0">
                <a:solidFill>
                  <a:srgbClr val="000000"/>
                </a:solidFill>
                <a:latin typeface="Raleway" panose="020B0503030101060003"/>
              </a:rPr>
              <a:t> – we need more services that allow for both.</a:t>
            </a:r>
          </a:p>
          <a:p>
            <a:pPr>
              <a:lnSpc>
                <a:spcPct val="100000"/>
              </a:lnSpc>
              <a:spcBef>
                <a:spcPts val="600"/>
              </a:spcBef>
              <a:spcAft>
                <a:spcPts val="600"/>
              </a:spcAft>
              <a:buFontTx/>
              <a:buChar char="-"/>
            </a:pPr>
            <a:r>
              <a:rPr lang="en-US" sz="1150" dirty="0">
                <a:solidFill>
                  <a:srgbClr val="000000"/>
                </a:solidFill>
                <a:latin typeface="Raleway" panose="020B0503030101060003"/>
              </a:rPr>
              <a:t>How might we </a:t>
            </a:r>
            <a:r>
              <a:rPr lang="en-US" sz="1150" b="1" dirty="0">
                <a:solidFill>
                  <a:srgbClr val="00B2BB"/>
                </a:solidFill>
                <a:latin typeface="Raleway" panose="020B0503030101060003"/>
              </a:rPr>
              <a:t>adapt care </a:t>
            </a:r>
            <a:r>
              <a:rPr lang="en-US" sz="1150" dirty="0">
                <a:solidFill>
                  <a:srgbClr val="000000"/>
                </a:solidFill>
                <a:latin typeface="Raleway" panose="020B0503030101060003"/>
              </a:rPr>
              <a:t>to hold what the </a:t>
            </a:r>
            <a:r>
              <a:rPr lang="en-US" sz="1150" dirty="0" err="1">
                <a:solidFill>
                  <a:srgbClr val="000000"/>
                </a:solidFill>
                <a:latin typeface="Raleway" panose="020B0503030101060003"/>
              </a:rPr>
              <a:t>carers</a:t>
            </a:r>
            <a:r>
              <a:rPr lang="en-US" sz="1150" dirty="0">
                <a:solidFill>
                  <a:srgbClr val="000000"/>
                </a:solidFill>
                <a:latin typeface="Raleway" panose="020B0503030101060003"/>
              </a:rPr>
              <a:t> need, and what the patient needs?</a:t>
            </a:r>
            <a:r>
              <a:rPr lang="en-GB" sz="1150" dirty="0">
                <a:solidFill>
                  <a:srgbClr val="000000"/>
                </a:solidFill>
                <a:latin typeface="Raleway" panose="020B0503030101060003"/>
                <a:ea typeface="Calibri" panose="020F0502020204030204" pitchFamily="34" charset="0"/>
                <a:cs typeface="Raavi" panose="020B0502040204020203" pitchFamily="34" charset="0"/>
              </a:rPr>
              <a:t> Adult social care should be flexible and adaptive.</a:t>
            </a:r>
            <a:endParaRPr lang="en-GB" sz="1150" dirty="0">
              <a:solidFill>
                <a:srgbClr val="000000"/>
              </a:solidFill>
              <a:latin typeface="Raleway" panose="020B0503030101060003"/>
            </a:endParaRPr>
          </a:p>
          <a:p>
            <a:pPr>
              <a:lnSpc>
                <a:spcPct val="100000"/>
              </a:lnSpc>
              <a:spcBef>
                <a:spcPts val="600"/>
              </a:spcBef>
              <a:spcAft>
                <a:spcPts val="600"/>
              </a:spcAft>
              <a:buFontTx/>
              <a:buChar char="-"/>
            </a:pPr>
            <a:r>
              <a:rPr lang="en-GB" sz="1150" dirty="0">
                <a:solidFill>
                  <a:srgbClr val="000000"/>
                </a:solidFill>
                <a:latin typeface="Raleway" panose="020B0503030101060003"/>
              </a:rPr>
              <a:t>The </a:t>
            </a:r>
            <a:r>
              <a:rPr lang="en-GB" sz="1150" b="1" dirty="0">
                <a:solidFill>
                  <a:srgbClr val="00B2BB"/>
                </a:solidFill>
                <a:latin typeface="Raleway" panose="020B0503030101060003"/>
              </a:rPr>
              <a:t>ethos of reablement </a:t>
            </a:r>
            <a:r>
              <a:rPr lang="en-GB" sz="1150" dirty="0">
                <a:solidFill>
                  <a:srgbClr val="000000"/>
                </a:solidFill>
                <a:latin typeface="Raleway" panose="020B0503030101060003"/>
              </a:rPr>
              <a:t>would benefit from being part of all services </a:t>
            </a:r>
          </a:p>
          <a:p>
            <a:pPr>
              <a:lnSpc>
                <a:spcPct val="100000"/>
              </a:lnSpc>
              <a:spcBef>
                <a:spcPts val="600"/>
              </a:spcBef>
              <a:spcAft>
                <a:spcPts val="600"/>
              </a:spcAft>
              <a:buFontTx/>
              <a:buChar char="-"/>
            </a:pPr>
            <a:r>
              <a:rPr lang="en-GB" sz="1150" dirty="0">
                <a:solidFill>
                  <a:srgbClr val="000000"/>
                </a:solidFill>
                <a:latin typeface="Raleway" panose="020B0503030101060003"/>
              </a:rPr>
              <a:t>People want to </a:t>
            </a:r>
            <a:r>
              <a:rPr lang="en-GB" sz="1150" b="1" dirty="0">
                <a:solidFill>
                  <a:srgbClr val="00B2BB"/>
                </a:solidFill>
                <a:latin typeface="Raleway" panose="020B0503030101060003"/>
              </a:rPr>
              <a:t>use community assets</a:t>
            </a:r>
            <a:r>
              <a:rPr lang="en-GB" sz="1150" dirty="0">
                <a:solidFill>
                  <a:srgbClr val="000000"/>
                </a:solidFill>
                <a:latin typeface="Raleway" panose="020B0503030101060003"/>
              </a:rPr>
              <a:t>, and clean, safe outdoor space is very important to health &amp; wellbeing; but transport and confidence are </a:t>
            </a:r>
            <a:r>
              <a:rPr lang="en-GB" sz="1150" b="1" dirty="0">
                <a:solidFill>
                  <a:srgbClr val="00B2BB"/>
                </a:solidFill>
                <a:latin typeface="Raleway" panose="020B0503030101060003"/>
              </a:rPr>
              <a:t>key barriers </a:t>
            </a:r>
            <a:r>
              <a:rPr lang="en-GB" sz="1150" dirty="0">
                <a:solidFill>
                  <a:srgbClr val="000000"/>
                </a:solidFill>
                <a:latin typeface="Raleway" panose="020B0503030101060003"/>
              </a:rPr>
              <a:t>that need to be addressed. Other barriers relate to physical accessibility and lack of knowledge about what is out there.</a:t>
            </a:r>
          </a:p>
          <a:p>
            <a:pPr>
              <a:lnSpc>
                <a:spcPct val="100000"/>
              </a:lnSpc>
              <a:spcBef>
                <a:spcPts val="600"/>
              </a:spcBef>
              <a:spcAft>
                <a:spcPts val="600"/>
              </a:spcAft>
              <a:buFontTx/>
              <a:buChar char="-"/>
            </a:pPr>
            <a:r>
              <a:rPr lang="en-US" sz="1150" b="1" dirty="0">
                <a:solidFill>
                  <a:srgbClr val="00B2BB"/>
                </a:solidFill>
                <a:latin typeface="Raleway" panose="020B0503030101060003"/>
              </a:rPr>
              <a:t>Social prescribing, care at the right place and right time </a:t>
            </a:r>
            <a:r>
              <a:rPr lang="en-US" sz="1150" dirty="0">
                <a:solidFill>
                  <a:srgbClr val="000000"/>
                </a:solidFill>
                <a:latin typeface="Raleway" panose="020B0503030101060003"/>
              </a:rPr>
              <a:t>and flexibility are all ways to meet people’s needs and improve health, wellbeing and quality </a:t>
            </a:r>
            <a:r>
              <a:rPr lang="en-GB" sz="1150" dirty="0">
                <a:solidFill>
                  <a:srgbClr val="000000"/>
                </a:solidFill>
                <a:latin typeface="Raleway" panose="020B0503030101060003"/>
              </a:rPr>
              <a:t>of life.</a:t>
            </a:r>
          </a:p>
          <a:p>
            <a:pPr>
              <a:lnSpc>
                <a:spcPct val="100000"/>
              </a:lnSpc>
              <a:spcBef>
                <a:spcPts val="600"/>
              </a:spcBef>
              <a:spcAft>
                <a:spcPts val="600"/>
              </a:spcAft>
              <a:buFontTx/>
              <a:buChar char="-"/>
            </a:pPr>
            <a:r>
              <a:rPr lang="en-GB" sz="1150" dirty="0">
                <a:solidFill>
                  <a:srgbClr val="000000"/>
                </a:solidFill>
                <a:latin typeface="Raleway" panose="020B0503030101060003"/>
              </a:rPr>
              <a:t>Recommendations for all care workers to be </a:t>
            </a:r>
            <a:r>
              <a:rPr lang="en-GB" sz="1150" b="1" dirty="0">
                <a:solidFill>
                  <a:srgbClr val="00B2BB"/>
                </a:solidFill>
                <a:latin typeface="Raleway" panose="020B0503030101060003"/>
              </a:rPr>
              <a:t>registered</a:t>
            </a:r>
            <a:r>
              <a:rPr lang="en-GB" sz="1150" dirty="0">
                <a:solidFill>
                  <a:srgbClr val="000000"/>
                </a:solidFill>
                <a:latin typeface="Raleway" panose="020B0503030101060003"/>
              </a:rPr>
              <a:t>, for more </a:t>
            </a:r>
            <a:r>
              <a:rPr lang="en-GB" sz="1150" b="1" dirty="0">
                <a:solidFill>
                  <a:srgbClr val="00B2BB"/>
                </a:solidFill>
                <a:latin typeface="Raleway" panose="020B0503030101060003"/>
              </a:rPr>
              <a:t>monitoring</a:t>
            </a:r>
            <a:r>
              <a:rPr lang="en-GB" sz="1150" dirty="0">
                <a:solidFill>
                  <a:srgbClr val="000000"/>
                </a:solidFill>
                <a:latin typeface="Raleway" panose="020B0503030101060003"/>
              </a:rPr>
              <a:t> to be carried out, and make it easier to</a:t>
            </a:r>
            <a:r>
              <a:rPr lang="en-GB" sz="1150" b="1" dirty="0">
                <a:solidFill>
                  <a:srgbClr val="00B2BB"/>
                </a:solidFill>
                <a:latin typeface="Raleway" panose="020B0503030101060003"/>
              </a:rPr>
              <a:t> switch </a:t>
            </a:r>
            <a:r>
              <a:rPr lang="en-GB" sz="1150" dirty="0">
                <a:solidFill>
                  <a:srgbClr val="000000"/>
                </a:solidFill>
                <a:latin typeface="Raleway" panose="020B0503030101060003"/>
              </a:rPr>
              <a:t>care agencies.</a:t>
            </a:r>
          </a:p>
        </p:txBody>
      </p:sp>
    </p:spTree>
    <p:extLst>
      <p:ext uri="{BB962C8B-B14F-4D97-AF65-F5344CB8AC3E}">
        <p14:creationId xmlns:p14="http://schemas.microsoft.com/office/powerpoint/2010/main" val="1059923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dirty="0">
                <a:latin typeface="Raleway" panose="020B0503030101060003"/>
              </a:rPr>
              <a:t>What do service users and carers say? Cont.</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770105" y="1326700"/>
            <a:ext cx="11064055" cy="5027917"/>
          </a:xfrm>
        </p:spPr>
        <p:txBody>
          <a:bodyPr numCol="4" spcCol="252000">
            <a:normAutofit lnSpcReduction="10000"/>
          </a:bodyPr>
          <a:lstStyle/>
          <a:p>
            <a:pPr marL="0" indent="0">
              <a:buNone/>
            </a:pPr>
            <a:r>
              <a:rPr lang="en-GB" sz="1300" b="1" dirty="0">
                <a:latin typeface="Raleway" panose="020B0503030101060003"/>
              </a:rPr>
              <a:t>Ideas for change (continued)</a:t>
            </a:r>
          </a:p>
          <a:p>
            <a:r>
              <a:rPr lang="en-US" sz="1200" dirty="0">
                <a:solidFill>
                  <a:srgbClr val="000000"/>
                </a:solidFill>
                <a:latin typeface="Raleway" panose="020B0503030101060003"/>
              </a:rPr>
              <a:t>Isolation, reduced mobility and the onset of chronic illness precede grief, depression and limitations – consider </a:t>
            </a:r>
            <a:r>
              <a:rPr lang="en-US" sz="1200" b="1" dirty="0">
                <a:solidFill>
                  <a:srgbClr val="00B2BB"/>
                </a:solidFill>
                <a:latin typeface="Raleway" panose="020B0503030101060003"/>
              </a:rPr>
              <a:t>how to do more to meet those feelings &amp; thoughts</a:t>
            </a:r>
            <a:r>
              <a:rPr lang="en-US" sz="1200" dirty="0">
                <a:solidFill>
                  <a:srgbClr val="000000"/>
                </a:solidFill>
                <a:latin typeface="Raleway" panose="020B0503030101060003"/>
              </a:rPr>
              <a:t> head on with courage and compassion.</a:t>
            </a:r>
          </a:p>
          <a:p>
            <a:r>
              <a:rPr lang="en-US" sz="1200" dirty="0">
                <a:solidFill>
                  <a:srgbClr val="000000"/>
                </a:solidFill>
                <a:latin typeface="Raleway" panose="020B0503030101060003"/>
              </a:rPr>
              <a:t>How might we better employ </a:t>
            </a:r>
            <a:r>
              <a:rPr lang="en-US" sz="1200" b="1" dirty="0">
                <a:solidFill>
                  <a:srgbClr val="00B2BB"/>
                </a:solidFill>
                <a:latin typeface="Raleway" panose="020B0503030101060003"/>
              </a:rPr>
              <a:t>storytelling</a:t>
            </a:r>
            <a:r>
              <a:rPr lang="en-US" sz="1200" dirty="0">
                <a:solidFill>
                  <a:srgbClr val="000000"/>
                </a:solidFill>
                <a:latin typeface="Raleway" panose="020B0503030101060003"/>
              </a:rPr>
              <a:t> to help service users understand and navigate the complexities of the </a:t>
            </a:r>
            <a:r>
              <a:rPr lang="en-GB" sz="1200" dirty="0">
                <a:solidFill>
                  <a:srgbClr val="000000"/>
                </a:solidFill>
                <a:latin typeface="Raleway" panose="020B0503030101060003"/>
              </a:rPr>
              <a:t>day-to-day?</a:t>
            </a:r>
            <a:endParaRPr lang="en-US" sz="1200" dirty="0">
              <a:solidFill>
                <a:srgbClr val="000000"/>
              </a:solidFill>
              <a:latin typeface="Raleway" panose="020B0503030101060003"/>
            </a:endParaRPr>
          </a:p>
          <a:p>
            <a:r>
              <a:rPr lang="en-US" sz="1200" dirty="0">
                <a:solidFill>
                  <a:srgbClr val="000000"/>
                </a:solidFill>
                <a:latin typeface="Raleway" panose="020B0503030101060003"/>
              </a:rPr>
              <a:t>How might we more harmoniously balance care that is </a:t>
            </a:r>
            <a:r>
              <a:rPr lang="en-US" sz="1200" b="1" dirty="0">
                <a:solidFill>
                  <a:srgbClr val="00B2BB"/>
                </a:solidFill>
                <a:latin typeface="Raleway" panose="020B0503030101060003"/>
              </a:rPr>
              <a:t>affectionate and direct </a:t>
            </a:r>
            <a:r>
              <a:rPr lang="en-US" sz="1200" dirty="0">
                <a:solidFill>
                  <a:srgbClr val="000000"/>
                </a:solidFill>
                <a:latin typeface="Raleway" panose="020B0503030101060003"/>
              </a:rPr>
              <a:t>in order to build resilience and wellbeing in our </a:t>
            </a:r>
            <a:r>
              <a:rPr lang="en-US" sz="1200" dirty="0" err="1">
                <a:solidFill>
                  <a:srgbClr val="000000"/>
                </a:solidFill>
                <a:latin typeface="Raleway" panose="020B0503030101060003"/>
              </a:rPr>
              <a:t>carers</a:t>
            </a:r>
            <a:r>
              <a:rPr lang="en-US" sz="1200" dirty="0">
                <a:solidFill>
                  <a:srgbClr val="000000"/>
                </a:solidFill>
                <a:latin typeface="Raleway" panose="020B0503030101060003"/>
              </a:rPr>
              <a:t>, nurses and </a:t>
            </a:r>
            <a:r>
              <a:rPr lang="en-GB" sz="1200" dirty="0">
                <a:solidFill>
                  <a:srgbClr val="000000"/>
                </a:solidFill>
                <a:latin typeface="Raleway" panose="020B0503030101060003"/>
              </a:rPr>
              <a:t>users?</a:t>
            </a:r>
            <a:endParaRPr lang="en-US" sz="1200" dirty="0">
              <a:solidFill>
                <a:srgbClr val="000000"/>
              </a:solidFill>
              <a:latin typeface="Raleway" panose="020B0503030101060003"/>
            </a:endParaRPr>
          </a:p>
          <a:p>
            <a:r>
              <a:rPr lang="en-US" sz="1200" dirty="0">
                <a:solidFill>
                  <a:srgbClr val="000000"/>
                </a:solidFill>
                <a:latin typeface="Raleway" panose="020B0503030101060003"/>
              </a:rPr>
              <a:t>How might we create enough space at the outset to make the care plan/ package more </a:t>
            </a:r>
            <a:r>
              <a:rPr lang="en-GB" sz="1200" b="1" dirty="0">
                <a:solidFill>
                  <a:srgbClr val="00B2BB"/>
                </a:solidFill>
                <a:latin typeface="Raleway" panose="020B0503030101060003"/>
              </a:rPr>
              <a:t>collaboratively</a:t>
            </a:r>
            <a:r>
              <a:rPr lang="en-GB" sz="1200" dirty="0">
                <a:solidFill>
                  <a:srgbClr val="000000"/>
                </a:solidFill>
                <a:latin typeface="Raleway" panose="020B0503030101060003"/>
              </a:rPr>
              <a:t>?</a:t>
            </a:r>
          </a:p>
          <a:p>
            <a:r>
              <a:rPr lang="en-US" sz="1200" dirty="0">
                <a:solidFill>
                  <a:srgbClr val="000000"/>
                </a:solidFill>
                <a:latin typeface="Raleway" panose="020B0503030101060003"/>
              </a:rPr>
              <a:t>How might we hire and train for </a:t>
            </a:r>
            <a:r>
              <a:rPr lang="en-US" sz="1200" b="1" dirty="0">
                <a:solidFill>
                  <a:srgbClr val="00B2BB"/>
                </a:solidFill>
                <a:latin typeface="Raleway" panose="020B0503030101060003"/>
              </a:rPr>
              <a:t>problem solvers</a:t>
            </a:r>
            <a:r>
              <a:rPr lang="en-US" sz="1200" b="1" dirty="0">
                <a:solidFill>
                  <a:srgbClr val="000000"/>
                </a:solidFill>
                <a:latin typeface="Raleway" panose="020B0503030101060003"/>
              </a:rPr>
              <a:t>, </a:t>
            </a:r>
            <a:r>
              <a:rPr lang="en-US" sz="1200" dirty="0">
                <a:solidFill>
                  <a:srgbClr val="000000"/>
                </a:solidFill>
                <a:latin typeface="Raleway" panose="020B0503030101060003"/>
              </a:rPr>
              <a:t>particularly for people who get stuck between services?</a:t>
            </a:r>
          </a:p>
          <a:p>
            <a:endParaRPr lang="en-US" sz="1200" dirty="0">
              <a:solidFill>
                <a:srgbClr val="000000"/>
              </a:solidFill>
              <a:latin typeface="Raleway" panose="020B0503030101060003"/>
            </a:endParaRPr>
          </a:p>
          <a:p>
            <a:r>
              <a:rPr lang="en-US" sz="1200" dirty="0">
                <a:solidFill>
                  <a:srgbClr val="000000"/>
                </a:solidFill>
                <a:latin typeface="Raleway" panose="020B0503030101060003"/>
              </a:rPr>
              <a:t>How might we build on and improve the role of social prescribers, care coordinators, citizen’s advice professionals, among others to support people to work through issues from health to housing?</a:t>
            </a:r>
          </a:p>
          <a:p>
            <a:r>
              <a:rPr lang="en-US" sz="1200" dirty="0">
                <a:solidFill>
                  <a:srgbClr val="000000"/>
                </a:solidFill>
                <a:latin typeface="Raleway" panose="020B0503030101060003"/>
              </a:rPr>
              <a:t>How might we support </a:t>
            </a:r>
            <a:r>
              <a:rPr lang="en-US" sz="1200" dirty="0" err="1">
                <a:solidFill>
                  <a:srgbClr val="000000"/>
                </a:solidFill>
                <a:latin typeface="Raleway" panose="020B0503030101060003"/>
              </a:rPr>
              <a:t>carers</a:t>
            </a:r>
            <a:r>
              <a:rPr lang="en-US" sz="1200" dirty="0">
                <a:solidFill>
                  <a:srgbClr val="000000"/>
                </a:solidFill>
                <a:latin typeface="Raleway" panose="020B0503030101060003"/>
              </a:rPr>
              <a:t> and nurses to have the capacity to deliver the </a:t>
            </a:r>
            <a:r>
              <a:rPr lang="en-US" sz="1200" b="1" dirty="0">
                <a:solidFill>
                  <a:srgbClr val="00B2BB"/>
                </a:solidFill>
                <a:latin typeface="Raleway" panose="020B0503030101060003"/>
              </a:rPr>
              <a:t>extra inch </a:t>
            </a:r>
            <a:r>
              <a:rPr lang="en-US" sz="1200" dirty="0">
                <a:solidFill>
                  <a:srgbClr val="000000"/>
                </a:solidFill>
                <a:latin typeface="Raleway" panose="020B0503030101060003"/>
              </a:rPr>
              <a:t>across those things that are meaningful to people?</a:t>
            </a:r>
          </a:p>
          <a:p>
            <a:r>
              <a:rPr lang="en-GB" sz="1200" b="0" i="0" u="none" strike="noStrike" kern="1200" baseline="0" dirty="0">
                <a:solidFill>
                  <a:srgbClr val="000000"/>
                </a:solidFill>
                <a:latin typeface="Raleway" panose="020B0503030101060003"/>
                <a:cs typeface="+mn-cs"/>
              </a:rPr>
              <a:t>Be clear on how people can make a complaint and the next steps after this</a:t>
            </a:r>
          </a:p>
          <a:p>
            <a:r>
              <a:rPr lang="en-US" sz="1200" b="0" i="0" u="none" strike="noStrike" baseline="0" dirty="0">
                <a:solidFill>
                  <a:srgbClr val="000000"/>
                </a:solidFill>
                <a:latin typeface="Raleway" panose="020B0503030101060003"/>
              </a:rPr>
              <a:t>Health and social care appointments and online forms should not</a:t>
            </a:r>
            <a:r>
              <a:rPr lang="en-US" sz="1200" b="1" i="0" u="none" strike="noStrike" baseline="0" dirty="0">
                <a:solidFill>
                  <a:srgbClr val="000000"/>
                </a:solidFill>
                <a:latin typeface="Raleway" panose="020B0503030101060003"/>
              </a:rPr>
              <a:t> </a:t>
            </a:r>
            <a:r>
              <a:rPr lang="en-US" sz="1200" b="0" i="0" u="none" strike="noStrike" baseline="0" dirty="0">
                <a:solidFill>
                  <a:srgbClr val="000000"/>
                </a:solidFill>
                <a:latin typeface="Raleway" panose="020B0503030101060003"/>
              </a:rPr>
              <a:t>be the only option available – </a:t>
            </a:r>
            <a:r>
              <a:rPr lang="en-US" sz="1200" b="1" i="0" u="none" strike="noStrike" baseline="0" dirty="0">
                <a:solidFill>
                  <a:srgbClr val="00B2BB"/>
                </a:solidFill>
                <a:latin typeface="Raleway" panose="020B0503030101060003"/>
              </a:rPr>
              <a:t>face-to-face</a:t>
            </a:r>
            <a:r>
              <a:rPr lang="en-US" sz="1200" b="0" i="0" u="none" strike="noStrike" baseline="0" dirty="0">
                <a:solidFill>
                  <a:srgbClr val="000000"/>
                </a:solidFill>
                <a:latin typeface="Raleway" panose="020B0503030101060003"/>
              </a:rPr>
              <a:t> is important.</a:t>
            </a:r>
            <a:endParaRPr lang="en-GB" sz="1200" dirty="0">
              <a:solidFill>
                <a:srgbClr val="000000"/>
              </a:solidFill>
              <a:latin typeface="Raleway" panose="020B0503030101060003"/>
              <a:cs typeface="+mn-cs"/>
            </a:endParaRPr>
          </a:p>
          <a:p>
            <a:r>
              <a:rPr lang="en-GB" sz="1200" dirty="0">
                <a:solidFill>
                  <a:srgbClr val="000000"/>
                </a:solidFill>
                <a:latin typeface="Raleway" panose="020B0503030101060003"/>
                <a:ea typeface="Calibri" panose="020F0502020204030204" pitchFamily="34" charset="0"/>
                <a:cs typeface="Raavi" panose="020B0502040204020203" pitchFamily="34" charset="0"/>
              </a:rPr>
              <a:t>Important to innovate with technology, but we also need to </a:t>
            </a:r>
            <a:r>
              <a:rPr lang="en-GB" sz="1200" b="1" dirty="0">
                <a:solidFill>
                  <a:srgbClr val="00B2BB"/>
                </a:solidFill>
                <a:latin typeface="Raleway" panose="020B0503030101060003"/>
                <a:ea typeface="Calibri" panose="020F0502020204030204" pitchFamily="34" charset="0"/>
                <a:cs typeface="Raavi" panose="020B0502040204020203" pitchFamily="34" charset="0"/>
              </a:rPr>
              <a:t>keep what works well </a:t>
            </a:r>
            <a:r>
              <a:rPr lang="en-GB" sz="1200" dirty="0">
                <a:solidFill>
                  <a:srgbClr val="000000"/>
                </a:solidFill>
                <a:latin typeface="Raleway" panose="020B0503030101060003"/>
                <a:ea typeface="Calibri" panose="020F0502020204030204" pitchFamily="34" charset="0"/>
                <a:cs typeface="Raavi" panose="020B0502040204020203" pitchFamily="34" charset="0"/>
              </a:rPr>
              <a:t>with more traditional methods.</a:t>
            </a:r>
          </a:p>
          <a:p>
            <a:r>
              <a:rPr lang="en-GB" sz="1200" b="0" i="0" u="none" strike="noStrike" kern="1200" baseline="0" dirty="0">
                <a:solidFill>
                  <a:srgbClr val="000000"/>
                </a:solidFill>
                <a:latin typeface="Raleway" panose="020B0503030101060003"/>
                <a:cs typeface="+mn-cs"/>
              </a:rPr>
              <a:t>F</a:t>
            </a:r>
            <a:r>
              <a:rPr lang="en-US" sz="1200" b="0" i="0" u="none" strike="noStrike" baseline="0" dirty="0" err="1">
                <a:solidFill>
                  <a:srgbClr val="000000"/>
                </a:solidFill>
                <a:latin typeface="Raleway" panose="020B0503030101060003"/>
              </a:rPr>
              <a:t>unding</a:t>
            </a:r>
            <a:r>
              <a:rPr lang="en-US" sz="1200" b="0" i="0" u="none" strike="noStrike" baseline="0" dirty="0">
                <a:solidFill>
                  <a:srgbClr val="000000"/>
                </a:solidFill>
                <a:latin typeface="Raleway" panose="020B0503030101060003"/>
              </a:rPr>
              <a:t> and time should be put into joining people up and </a:t>
            </a:r>
            <a:r>
              <a:rPr lang="en-US" sz="1200" b="1" i="0" u="none" strike="noStrike" baseline="0" dirty="0">
                <a:solidFill>
                  <a:srgbClr val="00B2BB"/>
                </a:solidFill>
                <a:latin typeface="Raleway" panose="020B0503030101060003"/>
              </a:rPr>
              <a:t>rebuilding community post-lockdown</a:t>
            </a:r>
            <a:r>
              <a:rPr lang="en-US" sz="1200" b="0" i="0" u="none" strike="noStrike" baseline="0" dirty="0">
                <a:solidFill>
                  <a:srgbClr val="000000"/>
                </a:solidFill>
                <a:latin typeface="Raleway" panose="020B0503030101060003"/>
              </a:rPr>
              <a:t>.</a:t>
            </a:r>
          </a:p>
          <a:p>
            <a:r>
              <a:rPr lang="en-GB" sz="1200" dirty="0">
                <a:solidFill>
                  <a:srgbClr val="000000"/>
                </a:solidFill>
                <a:latin typeface="Raleway" panose="020B0503030101060003"/>
              </a:rPr>
              <a:t>To help address financial pressures, we should look at </a:t>
            </a:r>
            <a:r>
              <a:rPr lang="en-GB" sz="1200" b="1" dirty="0">
                <a:solidFill>
                  <a:srgbClr val="00B2BB"/>
                </a:solidFill>
                <a:latin typeface="Raleway" panose="020B0503030101060003"/>
              </a:rPr>
              <a:t>different sources of funding</a:t>
            </a:r>
            <a:r>
              <a:rPr lang="en-GB" sz="1200" dirty="0">
                <a:solidFill>
                  <a:srgbClr val="000000"/>
                </a:solidFill>
                <a:latin typeface="Raleway" panose="020B0503030101060003"/>
              </a:rPr>
              <a:t>.</a:t>
            </a:r>
          </a:p>
          <a:p>
            <a:r>
              <a:rPr lang="en-GB" sz="1200" dirty="0">
                <a:solidFill>
                  <a:srgbClr val="000000"/>
                </a:solidFill>
                <a:latin typeface="Raleway" panose="020B0503030101060003"/>
                <a:ea typeface="Calibri" panose="020F0502020204030204" pitchFamily="34" charset="0"/>
                <a:cs typeface="Raavi" panose="020B0502040204020203" pitchFamily="34" charset="0"/>
              </a:rPr>
              <a:t>Need to </a:t>
            </a:r>
            <a:r>
              <a:rPr lang="en-GB" sz="1200" b="1" dirty="0">
                <a:solidFill>
                  <a:srgbClr val="00B2BB"/>
                </a:solidFill>
                <a:latin typeface="Raleway" panose="020B0503030101060003"/>
                <a:ea typeface="Calibri" panose="020F0502020204030204" pitchFamily="34" charset="0"/>
                <a:cs typeface="Raavi" panose="020B0502040204020203" pitchFamily="34" charset="0"/>
              </a:rPr>
              <a:t>be careful that messages on budgets </a:t>
            </a:r>
            <a:r>
              <a:rPr lang="en-GB" sz="1200" dirty="0">
                <a:solidFill>
                  <a:srgbClr val="000000"/>
                </a:solidFill>
                <a:latin typeface="Raleway" panose="020B0503030101060003"/>
                <a:ea typeface="Calibri" panose="020F0502020204030204" pitchFamily="34" charset="0"/>
                <a:cs typeface="Raavi" panose="020B0502040204020203" pitchFamily="34" charset="0"/>
              </a:rPr>
              <a:t>and spending within our means don’t sound like people who need support won’t get it. </a:t>
            </a:r>
          </a:p>
          <a:p>
            <a:r>
              <a:rPr lang="en-GB" sz="1200" dirty="0">
                <a:solidFill>
                  <a:srgbClr val="000000"/>
                </a:solidFill>
                <a:latin typeface="Raleway" panose="020B0503030101060003"/>
              </a:rPr>
              <a:t>We need to use plain language and </a:t>
            </a:r>
            <a:r>
              <a:rPr lang="en-GB" sz="1200" b="1" dirty="0">
                <a:solidFill>
                  <a:srgbClr val="00B2BB"/>
                </a:solidFill>
                <a:latin typeface="Raleway" panose="020B0503030101060003"/>
              </a:rPr>
              <a:t>avoid jargon </a:t>
            </a:r>
            <a:r>
              <a:rPr lang="en-GB" sz="1200" dirty="0">
                <a:solidFill>
                  <a:srgbClr val="000000"/>
                </a:solidFill>
                <a:latin typeface="Raleway" panose="020B0503030101060003"/>
              </a:rPr>
              <a:t>in the strategy &amp; in information we produce. </a:t>
            </a:r>
            <a:r>
              <a:rPr lang="en-GB" sz="1200" dirty="0">
                <a:solidFill>
                  <a:srgbClr val="000000"/>
                </a:solidFill>
                <a:latin typeface="Raleway" panose="020B0503030101060003"/>
                <a:ea typeface="Calibri" panose="020F0502020204030204" pitchFamily="34" charset="0"/>
                <a:cs typeface="Raavi" panose="020B0502040204020203" pitchFamily="34" charset="0"/>
              </a:rPr>
              <a:t>Accessible information is needed so people can make informed decisions about their support needs.</a:t>
            </a:r>
          </a:p>
          <a:p>
            <a:r>
              <a:rPr lang="en-GB" sz="1200" dirty="0">
                <a:solidFill>
                  <a:srgbClr val="000000"/>
                </a:solidFill>
                <a:latin typeface="Raleway" panose="020B0503030101060003"/>
              </a:rPr>
              <a:t>Include glossaries when needed.</a:t>
            </a:r>
          </a:p>
          <a:p>
            <a:r>
              <a:rPr lang="en-GB" sz="1200" dirty="0">
                <a:solidFill>
                  <a:srgbClr val="000000"/>
                </a:solidFill>
                <a:latin typeface="Raleway" panose="020B0503030101060003"/>
              </a:rPr>
              <a:t>Actions in the strategy should be </a:t>
            </a:r>
            <a:r>
              <a:rPr lang="en-GB" sz="1200" b="1" dirty="0">
                <a:solidFill>
                  <a:srgbClr val="00B2BB"/>
                </a:solidFill>
                <a:latin typeface="Raleway" panose="020B0503030101060003"/>
              </a:rPr>
              <a:t>commitments</a:t>
            </a:r>
            <a:r>
              <a:rPr lang="en-GB" sz="1200" dirty="0">
                <a:solidFill>
                  <a:srgbClr val="000000"/>
                </a:solidFill>
                <a:latin typeface="Raleway" panose="020B0503030101060003"/>
              </a:rPr>
              <a:t> and ‘set in stone’.</a:t>
            </a:r>
          </a:p>
          <a:p>
            <a:r>
              <a:rPr lang="en-GB" sz="1200" dirty="0">
                <a:solidFill>
                  <a:srgbClr val="000000"/>
                </a:solidFill>
                <a:latin typeface="Raleway" panose="020B0503030101060003"/>
              </a:rPr>
              <a:t>We need to demonstrate how we have </a:t>
            </a:r>
            <a:r>
              <a:rPr lang="en-GB" sz="1200" b="1" dirty="0">
                <a:solidFill>
                  <a:srgbClr val="00B2BB"/>
                </a:solidFill>
                <a:latin typeface="Raleway" panose="020B0503030101060003"/>
              </a:rPr>
              <a:t>acted on feedback</a:t>
            </a:r>
            <a:r>
              <a:rPr lang="en-GB" sz="1200" b="1" dirty="0">
                <a:solidFill>
                  <a:srgbClr val="000000"/>
                </a:solidFill>
                <a:latin typeface="Raleway" panose="020B0503030101060003"/>
              </a:rPr>
              <a:t> </a:t>
            </a:r>
            <a:r>
              <a:rPr lang="en-GB" sz="1200" dirty="0">
                <a:solidFill>
                  <a:srgbClr val="000000"/>
                </a:solidFill>
                <a:latin typeface="Raleway" panose="020B0503030101060003"/>
              </a:rPr>
              <a:t>in the strategy.</a:t>
            </a:r>
          </a:p>
          <a:p>
            <a:r>
              <a:rPr lang="en-GB" sz="1200" dirty="0">
                <a:solidFill>
                  <a:srgbClr val="000000"/>
                </a:solidFill>
                <a:latin typeface="Raleway" panose="020B0503030101060003"/>
                <a:ea typeface="Calibri" panose="020F0502020204030204" pitchFamily="34" charset="0"/>
                <a:cs typeface="Raavi" panose="020B0502040204020203" pitchFamily="34" charset="0"/>
              </a:rPr>
              <a:t>Treating people with </a:t>
            </a:r>
            <a:r>
              <a:rPr lang="en-GB" sz="1200" b="1" dirty="0">
                <a:solidFill>
                  <a:srgbClr val="00B2BB"/>
                </a:solidFill>
                <a:latin typeface="Raleway" panose="020B0503030101060003"/>
                <a:ea typeface="Calibri" panose="020F0502020204030204" pitchFamily="34" charset="0"/>
                <a:cs typeface="Raavi" panose="020B0502040204020203" pitchFamily="34" charset="0"/>
              </a:rPr>
              <a:t>dignity</a:t>
            </a:r>
            <a:r>
              <a:rPr lang="en-GB" sz="1200" dirty="0">
                <a:solidFill>
                  <a:srgbClr val="000000"/>
                </a:solidFill>
                <a:latin typeface="Raleway" panose="020B0503030101060003"/>
                <a:ea typeface="Calibri" panose="020F0502020204030204" pitchFamily="34" charset="0"/>
                <a:cs typeface="Raavi" panose="020B0502040204020203" pitchFamily="34" charset="0"/>
              </a:rPr>
              <a:t> is an important part of social care.</a:t>
            </a:r>
            <a:endParaRPr lang="en-GB" sz="1200" dirty="0">
              <a:solidFill>
                <a:srgbClr val="000000"/>
              </a:solidFill>
              <a:effectLst/>
              <a:latin typeface="Raleway" panose="020B0503030101060003"/>
              <a:ea typeface="Calibri" panose="020F0502020204030204" pitchFamily="34" charset="0"/>
              <a:cs typeface="Raavi" panose="020B0502040204020203" pitchFamily="34" charset="0"/>
            </a:endParaRPr>
          </a:p>
          <a:p>
            <a:r>
              <a:rPr lang="en-GB" sz="1200" dirty="0">
                <a:solidFill>
                  <a:srgbClr val="000000"/>
                </a:solidFill>
                <a:effectLst/>
                <a:latin typeface="Raleway" panose="020B0503030101060003"/>
                <a:ea typeface="Calibri" panose="020F0502020204030204" pitchFamily="34" charset="0"/>
                <a:cs typeface="Raavi" panose="020B0502040204020203" pitchFamily="34" charset="0"/>
              </a:rPr>
              <a:t>Support for everyone – social care has </a:t>
            </a:r>
            <a:r>
              <a:rPr lang="en-GB" sz="1200" b="1" dirty="0">
                <a:solidFill>
                  <a:srgbClr val="00B2BB"/>
                </a:solidFill>
                <a:effectLst/>
                <a:latin typeface="Raleway" panose="020B0503030101060003"/>
                <a:ea typeface="Calibri" panose="020F0502020204030204" pitchFamily="34" charset="0"/>
                <a:cs typeface="Raavi" panose="020B0502040204020203" pitchFamily="34" charset="0"/>
              </a:rPr>
              <a:t>a role with everyone</a:t>
            </a:r>
            <a:r>
              <a:rPr lang="en-GB" sz="1200" dirty="0">
                <a:solidFill>
                  <a:srgbClr val="000000"/>
                </a:solidFill>
                <a:effectLst/>
                <a:latin typeface="Raleway" panose="020B0503030101060003"/>
                <a:ea typeface="Calibri" panose="020F0502020204030204" pitchFamily="34" charset="0"/>
                <a:cs typeface="Raavi" panose="020B0502040204020203" pitchFamily="34" charset="0"/>
              </a:rPr>
              <a:t>, not just those with eligible support needs.</a:t>
            </a:r>
          </a:p>
          <a:p>
            <a:r>
              <a:rPr lang="en-GB" sz="1200" b="1" dirty="0">
                <a:solidFill>
                  <a:srgbClr val="00B2BB"/>
                </a:solidFill>
                <a:effectLst/>
                <a:latin typeface="Raleway" panose="020B0503030101060003"/>
                <a:ea typeface="Calibri" panose="020F0502020204030204" pitchFamily="34" charset="0"/>
                <a:cs typeface="Raavi" panose="020B0502040204020203" pitchFamily="34" charset="0"/>
              </a:rPr>
              <a:t>Person-centred care </a:t>
            </a:r>
            <a:r>
              <a:rPr lang="en-GB" sz="1200" dirty="0">
                <a:solidFill>
                  <a:srgbClr val="000000"/>
                </a:solidFill>
                <a:effectLst/>
                <a:latin typeface="Raleway" panose="020B0503030101060003"/>
                <a:ea typeface="Calibri" panose="020F0502020204030204" pitchFamily="34" charset="0"/>
                <a:cs typeface="Raavi" panose="020B0502040204020203" pitchFamily="34" charset="0"/>
              </a:rPr>
              <a:t>should be part of strengths-based practice.</a:t>
            </a:r>
          </a:p>
          <a:p>
            <a:r>
              <a:rPr lang="en-GB" sz="1200" dirty="0">
                <a:solidFill>
                  <a:srgbClr val="000000"/>
                </a:solidFill>
                <a:effectLst/>
                <a:latin typeface="Raleway" panose="020B0503030101060003"/>
                <a:ea typeface="Calibri" panose="020F0502020204030204" pitchFamily="34" charset="0"/>
                <a:cs typeface="Raavi" panose="020B0502040204020203" pitchFamily="34" charset="0"/>
              </a:rPr>
              <a:t>Need to be careful that messages on </a:t>
            </a:r>
            <a:r>
              <a:rPr lang="en-GB" sz="1200" b="1" dirty="0">
                <a:solidFill>
                  <a:srgbClr val="00B2BB"/>
                </a:solidFill>
                <a:effectLst/>
                <a:latin typeface="Raleway" panose="020B0503030101060003"/>
                <a:ea typeface="Calibri" panose="020F0502020204030204" pitchFamily="34" charset="0"/>
                <a:cs typeface="Raavi" panose="020B0502040204020203" pitchFamily="34" charset="0"/>
              </a:rPr>
              <a:t>prevention</a:t>
            </a:r>
            <a:r>
              <a:rPr lang="en-GB" sz="1200" dirty="0">
                <a:solidFill>
                  <a:srgbClr val="000000"/>
                </a:solidFill>
                <a:effectLst/>
                <a:latin typeface="Raleway" panose="020B0503030101060003"/>
                <a:ea typeface="Calibri" panose="020F0502020204030204" pitchFamily="34" charset="0"/>
                <a:cs typeface="Raavi" panose="020B0502040204020203" pitchFamily="34" charset="0"/>
              </a:rPr>
              <a:t> don’t sound like people will never need care.</a:t>
            </a:r>
          </a:p>
          <a:p>
            <a:pPr marL="0" indent="0">
              <a:buNone/>
            </a:pPr>
            <a:endParaRPr lang="en-GB" sz="1200" dirty="0">
              <a:solidFill>
                <a:srgbClr val="000000"/>
              </a:solidFill>
              <a:latin typeface="Raleway" panose="020B0503030101060003"/>
            </a:endParaRPr>
          </a:p>
          <a:p>
            <a:endParaRPr lang="en-GB" sz="1200" dirty="0">
              <a:solidFill>
                <a:srgbClr val="000000"/>
              </a:solidFill>
              <a:latin typeface="Raleway" panose="020B0503030101060003"/>
            </a:endParaRPr>
          </a:p>
          <a:p>
            <a:endParaRPr lang="en-GB" sz="1200" dirty="0">
              <a:solidFill>
                <a:srgbClr val="000000"/>
              </a:solidFill>
              <a:latin typeface="Raleway" panose="020B0503030101060003"/>
            </a:endParaRPr>
          </a:p>
          <a:p>
            <a:pPr marL="0" indent="0">
              <a:buNone/>
            </a:pPr>
            <a:endParaRPr lang="en-GB" sz="1200" dirty="0">
              <a:latin typeface="Raleway" panose="020B0503030101060003"/>
            </a:endParaRPr>
          </a:p>
          <a:p>
            <a:pPr marL="0" indent="0">
              <a:buNone/>
            </a:pPr>
            <a:endParaRPr lang="en-GB" sz="1200" dirty="0">
              <a:solidFill>
                <a:srgbClr val="000000"/>
              </a:solidFill>
              <a:latin typeface="Raleway" panose="020B0503030101060003"/>
            </a:endParaRPr>
          </a:p>
          <a:p>
            <a:pPr>
              <a:buFontTx/>
              <a:buChar char="-"/>
            </a:pPr>
            <a:endParaRPr lang="en-GB" sz="1200" dirty="0">
              <a:solidFill>
                <a:srgbClr val="000000"/>
              </a:solidFill>
              <a:latin typeface="Raleway" panose="020B0503030101060003"/>
            </a:endParaRPr>
          </a:p>
          <a:p>
            <a:pPr marL="0" indent="0">
              <a:buNone/>
            </a:pPr>
            <a:endParaRPr lang="en-GB" sz="1300" dirty="0">
              <a:solidFill>
                <a:srgbClr val="000000">
                  <a:alpha val="70000"/>
                </a:srgbClr>
              </a:solidFill>
              <a:latin typeface="Raleway" panose="020B0503030101060003"/>
            </a:endParaRPr>
          </a:p>
          <a:p>
            <a:pPr>
              <a:buFontTx/>
              <a:buChar char="-"/>
            </a:pPr>
            <a:endParaRPr lang="en-GB" sz="1300" dirty="0">
              <a:solidFill>
                <a:srgbClr val="000000">
                  <a:alpha val="70000"/>
                </a:srgbClr>
              </a:solidFill>
              <a:latin typeface="Raleway" panose="020B0503030101060003"/>
            </a:endParaRPr>
          </a:p>
          <a:p>
            <a:pPr marL="0" indent="0">
              <a:buNone/>
            </a:pPr>
            <a:endParaRPr lang="en-GB" sz="1200" dirty="0">
              <a:solidFill>
                <a:srgbClr val="003366">
                  <a:alpha val="70000"/>
                </a:srgbClr>
              </a:solidFill>
              <a:latin typeface="Raleway" panose="020B0503030101060003"/>
            </a:endParaRPr>
          </a:p>
        </p:txBody>
      </p:sp>
    </p:spTree>
    <p:extLst>
      <p:ext uri="{BB962C8B-B14F-4D97-AF65-F5344CB8AC3E}">
        <p14:creationId xmlns:p14="http://schemas.microsoft.com/office/powerpoint/2010/main" val="316982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dirty="0">
                <a:latin typeface="Raleway" panose="020B0503030101060003"/>
              </a:rPr>
              <a:t>What do stakeholders say?</a:t>
            </a:r>
          </a:p>
        </p:txBody>
      </p:sp>
      <p:sp>
        <p:nvSpPr>
          <p:cNvPr id="3" name="Content Placeholder 2" descr="Bullet point list of what stakeholders told us">
            <a:extLst>
              <a:ext uri="{FF2B5EF4-FFF2-40B4-BE49-F238E27FC236}">
                <a16:creationId xmlns:a16="http://schemas.microsoft.com/office/drawing/2014/main" id="{786ADF0E-EC6A-48B8-A1BF-2B36AE75C677}"/>
              </a:ext>
            </a:extLst>
          </p:cNvPr>
          <p:cNvSpPr>
            <a:spLocks noGrp="1" noChangeAspect="1"/>
          </p:cNvSpPr>
          <p:nvPr>
            <p:ph idx="1"/>
          </p:nvPr>
        </p:nvSpPr>
        <p:spPr>
          <a:xfrm>
            <a:off x="770105" y="1326701"/>
            <a:ext cx="11064055" cy="4623338"/>
          </a:xfrm>
        </p:spPr>
        <p:txBody>
          <a:bodyPr numCol="4" spcCol="252000">
            <a:noAutofit/>
          </a:bodyPr>
          <a:lstStyle/>
          <a:p>
            <a:pPr>
              <a:buFontTx/>
              <a:buChar char="-"/>
            </a:pPr>
            <a:endParaRPr lang="en-GB" sz="1200" dirty="0">
              <a:solidFill>
                <a:srgbClr val="000000"/>
              </a:solidFill>
              <a:latin typeface="Raleway" panose="020B0503030101060003"/>
            </a:endParaRPr>
          </a:p>
          <a:p>
            <a:pPr marL="0" indent="0">
              <a:buNone/>
            </a:pPr>
            <a:endParaRPr lang="en-GB" sz="1300" dirty="0">
              <a:solidFill>
                <a:srgbClr val="000000">
                  <a:alpha val="70000"/>
                </a:srgbClr>
              </a:solidFill>
              <a:latin typeface="Raleway" panose="020B0503030101060003"/>
            </a:endParaRPr>
          </a:p>
          <a:p>
            <a:pPr>
              <a:buFontTx/>
              <a:buChar char="-"/>
            </a:pPr>
            <a:endParaRPr lang="en-GB" sz="1300" dirty="0">
              <a:solidFill>
                <a:srgbClr val="000000">
                  <a:alpha val="70000"/>
                </a:srgbClr>
              </a:solidFill>
              <a:latin typeface="Raleway" panose="020B0503030101060003"/>
            </a:endParaRPr>
          </a:p>
          <a:p>
            <a:pPr marL="0" indent="0">
              <a:buNone/>
            </a:pPr>
            <a:r>
              <a:rPr lang="en-GB" sz="1200" dirty="0">
                <a:solidFill>
                  <a:srgbClr val="003366">
                    <a:alpha val="70000"/>
                  </a:srgbClr>
                </a:solidFill>
                <a:latin typeface="Raleway" panose="020B0503030101060003"/>
              </a:rPr>
              <a:t>Bull</a:t>
            </a:r>
          </a:p>
        </p:txBody>
      </p:sp>
      <p:sp>
        <p:nvSpPr>
          <p:cNvPr id="5" name="Content Placeholder 2">
            <a:extLst>
              <a:ext uri="{FF2B5EF4-FFF2-40B4-BE49-F238E27FC236}">
                <a16:creationId xmlns:a16="http://schemas.microsoft.com/office/drawing/2014/main" id="{D97A9D99-E08A-45D6-A93B-C40D325F5DBE}"/>
              </a:ext>
            </a:extLst>
          </p:cNvPr>
          <p:cNvSpPr txBox="1">
            <a:spLocks noChangeAspect="1"/>
          </p:cNvSpPr>
          <p:nvPr/>
        </p:nvSpPr>
        <p:spPr>
          <a:xfrm>
            <a:off x="770104" y="1397821"/>
            <a:ext cx="11064055" cy="4623338"/>
          </a:xfrm>
          <a:prstGeom prst="rect">
            <a:avLst/>
          </a:prstGeom>
        </p:spPr>
        <p:txBody>
          <a:bodyPr vert="horz" lIns="91440" tIns="45720" rIns="91440" bIns="45720" numCol="4" spcCol="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000000"/>
                </a:solidFill>
                <a:latin typeface="Raleway" panose="020B0503030101060003"/>
              </a:rPr>
              <a:t>Need to consider </a:t>
            </a:r>
            <a:r>
              <a:rPr lang="en-US" sz="1200" b="1" dirty="0">
                <a:solidFill>
                  <a:srgbClr val="00B2BB"/>
                </a:solidFill>
                <a:latin typeface="Raleway" panose="020B0503030101060003"/>
              </a:rPr>
              <a:t>quality of life </a:t>
            </a:r>
            <a:r>
              <a:rPr lang="en-US" sz="1200" dirty="0">
                <a:solidFill>
                  <a:srgbClr val="000000"/>
                </a:solidFill>
                <a:latin typeface="Raleway" panose="020B0503030101060003"/>
              </a:rPr>
              <a:t>as well as independence</a:t>
            </a:r>
          </a:p>
          <a:p>
            <a:r>
              <a:rPr lang="en-US" sz="1200" dirty="0">
                <a:solidFill>
                  <a:srgbClr val="000000"/>
                </a:solidFill>
                <a:latin typeface="Raleway" panose="020B0503030101060003"/>
              </a:rPr>
              <a:t>The vision for social care should be ambitious, and consider the need to provide people with meaningful </a:t>
            </a:r>
            <a:r>
              <a:rPr lang="en-US" sz="1200" b="1" dirty="0">
                <a:solidFill>
                  <a:srgbClr val="00B2BB"/>
                </a:solidFill>
                <a:latin typeface="Raleway" panose="020B0503030101060003"/>
              </a:rPr>
              <a:t>choice about their own goals and how they want to live </a:t>
            </a:r>
          </a:p>
          <a:p>
            <a:r>
              <a:rPr lang="en-US" sz="1200" dirty="0">
                <a:solidFill>
                  <a:srgbClr val="000000"/>
                </a:solidFill>
                <a:latin typeface="Raleway" panose="020B0503030101060003"/>
              </a:rPr>
              <a:t>This could mean taking a human rights approach, seeing social care working collaboratively with partners to provide </a:t>
            </a:r>
            <a:r>
              <a:rPr lang="en-US" sz="1200" b="1" dirty="0">
                <a:solidFill>
                  <a:srgbClr val="00B2BB"/>
                </a:solidFill>
                <a:latin typeface="Raleway" panose="020B0503030101060003"/>
              </a:rPr>
              <a:t>the building blocks for people to achieve their goals.</a:t>
            </a:r>
          </a:p>
          <a:p>
            <a:r>
              <a:rPr lang="en-US" sz="1200" dirty="0">
                <a:solidFill>
                  <a:srgbClr val="000000"/>
                </a:solidFill>
                <a:latin typeface="Raleway" panose="020B0503030101060003"/>
              </a:rPr>
              <a:t>It could also mean adult social care as an enabler to provide people with the </a:t>
            </a:r>
            <a:r>
              <a:rPr lang="en-US" sz="1200" b="1" dirty="0">
                <a:solidFill>
                  <a:srgbClr val="00B2BB"/>
                </a:solidFill>
                <a:latin typeface="Raleway" panose="020B0503030101060003"/>
              </a:rPr>
              <a:t>freedom to live as they wish</a:t>
            </a:r>
          </a:p>
          <a:p>
            <a:r>
              <a:rPr lang="en-US" sz="1200" dirty="0">
                <a:solidFill>
                  <a:srgbClr val="000000"/>
                </a:solidFill>
                <a:latin typeface="Raleway" panose="020B0503030101060003"/>
              </a:rPr>
              <a:t>There is a need to communicate </a:t>
            </a:r>
            <a:r>
              <a:rPr lang="en-US" sz="1200" b="1" dirty="0">
                <a:solidFill>
                  <a:srgbClr val="00B2BB"/>
                </a:solidFill>
                <a:latin typeface="Raleway" panose="020B0503030101060003"/>
              </a:rPr>
              <a:t>what adult social care is</a:t>
            </a:r>
            <a:r>
              <a:rPr lang="en-US" sz="1200" dirty="0">
                <a:solidFill>
                  <a:srgbClr val="000000"/>
                </a:solidFill>
                <a:latin typeface="Raleway" panose="020B0503030101060003"/>
              </a:rPr>
              <a:t>, </a:t>
            </a:r>
            <a:r>
              <a:rPr lang="en-US" sz="1200" b="1" dirty="0">
                <a:solidFill>
                  <a:srgbClr val="00B2BB"/>
                </a:solidFill>
                <a:latin typeface="Raleway" panose="020B0503030101060003"/>
              </a:rPr>
              <a:t>what the offer is</a:t>
            </a:r>
            <a:r>
              <a:rPr lang="en-US" sz="1200" dirty="0">
                <a:solidFill>
                  <a:srgbClr val="000000"/>
                </a:solidFill>
                <a:latin typeface="Raleway" panose="020B0503030101060003"/>
              </a:rPr>
              <a:t>. There are aspects of adult social care that are not well-understood.</a:t>
            </a:r>
          </a:p>
          <a:p>
            <a:r>
              <a:rPr lang="en-US" sz="1200" dirty="0">
                <a:solidFill>
                  <a:srgbClr val="000000"/>
                </a:solidFill>
                <a:latin typeface="Raleway" panose="020B0503030101060003"/>
              </a:rPr>
              <a:t>Need to consider </a:t>
            </a:r>
            <a:r>
              <a:rPr lang="en-US" sz="1200" b="1" dirty="0">
                <a:solidFill>
                  <a:srgbClr val="00B2BB"/>
                </a:solidFill>
                <a:latin typeface="Raleway" panose="020B0503030101060003"/>
              </a:rPr>
              <a:t>diversity and equality</a:t>
            </a:r>
            <a:r>
              <a:rPr lang="en-US" sz="1200" dirty="0">
                <a:solidFill>
                  <a:srgbClr val="000000"/>
                </a:solidFill>
                <a:latin typeface="Raleway" panose="020B0503030101060003"/>
              </a:rPr>
              <a:t> in the strategy.  </a:t>
            </a:r>
          </a:p>
          <a:p>
            <a:r>
              <a:rPr lang="en-US" sz="1200" dirty="0">
                <a:solidFill>
                  <a:srgbClr val="000000"/>
                </a:solidFill>
                <a:latin typeface="Raleway" panose="020B0503030101060003"/>
              </a:rPr>
              <a:t>Social care should be </a:t>
            </a:r>
            <a:r>
              <a:rPr lang="en-US" sz="1200" b="1" dirty="0">
                <a:solidFill>
                  <a:srgbClr val="00B2BB"/>
                </a:solidFill>
                <a:latin typeface="Raleway" panose="020B0503030101060003"/>
              </a:rPr>
              <a:t>accessible</a:t>
            </a:r>
            <a:r>
              <a:rPr lang="en-US" sz="1200" dirty="0">
                <a:solidFill>
                  <a:srgbClr val="000000"/>
                </a:solidFill>
                <a:latin typeface="Raleway" panose="020B0503030101060003"/>
              </a:rPr>
              <a:t> and </a:t>
            </a:r>
            <a:r>
              <a:rPr lang="en-US" sz="1200" b="1" dirty="0">
                <a:solidFill>
                  <a:srgbClr val="00B2BB"/>
                </a:solidFill>
                <a:latin typeface="Raleway" panose="020B0503030101060003"/>
              </a:rPr>
              <a:t>inclusive</a:t>
            </a:r>
            <a:r>
              <a:rPr lang="en-US" sz="1200" dirty="0">
                <a:solidFill>
                  <a:srgbClr val="000000"/>
                </a:solidFill>
                <a:latin typeface="Raleway" panose="020B0503030101060003"/>
              </a:rPr>
              <a:t>.  It is about the impact on </a:t>
            </a:r>
            <a:r>
              <a:rPr lang="en-US" sz="1200" b="1" dirty="0">
                <a:solidFill>
                  <a:srgbClr val="00B2BB"/>
                </a:solidFill>
                <a:latin typeface="Raleway" panose="020B0503030101060003"/>
              </a:rPr>
              <a:t>residents and communities</a:t>
            </a:r>
            <a:r>
              <a:rPr lang="en-US" sz="1200" dirty="0">
                <a:solidFill>
                  <a:srgbClr val="000000"/>
                </a:solidFill>
                <a:latin typeface="Raleway" panose="020B0503030101060003"/>
              </a:rPr>
              <a:t>, not just service users and </a:t>
            </a:r>
            <a:r>
              <a:rPr lang="en-US" sz="1200" dirty="0" err="1">
                <a:solidFill>
                  <a:srgbClr val="000000"/>
                </a:solidFill>
                <a:latin typeface="Raleway" panose="020B0503030101060003"/>
              </a:rPr>
              <a:t>carers</a:t>
            </a:r>
            <a:r>
              <a:rPr lang="en-US" sz="1200" dirty="0">
                <a:solidFill>
                  <a:srgbClr val="000000"/>
                </a:solidFill>
                <a:latin typeface="Raleway" panose="020B0503030101060003"/>
              </a:rPr>
              <a:t>.  The role of social care in promoting </a:t>
            </a:r>
            <a:r>
              <a:rPr lang="en-US" sz="1200" b="1" dirty="0">
                <a:solidFill>
                  <a:srgbClr val="00B2BB"/>
                </a:solidFill>
                <a:latin typeface="Raleway" panose="020B0503030101060003"/>
              </a:rPr>
              <a:t>wellbeing</a:t>
            </a:r>
            <a:r>
              <a:rPr lang="en-US" sz="1200" dirty="0">
                <a:solidFill>
                  <a:srgbClr val="000000"/>
                </a:solidFill>
                <a:latin typeface="Raleway" panose="020B0503030101060003"/>
              </a:rPr>
              <a:t> should be considered.</a:t>
            </a:r>
          </a:p>
          <a:p>
            <a:r>
              <a:rPr lang="en-US" sz="1200" dirty="0">
                <a:solidFill>
                  <a:srgbClr val="000000"/>
                </a:solidFill>
                <a:latin typeface="Raleway" panose="020B0503030101060003"/>
              </a:rPr>
              <a:t>Supporting people to be independent must be done through </a:t>
            </a:r>
            <a:r>
              <a:rPr lang="en-US" sz="1200" b="1" dirty="0">
                <a:solidFill>
                  <a:srgbClr val="00B2BB"/>
                </a:solidFill>
                <a:latin typeface="Raleway" panose="020B0503030101060003"/>
              </a:rPr>
              <a:t>co-production</a:t>
            </a:r>
            <a:r>
              <a:rPr lang="en-US" sz="1200" dirty="0">
                <a:solidFill>
                  <a:srgbClr val="000000"/>
                </a:solidFill>
                <a:latin typeface="Raleway" panose="020B0503030101060003"/>
              </a:rPr>
              <a:t> and through </a:t>
            </a:r>
            <a:r>
              <a:rPr lang="en-US" sz="1200" b="1" dirty="0">
                <a:solidFill>
                  <a:srgbClr val="00B2BB"/>
                </a:solidFill>
                <a:latin typeface="Raleway" panose="020B0503030101060003"/>
              </a:rPr>
              <a:t>partnership working</a:t>
            </a:r>
            <a:r>
              <a:rPr lang="en-US" sz="1200" dirty="0">
                <a:solidFill>
                  <a:srgbClr val="000000"/>
                </a:solidFill>
                <a:latin typeface="Raleway" panose="020B0503030101060003"/>
              </a:rPr>
              <a:t>, with staff, service users, </a:t>
            </a:r>
            <a:r>
              <a:rPr lang="en-US" sz="1200" dirty="0" err="1">
                <a:solidFill>
                  <a:srgbClr val="000000"/>
                </a:solidFill>
                <a:latin typeface="Raleway" panose="020B0503030101060003"/>
              </a:rPr>
              <a:t>carers</a:t>
            </a:r>
            <a:r>
              <a:rPr lang="en-US" sz="1200" dirty="0">
                <a:solidFill>
                  <a:srgbClr val="000000"/>
                </a:solidFill>
                <a:latin typeface="Raleway" panose="020B0503030101060003"/>
              </a:rPr>
              <a:t> and providers having an </a:t>
            </a:r>
            <a:r>
              <a:rPr lang="en-US" sz="1200" b="1" dirty="0">
                <a:solidFill>
                  <a:srgbClr val="00B2BB"/>
                </a:solidFill>
                <a:latin typeface="Raleway" panose="020B0503030101060003"/>
              </a:rPr>
              <a:t>equal relationship</a:t>
            </a:r>
            <a:r>
              <a:rPr lang="en-US" sz="1200" dirty="0">
                <a:solidFill>
                  <a:srgbClr val="000000"/>
                </a:solidFill>
                <a:latin typeface="Raleway" panose="020B0503030101060003"/>
              </a:rPr>
              <a:t>.</a:t>
            </a:r>
          </a:p>
          <a:p>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Adult social care could </a:t>
            </a:r>
            <a:r>
              <a:rPr lang="en-GB" sz="1200" dirty="0">
                <a:solidFill>
                  <a:srgbClr val="000000"/>
                </a:solidFill>
                <a:latin typeface="Raleway" panose="020B0503030101060003"/>
                <a:ea typeface="Calibri" panose="020F0502020204030204" pitchFamily="34" charset="0"/>
                <a:cs typeface="Times New Roman" panose="02020603050405020304" pitchFamily="18" charset="0"/>
              </a:rPr>
              <a:t>rephrase aims around ‘spending within our means’ to </a:t>
            </a:r>
            <a:r>
              <a:rPr lang="en-GB" sz="1200" b="1" dirty="0">
                <a:solidFill>
                  <a:srgbClr val="00B2BB"/>
                </a:solidFill>
                <a:effectLst/>
                <a:latin typeface="Raleway" panose="020B0503030101060003"/>
                <a:ea typeface="Calibri" panose="020F0502020204030204" pitchFamily="34" charset="0"/>
                <a:cs typeface="Times New Roman" panose="02020603050405020304" pitchFamily="18" charset="0"/>
              </a:rPr>
              <a:t>utilising our resources efficiently and effectively </a:t>
            </a:r>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&amp; seeking value for money.</a:t>
            </a:r>
          </a:p>
          <a:p>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It is important to </a:t>
            </a:r>
            <a:r>
              <a:rPr lang="en-GB" sz="1200" b="1" dirty="0">
                <a:solidFill>
                  <a:srgbClr val="00B2BB"/>
                </a:solidFill>
                <a:effectLst/>
                <a:latin typeface="Raleway" panose="020B0503030101060003"/>
                <a:ea typeface="Calibri" panose="020F0502020204030204" pitchFamily="34" charset="0"/>
                <a:cs typeface="Times New Roman" panose="02020603050405020304" pitchFamily="18" charset="0"/>
              </a:rPr>
              <a:t>empower people with the tools </a:t>
            </a:r>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to remain independent. </a:t>
            </a:r>
            <a:endParaRPr lang="en-GB" sz="1200" dirty="0">
              <a:solidFill>
                <a:srgbClr val="000000"/>
              </a:solidFill>
              <a:latin typeface="Raleway" panose="020B0503030101060003"/>
              <a:ea typeface="Calibri" panose="020F0502020204030204" pitchFamily="34" charset="0"/>
            </a:endParaRPr>
          </a:p>
          <a:p>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It is important to be clear around the aim of enabling people to use new technology – </a:t>
            </a:r>
            <a:r>
              <a:rPr lang="en-GB" sz="1200" b="1" dirty="0">
                <a:solidFill>
                  <a:srgbClr val="00B2BB"/>
                </a:solidFill>
                <a:effectLst/>
                <a:latin typeface="Raleway" panose="020B0503030101060003"/>
                <a:ea typeface="Calibri" panose="020F0502020204030204" pitchFamily="34" charset="0"/>
                <a:cs typeface="Times New Roman" panose="02020603050405020304" pitchFamily="18" charset="0"/>
              </a:rPr>
              <a:t>enabling is key</a:t>
            </a:r>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 </a:t>
            </a:r>
            <a:r>
              <a:rPr lang="en-GB" sz="1200" b="1" dirty="0">
                <a:solidFill>
                  <a:srgbClr val="00B2BB"/>
                </a:solidFill>
                <a:effectLst/>
                <a:latin typeface="Raleway" panose="020B0503030101060003"/>
                <a:ea typeface="Calibri" panose="020F0502020204030204" pitchFamily="34" charset="0"/>
                <a:cs typeface="Times New Roman" panose="02020603050405020304" pitchFamily="18" charset="0"/>
              </a:rPr>
              <a:t>Technology is just one new way of working</a:t>
            </a:r>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 </a:t>
            </a:r>
          </a:p>
          <a:p>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Prevention is about </a:t>
            </a:r>
            <a:r>
              <a:rPr lang="en-GB" sz="1200" b="1" dirty="0">
                <a:solidFill>
                  <a:srgbClr val="00B2BB"/>
                </a:solidFill>
                <a:effectLst/>
                <a:latin typeface="Raleway" panose="020B0503030101060003"/>
                <a:ea typeface="Calibri" panose="020F0502020204030204" pitchFamily="34" charset="0"/>
                <a:cs typeface="Times New Roman" panose="02020603050405020304" pitchFamily="18" charset="0"/>
              </a:rPr>
              <a:t>empowering people</a:t>
            </a:r>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 to enable them to support themselves</a:t>
            </a:r>
            <a:endParaRPr lang="en-GB" sz="1200" dirty="0">
              <a:solidFill>
                <a:srgbClr val="000000"/>
              </a:solidFill>
              <a:latin typeface="Raleway" panose="020B0503030101060003"/>
              <a:ea typeface="Calibri" panose="020F0502020204030204" pitchFamily="34" charset="0"/>
            </a:endParaRPr>
          </a:p>
          <a:p>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It is important that staff </a:t>
            </a:r>
            <a:r>
              <a:rPr lang="en-GB" sz="1200" b="1" dirty="0">
                <a:solidFill>
                  <a:srgbClr val="00B2BB"/>
                </a:solidFill>
                <a:effectLst/>
                <a:latin typeface="Raleway" panose="020B0503030101060003"/>
                <a:ea typeface="Calibri" panose="020F0502020204030204" pitchFamily="34" charset="0"/>
                <a:cs typeface="Times New Roman" panose="02020603050405020304" pitchFamily="18" charset="0"/>
              </a:rPr>
              <a:t>reflect the diversity of the borough</a:t>
            </a:r>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 that our workforce is </a:t>
            </a:r>
            <a:r>
              <a:rPr lang="en-GB" sz="1200" b="1" dirty="0">
                <a:solidFill>
                  <a:srgbClr val="00B2BB"/>
                </a:solidFill>
                <a:effectLst/>
                <a:latin typeface="Raleway" panose="020B0503030101060003"/>
                <a:ea typeface="Calibri" panose="020F0502020204030204" pitchFamily="34" charset="0"/>
                <a:cs typeface="Times New Roman" panose="02020603050405020304" pitchFamily="18" charset="0"/>
              </a:rPr>
              <a:t>consistent, caring and empathic</a:t>
            </a:r>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a:t>
            </a:r>
            <a:r>
              <a:rPr lang="en-GB" sz="1200" dirty="0">
                <a:solidFill>
                  <a:srgbClr val="000000"/>
                </a:solidFill>
                <a:latin typeface="Raleway" panose="020B0503030101060003"/>
                <a:ea typeface="Calibri" panose="020F0502020204030204" pitchFamily="34" charset="0"/>
              </a:rPr>
              <a:t> </a:t>
            </a:r>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Support should be </a:t>
            </a:r>
            <a:r>
              <a:rPr lang="en-GB" sz="1200" b="1" dirty="0">
                <a:solidFill>
                  <a:srgbClr val="00B2BB"/>
                </a:solidFill>
                <a:effectLst/>
                <a:latin typeface="Raleway" panose="020B0503030101060003"/>
                <a:ea typeface="Calibri" panose="020F0502020204030204" pitchFamily="34" charset="0"/>
                <a:cs typeface="Times New Roman" panose="02020603050405020304" pitchFamily="18" charset="0"/>
              </a:rPr>
              <a:t>culturally sensitive</a:t>
            </a:r>
            <a:r>
              <a:rPr lang="en-GB" sz="1200" dirty="0">
                <a:solidFill>
                  <a:srgbClr val="000000"/>
                </a:solidFill>
                <a:effectLst/>
                <a:latin typeface="Raleway" panose="020B0503030101060003"/>
                <a:ea typeface="Calibri" panose="020F0502020204030204" pitchFamily="34" charset="0"/>
                <a:cs typeface="Times New Roman" panose="02020603050405020304" pitchFamily="18" charset="0"/>
              </a:rPr>
              <a:t>.</a:t>
            </a:r>
            <a:endParaRPr lang="en-GB" sz="1200" dirty="0">
              <a:solidFill>
                <a:srgbClr val="000000"/>
              </a:solidFill>
              <a:latin typeface="Raleway" panose="020B0503030101060003"/>
              <a:ea typeface="Calibri" panose="020F0502020204030204" pitchFamily="34" charset="0"/>
            </a:endParaRPr>
          </a:p>
          <a:p>
            <a:pPr marL="0" indent="0">
              <a:buNone/>
            </a:pPr>
            <a:endParaRPr lang="en-US" sz="1200" dirty="0">
              <a:solidFill>
                <a:srgbClr val="000000"/>
              </a:solidFill>
              <a:latin typeface="Raleway" panose="020B0503030101060003"/>
            </a:endParaRPr>
          </a:p>
          <a:p>
            <a:endParaRPr lang="en-US" sz="1200" dirty="0">
              <a:solidFill>
                <a:srgbClr val="000000"/>
              </a:solidFill>
              <a:latin typeface="Raleway" panose="020B0503030101060003"/>
            </a:endParaRPr>
          </a:p>
          <a:p>
            <a:endParaRPr lang="en-US" sz="1200" dirty="0">
              <a:solidFill>
                <a:srgbClr val="000000"/>
              </a:solidFill>
              <a:latin typeface="Raleway" panose="020B0503030101060003"/>
            </a:endParaRPr>
          </a:p>
          <a:p>
            <a:pPr marL="0" indent="0" algn="just">
              <a:spcBef>
                <a:spcPts val="400"/>
              </a:spcBef>
              <a:spcAft>
                <a:spcPts val="400"/>
              </a:spcAft>
              <a:buNone/>
            </a:pP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200" dirty="0">
              <a:solidFill>
                <a:srgbClr val="000000"/>
              </a:solidFill>
              <a:latin typeface="Raleway" panose="020B0503030101060003"/>
            </a:endParaRPr>
          </a:p>
          <a:p>
            <a:endParaRPr lang="en-US" sz="1200" dirty="0">
              <a:solidFill>
                <a:srgbClr val="000000"/>
              </a:solidFill>
              <a:latin typeface="Raleway" panose="020B0503030101060003"/>
            </a:endParaRPr>
          </a:p>
          <a:p>
            <a:pPr marL="0" indent="0">
              <a:buNone/>
            </a:pPr>
            <a:endParaRPr lang="en-US" sz="1200" dirty="0">
              <a:solidFill>
                <a:srgbClr val="000000"/>
              </a:solidFill>
              <a:latin typeface="Raleway" panose="020B0503030101060003"/>
            </a:endParaRPr>
          </a:p>
          <a:p>
            <a:pPr marL="0" indent="0">
              <a:buNone/>
            </a:pPr>
            <a:endParaRPr lang="en-US" sz="1200" dirty="0">
              <a:solidFill>
                <a:srgbClr val="000000"/>
              </a:solidFill>
              <a:latin typeface="Raleway" panose="020B0503030101060003"/>
            </a:endParaRPr>
          </a:p>
          <a:p>
            <a:pPr marL="0" indent="0">
              <a:buNone/>
            </a:pPr>
            <a:endParaRPr lang="en-US" sz="1200" dirty="0">
              <a:solidFill>
                <a:srgbClr val="000000"/>
              </a:solidFill>
              <a:latin typeface="Raleway" panose="020B0503030101060003"/>
            </a:endParaRPr>
          </a:p>
          <a:p>
            <a:pPr marL="0" indent="0">
              <a:buNone/>
            </a:pPr>
            <a:endParaRPr lang="en-US" sz="1200" dirty="0">
              <a:solidFill>
                <a:srgbClr val="000000"/>
              </a:solidFill>
              <a:latin typeface="Raleway" panose="020B0503030101060003"/>
            </a:endParaRPr>
          </a:p>
        </p:txBody>
      </p:sp>
    </p:spTree>
    <p:extLst>
      <p:ext uri="{BB962C8B-B14F-4D97-AF65-F5344CB8AC3E}">
        <p14:creationId xmlns:p14="http://schemas.microsoft.com/office/powerpoint/2010/main" val="881521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dirty="0">
                <a:latin typeface="Raleway" panose="020B0503030101060003"/>
              </a:rPr>
              <a:t>What do social care staff say?</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770105" y="1326701"/>
            <a:ext cx="11064055" cy="4760832"/>
          </a:xfrm>
        </p:spPr>
        <p:txBody>
          <a:bodyPr numCol="4" spcCol="252000">
            <a:normAutofit lnSpcReduction="10000"/>
          </a:bodyPr>
          <a:lstStyle/>
          <a:p>
            <a:r>
              <a:rPr lang="en-US" sz="1100" dirty="0">
                <a:solidFill>
                  <a:srgbClr val="000000"/>
                </a:solidFill>
                <a:latin typeface="Raleway" panose="020B0503030101060003"/>
              </a:rPr>
              <a:t>There are </a:t>
            </a:r>
            <a:r>
              <a:rPr lang="en-US" sz="1100" b="1" dirty="0">
                <a:solidFill>
                  <a:srgbClr val="00B2BB"/>
                </a:solidFill>
                <a:latin typeface="Raleway" panose="020B0503030101060003"/>
              </a:rPr>
              <a:t>historic, entrenched challenges </a:t>
            </a:r>
            <a:r>
              <a:rPr lang="en-US" sz="1100" dirty="0">
                <a:solidFill>
                  <a:srgbClr val="000000"/>
                </a:solidFill>
                <a:latin typeface="Raleway" panose="020B0503030101060003"/>
              </a:rPr>
              <a:t>in LBTH related to deprivation and difficulties navigating services, but we are not exceptional</a:t>
            </a:r>
          </a:p>
          <a:p>
            <a:r>
              <a:rPr lang="en-US" sz="1100" dirty="0">
                <a:solidFill>
                  <a:srgbClr val="000000"/>
                </a:solidFill>
                <a:latin typeface="Raleway" panose="020B0503030101060003"/>
              </a:rPr>
              <a:t>Residents, health colleagues and others can have unrealistic and more traditional perceptions of social care.  We need to </a:t>
            </a:r>
            <a:r>
              <a:rPr lang="en-US" sz="1100" b="1" dirty="0">
                <a:solidFill>
                  <a:srgbClr val="00B2BB"/>
                </a:solidFill>
                <a:latin typeface="Raleway" panose="020B0503030101060003"/>
              </a:rPr>
              <a:t>raise their understanding and knowledge to reset expectations</a:t>
            </a:r>
            <a:r>
              <a:rPr lang="en-US" sz="1100" dirty="0">
                <a:solidFill>
                  <a:srgbClr val="000000"/>
                </a:solidFill>
                <a:latin typeface="Raleway" panose="020B0503030101060003"/>
              </a:rPr>
              <a:t> &amp; change the conversation.  This includes being clear on what we can and cannot do.</a:t>
            </a:r>
          </a:p>
          <a:p>
            <a:r>
              <a:rPr lang="en-US" sz="1100" dirty="0">
                <a:solidFill>
                  <a:srgbClr val="000000"/>
                </a:solidFill>
                <a:latin typeface="Raleway" panose="020B0503030101060003"/>
              </a:rPr>
              <a:t>We need to move away from traditional models of working &amp; care towards more </a:t>
            </a:r>
            <a:r>
              <a:rPr lang="en-US" sz="1100" b="1" dirty="0">
                <a:solidFill>
                  <a:srgbClr val="00B2BB"/>
                </a:solidFill>
                <a:latin typeface="Raleway" panose="020B0503030101060003"/>
              </a:rPr>
              <a:t>innovative, enabling models</a:t>
            </a:r>
          </a:p>
          <a:p>
            <a:r>
              <a:rPr lang="en-US" sz="1100" dirty="0">
                <a:solidFill>
                  <a:srgbClr val="000000"/>
                </a:solidFill>
                <a:latin typeface="Raleway" panose="020B0503030101060003"/>
              </a:rPr>
              <a:t>The move towards empowering people means a </a:t>
            </a:r>
            <a:r>
              <a:rPr lang="en-US" sz="1100" b="1" dirty="0">
                <a:solidFill>
                  <a:srgbClr val="00B2BB"/>
                </a:solidFill>
                <a:latin typeface="Raleway" panose="020B0503030101060003"/>
              </a:rPr>
              <a:t>more equal,  </a:t>
            </a:r>
            <a:r>
              <a:rPr lang="en-US" sz="1100" dirty="0">
                <a:solidFill>
                  <a:srgbClr val="000000"/>
                </a:solidFill>
                <a:latin typeface="Raleway" panose="020B0503030101060003"/>
              </a:rPr>
              <a:t>more collaborative relationship with service users &amp; </a:t>
            </a:r>
            <a:r>
              <a:rPr lang="en-US" sz="1100" dirty="0" err="1">
                <a:solidFill>
                  <a:srgbClr val="000000"/>
                </a:solidFill>
                <a:latin typeface="Raleway" panose="020B0503030101060003"/>
              </a:rPr>
              <a:t>carers</a:t>
            </a:r>
            <a:endParaRPr lang="en-US" sz="1100" dirty="0">
              <a:solidFill>
                <a:srgbClr val="000000"/>
              </a:solidFill>
              <a:latin typeface="Raleway" panose="020B0503030101060003"/>
            </a:endParaRPr>
          </a:p>
          <a:p>
            <a:r>
              <a:rPr lang="en-US" sz="1100" dirty="0">
                <a:solidFill>
                  <a:srgbClr val="000000"/>
                </a:solidFill>
                <a:latin typeface="Raleway" panose="020B0503030101060003"/>
              </a:rPr>
              <a:t>Need to be mindful </a:t>
            </a:r>
            <a:r>
              <a:rPr lang="en-US" sz="1100" b="1" dirty="0">
                <a:solidFill>
                  <a:srgbClr val="00B2BB"/>
                </a:solidFill>
                <a:latin typeface="Raleway" panose="020B0503030101060003"/>
              </a:rPr>
              <a:t>not to create a dependency culture</a:t>
            </a:r>
            <a:r>
              <a:rPr lang="en-US" sz="1100" dirty="0">
                <a:solidFill>
                  <a:srgbClr val="000000"/>
                </a:solidFill>
                <a:latin typeface="Raleway" panose="020B0503030101060003"/>
              </a:rPr>
              <a:t>. It is harder to change things once they are in place (high D2A packages, packages from CSC</a:t>
            </a:r>
          </a:p>
          <a:p>
            <a:r>
              <a:rPr lang="en-US" sz="1100" dirty="0">
                <a:solidFill>
                  <a:srgbClr val="000000"/>
                </a:solidFill>
                <a:latin typeface="Raleway" panose="020B0503030101060003"/>
              </a:rPr>
              <a:t>We need to move away from traditional ‘time and task’ models to being truly </a:t>
            </a:r>
            <a:r>
              <a:rPr lang="en-US" sz="1100" b="1" dirty="0">
                <a:solidFill>
                  <a:srgbClr val="00B2BB"/>
                </a:solidFill>
                <a:latin typeface="Raleway" panose="020B0503030101060003"/>
              </a:rPr>
              <a:t>outcomes-based</a:t>
            </a:r>
          </a:p>
          <a:p>
            <a:r>
              <a:rPr lang="en-US" sz="1100" dirty="0">
                <a:solidFill>
                  <a:srgbClr val="000000"/>
                </a:solidFill>
                <a:latin typeface="Raleway" panose="020B0503030101060003"/>
              </a:rPr>
              <a:t>We need a system that allows for </a:t>
            </a:r>
            <a:r>
              <a:rPr lang="en-US" sz="1100" b="1" dirty="0">
                <a:solidFill>
                  <a:srgbClr val="00B2BB"/>
                </a:solidFill>
                <a:latin typeface="Raleway" panose="020B0503030101060003"/>
              </a:rPr>
              <a:t>flexibility and innovation</a:t>
            </a:r>
            <a:r>
              <a:rPr lang="en-US" sz="1100" dirty="0">
                <a:solidFill>
                  <a:srgbClr val="000000"/>
                </a:solidFill>
                <a:latin typeface="Raleway" panose="020B0503030101060003"/>
              </a:rPr>
              <a:t>. Technological innovation should be a core focus. Processes should be simple.</a:t>
            </a:r>
          </a:p>
          <a:p>
            <a:r>
              <a:rPr lang="en-US" sz="1100" b="1" dirty="0">
                <a:solidFill>
                  <a:srgbClr val="00B2BB"/>
                </a:solidFill>
                <a:latin typeface="Raleway" panose="020B0503030101060003"/>
              </a:rPr>
              <a:t>Improving partnership working with health </a:t>
            </a:r>
            <a:r>
              <a:rPr lang="en-US" sz="1100" dirty="0">
                <a:solidFill>
                  <a:srgbClr val="000000"/>
                </a:solidFill>
                <a:latin typeface="Raleway" panose="020B0503030101060003"/>
              </a:rPr>
              <a:t>should be a core focus. This means an equitable relationship, working together in tangible &amp; practical ways. Staff can struggle to navigate the interface between social care and the NHS.</a:t>
            </a:r>
          </a:p>
          <a:p>
            <a:r>
              <a:rPr lang="en-US" sz="1100" b="1" dirty="0">
                <a:solidFill>
                  <a:srgbClr val="00B2BB"/>
                </a:solidFill>
                <a:latin typeface="Raleway" panose="020B0503030101060003"/>
              </a:rPr>
              <a:t>Improved partnership working with providers </a:t>
            </a:r>
            <a:r>
              <a:rPr lang="en-US" sz="1100" dirty="0">
                <a:solidFill>
                  <a:srgbClr val="000000"/>
                </a:solidFill>
                <a:latin typeface="Raleway" panose="020B0503030101060003"/>
              </a:rPr>
              <a:t>also means sharing risks. We are all part of </a:t>
            </a:r>
            <a:r>
              <a:rPr lang="en-US" sz="1100" b="1" dirty="0">
                <a:solidFill>
                  <a:srgbClr val="00B2BB"/>
                </a:solidFill>
                <a:latin typeface="Raleway" panose="020B0503030101060003"/>
              </a:rPr>
              <a:t>one system</a:t>
            </a:r>
            <a:r>
              <a:rPr lang="en-US" sz="1100" dirty="0">
                <a:solidFill>
                  <a:srgbClr val="000000"/>
                </a:solidFill>
                <a:latin typeface="Raleway" panose="020B0503030101060003"/>
              </a:rPr>
              <a:t>, and each part has an equal role.</a:t>
            </a:r>
          </a:p>
          <a:p>
            <a:r>
              <a:rPr lang="en-US" sz="1100" b="1" dirty="0">
                <a:solidFill>
                  <a:srgbClr val="00B2BB"/>
                </a:solidFill>
                <a:latin typeface="Raleway" panose="020B0503030101060003"/>
              </a:rPr>
              <a:t>Improved partnership working with children’s services </a:t>
            </a:r>
            <a:r>
              <a:rPr lang="en-US" sz="1100" dirty="0">
                <a:solidFill>
                  <a:srgbClr val="000000"/>
                </a:solidFill>
                <a:latin typeface="Raleway" panose="020B0503030101060003"/>
              </a:rPr>
              <a:t>is also needed as part of a focus on transitions. The emphasis form children to adults changes from protecting to enabling.  </a:t>
            </a:r>
          </a:p>
          <a:p>
            <a:r>
              <a:rPr lang="en-US" sz="1100" dirty="0">
                <a:solidFill>
                  <a:srgbClr val="000000"/>
                </a:solidFill>
                <a:latin typeface="Raleway" panose="020B0503030101060003"/>
              </a:rPr>
              <a:t>We need more </a:t>
            </a:r>
            <a:r>
              <a:rPr lang="en-US" sz="1100" b="1" dirty="0">
                <a:solidFill>
                  <a:srgbClr val="00B2BB"/>
                </a:solidFill>
                <a:latin typeface="Raleway" panose="020B0503030101060003"/>
              </a:rPr>
              <a:t>borough-based accommodation </a:t>
            </a:r>
            <a:r>
              <a:rPr lang="en-US" sz="1100" dirty="0">
                <a:solidFill>
                  <a:srgbClr val="000000"/>
                </a:solidFill>
                <a:latin typeface="Raleway" panose="020B0503030101060003"/>
              </a:rPr>
              <a:t>options.</a:t>
            </a:r>
          </a:p>
          <a:p>
            <a:r>
              <a:rPr lang="en-US" sz="1100" b="1" dirty="0">
                <a:solidFill>
                  <a:srgbClr val="00B2BB"/>
                </a:solidFill>
                <a:latin typeface="Raleway" panose="020B0503030101060003"/>
              </a:rPr>
              <a:t>Senior management turnover</a:t>
            </a:r>
            <a:r>
              <a:rPr lang="en-US" sz="1100" dirty="0">
                <a:solidFill>
                  <a:srgbClr val="000000"/>
                </a:solidFill>
                <a:latin typeface="Raleway" panose="020B0503030101060003"/>
              </a:rPr>
              <a:t> can create change that makes culture change and system-wide harder.</a:t>
            </a:r>
          </a:p>
          <a:p>
            <a:r>
              <a:rPr lang="en-US" sz="1100" b="1" dirty="0">
                <a:solidFill>
                  <a:srgbClr val="00B2BB"/>
                </a:solidFill>
                <a:latin typeface="Raleway" panose="020B0503030101060003"/>
              </a:rPr>
              <a:t>Questions we need to ask ourselves</a:t>
            </a:r>
            <a:r>
              <a:rPr lang="en-US" sz="1100" dirty="0">
                <a:solidFill>
                  <a:srgbClr val="000000"/>
                </a:solidFill>
                <a:latin typeface="Raleway" panose="020B0503030101060003"/>
              </a:rPr>
              <a:t>: how have other boroughs tackled similar issues?  What do we do well? What lessons can we learn from previous attempts to change? </a:t>
            </a:r>
          </a:p>
          <a:p>
            <a:r>
              <a:rPr lang="en-US" sz="1100" dirty="0">
                <a:solidFill>
                  <a:srgbClr val="000000"/>
                </a:solidFill>
                <a:latin typeface="Raleway" panose="020B0503030101060003"/>
              </a:rPr>
              <a:t>The vision needs to be </a:t>
            </a:r>
            <a:r>
              <a:rPr lang="en-US" sz="1100" b="1" dirty="0">
                <a:solidFill>
                  <a:srgbClr val="00B2BB"/>
                </a:solidFill>
                <a:latin typeface="Raleway" panose="020B0503030101060003"/>
              </a:rPr>
              <a:t>ambitious</a:t>
            </a:r>
            <a:r>
              <a:rPr lang="en-US" sz="1100" dirty="0">
                <a:solidFill>
                  <a:srgbClr val="000000"/>
                </a:solidFill>
                <a:latin typeface="Raleway" panose="020B0503030101060003"/>
              </a:rPr>
              <a:t>, about being </a:t>
            </a:r>
            <a:r>
              <a:rPr lang="en-US" sz="1100" b="1" dirty="0">
                <a:solidFill>
                  <a:srgbClr val="00B2BB"/>
                </a:solidFill>
                <a:latin typeface="Raleway" panose="020B0503030101060003"/>
              </a:rPr>
              <a:t>excellent</a:t>
            </a:r>
            <a:r>
              <a:rPr lang="en-US" sz="1100" dirty="0">
                <a:solidFill>
                  <a:srgbClr val="000000"/>
                </a:solidFill>
                <a:latin typeface="Raleway" panose="020B0503030101060003"/>
              </a:rPr>
              <a:t> and driven by </a:t>
            </a:r>
            <a:r>
              <a:rPr lang="en-US" sz="1100" b="1" dirty="0">
                <a:solidFill>
                  <a:srgbClr val="00B2BB"/>
                </a:solidFill>
                <a:latin typeface="Raleway" panose="020B0503030101060003"/>
              </a:rPr>
              <a:t>what SU &amp; </a:t>
            </a:r>
            <a:r>
              <a:rPr lang="en-US" sz="1100" b="1" dirty="0" err="1">
                <a:solidFill>
                  <a:srgbClr val="00B2BB"/>
                </a:solidFill>
                <a:latin typeface="Raleway" panose="020B0503030101060003"/>
              </a:rPr>
              <a:t>carers</a:t>
            </a:r>
            <a:r>
              <a:rPr lang="en-US" sz="1100" b="1" dirty="0">
                <a:solidFill>
                  <a:srgbClr val="00B2BB"/>
                </a:solidFill>
                <a:latin typeface="Raleway" panose="020B0503030101060003"/>
              </a:rPr>
              <a:t> want</a:t>
            </a:r>
            <a:r>
              <a:rPr lang="en-US" sz="1100" dirty="0">
                <a:solidFill>
                  <a:srgbClr val="000000"/>
                </a:solidFill>
                <a:latin typeface="Raleway" panose="020B0503030101060003"/>
              </a:rPr>
              <a:t> social care to achieve for them.  Maintaining</a:t>
            </a:r>
            <a:r>
              <a:rPr lang="en-US" sz="1100" b="1" dirty="0">
                <a:solidFill>
                  <a:srgbClr val="00B2BB"/>
                </a:solidFill>
                <a:latin typeface="Raleway" panose="020B0503030101060003"/>
              </a:rPr>
              <a:t> relationships, being connected </a:t>
            </a:r>
            <a:r>
              <a:rPr lang="en-US" sz="1100" dirty="0">
                <a:solidFill>
                  <a:srgbClr val="000000"/>
                </a:solidFill>
                <a:latin typeface="Raleway" panose="020B0503030101060003"/>
              </a:rPr>
              <a:t>to others, living </a:t>
            </a:r>
            <a:r>
              <a:rPr lang="en-US" sz="1100" b="1" dirty="0">
                <a:solidFill>
                  <a:srgbClr val="00B2BB"/>
                </a:solidFill>
                <a:latin typeface="Raleway" panose="020B0503030101060003"/>
              </a:rPr>
              <a:t>independent and happy </a:t>
            </a:r>
            <a:r>
              <a:rPr lang="en-US" sz="1100" dirty="0">
                <a:solidFill>
                  <a:srgbClr val="000000"/>
                </a:solidFill>
                <a:latin typeface="Raleway" panose="020B0503030101060003"/>
              </a:rPr>
              <a:t>lives; getting </a:t>
            </a:r>
            <a:r>
              <a:rPr lang="en-US" sz="1100" b="1" dirty="0">
                <a:solidFill>
                  <a:srgbClr val="00B2BB"/>
                </a:solidFill>
                <a:latin typeface="Raleway" panose="020B0503030101060003"/>
              </a:rPr>
              <a:t>personalised</a:t>
            </a:r>
            <a:r>
              <a:rPr lang="en-US" sz="1100" dirty="0">
                <a:solidFill>
                  <a:srgbClr val="000000"/>
                </a:solidFill>
                <a:latin typeface="Raleway" panose="020B0503030101060003"/>
              </a:rPr>
              <a:t> care in </a:t>
            </a:r>
            <a:r>
              <a:rPr lang="en-US" sz="1100" b="1" dirty="0">
                <a:solidFill>
                  <a:srgbClr val="00B2BB"/>
                </a:solidFill>
                <a:latin typeface="Raleway" panose="020B0503030101060003"/>
              </a:rPr>
              <a:t>partnership</a:t>
            </a:r>
            <a:r>
              <a:rPr lang="en-US" sz="1100" dirty="0">
                <a:solidFill>
                  <a:srgbClr val="000000"/>
                </a:solidFill>
                <a:latin typeface="Raleway" panose="020B0503030101060003"/>
              </a:rPr>
              <a:t> with others that is provided for as long as is needed.</a:t>
            </a:r>
          </a:p>
          <a:p>
            <a:r>
              <a:rPr lang="en-US" sz="1100" dirty="0">
                <a:solidFill>
                  <a:srgbClr val="000000"/>
                </a:solidFill>
                <a:latin typeface="Raleway" panose="020B0503030101060003"/>
              </a:rPr>
              <a:t>The key issue is: </a:t>
            </a:r>
            <a:r>
              <a:rPr lang="en-US" sz="1100" b="1" dirty="0">
                <a:solidFill>
                  <a:srgbClr val="00B2BB"/>
                </a:solidFill>
                <a:latin typeface="Raleway" panose="020B0503030101060003"/>
              </a:rPr>
              <a:t>What can we change to meet the vision, given the financial pressures we face</a:t>
            </a:r>
            <a:r>
              <a:rPr lang="en-US" sz="1100" dirty="0">
                <a:solidFill>
                  <a:srgbClr val="000000"/>
                </a:solidFill>
                <a:latin typeface="Raleway" panose="020B0503030101060003"/>
              </a:rPr>
              <a:t>.  Solutions are a focus on technology, culture change and partnerships.</a:t>
            </a:r>
          </a:p>
          <a:p>
            <a:r>
              <a:rPr lang="en-US" sz="1100" b="1" dirty="0">
                <a:solidFill>
                  <a:srgbClr val="00B2BB"/>
                </a:solidFill>
                <a:latin typeface="Raleway" panose="020B0503030101060003"/>
              </a:rPr>
              <a:t>Technology</a:t>
            </a:r>
            <a:r>
              <a:rPr lang="en-US" sz="1100" dirty="0">
                <a:solidFill>
                  <a:srgbClr val="000000"/>
                </a:solidFill>
                <a:latin typeface="Raleway" panose="020B0503030101060003"/>
              </a:rPr>
              <a:t>: we should invest-to-save in this area and provide staff training on it. Technology should be part of the conversation on outcomes with service users.</a:t>
            </a:r>
          </a:p>
          <a:p>
            <a:r>
              <a:rPr lang="en-US" sz="1100" dirty="0">
                <a:solidFill>
                  <a:srgbClr val="000000"/>
                </a:solidFill>
                <a:latin typeface="Raleway" panose="020B0503030101060003"/>
              </a:rPr>
              <a:t>Strengths-based practice: we should build on this to include </a:t>
            </a:r>
            <a:r>
              <a:rPr lang="en-US" sz="1100" b="1" dirty="0">
                <a:solidFill>
                  <a:srgbClr val="00B2BB"/>
                </a:solidFill>
                <a:latin typeface="Raleway" panose="020B0503030101060003"/>
              </a:rPr>
              <a:t>outcomes-based assessment</a:t>
            </a:r>
            <a:r>
              <a:rPr lang="en-US" sz="1100" dirty="0">
                <a:solidFill>
                  <a:srgbClr val="000000"/>
                </a:solidFill>
                <a:latin typeface="Raleway" panose="020B0503030101060003"/>
              </a:rPr>
              <a:t>s.</a:t>
            </a:r>
          </a:p>
          <a:p>
            <a:r>
              <a:rPr lang="en-US" sz="1100" dirty="0">
                <a:solidFill>
                  <a:srgbClr val="000000"/>
                </a:solidFill>
                <a:latin typeface="Raleway" panose="020B0503030101060003"/>
              </a:rPr>
              <a:t>Culture change – we need to move away from framing care around </a:t>
            </a:r>
            <a:r>
              <a:rPr lang="en-US" sz="1100" b="1" dirty="0">
                <a:solidFill>
                  <a:srgbClr val="00B2BB"/>
                </a:solidFill>
                <a:latin typeface="Raleway" panose="020B0503030101060003"/>
              </a:rPr>
              <a:t>time-and-tasks</a:t>
            </a:r>
            <a:r>
              <a:rPr lang="en-US" sz="1100" dirty="0">
                <a:solidFill>
                  <a:srgbClr val="000000"/>
                </a:solidFill>
                <a:latin typeface="Raleway" panose="020B0503030101060003"/>
              </a:rPr>
              <a:t>, </a:t>
            </a:r>
            <a:r>
              <a:rPr lang="en-US" sz="1100" b="1" dirty="0">
                <a:solidFill>
                  <a:srgbClr val="00B2BB"/>
                </a:solidFill>
                <a:latin typeface="Raleway" panose="020B0503030101060003"/>
              </a:rPr>
              <a:t>restricting choices </a:t>
            </a:r>
            <a:r>
              <a:rPr lang="en-US" sz="1100" dirty="0">
                <a:solidFill>
                  <a:srgbClr val="000000"/>
                </a:solidFill>
                <a:latin typeface="Raleway" panose="020B0503030101060003"/>
              </a:rPr>
              <a:t>to a short &amp; familiar list, looking at </a:t>
            </a:r>
            <a:r>
              <a:rPr lang="en-US" sz="1100" b="1" dirty="0">
                <a:solidFill>
                  <a:srgbClr val="00B2BB"/>
                </a:solidFill>
                <a:latin typeface="Raleway" panose="020B0503030101060003"/>
              </a:rPr>
              <a:t>figures not people</a:t>
            </a:r>
            <a:r>
              <a:rPr lang="en-US" sz="1100" dirty="0">
                <a:solidFill>
                  <a:srgbClr val="000000"/>
                </a:solidFill>
                <a:latin typeface="Raleway" panose="020B0503030101060003"/>
              </a:rPr>
              <a:t>, a </a:t>
            </a:r>
            <a:r>
              <a:rPr lang="en-US" sz="1100" b="1" dirty="0">
                <a:solidFill>
                  <a:srgbClr val="00B2BB"/>
                </a:solidFill>
                <a:latin typeface="Raleway" panose="020B0503030101060003"/>
              </a:rPr>
              <a:t>blame culture</a:t>
            </a:r>
            <a:r>
              <a:rPr lang="en-US" sz="1100" dirty="0">
                <a:solidFill>
                  <a:srgbClr val="000000"/>
                </a:solidFill>
                <a:latin typeface="Raleway" panose="020B0503030101060003"/>
              </a:rPr>
              <a:t>, being </a:t>
            </a:r>
            <a:r>
              <a:rPr lang="en-US" sz="1100" b="1" dirty="0">
                <a:solidFill>
                  <a:srgbClr val="00B2BB"/>
                </a:solidFill>
                <a:latin typeface="Raleway" panose="020B0503030101060003"/>
              </a:rPr>
              <a:t>risk averse</a:t>
            </a:r>
            <a:r>
              <a:rPr lang="en-US" sz="1100" dirty="0">
                <a:solidFill>
                  <a:srgbClr val="000000"/>
                </a:solidFill>
                <a:latin typeface="Raleway" panose="020B0503030101060003"/>
              </a:rPr>
              <a:t>, unnecessary </a:t>
            </a:r>
            <a:r>
              <a:rPr lang="en-US" sz="1100" b="1" dirty="0">
                <a:solidFill>
                  <a:srgbClr val="00B2BB"/>
                </a:solidFill>
                <a:latin typeface="Raleway" panose="020B0503030101060003"/>
              </a:rPr>
              <a:t>bureaucracy </a:t>
            </a:r>
            <a:r>
              <a:rPr lang="en-US" sz="1100" dirty="0">
                <a:solidFill>
                  <a:srgbClr val="000000"/>
                </a:solidFill>
                <a:latin typeface="Raleway" panose="020B0503030101060003"/>
              </a:rPr>
              <a:t>and working in </a:t>
            </a:r>
            <a:r>
              <a:rPr lang="en-US" sz="1100" b="1" dirty="0">
                <a:solidFill>
                  <a:srgbClr val="00B2BB"/>
                </a:solidFill>
                <a:latin typeface="Raleway" panose="020B0503030101060003"/>
              </a:rPr>
              <a:t>silos.</a:t>
            </a:r>
          </a:p>
          <a:p>
            <a:r>
              <a:rPr lang="en-US" sz="1100" dirty="0">
                <a:solidFill>
                  <a:srgbClr val="000000"/>
                </a:solidFill>
                <a:latin typeface="Raleway" panose="020B0503030101060003"/>
              </a:rPr>
              <a:t>Culture change – we need to move to being </a:t>
            </a:r>
            <a:r>
              <a:rPr lang="en-US" sz="1100" b="1" dirty="0">
                <a:solidFill>
                  <a:srgbClr val="00B2BB"/>
                </a:solidFill>
                <a:latin typeface="Raleway" panose="020B0503030101060003"/>
              </a:rPr>
              <a:t>outcomes-focused</a:t>
            </a:r>
            <a:r>
              <a:rPr lang="en-US" sz="1100" dirty="0">
                <a:solidFill>
                  <a:srgbClr val="000000"/>
                </a:solidFill>
                <a:latin typeface="Raleway" panose="020B0503030101060003"/>
              </a:rPr>
              <a:t>, </a:t>
            </a:r>
            <a:r>
              <a:rPr lang="en-US" sz="1100" b="1" dirty="0">
                <a:solidFill>
                  <a:srgbClr val="00B2BB"/>
                </a:solidFill>
                <a:latin typeface="Raleway" panose="020B0503030101060003"/>
              </a:rPr>
              <a:t>creative</a:t>
            </a:r>
            <a:r>
              <a:rPr lang="en-US" sz="1100" dirty="0">
                <a:solidFill>
                  <a:srgbClr val="000000"/>
                </a:solidFill>
                <a:latin typeface="Raleway" panose="020B0503030101060003"/>
              </a:rPr>
              <a:t>, continually reflect and develop with </a:t>
            </a:r>
            <a:r>
              <a:rPr lang="en-US" sz="1100" b="1" dirty="0">
                <a:solidFill>
                  <a:srgbClr val="00B2BB"/>
                </a:solidFill>
                <a:latin typeface="Raleway" panose="020B0503030101060003"/>
              </a:rPr>
              <a:t>training</a:t>
            </a:r>
            <a:r>
              <a:rPr lang="en-US" sz="1100" dirty="0">
                <a:solidFill>
                  <a:srgbClr val="000000"/>
                </a:solidFill>
                <a:latin typeface="Raleway" panose="020B0503030101060003"/>
              </a:rPr>
              <a:t>, be more </a:t>
            </a:r>
            <a:r>
              <a:rPr lang="en-US" sz="1100" b="1" dirty="0">
                <a:solidFill>
                  <a:srgbClr val="00B2BB"/>
                </a:solidFill>
                <a:latin typeface="Raleway" panose="020B0503030101060003"/>
              </a:rPr>
              <a:t>personalised</a:t>
            </a:r>
            <a:r>
              <a:rPr lang="en-US" sz="1100" dirty="0">
                <a:solidFill>
                  <a:srgbClr val="000000"/>
                </a:solidFill>
                <a:latin typeface="Raleway" panose="020B0503030101060003"/>
              </a:rPr>
              <a:t>, enable </a:t>
            </a:r>
            <a:r>
              <a:rPr lang="en-US" sz="1100" b="1" dirty="0">
                <a:solidFill>
                  <a:srgbClr val="00B2BB"/>
                </a:solidFill>
                <a:latin typeface="Raleway" panose="020B0503030101060003"/>
              </a:rPr>
              <a:t>positive risk-taking</a:t>
            </a:r>
            <a:r>
              <a:rPr lang="en-US" sz="1100" dirty="0">
                <a:solidFill>
                  <a:srgbClr val="000000"/>
                </a:solidFill>
                <a:latin typeface="Raleway" panose="020B0503030101060003"/>
              </a:rPr>
              <a:t> and </a:t>
            </a:r>
            <a:r>
              <a:rPr lang="en-US" sz="1100" b="1" dirty="0">
                <a:solidFill>
                  <a:srgbClr val="00B2BB"/>
                </a:solidFill>
                <a:latin typeface="Raleway" panose="020B0503030101060003"/>
              </a:rPr>
              <a:t>address the anxiety </a:t>
            </a:r>
            <a:r>
              <a:rPr lang="en-US" sz="1100" dirty="0">
                <a:solidFill>
                  <a:srgbClr val="000000"/>
                </a:solidFill>
                <a:latin typeface="Raleway" panose="020B0503030101060003"/>
              </a:rPr>
              <a:t>that can come with this, more </a:t>
            </a:r>
            <a:r>
              <a:rPr lang="en-US" sz="1100" b="1" dirty="0">
                <a:solidFill>
                  <a:srgbClr val="00B2BB"/>
                </a:solidFill>
                <a:latin typeface="Raleway" panose="020B0503030101060003"/>
              </a:rPr>
              <a:t>enabling</a:t>
            </a:r>
            <a:r>
              <a:rPr lang="en-US" sz="1100" dirty="0">
                <a:solidFill>
                  <a:srgbClr val="000000"/>
                </a:solidFill>
                <a:latin typeface="Raleway" panose="020B0503030101060003"/>
              </a:rPr>
              <a:t>, more </a:t>
            </a:r>
            <a:r>
              <a:rPr lang="en-US" sz="1100" b="1" dirty="0">
                <a:solidFill>
                  <a:srgbClr val="00B2BB"/>
                </a:solidFill>
                <a:latin typeface="Raleway" panose="020B0503030101060003"/>
              </a:rPr>
              <a:t>diversity</a:t>
            </a:r>
            <a:r>
              <a:rPr lang="en-US" sz="1100" dirty="0">
                <a:solidFill>
                  <a:srgbClr val="000000"/>
                </a:solidFill>
                <a:latin typeface="Raleway" panose="020B0503030101060003"/>
              </a:rPr>
              <a:t> in leadership and in decision-making.</a:t>
            </a:r>
          </a:p>
          <a:p>
            <a:endParaRPr lang="en-US" sz="1100" dirty="0">
              <a:solidFill>
                <a:srgbClr val="000000"/>
              </a:solidFill>
              <a:latin typeface="Raleway" panose="020B0503030101060003"/>
            </a:endParaRPr>
          </a:p>
          <a:p>
            <a:endParaRPr lang="en-US" sz="1100" dirty="0">
              <a:solidFill>
                <a:srgbClr val="000000"/>
              </a:solidFill>
              <a:latin typeface="Raleway" panose="020B0503030101060003"/>
            </a:endParaRPr>
          </a:p>
          <a:p>
            <a:endParaRPr lang="en-US" sz="1100" dirty="0">
              <a:solidFill>
                <a:srgbClr val="000000"/>
              </a:solidFill>
              <a:latin typeface="Raleway" panose="020B0503030101060003"/>
            </a:endParaRPr>
          </a:p>
          <a:p>
            <a:pPr marL="0" indent="0">
              <a:buNone/>
            </a:pPr>
            <a:endParaRPr lang="en-US" sz="1200" dirty="0">
              <a:solidFill>
                <a:srgbClr val="000000"/>
              </a:solidFill>
              <a:latin typeface="Raleway" panose="020B0503030101060003"/>
            </a:endParaRPr>
          </a:p>
          <a:p>
            <a:pPr>
              <a:buFontTx/>
              <a:buChar char="-"/>
            </a:pPr>
            <a:endParaRPr lang="en-GB" sz="1200" dirty="0">
              <a:solidFill>
                <a:srgbClr val="000000"/>
              </a:solidFill>
              <a:latin typeface="Raleway" panose="020B0503030101060003"/>
            </a:endParaRPr>
          </a:p>
          <a:p>
            <a:pPr marL="0" indent="0">
              <a:buNone/>
            </a:pPr>
            <a:endParaRPr lang="en-GB" sz="1300" dirty="0">
              <a:solidFill>
                <a:srgbClr val="000000">
                  <a:alpha val="70000"/>
                </a:srgbClr>
              </a:solidFill>
              <a:latin typeface="Raleway" panose="020B0503030101060003"/>
            </a:endParaRPr>
          </a:p>
          <a:p>
            <a:pPr>
              <a:buFontTx/>
              <a:buChar char="-"/>
            </a:pPr>
            <a:endParaRPr lang="en-GB" sz="1300" dirty="0">
              <a:solidFill>
                <a:srgbClr val="000000">
                  <a:alpha val="70000"/>
                </a:srgbClr>
              </a:solidFill>
              <a:latin typeface="Raleway" panose="020B0503030101060003"/>
            </a:endParaRPr>
          </a:p>
          <a:p>
            <a:pPr marL="0" indent="0">
              <a:buNone/>
            </a:pPr>
            <a:endParaRPr lang="en-GB" sz="1200" dirty="0">
              <a:solidFill>
                <a:srgbClr val="003366">
                  <a:alpha val="70000"/>
                </a:srgbClr>
              </a:solidFill>
              <a:latin typeface="Raleway" panose="020B0503030101060003"/>
            </a:endParaRPr>
          </a:p>
        </p:txBody>
      </p:sp>
    </p:spTree>
    <p:extLst>
      <p:ext uri="{BB962C8B-B14F-4D97-AF65-F5344CB8AC3E}">
        <p14:creationId xmlns:p14="http://schemas.microsoft.com/office/powerpoint/2010/main" val="197335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FEE8-C5B5-4A5A-9CCE-7941564913A4}"/>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GB" sz="4000">
                <a:latin typeface="Raleway"/>
              </a:rPr>
              <a:t>What else do we need to consider? </a:t>
            </a:r>
          </a:p>
        </p:txBody>
      </p:sp>
      <p:sp>
        <p:nvSpPr>
          <p:cNvPr id="3" name="TextBox 2">
            <a:extLst>
              <a:ext uri="{FF2B5EF4-FFF2-40B4-BE49-F238E27FC236}">
                <a16:creationId xmlns:a16="http://schemas.microsoft.com/office/drawing/2014/main" id="{B6E0DEF7-C7FB-4F18-B3FC-57DC957D4191}"/>
              </a:ext>
              <a:ext uri="{C183D7F6-B498-43B3-948B-1728B52AA6E4}">
                <adec:decorative xmlns:adec="http://schemas.microsoft.com/office/drawing/2017/decorative" val="1"/>
              </a:ext>
            </a:extLst>
          </p:cNvPr>
          <p:cNvSpPr txBox="1"/>
          <p:nvPr/>
        </p:nvSpPr>
        <p:spPr>
          <a:xfrm>
            <a:off x="346227" y="1021469"/>
            <a:ext cx="5246705" cy="1169551"/>
          </a:xfrm>
          <a:prstGeom prst="rect">
            <a:avLst/>
          </a:prstGeom>
          <a:noFill/>
        </p:spPr>
        <p:txBody>
          <a:bodyPr wrap="square" rtlCol="0">
            <a:spAutoFit/>
          </a:bodyPr>
          <a:lstStyle/>
          <a:p>
            <a:endParaRPr lang="en-GB" sz="1600">
              <a:latin typeface="Raleway"/>
            </a:endParaRPr>
          </a:p>
          <a:p>
            <a:r>
              <a:rPr lang="en-GB">
                <a:latin typeface="Raleway"/>
              </a:rPr>
              <a:t> </a:t>
            </a:r>
          </a:p>
          <a:p>
            <a:endParaRPr lang="en-GB">
              <a:latin typeface="Raleway"/>
            </a:endParaRPr>
          </a:p>
          <a:p>
            <a:endParaRPr lang="en-GB">
              <a:latin typeface="Raleway"/>
            </a:endParaRPr>
          </a:p>
        </p:txBody>
      </p:sp>
      <p:sp>
        <p:nvSpPr>
          <p:cNvPr id="5" name="Rectangle: Rounded Corners 4">
            <a:extLst>
              <a:ext uri="{FF2B5EF4-FFF2-40B4-BE49-F238E27FC236}">
                <a16:creationId xmlns:a16="http://schemas.microsoft.com/office/drawing/2014/main" id="{EF80E365-46D3-436E-A7D2-2F9330AAB25B}"/>
              </a:ext>
              <a:ext uri="{C183D7F6-B498-43B3-948B-1728B52AA6E4}">
                <adec:decorative xmlns:adec="http://schemas.microsoft.com/office/drawing/2017/decorative" val="1"/>
              </a:ext>
            </a:extLst>
          </p:cNvPr>
          <p:cNvSpPr/>
          <p:nvPr/>
        </p:nvSpPr>
        <p:spPr>
          <a:xfrm>
            <a:off x="4107772" y="1732395"/>
            <a:ext cx="3231472" cy="1020331"/>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Adult Social Care Strategy</a:t>
            </a:r>
          </a:p>
        </p:txBody>
      </p:sp>
      <p:sp>
        <p:nvSpPr>
          <p:cNvPr id="6" name="Rectangle 5">
            <a:extLst>
              <a:ext uri="{FF2B5EF4-FFF2-40B4-BE49-F238E27FC236}">
                <a16:creationId xmlns:a16="http://schemas.microsoft.com/office/drawing/2014/main" id="{FD5E6764-B017-4BE1-B990-AE28D99F62FE}"/>
              </a:ext>
              <a:ext uri="{C183D7F6-B498-43B3-948B-1728B52AA6E4}">
                <adec:decorative xmlns:adec="http://schemas.microsoft.com/office/drawing/2017/decorative" val="1"/>
              </a:ext>
            </a:extLst>
          </p:cNvPr>
          <p:cNvSpPr/>
          <p:nvPr/>
        </p:nvSpPr>
        <p:spPr>
          <a:xfrm>
            <a:off x="633642" y="4231553"/>
            <a:ext cx="1787373" cy="824622"/>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003366"/>
                </a:solidFill>
                <a:latin typeface="Raleway"/>
              </a:rPr>
              <a:t>THT Plans</a:t>
            </a:r>
          </a:p>
        </p:txBody>
      </p:sp>
      <p:sp>
        <p:nvSpPr>
          <p:cNvPr id="7" name="Rectangle 6">
            <a:extLst>
              <a:ext uri="{FF2B5EF4-FFF2-40B4-BE49-F238E27FC236}">
                <a16:creationId xmlns:a16="http://schemas.microsoft.com/office/drawing/2014/main" id="{2E1AB16E-3FA2-4C62-A172-0DB9CD43ABB1}"/>
              </a:ext>
              <a:ext uri="{C183D7F6-B498-43B3-948B-1728B52AA6E4}">
                <adec:decorative xmlns:adec="http://schemas.microsoft.com/office/drawing/2017/decorative" val="1"/>
              </a:ext>
            </a:extLst>
          </p:cNvPr>
          <p:cNvSpPr/>
          <p:nvPr/>
        </p:nvSpPr>
        <p:spPr>
          <a:xfrm>
            <a:off x="633641" y="3211351"/>
            <a:ext cx="1787373" cy="824621"/>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003366"/>
                </a:solidFill>
                <a:latin typeface="Raleway"/>
              </a:rPr>
              <a:t>TOWER Values</a:t>
            </a:r>
          </a:p>
        </p:txBody>
      </p:sp>
      <p:sp>
        <p:nvSpPr>
          <p:cNvPr id="9" name="Rectangle 8">
            <a:extLst>
              <a:ext uri="{FF2B5EF4-FFF2-40B4-BE49-F238E27FC236}">
                <a16:creationId xmlns:a16="http://schemas.microsoft.com/office/drawing/2014/main" id="{EBF53D92-9C94-4518-B148-23CAC7AC88E3}"/>
              </a:ext>
              <a:ext uri="{C183D7F6-B498-43B3-948B-1728B52AA6E4}">
                <adec:decorative xmlns:adec="http://schemas.microsoft.com/office/drawing/2017/decorative" val="1"/>
              </a:ext>
            </a:extLst>
          </p:cNvPr>
          <p:cNvSpPr/>
          <p:nvPr/>
        </p:nvSpPr>
        <p:spPr>
          <a:xfrm>
            <a:off x="633641" y="5213176"/>
            <a:ext cx="1787373" cy="824621"/>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003366"/>
                </a:solidFill>
                <a:latin typeface="Raleway"/>
              </a:rPr>
              <a:t>Care Quality Commission / inspections</a:t>
            </a:r>
          </a:p>
        </p:txBody>
      </p:sp>
      <p:sp>
        <p:nvSpPr>
          <p:cNvPr id="10" name="Rectangle 9">
            <a:extLst>
              <a:ext uri="{FF2B5EF4-FFF2-40B4-BE49-F238E27FC236}">
                <a16:creationId xmlns:a16="http://schemas.microsoft.com/office/drawing/2014/main" id="{9B273416-6091-492B-ACEB-D47AB7753590}"/>
              </a:ext>
              <a:ext uri="{C183D7F6-B498-43B3-948B-1728B52AA6E4}">
                <adec:decorative xmlns:adec="http://schemas.microsoft.com/office/drawing/2017/decorative" val="1"/>
              </a:ext>
            </a:extLst>
          </p:cNvPr>
          <p:cNvSpPr/>
          <p:nvPr/>
        </p:nvSpPr>
        <p:spPr>
          <a:xfrm>
            <a:off x="2831920" y="3211351"/>
            <a:ext cx="1787373" cy="824621"/>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003366"/>
                </a:solidFill>
                <a:latin typeface="Raleway"/>
              </a:rPr>
              <a:t>Practice Framework</a:t>
            </a:r>
          </a:p>
        </p:txBody>
      </p:sp>
      <p:sp>
        <p:nvSpPr>
          <p:cNvPr id="11" name="Rectangle 10">
            <a:extLst>
              <a:ext uri="{FF2B5EF4-FFF2-40B4-BE49-F238E27FC236}">
                <a16:creationId xmlns:a16="http://schemas.microsoft.com/office/drawing/2014/main" id="{A86C3A29-5848-4A37-BD03-BC2067B52791}"/>
              </a:ext>
              <a:ext uri="{C183D7F6-B498-43B3-948B-1728B52AA6E4}">
                <adec:decorative xmlns:adec="http://schemas.microsoft.com/office/drawing/2017/decorative" val="1"/>
              </a:ext>
            </a:extLst>
          </p:cNvPr>
          <p:cNvSpPr/>
          <p:nvPr/>
        </p:nvSpPr>
        <p:spPr>
          <a:xfrm>
            <a:off x="2831921" y="4228307"/>
            <a:ext cx="1787373" cy="824621"/>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003366"/>
                </a:solidFill>
                <a:latin typeface="Raleway"/>
              </a:rPr>
              <a:t>Market Position Statements</a:t>
            </a:r>
          </a:p>
        </p:txBody>
      </p:sp>
      <p:sp>
        <p:nvSpPr>
          <p:cNvPr id="12" name="Rectangle 11">
            <a:extLst>
              <a:ext uri="{FF2B5EF4-FFF2-40B4-BE49-F238E27FC236}">
                <a16:creationId xmlns:a16="http://schemas.microsoft.com/office/drawing/2014/main" id="{9C80EB63-B7F2-4CA5-8FBD-8CFC686E256E}"/>
              </a:ext>
              <a:ext uri="{C183D7F6-B498-43B3-948B-1728B52AA6E4}">
                <adec:decorative xmlns:adec="http://schemas.microsoft.com/office/drawing/2017/decorative" val="1"/>
              </a:ext>
            </a:extLst>
          </p:cNvPr>
          <p:cNvSpPr/>
          <p:nvPr/>
        </p:nvSpPr>
        <p:spPr>
          <a:xfrm>
            <a:off x="2831921" y="5221257"/>
            <a:ext cx="1787373" cy="824621"/>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003366"/>
                </a:solidFill>
                <a:latin typeface="Raleway"/>
              </a:rPr>
              <a:t>Think Local, Act Personal</a:t>
            </a:r>
          </a:p>
        </p:txBody>
      </p:sp>
      <p:sp>
        <p:nvSpPr>
          <p:cNvPr id="13" name="Rectangle 12">
            <a:extLst>
              <a:ext uri="{FF2B5EF4-FFF2-40B4-BE49-F238E27FC236}">
                <a16:creationId xmlns:a16="http://schemas.microsoft.com/office/drawing/2014/main" id="{DF0B5B1B-E3A2-452E-82F0-20FD117589A8}"/>
              </a:ext>
              <a:ext uri="{C183D7F6-B498-43B3-948B-1728B52AA6E4}">
                <adec:decorative xmlns:adec="http://schemas.microsoft.com/office/drawing/2017/decorative" val="1"/>
              </a:ext>
            </a:extLst>
          </p:cNvPr>
          <p:cNvSpPr/>
          <p:nvPr/>
        </p:nvSpPr>
        <p:spPr>
          <a:xfrm>
            <a:off x="5082953" y="3211351"/>
            <a:ext cx="1787373" cy="824621"/>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003366"/>
                </a:solidFill>
                <a:latin typeface="Raleway"/>
              </a:rPr>
              <a:t>SCIE/CIPFA review</a:t>
            </a:r>
          </a:p>
        </p:txBody>
      </p:sp>
      <p:sp>
        <p:nvSpPr>
          <p:cNvPr id="14" name="Rectangle 13">
            <a:extLst>
              <a:ext uri="{FF2B5EF4-FFF2-40B4-BE49-F238E27FC236}">
                <a16:creationId xmlns:a16="http://schemas.microsoft.com/office/drawing/2014/main" id="{E77A59E3-7CA2-4CF3-B9DF-D5CA18A6A46C}"/>
              </a:ext>
              <a:ext uri="{C183D7F6-B498-43B3-948B-1728B52AA6E4}">
                <adec:decorative xmlns:adec="http://schemas.microsoft.com/office/drawing/2017/decorative" val="1"/>
              </a:ext>
            </a:extLst>
          </p:cNvPr>
          <p:cNvSpPr/>
          <p:nvPr/>
        </p:nvSpPr>
        <p:spPr>
          <a:xfrm>
            <a:off x="5082953" y="4228308"/>
            <a:ext cx="1787373" cy="824621"/>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a:solidFill>
                  <a:srgbClr val="003366"/>
                </a:solidFill>
                <a:latin typeface="Raleway"/>
              </a:rPr>
              <a:t>Learning Disability Strategy (expired)</a:t>
            </a:r>
          </a:p>
        </p:txBody>
      </p:sp>
      <p:sp>
        <p:nvSpPr>
          <p:cNvPr id="15" name="Rectangle 14">
            <a:extLst>
              <a:ext uri="{FF2B5EF4-FFF2-40B4-BE49-F238E27FC236}">
                <a16:creationId xmlns:a16="http://schemas.microsoft.com/office/drawing/2014/main" id="{C5844E47-D22A-437A-862C-34166CEE202A}"/>
              </a:ext>
              <a:ext uri="{C183D7F6-B498-43B3-948B-1728B52AA6E4}">
                <adec:decorative xmlns:adec="http://schemas.microsoft.com/office/drawing/2017/decorative" val="1"/>
              </a:ext>
            </a:extLst>
          </p:cNvPr>
          <p:cNvSpPr/>
          <p:nvPr/>
        </p:nvSpPr>
        <p:spPr>
          <a:xfrm>
            <a:off x="5082953" y="5245266"/>
            <a:ext cx="1787373" cy="824621"/>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003366"/>
                </a:solidFill>
                <a:latin typeface="Raleway"/>
              </a:rPr>
              <a:t>Health and Care Bill</a:t>
            </a:r>
          </a:p>
        </p:txBody>
      </p:sp>
      <p:sp>
        <p:nvSpPr>
          <p:cNvPr id="16" name="Rectangle 15">
            <a:extLst>
              <a:ext uri="{FF2B5EF4-FFF2-40B4-BE49-F238E27FC236}">
                <a16:creationId xmlns:a16="http://schemas.microsoft.com/office/drawing/2014/main" id="{373DFA5D-7FB8-459B-9DD3-1CED353B18D0}"/>
              </a:ext>
              <a:ext uri="{C183D7F6-B498-43B3-948B-1728B52AA6E4}">
                <adec:decorative xmlns:adec="http://schemas.microsoft.com/office/drawing/2017/decorative" val="1"/>
              </a:ext>
            </a:extLst>
          </p:cNvPr>
          <p:cNvSpPr/>
          <p:nvPr/>
        </p:nvSpPr>
        <p:spPr>
          <a:xfrm>
            <a:off x="7333985" y="3211351"/>
            <a:ext cx="1787373" cy="824621"/>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003366"/>
                </a:solidFill>
                <a:latin typeface="Raleway"/>
              </a:rPr>
              <a:t>ASC service standards</a:t>
            </a:r>
          </a:p>
        </p:txBody>
      </p:sp>
      <p:sp>
        <p:nvSpPr>
          <p:cNvPr id="17" name="Rectangle 16">
            <a:extLst>
              <a:ext uri="{FF2B5EF4-FFF2-40B4-BE49-F238E27FC236}">
                <a16:creationId xmlns:a16="http://schemas.microsoft.com/office/drawing/2014/main" id="{3B0A3A9F-FC9B-472C-8A84-2ECC5995033F}"/>
              </a:ext>
              <a:ext uri="{C183D7F6-B498-43B3-948B-1728B52AA6E4}">
                <adec:decorative xmlns:adec="http://schemas.microsoft.com/office/drawing/2017/decorative" val="1"/>
              </a:ext>
            </a:extLst>
          </p:cNvPr>
          <p:cNvSpPr/>
          <p:nvPr/>
        </p:nvSpPr>
        <p:spPr>
          <a:xfrm>
            <a:off x="7333986" y="4231553"/>
            <a:ext cx="1787373" cy="824621"/>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003366"/>
                </a:solidFill>
                <a:latin typeface="Raleway"/>
              </a:rPr>
              <a:t>Mental Health Strategy</a:t>
            </a:r>
          </a:p>
        </p:txBody>
      </p:sp>
      <p:sp>
        <p:nvSpPr>
          <p:cNvPr id="18" name="Rectangle 17">
            <a:extLst>
              <a:ext uri="{FF2B5EF4-FFF2-40B4-BE49-F238E27FC236}">
                <a16:creationId xmlns:a16="http://schemas.microsoft.com/office/drawing/2014/main" id="{9F2DEC38-1EA0-4ADA-93A1-D2472A1E9AFE}"/>
              </a:ext>
              <a:ext uri="{C183D7F6-B498-43B3-948B-1728B52AA6E4}">
                <adec:decorative xmlns:adec="http://schemas.microsoft.com/office/drawing/2017/decorative" val="1"/>
              </a:ext>
            </a:extLst>
          </p:cNvPr>
          <p:cNvSpPr/>
          <p:nvPr/>
        </p:nvSpPr>
        <p:spPr>
          <a:xfrm>
            <a:off x="7333985" y="5245267"/>
            <a:ext cx="1787373" cy="824621"/>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003366"/>
                </a:solidFill>
                <a:latin typeface="Raleway"/>
              </a:rPr>
              <a:t>Impact of Covid-19</a:t>
            </a:r>
          </a:p>
        </p:txBody>
      </p:sp>
      <p:sp>
        <p:nvSpPr>
          <p:cNvPr id="19" name="Rectangle 18">
            <a:extLst>
              <a:ext uri="{FF2B5EF4-FFF2-40B4-BE49-F238E27FC236}">
                <a16:creationId xmlns:a16="http://schemas.microsoft.com/office/drawing/2014/main" id="{2263F6AF-CB6E-4B10-BBC4-BD804C575872}"/>
              </a:ext>
              <a:ext uri="{C183D7F6-B498-43B3-948B-1728B52AA6E4}">
                <adec:decorative xmlns:adec="http://schemas.microsoft.com/office/drawing/2017/decorative" val="1"/>
              </a:ext>
            </a:extLst>
          </p:cNvPr>
          <p:cNvSpPr/>
          <p:nvPr/>
        </p:nvSpPr>
        <p:spPr>
          <a:xfrm>
            <a:off x="9532266" y="3211351"/>
            <a:ext cx="1787373" cy="824621"/>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003366"/>
                </a:solidFill>
                <a:latin typeface="Raleway"/>
              </a:rPr>
              <a:t>Divisional Business Plans</a:t>
            </a:r>
          </a:p>
        </p:txBody>
      </p:sp>
      <p:sp>
        <p:nvSpPr>
          <p:cNvPr id="20" name="Rectangle 19">
            <a:extLst>
              <a:ext uri="{FF2B5EF4-FFF2-40B4-BE49-F238E27FC236}">
                <a16:creationId xmlns:a16="http://schemas.microsoft.com/office/drawing/2014/main" id="{57B43D4C-F87D-4384-8576-D8AE7BA7B555}"/>
              </a:ext>
              <a:ext uri="{C183D7F6-B498-43B3-948B-1728B52AA6E4}">
                <adec:decorative xmlns:adec="http://schemas.microsoft.com/office/drawing/2017/decorative" val="1"/>
              </a:ext>
            </a:extLst>
          </p:cNvPr>
          <p:cNvSpPr/>
          <p:nvPr/>
        </p:nvSpPr>
        <p:spPr>
          <a:xfrm>
            <a:off x="9532266" y="4231553"/>
            <a:ext cx="1787373" cy="824621"/>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003366"/>
                </a:solidFill>
                <a:latin typeface="Raleway"/>
              </a:rPr>
              <a:t>Ageing Well Strategy (expired)</a:t>
            </a:r>
          </a:p>
        </p:txBody>
      </p:sp>
      <p:sp>
        <p:nvSpPr>
          <p:cNvPr id="21" name="Rectangle 20">
            <a:extLst>
              <a:ext uri="{FF2B5EF4-FFF2-40B4-BE49-F238E27FC236}">
                <a16:creationId xmlns:a16="http://schemas.microsoft.com/office/drawing/2014/main" id="{F41A3D6D-DC72-4AB5-AEA9-012C38B63A45}"/>
              </a:ext>
              <a:ext uri="{C183D7F6-B498-43B3-948B-1728B52AA6E4}">
                <adec:decorative xmlns:adec="http://schemas.microsoft.com/office/drawing/2017/decorative" val="1"/>
              </a:ext>
            </a:extLst>
          </p:cNvPr>
          <p:cNvSpPr/>
          <p:nvPr/>
        </p:nvSpPr>
        <p:spPr>
          <a:xfrm>
            <a:off x="9511240" y="5251755"/>
            <a:ext cx="1787373" cy="824621"/>
          </a:xfrm>
          <a:prstGeom prst="rect">
            <a:avLst/>
          </a:prstGeom>
          <a:solidFill>
            <a:schemeClr val="bg1"/>
          </a:solidFill>
          <a:ln w="38100">
            <a:solidFill>
              <a:srgbClr val="00B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003366"/>
                </a:solidFill>
                <a:latin typeface="Raleway"/>
              </a:rPr>
              <a:t>Strategies in other LA’s – e.g. </a:t>
            </a:r>
            <a:r>
              <a:rPr lang="en-GB" sz="1600">
                <a:latin typeface="Raleway"/>
                <a:hlinkClick r:id="rId3"/>
              </a:rPr>
              <a:t>Camden</a:t>
            </a:r>
            <a:endParaRPr lang="en-GB" sz="1600">
              <a:latin typeface="Raleway"/>
            </a:endParaRPr>
          </a:p>
        </p:txBody>
      </p:sp>
      <p:cxnSp>
        <p:nvCxnSpPr>
          <p:cNvPr id="22" name="Straight Arrow Connector 21">
            <a:extLst>
              <a:ext uri="{FF2B5EF4-FFF2-40B4-BE49-F238E27FC236}">
                <a16:creationId xmlns:a16="http://schemas.microsoft.com/office/drawing/2014/main" id="{581C2CBD-2E45-49DB-94DB-289433675904}"/>
              </a:ext>
              <a:ext uri="{C183D7F6-B498-43B3-948B-1728B52AA6E4}">
                <adec:decorative xmlns:adec="http://schemas.microsoft.com/office/drawing/2017/decorative" val="1"/>
              </a:ext>
            </a:extLst>
          </p:cNvPr>
          <p:cNvCxnSpPr>
            <a:cxnSpLocks/>
            <a:stCxn id="7" idx="0"/>
          </p:cNvCxnSpPr>
          <p:nvPr/>
        </p:nvCxnSpPr>
        <p:spPr>
          <a:xfrm flipV="1">
            <a:off x="1527328" y="2626447"/>
            <a:ext cx="1972617" cy="584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1BF95C9-6940-4876-B19B-F66950C981A2}"/>
              </a:ext>
              <a:ext uri="{C183D7F6-B498-43B3-948B-1728B52AA6E4}">
                <adec:decorative xmlns:adec="http://schemas.microsoft.com/office/drawing/2017/decorative" val="1"/>
              </a:ext>
            </a:extLst>
          </p:cNvPr>
          <p:cNvCxnSpPr>
            <a:cxnSpLocks/>
          </p:cNvCxnSpPr>
          <p:nvPr/>
        </p:nvCxnSpPr>
        <p:spPr>
          <a:xfrm flipH="1" flipV="1">
            <a:off x="8071945" y="2626447"/>
            <a:ext cx="2240359" cy="584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6FCD53C-965B-4A50-8672-986C4A9FCF77}"/>
              </a:ext>
              <a:ext uri="{C183D7F6-B498-43B3-948B-1728B52AA6E4}">
                <adec:decorative xmlns:adec="http://schemas.microsoft.com/office/drawing/2017/decorative" val="1"/>
              </a:ext>
            </a:extLst>
          </p:cNvPr>
          <p:cNvCxnSpPr>
            <a:cxnSpLocks/>
            <a:stCxn id="16" idx="0"/>
          </p:cNvCxnSpPr>
          <p:nvPr/>
        </p:nvCxnSpPr>
        <p:spPr>
          <a:xfrm flipH="1" flipV="1">
            <a:off x="7409794" y="2872585"/>
            <a:ext cx="817878" cy="338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0E0AEE4-8728-482A-AA9B-87915EBCBA5C}"/>
              </a:ext>
              <a:ext uri="{C183D7F6-B498-43B3-948B-1728B52AA6E4}">
                <adec:decorative xmlns:adec="http://schemas.microsoft.com/office/drawing/2017/decorative" val="1"/>
              </a:ext>
            </a:extLst>
          </p:cNvPr>
          <p:cNvCxnSpPr>
            <a:cxnSpLocks/>
          </p:cNvCxnSpPr>
          <p:nvPr/>
        </p:nvCxnSpPr>
        <p:spPr>
          <a:xfrm flipV="1">
            <a:off x="3758488" y="2872585"/>
            <a:ext cx="629351" cy="338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C353DBD-89D9-431D-9C9F-25F7232C2F8E}"/>
              </a:ext>
              <a:ext uri="{C183D7F6-B498-43B3-948B-1728B52AA6E4}">
                <adec:decorative xmlns:adec="http://schemas.microsoft.com/office/drawing/2017/decorative" val="1"/>
              </a:ext>
            </a:extLst>
          </p:cNvPr>
          <p:cNvCxnSpPr>
            <a:cxnSpLocks/>
            <a:stCxn id="13" idx="0"/>
          </p:cNvCxnSpPr>
          <p:nvPr/>
        </p:nvCxnSpPr>
        <p:spPr>
          <a:xfrm flipH="1" flipV="1">
            <a:off x="5976639" y="2872585"/>
            <a:ext cx="1" cy="338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4C4BA0C-809B-4CE1-B268-73931D982A29}"/>
              </a:ext>
              <a:ext uri="{C183D7F6-B498-43B3-948B-1728B52AA6E4}">
                <adec:decorative xmlns:adec="http://schemas.microsoft.com/office/drawing/2017/decorative" val="1"/>
              </a:ext>
            </a:extLst>
          </p:cNvPr>
          <p:cNvSpPr txBox="1"/>
          <p:nvPr/>
        </p:nvSpPr>
        <p:spPr>
          <a:xfrm>
            <a:off x="838200" y="1098170"/>
            <a:ext cx="9717944" cy="338554"/>
          </a:xfrm>
          <a:prstGeom prst="rect">
            <a:avLst/>
          </a:prstGeom>
          <a:noFill/>
        </p:spPr>
        <p:txBody>
          <a:bodyPr wrap="square" rtlCol="0">
            <a:spAutoFit/>
          </a:bodyPr>
          <a:lstStyle/>
          <a:p>
            <a:r>
              <a:rPr lang="en-GB" sz="1600" dirty="0">
                <a:solidFill>
                  <a:srgbClr val="003366"/>
                </a:solidFill>
                <a:latin typeface="Raleway"/>
              </a:rPr>
              <a:t>The Adult Social Care Strategy is informed by or aligned with the following: </a:t>
            </a:r>
          </a:p>
        </p:txBody>
      </p:sp>
    </p:spTree>
    <p:extLst>
      <p:ext uri="{BB962C8B-B14F-4D97-AF65-F5344CB8AC3E}">
        <p14:creationId xmlns:p14="http://schemas.microsoft.com/office/powerpoint/2010/main" val="4150663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FEE8-C5B5-4A5A-9CCE-7941564913A4}"/>
              </a:ext>
            </a:extLst>
          </p:cNvPr>
          <p:cNvSpPr>
            <a:spLocks noGrp="1"/>
          </p:cNvSpPr>
          <p:nvPr>
            <p:ph type="title"/>
          </p:nvPr>
        </p:nvSpPr>
        <p:spPr/>
        <p:txBody>
          <a:bodyPr>
            <a:normAutofit/>
          </a:bodyPr>
          <a:lstStyle/>
          <a:p>
            <a:r>
              <a:rPr lang="en-GB" sz="4000" dirty="0">
                <a:latin typeface="Raleway"/>
              </a:rPr>
              <a:t>What else do we need to consider? Cont. </a:t>
            </a:r>
          </a:p>
        </p:txBody>
      </p:sp>
      <p:sp>
        <p:nvSpPr>
          <p:cNvPr id="3" name="TextBox 2">
            <a:extLst>
              <a:ext uri="{FF2B5EF4-FFF2-40B4-BE49-F238E27FC236}">
                <a16:creationId xmlns:a16="http://schemas.microsoft.com/office/drawing/2014/main" id="{B6E0DEF7-C7FB-4F18-B3FC-57DC957D4191}"/>
              </a:ext>
              <a:ext uri="{C183D7F6-B498-43B3-948B-1728B52AA6E4}">
                <adec:decorative xmlns:adec="http://schemas.microsoft.com/office/drawing/2017/decorative" val="1"/>
              </a:ext>
            </a:extLst>
          </p:cNvPr>
          <p:cNvSpPr txBox="1"/>
          <p:nvPr/>
        </p:nvSpPr>
        <p:spPr>
          <a:xfrm>
            <a:off x="346227" y="1021469"/>
            <a:ext cx="5246705" cy="1169551"/>
          </a:xfrm>
          <a:prstGeom prst="rect">
            <a:avLst/>
          </a:prstGeom>
          <a:noFill/>
        </p:spPr>
        <p:txBody>
          <a:bodyPr wrap="square" rtlCol="0">
            <a:spAutoFit/>
          </a:bodyPr>
          <a:lstStyle/>
          <a:p>
            <a:endParaRPr lang="en-GB" sz="1600">
              <a:latin typeface="Raleway"/>
            </a:endParaRPr>
          </a:p>
          <a:p>
            <a:r>
              <a:rPr lang="en-GB">
                <a:latin typeface="Raleway"/>
              </a:rPr>
              <a:t> </a:t>
            </a:r>
          </a:p>
          <a:p>
            <a:endParaRPr lang="en-GB">
              <a:latin typeface="Raleway"/>
            </a:endParaRPr>
          </a:p>
          <a:p>
            <a:endParaRPr lang="en-GB">
              <a:latin typeface="Raleway"/>
            </a:endParaRPr>
          </a:p>
        </p:txBody>
      </p:sp>
      <p:sp>
        <p:nvSpPr>
          <p:cNvPr id="35" name="TextBox 34">
            <a:extLst>
              <a:ext uri="{FF2B5EF4-FFF2-40B4-BE49-F238E27FC236}">
                <a16:creationId xmlns:a16="http://schemas.microsoft.com/office/drawing/2014/main" id="{24C4BA0C-809B-4CE1-B268-73931D982A29}"/>
              </a:ext>
            </a:extLst>
          </p:cNvPr>
          <p:cNvSpPr txBox="1"/>
          <p:nvPr/>
        </p:nvSpPr>
        <p:spPr>
          <a:xfrm>
            <a:off x="838200" y="1098170"/>
            <a:ext cx="9717944" cy="584775"/>
          </a:xfrm>
          <a:prstGeom prst="rect">
            <a:avLst/>
          </a:prstGeom>
          <a:noFill/>
        </p:spPr>
        <p:txBody>
          <a:bodyPr wrap="square" rtlCol="0">
            <a:spAutoFit/>
          </a:bodyPr>
          <a:lstStyle/>
          <a:p>
            <a:r>
              <a:rPr lang="en-GB" sz="1600" dirty="0">
                <a:solidFill>
                  <a:srgbClr val="003366"/>
                </a:solidFill>
                <a:latin typeface="Raleway"/>
              </a:rPr>
              <a:t>The outcomes sought through the adult social care strategy are, in turn, intended to achieve the outcomes in the Tower Hamlets Together outcomes framework: </a:t>
            </a:r>
          </a:p>
        </p:txBody>
      </p:sp>
      <p:pic>
        <p:nvPicPr>
          <p:cNvPr id="8" name="Picture 7">
            <a:extLst>
              <a:ext uri="{FF2B5EF4-FFF2-40B4-BE49-F238E27FC236}">
                <a16:creationId xmlns:a16="http://schemas.microsoft.com/office/drawing/2014/main" id="{57ED01B2-AE67-45BA-B672-857A871FB78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0122" y="1682945"/>
            <a:ext cx="9894100" cy="4649250"/>
          </a:xfrm>
          <a:prstGeom prst="rect">
            <a:avLst/>
          </a:prstGeom>
        </p:spPr>
      </p:pic>
    </p:spTree>
    <p:extLst>
      <p:ext uri="{BB962C8B-B14F-4D97-AF65-F5344CB8AC3E}">
        <p14:creationId xmlns:p14="http://schemas.microsoft.com/office/powerpoint/2010/main" val="681256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a:xfrm>
            <a:off x="563973" y="75461"/>
            <a:ext cx="9770616" cy="1325563"/>
          </a:xfrm>
        </p:spPr>
        <p:txBody>
          <a:bodyPr>
            <a:normAutofit/>
          </a:bodyPr>
          <a:lstStyle/>
          <a:p>
            <a:r>
              <a:rPr lang="en-GB" sz="3600" dirty="0">
                <a:latin typeface="Raleway" panose="020B0503030101060003"/>
              </a:rPr>
              <a:t>More information on the strategy</a:t>
            </a:r>
          </a:p>
        </p:txBody>
      </p:sp>
      <p:sp>
        <p:nvSpPr>
          <p:cNvPr id="5" name="Content Placeholder 2">
            <a:extLst>
              <a:ext uri="{FF2B5EF4-FFF2-40B4-BE49-F238E27FC236}">
                <a16:creationId xmlns:a16="http://schemas.microsoft.com/office/drawing/2014/main" id="{3C4B2097-A1D6-4EC2-A8E1-6E12EFC4DDA0}"/>
              </a:ext>
              <a:ext uri="{C183D7F6-B498-43B3-948B-1728B52AA6E4}">
                <adec:decorative xmlns:adec="http://schemas.microsoft.com/office/drawing/2017/decorative" val="1"/>
              </a:ext>
            </a:extLst>
          </p:cNvPr>
          <p:cNvSpPr txBox="1">
            <a:spLocks noChangeAspect="1"/>
          </p:cNvSpPr>
          <p:nvPr/>
        </p:nvSpPr>
        <p:spPr>
          <a:xfrm>
            <a:off x="8456364" y="1326701"/>
            <a:ext cx="3574674" cy="5455838"/>
          </a:xfrm>
          <a:prstGeom prst="rect">
            <a:avLst/>
          </a:prstGeom>
        </p:spPr>
        <p:txBody>
          <a:bodyPr vert="horz" lIns="91440" tIns="45720" rIns="91440" bIns="45720" numCol="1" spcCol="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en-GB" sz="1400" dirty="0">
              <a:solidFill>
                <a:srgbClr val="000000"/>
              </a:solidFill>
              <a:highlight>
                <a:srgbClr val="FFFF00"/>
              </a:highlight>
              <a:latin typeface="Raleway" panose="020B0503030101060003"/>
            </a:endParaRPr>
          </a:p>
          <a:p>
            <a:pPr marL="0" indent="0">
              <a:spcBef>
                <a:spcPts val="600"/>
              </a:spcBef>
              <a:buFont typeface="Arial" panose="020B0604020202020204" pitchFamily="34" charset="0"/>
              <a:buNone/>
            </a:pPr>
            <a:endParaRPr lang="en-GB" sz="1400" dirty="0">
              <a:solidFill>
                <a:srgbClr val="000000"/>
              </a:solidFill>
              <a:highlight>
                <a:srgbClr val="FFFF00"/>
              </a:highlight>
              <a:latin typeface="Raleway" panose="020B0503030101060003"/>
            </a:endParaRPr>
          </a:p>
          <a:p>
            <a:pPr marL="0" indent="0">
              <a:spcBef>
                <a:spcPts val="600"/>
              </a:spcBef>
              <a:buFont typeface="Arial" panose="020B0604020202020204" pitchFamily="34" charset="0"/>
              <a:buNone/>
            </a:pPr>
            <a:endParaRPr lang="en-GB" sz="1400" dirty="0">
              <a:solidFill>
                <a:srgbClr val="000000"/>
              </a:solidFill>
              <a:highlight>
                <a:srgbClr val="FFFF00"/>
              </a:highlight>
              <a:latin typeface="Raleway" panose="020B0503030101060003"/>
            </a:endParaRPr>
          </a:p>
          <a:p>
            <a:pPr marL="0" indent="0">
              <a:spcBef>
                <a:spcPts val="600"/>
              </a:spcBef>
              <a:buFont typeface="Arial" panose="020B0604020202020204" pitchFamily="34" charset="0"/>
              <a:buNone/>
            </a:pPr>
            <a:endParaRPr lang="en-GB" sz="1400" dirty="0">
              <a:solidFill>
                <a:srgbClr val="000000"/>
              </a:solidFill>
              <a:highlight>
                <a:srgbClr val="FFFF00"/>
              </a:highlight>
              <a:latin typeface="Raleway" panose="020B0503030101060003"/>
            </a:endParaRPr>
          </a:p>
          <a:p>
            <a:pPr marL="0" indent="0">
              <a:buFont typeface="Arial" panose="020B0604020202020204" pitchFamily="34" charset="0"/>
              <a:buNone/>
            </a:pPr>
            <a:endParaRPr lang="en-GB" sz="1200" dirty="0">
              <a:solidFill>
                <a:srgbClr val="000000">
                  <a:alpha val="70000"/>
                </a:srgbClr>
              </a:solidFill>
              <a:highlight>
                <a:srgbClr val="FFFF00"/>
              </a:highlight>
              <a:latin typeface="Raleway" panose="020B0503030101060003"/>
            </a:endParaRPr>
          </a:p>
        </p:txBody>
      </p:sp>
      <p:sp>
        <p:nvSpPr>
          <p:cNvPr id="8" name="Content Placeholder 2">
            <a:extLst>
              <a:ext uri="{FF2B5EF4-FFF2-40B4-BE49-F238E27FC236}">
                <a16:creationId xmlns:a16="http://schemas.microsoft.com/office/drawing/2014/main" id="{1B106EA4-2102-49AF-9FF7-80AA7E0ABAC1}"/>
              </a:ext>
            </a:extLst>
          </p:cNvPr>
          <p:cNvSpPr txBox="1">
            <a:spLocks noChangeAspect="1"/>
          </p:cNvSpPr>
          <p:nvPr/>
        </p:nvSpPr>
        <p:spPr>
          <a:xfrm>
            <a:off x="563973" y="1154097"/>
            <a:ext cx="11064054" cy="5228948"/>
          </a:xfrm>
          <a:prstGeom prst="rect">
            <a:avLst/>
          </a:prstGeom>
        </p:spPr>
        <p:txBody>
          <a:bodyPr vert="horz" lIns="91440" tIns="45720" rIns="91440" bIns="45720" numCol="3" spcCol="25200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600"/>
              </a:spcBef>
              <a:buNone/>
            </a:pPr>
            <a:r>
              <a:rPr lang="en-GB" sz="1400" dirty="0">
                <a:solidFill>
                  <a:srgbClr val="000000"/>
                </a:solidFill>
                <a:latin typeface="Raleway" pitchFamily="2" charset="0"/>
              </a:rPr>
              <a:t>The strategy covers the next 3-5 years.  Sitting alongside this strategy is an action plan, with detailed information on the actions we will carry out, who will do this and what difference it will make.</a:t>
            </a:r>
          </a:p>
          <a:p>
            <a:pPr marL="0" indent="0">
              <a:spcBef>
                <a:spcPts val="600"/>
              </a:spcBef>
              <a:buFont typeface="Arial" panose="020B0604020202020204" pitchFamily="34" charset="0"/>
              <a:buNone/>
            </a:pPr>
            <a:endParaRPr lang="en-GB" sz="1400" b="1" dirty="0">
              <a:latin typeface="Raleway" pitchFamily="2" charset="0"/>
            </a:endParaRPr>
          </a:p>
          <a:p>
            <a:pPr marL="0" indent="0">
              <a:spcBef>
                <a:spcPts val="600"/>
              </a:spcBef>
              <a:buFont typeface="Arial" panose="020B0604020202020204" pitchFamily="34" charset="0"/>
              <a:buNone/>
            </a:pPr>
            <a:r>
              <a:rPr lang="en-GB" sz="1400" b="1" dirty="0">
                <a:latin typeface="Raleway" pitchFamily="2" charset="0"/>
              </a:rPr>
              <a:t>How was the strategy developed?</a:t>
            </a:r>
          </a:p>
          <a:p>
            <a:pPr marL="0" indent="0">
              <a:spcBef>
                <a:spcPts val="600"/>
              </a:spcBef>
              <a:buFont typeface="Arial" panose="020B0604020202020204" pitchFamily="34" charset="0"/>
              <a:buNone/>
            </a:pPr>
            <a:r>
              <a:rPr lang="en-GB" sz="1400" dirty="0">
                <a:solidFill>
                  <a:srgbClr val="000000"/>
                </a:solidFill>
                <a:latin typeface="Raleway" pitchFamily="2" charset="0"/>
              </a:rPr>
              <a:t>The strategy was coproduced with the people impacted by it over summer and autumn 2021, including:</a:t>
            </a:r>
          </a:p>
          <a:p>
            <a:pPr>
              <a:spcBef>
                <a:spcPts val="600"/>
              </a:spcBef>
              <a:buFontTx/>
              <a:buChar char="-"/>
            </a:pPr>
            <a:r>
              <a:rPr lang="en-GB" sz="1400" dirty="0">
                <a:solidFill>
                  <a:srgbClr val="000000"/>
                </a:solidFill>
                <a:latin typeface="Raleway" pitchFamily="2" charset="0"/>
              </a:rPr>
              <a:t>People who use social care and carers</a:t>
            </a:r>
          </a:p>
          <a:p>
            <a:pPr>
              <a:spcBef>
                <a:spcPts val="600"/>
              </a:spcBef>
              <a:buFontTx/>
              <a:buChar char="-"/>
            </a:pPr>
            <a:r>
              <a:rPr lang="en-GB" sz="1400" dirty="0">
                <a:solidFill>
                  <a:srgbClr val="000000"/>
                </a:solidFill>
                <a:latin typeface="Raleway" pitchFamily="2" charset="0"/>
              </a:rPr>
              <a:t>Social care staff</a:t>
            </a:r>
          </a:p>
          <a:p>
            <a:pPr>
              <a:spcBef>
                <a:spcPts val="600"/>
              </a:spcBef>
              <a:buFontTx/>
              <a:buChar char="-"/>
            </a:pPr>
            <a:r>
              <a:rPr lang="en-GB" sz="1400" dirty="0">
                <a:solidFill>
                  <a:srgbClr val="000000"/>
                </a:solidFill>
                <a:latin typeface="Raleway" pitchFamily="2" charset="0"/>
              </a:rPr>
              <a:t>Staff working in the NHS, health services and community and voluntary sector.</a:t>
            </a:r>
          </a:p>
          <a:p>
            <a:pPr marL="0" indent="0">
              <a:spcBef>
                <a:spcPts val="600"/>
              </a:spcBef>
              <a:buNone/>
            </a:pPr>
            <a:r>
              <a:rPr lang="en-GB" sz="1400" dirty="0">
                <a:solidFill>
                  <a:srgbClr val="000000"/>
                </a:solidFill>
                <a:latin typeface="Raleway" pitchFamily="2" charset="0"/>
              </a:rPr>
              <a:t>We are committed to working in partnership with adult social care users and carers to continue to carry out and ‘co-produce’ this strategy.</a:t>
            </a:r>
            <a:endParaRPr lang="en-GB" sz="1400" b="1" dirty="0">
              <a:latin typeface="Raleway" pitchFamily="2" charset="0"/>
            </a:endParaRPr>
          </a:p>
          <a:p>
            <a:pPr marL="0" indent="0">
              <a:spcBef>
                <a:spcPts val="600"/>
              </a:spcBef>
              <a:buFont typeface="Arial" panose="020B0604020202020204" pitchFamily="34" charset="0"/>
              <a:buNone/>
            </a:pPr>
            <a:endParaRPr lang="en-GB" sz="1400" b="1" dirty="0">
              <a:latin typeface="Raleway" pitchFamily="2" charset="0"/>
            </a:endParaRPr>
          </a:p>
          <a:p>
            <a:pPr marL="0" indent="0">
              <a:spcBef>
                <a:spcPts val="600"/>
              </a:spcBef>
              <a:buFont typeface="Arial" panose="020B0604020202020204" pitchFamily="34" charset="0"/>
              <a:buNone/>
            </a:pPr>
            <a:r>
              <a:rPr lang="en-GB" sz="1400" b="1" dirty="0">
                <a:latin typeface="Raleway" pitchFamily="2" charset="0"/>
              </a:rPr>
              <a:t>Equality, diversity and this strategy</a:t>
            </a:r>
          </a:p>
          <a:p>
            <a:pPr marL="0" indent="0">
              <a:spcBef>
                <a:spcPts val="600"/>
              </a:spcBef>
              <a:buFont typeface="Arial" panose="020B0604020202020204" pitchFamily="34" charset="0"/>
              <a:buNone/>
            </a:pPr>
            <a:r>
              <a:rPr lang="en-GB" sz="1400" dirty="0">
                <a:solidFill>
                  <a:srgbClr val="000000"/>
                </a:solidFill>
                <a:latin typeface="Raleway" pitchFamily="2" charset="0"/>
              </a:rPr>
              <a:t>This strategy is part of our commitment to tackle inequality and value diversity. The strategy takes into the account the 2010 Equalities Act, protecting the rights of individuals and advancing equality of opportunity for people. This includes but is not limited to:</a:t>
            </a:r>
          </a:p>
          <a:p>
            <a:pPr>
              <a:spcBef>
                <a:spcPts val="600"/>
              </a:spcBef>
              <a:buFontTx/>
              <a:buChar char="-"/>
            </a:pPr>
            <a:r>
              <a:rPr lang="en-GB" sz="1400" dirty="0">
                <a:solidFill>
                  <a:srgbClr val="000000"/>
                </a:solidFill>
                <a:latin typeface="Raleway" pitchFamily="2" charset="0"/>
              </a:rPr>
              <a:t>People of Black, Asian and minority </a:t>
            </a:r>
            <a:r>
              <a:rPr lang="en-GB" sz="1400">
                <a:solidFill>
                  <a:srgbClr val="000000"/>
                </a:solidFill>
                <a:latin typeface="Raleway" pitchFamily="2" charset="0"/>
              </a:rPr>
              <a:t>ethnic backgrounds.</a:t>
            </a:r>
            <a:endParaRPr lang="en-GB" sz="1400" dirty="0">
              <a:solidFill>
                <a:srgbClr val="000000"/>
              </a:solidFill>
              <a:latin typeface="Raleway" pitchFamily="2" charset="0"/>
            </a:endParaRPr>
          </a:p>
          <a:p>
            <a:pPr>
              <a:spcBef>
                <a:spcPts val="600"/>
              </a:spcBef>
              <a:buFontTx/>
              <a:buChar char="-"/>
            </a:pPr>
            <a:r>
              <a:rPr lang="en-GB" sz="1400" dirty="0">
                <a:solidFill>
                  <a:srgbClr val="000000"/>
                </a:solidFill>
                <a:latin typeface="Raleway" pitchFamily="2" charset="0"/>
              </a:rPr>
              <a:t>People with a disability or long-term health condition.</a:t>
            </a:r>
          </a:p>
          <a:p>
            <a:pPr>
              <a:spcBef>
                <a:spcPts val="600"/>
              </a:spcBef>
              <a:buFontTx/>
              <a:buChar char="-"/>
            </a:pPr>
            <a:r>
              <a:rPr lang="en-GB" sz="1400" dirty="0">
                <a:solidFill>
                  <a:srgbClr val="000000"/>
                </a:solidFill>
                <a:latin typeface="Raleway" pitchFamily="2" charset="0"/>
              </a:rPr>
              <a:t>Women.</a:t>
            </a:r>
          </a:p>
          <a:p>
            <a:pPr>
              <a:spcBef>
                <a:spcPts val="600"/>
              </a:spcBef>
              <a:buFontTx/>
              <a:buChar char="-"/>
            </a:pPr>
            <a:r>
              <a:rPr lang="en-GB" sz="1400" dirty="0">
                <a:solidFill>
                  <a:srgbClr val="000000"/>
                </a:solidFill>
                <a:latin typeface="Raleway" pitchFamily="2" charset="0"/>
              </a:rPr>
              <a:t>Older people.</a:t>
            </a:r>
          </a:p>
          <a:p>
            <a:pPr>
              <a:spcBef>
                <a:spcPts val="600"/>
              </a:spcBef>
              <a:buFontTx/>
              <a:buChar char="-"/>
            </a:pPr>
            <a:r>
              <a:rPr lang="en-GB" sz="1400" dirty="0">
                <a:solidFill>
                  <a:srgbClr val="000000"/>
                </a:solidFill>
                <a:latin typeface="Raleway" pitchFamily="2" charset="0"/>
              </a:rPr>
              <a:t>People who are LGBTQ+ </a:t>
            </a:r>
          </a:p>
          <a:p>
            <a:pPr>
              <a:spcBef>
                <a:spcPts val="600"/>
              </a:spcBef>
              <a:buFontTx/>
              <a:buChar char="-"/>
            </a:pPr>
            <a:r>
              <a:rPr lang="en-GB" sz="1400" dirty="0">
                <a:solidFill>
                  <a:srgbClr val="000000"/>
                </a:solidFill>
                <a:latin typeface="Raleway" pitchFamily="2" charset="0"/>
              </a:rPr>
              <a:t>People who identify with a gender that is different to the one assigned to them at birth.</a:t>
            </a:r>
          </a:p>
          <a:p>
            <a:pPr>
              <a:spcBef>
                <a:spcPts val="600"/>
              </a:spcBef>
              <a:buFontTx/>
              <a:buChar char="-"/>
            </a:pPr>
            <a:r>
              <a:rPr lang="en-GB" sz="1400" dirty="0">
                <a:solidFill>
                  <a:srgbClr val="000000"/>
                </a:solidFill>
                <a:latin typeface="Raleway" pitchFamily="2" charset="0"/>
              </a:rPr>
              <a:t>People of different religions and beliefs.</a:t>
            </a:r>
          </a:p>
          <a:p>
            <a:pPr marL="0" indent="0">
              <a:spcBef>
                <a:spcPts val="600"/>
              </a:spcBef>
              <a:buNone/>
            </a:pPr>
            <a:endParaRPr lang="en-GB" sz="1400" dirty="0">
              <a:solidFill>
                <a:srgbClr val="000000"/>
              </a:solidFill>
              <a:latin typeface="Raleway" pitchFamily="2" charset="0"/>
            </a:endParaRPr>
          </a:p>
          <a:p>
            <a:pPr marL="0" indent="0">
              <a:spcBef>
                <a:spcPts val="600"/>
              </a:spcBef>
              <a:buFont typeface="Arial" panose="020B0604020202020204" pitchFamily="34" charset="0"/>
              <a:buNone/>
            </a:pPr>
            <a:r>
              <a:rPr lang="en-GB" sz="1400" b="1" dirty="0">
                <a:latin typeface="Raleway" pitchFamily="2" charset="0"/>
              </a:rPr>
              <a:t>How will we know it has been successful?</a:t>
            </a:r>
          </a:p>
          <a:p>
            <a:pPr marL="0" indent="0">
              <a:spcBef>
                <a:spcPts val="600"/>
              </a:spcBef>
              <a:buFont typeface="Arial" panose="020B0604020202020204" pitchFamily="34" charset="0"/>
              <a:buNone/>
            </a:pPr>
            <a:r>
              <a:rPr lang="en-GB" sz="1400" dirty="0">
                <a:solidFill>
                  <a:srgbClr val="000000"/>
                </a:solidFill>
                <a:latin typeface="Raleway" pitchFamily="2" charset="0"/>
              </a:rPr>
              <a:t>We will use the following 11 measures to understand what difference the strategy is making:</a:t>
            </a:r>
          </a:p>
          <a:p>
            <a:pPr marL="0" indent="0">
              <a:spcBef>
                <a:spcPts val="600"/>
              </a:spcBef>
              <a:buFont typeface="Arial" panose="020B0604020202020204" pitchFamily="34" charset="0"/>
              <a:buNone/>
            </a:pPr>
            <a:r>
              <a:rPr lang="en-GB" sz="1400" b="1" dirty="0">
                <a:solidFill>
                  <a:srgbClr val="00B2BB"/>
                </a:solidFill>
                <a:latin typeface="Raleway" pitchFamily="2" charset="0"/>
              </a:rPr>
              <a:t>How much is being done</a:t>
            </a:r>
          </a:p>
          <a:p>
            <a:pPr marL="342900" indent="-342900">
              <a:spcBef>
                <a:spcPts val="600"/>
              </a:spcBef>
              <a:buFont typeface="Arial" panose="020B0604020202020204" pitchFamily="34" charset="0"/>
              <a:buAutoNum type="arabicPeriod"/>
            </a:pPr>
            <a:r>
              <a:rPr lang="en-GB" sz="1400" dirty="0">
                <a:solidFill>
                  <a:srgbClr val="000000"/>
                </a:solidFill>
                <a:latin typeface="Raleway" pitchFamily="2" charset="0"/>
              </a:rPr>
              <a:t>The number of people getting information, advice and early help.</a:t>
            </a:r>
          </a:p>
          <a:p>
            <a:pPr marL="342900" indent="-342900">
              <a:spcBef>
                <a:spcPts val="600"/>
              </a:spcBef>
              <a:buFont typeface="Arial" panose="020B0604020202020204" pitchFamily="34" charset="0"/>
              <a:buAutoNum type="arabicPeriod"/>
            </a:pPr>
            <a:r>
              <a:rPr lang="en-GB" sz="1400" dirty="0">
                <a:solidFill>
                  <a:srgbClr val="000000"/>
                </a:solidFill>
                <a:latin typeface="Raleway" pitchFamily="2" charset="0"/>
              </a:rPr>
              <a:t>The proportion of social care users and cares who get a direct payment.</a:t>
            </a:r>
          </a:p>
          <a:p>
            <a:pPr marL="342900" indent="-342900">
              <a:spcBef>
                <a:spcPts val="600"/>
              </a:spcBef>
              <a:buFont typeface="Arial" panose="020B0604020202020204" pitchFamily="34" charset="0"/>
              <a:buAutoNum type="arabicPeriod"/>
            </a:pPr>
            <a:r>
              <a:rPr lang="en-GB" sz="1400" dirty="0">
                <a:solidFill>
                  <a:srgbClr val="000000"/>
                </a:solidFill>
                <a:latin typeface="Raleway" pitchFamily="2" charset="0"/>
              </a:rPr>
              <a:t>The number of council and external staff trained on the topics in this strategy.</a:t>
            </a:r>
          </a:p>
          <a:p>
            <a:pPr marL="342900" indent="-342900">
              <a:spcBef>
                <a:spcPts val="600"/>
              </a:spcBef>
              <a:buFont typeface="Arial" panose="020B0604020202020204" pitchFamily="34" charset="0"/>
              <a:buAutoNum type="arabicPeriod"/>
            </a:pPr>
            <a:r>
              <a:rPr lang="en-GB" sz="1400" dirty="0">
                <a:solidFill>
                  <a:srgbClr val="000000"/>
                </a:solidFill>
                <a:latin typeface="Raleway" pitchFamily="2" charset="0"/>
              </a:rPr>
              <a:t>The proportion of social care users and carers using technology-enabled care.</a:t>
            </a:r>
          </a:p>
          <a:p>
            <a:pPr marL="0" indent="0">
              <a:spcBef>
                <a:spcPts val="600"/>
              </a:spcBef>
              <a:buFont typeface="Arial" panose="020B0604020202020204" pitchFamily="34" charset="0"/>
              <a:buNone/>
            </a:pPr>
            <a:r>
              <a:rPr lang="en-GB" sz="1400" b="1" dirty="0">
                <a:solidFill>
                  <a:srgbClr val="00B2BB"/>
                </a:solidFill>
                <a:latin typeface="Raleway" pitchFamily="2" charset="0"/>
              </a:rPr>
              <a:t>How well are actions being carried out</a:t>
            </a:r>
          </a:p>
          <a:p>
            <a:pPr marL="342900" indent="-342900">
              <a:spcBef>
                <a:spcPts val="600"/>
              </a:spcBef>
              <a:buFont typeface="+mj-lt"/>
              <a:buAutoNum type="arabicPeriod" startAt="5"/>
            </a:pPr>
            <a:r>
              <a:rPr lang="en-GB" sz="1400" dirty="0">
                <a:solidFill>
                  <a:srgbClr val="000000"/>
                </a:solidFill>
                <a:latin typeface="Raleway" pitchFamily="2" charset="0"/>
              </a:rPr>
              <a:t>The number of social care users who say they have meaningful choice over their support.</a:t>
            </a:r>
          </a:p>
          <a:p>
            <a:pPr marL="342900" indent="-342900">
              <a:spcBef>
                <a:spcPts val="600"/>
              </a:spcBef>
              <a:buFont typeface="+mj-lt"/>
              <a:buAutoNum type="arabicPeriod" startAt="5"/>
            </a:pPr>
            <a:r>
              <a:rPr lang="en-GB" sz="1400" dirty="0">
                <a:solidFill>
                  <a:srgbClr val="000000"/>
                </a:solidFill>
                <a:latin typeface="Raleway" pitchFamily="2" charset="0"/>
              </a:rPr>
              <a:t>The number of social care users and carers who say they have had a positive and good quality experience of social care.</a:t>
            </a:r>
          </a:p>
          <a:p>
            <a:pPr marL="342900" indent="-342900">
              <a:spcBef>
                <a:spcPts val="600"/>
              </a:spcBef>
              <a:buFont typeface="+mj-lt"/>
              <a:buAutoNum type="arabicPeriod" startAt="5"/>
            </a:pPr>
            <a:r>
              <a:rPr lang="en-GB" sz="1400" dirty="0">
                <a:solidFill>
                  <a:srgbClr val="000000"/>
                </a:solidFill>
                <a:latin typeface="Raleway" pitchFamily="2" charset="0"/>
              </a:rPr>
              <a:t>The number of people who say they have a good understanding of adult social care.</a:t>
            </a:r>
          </a:p>
          <a:p>
            <a:pPr marL="0" indent="0">
              <a:spcBef>
                <a:spcPts val="600"/>
              </a:spcBef>
              <a:buNone/>
            </a:pPr>
            <a:r>
              <a:rPr lang="en-GB" sz="1400" b="1" dirty="0">
                <a:solidFill>
                  <a:srgbClr val="00B2BB"/>
                </a:solidFill>
                <a:latin typeface="Raleway" pitchFamily="2" charset="0"/>
              </a:rPr>
              <a:t>What difference it has made:</a:t>
            </a:r>
          </a:p>
          <a:p>
            <a:pPr marL="342900" indent="-342900">
              <a:spcBef>
                <a:spcPts val="600"/>
              </a:spcBef>
              <a:buFont typeface="+mj-lt"/>
              <a:buAutoNum type="arabicPeriod" startAt="8"/>
            </a:pPr>
            <a:r>
              <a:rPr lang="en-GB" sz="1400" dirty="0">
                <a:solidFill>
                  <a:srgbClr val="000000"/>
                </a:solidFill>
                <a:latin typeface="Raleway" pitchFamily="2" charset="0"/>
              </a:rPr>
              <a:t>The number of social care users and carers who say support enables them to meet their goals.</a:t>
            </a:r>
          </a:p>
          <a:p>
            <a:pPr marL="342900" indent="-342900">
              <a:spcBef>
                <a:spcPts val="600"/>
              </a:spcBef>
              <a:buFont typeface="+mj-lt"/>
              <a:buAutoNum type="arabicPeriod" startAt="8"/>
            </a:pPr>
            <a:r>
              <a:rPr lang="en-GB" sz="1400" dirty="0">
                <a:solidFill>
                  <a:srgbClr val="000000"/>
                </a:solidFill>
                <a:latin typeface="Raleway" pitchFamily="2" charset="0"/>
              </a:rPr>
              <a:t>The number of social care users and carers who say they feel connected to others.</a:t>
            </a:r>
          </a:p>
          <a:p>
            <a:pPr marL="342900" indent="-342900">
              <a:spcBef>
                <a:spcPts val="600"/>
              </a:spcBef>
              <a:buFont typeface="+mj-lt"/>
              <a:buAutoNum type="arabicPeriod" startAt="8"/>
            </a:pPr>
            <a:r>
              <a:rPr lang="en-GB" sz="1400" dirty="0">
                <a:solidFill>
                  <a:srgbClr val="000000"/>
                </a:solidFill>
                <a:latin typeface="Raleway" pitchFamily="2" charset="0"/>
              </a:rPr>
              <a:t>The number of social care users and carers who say support enables them to be as independent as possible.</a:t>
            </a:r>
          </a:p>
          <a:p>
            <a:pPr marL="342900" indent="-342900">
              <a:spcBef>
                <a:spcPts val="600"/>
              </a:spcBef>
              <a:buFont typeface="+mj-lt"/>
              <a:buAutoNum type="arabicPeriod" startAt="8"/>
            </a:pPr>
            <a:r>
              <a:rPr lang="en-GB" sz="1400" dirty="0">
                <a:solidFill>
                  <a:srgbClr val="000000"/>
                </a:solidFill>
                <a:latin typeface="Raleway" pitchFamily="2" charset="0"/>
              </a:rPr>
              <a:t>Adult social care spends within its means.</a:t>
            </a:r>
          </a:p>
          <a:p>
            <a:pPr marL="0" indent="0">
              <a:spcBef>
                <a:spcPts val="600"/>
              </a:spcBef>
              <a:buNone/>
            </a:pPr>
            <a:endParaRPr lang="en-GB" sz="1400" b="1" dirty="0">
              <a:latin typeface="Raleway" pitchFamily="2" charset="0"/>
            </a:endParaRPr>
          </a:p>
          <a:p>
            <a:pPr marL="0" indent="0">
              <a:spcBef>
                <a:spcPts val="600"/>
              </a:spcBef>
              <a:buNone/>
            </a:pPr>
            <a:r>
              <a:rPr lang="en-GB" sz="1400" b="1" dirty="0">
                <a:latin typeface="Raleway" pitchFamily="2" charset="0"/>
              </a:rPr>
              <a:t>How and where will progress be reported?</a:t>
            </a:r>
          </a:p>
          <a:p>
            <a:pPr marL="0" indent="0">
              <a:spcBef>
                <a:spcPts val="600"/>
              </a:spcBef>
              <a:buNone/>
            </a:pPr>
            <a:r>
              <a:rPr lang="en-GB" sz="1400" dirty="0">
                <a:solidFill>
                  <a:srgbClr val="000000"/>
                </a:solidFill>
                <a:latin typeface="Raleway" pitchFamily="2" charset="0"/>
              </a:rPr>
              <a:t>Every year we will produce the Local Account magazine called ‘How are we doing?’. This is a resident-facing publication published on our website and printed out.  We will include information on our progress in this.</a:t>
            </a:r>
          </a:p>
          <a:p>
            <a:pPr marL="0" indent="0">
              <a:spcBef>
                <a:spcPts val="600"/>
              </a:spcBef>
              <a:buNone/>
            </a:pPr>
            <a:endParaRPr lang="en-GB" sz="1400" dirty="0">
              <a:solidFill>
                <a:srgbClr val="000000"/>
              </a:solidFill>
              <a:latin typeface="Raleway" pitchFamily="2" charset="0"/>
            </a:endParaRPr>
          </a:p>
          <a:p>
            <a:pPr marL="0" indent="0">
              <a:spcBef>
                <a:spcPts val="600"/>
              </a:spcBef>
              <a:buFont typeface="Arial" panose="020B0604020202020204" pitchFamily="34" charset="0"/>
              <a:buNone/>
            </a:pPr>
            <a:r>
              <a:rPr lang="en-GB" sz="1400" b="1" dirty="0">
                <a:solidFill>
                  <a:schemeClr val="tx1"/>
                </a:solidFill>
                <a:latin typeface="Raleway" panose="020B0503030101060003"/>
              </a:rPr>
              <a:t>How does this strategy fit in with other strategies and plans the Council has?</a:t>
            </a:r>
          </a:p>
          <a:p>
            <a:pPr marL="0" indent="0">
              <a:spcBef>
                <a:spcPts val="600"/>
              </a:spcBef>
              <a:buNone/>
            </a:pPr>
            <a:r>
              <a:rPr lang="en-GB" sz="1400" dirty="0">
                <a:solidFill>
                  <a:srgbClr val="000000"/>
                </a:solidFill>
                <a:latin typeface="Raleway" pitchFamily="2" charset="0"/>
              </a:rPr>
              <a:t>This strategy has been written to complement a number of other strategies and plans.  The biggest links are with:</a:t>
            </a:r>
          </a:p>
          <a:p>
            <a:pPr>
              <a:spcBef>
                <a:spcPts val="600"/>
              </a:spcBef>
              <a:buFontTx/>
              <a:buChar char="-"/>
            </a:pPr>
            <a:r>
              <a:rPr lang="en-GB" sz="1400" dirty="0">
                <a:solidFill>
                  <a:srgbClr val="000000"/>
                </a:solidFill>
                <a:latin typeface="Raleway" pitchFamily="2" charset="0"/>
              </a:rPr>
              <a:t>The Health and Wellbeing Strategy. This describes our overall plan to improve health and wellbeing in Tower Hamlets.</a:t>
            </a:r>
          </a:p>
          <a:p>
            <a:pPr>
              <a:spcBef>
                <a:spcPts val="600"/>
              </a:spcBef>
              <a:buFontTx/>
              <a:buChar char="-"/>
            </a:pPr>
            <a:r>
              <a:rPr lang="en-GB" sz="1400" dirty="0">
                <a:solidFill>
                  <a:srgbClr val="000000"/>
                </a:solidFill>
                <a:latin typeface="Raleway" pitchFamily="2" charset="0"/>
              </a:rPr>
              <a:t>The Tower Hamlets Together Plan. This describes what health and social care will work together on in future.</a:t>
            </a:r>
          </a:p>
          <a:p>
            <a:pPr>
              <a:spcBef>
                <a:spcPts val="600"/>
              </a:spcBef>
              <a:buFontTx/>
              <a:buChar char="-"/>
            </a:pPr>
            <a:r>
              <a:rPr lang="en-GB" sz="1400" dirty="0">
                <a:solidFill>
                  <a:srgbClr val="000000"/>
                </a:solidFill>
                <a:latin typeface="Raleway" pitchFamily="2" charset="0"/>
              </a:rPr>
              <a:t>The Council’s Strategic Plan.  This describes the actions and aims of the Council over the next three years.</a:t>
            </a:r>
          </a:p>
          <a:p>
            <a:pPr marL="0" indent="0">
              <a:spcBef>
                <a:spcPts val="600"/>
              </a:spcBef>
              <a:buFont typeface="Arial" panose="020B0604020202020204" pitchFamily="34" charset="0"/>
              <a:buNone/>
            </a:pPr>
            <a:endParaRPr lang="en-GB" sz="1200" dirty="0">
              <a:solidFill>
                <a:srgbClr val="000000"/>
              </a:solidFill>
              <a:highlight>
                <a:srgbClr val="FFFF00"/>
              </a:highlight>
              <a:latin typeface="Raleway" panose="020B0503030101060003"/>
            </a:endParaRPr>
          </a:p>
        </p:txBody>
      </p:sp>
    </p:spTree>
    <p:extLst>
      <p:ext uri="{BB962C8B-B14F-4D97-AF65-F5344CB8AC3E}">
        <p14:creationId xmlns:p14="http://schemas.microsoft.com/office/powerpoint/2010/main" val="244031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GB" sz="3600" dirty="0">
                <a:latin typeface="Raleway" panose="020B0503030101060003"/>
              </a:rPr>
              <a:t>Why do we need to change?</a:t>
            </a:r>
          </a:p>
        </p:txBody>
      </p:sp>
      <p:sp>
        <p:nvSpPr>
          <p:cNvPr id="3" name="Content Placeholder 2">
            <a:extLst>
              <a:ext uri="{FF2B5EF4-FFF2-40B4-BE49-F238E27FC236}">
                <a16:creationId xmlns:a16="http://schemas.microsoft.com/office/drawing/2014/main" id="{786ADF0E-EC6A-48B8-A1BF-2B36AE75C677}"/>
              </a:ext>
              <a:ext uri="{C183D7F6-B498-43B3-948B-1728B52AA6E4}">
                <adec:decorative xmlns:adec="http://schemas.microsoft.com/office/drawing/2017/decorative" val="1"/>
              </a:ext>
            </a:extLst>
          </p:cNvPr>
          <p:cNvSpPr>
            <a:spLocks noGrp="1" noChangeAspect="1"/>
          </p:cNvSpPr>
          <p:nvPr>
            <p:ph idx="1"/>
          </p:nvPr>
        </p:nvSpPr>
        <p:spPr>
          <a:xfrm>
            <a:off x="838200" y="1326701"/>
            <a:ext cx="11064055" cy="4996721"/>
          </a:xfrm>
        </p:spPr>
        <p:txBody>
          <a:bodyPr numCol="4" spcCol="252000">
            <a:noAutofit/>
          </a:bodyPr>
          <a:lstStyle/>
          <a:p>
            <a:pPr marL="0" indent="0">
              <a:buNone/>
            </a:pPr>
            <a:r>
              <a:rPr lang="en-GB" sz="1400" dirty="0">
                <a:solidFill>
                  <a:srgbClr val="000000"/>
                </a:solidFill>
                <a:latin typeface="Raleway" panose="020B0503030101060003"/>
              </a:rPr>
              <a:t>We have a lot to be proud of in Tower Hamlets, and this strategy means we can build on that to improve what we do.  </a:t>
            </a:r>
          </a:p>
          <a:p>
            <a:pPr marL="0" indent="0">
              <a:buNone/>
            </a:pPr>
            <a:r>
              <a:rPr lang="en-GB" sz="1400" dirty="0">
                <a:solidFill>
                  <a:srgbClr val="000000"/>
                </a:solidFill>
                <a:latin typeface="Raleway" panose="020B0503030101060003"/>
              </a:rPr>
              <a:t>We are a diverse, vibrant borough with a track record of working together with communities, the NHS and with the voluntary and community sector:</a:t>
            </a:r>
          </a:p>
          <a:p>
            <a:pPr>
              <a:buFontTx/>
              <a:buChar char="-"/>
            </a:pPr>
            <a:r>
              <a:rPr lang="en-GB" sz="1400" dirty="0">
                <a:solidFill>
                  <a:schemeClr val="bg2">
                    <a:lumMod val="10000"/>
                  </a:schemeClr>
                </a:solidFill>
                <a:latin typeface="Raleway" panose="020B0503030101060003"/>
              </a:rPr>
              <a:t>Tower Hamlets is </a:t>
            </a:r>
            <a:r>
              <a:rPr lang="en-US" sz="1400" dirty="0">
                <a:solidFill>
                  <a:schemeClr val="bg2">
                    <a:lumMod val="10000"/>
                  </a:schemeClr>
                </a:solidFill>
                <a:latin typeface="Raleway" panose="020B0503030101060003"/>
              </a:rPr>
              <a:t>the 16th most ethnically diverse local authority in England </a:t>
            </a:r>
            <a:r>
              <a:rPr lang="en-GB" sz="1400" dirty="0">
                <a:solidFill>
                  <a:schemeClr val="bg2">
                    <a:lumMod val="10000"/>
                  </a:schemeClr>
                </a:solidFill>
                <a:latin typeface="Raleway" panose="020B0503030101060003"/>
              </a:rPr>
              <a:t>(2019) with the Bangladeshi community  accounting for one third of the overall population.</a:t>
            </a:r>
          </a:p>
          <a:p>
            <a:pPr>
              <a:buFontTx/>
              <a:buChar char="-"/>
            </a:pPr>
            <a:r>
              <a:rPr lang="en-GB" sz="1400" dirty="0">
                <a:solidFill>
                  <a:srgbClr val="000000"/>
                </a:solidFill>
                <a:latin typeface="Raleway" panose="020B0503030101060003"/>
              </a:rPr>
              <a:t>Our assets range from Tower of London to Brick Lane, from Victoria Park to Canary Wharf, and from Roman Road market to Columbia Road Flower market. </a:t>
            </a:r>
          </a:p>
          <a:p>
            <a:pPr>
              <a:buFontTx/>
              <a:buChar char="-"/>
            </a:pPr>
            <a:r>
              <a:rPr lang="en-GB" sz="1400" dirty="0">
                <a:solidFill>
                  <a:srgbClr val="000000"/>
                </a:solidFill>
                <a:latin typeface="Raleway" panose="020B0503030101060003"/>
              </a:rPr>
              <a:t>We have worked closely with the NHS and others through a partnership called Tower Hamlets Together. </a:t>
            </a:r>
          </a:p>
          <a:p>
            <a:pPr>
              <a:buFontTx/>
              <a:buChar char="-"/>
            </a:pPr>
            <a:r>
              <a:rPr lang="en-GB" sz="1400" dirty="0">
                <a:solidFill>
                  <a:srgbClr val="000000"/>
                </a:solidFill>
                <a:latin typeface="Raleway" panose="020B0503030101060003"/>
              </a:rPr>
              <a:t>We have developed a ‘strengths-based’ to social care, appreciating the things people can do as well as the things they need help with</a:t>
            </a:r>
            <a:r>
              <a:rPr lang="en-GB" sz="1200" dirty="0">
                <a:solidFill>
                  <a:srgbClr val="000000"/>
                </a:solidFill>
                <a:latin typeface="Raleway" panose="020B0503030101060003"/>
              </a:rPr>
              <a:t>.</a:t>
            </a:r>
          </a:p>
          <a:p>
            <a:pPr>
              <a:buFontTx/>
              <a:buChar char="-"/>
            </a:pPr>
            <a:r>
              <a:rPr lang="en-GB" sz="1400" dirty="0">
                <a:solidFill>
                  <a:srgbClr val="000000"/>
                </a:solidFill>
                <a:latin typeface="Raleway" panose="020B0503030101060003"/>
              </a:rPr>
              <a:t>Service users, carers, staff and stakeholders have highlighted what we do well and what we can build on.</a:t>
            </a:r>
          </a:p>
          <a:p>
            <a:pPr>
              <a:buFontTx/>
              <a:buChar char="-"/>
            </a:pPr>
            <a:endParaRPr lang="en-GB" sz="1200" dirty="0">
              <a:solidFill>
                <a:srgbClr val="000000"/>
              </a:solidFill>
              <a:latin typeface="Raleway" panose="020B0503030101060003"/>
            </a:endParaRPr>
          </a:p>
        </p:txBody>
      </p:sp>
      <p:graphicFrame>
        <p:nvGraphicFramePr>
          <p:cNvPr id="6" name="Diagram 5">
            <a:extLst>
              <a:ext uri="{FF2B5EF4-FFF2-40B4-BE49-F238E27FC236}">
                <a16:creationId xmlns:a16="http://schemas.microsoft.com/office/drawing/2014/main" id="{D9816B64-CD60-45E1-B03D-54988F3D694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9388342"/>
              </p:ext>
            </p:extLst>
          </p:nvPr>
        </p:nvGraphicFramePr>
        <p:xfrm>
          <a:off x="6253655" y="1787447"/>
          <a:ext cx="5648600" cy="3494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AB24F84C-925D-40B3-82F3-02F0AA843981}"/>
              </a:ext>
              <a:ext uri="{C183D7F6-B498-43B3-948B-1728B52AA6E4}">
                <adec:decorative xmlns:adec="http://schemas.microsoft.com/office/drawing/2017/decorative" val="1"/>
              </a:ext>
            </a:extLst>
          </p:cNvPr>
          <p:cNvSpPr txBox="1"/>
          <p:nvPr/>
        </p:nvSpPr>
        <p:spPr>
          <a:xfrm>
            <a:off x="838200" y="890986"/>
            <a:ext cx="8078889" cy="369332"/>
          </a:xfrm>
          <a:prstGeom prst="rect">
            <a:avLst/>
          </a:prstGeom>
          <a:noFill/>
        </p:spPr>
        <p:txBody>
          <a:bodyPr wrap="square" rtlCol="0">
            <a:spAutoFit/>
          </a:bodyPr>
          <a:lstStyle/>
          <a:p>
            <a:r>
              <a:rPr lang="en-GB" i="1" dirty="0">
                <a:latin typeface="Raleway" panose="020B0503030101060003"/>
              </a:rPr>
              <a:t>We should build on our strengths and what we do well </a:t>
            </a:r>
          </a:p>
        </p:txBody>
      </p:sp>
      <p:sp>
        <p:nvSpPr>
          <p:cNvPr id="4" name="Rectangle 3">
            <a:extLst>
              <a:ext uri="{FF2B5EF4-FFF2-40B4-BE49-F238E27FC236}">
                <a16:creationId xmlns:a16="http://schemas.microsoft.com/office/drawing/2014/main" id="{92B15F2A-139E-4C8F-9BB2-DA55455F587A}"/>
              </a:ext>
              <a:ext uri="{C183D7F6-B498-43B3-948B-1728B52AA6E4}">
                <adec:decorative xmlns:adec="http://schemas.microsoft.com/office/drawing/2017/decorative" val="1"/>
              </a:ext>
            </a:extLst>
          </p:cNvPr>
          <p:cNvSpPr/>
          <p:nvPr/>
        </p:nvSpPr>
        <p:spPr>
          <a:xfrm>
            <a:off x="3926666" y="5161053"/>
            <a:ext cx="3859051" cy="1162369"/>
          </a:xfrm>
          <a:prstGeom prst="rect">
            <a:avLst/>
          </a:prstGeom>
          <a:solidFill>
            <a:srgbClr val="00B2BB">
              <a:alpha val="30000"/>
            </a:srgbClr>
          </a:solidFill>
        </p:spPr>
        <p:txBody>
          <a:bodyPr wrap="squar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Arial" panose="020B0604020202020204" pitchFamily="34" charset="0"/>
              </a:rPr>
              <a:t>“</a:t>
            </a:r>
            <a:r>
              <a:rPr lang="en-GB" sz="1600" i="1" dirty="0">
                <a:latin typeface="Raleway" panose="020B0503030101060003"/>
                <a:ea typeface="Calibri" panose="020F0502020204030204" pitchFamily="34" charset="0"/>
                <a:cs typeface="Arial" panose="020B0604020202020204" pitchFamily="34" charset="0"/>
              </a:rPr>
              <a:t>The staff are supportive and challenge us to help ourselves and meet our goals. The staff give us motivation” (service user, 2020)</a:t>
            </a:r>
            <a:endParaRPr lang="en-GB" sz="1600" dirty="0">
              <a:effectLst/>
              <a:latin typeface="Raleway" panose="020B0503030101060003"/>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34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GB" sz="3600" dirty="0">
                <a:latin typeface="Raleway" panose="020B0503030101060003"/>
              </a:rPr>
              <a:t>Why do we need to change? Cont.</a:t>
            </a:r>
          </a:p>
        </p:txBody>
      </p:sp>
      <p:sp>
        <p:nvSpPr>
          <p:cNvPr id="3" name="Content Placeholder 2">
            <a:extLst>
              <a:ext uri="{FF2B5EF4-FFF2-40B4-BE49-F238E27FC236}">
                <a16:creationId xmlns:a16="http://schemas.microsoft.com/office/drawing/2014/main" id="{786ADF0E-EC6A-48B8-A1BF-2B36AE75C677}"/>
              </a:ext>
              <a:ext uri="{C183D7F6-B498-43B3-948B-1728B52AA6E4}">
                <adec:decorative xmlns:adec="http://schemas.microsoft.com/office/drawing/2017/decorative" val="1"/>
              </a:ext>
            </a:extLst>
          </p:cNvPr>
          <p:cNvSpPr>
            <a:spLocks noGrp="1" noChangeAspect="1"/>
          </p:cNvSpPr>
          <p:nvPr>
            <p:ph idx="1"/>
          </p:nvPr>
        </p:nvSpPr>
        <p:spPr>
          <a:xfrm>
            <a:off x="838200" y="1471740"/>
            <a:ext cx="9193567" cy="4759884"/>
          </a:xfrm>
        </p:spPr>
        <p:txBody>
          <a:bodyPr numCol="4" spcCol="252000">
            <a:noAutofit/>
          </a:bodyPr>
          <a:lstStyle/>
          <a:p>
            <a:pPr marL="0" indent="0">
              <a:buNone/>
            </a:pPr>
            <a:r>
              <a:rPr lang="en-GB" sz="1400" dirty="0">
                <a:solidFill>
                  <a:srgbClr val="000000"/>
                </a:solidFill>
                <a:latin typeface="Raleway" panose="020B0503030101060003"/>
              </a:rPr>
              <a:t>However, we also face a series of difficult challenges in relation to poverty, financial pressures in adult social care and challenges associated with workforce; which this strategy aims to address:</a:t>
            </a:r>
          </a:p>
          <a:p>
            <a:pPr>
              <a:buFontTx/>
              <a:buChar char="-"/>
            </a:pPr>
            <a:r>
              <a:rPr lang="en-GB" sz="1400" dirty="0">
                <a:solidFill>
                  <a:srgbClr val="000000"/>
                </a:solidFill>
                <a:latin typeface="Raleway" panose="020B0503030101060003"/>
              </a:rPr>
              <a:t>The borough is the 50</a:t>
            </a:r>
            <a:r>
              <a:rPr lang="en-GB" sz="1400" baseline="30000" dirty="0">
                <a:solidFill>
                  <a:srgbClr val="000000"/>
                </a:solidFill>
                <a:latin typeface="Raleway" panose="020B0503030101060003"/>
              </a:rPr>
              <a:t>th</a:t>
            </a:r>
            <a:r>
              <a:rPr lang="en-GB" sz="1400" dirty="0">
                <a:solidFill>
                  <a:srgbClr val="000000"/>
                </a:solidFill>
                <a:latin typeface="Raleway" panose="020B0503030101060003"/>
              </a:rPr>
              <a:t> most deprived borough in England. 44% of older people live in income deprived households – the highest proportion in England (2019).</a:t>
            </a:r>
          </a:p>
          <a:p>
            <a:pPr>
              <a:buFontTx/>
              <a:buChar char="-"/>
            </a:pPr>
            <a:r>
              <a:rPr lang="en-GB" sz="1400" dirty="0">
                <a:solidFill>
                  <a:srgbClr val="000000"/>
                </a:solidFill>
                <a:latin typeface="Raleway" panose="020B0503030101060003"/>
              </a:rPr>
              <a:t>We are spending more than we have in adult social care (2021-21) and must make more savings over the coming years.  Demand for social care is also set to grow – adding further pressure from a financial perspective. Adult social care needs to be sustainable going forward.</a:t>
            </a:r>
          </a:p>
          <a:p>
            <a:pPr>
              <a:buFontTx/>
              <a:buChar char="-"/>
            </a:pPr>
            <a:r>
              <a:rPr lang="en-GB" sz="1400" dirty="0">
                <a:solidFill>
                  <a:srgbClr val="000000"/>
                </a:solidFill>
                <a:latin typeface="Raleway" panose="020B0503030101060003"/>
              </a:rPr>
              <a:t>Across the sector, work is needed to improve the recruitment, retention and support to social care staff.</a:t>
            </a:r>
          </a:p>
          <a:p>
            <a:pPr>
              <a:buFontTx/>
              <a:buChar char="-"/>
            </a:pPr>
            <a:r>
              <a:rPr lang="en-GB" sz="1400" dirty="0">
                <a:solidFill>
                  <a:srgbClr val="000000"/>
                </a:solidFill>
                <a:latin typeface="Raleway" panose="020B0503030101060003"/>
              </a:rPr>
              <a:t>Recovery from the Covid-19 pandemic (in its broadest sense) is a key issue for adult social care users, carers and the social care workforce.</a:t>
            </a:r>
          </a:p>
          <a:p>
            <a:pPr>
              <a:buFontTx/>
              <a:buChar char="-"/>
            </a:pPr>
            <a:r>
              <a:rPr lang="en-GB" sz="1400" dirty="0">
                <a:solidFill>
                  <a:srgbClr val="000000"/>
                </a:solidFill>
                <a:latin typeface="Raleway" panose="020B0503030101060003"/>
              </a:rPr>
              <a:t>Service users, carers and stakeholders have all told us that if can be difficult to understand how social care operates, what support is available and who can get it.</a:t>
            </a:r>
          </a:p>
          <a:p>
            <a:pPr>
              <a:buFontTx/>
              <a:buChar char="-"/>
            </a:pPr>
            <a:r>
              <a:rPr lang="en-GB" sz="1400" dirty="0">
                <a:solidFill>
                  <a:srgbClr val="000000"/>
                </a:solidFill>
                <a:latin typeface="Raleway" panose="020B0503030101060003"/>
              </a:rPr>
              <a:t>In addition, service users, carers, staff and other stakeholders have all highlighted where they feel we need to improve things in adult social care – these insights have informed this strategy.</a:t>
            </a:r>
          </a:p>
        </p:txBody>
      </p:sp>
      <p:sp>
        <p:nvSpPr>
          <p:cNvPr id="14" name="TextBox 13">
            <a:extLst>
              <a:ext uri="{FF2B5EF4-FFF2-40B4-BE49-F238E27FC236}">
                <a16:creationId xmlns:a16="http://schemas.microsoft.com/office/drawing/2014/main" id="{02A73E32-0EA8-41A0-AFA0-CDC61AF1C393}"/>
              </a:ext>
              <a:ext uri="{C183D7F6-B498-43B3-948B-1728B52AA6E4}">
                <adec:decorative xmlns:adec="http://schemas.microsoft.com/office/drawing/2017/decorative" val="1"/>
              </a:ext>
            </a:extLst>
          </p:cNvPr>
          <p:cNvSpPr txBox="1"/>
          <p:nvPr/>
        </p:nvSpPr>
        <p:spPr>
          <a:xfrm>
            <a:off x="838200" y="1003535"/>
            <a:ext cx="7772400" cy="369332"/>
          </a:xfrm>
          <a:prstGeom prst="rect">
            <a:avLst/>
          </a:prstGeom>
          <a:noFill/>
        </p:spPr>
        <p:txBody>
          <a:bodyPr wrap="square" rtlCol="0">
            <a:spAutoFit/>
          </a:bodyPr>
          <a:lstStyle/>
          <a:p>
            <a:r>
              <a:rPr lang="en-GB" i="1" dirty="0">
                <a:latin typeface="Raleway" panose="020B0503030101060003"/>
              </a:rPr>
              <a:t>We need to address the significant challenges facing us</a:t>
            </a:r>
          </a:p>
        </p:txBody>
      </p:sp>
      <p:graphicFrame>
        <p:nvGraphicFramePr>
          <p:cNvPr id="9" name="Diagram 8">
            <a:extLst>
              <a:ext uri="{FF2B5EF4-FFF2-40B4-BE49-F238E27FC236}">
                <a16:creationId xmlns:a16="http://schemas.microsoft.com/office/drawing/2014/main" id="{CDCEF852-97B7-4E50-826F-508D433C026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3113901"/>
              </p:ext>
            </p:extLst>
          </p:nvPr>
        </p:nvGraphicFramePr>
        <p:xfrm>
          <a:off x="7030610" y="1703861"/>
          <a:ext cx="5374455" cy="452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79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FEE8-C5B5-4A5A-9CCE-7941564913A4}"/>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GB" sz="4000" dirty="0">
                <a:latin typeface="Raleway"/>
              </a:rPr>
              <a:t>Where do we want to get to?</a:t>
            </a:r>
          </a:p>
        </p:txBody>
      </p:sp>
      <p:graphicFrame>
        <p:nvGraphicFramePr>
          <p:cNvPr id="5" name="Diagram 4">
            <a:extLst>
              <a:ext uri="{FF2B5EF4-FFF2-40B4-BE49-F238E27FC236}">
                <a16:creationId xmlns:a16="http://schemas.microsoft.com/office/drawing/2014/main" id="{4F13D786-CDEE-4C80-BAE9-B4E03DCB1A0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9090600"/>
              </p:ext>
            </p:extLst>
          </p:nvPr>
        </p:nvGraphicFramePr>
        <p:xfrm>
          <a:off x="1820333" y="1877776"/>
          <a:ext cx="10007600" cy="3583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eft Brace 3">
            <a:extLst>
              <a:ext uri="{FF2B5EF4-FFF2-40B4-BE49-F238E27FC236}">
                <a16:creationId xmlns:a16="http://schemas.microsoft.com/office/drawing/2014/main" id="{D1FC0FF0-6437-4567-8EE9-111080C22B75}"/>
              </a:ext>
              <a:ext uri="{C183D7F6-B498-43B3-948B-1728B52AA6E4}">
                <adec:decorative xmlns:adec="http://schemas.microsoft.com/office/drawing/2017/decorative" val="1"/>
              </a:ext>
            </a:extLst>
          </p:cNvPr>
          <p:cNvSpPr/>
          <p:nvPr/>
        </p:nvSpPr>
        <p:spPr>
          <a:xfrm>
            <a:off x="1490133" y="1877776"/>
            <a:ext cx="330200" cy="14072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Left Brace 7">
            <a:extLst>
              <a:ext uri="{FF2B5EF4-FFF2-40B4-BE49-F238E27FC236}">
                <a16:creationId xmlns:a16="http://schemas.microsoft.com/office/drawing/2014/main" id="{F83095CD-2C39-4714-80DB-097D882F286A}"/>
              </a:ext>
              <a:ext uri="{C183D7F6-B498-43B3-948B-1728B52AA6E4}">
                <adec:decorative xmlns:adec="http://schemas.microsoft.com/office/drawing/2017/decorative" val="1"/>
              </a:ext>
            </a:extLst>
          </p:cNvPr>
          <p:cNvSpPr/>
          <p:nvPr/>
        </p:nvSpPr>
        <p:spPr>
          <a:xfrm>
            <a:off x="1490133" y="3437467"/>
            <a:ext cx="330200" cy="20912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148B28FF-A5E9-4711-A9AA-025315126485}"/>
              </a:ext>
              <a:ext uri="{C183D7F6-B498-43B3-948B-1728B52AA6E4}">
                <adec:decorative xmlns:adec="http://schemas.microsoft.com/office/drawing/2017/decorative" val="1"/>
              </a:ext>
            </a:extLst>
          </p:cNvPr>
          <p:cNvSpPr txBox="1"/>
          <p:nvPr/>
        </p:nvSpPr>
        <p:spPr>
          <a:xfrm>
            <a:off x="203199" y="2242130"/>
            <a:ext cx="1270000" cy="738664"/>
          </a:xfrm>
          <a:prstGeom prst="rect">
            <a:avLst/>
          </a:prstGeom>
          <a:noFill/>
        </p:spPr>
        <p:txBody>
          <a:bodyPr wrap="square" rtlCol="0">
            <a:spAutoFit/>
          </a:bodyPr>
          <a:lstStyle/>
          <a:p>
            <a:r>
              <a:rPr lang="en-GB" sz="1400" dirty="0">
                <a:latin typeface="Raleway" panose="020B0503030101060003"/>
              </a:rPr>
              <a:t>Our vision for adult social care is:</a:t>
            </a:r>
          </a:p>
        </p:txBody>
      </p:sp>
      <p:sp>
        <p:nvSpPr>
          <p:cNvPr id="10" name="TextBox 9">
            <a:extLst>
              <a:ext uri="{FF2B5EF4-FFF2-40B4-BE49-F238E27FC236}">
                <a16:creationId xmlns:a16="http://schemas.microsoft.com/office/drawing/2014/main" id="{FC09CA0D-0E73-43B0-82F1-9BC5B59CFE0E}"/>
              </a:ext>
              <a:ext uri="{C183D7F6-B498-43B3-948B-1728B52AA6E4}">
                <adec:decorative xmlns:adec="http://schemas.microsoft.com/office/drawing/2017/decorative" val="1"/>
              </a:ext>
            </a:extLst>
          </p:cNvPr>
          <p:cNvSpPr txBox="1"/>
          <p:nvPr/>
        </p:nvSpPr>
        <p:spPr>
          <a:xfrm>
            <a:off x="220133" y="3944491"/>
            <a:ext cx="1270000" cy="738664"/>
          </a:xfrm>
          <a:prstGeom prst="rect">
            <a:avLst/>
          </a:prstGeom>
          <a:noFill/>
        </p:spPr>
        <p:txBody>
          <a:bodyPr wrap="square" rtlCol="0">
            <a:spAutoFit/>
          </a:bodyPr>
          <a:lstStyle/>
          <a:p>
            <a:r>
              <a:rPr lang="en-GB" sz="1400" dirty="0">
                <a:latin typeface="Raleway" panose="020B0503030101060003"/>
              </a:rPr>
              <a:t>The aims to get us to the vision are*:</a:t>
            </a:r>
          </a:p>
        </p:txBody>
      </p:sp>
      <p:sp>
        <p:nvSpPr>
          <p:cNvPr id="11" name="TextBox 10">
            <a:extLst>
              <a:ext uri="{FF2B5EF4-FFF2-40B4-BE49-F238E27FC236}">
                <a16:creationId xmlns:a16="http://schemas.microsoft.com/office/drawing/2014/main" id="{077AC0D3-B752-4D8B-8EB3-C20D1A7A2DCF}"/>
              </a:ext>
              <a:ext uri="{C183D7F6-B498-43B3-948B-1728B52AA6E4}">
                <adec:decorative xmlns:adec="http://schemas.microsoft.com/office/drawing/2017/decorative" val="1"/>
              </a:ext>
            </a:extLst>
          </p:cNvPr>
          <p:cNvSpPr txBox="1"/>
          <p:nvPr/>
        </p:nvSpPr>
        <p:spPr>
          <a:xfrm>
            <a:off x="677333" y="5746852"/>
            <a:ext cx="8678334" cy="276999"/>
          </a:xfrm>
          <a:prstGeom prst="rect">
            <a:avLst/>
          </a:prstGeom>
          <a:noFill/>
        </p:spPr>
        <p:txBody>
          <a:bodyPr wrap="square" rtlCol="0">
            <a:spAutoFit/>
          </a:bodyPr>
          <a:lstStyle/>
          <a:p>
            <a:r>
              <a:rPr lang="en-GB" sz="1200" i="1" dirty="0">
                <a:latin typeface="Raleway" panose="020B0503030101060003"/>
              </a:rPr>
              <a:t>*These are the aims of the Tower Hamlets Together partnership</a:t>
            </a:r>
          </a:p>
        </p:txBody>
      </p:sp>
    </p:spTree>
    <p:extLst>
      <p:ext uri="{BB962C8B-B14F-4D97-AF65-F5344CB8AC3E}">
        <p14:creationId xmlns:p14="http://schemas.microsoft.com/office/powerpoint/2010/main" val="308610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FEE8-C5B5-4A5A-9CCE-7941564913A4}"/>
              </a:ext>
            </a:extLst>
          </p:cNvPr>
          <p:cNvSpPr>
            <a:spLocks noGrp="1"/>
          </p:cNvSpPr>
          <p:nvPr>
            <p:ph type="title"/>
          </p:nvPr>
        </p:nvSpPr>
        <p:spPr/>
        <p:txBody>
          <a:bodyPr>
            <a:normAutofit/>
          </a:bodyPr>
          <a:lstStyle/>
          <a:p>
            <a:r>
              <a:rPr lang="en-GB" sz="4000">
                <a:latin typeface="Raleway"/>
              </a:rPr>
              <a:t>How do we get there?</a:t>
            </a:r>
          </a:p>
        </p:txBody>
      </p:sp>
      <p:sp>
        <p:nvSpPr>
          <p:cNvPr id="3" name="TextBox 2" descr="The boxes below are the 10 areas of work we will focus on to meet our aims and the vision for adult social care. &#10;">
            <a:extLst>
              <a:ext uri="{FF2B5EF4-FFF2-40B4-BE49-F238E27FC236}">
                <a16:creationId xmlns:a16="http://schemas.microsoft.com/office/drawing/2014/main" id="{B6E0DEF7-C7FB-4F18-B3FC-57DC957D4191}"/>
              </a:ext>
            </a:extLst>
          </p:cNvPr>
          <p:cNvSpPr txBox="1"/>
          <p:nvPr/>
        </p:nvSpPr>
        <p:spPr>
          <a:xfrm>
            <a:off x="346227" y="1021469"/>
            <a:ext cx="5246705" cy="1169551"/>
          </a:xfrm>
          <a:prstGeom prst="rect">
            <a:avLst/>
          </a:prstGeom>
          <a:noFill/>
        </p:spPr>
        <p:txBody>
          <a:bodyPr wrap="square" rtlCol="0">
            <a:spAutoFit/>
          </a:bodyPr>
          <a:lstStyle/>
          <a:p>
            <a:endParaRPr lang="en-GB" sz="1600">
              <a:latin typeface="Raleway"/>
            </a:endParaRPr>
          </a:p>
          <a:p>
            <a:r>
              <a:rPr lang="en-GB">
                <a:latin typeface="Raleway"/>
              </a:rPr>
              <a:t> </a:t>
            </a:r>
          </a:p>
          <a:p>
            <a:endParaRPr lang="en-GB">
              <a:latin typeface="Raleway"/>
            </a:endParaRPr>
          </a:p>
          <a:p>
            <a:endParaRPr lang="en-GB">
              <a:latin typeface="Raleway"/>
            </a:endParaRPr>
          </a:p>
        </p:txBody>
      </p:sp>
      <p:sp>
        <p:nvSpPr>
          <p:cNvPr id="22" name="TextBox 21">
            <a:extLst>
              <a:ext uri="{FF2B5EF4-FFF2-40B4-BE49-F238E27FC236}">
                <a16:creationId xmlns:a16="http://schemas.microsoft.com/office/drawing/2014/main" id="{57159735-89BA-4FD2-A757-F32E885F96F4}"/>
              </a:ext>
            </a:extLst>
          </p:cNvPr>
          <p:cNvSpPr txBox="1"/>
          <p:nvPr/>
        </p:nvSpPr>
        <p:spPr>
          <a:xfrm>
            <a:off x="838199" y="1098170"/>
            <a:ext cx="10262589" cy="584775"/>
          </a:xfrm>
          <a:prstGeom prst="rect">
            <a:avLst/>
          </a:prstGeom>
          <a:noFill/>
        </p:spPr>
        <p:txBody>
          <a:bodyPr wrap="square" rtlCol="0">
            <a:spAutoFit/>
          </a:bodyPr>
          <a:lstStyle/>
          <a:p>
            <a:r>
              <a:rPr lang="en-GB" sz="1600" dirty="0">
                <a:solidFill>
                  <a:srgbClr val="003366"/>
                </a:solidFill>
                <a:latin typeface="Raleway"/>
              </a:rPr>
              <a:t>The boxes below are the 10 areas of work we will focus on to meet our aims and the vision for adult social care. </a:t>
            </a:r>
          </a:p>
        </p:txBody>
      </p:sp>
      <p:graphicFrame>
        <p:nvGraphicFramePr>
          <p:cNvPr id="23" name="Diagram 22" descr="List of the 10 areas of work the strategy focuses on">
            <a:extLst>
              <a:ext uri="{FF2B5EF4-FFF2-40B4-BE49-F238E27FC236}">
                <a16:creationId xmlns:a16="http://schemas.microsoft.com/office/drawing/2014/main" id="{11080859-026F-487F-A53C-801FB36A6631}"/>
              </a:ext>
            </a:extLst>
          </p:cNvPr>
          <p:cNvGraphicFramePr/>
          <p:nvPr>
            <p:extLst>
              <p:ext uri="{D42A27DB-BD31-4B8C-83A1-F6EECF244321}">
                <p14:modId xmlns:p14="http://schemas.microsoft.com/office/powerpoint/2010/main" val="3737403890"/>
              </p:ext>
            </p:extLst>
          </p:nvPr>
        </p:nvGraphicFramePr>
        <p:xfrm>
          <a:off x="759043" y="1326701"/>
          <a:ext cx="10191195" cy="2951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 23">
            <a:extLst>
              <a:ext uri="{FF2B5EF4-FFF2-40B4-BE49-F238E27FC236}">
                <a16:creationId xmlns:a16="http://schemas.microsoft.com/office/drawing/2014/main" id="{63A354A1-1336-47B8-AB8F-3BD851E445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6598007"/>
              </p:ext>
            </p:extLst>
          </p:nvPr>
        </p:nvGraphicFramePr>
        <p:xfrm>
          <a:off x="855176" y="2818614"/>
          <a:ext cx="10095062" cy="37604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514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a:latin typeface="Raleway" panose="020B0503030101060003"/>
              </a:rPr>
              <a:t>1. Information, advice and early help</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838199" y="1189608"/>
            <a:ext cx="11064055" cy="5146537"/>
          </a:xfrm>
        </p:spPr>
        <p:txBody>
          <a:bodyPr numCol="4" spcCol="252000">
            <a:normAutofit fontScale="92500" lnSpcReduction="20000"/>
          </a:bodyPr>
          <a:lstStyle/>
          <a:p>
            <a:pPr marL="0" indent="0">
              <a:buNone/>
            </a:pPr>
            <a:r>
              <a:rPr lang="en-GB" sz="1400" b="1" dirty="0">
                <a:solidFill>
                  <a:srgbClr val="00B2BB"/>
                </a:solidFill>
                <a:latin typeface="Raleway" panose="020B0503030101060003"/>
              </a:rPr>
              <a:t>What is information, advice and early help?</a:t>
            </a:r>
          </a:p>
          <a:p>
            <a:pPr marL="0" indent="0">
              <a:buNone/>
            </a:pPr>
            <a:r>
              <a:rPr lang="en-GB" sz="1150" dirty="0">
                <a:solidFill>
                  <a:srgbClr val="000000"/>
                </a:solidFill>
                <a:latin typeface="Raleway" panose="020B0503030101060003"/>
              </a:rPr>
              <a:t>It includes information on matters relating to health, social welfare and social care. It includes information on what social care is, who can get it and what to expect. </a:t>
            </a:r>
          </a:p>
          <a:p>
            <a:pPr marL="0" indent="0">
              <a:buNone/>
            </a:pPr>
            <a:r>
              <a:rPr lang="en-GB" sz="1150" dirty="0">
                <a:solidFill>
                  <a:srgbClr val="000000"/>
                </a:solidFill>
                <a:latin typeface="Raleway" panose="020B0503030101060003"/>
              </a:rPr>
              <a:t>Early help means people getting support at an early stage, enabling people to support themselves and be as independent as possible.</a:t>
            </a:r>
          </a:p>
          <a:p>
            <a:pPr marL="0" indent="0">
              <a:buNone/>
            </a:pPr>
            <a:r>
              <a:rPr lang="en-GB" sz="1150" dirty="0">
                <a:solidFill>
                  <a:srgbClr val="000000"/>
                </a:solidFill>
                <a:latin typeface="Raleway" panose="020B0503030101060003"/>
              </a:rPr>
              <a:t>Social care has a role in supporting everyone in Tower Hamlets in relation to information, advice and early help.</a:t>
            </a:r>
          </a:p>
          <a:p>
            <a:pPr marL="0" indent="0">
              <a:buNone/>
            </a:pPr>
            <a:r>
              <a:rPr lang="en-GB" sz="1400" b="1" dirty="0">
                <a:solidFill>
                  <a:srgbClr val="00B2BB"/>
                </a:solidFill>
                <a:latin typeface="Raleway" panose="020B0503030101060003"/>
              </a:rPr>
              <a:t>What do we need to focus on?</a:t>
            </a:r>
          </a:p>
          <a:p>
            <a:pPr marL="0" indent="0">
              <a:buNone/>
            </a:pPr>
            <a:r>
              <a:rPr lang="en-GB" sz="1150" dirty="0">
                <a:solidFill>
                  <a:srgbClr val="000000"/>
                </a:solidFill>
                <a:latin typeface="Raleway" panose="020B0503030101060003"/>
              </a:rPr>
              <a:t>We want high quality information and advice on social care that is relevant, accessible and accurate - helping people solve their problems at an early stage. </a:t>
            </a:r>
          </a:p>
          <a:p>
            <a:pPr marL="0" indent="0">
              <a:buNone/>
            </a:pPr>
            <a:r>
              <a:rPr lang="en-GB" sz="1150" dirty="0">
                <a:solidFill>
                  <a:srgbClr val="000000"/>
                </a:solidFill>
                <a:latin typeface="Raleway" panose="020B0503030101060003"/>
              </a:rPr>
              <a:t>T</a:t>
            </a:r>
            <a:r>
              <a:rPr lang="en-US" sz="1150" b="0" i="0" u="none" strike="noStrike" baseline="0" dirty="0">
                <a:solidFill>
                  <a:srgbClr val="000000"/>
                </a:solidFill>
                <a:latin typeface="Raleway" panose="020B0503030101060003"/>
              </a:rPr>
              <a:t>he vision is to give residents better </a:t>
            </a:r>
            <a:r>
              <a:rPr lang="en-US" sz="1150" i="0" u="none" strike="noStrike" baseline="0" dirty="0">
                <a:solidFill>
                  <a:srgbClr val="000000"/>
                </a:solidFill>
                <a:latin typeface="Raleway" panose="020B0503030101060003"/>
              </a:rPr>
              <a:t>access</a:t>
            </a:r>
            <a:r>
              <a:rPr lang="en-US" sz="1150" b="1" i="0" u="none" strike="noStrike" baseline="0" dirty="0">
                <a:solidFill>
                  <a:srgbClr val="000000"/>
                </a:solidFill>
                <a:latin typeface="Raleway" panose="020B0503030101060003"/>
              </a:rPr>
              <a:t> </a:t>
            </a:r>
            <a:r>
              <a:rPr lang="en-US" sz="1150" b="0" i="0" u="none" strike="noStrike" baseline="0" dirty="0">
                <a:solidFill>
                  <a:srgbClr val="000000"/>
                </a:solidFill>
                <a:latin typeface="Raleway" panose="020B0503030101060003"/>
              </a:rPr>
              <a:t>to excellent information and advice at the right time and in the right way to support them to live independent, healthy and fulfilling lives. </a:t>
            </a:r>
          </a:p>
          <a:p>
            <a:pPr marL="0" indent="0">
              <a:buNone/>
            </a:pPr>
            <a:r>
              <a:rPr lang="en-GB" sz="1150" dirty="0">
                <a:solidFill>
                  <a:srgbClr val="000000"/>
                </a:solidFill>
                <a:latin typeface="Raleway" panose="020B0503030101060003"/>
              </a:rPr>
              <a:t>We want to have a range of support and interventions that are easy to access at an early stage, enabling  people to support themselves and be as independent as possible.</a:t>
            </a:r>
          </a:p>
          <a:p>
            <a:pPr marL="0" indent="0">
              <a:buNone/>
            </a:pPr>
            <a:endParaRPr lang="en-GB" sz="1400" b="1" dirty="0">
              <a:solidFill>
                <a:srgbClr val="00B2BB"/>
              </a:solidFill>
              <a:latin typeface="Raleway" panose="020B0503030101060003"/>
            </a:endParaRPr>
          </a:p>
          <a:p>
            <a:pPr marL="0" indent="0">
              <a:buNone/>
            </a:pPr>
            <a:r>
              <a:rPr lang="en-GB" sz="1400" b="1" dirty="0">
                <a:solidFill>
                  <a:srgbClr val="00B2BB"/>
                </a:solidFill>
                <a:latin typeface="Raleway" panose="020B0503030101060003"/>
              </a:rPr>
              <a:t>What will we do?</a:t>
            </a:r>
          </a:p>
          <a:p>
            <a:pPr>
              <a:buFont typeface="+mj-lt"/>
              <a:buAutoNum type="arabicPeriod"/>
            </a:pPr>
            <a:r>
              <a:rPr lang="en-GB" sz="1150" dirty="0">
                <a:solidFill>
                  <a:srgbClr val="000000"/>
                </a:solidFill>
                <a:latin typeface="Raleway" panose="020B0503030101060003"/>
              </a:rPr>
              <a:t>We have launched our new information and advice service as the first point-of-contact for all adult social care queries and will embed this further.  This will include a new digital portal, a new helpline and an outreach programme.</a:t>
            </a:r>
          </a:p>
          <a:p>
            <a:pPr>
              <a:buFont typeface="+mj-lt"/>
              <a:buAutoNum type="arabicPeriod"/>
            </a:pPr>
            <a:r>
              <a:rPr lang="en-GB" sz="1150" dirty="0">
                <a:solidFill>
                  <a:srgbClr val="000000"/>
                </a:solidFill>
                <a:latin typeface="Raleway" panose="020B0503030101060003"/>
              </a:rPr>
              <a:t>Put a focus on adult social care being easy to find out about and easy to get in contact with.</a:t>
            </a:r>
          </a:p>
          <a:p>
            <a:pPr>
              <a:buFont typeface="+mj-lt"/>
              <a:buAutoNum type="arabicPeriod"/>
            </a:pPr>
            <a:r>
              <a:rPr lang="en-GB" sz="1150" dirty="0">
                <a:solidFill>
                  <a:srgbClr val="000000"/>
                </a:solidFill>
                <a:latin typeface="Raleway" panose="020B0503030101060003"/>
              </a:rPr>
              <a:t>Promote the vibrant and varied range of activities already available to people in their local area that can impact on their health and wellbeing - and work to make sure these activities are accessible to all.</a:t>
            </a:r>
          </a:p>
          <a:p>
            <a:pPr>
              <a:buFont typeface="+mj-lt"/>
              <a:buAutoNum type="arabicPeriod"/>
            </a:pPr>
            <a:r>
              <a:rPr lang="en-GB" sz="1150" dirty="0">
                <a:solidFill>
                  <a:srgbClr val="000000"/>
                </a:solidFill>
                <a:latin typeface="Raleway" panose="020B0503030101060003"/>
              </a:rPr>
              <a:t>Provide holistic information and advice through adult social care services, e.g. in care homes.</a:t>
            </a:r>
          </a:p>
          <a:p>
            <a:pPr>
              <a:buFont typeface="+mj-lt"/>
              <a:buAutoNum type="arabicPeriod"/>
            </a:pPr>
            <a:r>
              <a:rPr lang="en-GB" sz="1150" dirty="0">
                <a:solidFill>
                  <a:srgbClr val="000000"/>
                </a:solidFill>
                <a:latin typeface="Raleway" panose="020B0503030101060003"/>
              </a:rPr>
              <a:t>Take a strengths-based approach to information and advice, supporting people to help themselves and achieve their goals.</a:t>
            </a:r>
          </a:p>
          <a:p>
            <a:pPr>
              <a:buFont typeface="+mj-lt"/>
              <a:buAutoNum type="arabicPeriod"/>
            </a:pPr>
            <a:r>
              <a:rPr lang="en-GB" sz="1150" dirty="0">
                <a:solidFill>
                  <a:srgbClr val="000000"/>
                </a:solidFill>
                <a:latin typeface="Raleway" panose="020B0503030101060003"/>
              </a:rPr>
              <a:t>Make sure that information and advice is accessible and easier to understand.</a:t>
            </a:r>
          </a:p>
          <a:p>
            <a:pPr>
              <a:buFont typeface="+mj-lt"/>
              <a:buAutoNum type="arabicPeriod"/>
            </a:pPr>
            <a:r>
              <a:rPr lang="en-GB" sz="1150" dirty="0">
                <a:solidFill>
                  <a:srgbClr val="000000"/>
                </a:solidFill>
                <a:latin typeface="Raleway" panose="020B0503030101060003"/>
              </a:rPr>
              <a:t>Recommission LinkAge Plus for older people in the borough.</a:t>
            </a:r>
          </a:p>
          <a:p>
            <a:pPr>
              <a:buFont typeface="+mj-lt"/>
              <a:buAutoNum type="arabicPeriod"/>
            </a:pPr>
            <a:r>
              <a:rPr lang="en-GB" sz="1150" dirty="0">
                <a:solidFill>
                  <a:srgbClr val="000000"/>
                </a:solidFill>
                <a:latin typeface="Raleway" panose="020B0503030101060003"/>
              </a:rPr>
              <a:t>Redesign information, advice and early help for unpaid carers.</a:t>
            </a:r>
          </a:p>
          <a:p>
            <a:pPr>
              <a:buFont typeface="+mj-lt"/>
              <a:buAutoNum type="arabicPeriod"/>
            </a:pPr>
            <a:r>
              <a:rPr lang="en-GB" sz="1150" dirty="0">
                <a:solidFill>
                  <a:srgbClr val="000000"/>
                </a:solidFill>
                <a:latin typeface="Raleway" panose="020B0503030101060003"/>
              </a:rPr>
              <a:t>Continue to support people to access reablement and the independent living hub to optimise individual’s ability to meet their own needs and promote independence. </a:t>
            </a:r>
          </a:p>
          <a:p>
            <a:pPr>
              <a:buFont typeface="+mj-lt"/>
              <a:buAutoNum type="arabicPeriod"/>
            </a:pPr>
            <a:r>
              <a:rPr lang="en-GB" sz="1150" dirty="0">
                <a:solidFill>
                  <a:srgbClr val="000000"/>
                </a:solidFill>
                <a:latin typeface="Raleway" panose="020B0503030101060003"/>
              </a:rPr>
              <a:t>Integrate and join up reablement and rehabilitation services that help people get back on their feet.</a:t>
            </a:r>
          </a:p>
          <a:p>
            <a:pPr>
              <a:buFont typeface="+mj-lt"/>
              <a:buAutoNum type="arabicPeriod"/>
            </a:pPr>
            <a:r>
              <a:rPr lang="en-GB" sz="1150" dirty="0">
                <a:solidFill>
                  <a:srgbClr val="000000"/>
                </a:solidFill>
                <a:latin typeface="Raleway" panose="020B0503030101060003"/>
              </a:rPr>
              <a:t>Support more people with care needs to get into employment</a:t>
            </a:r>
          </a:p>
          <a:p>
            <a:pPr>
              <a:buFont typeface="+mj-lt"/>
              <a:buAutoNum type="arabicPeriod"/>
            </a:pPr>
            <a:r>
              <a:rPr lang="en-GB" sz="1150" dirty="0">
                <a:solidFill>
                  <a:srgbClr val="000000"/>
                </a:solidFill>
                <a:latin typeface="Raleway" panose="020B0503030101060003"/>
              </a:rPr>
              <a:t>Target areas with the highest levels of older people living in poverty.</a:t>
            </a:r>
          </a:p>
          <a:p>
            <a:pPr>
              <a:buFont typeface="+mj-lt"/>
              <a:buAutoNum type="arabicPeriod"/>
            </a:pPr>
            <a:r>
              <a:rPr lang="en-US" sz="1150" dirty="0">
                <a:solidFill>
                  <a:srgbClr val="000000"/>
                </a:solidFill>
                <a:latin typeface="Raleway" panose="020B0503030101060003"/>
              </a:rPr>
              <a:t>Provide information on support and activities targeted at particular groups, including people who are LGBTQ+</a:t>
            </a:r>
            <a:endParaRPr lang="en-GB" sz="1150" dirty="0">
              <a:solidFill>
                <a:srgbClr val="000000"/>
              </a:solidFill>
              <a:latin typeface="Raleway" panose="020B0503030101060003"/>
            </a:endParaRPr>
          </a:p>
          <a:p>
            <a:pPr marL="0" indent="0">
              <a:buNone/>
            </a:pPr>
            <a:r>
              <a:rPr lang="en-GB" sz="1400" b="1" dirty="0">
                <a:solidFill>
                  <a:srgbClr val="00B2BB"/>
                </a:solidFill>
                <a:latin typeface="Raleway" panose="020B0503030101060003"/>
              </a:rPr>
              <a:t>What difference will it make?</a:t>
            </a:r>
          </a:p>
          <a:p>
            <a:r>
              <a:rPr lang="en-GB" sz="1150" dirty="0">
                <a:solidFill>
                  <a:srgbClr val="000000"/>
                </a:solidFill>
                <a:latin typeface="Raleway" panose="020B0503030101060003"/>
              </a:rPr>
              <a:t>It will mean better information and advice to residents so that they can make more informed choices about their health and wellbeing</a:t>
            </a:r>
          </a:p>
          <a:p>
            <a:r>
              <a:rPr lang="en-GB" sz="1150" dirty="0">
                <a:solidFill>
                  <a:srgbClr val="000000"/>
                </a:solidFill>
                <a:latin typeface="Raleway" panose="020B0503030101060003"/>
              </a:rPr>
              <a:t>It will mean reduced demand and costs on health, social care and social welfare services by providing information and advice as early as possible</a:t>
            </a:r>
          </a:p>
          <a:p>
            <a:r>
              <a:rPr lang="en-GB" sz="1150" dirty="0">
                <a:solidFill>
                  <a:srgbClr val="000000"/>
                </a:solidFill>
                <a:latin typeface="Raleway" panose="020B0503030101060003"/>
              </a:rPr>
              <a:t>It will mean residents have access to joined-up information and advice services when they need it to remain independent for longer</a:t>
            </a:r>
          </a:p>
          <a:p>
            <a:r>
              <a:rPr lang="en-GB" sz="1150" dirty="0">
                <a:solidFill>
                  <a:srgbClr val="000000"/>
                </a:solidFill>
                <a:latin typeface="Raleway" panose="020B0503030101060003"/>
              </a:rPr>
              <a:t>It will mean more people will have a clearer understanding of what social care is and what support is available.</a:t>
            </a:r>
          </a:p>
          <a:p>
            <a:r>
              <a:rPr lang="en-GB" sz="1150" dirty="0">
                <a:solidFill>
                  <a:srgbClr val="000000"/>
                </a:solidFill>
                <a:latin typeface="Raleway" panose="020B0503030101060003"/>
              </a:rPr>
              <a:t>It will mean social care is easier to navigate.</a:t>
            </a:r>
          </a:p>
          <a:p>
            <a:r>
              <a:rPr lang="en-GB" sz="1150" dirty="0">
                <a:solidFill>
                  <a:srgbClr val="000000"/>
                </a:solidFill>
                <a:latin typeface="Raleway" panose="020B0503030101060003"/>
              </a:rPr>
              <a:t>It will mean that poverty impacting on older people and those with a disability is tackled.</a:t>
            </a:r>
          </a:p>
          <a:p>
            <a:r>
              <a:rPr lang="en-GB" sz="1150" dirty="0">
                <a:solidFill>
                  <a:srgbClr val="000000"/>
                </a:solidFill>
                <a:latin typeface="Raleway" panose="020B0503030101060003"/>
              </a:rPr>
              <a:t>It will mean that people are empowered to meet their own needs wherever possible.</a:t>
            </a:r>
          </a:p>
          <a:p>
            <a:r>
              <a:rPr lang="en-GB" sz="1150" dirty="0">
                <a:solidFill>
                  <a:srgbClr val="000000"/>
                </a:solidFill>
                <a:latin typeface="Raleway" panose="020B0503030101060003"/>
              </a:rPr>
              <a:t>It will mean that people are supported at an early stage to connect with others and stay as healthy and well as possible.</a:t>
            </a:r>
          </a:p>
          <a:p>
            <a:pPr marL="0" indent="0">
              <a:buNone/>
            </a:pPr>
            <a:r>
              <a:rPr lang="en-GB" sz="1400" b="1" dirty="0">
                <a:solidFill>
                  <a:srgbClr val="00B2BB"/>
                </a:solidFill>
                <a:latin typeface="Raleway" panose="020B0503030101060003"/>
              </a:rPr>
              <a:t>Who is going to do this?</a:t>
            </a:r>
          </a:p>
          <a:p>
            <a:pPr marL="0" indent="0">
              <a:buNone/>
            </a:pPr>
            <a:r>
              <a:rPr lang="en-GB" sz="1150" dirty="0">
                <a:solidFill>
                  <a:srgbClr val="000000"/>
                </a:solidFill>
                <a:latin typeface="Raleway" panose="020B0503030101060003"/>
              </a:rPr>
              <a:t>This work will be led by the Commissioning Programme Board and by adult social care.</a:t>
            </a:r>
            <a:endParaRPr lang="en-GB" sz="1150" dirty="0">
              <a:solidFill>
                <a:srgbClr val="000000"/>
              </a:solidFill>
              <a:highlight>
                <a:srgbClr val="FFFF00"/>
              </a:highlight>
              <a:latin typeface="Raleway" panose="020B0503030101060003"/>
            </a:endParaRPr>
          </a:p>
          <a:p>
            <a:pPr algn="l"/>
            <a:endParaRPr lang="en-GB" sz="1150" b="0" i="0" u="none" strike="noStrike" baseline="0" dirty="0">
              <a:solidFill>
                <a:srgbClr val="000000"/>
              </a:solidFill>
              <a:latin typeface="Arial" panose="020B0604020202020204" pitchFamily="34" charset="0"/>
            </a:endParaRPr>
          </a:p>
          <a:p>
            <a:pPr marL="0" indent="0">
              <a:buNone/>
            </a:pPr>
            <a:endParaRPr lang="en-US" sz="1150" b="0" i="0" u="none" strike="noStrike" baseline="0" dirty="0">
              <a:solidFill>
                <a:srgbClr val="000000"/>
              </a:solidFill>
              <a:highlight>
                <a:srgbClr val="FFFF00"/>
              </a:highlight>
              <a:latin typeface="Raleway" panose="020B0503030101060003"/>
            </a:endParaRPr>
          </a:p>
          <a:p>
            <a:endParaRPr lang="en-GB" sz="1800" b="0" i="0" u="none" strike="noStrike" baseline="0" dirty="0">
              <a:solidFill>
                <a:srgbClr val="000000"/>
              </a:solidFill>
              <a:latin typeface="Arial" panose="020B0604020202020204" pitchFamily="34" charset="0"/>
            </a:endParaRPr>
          </a:p>
          <a:p>
            <a:pPr marL="0" indent="0">
              <a:buNone/>
            </a:pPr>
            <a:endParaRPr lang="en-GB" sz="1200" dirty="0">
              <a:solidFill>
                <a:srgbClr val="000000">
                  <a:alpha val="70000"/>
                </a:srgbClr>
              </a:solidFill>
              <a:latin typeface="Raleway" panose="020B0503030101060003"/>
            </a:endParaRPr>
          </a:p>
        </p:txBody>
      </p:sp>
    </p:spTree>
    <p:extLst>
      <p:ext uri="{BB962C8B-B14F-4D97-AF65-F5344CB8AC3E}">
        <p14:creationId xmlns:p14="http://schemas.microsoft.com/office/powerpoint/2010/main" val="279114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200" dirty="0">
                <a:latin typeface="Raleway" panose="020B0503030101060003"/>
              </a:rPr>
              <a:t>2. Our approach to supporting people</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838200" y="1209040"/>
            <a:ext cx="11064055" cy="5200996"/>
          </a:xfrm>
        </p:spPr>
        <p:txBody>
          <a:bodyPr numCol="4" spcCol="252000">
            <a:normAutofit lnSpcReduction="10000"/>
          </a:bodyPr>
          <a:lstStyle/>
          <a:p>
            <a:pPr marL="0" indent="0">
              <a:buNone/>
            </a:pPr>
            <a:r>
              <a:rPr lang="en-GB" sz="1300" b="1" dirty="0">
                <a:solidFill>
                  <a:srgbClr val="00B2BB"/>
                </a:solidFill>
                <a:latin typeface="Raleway" panose="020B0503030101060003"/>
              </a:rPr>
              <a:t>What does this mean?</a:t>
            </a:r>
          </a:p>
          <a:p>
            <a:pPr marL="0" indent="0">
              <a:buNone/>
            </a:pPr>
            <a:r>
              <a:rPr lang="en-GB" sz="1100" dirty="0">
                <a:solidFill>
                  <a:srgbClr val="000000"/>
                </a:solidFill>
                <a:latin typeface="Raleway" panose="020B0503030101060003"/>
              </a:rPr>
              <a:t>Strengths-based practice means appreciating the things people can do for themselves, not just the things they need help with.  It also means looking at the things people want to achieve in their lives.</a:t>
            </a:r>
          </a:p>
          <a:p>
            <a:pPr marL="0" indent="0">
              <a:buNone/>
            </a:pPr>
            <a:r>
              <a:rPr lang="en-GB" sz="1100" dirty="0">
                <a:solidFill>
                  <a:srgbClr val="000000"/>
                </a:solidFill>
                <a:latin typeface="Raleway" panose="020B0503030101060003"/>
              </a:rPr>
              <a:t>Culture change is about changing how staff in an organisation behave, based on a shared set of values and common goals.</a:t>
            </a:r>
            <a:endParaRPr lang="en-GB" sz="1100" dirty="0">
              <a:solidFill>
                <a:srgbClr val="00B2BB"/>
              </a:solidFill>
              <a:latin typeface="Raleway" panose="020B0503030101060003"/>
            </a:endParaRPr>
          </a:p>
          <a:p>
            <a:pPr marL="0" indent="0">
              <a:buNone/>
            </a:pPr>
            <a:r>
              <a:rPr lang="en-GB" sz="1300" b="1" dirty="0">
                <a:solidFill>
                  <a:srgbClr val="00B2BB"/>
                </a:solidFill>
                <a:latin typeface="Raleway" panose="020B0503030101060003"/>
              </a:rPr>
              <a:t>What do we need to focus on?</a:t>
            </a:r>
          </a:p>
          <a:p>
            <a:pPr marL="0" indent="0">
              <a:buNone/>
            </a:pPr>
            <a:r>
              <a:rPr lang="en-GB" sz="1100" dirty="0">
                <a:solidFill>
                  <a:srgbClr val="000000"/>
                </a:solidFill>
                <a:latin typeface="Raleway" panose="020B0503030101060003"/>
              </a:rPr>
              <a:t>We want to continue the good work we have started with strengths-based practice, so that more staff take this approach in their interactions with social care users and carers. </a:t>
            </a:r>
          </a:p>
          <a:p>
            <a:pPr marL="0" indent="0">
              <a:buNone/>
            </a:pPr>
            <a:r>
              <a:rPr lang="en-GB" sz="1100" dirty="0">
                <a:solidFill>
                  <a:srgbClr val="000000"/>
                </a:solidFill>
                <a:latin typeface="Raleway" panose="020B0503030101060003"/>
              </a:rPr>
              <a:t>We want to develop a work culture based on being inclusive, </a:t>
            </a:r>
            <a:r>
              <a:rPr lang="en-US" sz="1100" dirty="0">
                <a:solidFill>
                  <a:srgbClr val="000000"/>
                </a:solidFill>
                <a:latin typeface="Raleway" panose="020B0503030101060003"/>
              </a:rPr>
              <a:t>outcomes-focused, creative, enabling positive risk-taking and addressing the anxiety that can come with this.</a:t>
            </a:r>
            <a:endParaRPr lang="en-GB" sz="1100" dirty="0">
              <a:solidFill>
                <a:srgbClr val="000000"/>
              </a:solidFill>
              <a:latin typeface="Raleway" panose="020B0503030101060003"/>
            </a:endParaRPr>
          </a:p>
          <a:p>
            <a:pPr marL="0" indent="0">
              <a:buNone/>
            </a:pPr>
            <a:r>
              <a:rPr lang="en-GB" sz="1100" dirty="0">
                <a:solidFill>
                  <a:srgbClr val="000000"/>
                </a:solidFill>
                <a:latin typeface="Raleway" panose="020B0503030101060003"/>
              </a:rPr>
              <a:t>We want the approach taken by staff to be grounded in compassion, kindness, cultural sensitivity, anti-racism and empowerment. </a:t>
            </a:r>
          </a:p>
          <a:p>
            <a:pPr marL="0" indent="0">
              <a:buNone/>
            </a:pPr>
            <a:r>
              <a:rPr lang="en-GB" sz="1100" dirty="0">
                <a:solidFill>
                  <a:srgbClr val="000000"/>
                </a:solidFill>
                <a:latin typeface="Raleway" panose="020B0503030101060003"/>
              </a:rPr>
              <a:t>We want to be clearer with social care users and carers on what to expect from social care and the role that individuals and communities play in this.</a:t>
            </a:r>
          </a:p>
          <a:p>
            <a:pPr marL="0" indent="0">
              <a:buNone/>
            </a:pPr>
            <a:r>
              <a:rPr lang="en-GB" sz="1300" b="1" dirty="0">
                <a:solidFill>
                  <a:srgbClr val="00B2BB"/>
                </a:solidFill>
                <a:latin typeface="Raleway" panose="020B0503030101060003"/>
              </a:rPr>
              <a:t>What will we do?</a:t>
            </a:r>
            <a:endParaRPr lang="en-GB" sz="1300" dirty="0">
              <a:solidFill>
                <a:srgbClr val="000000"/>
              </a:solidFill>
              <a:latin typeface="Raleway" panose="020B0503030101060003"/>
            </a:endParaRPr>
          </a:p>
          <a:p>
            <a:pPr>
              <a:buFont typeface="+mj-lt"/>
              <a:buAutoNum type="arabicPeriod"/>
            </a:pPr>
            <a:r>
              <a:rPr lang="en-GB" sz="1100" dirty="0">
                <a:solidFill>
                  <a:srgbClr val="000000"/>
                </a:solidFill>
                <a:latin typeface="Raleway" panose="020B0503030101060003"/>
              </a:rPr>
              <a:t>Set up a network of strengths-based staff champions, to promote strengths-based practice to others.</a:t>
            </a:r>
          </a:p>
          <a:p>
            <a:pPr>
              <a:buFont typeface="+mj-lt"/>
              <a:buAutoNum type="arabicPeriod"/>
            </a:pPr>
            <a:r>
              <a:rPr lang="en-GB" sz="1100" dirty="0">
                <a:solidFill>
                  <a:srgbClr val="000000"/>
                </a:solidFill>
                <a:latin typeface="Raleway" panose="020B0503030101060003"/>
              </a:rPr>
              <a:t>Update the Practice Framework, setting out how Social Workers and other staff are expected to support adult social care users and carers.</a:t>
            </a:r>
          </a:p>
          <a:p>
            <a:pPr>
              <a:buFont typeface="+mj-lt"/>
              <a:buAutoNum type="arabicPeriod"/>
            </a:pPr>
            <a:r>
              <a:rPr lang="en-GB" sz="1100" dirty="0">
                <a:solidFill>
                  <a:srgbClr val="000000"/>
                </a:solidFill>
                <a:latin typeface="Raleway" panose="020B0503030101060003"/>
              </a:rPr>
              <a:t>Review C-SPAM and related staff groups to make sure we are taking a strategic view of issues in adult social care arising from assessments and reviews</a:t>
            </a:r>
          </a:p>
          <a:p>
            <a:pPr>
              <a:buFont typeface="+mj-lt"/>
              <a:buAutoNum type="arabicPeriod"/>
            </a:pPr>
            <a:r>
              <a:rPr lang="en-GB" sz="1100" dirty="0">
                <a:solidFill>
                  <a:srgbClr val="000000"/>
                </a:solidFill>
                <a:latin typeface="Raleway" panose="020B0503030101060003"/>
              </a:rPr>
              <a:t>Make sure there is a forum to quality assure strengths-based practice &amp; getting the basics right.</a:t>
            </a:r>
          </a:p>
          <a:p>
            <a:pPr>
              <a:buFont typeface="+mj-lt"/>
              <a:buAutoNum type="arabicPeriod"/>
            </a:pPr>
            <a:r>
              <a:rPr lang="en-GB" sz="1100" dirty="0">
                <a:solidFill>
                  <a:srgbClr val="000000"/>
                </a:solidFill>
                <a:latin typeface="Raleway" panose="020B0503030101060003"/>
              </a:rPr>
              <a:t>Set and promote a ‘new deal’ with communities, being clear on roles and responsibilities, what to expect from social care and the role individuals and communities play.</a:t>
            </a:r>
          </a:p>
          <a:p>
            <a:pPr>
              <a:buFont typeface="+mj-lt"/>
              <a:buAutoNum type="arabicPeriod"/>
            </a:pPr>
            <a:r>
              <a:rPr lang="en-GB" sz="1100" dirty="0">
                <a:solidFill>
                  <a:srgbClr val="000000"/>
                </a:solidFill>
                <a:latin typeface="Raleway" panose="020B0503030101060003"/>
              </a:rPr>
              <a:t>Review how staff supervision is carried out.</a:t>
            </a:r>
          </a:p>
          <a:p>
            <a:pPr>
              <a:buFont typeface="+mj-lt"/>
              <a:buAutoNum type="arabicPeriod"/>
            </a:pPr>
            <a:r>
              <a:rPr lang="en-GB" sz="1100" dirty="0">
                <a:solidFill>
                  <a:srgbClr val="000000"/>
                </a:solidFill>
                <a:latin typeface="Raleway" panose="020B0503030101060003"/>
              </a:rPr>
              <a:t>Ensure the language used in the information, policies and guidance we produce is empowering </a:t>
            </a:r>
          </a:p>
          <a:p>
            <a:pPr>
              <a:buFont typeface="+mj-lt"/>
              <a:buAutoNum type="arabicPeriod"/>
            </a:pPr>
            <a:r>
              <a:rPr lang="en-GB" sz="1100" dirty="0">
                <a:solidFill>
                  <a:srgbClr val="000000"/>
                </a:solidFill>
                <a:latin typeface="Raleway" panose="020B0503030101060003"/>
              </a:rPr>
              <a:t>Provide a training programme to social care staff (in the council and commissioned organisations) that supports staff to take a compassionate, kind, culturally sensitive, inclusive, anti-racist and empowering approach to support.</a:t>
            </a:r>
          </a:p>
          <a:p>
            <a:pPr>
              <a:buFont typeface="+mj-lt"/>
              <a:buAutoNum type="arabicPeriod"/>
            </a:pPr>
            <a:r>
              <a:rPr lang="en-GB" sz="1100" dirty="0">
                <a:solidFill>
                  <a:srgbClr val="000000"/>
                </a:solidFill>
                <a:latin typeface="Raleway" panose="020B0503030101060003"/>
              </a:rPr>
              <a:t>Provide training on outcomes-based assessments and positive risk-taking to staff.</a:t>
            </a:r>
          </a:p>
          <a:p>
            <a:pPr>
              <a:buFont typeface="+mj-lt"/>
              <a:buAutoNum type="arabicPeriod"/>
            </a:pPr>
            <a:r>
              <a:rPr lang="en-GB" sz="1100" dirty="0">
                <a:solidFill>
                  <a:srgbClr val="000000"/>
                </a:solidFill>
                <a:latin typeface="Raleway" panose="020B0503030101060003"/>
              </a:rPr>
              <a:t>Provide training on ‘trauma-informed practice’ so staff are better equipped to support people who have experienced this.</a:t>
            </a:r>
          </a:p>
          <a:p>
            <a:pPr>
              <a:buFont typeface="+mj-lt"/>
              <a:buAutoNum type="arabicPeriod"/>
            </a:pPr>
            <a:r>
              <a:rPr lang="en-GB" sz="1100" dirty="0">
                <a:solidFill>
                  <a:srgbClr val="000000"/>
                </a:solidFill>
                <a:effectLst/>
                <a:latin typeface="Raleway" panose="020B0503030101060003"/>
                <a:ea typeface="Calibri" panose="020F0502020204030204" pitchFamily="34" charset="0"/>
              </a:rPr>
              <a:t>Carry out initiatives to ensure the social care workforce reflects the diversity of the borough.</a:t>
            </a:r>
            <a:endParaRPr lang="en-GB" sz="1100" dirty="0">
              <a:solidFill>
                <a:srgbClr val="000000"/>
              </a:solidFill>
              <a:latin typeface="Raleway" panose="020B0503030101060003"/>
            </a:endParaRPr>
          </a:p>
          <a:p>
            <a:pPr>
              <a:buFont typeface="+mj-lt"/>
              <a:buAutoNum type="arabicPeriod"/>
            </a:pPr>
            <a:r>
              <a:rPr lang="en-GB" sz="1100" dirty="0">
                <a:solidFill>
                  <a:srgbClr val="000000"/>
                </a:solidFill>
                <a:latin typeface="Raleway" panose="020B0503030101060003"/>
              </a:rPr>
              <a:t>Ensure that the values and behaviours we want to see in adult social care are championed and demonstrated at every level of the organisation.</a:t>
            </a:r>
          </a:p>
          <a:p>
            <a:pPr>
              <a:buFont typeface="+mj-lt"/>
              <a:buAutoNum type="arabicPeriod"/>
            </a:pPr>
            <a:r>
              <a:rPr lang="en-GB" sz="1100" dirty="0">
                <a:solidFill>
                  <a:srgbClr val="000000"/>
                </a:solidFill>
                <a:latin typeface="Raleway" panose="020B0503030101060003"/>
              </a:rPr>
              <a:t>Look at how we offer choice to people so that people need to know what options are available</a:t>
            </a:r>
            <a:endParaRPr lang="en-GB" sz="1100" dirty="0">
              <a:solidFill>
                <a:srgbClr val="00B2BB"/>
              </a:solidFill>
              <a:latin typeface="Raleway" panose="020B0503030101060003"/>
            </a:endParaRPr>
          </a:p>
          <a:p>
            <a:pPr marL="0" indent="0">
              <a:buNone/>
            </a:pPr>
            <a:r>
              <a:rPr lang="en-GB" sz="1300" b="1" dirty="0">
                <a:solidFill>
                  <a:srgbClr val="00B2BB"/>
                </a:solidFill>
                <a:latin typeface="Raleway" panose="020B0503030101060003"/>
              </a:rPr>
              <a:t>What difference will it make?</a:t>
            </a:r>
          </a:p>
          <a:p>
            <a:r>
              <a:rPr lang="en-GB" sz="1100" dirty="0">
                <a:solidFill>
                  <a:srgbClr val="000000"/>
                </a:solidFill>
                <a:latin typeface="Raleway" panose="020B0503030101060003"/>
              </a:rPr>
              <a:t>It will mean more people have a better understanding of what to expect from social care and the role they play as part of this.</a:t>
            </a:r>
          </a:p>
          <a:p>
            <a:r>
              <a:rPr lang="en-GB" sz="1100" dirty="0">
                <a:solidFill>
                  <a:srgbClr val="000000"/>
                </a:solidFill>
                <a:latin typeface="Raleway" panose="020B0503030101060003"/>
              </a:rPr>
              <a:t>It will mean that staff feel empowered to innovate and take positive risks with people who need support.</a:t>
            </a:r>
          </a:p>
          <a:p>
            <a:r>
              <a:rPr lang="en-GB" sz="1100" dirty="0">
                <a:solidFill>
                  <a:srgbClr val="000000"/>
                </a:solidFill>
                <a:latin typeface="Raleway" panose="020B0503030101060003"/>
              </a:rPr>
              <a:t>It will mean there is a more equal relationship between staff, providers,  people who need social care &amp; carers.</a:t>
            </a:r>
          </a:p>
          <a:p>
            <a:r>
              <a:rPr lang="en-GB" sz="1100" dirty="0">
                <a:solidFill>
                  <a:srgbClr val="000000"/>
                </a:solidFill>
                <a:latin typeface="Raleway" panose="020B0503030101060003"/>
              </a:rPr>
              <a:t>It will mean that social care is more inclusive.</a:t>
            </a:r>
          </a:p>
          <a:p>
            <a:r>
              <a:rPr lang="en-GB" sz="1100" dirty="0">
                <a:solidFill>
                  <a:srgbClr val="000000"/>
                </a:solidFill>
                <a:latin typeface="Raleway" panose="020B0503030101060003"/>
              </a:rPr>
              <a:t>It will mean that social care users and carers feel treated with respect, dignity and kindness.</a:t>
            </a:r>
          </a:p>
          <a:p>
            <a:r>
              <a:rPr lang="en-GB" sz="1100" dirty="0">
                <a:solidFill>
                  <a:srgbClr val="000000"/>
                </a:solidFill>
                <a:latin typeface="Raleway" panose="020B0503030101060003"/>
              </a:rPr>
              <a:t>It will mean that social care users and carers feel empowered and as independent as possible, supported to live the lives they want to live.</a:t>
            </a:r>
          </a:p>
          <a:p>
            <a:r>
              <a:rPr lang="en-GB" sz="1100" dirty="0">
                <a:solidFill>
                  <a:srgbClr val="000000"/>
                </a:solidFill>
                <a:latin typeface="Raleway" panose="020B0503030101060003"/>
              </a:rPr>
              <a:t>It will mean that more social care users and carers are supported to play active and positive roles in their local communities.</a:t>
            </a:r>
          </a:p>
          <a:p>
            <a:r>
              <a:rPr lang="en-GB" sz="1100" dirty="0">
                <a:solidFill>
                  <a:srgbClr val="000000"/>
                </a:solidFill>
                <a:latin typeface="Raleway" panose="020B0503030101060003"/>
              </a:rPr>
              <a:t>It will mean staff, social care users and carers are better supported through change.</a:t>
            </a:r>
          </a:p>
          <a:p>
            <a:pPr marL="0" indent="0">
              <a:buNone/>
            </a:pPr>
            <a:r>
              <a:rPr lang="en-GB" sz="1300" b="1" dirty="0">
                <a:solidFill>
                  <a:srgbClr val="00B2BB"/>
                </a:solidFill>
                <a:latin typeface="Raleway" panose="020B0503030101060003"/>
              </a:rPr>
              <a:t>Who is going to do this?</a:t>
            </a:r>
          </a:p>
          <a:p>
            <a:pPr marL="0" indent="0">
              <a:buNone/>
            </a:pPr>
            <a:r>
              <a:rPr lang="en-GB" sz="1100" dirty="0">
                <a:solidFill>
                  <a:srgbClr val="000000"/>
                </a:solidFill>
                <a:latin typeface="Raleway" panose="020B0503030101060003"/>
              </a:rPr>
              <a:t>This work will be led by adult social care.</a:t>
            </a:r>
            <a:endParaRPr lang="en-GB" sz="1100" dirty="0">
              <a:solidFill>
                <a:srgbClr val="000000"/>
              </a:solidFill>
              <a:highlight>
                <a:srgbClr val="FFFF00"/>
              </a:highlight>
              <a:latin typeface="Raleway" panose="020B0503030101060003"/>
            </a:endParaRPr>
          </a:p>
          <a:p>
            <a:pPr marL="0" indent="0">
              <a:buNone/>
            </a:pPr>
            <a:endParaRPr lang="en-GB" sz="1200" dirty="0">
              <a:solidFill>
                <a:srgbClr val="000000">
                  <a:alpha val="70000"/>
                </a:srgbClr>
              </a:solidFill>
              <a:latin typeface="Raleway" panose="020B0503030101060003"/>
            </a:endParaRPr>
          </a:p>
        </p:txBody>
      </p:sp>
    </p:spTree>
    <p:extLst>
      <p:ext uri="{BB962C8B-B14F-4D97-AF65-F5344CB8AC3E}">
        <p14:creationId xmlns:p14="http://schemas.microsoft.com/office/powerpoint/2010/main" val="3955533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E2BB540-1A65-4124-86CC-D243E8FB854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6879072"/>
              </p:ext>
            </p:extLst>
          </p:nvPr>
        </p:nvGraphicFramePr>
        <p:xfrm>
          <a:off x="-247650" y="1581150"/>
          <a:ext cx="12112249" cy="3705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7E536987-5E30-4296-AE59-CAAEF6CDDB36}"/>
              </a:ext>
              <a:ext uri="{C183D7F6-B498-43B3-948B-1728B52AA6E4}">
                <adec:decorative xmlns:adec="http://schemas.microsoft.com/office/drawing/2017/decorative" val="1"/>
              </a:ext>
            </a:extLst>
          </p:cNvPr>
          <p:cNvSpPr>
            <a:spLocks noGrp="1"/>
          </p:cNvSpPr>
          <p:nvPr>
            <p:ph type="title"/>
          </p:nvPr>
        </p:nvSpPr>
        <p:spPr>
          <a:xfrm>
            <a:off x="838200" y="-1325563"/>
            <a:ext cx="9770616" cy="1325563"/>
          </a:xfrm>
        </p:spPr>
        <p:txBody>
          <a:bodyPr vert="horz" lIns="91440" tIns="45720" rIns="91440" bIns="45720" rtlCol="0" anchor="b">
            <a:normAutofit/>
          </a:bodyPr>
          <a:lstStyle/>
          <a:p>
            <a:r>
              <a:rPr lang="en-GB" dirty="0"/>
              <a:t>Culture change</a:t>
            </a:r>
          </a:p>
        </p:txBody>
      </p:sp>
    </p:spTree>
    <p:extLst>
      <p:ext uri="{BB962C8B-B14F-4D97-AF65-F5344CB8AC3E}">
        <p14:creationId xmlns:p14="http://schemas.microsoft.com/office/powerpoint/2010/main" val="4260633974"/>
      </p:ext>
    </p:extLst>
  </p:cSld>
  <p:clrMapOvr>
    <a:masterClrMapping/>
  </p:clrMapOvr>
</p:sld>
</file>

<file path=ppt/theme/theme1.xml><?xml version="1.0" encoding="utf-8"?>
<a:theme xmlns:a="http://schemas.openxmlformats.org/drawingml/2006/main" name="Office Theme">
  <a:themeElements>
    <a:clrScheme name="Custom 1">
      <a:dk1>
        <a:srgbClr val="00336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BTH PPT theme">
  <a:themeElements>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TH PPT theme" id="{8690AB46-57C9-486D-8051-A8FCF98A9542}" vid="{7F942EB9-57AC-446A-B234-44AFCCC3DB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3A5E53426A2142A56E5334522B8380" ma:contentTypeVersion="13" ma:contentTypeDescription="Create a new document." ma:contentTypeScope="" ma:versionID="d1fa1c589f2eb9287c9c97a74fb0661d">
  <xsd:schema xmlns:xsd="http://www.w3.org/2001/XMLSchema" xmlns:xs="http://www.w3.org/2001/XMLSchema" xmlns:p="http://schemas.microsoft.com/office/2006/metadata/properties" xmlns:ns3="c322bef3-6e29-45c5-bb00-3520adf1cbe4" xmlns:ns4="0132c015-dad7-4d23-978f-32b6a65f83e2" targetNamespace="http://schemas.microsoft.com/office/2006/metadata/properties" ma:root="true" ma:fieldsID="f7407d99ac0ea6a229b50a6ac7374ec2" ns3:_="" ns4:_="">
    <xsd:import namespace="c322bef3-6e29-45c5-bb00-3520adf1cbe4"/>
    <xsd:import namespace="0132c015-dad7-4d23-978f-32b6a65f83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22bef3-6e29-45c5-bb00-3520adf1cbe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32c015-dad7-4d23-978f-32b6a65f83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AC92BE-7F65-4AD4-9C31-5651DA116B67}">
  <ds:schemaRefs>
    <ds:schemaRef ds:uri="http://schemas.microsoft.com/sharepoint/v3/contenttype/forms"/>
  </ds:schemaRefs>
</ds:datastoreItem>
</file>

<file path=customXml/itemProps2.xml><?xml version="1.0" encoding="utf-8"?>
<ds:datastoreItem xmlns:ds="http://schemas.openxmlformats.org/officeDocument/2006/customXml" ds:itemID="{778ADC5A-807F-42B2-92C7-50F51D6D3270}">
  <ds:schemaRefs>
    <ds:schemaRef ds:uri="http://purl.org/dc/dcmitype/"/>
    <ds:schemaRef ds:uri="http://schemas.microsoft.com/office/2006/metadata/properties"/>
    <ds:schemaRef ds:uri="c322bef3-6e29-45c5-bb00-3520adf1cbe4"/>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0132c015-dad7-4d23-978f-32b6a65f83e2"/>
    <ds:schemaRef ds:uri="http://purl.org/dc/elements/1.1/"/>
  </ds:schemaRefs>
</ds:datastoreItem>
</file>

<file path=customXml/itemProps3.xml><?xml version="1.0" encoding="utf-8"?>
<ds:datastoreItem xmlns:ds="http://schemas.openxmlformats.org/officeDocument/2006/customXml" ds:itemID="{6D0C1CB4-310A-44F5-B849-17C4CF2878BD}">
  <ds:schemaRefs>
    <ds:schemaRef ds:uri="0132c015-dad7-4d23-978f-32b6a65f83e2"/>
    <ds:schemaRef ds:uri="c322bef3-6e29-45c5-bb00-3520adf1cb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2037</TotalTime>
  <Words>10294</Words>
  <Application>Microsoft Office PowerPoint</Application>
  <PresentationFormat>Widescreen</PresentationFormat>
  <Paragraphs>665</Paragraphs>
  <Slides>27</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Raleway</vt:lpstr>
      <vt:lpstr>Raleway Medium</vt:lpstr>
      <vt:lpstr>Times New Roman</vt:lpstr>
      <vt:lpstr>Office Theme</vt:lpstr>
      <vt:lpstr>LBTH PPT theme</vt:lpstr>
      <vt:lpstr> Improving care together  Our vision and strategy for adult social care in Tower Hamlets</vt:lpstr>
      <vt:lpstr>Introduction</vt:lpstr>
      <vt:lpstr>Why do we need to change?</vt:lpstr>
      <vt:lpstr>Why do we need to change? Cont.</vt:lpstr>
      <vt:lpstr>Where do we want to get to?</vt:lpstr>
      <vt:lpstr>How do we get there?</vt:lpstr>
      <vt:lpstr>1. Information, advice and early help</vt:lpstr>
      <vt:lpstr>2. Our approach to supporting people</vt:lpstr>
      <vt:lpstr>Culture change</vt:lpstr>
      <vt:lpstr>3. Care at home </vt:lpstr>
      <vt:lpstr>4. Housing with care </vt:lpstr>
      <vt:lpstr>5. Direct payments</vt:lpstr>
      <vt:lpstr>6. Technology, innovation and care</vt:lpstr>
      <vt:lpstr>7. Support outside the home</vt:lpstr>
      <vt:lpstr>8. Working together with others</vt:lpstr>
      <vt:lpstr>8. Working together with others (continued)</vt:lpstr>
      <vt:lpstr>9. Managing our budget</vt:lpstr>
      <vt:lpstr>10. Getting the basics right with data and how we work</vt:lpstr>
      <vt:lpstr>10. Getting the basics right with data and how we work  cont.</vt:lpstr>
      <vt:lpstr>Recovering from the Covid-19 pandemic</vt:lpstr>
      <vt:lpstr>What do service users and carers say?</vt:lpstr>
      <vt:lpstr>What do service users and carers say? Cont.</vt:lpstr>
      <vt:lpstr>What do stakeholders say?</vt:lpstr>
      <vt:lpstr>What do social care staff say?</vt:lpstr>
      <vt:lpstr>What else do we need to consider? </vt:lpstr>
      <vt:lpstr>What else do we need to consider? Cont. </vt:lpstr>
      <vt:lpstr>More information on the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Pickin</dc:creator>
  <cp:lastModifiedBy>Phillip Nduoyo</cp:lastModifiedBy>
  <cp:revision>10</cp:revision>
  <dcterms:created xsi:type="dcterms:W3CDTF">2020-02-07T11:14:16Z</dcterms:created>
  <dcterms:modified xsi:type="dcterms:W3CDTF">2021-12-07T09:13:27Z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0x010100D83A5E53426A2142A56E5334522B8380</vt:lpwstr>
  </property>
</Properties>
</file>