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0" r:id="rId4"/>
  </p:sldMasterIdLst>
  <p:notesMasterIdLst>
    <p:notesMasterId r:id="rId15"/>
  </p:notesMasterIdLst>
  <p:sldIdLst>
    <p:sldId id="256" r:id="rId5"/>
    <p:sldId id="257" r:id="rId6"/>
    <p:sldId id="258" r:id="rId7"/>
    <p:sldId id="259" r:id="rId8"/>
    <p:sldId id="260" r:id="rId9"/>
    <p:sldId id="272" r:id="rId10"/>
    <p:sldId id="268" r:id="rId11"/>
    <p:sldId id="269" r:id="rId12"/>
    <p:sldId id="265"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7" autoAdjust="0"/>
    <p:restoredTop sz="86424" autoAdjust="0"/>
  </p:normalViewPr>
  <p:slideViewPr>
    <p:cSldViewPr>
      <p:cViewPr varScale="1">
        <p:scale>
          <a:sx n="57" d="100"/>
          <a:sy n="57" d="100"/>
        </p:scale>
        <p:origin x="312" y="52"/>
      </p:cViewPr>
      <p:guideLst>
        <p:guide orient="horz" pos="2160"/>
        <p:guide pos="2880"/>
      </p:guideLst>
    </p:cSldViewPr>
  </p:slideViewPr>
  <p:outlineViewPr>
    <p:cViewPr>
      <p:scale>
        <a:sx n="33" d="100"/>
        <a:sy n="33" d="100"/>
      </p:scale>
      <p:origin x="0" y="-382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A1774E-C86C-4BC4-8851-DD80B0B77953}" type="datetimeFigureOut">
              <a:rPr lang="en-GB" smtClean="0"/>
              <a:t>29/09/2020</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0403A1-77E8-4772-B62F-0BD7D3E7CCDE}" type="slidenum">
              <a:rPr lang="en-GB" smtClean="0"/>
              <a:t>‹#›</a:t>
            </a:fld>
            <a:endParaRPr lang="en-GB" dirty="0"/>
          </a:p>
        </p:txBody>
      </p:sp>
    </p:spTree>
    <p:extLst>
      <p:ext uri="{BB962C8B-B14F-4D97-AF65-F5344CB8AC3E}">
        <p14:creationId xmlns:p14="http://schemas.microsoft.com/office/powerpoint/2010/main" val="2319273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80403A1-77E8-4772-B62F-0BD7D3E7CCDE}" type="slidenum">
              <a:rPr lang="en-GB" smtClean="0"/>
              <a:t>1</a:t>
            </a:fld>
            <a:endParaRPr lang="en-GB" dirty="0"/>
          </a:p>
        </p:txBody>
      </p:sp>
    </p:spTree>
    <p:extLst>
      <p:ext uri="{BB962C8B-B14F-4D97-AF65-F5344CB8AC3E}">
        <p14:creationId xmlns:p14="http://schemas.microsoft.com/office/powerpoint/2010/main" val="8071096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fld id="{080403A1-77E8-4772-B62F-0BD7D3E7CCDE}" type="slidenum">
              <a:rPr lang="en-GB" smtClean="0"/>
              <a:t>10</a:t>
            </a:fld>
            <a:endParaRPr lang="en-GB" dirty="0"/>
          </a:p>
        </p:txBody>
      </p:sp>
    </p:spTree>
    <p:extLst>
      <p:ext uri="{BB962C8B-B14F-4D97-AF65-F5344CB8AC3E}">
        <p14:creationId xmlns:p14="http://schemas.microsoft.com/office/powerpoint/2010/main" val="731187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Tower Hamlets Brexit Commission was established in September 2018 by the Mayor and was a key priority of the Tower Hamlets Partnership Executive Group. The commissioners represented a diverse mix of backgrounds and provided independent guidance and support to the team. </a:t>
            </a:r>
            <a:r>
              <a:rPr lang="en-GB" sz="1200" kern="1200" dirty="0">
                <a:solidFill>
                  <a:schemeClr val="tx1"/>
                </a:solidFill>
                <a:effectLst/>
                <a:latin typeface="+mn-lt"/>
                <a:ea typeface="+mn-ea"/>
                <a:cs typeface="+mn-cs"/>
              </a:rPr>
              <a:t>The report sought to address the following questions:</a:t>
            </a:r>
          </a:p>
          <a:p>
            <a:r>
              <a:rPr lang="en-GB" sz="1200" kern="1200" dirty="0">
                <a:solidFill>
                  <a:schemeClr val="tx1"/>
                </a:solidFill>
                <a:effectLst/>
                <a:latin typeface="+mn-lt"/>
                <a:ea typeface="+mn-ea"/>
                <a:cs typeface="+mn-cs"/>
              </a:rPr>
              <a:t> </a:t>
            </a:r>
          </a:p>
          <a:p>
            <a:pPr lvl="0"/>
            <a:r>
              <a:rPr lang="en-GB" sz="1200" kern="1200" dirty="0">
                <a:solidFill>
                  <a:schemeClr val="tx1"/>
                </a:solidFill>
                <a:effectLst/>
                <a:latin typeface="+mn-lt"/>
                <a:ea typeface="+mn-ea"/>
                <a:cs typeface="+mn-cs"/>
              </a:rPr>
              <a:t>What are threats and opportunities of Brexit to our competitiveness as a borough for international business over the short, medium and long term?</a:t>
            </a:r>
          </a:p>
          <a:p>
            <a:r>
              <a:rPr lang="en-GB" sz="1200" kern="1200" dirty="0">
                <a:solidFill>
                  <a:schemeClr val="tx1"/>
                </a:solidFill>
                <a:effectLst/>
                <a:latin typeface="+mn-lt"/>
                <a:ea typeface="+mn-ea"/>
                <a:cs typeface="+mn-cs"/>
              </a:rPr>
              <a:t> </a:t>
            </a:r>
          </a:p>
          <a:p>
            <a:pPr lvl="0"/>
            <a:r>
              <a:rPr lang="en-GB" sz="1200" kern="1200" dirty="0">
                <a:solidFill>
                  <a:schemeClr val="tx1"/>
                </a:solidFill>
                <a:effectLst/>
                <a:latin typeface="+mn-lt"/>
                <a:ea typeface="+mn-ea"/>
                <a:cs typeface="+mn-cs"/>
              </a:rPr>
              <a:t>What are the threats and opportunities of Brexit to local statutory organisations and the public services they deliver?</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What does the borough need to do to support EU27 citizens currently living in the borough, and those arriving during the transition period, who will be entitled settled and pre-settled status</a:t>
            </a:r>
            <a:endParaRPr lang="en-GB" dirty="0"/>
          </a:p>
          <a:p>
            <a:endParaRPr lang="en-GB" dirty="0"/>
          </a:p>
        </p:txBody>
      </p:sp>
      <p:sp>
        <p:nvSpPr>
          <p:cNvPr id="4" name="Slide Number Placeholder 3"/>
          <p:cNvSpPr>
            <a:spLocks noGrp="1"/>
          </p:cNvSpPr>
          <p:nvPr>
            <p:ph type="sldNum" sz="quarter" idx="10"/>
          </p:nvPr>
        </p:nvSpPr>
        <p:spPr/>
        <p:txBody>
          <a:bodyPr/>
          <a:lstStyle/>
          <a:p>
            <a:fld id="{080403A1-77E8-4772-B62F-0BD7D3E7CCDE}" type="slidenum">
              <a:rPr lang="en-GB" smtClean="0"/>
              <a:t>2</a:t>
            </a:fld>
            <a:endParaRPr lang="en-GB" dirty="0"/>
          </a:p>
        </p:txBody>
      </p:sp>
    </p:spTree>
    <p:extLst>
      <p:ext uri="{BB962C8B-B14F-4D97-AF65-F5344CB8AC3E}">
        <p14:creationId xmlns:p14="http://schemas.microsoft.com/office/powerpoint/2010/main" val="23402306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commission collected evidence from a range of organisations and individuals through its research process. Three oral evidence sessions were held to cover each theme (public services, local economy, and civil society) to hear from witnesses in person.  </a:t>
            </a:r>
          </a:p>
          <a:p>
            <a:r>
              <a:rPr lang="en-GB" sz="1200" kern="1200" dirty="0">
                <a:solidFill>
                  <a:schemeClr val="tx1"/>
                </a:solidFill>
                <a:effectLst/>
                <a:latin typeface="+mn-lt"/>
                <a:ea typeface="+mn-ea"/>
                <a:cs typeface="+mn-cs"/>
              </a:rPr>
              <a:t> </a:t>
            </a:r>
          </a:p>
          <a:p>
            <a:pPr lvl="0"/>
            <a:r>
              <a:rPr lang="en-GB" sz="1200" kern="1200" dirty="0">
                <a:solidFill>
                  <a:schemeClr val="tx1"/>
                </a:solidFill>
                <a:effectLst/>
                <a:latin typeface="+mn-lt"/>
                <a:ea typeface="+mn-ea"/>
                <a:cs typeface="+mn-cs"/>
              </a:rPr>
              <a:t>Public services - hearing held 3</a:t>
            </a:r>
            <a:r>
              <a:rPr lang="en-GB" sz="1200" kern="1200" baseline="30000" dirty="0">
                <a:solidFill>
                  <a:schemeClr val="tx1"/>
                </a:solidFill>
                <a:effectLst/>
                <a:latin typeface="+mn-lt"/>
                <a:ea typeface="+mn-ea"/>
                <a:cs typeface="+mn-cs"/>
              </a:rPr>
              <a:t>rd</a:t>
            </a:r>
            <a:r>
              <a:rPr lang="en-GB" sz="1200" kern="1200" dirty="0">
                <a:solidFill>
                  <a:schemeClr val="tx1"/>
                </a:solidFill>
                <a:effectLst/>
                <a:latin typeface="+mn-lt"/>
                <a:ea typeface="+mn-ea"/>
                <a:cs typeface="+mn-cs"/>
              </a:rPr>
              <a:t> October 2018, with 8 witnesses and 13 written submissions. </a:t>
            </a:r>
          </a:p>
          <a:p>
            <a:r>
              <a:rPr lang="en-GB" sz="1200" kern="1200" dirty="0">
                <a:solidFill>
                  <a:schemeClr val="tx1"/>
                </a:solidFill>
                <a:effectLst/>
                <a:latin typeface="+mn-lt"/>
                <a:ea typeface="+mn-ea"/>
                <a:cs typeface="+mn-cs"/>
              </a:rPr>
              <a:t> </a:t>
            </a:r>
          </a:p>
          <a:p>
            <a:pPr lvl="0"/>
            <a:r>
              <a:rPr lang="en-GB" sz="1200" kern="1200" dirty="0">
                <a:solidFill>
                  <a:schemeClr val="tx1"/>
                </a:solidFill>
                <a:effectLst/>
                <a:latin typeface="+mn-lt"/>
                <a:ea typeface="+mn-ea"/>
                <a:cs typeface="+mn-cs"/>
              </a:rPr>
              <a:t>Local economy- hearing held 30</a:t>
            </a:r>
            <a:r>
              <a:rPr lang="en-GB" sz="1200" kern="1200" baseline="30000" dirty="0">
                <a:solidFill>
                  <a:schemeClr val="tx1"/>
                </a:solidFill>
                <a:effectLst/>
                <a:latin typeface="+mn-lt"/>
                <a:ea typeface="+mn-ea"/>
                <a:cs typeface="+mn-cs"/>
              </a:rPr>
              <a:t>th</a:t>
            </a:r>
            <a:r>
              <a:rPr lang="en-GB" sz="1200" kern="1200" dirty="0">
                <a:solidFill>
                  <a:schemeClr val="tx1"/>
                </a:solidFill>
                <a:effectLst/>
                <a:latin typeface="+mn-lt"/>
                <a:ea typeface="+mn-ea"/>
                <a:cs typeface="+mn-cs"/>
              </a:rPr>
              <a:t> October, with 12 witnesses and 32 written submissions. </a:t>
            </a:r>
          </a:p>
          <a:p>
            <a:r>
              <a:rPr lang="en-GB" sz="1200" kern="1200" dirty="0">
                <a:solidFill>
                  <a:schemeClr val="tx1"/>
                </a:solidFill>
                <a:effectLst/>
                <a:latin typeface="+mn-lt"/>
                <a:ea typeface="+mn-ea"/>
                <a:cs typeface="+mn-cs"/>
              </a:rPr>
              <a:t> </a:t>
            </a:r>
          </a:p>
          <a:p>
            <a:pPr lvl="0"/>
            <a:r>
              <a:rPr lang="en-GB" sz="1200" kern="1200" dirty="0">
                <a:solidFill>
                  <a:schemeClr val="tx1"/>
                </a:solidFill>
                <a:effectLst/>
                <a:latin typeface="+mn-lt"/>
                <a:ea typeface="+mn-ea"/>
                <a:cs typeface="+mn-cs"/>
              </a:rPr>
              <a:t>Civil society – hearing held 27</a:t>
            </a:r>
            <a:r>
              <a:rPr lang="en-GB" sz="1200" kern="1200" baseline="30000" dirty="0">
                <a:solidFill>
                  <a:schemeClr val="tx1"/>
                </a:solidFill>
                <a:effectLst/>
                <a:latin typeface="+mn-lt"/>
                <a:ea typeface="+mn-ea"/>
                <a:cs typeface="+mn-cs"/>
              </a:rPr>
              <a:t>th</a:t>
            </a:r>
            <a:r>
              <a:rPr lang="en-GB" sz="1200" kern="1200" dirty="0">
                <a:solidFill>
                  <a:schemeClr val="tx1"/>
                </a:solidFill>
                <a:effectLst/>
                <a:latin typeface="+mn-lt"/>
                <a:ea typeface="+mn-ea"/>
                <a:cs typeface="+mn-cs"/>
              </a:rPr>
              <a:t> November, with 9 witnesses and 7 written submissions.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In order to get an in depth understanding of the local economy, Capital Economics were commissioned to carry out an economic analysis on Tower Hamlets. They looked at issues such as trade, jobs, skills and immigration. Their analysis mapped out three different Brexit scenarios, these were: a ‘No-Deal’, the ‘Chequers style’ trade agreement and the Canada Plus model.</a:t>
            </a:r>
          </a:p>
          <a:p>
            <a:endParaRPr lang="en-GB" dirty="0"/>
          </a:p>
        </p:txBody>
      </p:sp>
      <p:sp>
        <p:nvSpPr>
          <p:cNvPr id="4" name="Slide Number Placeholder 3"/>
          <p:cNvSpPr>
            <a:spLocks noGrp="1"/>
          </p:cNvSpPr>
          <p:nvPr>
            <p:ph type="sldNum" sz="quarter" idx="10"/>
          </p:nvPr>
        </p:nvSpPr>
        <p:spPr/>
        <p:txBody>
          <a:bodyPr/>
          <a:lstStyle/>
          <a:p>
            <a:fld id="{080403A1-77E8-4772-B62F-0BD7D3E7CCDE}" type="slidenum">
              <a:rPr lang="en-GB" smtClean="0"/>
              <a:t>3</a:t>
            </a:fld>
            <a:endParaRPr lang="en-GB"/>
          </a:p>
        </p:txBody>
      </p:sp>
    </p:spTree>
    <p:extLst>
      <p:ext uri="{BB962C8B-B14F-4D97-AF65-F5344CB8AC3E}">
        <p14:creationId xmlns:p14="http://schemas.microsoft.com/office/powerpoint/2010/main" val="31143506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Alongside the research, three EU advice ‘roadshow’ sessions were held at various locations around the borough to help inform local European nationals of the Home Office Settlement Scheme. These were held on: </a:t>
            </a:r>
          </a:p>
          <a:p>
            <a:r>
              <a:rPr lang="en-GB" sz="1200" kern="1200" dirty="0">
                <a:solidFill>
                  <a:schemeClr val="tx1"/>
                </a:solidFill>
                <a:effectLst/>
                <a:latin typeface="+mn-lt"/>
                <a:ea typeface="+mn-ea"/>
                <a:cs typeface="+mn-cs"/>
              </a:rPr>
              <a:t> </a:t>
            </a:r>
          </a:p>
          <a:p>
            <a:pPr lvl="0"/>
            <a:r>
              <a:rPr lang="en-GB" sz="1200" kern="1200" dirty="0">
                <a:solidFill>
                  <a:schemeClr val="tx1"/>
                </a:solidFill>
                <a:effectLst/>
                <a:latin typeface="+mn-lt"/>
                <a:ea typeface="+mn-ea"/>
                <a:cs typeface="+mn-cs"/>
              </a:rPr>
              <a:t>15</a:t>
            </a:r>
            <a:r>
              <a:rPr lang="en-GB" sz="1200" kern="1200" baseline="30000" dirty="0">
                <a:solidFill>
                  <a:schemeClr val="tx1"/>
                </a:solidFill>
                <a:effectLst/>
                <a:latin typeface="+mn-lt"/>
                <a:ea typeface="+mn-ea"/>
                <a:cs typeface="+mn-cs"/>
              </a:rPr>
              <a:t>th</a:t>
            </a:r>
            <a:r>
              <a:rPr lang="en-GB" sz="1200" kern="1200" dirty="0">
                <a:solidFill>
                  <a:schemeClr val="tx1"/>
                </a:solidFill>
                <a:effectLst/>
                <a:latin typeface="+mn-lt"/>
                <a:ea typeface="+mn-ea"/>
                <a:cs typeface="+mn-cs"/>
              </a:rPr>
              <a:t> September, Whitechapel Idea Store </a:t>
            </a:r>
          </a:p>
          <a:p>
            <a:pPr lvl="0"/>
            <a:r>
              <a:rPr lang="en-GB" sz="1200" kern="1200" dirty="0">
                <a:solidFill>
                  <a:schemeClr val="tx1"/>
                </a:solidFill>
                <a:effectLst/>
                <a:latin typeface="+mn-lt"/>
                <a:ea typeface="+mn-ea"/>
                <a:cs typeface="+mn-cs"/>
              </a:rPr>
              <a:t>29</a:t>
            </a:r>
            <a:r>
              <a:rPr lang="en-GB" sz="1200" kern="1200" baseline="30000" dirty="0">
                <a:solidFill>
                  <a:schemeClr val="tx1"/>
                </a:solidFill>
                <a:effectLst/>
                <a:latin typeface="+mn-lt"/>
                <a:ea typeface="+mn-ea"/>
                <a:cs typeface="+mn-cs"/>
              </a:rPr>
              <a:t>th</a:t>
            </a:r>
            <a:r>
              <a:rPr lang="en-GB" sz="1200" kern="1200" dirty="0">
                <a:solidFill>
                  <a:schemeClr val="tx1"/>
                </a:solidFill>
                <a:effectLst/>
                <a:latin typeface="+mn-lt"/>
                <a:ea typeface="+mn-ea"/>
                <a:cs typeface="+mn-cs"/>
              </a:rPr>
              <a:t> October, Canary Wharf Mall</a:t>
            </a:r>
          </a:p>
          <a:p>
            <a:pPr lvl="0"/>
            <a:r>
              <a:rPr lang="en-GB" sz="1200" kern="1200" dirty="0">
                <a:solidFill>
                  <a:schemeClr val="tx1"/>
                </a:solidFill>
                <a:effectLst/>
                <a:latin typeface="+mn-lt"/>
                <a:ea typeface="+mn-ea"/>
                <a:cs typeface="+mn-cs"/>
              </a:rPr>
              <a:t>3</a:t>
            </a:r>
            <a:r>
              <a:rPr lang="en-GB" sz="1200" kern="1200" baseline="30000" dirty="0">
                <a:solidFill>
                  <a:schemeClr val="tx1"/>
                </a:solidFill>
                <a:effectLst/>
                <a:latin typeface="+mn-lt"/>
                <a:ea typeface="+mn-ea"/>
                <a:cs typeface="+mn-cs"/>
              </a:rPr>
              <a:t>rd</a:t>
            </a:r>
            <a:r>
              <a:rPr lang="en-GB" sz="1200" kern="1200" dirty="0">
                <a:solidFill>
                  <a:schemeClr val="tx1"/>
                </a:solidFill>
                <a:effectLst/>
                <a:latin typeface="+mn-lt"/>
                <a:ea typeface="+mn-ea"/>
                <a:cs typeface="+mn-cs"/>
              </a:rPr>
              <a:t> November, St. Luke’s School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We also facilitated a BME ‘Business and Brexit’ event and a ‘Young people and Brexit’ engagement event in order to capture the voices of the BME community and young people. </a:t>
            </a:r>
          </a:p>
          <a:p>
            <a:endParaRPr lang="en-GB" dirty="0"/>
          </a:p>
        </p:txBody>
      </p:sp>
      <p:sp>
        <p:nvSpPr>
          <p:cNvPr id="4" name="Slide Number Placeholder 3"/>
          <p:cNvSpPr>
            <a:spLocks noGrp="1"/>
          </p:cNvSpPr>
          <p:nvPr>
            <p:ph type="sldNum" sz="quarter" idx="10"/>
          </p:nvPr>
        </p:nvSpPr>
        <p:spPr/>
        <p:txBody>
          <a:bodyPr/>
          <a:lstStyle/>
          <a:p>
            <a:fld id="{080403A1-77E8-4772-B62F-0BD7D3E7CCDE}" type="slidenum">
              <a:rPr lang="en-GB" smtClean="0"/>
              <a:t>4</a:t>
            </a:fld>
            <a:endParaRPr lang="en-GB"/>
          </a:p>
        </p:txBody>
      </p:sp>
    </p:spTree>
    <p:extLst>
      <p:ext uri="{BB962C8B-B14F-4D97-AF65-F5344CB8AC3E}">
        <p14:creationId xmlns:p14="http://schemas.microsoft.com/office/powerpoint/2010/main" val="26567141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Key findings from the report include: </a:t>
            </a:r>
          </a:p>
          <a:p>
            <a:r>
              <a:rPr lang="en-GB" sz="1200" kern="1200" dirty="0">
                <a:solidFill>
                  <a:schemeClr val="tx1"/>
                </a:solidFill>
                <a:effectLst/>
                <a:latin typeface="+mn-lt"/>
                <a:ea typeface="+mn-ea"/>
                <a:cs typeface="+mn-cs"/>
              </a:rPr>
              <a:t> </a:t>
            </a:r>
          </a:p>
          <a:p>
            <a:r>
              <a:rPr lang="en-GB" sz="1200" dirty="0"/>
              <a:t>There is a concern that changes to immigration, employment and settlement rights could lead to greater discrimination against EU residents. The ‘leave’ vote created the perception of a permissive space where hate crime, not only targeted at non-UK EU citizens, increased.</a:t>
            </a:r>
          </a:p>
          <a:p>
            <a:pPr marL="0" indent="0">
              <a:buNone/>
            </a:pPr>
            <a:endParaRPr lang="en-GB" sz="1200" dirty="0"/>
          </a:p>
          <a:p>
            <a:r>
              <a:rPr lang="en-GB" sz="1200" dirty="0"/>
              <a:t>EU funding has been a significant enabler for a number of charities and voluntary groups in Tower Hamlets and they are struggling to plan given the current uncertainty around future levels of financial support.</a:t>
            </a:r>
          </a:p>
          <a:p>
            <a:pPr marL="0" indent="0">
              <a:buNone/>
            </a:pPr>
            <a:endParaRPr lang="en-GB" sz="1200" dirty="0"/>
          </a:p>
          <a:p>
            <a:r>
              <a:rPr lang="en-GB" sz="1200" dirty="0"/>
              <a:t>Brexit has already started to have a negative impact on the voluntary and community sectors’ ability to recruit and retain paid staff and volunteers.</a:t>
            </a:r>
          </a:p>
        </p:txBody>
      </p:sp>
      <p:sp>
        <p:nvSpPr>
          <p:cNvPr id="4" name="Slide Number Placeholder 3"/>
          <p:cNvSpPr>
            <a:spLocks noGrp="1"/>
          </p:cNvSpPr>
          <p:nvPr>
            <p:ph type="sldNum" sz="quarter" idx="10"/>
          </p:nvPr>
        </p:nvSpPr>
        <p:spPr/>
        <p:txBody>
          <a:bodyPr/>
          <a:lstStyle/>
          <a:p>
            <a:fld id="{080403A1-77E8-4772-B62F-0BD7D3E7CCDE}" type="slidenum">
              <a:rPr lang="en-GB" smtClean="0"/>
              <a:t>5</a:t>
            </a:fld>
            <a:endParaRPr lang="en-GB" dirty="0"/>
          </a:p>
        </p:txBody>
      </p:sp>
    </p:spTree>
    <p:extLst>
      <p:ext uri="{BB962C8B-B14F-4D97-AF65-F5344CB8AC3E}">
        <p14:creationId xmlns:p14="http://schemas.microsoft.com/office/powerpoint/2010/main" val="42315667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Public sector programmes that have previously been delivered with the support of EU funding will face an uncertain future. With similar losses being felt in the voluntary and community sectors, any replacement funds made available are unlikely to be sufficient to replicate current funding arrangements.</a:t>
            </a:r>
          </a:p>
          <a:p>
            <a:endParaRPr lang="en-GB" sz="1200" dirty="0"/>
          </a:p>
          <a:p>
            <a:r>
              <a:rPr lang="en-GB" sz="1200" dirty="0"/>
              <a:t>Demand for public services, across multiple sectors, is increasing. Should the financial implications of Brexit mean that public sector funding is placed under greater strain, there is a risk that the increasing demand for services will not be met.</a:t>
            </a:r>
          </a:p>
          <a:p>
            <a:endParaRPr lang="en-GB" sz="1200" dirty="0"/>
          </a:p>
          <a:p>
            <a:r>
              <a:rPr lang="en-GB" sz="1200" dirty="0"/>
              <a:t>Some parts of the public sector, for example the delivery of health</a:t>
            </a:r>
            <a:r>
              <a:rPr lang="en-GB" sz="1200" baseline="0" dirty="0"/>
              <a:t> and</a:t>
            </a:r>
            <a:r>
              <a:rPr lang="en-GB" sz="1200" dirty="0"/>
              <a:t> social care services, have been particularly reliant on EU staff in recent years. Uncertainty around Brexit could lead to challenges with recruitment and retention and ultimately, the quality and scope of service delivery.</a:t>
            </a:r>
          </a:p>
          <a:p>
            <a:endParaRPr lang="en-GB" sz="1200" dirty="0"/>
          </a:p>
          <a:p>
            <a:r>
              <a:rPr lang="en-GB" sz="1200" dirty="0"/>
              <a:t>Some non-UK EU citizens are yet to make the connection between Brexit and the need to secure their individual rights. This lack of awareness is compounded by a lack of assistance and advice available, from government, to non-UK EU citizens.</a:t>
            </a:r>
          </a:p>
          <a:p>
            <a:endParaRPr lang="en-GB" dirty="0"/>
          </a:p>
        </p:txBody>
      </p:sp>
      <p:sp>
        <p:nvSpPr>
          <p:cNvPr id="4" name="Slide Number Placeholder 3"/>
          <p:cNvSpPr>
            <a:spLocks noGrp="1"/>
          </p:cNvSpPr>
          <p:nvPr>
            <p:ph type="sldNum" sz="quarter" idx="10"/>
          </p:nvPr>
        </p:nvSpPr>
        <p:spPr/>
        <p:txBody>
          <a:bodyPr/>
          <a:lstStyle/>
          <a:p>
            <a:fld id="{080403A1-77E8-4772-B62F-0BD7D3E7CCDE}" type="slidenum">
              <a:rPr lang="en-GB" smtClean="0"/>
              <a:t>6</a:t>
            </a:fld>
            <a:endParaRPr lang="en-GB" dirty="0"/>
          </a:p>
        </p:txBody>
      </p:sp>
    </p:spTree>
    <p:extLst>
      <p:ext uri="{BB962C8B-B14F-4D97-AF65-F5344CB8AC3E}">
        <p14:creationId xmlns:p14="http://schemas.microsoft.com/office/powerpoint/2010/main" val="10705807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dirty="0"/>
              <a:t>R8. Organisations already carrying out individual analysis of their skills needs should provide future proofing for any deficits over the subsequent five to ten years. </a:t>
            </a:r>
            <a:r>
              <a:rPr lang="en-GB" sz="1200" b="1" dirty="0"/>
              <a:t>(Public sector organisations)</a:t>
            </a:r>
          </a:p>
          <a:p>
            <a:pPr marL="0" lvl="0" indent="0">
              <a:buNone/>
            </a:pPr>
            <a:endParaRPr lang="en-GB" sz="1200" b="1" dirty="0"/>
          </a:p>
          <a:p>
            <a:pPr lvl="0"/>
            <a:r>
              <a:rPr lang="en-GB" sz="1200" dirty="0"/>
              <a:t>R13. Public sector organisations should map funding they receive from the EU, plan for the future of this funding, and work with London Councils to lobby central government to secure future funding from the UKSPF. Voluntary and community sector (VCS) organisations and the council should monitor the development of the UKSPF and feed into any relevant government consultations. </a:t>
            </a:r>
            <a:r>
              <a:rPr lang="en-GB" sz="1200" b="1" dirty="0"/>
              <a:t>(Public sector organisations, Tower Hamlets Council, voluntary and community sector)</a:t>
            </a:r>
          </a:p>
          <a:p>
            <a:pPr marL="0" lvl="0" indent="0">
              <a:buNone/>
            </a:pPr>
            <a:endParaRPr lang="en-GB" sz="1200" b="1" dirty="0"/>
          </a:p>
          <a:p>
            <a:pPr lvl="0"/>
            <a:r>
              <a:rPr lang="en-GB" sz="1200" dirty="0"/>
              <a:t>R14. Public sector organisations should carry out detailed supply chain mapping. They should identify where their supply chains are procured from in the EU, and carry out contingency planning, or look at alternative forms of procurement, such as sourcing goods/services locally or from within the UK. </a:t>
            </a:r>
            <a:r>
              <a:rPr lang="en-GB" sz="1200" b="1" dirty="0"/>
              <a:t>(Public sector organisations)</a:t>
            </a:r>
            <a:endParaRPr lang="en-GB" sz="1200" dirty="0"/>
          </a:p>
          <a:p>
            <a:endParaRPr lang="en-GB" sz="1200" dirty="0"/>
          </a:p>
          <a:p>
            <a:pPr lvl="0"/>
            <a:r>
              <a:rPr lang="en-GB" sz="1200" dirty="0"/>
              <a:t>R15. Public sector organisations should work with representative bodies or boards to enable collective contingency planning and support. </a:t>
            </a:r>
            <a:r>
              <a:rPr lang="en-GB" sz="1200" b="1" dirty="0"/>
              <a:t>(Public sector organisations)</a:t>
            </a:r>
          </a:p>
          <a:p>
            <a:endParaRPr lang="en-GB" dirty="0"/>
          </a:p>
        </p:txBody>
      </p:sp>
      <p:sp>
        <p:nvSpPr>
          <p:cNvPr id="4" name="Slide Number Placeholder 3"/>
          <p:cNvSpPr>
            <a:spLocks noGrp="1"/>
          </p:cNvSpPr>
          <p:nvPr>
            <p:ph type="sldNum" sz="quarter" idx="10"/>
          </p:nvPr>
        </p:nvSpPr>
        <p:spPr/>
        <p:txBody>
          <a:bodyPr/>
          <a:lstStyle/>
          <a:p>
            <a:fld id="{080403A1-77E8-4772-B62F-0BD7D3E7CCDE}" type="slidenum">
              <a:rPr lang="en-GB" smtClean="0"/>
              <a:t>7</a:t>
            </a:fld>
            <a:endParaRPr lang="en-GB" dirty="0"/>
          </a:p>
        </p:txBody>
      </p:sp>
    </p:spTree>
    <p:extLst>
      <p:ext uri="{BB962C8B-B14F-4D97-AF65-F5344CB8AC3E}">
        <p14:creationId xmlns:p14="http://schemas.microsoft.com/office/powerpoint/2010/main" val="37181908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R19. Organisations should monitor the Greater London Authority’s 'Brexit hub' to understand emerging plans for locally devolved funding. </a:t>
            </a:r>
            <a:r>
              <a:rPr lang="en-GB" sz="1200" b="1" dirty="0"/>
              <a:t>(Tower Hamlets Council, voluntary and community sector)</a:t>
            </a:r>
          </a:p>
          <a:p>
            <a:pPr marL="0" lvl="0" indent="0">
              <a:buNone/>
            </a:pPr>
            <a:endParaRPr lang="en-GB" sz="1200" b="1" dirty="0"/>
          </a:p>
          <a:p>
            <a:r>
              <a:rPr lang="en-GB" sz="1200" dirty="0"/>
              <a:t>R22. Tower Hamlets Partnership should work with the council to positively encourage community cohesion in the borough, by creating a sense of place-based pride among residents. New York City should be explored as an example. </a:t>
            </a:r>
            <a:r>
              <a:rPr lang="en-GB" sz="1200" b="1" dirty="0"/>
              <a:t>(Tower Hamlets Council, Tower Hamlets Partnership)</a:t>
            </a:r>
          </a:p>
          <a:p>
            <a:pPr marL="0" indent="0">
              <a:buNone/>
            </a:pPr>
            <a:endParaRPr lang="en-GB" sz="1200" dirty="0"/>
          </a:p>
          <a:p>
            <a:r>
              <a:rPr lang="en-GB" sz="1200" dirty="0"/>
              <a:t>R23. All voluntary and community sector organisations, public sector bodies and businesses in Tower Hamlets should support their staff and volunteers by providing guidance on the EU Settlement Scheme, in addition to wellbeing and emotional support where necessary. </a:t>
            </a:r>
            <a:r>
              <a:rPr lang="en-GB" sz="1200" b="1" dirty="0"/>
              <a:t>(Voluntary and community sector, businesses and public sector organisations) </a:t>
            </a:r>
            <a:endParaRPr lang="en-GB" sz="1200" dirty="0"/>
          </a:p>
          <a:p>
            <a:endParaRPr lang="en-GB" dirty="0"/>
          </a:p>
        </p:txBody>
      </p:sp>
      <p:sp>
        <p:nvSpPr>
          <p:cNvPr id="4" name="Slide Number Placeholder 3"/>
          <p:cNvSpPr>
            <a:spLocks noGrp="1"/>
          </p:cNvSpPr>
          <p:nvPr>
            <p:ph type="sldNum" sz="quarter" idx="10"/>
          </p:nvPr>
        </p:nvSpPr>
        <p:spPr/>
        <p:txBody>
          <a:bodyPr/>
          <a:lstStyle/>
          <a:p>
            <a:fld id="{080403A1-77E8-4772-B62F-0BD7D3E7CCDE}" type="slidenum">
              <a:rPr lang="en-GB" smtClean="0"/>
              <a:t>8</a:t>
            </a:fld>
            <a:endParaRPr lang="en-GB" dirty="0"/>
          </a:p>
        </p:txBody>
      </p:sp>
    </p:spTree>
    <p:extLst>
      <p:ext uri="{BB962C8B-B14F-4D97-AF65-F5344CB8AC3E}">
        <p14:creationId xmlns:p14="http://schemas.microsoft.com/office/powerpoint/2010/main" val="1069041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fld id="{080403A1-77E8-4772-B62F-0BD7D3E7CCDE}" type="slidenum">
              <a:rPr lang="en-GB" smtClean="0"/>
              <a:t>9</a:t>
            </a:fld>
            <a:endParaRPr lang="en-GB" dirty="0"/>
          </a:p>
        </p:txBody>
      </p:sp>
    </p:spTree>
    <p:extLst>
      <p:ext uri="{BB962C8B-B14F-4D97-AF65-F5344CB8AC3E}">
        <p14:creationId xmlns:p14="http://schemas.microsoft.com/office/powerpoint/2010/main" val="731187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A7BAE32-CF5B-46B0-953A-CEB42F8C1813}" type="datetimeFigureOut">
              <a:rPr lang="en-GB" smtClean="0"/>
              <a:t>29/09/2020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CE05CE1-29EA-4D88-96BA-5874B3A5C4AB}" type="slidenum">
              <a:rPr lang="en-GB" smtClean="0"/>
              <a:t>‹#›</a:t>
            </a:fld>
            <a:endParaRPr lang="en-GB" dirty="0"/>
          </a:p>
        </p:txBody>
      </p:sp>
    </p:spTree>
    <p:extLst>
      <p:ext uri="{BB962C8B-B14F-4D97-AF65-F5344CB8AC3E}">
        <p14:creationId xmlns:p14="http://schemas.microsoft.com/office/powerpoint/2010/main" val="2003614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A7BAE32-CF5B-46B0-953A-CEB42F8C1813}" type="datetimeFigureOut">
              <a:rPr lang="en-GB" smtClean="0"/>
              <a:t>29/09/2020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CE05CE1-29EA-4D88-96BA-5874B3A5C4AB}" type="slidenum">
              <a:rPr lang="en-GB" smtClean="0"/>
              <a:t>‹#›</a:t>
            </a:fld>
            <a:endParaRPr lang="en-GB" dirty="0"/>
          </a:p>
        </p:txBody>
      </p:sp>
    </p:spTree>
    <p:extLst>
      <p:ext uri="{BB962C8B-B14F-4D97-AF65-F5344CB8AC3E}">
        <p14:creationId xmlns:p14="http://schemas.microsoft.com/office/powerpoint/2010/main" val="276823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A7BAE32-CF5B-46B0-953A-CEB42F8C1813}" type="datetimeFigureOut">
              <a:rPr lang="en-GB" smtClean="0"/>
              <a:t>29/09/2020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CE05CE1-29EA-4D88-96BA-5874B3A5C4AB}" type="slidenum">
              <a:rPr lang="en-GB" smtClean="0"/>
              <a:t>‹#›</a:t>
            </a:fld>
            <a:endParaRPr lang="en-GB" dirty="0"/>
          </a:p>
        </p:txBody>
      </p:sp>
    </p:spTree>
    <p:extLst>
      <p:ext uri="{BB962C8B-B14F-4D97-AF65-F5344CB8AC3E}">
        <p14:creationId xmlns:p14="http://schemas.microsoft.com/office/powerpoint/2010/main" val="2765693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A7BAE32-CF5B-46B0-953A-CEB42F8C1813}" type="datetimeFigureOut">
              <a:rPr lang="en-GB" smtClean="0"/>
              <a:t>29/09/2020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CE05CE1-29EA-4D88-96BA-5874B3A5C4AB}" type="slidenum">
              <a:rPr lang="en-GB" smtClean="0"/>
              <a:t>‹#›</a:t>
            </a:fld>
            <a:endParaRPr lang="en-GB" dirty="0"/>
          </a:p>
        </p:txBody>
      </p:sp>
    </p:spTree>
    <p:extLst>
      <p:ext uri="{BB962C8B-B14F-4D97-AF65-F5344CB8AC3E}">
        <p14:creationId xmlns:p14="http://schemas.microsoft.com/office/powerpoint/2010/main" val="3212236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7BAE32-CF5B-46B0-953A-CEB42F8C1813}" type="datetimeFigureOut">
              <a:rPr lang="en-GB" smtClean="0"/>
              <a:t>29/09/2020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CE05CE1-29EA-4D88-96BA-5874B3A5C4AB}" type="slidenum">
              <a:rPr lang="en-GB" smtClean="0"/>
              <a:t>‹#›</a:t>
            </a:fld>
            <a:endParaRPr lang="en-GB" dirty="0"/>
          </a:p>
        </p:txBody>
      </p:sp>
    </p:spTree>
    <p:extLst>
      <p:ext uri="{BB962C8B-B14F-4D97-AF65-F5344CB8AC3E}">
        <p14:creationId xmlns:p14="http://schemas.microsoft.com/office/powerpoint/2010/main" val="3971846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A7BAE32-CF5B-46B0-953A-CEB42F8C1813}" type="datetimeFigureOut">
              <a:rPr lang="en-GB" smtClean="0"/>
              <a:t>29/09/2020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CE05CE1-29EA-4D88-96BA-5874B3A5C4AB}" type="slidenum">
              <a:rPr lang="en-GB" smtClean="0"/>
              <a:t>‹#›</a:t>
            </a:fld>
            <a:endParaRPr lang="en-GB" dirty="0"/>
          </a:p>
        </p:txBody>
      </p:sp>
    </p:spTree>
    <p:extLst>
      <p:ext uri="{BB962C8B-B14F-4D97-AF65-F5344CB8AC3E}">
        <p14:creationId xmlns:p14="http://schemas.microsoft.com/office/powerpoint/2010/main" val="1618011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A7BAE32-CF5B-46B0-953A-CEB42F8C1813}" type="datetimeFigureOut">
              <a:rPr lang="en-GB" smtClean="0"/>
              <a:t>29/09/2020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5CE05CE1-29EA-4D88-96BA-5874B3A5C4AB}" type="slidenum">
              <a:rPr lang="en-GB" smtClean="0"/>
              <a:t>‹#›</a:t>
            </a:fld>
            <a:endParaRPr lang="en-GB" dirty="0"/>
          </a:p>
        </p:txBody>
      </p:sp>
    </p:spTree>
    <p:extLst>
      <p:ext uri="{BB962C8B-B14F-4D97-AF65-F5344CB8AC3E}">
        <p14:creationId xmlns:p14="http://schemas.microsoft.com/office/powerpoint/2010/main" val="3066456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A7BAE32-CF5B-46B0-953A-CEB42F8C1813}" type="datetimeFigureOut">
              <a:rPr lang="en-GB" smtClean="0"/>
              <a:t>29/09/2020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5CE05CE1-29EA-4D88-96BA-5874B3A5C4AB}" type="slidenum">
              <a:rPr lang="en-GB" smtClean="0"/>
              <a:t>‹#›</a:t>
            </a:fld>
            <a:endParaRPr lang="en-GB" dirty="0"/>
          </a:p>
        </p:txBody>
      </p:sp>
    </p:spTree>
    <p:extLst>
      <p:ext uri="{BB962C8B-B14F-4D97-AF65-F5344CB8AC3E}">
        <p14:creationId xmlns:p14="http://schemas.microsoft.com/office/powerpoint/2010/main" val="2705045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7BAE32-CF5B-46B0-953A-CEB42F8C1813}" type="datetimeFigureOut">
              <a:rPr lang="en-GB" smtClean="0"/>
              <a:t>29/09/2020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5CE05CE1-29EA-4D88-96BA-5874B3A5C4AB}" type="slidenum">
              <a:rPr lang="en-GB" smtClean="0"/>
              <a:t>‹#›</a:t>
            </a:fld>
            <a:endParaRPr lang="en-GB" dirty="0"/>
          </a:p>
        </p:txBody>
      </p:sp>
    </p:spTree>
    <p:extLst>
      <p:ext uri="{BB962C8B-B14F-4D97-AF65-F5344CB8AC3E}">
        <p14:creationId xmlns:p14="http://schemas.microsoft.com/office/powerpoint/2010/main" val="3774836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7BAE32-CF5B-46B0-953A-CEB42F8C1813}" type="datetimeFigureOut">
              <a:rPr lang="en-GB" smtClean="0"/>
              <a:t>29/09/2020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CE05CE1-29EA-4D88-96BA-5874B3A5C4AB}" type="slidenum">
              <a:rPr lang="en-GB" smtClean="0"/>
              <a:t>‹#›</a:t>
            </a:fld>
            <a:endParaRPr lang="en-GB" dirty="0"/>
          </a:p>
        </p:txBody>
      </p:sp>
    </p:spTree>
    <p:extLst>
      <p:ext uri="{BB962C8B-B14F-4D97-AF65-F5344CB8AC3E}">
        <p14:creationId xmlns:p14="http://schemas.microsoft.com/office/powerpoint/2010/main" val="4246349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7BAE32-CF5B-46B0-953A-CEB42F8C1813}" type="datetimeFigureOut">
              <a:rPr lang="en-GB" smtClean="0"/>
              <a:t>29/09/2020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CE05CE1-29EA-4D88-96BA-5874B3A5C4AB}" type="slidenum">
              <a:rPr lang="en-GB" smtClean="0"/>
              <a:t>‹#›</a:t>
            </a:fld>
            <a:endParaRPr lang="en-GB" dirty="0"/>
          </a:p>
        </p:txBody>
      </p:sp>
    </p:spTree>
    <p:extLst>
      <p:ext uri="{BB962C8B-B14F-4D97-AF65-F5344CB8AC3E}">
        <p14:creationId xmlns:p14="http://schemas.microsoft.com/office/powerpoint/2010/main" val="1045302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7BAE32-CF5B-46B0-953A-CEB42F8C1813}" type="datetimeFigureOut">
              <a:rPr lang="en-GB" smtClean="0"/>
              <a:t>29/09/2020</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E05CE1-29EA-4D88-96BA-5874B3A5C4AB}" type="slidenum">
              <a:rPr lang="en-GB" smtClean="0"/>
              <a:t>‹#›</a:t>
            </a:fld>
            <a:endParaRPr lang="en-GB" dirty="0"/>
          </a:p>
        </p:txBody>
      </p:sp>
    </p:spTree>
    <p:extLst>
      <p:ext uri="{BB962C8B-B14F-4D97-AF65-F5344CB8AC3E}">
        <p14:creationId xmlns:p14="http://schemas.microsoft.com/office/powerpoint/2010/main" val="62133373"/>
      </p:ext>
    </p:extLst>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CorporateStrategy&amp;Policy@towerhamlets.gov.uk"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www.towerhamlets.gov.uk/brexi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towerhamlets.gov.uk/Brexitresourcehub"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4904" y="1916832"/>
            <a:ext cx="5976664" cy="1872208"/>
          </a:xfrm>
        </p:spPr>
        <p:txBody>
          <a:bodyPr>
            <a:noAutofit/>
          </a:bodyPr>
          <a:lstStyle/>
          <a:p>
            <a:r>
              <a:rPr lang="en-GB" sz="5400" dirty="0"/>
              <a:t>Tower Hamlets Brexit Commission</a:t>
            </a:r>
          </a:p>
        </p:txBody>
      </p:sp>
      <p:sp>
        <p:nvSpPr>
          <p:cNvPr id="3" name="Subtitle 2"/>
          <p:cNvSpPr>
            <a:spLocks noGrp="1"/>
          </p:cNvSpPr>
          <p:nvPr>
            <p:ph type="subTitle" idx="1"/>
          </p:nvPr>
        </p:nvSpPr>
        <p:spPr>
          <a:xfrm>
            <a:off x="1342836" y="3861048"/>
            <a:ext cx="6400800" cy="1752600"/>
          </a:xfrm>
        </p:spPr>
        <p:txBody>
          <a:bodyPr/>
          <a:lstStyle/>
          <a:p>
            <a:r>
              <a:rPr lang="en-GB" dirty="0"/>
              <a:t>Overview 2019</a:t>
            </a:r>
          </a:p>
        </p:txBody>
      </p:sp>
      <p:pic>
        <p:nvPicPr>
          <p:cNvPr id="5" name="Picture 2">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427" y="278872"/>
            <a:ext cx="7451618" cy="10134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1808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5793" y="1340768"/>
            <a:ext cx="7315200" cy="1154097"/>
          </a:xfrm>
        </p:spPr>
        <p:txBody>
          <a:bodyPr/>
          <a:lstStyle/>
          <a:p>
            <a:r>
              <a:rPr lang="en-GB" dirty="0"/>
              <a:t>Further information </a:t>
            </a:r>
          </a:p>
        </p:txBody>
      </p:sp>
      <p:sp>
        <p:nvSpPr>
          <p:cNvPr id="3" name="Content Placeholder 2"/>
          <p:cNvSpPr>
            <a:spLocks noGrp="1"/>
          </p:cNvSpPr>
          <p:nvPr>
            <p:ph idx="1"/>
          </p:nvPr>
        </p:nvSpPr>
        <p:spPr>
          <a:xfrm>
            <a:off x="611560" y="2332037"/>
            <a:ext cx="8229600" cy="4525963"/>
          </a:xfrm>
        </p:spPr>
        <p:txBody>
          <a:bodyPr/>
          <a:lstStyle/>
          <a:p>
            <a:pPr marL="0" indent="0" algn="ctr">
              <a:buNone/>
            </a:pPr>
            <a:endParaRPr lang="en-GB" sz="2800" dirty="0"/>
          </a:p>
          <a:p>
            <a:pPr marL="0" indent="0" algn="ctr">
              <a:buNone/>
            </a:pPr>
            <a:r>
              <a:rPr lang="en-GB" dirty="0"/>
              <a:t> </a:t>
            </a:r>
            <a:r>
              <a:rPr lang="en-GB" sz="2800" u="sng" dirty="0">
                <a:hlinkClick r:id="rId3"/>
              </a:rPr>
              <a:t>CorporateStrategy&amp;Policy@towerhamlets.gov.uk</a:t>
            </a:r>
            <a:endParaRPr lang="en-GB" dirty="0"/>
          </a:p>
          <a:p>
            <a:pPr marL="0" indent="0">
              <a:buNone/>
            </a:pPr>
            <a:endParaRPr lang="en-GB" dirty="0"/>
          </a:p>
          <a:p>
            <a:pPr marL="0" indent="0" algn="ctr">
              <a:buNone/>
            </a:pPr>
            <a:r>
              <a:rPr lang="en-GB" dirty="0">
                <a:hlinkClick r:id="rId4"/>
              </a:rPr>
              <a:t>www.towerhamlets.gov.uk/brexit</a:t>
            </a:r>
            <a:r>
              <a:rPr lang="en-GB" dirty="0"/>
              <a:t> </a:t>
            </a:r>
          </a:p>
          <a:p>
            <a:pPr marL="0" indent="0" algn="ctr">
              <a:buNone/>
            </a:pPr>
            <a:endParaRPr lang="en-GB" dirty="0"/>
          </a:p>
        </p:txBody>
      </p:sp>
      <p:pic>
        <p:nvPicPr>
          <p:cNvPr id="4" name="Picture 2">
            <a:extLst>
              <a:ext uri="{C183D7F6-B498-43B3-948B-1728B52AA6E4}">
                <adec:decorative xmlns:adec="http://schemas.microsoft.com/office/drawing/2017/decorative" val="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7584" y="278872"/>
            <a:ext cx="7451618" cy="10134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0706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1204637"/>
            <a:ext cx="7315200" cy="1154097"/>
          </a:xfrm>
        </p:spPr>
        <p:txBody>
          <a:bodyPr/>
          <a:lstStyle/>
          <a:p>
            <a:r>
              <a:rPr lang="en-GB" dirty="0"/>
              <a:t>Introduction</a:t>
            </a:r>
          </a:p>
        </p:txBody>
      </p:sp>
      <p:sp>
        <p:nvSpPr>
          <p:cNvPr id="3" name="Content Placeholder 2"/>
          <p:cNvSpPr>
            <a:spLocks noGrp="1"/>
          </p:cNvSpPr>
          <p:nvPr>
            <p:ph idx="1"/>
          </p:nvPr>
        </p:nvSpPr>
        <p:spPr>
          <a:xfrm>
            <a:off x="683568" y="2276872"/>
            <a:ext cx="7848872" cy="3539527"/>
          </a:xfrm>
        </p:spPr>
        <p:txBody>
          <a:bodyPr>
            <a:normAutofit fontScale="77500" lnSpcReduction="20000"/>
          </a:bodyPr>
          <a:lstStyle/>
          <a:p>
            <a:r>
              <a:rPr lang="en-GB" dirty="0"/>
              <a:t>Established September 2018 by the Mayor </a:t>
            </a:r>
          </a:p>
          <a:p>
            <a:r>
              <a:rPr lang="en-GB" dirty="0"/>
              <a:t>Aimed to fill information gaps about Brexit </a:t>
            </a:r>
          </a:p>
          <a:p>
            <a:r>
              <a:rPr lang="en-GB" dirty="0"/>
              <a:t>Identify local level impact and opportunities for residents, public sector organisations, voluntary &amp; community sector organisations and businesses in Tower Hamlets</a:t>
            </a:r>
          </a:p>
          <a:p>
            <a:r>
              <a:rPr lang="en-GB" dirty="0"/>
              <a:t>Key areas of enquiry: </a:t>
            </a:r>
          </a:p>
          <a:p>
            <a:pPr lvl="1"/>
            <a:r>
              <a:rPr lang="en-GB" sz="3000" dirty="0"/>
              <a:t>Local economy</a:t>
            </a:r>
          </a:p>
          <a:p>
            <a:pPr lvl="1"/>
            <a:r>
              <a:rPr lang="en-GB" sz="3000" dirty="0"/>
              <a:t>Public services </a:t>
            </a:r>
          </a:p>
          <a:p>
            <a:pPr lvl="1"/>
            <a:r>
              <a:rPr lang="en-GB" sz="3000" dirty="0"/>
              <a:t>Civil society</a:t>
            </a:r>
          </a:p>
          <a:p>
            <a:pPr lvl="1"/>
            <a:endParaRPr lang="en-GB" dirty="0"/>
          </a:p>
          <a:p>
            <a:endParaRPr lang="en-GB" dirty="0"/>
          </a:p>
        </p:txBody>
      </p:sp>
      <p:pic>
        <p:nvPicPr>
          <p:cNvPr id="1026" name="Picture 2">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278872"/>
            <a:ext cx="7451618" cy="101342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a:extLst>
              <a:ext uri="{C183D7F6-B498-43B3-948B-1728B52AA6E4}">
                <adec:decorative xmlns:adec="http://schemas.microsoft.com/office/drawing/2017/decorative" val="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5154" t="17491" r="3870" b="20091"/>
          <a:stretch/>
        </p:blipFill>
        <p:spPr bwMode="auto">
          <a:xfrm>
            <a:off x="4192805" y="4587765"/>
            <a:ext cx="4195619" cy="16197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04274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5793" y="1292292"/>
            <a:ext cx="7315200" cy="1154097"/>
          </a:xfrm>
        </p:spPr>
        <p:txBody>
          <a:bodyPr>
            <a:normAutofit fontScale="90000"/>
          </a:bodyPr>
          <a:lstStyle/>
          <a:p>
            <a:r>
              <a:rPr lang="en-GB" sz="4900" dirty="0"/>
              <a:t>Methodology</a:t>
            </a:r>
            <a:r>
              <a:rPr lang="en-GB" dirty="0"/>
              <a:t> </a:t>
            </a:r>
            <a:br>
              <a:rPr lang="en-GB" dirty="0"/>
            </a:br>
            <a:endParaRPr lang="en-GB" dirty="0"/>
          </a:p>
        </p:txBody>
      </p:sp>
      <p:sp>
        <p:nvSpPr>
          <p:cNvPr id="3" name="Content Placeholder 2"/>
          <p:cNvSpPr>
            <a:spLocks noGrp="1"/>
          </p:cNvSpPr>
          <p:nvPr>
            <p:ph idx="1"/>
          </p:nvPr>
        </p:nvSpPr>
        <p:spPr>
          <a:xfrm>
            <a:off x="438593" y="2060848"/>
            <a:ext cx="8229600" cy="3888432"/>
          </a:xfrm>
        </p:spPr>
        <p:txBody>
          <a:bodyPr>
            <a:normAutofit/>
          </a:bodyPr>
          <a:lstStyle/>
          <a:p>
            <a:r>
              <a:rPr lang="en-GB" sz="2800" dirty="0"/>
              <a:t>Three oral evidence sessions</a:t>
            </a:r>
          </a:p>
          <a:p>
            <a:pPr lvl="1"/>
            <a:r>
              <a:rPr lang="en-GB" sz="2400" b="1" dirty="0"/>
              <a:t>Public services - </a:t>
            </a:r>
            <a:r>
              <a:rPr lang="en-GB" sz="2400" dirty="0"/>
              <a:t>3 October 2018 at Town Hall</a:t>
            </a:r>
          </a:p>
          <a:p>
            <a:pPr lvl="1"/>
            <a:r>
              <a:rPr lang="en-GB" sz="2400" b="1" dirty="0"/>
              <a:t>Local economy- </a:t>
            </a:r>
            <a:r>
              <a:rPr lang="en-GB" sz="2400" dirty="0"/>
              <a:t>30 October at Canary Wharf </a:t>
            </a:r>
          </a:p>
          <a:p>
            <a:pPr lvl="1"/>
            <a:r>
              <a:rPr lang="en-GB" sz="2400" b="1" dirty="0"/>
              <a:t>Civil society –</a:t>
            </a:r>
            <a:r>
              <a:rPr lang="en-GB" sz="2400" dirty="0"/>
              <a:t>27 November at </a:t>
            </a:r>
            <a:r>
              <a:rPr lang="en-GB" sz="2400" dirty="0" err="1"/>
              <a:t>Harford</a:t>
            </a:r>
            <a:r>
              <a:rPr lang="en-GB" sz="2400" dirty="0"/>
              <a:t> St Centre</a:t>
            </a:r>
          </a:p>
          <a:p>
            <a:r>
              <a:rPr lang="en-GB" sz="2800" dirty="0"/>
              <a:t>Capital Economics commissioned to provide economist’s view on local economy impact</a:t>
            </a:r>
          </a:p>
          <a:p>
            <a:pPr marL="0" indent="0">
              <a:buNone/>
            </a:pPr>
            <a:endParaRPr lang="en-GB" dirty="0"/>
          </a:p>
        </p:txBody>
      </p:sp>
      <p:pic>
        <p:nvPicPr>
          <p:cNvPr id="4" name="Picture 2">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278872"/>
            <a:ext cx="7451618" cy="1013420"/>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See the source imag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0668" y="5051860"/>
            <a:ext cx="2445188" cy="15672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8023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625" y="1196752"/>
            <a:ext cx="7315200" cy="1154097"/>
          </a:xfrm>
        </p:spPr>
        <p:txBody>
          <a:bodyPr/>
          <a:lstStyle/>
          <a:p>
            <a:r>
              <a:rPr lang="en-GB" dirty="0"/>
              <a:t>Events</a:t>
            </a:r>
          </a:p>
        </p:txBody>
      </p:sp>
      <p:sp>
        <p:nvSpPr>
          <p:cNvPr id="3" name="Content Placeholder 2"/>
          <p:cNvSpPr>
            <a:spLocks noGrp="1"/>
          </p:cNvSpPr>
          <p:nvPr>
            <p:ph idx="1"/>
          </p:nvPr>
        </p:nvSpPr>
        <p:spPr>
          <a:xfrm>
            <a:off x="964002" y="2132856"/>
            <a:ext cx="7315200" cy="3539527"/>
          </a:xfrm>
        </p:spPr>
        <p:txBody>
          <a:bodyPr/>
          <a:lstStyle/>
          <a:p>
            <a:r>
              <a:rPr lang="en-GB" dirty="0"/>
              <a:t>Roadshows </a:t>
            </a:r>
          </a:p>
          <a:p>
            <a:pPr lvl="1"/>
            <a:r>
              <a:rPr lang="en-GB" dirty="0"/>
              <a:t>15 September, Whitechapel Idea Store </a:t>
            </a:r>
          </a:p>
          <a:p>
            <a:pPr lvl="1"/>
            <a:r>
              <a:rPr lang="en-GB" dirty="0"/>
              <a:t>29 October, Canary Wharf Mall</a:t>
            </a:r>
          </a:p>
          <a:p>
            <a:pPr lvl="1"/>
            <a:r>
              <a:rPr lang="en-GB" dirty="0"/>
              <a:t>3 November, St. Luke’s School</a:t>
            </a:r>
            <a:endParaRPr lang="en-GB" sz="1100" dirty="0"/>
          </a:p>
          <a:p>
            <a:r>
              <a:rPr lang="en-GB" dirty="0"/>
              <a:t>Business and Brexit event </a:t>
            </a:r>
          </a:p>
          <a:p>
            <a:r>
              <a:rPr lang="en-GB" dirty="0"/>
              <a:t>Young people and Brexit event </a:t>
            </a:r>
          </a:p>
        </p:txBody>
      </p:sp>
      <p:pic>
        <p:nvPicPr>
          <p:cNvPr id="4" name="Picture 2">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278872"/>
            <a:ext cx="7451618" cy="10134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5724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828" y="1418084"/>
            <a:ext cx="8229600" cy="1143000"/>
          </a:xfrm>
        </p:spPr>
        <p:txBody>
          <a:bodyPr/>
          <a:lstStyle/>
          <a:p>
            <a:r>
              <a:rPr lang="en-GB" dirty="0"/>
              <a:t>Key Findings</a:t>
            </a:r>
          </a:p>
        </p:txBody>
      </p:sp>
      <p:pic>
        <p:nvPicPr>
          <p:cNvPr id="4" name="Picture 2">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5819" y="404664"/>
            <a:ext cx="7451618" cy="1013420"/>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4"/>
          <p:cNvSpPr>
            <a:spLocks noGrp="1"/>
          </p:cNvSpPr>
          <p:nvPr>
            <p:ph idx="1"/>
          </p:nvPr>
        </p:nvSpPr>
        <p:spPr>
          <a:xfrm>
            <a:off x="817581" y="2564904"/>
            <a:ext cx="7572605" cy="4032448"/>
          </a:xfrm>
        </p:spPr>
        <p:txBody>
          <a:bodyPr>
            <a:normAutofit fontScale="32500" lnSpcReduction="20000"/>
          </a:bodyPr>
          <a:lstStyle/>
          <a:p>
            <a:r>
              <a:rPr lang="en-GB" sz="6600" dirty="0"/>
              <a:t>There is a concern that changes to immigration, employment and settlement rights could lead to greater discrimination against EU residents. The ‘leave’ vote created the perception of a permissive space where hate crime, not only targeted at non-UK EU citizens, increased.</a:t>
            </a:r>
          </a:p>
          <a:p>
            <a:pPr marL="0" indent="0">
              <a:buNone/>
            </a:pPr>
            <a:endParaRPr lang="en-GB" sz="6600" dirty="0"/>
          </a:p>
          <a:p>
            <a:r>
              <a:rPr lang="en-GB" sz="6600" dirty="0"/>
              <a:t>EU funding has been a significant enabler for a number of charities and voluntary groups in Tower Hamlets and they are struggling to plan given the current uncertainty around future levels of financial support.</a:t>
            </a:r>
          </a:p>
          <a:p>
            <a:pPr marL="0" indent="0">
              <a:buNone/>
            </a:pPr>
            <a:endParaRPr lang="en-GB" sz="6600" dirty="0"/>
          </a:p>
          <a:p>
            <a:r>
              <a:rPr lang="en-GB" sz="6600" dirty="0"/>
              <a:t>Brexit has already started to have a negative impact on the voluntary and community sectors’ ability to recruit and retain paid staff and volunteers.</a:t>
            </a:r>
          </a:p>
          <a:p>
            <a:endParaRPr lang="en-GB" sz="6400" dirty="0"/>
          </a:p>
        </p:txBody>
      </p:sp>
    </p:spTree>
    <p:extLst>
      <p:ext uri="{BB962C8B-B14F-4D97-AF65-F5344CB8AC3E}">
        <p14:creationId xmlns:p14="http://schemas.microsoft.com/office/powerpoint/2010/main" val="4190890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Findings2</a:t>
            </a:r>
          </a:p>
        </p:txBody>
      </p:sp>
      <p:sp>
        <p:nvSpPr>
          <p:cNvPr id="3" name="Content Placeholder 2"/>
          <p:cNvSpPr>
            <a:spLocks noGrp="1"/>
          </p:cNvSpPr>
          <p:nvPr>
            <p:ph idx="1"/>
          </p:nvPr>
        </p:nvSpPr>
        <p:spPr>
          <a:xfrm>
            <a:off x="457200" y="1600200"/>
            <a:ext cx="8435280" cy="4853136"/>
          </a:xfrm>
        </p:spPr>
        <p:txBody>
          <a:bodyPr>
            <a:normAutofit fontScale="32500" lnSpcReduction="20000"/>
          </a:bodyPr>
          <a:lstStyle/>
          <a:p>
            <a:r>
              <a:rPr lang="en-GB" sz="5500" dirty="0"/>
              <a:t>Public sector programmes that have previously been delivered with the support of EU funding will face an uncertain future. With similar losses being felt in the voluntary and community sectors, any replacement funds made available are unlikely to be sufficient to replicate current funding arrangements.</a:t>
            </a:r>
          </a:p>
          <a:p>
            <a:endParaRPr lang="en-GB" sz="5500" dirty="0"/>
          </a:p>
          <a:p>
            <a:r>
              <a:rPr lang="en-GB" sz="5500" dirty="0"/>
              <a:t>Demand for public services, across multiple sectors, is increasing. Should the financial implications of Brexit mean that public sector funding is placed under greater strain, there is a risk that the increasing demand for services will not be met.</a:t>
            </a:r>
          </a:p>
          <a:p>
            <a:endParaRPr lang="en-GB" sz="5500" dirty="0"/>
          </a:p>
          <a:p>
            <a:r>
              <a:rPr lang="en-GB" sz="5500" dirty="0"/>
              <a:t>Some parts of the public sector, for example the delivery of health and social care services, have been particularly reliant on EU staff in recent years. Uncertainty around Brexit could lead to challenges with recruitment and retention and ultimately, the quality and scope of service delivery.</a:t>
            </a:r>
          </a:p>
          <a:p>
            <a:endParaRPr lang="en-GB" sz="5500" dirty="0"/>
          </a:p>
          <a:p>
            <a:r>
              <a:rPr lang="en-GB" sz="5500" dirty="0"/>
              <a:t>Some non-UK EU citizens are yet to make the connection between Brexit and the need to secure their individual rights. This lack of awareness is compounded by a lack of assistance and advice available, from government, to non-UK EU citizens.</a:t>
            </a:r>
          </a:p>
          <a:p>
            <a:endParaRPr lang="en-GB" dirty="0"/>
          </a:p>
        </p:txBody>
      </p:sp>
    </p:spTree>
    <p:extLst>
      <p:ext uri="{BB962C8B-B14F-4D97-AF65-F5344CB8AC3E}">
        <p14:creationId xmlns:p14="http://schemas.microsoft.com/office/powerpoint/2010/main" val="2328604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D4A80D2-D38D-4747-BABD-783146F41510}"/>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GB" dirty="0"/>
              <a:t>Recommendations</a:t>
            </a:r>
          </a:p>
        </p:txBody>
      </p:sp>
      <p:sp>
        <p:nvSpPr>
          <p:cNvPr id="5" name="Rectangle 4"/>
          <p:cNvSpPr/>
          <p:nvPr/>
        </p:nvSpPr>
        <p:spPr>
          <a:xfrm>
            <a:off x="2411760" y="1615860"/>
            <a:ext cx="5375184" cy="646331"/>
          </a:xfrm>
          <a:prstGeom prst="rect">
            <a:avLst/>
          </a:prstGeom>
        </p:spPr>
        <p:txBody>
          <a:bodyPr wrap="square">
            <a:spAutoFit/>
          </a:bodyPr>
          <a:lstStyle/>
          <a:p>
            <a:r>
              <a:rPr lang="en-GB" sz="3600" dirty="0"/>
              <a:t>Recommendations</a:t>
            </a:r>
          </a:p>
        </p:txBody>
      </p:sp>
      <p:sp>
        <p:nvSpPr>
          <p:cNvPr id="3" name="Content Placeholder 2"/>
          <p:cNvSpPr>
            <a:spLocks noGrp="1"/>
          </p:cNvSpPr>
          <p:nvPr>
            <p:ph idx="1"/>
          </p:nvPr>
        </p:nvSpPr>
        <p:spPr>
          <a:xfrm>
            <a:off x="463748" y="2262191"/>
            <a:ext cx="8356723" cy="4335161"/>
          </a:xfrm>
        </p:spPr>
        <p:txBody>
          <a:bodyPr>
            <a:normAutofit fontScale="85000" lnSpcReduction="20000"/>
          </a:bodyPr>
          <a:lstStyle/>
          <a:p>
            <a:pPr marL="0" lvl="0" indent="0">
              <a:buNone/>
            </a:pPr>
            <a:endParaRPr lang="en-GB" sz="1800" dirty="0"/>
          </a:p>
          <a:p>
            <a:pPr lvl="0"/>
            <a:r>
              <a:rPr lang="en-GB" sz="1900" dirty="0"/>
              <a:t>R8. Organisations already carrying out individual analysis of their skills needs should provide future proofing for any deficits over the subsequent five to ten years. </a:t>
            </a:r>
            <a:r>
              <a:rPr lang="en-GB" sz="1900" b="1" dirty="0"/>
              <a:t>(Public sector organisations)</a:t>
            </a:r>
          </a:p>
          <a:p>
            <a:pPr marL="0" lvl="0" indent="0">
              <a:buNone/>
            </a:pPr>
            <a:endParaRPr lang="en-GB" sz="1900" b="1" dirty="0"/>
          </a:p>
          <a:p>
            <a:pPr lvl="0"/>
            <a:r>
              <a:rPr lang="en-GB" sz="1900" dirty="0"/>
              <a:t>R13. Public sector organisations should map funding they receive from the EU, plan for the future of this funding, and work with London Councils to lobby central government to secure future funding from the UKSPF. Voluntary and community sector (VCS) organisations and the council should monitor the development of the UKSPF and feed into any relevant government consultations. </a:t>
            </a:r>
            <a:r>
              <a:rPr lang="en-GB" sz="1900" b="1" dirty="0"/>
              <a:t>(Public sector organisations, Tower Hamlets Council, voluntary and community sector)</a:t>
            </a:r>
          </a:p>
          <a:p>
            <a:pPr marL="0" lvl="0" indent="0">
              <a:buNone/>
            </a:pPr>
            <a:endParaRPr lang="en-GB" sz="1900" b="1" dirty="0"/>
          </a:p>
          <a:p>
            <a:pPr lvl="0"/>
            <a:r>
              <a:rPr lang="en-GB" sz="1900" dirty="0"/>
              <a:t>R14. Public sector organisations should carry out detailed supply chain mapping. They should identify where their supply chains are procured from in the EU, and carry out contingency planning, or look at alternative forms of procurement, such as sourcing goods/services locally or from within the UK. </a:t>
            </a:r>
            <a:r>
              <a:rPr lang="en-GB" sz="1900" b="1" dirty="0"/>
              <a:t>(Public sector organisations)</a:t>
            </a:r>
            <a:endParaRPr lang="en-GB" sz="1900" dirty="0"/>
          </a:p>
          <a:p>
            <a:endParaRPr lang="en-GB" sz="1900" dirty="0"/>
          </a:p>
          <a:p>
            <a:pPr lvl="0"/>
            <a:r>
              <a:rPr lang="en-GB" sz="1900" dirty="0"/>
              <a:t>R15. Public sector organisations should work with representative bodies or boards to enable collective contingency planning and support. </a:t>
            </a:r>
            <a:r>
              <a:rPr lang="en-GB" sz="1900" b="1" dirty="0"/>
              <a:t>(Public sector organisations)</a:t>
            </a:r>
          </a:p>
          <a:p>
            <a:pPr lvl="0"/>
            <a:endParaRPr lang="en-GB" sz="1800" b="1" dirty="0"/>
          </a:p>
          <a:p>
            <a:pPr marL="0" lvl="0" indent="0">
              <a:buNone/>
            </a:pPr>
            <a:endParaRPr lang="en-GB" sz="1800" dirty="0"/>
          </a:p>
          <a:p>
            <a:pPr marL="0" lvl="0" indent="0">
              <a:buNone/>
            </a:pPr>
            <a:endParaRPr lang="en-GB" sz="1800" b="1" dirty="0"/>
          </a:p>
          <a:p>
            <a:pPr marL="0" lvl="0" indent="0">
              <a:buNone/>
            </a:pPr>
            <a:endParaRPr lang="en-GB" b="1" dirty="0"/>
          </a:p>
          <a:p>
            <a:pPr lvl="0"/>
            <a:endParaRPr lang="en-GB" dirty="0"/>
          </a:p>
          <a:p>
            <a:pPr lvl="0"/>
            <a:endParaRPr lang="en-GB" dirty="0"/>
          </a:p>
          <a:p>
            <a:endParaRPr lang="en-GB" dirty="0"/>
          </a:p>
          <a:p>
            <a:pPr marL="0" indent="0">
              <a:buNone/>
            </a:pPr>
            <a:endParaRPr lang="en-GB" dirty="0"/>
          </a:p>
        </p:txBody>
      </p:sp>
      <p:pic>
        <p:nvPicPr>
          <p:cNvPr id="4" name="Picture 2">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7" y="332656"/>
            <a:ext cx="7942059" cy="1080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990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Recommendations (cont.)</a:t>
            </a:r>
          </a:p>
        </p:txBody>
      </p:sp>
      <p:sp>
        <p:nvSpPr>
          <p:cNvPr id="3" name="Content Placeholder 2"/>
          <p:cNvSpPr>
            <a:spLocks noGrp="1"/>
          </p:cNvSpPr>
          <p:nvPr>
            <p:ph idx="1"/>
          </p:nvPr>
        </p:nvSpPr>
        <p:spPr>
          <a:xfrm>
            <a:off x="457200" y="1600200"/>
            <a:ext cx="8363272" cy="4997152"/>
          </a:xfrm>
        </p:spPr>
        <p:txBody>
          <a:bodyPr>
            <a:normAutofit/>
          </a:bodyPr>
          <a:lstStyle/>
          <a:p>
            <a:endParaRPr lang="en-GB" sz="1800" dirty="0"/>
          </a:p>
          <a:p>
            <a:r>
              <a:rPr lang="en-GB" sz="1800" dirty="0"/>
              <a:t>R19. Organisations should monitor the Greater London Authority’s 'Brexit hub' to understand emerging plans for locally devolved funding. </a:t>
            </a:r>
            <a:r>
              <a:rPr lang="en-GB" sz="1800" b="1" dirty="0"/>
              <a:t>(Tower Hamlets Council, voluntary and community sector)</a:t>
            </a:r>
          </a:p>
          <a:p>
            <a:pPr marL="0" lvl="0" indent="0">
              <a:buNone/>
            </a:pPr>
            <a:endParaRPr lang="en-GB" sz="1800" b="1" dirty="0"/>
          </a:p>
          <a:p>
            <a:r>
              <a:rPr lang="en-GB" sz="1800" dirty="0"/>
              <a:t>R22. Tower Hamlets Partnership should work with the council to positively encourage community cohesion in the borough, by creating a sense of place-based pride among residents. New York City should be explored as an example. </a:t>
            </a:r>
            <a:r>
              <a:rPr lang="en-GB" sz="1800" b="1" dirty="0"/>
              <a:t>(Tower Hamlets Council, Tower Hamlets Partnership)</a:t>
            </a:r>
          </a:p>
          <a:p>
            <a:pPr marL="0" indent="0">
              <a:buNone/>
            </a:pPr>
            <a:endParaRPr lang="en-GB" sz="1800" dirty="0"/>
          </a:p>
          <a:p>
            <a:r>
              <a:rPr lang="en-GB" sz="1800" dirty="0"/>
              <a:t>R23. All voluntary and community sector organisations, public sector bodies and businesses in Tower Hamlets should support their staff and volunteers by providing guidance on the EU Settlement Scheme, in addition to wellbeing and emotional support where necessary. </a:t>
            </a:r>
            <a:r>
              <a:rPr lang="en-GB" sz="1800" b="1" dirty="0"/>
              <a:t>(Voluntary and community sector, businesses and public sector organisations) </a:t>
            </a:r>
            <a:endParaRPr lang="en-GB" sz="1800" dirty="0"/>
          </a:p>
          <a:p>
            <a:pPr lvl="0"/>
            <a:endParaRPr lang="en-GB" sz="1800" dirty="0"/>
          </a:p>
          <a:p>
            <a:pPr lvl="0"/>
            <a:endParaRPr lang="en-GB" sz="1600" b="1" dirty="0"/>
          </a:p>
          <a:p>
            <a:pPr lvl="0"/>
            <a:endParaRPr lang="en-GB" sz="1600" dirty="0"/>
          </a:p>
        </p:txBody>
      </p:sp>
    </p:spTree>
    <p:extLst>
      <p:ext uri="{BB962C8B-B14F-4D97-AF65-F5344CB8AC3E}">
        <p14:creationId xmlns:p14="http://schemas.microsoft.com/office/powerpoint/2010/main" val="3462162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5793" y="1340768"/>
            <a:ext cx="7315200" cy="1154097"/>
          </a:xfrm>
        </p:spPr>
        <p:txBody>
          <a:bodyPr/>
          <a:lstStyle/>
          <a:p>
            <a:r>
              <a:rPr lang="en-GB" dirty="0"/>
              <a:t>Actions for you to consider</a:t>
            </a:r>
          </a:p>
        </p:txBody>
      </p:sp>
      <p:sp>
        <p:nvSpPr>
          <p:cNvPr id="3" name="Content Placeholder 2"/>
          <p:cNvSpPr>
            <a:spLocks noGrp="1"/>
          </p:cNvSpPr>
          <p:nvPr>
            <p:ph idx="1"/>
          </p:nvPr>
        </p:nvSpPr>
        <p:spPr>
          <a:xfrm>
            <a:off x="813470" y="2636912"/>
            <a:ext cx="7379610" cy="3645024"/>
          </a:xfrm>
        </p:spPr>
        <p:txBody>
          <a:bodyPr>
            <a:normAutofit fontScale="92500" lnSpcReduction="10000"/>
          </a:bodyPr>
          <a:lstStyle/>
          <a:p>
            <a:r>
              <a:rPr lang="en-GB" dirty="0"/>
              <a:t>Identifying EU staff members and support with settlement scheme </a:t>
            </a:r>
          </a:p>
          <a:p>
            <a:r>
              <a:rPr lang="en-GB" dirty="0"/>
              <a:t>Identify supply chains and challenges in delivering services </a:t>
            </a:r>
          </a:p>
          <a:p>
            <a:r>
              <a:rPr lang="en-GB" dirty="0"/>
              <a:t>Utilise our resource hub: </a:t>
            </a:r>
          </a:p>
          <a:p>
            <a:pPr marL="0" lvl="0" indent="0">
              <a:buNone/>
            </a:pPr>
            <a:r>
              <a:rPr lang="en-GB" u="sng" dirty="0">
                <a:hlinkClick r:id="rId3"/>
              </a:rPr>
              <a:t>www.towerhamlets.gov.uk/Brexitresourcehub</a:t>
            </a:r>
            <a:r>
              <a:rPr lang="en-GB" dirty="0"/>
              <a:t> </a:t>
            </a:r>
          </a:p>
          <a:p>
            <a:pPr lvl="0"/>
            <a:r>
              <a:rPr lang="en-GB" dirty="0"/>
              <a:t>Support ‘This is your home’ campaign</a:t>
            </a:r>
          </a:p>
        </p:txBody>
      </p:sp>
      <p:pic>
        <p:nvPicPr>
          <p:cNvPr id="4" name="Picture 2">
            <a:extLst>
              <a:ext uri="{C183D7F6-B498-43B3-948B-1728B52AA6E4}">
                <adec:decorative xmlns:adec="http://schemas.microsoft.com/office/drawing/2017/decorative" val="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278872"/>
            <a:ext cx="7451618" cy="10134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91333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7BB513BD579BF4FAC6B5580372F2F7E" ma:contentTypeVersion="13" ma:contentTypeDescription="Create a new document." ma:contentTypeScope="" ma:versionID="a3b785ebe8ff7662d114b7de45faf41d">
  <xsd:schema xmlns:xsd="http://www.w3.org/2001/XMLSchema" xmlns:xs="http://www.w3.org/2001/XMLSchema" xmlns:p="http://schemas.microsoft.com/office/2006/metadata/properties" xmlns:ns3="46c37b34-2409-4c5e-90c0-b948f1353365" xmlns:ns4="2a4cc58a-d66d-45cf-b590-f56250971858" targetNamespace="http://schemas.microsoft.com/office/2006/metadata/properties" ma:root="true" ma:fieldsID="5fe03cf5c06d40be13fd231f15fdcc32" ns3:_="" ns4:_="">
    <xsd:import namespace="46c37b34-2409-4c5e-90c0-b948f1353365"/>
    <xsd:import namespace="2a4cc58a-d66d-45cf-b590-f5625097185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GenerationTime" minOccurs="0"/>
                <xsd:element ref="ns4:MediaServiceEventHashCode" minOccurs="0"/>
                <xsd:element ref="ns4:MediaServiceOCR" minOccurs="0"/>
                <xsd:element ref="ns4:MediaServiceLoca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c37b34-2409-4c5e-90c0-b948f1353365"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a4cc58a-d66d-45cf-b590-f56250971858"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3A25151-B8DB-4B74-91A2-F76AE97A94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c37b34-2409-4c5e-90c0-b948f1353365"/>
    <ds:schemaRef ds:uri="2a4cc58a-d66d-45cf-b590-f5625097185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09BAD00-55C5-45BD-AB36-33D2DDCAD8C2}">
  <ds:schemaRefs>
    <ds:schemaRef ds:uri="http://schemas.microsoft.com/sharepoint/v3/contenttype/forms"/>
  </ds:schemaRefs>
</ds:datastoreItem>
</file>

<file path=customXml/itemProps3.xml><?xml version="1.0" encoding="utf-8"?>
<ds:datastoreItem xmlns:ds="http://schemas.openxmlformats.org/officeDocument/2006/customXml" ds:itemID="{80C228D6-A15A-4325-AA25-235ABDCDE95D}">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Black Tie</Template>
  <TotalTime>347</TotalTime>
  <Words>1860</Words>
  <Application>Microsoft Office PowerPoint</Application>
  <PresentationFormat>On-screen Show (4:3)</PresentationFormat>
  <Paragraphs>132</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Tower Hamlets Brexit Commission</vt:lpstr>
      <vt:lpstr>Introduction</vt:lpstr>
      <vt:lpstr>Methodology  </vt:lpstr>
      <vt:lpstr>Events</vt:lpstr>
      <vt:lpstr>Key Findings</vt:lpstr>
      <vt:lpstr>Key Findings2</vt:lpstr>
      <vt:lpstr>Recommendations</vt:lpstr>
      <vt:lpstr>Recommendations (cont.)</vt:lpstr>
      <vt:lpstr>Actions for you to consider</vt:lpstr>
      <vt:lpstr>Further information </vt:lpstr>
    </vt:vector>
  </TitlesOfParts>
  <Company>London Borough Of TowerHamlets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Tower Hamlets Brexit Commission</dc:title>
  <dc:creator>Genevieve Duval</dc:creator>
  <cp:lastModifiedBy>Phillip Nduoyo</cp:lastModifiedBy>
  <cp:revision>33</cp:revision>
  <dcterms:created xsi:type="dcterms:W3CDTF">2019-02-22T13:57:17Z</dcterms:created>
  <dcterms:modified xsi:type="dcterms:W3CDTF">2020-09-29T16:44:50Z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0x01010047BB513BD579BF4FAC6B5580372F2F7E</vt:lpwstr>
  </property>
</Properties>
</file>