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305" r:id="rId3"/>
    <p:sldId id="308" r:id="rId4"/>
    <p:sldId id="310" r:id="rId5"/>
    <p:sldId id="311" r:id="rId6"/>
    <p:sldId id="312" r:id="rId7"/>
    <p:sldId id="313" r:id="rId8"/>
  </p:sldIdLst>
  <p:sldSz cx="9144000" cy="6858000" type="screen4x3"/>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0066"/>
    <a:srgbClr val="1F497D"/>
    <a:srgbClr val="FF00FF"/>
    <a:srgbClr val="660066"/>
    <a:srgbClr val="336F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87371" autoAdjust="0"/>
  </p:normalViewPr>
  <p:slideViewPr>
    <p:cSldViewPr>
      <p:cViewPr>
        <p:scale>
          <a:sx n="50" d="100"/>
          <a:sy n="50" d="100"/>
        </p:scale>
        <p:origin x="-3336" y="-1434"/>
      </p:cViewPr>
      <p:guideLst>
        <p:guide orient="horz" pos="2160"/>
        <p:guide pos="2880"/>
      </p:guideLst>
    </p:cSldViewPr>
  </p:slideViewPr>
  <p:notesTextViewPr>
    <p:cViewPr>
      <p:scale>
        <a:sx n="1" d="1"/>
        <a:sy n="1" d="1"/>
      </p:scale>
      <p:origin x="0" y="0"/>
    </p:cViewPr>
  </p:notesTextViewPr>
  <p:sorterViewPr>
    <p:cViewPr>
      <p:scale>
        <a:sx n="118" d="100"/>
        <a:sy n="118" d="100"/>
      </p:scale>
      <p:origin x="0" y="0"/>
    </p:cViewPr>
  </p:sorterViewPr>
  <p:notesViewPr>
    <p:cSldViewPr>
      <p:cViewPr varScale="1">
        <p:scale>
          <a:sx n="52" d="100"/>
          <a:sy n="52" d="100"/>
        </p:scale>
        <p:origin x="-2616" y="-102"/>
      </p:cViewPr>
      <p:guideLst>
        <p:guide orient="horz" pos="3079"/>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4BB3E8-F239-4B30-8D6E-ECD3E3D0B377}" type="doc">
      <dgm:prSet loTypeId="urn:microsoft.com/office/officeart/2009/3/layout/IncreasingArrowsProcess" loCatId="process" qsTypeId="urn:microsoft.com/office/officeart/2005/8/quickstyle/simple1" qsCatId="simple" csTypeId="urn:microsoft.com/office/officeart/2005/8/colors/accent3_3" csCatId="accent3" phldr="1"/>
      <dgm:spPr/>
      <dgm:t>
        <a:bodyPr/>
        <a:lstStyle/>
        <a:p>
          <a:endParaRPr lang="en-GB"/>
        </a:p>
      </dgm:t>
    </dgm:pt>
    <dgm:pt modelId="{5842A1BA-1A6C-4CD7-95DF-B5E8D180CB4B}">
      <dgm:prSet phldrT="[Text]"/>
      <dgm:spPr/>
      <dgm:t>
        <a:bodyPr/>
        <a:lstStyle/>
        <a:p>
          <a:r>
            <a:rPr lang="en-GB" b="1" dirty="0" smtClean="0">
              <a:solidFill>
                <a:schemeClr val="tx1"/>
              </a:solidFill>
            </a:rPr>
            <a:t>Outcomes</a:t>
          </a:r>
          <a:endParaRPr lang="en-GB" b="1" dirty="0">
            <a:solidFill>
              <a:schemeClr val="tx1"/>
            </a:solidFill>
          </a:endParaRPr>
        </a:p>
      </dgm:t>
    </dgm:pt>
    <dgm:pt modelId="{BEB2F1E4-D69C-4E1B-84F7-D85049249550}" type="parTrans" cxnId="{50DF6168-9DC9-447E-B902-9063B341B46C}">
      <dgm:prSet/>
      <dgm:spPr/>
      <dgm:t>
        <a:bodyPr/>
        <a:lstStyle/>
        <a:p>
          <a:endParaRPr lang="en-GB"/>
        </a:p>
      </dgm:t>
    </dgm:pt>
    <dgm:pt modelId="{6878BEAB-7C31-427E-9EB2-84659E41E851}" type="sibTrans" cxnId="{50DF6168-9DC9-447E-B902-9063B341B46C}">
      <dgm:prSet/>
      <dgm:spPr/>
      <dgm:t>
        <a:bodyPr/>
        <a:lstStyle/>
        <a:p>
          <a:endParaRPr lang="en-GB"/>
        </a:p>
      </dgm:t>
    </dgm:pt>
    <dgm:pt modelId="{3846C80D-CE92-4C8E-92C8-E819F42F63B7}">
      <dgm:prSet phldrT="[Text]"/>
      <dgm:spPr/>
      <dgm:t>
        <a:bodyPr/>
        <a:lstStyle/>
        <a:p>
          <a:endParaRPr lang="en-GB" dirty="0"/>
        </a:p>
      </dgm:t>
    </dgm:pt>
    <dgm:pt modelId="{38D4F53A-F4C7-4E4C-8AA7-8B63E09BB9B6}" type="parTrans" cxnId="{C8462C63-F426-4982-8C5B-7783BD5ACA60}">
      <dgm:prSet/>
      <dgm:spPr/>
      <dgm:t>
        <a:bodyPr/>
        <a:lstStyle/>
        <a:p>
          <a:endParaRPr lang="en-GB"/>
        </a:p>
      </dgm:t>
    </dgm:pt>
    <dgm:pt modelId="{A8764D85-5857-4468-8242-7503A8D25BE9}" type="sibTrans" cxnId="{C8462C63-F426-4982-8C5B-7783BD5ACA60}">
      <dgm:prSet/>
      <dgm:spPr/>
      <dgm:t>
        <a:bodyPr/>
        <a:lstStyle/>
        <a:p>
          <a:endParaRPr lang="en-GB"/>
        </a:p>
      </dgm:t>
    </dgm:pt>
    <dgm:pt modelId="{BF44941F-EB26-479D-9DAA-5F05B6B45B50}">
      <dgm:prSet phldrT="[Text]"/>
      <dgm:spPr/>
      <dgm:t>
        <a:bodyPr/>
        <a:lstStyle/>
        <a:p>
          <a:r>
            <a:rPr lang="en-GB" b="1" dirty="0" smtClean="0">
              <a:solidFill>
                <a:schemeClr val="tx1"/>
              </a:solidFill>
            </a:rPr>
            <a:t>Coproduction</a:t>
          </a:r>
          <a:endParaRPr lang="en-GB" b="1" dirty="0">
            <a:solidFill>
              <a:schemeClr val="tx1"/>
            </a:solidFill>
          </a:endParaRPr>
        </a:p>
      </dgm:t>
    </dgm:pt>
    <dgm:pt modelId="{376CA0FC-1F18-4E7C-8804-4079F5FCF626}" type="parTrans" cxnId="{A50431DF-AD3A-499A-98A7-60B891D96648}">
      <dgm:prSet/>
      <dgm:spPr/>
      <dgm:t>
        <a:bodyPr/>
        <a:lstStyle/>
        <a:p>
          <a:endParaRPr lang="en-GB"/>
        </a:p>
      </dgm:t>
    </dgm:pt>
    <dgm:pt modelId="{6AD0A7B0-658D-48AC-94FD-5DDA66F9C419}" type="sibTrans" cxnId="{A50431DF-AD3A-499A-98A7-60B891D96648}">
      <dgm:prSet/>
      <dgm:spPr/>
      <dgm:t>
        <a:bodyPr/>
        <a:lstStyle/>
        <a:p>
          <a:endParaRPr lang="en-GB"/>
        </a:p>
      </dgm:t>
    </dgm:pt>
    <dgm:pt modelId="{AF773746-C608-4EDC-8E3F-11F3148CE904}">
      <dgm:prSet phldrT="[Text]"/>
      <dgm:spPr/>
      <dgm:t>
        <a:bodyPr/>
        <a:lstStyle/>
        <a:p>
          <a:endParaRPr lang="en-GB" dirty="0"/>
        </a:p>
      </dgm:t>
    </dgm:pt>
    <dgm:pt modelId="{659965FC-7C2A-4AC2-894C-7A0DE4ABDA65}" type="parTrans" cxnId="{FBB95599-BEC0-4746-98DC-CAEF0C2B4929}">
      <dgm:prSet/>
      <dgm:spPr/>
      <dgm:t>
        <a:bodyPr/>
        <a:lstStyle/>
        <a:p>
          <a:endParaRPr lang="en-GB"/>
        </a:p>
      </dgm:t>
    </dgm:pt>
    <dgm:pt modelId="{2DF748EE-A896-40E0-8611-6010425E12E8}" type="sibTrans" cxnId="{FBB95599-BEC0-4746-98DC-CAEF0C2B4929}">
      <dgm:prSet/>
      <dgm:spPr/>
      <dgm:t>
        <a:bodyPr/>
        <a:lstStyle/>
        <a:p>
          <a:endParaRPr lang="en-GB"/>
        </a:p>
      </dgm:t>
    </dgm:pt>
    <dgm:pt modelId="{18687707-E24E-41A6-B9C9-1B62B0CCD784}">
      <dgm:prSet phldrT="[Text]"/>
      <dgm:spPr/>
      <dgm:t>
        <a:bodyPr/>
        <a:lstStyle/>
        <a:p>
          <a:r>
            <a:rPr lang="en-GB" b="1" dirty="0" smtClean="0">
              <a:solidFill>
                <a:schemeClr val="tx1"/>
              </a:solidFill>
            </a:rPr>
            <a:t>Neighbourhoods</a:t>
          </a:r>
          <a:endParaRPr lang="en-GB" b="1" dirty="0">
            <a:solidFill>
              <a:schemeClr val="tx1"/>
            </a:solidFill>
          </a:endParaRPr>
        </a:p>
      </dgm:t>
    </dgm:pt>
    <dgm:pt modelId="{BD21FF9F-26E2-4A68-8E08-9A1A5CF376A8}" type="parTrans" cxnId="{39383DEB-1757-4A0D-9E93-28C33763842F}">
      <dgm:prSet/>
      <dgm:spPr/>
      <dgm:t>
        <a:bodyPr/>
        <a:lstStyle/>
        <a:p>
          <a:endParaRPr lang="en-GB"/>
        </a:p>
      </dgm:t>
    </dgm:pt>
    <dgm:pt modelId="{BDF4C7C7-5FC3-4896-B973-22A32505EFFA}" type="sibTrans" cxnId="{39383DEB-1757-4A0D-9E93-28C33763842F}">
      <dgm:prSet/>
      <dgm:spPr/>
      <dgm:t>
        <a:bodyPr/>
        <a:lstStyle/>
        <a:p>
          <a:endParaRPr lang="en-GB"/>
        </a:p>
      </dgm:t>
    </dgm:pt>
    <dgm:pt modelId="{107114DF-59FC-4342-BB13-5D2A45F0E8AC}">
      <dgm:prSet phldrT="[Text]"/>
      <dgm:spPr/>
      <dgm:t>
        <a:bodyPr/>
        <a:lstStyle/>
        <a:p>
          <a:endParaRPr lang="en-GB" dirty="0"/>
        </a:p>
      </dgm:t>
    </dgm:pt>
    <dgm:pt modelId="{AAC2A39D-4FF5-4F5A-AAE7-ABC6554B2B5B}" type="parTrans" cxnId="{F0D9C6F8-CC48-4E25-A3CD-211E8CDFA2C7}">
      <dgm:prSet/>
      <dgm:spPr/>
      <dgm:t>
        <a:bodyPr/>
        <a:lstStyle/>
        <a:p>
          <a:endParaRPr lang="en-GB"/>
        </a:p>
      </dgm:t>
    </dgm:pt>
    <dgm:pt modelId="{42982085-9CE2-4B2B-80B1-AA3CA972C5C1}" type="sibTrans" cxnId="{F0D9C6F8-CC48-4E25-A3CD-211E8CDFA2C7}">
      <dgm:prSet/>
      <dgm:spPr/>
      <dgm:t>
        <a:bodyPr/>
        <a:lstStyle/>
        <a:p>
          <a:endParaRPr lang="en-GB"/>
        </a:p>
      </dgm:t>
    </dgm:pt>
    <dgm:pt modelId="{76C96605-A77A-48AE-BD75-C2468EF4BF17}">
      <dgm:prSet/>
      <dgm:spPr/>
      <dgm:t>
        <a:bodyPr/>
        <a:lstStyle/>
        <a:p>
          <a:endParaRPr lang="en-GB" dirty="0"/>
        </a:p>
      </dgm:t>
    </dgm:pt>
    <dgm:pt modelId="{E22DFCFE-3EDF-47AF-8928-D9CFC81F7F9B}" type="parTrans" cxnId="{17502357-A417-4478-A9E7-F7419CECC476}">
      <dgm:prSet/>
      <dgm:spPr/>
      <dgm:t>
        <a:bodyPr/>
        <a:lstStyle/>
        <a:p>
          <a:endParaRPr lang="en-GB"/>
        </a:p>
      </dgm:t>
    </dgm:pt>
    <dgm:pt modelId="{3AE5DCC8-56EB-4621-BF86-5D7C8D23105F}" type="sibTrans" cxnId="{17502357-A417-4478-A9E7-F7419CECC476}">
      <dgm:prSet/>
      <dgm:spPr/>
      <dgm:t>
        <a:bodyPr/>
        <a:lstStyle/>
        <a:p>
          <a:endParaRPr lang="en-GB"/>
        </a:p>
      </dgm:t>
    </dgm:pt>
    <dgm:pt modelId="{C20CCE9B-09EE-4FFC-AAE2-6284D70F1852}" type="pres">
      <dgm:prSet presAssocID="{3A4BB3E8-F239-4B30-8D6E-ECD3E3D0B377}" presName="Name0" presStyleCnt="0">
        <dgm:presLayoutVars>
          <dgm:chMax val="5"/>
          <dgm:chPref val="5"/>
          <dgm:dir/>
          <dgm:animLvl val="lvl"/>
        </dgm:presLayoutVars>
      </dgm:prSet>
      <dgm:spPr/>
      <dgm:t>
        <a:bodyPr/>
        <a:lstStyle/>
        <a:p>
          <a:endParaRPr lang="en-GB"/>
        </a:p>
      </dgm:t>
    </dgm:pt>
    <dgm:pt modelId="{9E980514-142B-488D-95F9-0DE9D09028DC}" type="pres">
      <dgm:prSet presAssocID="{5842A1BA-1A6C-4CD7-95DF-B5E8D180CB4B}" presName="parentText1" presStyleLbl="node1" presStyleIdx="0" presStyleCnt="3">
        <dgm:presLayoutVars>
          <dgm:chMax/>
          <dgm:chPref val="3"/>
          <dgm:bulletEnabled val="1"/>
        </dgm:presLayoutVars>
      </dgm:prSet>
      <dgm:spPr/>
      <dgm:t>
        <a:bodyPr/>
        <a:lstStyle/>
        <a:p>
          <a:endParaRPr lang="en-GB"/>
        </a:p>
      </dgm:t>
    </dgm:pt>
    <dgm:pt modelId="{F67D5A8D-A341-4D95-84E5-C1C7C8DBE229}" type="pres">
      <dgm:prSet presAssocID="{5842A1BA-1A6C-4CD7-95DF-B5E8D180CB4B}" presName="childText1" presStyleLbl="solidAlignAcc1" presStyleIdx="0" presStyleCnt="3">
        <dgm:presLayoutVars>
          <dgm:chMax val="0"/>
          <dgm:chPref val="0"/>
          <dgm:bulletEnabled val="1"/>
        </dgm:presLayoutVars>
      </dgm:prSet>
      <dgm:spPr/>
      <dgm:t>
        <a:bodyPr/>
        <a:lstStyle/>
        <a:p>
          <a:endParaRPr lang="en-GB"/>
        </a:p>
      </dgm:t>
    </dgm:pt>
    <dgm:pt modelId="{564A0CF9-F84C-4F62-AEC8-FF6D35D5D7D8}" type="pres">
      <dgm:prSet presAssocID="{BF44941F-EB26-479D-9DAA-5F05B6B45B50}" presName="parentText2" presStyleLbl="node1" presStyleIdx="1" presStyleCnt="3">
        <dgm:presLayoutVars>
          <dgm:chMax/>
          <dgm:chPref val="3"/>
          <dgm:bulletEnabled val="1"/>
        </dgm:presLayoutVars>
      </dgm:prSet>
      <dgm:spPr/>
      <dgm:t>
        <a:bodyPr/>
        <a:lstStyle/>
        <a:p>
          <a:endParaRPr lang="en-GB"/>
        </a:p>
      </dgm:t>
    </dgm:pt>
    <dgm:pt modelId="{6B7F2139-524D-4387-AD3D-889E5AFB7B6D}" type="pres">
      <dgm:prSet presAssocID="{BF44941F-EB26-479D-9DAA-5F05B6B45B50}" presName="childText2" presStyleLbl="solidAlignAcc1" presStyleIdx="1" presStyleCnt="3" custLinFactNeighborX="-2310" custLinFactNeighborY="864">
        <dgm:presLayoutVars>
          <dgm:chMax val="0"/>
          <dgm:chPref val="0"/>
          <dgm:bulletEnabled val="1"/>
        </dgm:presLayoutVars>
      </dgm:prSet>
      <dgm:spPr/>
      <dgm:t>
        <a:bodyPr/>
        <a:lstStyle/>
        <a:p>
          <a:endParaRPr lang="en-GB"/>
        </a:p>
      </dgm:t>
    </dgm:pt>
    <dgm:pt modelId="{CCF384AB-8F0E-4D41-B9B3-EE2E71049ED4}" type="pres">
      <dgm:prSet presAssocID="{18687707-E24E-41A6-B9C9-1B62B0CCD784}" presName="parentText3" presStyleLbl="node1" presStyleIdx="2" presStyleCnt="3">
        <dgm:presLayoutVars>
          <dgm:chMax/>
          <dgm:chPref val="3"/>
          <dgm:bulletEnabled val="1"/>
        </dgm:presLayoutVars>
      </dgm:prSet>
      <dgm:spPr/>
      <dgm:t>
        <a:bodyPr/>
        <a:lstStyle/>
        <a:p>
          <a:endParaRPr lang="en-GB"/>
        </a:p>
      </dgm:t>
    </dgm:pt>
    <dgm:pt modelId="{5BA38036-6A17-49F3-B277-6F76FE97B476}" type="pres">
      <dgm:prSet presAssocID="{18687707-E24E-41A6-B9C9-1B62B0CCD784}" presName="childText3" presStyleLbl="solidAlignAcc1" presStyleIdx="2" presStyleCnt="3">
        <dgm:presLayoutVars>
          <dgm:chMax val="0"/>
          <dgm:chPref val="0"/>
          <dgm:bulletEnabled val="1"/>
        </dgm:presLayoutVars>
      </dgm:prSet>
      <dgm:spPr/>
      <dgm:t>
        <a:bodyPr/>
        <a:lstStyle/>
        <a:p>
          <a:endParaRPr lang="en-GB"/>
        </a:p>
      </dgm:t>
    </dgm:pt>
  </dgm:ptLst>
  <dgm:cxnLst>
    <dgm:cxn modelId="{F0D9C6F8-CC48-4E25-A3CD-211E8CDFA2C7}" srcId="{18687707-E24E-41A6-B9C9-1B62B0CCD784}" destId="{107114DF-59FC-4342-BB13-5D2A45F0E8AC}" srcOrd="0" destOrd="0" parTransId="{AAC2A39D-4FF5-4F5A-AAE7-ABC6554B2B5B}" sibTransId="{42982085-9CE2-4B2B-80B1-AA3CA972C5C1}"/>
    <dgm:cxn modelId="{FBB95599-BEC0-4746-98DC-CAEF0C2B4929}" srcId="{BF44941F-EB26-479D-9DAA-5F05B6B45B50}" destId="{AF773746-C608-4EDC-8E3F-11F3148CE904}" srcOrd="0" destOrd="0" parTransId="{659965FC-7C2A-4AC2-894C-7A0DE4ABDA65}" sibTransId="{2DF748EE-A896-40E0-8611-6010425E12E8}"/>
    <dgm:cxn modelId="{1A6D06DB-A755-453B-8227-1D5737117649}" type="presOf" srcId="{AF773746-C608-4EDC-8E3F-11F3148CE904}" destId="{6B7F2139-524D-4387-AD3D-889E5AFB7B6D}" srcOrd="0" destOrd="0" presId="urn:microsoft.com/office/officeart/2009/3/layout/IncreasingArrowsProcess"/>
    <dgm:cxn modelId="{106B0390-8908-4FAD-8B56-A2DFD5F67566}" type="presOf" srcId="{107114DF-59FC-4342-BB13-5D2A45F0E8AC}" destId="{5BA38036-6A17-49F3-B277-6F76FE97B476}" srcOrd="0" destOrd="0" presId="urn:microsoft.com/office/officeart/2009/3/layout/IncreasingArrowsProcess"/>
    <dgm:cxn modelId="{39383DEB-1757-4A0D-9E93-28C33763842F}" srcId="{3A4BB3E8-F239-4B30-8D6E-ECD3E3D0B377}" destId="{18687707-E24E-41A6-B9C9-1B62B0CCD784}" srcOrd="2" destOrd="0" parTransId="{BD21FF9F-26E2-4A68-8E08-9A1A5CF376A8}" sibTransId="{BDF4C7C7-5FC3-4896-B973-22A32505EFFA}"/>
    <dgm:cxn modelId="{D2E8FC9D-F144-43FE-B4A3-90E6E420C229}" type="presOf" srcId="{18687707-E24E-41A6-B9C9-1B62B0CCD784}" destId="{CCF384AB-8F0E-4D41-B9B3-EE2E71049ED4}" srcOrd="0" destOrd="0" presId="urn:microsoft.com/office/officeart/2009/3/layout/IncreasingArrowsProcess"/>
    <dgm:cxn modelId="{C8462C63-F426-4982-8C5B-7783BD5ACA60}" srcId="{5842A1BA-1A6C-4CD7-95DF-B5E8D180CB4B}" destId="{3846C80D-CE92-4C8E-92C8-E819F42F63B7}" srcOrd="0" destOrd="0" parTransId="{38D4F53A-F4C7-4E4C-8AA7-8B63E09BB9B6}" sibTransId="{A8764D85-5857-4468-8242-7503A8D25BE9}"/>
    <dgm:cxn modelId="{17502357-A417-4478-A9E7-F7419CECC476}" srcId="{5842A1BA-1A6C-4CD7-95DF-B5E8D180CB4B}" destId="{76C96605-A77A-48AE-BD75-C2468EF4BF17}" srcOrd="1" destOrd="0" parTransId="{E22DFCFE-3EDF-47AF-8928-D9CFC81F7F9B}" sibTransId="{3AE5DCC8-56EB-4621-BF86-5D7C8D23105F}"/>
    <dgm:cxn modelId="{A50431DF-AD3A-499A-98A7-60B891D96648}" srcId="{3A4BB3E8-F239-4B30-8D6E-ECD3E3D0B377}" destId="{BF44941F-EB26-479D-9DAA-5F05B6B45B50}" srcOrd="1" destOrd="0" parTransId="{376CA0FC-1F18-4E7C-8804-4079F5FCF626}" sibTransId="{6AD0A7B0-658D-48AC-94FD-5DDA66F9C419}"/>
    <dgm:cxn modelId="{B62B38B5-C321-443F-B719-E7DC829EFD90}" type="presOf" srcId="{3846C80D-CE92-4C8E-92C8-E819F42F63B7}" destId="{F67D5A8D-A341-4D95-84E5-C1C7C8DBE229}" srcOrd="0" destOrd="0" presId="urn:microsoft.com/office/officeart/2009/3/layout/IncreasingArrowsProcess"/>
    <dgm:cxn modelId="{50DF6168-9DC9-447E-B902-9063B341B46C}" srcId="{3A4BB3E8-F239-4B30-8D6E-ECD3E3D0B377}" destId="{5842A1BA-1A6C-4CD7-95DF-B5E8D180CB4B}" srcOrd="0" destOrd="0" parTransId="{BEB2F1E4-D69C-4E1B-84F7-D85049249550}" sibTransId="{6878BEAB-7C31-427E-9EB2-84659E41E851}"/>
    <dgm:cxn modelId="{95D3C584-4FAC-4B49-8499-2978E9546030}" type="presOf" srcId="{3A4BB3E8-F239-4B30-8D6E-ECD3E3D0B377}" destId="{C20CCE9B-09EE-4FFC-AAE2-6284D70F1852}" srcOrd="0" destOrd="0" presId="urn:microsoft.com/office/officeart/2009/3/layout/IncreasingArrowsProcess"/>
    <dgm:cxn modelId="{CCFAFF3D-AEE7-47CA-B727-027AC01C2155}" type="presOf" srcId="{5842A1BA-1A6C-4CD7-95DF-B5E8D180CB4B}" destId="{9E980514-142B-488D-95F9-0DE9D09028DC}" srcOrd="0" destOrd="0" presId="urn:microsoft.com/office/officeart/2009/3/layout/IncreasingArrowsProcess"/>
    <dgm:cxn modelId="{47C3C631-A2D1-45C7-ADC3-ED3762F21AED}" type="presOf" srcId="{BF44941F-EB26-479D-9DAA-5F05B6B45B50}" destId="{564A0CF9-F84C-4F62-AEC8-FF6D35D5D7D8}" srcOrd="0" destOrd="0" presId="urn:microsoft.com/office/officeart/2009/3/layout/IncreasingArrowsProcess"/>
    <dgm:cxn modelId="{EA9392EF-0B95-4CC1-887B-EA998BFDFD8F}" type="presOf" srcId="{76C96605-A77A-48AE-BD75-C2468EF4BF17}" destId="{F67D5A8D-A341-4D95-84E5-C1C7C8DBE229}" srcOrd="0" destOrd="1" presId="urn:microsoft.com/office/officeart/2009/3/layout/IncreasingArrowsProcess"/>
    <dgm:cxn modelId="{9DC0A76B-E3E3-42A4-87F9-BEADFCD6D65B}" type="presParOf" srcId="{C20CCE9B-09EE-4FFC-AAE2-6284D70F1852}" destId="{9E980514-142B-488D-95F9-0DE9D09028DC}" srcOrd="0" destOrd="0" presId="urn:microsoft.com/office/officeart/2009/3/layout/IncreasingArrowsProcess"/>
    <dgm:cxn modelId="{5255FC56-DD01-4444-AEAA-C6961EC1FE94}" type="presParOf" srcId="{C20CCE9B-09EE-4FFC-AAE2-6284D70F1852}" destId="{F67D5A8D-A341-4D95-84E5-C1C7C8DBE229}" srcOrd="1" destOrd="0" presId="urn:microsoft.com/office/officeart/2009/3/layout/IncreasingArrowsProcess"/>
    <dgm:cxn modelId="{A044686F-1C1F-48A9-9DDF-9C5D91E55721}" type="presParOf" srcId="{C20CCE9B-09EE-4FFC-AAE2-6284D70F1852}" destId="{564A0CF9-F84C-4F62-AEC8-FF6D35D5D7D8}" srcOrd="2" destOrd="0" presId="urn:microsoft.com/office/officeart/2009/3/layout/IncreasingArrowsProcess"/>
    <dgm:cxn modelId="{0B16604C-3CFA-4ECB-B5FB-38ED4F64E7F1}" type="presParOf" srcId="{C20CCE9B-09EE-4FFC-AAE2-6284D70F1852}" destId="{6B7F2139-524D-4387-AD3D-889E5AFB7B6D}" srcOrd="3" destOrd="0" presId="urn:microsoft.com/office/officeart/2009/3/layout/IncreasingArrowsProcess"/>
    <dgm:cxn modelId="{6A4E4006-5BBC-484B-801D-0BDAEBD2ACE1}" type="presParOf" srcId="{C20CCE9B-09EE-4FFC-AAE2-6284D70F1852}" destId="{CCF384AB-8F0E-4D41-B9B3-EE2E71049ED4}" srcOrd="4" destOrd="0" presId="urn:microsoft.com/office/officeart/2009/3/layout/IncreasingArrowsProcess"/>
    <dgm:cxn modelId="{7546E297-154F-4D7C-99C5-2626A1A8F4B0}" type="presParOf" srcId="{C20CCE9B-09EE-4FFC-AAE2-6284D70F1852}" destId="{5BA38036-6A17-49F3-B277-6F76FE97B476}" srcOrd="5"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B25D28-7087-4621-92E1-1FDB109B877E}" type="doc">
      <dgm:prSet loTypeId="urn:microsoft.com/office/officeart/2005/8/layout/process1" loCatId="process" qsTypeId="urn:microsoft.com/office/officeart/2005/8/quickstyle/simple1" qsCatId="simple" csTypeId="urn:microsoft.com/office/officeart/2005/8/colors/accent6_2" csCatId="accent6" phldr="1"/>
      <dgm:spPr/>
    </dgm:pt>
    <dgm:pt modelId="{13AAB31F-3615-40DE-9586-E6985974CCD1}">
      <dgm:prSet phldrT="[Text]"/>
      <dgm:spPr/>
      <dgm:t>
        <a:bodyPr/>
        <a:lstStyle/>
        <a:p>
          <a:endParaRPr lang="en-GB" dirty="0"/>
        </a:p>
      </dgm:t>
    </dgm:pt>
    <dgm:pt modelId="{8D96B784-ACEE-415F-A55D-801C0A605239}" type="parTrans" cxnId="{F46B12BD-E926-483A-92D7-C1E2BF95F897}">
      <dgm:prSet/>
      <dgm:spPr/>
      <dgm:t>
        <a:bodyPr/>
        <a:lstStyle/>
        <a:p>
          <a:endParaRPr lang="en-GB"/>
        </a:p>
      </dgm:t>
    </dgm:pt>
    <dgm:pt modelId="{B4894BF9-66D8-47EF-9FC3-068C93A325A0}" type="sibTrans" cxnId="{F46B12BD-E926-483A-92D7-C1E2BF95F897}">
      <dgm:prSet/>
      <dgm:spPr/>
      <dgm:t>
        <a:bodyPr/>
        <a:lstStyle/>
        <a:p>
          <a:endParaRPr lang="en-GB"/>
        </a:p>
      </dgm:t>
    </dgm:pt>
    <dgm:pt modelId="{A0494DA9-D72F-407E-9006-EE89FBD42153}">
      <dgm:prSet phldrT="[Text]"/>
      <dgm:spPr/>
      <dgm:t>
        <a:bodyPr/>
        <a:lstStyle/>
        <a:p>
          <a:endParaRPr lang="en-GB" dirty="0"/>
        </a:p>
      </dgm:t>
    </dgm:pt>
    <dgm:pt modelId="{D6EE2FBC-A98A-4B3C-A79E-D414AC9A5C9F}" type="parTrans" cxnId="{77CFC38F-F3E8-474C-82B6-A7B9038B6778}">
      <dgm:prSet/>
      <dgm:spPr/>
      <dgm:t>
        <a:bodyPr/>
        <a:lstStyle/>
        <a:p>
          <a:endParaRPr lang="en-GB"/>
        </a:p>
      </dgm:t>
    </dgm:pt>
    <dgm:pt modelId="{75209411-8F77-4D85-8CD9-B8421AD29D62}" type="sibTrans" cxnId="{77CFC38F-F3E8-474C-82B6-A7B9038B6778}">
      <dgm:prSet/>
      <dgm:spPr/>
      <dgm:t>
        <a:bodyPr/>
        <a:lstStyle/>
        <a:p>
          <a:endParaRPr lang="en-GB"/>
        </a:p>
      </dgm:t>
    </dgm:pt>
    <dgm:pt modelId="{E84433C0-EAE7-45D7-B27B-1C448E9069A1}" type="pres">
      <dgm:prSet presAssocID="{24B25D28-7087-4621-92E1-1FDB109B877E}" presName="Name0" presStyleCnt="0">
        <dgm:presLayoutVars>
          <dgm:dir/>
          <dgm:resizeHandles val="exact"/>
        </dgm:presLayoutVars>
      </dgm:prSet>
      <dgm:spPr/>
    </dgm:pt>
    <dgm:pt modelId="{38E5010B-49A8-463E-AA67-8B34B327E06B}" type="pres">
      <dgm:prSet presAssocID="{13AAB31F-3615-40DE-9586-E6985974CCD1}" presName="node" presStyleLbl="node1" presStyleIdx="0" presStyleCnt="2">
        <dgm:presLayoutVars>
          <dgm:bulletEnabled val="1"/>
        </dgm:presLayoutVars>
      </dgm:prSet>
      <dgm:spPr/>
      <dgm:t>
        <a:bodyPr/>
        <a:lstStyle/>
        <a:p>
          <a:endParaRPr lang="en-GB"/>
        </a:p>
      </dgm:t>
    </dgm:pt>
    <dgm:pt modelId="{013CEED2-C023-459B-9FBB-42AB2CC0DC19}" type="pres">
      <dgm:prSet presAssocID="{B4894BF9-66D8-47EF-9FC3-068C93A325A0}" presName="sibTrans" presStyleLbl="sibTrans2D1" presStyleIdx="0" presStyleCnt="1"/>
      <dgm:spPr/>
      <dgm:t>
        <a:bodyPr/>
        <a:lstStyle/>
        <a:p>
          <a:endParaRPr lang="en-GB"/>
        </a:p>
      </dgm:t>
    </dgm:pt>
    <dgm:pt modelId="{1C58A376-F408-4350-88E5-9F8346EBDEF2}" type="pres">
      <dgm:prSet presAssocID="{B4894BF9-66D8-47EF-9FC3-068C93A325A0}" presName="connectorText" presStyleLbl="sibTrans2D1" presStyleIdx="0" presStyleCnt="1"/>
      <dgm:spPr/>
      <dgm:t>
        <a:bodyPr/>
        <a:lstStyle/>
        <a:p>
          <a:endParaRPr lang="en-GB"/>
        </a:p>
      </dgm:t>
    </dgm:pt>
    <dgm:pt modelId="{08DC0358-91B6-468A-9EEF-F3C985E7A980}" type="pres">
      <dgm:prSet presAssocID="{A0494DA9-D72F-407E-9006-EE89FBD42153}" presName="node" presStyleLbl="node1" presStyleIdx="1" presStyleCnt="2">
        <dgm:presLayoutVars>
          <dgm:bulletEnabled val="1"/>
        </dgm:presLayoutVars>
      </dgm:prSet>
      <dgm:spPr/>
      <dgm:t>
        <a:bodyPr/>
        <a:lstStyle/>
        <a:p>
          <a:endParaRPr lang="en-GB"/>
        </a:p>
      </dgm:t>
    </dgm:pt>
  </dgm:ptLst>
  <dgm:cxnLst>
    <dgm:cxn modelId="{9D424FC0-EABC-48E2-9E4E-31E17A701CB7}" type="presOf" srcId="{24B25D28-7087-4621-92E1-1FDB109B877E}" destId="{E84433C0-EAE7-45D7-B27B-1C448E9069A1}" srcOrd="0" destOrd="0" presId="urn:microsoft.com/office/officeart/2005/8/layout/process1"/>
    <dgm:cxn modelId="{2CB33363-B757-4674-9122-2993660D52E3}" type="presOf" srcId="{A0494DA9-D72F-407E-9006-EE89FBD42153}" destId="{08DC0358-91B6-468A-9EEF-F3C985E7A980}" srcOrd="0" destOrd="0" presId="urn:microsoft.com/office/officeart/2005/8/layout/process1"/>
    <dgm:cxn modelId="{F71A7CCD-A34B-4C0D-81ED-38E4EDC592F5}" type="presOf" srcId="{B4894BF9-66D8-47EF-9FC3-068C93A325A0}" destId="{1C58A376-F408-4350-88E5-9F8346EBDEF2}" srcOrd="1" destOrd="0" presId="urn:microsoft.com/office/officeart/2005/8/layout/process1"/>
    <dgm:cxn modelId="{10ED64F4-03B3-4716-A357-9F35513AF7FE}" type="presOf" srcId="{13AAB31F-3615-40DE-9586-E6985974CCD1}" destId="{38E5010B-49A8-463E-AA67-8B34B327E06B}" srcOrd="0" destOrd="0" presId="urn:microsoft.com/office/officeart/2005/8/layout/process1"/>
    <dgm:cxn modelId="{7A62DAA0-1A7E-4235-B763-F5DCC4C15715}" type="presOf" srcId="{B4894BF9-66D8-47EF-9FC3-068C93A325A0}" destId="{013CEED2-C023-459B-9FBB-42AB2CC0DC19}" srcOrd="0" destOrd="0" presId="urn:microsoft.com/office/officeart/2005/8/layout/process1"/>
    <dgm:cxn modelId="{77CFC38F-F3E8-474C-82B6-A7B9038B6778}" srcId="{24B25D28-7087-4621-92E1-1FDB109B877E}" destId="{A0494DA9-D72F-407E-9006-EE89FBD42153}" srcOrd="1" destOrd="0" parTransId="{D6EE2FBC-A98A-4B3C-A79E-D414AC9A5C9F}" sibTransId="{75209411-8F77-4D85-8CD9-B8421AD29D62}"/>
    <dgm:cxn modelId="{F46B12BD-E926-483A-92D7-C1E2BF95F897}" srcId="{24B25D28-7087-4621-92E1-1FDB109B877E}" destId="{13AAB31F-3615-40DE-9586-E6985974CCD1}" srcOrd="0" destOrd="0" parTransId="{8D96B784-ACEE-415F-A55D-801C0A605239}" sibTransId="{B4894BF9-66D8-47EF-9FC3-068C93A325A0}"/>
    <dgm:cxn modelId="{4B4ADB57-7F69-43BA-86AB-37BAEEAE73C8}" type="presParOf" srcId="{E84433C0-EAE7-45D7-B27B-1C448E9069A1}" destId="{38E5010B-49A8-463E-AA67-8B34B327E06B}" srcOrd="0" destOrd="0" presId="urn:microsoft.com/office/officeart/2005/8/layout/process1"/>
    <dgm:cxn modelId="{4E4FD946-55CF-4995-89F4-1C568D5F8DA8}" type="presParOf" srcId="{E84433C0-EAE7-45D7-B27B-1C448E9069A1}" destId="{013CEED2-C023-459B-9FBB-42AB2CC0DC19}" srcOrd="1" destOrd="0" presId="urn:microsoft.com/office/officeart/2005/8/layout/process1"/>
    <dgm:cxn modelId="{E48D7779-5E1B-4A24-BEEA-2C0B338C07AF}" type="presParOf" srcId="{013CEED2-C023-459B-9FBB-42AB2CC0DC19}" destId="{1C58A376-F408-4350-88E5-9F8346EBDEF2}" srcOrd="0" destOrd="0" presId="urn:microsoft.com/office/officeart/2005/8/layout/process1"/>
    <dgm:cxn modelId="{1A2ED8DD-989B-4FE3-9950-8561D2E2BB3A}" type="presParOf" srcId="{E84433C0-EAE7-45D7-B27B-1C448E9069A1}" destId="{08DC0358-91B6-468A-9EEF-F3C985E7A980}" srcOrd="2"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83FFCC-5EF0-4DBC-B245-608BA2463C73}"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en-GB"/>
        </a:p>
      </dgm:t>
    </dgm:pt>
    <dgm:pt modelId="{48146913-C60E-4CF0-AED7-01DEAE6D47DA}">
      <dgm:prSet phldrT="[Text]"/>
      <dgm:spPr>
        <a:xfrm>
          <a:off x="4395" y="91998"/>
          <a:ext cx="1498722" cy="749361"/>
        </a:xfr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GB">
              <a:solidFill>
                <a:sysClr val="window" lastClr="FFFFFF"/>
              </a:solidFill>
              <a:latin typeface="Calibri"/>
              <a:ea typeface="+mn-ea"/>
              <a:cs typeface="+mn-cs"/>
            </a:rPr>
            <a:t>Wider determinants of health</a:t>
          </a:r>
        </a:p>
      </dgm:t>
    </dgm:pt>
    <dgm:pt modelId="{0FA545CC-53AC-4641-A20F-14F259B0CCB8}" type="parTrans" cxnId="{880B0DFB-BF1F-4290-A1BB-5C1913E63886}">
      <dgm:prSet/>
      <dgm:spPr/>
      <dgm:t>
        <a:bodyPr/>
        <a:lstStyle/>
        <a:p>
          <a:endParaRPr lang="en-GB"/>
        </a:p>
      </dgm:t>
    </dgm:pt>
    <dgm:pt modelId="{EB00DB4B-BD51-42FE-AA95-BB75CCB7AD82}" type="sibTrans" cxnId="{880B0DFB-BF1F-4290-A1BB-5C1913E63886}">
      <dgm:prSet/>
      <dgm:spPr/>
      <dgm:t>
        <a:bodyPr/>
        <a:lstStyle/>
        <a:p>
          <a:endParaRPr lang="en-GB"/>
        </a:p>
      </dgm:t>
    </dgm:pt>
    <dgm:pt modelId="{03C9370A-0CD2-4967-BD34-578FA0EDAAFD}">
      <dgm:prSet phldrT="[Text]"/>
      <dgm:spPr>
        <a:xfrm>
          <a:off x="304139" y="1028699"/>
          <a:ext cx="1198977" cy="749361"/>
        </a:xfrm>
        <a:solidFill>
          <a:sysClr val="window" lastClr="FFFFFF">
            <a:alpha val="90000"/>
            <a:hueOff val="0"/>
            <a:satOff val="0"/>
            <a:lumOff val="0"/>
            <a:alphaOff val="0"/>
          </a:sysClr>
        </a:solidFill>
        <a:ln w="25400" cap="flat" cmpd="sng" algn="ctr">
          <a:solidFill>
            <a:srgbClr val="8064A2">
              <a:hueOff val="0"/>
              <a:satOff val="0"/>
              <a:lumOff val="0"/>
              <a:alphaOff val="0"/>
            </a:srgbClr>
          </a:solidFill>
          <a:prstDash val="solid"/>
        </a:ln>
        <a:effectLst/>
      </dgm:spPr>
      <dgm:t>
        <a:bodyPr/>
        <a:lstStyle/>
        <a:p>
          <a:r>
            <a:rPr lang="en-GB" dirty="0">
              <a:solidFill>
                <a:sysClr val="windowText" lastClr="000000"/>
              </a:solidFill>
              <a:latin typeface="Calibri"/>
              <a:ea typeface="+mn-ea"/>
              <a:cs typeface="+mn-cs"/>
            </a:rPr>
            <a:t>I am able to support myself and my family financially</a:t>
          </a:r>
          <a:endParaRPr lang="en-GB">
            <a:solidFill>
              <a:sysClr val="windowText" lastClr="000000"/>
            </a:solidFill>
            <a:latin typeface="Calibri"/>
            <a:ea typeface="+mn-ea"/>
            <a:cs typeface="+mn-cs"/>
          </a:endParaRPr>
        </a:p>
      </dgm:t>
    </dgm:pt>
    <dgm:pt modelId="{9F2E94ED-ED0A-446B-AB2D-0F24C61AC7A4}" type="parTrans" cxnId="{95FF9FCE-7CA2-4A01-B3FD-8540E5B3A01B}">
      <dgm:prSet/>
      <dgm:spPr>
        <a:xfrm>
          <a:off x="154267" y="841359"/>
          <a:ext cx="149872" cy="562020"/>
        </a:xfrm>
        <a:noFill/>
        <a:ln w="25400" cap="flat" cmpd="sng" algn="ctr">
          <a:solidFill>
            <a:srgbClr val="4BACC6">
              <a:hueOff val="0"/>
              <a:satOff val="0"/>
              <a:lumOff val="0"/>
              <a:alphaOff val="0"/>
            </a:srgbClr>
          </a:solidFill>
          <a:prstDash val="solid"/>
        </a:ln>
        <a:effectLst/>
      </dgm:spPr>
      <dgm:t>
        <a:bodyPr/>
        <a:lstStyle/>
        <a:p>
          <a:endParaRPr lang="en-GB"/>
        </a:p>
      </dgm:t>
    </dgm:pt>
    <dgm:pt modelId="{5EACA9F7-9DFA-4FD4-9334-8DCFB8F49503}" type="sibTrans" cxnId="{95FF9FCE-7CA2-4A01-B3FD-8540E5B3A01B}">
      <dgm:prSet/>
      <dgm:spPr/>
      <dgm:t>
        <a:bodyPr/>
        <a:lstStyle/>
        <a:p>
          <a:endParaRPr lang="en-GB"/>
        </a:p>
      </dgm:t>
    </dgm:pt>
    <dgm:pt modelId="{D5FC9860-19F1-4712-86F6-8902FE5AB659}">
      <dgm:prSet phldrT="[Text]"/>
      <dgm:spPr>
        <a:xfrm>
          <a:off x="304139" y="1965401"/>
          <a:ext cx="1198977" cy="749361"/>
        </a:xfrm>
        <a:solidFill>
          <a:sysClr val="window" lastClr="FFFFFF">
            <a:alpha val="90000"/>
            <a:hueOff val="0"/>
            <a:satOff val="0"/>
            <a:lumOff val="0"/>
            <a:alphaOff val="0"/>
          </a:sysClr>
        </a:solidFill>
        <a:ln w="25400" cap="flat" cmpd="sng" algn="ctr">
          <a:solidFill>
            <a:srgbClr val="8064A2">
              <a:hueOff val="-279048"/>
              <a:satOff val="1681"/>
              <a:lumOff val="135"/>
              <a:alphaOff val="0"/>
            </a:srgbClr>
          </a:solidFill>
          <a:prstDash val="solid"/>
        </a:ln>
        <a:effectLst/>
      </dgm:spPr>
      <dgm:t>
        <a:bodyPr/>
        <a:lstStyle/>
        <a:p>
          <a:r>
            <a:rPr lang="en-GB" dirty="0">
              <a:solidFill>
                <a:sysClr val="windowText" lastClr="000000"/>
              </a:solidFill>
              <a:latin typeface="Calibri"/>
              <a:ea typeface="+mn-ea"/>
              <a:cs typeface="+mn-cs"/>
            </a:rPr>
            <a:t>I am satisfied with my home and where I live</a:t>
          </a:r>
          <a:endParaRPr lang="en-GB">
            <a:solidFill>
              <a:sysClr val="windowText" lastClr="000000"/>
            </a:solidFill>
            <a:latin typeface="Calibri"/>
            <a:ea typeface="+mn-ea"/>
            <a:cs typeface="+mn-cs"/>
          </a:endParaRPr>
        </a:p>
      </dgm:t>
    </dgm:pt>
    <dgm:pt modelId="{51AB2A08-CC85-4AD7-AB42-6A88EC990196}" type="parTrans" cxnId="{84E1BA82-2935-4DB4-B6E1-4C5AEBC2B06F}">
      <dgm:prSet/>
      <dgm:spPr>
        <a:xfrm>
          <a:off x="154267" y="841359"/>
          <a:ext cx="149872" cy="1498722"/>
        </a:xfrm>
        <a:noFill/>
        <a:ln w="25400" cap="flat" cmpd="sng" algn="ctr">
          <a:solidFill>
            <a:srgbClr val="4BACC6">
              <a:hueOff val="0"/>
              <a:satOff val="0"/>
              <a:lumOff val="0"/>
              <a:alphaOff val="0"/>
            </a:srgbClr>
          </a:solidFill>
          <a:prstDash val="solid"/>
        </a:ln>
        <a:effectLst/>
      </dgm:spPr>
      <dgm:t>
        <a:bodyPr/>
        <a:lstStyle/>
        <a:p>
          <a:endParaRPr lang="en-GB"/>
        </a:p>
      </dgm:t>
    </dgm:pt>
    <dgm:pt modelId="{F06F45F2-F9F8-4673-B08B-BFA437185CA2}" type="sibTrans" cxnId="{84E1BA82-2935-4DB4-B6E1-4C5AEBC2B06F}">
      <dgm:prSet/>
      <dgm:spPr/>
      <dgm:t>
        <a:bodyPr/>
        <a:lstStyle/>
        <a:p>
          <a:endParaRPr lang="en-GB"/>
        </a:p>
      </dgm:t>
    </dgm:pt>
    <dgm:pt modelId="{E8399CEA-2883-4753-9679-41962420F5D4}">
      <dgm:prSet phldrT="[Text]"/>
      <dgm:spPr>
        <a:xfrm>
          <a:off x="1877798" y="91998"/>
          <a:ext cx="1498722" cy="749361"/>
        </a:xfrm>
        <a:solidFill>
          <a:srgbClr val="8064A2">
            <a:hueOff val="-1116192"/>
            <a:satOff val="6725"/>
            <a:lumOff val="539"/>
            <a:alphaOff val="0"/>
          </a:srgbClr>
        </a:solidFill>
        <a:ln w="25400" cap="flat" cmpd="sng" algn="ctr">
          <a:solidFill>
            <a:sysClr val="window" lastClr="FFFFFF">
              <a:hueOff val="0"/>
              <a:satOff val="0"/>
              <a:lumOff val="0"/>
              <a:alphaOff val="0"/>
            </a:sysClr>
          </a:solidFill>
          <a:prstDash val="solid"/>
        </a:ln>
        <a:effectLst/>
      </dgm:spPr>
      <dgm:t>
        <a:bodyPr/>
        <a:lstStyle/>
        <a:p>
          <a:r>
            <a:rPr lang="en-GB">
              <a:solidFill>
                <a:sysClr val="window" lastClr="FFFFFF"/>
              </a:solidFill>
              <a:latin typeface="Calibri"/>
              <a:ea typeface="+mn-ea"/>
              <a:cs typeface="+mn-cs"/>
            </a:rPr>
            <a:t>Healthy lives</a:t>
          </a:r>
        </a:p>
      </dgm:t>
    </dgm:pt>
    <dgm:pt modelId="{ED9A7153-12A1-49B8-8C5F-D7FCA3A18E50}" type="parTrans" cxnId="{45D87867-0617-43DC-9746-736925B39181}">
      <dgm:prSet/>
      <dgm:spPr/>
      <dgm:t>
        <a:bodyPr/>
        <a:lstStyle/>
        <a:p>
          <a:endParaRPr lang="en-GB"/>
        </a:p>
      </dgm:t>
    </dgm:pt>
    <dgm:pt modelId="{90DCA6D4-A961-4E86-9FCE-06A4364F77C0}" type="sibTrans" cxnId="{45D87867-0617-43DC-9746-736925B39181}">
      <dgm:prSet/>
      <dgm:spPr/>
      <dgm:t>
        <a:bodyPr/>
        <a:lstStyle/>
        <a:p>
          <a:endParaRPr lang="en-GB"/>
        </a:p>
      </dgm:t>
    </dgm:pt>
    <dgm:pt modelId="{A5F6B632-107C-4B30-B298-DC16653857D4}">
      <dgm:prSet phldrT="[Text]"/>
      <dgm:spPr>
        <a:xfrm>
          <a:off x="2177542" y="1028699"/>
          <a:ext cx="1198977" cy="749361"/>
        </a:xfrm>
        <a:solidFill>
          <a:sysClr val="window" lastClr="FFFFFF">
            <a:alpha val="90000"/>
            <a:hueOff val="0"/>
            <a:satOff val="0"/>
            <a:lumOff val="0"/>
            <a:alphaOff val="0"/>
          </a:sysClr>
        </a:solidFill>
        <a:ln w="25400" cap="flat" cmpd="sng" algn="ctr">
          <a:solidFill>
            <a:srgbClr val="8064A2">
              <a:hueOff val="-1116192"/>
              <a:satOff val="6725"/>
              <a:lumOff val="539"/>
              <a:alphaOff val="0"/>
            </a:srgbClr>
          </a:solidFill>
          <a:prstDash val="solid"/>
        </a:ln>
        <a:effectLst/>
      </dgm:spPr>
      <dgm:t>
        <a:bodyPr/>
        <a:lstStyle/>
        <a:p>
          <a:r>
            <a:rPr lang="en-GB" dirty="0">
              <a:solidFill>
                <a:sysClr val="windowText" lastClr="000000"/>
              </a:solidFill>
              <a:latin typeface="Calibri"/>
              <a:ea typeface="+mn-ea"/>
              <a:cs typeface="+mn-cs"/>
            </a:rPr>
            <a:t>I understand the ways to live a healthy life</a:t>
          </a:r>
          <a:endParaRPr lang="en-GB">
            <a:solidFill>
              <a:sysClr val="windowText" lastClr="000000">
                <a:hueOff val="0"/>
                <a:satOff val="0"/>
                <a:lumOff val="0"/>
                <a:alphaOff val="0"/>
              </a:sysClr>
            </a:solidFill>
            <a:latin typeface="Calibri"/>
            <a:ea typeface="+mn-ea"/>
            <a:cs typeface="+mn-cs"/>
          </a:endParaRPr>
        </a:p>
      </dgm:t>
    </dgm:pt>
    <dgm:pt modelId="{C52876CE-4993-4D8B-A6B7-4C2AEA138FD5}" type="parTrans" cxnId="{A00C354C-A301-4954-99E0-CAF540A5BC16}">
      <dgm:prSet/>
      <dgm:spPr>
        <a:xfrm>
          <a:off x="2027670" y="841359"/>
          <a:ext cx="149872" cy="562020"/>
        </a:xfrm>
        <a:noFill/>
        <a:ln w="25400" cap="flat" cmpd="sng" algn="ctr">
          <a:solidFill>
            <a:srgbClr val="4BACC6">
              <a:hueOff val="0"/>
              <a:satOff val="0"/>
              <a:lumOff val="0"/>
              <a:alphaOff val="0"/>
            </a:srgbClr>
          </a:solidFill>
          <a:prstDash val="solid"/>
        </a:ln>
        <a:effectLst/>
      </dgm:spPr>
      <dgm:t>
        <a:bodyPr/>
        <a:lstStyle/>
        <a:p>
          <a:endParaRPr lang="en-GB"/>
        </a:p>
      </dgm:t>
    </dgm:pt>
    <dgm:pt modelId="{DBD5D639-6FB6-477D-BA7D-60053EEAB3C2}" type="sibTrans" cxnId="{A00C354C-A301-4954-99E0-CAF540A5BC16}">
      <dgm:prSet/>
      <dgm:spPr/>
      <dgm:t>
        <a:bodyPr/>
        <a:lstStyle/>
        <a:p>
          <a:endParaRPr lang="en-GB"/>
        </a:p>
      </dgm:t>
    </dgm:pt>
    <dgm:pt modelId="{E000BCE3-0806-4801-9F19-3846C235D5A5}">
      <dgm:prSet phldrT="[Text]"/>
      <dgm:spPr>
        <a:xfrm>
          <a:off x="3751201" y="91998"/>
          <a:ext cx="1498722" cy="749361"/>
        </a:xfrm>
        <a:solidFill>
          <a:srgbClr val="8064A2">
            <a:hueOff val="-2232385"/>
            <a:satOff val="13449"/>
            <a:lumOff val="1078"/>
            <a:alphaOff val="0"/>
          </a:srgbClr>
        </a:solidFill>
        <a:ln w="25400" cap="flat" cmpd="sng" algn="ctr">
          <a:solidFill>
            <a:sysClr val="window" lastClr="FFFFFF">
              <a:hueOff val="0"/>
              <a:satOff val="0"/>
              <a:lumOff val="0"/>
              <a:alphaOff val="0"/>
            </a:sysClr>
          </a:solidFill>
          <a:prstDash val="solid"/>
        </a:ln>
        <a:effectLst/>
      </dgm:spPr>
      <dgm:t>
        <a:bodyPr/>
        <a:lstStyle/>
        <a:p>
          <a:r>
            <a:rPr lang="en-GB">
              <a:solidFill>
                <a:sysClr val="window" lastClr="FFFFFF"/>
              </a:solidFill>
              <a:latin typeface="Calibri"/>
              <a:ea typeface="+mn-ea"/>
              <a:cs typeface="+mn-cs"/>
            </a:rPr>
            <a:t>Quality of life</a:t>
          </a:r>
        </a:p>
      </dgm:t>
    </dgm:pt>
    <dgm:pt modelId="{4374BA1C-F3EE-424A-A64C-B643E7F50A8C}" type="parTrans" cxnId="{D2FFA0A6-3B70-416E-880D-EA632686D1AF}">
      <dgm:prSet/>
      <dgm:spPr/>
      <dgm:t>
        <a:bodyPr/>
        <a:lstStyle/>
        <a:p>
          <a:endParaRPr lang="en-GB"/>
        </a:p>
      </dgm:t>
    </dgm:pt>
    <dgm:pt modelId="{04FA23C2-E38A-4DF8-8A94-BA3AECACEBCE}" type="sibTrans" cxnId="{D2FFA0A6-3B70-416E-880D-EA632686D1AF}">
      <dgm:prSet/>
      <dgm:spPr/>
      <dgm:t>
        <a:bodyPr/>
        <a:lstStyle/>
        <a:p>
          <a:endParaRPr lang="en-GB"/>
        </a:p>
      </dgm:t>
    </dgm:pt>
    <dgm:pt modelId="{E74496BD-798B-4CDB-9627-626816E6DFD1}">
      <dgm:prSet phldrT="[Text]"/>
      <dgm:spPr>
        <a:xfrm>
          <a:off x="5624604" y="91998"/>
          <a:ext cx="1498722" cy="749361"/>
        </a:xfrm>
        <a:solidFill>
          <a:srgbClr val="8064A2">
            <a:hueOff val="-3348577"/>
            <a:satOff val="20174"/>
            <a:lumOff val="1617"/>
            <a:alphaOff val="0"/>
          </a:srgbClr>
        </a:solidFill>
        <a:ln w="25400" cap="flat" cmpd="sng" algn="ctr">
          <a:solidFill>
            <a:sysClr val="window" lastClr="FFFFFF">
              <a:hueOff val="0"/>
              <a:satOff val="0"/>
              <a:lumOff val="0"/>
              <a:alphaOff val="0"/>
            </a:sysClr>
          </a:solidFill>
          <a:prstDash val="solid"/>
        </a:ln>
        <a:effectLst/>
      </dgm:spPr>
      <dgm:t>
        <a:bodyPr/>
        <a:lstStyle/>
        <a:p>
          <a:r>
            <a:rPr lang="en-GB">
              <a:solidFill>
                <a:sysClr val="window" lastClr="FFFFFF"/>
              </a:solidFill>
              <a:latin typeface="Calibri"/>
              <a:ea typeface="+mn-ea"/>
              <a:cs typeface="+mn-cs"/>
            </a:rPr>
            <a:t>Quality of care and support</a:t>
          </a:r>
        </a:p>
      </dgm:t>
    </dgm:pt>
    <dgm:pt modelId="{3EDAF6B7-E846-46DD-A590-EC7551A3EAEE}" type="parTrans" cxnId="{B68997BB-B6C6-4280-8A54-D6EE47663A26}">
      <dgm:prSet/>
      <dgm:spPr/>
      <dgm:t>
        <a:bodyPr/>
        <a:lstStyle/>
        <a:p>
          <a:endParaRPr lang="en-GB"/>
        </a:p>
      </dgm:t>
    </dgm:pt>
    <dgm:pt modelId="{7E5787BD-55CB-48DE-86EA-55720B402ED9}" type="sibTrans" cxnId="{B68997BB-B6C6-4280-8A54-D6EE47663A26}">
      <dgm:prSet/>
      <dgm:spPr/>
      <dgm:t>
        <a:bodyPr/>
        <a:lstStyle/>
        <a:p>
          <a:endParaRPr lang="en-GB"/>
        </a:p>
      </dgm:t>
    </dgm:pt>
    <dgm:pt modelId="{DD793702-0065-4B6C-B2F8-B90A66BAFB85}">
      <dgm:prSet phldrT="[Text]"/>
      <dgm:spPr>
        <a:xfrm>
          <a:off x="7498007" y="91998"/>
          <a:ext cx="1498722" cy="749361"/>
        </a:xfrm>
        <a:solidFill>
          <a:srgbClr val="8064A2">
            <a:hueOff val="-4464770"/>
            <a:satOff val="26899"/>
            <a:lumOff val="2156"/>
            <a:alphaOff val="0"/>
          </a:srgbClr>
        </a:solidFill>
        <a:ln w="25400" cap="flat" cmpd="sng" algn="ctr">
          <a:solidFill>
            <a:sysClr val="window" lastClr="FFFFFF">
              <a:hueOff val="0"/>
              <a:satOff val="0"/>
              <a:lumOff val="0"/>
              <a:alphaOff val="0"/>
            </a:sysClr>
          </a:solidFill>
          <a:prstDash val="solid"/>
        </a:ln>
        <a:effectLst/>
      </dgm:spPr>
      <dgm:t>
        <a:bodyPr/>
        <a:lstStyle/>
        <a:p>
          <a:r>
            <a:rPr lang="en-GB">
              <a:solidFill>
                <a:sysClr val="window" lastClr="FFFFFF"/>
              </a:solidFill>
              <a:latin typeface="Calibri"/>
              <a:ea typeface="+mn-ea"/>
              <a:cs typeface="+mn-cs"/>
            </a:rPr>
            <a:t>Integrated health and care system</a:t>
          </a:r>
        </a:p>
      </dgm:t>
    </dgm:pt>
    <dgm:pt modelId="{FB254FD7-155C-440C-AFCA-1AA0B80DB8E4}" type="parTrans" cxnId="{EB74C9CA-7367-4C98-92D0-AA4674A76FA5}">
      <dgm:prSet/>
      <dgm:spPr/>
      <dgm:t>
        <a:bodyPr/>
        <a:lstStyle/>
        <a:p>
          <a:endParaRPr lang="en-GB"/>
        </a:p>
      </dgm:t>
    </dgm:pt>
    <dgm:pt modelId="{D82C8E7F-BE54-4301-B76A-9902F06422C5}" type="sibTrans" cxnId="{EB74C9CA-7367-4C98-92D0-AA4674A76FA5}">
      <dgm:prSet/>
      <dgm:spPr/>
      <dgm:t>
        <a:bodyPr/>
        <a:lstStyle/>
        <a:p>
          <a:endParaRPr lang="en-GB"/>
        </a:p>
      </dgm:t>
    </dgm:pt>
    <dgm:pt modelId="{9E4D786B-8FC3-414A-87D8-DD268C923255}">
      <dgm:prSet phldrT="[Text]"/>
      <dgm:spPr>
        <a:xfrm>
          <a:off x="304139" y="3838804"/>
          <a:ext cx="1198977" cy="749361"/>
        </a:xfrm>
        <a:solidFill>
          <a:sysClr val="window" lastClr="FFFFFF">
            <a:alpha val="90000"/>
            <a:hueOff val="0"/>
            <a:satOff val="0"/>
            <a:lumOff val="0"/>
            <a:alphaOff val="0"/>
          </a:sysClr>
        </a:solidFill>
        <a:ln w="25400" cap="flat" cmpd="sng" algn="ctr">
          <a:solidFill>
            <a:srgbClr val="8064A2">
              <a:hueOff val="-837144"/>
              <a:satOff val="5044"/>
              <a:lumOff val="404"/>
              <a:alphaOff val="0"/>
            </a:srgbClr>
          </a:solidFill>
          <a:prstDash val="solid"/>
        </a:ln>
        <a:effectLst/>
      </dgm:spPr>
      <dgm:t>
        <a:bodyPr/>
        <a:lstStyle/>
        <a:p>
          <a:r>
            <a:rPr lang="en-GB" dirty="0">
              <a:solidFill>
                <a:sysClr val="windowText" lastClr="000000"/>
              </a:solidFill>
              <a:latin typeface="Calibri"/>
              <a:ea typeface="+mn-ea"/>
              <a:cs typeface="+mn-cs"/>
            </a:rPr>
            <a:t>I feel safe from harm in my community </a:t>
          </a:r>
          <a:endParaRPr lang="en-GB">
            <a:solidFill>
              <a:sysClr val="windowText" lastClr="000000"/>
            </a:solidFill>
            <a:latin typeface="Calibri"/>
            <a:ea typeface="+mn-ea"/>
            <a:cs typeface="+mn-cs"/>
          </a:endParaRPr>
        </a:p>
      </dgm:t>
    </dgm:pt>
    <dgm:pt modelId="{5B9CB156-4D35-4B5C-8E10-3D1280D9C98F}" type="parTrans" cxnId="{DD14CFD9-2AAC-4C13-AECF-2E66B21F7868}">
      <dgm:prSet/>
      <dgm:spPr>
        <a:xfrm>
          <a:off x="154267" y="841359"/>
          <a:ext cx="149872" cy="3372125"/>
        </a:xfrm>
        <a:noFill/>
        <a:ln w="25400" cap="flat" cmpd="sng" algn="ctr">
          <a:solidFill>
            <a:srgbClr val="4BACC6">
              <a:hueOff val="0"/>
              <a:satOff val="0"/>
              <a:lumOff val="0"/>
              <a:alphaOff val="0"/>
            </a:srgbClr>
          </a:solidFill>
          <a:prstDash val="solid"/>
        </a:ln>
        <a:effectLst/>
      </dgm:spPr>
      <dgm:t>
        <a:bodyPr/>
        <a:lstStyle/>
        <a:p>
          <a:endParaRPr lang="en-GB"/>
        </a:p>
      </dgm:t>
    </dgm:pt>
    <dgm:pt modelId="{DA29D8EF-17AA-4176-96FD-AC3D8DA36161}" type="sibTrans" cxnId="{DD14CFD9-2AAC-4C13-AECF-2E66B21F7868}">
      <dgm:prSet/>
      <dgm:spPr/>
      <dgm:t>
        <a:bodyPr/>
        <a:lstStyle/>
        <a:p>
          <a:endParaRPr lang="en-GB"/>
        </a:p>
      </dgm:t>
    </dgm:pt>
    <dgm:pt modelId="{145109DF-7DF3-4C8F-94ED-DBD496BE2E51}">
      <dgm:prSet phldrT="[Text]"/>
      <dgm:spPr>
        <a:xfrm>
          <a:off x="304139" y="2902103"/>
          <a:ext cx="1198977" cy="749361"/>
        </a:xfrm>
        <a:solidFill>
          <a:sysClr val="window" lastClr="FFFFFF">
            <a:alpha val="90000"/>
            <a:hueOff val="0"/>
            <a:satOff val="0"/>
            <a:lumOff val="0"/>
            <a:alphaOff val="0"/>
          </a:sysClr>
        </a:solidFill>
        <a:ln w="25400" cap="flat" cmpd="sng" algn="ctr">
          <a:solidFill>
            <a:srgbClr val="8064A2">
              <a:hueOff val="-558096"/>
              <a:satOff val="3362"/>
              <a:lumOff val="270"/>
              <a:alphaOff val="0"/>
            </a:srgbClr>
          </a:solidFill>
          <a:prstDash val="solid"/>
        </a:ln>
        <a:effectLst/>
      </dgm:spPr>
      <dgm:t>
        <a:bodyPr/>
        <a:lstStyle/>
        <a:p>
          <a:r>
            <a:rPr lang="en-GB" dirty="0">
              <a:solidFill>
                <a:sysClr val="windowText" lastClr="000000"/>
              </a:solidFill>
              <a:latin typeface="Calibri"/>
              <a:ea typeface="+mn-ea"/>
              <a:cs typeface="+mn-cs"/>
            </a:rPr>
            <a:t>I am able to breathe cleaner air in the place where I live</a:t>
          </a:r>
          <a:endParaRPr lang="en-GB">
            <a:solidFill>
              <a:sysClr val="windowText" lastClr="000000"/>
            </a:solidFill>
            <a:latin typeface="Calibri"/>
            <a:ea typeface="+mn-ea"/>
            <a:cs typeface="+mn-cs"/>
          </a:endParaRPr>
        </a:p>
      </dgm:t>
    </dgm:pt>
    <dgm:pt modelId="{0ED39932-F328-4A75-A801-DDF25CEE10E0}" type="parTrans" cxnId="{AEEE3F26-8E2C-4FE1-B9EF-436E1446CAAA}">
      <dgm:prSet/>
      <dgm:spPr>
        <a:xfrm>
          <a:off x="154267" y="841359"/>
          <a:ext cx="149872" cy="2435424"/>
        </a:xfrm>
        <a:noFill/>
        <a:ln w="25400" cap="flat" cmpd="sng" algn="ctr">
          <a:solidFill>
            <a:srgbClr val="4BACC6">
              <a:hueOff val="0"/>
              <a:satOff val="0"/>
              <a:lumOff val="0"/>
              <a:alphaOff val="0"/>
            </a:srgbClr>
          </a:solidFill>
          <a:prstDash val="solid"/>
        </a:ln>
        <a:effectLst/>
      </dgm:spPr>
      <dgm:t>
        <a:bodyPr/>
        <a:lstStyle/>
        <a:p>
          <a:endParaRPr lang="en-GB"/>
        </a:p>
      </dgm:t>
    </dgm:pt>
    <dgm:pt modelId="{AC13A5B8-2FCD-44F7-9B8A-08C990B3432B}" type="sibTrans" cxnId="{AEEE3F26-8E2C-4FE1-B9EF-436E1446CAAA}">
      <dgm:prSet/>
      <dgm:spPr/>
      <dgm:t>
        <a:bodyPr/>
        <a:lstStyle/>
        <a:p>
          <a:endParaRPr lang="en-GB"/>
        </a:p>
      </dgm:t>
    </dgm:pt>
    <dgm:pt modelId="{59B42754-DDC9-4FFF-AD8F-D38946D6B174}">
      <dgm:prSet phldrT="[Text]" custT="1"/>
      <dgm:spPr>
        <a:xfrm>
          <a:off x="5924348" y="4445015"/>
          <a:ext cx="1198977" cy="749361"/>
        </a:xfrm>
        <a:solidFill>
          <a:sysClr val="window" lastClr="FFFFFF">
            <a:alpha val="90000"/>
            <a:hueOff val="0"/>
            <a:satOff val="0"/>
            <a:lumOff val="0"/>
            <a:alphaOff val="0"/>
          </a:sysClr>
        </a:solidFill>
        <a:ln w="25400" cap="flat" cmpd="sng" algn="ctr">
          <a:solidFill>
            <a:srgbClr val="8064A2">
              <a:hueOff val="-3627625"/>
              <a:satOff val="21855"/>
              <a:lumOff val="1752"/>
              <a:alphaOff val="0"/>
            </a:srgbClr>
          </a:solidFill>
          <a:prstDash val="solid"/>
        </a:ln>
        <a:effectLst/>
      </dgm:spPr>
      <dgm:t>
        <a:bodyPr/>
        <a:lstStyle/>
        <a:p>
          <a:r>
            <a:rPr lang="en-GB" sz="1100" dirty="0">
              <a:solidFill>
                <a:sysClr val="windowText" lastClr="000000"/>
              </a:solidFill>
              <a:latin typeface="Calibri"/>
              <a:ea typeface="+mn-ea"/>
              <a:cs typeface="+mn-cs"/>
            </a:rPr>
            <a:t>I have a positive experience of the services I access, overal</a:t>
          </a:r>
          <a:r>
            <a:rPr lang="en-GB" sz="1100" dirty="0">
              <a:solidFill>
                <a:sysClr val="window" lastClr="FFFFFF"/>
              </a:solidFill>
              <a:latin typeface="Calibri"/>
              <a:ea typeface="+mn-ea"/>
              <a:cs typeface="+mn-cs"/>
            </a:rPr>
            <a:t>l</a:t>
          </a:r>
          <a:endParaRPr lang="en-GB" sz="1100">
            <a:solidFill>
              <a:sysClr val="windowText" lastClr="000000">
                <a:hueOff val="0"/>
                <a:satOff val="0"/>
                <a:lumOff val="0"/>
                <a:alphaOff val="0"/>
              </a:sysClr>
            </a:solidFill>
            <a:latin typeface="Calibri"/>
            <a:ea typeface="+mn-ea"/>
            <a:cs typeface="+mn-cs"/>
          </a:endParaRPr>
        </a:p>
      </dgm:t>
    </dgm:pt>
    <dgm:pt modelId="{0C371F50-1112-4588-AE46-FAE067B00A2C}" type="parTrans" cxnId="{7C87227E-27F6-43C0-A990-70AACFF1E713}">
      <dgm:prSet/>
      <dgm:spPr>
        <a:xfrm>
          <a:off x="5774476" y="841359"/>
          <a:ext cx="149872" cy="3978336"/>
        </a:xfrm>
        <a:noFill/>
        <a:ln w="25400" cap="flat" cmpd="sng" algn="ctr">
          <a:solidFill>
            <a:srgbClr val="4BACC6">
              <a:hueOff val="0"/>
              <a:satOff val="0"/>
              <a:lumOff val="0"/>
              <a:alphaOff val="0"/>
            </a:srgbClr>
          </a:solidFill>
          <a:prstDash val="solid"/>
        </a:ln>
        <a:effectLst/>
      </dgm:spPr>
      <dgm:t>
        <a:bodyPr/>
        <a:lstStyle/>
        <a:p>
          <a:endParaRPr lang="en-GB"/>
        </a:p>
      </dgm:t>
    </dgm:pt>
    <dgm:pt modelId="{53C2B9FD-A6F7-49A6-A80A-0499FB170DB7}" type="sibTrans" cxnId="{7C87227E-27F6-43C0-A990-70AACFF1E713}">
      <dgm:prSet/>
      <dgm:spPr/>
      <dgm:t>
        <a:bodyPr/>
        <a:lstStyle/>
        <a:p>
          <a:endParaRPr lang="en-GB"/>
        </a:p>
      </dgm:t>
    </dgm:pt>
    <dgm:pt modelId="{DC96A40E-EC06-4144-813D-EC3F77F69C38}">
      <dgm:prSet phldrT="[Text]" custT="1"/>
      <dgm:spPr>
        <a:xfrm>
          <a:off x="5924348" y="1028699"/>
          <a:ext cx="1198977" cy="1082826"/>
        </a:xfrm>
        <a:solidFill>
          <a:sysClr val="window" lastClr="FFFFFF">
            <a:alpha val="90000"/>
            <a:hueOff val="0"/>
            <a:satOff val="0"/>
            <a:lumOff val="0"/>
            <a:alphaOff val="0"/>
          </a:sysClr>
        </a:solidFill>
        <a:ln w="25400" cap="flat" cmpd="sng" algn="ctr">
          <a:solidFill>
            <a:srgbClr val="8064A2">
              <a:hueOff val="-2790481"/>
              <a:satOff val="16812"/>
              <a:lumOff val="1348"/>
              <a:alphaOff val="0"/>
            </a:srgbClr>
          </a:solidFill>
          <a:prstDash val="solid"/>
        </a:ln>
        <a:effectLst/>
      </dgm:spPr>
      <dgm:t>
        <a:bodyPr/>
        <a:lstStyle/>
        <a:p>
          <a:r>
            <a:rPr lang="en-GB" sz="1100" dirty="0">
              <a:solidFill>
                <a:sysClr val="windowText" lastClr="000000"/>
              </a:solidFill>
              <a:latin typeface="Calibri"/>
              <a:ea typeface="+mn-ea"/>
              <a:cs typeface="+mn-cs"/>
            </a:rPr>
            <a:t>Regardless of who I am, I am able to access care services for my physical and mental health</a:t>
          </a:r>
          <a:endParaRPr lang="en-GB" sz="1100">
            <a:solidFill>
              <a:sysClr val="windowText" lastClr="000000"/>
            </a:solidFill>
            <a:latin typeface="Calibri"/>
            <a:ea typeface="+mn-ea"/>
            <a:cs typeface="+mn-cs"/>
          </a:endParaRPr>
        </a:p>
      </dgm:t>
    </dgm:pt>
    <dgm:pt modelId="{75D2BD50-5636-4720-889D-40CB91E4B7C0}" type="parTrans" cxnId="{9F0B4506-E1C6-45F3-8875-E7DD266027F8}">
      <dgm:prSet/>
      <dgm:spPr>
        <a:xfrm>
          <a:off x="5774476" y="841359"/>
          <a:ext cx="149872" cy="728753"/>
        </a:xfrm>
        <a:noFill/>
        <a:ln w="25400" cap="flat" cmpd="sng" algn="ctr">
          <a:solidFill>
            <a:srgbClr val="4BACC6">
              <a:hueOff val="0"/>
              <a:satOff val="0"/>
              <a:lumOff val="0"/>
              <a:alphaOff val="0"/>
            </a:srgbClr>
          </a:solidFill>
          <a:prstDash val="solid"/>
        </a:ln>
        <a:effectLst/>
      </dgm:spPr>
      <dgm:t>
        <a:bodyPr/>
        <a:lstStyle/>
        <a:p>
          <a:endParaRPr lang="en-GB"/>
        </a:p>
      </dgm:t>
    </dgm:pt>
    <dgm:pt modelId="{6C7E0203-E72E-4C76-9172-80A611542DCA}" type="sibTrans" cxnId="{9F0B4506-E1C6-45F3-8875-E7DD266027F8}">
      <dgm:prSet/>
      <dgm:spPr/>
      <dgm:t>
        <a:bodyPr/>
        <a:lstStyle/>
        <a:p>
          <a:endParaRPr lang="en-GB"/>
        </a:p>
      </dgm:t>
    </dgm:pt>
    <dgm:pt modelId="{B8409100-B55A-42A8-B513-B5167B92A851}">
      <dgm:prSet phldrT="[Text]" custT="1"/>
      <dgm:spPr>
        <a:xfrm>
          <a:off x="5924348" y="2298867"/>
          <a:ext cx="1198977" cy="857156"/>
        </a:xfrm>
        <a:solidFill>
          <a:sysClr val="window" lastClr="FFFFFF">
            <a:alpha val="90000"/>
            <a:hueOff val="0"/>
            <a:satOff val="0"/>
            <a:lumOff val="0"/>
            <a:alphaOff val="0"/>
          </a:sysClr>
        </a:solidFill>
        <a:ln w="25400" cap="flat" cmpd="sng" algn="ctr">
          <a:solidFill>
            <a:srgbClr val="8064A2">
              <a:hueOff val="-3069529"/>
              <a:satOff val="18493"/>
              <a:lumOff val="1482"/>
              <a:alphaOff val="0"/>
            </a:srgbClr>
          </a:solidFill>
          <a:prstDash val="solid"/>
        </a:ln>
        <a:effectLst/>
      </dgm:spPr>
      <dgm:t>
        <a:bodyPr/>
        <a:lstStyle/>
        <a:p>
          <a:r>
            <a:rPr lang="en-GB" sz="1100" dirty="0">
              <a:solidFill>
                <a:sysClr val="windowText" lastClr="000000"/>
              </a:solidFill>
              <a:latin typeface="Calibri"/>
              <a:ea typeface="+mn-ea"/>
              <a:cs typeface="+mn-cs"/>
            </a:rPr>
            <a:t>I am able to access safe and high quality services (when I need them)</a:t>
          </a:r>
          <a:endParaRPr lang="en-GB" sz="1100">
            <a:solidFill>
              <a:sysClr val="windowText" lastClr="000000"/>
            </a:solidFill>
            <a:latin typeface="Calibri"/>
            <a:ea typeface="+mn-ea"/>
            <a:cs typeface="+mn-cs"/>
          </a:endParaRPr>
        </a:p>
      </dgm:t>
    </dgm:pt>
    <dgm:pt modelId="{3BBCF5AE-7069-466D-8031-D0AF3C0D47AF}" type="parTrans" cxnId="{708C0842-F1C3-40E5-B35C-3EFF7F8BF573}">
      <dgm:prSet/>
      <dgm:spPr>
        <a:xfrm>
          <a:off x="5774476" y="841359"/>
          <a:ext cx="149872" cy="1886086"/>
        </a:xfrm>
        <a:noFill/>
        <a:ln w="25400" cap="flat" cmpd="sng" algn="ctr">
          <a:solidFill>
            <a:srgbClr val="4BACC6">
              <a:hueOff val="0"/>
              <a:satOff val="0"/>
              <a:lumOff val="0"/>
              <a:alphaOff val="0"/>
            </a:srgbClr>
          </a:solidFill>
          <a:prstDash val="solid"/>
        </a:ln>
        <a:effectLst/>
      </dgm:spPr>
      <dgm:t>
        <a:bodyPr/>
        <a:lstStyle/>
        <a:p>
          <a:endParaRPr lang="en-GB"/>
        </a:p>
      </dgm:t>
    </dgm:pt>
    <dgm:pt modelId="{7292E184-33E2-4F84-8C0D-3AE8C1DA0227}" type="sibTrans" cxnId="{708C0842-F1C3-40E5-B35C-3EFF7F8BF573}">
      <dgm:prSet/>
      <dgm:spPr/>
      <dgm:t>
        <a:bodyPr/>
        <a:lstStyle/>
        <a:p>
          <a:endParaRPr lang="en-GB"/>
        </a:p>
      </dgm:t>
    </dgm:pt>
    <dgm:pt modelId="{657C40EE-23EA-48AF-9985-779B3356B70B}">
      <dgm:prSet phldrT="[Text]" custT="1"/>
      <dgm:spPr>
        <a:xfrm>
          <a:off x="5924348" y="3343364"/>
          <a:ext cx="1198977" cy="914310"/>
        </a:xfrm>
        <a:solidFill>
          <a:sysClr val="window" lastClr="FFFFFF">
            <a:alpha val="90000"/>
            <a:hueOff val="0"/>
            <a:satOff val="0"/>
            <a:lumOff val="0"/>
            <a:alphaOff val="0"/>
          </a:sysClr>
        </a:solidFill>
        <a:ln w="25400" cap="flat" cmpd="sng" algn="ctr">
          <a:solidFill>
            <a:srgbClr val="8064A2">
              <a:hueOff val="-3348577"/>
              <a:satOff val="20174"/>
              <a:lumOff val="1617"/>
              <a:alphaOff val="0"/>
            </a:srgbClr>
          </a:solidFill>
          <a:prstDash val="solid"/>
        </a:ln>
        <a:effectLst/>
      </dgm:spPr>
      <dgm:t>
        <a:bodyPr/>
        <a:lstStyle/>
        <a:p>
          <a:r>
            <a:rPr lang="en-GB" sz="1100" dirty="0">
              <a:solidFill>
                <a:sysClr val="windowText" lastClr="000000"/>
              </a:solidFill>
              <a:latin typeface="Calibri"/>
              <a:ea typeface="+mn-ea"/>
              <a:cs typeface="+mn-cs"/>
            </a:rPr>
            <a:t>I am confident that those providing my care are competent, happy and kind</a:t>
          </a:r>
        </a:p>
      </dgm:t>
    </dgm:pt>
    <dgm:pt modelId="{ACCFED3E-24C1-40AE-9B74-EA91179D0CEE}" type="parTrans" cxnId="{798B5C9F-F96F-462E-8264-A2F9442B5C73}">
      <dgm:prSet/>
      <dgm:spPr>
        <a:xfrm>
          <a:off x="5774476" y="841359"/>
          <a:ext cx="149872" cy="2959160"/>
        </a:xfrm>
        <a:noFill/>
        <a:ln w="25400" cap="flat" cmpd="sng" algn="ctr">
          <a:solidFill>
            <a:srgbClr val="4BACC6">
              <a:hueOff val="0"/>
              <a:satOff val="0"/>
              <a:lumOff val="0"/>
              <a:alphaOff val="0"/>
            </a:srgbClr>
          </a:solidFill>
          <a:prstDash val="solid"/>
        </a:ln>
        <a:effectLst/>
      </dgm:spPr>
      <dgm:t>
        <a:bodyPr/>
        <a:lstStyle/>
        <a:p>
          <a:endParaRPr lang="en-GB"/>
        </a:p>
      </dgm:t>
    </dgm:pt>
    <dgm:pt modelId="{380851EE-113B-49DC-979C-3BA0FDC9211E}" type="sibTrans" cxnId="{798B5C9F-F96F-462E-8264-A2F9442B5C73}">
      <dgm:prSet/>
      <dgm:spPr/>
      <dgm:t>
        <a:bodyPr/>
        <a:lstStyle/>
        <a:p>
          <a:endParaRPr lang="en-GB"/>
        </a:p>
      </dgm:t>
    </dgm:pt>
    <dgm:pt modelId="{FC93CBD8-805E-47AB-9EE3-D52EC0314485}">
      <dgm:prSet phldrT="[Text]" custT="1"/>
      <dgm:spPr>
        <a:xfrm>
          <a:off x="7797751" y="3073279"/>
          <a:ext cx="1198977" cy="1654327"/>
        </a:xfrm>
        <a:solidFill>
          <a:sysClr val="window" lastClr="FFFFFF">
            <a:alpha val="90000"/>
            <a:hueOff val="0"/>
            <a:satOff val="0"/>
            <a:lumOff val="0"/>
            <a:alphaOff val="0"/>
          </a:sysClr>
        </a:solidFill>
        <a:ln w="25400" cap="flat" cmpd="sng" algn="ctr">
          <a:solidFill>
            <a:srgbClr val="8064A2">
              <a:hueOff val="-4464770"/>
              <a:satOff val="26899"/>
              <a:lumOff val="2156"/>
              <a:alphaOff val="0"/>
            </a:srgbClr>
          </a:solidFill>
          <a:prstDash val="solid"/>
        </a:ln>
        <a:effectLst/>
      </dgm:spPr>
      <dgm:t>
        <a:bodyPr/>
        <a:lstStyle/>
        <a:p>
          <a:r>
            <a:rPr lang="en-GB" sz="1100" dirty="0">
              <a:solidFill>
                <a:sysClr val="windowText" lastClr="000000"/>
              </a:solidFill>
              <a:latin typeface="Calibri"/>
              <a:ea typeface="+mn-ea"/>
              <a:cs typeface="+mn-cs"/>
            </a:rPr>
            <a:t>I believe the trust, confidence and relationships are in place to work together with services to decide the right next steps for us as a whole community</a:t>
          </a:r>
          <a:endParaRPr lang="en-GB" sz="1100">
            <a:solidFill>
              <a:sysClr val="windowText" lastClr="000000"/>
            </a:solidFill>
            <a:latin typeface="Calibri"/>
            <a:ea typeface="+mn-ea"/>
            <a:cs typeface="+mn-cs"/>
          </a:endParaRPr>
        </a:p>
      </dgm:t>
    </dgm:pt>
    <dgm:pt modelId="{0D5F89A3-4979-4CFA-AE95-B1DC544DC1A7}" type="parTrans" cxnId="{8BFC2D65-F59F-4AD9-B728-5702BE67189D}">
      <dgm:prSet/>
      <dgm:spPr>
        <a:xfrm>
          <a:off x="7647879" y="841359"/>
          <a:ext cx="149872" cy="3059083"/>
        </a:xfrm>
        <a:noFill/>
        <a:ln w="25400" cap="flat" cmpd="sng" algn="ctr">
          <a:solidFill>
            <a:srgbClr val="4BACC6">
              <a:hueOff val="0"/>
              <a:satOff val="0"/>
              <a:lumOff val="0"/>
              <a:alphaOff val="0"/>
            </a:srgbClr>
          </a:solidFill>
          <a:prstDash val="solid"/>
        </a:ln>
        <a:effectLst/>
      </dgm:spPr>
      <dgm:t>
        <a:bodyPr/>
        <a:lstStyle/>
        <a:p>
          <a:endParaRPr lang="en-GB"/>
        </a:p>
      </dgm:t>
    </dgm:pt>
    <dgm:pt modelId="{F74F6CDC-6E39-423B-8EB6-8BF8D94C81C0}" type="sibTrans" cxnId="{8BFC2D65-F59F-4AD9-B728-5702BE67189D}">
      <dgm:prSet/>
      <dgm:spPr/>
      <dgm:t>
        <a:bodyPr/>
        <a:lstStyle/>
        <a:p>
          <a:endParaRPr lang="en-GB"/>
        </a:p>
      </dgm:t>
    </dgm:pt>
    <dgm:pt modelId="{786E1C03-48A1-4E39-A84D-51E466D4154A}">
      <dgm:prSet phldrT="[Text]" custT="1"/>
      <dgm:spPr>
        <a:xfrm>
          <a:off x="7797751" y="1028699"/>
          <a:ext cx="1198977" cy="749361"/>
        </a:xfrm>
        <a:solidFill>
          <a:sysClr val="window" lastClr="FFFFFF">
            <a:alpha val="90000"/>
            <a:hueOff val="0"/>
            <a:satOff val="0"/>
            <a:lumOff val="0"/>
            <a:alphaOff val="0"/>
          </a:sysClr>
        </a:solidFill>
        <a:ln w="25400" cap="flat" cmpd="sng" algn="ctr">
          <a:solidFill>
            <a:srgbClr val="8064A2">
              <a:hueOff val="-3906673"/>
              <a:satOff val="23537"/>
              <a:lumOff val="1887"/>
              <a:alphaOff val="0"/>
            </a:srgbClr>
          </a:solidFill>
          <a:prstDash val="solid"/>
        </a:ln>
        <a:effectLst/>
      </dgm:spPr>
      <dgm:t>
        <a:bodyPr/>
        <a:lstStyle/>
        <a:p>
          <a:r>
            <a:rPr lang="en-GB" sz="1100" dirty="0">
              <a:solidFill>
                <a:sysClr val="windowText" lastClr="000000"/>
              </a:solidFill>
              <a:latin typeface="Calibri"/>
              <a:ea typeface="+mn-ea"/>
              <a:cs typeface="+mn-cs"/>
            </a:rPr>
            <a:t>I feel like services work together to provide me with good care</a:t>
          </a:r>
          <a:endParaRPr lang="en-GB" sz="1100">
            <a:solidFill>
              <a:sysClr val="windowText" lastClr="000000"/>
            </a:solidFill>
            <a:latin typeface="Calibri"/>
            <a:ea typeface="+mn-ea"/>
            <a:cs typeface="+mn-cs"/>
          </a:endParaRPr>
        </a:p>
      </dgm:t>
    </dgm:pt>
    <dgm:pt modelId="{677A1AD3-A17B-4B96-A8AB-43FA0DA42434}" type="parTrans" cxnId="{7ECADCE7-29DB-4D4C-8AF7-B2F05E7144AC}">
      <dgm:prSet/>
      <dgm:spPr>
        <a:xfrm>
          <a:off x="7647879" y="841359"/>
          <a:ext cx="149872" cy="562020"/>
        </a:xfrm>
        <a:noFill/>
        <a:ln w="25400" cap="flat" cmpd="sng" algn="ctr">
          <a:solidFill>
            <a:srgbClr val="4BACC6">
              <a:hueOff val="0"/>
              <a:satOff val="0"/>
              <a:lumOff val="0"/>
              <a:alphaOff val="0"/>
            </a:srgbClr>
          </a:solidFill>
          <a:prstDash val="solid"/>
        </a:ln>
        <a:effectLst/>
      </dgm:spPr>
      <dgm:t>
        <a:bodyPr/>
        <a:lstStyle/>
        <a:p>
          <a:endParaRPr lang="en-GB"/>
        </a:p>
      </dgm:t>
    </dgm:pt>
    <dgm:pt modelId="{54857695-2CCD-4F2B-B82E-9C46F79FE4AC}" type="sibTrans" cxnId="{7ECADCE7-29DB-4D4C-8AF7-B2F05E7144AC}">
      <dgm:prSet/>
      <dgm:spPr/>
      <dgm:t>
        <a:bodyPr/>
        <a:lstStyle/>
        <a:p>
          <a:endParaRPr lang="en-GB"/>
        </a:p>
      </dgm:t>
    </dgm:pt>
    <dgm:pt modelId="{96BCC7C7-E7CA-4F22-A729-9CA9305E0114}">
      <dgm:prSet phldrT="[Text]" custT="1"/>
      <dgm:spPr>
        <a:xfrm>
          <a:off x="7797751" y="1965401"/>
          <a:ext cx="1198977" cy="920537"/>
        </a:xfrm>
        <a:solidFill>
          <a:sysClr val="window" lastClr="FFFFFF">
            <a:alpha val="90000"/>
            <a:hueOff val="0"/>
            <a:satOff val="0"/>
            <a:lumOff val="0"/>
            <a:alphaOff val="0"/>
          </a:sysClr>
        </a:solidFill>
        <a:ln w="25400" cap="flat" cmpd="sng" algn="ctr">
          <a:solidFill>
            <a:srgbClr val="8064A2">
              <a:hueOff val="-4185721"/>
              <a:satOff val="25218"/>
              <a:lumOff val="2021"/>
              <a:alphaOff val="0"/>
            </a:srgbClr>
          </a:solidFill>
          <a:prstDash val="solid"/>
        </a:ln>
        <a:effectLst/>
      </dgm:spPr>
      <dgm:t>
        <a:bodyPr/>
        <a:lstStyle/>
        <a:p>
          <a:r>
            <a:rPr lang="en-GB" sz="1100" dirty="0">
              <a:solidFill>
                <a:sysClr val="windowText" lastClr="000000"/>
              </a:solidFill>
              <a:latin typeface="Calibri"/>
              <a:ea typeface="+mn-ea"/>
              <a:cs typeface="+mn-cs"/>
            </a:rPr>
            <a:t>I want to see money being spent in the best way to deliver local services</a:t>
          </a:r>
          <a:endParaRPr lang="en-GB" sz="1100">
            <a:solidFill>
              <a:sysClr val="windowText" lastClr="000000"/>
            </a:solidFill>
            <a:latin typeface="Calibri"/>
            <a:ea typeface="+mn-ea"/>
            <a:cs typeface="+mn-cs"/>
          </a:endParaRPr>
        </a:p>
      </dgm:t>
    </dgm:pt>
    <dgm:pt modelId="{CC748530-99C6-4C53-A091-A20F1311A21D}" type="parTrans" cxnId="{9C0C8F07-A9F4-499C-B63D-69DB37F1EFF4}">
      <dgm:prSet/>
      <dgm:spPr>
        <a:xfrm>
          <a:off x="7647879" y="841359"/>
          <a:ext cx="149872" cy="1584310"/>
        </a:xfrm>
        <a:noFill/>
        <a:ln w="25400" cap="flat" cmpd="sng" algn="ctr">
          <a:solidFill>
            <a:srgbClr val="4BACC6">
              <a:hueOff val="0"/>
              <a:satOff val="0"/>
              <a:lumOff val="0"/>
              <a:alphaOff val="0"/>
            </a:srgbClr>
          </a:solidFill>
          <a:prstDash val="solid"/>
        </a:ln>
        <a:effectLst/>
      </dgm:spPr>
      <dgm:t>
        <a:bodyPr/>
        <a:lstStyle/>
        <a:p>
          <a:endParaRPr lang="en-GB"/>
        </a:p>
      </dgm:t>
    </dgm:pt>
    <dgm:pt modelId="{D81A6E16-65FF-401A-B565-96EB048D967C}" type="sibTrans" cxnId="{9C0C8F07-A9F4-499C-B63D-69DB37F1EFF4}">
      <dgm:prSet/>
      <dgm:spPr/>
      <dgm:t>
        <a:bodyPr/>
        <a:lstStyle/>
        <a:p>
          <a:endParaRPr lang="en-GB"/>
        </a:p>
      </dgm:t>
    </dgm:pt>
    <dgm:pt modelId="{FDCFDF77-E964-4BE2-A1F3-2BAEBDC04B30}">
      <dgm:prSet phldrT="[Text]"/>
      <dgm:spPr>
        <a:xfrm>
          <a:off x="2177542" y="1965401"/>
          <a:ext cx="1198977" cy="749361"/>
        </a:xfrm>
        <a:solidFill>
          <a:sysClr val="window" lastClr="FFFFFF">
            <a:alpha val="90000"/>
            <a:hueOff val="0"/>
            <a:satOff val="0"/>
            <a:lumOff val="0"/>
            <a:alphaOff val="0"/>
          </a:sysClr>
        </a:solidFill>
        <a:ln w="25400" cap="flat" cmpd="sng" algn="ctr">
          <a:solidFill>
            <a:srgbClr val="8064A2">
              <a:hueOff val="-1395241"/>
              <a:satOff val="8406"/>
              <a:lumOff val="674"/>
              <a:alphaOff val="0"/>
            </a:srgbClr>
          </a:solidFill>
          <a:prstDash val="solid"/>
        </a:ln>
        <a:effectLst/>
      </dgm:spPr>
      <dgm:t>
        <a:bodyPr/>
        <a:lstStyle/>
        <a:p>
          <a:r>
            <a:rPr lang="en-GB" dirty="0">
              <a:solidFill>
                <a:sysClr val="windowText" lastClr="000000"/>
              </a:solidFill>
              <a:latin typeface="Calibri"/>
              <a:ea typeface="+mn-ea"/>
              <a:cs typeface="+mn-cs"/>
            </a:rPr>
            <a:t>I am supported to make healthy choices</a:t>
          </a:r>
          <a:endParaRPr lang="en-GB">
            <a:solidFill>
              <a:sysClr val="windowText" lastClr="000000"/>
            </a:solidFill>
            <a:latin typeface="Calibri"/>
            <a:ea typeface="+mn-ea"/>
            <a:cs typeface="+mn-cs"/>
          </a:endParaRPr>
        </a:p>
      </dgm:t>
    </dgm:pt>
    <dgm:pt modelId="{C3758391-E59C-46B7-9B6C-8637D20C8BDD}" type="parTrans" cxnId="{1D6253C2-7248-4706-AEA0-E629E3135CC9}">
      <dgm:prSet/>
      <dgm:spPr>
        <a:xfrm>
          <a:off x="2027670" y="841359"/>
          <a:ext cx="149872" cy="1498722"/>
        </a:xfrm>
        <a:noFill/>
        <a:ln w="25400" cap="flat" cmpd="sng" algn="ctr">
          <a:solidFill>
            <a:srgbClr val="4BACC6">
              <a:hueOff val="0"/>
              <a:satOff val="0"/>
              <a:lumOff val="0"/>
              <a:alphaOff val="0"/>
            </a:srgbClr>
          </a:solidFill>
          <a:prstDash val="solid"/>
        </a:ln>
        <a:effectLst/>
      </dgm:spPr>
      <dgm:t>
        <a:bodyPr/>
        <a:lstStyle/>
        <a:p>
          <a:endParaRPr lang="en-GB"/>
        </a:p>
      </dgm:t>
    </dgm:pt>
    <dgm:pt modelId="{37799ADF-F007-4DD4-872F-BC6D756BAF69}" type="sibTrans" cxnId="{1D6253C2-7248-4706-AEA0-E629E3135CC9}">
      <dgm:prSet/>
      <dgm:spPr/>
      <dgm:t>
        <a:bodyPr/>
        <a:lstStyle/>
        <a:p>
          <a:endParaRPr lang="en-GB"/>
        </a:p>
      </dgm:t>
    </dgm:pt>
    <dgm:pt modelId="{042582A4-B34C-4DB3-89F2-E06B2B6CF7E8}">
      <dgm:prSet phldrT="[Text]"/>
      <dgm:spPr>
        <a:xfrm>
          <a:off x="4050945" y="2902103"/>
          <a:ext cx="1198977" cy="749361"/>
        </a:xfrm>
        <a:solidFill>
          <a:sysClr val="window" lastClr="FFFFFF">
            <a:alpha val="90000"/>
            <a:hueOff val="0"/>
            <a:satOff val="0"/>
            <a:lumOff val="0"/>
            <a:alphaOff val="0"/>
          </a:sysClr>
        </a:solidFill>
        <a:ln w="25400" cap="flat" cmpd="sng" algn="ctr">
          <a:solidFill>
            <a:srgbClr val="8064A2">
              <a:hueOff val="-2232385"/>
              <a:satOff val="13449"/>
              <a:lumOff val="1078"/>
              <a:alphaOff val="0"/>
            </a:srgbClr>
          </a:solidFill>
          <a:prstDash val="solid"/>
        </a:ln>
        <a:effectLst/>
      </dgm:spPr>
      <dgm:t>
        <a:bodyPr/>
        <a:lstStyle/>
        <a:p>
          <a:r>
            <a:rPr lang="en-GB" dirty="0">
              <a:solidFill>
                <a:sysClr val="windowText" lastClr="000000"/>
              </a:solidFill>
              <a:latin typeface="Calibri"/>
              <a:ea typeface="+mn-ea"/>
              <a:cs typeface="+mn-cs"/>
            </a:rPr>
            <a:t>I am supported to live the life I want</a:t>
          </a:r>
          <a:endParaRPr lang="en-GB">
            <a:solidFill>
              <a:sysClr val="windowText" lastClr="000000"/>
            </a:solidFill>
            <a:latin typeface="Calibri"/>
            <a:ea typeface="+mn-ea"/>
            <a:cs typeface="+mn-cs"/>
          </a:endParaRPr>
        </a:p>
      </dgm:t>
    </dgm:pt>
    <dgm:pt modelId="{438E8908-8CA8-46F8-8902-8C8BBB4B1E81}" type="parTrans" cxnId="{825FAC93-BFCD-46BC-AC54-21DD0EE53E5F}">
      <dgm:prSet/>
      <dgm:spPr>
        <a:xfrm>
          <a:off x="3901073" y="841359"/>
          <a:ext cx="149872" cy="2435424"/>
        </a:xfrm>
        <a:noFill/>
        <a:ln w="25400" cap="flat" cmpd="sng" algn="ctr">
          <a:solidFill>
            <a:srgbClr val="4BACC6">
              <a:hueOff val="0"/>
              <a:satOff val="0"/>
              <a:lumOff val="0"/>
              <a:alphaOff val="0"/>
            </a:srgbClr>
          </a:solidFill>
          <a:prstDash val="solid"/>
        </a:ln>
        <a:effectLst/>
      </dgm:spPr>
      <dgm:t>
        <a:bodyPr/>
        <a:lstStyle/>
        <a:p>
          <a:endParaRPr lang="en-GB"/>
        </a:p>
      </dgm:t>
    </dgm:pt>
    <dgm:pt modelId="{FDB7CA65-7F2A-423B-9B63-49F505D8165E}" type="sibTrans" cxnId="{825FAC93-BFCD-46BC-AC54-21DD0EE53E5F}">
      <dgm:prSet/>
      <dgm:spPr/>
      <dgm:t>
        <a:bodyPr/>
        <a:lstStyle/>
        <a:p>
          <a:endParaRPr lang="en-GB"/>
        </a:p>
      </dgm:t>
    </dgm:pt>
    <dgm:pt modelId="{77FA16E0-DAA6-4889-9E59-FA9C26931CF9}">
      <dgm:prSet phldrT="[Text]"/>
      <dgm:spPr>
        <a:xfrm>
          <a:off x="4050945" y="1028699"/>
          <a:ext cx="1198977" cy="749361"/>
        </a:xfrm>
        <a:solidFill>
          <a:sysClr val="window" lastClr="FFFFFF">
            <a:alpha val="90000"/>
            <a:hueOff val="0"/>
            <a:satOff val="0"/>
            <a:lumOff val="0"/>
            <a:alphaOff val="0"/>
          </a:sysClr>
        </a:solidFill>
        <a:ln w="25400" cap="flat" cmpd="sng" algn="ctr">
          <a:solidFill>
            <a:srgbClr val="8064A2">
              <a:hueOff val="-1674289"/>
              <a:satOff val="10087"/>
              <a:lumOff val="809"/>
              <a:alphaOff val="0"/>
            </a:srgbClr>
          </a:solidFill>
          <a:prstDash val="solid"/>
        </a:ln>
        <a:effectLst/>
      </dgm:spPr>
      <dgm:t>
        <a:bodyPr/>
        <a:lstStyle/>
        <a:p>
          <a:r>
            <a:rPr lang="en-GB" dirty="0">
              <a:solidFill>
                <a:sysClr val="windowText" lastClr="000000"/>
              </a:solidFill>
              <a:latin typeface="Calibri"/>
              <a:ea typeface="+mn-ea"/>
              <a:cs typeface="+mn-cs"/>
            </a:rPr>
            <a:t>My children get the best possible start in life</a:t>
          </a:r>
          <a:endParaRPr lang="en-GB">
            <a:solidFill>
              <a:sysClr val="windowText" lastClr="000000"/>
            </a:solidFill>
            <a:latin typeface="Calibri"/>
            <a:ea typeface="+mn-ea"/>
            <a:cs typeface="+mn-cs"/>
          </a:endParaRPr>
        </a:p>
      </dgm:t>
    </dgm:pt>
    <dgm:pt modelId="{1B4444BB-2BE4-4069-8516-0B776A03E250}" type="parTrans" cxnId="{0EEEF80F-BD4A-492D-8179-66FB4AF6600C}">
      <dgm:prSet/>
      <dgm:spPr>
        <a:xfrm>
          <a:off x="3901073" y="841359"/>
          <a:ext cx="149872" cy="562020"/>
        </a:xfrm>
        <a:noFill/>
        <a:ln w="25400" cap="flat" cmpd="sng" algn="ctr">
          <a:solidFill>
            <a:srgbClr val="4BACC6">
              <a:hueOff val="0"/>
              <a:satOff val="0"/>
              <a:lumOff val="0"/>
              <a:alphaOff val="0"/>
            </a:srgbClr>
          </a:solidFill>
          <a:prstDash val="solid"/>
        </a:ln>
        <a:effectLst/>
      </dgm:spPr>
      <dgm:t>
        <a:bodyPr/>
        <a:lstStyle/>
        <a:p>
          <a:endParaRPr lang="en-GB"/>
        </a:p>
      </dgm:t>
    </dgm:pt>
    <dgm:pt modelId="{F3B4E8C3-CBE8-4D26-A447-2EEE105E9698}" type="sibTrans" cxnId="{0EEEF80F-BD4A-492D-8179-66FB4AF6600C}">
      <dgm:prSet/>
      <dgm:spPr/>
      <dgm:t>
        <a:bodyPr/>
        <a:lstStyle/>
        <a:p>
          <a:endParaRPr lang="en-GB"/>
        </a:p>
      </dgm:t>
    </dgm:pt>
    <dgm:pt modelId="{5989C9E7-5B8D-4753-A51D-DF89350C72D9}">
      <dgm:prSet phldrT="[Text]"/>
      <dgm:spPr>
        <a:xfrm>
          <a:off x="4050945" y="1965401"/>
          <a:ext cx="1198977" cy="749361"/>
        </a:xfrm>
        <a:solidFill>
          <a:sysClr val="window" lastClr="FFFFFF">
            <a:alpha val="90000"/>
            <a:hueOff val="0"/>
            <a:satOff val="0"/>
            <a:lumOff val="0"/>
            <a:alphaOff val="0"/>
          </a:sysClr>
        </a:solidFill>
        <a:ln w="25400" cap="flat" cmpd="sng" algn="ctr">
          <a:solidFill>
            <a:srgbClr val="8064A2">
              <a:hueOff val="-1953337"/>
              <a:satOff val="11768"/>
              <a:lumOff val="943"/>
              <a:alphaOff val="0"/>
            </a:srgbClr>
          </a:solidFill>
          <a:prstDash val="solid"/>
        </a:ln>
        <a:effectLst/>
      </dgm:spPr>
      <dgm:t>
        <a:bodyPr/>
        <a:lstStyle/>
        <a:p>
          <a:r>
            <a:rPr lang="en-GB" dirty="0">
              <a:solidFill>
                <a:sysClr val="windowText" lastClr="000000"/>
              </a:solidFill>
              <a:latin typeface="Calibri"/>
              <a:ea typeface="+mn-ea"/>
              <a:cs typeface="+mn-cs"/>
            </a:rPr>
            <a:t>I play an active part in my community </a:t>
          </a:r>
          <a:endParaRPr lang="en-GB">
            <a:solidFill>
              <a:sysClr val="windowText" lastClr="000000"/>
            </a:solidFill>
            <a:latin typeface="Calibri"/>
            <a:ea typeface="+mn-ea"/>
            <a:cs typeface="+mn-cs"/>
          </a:endParaRPr>
        </a:p>
      </dgm:t>
    </dgm:pt>
    <dgm:pt modelId="{6A251A26-569B-45C3-9679-1ED79A64BC9D}" type="parTrans" cxnId="{2EA55170-A419-4EE9-BCE6-2DC4F5536B68}">
      <dgm:prSet/>
      <dgm:spPr>
        <a:xfrm>
          <a:off x="3901073" y="841359"/>
          <a:ext cx="149872" cy="1498722"/>
        </a:xfrm>
        <a:noFill/>
        <a:ln w="25400" cap="flat" cmpd="sng" algn="ctr">
          <a:solidFill>
            <a:srgbClr val="4BACC6">
              <a:hueOff val="0"/>
              <a:satOff val="0"/>
              <a:lumOff val="0"/>
              <a:alphaOff val="0"/>
            </a:srgbClr>
          </a:solidFill>
          <a:prstDash val="solid"/>
        </a:ln>
        <a:effectLst/>
      </dgm:spPr>
      <dgm:t>
        <a:bodyPr/>
        <a:lstStyle/>
        <a:p>
          <a:endParaRPr lang="en-GB"/>
        </a:p>
      </dgm:t>
    </dgm:pt>
    <dgm:pt modelId="{991C6CEA-8AF3-4B88-9667-BA488DF3410B}" type="sibTrans" cxnId="{2EA55170-A419-4EE9-BCE6-2DC4F5536B68}">
      <dgm:prSet/>
      <dgm:spPr/>
      <dgm:t>
        <a:bodyPr/>
        <a:lstStyle/>
        <a:p>
          <a:endParaRPr lang="en-GB"/>
        </a:p>
      </dgm:t>
    </dgm:pt>
    <dgm:pt modelId="{894B8715-5DAD-4E3B-8322-3AD93E78D3AF}">
      <dgm:prSet phldrT="[Text]"/>
      <dgm:spPr>
        <a:xfrm>
          <a:off x="4050945" y="3838804"/>
          <a:ext cx="1198977" cy="749361"/>
        </a:xfrm>
        <a:solidFill>
          <a:sysClr val="window" lastClr="FFFFFF">
            <a:alpha val="90000"/>
            <a:hueOff val="0"/>
            <a:satOff val="0"/>
            <a:lumOff val="0"/>
            <a:alphaOff val="0"/>
          </a:sysClr>
        </a:solidFill>
        <a:ln w="25400" cap="flat" cmpd="sng" algn="ctr">
          <a:solidFill>
            <a:srgbClr val="8064A2">
              <a:hueOff val="-2511433"/>
              <a:satOff val="15131"/>
              <a:lumOff val="1213"/>
              <a:alphaOff val="0"/>
            </a:srgbClr>
          </a:solidFill>
          <a:prstDash val="solid"/>
        </a:ln>
        <a:effectLst/>
      </dgm:spPr>
      <dgm:t>
        <a:bodyPr/>
        <a:lstStyle/>
        <a:p>
          <a:r>
            <a:rPr lang="en-GB" dirty="0">
              <a:solidFill>
                <a:sysClr val="windowText" lastClr="000000"/>
              </a:solidFill>
              <a:latin typeface="Calibri"/>
              <a:ea typeface="+mn-ea"/>
              <a:cs typeface="+mn-cs"/>
            </a:rPr>
            <a:t>I have a good level of happiness and wellbeing</a:t>
          </a:r>
          <a:endParaRPr lang="en-GB">
            <a:solidFill>
              <a:sysClr val="windowText" lastClr="000000"/>
            </a:solidFill>
            <a:latin typeface="Calibri"/>
            <a:ea typeface="+mn-ea"/>
            <a:cs typeface="+mn-cs"/>
          </a:endParaRPr>
        </a:p>
      </dgm:t>
    </dgm:pt>
    <dgm:pt modelId="{FA516F7A-13D5-4EEB-92BA-53FC4D27E997}" type="parTrans" cxnId="{ED1D7EB3-B552-4F26-9A1D-84859680E211}">
      <dgm:prSet/>
      <dgm:spPr>
        <a:xfrm>
          <a:off x="3901073" y="841359"/>
          <a:ext cx="149872" cy="3372125"/>
        </a:xfrm>
        <a:noFill/>
        <a:ln w="25400" cap="flat" cmpd="sng" algn="ctr">
          <a:solidFill>
            <a:srgbClr val="4BACC6">
              <a:hueOff val="0"/>
              <a:satOff val="0"/>
              <a:lumOff val="0"/>
              <a:alphaOff val="0"/>
            </a:srgbClr>
          </a:solidFill>
          <a:prstDash val="solid"/>
        </a:ln>
        <a:effectLst/>
      </dgm:spPr>
      <dgm:t>
        <a:bodyPr/>
        <a:lstStyle/>
        <a:p>
          <a:endParaRPr lang="en-GB"/>
        </a:p>
      </dgm:t>
    </dgm:pt>
    <dgm:pt modelId="{92152B05-34DF-4768-8D53-8CB196E3C1A1}" type="sibTrans" cxnId="{ED1D7EB3-B552-4F26-9A1D-84859680E211}">
      <dgm:prSet/>
      <dgm:spPr/>
      <dgm:t>
        <a:bodyPr/>
        <a:lstStyle/>
        <a:p>
          <a:endParaRPr lang="en-GB"/>
        </a:p>
      </dgm:t>
    </dgm:pt>
    <dgm:pt modelId="{7C24CF55-CEBA-4CA4-BCAE-6DE6E5E504ED}" type="pres">
      <dgm:prSet presAssocID="{1883FFCC-5EF0-4DBC-B245-608BA2463C73}" presName="diagram" presStyleCnt="0">
        <dgm:presLayoutVars>
          <dgm:chPref val="1"/>
          <dgm:dir/>
          <dgm:animOne val="branch"/>
          <dgm:animLvl val="lvl"/>
          <dgm:resizeHandles/>
        </dgm:presLayoutVars>
      </dgm:prSet>
      <dgm:spPr/>
      <dgm:t>
        <a:bodyPr/>
        <a:lstStyle/>
        <a:p>
          <a:endParaRPr lang="en-GB"/>
        </a:p>
      </dgm:t>
    </dgm:pt>
    <dgm:pt modelId="{3FB46AB9-26E7-4D3C-966F-0DCFC8CFF094}" type="pres">
      <dgm:prSet presAssocID="{48146913-C60E-4CF0-AED7-01DEAE6D47DA}" presName="root" presStyleCnt="0"/>
      <dgm:spPr/>
    </dgm:pt>
    <dgm:pt modelId="{0C438933-B39D-4463-97B3-F6C5A30C093E}" type="pres">
      <dgm:prSet presAssocID="{48146913-C60E-4CF0-AED7-01DEAE6D47DA}" presName="rootComposite" presStyleCnt="0"/>
      <dgm:spPr/>
    </dgm:pt>
    <dgm:pt modelId="{B3831E2A-09AA-4745-A8CC-9B7849D66A1E}" type="pres">
      <dgm:prSet presAssocID="{48146913-C60E-4CF0-AED7-01DEAE6D47DA}" presName="rootText" presStyleLbl="node1" presStyleIdx="0" presStyleCnt="5"/>
      <dgm:spPr>
        <a:prstGeom prst="roundRect">
          <a:avLst>
            <a:gd name="adj" fmla="val 10000"/>
          </a:avLst>
        </a:prstGeom>
      </dgm:spPr>
      <dgm:t>
        <a:bodyPr/>
        <a:lstStyle/>
        <a:p>
          <a:endParaRPr lang="en-GB"/>
        </a:p>
      </dgm:t>
    </dgm:pt>
    <dgm:pt modelId="{33490FD2-3D21-4D73-BE0C-E05612EC5F24}" type="pres">
      <dgm:prSet presAssocID="{48146913-C60E-4CF0-AED7-01DEAE6D47DA}" presName="rootConnector" presStyleLbl="node1" presStyleIdx="0" presStyleCnt="5"/>
      <dgm:spPr/>
      <dgm:t>
        <a:bodyPr/>
        <a:lstStyle/>
        <a:p>
          <a:endParaRPr lang="en-GB"/>
        </a:p>
      </dgm:t>
    </dgm:pt>
    <dgm:pt modelId="{FEBDF1EB-2E55-446C-9FF1-1248D1453E56}" type="pres">
      <dgm:prSet presAssocID="{48146913-C60E-4CF0-AED7-01DEAE6D47DA}" presName="childShape" presStyleCnt="0"/>
      <dgm:spPr/>
    </dgm:pt>
    <dgm:pt modelId="{63949AE8-03F6-4077-8AB9-6771681274CD}" type="pres">
      <dgm:prSet presAssocID="{9F2E94ED-ED0A-446B-AB2D-0F24C61AC7A4}" presName="Name13" presStyleLbl="parChTrans1D2" presStyleIdx="0" presStyleCnt="17"/>
      <dgm:spPr>
        <a:custGeom>
          <a:avLst/>
          <a:gdLst/>
          <a:ahLst/>
          <a:cxnLst/>
          <a:rect l="0" t="0" r="0" b="0"/>
          <a:pathLst>
            <a:path>
              <a:moveTo>
                <a:pt x="0" y="0"/>
              </a:moveTo>
              <a:lnTo>
                <a:pt x="0" y="562020"/>
              </a:lnTo>
              <a:lnTo>
                <a:pt x="149872" y="562020"/>
              </a:lnTo>
            </a:path>
          </a:pathLst>
        </a:custGeom>
      </dgm:spPr>
      <dgm:t>
        <a:bodyPr/>
        <a:lstStyle/>
        <a:p>
          <a:endParaRPr lang="en-GB"/>
        </a:p>
      </dgm:t>
    </dgm:pt>
    <dgm:pt modelId="{64069DD8-80EB-48E8-BE54-80084DE5B3AD}" type="pres">
      <dgm:prSet presAssocID="{03C9370A-0CD2-4967-BD34-578FA0EDAAFD}" presName="childText" presStyleLbl="bgAcc1" presStyleIdx="0" presStyleCnt="17">
        <dgm:presLayoutVars>
          <dgm:bulletEnabled val="1"/>
        </dgm:presLayoutVars>
      </dgm:prSet>
      <dgm:spPr>
        <a:prstGeom prst="roundRect">
          <a:avLst>
            <a:gd name="adj" fmla="val 10000"/>
          </a:avLst>
        </a:prstGeom>
      </dgm:spPr>
      <dgm:t>
        <a:bodyPr/>
        <a:lstStyle/>
        <a:p>
          <a:endParaRPr lang="en-GB"/>
        </a:p>
      </dgm:t>
    </dgm:pt>
    <dgm:pt modelId="{D78D969D-80DD-4695-807B-0A544A695608}" type="pres">
      <dgm:prSet presAssocID="{51AB2A08-CC85-4AD7-AB42-6A88EC990196}" presName="Name13" presStyleLbl="parChTrans1D2" presStyleIdx="1" presStyleCnt="17"/>
      <dgm:spPr>
        <a:custGeom>
          <a:avLst/>
          <a:gdLst/>
          <a:ahLst/>
          <a:cxnLst/>
          <a:rect l="0" t="0" r="0" b="0"/>
          <a:pathLst>
            <a:path>
              <a:moveTo>
                <a:pt x="0" y="0"/>
              </a:moveTo>
              <a:lnTo>
                <a:pt x="0" y="1498722"/>
              </a:lnTo>
              <a:lnTo>
                <a:pt x="149872" y="1498722"/>
              </a:lnTo>
            </a:path>
          </a:pathLst>
        </a:custGeom>
      </dgm:spPr>
      <dgm:t>
        <a:bodyPr/>
        <a:lstStyle/>
        <a:p>
          <a:endParaRPr lang="en-GB"/>
        </a:p>
      </dgm:t>
    </dgm:pt>
    <dgm:pt modelId="{141A50FE-D823-4164-B473-3E5F1D9E38F0}" type="pres">
      <dgm:prSet presAssocID="{D5FC9860-19F1-4712-86F6-8902FE5AB659}" presName="childText" presStyleLbl="bgAcc1" presStyleIdx="1" presStyleCnt="17">
        <dgm:presLayoutVars>
          <dgm:bulletEnabled val="1"/>
        </dgm:presLayoutVars>
      </dgm:prSet>
      <dgm:spPr>
        <a:prstGeom prst="roundRect">
          <a:avLst>
            <a:gd name="adj" fmla="val 10000"/>
          </a:avLst>
        </a:prstGeom>
      </dgm:spPr>
      <dgm:t>
        <a:bodyPr/>
        <a:lstStyle/>
        <a:p>
          <a:endParaRPr lang="en-GB"/>
        </a:p>
      </dgm:t>
    </dgm:pt>
    <dgm:pt modelId="{87B8FB8B-7369-45C4-8882-54C2110E0B82}" type="pres">
      <dgm:prSet presAssocID="{0ED39932-F328-4A75-A801-DDF25CEE10E0}" presName="Name13" presStyleLbl="parChTrans1D2" presStyleIdx="2" presStyleCnt="17"/>
      <dgm:spPr>
        <a:custGeom>
          <a:avLst/>
          <a:gdLst/>
          <a:ahLst/>
          <a:cxnLst/>
          <a:rect l="0" t="0" r="0" b="0"/>
          <a:pathLst>
            <a:path>
              <a:moveTo>
                <a:pt x="0" y="0"/>
              </a:moveTo>
              <a:lnTo>
                <a:pt x="0" y="2435424"/>
              </a:lnTo>
              <a:lnTo>
                <a:pt x="149872" y="2435424"/>
              </a:lnTo>
            </a:path>
          </a:pathLst>
        </a:custGeom>
      </dgm:spPr>
      <dgm:t>
        <a:bodyPr/>
        <a:lstStyle/>
        <a:p>
          <a:endParaRPr lang="en-GB"/>
        </a:p>
      </dgm:t>
    </dgm:pt>
    <dgm:pt modelId="{3D077A50-5837-448F-84B8-B37187C4A865}" type="pres">
      <dgm:prSet presAssocID="{145109DF-7DF3-4C8F-94ED-DBD496BE2E51}" presName="childText" presStyleLbl="bgAcc1" presStyleIdx="2" presStyleCnt="17">
        <dgm:presLayoutVars>
          <dgm:bulletEnabled val="1"/>
        </dgm:presLayoutVars>
      </dgm:prSet>
      <dgm:spPr>
        <a:prstGeom prst="roundRect">
          <a:avLst>
            <a:gd name="adj" fmla="val 10000"/>
          </a:avLst>
        </a:prstGeom>
      </dgm:spPr>
      <dgm:t>
        <a:bodyPr/>
        <a:lstStyle/>
        <a:p>
          <a:endParaRPr lang="en-GB"/>
        </a:p>
      </dgm:t>
    </dgm:pt>
    <dgm:pt modelId="{FE6B439B-AA66-495B-B6B1-32CC2E2FD34A}" type="pres">
      <dgm:prSet presAssocID="{5B9CB156-4D35-4B5C-8E10-3D1280D9C98F}" presName="Name13" presStyleLbl="parChTrans1D2" presStyleIdx="3" presStyleCnt="17"/>
      <dgm:spPr>
        <a:custGeom>
          <a:avLst/>
          <a:gdLst/>
          <a:ahLst/>
          <a:cxnLst/>
          <a:rect l="0" t="0" r="0" b="0"/>
          <a:pathLst>
            <a:path>
              <a:moveTo>
                <a:pt x="0" y="0"/>
              </a:moveTo>
              <a:lnTo>
                <a:pt x="0" y="3372125"/>
              </a:lnTo>
              <a:lnTo>
                <a:pt x="149872" y="3372125"/>
              </a:lnTo>
            </a:path>
          </a:pathLst>
        </a:custGeom>
      </dgm:spPr>
      <dgm:t>
        <a:bodyPr/>
        <a:lstStyle/>
        <a:p>
          <a:endParaRPr lang="en-GB"/>
        </a:p>
      </dgm:t>
    </dgm:pt>
    <dgm:pt modelId="{04397440-EFA9-42D8-A38D-FEFCB4F1694A}" type="pres">
      <dgm:prSet presAssocID="{9E4D786B-8FC3-414A-87D8-DD268C923255}" presName="childText" presStyleLbl="bgAcc1" presStyleIdx="3" presStyleCnt="17">
        <dgm:presLayoutVars>
          <dgm:bulletEnabled val="1"/>
        </dgm:presLayoutVars>
      </dgm:prSet>
      <dgm:spPr>
        <a:prstGeom prst="roundRect">
          <a:avLst>
            <a:gd name="adj" fmla="val 10000"/>
          </a:avLst>
        </a:prstGeom>
      </dgm:spPr>
      <dgm:t>
        <a:bodyPr/>
        <a:lstStyle/>
        <a:p>
          <a:endParaRPr lang="en-GB"/>
        </a:p>
      </dgm:t>
    </dgm:pt>
    <dgm:pt modelId="{A5826CD4-DF8A-40D8-8636-D8FB6BDDEDAC}" type="pres">
      <dgm:prSet presAssocID="{E8399CEA-2883-4753-9679-41962420F5D4}" presName="root" presStyleCnt="0"/>
      <dgm:spPr/>
    </dgm:pt>
    <dgm:pt modelId="{5BAE7EC2-A7E5-46D2-9C46-B1C278F2BC00}" type="pres">
      <dgm:prSet presAssocID="{E8399CEA-2883-4753-9679-41962420F5D4}" presName="rootComposite" presStyleCnt="0"/>
      <dgm:spPr/>
    </dgm:pt>
    <dgm:pt modelId="{EFFB7A75-E6D1-4828-AAD8-E2C910D9D698}" type="pres">
      <dgm:prSet presAssocID="{E8399CEA-2883-4753-9679-41962420F5D4}" presName="rootText" presStyleLbl="node1" presStyleIdx="1" presStyleCnt="5"/>
      <dgm:spPr>
        <a:prstGeom prst="roundRect">
          <a:avLst>
            <a:gd name="adj" fmla="val 10000"/>
          </a:avLst>
        </a:prstGeom>
      </dgm:spPr>
      <dgm:t>
        <a:bodyPr/>
        <a:lstStyle/>
        <a:p>
          <a:endParaRPr lang="en-GB"/>
        </a:p>
      </dgm:t>
    </dgm:pt>
    <dgm:pt modelId="{B90DC2D2-5D45-47F9-95B5-0E03C5D04D63}" type="pres">
      <dgm:prSet presAssocID="{E8399CEA-2883-4753-9679-41962420F5D4}" presName="rootConnector" presStyleLbl="node1" presStyleIdx="1" presStyleCnt="5"/>
      <dgm:spPr/>
      <dgm:t>
        <a:bodyPr/>
        <a:lstStyle/>
        <a:p>
          <a:endParaRPr lang="en-GB"/>
        </a:p>
      </dgm:t>
    </dgm:pt>
    <dgm:pt modelId="{25D7AF21-E332-4527-9C0E-348205CF3ABE}" type="pres">
      <dgm:prSet presAssocID="{E8399CEA-2883-4753-9679-41962420F5D4}" presName="childShape" presStyleCnt="0"/>
      <dgm:spPr/>
    </dgm:pt>
    <dgm:pt modelId="{C52D9D84-C4BA-49B8-8E5B-C13D915F00E9}" type="pres">
      <dgm:prSet presAssocID="{C52876CE-4993-4D8B-A6B7-4C2AEA138FD5}" presName="Name13" presStyleLbl="parChTrans1D2" presStyleIdx="4" presStyleCnt="17"/>
      <dgm:spPr>
        <a:custGeom>
          <a:avLst/>
          <a:gdLst/>
          <a:ahLst/>
          <a:cxnLst/>
          <a:rect l="0" t="0" r="0" b="0"/>
          <a:pathLst>
            <a:path>
              <a:moveTo>
                <a:pt x="0" y="0"/>
              </a:moveTo>
              <a:lnTo>
                <a:pt x="0" y="562020"/>
              </a:lnTo>
              <a:lnTo>
                <a:pt x="149872" y="562020"/>
              </a:lnTo>
            </a:path>
          </a:pathLst>
        </a:custGeom>
      </dgm:spPr>
      <dgm:t>
        <a:bodyPr/>
        <a:lstStyle/>
        <a:p>
          <a:endParaRPr lang="en-GB"/>
        </a:p>
      </dgm:t>
    </dgm:pt>
    <dgm:pt modelId="{E1271464-3B23-47A0-9CB8-B56B9D54D658}" type="pres">
      <dgm:prSet presAssocID="{A5F6B632-107C-4B30-B298-DC16653857D4}" presName="childText" presStyleLbl="bgAcc1" presStyleIdx="4" presStyleCnt="17">
        <dgm:presLayoutVars>
          <dgm:bulletEnabled val="1"/>
        </dgm:presLayoutVars>
      </dgm:prSet>
      <dgm:spPr>
        <a:prstGeom prst="roundRect">
          <a:avLst>
            <a:gd name="adj" fmla="val 10000"/>
          </a:avLst>
        </a:prstGeom>
      </dgm:spPr>
      <dgm:t>
        <a:bodyPr/>
        <a:lstStyle/>
        <a:p>
          <a:endParaRPr lang="en-GB"/>
        </a:p>
      </dgm:t>
    </dgm:pt>
    <dgm:pt modelId="{5E6B8B8E-AAA1-450A-873D-970126AA97D7}" type="pres">
      <dgm:prSet presAssocID="{C3758391-E59C-46B7-9B6C-8637D20C8BDD}" presName="Name13" presStyleLbl="parChTrans1D2" presStyleIdx="5" presStyleCnt="17"/>
      <dgm:spPr>
        <a:custGeom>
          <a:avLst/>
          <a:gdLst/>
          <a:ahLst/>
          <a:cxnLst/>
          <a:rect l="0" t="0" r="0" b="0"/>
          <a:pathLst>
            <a:path>
              <a:moveTo>
                <a:pt x="0" y="0"/>
              </a:moveTo>
              <a:lnTo>
                <a:pt x="0" y="1498722"/>
              </a:lnTo>
              <a:lnTo>
                <a:pt x="149872" y="1498722"/>
              </a:lnTo>
            </a:path>
          </a:pathLst>
        </a:custGeom>
      </dgm:spPr>
      <dgm:t>
        <a:bodyPr/>
        <a:lstStyle/>
        <a:p>
          <a:endParaRPr lang="en-GB"/>
        </a:p>
      </dgm:t>
    </dgm:pt>
    <dgm:pt modelId="{4C56F131-FC19-4325-9E1F-80226512F7F6}" type="pres">
      <dgm:prSet presAssocID="{FDCFDF77-E964-4BE2-A1F3-2BAEBDC04B30}" presName="childText" presStyleLbl="bgAcc1" presStyleIdx="5" presStyleCnt="17">
        <dgm:presLayoutVars>
          <dgm:bulletEnabled val="1"/>
        </dgm:presLayoutVars>
      </dgm:prSet>
      <dgm:spPr>
        <a:prstGeom prst="roundRect">
          <a:avLst>
            <a:gd name="adj" fmla="val 10000"/>
          </a:avLst>
        </a:prstGeom>
      </dgm:spPr>
      <dgm:t>
        <a:bodyPr/>
        <a:lstStyle/>
        <a:p>
          <a:endParaRPr lang="en-GB"/>
        </a:p>
      </dgm:t>
    </dgm:pt>
    <dgm:pt modelId="{84D75373-B9E3-4043-8EE6-CBD54A07E1D7}" type="pres">
      <dgm:prSet presAssocID="{E000BCE3-0806-4801-9F19-3846C235D5A5}" presName="root" presStyleCnt="0"/>
      <dgm:spPr/>
    </dgm:pt>
    <dgm:pt modelId="{0DA66489-7924-4A6D-B535-5B8B3859A34F}" type="pres">
      <dgm:prSet presAssocID="{E000BCE3-0806-4801-9F19-3846C235D5A5}" presName="rootComposite" presStyleCnt="0"/>
      <dgm:spPr/>
    </dgm:pt>
    <dgm:pt modelId="{296CC584-5B75-420A-BAC1-82A9452FBB6E}" type="pres">
      <dgm:prSet presAssocID="{E000BCE3-0806-4801-9F19-3846C235D5A5}" presName="rootText" presStyleLbl="node1" presStyleIdx="2" presStyleCnt="5"/>
      <dgm:spPr>
        <a:prstGeom prst="roundRect">
          <a:avLst>
            <a:gd name="adj" fmla="val 10000"/>
          </a:avLst>
        </a:prstGeom>
      </dgm:spPr>
      <dgm:t>
        <a:bodyPr/>
        <a:lstStyle/>
        <a:p>
          <a:endParaRPr lang="en-GB"/>
        </a:p>
      </dgm:t>
    </dgm:pt>
    <dgm:pt modelId="{9DA878A1-9136-416B-94A8-F71E8102A40E}" type="pres">
      <dgm:prSet presAssocID="{E000BCE3-0806-4801-9F19-3846C235D5A5}" presName="rootConnector" presStyleLbl="node1" presStyleIdx="2" presStyleCnt="5"/>
      <dgm:spPr/>
      <dgm:t>
        <a:bodyPr/>
        <a:lstStyle/>
        <a:p>
          <a:endParaRPr lang="en-GB"/>
        </a:p>
      </dgm:t>
    </dgm:pt>
    <dgm:pt modelId="{E01C6125-B93B-4B79-82EF-E5163348EB72}" type="pres">
      <dgm:prSet presAssocID="{E000BCE3-0806-4801-9F19-3846C235D5A5}" presName="childShape" presStyleCnt="0"/>
      <dgm:spPr/>
    </dgm:pt>
    <dgm:pt modelId="{F354F931-216C-4234-96A5-AF3383152A18}" type="pres">
      <dgm:prSet presAssocID="{1B4444BB-2BE4-4069-8516-0B776A03E250}" presName="Name13" presStyleLbl="parChTrans1D2" presStyleIdx="6" presStyleCnt="17"/>
      <dgm:spPr>
        <a:custGeom>
          <a:avLst/>
          <a:gdLst/>
          <a:ahLst/>
          <a:cxnLst/>
          <a:rect l="0" t="0" r="0" b="0"/>
          <a:pathLst>
            <a:path>
              <a:moveTo>
                <a:pt x="0" y="0"/>
              </a:moveTo>
              <a:lnTo>
                <a:pt x="0" y="562020"/>
              </a:lnTo>
              <a:lnTo>
                <a:pt x="149872" y="562020"/>
              </a:lnTo>
            </a:path>
          </a:pathLst>
        </a:custGeom>
      </dgm:spPr>
      <dgm:t>
        <a:bodyPr/>
        <a:lstStyle/>
        <a:p>
          <a:endParaRPr lang="en-GB"/>
        </a:p>
      </dgm:t>
    </dgm:pt>
    <dgm:pt modelId="{DA4417E3-5D84-4EDF-9B49-2FC63BCBB2C2}" type="pres">
      <dgm:prSet presAssocID="{77FA16E0-DAA6-4889-9E59-FA9C26931CF9}" presName="childText" presStyleLbl="bgAcc1" presStyleIdx="6" presStyleCnt="17">
        <dgm:presLayoutVars>
          <dgm:bulletEnabled val="1"/>
        </dgm:presLayoutVars>
      </dgm:prSet>
      <dgm:spPr>
        <a:prstGeom prst="roundRect">
          <a:avLst>
            <a:gd name="adj" fmla="val 10000"/>
          </a:avLst>
        </a:prstGeom>
      </dgm:spPr>
      <dgm:t>
        <a:bodyPr/>
        <a:lstStyle/>
        <a:p>
          <a:endParaRPr lang="en-GB"/>
        </a:p>
      </dgm:t>
    </dgm:pt>
    <dgm:pt modelId="{543E049E-8D93-45E7-B406-399BC4E04752}" type="pres">
      <dgm:prSet presAssocID="{6A251A26-569B-45C3-9679-1ED79A64BC9D}" presName="Name13" presStyleLbl="parChTrans1D2" presStyleIdx="7" presStyleCnt="17"/>
      <dgm:spPr>
        <a:custGeom>
          <a:avLst/>
          <a:gdLst/>
          <a:ahLst/>
          <a:cxnLst/>
          <a:rect l="0" t="0" r="0" b="0"/>
          <a:pathLst>
            <a:path>
              <a:moveTo>
                <a:pt x="0" y="0"/>
              </a:moveTo>
              <a:lnTo>
                <a:pt x="0" y="1498722"/>
              </a:lnTo>
              <a:lnTo>
                <a:pt x="149872" y="1498722"/>
              </a:lnTo>
            </a:path>
          </a:pathLst>
        </a:custGeom>
      </dgm:spPr>
      <dgm:t>
        <a:bodyPr/>
        <a:lstStyle/>
        <a:p>
          <a:endParaRPr lang="en-GB"/>
        </a:p>
      </dgm:t>
    </dgm:pt>
    <dgm:pt modelId="{7CC090A4-2043-4CCD-A188-453E3FDA6A74}" type="pres">
      <dgm:prSet presAssocID="{5989C9E7-5B8D-4753-A51D-DF89350C72D9}" presName="childText" presStyleLbl="bgAcc1" presStyleIdx="7" presStyleCnt="17">
        <dgm:presLayoutVars>
          <dgm:bulletEnabled val="1"/>
        </dgm:presLayoutVars>
      </dgm:prSet>
      <dgm:spPr>
        <a:prstGeom prst="roundRect">
          <a:avLst>
            <a:gd name="adj" fmla="val 10000"/>
          </a:avLst>
        </a:prstGeom>
      </dgm:spPr>
      <dgm:t>
        <a:bodyPr/>
        <a:lstStyle/>
        <a:p>
          <a:endParaRPr lang="en-GB"/>
        </a:p>
      </dgm:t>
    </dgm:pt>
    <dgm:pt modelId="{E928088B-1B60-4652-B401-77582BD9F217}" type="pres">
      <dgm:prSet presAssocID="{438E8908-8CA8-46F8-8902-8C8BBB4B1E81}" presName="Name13" presStyleLbl="parChTrans1D2" presStyleIdx="8" presStyleCnt="17"/>
      <dgm:spPr>
        <a:custGeom>
          <a:avLst/>
          <a:gdLst/>
          <a:ahLst/>
          <a:cxnLst/>
          <a:rect l="0" t="0" r="0" b="0"/>
          <a:pathLst>
            <a:path>
              <a:moveTo>
                <a:pt x="0" y="0"/>
              </a:moveTo>
              <a:lnTo>
                <a:pt x="0" y="2435424"/>
              </a:lnTo>
              <a:lnTo>
                <a:pt x="149872" y="2435424"/>
              </a:lnTo>
            </a:path>
          </a:pathLst>
        </a:custGeom>
      </dgm:spPr>
      <dgm:t>
        <a:bodyPr/>
        <a:lstStyle/>
        <a:p>
          <a:endParaRPr lang="en-GB"/>
        </a:p>
      </dgm:t>
    </dgm:pt>
    <dgm:pt modelId="{FAD1D35C-CE77-43D5-A024-0C8F4769DC8B}" type="pres">
      <dgm:prSet presAssocID="{042582A4-B34C-4DB3-89F2-E06B2B6CF7E8}" presName="childText" presStyleLbl="bgAcc1" presStyleIdx="8" presStyleCnt="17">
        <dgm:presLayoutVars>
          <dgm:bulletEnabled val="1"/>
        </dgm:presLayoutVars>
      </dgm:prSet>
      <dgm:spPr>
        <a:prstGeom prst="roundRect">
          <a:avLst>
            <a:gd name="adj" fmla="val 10000"/>
          </a:avLst>
        </a:prstGeom>
      </dgm:spPr>
      <dgm:t>
        <a:bodyPr/>
        <a:lstStyle/>
        <a:p>
          <a:endParaRPr lang="en-GB"/>
        </a:p>
      </dgm:t>
    </dgm:pt>
    <dgm:pt modelId="{23FE1B3A-967F-464C-A204-4A6D316E32F6}" type="pres">
      <dgm:prSet presAssocID="{FA516F7A-13D5-4EEB-92BA-53FC4D27E997}" presName="Name13" presStyleLbl="parChTrans1D2" presStyleIdx="9" presStyleCnt="17"/>
      <dgm:spPr>
        <a:custGeom>
          <a:avLst/>
          <a:gdLst/>
          <a:ahLst/>
          <a:cxnLst/>
          <a:rect l="0" t="0" r="0" b="0"/>
          <a:pathLst>
            <a:path>
              <a:moveTo>
                <a:pt x="0" y="0"/>
              </a:moveTo>
              <a:lnTo>
                <a:pt x="0" y="3372125"/>
              </a:lnTo>
              <a:lnTo>
                <a:pt x="149872" y="3372125"/>
              </a:lnTo>
            </a:path>
          </a:pathLst>
        </a:custGeom>
      </dgm:spPr>
      <dgm:t>
        <a:bodyPr/>
        <a:lstStyle/>
        <a:p>
          <a:endParaRPr lang="en-GB"/>
        </a:p>
      </dgm:t>
    </dgm:pt>
    <dgm:pt modelId="{9C7E6B55-3AD6-41D2-B9E5-2D09748196DF}" type="pres">
      <dgm:prSet presAssocID="{894B8715-5DAD-4E3B-8322-3AD93E78D3AF}" presName="childText" presStyleLbl="bgAcc1" presStyleIdx="9" presStyleCnt="17">
        <dgm:presLayoutVars>
          <dgm:bulletEnabled val="1"/>
        </dgm:presLayoutVars>
      </dgm:prSet>
      <dgm:spPr>
        <a:prstGeom prst="roundRect">
          <a:avLst>
            <a:gd name="adj" fmla="val 10000"/>
          </a:avLst>
        </a:prstGeom>
      </dgm:spPr>
      <dgm:t>
        <a:bodyPr/>
        <a:lstStyle/>
        <a:p>
          <a:endParaRPr lang="en-GB"/>
        </a:p>
      </dgm:t>
    </dgm:pt>
    <dgm:pt modelId="{408E7DF1-F2B8-4792-A476-EA419F568F1D}" type="pres">
      <dgm:prSet presAssocID="{E74496BD-798B-4CDB-9627-626816E6DFD1}" presName="root" presStyleCnt="0"/>
      <dgm:spPr/>
    </dgm:pt>
    <dgm:pt modelId="{00FECF65-0412-444E-90CC-20513B1A4629}" type="pres">
      <dgm:prSet presAssocID="{E74496BD-798B-4CDB-9627-626816E6DFD1}" presName="rootComposite" presStyleCnt="0"/>
      <dgm:spPr/>
    </dgm:pt>
    <dgm:pt modelId="{801FB01A-17FB-4362-98EC-B5A8CDE2DEB3}" type="pres">
      <dgm:prSet presAssocID="{E74496BD-798B-4CDB-9627-626816E6DFD1}" presName="rootText" presStyleLbl="node1" presStyleIdx="3" presStyleCnt="5"/>
      <dgm:spPr>
        <a:prstGeom prst="roundRect">
          <a:avLst>
            <a:gd name="adj" fmla="val 10000"/>
          </a:avLst>
        </a:prstGeom>
      </dgm:spPr>
      <dgm:t>
        <a:bodyPr/>
        <a:lstStyle/>
        <a:p>
          <a:endParaRPr lang="en-GB"/>
        </a:p>
      </dgm:t>
    </dgm:pt>
    <dgm:pt modelId="{EB178F7D-9E36-450D-A6EB-BD800D68AEDA}" type="pres">
      <dgm:prSet presAssocID="{E74496BD-798B-4CDB-9627-626816E6DFD1}" presName="rootConnector" presStyleLbl="node1" presStyleIdx="3" presStyleCnt="5"/>
      <dgm:spPr/>
      <dgm:t>
        <a:bodyPr/>
        <a:lstStyle/>
        <a:p>
          <a:endParaRPr lang="en-GB"/>
        </a:p>
      </dgm:t>
    </dgm:pt>
    <dgm:pt modelId="{1FB68520-1DE3-4DE2-ACA8-DF771FAF3701}" type="pres">
      <dgm:prSet presAssocID="{E74496BD-798B-4CDB-9627-626816E6DFD1}" presName="childShape" presStyleCnt="0"/>
      <dgm:spPr/>
    </dgm:pt>
    <dgm:pt modelId="{F77676ED-158D-4046-9F6E-85932381CE52}" type="pres">
      <dgm:prSet presAssocID="{75D2BD50-5636-4720-889D-40CB91E4B7C0}" presName="Name13" presStyleLbl="parChTrans1D2" presStyleIdx="10" presStyleCnt="17"/>
      <dgm:spPr>
        <a:custGeom>
          <a:avLst/>
          <a:gdLst/>
          <a:ahLst/>
          <a:cxnLst/>
          <a:rect l="0" t="0" r="0" b="0"/>
          <a:pathLst>
            <a:path>
              <a:moveTo>
                <a:pt x="0" y="0"/>
              </a:moveTo>
              <a:lnTo>
                <a:pt x="0" y="728753"/>
              </a:lnTo>
              <a:lnTo>
                <a:pt x="149872" y="728753"/>
              </a:lnTo>
            </a:path>
          </a:pathLst>
        </a:custGeom>
      </dgm:spPr>
      <dgm:t>
        <a:bodyPr/>
        <a:lstStyle/>
        <a:p>
          <a:endParaRPr lang="en-GB"/>
        </a:p>
      </dgm:t>
    </dgm:pt>
    <dgm:pt modelId="{59A5E1A8-FBB1-41C7-AAF2-05C8286F566A}" type="pres">
      <dgm:prSet presAssocID="{DC96A40E-EC06-4144-813D-EC3F77F69C38}" presName="childText" presStyleLbl="bgAcc1" presStyleIdx="10" presStyleCnt="17" custScaleY="144500">
        <dgm:presLayoutVars>
          <dgm:bulletEnabled val="1"/>
        </dgm:presLayoutVars>
      </dgm:prSet>
      <dgm:spPr>
        <a:prstGeom prst="roundRect">
          <a:avLst>
            <a:gd name="adj" fmla="val 10000"/>
          </a:avLst>
        </a:prstGeom>
      </dgm:spPr>
      <dgm:t>
        <a:bodyPr/>
        <a:lstStyle/>
        <a:p>
          <a:endParaRPr lang="en-GB"/>
        </a:p>
      </dgm:t>
    </dgm:pt>
    <dgm:pt modelId="{4AD89CD5-6E3D-4A7A-9EAB-C15EDBA93CD9}" type="pres">
      <dgm:prSet presAssocID="{3BBCF5AE-7069-466D-8031-D0AF3C0D47AF}" presName="Name13" presStyleLbl="parChTrans1D2" presStyleIdx="11" presStyleCnt="17"/>
      <dgm:spPr>
        <a:custGeom>
          <a:avLst/>
          <a:gdLst/>
          <a:ahLst/>
          <a:cxnLst/>
          <a:rect l="0" t="0" r="0" b="0"/>
          <a:pathLst>
            <a:path>
              <a:moveTo>
                <a:pt x="0" y="0"/>
              </a:moveTo>
              <a:lnTo>
                <a:pt x="0" y="1886086"/>
              </a:lnTo>
              <a:lnTo>
                <a:pt x="149872" y="1886086"/>
              </a:lnTo>
            </a:path>
          </a:pathLst>
        </a:custGeom>
      </dgm:spPr>
      <dgm:t>
        <a:bodyPr/>
        <a:lstStyle/>
        <a:p>
          <a:endParaRPr lang="en-GB"/>
        </a:p>
      </dgm:t>
    </dgm:pt>
    <dgm:pt modelId="{B848F0A0-91D3-462C-BFBD-E524B17905CD}" type="pres">
      <dgm:prSet presAssocID="{B8409100-B55A-42A8-B513-B5167B92A851}" presName="childText" presStyleLbl="bgAcc1" presStyleIdx="11" presStyleCnt="17" custScaleY="114385">
        <dgm:presLayoutVars>
          <dgm:bulletEnabled val="1"/>
        </dgm:presLayoutVars>
      </dgm:prSet>
      <dgm:spPr>
        <a:prstGeom prst="roundRect">
          <a:avLst>
            <a:gd name="adj" fmla="val 10000"/>
          </a:avLst>
        </a:prstGeom>
      </dgm:spPr>
      <dgm:t>
        <a:bodyPr/>
        <a:lstStyle/>
        <a:p>
          <a:endParaRPr lang="en-GB"/>
        </a:p>
      </dgm:t>
    </dgm:pt>
    <dgm:pt modelId="{7EC5D0D9-B85A-4E29-83D7-17FF22F8C47F}" type="pres">
      <dgm:prSet presAssocID="{ACCFED3E-24C1-40AE-9B74-EA91179D0CEE}" presName="Name13" presStyleLbl="parChTrans1D2" presStyleIdx="12" presStyleCnt="17"/>
      <dgm:spPr>
        <a:custGeom>
          <a:avLst/>
          <a:gdLst/>
          <a:ahLst/>
          <a:cxnLst/>
          <a:rect l="0" t="0" r="0" b="0"/>
          <a:pathLst>
            <a:path>
              <a:moveTo>
                <a:pt x="0" y="0"/>
              </a:moveTo>
              <a:lnTo>
                <a:pt x="0" y="2959160"/>
              </a:lnTo>
              <a:lnTo>
                <a:pt x="149872" y="2959160"/>
              </a:lnTo>
            </a:path>
          </a:pathLst>
        </a:custGeom>
      </dgm:spPr>
      <dgm:t>
        <a:bodyPr/>
        <a:lstStyle/>
        <a:p>
          <a:endParaRPr lang="en-GB"/>
        </a:p>
      </dgm:t>
    </dgm:pt>
    <dgm:pt modelId="{CDA1999A-2555-4D08-A06F-223E42DB0E6A}" type="pres">
      <dgm:prSet presAssocID="{657C40EE-23EA-48AF-9985-779B3356B70B}" presName="childText" presStyleLbl="bgAcc1" presStyleIdx="12" presStyleCnt="17" custScaleY="122012">
        <dgm:presLayoutVars>
          <dgm:bulletEnabled val="1"/>
        </dgm:presLayoutVars>
      </dgm:prSet>
      <dgm:spPr>
        <a:prstGeom prst="roundRect">
          <a:avLst>
            <a:gd name="adj" fmla="val 10000"/>
          </a:avLst>
        </a:prstGeom>
      </dgm:spPr>
      <dgm:t>
        <a:bodyPr/>
        <a:lstStyle/>
        <a:p>
          <a:endParaRPr lang="en-GB"/>
        </a:p>
      </dgm:t>
    </dgm:pt>
    <dgm:pt modelId="{5FDC8DEF-018C-4E55-A066-EB6DCCE43ABB}" type="pres">
      <dgm:prSet presAssocID="{0C371F50-1112-4588-AE46-FAE067B00A2C}" presName="Name13" presStyleLbl="parChTrans1D2" presStyleIdx="13" presStyleCnt="17"/>
      <dgm:spPr>
        <a:custGeom>
          <a:avLst/>
          <a:gdLst/>
          <a:ahLst/>
          <a:cxnLst/>
          <a:rect l="0" t="0" r="0" b="0"/>
          <a:pathLst>
            <a:path>
              <a:moveTo>
                <a:pt x="0" y="0"/>
              </a:moveTo>
              <a:lnTo>
                <a:pt x="0" y="3978336"/>
              </a:lnTo>
              <a:lnTo>
                <a:pt x="149872" y="3978336"/>
              </a:lnTo>
            </a:path>
          </a:pathLst>
        </a:custGeom>
      </dgm:spPr>
      <dgm:t>
        <a:bodyPr/>
        <a:lstStyle/>
        <a:p>
          <a:endParaRPr lang="en-GB"/>
        </a:p>
      </dgm:t>
    </dgm:pt>
    <dgm:pt modelId="{197BE5BE-C8E3-492B-BD9F-D0C79098E98F}" type="pres">
      <dgm:prSet presAssocID="{59B42754-DDC9-4FFF-AD8F-D38946D6B174}" presName="childText" presStyleLbl="bgAcc1" presStyleIdx="13" presStyleCnt="17">
        <dgm:presLayoutVars>
          <dgm:bulletEnabled val="1"/>
        </dgm:presLayoutVars>
      </dgm:prSet>
      <dgm:spPr>
        <a:prstGeom prst="roundRect">
          <a:avLst>
            <a:gd name="adj" fmla="val 10000"/>
          </a:avLst>
        </a:prstGeom>
      </dgm:spPr>
      <dgm:t>
        <a:bodyPr/>
        <a:lstStyle/>
        <a:p>
          <a:endParaRPr lang="en-GB"/>
        </a:p>
      </dgm:t>
    </dgm:pt>
    <dgm:pt modelId="{25A8247D-C452-49A1-9F0C-60D7A99117F1}" type="pres">
      <dgm:prSet presAssocID="{DD793702-0065-4B6C-B2F8-B90A66BAFB85}" presName="root" presStyleCnt="0"/>
      <dgm:spPr/>
    </dgm:pt>
    <dgm:pt modelId="{48F61E7A-93D3-403E-BEC7-7934D25E26BC}" type="pres">
      <dgm:prSet presAssocID="{DD793702-0065-4B6C-B2F8-B90A66BAFB85}" presName="rootComposite" presStyleCnt="0"/>
      <dgm:spPr/>
    </dgm:pt>
    <dgm:pt modelId="{2549D658-8D1E-4176-ADA9-1CD212023D90}" type="pres">
      <dgm:prSet presAssocID="{DD793702-0065-4B6C-B2F8-B90A66BAFB85}" presName="rootText" presStyleLbl="node1" presStyleIdx="4" presStyleCnt="5"/>
      <dgm:spPr>
        <a:prstGeom prst="roundRect">
          <a:avLst>
            <a:gd name="adj" fmla="val 10000"/>
          </a:avLst>
        </a:prstGeom>
      </dgm:spPr>
      <dgm:t>
        <a:bodyPr/>
        <a:lstStyle/>
        <a:p>
          <a:endParaRPr lang="en-GB"/>
        </a:p>
      </dgm:t>
    </dgm:pt>
    <dgm:pt modelId="{A357E300-4249-44A2-8598-76FB342B80D1}" type="pres">
      <dgm:prSet presAssocID="{DD793702-0065-4B6C-B2F8-B90A66BAFB85}" presName="rootConnector" presStyleLbl="node1" presStyleIdx="4" presStyleCnt="5"/>
      <dgm:spPr/>
      <dgm:t>
        <a:bodyPr/>
        <a:lstStyle/>
        <a:p>
          <a:endParaRPr lang="en-GB"/>
        </a:p>
      </dgm:t>
    </dgm:pt>
    <dgm:pt modelId="{2F9AF77F-1B76-4FB3-B365-8E9EBFEF160D}" type="pres">
      <dgm:prSet presAssocID="{DD793702-0065-4B6C-B2F8-B90A66BAFB85}" presName="childShape" presStyleCnt="0"/>
      <dgm:spPr/>
    </dgm:pt>
    <dgm:pt modelId="{E8232859-EAC9-46DE-BF87-A3C3C39F3F9C}" type="pres">
      <dgm:prSet presAssocID="{677A1AD3-A17B-4B96-A8AB-43FA0DA42434}" presName="Name13" presStyleLbl="parChTrans1D2" presStyleIdx="14" presStyleCnt="17"/>
      <dgm:spPr>
        <a:custGeom>
          <a:avLst/>
          <a:gdLst/>
          <a:ahLst/>
          <a:cxnLst/>
          <a:rect l="0" t="0" r="0" b="0"/>
          <a:pathLst>
            <a:path>
              <a:moveTo>
                <a:pt x="0" y="0"/>
              </a:moveTo>
              <a:lnTo>
                <a:pt x="0" y="562020"/>
              </a:lnTo>
              <a:lnTo>
                <a:pt x="149872" y="562020"/>
              </a:lnTo>
            </a:path>
          </a:pathLst>
        </a:custGeom>
      </dgm:spPr>
      <dgm:t>
        <a:bodyPr/>
        <a:lstStyle/>
        <a:p>
          <a:endParaRPr lang="en-GB"/>
        </a:p>
      </dgm:t>
    </dgm:pt>
    <dgm:pt modelId="{85FF31F9-7B42-48F9-AD0A-AF3455309343}" type="pres">
      <dgm:prSet presAssocID="{786E1C03-48A1-4E39-A84D-51E466D4154A}" presName="childText" presStyleLbl="bgAcc1" presStyleIdx="14" presStyleCnt="17">
        <dgm:presLayoutVars>
          <dgm:bulletEnabled val="1"/>
        </dgm:presLayoutVars>
      </dgm:prSet>
      <dgm:spPr>
        <a:prstGeom prst="roundRect">
          <a:avLst>
            <a:gd name="adj" fmla="val 10000"/>
          </a:avLst>
        </a:prstGeom>
      </dgm:spPr>
      <dgm:t>
        <a:bodyPr/>
        <a:lstStyle/>
        <a:p>
          <a:endParaRPr lang="en-GB"/>
        </a:p>
      </dgm:t>
    </dgm:pt>
    <dgm:pt modelId="{7C672363-0CE8-4A30-853A-70025FFBC59B}" type="pres">
      <dgm:prSet presAssocID="{CC748530-99C6-4C53-A091-A20F1311A21D}" presName="Name13" presStyleLbl="parChTrans1D2" presStyleIdx="15" presStyleCnt="17"/>
      <dgm:spPr>
        <a:custGeom>
          <a:avLst/>
          <a:gdLst/>
          <a:ahLst/>
          <a:cxnLst/>
          <a:rect l="0" t="0" r="0" b="0"/>
          <a:pathLst>
            <a:path>
              <a:moveTo>
                <a:pt x="0" y="0"/>
              </a:moveTo>
              <a:lnTo>
                <a:pt x="0" y="1584310"/>
              </a:lnTo>
              <a:lnTo>
                <a:pt x="149872" y="1584310"/>
              </a:lnTo>
            </a:path>
          </a:pathLst>
        </a:custGeom>
      </dgm:spPr>
      <dgm:t>
        <a:bodyPr/>
        <a:lstStyle/>
        <a:p>
          <a:endParaRPr lang="en-GB"/>
        </a:p>
      </dgm:t>
    </dgm:pt>
    <dgm:pt modelId="{381914BE-C5A2-4F99-8DB0-29A37D0CA60B}" type="pres">
      <dgm:prSet presAssocID="{96BCC7C7-E7CA-4F22-A729-9CA9305E0114}" presName="childText" presStyleLbl="bgAcc1" presStyleIdx="15" presStyleCnt="17" custScaleY="122843">
        <dgm:presLayoutVars>
          <dgm:bulletEnabled val="1"/>
        </dgm:presLayoutVars>
      </dgm:prSet>
      <dgm:spPr>
        <a:prstGeom prst="roundRect">
          <a:avLst>
            <a:gd name="adj" fmla="val 10000"/>
          </a:avLst>
        </a:prstGeom>
      </dgm:spPr>
      <dgm:t>
        <a:bodyPr/>
        <a:lstStyle/>
        <a:p>
          <a:endParaRPr lang="en-GB"/>
        </a:p>
      </dgm:t>
    </dgm:pt>
    <dgm:pt modelId="{027C0021-8D28-4E21-A6EA-867D65B68729}" type="pres">
      <dgm:prSet presAssocID="{0D5F89A3-4979-4CFA-AE95-B1DC544DC1A7}" presName="Name13" presStyleLbl="parChTrans1D2" presStyleIdx="16" presStyleCnt="17"/>
      <dgm:spPr>
        <a:custGeom>
          <a:avLst/>
          <a:gdLst/>
          <a:ahLst/>
          <a:cxnLst/>
          <a:rect l="0" t="0" r="0" b="0"/>
          <a:pathLst>
            <a:path>
              <a:moveTo>
                <a:pt x="0" y="0"/>
              </a:moveTo>
              <a:lnTo>
                <a:pt x="0" y="3059083"/>
              </a:lnTo>
              <a:lnTo>
                <a:pt x="149872" y="3059083"/>
              </a:lnTo>
            </a:path>
          </a:pathLst>
        </a:custGeom>
      </dgm:spPr>
      <dgm:t>
        <a:bodyPr/>
        <a:lstStyle/>
        <a:p>
          <a:endParaRPr lang="en-GB"/>
        </a:p>
      </dgm:t>
    </dgm:pt>
    <dgm:pt modelId="{B9DE41C9-2494-4874-883D-A7000B7B4DAF}" type="pres">
      <dgm:prSet presAssocID="{FC93CBD8-805E-47AB-9EE3-D52EC0314485}" presName="childText" presStyleLbl="bgAcc1" presStyleIdx="16" presStyleCnt="17" custScaleY="220765">
        <dgm:presLayoutVars>
          <dgm:bulletEnabled val="1"/>
        </dgm:presLayoutVars>
      </dgm:prSet>
      <dgm:spPr>
        <a:prstGeom prst="roundRect">
          <a:avLst>
            <a:gd name="adj" fmla="val 10000"/>
          </a:avLst>
        </a:prstGeom>
      </dgm:spPr>
      <dgm:t>
        <a:bodyPr/>
        <a:lstStyle/>
        <a:p>
          <a:endParaRPr lang="en-GB"/>
        </a:p>
      </dgm:t>
    </dgm:pt>
  </dgm:ptLst>
  <dgm:cxnLst>
    <dgm:cxn modelId="{36ED98A2-935A-4EE7-836B-B7E29985390B}" type="presOf" srcId="{CC748530-99C6-4C53-A091-A20F1311A21D}" destId="{7C672363-0CE8-4A30-853A-70025FFBC59B}" srcOrd="0" destOrd="0" presId="urn:microsoft.com/office/officeart/2005/8/layout/hierarchy3"/>
    <dgm:cxn modelId="{A00C354C-A301-4954-99E0-CAF540A5BC16}" srcId="{E8399CEA-2883-4753-9679-41962420F5D4}" destId="{A5F6B632-107C-4B30-B298-DC16653857D4}" srcOrd="0" destOrd="0" parTransId="{C52876CE-4993-4D8B-A6B7-4C2AEA138FD5}" sibTransId="{DBD5D639-6FB6-477D-BA7D-60053EEAB3C2}"/>
    <dgm:cxn modelId="{93224355-6265-48E6-AA53-0C072F3C0F78}" type="presOf" srcId="{48146913-C60E-4CF0-AED7-01DEAE6D47DA}" destId="{B3831E2A-09AA-4745-A8CC-9B7849D66A1E}" srcOrd="0" destOrd="0" presId="urn:microsoft.com/office/officeart/2005/8/layout/hierarchy3"/>
    <dgm:cxn modelId="{09F2AB3F-4F52-4560-8E1E-73FA923011DD}" type="presOf" srcId="{FA516F7A-13D5-4EEB-92BA-53FC4D27E997}" destId="{23FE1B3A-967F-464C-A204-4A6D316E32F6}" srcOrd="0" destOrd="0" presId="urn:microsoft.com/office/officeart/2005/8/layout/hierarchy3"/>
    <dgm:cxn modelId="{43B0F0F9-D337-410C-884F-3CA60F61924D}" type="presOf" srcId="{DD793702-0065-4B6C-B2F8-B90A66BAFB85}" destId="{A357E300-4249-44A2-8598-76FB342B80D1}" srcOrd="1" destOrd="0" presId="urn:microsoft.com/office/officeart/2005/8/layout/hierarchy3"/>
    <dgm:cxn modelId="{C48022AD-4921-4869-B6DE-91AB5617D113}" type="presOf" srcId="{E74496BD-798B-4CDB-9627-626816E6DFD1}" destId="{801FB01A-17FB-4362-98EC-B5A8CDE2DEB3}" srcOrd="0" destOrd="0" presId="urn:microsoft.com/office/officeart/2005/8/layout/hierarchy3"/>
    <dgm:cxn modelId="{72D86BBF-4D81-4839-A6B8-ACE3FDF900F2}" type="presOf" srcId="{48146913-C60E-4CF0-AED7-01DEAE6D47DA}" destId="{33490FD2-3D21-4D73-BE0C-E05612EC5F24}" srcOrd="1" destOrd="0" presId="urn:microsoft.com/office/officeart/2005/8/layout/hierarchy3"/>
    <dgm:cxn modelId="{798B5C9F-F96F-462E-8264-A2F9442B5C73}" srcId="{E74496BD-798B-4CDB-9627-626816E6DFD1}" destId="{657C40EE-23EA-48AF-9985-779B3356B70B}" srcOrd="2" destOrd="0" parTransId="{ACCFED3E-24C1-40AE-9B74-EA91179D0CEE}" sibTransId="{380851EE-113B-49DC-979C-3BA0FDC9211E}"/>
    <dgm:cxn modelId="{B68997BB-B6C6-4280-8A54-D6EE47663A26}" srcId="{1883FFCC-5EF0-4DBC-B245-608BA2463C73}" destId="{E74496BD-798B-4CDB-9627-626816E6DFD1}" srcOrd="3" destOrd="0" parTransId="{3EDAF6B7-E846-46DD-A590-EC7551A3EAEE}" sibTransId="{7E5787BD-55CB-48DE-86EA-55720B402ED9}"/>
    <dgm:cxn modelId="{0EEEF80F-BD4A-492D-8179-66FB4AF6600C}" srcId="{E000BCE3-0806-4801-9F19-3846C235D5A5}" destId="{77FA16E0-DAA6-4889-9E59-FA9C26931CF9}" srcOrd="0" destOrd="0" parTransId="{1B4444BB-2BE4-4069-8516-0B776A03E250}" sibTransId="{F3B4E8C3-CBE8-4D26-A447-2EEE105E9698}"/>
    <dgm:cxn modelId="{853BAAB9-F592-4111-A405-BBB957B461BE}" type="presOf" srcId="{E74496BD-798B-4CDB-9627-626816E6DFD1}" destId="{EB178F7D-9E36-450D-A6EB-BD800D68AEDA}" srcOrd="1" destOrd="0" presId="urn:microsoft.com/office/officeart/2005/8/layout/hierarchy3"/>
    <dgm:cxn modelId="{45FA6B4E-19A1-43FB-9C85-F56D2155F2EC}" type="presOf" srcId="{E8399CEA-2883-4753-9679-41962420F5D4}" destId="{B90DC2D2-5D45-47F9-95B5-0E03C5D04D63}" srcOrd="1" destOrd="0" presId="urn:microsoft.com/office/officeart/2005/8/layout/hierarchy3"/>
    <dgm:cxn modelId="{AEEE3F26-8E2C-4FE1-B9EF-436E1446CAAA}" srcId="{48146913-C60E-4CF0-AED7-01DEAE6D47DA}" destId="{145109DF-7DF3-4C8F-94ED-DBD496BE2E51}" srcOrd="2" destOrd="0" parTransId="{0ED39932-F328-4A75-A801-DDF25CEE10E0}" sibTransId="{AC13A5B8-2FCD-44F7-9B8A-08C990B3432B}"/>
    <dgm:cxn modelId="{2EA55170-A419-4EE9-BCE6-2DC4F5536B68}" srcId="{E000BCE3-0806-4801-9F19-3846C235D5A5}" destId="{5989C9E7-5B8D-4753-A51D-DF89350C72D9}" srcOrd="1" destOrd="0" parTransId="{6A251A26-569B-45C3-9679-1ED79A64BC9D}" sibTransId="{991C6CEA-8AF3-4B88-9667-BA488DF3410B}"/>
    <dgm:cxn modelId="{49A78761-AF4C-48CD-B6FC-A7069ABA23B0}" type="presOf" srcId="{75D2BD50-5636-4720-889D-40CB91E4B7C0}" destId="{F77676ED-158D-4046-9F6E-85932381CE52}" srcOrd="0" destOrd="0" presId="urn:microsoft.com/office/officeart/2005/8/layout/hierarchy3"/>
    <dgm:cxn modelId="{A7541CDB-70ED-445D-93A6-989B98CFC98D}" type="presOf" srcId="{894B8715-5DAD-4E3B-8322-3AD93E78D3AF}" destId="{9C7E6B55-3AD6-41D2-B9E5-2D09748196DF}" srcOrd="0" destOrd="0" presId="urn:microsoft.com/office/officeart/2005/8/layout/hierarchy3"/>
    <dgm:cxn modelId="{9F0B4506-E1C6-45F3-8875-E7DD266027F8}" srcId="{E74496BD-798B-4CDB-9627-626816E6DFD1}" destId="{DC96A40E-EC06-4144-813D-EC3F77F69C38}" srcOrd="0" destOrd="0" parTransId="{75D2BD50-5636-4720-889D-40CB91E4B7C0}" sibTransId="{6C7E0203-E72E-4C76-9172-80A611542DCA}"/>
    <dgm:cxn modelId="{3F81A5C0-5B99-4A49-ADB7-CE4FBA831BFA}" type="presOf" srcId="{59B42754-DDC9-4FFF-AD8F-D38946D6B174}" destId="{197BE5BE-C8E3-492B-BD9F-D0C79098E98F}" srcOrd="0" destOrd="0" presId="urn:microsoft.com/office/officeart/2005/8/layout/hierarchy3"/>
    <dgm:cxn modelId="{B4C9A720-B9EE-4871-957E-AA9206FFAA33}" type="presOf" srcId="{77FA16E0-DAA6-4889-9E59-FA9C26931CF9}" destId="{DA4417E3-5D84-4EDF-9B49-2FC63BCBB2C2}" srcOrd="0" destOrd="0" presId="urn:microsoft.com/office/officeart/2005/8/layout/hierarchy3"/>
    <dgm:cxn modelId="{5CBA669B-FF5E-4461-B85B-5A128BF610FB}" type="presOf" srcId="{5B9CB156-4D35-4B5C-8E10-3D1280D9C98F}" destId="{FE6B439B-AA66-495B-B6B1-32CC2E2FD34A}" srcOrd="0" destOrd="0" presId="urn:microsoft.com/office/officeart/2005/8/layout/hierarchy3"/>
    <dgm:cxn modelId="{740B866E-2B6C-4DD5-B5E0-8963CB8CE945}" type="presOf" srcId="{E000BCE3-0806-4801-9F19-3846C235D5A5}" destId="{9DA878A1-9136-416B-94A8-F71E8102A40E}" srcOrd="1" destOrd="0" presId="urn:microsoft.com/office/officeart/2005/8/layout/hierarchy3"/>
    <dgm:cxn modelId="{6BE92154-F401-4BEA-9F69-8B7B337185B2}" type="presOf" srcId="{03C9370A-0CD2-4967-BD34-578FA0EDAAFD}" destId="{64069DD8-80EB-48E8-BE54-80084DE5B3AD}" srcOrd="0" destOrd="0" presId="urn:microsoft.com/office/officeart/2005/8/layout/hierarchy3"/>
    <dgm:cxn modelId="{1B32550E-FF4F-4A31-B8BC-743A2A6E4DFA}" type="presOf" srcId="{FC93CBD8-805E-47AB-9EE3-D52EC0314485}" destId="{B9DE41C9-2494-4874-883D-A7000B7B4DAF}" srcOrd="0" destOrd="0" presId="urn:microsoft.com/office/officeart/2005/8/layout/hierarchy3"/>
    <dgm:cxn modelId="{7ECADCE7-29DB-4D4C-8AF7-B2F05E7144AC}" srcId="{DD793702-0065-4B6C-B2F8-B90A66BAFB85}" destId="{786E1C03-48A1-4E39-A84D-51E466D4154A}" srcOrd="0" destOrd="0" parTransId="{677A1AD3-A17B-4B96-A8AB-43FA0DA42434}" sibTransId="{54857695-2CCD-4F2B-B82E-9C46F79FE4AC}"/>
    <dgm:cxn modelId="{12D5A908-FDD6-43FC-8890-5FD9A9990F99}" type="presOf" srcId="{51AB2A08-CC85-4AD7-AB42-6A88EC990196}" destId="{D78D969D-80DD-4695-807B-0A544A695608}" srcOrd="0" destOrd="0" presId="urn:microsoft.com/office/officeart/2005/8/layout/hierarchy3"/>
    <dgm:cxn modelId="{EB74C9CA-7367-4C98-92D0-AA4674A76FA5}" srcId="{1883FFCC-5EF0-4DBC-B245-608BA2463C73}" destId="{DD793702-0065-4B6C-B2F8-B90A66BAFB85}" srcOrd="4" destOrd="0" parTransId="{FB254FD7-155C-440C-AFCA-1AA0B80DB8E4}" sibTransId="{D82C8E7F-BE54-4301-B76A-9902F06422C5}"/>
    <dgm:cxn modelId="{15525F13-EE0C-4650-81DA-9D009FF2EF0B}" type="presOf" srcId="{C3758391-E59C-46B7-9B6C-8637D20C8BDD}" destId="{5E6B8B8E-AAA1-450A-873D-970126AA97D7}" srcOrd="0" destOrd="0" presId="urn:microsoft.com/office/officeart/2005/8/layout/hierarchy3"/>
    <dgm:cxn modelId="{71466FB9-4049-4EFC-AF17-7CE42278392E}" type="presOf" srcId="{D5FC9860-19F1-4712-86F6-8902FE5AB659}" destId="{141A50FE-D823-4164-B473-3E5F1D9E38F0}" srcOrd="0" destOrd="0" presId="urn:microsoft.com/office/officeart/2005/8/layout/hierarchy3"/>
    <dgm:cxn modelId="{D0B408C2-965C-4280-BD6F-76ED411E0812}" type="presOf" srcId="{DD793702-0065-4B6C-B2F8-B90A66BAFB85}" destId="{2549D658-8D1E-4176-ADA9-1CD212023D90}" srcOrd="0" destOrd="0" presId="urn:microsoft.com/office/officeart/2005/8/layout/hierarchy3"/>
    <dgm:cxn modelId="{95FF9FCE-7CA2-4A01-B3FD-8540E5B3A01B}" srcId="{48146913-C60E-4CF0-AED7-01DEAE6D47DA}" destId="{03C9370A-0CD2-4967-BD34-578FA0EDAAFD}" srcOrd="0" destOrd="0" parTransId="{9F2E94ED-ED0A-446B-AB2D-0F24C61AC7A4}" sibTransId="{5EACA9F7-9DFA-4FD4-9334-8DCFB8F49503}"/>
    <dgm:cxn modelId="{DCF003C6-D199-4C8E-8F0C-4727E9E4E21C}" type="presOf" srcId="{438E8908-8CA8-46F8-8902-8C8BBB4B1E81}" destId="{E928088B-1B60-4652-B401-77582BD9F217}" srcOrd="0" destOrd="0" presId="urn:microsoft.com/office/officeart/2005/8/layout/hierarchy3"/>
    <dgm:cxn modelId="{BDD3C32D-B5A7-40C9-90B6-F137879F30DB}" type="presOf" srcId="{ACCFED3E-24C1-40AE-9B74-EA91179D0CEE}" destId="{7EC5D0D9-B85A-4E29-83D7-17FF22F8C47F}" srcOrd="0" destOrd="0" presId="urn:microsoft.com/office/officeart/2005/8/layout/hierarchy3"/>
    <dgm:cxn modelId="{B52ECA72-229A-40E3-A1DE-D86B069BBE4E}" type="presOf" srcId="{657C40EE-23EA-48AF-9985-779B3356B70B}" destId="{CDA1999A-2555-4D08-A06F-223E42DB0E6A}" srcOrd="0" destOrd="0" presId="urn:microsoft.com/office/officeart/2005/8/layout/hierarchy3"/>
    <dgm:cxn modelId="{BAD91FDA-F311-4967-8C42-26FECE1A24E1}" type="presOf" srcId="{042582A4-B34C-4DB3-89F2-E06B2B6CF7E8}" destId="{FAD1D35C-CE77-43D5-A024-0C8F4769DC8B}" srcOrd="0" destOrd="0" presId="urn:microsoft.com/office/officeart/2005/8/layout/hierarchy3"/>
    <dgm:cxn modelId="{D2D7C01A-84D3-4716-B6F3-91A4BD679B2B}" type="presOf" srcId="{0C371F50-1112-4588-AE46-FAE067B00A2C}" destId="{5FDC8DEF-018C-4E55-A066-EB6DCCE43ABB}" srcOrd="0" destOrd="0" presId="urn:microsoft.com/office/officeart/2005/8/layout/hierarchy3"/>
    <dgm:cxn modelId="{62885D7E-C98A-46E4-8B5C-315F2CE80706}" type="presOf" srcId="{9E4D786B-8FC3-414A-87D8-DD268C923255}" destId="{04397440-EFA9-42D8-A38D-FEFCB4F1694A}" srcOrd="0" destOrd="0" presId="urn:microsoft.com/office/officeart/2005/8/layout/hierarchy3"/>
    <dgm:cxn modelId="{9C0C8F07-A9F4-499C-B63D-69DB37F1EFF4}" srcId="{DD793702-0065-4B6C-B2F8-B90A66BAFB85}" destId="{96BCC7C7-E7CA-4F22-A729-9CA9305E0114}" srcOrd="1" destOrd="0" parTransId="{CC748530-99C6-4C53-A091-A20F1311A21D}" sibTransId="{D81A6E16-65FF-401A-B565-96EB048D967C}"/>
    <dgm:cxn modelId="{8BFC2D65-F59F-4AD9-B728-5702BE67189D}" srcId="{DD793702-0065-4B6C-B2F8-B90A66BAFB85}" destId="{FC93CBD8-805E-47AB-9EE3-D52EC0314485}" srcOrd="2" destOrd="0" parTransId="{0D5F89A3-4979-4CFA-AE95-B1DC544DC1A7}" sibTransId="{F74F6CDC-6E39-423B-8EB6-8BF8D94C81C0}"/>
    <dgm:cxn modelId="{708C0842-F1C3-40E5-B35C-3EFF7F8BF573}" srcId="{E74496BD-798B-4CDB-9627-626816E6DFD1}" destId="{B8409100-B55A-42A8-B513-B5167B92A851}" srcOrd="1" destOrd="0" parTransId="{3BBCF5AE-7069-466D-8031-D0AF3C0D47AF}" sibTransId="{7292E184-33E2-4F84-8C0D-3AE8C1DA0227}"/>
    <dgm:cxn modelId="{E1CFAB0A-958C-44FD-A893-486848CCC9AC}" type="presOf" srcId="{786E1C03-48A1-4E39-A84D-51E466D4154A}" destId="{85FF31F9-7B42-48F9-AD0A-AF3455309343}" srcOrd="0" destOrd="0" presId="urn:microsoft.com/office/officeart/2005/8/layout/hierarchy3"/>
    <dgm:cxn modelId="{1D6253C2-7248-4706-AEA0-E629E3135CC9}" srcId="{E8399CEA-2883-4753-9679-41962420F5D4}" destId="{FDCFDF77-E964-4BE2-A1F3-2BAEBDC04B30}" srcOrd="1" destOrd="0" parTransId="{C3758391-E59C-46B7-9B6C-8637D20C8BDD}" sibTransId="{37799ADF-F007-4DD4-872F-BC6D756BAF69}"/>
    <dgm:cxn modelId="{825FAC93-BFCD-46BC-AC54-21DD0EE53E5F}" srcId="{E000BCE3-0806-4801-9F19-3846C235D5A5}" destId="{042582A4-B34C-4DB3-89F2-E06B2B6CF7E8}" srcOrd="2" destOrd="0" parTransId="{438E8908-8CA8-46F8-8902-8C8BBB4B1E81}" sibTransId="{FDB7CA65-7F2A-423B-9B63-49F505D8165E}"/>
    <dgm:cxn modelId="{0C8CAC4A-E1FA-460A-8BCE-352C27941D7F}" type="presOf" srcId="{A5F6B632-107C-4B30-B298-DC16653857D4}" destId="{E1271464-3B23-47A0-9CB8-B56B9D54D658}" srcOrd="0" destOrd="0" presId="urn:microsoft.com/office/officeart/2005/8/layout/hierarchy3"/>
    <dgm:cxn modelId="{7B9330BD-712F-4D83-84D6-D84CB74C468E}" type="presOf" srcId="{1883FFCC-5EF0-4DBC-B245-608BA2463C73}" destId="{7C24CF55-CEBA-4CA4-BCAE-6DE6E5E504ED}" srcOrd="0" destOrd="0" presId="urn:microsoft.com/office/officeart/2005/8/layout/hierarchy3"/>
    <dgm:cxn modelId="{2B6AA14B-D629-4761-B92A-188D5A3031BF}" type="presOf" srcId="{C52876CE-4993-4D8B-A6B7-4C2AEA138FD5}" destId="{C52D9D84-C4BA-49B8-8E5B-C13D915F00E9}" srcOrd="0" destOrd="0" presId="urn:microsoft.com/office/officeart/2005/8/layout/hierarchy3"/>
    <dgm:cxn modelId="{34F670B5-638B-42FB-810F-C3647270E600}" type="presOf" srcId="{B8409100-B55A-42A8-B513-B5167B92A851}" destId="{B848F0A0-91D3-462C-BFBD-E524B17905CD}" srcOrd="0" destOrd="0" presId="urn:microsoft.com/office/officeart/2005/8/layout/hierarchy3"/>
    <dgm:cxn modelId="{6AD4FE82-C7AF-4E81-876C-9AC285202CA8}" type="presOf" srcId="{3BBCF5AE-7069-466D-8031-D0AF3C0D47AF}" destId="{4AD89CD5-6E3D-4A7A-9EAB-C15EDBA93CD9}" srcOrd="0" destOrd="0" presId="urn:microsoft.com/office/officeart/2005/8/layout/hierarchy3"/>
    <dgm:cxn modelId="{7C87227E-27F6-43C0-A990-70AACFF1E713}" srcId="{E74496BD-798B-4CDB-9627-626816E6DFD1}" destId="{59B42754-DDC9-4FFF-AD8F-D38946D6B174}" srcOrd="3" destOrd="0" parTransId="{0C371F50-1112-4588-AE46-FAE067B00A2C}" sibTransId="{53C2B9FD-A6F7-49A6-A80A-0499FB170DB7}"/>
    <dgm:cxn modelId="{70E489FC-99D3-4E52-BA12-B1713C229C1D}" type="presOf" srcId="{DC96A40E-EC06-4144-813D-EC3F77F69C38}" destId="{59A5E1A8-FBB1-41C7-AAF2-05C8286F566A}" srcOrd="0" destOrd="0" presId="urn:microsoft.com/office/officeart/2005/8/layout/hierarchy3"/>
    <dgm:cxn modelId="{4C954FA8-AACA-4794-8590-FDAB8251B442}" type="presOf" srcId="{0D5F89A3-4979-4CFA-AE95-B1DC544DC1A7}" destId="{027C0021-8D28-4E21-A6EA-867D65B68729}" srcOrd="0" destOrd="0" presId="urn:microsoft.com/office/officeart/2005/8/layout/hierarchy3"/>
    <dgm:cxn modelId="{1BAEA05F-9A8A-4677-B180-8E47987BD0E3}" type="presOf" srcId="{0ED39932-F328-4A75-A801-DDF25CEE10E0}" destId="{87B8FB8B-7369-45C4-8882-54C2110E0B82}" srcOrd="0" destOrd="0" presId="urn:microsoft.com/office/officeart/2005/8/layout/hierarchy3"/>
    <dgm:cxn modelId="{84E1BA82-2935-4DB4-B6E1-4C5AEBC2B06F}" srcId="{48146913-C60E-4CF0-AED7-01DEAE6D47DA}" destId="{D5FC9860-19F1-4712-86F6-8902FE5AB659}" srcOrd="1" destOrd="0" parTransId="{51AB2A08-CC85-4AD7-AB42-6A88EC990196}" sibTransId="{F06F45F2-F9F8-4673-B08B-BFA437185CA2}"/>
    <dgm:cxn modelId="{53C42CAD-8B1F-4F96-AD21-DFDBE1207B9E}" type="presOf" srcId="{E8399CEA-2883-4753-9679-41962420F5D4}" destId="{EFFB7A75-E6D1-4828-AAD8-E2C910D9D698}" srcOrd="0" destOrd="0" presId="urn:microsoft.com/office/officeart/2005/8/layout/hierarchy3"/>
    <dgm:cxn modelId="{ED1D7EB3-B552-4F26-9A1D-84859680E211}" srcId="{E000BCE3-0806-4801-9F19-3846C235D5A5}" destId="{894B8715-5DAD-4E3B-8322-3AD93E78D3AF}" srcOrd="3" destOrd="0" parTransId="{FA516F7A-13D5-4EEB-92BA-53FC4D27E997}" sibTransId="{92152B05-34DF-4768-8D53-8CB196E3C1A1}"/>
    <dgm:cxn modelId="{D2FFA0A6-3B70-416E-880D-EA632686D1AF}" srcId="{1883FFCC-5EF0-4DBC-B245-608BA2463C73}" destId="{E000BCE3-0806-4801-9F19-3846C235D5A5}" srcOrd="2" destOrd="0" parTransId="{4374BA1C-F3EE-424A-A64C-B643E7F50A8C}" sibTransId="{04FA23C2-E38A-4DF8-8A94-BA3AECACEBCE}"/>
    <dgm:cxn modelId="{4824D5A7-684F-48E0-A4F4-05D4D87F113E}" type="presOf" srcId="{5989C9E7-5B8D-4753-A51D-DF89350C72D9}" destId="{7CC090A4-2043-4CCD-A188-453E3FDA6A74}" srcOrd="0" destOrd="0" presId="urn:microsoft.com/office/officeart/2005/8/layout/hierarchy3"/>
    <dgm:cxn modelId="{61BC5661-527A-40DC-A158-B733E4681BA7}" type="presOf" srcId="{6A251A26-569B-45C3-9679-1ED79A64BC9D}" destId="{543E049E-8D93-45E7-B406-399BC4E04752}" srcOrd="0" destOrd="0" presId="urn:microsoft.com/office/officeart/2005/8/layout/hierarchy3"/>
    <dgm:cxn modelId="{DE1ADF69-4CDA-4396-9C6A-77473F9F0237}" type="presOf" srcId="{145109DF-7DF3-4C8F-94ED-DBD496BE2E51}" destId="{3D077A50-5837-448F-84B8-B37187C4A865}" srcOrd="0" destOrd="0" presId="urn:microsoft.com/office/officeart/2005/8/layout/hierarchy3"/>
    <dgm:cxn modelId="{3576847A-89DB-4A19-A696-FDF540E17E2D}" type="presOf" srcId="{1B4444BB-2BE4-4069-8516-0B776A03E250}" destId="{F354F931-216C-4234-96A5-AF3383152A18}" srcOrd="0" destOrd="0" presId="urn:microsoft.com/office/officeart/2005/8/layout/hierarchy3"/>
    <dgm:cxn modelId="{92ABF22C-5470-4C93-A330-6F99AC5E2071}" type="presOf" srcId="{96BCC7C7-E7CA-4F22-A729-9CA9305E0114}" destId="{381914BE-C5A2-4F99-8DB0-29A37D0CA60B}" srcOrd="0" destOrd="0" presId="urn:microsoft.com/office/officeart/2005/8/layout/hierarchy3"/>
    <dgm:cxn modelId="{8ED60CBA-4C18-4F8B-98F4-6ECF6B54A5E0}" type="presOf" srcId="{E000BCE3-0806-4801-9F19-3846C235D5A5}" destId="{296CC584-5B75-420A-BAC1-82A9452FBB6E}" srcOrd="0" destOrd="0" presId="urn:microsoft.com/office/officeart/2005/8/layout/hierarchy3"/>
    <dgm:cxn modelId="{7449D96E-087B-495B-B95A-3AEE95D4D2BA}" type="presOf" srcId="{9F2E94ED-ED0A-446B-AB2D-0F24C61AC7A4}" destId="{63949AE8-03F6-4077-8AB9-6771681274CD}" srcOrd="0" destOrd="0" presId="urn:microsoft.com/office/officeart/2005/8/layout/hierarchy3"/>
    <dgm:cxn modelId="{FBA824F0-DC6B-4B74-BE37-5F035469BE55}" type="presOf" srcId="{FDCFDF77-E964-4BE2-A1F3-2BAEBDC04B30}" destId="{4C56F131-FC19-4325-9E1F-80226512F7F6}" srcOrd="0" destOrd="0" presId="urn:microsoft.com/office/officeart/2005/8/layout/hierarchy3"/>
    <dgm:cxn modelId="{45D87867-0617-43DC-9746-736925B39181}" srcId="{1883FFCC-5EF0-4DBC-B245-608BA2463C73}" destId="{E8399CEA-2883-4753-9679-41962420F5D4}" srcOrd="1" destOrd="0" parTransId="{ED9A7153-12A1-49B8-8C5F-D7FCA3A18E50}" sibTransId="{90DCA6D4-A961-4E86-9FCE-06A4364F77C0}"/>
    <dgm:cxn modelId="{98B0955F-210C-40D8-8410-9FCA5B87AF4E}" type="presOf" srcId="{677A1AD3-A17B-4B96-A8AB-43FA0DA42434}" destId="{E8232859-EAC9-46DE-BF87-A3C3C39F3F9C}" srcOrd="0" destOrd="0" presId="urn:microsoft.com/office/officeart/2005/8/layout/hierarchy3"/>
    <dgm:cxn modelId="{880B0DFB-BF1F-4290-A1BB-5C1913E63886}" srcId="{1883FFCC-5EF0-4DBC-B245-608BA2463C73}" destId="{48146913-C60E-4CF0-AED7-01DEAE6D47DA}" srcOrd="0" destOrd="0" parTransId="{0FA545CC-53AC-4641-A20F-14F259B0CCB8}" sibTransId="{EB00DB4B-BD51-42FE-AA95-BB75CCB7AD82}"/>
    <dgm:cxn modelId="{DD14CFD9-2AAC-4C13-AECF-2E66B21F7868}" srcId="{48146913-C60E-4CF0-AED7-01DEAE6D47DA}" destId="{9E4D786B-8FC3-414A-87D8-DD268C923255}" srcOrd="3" destOrd="0" parTransId="{5B9CB156-4D35-4B5C-8E10-3D1280D9C98F}" sibTransId="{DA29D8EF-17AA-4176-96FD-AC3D8DA36161}"/>
    <dgm:cxn modelId="{CFB5EC1A-DC69-45EB-BF76-0190EB863ED2}" type="presParOf" srcId="{7C24CF55-CEBA-4CA4-BCAE-6DE6E5E504ED}" destId="{3FB46AB9-26E7-4D3C-966F-0DCFC8CFF094}" srcOrd="0" destOrd="0" presId="urn:microsoft.com/office/officeart/2005/8/layout/hierarchy3"/>
    <dgm:cxn modelId="{D1565F61-17F5-47BB-9DBD-264B113C2BEB}" type="presParOf" srcId="{3FB46AB9-26E7-4D3C-966F-0DCFC8CFF094}" destId="{0C438933-B39D-4463-97B3-F6C5A30C093E}" srcOrd="0" destOrd="0" presId="urn:microsoft.com/office/officeart/2005/8/layout/hierarchy3"/>
    <dgm:cxn modelId="{DEE2D96D-7215-4AA4-B4FE-3F395199078C}" type="presParOf" srcId="{0C438933-B39D-4463-97B3-F6C5A30C093E}" destId="{B3831E2A-09AA-4745-A8CC-9B7849D66A1E}" srcOrd="0" destOrd="0" presId="urn:microsoft.com/office/officeart/2005/8/layout/hierarchy3"/>
    <dgm:cxn modelId="{7759ED02-E25A-4EC7-B9CB-1B0B57CCFC06}" type="presParOf" srcId="{0C438933-B39D-4463-97B3-F6C5A30C093E}" destId="{33490FD2-3D21-4D73-BE0C-E05612EC5F24}" srcOrd="1" destOrd="0" presId="urn:microsoft.com/office/officeart/2005/8/layout/hierarchy3"/>
    <dgm:cxn modelId="{BC6C9540-D853-4D0E-92CA-DE0D87F7D5AA}" type="presParOf" srcId="{3FB46AB9-26E7-4D3C-966F-0DCFC8CFF094}" destId="{FEBDF1EB-2E55-446C-9FF1-1248D1453E56}" srcOrd="1" destOrd="0" presId="urn:microsoft.com/office/officeart/2005/8/layout/hierarchy3"/>
    <dgm:cxn modelId="{343D90CA-82C5-4220-A33D-4CDD2D1E1A84}" type="presParOf" srcId="{FEBDF1EB-2E55-446C-9FF1-1248D1453E56}" destId="{63949AE8-03F6-4077-8AB9-6771681274CD}" srcOrd="0" destOrd="0" presId="urn:microsoft.com/office/officeart/2005/8/layout/hierarchy3"/>
    <dgm:cxn modelId="{C8E2DAC1-337A-41E0-B374-D6905C0CBFA9}" type="presParOf" srcId="{FEBDF1EB-2E55-446C-9FF1-1248D1453E56}" destId="{64069DD8-80EB-48E8-BE54-80084DE5B3AD}" srcOrd="1" destOrd="0" presId="urn:microsoft.com/office/officeart/2005/8/layout/hierarchy3"/>
    <dgm:cxn modelId="{094BC3B9-D31D-4034-B841-E5BBE7EC994F}" type="presParOf" srcId="{FEBDF1EB-2E55-446C-9FF1-1248D1453E56}" destId="{D78D969D-80DD-4695-807B-0A544A695608}" srcOrd="2" destOrd="0" presId="urn:microsoft.com/office/officeart/2005/8/layout/hierarchy3"/>
    <dgm:cxn modelId="{21C804C8-F76C-49DE-B1FF-3BDE97C22D6F}" type="presParOf" srcId="{FEBDF1EB-2E55-446C-9FF1-1248D1453E56}" destId="{141A50FE-D823-4164-B473-3E5F1D9E38F0}" srcOrd="3" destOrd="0" presId="urn:microsoft.com/office/officeart/2005/8/layout/hierarchy3"/>
    <dgm:cxn modelId="{BE492808-DFF0-4B41-9A2C-404AD08EC0B8}" type="presParOf" srcId="{FEBDF1EB-2E55-446C-9FF1-1248D1453E56}" destId="{87B8FB8B-7369-45C4-8882-54C2110E0B82}" srcOrd="4" destOrd="0" presId="urn:microsoft.com/office/officeart/2005/8/layout/hierarchy3"/>
    <dgm:cxn modelId="{8669AE07-C544-4BFB-93D1-EE3FE5824E39}" type="presParOf" srcId="{FEBDF1EB-2E55-446C-9FF1-1248D1453E56}" destId="{3D077A50-5837-448F-84B8-B37187C4A865}" srcOrd="5" destOrd="0" presId="urn:microsoft.com/office/officeart/2005/8/layout/hierarchy3"/>
    <dgm:cxn modelId="{8B2003EC-5ED2-4498-B236-3159232980A3}" type="presParOf" srcId="{FEBDF1EB-2E55-446C-9FF1-1248D1453E56}" destId="{FE6B439B-AA66-495B-B6B1-32CC2E2FD34A}" srcOrd="6" destOrd="0" presId="urn:microsoft.com/office/officeart/2005/8/layout/hierarchy3"/>
    <dgm:cxn modelId="{F9A3522F-15AE-41F5-B5C9-9B11649A5595}" type="presParOf" srcId="{FEBDF1EB-2E55-446C-9FF1-1248D1453E56}" destId="{04397440-EFA9-42D8-A38D-FEFCB4F1694A}" srcOrd="7" destOrd="0" presId="urn:microsoft.com/office/officeart/2005/8/layout/hierarchy3"/>
    <dgm:cxn modelId="{120F4DBD-6E1D-4E09-BB5F-D564C9F80483}" type="presParOf" srcId="{7C24CF55-CEBA-4CA4-BCAE-6DE6E5E504ED}" destId="{A5826CD4-DF8A-40D8-8636-D8FB6BDDEDAC}" srcOrd="1" destOrd="0" presId="urn:microsoft.com/office/officeart/2005/8/layout/hierarchy3"/>
    <dgm:cxn modelId="{6C2C3EDA-AF3F-4E61-B478-4BCC13BCCE27}" type="presParOf" srcId="{A5826CD4-DF8A-40D8-8636-D8FB6BDDEDAC}" destId="{5BAE7EC2-A7E5-46D2-9C46-B1C278F2BC00}" srcOrd="0" destOrd="0" presId="urn:microsoft.com/office/officeart/2005/8/layout/hierarchy3"/>
    <dgm:cxn modelId="{F7D27B4C-EB9B-478F-9A8D-C659F6AEFF4A}" type="presParOf" srcId="{5BAE7EC2-A7E5-46D2-9C46-B1C278F2BC00}" destId="{EFFB7A75-E6D1-4828-AAD8-E2C910D9D698}" srcOrd="0" destOrd="0" presId="urn:microsoft.com/office/officeart/2005/8/layout/hierarchy3"/>
    <dgm:cxn modelId="{2143B4DC-F849-4843-A42B-7B4862F1BD6F}" type="presParOf" srcId="{5BAE7EC2-A7E5-46D2-9C46-B1C278F2BC00}" destId="{B90DC2D2-5D45-47F9-95B5-0E03C5D04D63}" srcOrd="1" destOrd="0" presId="urn:microsoft.com/office/officeart/2005/8/layout/hierarchy3"/>
    <dgm:cxn modelId="{E85548EB-F5BB-4AF4-9D09-70CFF08EAC7A}" type="presParOf" srcId="{A5826CD4-DF8A-40D8-8636-D8FB6BDDEDAC}" destId="{25D7AF21-E332-4527-9C0E-348205CF3ABE}" srcOrd="1" destOrd="0" presId="urn:microsoft.com/office/officeart/2005/8/layout/hierarchy3"/>
    <dgm:cxn modelId="{F42B1138-F53C-4B9C-8E38-5184140C0A2F}" type="presParOf" srcId="{25D7AF21-E332-4527-9C0E-348205CF3ABE}" destId="{C52D9D84-C4BA-49B8-8E5B-C13D915F00E9}" srcOrd="0" destOrd="0" presId="urn:microsoft.com/office/officeart/2005/8/layout/hierarchy3"/>
    <dgm:cxn modelId="{E13FE080-1B2F-4018-9AB4-0793DDC34CB9}" type="presParOf" srcId="{25D7AF21-E332-4527-9C0E-348205CF3ABE}" destId="{E1271464-3B23-47A0-9CB8-B56B9D54D658}" srcOrd="1" destOrd="0" presId="urn:microsoft.com/office/officeart/2005/8/layout/hierarchy3"/>
    <dgm:cxn modelId="{B846D7F7-1A6C-4EB1-B106-A5B3190DA021}" type="presParOf" srcId="{25D7AF21-E332-4527-9C0E-348205CF3ABE}" destId="{5E6B8B8E-AAA1-450A-873D-970126AA97D7}" srcOrd="2" destOrd="0" presId="urn:microsoft.com/office/officeart/2005/8/layout/hierarchy3"/>
    <dgm:cxn modelId="{9656AB7C-ED3A-435F-9996-22B14CDBBBD5}" type="presParOf" srcId="{25D7AF21-E332-4527-9C0E-348205CF3ABE}" destId="{4C56F131-FC19-4325-9E1F-80226512F7F6}" srcOrd="3" destOrd="0" presId="urn:microsoft.com/office/officeart/2005/8/layout/hierarchy3"/>
    <dgm:cxn modelId="{5CAD8521-C727-4764-9EFC-EBC2848A0885}" type="presParOf" srcId="{7C24CF55-CEBA-4CA4-BCAE-6DE6E5E504ED}" destId="{84D75373-B9E3-4043-8EE6-CBD54A07E1D7}" srcOrd="2" destOrd="0" presId="urn:microsoft.com/office/officeart/2005/8/layout/hierarchy3"/>
    <dgm:cxn modelId="{D5507FE2-4430-40BF-AC5F-BBCE5A5E86BE}" type="presParOf" srcId="{84D75373-B9E3-4043-8EE6-CBD54A07E1D7}" destId="{0DA66489-7924-4A6D-B535-5B8B3859A34F}" srcOrd="0" destOrd="0" presId="urn:microsoft.com/office/officeart/2005/8/layout/hierarchy3"/>
    <dgm:cxn modelId="{BF033606-6DCC-4129-B0E3-9AAADA1B148E}" type="presParOf" srcId="{0DA66489-7924-4A6D-B535-5B8B3859A34F}" destId="{296CC584-5B75-420A-BAC1-82A9452FBB6E}" srcOrd="0" destOrd="0" presId="urn:microsoft.com/office/officeart/2005/8/layout/hierarchy3"/>
    <dgm:cxn modelId="{A43DBF82-7733-4C40-A35C-57D33D8AB4EB}" type="presParOf" srcId="{0DA66489-7924-4A6D-B535-5B8B3859A34F}" destId="{9DA878A1-9136-416B-94A8-F71E8102A40E}" srcOrd="1" destOrd="0" presId="urn:microsoft.com/office/officeart/2005/8/layout/hierarchy3"/>
    <dgm:cxn modelId="{C2778C66-95E7-441F-95C8-AD189B14FAD0}" type="presParOf" srcId="{84D75373-B9E3-4043-8EE6-CBD54A07E1D7}" destId="{E01C6125-B93B-4B79-82EF-E5163348EB72}" srcOrd="1" destOrd="0" presId="urn:microsoft.com/office/officeart/2005/8/layout/hierarchy3"/>
    <dgm:cxn modelId="{65F4212D-D0B1-463D-B516-2182C6E95E43}" type="presParOf" srcId="{E01C6125-B93B-4B79-82EF-E5163348EB72}" destId="{F354F931-216C-4234-96A5-AF3383152A18}" srcOrd="0" destOrd="0" presId="urn:microsoft.com/office/officeart/2005/8/layout/hierarchy3"/>
    <dgm:cxn modelId="{AFB8F886-2DF4-4984-AC79-01742F73453D}" type="presParOf" srcId="{E01C6125-B93B-4B79-82EF-E5163348EB72}" destId="{DA4417E3-5D84-4EDF-9B49-2FC63BCBB2C2}" srcOrd="1" destOrd="0" presId="urn:microsoft.com/office/officeart/2005/8/layout/hierarchy3"/>
    <dgm:cxn modelId="{80022461-99BC-4D2F-8595-2A8EC024CC11}" type="presParOf" srcId="{E01C6125-B93B-4B79-82EF-E5163348EB72}" destId="{543E049E-8D93-45E7-B406-399BC4E04752}" srcOrd="2" destOrd="0" presId="urn:microsoft.com/office/officeart/2005/8/layout/hierarchy3"/>
    <dgm:cxn modelId="{05C351C6-88CA-4C9A-9449-D6FB09B30E4B}" type="presParOf" srcId="{E01C6125-B93B-4B79-82EF-E5163348EB72}" destId="{7CC090A4-2043-4CCD-A188-453E3FDA6A74}" srcOrd="3" destOrd="0" presId="urn:microsoft.com/office/officeart/2005/8/layout/hierarchy3"/>
    <dgm:cxn modelId="{B7FA940A-C3BA-42D0-9B0E-6B9D412D30BC}" type="presParOf" srcId="{E01C6125-B93B-4B79-82EF-E5163348EB72}" destId="{E928088B-1B60-4652-B401-77582BD9F217}" srcOrd="4" destOrd="0" presId="urn:microsoft.com/office/officeart/2005/8/layout/hierarchy3"/>
    <dgm:cxn modelId="{66405C6B-B5CC-4A06-9931-05723C0BFED2}" type="presParOf" srcId="{E01C6125-B93B-4B79-82EF-E5163348EB72}" destId="{FAD1D35C-CE77-43D5-A024-0C8F4769DC8B}" srcOrd="5" destOrd="0" presId="urn:microsoft.com/office/officeart/2005/8/layout/hierarchy3"/>
    <dgm:cxn modelId="{FFB36650-75C3-4627-A88A-076B497727E1}" type="presParOf" srcId="{E01C6125-B93B-4B79-82EF-E5163348EB72}" destId="{23FE1B3A-967F-464C-A204-4A6D316E32F6}" srcOrd="6" destOrd="0" presId="urn:microsoft.com/office/officeart/2005/8/layout/hierarchy3"/>
    <dgm:cxn modelId="{64684859-0DA0-47A7-A25E-FC009F5F0ED0}" type="presParOf" srcId="{E01C6125-B93B-4B79-82EF-E5163348EB72}" destId="{9C7E6B55-3AD6-41D2-B9E5-2D09748196DF}" srcOrd="7" destOrd="0" presId="urn:microsoft.com/office/officeart/2005/8/layout/hierarchy3"/>
    <dgm:cxn modelId="{60F16CD2-FF54-425B-9497-08DA861EBA3E}" type="presParOf" srcId="{7C24CF55-CEBA-4CA4-BCAE-6DE6E5E504ED}" destId="{408E7DF1-F2B8-4792-A476-EA419F568F1D}" srcOrd="3" destOrd="0" presId="urn:microsoft.com/office/officeart/2005/8/layout/hierarchy3"/>
    <dgm:cxn modelId="{3BF9B700-32B7-4CAB-A959-3B60D21B3DE9}" type="presParOf" srcId="{408E7DF1-F2B8-4792-A476-EA419F568F1D}" destId="{00FECF65-0412-444E-90CC-20513B1A4629}" srcOrd="0" destOrd="0" presId="urn:microsoft.com/office/officeart/2005/8/layout/hierarchy3"/>
    <dgm:cxn modelId="{59B0FEA1-8F86-4A75-A52B-1C29C5AA9BB8}" type="presParOf" srcId="{00FECF65-0412-444E-90CC-20513B1A4629}" destId="{801FB01A-17FB-4362-98EC-B5A8CDE2DEB3}" srcOrd="0" destOrd="0" presId="urn:microsoft.com/office/officeart/2005/8/layout/hierarchy3"/>
    <dgm:cxn modelId="{BEE40BDF-B034-4307-A89F-33BC6313BEF0}" type="presParOf" srcId="{00FECF65-0412-444E-90CC-20513B1A4629}" destId="{EB178F7D-9E36-450D-A6EB-BD800D68AEDA}" srcOrd="1" destOrd="0" presId="urn:microsoft.com/office/officeart/2005/8/layout/hierarchy3"/>
    <dgm:cxn modelId="{E04DEDD3-0E07-4A7D-917B-ACAF8D3857D3}" type="presParOf" srcId="{408E7DF1-F2B8-4792-A476-EA419F568F1D}" destId="{1FB68520-1DE3-4DE2-ACA8-DF771FAF3701}" srcOrd="1" destOrd="0" presId="urn:microsoft.com/office/officeart/2005/8/layout/hierarchy3"/>
    <dgm:cxn modelId="{E7F8663E-C66D-4998-9BE7-4D41D735C2BD}" type="presParOf" srcId="{1FB68520-1DE3-4DE2-ACA8-DF771FAF3701}" destId="{F77676ED-158D-4046-9F6E-85932381CE52}" srcOrd="0" destOrd="0" presId="urn:microsoft.com/office/officeart/2005/8/layout/hierarchy3"/>
    <dgm:cxn modelId="{CFD3FB58-14CD-4CC9-AF7F-E8C73F0A98FB}" type="presParOf" srcId="{1FB68520-1DE3-4DE2-ACA8-DF771FAF3701}" destId="{59A5E1A8-FBB1-41C7-AAF2-05C8286F566A}" srcOrd="1" destOrd="0" presId="urn:microsoft.com/office/officeart/2005/8/layout/hierarchy3"/>
    <dgm:cxn modelId="{4F248E9B-52D0-4414-91C7-5BDA102188FC}" type="presParOf" srcId="{1FB68520-1DE3-4DE2-ACA8-DF771FAF3701}" destId="{4AD89CD5-6E3D-4A7A-9EAB-C15EDBA93CD9}" srcOrd="2" destOrd="0" presId="urn:microsoft.com/office/officeart/2005/8/layout/hierarchy3"/>
    <dgm:cxn modelId="{185356A1-B1EB-45E5-933B-8468A1E0799F}" type="presParOf" srcId="{1FB68520-1DE3-4DE2-ACA8-DF771FAF3701}" destId="{B848F0A0-91D3-462C-BFBD-E524B17905CD}" srcOrd="3" destOrd="0" presId="urn:microsoft.com/office/officeart/2005/8/layout/hierarchy3"/>
    <dgm:cxn modelId="{739DA0FE-5AAB-42D5-A12F-223EF58155A4}" type="presParOf" srcId="{1FB68520-1DE3-4DE2-ACA8-DF771FAF3701}" destId="{7EC5D0D9-B85A-4E29-83D7-17FF22F8C47F}" srcOrd="4" destOrd="0" presId="urn:microsoft.com/office/officeart/2005/8/layout/hierarchy3"/>
    <dgm:cxn modelId="{0B38D2E4-34CD-408B-BB4D-AA26DB28C3C2}" type="presParOf" srcId="{1FB68520-1DE3-4DE2-ACA8-DF771FAF3701}" destId="{CDA1999A-2555-4D08-A06F-223E42DB0E6A}" srcOrd="5" destOrd="0" presId="urn:microsoft.com/office/officeart/2005/8/layout/hierarchy3"/>
    <dgm:cxn modelId="{865CAC47-A991-47A4-B8DE-6DB5591D79F3}" type="presParOf" srcId="{1FB68520-1DE3-4DE2-ACA8-DF771FAF3701}" destId="{5FDC8DEF-018C-4E55-A066-EB6DCCE43ABB}" srcOrd="6" destOrd="0" presId="urn:microsoft.com/office/officeart/2005/8/layout/hierarchy3"/>
    <dgm:cxn modelId="{D10EE168-9E5C-4826-ADB3-2E9C3FDDF89B}" type="presParOf" srcId="{1FB68520-1DE3-4DE2-ACA8-DF771FAF3701}" destId="{197BE5BE-C8E3-492B-BD9F-D0C79098E98F}" srcOrd="7" destOrd="0" presId="urn:microsoft.com/office/officeart/2005/8/layout/hierarchy3"/>
    <dgm:cxn modelId="{16087AFA-AFA5-469D-BB25-305FFF6471CD}" type="presParOf" srcId="{7C24CF55-CEBA-4CA4-BCAE-6DE6E5E504ED}" destId="{25A8247D-C452-49A1-9F0C-60D7A99117F1}" srcOrd="4" destOrd="0" presId="urn:microsoft.com/office/officeart/2005/8/layout/hierarchy3"/>
    <dgm:cxn modelId="{FCF4C14D-C685-4975-81E3-2F289522F292}" type="presParOf" srcId="{25A8247D-C452-49A1-9F0C-60D7A99117F1}" destId="{48F61E7A-93D3-403E-BEC7-7934D25E26BC}" srcOrd="0" destOrd="0" presId="urn:microsoft.com/office/officeart/2005/8/layout/hierarchy3"/>
    <dgm:cxn modelId="{06458B7D-3FDB-4121-ABF5-AD9C3F933A05}" type="presParOf" srcId="{48F61E7A-93D3-403E-BEC7-7934D25E26BC}" destId="{2549D658-8D1E-4176-ADA9-1CD212023D90}" srcOrd="0" destOrd="0" presId="urn:microsoft.com/office/officeart/2005/8/layout/hierarchy3"/>
    <dgm:cxn modelId="{783054CF-7ABB-4CDA-9E51-E9FCBB29FC13}" type="presParOf" srcId="{48F61E7A-93D3-403E-BEC7-7934D25E26BC}" destId="{A357E300-4249-44A2-8598-76FB342B80D1}" srcOrd="1" destOrd="0" presId="urn:microsoft.com/office/officeart/2005/8/layout/hierarchy3"/>
    <dgm:cxn modelId="{7680AEC8-882C-41DC-B028-2D06FADA73C7}" type="presParOf" srcId="{25A8247D-C452-49A1-9F0C-60D7A99117F1}" destId="{2F9AF77F-1B76-4FB3-B365-8E9EBFEF160D}" srcOrd="1" destOrd="0" presId="urn:microsoft.com/office/officeart/2005/8/layout/hierarchy3"/>
    <dgm:cxn modelId="{9E136B95-5DFE-4E0B-940E-E278EA9C4FEB}" type="presParOf" srcId="{2F9AF77F-1B76-4FB3-B365-8E9EBFEF160D}" destId="{E8232859-EAC9-46DE-BF87-A3C3C39F3F9C}" srcOrd="0" destOrd="0" presId="urn:microsoft.com/office/officeart/2005/8/layout/hierarchy3"/>
    <dgm:cxn modelId="{5A8540F2-A711-4B2C-8464-19AE1D74A211}" type="presParOf" srcId="{2F9AF77F-1B76-4FB3-B365-8E9EBFEF160D}" destId="{85FF31F9-7B42-48F9-AD0A-AF3455309343}" srcOrd="1" destOrd="0" presId="urn:microsoft.com/office/officeart/2005/8/layout/hierarchy3"/>
    <dgm:cxn modelId="{275B5C7B-2A87-41C0-9182-247D644FA61D}" type="presParOf" srcId="{2F9AF77F-1B76-4FB3-B365-8E9EBFEF160D}" destId="{7C672363-0CE8-4A30-853A-70025FFBC59B}" srcOrd="2" destOrd="0" presId="urn:microsoft.com/office/officeart/2005/8/layout/hierarchy3"/>
    <dgm:cxn modelId="{DFE574A5-BF9E-482C-9B8B-81301619ADCA}" type="presParOf" srcId="{2F9AF77F-1B76-4FB3-B365-8E9EBFEF160D}" destId="{381914BE-C5A2-4F99-8DB0-29A37D0CA60B}" srcOrd="3" destOrd="0" presId="urn:microsoft.com/office/officeart/2005/8/layout/hierarchy3"/>
    <dgm:cxn modelId="{89CA584A-FE33-4A1E-B60F-AFCB21A51DD5}" type="presParOf" srcId="{2F9AF77F-1B76-4FB3-B365-8E9EBFEF160D}" destId="{027C0021-8D28-4E21-A6EA-867D65B68729}" srcOrd="4" destOrd="0" presId="urn:microsoft.com/office/officeart/2005/8/layout/hierarchy3"/>
    <dgm:cxn modelId="{411E606C-88F0-405C-9BA2-792710CEF564}" type="presParOf" srcId="{2F9AF77F-1B76-4FB3-B365-8E9EBFEF160D}" destId="{B9DE41C9-2494-4874-883D-A7000B7B4DAF}"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980514-142B-488D-95F9-0DE9D09028DC}">
      <dsp:nvSpPr>
        <dsp:cNvPr id="0" name=""/>
        <dsp:cNvSpPr/>
      </dsp:nvSpPr>
      <dsp:spPr>
        <a:xfrm>
          <a:off x="0" y="327611"/>
          <a:ext cx="8136904" cy="1185043"/>
        </a:xfrm>
        <a:prstGeom prst="rightArrow">
          <a:avLst>
            <a:gd name="adj1" fmla="val 50000"/>
            <a:gd name="adj2" fmla="val 50000"/>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8126" numCol="1" spcCol="1270" anchor="ctr" anchorCtr="0">
          <a:noAutofit/>
        </a:bodyPr>
        <a:lstStyle/>
        <a:p>
          <a:pPr lvl="0" algn="l" defTabSz="977900">
            <a:lnSpc>
              <a:spcPct val="90000"/>
            </a:lnSpc>
            <a:spcBef>
              <a:spcPct val="0"/>
            </a:spcBef>
            <a:spcAft>
              <a:spcPct val="35000"/>
            </a:spcAft>
          </a:pPr>
          <a:r>
            <a:rPr lang="en-GB" sz="2200" b="1" kern="1200" dirty="0" smtClean="0">
              <a:solidFill>
                <a:schemeClr val="tx1"/>
              </a:solidFill>
            </a:rPr>
            <a:t>Outcomes</a:t>
          </a:r>
          <a:endParaRPr lang="en-GB" sz="2200" b="1" kern="1200" dirty="0">
            <a:solidFill>
              <a:schemeClr val="tx1"/>
            </a:solidFill>
          </a:endParaRPr>
        </a:p>
      </dsp:txBody>
      <dsp:txXfrm>
        <a:off x="0" y="623872"/>
        <a:ext cx="7840643" cy="592521"/>
      </dsp:txXfrm>
    </dsp:sp>
    <dsp:sp modelId="{F67D5A8D-A341-4D95-84E5-C1C7C8DBE229}">
      <dsp:nvSpPr>
        <dsp:cNvPr id="0" name=""/>
        <dsp:cNvSpPr/>
      </dsp:nvSpPr>
      <dsp:spPr>
        <a:xfrm>
          <a:off x="0" y="1241451"/>
          <a:ext cx="2506166" cy="2282829"/>
        </a:xfrm>
        <a:prstGeom prst="re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endParaRPr lang="en-GB" sz="2200" kern="1200" dirty="0"/>
        </a:p>
        <a:p>
          <a:pPr lvl="0" algn="l" defTabSz="977900">
            <a:lnSpc>
              <a:spcPct val="90000"/>
            </a:lnSpc>
            <a:spcBef>
              <a:spcPct val="0"/>
            </a:spcBef>
            <a:spcAft>
              <a:spcPct val="35000"/>
            </a:spcAft>
          </a:pPr>
          <a:endParaRPr lang="en-GB" sz="2200" kern="1200" dirty="0"/>
        </a:p>
      </dsp:txBody>
      <dsp:txXfrm>
        <a:off x="0" y="1241451"/>
        <a:ext cx="2506166" cy="2282829"/>
      </dsp:txXfrm>
    </dsp:sp>
    <dsp:sp modelId="{564A0CF9-F84C-4F62-AEC8-FF6D35D5D7D8}">
      <dsp:nvSpPr>
        <dsp:cNvPr id="0" name=""/>
        <dsp:cNvSpPr/>
      </dsp:nvSpPr>
      <dsp:spPr>
        <a:xfrm>
          <a:off x="2506166" y="722626"/>
          <a:ext cx="5630737" cy="1185043"/>
        </a:xfrm>
        <a:prstGeom prst="rightArrow">
          <a:avLst>
            <a:gd name="adj1" fmla="val 50000"/>
            <a:gd name="adj2" fmla="val 50000"/>
          </a:avLst>
        </a:prstGeom>
        <a:solidFill>
          <a:schemeClr val="accent3">
            <a:shade val="80000"/>
            <a:hueOff val="109454"/>
            <a:satOff val="-716"/>
            <a:lumOff val="122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8126" numCol="1" spcCol="1270" anchor="ctr" anchorCtr="0">
          <a:noAutofit/>
        </a:bodyPr>
        <a:lstStyle/>
        <a:p>
          <a:pPr lvl="0" algn="l" defTabSz="977900">
            <a:lnSpc>
              <a:spcPct val="90000"/>
            </a:lnSpc>
            <a:spcBef>
              <a:spcPct val="0"/>
            </a:spcBef>
            <a:spcAft>
              <a:spcPct val="35000"/>
            </a:spcAft>
          </a:pPr>
          <a:r>
            <a:rPr lang="en-GB" sz="2200" b="1" kern="1200" dirty="0" smtClean="0">
              <a:solidFill>
                <a:schemeClr val="tx1"/>
              </a:solidFill>
            </a:rPr>
            <a:t>Coproduction</a:t>
          </a:r>
          <a:endParaRPr lang="en-GB" sz="2200" b="1" kern="1200" dirty="0">
            <a:solidFill>
              <a:schemeClr val="tx1"/>
            </a:solidFill>
          </a:endParaRPr>
        </a:p>
      </dsp:txBody>
      <dsp:txXfrm>
        <a:off x="2506166" y="1018887"/>
        <a:ext cx="5334476" cy="592521"/>
      </dsp:txXfrm>
    </dsp:sp>
    <dsp:sp modelId="{6B7F2139-524D-4387-AD3D-889E5AFB7B6D}">
      <dsp:nvSpPr>
        <dsp:cNvPr id="0" name=""/>
        <dsp:cNvSpPr/>
      </dsp:nvSpPr>
      <dsp:spPr>
        <a:xfrm>
          <a:off x="2448273" y="1656189"/>
          <a:ext cx="2506166" cy="2282829"/>
        </a:xfrm>
        <a:prstGeom prst="re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endParaRPr lang="en-GB" sz="2200" kern="1200" dirty="0"/>
        </a:p>
      </dsp:txBody>
      <dsp:txXfrm>
        <a:off x="2448273" y="1656189"/>
        <a:ext cx="2506166" cy="2282829"/>
      </dsp:txXfrm>
    </dsp:sp>
    <dsp:sp modelId="{CCF384AB-8F0E-4D41-B9B3-EE2E71049ED4}">
      <dsp:nvSpPr>
        <dsp:cNvPr id="0" name=""/>
        <dsp:cNvSpPr/>
      </dsp:nvSpPr>
      <dsp:spPr>
        <a:xfrm>
          <a:off x="5012332" y="1117640"/>
          <a:ext cx="3124571" cy="1185043"/>
        </a:xfrm>
        <a:prstGeom prst="rightArrow">
          <a:avLst>
            <a:gd name="adj1" fmla="val 50000"/>
            <a:gd name="adj2" fmla="val 50000"/>
          </a:avLst>
        </a:prstGeom>
        <a:solidFill>
          <a:schemeClr val="accent3">
            <a:shade val="80000"/>
            <a:hueOff val="218909"/>
            <a:satOff val="-1431"/>
            <a:lumOff val="245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254000" bIns="188126" numCol="1" spcCol="1270" anchor="ctr" anchorCtr="0">
          <a:noAutofit/>
        </a:bodyPr>
        <a:lstStyle/>
        <a:p>
          <a:pPr lvl="0" algn="l" defTabSz="977900">
            <a:lnSpc>
              <a:spcPct val="90000"/>
            </a:lnSpc>
            <a:spcBef>
              <a:spcPct val="0"/>
            </a:spcBef>
            <a:spcAft>
              <a:spcPct val="35000"/>
            </a:spcAft>
          </a:pPr>
          <a:r>
            <a:rPr lang="en-GB" sz="2200" b="1" kern="1200" dirty="0" smtClean="0">
              <a:solidFill>
                <a:schemeClr val="tx1"/>
              </a:solidFill>
            </a:rPr>
            <a:t>Neighbourhoods</a:t>
          </a:r>
          <a:endParaRPr lang="en-GB" sz="2200" b="1" kern="1200" dirty="0">
            <a:solidFill>
              <a:schemeClr val="tx1"/>
            </a:solidFill>
          </a:endParaRPr>
        </a:p>
      </dsp:txBody>
      <dsp:txXfrm>
        <a:off x="5012332" y="1413901"/>
        <a:ext cx="2828310" cy="592521"/>
      </dsp:txXfrm>
    </dsp:sp>
    <dsp:sp modelId="{5BA38036-6A17-49F3-B277-6F76FE97B476}">
      <dsp:nvSpPr>
        <dsp:cNvPr id="0" name=""/>
        <dsp:cNvSpPr/>
      </dsp:nvSpPr>
      <dsp:spPr>
        <a:xfrm>
          <a:off x="5012332" y="2031479"/>
          <a:ext cx="2506166" cy="2249420"/>
        </a:xfrm>
        <a:prstGeom prst="re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endParaRPr lang="en-GB" sz="2200" kern="1200" dirty="0"/>
        </a:p>
      </dsp:txBody>
      <dsp:txXfrm>
        <a:off x="5012332" y="2031479"/>
        <a:ext cx="2506166" cy="22494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E5010B-49A8-463E-AA67-8B34B327E06B}">
      <dsp:nvSpPr>
        <dsp:cNvPr id="0" name=""/>
        <dsp:cNvSpPr/>
      </dsp:nvSpPr>
      <dsp:spPr>
        <a:xfrm>
          <a:off x="1476" y="1331404"/>
          <a:ext cx="3149119" cy="188947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56817" y="1386745"/>
        <a:ext cx="3038437" cy="1778789"/>
      </dsp:txXfrm>
    </dsp:sp>
    <dsp:sp modelId="{013CEED2-C023-459B-9FBB-42AB2CC0DC19}">
      <dsp:nvSpPr>
        <dsp:cNvPr id="0" name=""/>
        <dsp:cNvSpPr/>
      </dsp:nvSpPr>
      <dsp:spPr>
        <a:xfrm>
          <a:off x="3465508" y="1885649"/>
          <a:ext cx="667613" cy="78098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endParaRPr lang="en-GB" sz="3300" kern="1200"/>
        </a:p>
      </dsp:txBody>
      <dsp:txXfrm>
        <a:off x="3465508" y="2041845"/>
        <a:ext cx="467329" cy="468589"/>
      </dsp:txXfrm>
    </dsp:sp>
    <dsp:sp modelId="{08DC0358-91B6-468A-9EEF-F3C985E7A980}">
      <dsp:nvSpPr>
        <dsp:cNvPr id="0" name=""/>
        <dsp:cNvSpPr/>
      </dsp:nvSpPr>
      <dsp:spPr>
        <a:xfrm>
          <a:off x="4410243" y="1331404"/>
          <a:ext cx="3149119" cy="1889471"/>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4465584" y="1386745"/>
        <a:ext cx="3038437" cy="1778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831E2A-09AA-4745-A8CC-9B7849D66A1E}">
      <dsp:nvSpPr>
        <dsp:cNvPr id="0" name=""/>
        <dsp:cNvSpPr/>
      </dsp:nvSpPr>
      <dsp:spPr>
        <a:xfrm>
          <a:off x="143790" y="587"/>
          <a:ext cx="1395615" cy="697807"/>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a:solidFill>
                <a:sysClr val="window" lastClr="FFFFFF"/>
              </a:solidFill>
              <a:latin typeface="Calibri"/>
              <a:ea typeface="+mn-ea"/>
              <a:cs typeface="+mn-cs"/>
            </a:rPr>
            <a:t>Wider determinants of health</a:t>
          </a:r>
        </a:p>
      </dsp:txBody>
      <dsp:txXfrm>
        <a:off x="164228" y="21025"/>
        <a:ext cx="1354739" cy="656931"/>
      </dsp:txXfrm>
    </dsp:sp>
    <dsp:sp modelId="{63949AE8-03F6-4077-8AB9-6771681274CD}">
      <dsp:nvSpPr>
        <dsp:cNvPr id="0" name=""/>
        <dsp:cNvSpPr/>
      </dsp:nvSpPr>
      <dsp:spPr>
        <a:xfrm>
          <a:off x="283352" y="698395"/>
          <a:ext cx="139561" cy="523355"/>
        </a:xfrm>
        <a:custGeom>
          <a:avLst/>
          <a:gdLst/>
          <a:ahLst/>
          <a:cxnLst/>
          <a:rect l="0" t="0" r="0" b="0"/>
          <a:pathLst>
            <a:path>
              <a:moveTo>
                <a:pt x="0" y="0"/>
              </a:moveTo>
              <a:lnTo>
                <a:pt x="0" y="562020"/>
              </a:lnTo>
              <a:lnTo>
                <a:pt x="149872" y="562020"/>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64069DD8-80EB-48E8-BE54-80084DE5B3AD}">
      <dsp:nvSpPr>
        <dsp:cNvPr id="0" name=""/>
        <dsp:cNvSpPr/>
      </dsp:nvSpPr>
      <dsp:spPr>
        <a:xfrm>
          <a:off x="422913" y="87284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able to support myself and my family financially</a:t>
          </a:r>
          <a:endParaRPr lang="en-GB" sz="1100" kern="1200">
            <a:solidFill>
              <a:sysClr val="windowText" lastClr="000000"/>
            </a:solidFill>
            <a:latin typeface="Calibri"/>
            <a:ea typeface="+mn-ea"/>
            <a:cs typeface="+mn-cs"/>
          </a:endParaRPr>
        </a:p>
      </dsp:txBody>
      <dsp:txXfrm>
        <a:off x="443351" y="893285"/>
        <a:ext cx="1075616" cy="656931"/>
      </dsp:txXfrm>
    </dsp:sp>
    <dsp:sp modelId="{D78D969D-80DD-4695-807B-0A544A695608}">
      <dsp:nvSpPr>
        <dsp:cNvPr id="0" name=""/>
        <dsp:cNvSpPr/>
      </dsp:nvSpPr>
      <dsp:spPr>
        <a:xfrm>
          <a:off x="283352" y="698395"/>
          <a:ext cx="139561" cy="1395615"/>
        </a:xfrm>
        <a:custGeom>
          <a:avLst/>
          <a:gdLst/>
          <a:ahLst/>
          <a:cxnLst/>
          <a:rect l="0" t="0" r="0" b="0"/>
          <a:pathLst>
            <a:path>
              <a:moveTo>
                <a:pt x="0" y="0"/>
              </a:moveTo>
              <a:lnTo>
                <a:pt x="0" y="1498722"/>
              </a:lnTo>
              <a:lnTo>
                <a:pt x="149872" y="1498722"/>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41A50FE-D823-4164-B473-3E5F1D9E38F0}">
      <dsp:nvSpPr>
        <dsp:cNvPr id="0" name=""/>
        <dsp:cNvSpPr/>
      </dsp:nvSpPr>
      <dsp:spPr>
        <a:xfrm>
          <a:off x="422913" y="174510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279048"/>
              <a:satOff val="1681"/>
              <a:lumOff val="135"/>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satisfied with my home and where I live</a:t>
          </a:r>
          <a:endParaRPr lang="en-GB" sz="1100" kern="1200">
            <a:solidFill>
              <a:sysClr val="windowText" lastClr="000000"/>
            </a:solidFill>
            <a:latin typeface="Calibri"/>
            <a:ea typeface="+mn-ea"/>
            <a:cs typeface="+mn-cs"/>
          </a:endParaRPr>
        </a:p>
      </dsp:txBody>
      <dsp:txXfrm>
        <a:off x="443351" y="1765545"/>
        <a:ext cx="1075616" cy="656931"/>
      </dsp:txXfrm>
    </dsp:sp>
    <dsp:sp modelId="{87B8FB8B-7369-45C4-8882-54C2110E0B82}">
      <dsp:nvSpPr>
        <dsp:cNvPr id="0" name=""/>
        <dsp:cNvSpPr/>
      </dsp:nvSpPr>
      <dsp:spPr>
        <a:xfrm>
          <a:off x="283352" y="698395"/>
          <a:ext cx="139561" cy="2267875"/>
        </a:xfrm>
        <a:custGeom>
          <a:avLst/>
          <a:gdLst/>
          <a:ahLst/>
          <a:cxnLst/>
          <a:rect l="0" t="0" r="0" b="0"/>
          <a:pathLst>
            <a:path>
              <a:moveTo>
                <a:pt x="0" y="0"/>
              </a:moveTo>
              <a:lnTo>
                <a:pt x="0" y="2435424"/>
              </a:lnTo>
              <a:lnTo>
                <a:pt x="149872" y="2435424"/>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3D077A50-5837-448F-84B8-B37187C4A865}">
      <dsp:nvSpPr>
        <dsp:cNvPr id="0" name=""/>
        <dsp:cNvSpPr/>
      </dsp:nvSpPr>
      <dsp:spPr>
        <a:xfrm>
          <a:off x="422913" y="261736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558096"/>
              <a:satOff val="3362"/>
              <a:lumOff val="27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able to breathe cleaner air in the place where I live</a:t>
          </a:r>
          <a:endParaRPr lang="en-GB" sz="1100" kern="1200">
            <a:solidFill>
              <a:sysClr val="windowText" lastClr="000000"/>
            </a:solidFill>
            <a:latin typeface="Calibri"/>
            <a:ea typeface="+mn-ea"/>
            <a:cs typeface="+mn-cs"/>
          </a:endParaRPr>
        </a:p>
      </dsp:txBody>
      <dsp:txXfrm>
        <a:off x="443351" y="2637805"/>
        <a:ext cx="1075616" cy="656931"/>
      </dsp:txXfrm>
    </dsp:sp>
    <dsp:sp modelId="{FE6B439B-AA66-495B-B6B1-32CC2E2FD34A}">
      <dsp:nvSpPr>
        <dsp:cNvPr id="0" name=""/>
        <dsp:cNvSpPr/>
      </dsp:nvSpPr>
      <dsp:spPr>
        <a:xfrm>
          <a:off x="283352" y="698395"/>
          <a:ext cx="139561" cy="3140135"/>
        </a:xfrm>
        <a:custGeom>
          <a:avLst/>
          <a:gdLst/>
          <a:ahLst/>
          <a:cxnLst/>
          <a:rect l="0" t="0" r="0" b="0"/>
          <a:pathLst>
            <a:path>
              <a:moveTo>
                <a:pt x="0" y="0"/>
              </a:moveTo>
              <a:lnTo>
                <a:pt x="0" y="3372125"/>
              </a:lnTo>
              <a:lnTo>
                <a:pt x="149872" y="3372125"/>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04397440-EFA9-42D8-A38D-FEFCB4F1694A}">
      <dsp:nvSpPr>
        <dsp:cNvPr id="0" name=""/>
        <dsp:cNvSpPr/>
      </dsp:nvSpPr>
      <dsp:spPr>
        <a:xfrm>
          <a:off x="422913" y="3489626"/>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837144"/>
              <a:satOff val="5044"/>
              <a:lumOff val="404"/>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feel safe from harm in my community </a:t>
          </a:r>
          <a:endParaRPr lang="en-GB" sz="1100" kern="1200">
            <a:solidFill>
              <a:sysClr val="windowText" lastClr="000000"/>
            </a:solidFill>
            <a:latin typeface="Calibri"/>
            <a:ea typeface="+mn-ea"/>
            <a:cs typeface="+mn-cs"/>
          </a:endParaRPr>
        </a:p>
      </dsp:txBody>
      <dsp:txXfrm>
        <a:off x="443351" y="3510064"/>
        <a:ext cx="1075616" cy="656931"/>
      </dsp:txXfrm>
    </dsp:sp>
    <dsp:sp modelId="{EFFB7A75-E6D1-4828-AAD8-E2C910D9D698}">
      <dsp:nvSpPr>
        <dsp:cNvPr id="0" name=""/>
        <dsp:cNvSpPr/>
      </dsp:nvSpPr>
      <dsp:spPr>
        <a:xfrm>
          <a:off x="1888310" y="587"/>
          <a:ext cx="1395615" cy="697807"/>
        </a:xfrm>
        <a:prstGeom prst="roundRect">
          <a:avLst>
            <a:gd name="adj" fmla="val 10000"/>
          </a:avLst>
        </a:prstGeom>
        <a:solidFill>
          <a:srgbClr val="8064A2">
            <a:hueOff val="-1116192"/>
            <a:satOff val="6725"/>
            <a:lumOff val="539"/>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a:solidFill>
                <a:sysClr val="window" lastClr="FFFFFF"/>
              </a:solidFill>
              <a:latin typeface="Calibri"/>
              <a:ea typeface="+mn-ea"/>
              <a:cs typeface="+mn-cs"/>
            </a:rPr>
            <a:t>Healthy lives</a:t>
          </a:r>
        </a:p>
      </dsp:txBody>
      <dsp:txXfrm>
        <a:off x="1908748" y="21025"/>
        <a:ext cx="1354739" cy="656931"/>
      </dsp:txXfrm>
    </dsp:sp>
    <dsp:sp modelId="{C52D9D84-C4BA-49B8-8E5B-C13D915F00E9}">
      <dsp:nvSpPr>
        <dsp:cNvPr id="0" name=""/>
        <dsp:cNvSpPr/>
      </dsp:nvSpPr>
      <dsp:spPr>
        <a:xfrm>
          <a:off x="2027871" y="698395"/>
          <a:ext cx="139561" cy="523355"/>
        </a:xfrm>
        <a:custGeom>
          <a:avLst/>
          <a:gdLst/>
          <a:ahLst/>
          <a:cxnLst/>
          <a:rect l="0" t="0" r="0" b="0"/>
          <a:pathLst>
            <a:path>
              <a:moveTo>
                <a:pt x="0" y="0"/>
              </a:moveTo>
              <a:lnTo>
                <a:pt x="0" y="562020"/>
              </a:lnTo>
              <a:lnTo>
                <a:pt x="149872" y="562020"/>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E1271464-3B23-47A0-9CB8-B56B9D54D658}">
      <dsp:nvSpPr>
        <dsp:cNvPr id="0" name=""/>
        <dsp:cNvSpPr/>
      </dsp:nvSpPr>
      <dsp:spPr>
        <a:xfrm>
          <a:off x="2167433" y="87284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1116192"/>
              <a:satOff val="6725"/>
              <a:lumOff val="539"/>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understand the ways to live a healthy life</a:t>
          </a:r>
          <a:endParaRPr lang="en-GB" sz="1100" kern="1200">
            <a:solidFill>
              <a:sysClr val="windowText" lastClr="000000">
                <a:hueOff val="0"/>
                <a:satOff val="0"/>
                <a:lumOff val="0"/>
                <a:alphaOff val="0"/>
              </a:sysClr>
            </a:solidFill>
            <a:latin typeface="Calibri"/>
            <a:ea typeface="+mn-ea"/>
            <a:cs typeface="+mn-cs"/>
          </a:endParaRPr>
        </a:p>
      </dsp:txBody>
      <dsp:txXfrm>
        <a:off x="2187871" y="893285"/>
        <a:ext cx="1075616" cy="656931"/>
      </dsp:txXfrm>
    </dsp:sp>
    <dsp:sp modelId="{5E6B8B8E-AAA1-450A-873D-970126AA97D7}">
      <dsp:nvSpPr>
        <dsp:cNvPr id="0" name=""/>
        <dsp:cNvSpPr/>
      </dsp:nvSpPr>
      <dsp:spPr>
        <a:xfrm>
          <a:off x="2027871" y="698395"/>
          <a:ext cx="139561" cy="1395615"/>
        </a:xfrm>
        <a:custGeom>
          <a:avLst/>
          <a:gdLst/>
          <a:ahLst/>
          <a:cxnLst/>
          <a:rect l="0" t="0" r="0" b="0"/>
          <a:pathLst>
            <a:path>
              <a:moveTo>
                <a:pt x="0" y="0"/>
              </a:moveTo>
              <a:lnTo>
                <a:pt x="0" y="1498722"/>
              </a:lnTo>
              <a:lnTo>
                <a:pt x="149872" y="1498722"/>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4C56F131-FC19-4325-9E1F-80226512F7F6}">
      <dsp:nvSpPr>
        <dsp:cNvPr id="0" name=""/>
        <dsp:cNvSpPr/>
      </dsp:nvSpPr>
      <dsp:spPr>
        <a:xfrm>
          <a:off x="2167433" y="174510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1395241"/>
              <a:satOff val="8406"/>
              <a:lumOff val="674"/>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supported to make healthy choices</a:t>
          </a:r>
          <a:endParaRPr lang="en-GB" sz="1100" kern="1200">
            <a:solidFill>
              <a:sysClr val="windowText" lastClr="000000"/>
            </a:solidFill>
            <a:latin typeface="Calibri"/>
            <a:ea typeface="+mn-ea"/>
            <a:cs typeface="+mn-cs"/>
          </a:endParaRPr>
        </a:p>
      </dsp:txBody>
      <dsp:txXfrm>
        <a:off x="2187871" y="1765545"/>
        <a:ext cx="1075616" cy="656931"/>
      </dsp:txXfrm>
    </dsp:sp>
    <dsp:sp modelId="{296CC584-5B75-420A-BAC1-82A9452FBB6E}">
      <dsp:nvSpPr>
        <dsp:cNvPr id="0" name=""/>
        <dsp:cNvSpPr/>
      </dsp:nvSpPr>
      <dsp:spPr>
        <a:xfrm>
          <a:off x="3632830" y="587"/>
          <a:ext cx="1395615" cy="697807"/>
        </a:xfrm>
        <a:prstGeom prst="roundRect">
          <a:avLst>
            <a:gd name="adj" fmla="val 10000"/>
          </a:avLst>
        </a:prstGeom>
        <a:solidFill>
          <a:srgbClr val="8064A2">
            <a:hueOff val="-2232385"/>
            <a:satOff val="13449"/>
            <a:lumOff val="1078"/>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a:solidFill>
                <a:sysClr val="window" lastClr="FFFFFF"/>
              </a:solidFill>
              <a:latin typeface="Calibri"/>
              <a:ea typeface="+mn-ea"/>
              <a:cs typeface="+mn-cs"/>
            </a:rPr>
            <a:t>Quality of life</a:t>
          </a:r>
        </a:p>
      </dsp:txBody>
      <dsp:txXfrm>
        <a:off x="3653268" y="21025"/>
        <a:ext cx="1354739" cy="656931"/>
      </dsp:txXfrm>
    </dsp:sp>
    <dsp:sp modelId="{F354F931-216C-4234-96A5-AF3383152A18}">
      <dsp:nvSpPr>
        <dsp:cNvPr id="0" name=""/>
        <dsp:cNvSpPr/>
      </dsp:nvSpPr>
      <dsp:spPr>
        <a:xfrm>
          <a:off x="3772391" y="698395"/>
          <a:ext cx="139561" cy="523355"/>
        </a:xfrm>
        <a:custGeom>
          <a:avLst/>
          <a:gdLst/>
          <a:ahLst/>
          <a:cxnLst/>
          <a:rect l="0" t="0" r="0" b="0"/>
          <a:pathLst>
            <a:path>
              <a:moveTo>
                <a:pt x="0" y="0"/>
              </a:moveTo>
              <a:lnTo>
                <a:pt x="0" y="562020"/>
              </a:lnTo>
              <a:lnTo>
                <a:pt x="149872" y="562020"/>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DA4417E3-5D84-4EDF-9B49-2FC63BCBB2C2}">
      <dsp:nvSpPr>
        <dsp:cNvPr id="0" name=""/>
        <dsp:cNvSpPr/>
      </dsp:nvSpPr>
      <dsp:spPr>
        <a:xfrm>
          <a:off x="3911953" y="87284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1674289"/>
              <a:satOff val="10087"/>
              <a:lumOff val="809"/>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My children get the best possible start in life</a:t>
          </a:r>
          <a:endParaRPr lang="en-GB" sz="1100" kern="1200">
            <a:solidFill>
              <a:sysClr val="windowText" lastClr="000000"/>
            </a:solidFill>
            <a:latin typeface="Calibri"/>
            <a:ea typeface="+mn-ea"/>
            <a:cs typeface="+mn-cs"/>
          </a:endParaRPr>
        </a:p>
      </dsp:txBody>
      <dsp:txXfrm>
        <a:off x="3932391" y="893285"/>
        <a:ext cx="1075616" cy="656931"/>
      </dsp:txXfrm>
    </dsp:sp>
    <dsp:sp modelId="{543E049E-8D93-45E7-B406-399BC4E04752}">
      <dsp:nvSpPr>
        <dsp:cNvPr id="0" name=""/>
        <dsp:cNvSpPr/>
      </dsp:nvSpPr>
      <dsp:spPr>
        <a:xfrm>
          <a:off x="3772391" y="698395"/>
          <a:ext cx="139561" cy="1395615"/>
        </a:xfrm>
        <a:custGeom>
          <a:avLst/>
          <a:gdLst/>
          <a:ahLst/>
          <a:cxnLst/>
          <a:rect l="0" t="0" r="0" b="0"/>
          <a:pathLst>
            <a:path>
              <a:moveTo>
                <a:pt x="0" y="0"/>
              </a:moveTo>
              <a:lnTo>
                <a:pt x="0" y="1498722"/>
              </a:lnTo>
              <a:lnTo>
                <a:pt x="149872" y="1498722"/>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7CC090A4-2043-4CCD-A188-453E3FDA6A74}">
      <dsp:nvSpPr>
        <dsp:cNvPr id="0" name=""/>
        <dsp:cNvSpPr/>
      </dsp:nvSpPr>
      <dsp:spPr>
        <a:xfrm>
          <a:off x="3911953" y="174510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1953337"/>
              <a:satOff val="11768"/>
              <a:lumOff val="943"/>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play an active part in my community </a:t>
          </a:r>
          <a:endParaRPr lang="en-GB" sz="1100" kern="1200">
            <a:solidFill>
              <a:sysClr val="windowText" lastClr="000000"/>
            </a:solidFill>
            <a:latin typeface="Calibri"/>
            <a:ea typeface="+mn-ea"/>
            <a:cs typeface="+mn-cs"/>
          </a:endParaRPr>
        </a:p>
      </dsp:txBody>
      <dsp:txXfrm>
        <a:off x="3932391" y="1765545"/>
        <a:ext cx="1075616" cy="656931"/>
      </dsp:txXfrm>
    </dsp:sp>
    <dsp:sp modelId="{E928088B-1B60-4652-B401-77582BD9F217}">
      <dsp:nvSpPr>
        <dsp:cNvPr id="0" name=""/>
        <dsp:cNvSpPr/>
      </dsp:nvSpPr>
      <dsp:spPr>
        <a:xfrm>
          <a:off x="3772391" y="698395"/>
          <a:ext cx="139561" cy="2267875"/>
        </a:xfrm>
        <a:custGeom>
          <a:avLst/>
          <a:gdLst/>
          <a:ahLst/>
          <a:cxnLst/>
          <a:rect l="0" t="0" r="0" b="0"/>
          <a:pathLst>
            <a:path>
              <a:moveTo>
                <a:pt x="0" y="0"/>
              </a:moveTo>
              <a:lnTo>
                <a:pt x="0" y="2435424"/>
              </a:lnTo>
              <a:lnTo>
                <a:pt x="149872" y="2435424"/>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FAD1D35C-CE77-43D5-A024-0C8F4769DC8B}">
      <dsp:nvSpPr>
        <dsp:cNvPr id="0" name=""/>
        <dsp:cNvSpPr/>
      </dsp:nvSpPr>
      <dsp:spPr>
        <a:xfrm>
          <a:off x="3911953" y="261736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2232385"/>
              <a:satOff val="13449"/>
              <a:lumOff val="1078"/>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supported to live the life I want</a:t>
          </a:r>
          <a:endParaRPr lang="en-GB" sz="1100" kern="1200">
            <a:solidFill>
              <a:sysClr val="windowText" lastClr="000000"/>
            </a:solidFill>
            <a:latin typeface="Calibri"/>
            <a:ea typeface="+mn-ea"/>
            <a:cs typeface="+mn-cs"/>
          </a:endParaRPr>
        </a:p>
      </dsp:txBody>
      <dsp:txXfrm>
        <a:off x="3932391" y="2637805"/>
        <a:ext cx="1075616" cy="656931"/>
      </dsp:txXfrm>
    </dsp:sp>
    <dsp:sp modelId="{23FE1B3A-967F-464C-A204-4A6D316E32F6}">
      <dsp:nvSpPr>
        <dsp:cNvPr id="0" name=""/>
        <dsp:cNvSpPr/>
      </dsp:nvSpPr>
      <dsp:spPr>
        <a:xfrm>
          <a:off x="3772391" y="698395"/>
          <a:ext cx="139561" cy="3140135"/>
        </a:xfrm>
        <a:custGeom>
          <a:avLst/>
          <a:gdLst/>
          <a:ahLst/>
          <a:cxnLst/>
          <a:rect l="0" t="0" r="0" b="0"/>
          <a:pathLst>
            <a:path>
              <a:moveTo>
                <a:pt x="0" y="0"/>
              </a:moveTo>
              <a:lnTo>
                <a:pt x="0" y="3372125"/>
              </a:lnTo>
              <a:lnTo>
                <a:pt x="149872" y="3372125"/>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9C7E6B55-3AD6-41D2-B9E5-2D09748196DF}">
      <dsp:nvSpPr>
        <dsp:cNvPr id="0" name=""/>
        <dsp:cNvSpPr/>
      </dsp:nvSpPr>
      <dsp:spPr>
        <a:xfrm>
          <a:off x="3911953" y="3489626"/>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2511433"/>
              <a:satOff val="15131"/>
              <a:lumOff val="1213"/>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have a good level of happiness and wellbeing</a:t>
          </a:r>
          <a:endParaRPr lang="en-GB" sz="1100" kern="1200">
            <a:solidFill>
              <a:sysClr val="windowText" lastClr="000000"/>
            </a:solidFill>
            <a:latin typeface="Calibri"/>
            <a:ea typeface="+mn-ea"/>
            <a:cs typeface="+mn-cs"/>
          </a:endParaRPr>
        </a:p>
      </dsp:txBody>
      <dsp:txXfrm>
        <a:off x="3932391" y="3510064"/>
        <a:ext cx="1075616" cy="656931"/>
      </dsp:txXfrm>
    </dsp:sp>
    <dsp:sp modelId="{801FB01A-17FB-4362-98EC-B5A8CDE2DEB3}">
      <dsp:nvSpPr>
        <dsp:cNvPr id="0" name=""/>
        <dsp:cNvSpPr/>
      </dsp:nvSpPr>
      <dsp:spPr>
        <a:xfrm>
          <a:off x="5377349" y="587"/>
          <a:ext cx="1395615" cy="697807"/>
        </a:xfrm>
        <a:prstGeom prst="roundRect">
          <a:avLst>
            <a:gd name="adj" fmla="val 10000"/>
          </a:avLst>
        </a:prstGeom>
        <a:solidFill>
          <a:srgbClr val="8064A2">
            <a:hueOff val="-3348577"/>
            <a:satOff val="20174"/>
            <a:lumOff val="1617"/>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a:solidFill>
                <a:sysClr val="window" lastClr="FFFFFF"/>
              </a:solidFill>
              <a:latin typeface="Calibri"/>
              <a:ea typeface="+mn-ea"/>
              <a:cs typeface="+mn-cs"/>
            </a:rPr>
            <a:t>Quality of care and support</a:t>
          </a:r>
        </a:p>
      </dsp:txBody>
      <dsp:txXfrm>
        <a:off x="5397787" y="21025"/>
        <a:ext cx="1354739" cy="656931"/>
      </dsp:txXfrm>
    </dsp:sp>
    <dsp:sp modelId="{F77676ED-158D-4046-9F6E-85932381CE52}">
      <dsp:nvSpPr>
        <dsp:cNvPr id="0" name=""/>
        <dsp:cNvSpPr/>
      </dsp:nvSpPr>
      <dsp:spPr>
        <a:xfrm>
          <a:off x="5516911" y="698395"/>
          <a:ext cx="139561" cy="678618"/>
        </a:xfrm>
        <a:custGeom>
          <a:avLst/>
          <a:gdLst/>
          <a:ahLst/>
          <a:cxnLst/>
          <a:rect l="0" t="0" r="0" b="0"/>
          <a:pathLst>
            <a:path>
              <a:moveTo>
                <a:pt x="0" y="0"/>
              </a:moveTo>
              <a:lnTo>
                <a:pt x="0" y="728753"/>
              </a:lnTo>
              <a:lnTo>
                <a:pt x="149872" y="728753"/>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59A5E1A8-FBB1-41C7-AAF2-05C8286F566A}">
      <dsp:nvSpPr>
        <dsp:cNvPr id="0" name=""/>
        <dsp:cNvSpPr/>
      </dsp:nvSpPr>
      <dsp:spPr>
        <a:xfrm>
          <a:off x="5656472" y="872847"/>
          <a:ext cx="1116492" cy="1008332"/>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2790481"/>
              <a:satOff val="16812"/>
              <a:lumOff val="1348"/>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Regardless of who I am, I am able to access care services for my physical and mental health</a:t>
          </a:r>
          <a:endParaRPr lang="en-GB" sz="1100" kern="1200">
            <a:solidFill>
              <a:sysClr val="windowText" lastClr="000000"/>
            </a:solidFill>
            <a:latin typeface="Calibri"/>
            <a:ea typeface="+mn-ea"/>
            <a:cs typeface="+mn-cs"/>
          </a:endParaRPr>
        </a:p>
      </dsp:txBody>
      <dsp:txXfrm>
        <a:off x="5686005" y="902380"/>
        <a:ext cx="1057426" cy="949266"/>
      </dsp:txXfrm>
    </dsp:sp>
    <dsp:sp modelId="{4AD89CD5-6E3D-4A7A-9EAB-C15EDBA93CD9}">
      <dsp:nvSpPr>
        <dsp:cNvPr id="0" name=""/>
        <dsp:cNvSpPr/>
      </dsp:nvSpPr>
      <dsp:spPr>
        <a:xfrm>
          <a:off x="5516911" y="698395"/>
          <a:ext cx="139561" cy="1756330"/>
        </a:xfrm>
        <a:custGeom>
          <a:avLst/>
          <a:gdLst/>
          <a:ahLst/>
          <a:cxnLst/>
          <a:rect l="0" t="0" r="0" b="0"/>
          <a:pathLst>
            <a:path>
              <a:moveTo>
                <a:pt x="0" y="0"/>
              </a:moveTo>
              <a:lnTo>
                <a:pt x="0" y="1886086"/>
              </a:lnTo>
              <a:lnTo>
                <a:pt x="149872" y="1886086"/>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B848F0A0-91D3-462C-BFBD-E524B17905CD}">
      <dsp:nvSpPr>
        <dsp:cNvPr id="0" name=""/>
        <dsp:cNvSpPr/>
      </dsp:nvSpPr>
      <dsp:spPr>
        <a:xfrm>
          <a:off x="5656472" y="2055631"/>
          <a:ext cx="1116492" cy="79818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3069529"/>
              <a:satOff val="18493"/>
              <a:lumOff val="1482"/>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able to access safe and high quality services (when I need them)</a:t>
          </a:r>
          <a:endParaRPr lang="en-GB" sz="1100" kern="1200">
            <a:solidFill>
              <a:sysClr val="windowText" lastClr="000000"/>
            </a:solidFill>
            <a:latin typeface="Calibri"/>
            <a:ea typeface="+mn-ea"/>
            <a:cs typeface="+mn-cs"/>
          </a:endParaRPr>
        </a:p>
      </dsp:txBody>
      <dsp:txXfrm>
        <a:off x="5679850" y="2079009"/>
        <a:ext cx="1069736" cy="751431"/>
      </dsp:txXfrm>
    </dsp:sp>
    <dsp:sp modelId="{7EC5D0D9-B85A-4E29-83D7-17FF22F8C47F}">
      <dsp:nvSpPr>
        <dsp:cNvPr id="0" name=""/>
        <dsp:cNvSpPr/>
      </dsp:nvSpPr>
      <dsp:spPr>
        <a:xfrm>
          <a:off x="5516911" y="698395"/>
          <a:ext cx="139561" cy="2755580"/>
        </a:xfrm>
        <a:custGeom>
          <a:avLst/>
          <a:gdLst/>
          <a:ahLst/>
          <a:cxnLst/>
          <a:rect l="0" t="0" r="0" b="0"/>
          <a:pathLst>
            <a:path>
              <a:moveTo>
                <a:pt x="0" y="0"/>
              </a:moveTo>
              <a:lnTo>
                <a:pt x="0" y="2959160"/>
              </a:lnTo>
              <a:lnTo>
                <a:pt x="149872" y="2959160"/>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CDA1999A-2555-4D08-A06F-223E42DB0E6A}">
      <dsp:nvSpPr>
        <dsp:cNvPr id="0" name=""/>
        <dsp:cNvSpPr/>
      </dsp:nvSpPr>
      <dsp:spPr>
        <a:xfrm>
          <a:off x="5656472" y="3028271"/>
          <a:ext cx="1116492" cy="851409"/>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3348577"/>
              <a:satOff val="20174"/>
              <a:lumOff val="1617"/>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am confident that those providing my care are competent, happy and kind</a:t>
          </a:r>
        </a:p>
      </dsp:txBody>
      <dsp:txXfrm>
        <a:off x="5681409" y="3053208"/>
        <a:ext cx="1066618" cy="801535"/>
      </dsp:txXfrm>
    </dsp:sp>
    <dsp:sp modelId="{5FDC8DEF-018C-4E55-A066-EB6DCCE43ABB}">
      <dsp:nvSpPr>
        <dsp:cNvPr id="0" name=""/>
        <dsp:cNvSpPr/>
      </dsp:nvSpPr>
      <dsp:spPr>
        <a:xfrm>
          <a:off x="5516911" y="698395"/>
          <a:ext cx="139561" cy="3704641"/>
        </a:xfrm>
        <a:custGeom>
          <a:avLst/>
          <a:gdLst/>
          <a:ahLst/>
          <a:cxnLst/>
          <a:rect l="0" t="0" r="0" b="0"/>
          <a:pathLst>
            <a:path>
              <a:moveTo>
                <a:pt x="0" y="0"/>
              </a:moveTo>
              <a:lnTo>
                <a:pt x="0" y="3978336"/>
              </a:lnTo>
              <a:lnTo>
                <a:pt x="149872" y="3978336"/>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197BE5BE-C8E3-492B-BD9F-D0C79098E98F}">
      <dsp:nvSpPr>
        <dsp:cNvPr id="0" name=""/>
        <dsp:cNvSpPr/>
      </dsp:nvSpPr>
      <dsp:spPr>
        <a:xfrm>
          <a:off x="5656472" y="4054132"/>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3627625"/>
              <a:satOff val="21855"/>
              <a:lumOff val="1752"/>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have a positive experience of the services I access, overal</a:t>
          </a:r>
          <a:r>
            <a:rPr lang="en-GB" sz="1100" kern="1200" dirty="0">
              <a:solidFill>
                <a:sysClr val="window" lastClr="FFFFFF"/>
              </a:solidFill>
              <a:latin typeface="Calibri"/>
              <a:ea typeface="+mn-ea"/>
              <a:cs typeface="+mn-cs"/>
            </a:rPr>
            <a:t>l</a:t>
          </a:r>
          <a:endParaRPr lang="en-GB" sz="1100" kern="1200">
            <a:solidFill>
              <a:sysClr val="windowText" lastClr="000000">
                <a:hueOff val="0"/>
                <a:satOff val="0"/>
                <a:lumOff val="0"/>
                <a:alphaOff val="0"/>
              </a:sysClr>
            </a:solidFill>
            <a:latin typeface="Calibri"/>
            <a:ea typeface="+mn-ea"/>
            <a:cs typeface="+mn-cs"/>
          </a:endParaRPr>
        </a:p>
      </dsp:txBody>
      <dsp:txXfrm>
        <a:off x="5676910" y="4074570"/>
        <a:ext cx="1075616" cy="656931"/>
      </dsp:txXfrm>
    </dsp:sp>
    <dsp:sp modelId="{2549D658-8D1E-4176-ADA9-1CD212023D90}">
      <dsp:nvSpPr>
        <dsp:cNvPr id="0" name=""/>
        <dsp:cNvSpPr/>
      </dsp:nvSpPr>
      <dsp:spPr>
        <a:xfrm>
          <a:off x="7121869" y="587"/>
          <a:ext cx="1395615" cy="697807"/>
        </a:xfrm>
        <a:prstGeom prst="roundRect">
          <a:avLst>
            <a:gd name="adj" fmla="val 10000"/>
          </a:avLst>
        </a:prstGeom>
        <a:solidFill>
          <a:srgbClr val="8064A2">
            <a:hueOff val="-4464770"/>
            <a:satOff val="26899"/>
            <a:lumOff val="215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GB" sz="1400" kern="1200">
              <a:solidFill>
                <a:sysClr val="window" lastClr="FFFFFF"/>
              </a:solidFill>
              <a:latin typeface="Calibri"/>
              <a:ea typeface="+mn-ea"/>
              <a:cs typeface="+mn-cs"/>
            </a:rPr>
            <a:t>Integrated health and care system</a:t>
          </a:r>
        </a:p>
      </dsp:txBody>
      <dsp:txXfrm>
        <a:off x="7142307" y="21025"/>
        <a:ext cx="1354739" cy="656931"/>
      </dsp:txXfrm>
    </dsp:sp>
    <dsp:sp modelId="{E8232859-EAC9-46DE-BF87-A3C3C39F3F9C}">
      <dsp:nvSpPr>
        <dsp:cNvPr id="0" name=""/>
        <dsp:cNvSpPr/>
      </dsp:nvSpPr>
      <dsp:spPr>
        <a:xfrm>
          <a:off x="7261431" y="698395"/>
          <a:ext cx="139561" cy="523355"/>
        </a:xfrm>
        <a:custGeom>
          <a:avLst/>
          <a:gdLst/>
          <a:ahLst/>
          <a:cxnLst/>
          <a:rect l="0" t="0" r="0" b="0"/>
          <a:pathLst>
            <a:path>
              <a:moveTo>
                <a:pt x="0" y="0"/>
              </a:moveTo>
              <a:lnTo>
                <a:pt x="0" y="562020"/>
              </a:lnTo>
              <a:lnTo>
                <a:pt x="149872" y="562020"/>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85FF31F9-7B42-48F9-AD0A-AF3455309343}">
      <dsp:nvSpPr>
        <dsp:cNvPr id="0" name=""/>
        <dsp:cNvSpPr/>
      </dsp:nvSpPr>
      <dsp:spPr>
        <a:xfrm>
          <a:off x="7400992" y="872847"/>
          <a:ext cx="1116492" cy="697807"/>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3906673"/>
              <a:satOff val="23537"/>
              <a:lumOff val="1887"/>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feel like services work together to provide me with good care</a:t>
          </a:r>
          <a:endParaRPr lang="en-GB" sz="1100" kern="1200">
            <a:solidFill>
              <a:sysClr val="windowText" lastClr="000000"/>
            </a:solidFill>
            <a:latin typeface="Calibri"/>
            <a:ea typeface="+mn-ea"/>
            <a:cs typeface="+mn-cs"/>
          </a:endParaRPr>
        </a:p>
      </dsp:txBody>
      <dsp:txXfrm>
        <a:off x="7421430" y="893285"/>
        <a:ext cx="1075616" cy="656931"/>
      </dsp:txXfrm>
    </dsp:sp>
    <dsp:sp modelId="{7C672363-0CE8-4A30-853A-70025FFBC59B}">
      <dsp:nvSpPr>
        <dsp:cNvPr id="0" name=""/>
        <dsp:cNvSpPr/>
      </dsp:nvSpPr>
      <dsp:spPr>
        <a:xfrm>
          <a:off x="7261431" y="698395"/>
          <a:ext cx="139561" cy="1475315"/>
        </a:xfrm>
        <a:custGeom>
          <a:avLst/>
          <a:gdLst/>
          <a:ahLst/>
          <a:cxnLst/>
          <a:rect l="0" t="0" r="0" b="0"/>
          <a:pathLst>
            <a:path>
              <a:moveTo>
                <a:pt x="0" y="0"/>
              </a:moveTo>
              <a:lnTo>
                <a:pt x="0" y="1584310"/>
              </a:lnTo>
              <a:lnTo>
                <a:pt x="149872" y="1584310"/>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381914BE-C5A2-4F99-8DB0-29A37D0CA60B}">
      <dsp:nvSpPr>
        <dsp:cNvPr id="0" name=""/>
        <dsp:cNvSpPr/>
      </dsp:nvSpPr>
      <dsp:spPr>
        <a:xfrm>
          <a:off x="7400992" y="1745107"/>
          <a:ext cx="1116492" cy="857208"/>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4185721"/>
              <a:satOff val="25218"/>
              <a:lumOff val="2021"/>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want to see money being spent in the best way to deliver local services</a:t>
          </a:r>
          <a:endParaRPr lang="en-GB" sz="1100" kern="1200">
            <a:solidFill>
              <a:sysClr val="windowText" lastClr="000000"/>
            </a:solidFill>
            <a:latin typeface="Calibri"/>
            <a:ea typeface="+mn-ea"/>
            <a:cs typeface="+mn-cs"/>
          </a:endParaRPr>
        </a:p>
      </dsp:txBody>
      <dsp:txXfrm>
        <a:off x="7426099" y="1770214"/>
        <a:ext cx="1066278" cy="806994"/>
      </dsp:txXfrm>
    </dsp:sp>
    <dsp:sp modelId="{027C0021-8D28-4E21-A6EA-867D65B68729}">
      <dsp:nvSpPr>
        <dsp:cNvPr id="0" name=""/>
        <dsp:cNvSpPr/>
      </dsp:nvSpPr>
      <dsp:spPr>
        <a:xfrm>
          <a:off x="7261431" y="698395"/>
          <a:ext cx="139561" cy="2848629"/>
        </a:xfrm>
        <a:custGeom>
          <a:avLst/>
          <a:gdLst/>
          <a:ahLst/>
          <a:cxnLst/>
          <a:rect l="0" t="0" r="0" b="0"/>
          <a:pathLst>
            <a:path>
              <a:moveTo>
                <a:pt x="0" y="0"/>
              </a:moveTo>
              <a:lnTo>
                <a:pt x="0" y="3059083"/>
              </a:lnTo>
              <a:lnTo>
                <a:pt x="149872" y="3059083"/>
              </a:lnTo>
            </a:path>
          </a:pathLst>
        </a:custGeom>
        <a:noFill/>
        <a:ln w="25400" cap="flat" cmpd="sng" algn="ctr">
          <a:solidFill>
            <a:srgbClr val="4BACC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sp>
    <dsp:sp modelId="{B9DE41C9-2494-4874-883D-A7000B7B4DAF}">
      <dsp:nvSpPr>
        <dsp:cNvPr id="0" name=""/>
        <dsp:cNvSpPr/>
      </dsp:nvSpPr>
      <dsp:spPr>
        <a:xfrm>
          <a:off x="7400992" y="2776767"/>
          <a:ext cx="1116492" cy="1540515"/>
        </a:xfrm>
        <a:prstGeom prst="roundRect">
          <a:avLst>
            <a:gd name="adj" fmla="val 10000"/>
          </a:avLst>
        </a:prstGeom>
        <a:solidFill>
          <a:sysClr val="window" lastClr="FFFFFF">
            <a:alpha val="90000"/>
            <a:hueOff val="0"/>
            <a:satOff val="0"/>
            <a:lumOff val="0"/>
            <a:alphaOff val="0"/>
          </a:sysClr>
        </a:solidFill>
        <a:ln w="25400" cap="flat" cmpd="sng" algn="ctr">
          <a:solidFill>
            <a:srgbClr val="8064A2">
              <a:hueOff val="-4464770"/>
              <a:satOff val="26899"/>
              <a:lumOff val="2156"/>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GB" sz="1100" kern="1200" dirty="0">
              <a:solidFill>
                <a:sysClr val="windowText" lastClr="000000"/>
              </a:solidFill>
              <a:latin typeface="Calibri"/>
              <a:ea typeface="+mn-ea"/>
              <a:cs typeface="+mn-cs"/>
            </a:rPr>
            <a:t>I believe the trust, confidence and relationships are in place to work together with services to decide the right next steps for us as a whole community</a:t>
          </a:r>
          <a:endParaRPr lang="en-GB" sz="1100" kern="1200">
            <a:solidFill>
              <a:sysClr val="windowText" lastClr="000000"/>
            </a:solidFill>
            <a:latin typeface="Calibri"/>
            <a:ea typeface="+mn-ea"/>
            <a:cs typeface="+mn-cs"/>
          </a:endParaRPr>
        </a:p>
      </dsp:txBody>
      <dsp:txXfrm>
        <a:off x="7433693" y="2809468"/>
        <a:ext cx="1051090" cy="1475113"/>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87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88791"/>
          </a:xfrm>
          <a:prstGeom prst="rect">
            <a:avLst/>
          </a:prstGeom>
        </p:spPr>
        <p:txBody>
          <a:bodyPr vert="horz" lIns="91440" tIns="45720" rIns="91440" bIns="45720" rtlCol="0"/>
          <a:lstStyle>
            <a:lvl1pPr algn="r">
              <a:defRPr sz="1200"/>
            </a:lvl1pPr>
          </a:lstStyle>
          <a:p>
            <a:fld id="{30A05765-3B7B-4A07-BC95-1E6B3E801D08}" type="datetimeFigureOut">
              <a:rPr lang="en-GB" smtClean="0"/>
              <a:t>17/09/2019</a:t>
            </a:fld>
            <a:endParaRPr lang="en-GB"/>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43517"/>
            <a:ext cx="5335270" cy="439912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85337"/>
            <a:ext cx="2889938" cy="4887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40" tIns="45720" rIns="91440" bIns="45720" rtlCol="0" anchor="b"/>
          <a:lstStyle>
            <a:lvl1pPr algn="r">
              <a:defRPr sz="1200"/>
            </a:lvl1pPr>
          </a:lstStyle>
          <a:p>
            <a:fld id="{AA6CF75C-DA4C-4277-8DA3-7934CB62C91A}" type="slidenum">
              <a:rPr lang="en-GB" smtClean="0"/>
              <a:t>‹#›</a:t>
            </a:fld>
            <a:endParaRPr lang="en-GB"/>
          </a:p>
        </p:txBody>
      </p:sp>
    </p:spTree>
    <p:extLst>
      <p:ext uri="{BB962C8B-B14F-4D97-AF65-F5344CB8AC3E}">
        <p14:creationId xmlns:p14="http://schemas.microsoft.com/office/powerpoint/2010/main" val="3653717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2175" y="733425"/>
            <a:ext cx="4884738" cy="36655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A6CF75C-DA4C-4277-8DA3-7934CB62C91A}" type="slidenum">
              <a:rPr lang="en-GB" smtClean="0"/>
              <a:t>2</a:t>
            </a:fld>
            <a:endParaRPr lang="en-GB"/>
          </a:p>
        </p:txBody>
      </p:sp>
    </p:spTree>
    <p:extLst>
      <p:ext uri="{BB962C8B-B14F-4D97-AF65-F5344CB8AC3E}">
        <p14:creationId xmlns:p14="http://schemas.microsoft.com/office/powerpoint/2010/main" val="2033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2175" y="733425"/>
            <a:ext cx="4884738" cy="36655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A6CF75C-DA4C-4277-8DA3-7934CB62C91A}" type="slidenum">
              <a:rPr lang="en-GB" smtClean="0"/>
              <a:t>3</a:t>
            </a:fld>
            <a:endParaRPr lang="en-GB"/>
          </a:p>
        </p:txBody>
      </p:sp>
    </p:spTree>
    <p:extLst>
      <p:ext uri="{BB962C8B-B14F-4D97-AF65-F5344CB8AC3E}">
        <p14:creationId xmlns:p14="http://schemas.microsoft.com/office/powerpoint/2010/main" val="203307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2175" y="733425"/>
            <a:ext cx="4884738" cy="36655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A6CF75C-DA4C-4277-8DA3-7934CB62C91A}" type="slidenum">
              <a:rPr lang="en-GB" smtClean="0"/>
              <a:t>4</a:t>
            </a:fld>
            <a:endParaRPr lang="en-GB"/>
          </a:p>
        </p:txBody>
      </p:sp>
    </p:spTree>
    <p:extLst>
      <p:ext uri="{BB962C8B-B14F-4D97-AF65-F5344CB8AC3E}">
        <p14:creationId xmlns:p14="http://schemas.microsoft.com/office/powerpoint/2010/main" val="203307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2175" y="733425"/>
            <a:ext cx="4884738" cy="36655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Health and Wellbeing Roadshows in October, aimed at residents in each of the four localities.  These will build on an earlier set of roadshows carried out by </a:t>
            </a:r>
            <a:r>
              <a:rPr lang="en-GB" dirty="0" err="1" smtClean="0"/>
              <a:t>Healthwatch</a:t>
            </a:r>
            <a:r>
              <a:rPr lang="en-GB" dirty="0" smtClean="0"/>
              <a:t> Tower Hamlets in May 2019.</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Health and Wellbeing Summit planned for November, aimed at residents and all interested stakeholders</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set of meetings with staff including Locality Health and Wellbeing Committees, provider forums and staff forums where health and social care staff come together</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A6CF75C-DA4C-4277-8DA3-7934CB62C91A}" type="slidenum">
              <a:rPr lang="en-GB" smtClean="0"/>
              <a:t>5</a:t>
            </a:fld>
            <a:endParaRPr lang="en-GB"/>
          </a:p>
        </p:txBody>
      </p:sp>
    </p:spTree>
    <p:extLst>
      <p:ext uri="{BB962C8B-B14F-4D97-AF65-F5344CB8AC3E}">
        <p14:creationId xmlns:p14="http://schemas.microsoft.com/office/powerpoint/2010/main" val="203307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lgn="ctr">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89F66E2-648E-46B3-A687-82D61E6545E8}" type="slidenum">
              <a:rPr lang="en-GB" smtClean="0"/>
              <a:t>‹#›</a:t>
            </a:fld>
            <a:endParaRPr lang="en-GB"/>
          </a:p>
        </p:txBody>
      </p:sp>
    </p:spTree>
    <p:extLst>
      <p:ext uri="{BB962C8B-B14F-4D97-AF65-F5344CB8AC3E}">
        <p14:creationId xmlns:p14="http://schemas.microsoft.com/office/powerpoint/2010/main" val="23031976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a:xfrm>
            <a:off x="457202" y="6356352"/>
            <a:ext cx="3822191" cy="365125"/>
          </a:xfrm>
        </p:spPr>
        <p:txBody>
          <a:bodyPr/>
          <a:lstStyle/>
          <a:p>
            <a:endParaRPr lang="en-GB" dirty="0"/>
          </a:p>
        </p:txBody>
      </p:sp>
      <p:sp>
        <p:nvSpPr>
          <p:cNvPr id="6" name="Slide Number Placeholder 5"/>
          <p:cNvSpPr>
            <a:spLocks noGrp="1"/>
          </p:cNvSpPr>
          <p:nvPr>
            <p:ph type="sldNum" sz="quarter" idx="12"/>
          </p:nvPr>
        </p:nvSpPr>
        <p:spPr>
          <a:xfrm>
            <a:off x="4282805" y="6353869"/>
            <a:ext cx="576064" cy="365125"/>
          </a:xfrm>
        </p:spPr>
        <p:txBody>
          <a:bodyPr/>
          <a:lstStyle/>
          <a:p>
            <a:fld id="{789F66E2-648E-46B3-A687-82D61E6545E8}" type="slidenum">
              <a:rPr lang="en-GB" smtClean="0"/>
              <a:t>‹#›</a:t>
            </a:fld>
            <a:endParaRPr lang="en-GB" dirty="0"/>
          </a:p>
        </p:txBody>
      </p:sp>
    </p:spTree>
    <p:extLst>
      <p:ext uri="{BB962C8B-B14F-4D97-AF65-F5344CB8AC3E}">
        <p14:creationId xmlns:p14="http://schemas.microsoft.com/office/powerpoint/2010/main" val="2414399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9F66E2-648E-46B3-A687-82D61E6545E8}" type="slidenum">
              <a:rPr lang="en-GB" smtClean="0"/>
              <a:t>‹#›</a:t>
            </a:fld>
            <a:endParaRPr lang="en-GB"/>
          </a:p>
        </p:txBody>
      </p:sp>
    </p:spTree>
    <p:extLst>
      <p:ext uri="{BB962C8B-B14F-4D97-AF65-F5344CB8AC3E}">
        <p14:creationId xmlns:p14="http://schemas.microsoft.com/office/powerpoint/2010/main" val="16767323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1" y="1535114"/>
            <a:ext cx="4040188" cy="639763"/>
          </a:xfrm>
        </p:spPr>
        <p:txBody>
          <a:bodyPr anchor="ctr"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9" y="1535114"/>
            <a:ext cx="4041775" cy="639763"/>
          </a:xfrm>
        </p:spPr>
        <p:txBody>
          <a:bodyPr anchor="ctr"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9F66E2-648E-46B3-A687-82D61E6545E8}" type="slidenum">
              <a:rPr lang="en-GB" smtClean="0"/>
              <a:t>‹#›</a:t>
            </a:fld>
            <a:endParaRPr lang="en-GB"/>
          </a:p>
        </p:txBody>
      </p:sp>
    </p:spTree>
    <p:extLst>
      <p:ext uri="{BB962C8B-B14F-4D97-AF65-F5344CB8AC3E}">
        <p14:creationId xmlns:p14="http://schemas.microsoft.com/office/powerpoint/2010/main" val="35779706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9F66E2-648E-46B3-A687-82D61E6545E8}" type="slidenum">
              <a:rPr lang="en-GB" smtClean="0"/>
              <a:t>‹#›</a:t>
            </a:fld>
            <a:endParaRPr lang="en-GB"/>
          </a:p>
        </p:txBody>
      </p:sp>
    </p:spTree>
    <p:extLst>
      <p:ext uri="{BB962C8B-B14F-4D97-AF65-F5344CB8AC3E}">
        <p14:creationId xmlns:p14="http://schemas.microsoft.com/office/powerpoint/2010/main" val="40873244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9F66E2-648E-46B3-A687-82D61E6545E8}" type="slidenum">
              <a:rPr lang="en-GB" smtClean="0"/>
              <a:t>‹#›</a:t>
            </a:fld>
            <a:endParaRPr lang="en-GB"/>
          </a:p>
        </p:txBody>
      </p:sp>
    </p:spTree>
    <p:extLst>
      <p:ext uri="{BB962C8B-B14F-4D97-AF65-F5344CB8AC3E}">
        <p14:creationId xmlns:p14="http://schemas.microsoft.com/office/powerpoint/2010/main" val="5387682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9F66E2-648E-46B3-A687-82D61E6545E8}" type="slidenum">
              <a:rPr lang="en-GB" smtClean="0"/>
              <a:t>‹#›</a:t>
            </a:fld>
            <a:endParaRPr lang="en-GB"/>
          </a:p>
        </p:txBody>
      </p:sp>
    </p:spTree>
    <p:extLst>
      <p:ext uri="{BB962C8B-B14F-4D97-AF65-F5344CB8AC3E}">
        <p14:creationId xmlns:p14="http://schemas.microsoft.com/office/powerpoint/2010/main" val="18691908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3" y="1"/>
            <a:ext cx="7307943" cy="1052736"/>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459669" y="6356352"/>
            <a:ext cx="3822047" cy="365125"/>
          </a:xfrm>
          <a:prstGeom prst="rect">
            <a:avLst/>
          </a:prstGeom>
        </p:spPr>
        <p:txBody>
          <a:bodyPr vert="horz" lIns="0" tIns="45720" rIns="91440" bIns="45720" rtlCol="0" anchor="ctr"/>
          <a:lstStyle>
            <a:lvl1pPr algn="l">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278252" y="6356352"/>
            <a:ext cx="5760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89F66E2-648E-46B3-A687-82D61E6545E8}" type="slidenum">
              <a:rPr lang="en-GB" smtClean="0"/>
              <a:pPr/>
              <a:t>‹#›</a:t>
            </a:fld>
            <a:endParaRPr lang="en-GB"/>
          </a:p>
        </p:txBody>
      </p:sp>
    </p:spTree>
    <p:extLst>
      <p:ext uri="{BB962C8B-B14F-4D97-AF65-F5344CB8AC3E}">
        <p14:creationId xmlns:p14="http://schemas.microsoft.com/office/powerpoint/2010/main" val="1834227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8" r:id="rId7"/>
  </p:sldLayoutIdLst>
  <p:timing>
    <p:tnLst>
      <p:par>
        <p:cTn id="1" dur="indefinite" restart="never" nodeType="tmRoot"/>
      </p:par>
    </p:tnLst>
  </p:timing>
  <p:txStyles>
    <p:titleStyle>
      <a:lvl1pPr algn="l" defTabSz="914400" rtl="0" eaLnBrk="1" latinLnBrk="0" hangingPunct="1">
        <a:spcBef>
          <a:spcPct val="0"/>
        </a:spcBef>
        <a:buNone/>
        <a:defRPr sz="4400" kern="1200">
          <a:solidFill>
            <a:srgbClr val="00B0F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2393453"/>
            <a:ext cx="8280920" cy="1755627"/>
          </a:xfrm>
        </p:spPr>
        <p:txBody>
          <a:bodyPr>
            <a:normAutofit/>
          </a:bodyPr>
          <a:lstStyle/>
          <a:p>
            <a:r>
              <a:rPr lang="en-GB" sz="4000" dirty="0" smtClean="0">
                <a:solidFill>
                  <a:srgbClr val="7030A0"/>
                </a:solidFill>
              </a:rPr>
              <a:t>Health &amp; Wellbeing Strategy </a:t>
            </a:r>
            <a:br>
              <a:rPr lang="en-GB" sz="4000" dirty="0" smtClean="0">
                <a:solidFill>
                  <a:srgbClr val="7030A0"/>
                </a:solidFill>
              </a:rPr>
            </a:br>
            <a:r>
              <a:rPr lang="en-GB" sz="4000" dirty="0" smtClean="0">
                <a:solidFill>
                  <a:srgbClr val="7030A0"/>
                </a:solidFill>
              </a:rPr>
              <a:t>2020-25</a:t>
            </a:r>
            <a:endParaRPr lang="en-GB" sz="4000" dirty="0">
              <a:solidFill>
                <a:srgbClr val="7030A0"/>
              </a:solidFill>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5940153" y="260648"/>
            <a:ext cx="1657985" cy="609600"/>
          </a:xfrm>
          <a:prstGeom prst="rect">
            <a:avLst/>
          </a:prstGeom>
          <a:noFill/>
        </p:spPr>
      </p:pic>
    </p:spTree>
    <p:extLst>
      <p:ext uri="{BB962C8B-B14F-4D97-AF65-F5344CB8AC3E}">
        <p14:creationId xmlns:p14="http://schemas.microsoft.com/office/powerpoint/2010/main" val="21866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940153" y="260648"/>
            <a:ext cx="1657985" cy="609600"/>
          </a:xfrm>
          <a:prstGeom prst="rect">
            <a:avLst/>
          </a:prstGeom>
          <a:noFill/>
        </p:spPr>
      </p:pic>
      <p:sp>
        <p:nvSpPr>
          <p:cNvPr id="2" name="TextBox 1"/>
          <p:cNvSpPr txBox="1"/>
          <p:nvPr/>
        </p:nvSpPr>
        <p:spPr>
          <a:xfrm>
            <a:off x="107504" y="116632"/>
            <a:ext cx="5616624" cy="830997"/>
          </a:xfrm>
          <a:prstGeom prst="rect">
            <a:avLst/>
          </a:prstGeom>
          <a:noFill/>
        </p:spPr>
        <p:txBody>
          <a:bodyPr wrap="square" rtlCol="0">
            <a:spAutoFit/>
          </a:bodyPr>
          <a:lstStyle/>
          <a:p>
            <a:r>
              <a:rPr lang="en-GB" sz="2400" b="1" dirty="0" smtClean="0">
                <a:solidFill>
                  <a:srgbClr val="C00000"/>
                </a:solidFill>
              </a:rPr>
              <a:t>What have we delivered?</a:t>
            </a:r>
          </a:p>
          <a:p>
            <a:r>
              <a:rPr lang="en-GB" sz="2400" dirty="0" smtClean="0">
                <a:solidFill>
                  <a:srgbClr val="C00000"/>
                </a:solidFill>
              </a:rPr>
              <a:t>2017-2020 HWB Strategy  </a:t>
            </a:r>
            <a:endParaRPr lang="en-GB" sz="2400" dirty="0">
              <a:solidFill>
                <a:srgbClr val="C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007624471"/>
              </p:ext>
            </p:extLst>
          </p:nvPr>
        </p:nvGraphicFramePr>
        <p:xfrm>
          <a:off x="107504" y="1052736"/>
          <a:ext cx="8928992" cy="5488187"/>
        </p:xfrm>
        <a:graphic>
          <a:graphicData uri="http://schemas.openxmlformats.org/drawingml/2006/table">
            <a:tbl>
              <a:tblPr firstRow="1" bandRow="1">
                <a:tableStyleId>{21E4AEA4-8DFA-4A89-87EB-49C32662AFE0}</a:tableStyleId>
              </a:tblPr>
              <a:tblGrid>
                <a:gridCol w="2736304"/>
                <a:gridCol w="6192688"/>
              </a:tblGrid>
              <a:tr h="400642">
                <a:tc>
                  <a:txBody>
                    <a:bodyPr/>
                    <a:lstStyle/>
                    <a:p>
                      <a:r>
                        <a:rPr lang="en-GB" dirty="0" smtClean="0"/>
                        <a:t>Priority </a:t>
                      </a:r>
                      <a:endParaRPr lang="en-GB" dirty="0"/>
                    </a:p>
                  </a:txBody>
                  <a:tcPr/>
                </a:tc>
                <a:tc>
                  <a:txBody>
                    <a:bodyPr/>
                    <a:lstStyle/>
                    <a:p>
                      <a:r>
                        <a:rPr lang="en-GB" dirty="0" smtClean="0"/>
                        <a:t>Delivery</a:t>
                      </a:r>
                      <a:r>
                        <a:rPr lang="en-GB" baseline="0" dirty="0" smtClean="0"/>
                        <a:t> </a:t>
                      </a:r>
                      <a:r>
                        <a:rPr lang="en-GB" dirty="0" smtClean="0"/>
                        <a:t>Highlights</a:t>
                      </a:r>
                      <a:endParaRPr lang="en-GB" dirty="0"/>
                    </a:p>
                  </a:txBody>
                  <a:tcPr/>
                </a:tc>
              </a:tr>
              <a:tr h="915684">
                <a:tc>
                  <a:txBody>
                    <a:bodyPr/>
                    <a:lstStyle/>
                    <a:p>
                      <a:r>
                        <a:rPr lang="en-GB" sz="1800" b="1" kern="1200" dirty="0" smtClean="0">
                          <a:effectLst/>
                        </a:rPr>
                        <a:t>Communities Driving Change </a:t>
                      </a:r>
                      <a:endParaRPr lang="en-GB" sz="1800" b="1" dirty="0"/>
                    </a:p>
                  </a:txBody>
                  <a:tcPr/>
                </a:tc>
                <a:tc>
                  <a:txBody>
                    <a:bodyPr/>
                    <a:lstStyle/>
                    <a:p>
                      <a:pPr marL="285750" indent="-285750">
                        <a:buFont typeface="Arial" panose="020B0604020202020204" pitchFamily="34" charset="0"/>
                        <a:buChar char="•"/>
                      </a:pPr>
                      <a:r>
                        <a:rPr lang="en-GB" sz="1400" kern="1200" dirty="0" smtClean="0">
                          <a:effectLst/>
                        </a:rPr>
                        <a:t>Four providers commissioned to develop work in 12 selected neighbourhoods, areas or estates across four ‘localities’</a:t>
                      </a:r>
                    </a:p>
                    <a:p>
                      <a:pPr marL="285750" indent="-285750">
                        <a:buFont typeface="Arial" panose="020B0604020202020204" pitchFamily="34" charset="0"/>
                        <a:buChar char="•"/>
                      </a:pPr>
                      <a:r>
                        <a:rPr lang="en-GB" sz="1400" kern="1200" dirty="0" smtClean="0">
                          <a:effectLst/>
                        </a:rPr>
                        <a:t>Providers work with residents to identify issues impacting on health and wellbeing that matter to local people</a:t>
                      </a:r>
                      <a:endParaRPr lang="en-GB" sz="1400" dirty="0"/>
                    </a:p>
                  </a:txBody>
                  <a:tcPr/>
                </a:tc>
              </a:tr>
              <a:tr h="915684">
                <a:tc>
                  <a:txBody>
                    <a:bodyPr/>
                    <a:lstStyle/>
                    <a:p>
                      <a:r>
                        <a:rPr lang="en-GB" sz="1800" b="1" kern="1200" dirty="0" smtClean="0">
                          <a:effectLst/>
                        </a:rPr>
                        <a:t>Creating a Healthier Place </a:t>
                      </a:r>
                      <a:endParaRPr lang="en-GB" sz="1800" b="1" dirty="0"/>
                    </a:p>
                  </a:txBody>
                  <a:tcPr/>
                </a:tc>
                <a:tc>
                  <a:txBody>
                    <a:bodyPr/>
                    <a:lstStyle/>
                    <a:p>
                      <a:pPr marL="285750" indent="-285750">
                        <a:buFont typeface="Arial" panose="020B0604020202020204" pitchFamily="34" charset="0"/>
                        <a:buChar char="•"/>
                      </a:pPr>
                      <a:r>
                        <a:rPr lang="en-GB" sz="1400" kern="1200" dirty="0" smtClean="0">
                          <a:effectLst/>
                        </a:rPr>
                        <a:t>Reactivating </a:t>
                      </a:r>
                      <a:r>
                        <a:rPr lang="en-GB" sz="1400" kern="1200" dirty="0" err="1" smtClean="0">
                          <a:effectLst/>
                        </a:rPr>
                        <a:t>Marner</a:t>
                      </a:r>
                      <a:r>
                        <a:rPr lang="en-GB" sz="1400" kern="1200" dirty="0" smtClean="0">
                          <a:effectLst/>
                        </a:rPr>
                        <a:t> Family and Community Space in consultation with local people, creating outdoor green and social space</a:t>
                      </a:r>
                    </a:p>
                    <a:p>
                      <a:pPr marL="285750" indent="-285750">
                        <a:buFont typeface="Arial" panose="020B0604020202020204" pitchFamily="34" charset="0"/>
                        <a:buChar char="•"/>
                      </a:pPr>
                      <a:r>
                        <a:rPr lang="en-GB" sz="1400" kern="1200" dirty="0" smtClean="0">
                          <a:effectLst/>
                        </a:rPr>
                        <a:t>Starting the Liveable Streets programme, aiming to improve the look and feel of public spaces across the borough</a:t>
                      </a:r>
                      <a:endParaRPr lang="en-GB" sz="1400" dirty="0"/>
                    </a:p>
                  </a:txBody>
                  <a:tcPr/>
                </a:tc>
              </a:tr>
              <a:tr h="981104">
                <a:tc>
                  <a:txBody>
                    <a:bodyPr/>
                    <a:lstStyle/>
                    <a:p>
                      <a:r>
                        <a:rPr lang="en-GB" sz="1800" b="1" kern="1200" dirty="0" smtClean="0">
                          <a:effectLst/>
                        </a:rPr>
                        <a:t>Employment and Health </a:t>
                      </a:r>
                      <a:endParaRPr lang="en-GB" sz="1800" b="1" dirty="0"/>
                    </a:p>
                  </a:txBody>
                  <a:tcPr/>
                </a:tc>
                <a:tc>
                  <a:txBody>
                    <a:bodyPr/>
                    <a:lstStyle/>
                    <a:p>
                      <a:pPr marL="285750" indent="-285750">
                        <a:buFont typeface="Arial" panose="020B0604020202020204" pitchFamily="34" charset="0"/>
                        <a:buChar char="•"/>
                      </a:pPr>
                      <a:r>
                        <a:rPr lang="en-GB" sz="1400" kern="1200" dirty="0" smtClean="0">
                          <a:effectLst/>
                        </a:rPr>
                        <a:t>Over 1000 people have received Mental Health First Aid Training, helping people to support colleagues or residents</a:t>
                      </a:r>
                      <a:r>
                        <a:rPr lang="en-GB" sz="1400" kern="1200" baseline="0" dirty="0" smtClean="0">
                          <a:effectLst/>
                        </a:rPr>
                        <a:t> </a:t>
                      </a:r>
                      <a:r>
                        <a:rPr lang="en-GB" sz="1400" kern="1200" dirty="0" smtClean="0">
                          <a:effectLst/>
                        </a:rPr>
                        <a:t>experiencing mental health issues</a:t>
                      </a:r>
                    </a:p>
                    <a:p>
                      <a:pPr marL="285750" indent="-285750">
                        <a:buFont typeface="Arial" panose="020B0604020202020204" pitchFamily="34" charset="0"/>
                        <a:buChar char="•"/>
                      </a:pPr>
                      <a:r>
                        <a:rPr lang="en-GB" sz="1400" kern="1200" dirty="0" smtClean="0">
                          <a:effectLst/>
                        </a:rPr>
                        <a:t>The number of people with</a:t>
                      </a:r>
                      <a:r>
                        <a:rPr lang="en-GB" sz="1400" kern="1200" baseline="0" dirty="0" smtClean="0">
                          <a:effectLst/>
                        </a:rPr>
                        <a:t> </a:t>
                      </a:r>
                      <a:r>
                        <a:rPr lang="en-GB" sz="1400" kern="1200" dirty="0" smtClean="0">
                          <a:effectLst/>
                        </a:rPr>
                        <a:t>a learning disability who need support who are in employment has increased from 5.3% in 2017 to 8.5% two years’ later</a:t>
                      </a:r>
                      <a:endParaRPr lang="en-GB" sz="1400" dirty="0"/>
                    </a:p>
                  </a:txBody>
                  <a:tcPr/>
                </a:tc>
              </a:tr>
              <a:tr h="1271801">
                <a:tc>
                  <a:txBody>
                    <a:bodyPr/>
                    <a:lstStyle/>
                    <a:p>
                      <a:r>
                        <a:rPr lang="en-GB" sz="1800" b="1" kern="1200" dirty="0" smtClean="0">
                          <a:effectLst/>
                        </a:rPr>
                        <a:t>Children’s Weight and Nutrition</a:t>
                      </a:r>
                      <a:endParaRPr lang="en-GB" sz="1800" b="1" dirty="0"/>
                    </a:p>
                  </a:txBody>
                  <a:tcPr/>
                </a:tc>
                <a:tc>
                  <a:txBody>
                    <a:bodyPr/>
                    <a:lstStyle/>
                    <a:p>
                      <a:pPr marL="285750" indent="-285750">
                        <a:buFont typeface="Arial" panose="020B0604020202020204" pitchFamily="34" charset="0"/>
                        <a:buChar char="•"/>
                      </a:pPr>
                      <a:r>
                        <a:rPr lang="en-GB" sz="1400" kern="1200" dirty="0" smtClean="0">
                          <a:effectLst/>
                        </a:rPr>
                        <a:t>Action to prevent fast food outlets opening near schools in the borough</a:t>
                      </a:r>
                    </a:p>
                    <a:p>
                      <a:pPr marL="285750" indent="-285750">
                        <a:buFont typeface="Arial" panose="020B0604020202020204" pitchFamily="34" charset="0"/>
                        <a:buChar char="•"/>
                      </a:pPr>
                      <a:r>
                        <a:rPr lang="en-GB" sz="1400" kern="1200" dirty="0" smtClean="0">
                          <a:effectLst/>
                        </a:rPr>
                        <a:t>A healthy early years and healthy schools programme</a:t>
                      </a:r>
                    </a:p>
                    <a:p>
                      <a:pPr marL="285750" indent="-285750">
                        <a:buFont typeface="Arial" panose="020B0604020202020204" pitchFamily="34" charset="0"/>
                        <a:buChar char="•"/>
                      </a:pPr>
                      <a:r>
                        <a:rPr lang="en-GB" sz="1400" kern="1200" dirty="0" smtClean="0">
                          <a:effectLst/>
                        </a:rPr>
                        <a:t>An active travel team and work to improve the public realm to support walking &amp; cycling </a:t>
                      </a:r>
                    </a:p>
                    <a:p>
                      <a:pPr marL="285750" indent="-285750">
                        <a:buFont typeface="Arial" panose="020B0604020202020204" pitchFamily="34" charset="0"/>
                        <a:buChar char="•"/>
                      </a:pPr>
                      <a:r>
                        <a:rPr lang="en-GB" sz="1400" kern="1200" dirty="0" smtClean="0">
                          <a:effectLst/>
                        </a:rPr>
                        <a:t>Outdoor gyms, a playground improvement initiative and pocket parks</a:t>
                      </a:r>
                      <a:endParaRPr lang="en-GB" sz="1400" dirty="0"/>
                    </a:p>
                  </a:txBody>
                  <a:tcPr/>
                </a:tc>
              </a:tr>
              <a:tr h="915684">
                <a:tc>
                  <a:txBody>
                    <a:bodyPr/>
                    <a:lstStyle/>
                    <a:p>
                      <a:r>
                        <a:rPr lang="en-GB" sz="1800" b="1" kern="1200" dirty="0" smtClean="0">
                          <a:effectLst/>
                        </a:rPr>
                        <a:t>Developing an Integrated System</a:t>
                      </a:r>
                      <a:endParaRPr lang="en-GB" sz="1800" b="1" dirty="0"/>
                    </a:p>
                  </a:txBody>
                  <a:tcPr/>
                </a:tc>
                <a:tc>
                  <a:txBody>
                    <a:bodyPr/>
                    <a:lstStyle/>
                    <a:p>
                      <a:pPr marL="285750" indent="-285750">
                        <a:buFont typeface="Arial" panose="020B0604020202020204" pitchFamily="34" charset="0"/>
                        <a:buChar char="•"/>
                      </a:pPr>
                      <a:r>
                        <a:rPr lang="en-GB" sz="1400" kern="1200" dirty="0" smtClean="0">
                          <a:effectLst/>
                        </a:rPr>
                        <a:t>Rolling out social prescribing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smtClean="0">
                          <a:effectLst/>
                        </a:rPr>
                        <a:t>Supporting older patients to leave hospital quicker through</a:t>
                      </a:r>
                      <a:r>
                        <a:rPr lang="en-GB" sz="1400" kern="1200" baseline="0" dirty="0" smtClean="0">
                          <a:effectLst/>
                        </a:rPr>
                        <a:t> AADS</a:t>
                      </a:r>
                      <a:endParaRPr lang="en-GB" sz="1400" kern="1200" dirty="0" smtClean="0">
                        <a:effectLs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smtClean="0">
                          <a:effectLst/>
                        </a:rPr>
                        <a:t>Offering more evening and weekend appointments in primary care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kern="1200" dirty="0" smtClean="0">
                          <a:effectLst/>
                        </a:rPr>
                        <a:t>Reducing A&amp;E attendances for people living in care homes </a:t>
                      </a:r>
                      <a:endParaRPr lang="en-GB" sz="1400" dirty="0"/>
                    </a:p>
                  </a:txBody>
                  <a:tcPr/>
                </a:tc>
              </a:tr>
            </a:tbl>
          </a:graphicData>
        </a:graphic>
      </p:graphicFrame>
    </p:spTree>
    <p:extLst>
      <p:ext uri="{BB962C8B-B14F-4D97-AF65-F5344CB8AC3E}">
        <p14:creationId xmlns:p14="http://schemas.microsoft.com/office/powerpoint/2010/main" val="3191329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940153" y="260648"/>
            <a:ext cx="1657985" cy="609600"/>
          </a:xfrm>
          <a:prstGeom prst="rect">
            <a:avLst/>
          </a:prstGeom>
          <a:noFill/>
        </p:spPr>
      </p:pic>
      <p:sp>
        <p:nvSpPr>
          <p:cNvPr id="2" name="TextBox 1"/>
          <p:cNvSpPr txBox="1"/>
          <p:nvPr/>
        </p:nvSpPr>
        <p:spPr>
          <a:xfrm>
            <a:off x="35496" y="116632"/>
            <a:ext cx="5616624" cy="830997"/>
          </a:xfrm>
          <a:prstGeom prst="rect">
            <a:avLst/>
          </a:prstGeom>
          <a:noFill/>
        </p:spPr>
        <p:txBody>
          <a:bodyPr wrap="square" rtlCol="0">
            <a:spAutoFit/>
          </a:bodyPr>
          <a:lstStyle/>
          <a:p>
            <a:r>
              <a:rPr lang="en-GB" sz="2400" b="1" dirty="0" smtClean="0">
                <a:solidFill>
                  <a:schemeClr val="accent1"/>
                </a:solidFill>
              </a:rPr>
              <a:t>What are our current challenges?</a:t>
            </a:r>
          </a:p>
          <a:p>
            <a:r>
              <a:rPr lang="en-GB" sz="2400" dirty="0" smtClean="0">
                <a:solidFill>
                  <a:schemeClr val="accent1"/>
                </a:solidFill>
              </a:rPr>
              <a:t>Annual Public Health Report 2018 </a:t>
            </a:r>
            <a:endParaRPr lang="en-GB" sz="2400" dirty="0">
              <a:solidFill>
                <a:schemeClr val="accent1"/>
              </a:solidFill>
            </a:endParaRPr>
          </a:p>
        </p:txBody>
      </p:sp>
      <p:sp>
        <p:nvSpPr>
          <p:cNvPr id="4" name="TextBox 3"/>
          <p:cNvSpPr txBox="1"/>
          <p:nvPr/>
        </p:nvSpPr>
        <p:spPr>
          <a:xfrm>
            <a:off x="248393" y="1052736"/>
            <a:ext cx="8500071" cy="830997"/>
          </a:xfrm>
          <a:prstGeom prst="rect">
            <a:avLst/>
          </a:prstGeom>
          <a:noFill/>
        </p:spPr>
        <p:txBody>
          <a:bodyPr wrap="square" rtlCol="0">
            <a:spAutoFit/>
          </a:bodyPr>
          <a:lstStyle/>
          <a:p>
            <a:r>
              <a:rPr lang="en-GB" sz="1600" dirty="0" smtClean="0"/>
              <a:t>Tower Hamlets has amongst the </a:t>
            </a:r>
            <a:r>
              <a:rPr lang="en-GB" sz="1600" b="1" dirty="0" smtClean="0"/>
              <a:t>lowest healthy life expectancy </a:t>
            </a:r>
            <a:r>
              <a:rPr lang="en-GB" sz="1600" dirty="0" smtClean="0"/>
              <a:t>in the county. Life expectancy has been improving rapidly over the past decade which means that it is </a:t>
            </a:r>
            <a:r>
              <a:rPr lang="en-GB" sz="1600" b="1" dirty="0" smtClean="0"/>
              <a:t>self-perceptions of health </a:t>
            </a:r>
            <a:r>
              <a:rPr lang="en-GB" sz="1600" dirty="0" smtClean="0"/>
              <a:t>that are lowering the figure. Contributing factors to this include:</a:t>
            </a:r>
            <a:endParaRPr lang="en-GB" sz="1600" dirty="0"/>
          </a:p>
        </p:txBody>
      </p:sp>
      <p:graphicFrame>
        <p:nvGraphicFramePr>
          <p:cNvPr id="8" name="Table 7"/>
          <p:cNvGraphicFramePr>
            <a:graphicFrameLocks noGrp="1"/>
          </p:cNvGraphicFramePr>
          <p:nvPr>
            <p:extLst>
              <p:ext uri="{D42A27DB-BD31-4B8C-83A1-F6EECF244321}">
                <p14:modId xmlns:p14="http://schemas.microsoft.com/office/powerpoint/2010/main" val="2019621318"/>
              </p:ext>
            </p:extLst>
          </p:nvPr>
        </p:nvGraphicFramePr>
        <p:xfrm>
          <a:off x="323528" y="1936328"/>
          <a:ext cx="8352928" cy="4445000"/>
        </p:xfrm>
        <a:graphic>
          <a:graphicData uri="http://schemas.openxmlformats.org/drawingml/2006/table">
            <a:tbl>
              <a:tblPr firstRow="1" bandRow="1">
                <a:tableStyleId>{5C22544A-7EE6-4342-B048-85BDC9FD1C3A}</a:tableStyleId>
              </a:tblPr>
              <a:tblGrid>
                <a:gridCol w="8352928"/>
              </a:tblGrid>
              <a:tr h="370840">
                <a:tc>
                  <a:txBody>
                    <a:bodyPr/>
                    <a:lstStyle/>
                    <a:p>
                      <a:r>
                        <a:rPr lang="en-GB" dirty="0" smtClean="0"/>
                        <a:t>Deprivation</a:t>
                      </a:r>
                      <a:endParaRPr lang="en-GB" dirty="0"/>
                    </a:p>
                  </a:txBody>
                  <a:tcPr/>
                </a:tc>
              </a:tr>
              <a:tr h="370840">
                <a:tc>
                  <a:txBody>
                    <a:bodyPr/>
                    <a:lstStyle/>
                    <a:p>
                      <a:pPr marL="285750" indent="-285750">
                        <a:buFont typeface="Arial" panose="020B0604020202020204" pitchFamily="34" charset="0"/>
                        <a:buChar char="•"/>
                      </a:pPr>
                      <a:r>
                        <a:rPr lang="en-GB" sz="1400" dirty="0" smtClean="0"/>
                        <a:t>Lower</a:t>
                      </a:r>
                      <a:r>
                        <a:rPr lang="en-GB" sz="1400" baseline="0" dirty="0" smtClean="0"/>
                        <a:t> proportion of neighbourhoods in most deprived wards nationally but </a:t>
                      </a:r>
                      <a:r>
                        <a:rPr lang="en-GB" sz="1400" dirty="0" smtClean="0"/>
                        <a:t>TH has third highest proportion of population</a:t>
                      </a:r>
                      <a:r>
                        <a:rPr lang="en-GB" sz="1400" baseline="0" dirty="0" smtClean="0"/>
                        <a:t> living in most deprived areas, suggesting increasing concentration of deprivation</a:t>
                      </a:r>
                      <a:endParaRPr lang="en-GB" sz="1400" dirty="0"/>
                    </a:p>
                  </a:txBody>
                  <a:tcPr/>
                </a:tc>
              </a:tr>
              <a:tr h="370840">
                <a:tc>
                  <a:txBody>
                    <a:bodyPr/>
                    <a:lstStyle/>
                    <a:p>
                      <a:r>
                        <a:rPr lang="en-GB" b="1" dirty="0" smtClean="0">
                          <a:solidFill>
                            <a:schemeClr val="bg1"/>
                          </a:solidFill>
                        </a:rPr>
                        <a:t>Early</a:t>
                      </a:r>
                      <a:r>
                        <a:rPr lang="en-GB" b="1" baseline="0" dirty="0" smtClean="0">
                          <a:solidFill>
                            <a:schemeClr val="bg1"/>
                          </a:solidFill>
                        </a:rPr>
                        <a:t> Death &amp; Long Term Health Issues</a:t>
                      </a:r>
                      <a:endParaRPr lang="en-GB" b="1" dirty="0">
                        <a:solidFill>
                          <a:schemeClr val="bg1"/>
                        </a:solidFill>
                      </a:endParaRPr>
                    </a:p>
                  </a:txBody>
                  <a:tcPr>
                    <a:solidFill>
                      <a:schemeClr val="accent1"/>
                    </a:solidFill>
                  </a:tcPr>
                </a:tc>
              </a:tr>
              <a:tr h="370840">
                <a:tc>
                  <a:txBody>
                    <a:bodyPr/>
                    <a:lstStyle/>
                    <a:p>
                      <a:pPr marL="285750" indent="-285750">
                        <a:buFont typeface="Arial" panose="020B0604020202020204" pitchFamily="34" charset="0"/>
                        <a:buChar char="•"/>
                      </a:pPr>
                      <a:r>
                        <a:rPr lang="en-GB" sz="1400" dirty="0" smtClean="0"/>
                        <a:t>Tower Hamlets is no longer an extreme</a:t>
                      </a:r>
                      <a:r>
                        <a:rPr lang="en-GB" sz="1400" baseline="0" dirty="0" smtClean="0"/>
                        <a:t> outlier for early deaths from major killers (e.g. cancer, cardiovascular) as it was 10 years ago, but it has higher levels of diabetes and common mental health conditions</a:t>
                      </a:r>
                      <a:endParaRPr lang="en-GB" sz="1400" dirty="0"/>
                    </a:p>
                  </a:txBody>
                  <a:tcPr/>
                </a:tc>
              </a:tr>
              <a:tr h="370840">
                <a:tc>
                  <a:txBody>
                    <a:bodyPr/>
                    <a:lstStyle/>
                    <a:p>
                      <a:r>
                        <a:rPr lang="en-GB" b="1" dirty="0" smtClean="0">
                          <a:solidFill>
                            <a:schemeClr val="bg1"/>
                          </a:solidFill>
                        </a:rPr>
                        <a:t>Health Behaviours</a:t>
                      </a:r>
                      <a:endParaRPr lang="en-GB" b="1" dirty="0">
                        <a:solidFill>
                          <a:schemeClr val="bg1"/>
                        </a:solidFill>
                      </a:endParaRPr>
                    </a:p>
                  </a:txBody>
                  <a:tcPr>
                    <a:solidFill>
                      <a:schemeClr val="accent1"/>
                    </a:solidFill>
                  </a:tcPr>
                </a:tc>
              </a:tr>
              <a:tr h="370840">
                <a:tc>
                  <a:txBody>
                    <a:bodyPr/>
                    <a:lstStyle/>
                    <a:p>
                      <a:pPr marL="285750" indent="-285750">
                        <a:buFont typeface="Arial" panose="020B0604020202020204" pitchFamily="34" charset="0"/>
                        <a:buChar char="•"/>
                      </a:pPr>
                      <a:r>
                        <a:rPr lang="en-GB" sz="1400" dirty="0" smtClean="0"/>
                        <a:t>Higher levels of low birth</a:t>
                      </a:r>
                      <a:r>
                        <a:rPr lang="en-GB" sz="1400" baseline="0" dirty="0" smtClean="0"/>
                        <a:t> weight and childhood obesity. Evidence suggests diet of the adult population is less health than elsewhere plus higher levels of smoking and substance misuse</a:t>
                      </a:r>
                      <a:endParaRPr lang="en-GB" sz="1400" dirty="0"/>
                    </a:p>
                  </a:txBody>
                  <a:tcPr/>
                </a:tc>
              </a:tr>
              <a:tr h="370840">
                <a:tc>
                  <a:txBody>
                    <a:bodyPr/>
                    <a:lstStyle/>
                    <a:p>
                      <a:r>
                        <a:rPr lang="en-GB" b="1" dirty="0" smtClean="0">
                          <a:solidFill>
                            <a:schemeClr val="bg1"/>
                          </a:solidFill>
                        </a:rPr>
                        <a:t>Physical Environment</a:t>
                      </a:r>
                      <a:endParaRPr lang="en-GB" b="1" dirty="0">
                        <a:solidFill>
                          <a:schemeClr val="bg1"/>
                        </a:solidFill>
                      </a:endParaRPr>
                    </a:p>
                  </a:txBody>
                  <a:tcPr>
                    <a:solidFill>
                      <a:schemeClr val="accent1"/>
                    </a:solidFill>
                  </a:tcPr>
                </a:tc>
              </a:tr>
              <a:tr h="370840">
                <a:tc>
                  <a:txBody>
                    <a:bodyPr/>
                    <a:lstStyle/>
                    <a:p>
                      <a:pPr marL="285750" indent="-285750">
                        <a:buFont typeface="Arial" panose="020B0604020202020204" pitchFamily="34" charset="0"/>
                        <a:buChar char="•"/>
                      </a:pPr>
                      <a:r>
                        <a:rPr lang="en-GB" sz="1400" dirty="0" smtClean="0"/>
                        <a:t>Local environment</a:t>
                      </a:r>
                      <a:r>
                        <a:rPr lang="en-GB" sz="1400" baseline="0" dirty="0" smtClean="0"/>
                        <a:t> supports peoples health &amp; wellbeing significantly less well than elsewhere and high levels of crime impacting on people’s sense of safety</a:t>
                      </a:r>
                      <a:endParaRPr lang="en-GB" sz="1400" dirty="0"/>
                    </a:p>
                  </a:txBody>
                  <a:tcPr/>
                </a:tc>
              </a:tr>
              <a:tr h="370840">
                <a:tc>
                  <a:txBody>
                    <a:bodyPr/>
                    <a:lstStyle/>
                    <a:p>
                      <a:r>
                        <a:rPr lang="en-GB" b="1" dirty="0" smtClean="0">
                          <a:solidFill>
                            <a:schemeClr val="bg1"/>
                          </a:solidFill>
                        </a:rPr>
                        <a:t>Social &amp; Economic</a:t>
                      </a:r>
                      <a:r>
                        <a:rPr lang="en-GB" b="1" baseline="0" dirty="0" smtClean="0">
                          <a:solidFill>
                            <a:schemeClr val="bg1"/>
                          </a:solidFill>
                        </a:rPr>
                        <a:t> Factors</a:t>
                      </a:r>
                      <a:endParaRPr lang="en-GB" b="1" dirty="0">
                        <a:solidFill>
                          <a:schemeClr val="bg1"/>
                        </a:solidFill>
                      </a:endParaRPr>
                    </a:p>
                  </a:txBody>
                  <a:tcPr>
                    <a:solidFill>
                      <a:schemeClr val="accent1"/>
                    </a:solidFill>
                  </a:tcPr>
                </a:tc>
              </a:tr>
              <a:tr h="370840">
                <a:tc>
                  <a:txBody>
                    <a:bodyPr/>
                    <a:lstStyle/>
                    <a:p>
                      <a:pPr marL="285750" indent="-285750">
                        <a:buFont typeface="Arial" panose="020B0604020202020204" pitchFamily="34" charset="0"/>
                        <a:buChar char="•"/>
                      </a:pPr>
                      <a:r>
                        <a:rPr lang="en-GB" sz="1400" dirty="0" smtClean="0"/>
                        <a:t>Higher</a:t>
                      </a:r>
                      <a:r>
                        <a:rPr lang="en-GB" sz="1400" baseline="0" dirty="0" smtClean="0"/>
                        <a:t> levels of income deprivation compared to elsewhere, lower levels of employment and higher levels of insecure housing and overcrowding.</a:t>
                      </a:r>
                      <a:endParaRPr lang="en-GB" sz="1400" dirty="0"/>
                    </a:p>
                  </a:txBody>
                  <a:tcPr/>
                </a:tc>
              </a:tr>
            </a:tbl>
          </a:graphicData>
        </a:graphic>
      </p:graphicFrame>
    </p:spTree>
    <p:extLst>
      <p:ext uri="{BB962C8B-B14F-4D97-AF65-F5344CB8AC3E}">
        <p14:creationId xmlns:p14="http://schemas.microsoft.com/office/powerpoint/2010/main" val="1937584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940153" y="260648"/>
            <a:ext cx="1657985" cy="609600"/>
          </a:xfrm>
          <a:prstGeom prst="rect">
            <a:avLst/>
          </a:prstGeom>
          <a:noFill/>
        </p:spPr>
      </p:pic>
      <p:sp>
        <p:nvSpPr>
          <p:cNvPr id="2" name="TextBox 1"/>
          <p:cNvSpPr txBox="1"/>
          <p:nvPr/>
        </p:nvSpPr>
        <p:spPr>
          <a:xfrm>
            <a:off x="-324544" y="77723"/>
            <a:ext cx="6048672" cy="830997"/>
          </a:xfrm>
          <a:prstGeom prst="rect">
            <a:avLst/>
          </a:prstGeom>
          <a:noFill/>
        </p:spPr>
        <p:txBody>
          <a:bodyPr wrap="square" rtlCol="0">
            <a:spAutoFit/>
          </a:bodyPr>
          <a:lstStyle/>
          <a:p>
            <a:pPr lvl="1"/>
            <a:r>
              <a:rPr lang="en-GB" sz="2400" b="1" dirty="0" smtClean="0">
                <a:solidFill>
                  <a:schemeClr val="accent3">
                    <a:lumMod val="75000"/>
                  </a:schemeClr>
                </a:solidFill>
              </a:rPr>
              <a:t>What do we do next?</a:t>
            </a:r>
            <a:r>
              <a:rPr lang="en-GB" sz="2400" dirty="0" smtClean="0">
                <a:solidFill>
                  <a:schemeClr val="accent3">
                    <a:lumMod val="75000"/>
                  </a:schemeClr>
                </a:solidFill>
              </a:rPr>
              <a:t/>
            </a:r>
            <a:br>
              <a:rPr lang="en-GB" sz="2400" dirty="0" smtClean="0">
                <a:solidFill>
                  <a:schemeClr val="accent3">
                    <a:lumMod val="75000"/>
                  </a:schemeClr>
                </a:solidFill>
              </a:rPr>
            </a:br>
            <a:r>
              <a:rPr lang="en-GB" sz="2400" dirty="0" smtClean="0">
                <a:solidFill>
                  <a:schemeClr val="accent3">
                    <a:lumMod val="75000"/>
                  </a:schemeClr>
                </a:solidFill>
              </a:rPr>
              <a:t>A new HWB 2020 Strategy </a:t>
            </a:r>
            <a:endParaRPr lang="en-GB" sz="2400" dirty="0">
              <a:solidFill>
                <a:schemeClr val="accent3">
                  <a:lumMod val="75000"/>
                </a:schemeClr>
              </a:solidFill>
            </a:endParaRPr>
          </a:p>
        </p:txBody>
      </p:sp>
      <p:graphicFrame>
        <p:nvGraphicFramePr>
          <p:cNvPr id="4" name="Diagram 3"/>
          <p:cNvGraphicFramePr/>
          <p:nvPr>
            <p:extLst>
              <p:ext uri="{D42A27DB-BD31-4B8C-83A1-F6EECF244321}">
                <p14:modId xmlns:p14="http://schemas.microsoft.com/office/powerpoint/2010/main" val="1367001306"/>
              </p:ext>
            </p:extLst>
          </p:nvPr>
        </p:nvGraphicFramePr>
        <p:xfrm>
          <a:off x="323528" y="1196752"/>
          <a:ext cx="8136904"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4"/>
          <p:cNvSpPr/>
          <p:nvPr/>
        </p:nvSpPr>
        <p:spPr>
          <a:xfrm>
            <a:off x="323528" y="2780928"/>
            <a:ext cx="2448272" cy="1569660"/>
          </a:xfrm>
          <a:prstGeom prst="rect">
            <a:avLst/>
          </a:prstGeom>
        </p:spPr>
        <p:txBody>
          <a:bodyPr wrap="square">
            <a:spAutoFit/>
          </a:bodyPr>
          <a:lstStyle/>
          <a:p>
            <a:pPr marL="95250" indent="-95250">
              <a:buFont typeface="Arial" panose="020B0604020202020204" pitchFamily="34" charset="0"/>
              <a:buChar char="•"/>
            </a:pPr>
            <a:r>
              <a:rPr lang="en-GB" sz="1200" dirty="0"/>
              <a:t>Partners are increasing our emphasis on outcomes, keeping the focus on what we want the impact of an action to be, rather than the action itself </a:t>
            </a:r>
            <a:r>
              <a:rPr lang="en-GB" sz="1200" dirty="0" smtClean="0"/>
              <a:t>. The </a:t>
            </a:r>
            <a:r>
              <a:rPr lang="en-GB" sz="1200" dirty="0"/>
              <a:t>Health and Wellbeing Strategy will aim to lead on some of these outcomes, and to shape and influence </a:t>
            </a:r>
            <a:r>
              <a:rPr lang="en-GB" sz="1200" dirty="0" smtClean="0"/>
              <a:t>others</a:t>
            </a:r>
            <a:endParaRPr lang="en-GB" sz="1200" dirty="0"/>
          </a:p>
        </p:txBody>
      </p:sp>
      <p:sp>
        <p:nvSpPr>
          <p:cNvPr id="7" name="Rectangle 6"/>
          <p:cNvSpPr/>
          <p:nvPr/>
        </p:nvSpPr>
        <p:spPr>
          <a:xfrm>
            <a:off x="2772338" y="3212976"/>
            <a:ext cx="2375726" cy="1569660"/>
          </a:xfrm>
          <a:prstGeom prst="rect">
            <a:avLst/>
          </a:prstGeom>
        </p:spPr>
        <p:txBody>
          <a:bodyPr wrap="square">
            <a:spAutoFit/>
          </a:bodyPr>
          <a:lstStyle/>
          <a:p>
            <a:pPr marL="95250" indent="-95250">
              <a:buFont typeface="Arial" panose="020B0604020202020204" pitchFamily="34" charset="0"/>
              <a:buChar char="•"/>
            </a:pPr>
            <a:r>
              <a:rPr lang="en-GB" sz="1200" dirty="0">
                <a:solidFill>
                  <a:schemeClr val="dk1"/>
                </a:solidFill>
              </a:rPr>
              <a:t>Building on the excellent work that already exists, we want coproduction to be the central part of how we improve health and wellbeing in the borough: essentially working in partnership with people and communities to improve health and wellbeing</a:t>
            </a:r>
          </a:p>
        </p:txBody>
      </p:sp>
      <p:sp>
        <p:nvSpPr>
          <p:cNvPr id="8" name="Rectangle 7"/>
          <p:cNvSpPr/>
          <p:nvPr/>
        </p:nvSpPr>
        <p:spPr>
          <a:xfrm>
            <a:off x="5364088" y="3381092"/>
            <a:ext cx="2448272" cy="1938992"/>
          </a:xfrm>
          <a:prstGeom prst="rect">
            <a:avLst/>
          </a:prstGeom>
        </p:spPr>
        <p:txBody>
          <a:bodyPr wrap="square">
            <a:spAutoFit/>
          </a:bodyPr>
          <a:lstStyle/>
          <a:p>
            <a:pPr marL="95250" indent="-95250">
              <a:buFont typeface="Arial" panose="020B0604020202020204" pitchFamily="34" charset="0"/>
              <a:buChar char="•"/>
            </a:pPr>
            <a:r>
              <a:rPr lang="en-GB" sz="1200" dirty="0">
                <a:solidFill>
                  <a:schemeClr val="dk1"/>
                </a:solidFill>
              </a:rPr>
              <a:t>It is proposed that the Health and Wellbeing Strategy have a local focus, potentially looking at health and wellbeing issues in four areas (or ‘localities’) in the borough. </a:t>
            </a:r>
            <a:r>
              <a:rPr lang="en-GB" sz="1200" dirty="0" smtClean="0">
                <a:solidFill>
                  <a:schemeClr val="dk1"/>
                </a:solidFill>
              </a:rPr>
              <a:t>Events </a:t>
            </a:r>
            <a:r>
              <a:rPr lang="en-GB" sz="1200" dirty="0">
                <a:solidFill>
                  <a:schemeClr val="dk1"/>
                </a:solidFill>
              </a:rPr>
              <a:t>run by </a:t>
            </a:r>
            <a:r>
              <a:rPr lang="en-GB" sz="1200" dirty="0" err="1">
                <a:solidFill>
                  <a:schemeClr val="dk1"/>
                </a:solidFill>
              </a:rPr>
              <a:t>Healthwatch</a:t>
            </a:r>
            <a:r>
              <a:rPr lang="en-GB" sz="1200" dirty="0">
                <a:solidFill>
                  <a:schemeClr val="dk1"/>
                </a:solidFill>
              </a:rPr>
              <a:t> Tower Hamlets in May 2019 called ‘what would you do?’ </a:t>
            </a:r>
            <a:r>
              <a:rPr lang="en-GB" sz="1200" dirty="0" smtClean="0">
                <a:solidFill>
                  <a:schemeClr val="dk1"/>
                </a:solidFill>
              </a:rPr>
              <a:t>revealed </a:t>
            </a:r>
            <a:r>
              <a:rPr lang="en-GB" sz="1200" dirty="0">
                <a:solidFill>
                  <a:schemeClr val="dk1"/>
                </a:solidFill>
              </a:rPr>
              <a:t>tangible improvements that residents wanted to see</a:t>
            </a:r>
          </a:p>
        </p:txBody>
      </p:sp>
    </p:spTree>
    <p:extLst>
      <p:ext uri="{BB962C8B-B14F-4D97-AF65-F5344CB8AC3E}">
        <p14:creationId xmlns:p14="http://schemas.microsoft.com/office/powerpoint/2010/main" val="19016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5940153" y="260648"/>
            <a:ext cx="1657985" cy="609600"/>
          </a:xfrm>
          <a:prstGeom prst="rect">
            <a:avLst/>
          </a:prstGeom>
          <a:noFill/>
        </p:spPr>
      </p:pic>
      <p:sp>
        <p:nvSpPr>
          <p:cNvPr id="3" name="TextBox 2"/>
          <p:cNvSpPr txBox="1"/>
          <p:nvPr/>
        </p:nvSpPr>
        <p:spPr>
          <a:xfrm>
            <a:off x="107504" y="116632"/>
            <a:ext cx="5400600" cy="830997"/>
          </a:xfrm>
          <a:prstGeom prst="rect">
            <a:avLst/>
          </a:prstGeom>
          <a:noFill/>
        </p:spPr>
        <p:txBody>
          <a:bodyPr wrap="square" rtlCol="0">
            <a:spAutoFit/>
          </a:bodyPr>
          <a:lstStyle/>
          <a:p>
            <a:r>
              <a:rPr lang="en-GB" sz="2400" b="1" dirty="0" smtClean="0">
                <a:solidFill>
                  <a:schemeClr val="accent6">
                    <a:lumMod val="75000"/>
                  </a:schemeClr>
                </a:solidFill>
              </a:rPr>
              <a:t>How will we do this?</a:t>
            </a:r>
          </a:p>
          <a:p>
            <a:r>
              <a:rPr lang="en-GB" sz="2400" dirty="0" smtClean="0">
                <a:solidFill>
                  <a:schemeClr val="accent6">
                    <a:lumMod val="75000"/>
                  </a:schemeClr>
                </a:solidFill>
              </a:rPr>
              <a:t>Developing the Strategy</a:t>
            </a:r>
            <a:endParaRPr lang="en-GB" sz="2400" dirty="0">
              <a:solidFill>
                <a:schemeClr val="accent6">
                  <a:lumMod val="75000"/>
                </a:schemeClr>
              </a:solidFill>
            </a:endParaRPr>
          </a:p>
        </p:txBody>
      </p:sp>
      <p:sp>
        <p:nvSpPr>
          <p:cNvPr id="4" name="TextBox 3"/>
          <p:cNvSpPr txBox="1"/>
          <p:nvPr/>
        </p:nvSpPr>
        <p:spPr>
          <a:xfrm>
            <a:off x="179512" y="980728"/>
            <a:ext cx="8424936" cy="523220"/>
          </a:xfrm>
          <a:prstGeom prst="rect">
            <a:avLst/>
          </a:prstGeom>
          <a:noFill/>
        </p:spPr>
        <p:txBody>
          <a:bodyPr wrap="square" rtlCol="0">
            <a:spAutoFit/>
          </a:bodyPr>
          <a:lstStyle/>
          <a:p>
            <a:r>
              <a:rPr lang="en-GB" sz="1400" dirty="0"/>
              <a:t>Two main activities will drive the development of the next Health and Wellbeing </a:t>
            </a:r>
            <a:r>
              <a:rPr lang="en-GB" sz="1400" dirty="0" smtClean="0"/>
              <a:t>Strategy</a:t>
            </a:r>
          </a:p>
          <a:p>
            <a:endParaRPr lang="en-GB" sz="1400" dirty="0"/>
          </a:p>
        </p:txBody>
      </p:sp>
      <p:graphicFrame>
        <p:nvGraphicFramePr>
          <p:cNvPr id="5" name="Diagram 4"/>
          <p:cNvGraphicFramePr/>
          <p:nvPr>
            <p:extLst>
              <p:ext uri="{D42A27DB-BD31-4B8C-83A1-F6EECF244321}">
                <p14:modId xmlns:p14="http://schemas.microsoft.com/office/powerpoint/2010/main" val="2492877441"/>
              </p:ext>
            </p:extLst>
          </p:nvPr>
        </p:nvGraphicFramePr>
        <p:xfrm>
          <a:off x="683568" y="1397000"/>
          <a:ext cx="7560840" cy="45522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tangle 6"/>
          <p:cNvSpPr/>
          <p:nvPr/>
        </p:nvSpPr>
        <p:spPr>
          <a:xfrm>
            <a:off x="649712" y="3052698"/>
            <a:ext cx="3130200" cy="1600438"/>
          </a:xfrm>
          <a:prstGeom prst="rect">
            <a:avLst/>
          </a:prstGeom>
        </p:spPr>
        <p:txBody>
          <a:bodyPr wrap="square">
            <a:spAutoFit/>
          </a:bodyPr>
          <a:lstStyle/>
          <a:p>
            <a:pPr algn="ctr"/>
            <a:r>
              <a:rPr lang="en-GB" sz="1600" dirty="0"/>
              <a:t>Focus on the most recent Public Health Annual Report, Joint Strategic Needs Assessments and an analysis of changes in the national and local </a:t>
            </a:r>
            <a:r>
              <a:rPr lang="en-GB" sz="1600" dirty="0" smtClean="0"/>
              <a:t>environment.</a:t>
            </a:r>
            <a:endParaRPr lang="en-GB" sz="1600" dirty="0"/>
          </a:p>
          <a:p>
            <a:pPr algn="ctr"/>
            <a:endParaRPr lang="en-GB" dirty="0"/>
          </a:p>
        </p:txBody>
      </p:sp>
      <p:sp>
        <p:nvSpPr>
          <p:cNvPr id="8" name="TextBox 7"/>
          <p:cNvSpPr txBox="1"/>
          <p:nvPr/>
        </p:nvSpPr>
        <p:spPr>
          <a:xfrm>
            <a:off x="323528" y="2175247"/>
            <a:ext cx="3744416" cy="461665"/>
          </a:xfrm>
          <a:prstGeom prst="rect">
            <a:avLst/>
          </a:prstGeom>
          <a:noFill/>
        </p:spPr>
        <p:txBody>
          <a:bodyPr wrap="square" rtlCol="0">
            <a:spAutoFit/>
          </a:bodyPr>
          <a:lstStyle/>
          <a:p>
            <a:pPr algn="ctr"/>
            <a:r>
              <a:rPr lang="en-GB" sz="2400" b="1" dirty="0" smtClean="0"/>
              <a:t>BASELINE ANALYSIS</a:t>
            </a:r>
            <a:endParaRPr lang="en-GB" sz="2400" b="1" dirty="0"/>
          </a:p>
        </p:txBody>
      </p:sp>
      <p:sp>
        <p:nvSpPr>
          <p:cNvPr id="12" name="TextBox 11"/>
          <p:cNvSpPr txBox="1"/>
          <p:nvPr/>
        </p:nvSpPr>
        <p:spPr>
          <a:xfrm>
            <a:off x="5436096" y="2247255"/>
            <a:ext cx="2376264" cy="461665"/>
          </a:xfrm>
          <a:prstGeom prst="rect">
            <a:avLst/>
          </a:prstGeom>
          <a:noFill/>
        </p:spPr>
        <p:txBody>
          <a:bodyPr wrap="square" rtlCol="0">
            <a:spAutoFit/>
          </a:bodyPr>
          <a:lstStyle/>
          <a:p>
            <a:pPr algn="ctr"/>
            <a:r>
              <a:rPr lang="en-GB" sz="2400" b="1" dirty="0" smtClean="0"/>
              <a:t>ENGAGEMENT</a:t>
            </a:r>
            <a:endParaRPr lang="en-GB" sz="2400" b="1" dirty="0"/>
          </a:p>
        </p:txBody>
      </p:sp>
      <p:sp>
        <p:nvSpPr>
          <p:cNvPr id="13" name="Rectangle 12"/>
          <p:cNvSpPr/>
          <p:nvPr/>
        </p:nvSpPr>
        <p:spPr>
          <a:xfrm>
            <a:off x="5148063" y="2867452"/>
            <a:ext cx="3096345" cy="1569660"/>
          </a:xfrm>
          <a:prstGeom prst="rect">
            <a:avLst/>
          </a:prstGeom>
        </p:spPr>
        <p:txBody>
          <a:bodyPr wrap="square">
            <a:spAutoFit/>
          </a:bodyPr>
          <a:lstStyle/>
          <a:p>
            <a:pPr algn="ctr"/>
            <a:r>
              <a:rPr lang="en-GB" sz="1600" dirty="0" smtClean="0"/>
              <a:t>Detailed </a:t>
            </a:r>
            <a:r>
              <a:rPr lang="en-GB" sz="1600" dirty="0"/>
              <a:t>programme of coproduction with residents and stakeholders to understand needs, experiences and what people want to change to improve health and wellbeing in the borough.</a:t>
            </a:r>
          </a:p>
        </p:txBody>
      </p:sp>
    </p:spTree>
    <p:extLst>
      <p:ext uri="{BB962C8B-B14F-4D97-AF65-F5344CB8AC3E}">
        <p14:creationId xmlns:p14="http://schemas.microsoft.com/office/powerpoint/2010/main" val="3222374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5400600" cy="830997"/>
          </a:xfrm>
          <a:prstGeom prst="rect">
            <a:avLst/>
          </a:prstGeom>
          <a:noFill/>
        </p:spPr>
        <p:txBody>
          <a:bodyPr wrap="square" rtlCol="0">
            <a:spAutoFit/>
          </a:bodyPr>
          <a:lstStyle/>
          <a:p>
            <a:r>
              <a:rPr lang="en-GB" sz="2400" b="1" dirty="0" smtClean="0">
                <a:solidFill>
                  <a:schemeClr val="accent4"/>
                </a:solidFill>
              </a:rPr>
              <a:t>Workshop</a:t>
            </a:r>
          </a:p>
          <a:p>
            <a:r>
              <a:rPr lang="en-GB" sz="2400" dirty="0" smtClean="0">
                <a:solidFill>
                  <a:schemeClr val="accent4"/>
                </a:solidFill>
              </a:rPr>
              <a:t>‘I’ Statements</a:t>
            </a:r>
            <a:endParaRPr lang="en-GB" sz="2400" dirty="0">
              <a:solidFill>
                <a:schemeClr val="accent4"/>
              </a:solidFill>
            </a:endParaRPr>
          </a:p>
        </p:txBody>
      </p:sp>
      <p:sp>
        <p:nvSpPr>
          <p:cNvPr id="5" name="TextBox 4"/>
          <p:cNvSpPr txBox="1"/>
          <p:nvPr/>
        </p:nvSpPr>
        <p:spPr>
          <a:xfrm>
            <a:off x="251520" y="1268760"/>
            <a:ext cx="8424936" cy="4062651"/>
          </a:xfrm>
          <a:prstGeom prst="rect">
            <a:avLst/>
          </a:prstGeom>
          <a:noFill/>
        </p:spPr>
        <p:txBody>
          <a:bodyPr wrap="square" rtlCol="0">
            <a:spAutoFit/>
          </a:bodyPr>
          <a:lstStyle/>
          <a:p>
            <a:r>
              <a:rPr lang="en-GB" dirty="0" smtClean="0"/>
              <a:t>Each table  has  a number of ‘I’ Statements from the Tower Hamlets Together (THT) outcomes framework that was  coproduced by residents and systems partners. In your groups you have 25 minutes to discuss the following questions:</a:t>
            </a:r>
          </a:p>
          <a:p>
            <a:endParaRPr lang="en-GB" dirty="0"/>
          </a:p>
          <a:p>
            <a:endParaRPr lang="en-GB" dirty="0" smtClean="0"/>
          </a:p>
          <a:p>
            <a:pPr marL="285750" indent="-285750">
              <a:buFont typeface="Wingdings" panose="05000000000000000000" pitchFamily="2" charset="2"/>
              <a:buChar char="Ø"/>
            </a:pPr>
            <a:r>
              <a:rPr lang="en-GB" sz="2400" b="1" dirty="0" smtClean="0">
                <a:solidFill>
                  <a:schemeClr val="accent4"/>
                </a:solidFill>
              </a:rPr>
              <a:t>Examples of best practice that make this true</a:t>
            </a:r>
            <a:br>
              <a:rPr lang="en-GB" sz="2400" b="1" dirty="0" smtClean="0">
                <a:solidFill>
                  <a:schemeClr val="accent4"/>
                </a:solidFill>
              </a:rPr>
            </a:br>
            <a:r>
              <a:rPr lang="en-GB" sz="2400" b="1" dirty="0" smtClean="0">
                <a:solidFill>
                  <a:schemeClr val="accent4"/>
                </a:solidFill>
              </a:rPr>
              <a:t/>
            </a:r>
            <a:br>
              <a:rPr lang="en-GB" sz="2400" b="1" dirty="0" smtClean="0">
                <a:solidFill>
                  <a:schemeClr val="accent4"/>
                </a:solidFill>
              </a:rPr>
            </a:br>
            <a:endParaRPr lang="en-GB" sz="2400" b="1" dirty="0" smtClean="0">
              <a:solidFill>
                <a:schemeClr val="accent4"/>
              </a:solidFill>
            </a:endParaRPr>
          </a:p>
          <a:p>
            <a:pPr marL="285750" indent="-285750">
              <a:buFont typeface="Wingdings" panose="05000000000000000000" pitchFamily="2" charset="2"/>
              <a:buChar char="Ø"/>
            </a:pPr>
            <a:r>
              <a:rPr lang="en-GB" sz="2400" b="1" dirty="0" smtClean="0">
                <a:solidFill>
                  <a:schemeClr val="accent4"/>
                </a:solidFill>
              </a:rPr>
              <a:t>What can you do as providers to make this more true?</a:t>
            </a:r>
            <a:br>
              <a:rPr lang="en-GB" sz="2400" b="1" dirty="0" smtClean="0">
                <a:solidFill>
                  <a:schemeClr val="accent4"/>
                </a:solidFill>
              </a:rPr>
            </a:br>
            <a:r>
              <a:rPr lang="en-GB" sz="2400" b="1" dirty="0" smtClean="0">
                <a:solidFill>
                  <a:schemeClr val="accent4"/>
                </a:solidFill>
              </a:rPr>
              <a:t/>
            </a:r>
            <a:br>
              <a:rPr lang="en-GB" sz="2400" b="1" dirty="0" smtClean="0">
                <a:solidFill>
                  <a:schemeClr val="accent4"/>
                </a:solidFill>
              </a:rPr>
            </a:br>
            <a:endParaRPr lang="en-GB" sz="2400" b="1" dirty="0" smtClean="0">
              <a:solidFill>
                <a:schemeClr val="accent4"/>
              </a:solidFill>
            </a:endParaRPr>
          </a:p>
          <a:p>
            <a:pPr marL="285750" indent="-285750">
              <a:buFont typeface="Wingdings" panose="05000000000000000000" pitchFamily="2" charset="2"/>
              <a:buChar char="Ø"/>
            </a:pPr>
            <a:r>
              <a:rPr lang="en-GB" sz="2400" b="1" dirty="0" smtClean="0">
                <a:solidFill>
                  <a:schemeClr val="accent4"/>
                </a:solidFill>
              </a:rPr>
              <a:t>What can the system do to make this more true?  </a:t>
            </a:r>
            <a:endParaRPr lang="en-GB" sz="2400" b="1" dirty="0">
              <a:solidFill>
                <a:schemeClr val="accent4"/>
              </a:solidFill>
            </a:endParaRPr>
          </a:p>
        </p:txBody>
      </p:sp>
    </p:spTree>
    <p:extLst>
      <p:ext uri="{BB962C8B-B14F-4D97-AF65-F5344CB8AC3E}">
        <p14:creationId xmlns:p14="http://schemas.microsoft.com/office/powerpoint/2010/main" val="3483175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452449499"/>
              </p:ext>
            </p:extLst>
          </p:nvPr>
        </p:nvGraphicFramePr>
        <p:xfrm>
          <a:off x="159196" y="1412776"/>
          <a:ext cx="866127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365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3883</TotalTime>
  <Words>1048</Words>
  <Application>Microsoft Office PowerPoint</Application>
  <PresentationFormat>On-screen Show (4:3)</PresentationFormat>
  <Paragraphs>88</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Health &amp; Wellbeing Strategy  2020-25</vt:lpstr>
      <vt:lpstr>PowerPoint Presentation</vt:lpstr>
      <vt:lpstr>PowerPoint Presentation</vt:lpstr>
      <vt:lpstr>PowerPoint Presentation</vt:lpstr>
      <vt:lpstr>PowerPoint Presentation</vt:lpstr>
      <vt:lpstr>PowerPoint Presentation</vt:lpstr>
      <vt:lpstr>PowerPoint Presentation</vt:lpstr>
    </vt:vector>
  </TitlesOfParts>
  <Company>London Borough of Tower Hamlets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Andreas Christophorou</dc:title>
  <dc:creator>Mike Pickin</dc:creator>
  <cp:lastModifiedBy>Joseph Lacey-Holland</cp:lastModifiedBy>
  <cp:revision>322</cp:revision>
  <cp:lastPrinted>2018-05-30T08:50:29Z</cp:lastPrinted>
  <dcterms:created xsi:type="dcterms:W3CDTF">2018-03-13T10:58:59Z</dcterms:created>
  <dcterms:modified xsi:type="dcterms:W3CDTF">2019-09-17T13:31:59Z</dcterms:modified>
</cp:coreProperties>
</file>