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60" r:id="rId4"/>
    <p:sldId id="282" r:id="rId5"/>
    <p:sldId id="267" r:id="rId6"/>
    <p:sldId id="261" r:id="rId7"/>
    <p:sldId id="274" r:id="rId8"/>
    <p:sldId id="295" r:id="rId9"/>
    <p:sldId id="296" r:id="rId10"/>
    <p:sldId id="297" r:id="rId11"/>
    <p:sldId id="300" r:id="rId12"/>
    <p:sldId id="303" r:id="rId13"/>
    <p:sldId id="308" r:id="rId14"/>
    <p:sldId id="305" r:id="rId15"/>
    <p:sldId id="304" r:id="rId16"/>
    <p:sldId id="307" r:id="rId17"/>
    <p:sldId id="3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rwick Tomsett" initials="W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1" autoAdjust="0"/>
    <p:restoredTop sz="95583" autoAdjust="0"/>
  </p:normalViewPr>
  <p:slideViewPr>
    <p:cSldViewPr showGuides="1">
      <p:cViewPr>
        <p:scale>
          <a:sx n="110" d="100"/>
          <a:sy n="110" d="100"/>
        </p:scale>
        <p:origin x="-165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7E3CF-E528-42ED-90CC-09DDC4AA7C57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0A607C6-3DA9-4E2D-92FE-768918773821}">
      <dgm:prSet phldrT="[Text]"/>
      <dgm:spPr/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73F07F-0550-47EE-B9BD-22BB0E9F8B5A}" type="parTrans" cxnId="{74A7863C-1F01-4539-B134-79FE07EE68E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F764E83-6BDC-4897-890A-8DC9F7031DA4}" type="sibTrans" cxnId="{74A7863C-1F01-4539-B134-79FE07EE68E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4ADB12B-CAD8-4C16-875E-4B65EB10621B}">
      <dgm:prSet phldrT="[Text]"/>
      <dgm:spPr/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0CCD37-8BD4-48F1-A867-3172741EBD95}" type="parTrans" cxnId="{C0AC2E34-BEA7-4B2C-BD0C-EC53FC0DC9E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E14FAC5-2D0B-410C-8849-A7980070DFFF}" type="sibTrans" cxnId="{C0AC2E34-BEA7-4B2C-BD0C-EC53FC0DC9EC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E84C3BD-0242-4C1B-A588-9AA95E6ADB9B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To co-design and co-produce a more coordinated approach to information and advice, reducing duplication and improving the overall experience and outcomes for residents so that they are provided with the most appropriate forms of support</a:t>
          </a:r>
          <a:endParaRPr lang="en-GB" sz="16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26DA5F-1E54-488D-85FF-16CE7B9DEF1F}" type="parTrans" cxnId="{EA31505A-4CA8-462F-9107-C44FD2973C2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A950D41-0F1C-444C-9AEA-34A0B5A32878}" type="sibTrans" cxnId="{EA31505A-4CA8-462F-9107-C44FD2973C2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7286584-DB7D-4264-A510-DE26F928CDE2}">
      <dgm:prSet phldrT="[Text]"/>
      <dgm:spPr/>
      <dgm:t>
        <a:bodyPr/>
        <a:lstStyle/>
        <a:p>
          <a:r>
            <a:rPr lang="en-GB" dirty="0" smtClean="0">
              <a:latin typeface="Arial" panose="020B0604020202020204" pitchFamily="34" charset="0"/>
              <a:cs typeface="Arial" panose="020B0604020202020204" pitchFamily="34" charset="0"/>
            </a:rPr>
            <a:t>Outcomes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A64A1E-EC74-47D7-AE06-A3F4770B0F68}" type="parTrans" cxnId="{AFE4D31E-710D-4790-8596-6BAF98D6CD8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306A407-00C7-4A3D-BF3C-E21F0DBA0B8A}" type="sibTrans" cxnId="{AFE4D31E-710D-4790-8596-6BAF98D6CD8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58A14F6-DFA2-4128-9187-F06C061439B2}">
      <dgm:prSet phldrT="[Text]" custT="1"/>
      <dgm:spPr/>
      <dgm:t>
        <a:bodyPr/>
        <a:lstStyle/>
        <a:p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We want residents to have better </a:t>
          </a:r>
          <a:r>
            <a:rPr lang="en-GB" sz="1600" b="1" i="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access</a:t>
          </a:r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to excellent information and advice at the right time and in the right way to support them to live independent, healthy and fulfilling lives.</a:t>
          </a:r>
          <a:endParaRPr lang="en-GB" sz="16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82BB3A-881F-4167-A492-531B8DFA3C6D}" type="parTrans" cxnId="{A7984413-FD60-44BE-94A2-6E2237E6F38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4EBA378-99BC-4960-AF11-94C96F29EB96}" type="sibTrans" cxnId="{A7984413-FD60-44BE-94A2-6E2237E6F38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986242A-08A1-49D6-A16B-323F8484E248}">
      <dgm:prSet custT="1"/>
      <dgm:spPr/>
      <dgm:t>
        <a:bodyPr/>
        <a:lstStyle/>
        <a:p>
          <a:pPr marL="85725" marR="0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3: </a:t>
          </a:r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Residents have access to joined-up information and advice services when they need it to remain independent longer.</a:t>
          </a:r>
        </a:p>
      </dgm:t>
    </dgm:pt>
    <dgm:pt modelId="{2A89C55E-9504-4B14-B315-8427FFC952A9}" type="sibTrans" cxnId="{C886255C-01D2-4C70-AE03-3848333D0F1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8855102-CFBF-486F-959B-C2E9FA9338B9}" type="parTrans" cxnId="{C886255C-01D2-4C70-AE03-3848333D0F1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97D8F9DD-B2B5-47B7-BF11-D157D56A94E8}">
      <dgm:prSet phldrT="[Text]" custT="1"/>
      <dgm:spPr/>
      <dgm:t>
        <a:bodyPr/>
        <a:lstStyle/>
        <a:p>
          <a:pPr marL="85725" marR="0" indent="-841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1:</a:t>
          </a:r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Better information available to residents so that they can make better choices about their health and wellbeing. </a:t>
          </a:r>
        </a:p>
      </dgm:t>
    </dgm:pt>
    <dgm:pt modelId="{80D6E19C-103C-4F9F-A256-EBAC9424AE06}" type="sibTrans" cxnId="{1EC7CCCE-DEB3-4365-8A1D-069D8E57495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9B9CAE6-7657-40C0-B1A6-5AC2A0E58AAF}" type="parTrans" cxnId="{1EC7CCCE-DEB3-4365-8A1D-069D8E57495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A6BD964A-AD35-41A8-916E-E99545F2AD04}">
      <dgm:prSet custT="1"/>
      <dgm:spPr/>
      <dgm:t>
        <a:bodyPr/>
        <a:lstStyle/>
        <a:p>
          <a:pPr marL="85725" marR="0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2: </a:t>
          </a:r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Reduce demand and costs on health, social care and welfare services by providing information and advice as early as possible.</a:t>
          </a:r>
        </a:p>
      </dgm:t>
    </dgm:pt>
    <dgm:pt modelId="{7C355518-6D00-41B4-849B-54A5952A5A5A}" type="parTrans" cxnId="{F2D30658-1A24-44A1-97F0-F80E3B817A1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1DE4DC0A-9449-4867-94BF-7004449AB440}" type="sibTrans" cxnId="{F2D30658-1A24-44A1-97F0-F80E3B817A1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EFF8008-186F-4EFC-9B84-556F4A9359E8}">
      <dgm:prSet custT="1"/>
      <dgm:spPr/>
      <dgm:t>
        <a:bodyPr/>
        <a:lstStyle/>
        <a:p>
          <a:pPr marL="85725" marR="0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4: </a:t>
          </a:r>
          <a:r>
            <a: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 dynamic, outcomes based council using digital innovation and partnership working to respond to the changing needs of our borough.</a:t>
          </a:r>
        </a:p>
      </dgm:t>
    </dgm:pt>
    <dgm:pt modelId="{24B6E445-FD35-4CF5-9CDE-D346F7605A16}" type="parTrans" cxnId="{43BF9538-BED4-460C-94A3-4CCC0279FDA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0645304-135A-4B5D-A252-371594BCFF4B}" type="sibTrans" cxnId="{43BF9538-BED4-460C-94A3-4CCC0279FDA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C061B71-C109-4BBA-A4A4-40550BBA7EB1}" type="pres">
      <dgm:prSet presAssocID="{AB17E3CF-E528-42ED-90CC-09DDC4AA7C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681F6A-050E-4B5D-B21B-C390E3EE389C}" type="pres">
      <dgm:prSet presAssocID="{90A607C6-3DA9-4E2D-92FE-768918773821}" presName="composite" presStyleCnt="0"/>
      <dgm:spPr/>
      <dgm:t>
        <a:bodyPr/>
        <a:lstStyle/>
        <a:p>
          <a:endParaRPr lang="en-GB"/>
        </a:p>
      </dgm:t>
    </dgm:pt>
    <dgm:pt modelId="{54367361-651F-478E-9F4C-884A18A7FCDD}" type="pres">
      <dgm:prSet presAssocID="{90A607C6-3DA9-4E2D-92FE-768918773821}" presName="parentText" presStyleLbl="alignNode1" presStyleIdx="0" presStyleCnt="3" custLinFactNeighborX="-4653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398A1A-2913-4D43-B81A-6989A3E4D24D}" type="pres">
      <dgm:prSet presAssocID="{90A607C6-3DA9-4E2D-92FE-76891877382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2D5FFE-8AFB-4077-8212-E8733B9E95FC}" type="pres">
      <dgm:prSet presAssocID="{3F764E83-6BDC-4897-890A-8DC9F7031DA4}" presName="sp" presStyleCnt="0"/>
      <dgm:spPr/>
      <dgm:t>
        <a:bodyPr/>
        <a:lstStyle/>
        <a:p>
          <a:endParaRPr lang="en-GB"/>
        </a:p>
      </dgm:t>
    </dgm:pt>
    <dgm:pt modelId="{4E4C32A5-CF1D-489D-B486-4243222C686E}" type="pres">
      <dgm:prSet presAssocID="{44ADB12B-CAD8-4C16-875E-4B65EB10621B}" presName="composite" presStyleCnt="0"/>
      <dgm:spPr/>
      <dgm:t>
        <a:bodyPr/>
        <a:lstStyle/>
        <a:p>
          <a:endParaRPr lang="en-GB"/>
        </a:p>
      </dgm:t>
    </dgm:pt>
    <dgm:pt modelId="{572D4A30-8D26-46EC-BC4A-3C5DB5F18DDD}" type="pres">
      <dgm:prSet presAssocID="{44ADB12B-CAD8-4C16-875E-4B65EB10621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81E6C4-EA67-4DBA-8DDE-B530E548E45E}" type="pres">
      <dgm:prSet presAssocID="{44ADB12B-CAD8-4C16-875E-4B65EB10621B}" presName="descendantText" presStyleLbl="alignAcc1" presStyleIdx="1" presStyleCnt="3" custLinFactNeighborX="706" custLinFactNeighborY="-8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8065FA-059A-4A82-970B-FB96DEF0D896}" type="pres">
      <dgm:prSet presAssocID="{BE14FAC5-2D0B-410C-8849-A7980070DFFF}" presName="sp" presStyleCnt="0"/>
      <dgm:spPr/>
      <dgm:t>
        <a:bodyPr/>
        <a:lstStyle/>
        <a:p>
          <a:endParaRPr lang="en-GB"/>
        </a:p>
      </dgm:t>
    </dgm:pt>
    <dgm:pt modelId="{AE5412D7-BCE9-414F-88D7-9953BEAEACB6}" type="pres">
      <dgm:prSet presAssocID="{17286584-DB7D-4264-A510-DE26F928CDE2}" presName="composite" presStyleCnt="0"/>
      <dgm:spPr/>
      <dgm:t>
        <a:bodyPr/>
        <a:lstStyle/>
        <a:p>
          <a:endParaRPr lang="en-GB"/>
        </a:p>
      </dgm:t>
    </dgm:pt>
    <dgm:pt modelId="{528C0EEB-54F9-46C4-A415-A9E5877C6D02}" type="pres">
      <dgm:prSet presAssocID="{17286584-DB7D-4264-A510-DE26F928CDE2}" presName="parentText" presStyleLbl="alignNode1" presStyleIdx="2" presStyleCnt="3" custLinFactNeighborY="-2889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E323E-FC41-4F94-A773-4EB9D47F5AE7}" type="pres">
      <dgm:prSet presAssocID="{17286584-DB7D-4264-A510-DE26F928CDE2}" presName="descendantText" presStyleLbl="alignAcc1" presStyleIdx="2" presStyleCnt="3" custScaleX="99600" custScaleY="225764" custLinFactNeighborX="1217" custLinFactNeighborY="-125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32D687A-408D-40D0-818D-2F0C96DBCC39}" type="presOf" srcId="{3EFF8008-186F-4EFC-9B84-556F4A9359E8}" destId="{7D6E323E-FC41-4F94-A773-4EB9D47F5AE7}" srcOrd="0" destOrd="3" presId="urn:microsoft.com/office/officeart/2005/8/layout/chevron2"/>
    <dgm:cxn modelId="{74A7863C-1F01-4539-B134-79FE07EE68E3}" srcId="{AB17E3CF-E528-42ED-90CC-09DDC4AA7C57}" destId="{90A607C6-3DA9-4E2D-92FE-768918773821}" srcOrd="0" destOrd="0" parTransId="{B073F07F-0550-47EE-B9BD-22BB0E9F8B5A}" sibTransId="{3F764E83-6BDC-4897-890A-8DC9F7031DA4}"/>
    <dgm:cxn modelId="{A7984413-FD60-44BE-94A2-6E2237E6F381}" srcId="{90A607C6-3DA9-4E2D-92FE-768918773821}" destId="{558A14F6-DFA2-4128-9187-F06C061439B2}" srcOrd="0" destOrd="0" parTransId="{E482BB3A-881F-4167-A492-531B8DFA3C6D}" sibTransId="{54EBA378-99BC-4960-AF11-94C96F29EB96}"/>
    <dgm:cxn modelId="{43BF9538-BED4-460C-94A3-4CCC0279FDA9}" srcId="{17286584-DB7D-4264-A510-DE26F928CDE2}" destId="{3EFF8008-186F-4EFC-9B84-556F4A9359E8}" srcOrd="3" destOrd="0" parTransId="{24B6E445-FD35-4CF5-9CDE-D346F7605A16}" sibTransId="{00645304-135A-4B5D-A252-371594BCFF4B}"/>
    <dgm:cxn modelId="{ED007D0A-6B7D-4595-9A8F-3421063C7910}" type="presOf" srcId="{558A14F6-DFA2-4128-9187-F06C061439B2}" destId="{45398A1A-2913-4D43-B81A-6989A3E4D24D}" srcOrd="0" destOrd="0" presId="urn:microsoft.com/office/officeart/2005/8/layout/chevron2"/>
    <dgm:cxn modelId="{AFE4D31E-710D-4790-8596-6BAF98D6CD83}" srcId="{AB17E3CF-E528-42ED-90CC-09DDC4AA7C57}" destId="{17286584-DB7D-4264-A510-DE26F928CDE2}" srcOrd="2" destOrd="0" parTransId="{C2A64A1E-EC74-47D7-AE06-A3F4770B0F68}" sibTransId="{F306A407-00C7-4A3D-BF3C-E21F0DBA0B8A}"/>
    <dgm:cxn modelId="{C0AC2E34-BEA7-4B2C-BD0C-EC53FC0DC9EC}" srcId="{AB17E3CF-E528-42ED-90CC-09DDC4AA7C57}" destId="{44ADB12B-CAD8-4C16-875E-4B65EB10621B}" srcOrd="1" destOrd="0" parTransId="{700CCD37-8BD4-48F1-A867-3172741EBD95}" sibTransId="{BE14FAC5-2D0B-410C-8849-A7980070DFFF}"/>
    <dgm:cxn modelId="{E6931D6E-B0B7-471F-A5BF-9CC32B196367}" type="presOf" srcId="{1E84C3BD-0242-4C1B-A588-9AA95E6ADB9B}" destId="{4381E6C4-EA67-4DBA-8DDE-B530E548E45E}" srcOrd="0" destOrd="0" presId="urn:microsoft.com/office/officeart/2005/8/layout/chevron2"/>
    <dgm:cxn modelId="{4442FA08-5D7E-4098-9342-99A858637971}" type="presOf" srcId="{A6BD964A-AD35-41A8-916E-E99545F2AD04}" destId="{7D6E323E-FC41-4F94-A773-4EB9D47F5AE7}" srcOrd="0" destOrd="1" presId="urn:microsoft.com/office/officeart/2005/8/layout/chevron2"/>
    <dgm:cxn modelId="{C886255C-01D2-4C70-AE03-3848333D0F19}" srcId="{17286584-DB7D-4264-A510-DE26F928CDE2}" destId="{0986242A-08A1-49D6-A16B-323F8484E248}" srcOrd="2" destOrd="0" parTransId="{F8855102-CFBF-486F-959B-C2E9FA9338B9}" sibTransId="{2A89C55E-9504-4B14-B315-8427FFC952A9}"/>
    <dgm:cxn modelId="{55431275-8EBC-4EA5-B944-9C1B0828792B}" type="presOf" srcId="{0986242A-08A1-49D6-A16B-323F8484E248}" destId="{7D6E323E-FC41-4F94-A773-4EB9D47F5AE7}" srcOrd="0" destOrd="2" presId="urn:microsoft.com/office/officeart/2005/8/layout/chevron2"/>
    <dgm:cxn modelId="{EA31505A-4CA8-462F-9107-C44FD2973C2E}" srcId="{44ADB12B-CAD8-4C16-875E-4B65EB10621B}" destId="{1E84C3BD-0242-4C1B-A588-9AA95E6ADB9B}" srcOrd="0" destOrd="0" parTransId="{3226DA5F-1E54-488D-85FF-16CE7B9DEF1F}" sibTransId="{8A950D41-0F1C-444C-9AEA-34A0B5A32878}"/>
    <dgm:cxn modelId="{D20A9003-54EE-49C5-B02A-63EE0529234A}" type="presOf" srcId="{44ADB12B-CAD8-4C16-875E-4B65EB10621B}" destId="{572D4A30-8D26-46EC-BC4A-3C5DB5F18DDD}" srcOrd="0" destOrd="0" presId="urn:microsoft.com/office/officeart/2005/8/layout/chevron2"/>
    <dgm:cxn modelId="{F2D30658-1A24-44A1-97F0-F80E3B817A18}" srcId="{17286584-DB7D-4264-A510-DE26F928CDE2}" destId="{A6BD964A-AD35-41A8-916E-E99545F2AD04}" srcOrd="1" destOrd="0" parTransId="{7C355518-6D00-41B4-849B-54A5952A5A5A}" sibTransId="{1DE4DC0A-9449-4867-94BF-7004449AB440}"/>
    <dgm:cxn modelId="{5711505F-98B0-46B3-A344-98FEC50D7A1A}" type="presOf" srcId="{97D8F9DD-B2B5-47B7-BF11-D157D56A94E8}" destId="{7D6E323E-FC41-4F94-A773-4EB9D47F5AE7}" srcOrd="0" destOrd="0" presId="urn:microsoft.com/office/officeart/2005/8/layout/chevron2"/>
    <dgm:cxn modelId="{BC6EE1BC-BAF6-4FFD-99C6-FEA08A46B8F2}" type="presOf" srcId="{17286584-DB7D-4264-A510-DE26F928CDE2}" destId="{528C0EEB-54F9-46C4-A415-A9E5877C6D02}" srcOrd="0" destOrd="0" presId="urn:microsoft.com/office/officeart/2005/8/layout/chevron2"/>
    <dgm:cxn modelId="{A926784F-BC27-43A4-A5AB-C262E7783E5F}" type="presOf" srcId="{90A607C6-3DA9-4E2D-92FE-768918773821}" destId="{54367361-651F-478E-9F4C-884A18A7FCDD}" srcOrd="0" destOrd="0" presId="urn:microsoft.com/office/officeart/2005/8/layout/chevron2"/>
    <dgm:cxn modelId="{1EC7CCCE-DEB3-4365-8A1D-069D8E57495A}" srcId="{17286584-DB7D-4264-A510-DE26F928CDE2}" destId="{97D8F9DD-B2B5-47B7-BF11-D157D56A94E8}" srcOrd="0" destOrd="0" parTransId="{29B9CAE6-7657-40C0-B1A6-5AC2A0E58AAF}" sibTransId="{80D6E19C-103C-4F9F-A256-EBAC9424AE06}"/>
    <dgm:cxn modelId="{F19B8AAC-5652-4394-81E3-CE73191A4AC6}" type="presOf" srcId="{AB17E3CF-E528-42ED-90CC-09DDC4AA7C57}" destId="{7C061B71-C109-4BBA-A4A4-40550BBA7EB1}" srcOrd="0" destOrd="0" presId="urn:microsoft.com/office/officeart/2005/8/layout/chevron2"/>
    <dgm:cxn modelId="{2CF6B769-BC9F-4BC2-8F71-86AED3590E6B}" type="presParOf" srcId="{7C061B71-C109-4BBA-A4A4-40550BBA7EB1}" destId="{66681F6A-050E-4B5D-B21B-C390E3EE389C}" srcOrd="0" destOrd="0" presId="urn:microsoft.com/office/officeart/2005/8/layout/chevron2"/>
    <dgm:cxn modelId="{2AE914BA-DB79-4ABB-966E-EE5EE5776DE6}" type="presParOf" srcId="{66681F6A-050E-4B5D-B21B-C390E3EE389C}" destId="{54367361-651F-478E-9F4C-884A18A7FCDD}" srcOrd="0" destOrd="0" presId="urn:microsoft.com/office/officeart/2005/8/layout/chevron2"/>
    <dgm:cxn modelId="{74DB7E78-AFD9-4275-A5D2-A88ECD7D047D}" type="presParOf" srcId="{66681F6A-050E-4B5D-B21B-C390E3EE389C}" destId="{45398A1A-2913-4D43-B81A-6989A3E4D24D}" srcOrd="1" destOrd="0" presId="urn:microsoft.com/office/officeart/2005/8/layout/chevron2"/>
    <dgm:cxn modelId="{2025474E-DCDD-4E3D-B1EB-B3C989793EC9}" type="presParOf" srcId="{7C061B71-C109-4BBA-A4A4-40550BBA7EB1}" destId="{052D5FFE-8AFB-4077-8212-E8733B9E95FC}" srcOrd="1" destOrd="0" presId="urn:microsoft.com/office/officeart/2005/8/layout/chevron2"/>
    <dgm:cxn modelId="{E6405FE3-37BE-4C47-A689-D4D2EFD6C086}" type="presParOf" srcId="{7C061B71-C109-4BBA-A4A4-40550BBA7EB1}" destId="{4E4C32A5-CF1D-489D-B486-4243222C686E}" srcOrd="2" destOrd="0" presId="urn:microsoft.com/office/officeart/2005/8/layout/chevron2"/>
    <dgm:cxn modelId="{BB3277A4-E703-4A1B-B181-42C9632E8ACE}" type="presParOf" srcId="{4E4C32A5-CF1D-489D-B486-4243222C686E}" destId="{572D4A30-8D26-46EC-BC4A-3C5DB5F18DDD}" srcOrd="0" destOrd="0" presId="urn:microsoft.com/office/officeart/2005/8/layout/chevron2"/>
    <dgm:cxn modelId="{ED3D4900-F64A-4A9F-BDEF-AB04C4663246}" type="presParOf" srcId="{4E4C32A5-CF1D-489D-B486-4243222C686E}" destId="{4381E6C4-EA67-4DBA-8DDE-B530E548E45E}" srcOrd="1" destOrd="0" presId="urn:microsoft.com/office/officeart/2005/8/layout/chevron2"/>
    <dgm:cxn modelId="{23CD8E34-E63E-4340-BA84-C97B0C67A06F}" type="presParOf" srcId="{7C061B71-C109-4BBA-A4A4-40550BBA7EB1}" destId="{198065FA-059A-4A82-970B-FB96DEF0D896}" srcOrd="3" destOrd="0" presId="urn:microsoft.com/office/officeart/2005/8/layout/chevron2"/>
    <dgm:cxn modelId="{BFBF7B94-E78C-46B3-A563-E12BF998D170}" type="presParOf" srcId="{7C061B71-C109-4BBA-A4A4-40550BBA7EB1}" destId="{AE5412D7-BCE9-414F-88D7-9953BEAEACB6}" srcOrd="4" destOrd="0" presId="urn:microsoft.com/office/officeart/2005/8/layout/chevron2"/>
    <dgm:cxn modelId="{4FA8A255-30CB-46DA-AABA-89EE58FE4C86}" type="presParOf" srcId="{AE5412D7-BCE9-414F-88D7-9953BEAEACB6}" destId="{528C0EEB-54F9-46C4-A415-A9E5877C6D02}" srcOrd="0" destOrd="0" presId="urn:microsoft.com/office/officeart/2005/8/layout/chevron2"/>
    <dgm:cxn modelId="{4D24AEDE-8495-44C1-BECB-85842CF0E1E0}" type="presParOf" srcId="{AE5412D7-BCE9-414F-88D7-9953BEAEACB6}" destId="{7D6E323E-FC41-4F94-A773-4EB9D47F5A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67361-651F-478E-9F4C-884A18A7FCDD}">
      <dsp:nvSpPr>
        <dsp:cNvPr id="0" name=""/>
        <dsp:cNvSpPr/>
      </dsp:nvSpPr>
      <dsp:spPr>
        <a:xfrm rot="5400000">
          <a:off x="-225765" y="277656"/>
          <a:ext cx="1505106" cy="105357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578677"/>
        <a:ext cx="1053574" cy="451532"/>
      </dsp:txXfrm>
    </dsp:sp>
    <dsp:sp modelId="{45398A1A-2913-4D43-B81A-6989A3E4D24D}">
      <dsp:nvSpPr>
        <dsp:cNvPr id="0" name=""/>
        <dsp:cNvSpPr/>
      </dsp:nvSpPr>
      <dsp:spPr>
        <a:xfrm rot="5400000">
          <a:off x="4142083" y="-3051413"/>
          <a:ext cx="978319" cy="71553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We want residents to have better </a:t>
          </a:r>
          <a:r>
            <a:rPr lang="en-GB" sz="1600" b="1" i="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access</a:t>
          </a: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to excellent information and advice at the right time and in the right way to support them to live independent, healthy and fulfilling lives.</a:t>
          </a:r>
          <a:endParaRPr lang="en-GB" sz="1600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53574" y="84854"/>
        <a:ext cx="7107579" cy="882803"/>
      </dsp:txXfrm>
    </dsp:sp>
    <dsp:sp modelId="{572D4A30-8D26-46EC-BC4A-3C5DB5F18DDD}">
      <dsp:nvSpPr>
        <dsp:cNvPr id="0" name=""/>
        <dsp:cNvSpPr/>
      </dsp:nvSpPr>
      <dsp:spPr>
        <a:xfrm rot="5400000">
          <a:off x="-225765" y="1605695"/>
          <a:ext cx="1505106" cy="105357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1906716"/>
        <a:ext cx="1053574" cy="451532"/>
      </dsp:txXfrm>
    </dsp:sp>
    <dsp:sp modelId="{4381E6C4-EA67-4DBA-8DDE-B530E548E45E}">
      <dsp:nvSpPr>
        <dsp:cNvPr id="0" name=""/>
        <dsp:cNvSpPr/>
      </dsp:nvSpPr>
      <dsp:spPr>
        <a:xfrm rot="5400000">
          <a:off x="4142083" y="-1716523"/>
          <a:ext cx="978319" cy="71553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To co-design and co-produce a more coordinated approach to information and advice, reducing duplication and improving the overall experience and outcomes for residents so that they are provided with the most appropriate forms of support</a:t>
          </a:r>
          <a:endParaRPr lang="en-GB" sz="1600" kern="1200" dirty="0">
            <a:solidFill>
              <a:schemeClr val="accent4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53574" y="1419744"/>
        <a:ext cx="7107579" cy="882803"/>
      </dsp:txXfrm>
    </dsp:sp>
    <dsp:sp modelId="{528C0EEB-54F9-46C4-A415-A9E5877C6D02}">
      <dsp:nvSpPr>
        <dsp:cNvPr id="0" name=""/>
        <dsp:cNvSpPr/>
      </dsp:nvSpPr>
      <dsp:spPr>
        <a:xfrm rot="5400000">
          <a:off x="-225765" y="3128831"/>
          <a:ext cx="1505106" cy="105357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Outcomes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429852"/>
        <a:ext cx="1053574" cy="451532"/>
      </dsp:txXfrm>
    </dsp:sp>
    <dsp:sp modelId="{7D6E323E-FC41-4F94-A773-4EB9D47F5AE7}">
      <dsp:nvSpPr>
        <dsp:cNvPr id="0" name=""/>
        <dsp:cNvSpPr/>
      </dsp:nvSpPr>
      <dsp:spPr>
        <a:xfrm rot="5400000">
          <a:off x="3541207" y="251445"/>
          <a:ext cx="2208692" cy="7126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85725" marR="0" lvl="1" indent="-841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1:</a:t>
          </a: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Better information available to residents so that they can make better choices about their health and wellbeing. </a:t>
          </a:r>
        </a:p>
        <a:p>
          <a:pPr marL="85725" marR="0" lvl="1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16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2: </a:t>
          </a: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Reduce demand and costs on health, social care and welfare services by providing information and advice as early as possible.</a:t>
          </a:r>
        </a:p>
        <a:p>
          <a:pPr marL="85725" marR="0" lvl="1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16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3: </a:t>
          </a: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Residents have access to joined-up information and advice services when they need it to remain independent longer.</a:t>
          </a:r>
        </a:p>
        <a:p>
          <a:pPr marL="85725" marR="0" lvl="1" indent="-84138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1600" b="1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4: </a:t>
          </a:r>
          <a:r>
            <a:rPr lang="en-GB" sz="1600" kern="12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 dynamic, outcomes based council using digital innovation and partnership working to respond to the changing needs of our borough.</a:t>
          </a:r>
        </a:p>
      </dsp:txBody>
      <dsp:txXfrm rot="-5400000">
        <a:off x="1082196" y="2818276"/>
        <a:ext cx="7018897" cy="1993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67BE7-F45C-48AF-B47B-DCEDC52D6EB7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93F05-04B5-412A-933E-F348379412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7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F75C-DA4C-4277-8DA3-7934CB62C9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3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F75C-DA4C-4277-8DA3-7934CB62C9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3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8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7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99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765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13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773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26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4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34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443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09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469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34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2172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71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5499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748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2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6958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37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510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9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775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768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798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890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00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0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9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2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3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24/06/2019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F798-1833-407D-8B93-298A857A8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3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B370-44C7-4E19-AA33-D5382EEB9D7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5BF9-A406-412A-B42E-3C0E9AF0F1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3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94B4-522B-4B35-AC44-B6222B5BDE5D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A6486-D243-495C-850B-E4AA0547C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51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1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2060848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spc="-15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 a more joined-up </a:t>
            </a:r>
            <a: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3600" b="1" spc="-15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health, welfare and social care) information </a:t>
            </a:r>
            <a: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3600" b="1" spc="-15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advice </a:t>
            </a:r>
            <a: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</a:t>
            </a:r>
            <a:r>
              <a:rPr lang="en-GB" sz="3600" b="1" spc="-15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Tower Hamlets</a:t>
            </a:r>
            <a:endParaRPr lang="en-GB" sz="3600" spc="-15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7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018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model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10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1043608" y="2636912"/>
            <a:ext cx="6984776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12776"/>
            <a:ext cx="813690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will act as a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gateway for residents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access info/advice about health, welfare and social care. </a:t>
            </a: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effectively act as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access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to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social care. The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helpline is in addition to the council’s customer contact centre and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routes into 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info/advice sector. The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will:</a:t>
            </a:r>
            <a:b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on health and social care services whose main function is to</a:t>
            </a:r>
            <a:r>
              <a:rPr lang="en-GB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give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on the council’s customer contact centre where the only reason is to gain access to (health, social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and/or welfare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information/advice.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potentially reduce information/advice demand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LCF funded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organisations.</a:t>
            </a:r>
          </a:p>
          <a:p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will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contact with the right information, advice and help through the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portal, helpline, and hub and outreach.</a:t>
            </a: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9" r="11356"/>
          <a:stretch/>
        </p:blipFill>
        <p:spPr bwMode="auto">
          <a:xfrm>
            <a:off x="539552" y="761212"/>
            <a:ext cx="8038989" cy="598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model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11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85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model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12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1043608" y="2636912"/>
            <a:ext cx="6984776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980728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Centralised </a:t>
            </a:r>
            <a:r>
              <a:rPr lang="en-GB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helpline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Helpline staff will be expected to spend time talking to, relating with, and understanding  the lives of users and providing appropriate support through information and advice in an enabling way.</a:t>
            </a: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will carry out regular case management ‘call-back’ appointments to check whether information and advice was provided  correctly and outcomes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met. Complete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online assessment through the portal on consent of user and forward to providers for a call back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Digital portal (next slide)</a:t>
            </a:r>
          </a:p>
          <a:p>
            <a:endParaRPr lang="en-GB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Hub and outreach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compliment the helpline and digital portal by providing face-to-face information and advice at locations throughout the borough, and will link in with LCF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 info/advice, community navigators/mental health navigators/social prescribing and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others.</a:t>
            </a: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Network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network will be critical in the success of delivering a coordinated information and advice provision across the borough. The provider will engage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health, social care and welfare services to create a network to share information, best practice and develop opportunities for partnership working, and develop a volunteer network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8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model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13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1043608" y="2636912"/>
            <a:ext cx="6984776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980728"/>
            <a:ext cx="4320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1: June - </a:t>
            </a: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endParaRPr lang="en-GB" sz="16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 v3.0 Upgrade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(information and advice pages)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E-market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Directory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assessment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2: April 2020 onwards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 commissioning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into the council's new CRM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into the NHS app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3: Sep 2020 onwards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prescribing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wallet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sign-on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Appointments booking system (tbc)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Beds management booking system (tbc)</a:t>
            </a: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1002214"/>
            <a:ext cx="3960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Digital portal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digital portal is being developed in three phases. Once Phase 1 is complete and launched later this year, the service provider will have responsibility for updating the directory of services and information and advice pages from April 2020.</a:t>
            </a: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provider will work with Tower </a:t>
            </a:r>
            <a:r>
              <a:rPr lang="en-GB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amlets Together and health, social care and welfare services to develop Phase 2 and Phase 3.</a:t>
            </a: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2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28" y="225307"/>
            <a:ext cx="8522167" cy="81146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algn="l">
              <a:spcBef>
                <a:spcPts val="88"/>
              </a:spcBef>
            </a:pPr>
            <a:r>
              <a:rPr lang="en-GB" sz="26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6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sz="2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715695" y="182640"/>
            <a:ext cx="6136584" cy="6394238"/>
            <a:chOff x="4682934" y="914387"/>
            <a:chExt cx="5229612" cy="5715000"/>
          </a:xfrm>
        </p:grpSpPr>
        <p:sp>
          <p:nvSpPr>
            <p:cNvPr id="23" name="object 4"/>
            <p:cNvSpPr/>
            <p:nvPr/>
          </p:nvSpPr>
          <p:spPr>
            <a:xfrm>
              <a:off x="4682934" y="914387"/>
              <a:ext cx="5229612" cy="5715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5"/>
            <p:cNvSpPr txBox="1"/>
            <p:nvPr/>
          </p:nvSpPr>
          <p:spPr>
            <a:xfrm>
              <a:off x="7160553" y="2848925"/>
              <a:ext cx="643255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feel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</a:t>
              </a:r>
              <a:r>
                <a:rPr sz="750" b="1" spc="-7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care  is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provided  safely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25" name="object 6"/>
            <p:cNvSpPr txBox="1"/>
            <p:nvPr/>
          </p:nvSpPr>
          <p:spPr>
            <a:xfrm>
              <a:off x="7958612" y="1027097"/>
              <a:ext cx="746760" cy="46545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065" marR="5080" indent="-635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able to  breathe</a:t>
              </a:r>
              <a:r>
                <a:rPr sz="750" b="1" spc="-6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cleaner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air in the place  where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live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26" name="object 7"/>
            <p:cNvSpPr txBox="1"/>
            <p:nvPr/>
          </p:nvSpPr>
          <p:spPr>
            <a:xfrm>
              <a:off x="6508887" y="1445656"/>
              <a:ext cx="721360" cy="46545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able to  support</a:t>
              </a:r>
              <a:r>
                <a:rPr sz="750" b="1" spc="-5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myself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and my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family  financially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27" name="object 8"/>
            <p:cNvSpPr txBox="1"/>
            <p:nvPr/>
          </p:nvSpPr>
          <p:spPr>
            <a:xfrm>
              <a:off x="5750087" y="2652129"/>
              <a:ext cx="546100" cy="490855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marR="5080" algn="ctr">
                <a:lnSpc>
                  <a:spcPct val="100000"/>
                </a:lnSpc>
                <a:spcBef>
                  <a:spcPts val="125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play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 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active part  in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  community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28" name="object 9"/>
            <p:cNvSpPr txBox="1"/>
            <p:nvPr/>
          </p:nvSpPr>
          <p:spPr>
            <a:xfrm>
              <a:off x="8654433" y="2115906"/>
              <a:ext cx="638810" cy="490855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065" marR="5080" algn="ctr">
                <a:lnSpc>
                  <a:spcPct val="100000"/>
                </a:lnSpc>
                <a:spcBef>
                  <a:spcPts val="125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satisfied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with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  home and 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where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</a:t>
              </a:r>
              <a:r>
                <a:rPr sz="750" b="1" spc="-5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live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29" name="object 10"/>
            <p:cNvSpPr txBox="1"/>
            <p:nvPr/>
          </p:nvSpPr>
          <p:spPr>
            <a:xfrm>
              <a:off x="6408978" y="3789440"/>
              <a:ext cx="677545" cy="46545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065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want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to see  best value 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and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quality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of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local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services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0" name="object 11"/>
            <p:cNvSpPr txBox="1"/>
            <p:nvPr/>
          </p:nvSpPr>
          <p:spPr>
            <a:xfrm>
              <a:off x="4941056" y="3687439"/>
              <a:ext cx="726440" cy="572770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indent="-635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able to  access the  services</a:t>
              </a:r>
              <a:r>
                <a:rPr sz="750" b="1" spc="-3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</a:t>
              </a:r>
              <a:r>
                <a:rPr sz="750" b="1" spc="-2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need,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to a safe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and 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high</a:t>
              </a:r>
              <a:r>
                <a:rPr sz="750" b="1" spc="-1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quality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1" name="object 12"/>
            <p:cNvSpPr txBox="1"/>
            <p:nvPr/>
          </p:nvSpPr>
          <p:spPr>
            <a:xfrm>
              <a:off x="7199510" y="4381530"/>
              <a:ext cx="725170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99060" marR="5080" indent="-86995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feel safe</a:t>
              </a:r>
              <a:r>
                <a:rPr sz="750" b="1" spc="-7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from 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harm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in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  community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2" name="object 13"/>
            <p:cNvSpPr txBox="1"/>
            <p:nvPr/>
          </p:nvSpPr>
          <p:spPr>
            <a:xfrm>
              <a:off x="5061183" y="1888935"/>
              <a:ext cx="644525" cy="46545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children  get the best  possible</a:t>
              </a:r>
              <a:r>
                <a:rPr sz="750" b="1" spc="-7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start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in</a:t>
              </a:r>
              <a:r>
                <a:rPr sz="750" b="1" spc="-1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life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3" name="object 14"/>
            <p:cNvSpPr txBox="1"/>
            <p:nvPr/>
          </p:nvSpPr>
          <p:spPr>
            <a:xfrm>
              <a:off x="8706725" y="4425113"/>
              <a:ext cx="713740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have a sense  of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control</a:t>
              </a:r>
              <a:r>
                <a:rPr sz="750" b="1" spc="-3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over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my</a:t>
              </a:r>
              <a:r>
                <a:rPr sz="750" b="1" spc="-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life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4" name="object 15"/>
            <p:cNvSpPr txBox="1"/>
            <p:nvPr/>
          </p:nvSpPr>
          <p:spPr>
            <a:xfrm>
              <a:off x="8804827" y="5440051"/>
              <a:ext cx="781685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supported  to</a:t>
              </a:r>
              <a:r>
                <a:rPr sz="750" b="1" spc="-3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make</a:t>
              </a:r>
              <a:r>
                <a:rPr sz="750" b="1" spc="-2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healthy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choices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5" name="object 16"/>
            <p:cNvSpPr txBox="1"/>
            <p:nvPr/>
          </p:nvSpPr>
          <p:spPr>
            <a:xfrm>
              <a:off x="7174556" y="2010223"/>
              <a:ext cx="518795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36830" marR="5080" indent="-24765" algn="just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It is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likely</a:t>
              </a:r>
              <a:r>
                <a:rPr sz="750" b="1" spc="-7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will live a  long</a:t>
              </a:r>
              <a:r>
                <a:rPr sz="750" b="1" spc="-1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life</a:t>
              </a:r>
              <a:endParaRPr sz="750" dirty="0">
                <a:latin typeface="Frutiger-Bold"/>
                <a:cs typeface="Frutiger-Bold"/>
              </a:endParaRPr>
            </a:p>
          </p:txBody>
        </p:sp>
        <p:sp>
          <p:nvSpPr>
            <p:cNvPr id="36" name="object 17"/>
            <p:cNvSpPr txBox="1"/>
            <p:nvPr/>
          </p:nvSpPr>
          <p:spPr>
            <a:xfrm>
              <a:off x="8958968" y="3463634"/>
              <a:ext cx="819785" cy="251460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65735" marR="5080" indent="-153670">
                <a:lnSpc>
                  <a:spcPts val="840"/>
                </a:lnSpc>
                <a:spcBef>
                  <a:spcPts val="204"/>
                </a:spcBef>
              </a:pP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and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motivated</a:t>
              </a:r>
              <a:r>
                <a:rPr sz="750" b="1" spc="-6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in  their</a:t>
              </a:r>
              <a:r>
                <a:rPr sz="750" b="1" spc="-1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work</a:t>
              </a:r>
              <a:endParaRPr sz="750" dirty="0">
                <a:latin typeface="Frutiger-Bold"/>
                <a:cs typeface="Frutiger-Bold"/>
              </a:endParaRPr>
            </a:p>
          </p:txBody>
        </p:sp>
        <p:sp>
          <p:nvSpPr>
            <p:cNvPr id="37" name="object 18"/>
            <p:cNvSpPr txBox="1"/>
            <p:nvPr/>
          </p:nvSpPr>
          <p:spPr>
            <a:xfrm>
              <a:off x="7534997" y="5624553"/>
              <a:ext cx="863600" cy="358775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indent="-635" algn="ctr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have a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good 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level</a:t>
              </a:r>
              <a:r>
                <a:rPr sz="750" b="1" spc="-2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of</a:t>
              </a:r>
              <a:r>
                <a:rPr sz="750" b="1" spc="-2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happiness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and</a:t>
              </a:r>
              <a:r>
                <a:rPr sz="750" b="1" spc="-1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wellbeing</a:t>
              </a:r>
              <a:endParaRPr sz="750">
                <a:latin typeface="Frutiger-Bold"/>
                <a:cs typeface="Frutiger-Bold"/>
              </a:endParaRPr>
            </a:p>
          </p:txBody>
        </p:sp>
        <p:sp>
          <p:nvSpPr>
            <p:cNvPr id="38" name="object 19"/>
            <p:cNvSpPr txBox="1"/>
            <p:nvPr/>
          </p:nvSpPr>
          <p:spPr>
            <a:xfrm>
              <a:off x="8011545" y="3184063"/>
              <a:ext cx="1873895" cy="310040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125855" marR="5080" indent="-78105">
                <a:lnSpc>
                  <a:spcPts val="840"/>
                </a:lnSpc>
                <a:spcBef>
                  <a:spcPts val="204"/>
                </a:spcBef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am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confident</a:t>
              </a:r>
              <a:r>
                <a:rPr sz="750" b="1" spc="-6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that  those</a:t>
              </a:r>
              <a:r>
                <a:rPr sz="750" b="1" spc="-1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providing</a:t>
              </a:r>
              <a:endParaRPr sz="750" dirty="0">
                <a:latin typeface="Frutiger-Bold"/>
                <a:cs typeface="Frutiger-Bold"/>
              </a:endParaRPr>
            </a:p>
            <a:p>
              <a:pPr marL="12700">
                <a:lnSpc>
                  <a:spcPts val="860"/>
                </a:lnSpc>
                <a:tabLst>
                  <a:tab pos="1063625" algn="l"/>
                </a:tabLst>
              </a:pP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have</a:t>
              </a:r>
              <a:r>
                <a:rPr sz="750" b="1" spc="20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a</a:t>
              </a:r>
              <a:r>
                <a:rPr sz="750" b="1" spc="1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positive	</a:t>
              </a:r>
              <a:r>
                <a:rPr sz="1125" b="1" spc="22" baseline="3703" dirty="0">
                  <a:solidFill>
                    <a:srgbClr val="231F20"/>
                  </a:solidFill>
                  <a:latin typeface="Frutiger-Bold"/>
                  <a:cs typeface="Frutiger-Bold"/>
                </a:rPr>
                <a:t>my </a:t>
              </a:r>
              <a:r>
                <a:rPr sz="1125" b="1" spc="7" baseline="3703" dirty="0">
                  <a:solidFill>
                    <a:srgbClr val="231F20"/>
                  </a:solidFill>
                  <a:latin typeface="Frutiger-Bold"/>
                  <a:cs typeface="Frutiger-Bold"/>
                </a:rPr>
                <a:t>care are</a:t>
              </a:r>
              <a:r>
                <a:rPr sz="1125" b="1" spc="-75" baseline="3703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1125" b="1" spc="15" baseline="3703" dirty="0">
                  <a:solidFill>
                    <a:srgbClr val="231F20"/>
                  </a:solidFill>
                  <a:latin typeface="Frutiger-Bold"/>
                  <a:cs typeface="Frutiger-Bold"/>
                </a:rPr>
                <a:t>skilled</a:t>
              </a:r>
              <a:endParaRPr sz="1125" baseline="3703" dirty="0">
                <a:latin typeface="Frutiger-Bold"/>
                <a:cs typeface="Frutiger-Bold"/>
              </a:endParaRPr>
            </a:p>
          </p:txBody>
        </p:sp>
        <p:sp>
          <p:nvSpPr>
            <p:cNvPr id="39" name="object 20"/>
            <p:cNvSpPr txBox="1"/>
            <p:nvPr/>
          </p:nvSpPr>
          <p:spPr>
            <a:xfrm>
              <a:off x="7862842" y="3467918"/>
              <a:ext cx="808990" cy="251460"/>
            </a:xfrm>
            <a:prstGeom prst="rect">
              <a:avLst/>
            </a:prstGeom>
          </p:spPr>
          <p:txBody>
            <a:bodyPr vert="horz" wrap="square" lIns="0" tIns="26034" rIns="0" bIns="0" rtlCol="0">
              <a:spAutoFit/>
            </a:bodyPr>
            <a:lstStyle/>
            <a:p>
              <a:pPr marL="12700" marR="5080" indent="76200">
                <a:lnSpc>
                  <a:spcPts val="840"/>
                </a:lnSpc>
                <a:spcBef>
                  <a:spcPts val="204"/>
                </a:spcBef>
              </a:pP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experience of  the services </a:t>
              </a:r>
              <a:r>
                <a:rPr sz="750" b="1" spc="5" dirty="0">
                  <a:solidFill>
                    <a:srgbClr val="231F20"/>
                  </a:solidFill>
                  <a:latin typeface="Frutiger-Bold"/>
                  <a:cs typeface="Frutiger-Bold"/>
                </a:rPr>
                <a:t>I</a:t>
              </a:r>
              <a:r>
                <a:rPr sz="750" b="1" spc="-65" dirty="0">
                  <a:solidFill>
                    <a:srgbClr val="231F20"/>
                  </a:solidFill>
                  <a:latin typeface="Frutiger-Bold"/>
                  <a:cs typeface="Frutiger-Bold"/>
                </a:rPr>
                <a:t> </a:t>
              </a:r>
              <a:r>
                <a:rPr sz="750" b="1" spc="10" dirty="0">
                  <a:solidFill>
                    <a:srgbClr val="231F20"/>
                  </a:solidFill>
                  <a:latin typeface="Frutiger-Bold"/>
                  <a:cs typeface="Frutiger-Bold"/>
                </a:rPr>
                <a:t>use</a:t>
              </a:r>
              <a:endParaRPr sz="750">
                <a:latin typeface="Frutiger-Bold"/>
                <a:cs typeface="Frutiger-Bold"/>
              </a:endParaRP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>
          <a:xfrm>
            <a:off x="252401" y="220279"/>
            <a:ext cx="4175583" cy="976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Tower Hamlets Together</a:t>
            </a:r>
          </a:p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Framework</a:t>
            </a:r>
            <a:endParaRPr lang="en-GB" sz="2800" b="1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14</a:t>
            </a:fld>
            <a:endParaRPr lang="en-GB"/>
          </a:p>
        </p:txBody>
      </p:sp>
      <p:grpSp>
        <p:nvGrpSpPr>
          <p:cNvPr id="41" name="Group 40"/>
          <p:cNvGrpSpPr/>
          <p:nvPr/>
        </p:nvGrpSpPr>
        <p:grpSpPr>
          <a:xfrm>
            <a:off x="395536" y="5917440"/>
            <a:ext cx="1733801" cy="680085"/>
            <a:chOff x="6876257" y="188640"/>
            <a:chExt cx="2019340" cy="792088"/>
          </a:xfrm>
        </p:grpSpPr>
        <p:pic>
          <p:nvPicPr>
            <p:cNvPr id="4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87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15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1026719" y="1700808"/>
            <a:ext cx="6984776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000" b="1" spc="-15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spc="-15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1" spc="-15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400" b="1" spc="-15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7963743" y="4279576"/>
            <a:ext cx="594907" cy="1852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/>
          <p:nvPr/>
        </p:nvSpPr>
        <p:spPr>
          <a:xfrm>
            <a:off x="6926370" y="4258710"/>
            <a:ext cx="986393" cy="18785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16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8032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  <a:br>
              <a:rPr lang="en-GB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Akbal Ahmed,</a:t>
            </a:r>
            <a: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commissioning manager, </a:t>
            </a:r>
            <a:r>
              <a:rPr lang="en-GB" sz="2700" spc="-15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ntegrated Commissioning</a:t>
            </a:r>
            <a: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700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700" spc="-15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2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8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826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88640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Information and Advice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integration?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put it simply, a more </a:t>
            </a:r>
            <a:r>
              <a:rPr lang="en-GB" sz="24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co-ordinated and integrated </a:t>
            </a:r>
            <a:r>
              <a:rPr lang="en-GB" sz="2400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across health, welfare and social care will improve the </a:t>
            </a:r>
            <a:r>
              <a:rPr lang="en-GB" sz="24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 and outcomes for residents </a:t>
            </a:r>
            <a:r>
              <a:rPr lang="en-GB" sz="2400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access information and advice services.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4192060" y="4106414"/>
            <a:ext cx="4192457" cy="2278181"/>
            <a:chOff x="5993996" y="4417830"/>
            <a:chExt cx="4192457" cy="2278181"/>
          </a:xfrm>
        </p:grpSpPr>
        <p:sp>
          <p:nvSpPr>
            <p:cNvPr id="8" name="object 7"/>
            <p:cNvSpPr/>
            <p:nvPr/>
          </p:nvSpPr>
          <p:spPr>
            <a:xfrm>
              <a:off x="8243021" y="4667044"/>
              <a:ext cx="613410" cy="389255"/>
            </a:xfrm>
            <a:custGeom>
              <a:avLst/>
              <a:gdLst/>
              <a:ahLst/>
              <a:cxnLst/>
              <a:rect l="l" t="t" r="r" b="b"/>
              <a:pathLst>
                <a:path w="613409" h="389254">
                  <a:moveTo>
                    <a:pt x="306628" y="0"/>
                  </a:moveTo>
                  <a:lnTo>
                    <a:pt x="256896" y="4012"/>
                  </a:lnTo>
                  <a:lnTo>
                    <a:pt x="209717" y="15630"/>
                  </a:lnTo>
                  <a:lnTo>
                    <a:pt x="165722" y="34221"/>
                  </a:lnTo>
                  <a:lnTo>
                    <a:pt x="125545" y="59154"/>
                  </a:lnTo>
                  <a:lnTo>
                    <a:pt x="89815" y="89800"/>
                  </a:lnTo>
                  <a:lnTo>
                    <a:pt x="59166" y="125526"/>
                  </a:lnTo>
                  <a:lnTo>
                    <a:pt x="34228" y="165701"/>
                  </a:lnTo>
                  <a:lnTo>
                    <a:pt x="15633" y="209695"/>
                  </a:lnTo>
                  <a:lnTo>
                    <a:pt x="4013" y="256877"/>
                  </a:lnTo>
                  <a:lnTo>
                    <a:pt x="0" y="306616"/>
                  </a:lnTo>
                  <a:lnTo>
                    <a:pt x="726" y="327822"/>
                  </a:lnTo>
                  <a:lnTo>
                    <a:pt x="2870" y="348645"/>
                  </a:lnTo>
                  <a:lnTo>
                    <a:pt x="6375" y="369036"/>
                  </a:lnTo>
                  <a:lnTo>
                    <a:pt x="11188" y="388950"/>
                  </a:lnTo>
                  <a:lnTo>
                    <a:pt x="602056" y="388950"/>
                  </a:lnTo>
                  <a:lnTo>
                    <a:pt x="606869" y="369036"/>
                  </a:lnTo>
                  <a:lnTo>
                    <a:pt x="610374" y="348645"/>
                  </a:lnTo>
                  <a:lnTo>
                    <a:pt x="612518" y="327822"/>
                  </a:lnTo>
                  <a:lnTo>
                    <a:pt x="613244" y="306616"/>
                  </a:lnTo>
                  <a:lnTo>
                    <a:pt x="609230" y="256877"/>
                  </a:lnTo>
                  <a:lnTo>
                    <a:pt x="597608" y="209695"/>
                  </a:lnTo>
                  <a:lnTo>
                    <a:pt x="579011" y="165701"/>
                  </a:lnTo>
                  <a:lnTo>
                    <a:pt x="554071" y="125526"/>
                  </a:lnTo>
                  <a:lnTo>
                    <a:pt x="523420" y="89800"/>
                  </a:lnTo>
                  <a:lnTo>
                    <a:pt x="487691" y="59154"/>
                  </a:lnTo>
                  <a:lnTo>
                    <a:pt x="447515" y="34221"/>
                  </a:lnTo>
                  <a:lnTo>
                    <a:pt x="403524" y="15630"/>
                  </a:lnTo>
                  <a:lnTo>
                    <a:pt x="356351" y="4012"/>
                  </a:lnTo>
                  <a:lnTo>
                    <a:pt x="306628" y="0"/>
                  </a:lnTo>
                  <a:close/>
                </a:path>
              </a:pathLst>
            </a:custGeom>
            <a:solidFill>
              <a:srgbClr val="321D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/>
            <p:cNvSpPr/>
            <p:nvPr/>
          </p:nvSpPr>
          <p:spPr>
            <a:xfrm>
              <a:off x="8218805" y="5648553"/>
              <a:ext cx="99695" cy="380365"/>
            </a:xfrm>
            <a:custGeom>
              <a:avLst/>
              <a:gdLst/>
              <a:ahLst/>
              <a:cxnLst/>
              <a:rect l="l" t="t" r="r" b="b"/>
              <a:pathLst>
                <a:path w="99695" h="380364">
                  <a:moveTo>
                    <a:pt x="99593" y="380187"/>
                  </a:moveTo>
                  <a:lnTo>
                    <a:pt x="0" y="380187"/>
                  </a:lnTo>
                  <a:lnTo>
                    <a:pt x="0" y="0"/>
                  </a:lnTo>
                  <a:lnTo>
                    <a:pt x="99593" y="0"/>
                  </a:lnTo>
                  <a:lnTo>
                    <a:pt x="99593" y="380187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9"/>
            <p:cNvSpPr/>
            <p:nvPr/>
          </p:nvSpPr>
          <p:spPr>
            <a:xfrm>
              <a:off x="8336140" y="6340855"/>
              <a:ext cx="154940" cy="292735"/>
            </a:xfrm>
            <a:custGeom>
              <a:avLst/>
              <a:gdLst/>
              <a:ahLst/>
              <a:cxnLst/>
              <a:rect l="l" t="t" r="r" b="b"/>
              <a:pathLst>
                <a:path w="154940" h="292734">
                  <a:moveTo>
                    <a:pt x="0" y="292379"/>
                  </a:moveTo>
                  <a:lnTo>
                    <a:pt x="154368" y="292379"/>
                  </a:lnTo>
                  <a:lnTo>
                    <a:pt x="154368" y="0"/>
                  </a:lnTo>
                  <a:lnTo>
                    <a:pt x="0" y="0"/>
                  </a:lnTo>
                  <a:lnTo>
                    <a:pt x="0" y="292379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0"/>
            <p:cNvSpPr/>
            <p:nvPr/>
          </p:nvSpPr>
          <p:spPr>
            <a:xfrm>
              <a:off x="8610930" y="6340855"/>
              <a:ext cx="154940" cy="292735"/>
            </a:xfrm>
            <a:custGeom>
              <a:avLst/>
              <a:gdLst/>
              <a:ahLst/>
              <a:cxnLst/>
              <a:rect l="l" t="t" r="r" b="b"/>
              <a:pathLst>
                <a:path w="154940" h="292734">
                  <a:moveTo>
                    <a:pt x="0" y="292379"/>
                  </a:moveTo>
                  <a:lnTo>
                    <a:pt x="154368" y="292379"/>
                  </a:lnTo>
                  <a:lnTo>
                    <a:pt x="154368" y="0"/>
                  </a:lnTo>
                  <a:lnTo>
                    <a:pt x="0" y="0"/>
                  </a:lnTo>
                  <a:lnTo>
                    <a:pt x="0" y="292379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1"/>
            <p:cNvSpPr/>
            <p:nvPr/>
          </p:nvSpPr>
          <p:spPr>
            <a:xfrm>
              <a:off x="8262788" y="4749356"/>
              <a:ext cx="576580" cy="576580"/>
            </a:xfrm>
            <a:custGeom>
              <a:avLst/>
              <a:gdLst/>
              <a:ahLst/>
              <a:cxnLst/>
              <a:rect l="l" t="t" r="r" b="b"/>
              <a:pathLst>
                <a:path w="576579" h="576579">
                  <a:moveTo>
                    <a:pt x="288226" y="0"/>
                  </a:moveTo>
                  <a:lnTo>
                    <a:pt x="241481" y="3773"/>
                  </a:lnTo>
                  <a:lnTo>
                    <a:pt x="197134" y="14696"/>
                  </a:lnTo>
                  <a:lnTo>
                    <a:pt x="155781" y="32176"/>
                  </a:lnTo>
                  <a:lnTo>
                    <a:pt x="118015" y="55618"/>
                  </a:lnTo>
                  <a:lnTo>
                    <a:pt x="84429" y="84429"/>
                  </a:lnTo>
                  <a:lnTo>
                    <a:pt x="55618" y="118015"/>
                  </a:lnTo>
                  <a:lnTo>
                    <a:pt x="32176" y="155781"/>
                  </a:lnTo>
                  <a:lnTo>
                    <a:pt x="14696" y="197134"/>
                  </a:lnTo>
                  <a:lnTo>
                    <a:pt x="3773" y="241481"/>
                  </a:lnTo>
                  <a:lnTo>
                    <a:pt x="0" y="288226"/>
                  </a:lnTo>
                  <a:lnTo>
                    <a:pt x="3773" y="334964"/>
                  </a:lnTo>
                  <a:lnTo>
                    <a:pt x="14696" y="379304"/>
                  </a:lnTo>
                  <a:lnTo>
                    <a:pt x="32176" y="420651"/>
                  </a:lnTo>
                  <a:lnTo>
                    <a:pt x="55618" y="458413"/>
                  </a:lnTo>
                  <a:lnTo>
                    <a:pt x="84429" y="491994"/>
                  </a:lnTo>
                  <a:lnTo>
                    <a:pt x="118015" y="520802"/>
                  </a:lnTo>
                  <a:lnTo>
                    <a:pt x="155781" y="544241"/>
                  </a:lnTo>
                  <a:lnTo>
                    <a:pt x="197134" y="561719"/>
                  </a:lnTo>
                  <a:lnTo>
                    <a:pt x="241481" y="572642"/>
                  </a:lnTo>
                  <a:lnTo>
                    <a:pt x="288226" y="576414"/>
                  </a:lnTo>
                  <a:lnTo>
                    <a:pt x="334970" y="572642"/>
                  </a:lnTo>
                  <a:lnTo>
                    <a:pt x="379314" y="561719"/>
                  </a:lnTo>
                  <a:lnTo>
                    <a:pt x="420663" y="544241"/>
                  </a:lnTo>
                  <a:lnTo>
                    <a:pt x="458424" y="520802"/>
                  </a:lnTo>
                  <a:lnTo>
                    <a:pt x="492004" y="491994"/>
                  </a:lnTo>
                  <a:lnTo>
                    <a:pt x="520809" y="458413"/>
                  </a:lnTo>
                  <a:lnTo>
                    <a:pt x="544246" y="420651"/>
                  </a:lnTo>
                  <a:lnTo>
                    <a:pt x="561722" y="379304"/>
                  </a:lnTo>
                  <a:lnTo>
                    <a:pt x="572642" y="334964"/>
                  </a:lnTo>
                  <a:lnTo>
                    <a:pt x="576414" y="288226"/>
                  </a:lnTo>
                  <a:lnTo>
                    <a:pt x="572642" y="241481"/>
                  </a:lnTo>
                  <a:lnTo>
                    <a:pt x="561722" y="197134"/>
                  </a:lnTo>
                  <a:lnTo>
                    <a:pt x="544246" y="155781"/>
                  </a:lnTo>
                  <a:lnTo>
                    <a:pt x="520809" y="118015"/>
                  </a:lnTo>
                  <a:lnTo>
                    <a:pt x="492004" y="84429"/>
                  </a:lnTo>
                  <a:lnTo>
                    <a:pt x="458424" y="55618"/>
                  </a:lnTo>
                  <a:lnTo>
                    <a:pt x="420663" y="32176"/>
                  </a:lnTo>
                  <a:lnTo>
                    <a:pt x="379314" y="14696"/>
                  </a:lnTo>
                  <a:lnTo>
                    <a:pt x="334970" y="3773"/>
                  </a:lnTo>
                  <a:lnTo>
                    <a:pt x="288226" y="0"/>
                  </a:lnTo>
                  <a:close/>
                </a:path>
              </a:pathLst>
            </a:custGeom>
            <a:solidFill>
              <a:srgbClr val="9566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2"/>
            <p:cNvSpPr/>
            <p:nvPr/>
          </p:nvSpPr>
          <p:spPr>
            <a:xfrm>
              <a:off x="8262454" y="4748682"/>
              <a:ext cx="490220" cy="473709"/>
            </a:xfrm>
            <a:custGeom>
              <a:avLst/>
              <a:gdLst/>
              <a:ahLst/>
              <a:cxnLst/>
              <a:rect l="l" t="t" r="r" b="b"/>
              <a:pathLst>
                <a:path w="490220" h="473710">
                  <a:moveTo>
                    <a:pt x="288518" y="0"/>
                  </a:moveTo>
                  <a:lnTo>
                    <a:pt x="241718" y="3777"/>
                  </a:lnTo>
                  <a:lnTo>
                    <a:pt x="197323" y="14712"/>
                  </a:lnTo>
                  <a:lnTo>
                    <a:pt x="155926" y="32210"/>
                  </a:lnTo>
                  <a:lnTo>
                    <a:pt x="118122" y="55677"/>
                  </a:lnTo>
                  <a:lnTo>
                    <a:pt x="84504" y="84518"/>
                  </a:lnTo>
                  <a:lnTo>
                    <a:pt x="55666" y="118138"/>
                  </a:lnTo>
                  <a:lnTo>
                    <a:pt x="32203" y="155943"/>
                  </a:lnTo>
                  <a:lnTo>
                    <a:pt x="14708" y="197338"/>
                  </a:lnTo>
                  <a:lnTo>
                    <a:pt x="3776" y="241728"/>
                  </a:lnTo>
                  <a:lnTo>
                    <a:pt x="0" y="288518"/>
                  </a:lnTo>
                  <a:lnTo>
                    <a:pt x="3776" y="335339"/>
                  </a:lnTo>
                  <a:lnTo>
                    <a:pt x="14708" y="379752"/>
                  </a:lnTo>
                  <a:lnTo>
                    <a:pt x="32203" y="421163"/>
                  </a:lnTo>
                  <a:lnTo>
                    <a:pt x="89006" y="459926"/>
                  </a:lnTo>
                  <a:lnTo>
                    <a:pt x="132852" y="469719"/>
                  </a:lnTo>
                  <a:lnTo>
                    <a:pt x="178790" y="473090"/>
                  </a:lnTo>
                  <a:lnTo>
                    <a:pt x="224735" y="469719"/>
                  </a:lnTo>
                  <a:lnTo>
                    <a:pt x="268586" y="459926"/>
                  </a:lnTo>
                  <a:lnTo>
                    <a:pt x="309862" y="444192"/>
                  </a:lnTo>
                  <a:lnTo>
                    <a:pt x="348082" y="422999"/>
                  </a:lnTo>
                  <a:lnTo>
                    <a:pt x="382766" y="396828"/>
                  </a:lnTo>
                  <a:lnTo>
                    <a:pt x="413433" y="366160"/>
                  </a:lnTo>
                  <a:lnTo>
                    <a:pt x="439603" y="331475"/>
                  </a:lnTo>
                  <a:lnTo>
                    <a:pt x="460793" y="293254"/>
                  </a:lnTo>
                  <a:lnTo>
                    <a:pt x="476524" y="251980"/>
                  </a:lnTo>
                  <a:lnTo>
                    <a:pt x="486316" y="208133"/>
                  </a:lnTo>
                  <a:lnTo>
                    <a:pt x="489686" y="162194"/>
                  </a:lnTo>
                  <a:lnTo>
                    <a:pt x="486316" y="116254"/>
                  </a:lnTo>
                  <a:lnTo>
                    <a:pt x="476524" y="72407"/>
                  </a:lnTo>
                  <a:lnTo>
                    <a:pt x="421113" y="32210"/>
                  </a:lnTo>
                  <a:lnTo>
                    <a:pt x="379712" y="14712"/>
                  </a:lnTo>
                  <a:lnTo>
                    <a:pt x="335316" y="3777"/>
                  </a:lnTo>
                  <a:lnTo>
                    <a:pt x="288518" y="0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3"/>
            <p:cNvSpPr/>
            <p:nvPr/>
          </p:nvSpPr>
          <p:spPr>
            <a:xfrm>
              <a:off x="8496827" y="5189625"/>
              <a:ext cx="109855" cy="55880"/>
            </a:xfrm>
            <a:custGeom>
              <a:avLst/>
              <a:gdLst/>
              <a:ahLst/>
              <a:cxnLst/>
              <a:rect l="l" t="t" r="r" b="b"/>
              <a:pathLst>
                <a:path w="109854" h="55879">
                  <a:moveTo>
                    <a:pt x="109435" y="0"/>
                  </a:moveTo>
                  <a:lnTo>
                    <a:pt x="25" y="0"/>
                  </a:lnTo>
                  <a:lnTo>
                    <a:pt x="0" y="749"/>
                  </a:lnTo>
                  <a:lnTo>
                    <a:pt x="4300" y="22060"/>
                  </a:lnTo>
                  <a:lnTo>
                    <a:pt x="16028" y="39463"/>
                  </a:lnTo>
                  <a:lnTo>
                    <a:pt x="33427" y="51196"/>
                  </a:lnTo>
                  <a:lnTo>
                    <a:pt x="54736" y="55498"/>
                  </a:lnTo>
                  <a:lnTo>
                    <a:pt x="76053" y="51196"/>
                  </a:lnTo>
                  <a:lnTo>
                    <a:pt x="93456" y="39463"/>
                  </a:lnTo>
                  <a:lnTo>
                    <a:pt x="105186" y="22060"/>
                  </a:lnTo>
                  <a:lnTo>
                    <a:pt x="109486" y="749"/>
                  </a:lnTo>
                  <a:lnTo>
                    <a:pt x="109435" y="0"/>
                  </a:lnTo>
                  <a:close/>
                </a:path>
              </a:pathLst>
            </a:custGeom>
            <a:solidFill>
              <a:srgbClr val="A839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4"/>
            <p:cNvSpPr/>
            <p:nvPr/>
          </p:nvSpPr>
          <p:spPr>
            <a:xfrm>
              <a:off x="8218940" y="5347763"/>
              <a:ext cx="664210" cy="687705"/>
            </a:xfrm>
            <a:custGeom>
              <a:avLst/>
              <a:gdLst/>
              <a:ahLst/>
              <a:cxnLst/>
              <a:rect l="l" t="t" r="r" b="b"/>
              <a:pathLst>
                <a:path w="664209" h="687704">
                  <a:moveTo>
                    <a:pt x="564502" y="306857"/>
                  </a:moveTo>
                  <a:lnTo>
                    <a:pt x="99263" y="306857"/>
                  </a:lnTo>
                  <a:lnTo>
                    <a:pt x="99263" y="687184"/>
                  </a:lnTo>
                  <a:lnTo>
                    <a:pt x="181470" y="687184"/>
                  </a:lnTo>
                  <a:lnTo>
                    <a:pt x="181470" y="535266"/>
                  </a:lnTo>
                  <a:lnTo>
                    <a:pt x="564502" y="535266"/>
                  </a:lnTo>
                  <a:lnTo>
                    <a:pt x="564502" y="306857"/>
                  </a:lnTo>
                  <a:close/>
                </a:path>
                <a:path w="664209" h="687704">
                  <a:moveTo>
                    <a:pt x="564502" y="535266"/>
                  </a:moveTo>
                  <a:lnTo>
                    <a:pt x="482701" y="535266"/>
                  </a:lnTo>
                  <a:lnTo>
                    <a:pt x="482701" y="687184"/>
                  </a:lnTo>
                  <a:lnTo>
                    <a:pt x="564502" y="687184"/>
                  </a:lnTo>
                  <a:lnTo>
                    <a:pt x="564502" y="535266"/>
                  </a:lnTo>
                  <a:close/>
                </a:path>
                <a:path w="664209" h="687704">
                  <a:moveTo>
                    <a:pt x="332105" y="0"/>
                  </a:moveTo>
                  <a:lnTo>
                    <a:pt x="290355" y="1667"/>
                  </a:lnTo>
                  <a:lnTo>
                    <a:pt x="251345" y="6216"/>
                  </a:lnTo>
                  <a:lnTo>
                    <a:pt x="215041" y="13565"/>
                  </a:lnTo>
                  <a:lnTo>
                    <a:pt x="181470" y="23634"/>
                  </a:lnTo>
                  <a:lnTo>
                    <a:pt x="144462" y="39306"/>
                  </a:lnTo>
                  <a:lnTo>
                    <a:pt x="109156" y="60464"/>
                  </a:lnTo>
                  <a:lnTo>
                    <a:pt x="106108" y="62547"/>
                  </a:lnTo>
                  <a:lnTo>
                    <a:pt x="75387" y="88938"/>
                  </a:lnTo>
                  <a:lnTo>
                    <a:pt x="49034" y="120472"/>
                  </a:lnTo>
                  <a:lnTo>
                    <a:pt x="38404" y="137071"/>
                  </a:lnTo>
                  <a:lnTo>
                    <a:pt x="37655" y="138277"/>
                  </a:lnTo>
                  <a:lnTo>
                    <a:pt x="18122" y="180479"/>
                  </a:lnTo>
                  <a:lnTo>
                    <a:pt x="13462" y="194754"/>
                  </a:lnTo>
                  <a:lnTo>
                    <a:pt x="12801" y="196786"/>
                  </a:lnTo>
                  <a:lnTo>
                    <a:pt x="7569" y="217462"/>
                  </a:lnTo>
                  <a:lnTo>
                    <a:pt x="6515" y="222580"/>
                  </a:lnTo>
                  <a:lnTo>
                    <a:pt x="5143" y="229882"/>
                  </a:lnTo>
                  <a:lnTo>
                    <a:pt x="4546" y="233616"/>
                  </a:lnTo>
                  <a:lnTo>
                    <a:pt x="3911" y="237362"/>
                  </a:lnTo>
                  <a:lnTo>
                    <a:pt x="3378" y="241122"/>
                  </a:lnTo>
                  <a:lnTo>
                    <a:pt x="2895" y="244932"/>
                  </a:lnTo>
                  <a:lnTo>
                    <a:pt x="2235" y="250647"/>
                  </a:lnTo>
                  <a:lnTo>
                    <a:pt x="1790" y="255066"/>
                  </a:lnTo>
                  <a:lnTo>
                    <a:pt x="1524" y="257340"/>
                  </a:lnTo>
                  <a:lnTo>
                    <a:pt x="647" y="268109"/>
                  </a:lnTo>
                  <a:lnTo>
                    <a:pt x="292" y="274065"/>
                  </a:lnTo>
                  <a:lnTo>
                    <a:pt x="51" y="282867"/>
                  </a:lnTo>
                  <a:lnTo>
                    <a:pt x="0" y="297764"/>
                  </a:lnTo>
                  <a:lnTo>
                    <a:pt x="25" y="306857"/>
                  </a:lnTo>
                  <a:lnTo>
                    <a:pt x="664184" y="306857"/>
                  </a:lnTo>
                  <a:lnTo>
                    <a:pt x="664146" y="282867"/>
                  </a:lnTo>
                  <a:lnTo>
                    <a:pt x="661136" y="244030"/>
                  </a:lnTo>
                  <a:lnTo>
                    <a:pt x="653986" y="206425"/>
                  </a:lnTo>
                  <a:lnTo>
                    <a:pt x="640334" y="165950"/>
                  </a:lnTo>
                  <a:lnTo>
                    <a:pt x="623582" y="133426"/>
                  </a:lnTo>
                  <a:lnTo>
                    <a:pt x="620001" y="127711"/>
                  </a:lnTo>
                  <a:lnTo>
                    <a:pt x="594321" y="94741"/>
                  </a:lnTo>
                  <a:lnTo>
                    <a:pt x="594080" y="94449"/>
                  </a:lnTo>
                  <a:lnTo>
                    <a:pt x="562762" y="66116"/>
                  </a:lnTo>
                  <a:lnTo>
                    <a:pt x="530098" y="44818"/>
                  </a:lnTo>
                  <a:lnTo>
                    <a:pt x="489978" y="26263"/>
                  </a:lnTo>
                  <a:lnTo>
                    <a:pt x="483273" y="23837"/>
                  </a:lnTo>
                  <a:lnTo>
                    <a:pt x="482701" y="23596"/>
                  </a:lnTo>
                  <a:lnTo>
                    <a:pt x="449126" y="13549"/>
                  </a:lnTo>
                  <a:lnTo>
                    <a:pt x="412813" y="6211"/>
                  </a:lnTo>
                  <a:lnTo>
                    <a:pt x="373795" y="1667"/>
                  </a:lnTo>
                  <a:lnTo>
                    <a:pt x="332105" y="0"/>
                  </a:lnTo>
                  <a:close/>
                </a:path>
                <a:path w="664209" h="687704">
                  <a:moveTo>
                    <a:pt x="181470" y="23596"/>
                  </a:move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5"/>
            <p:cNvSpPr/>
            <p:nvPr/>
          </p:nvSpPr>
          <p:spPr>
            <a:xfrm>
              <a:off x="8379957" y="5364298"/>
              <a:ext cx="0" cy="337820"/>
            </a:xfrm>
            <a:custGeom>
              <a:avLst/>
              <a:gdLst/>
              <a:ahLst/>
              <a:cxnLst/>
              <a:rect l="l" t="t" r="r" b="b"/>
              <a:pathLst>
                <a:path h="337820">
                  <a:moveTo>
                    <a:pt x="0" y="0"/>
                  </a:moveTo>
                  <a:lnTo>
                    <a:pt x="0" y="337201"/>
                  </a:lnTo>
                </a:path>
              </a:pathLst>
            </a:custGeom>
            <a:ln w="37693">
              <a:solidFill>
                <a:srgbClr val="E5E5E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6"/>
            <p:cNvSpPr/>
            <p:nvPr/>
          </p:nvSpPr>
          <p:spPr>
            <a:xfrm>
              <a:off x="8713119" y="5364298"/>
              <a:ext cx="0" cy="337820"/>
            </a:xfrm>
            <a:custGeom>
              <a:avLst/>
              <a:gdLst/>
              <a:ahLst/>
              <a:cxnLst/>
              <a:rect l="l" t="t" r="r" b="b"/>
              <a:pathLst>
                <a:path h="337820">
                  <a:moveTo>
                    <a:pt x="0" y="0"/>
                  </a:moveTo>
                  <a:lnTo>
                    <a:pt x="0" y="337201"/>
                  </a:lnTo>
                </a:path>
              </a:pathLst>
            </a:custGeom>
            <a:ln w="37668">
              <a:solidFill>
                <a:srgbClr val="E5E5E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7"/>
            <p:cNvSpPr/>
            <p:nvPr/>
          </p:nvSpPr>
          <p:spPr>
            <a:xfrm>
              <a:off x="8218815" y="5979651"/>
              <a:ext cx="99618" cy="995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8"/>
            <p:cNvSpPr/>
            <p:nvPr/>
          </p:nvSpPr>
          <p:spPr>
            <a:xfrm>
              <a:off x="8308157" y="6574862"/>
              <a:ext cx="210571" cy="12114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9"/>
            <p:cNvSpPr/>
            <p:nvPr/>
          </p:nvSpPr>
          <p:spPr>
            <a:xfrm>
              <a:off x="8583141" y="6574862"/>
              <a:ext cx="210579" cy="1211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0"/>
            <p:cNvSpPr/>
            <p:nvPr/>
          </p:nvSpPr>
          <p:spPr>
            <a:xfrm>
              <a:off x="8484901" y="5310723"/>
              <a:ext cx="132323" cy="8253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1"/>
            <p:cNvSpPr/>
            <p:nvPr/>
          </p:nvSpPr>
          <p:spPr>
            <a:xfrm>
              <a:off x="8215937" y="5032980"/>
              <a:ext cx="93497" cy="9349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2"/>
            <p:cNvSpPr/>
            <p:nvPr/>
          </p:nvSpPr>
          <p:spPr>
            <a:xfrm>
              <a:off x="8793019" y="5032980"/>
              <a:ext cx="93484" cy="9349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3"/>
            <p:cNvSpPr/>
            <p:nvPr/>
          </p:nvSpPr>
          <p:spPr>
            <a:xfrm>
              <a:off x="8411812" y="5035005"/>
              <a:ext cx="36195" cy="36195"/>
            </a:xfrm>
            <a:custGeom>
              <a:avLst/>
              <a:gdLst/>
              <a:ahLst/>
              <a:cxnLst/>
              <a:rect l="l" t="t" r="r" b="b"/>
              <a:pathLst>
                <a:path w="36195" h="36195">
                  <a:moveTo>
                    <a:pt x="27711" y="0"/>
                  </a:moveTo>
                  <a:lnTo>
                    <a:pt x="7962" y="0"/>
                  </a:lnTo>
                  <a:lnTo>
                    <a:pt x="0" y="7962"/>
                  </a:lnTo>
                  <a:lnTo>
                    <a:pt x="0" y="27698"/>
                  </a:lnTo>
                  <a:lnTo>
                    <a:pt x="7962" y="35686"/>
                  </a:lnTo>
                  <a:lnTo>
                    <a:pt x="27711" y="35686"/>
                  </a:lnTo>
                  <a:lnTo>
                    <a:pt x="35725" y="27698"/>
                  </a:lnTo>
                  <a:lnTo>
                    <a:pt x="35725" y="7962"/>
                  </a:lnTo>
                  <a:lnTo>
                    <a:pt x="27711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4"/>
            <p:cNvSpPr/>
            <p:nvPr/>
          </p:nvSpPr>
          <p:spPr>
            <a:xfrm>
              <a:off x="8655004" y="5035005"/>
              <a:ext cx="36195" cy="36195"/>
            </a:xfrm>
            <a:custGeom>
              <a:avLst/>
              <a:gdLst/>
              <a:ahLst/>
              <a:cxnLst/>
              <a:rect l="l" t="t" r="r" b="b"/>
              <a:pathLst>
                <a:path w="36195" h="36195">
                  <a:moveTo>
                    <a:pt x="27711" y="0"/>
                  </a:moveTo>
                  <a:lnTo>
                    <a:pt x="7962" y="0"/>
                  </a:lnTo>
                  <a:lnTo>
                    <a:pt x="0" y="7962"/>
                  </a:lnTo>
                  <a:lnTo>
                    <a:pt x="0" y="27698"/>
                  </a:lnTo>
                  <a:lnTo>
                    <a:pt x="7962" y="35686"/>
                  </a:lnTo>
                  <a:lnTo>
                    <a:pt x="27711" y="35686"/>
                  </a:lnTo>
                  <a:lnTo>
                    <a:pt x="35725" y="27698"/>
                  </a:lnTo>
                  <a:lnTo>
                    <a:pt x="35725" y="7962"/>
                  </a:lnTo>
                  <a:lnTo>
                    <a:pt x="27711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5"/>
            <p:cNvSpPr/>
            <p:nvPr/>
          </p:nvSpPr>
          <p:spPr>
            <a:xfrm>
              <a:off x="8447775" y="4653217"/>
              <a:ext cx="111525" cy="11152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6"/>
            <p:cNvSpPr/>
            <p:nvPr/>
          </p:nvSpPr>
          <p:spPr>
            <a:xfrm>
              <a:off x="8266336" y="4770518"/>
              <a:ext cx="145846" cy="14582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7"/>
            <p:cNvSpPr/>
            <p:nvPr/>
          </p:nvSpPr>
          <p:spPr>
            <a:xfrm>
              <a:off x="8118362" y="4553669"/>
              <a:ext cx="854710" cy="527685"/>
            </a:xfrm>
            <a:custGeom>
              <a:avLst/>
              <a:gdLst/>
              <a:ahLst/>
              <a:cxnLst/>
              <a:rect l="l" t="t" r="r" b="b"/>
              <a:pathLst>
                <a:path w="854709" h="527685">
                  <a:moveTo>
                    <a:pt x="273717" y="22027"/>
                  </a:moveTo>
                  <a:lnTo>
                    <a:pt x="211907" y="37395"/>
                  </a:lnTo>
                  <a:lnTo>
                    <a:pt x="185505" y="67780"/>
                  </a:lnTo>
                  <a:lnTo>
                    <a:pt x="178679" y="90605"/>
                  </a:lnTo>
                  <a:lnTo>
                    <a:pt x="157659" y="93673"/>
                  </a:lnTo>
                  <a:lnTo>
                    <a:pt x="120991" y="113340"/>
                  </a:lnTo>
                  <a:lnTo>
                    <a:pt x="99698" y="145592"/>
                  </a:lnTo>
                  <a:lnTo>
                    <a:pt x="96269" y="162347"/>
                  </a:lnTo>
                  <a:lnTo>
                    <a:pt x="82900" y="167908"/>
                  </a:lnTo>
                  <a:lnTo>
                    <a:pt x="50968" y="196726"/>
                  </a:lnTo>
                  <a:lnTo>
                    <a:pt x="39619" y="231967"/>
                  </a:lnTo>
                  <a:lnTo>
                    <a:pt x="41000" y="249849"/>
                  </a:lnTo>
                  <a:lnTo>
                    <a:pt x="46777" y="266931"/>
                  </a:lnTo>
                  <a:lnTo>
                    <a:pt x="44326" y="269421"/>
                  </a:lnTo>
                  <a:lnTo>
                    <a:pt x="42052" y="272138"/>
                  </a:lnTo>
                  <a:lnTo>
                    <a:pt x="40198" y="275136"/>
                  </a:lnTo>
                  <a:lnTo>
                    <a:pt x="35410" y="282705"/>
                  </a:lnTo>
                  <a:lnTo>
                    <a:pt x="33200" y="290985"/>
                  </a:lnTo>
                  <a:lnTo>
                    <a:pt x="33289" y="299062"/>
                  </a:lnTo>
                  <a:lnTo>
                    <a:pt x="26147" y="303330"/>
                  </a:lnTo>
                  <a:lnTo>
                    <a:pt x="1804" y="336972"/>
                  </a:lnTo>
                  <a:lnTo>
                    <a:pt x="0" y="353333"/>
                  </a:lnTo>
                  <a:lnTo>
                    <a:pt x="3076" y="369336"/>
                  </a:lnTo>
                  <a:lnTo>
                    <a:pt x="10734" y="384064"/>
                  </a:lnTo>
                  <a:lnTo>
                    <a:pt x="3604" y="411834"/>
                  </a:lnTo>
                  <a:lnTo>
                    <a:pt x="22234" y="463997"/>
                  </a:lnTo>
                  <a:lnTo>
                    <a:pt x="58004" y="488115"/>
                  </a:lnTo>
                  <a:lnTo>
                    <a:pt x="64036" y="489791"/>
                  </a:lnTo>
                  <a:lnTo>
                    <a:pt x="70051" y="497820"/>
                  </a:lnTo>
                  <a:lnTo>
                    <a:pt x="77201" y="505180"/>
                  </a:lnTo>
                  <a:lnTo>
                    <a:pt x="85458" y="511755"/>
                  </a:lnTo>
                  <a:lnTo>
                    <a:pt x="94795" y="517426"/>
                  </a:lnTo>
                  <a:lnTo>
                    <a:pt x="127040" y="527301"/>
                  </a:lnTo>
                  <a:lnTo>
                    <a:pt x="159819" y="525227"/>
                  </a:lnTo>
                  <a:lnTo>
                    <a:pt x="211889" y="488889"/>
                  </a:lnTo>
                  <a:lnTo>
                    <a:pt x="223291" y="448740"/>
                  </a:lnTo>
                  <a:lnTo>
                    <a:pt x="221732" y="435219"/>
                  </a:lnTo>
                  <a:lnTo>
                    <a:pt x="237794" y="429647"/>
                  </a:lnTo>
                  <a:lnTo>
                    <a:pt x="275948" y="397068"/>
                  </a:lnTo>
                  <a:lnTo>
                    <a:pt x="287975" y="353457"/>
                  </a:lnTo>
                  <a:lnTo>
                    <a:pt x="310084" y="351033"/>
                  </a:lnTo>
                  <a:lnTo>
                    <a:pt x="348845" y="331281"/>
                  </a:lnTo>
                  <a:lnTo>
                    <a:pt x="371543" y="296340"/>
                  </a:lnTo>
                  <a:lnTo>
                    <a:pt x="374615" y="277498"/>
                  </a:lnTo>
                  <a:lnTo>
                    <a:pt x="389684" y="276242"/>
                  </a:lnTo>
                  <a:lnTo>
                    <a:pt x="404236" y="272623"/>
                  </a:lnTo>
                  <a:lnTo>
                    <a:pt x="417918" y="266720"/>
                  </a:lnTo>
                  <a:lnTo>
                    <a:pt x="430380" y="258613"/>
                  </a:lnTo>
                  <a:lnTo>
                    <a:pt x="808652" y="258613"/>
                  </a:lnTo>
                  <a:lnTo>
                    <a:pt x="813185" y="245221"/>
                  </a:lnTo>
                  <a:lnTo>
                    <a:pt x="814578" y="227322"/>
                  </a:lnTo>
                  <a:lnTo>
                    <a:pt x="811336" y="209358"/>
                  </a:lnTo>
                  <a:lnTo>
                    <a:pt x="783512" y="170891"/>
                  </a:lnTo>
                  <a:lnTo>
                    <a:pt x="757939" y="157673"/>
                  </a:lnTo>
                  <a:lnTo>
                    <a:pt x="756722" y="149275"/>
                  </a:lnTo>
                  <a:lnTo>
                    <a:pt x="733208" y="108673"/>
                  </a:lnTo>
                  <a:lnTo>
                    <a:pt x="696525" y="89005"/>
                  </a:lnTo>
                  <a:lnTo>
                    <a:pt x="675490" y="85931"/>
                  </a:lnTo>
                  <a:lnTo>
                    <a:pt x="674101" y="78220"/>
                  </a:lnTo>
                  <a:lnTo>
                    <a:pt x="642289" y="32734"/>
                  </a:lnTo>
                  <a:lnTo>
                    <a:pt x="639587" y="31524"/>
                  </a:lnTo>
                  <a:lnTo>
                    <a:pt x="305831" y="31524"/>
                  </a:lnTo>
                  <a:lnTo>
                    <a:pt x="273717" y="22027"/>
                  </a:lnTo>
                  <a:close/>
                </a:path>
                <a:path w="854709" h="527685">
                  <a:moveTo>
                    <a:pt x="808652" y="258613"/>
                  </a:moveTo>
                  <a:lnTo>
                    <a:pt x="430380" y="258613"/>
                  </a:lnTo>
                  <a:lnTo>
                    <a:pt x="441670" y="264735"/>
                  </a:lnTo>
                  <a:lnTo>
                    <a:pt x="453793" y="269190"/>
                  </a:lnTo>
                  <a:lnTo>
                    <a:pt x="466506" y="271920"/>
                  </a:lnTo>
                  <a:lnTo>
                    <a:pt x="479567" y="272862"/>
                  </a:lnTo>
                  <a:lnTo>
                    <a:pt x="480479" y="282310"/>
                  </a:lnTo>
                  <a:lnTo>
                    <a:pt x="505329" y="326645"/>
                  </a:lnTo>
                  <a:lnTo>
                    <a:pt x="544122" y="346398"/>
                  </a:lnTo>
                  <a:lnTo>
                    <a:pt x="566258" y="348821"/>
                  </a:lnTo>
                  <a:lnTo>
                    <a:pt x="566675" y="359932"/>
                  </a:lnTo>
                  <a:lnTo>
                    <a:pt x="588794" y="405826"/>
                  </a:lnTo>
                  <a:lnTo>
                    <a:pt x="632437" y="430609"/>
                  </a:lnTo>
                  <a:lnTo>
                    <a:pt x="630893" y="444089"/>
                  </a:lnTo>
                  <a:lnTo>
                    <a:pt x="642305" y="484279"/>
                  </a:lnTo>
                  <a:lnTo>
                    <a:pt x="694375" y="520577"/>
                  </a:lnTo>
                  <a:lnTo>
                    <a:pt x="727162" y="522650"/>
                  </a:lnTo>
                  <a:lnTo>
                    <a:pt x="759437" y="512765"/>
                  </a:lnTo>
                  <a:lnTo>
                    <a:pt x="768759" y="507098"/>
                  </a:lnTo>
                  <a:lnTo>
                    <a:pt x="777008" y="500532"/>
                  </a:lnTo>
                  <a:lnTo>
                    <a:pt x="784151" y="493181"/>
                  </a:lnTo>
                  <a:lnTo>
                    <a:pt x="790159" y="485156"/>
                  </a:lnTo>
                  <a:lnTo>
                    <a:pt x="796166" y="483479"/>
                  </a:lnTo>
                  <a:lnTo>
                    <a:pt x="831961" y="459361"/>
                  </a:lnTo>
                  <a:lnTo>
                    <a:pt x="850596" y="407164"/>
                  </a:lnTo>
                  <a:lnTo>
                    <a:pt x="843473" y="379390"/>
                  </a:lnTo>
                  <a:lnTo>
                    <a:pt x="851137" y="364681"/>
                  </a:lnTo>
                  <a:lnTo>
                    <a:pt x="854203" y="348683"/>
                  </a:lnTo>
                  <a:lnTo>
                    <a:pt x="852390" y="332325"/>
                  </a:lnTo>
                  <a:lnTo>
                    <a:pt x="845416" y="316538"/>
                  </a:lnTo>
                  <a:lnTo>
                    <a:pt x="840415" y="309763"/>
                  </a:lnTo>
                  <a:lnTo>
                    <a:pt x="834591" y="303811"/>
                  </a:lnTo>
                  <a:lnTo>
                    <a:pt x="828055" y="298694"/>
                  </a:lnTo>
                  <a:lnTo>
                    <a:pt x="820918" y="294427"/>
                  </a:lnTo>
                  <a:lnTo>
                    <a:pt x="821007" y="286286"/>
                  </a:lnTo>
                  <a:lnTo>
                    <a:pt x="818784" y="278069"/>
                  </a:lnTo>
                  <a:lnTo>
                    <a:pt x="812117" y="267503"/>
                  </a:lnTo>
                  <a:lnTo>
                    <a:pt x="809793" y="264735"/>
                  </a:lnTo>
                  <a:lnTo>
                    <a:pt x="807392" y="262334"/>
                  </a:lnTo>
                  <a:lnTo>
                    <a:pt x="808652" y="258613"/>
                  </a:lnTo>
                  <a:close/>
                </a:path>
                <a:path w="854709" h="527685">
                  <a:moveTo>
                    <a:pt x="385615" y="4657"/>
                  </a:moveTo>
                  <a:lnTo>
                    <a:pt x="356182" y="4889"/>
                  </a:lnTo>
                  <a:lnTo>
                    <a:pt x="328695" y="14071"/>
                  </a:lnTo>
                  <a:lnTo>
                    <a:pt x="305831" y="31524"/>
                  </a:lnTo>
                  <a:lnTo>
                    <a:pt x="639587" y="31524"/>
                  </a:lnTo>
                  <a:lnTo>
                    <a:pt x="629203" y="26876"/>
                  </a:lnTo>
                  <a:lnTo>
                    <a:pt x="548363" y="26876"/>
                  </a:lnTo>
                  <a:lnTo>
                    <a:pt x="539517" y="20120"/>
                  </a:lnTo>
                  <a:lnTo>
                    <a:pt x="424094" y="20120"/>
                  </a:lnTo>
                  <a:lnTo>
                    <a:pt x="420982" y="17961"/>
                  </a:lnTo>
                  <a:lnTo>
                    <a:pt x="417807" y="15878"/>
                  </a:lnTo>
                  <a:lnTo>
                    <a:pt x="414315" y="14049"/>
                  </a:lnTo>
                  <a:lnTo>
                    <a:pt x="385615" y="4657"/>
                  </a:lnTo>
                  <a:close/>
                </a:path>
                <a:path w="854709" h="527685">
                  <a:moveTo>
                    <a:pt x="580464" y="17373"/>
                  </a:moveTo>
                  <a:lnTo>
                    <a:pt x="548363" y="26876"/>
                  </a:lnTo>
                  <a:lnTo>
                    <a:pt x="629203" y="26876"/>
                  </a:lnTo>
                  <a:lnTo>
                    <a:pt x="613003" y="19624"/>
                  </a:lnTo>
                  <a:lnTo>
                    <a:pt x="580464" y="17373"/>
                  </a:lnTo>
                  <a:close/>
                </a:path>
                <a:path w="854709" h="527685">
                  <a:moveTo>
                    <a:pt x="468584" y="0"/>
                  </a:moveTo>
                  <a:lnTo>
                    <a:pt x="439854" y="9375"/>
                  </a:lnTo>
                  <a:lnTo>
                    <a:pt x="434051" y="12462"/>
                  </a:lnTo>
                  <a:lnTo>
                    <a:pt x="428818" y="16106"/>
                  </a:lnTo>
                  <a:lnTo>
                    <a:pt x="424094" y="20120"/>
                  </a:lnTo>
                  <a:lnTo>
                    <a:pt x="539517" y="20120"/>
                  </a:lnTo>
                  <a:lnTo>
                    <a:pt x="525499" y="9413"/>
                  </a:lnTo>
                  <a:lnTo>
                    <a:pt x="498019" y="233"/>
                  </a:lnTo>
                  <a:lnTo>
                    <a:pt x="468584" y="0"/>
                  </a:lnTo>
                  <a:close/>
                </a:path>
              </a:pathLst>
            </a:custGeom>
            <a:solidFill>
              <a:srgbClr val="321D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8"/>
            <p:cNvSpPr/>
            <p:nvPr/>
          </p:nvSpPr>
          <p:spPr>
            <a:xfrm>
              <a:off x="8313935" y="5441492"/>
              <a:ext cx="468630" cy="434975"/>
            </a:xfrm>
            <a:custGeom>
              <a:avLst/>
              <a:gdLst/>
              <a:ahLst/>
              <a:cxnLst/>
              <a:rect l="l" t="t" r="r" b="b"/>
              <a:pathLst>
                <a:path w="468629" h="434975">
                  <a:moveTo>
                    <a:pt x="234162" y="0"/>
                  </a:moveTo>
                  <a:lnTo>
                    <a:pt x="187131" y="4435"/>
                  </a:lnTo>
                  <a:lnTo>
                    <a:pt x="143251" y="17149"/>
                  </a:lnTo>
                  <a:lnTo>
                    <a:pt x="103485" y="37248"/>
                  </a:lnTo>
                  <a:lnTo>
                    <a:pt x="68794" y="63841"/>
                  </a:lnTo>
                  <a:lnTo>
                    <a:pt x="40138" y="96036"/>
                  </a:lnTo>
                  <a:lnTo>
                    <a:pt x="18480" y="132943"/>
                  </a:lnTo>
                  <a:lnTo>
                    <a:pt x="4780" y="173669"/>
                  </a:lnTo>
                  <a:lnTo>
                    <a:pt x="0" y="217322"/>
                  </a:lnTo>
                  <a:lnTo>
                    <a:pt x="4780" y="260981"/>
                  </a:lnTo>
                  <a:lnTo>
                    <a:pt x="18480" y="301706"/>
                  </a:lnTo>
                  <a:lnTo>
                    <a:pt x="40138" y="338606"/>
                  </a:lnTo>
                  <a:lnTo>
                    <a:pt x="68794" y="370793"/>
                  </a:lnTo>
                  <a:lnTo>
                    <a:pt x="103485" y="397377"/>
                  </a:lnTo>
                  <a:lnTo>
                    <a:pt x="143251" y="417467"/>
                  </a:lnTo>
                  <a:lnTo>
                    <a:pt x="187131" y="430173"/>
                  </a:lnTo>
                  <a:lnTo>
                    <a:pt x="234162" y="434606"/>
                  </a:lnTo>
                  <a:lnTo>
                    <a:pt x="281208" y="430173"/>
                  </a:lnTo>
                  <a:lnTo>
                    <a:pt x="325094" y="417467"/>
                  </a:lnTo>
                  <a:lnTo>
                    <a:pt x="364861" y="397377"/>
                  </a:lnTo>
                  <a:lnTo>
                    <a:pt x="399549" y="370793"/>
                  </a:lnTo>
                  <a:lnTo>
                    <a:pt x="428199" y="338606"/>
                  </a:lnTo>
                  <a:lnTo>
                    <a:pt x="449852" y="301706"/>
                  </a:lnTo>
                  <a:lnTo>
                    <a:pt x="463546" y="260981"/>
                  </a:lnTo>
                  <a:lnTo>
                    <a:pt x="468325" y="217322"/>
                  </a:lnTo>
                  <a:lnTo>
                    <a:pt x="463546" y="173669"/>
                  </a:lnTo>
                  <a:lnTo>
                    <a:pt x="449852" y="132943"/>
                  </a:lnTo>
                  <a:lnTo>
                    <a:pt x="428199" y="96036"/>
                  </a:lnTo>
                  <a:lnTo>
                    <a:pt x="399549" y="63841"/>
                  </a:lnTo>
                  <a:lnTo>
                    <a:pt x="364861" y="37248"/>
                  </a:lnTo>
                  <a:lnTo>
                    <a:pt x="325094" y="17149"/>
                  </a:lnTo>
                  <a:lnTo>
                    <a:pt x="281208" y="4435"/>
                  </a:lnTo>
                  <a:lnTo>
                    <a:pt x="234162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9"/>
            <p:cNvSpPr/>
            <p:nvPr/>
          </p:nvSpPr>
          <p:spPr>
            <a:xfrm>
              <a:off x="8313978" y="5701500"/>
              <a:ext cx="468630" cy="639445"/>
            </a:xfrm>
            <a:custGeom>
              <a:avLst/>
              <a:gdLst/>
              <a:ahLst/>
              <a:cxnLst/>
              <a:rect l="l" t="t" r="r" b="b"/>
              <a:pathLst>
                <a:path w="468629" h="639445">
                  <a:moveTo>
                    <a:pt x="468287" y="639356"/>
                  </a:moveTo>
                  <a:lnTo>
                    <a:pt x="0" y="639356"/>
                  </a:lnTo>
                  <a:lnTo>
                    <a:pt x="0" y="0"/>
                  </a:lnTo>
                  <a:lnTo>
                    <a:pt x="468287" y="0"/>
                  </a:lnTo>
                  <a:lnTo>
                    <a:pt x="468287" y="639356"/>
                  </a:lnTo>
                  <a:close/>
                </a:path>
              </a:pathLst>
            </a:custGeom>
            <a:solidFill>
              <a:srgbClr val="F4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0"/>
            <p:cNvSpPr/>
            <p:nvPr/>
          </p:nvSpPr>
          <p:spPr>
            <a:xfrm>
              <a:off x="8283561" y="5634880"/>
              <a:ext cx="532765" cy="532765"/>
            </a:xfrm>
            <a:custGeom>
              <a:avLst/>
              <a:gdLst/>
              <a:ahLst/>
              <a:cxnLst/>
              <a:rect l="l" t="t" r="r" b="b"/>
              <a:pathLst>
                <a:path w="532765" h="532764">
                  <a:moveTo>
                    <a:pt x="266407" y="0"/>
                  </a:moveTo>
                  <a:lnTo>
                    <a:pt x="218521" y="4292"/>
                  </a:lnTo>
                  <a:lnTo>
                    <a:pt x="173450" y="16667"/>
                  </a:lnTo>
                  <a:lnTo>
                    <a:pt x="131948" y="36372"/>
                  </a:lnTo>
                  <a:lnTo>
                    <a:pt x="94766" y="62654"/>
                  </a:lnTo>
                  <a:lnTo>
                    <a:pt x="62656" y="94761"/>
                  </a:lnTo>
                  <a:lnTo>
                    <a:pt x="36373" y="131940"/>
                  </a:lnTo>
                  <a:lnTo>
                    <a:pt x="16667" y="173439"/>
                  </a:lnTo>
                  <a:lnTo>
                    <a:pt x="4292" y="218503"/>
                  </a:lnTo>
                  <a:lnTo>
                    <a:pt x="0" y="266382"/>
                  </a:lnTo>
                  <a:lnTo>
                    <a:pt x="4292" y="314261"/>
                  </a:lnTo>
                  <a:lnTo>
                    <a:pt x="16667" y="359325"/>
                  </a:lnTo>
                  <a:lnTo>
                    <a:pt x="36373" y="400824"/>
                  </a:lnTo>
                  <a:lnTo>
                    <a:pt x="62656" y="438003"/>
                  </a:lnTo>
                  <a:lnTo>
                    <a:pt x="94766" y="470110"/>
                  </a:lnTo>
                  <a:lnTo>
                    <a:pt x="131948" y="496392"/>
                  </a:lnTo>
                  <a:lnTo>
                    <a:pt x="173450" y="516097"/>
                  </a:lnTo>
                  <a:lnTo>
                    <a:pt x="218521" y="528472"/>
                  </a:lnTo>
                  <a:lnTo>
                    <a:pt x="266407" y="532765"/>
                  </a:lnTo>
                  <a:lnTo>
                    <a:pt x="314295" y="528472"/>
                  </a:lnTo>
                  <a:lnTo>
                    <a:pt x="359363" y="516097"/>
                  </a:lnTo>
                  <a:lnTo>
                    <a:pt x="400859" y="496392"/>
                  </a:lnTo>
                  <a:lnTo>
                    <a:pt x="438033" y="470110"/>
                  </a:lnTo>
                  <a:lnTo>
                    <a:pt x="470133" y="438003"/>
                  </a:lnTo>
                  <a:lnTo>
                    <a:pt x="496407" y="400824"/>
                  </a:lnTo>
                  <a:lnTo>
                    <a:pt x="516105" y="359325"/>
                  </a:lnTo>
                  <a:lnTo>
                    <a:pt x="528474" y="314261"/>
                  </a:lnTo>
                  <a:lnTo>
                    <a:pt x="532765" y="266382"/>
                  </a:lnTo>
                  <a:lnTo>
                    <a:pt x="528474" y="218503"/>
                  </a:lnTo>
                  <a:lnTo>
                    <a:pt x="516105" y="173439"/>
                  </a:lnTo>
                  <a:lnTo>
                    <a:pt x="496407" y="131940"/>
                  </a:lnTo>
                  <a:lnTo>
                    <a:pt x="470133" y="94761"/>
                  </a:lnTo>
                  <a:lnTo>
                    <a:pt x="438033" y="62654"/>
                  </a:lnTo>
                  <a:lnTo>
                    <a:pt x="400859" y="36372"/>
                  </a:lnTo>
                  <a:lnTo>
                    <a:pt x="359363" y="16667"/>
                  </a:lnTo>
                  <a:lnTo>
                    <a:pt x="314295" y="4292"/>
                  </a:lnTo>
                  <a:lnTo>
                    <a:pt x="266407" y="0"/>
                  </a:lnTo>
                  <a:close/>
                </a:path>
              </a:pathLst>
            </a:custGeom>
            <a:solidFill>
              <a:srgbClr val="F4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1"/>
            <p:cNvSpPr/>
            <p:nvPr/>
          </p:nvSpPr>
          <p:spPr>
            <a:xfrm>
              <a:off x="8307336" y="5007787"/>
              <a:ext cx="518515" cy="26911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2"/>
            <p:cNvSpPr/>
            <p:nvPr/>
          </p:nvSpPr>
          <p:spPr>
            <a:xfrm>
              <a:off x="8793035" y="5063134"/>
              <a:ext cx="93459" cy="6336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3"/>
            <p:cNvSpPr/>
            <p:nvPr/>
          </p:nvSpPr>
          <p:spPr>
            <a:xfrm>
              <a:off x="8215960" y="5007787"/>
              <a:ext cx="520763" cy="23729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4"/>
            <p:cNvSpPr/>
            <p:nvPr/>
          </p:nvSpPr>
          <p:spPr>
            <a:xfrm>
              <a:off x="8749779" y="5007787"/>
              <a:ext cx="204774" cy="6911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5"/>
            <p:cNvSpPr/>
            <p:nvPr/>
          </p:nvSpPr>
          <p:spPr>
            <a:xfrm>
              <a:off x="8531500" y="5611775"/>
              <a:ext cx="351790" cy="299085"/>
            </a:xfrm>
            <a:custGeom>
              <a:avLst/>
              <a:gdLst/>
              <a:ahLst/>
              <a:cxnLst/>
              <a:rect l="l" t="t" r="r" b="b"/>
              <a:pathLst>
                <a:path w="351790" h="299085">
                  <a:moveTo>
                    <a:pt x="312356" y="0"/>
                  </a:moveTo>
                  <a:lnTo>
                    <a:pt x="0" y="216750"/>
                  </a:lnTo>
                  <a:lnTo>
                    <a:pt x="56756" y="298577"/>
                  </a:lnTo>
                  <a:lnTo>
                    <a:pt x="342938" y="96697"/>
                  </a:lnTo>
                  <a:lnTo>
                    <a:pt x="342938" y="86677"/>
                  </a:lnTo>
                  <a:lnTo>
                    <a:pt x="349815" y="86677"/>
                  </a:lnTo>
                  <a:lnTo>
                    <a:pt x="351726" y="85267"/>
                  </a:lnTo>
                  <a:lnTo>
                    <a:pt x="351726" y="32435"/>
                  </a:lnTo>
                  <a:lnTo>
                    <a:pt x="312356" y="0"/>
                  </a:lnTo>
                  <a:close/>
                </a:path>
                <a:path w="351790" h="299085">
                  <a:moveTo>
                    <a:pt x="349815" y="86677"/>
                  </a:moveTo>
                  <a:lnTo>
                    <a:pt x="342938" y="86677"/>
                  </a:lnTo>
                  <a:lnTo>
                    <a:pt x="345655" y="91135"/>
                  </a:lnTo>
                  <a:lnTo>
                    <a:pt x="349694" y="86766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6"/>
            <p:cNvSpPr/>
            <p:nvPr/>
          </p:nvSpPr>
          <p:spPr>
            <a:xfrm>
              <a:off x="8510270" y="5820839"/>
              <a:ext cx="98044" cy="9802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7"/>
            <p:cNvSpPr/>
            <p:nvPr/>
          </p:nvSpPr>
          <p:spPr>
            <a:xfrm>
              <a:off x="8209827" y="5078664"/>
              <a:ext cx="85064" cy="12376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8"/>
            <p:cNvSpPr/>
            <p:nvPr/>
          </p:nvSpPr>
          <p:spPr>
            <a:xfrm>
              <a:off x="8803318" y="5078648"/>
              <a:ext cx="85090" cy="123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9"/>
            <p:cNvSpPr/>
            <p:nvPr/>
          </p:nvSpPr>
          <p:spPr>
            <a:xfrm>
              <a:off x="8570408" y="5623126"/>
              <a:ext cx="314960" cy="259715"/>
            </a:xfrm>
            <a:custGeom>
              <a:avLst/>
              <a:gdLst/>
              <a:ahLst/>
              <a:cxnLst/>
              <a:rect l="l" t="t" r="r" b="b"/>
              <a:pathLst>
                <a:path w="314959" h="259714">
                  <a:moveTo>
                    <a:pt x="256451" y="0"/>
                  </a:moveTo>
                  <a:lnTo>
                    <a:pt x="1435" y="178396"/>
                  </a:lnTo>
                  <a:lnTo>
                    <a:pt x="0" y="186359"/>
                  </a:lnTo>
                  <a:lnTo>
                    <a:pt x="50088" y="257949"/>
                  </a:lnTo>
                  <a:lnTo>
                    <a:pt x="58102" y="259384"/>
                  </a:lnTo>
                  <a:lnTo>
                    <a:pt x="313080" y="80987"/>
                  </a:lnTo>
                  <a:lnTo>
                    <a:pt x="314515" y="72974"/>
                  </a:lnTo>
                  <a:lnTo>
                    <a:pt x="268477" y="7150"/>
                  </a:lnTo>
                  <a:lnTo>
                    <a:pt x="264413" y="1435"/>
                  </a:lnTo>
                  <a:lnTo>
                    <a:pt x="256451" y="0"/>
                  </a:lnTo>
                  <a:close/>
                </a:path>
              </a:pathLst>
            </a:custGeom>
            <a:solidFill>
              <a:srgbClr val="9C6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0"/>
            <p:cNvSpPr/>
            <p:nvPr/>
          </p:nvSpPr>
          <p:spPr>
            <a:xfrm>
              <a:off x="7588236" y="5174727"/>
              <a:ext cx="547538" cy="149207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1"/>
            <p:cNvSpPr/>
            <p:nvPr/>
          </p:nvSpPr>
          <p:spPr>
            <a:xfrm>
              <a:off x="6582647" y="5783272"/>
              <a:ext cx="103847" cy="10378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2"/>
            <p:cNvSpPr/>
            <p:nvPr/>
          </p:nvSpPr>
          <p:spPr>
            <a:xfrm>
              <a:off x="6582702" y="5495594"/>
              <a:ext cx="104139" cy="339090"/>
            </a:xfrm>
            <a:custGeom>
              <a:avLst/>
              <a:gdLst/>
              <a:ahLst/>
              <a:cxnLst/>
              <a:rect l="l" t="t" r="r" b="b"/>
              <a:pathLst>
                <a:path w="104140" h="339089">
                  <a:moveTo>
                    <a:pt x="103784" y="338836"/>
                  </a:moveTo>
                  <a:lnTo>
                    <a:pt x="0" y="338836"/>
                  </a:lnTo>
                  <a:lnTo>
                    <a:pt x="0" y="0"/>
                  </a:lnTo>
                  <a:lnTo>
                    <a:pt x="103784" y="0"/>
                  </a:lnTo>
                  <a:lnTo>
                    <a:pt x="103784" y="338836"/>
                  </a:lnTo>
                  <a:close/>
                </a:path>
              </a:pathLst>
            </a:custGeom>
            <a:solidFill>
              <a:srgbClr val="E2B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3"/>
            <p:cNvSpPr/>
            <p:nvPr/>
          </p:nvSpPr>
          <p:spPr>
            <a:xfrm>
              <a:off x="5994344" y="5157696"/>
              <a:ext cx="692785" cy="667385"/>
            </a:xfrm>
            <a:custGeom>
              <a:avLst/>
              <a:gdLst/>
              <a:ahLst/>
              <a:cxnLst/>
              <a:rect l="l" t="t" r="r" b="b"/>
              <a:pathLst>
                <a:path w="692784" h="667385">
                  <a:moveTo>
                    <a:pt x="189102" y="24599"/>
                  </a:moveTo>
                  <a:lnTo>
                    <a:pt x="150571" y="40995"/>
                  </a:lnTo>
                  <a:lnTo>
                    <a:pt x="128701" y="53225"/>
                  </a:lnTo>
                  <a:lnTo>
                    <a:pt x="124713" y="55676"/>
                  </a:lnTo>
                  <a:lnTo>
                    <a:pt x="91363" y="80695"/>
                  </a:lnTo>
                  <a:lnTo>
                    <a:pt x="64084" y="108661"/>
                  </a:lnTo>
                  <a:lnTo>
                    <a:pt x="41668" y="140017"/>
                  </a:lnTo>
                  <a:lnTo>
                    <a:pt x="40030" y="142887"/>
                  </a:lnTo>
                  <a:lnTo>
                    <a:pt x="39281" y="144119"/>
                  </a:lnTo>
                  <a:lnTo>
                    <a:pt x="21983" y="179831"/>
                  </a:lnTo>
                  <a:lnTo>
                    <a:pt x="10172" y="216928"/>
                  </a:lnTo>
                  <a:lnTo>
                    <a:pt x="2324" y="261238"/>
                  </a:lnTo>
                  <a:lnTo>
                    <a:pt x="203" y="291934"/>
                  </a:lnTo>
                  <a:lnTo>
                    <a:pt x="85" y="294805"/>
                  </a:lnTo>
                  <a:lnTo>
                    <a:pt x="0" y="310337"/>
                  </a:lnTo>
                  <a:lnTo>
                    <a:pt x="50" y="478193"/>
                  </a:lnTo>
                  <a:lnTo>
                    <a:pt x="103479" y="478193"/>
                  </a:lnTo>
                  <a:lnTo>
                    <a:pt x="103479" y="557898"/>
                  </a:lnTo>
                  <a:lnTo>
                    <a:pt x="588378" y="557898"/>
                  </a:lnTo>
                  <a:lnTo>
                    <a:pt x="588378" y="667067"/>
                  </a:lnTo>
                  <a:lnTo>
                    <a:pt x="692302" y="667067"/>
                  </a:lnTo>
                  <a:lnTo>
                    <a:pt x="692276" y="294805"/>
                  </a:lnTo>
                  <a:lnTo>
                    <a:pt x="688727" y="251307"/>
                  </a:lnTo>
                  <a:lnTo>
                    <a:pt x="687997" y="246316"/>
                  </a:lnTo>
                  <a:lnTo>
                    <a:pt x="687222" y="240982"/>
                  </a:lnTo>
                  <a:lnTo>
                    <a:pt x="677468" y="200418"/>
                  </a:lnTo>
                  <a:lnTo>
                    <a:pt x="663130" y="163296"/>
                  </a:lnTo>
                  <a:lnTo>
                    <a:pt x="650125" y="139293"/>
                  </a:lnTo>
                  <a:lnTo>
                    <a:pt x="650036" y="139064"/>
                  </a:lnTo>
                  <a:lnTo>
                    <a:pt x="623950" y="103670"/>
                  </a:lnTo>
                  <a:lnTo>
                    <a:pt x="592442" y="73507"/>
                  </a:lnTo>
                  <a:lnTo>
                    <a:pt x="552564" y="46672"/>
                  </a:lnTo>
                  <a:lnTo>
                    <a:pt x="510679" y="27343"/>
                  </a:lnTo>
                  <a:lnTo>
                    <a:pt x="503275" y="24650"/>
                  </a:lnTo>
                  <a:lnTo>
                    <a:pt x="189102" y="24650"/>
                  </a:lnTo>
                  <a:close/>
                </a:path>
                <a:path w="692784" h="667385">
                  <a:moveTo>
                    <a:pt x="346138" y="0"/>
                  </a:moveTo>
                  <a:lnTo>
                    <a:pt x="302631" y="1721"/>
                  </a:lnTo>
                  <a:lnTo>
                    <a:pt x="261978" y="6462"/>
                  </a:lnTo>
                  <a:lnTo>
                    <a:pt x="224131" y="14135"/>
                  </a:lnTo>
                  <a:lnTo>
                    <a:pt x="189102" y="24650"/>
                  </a:lnTo>
                  <a:lnTo>
                    <a:pt x="503275" y="24650"/>
                  </a:lnTo>
                  <a:lnTo>
                    <a:pt x="468118" y="14114"/>
                  </a:lnTo>
                  <a:lnTo>
                    <a:pt x="430256" y="6456"/>
                  </a:lnTo>
                  <a:lnTo>
                    <a:pt x="389585" y="1720"/>
                  </a:lnTo>
                  <a:lnTo>
                    <a:pt x="346138" y="0"/>
                  </a:lnTo>
                  <a:close/>
                </a:path>
              </a:pathLst>
            </a:custGeom>
            <a:solidFill>
              <a:srgbClr val="E8F3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4"/>
            <p:cNvSpPr/>
            <p:nvPr/>
          </p:nvSpPr>
          <p:spPr>
            <a:xfrm>
              <a:off x="6013448" y="5149141"/>
              <a:ext cx="605790" cy="212725"/>
            </a:xfrm>
            <a:custGeom>
              <a:avLst/>
              <a:gdLst/>
              <a:ahLst/>
              <a:cxnLst/>
              <a:rect l="l" t="t" r="r" b="b"/>
              <a:pathLst>
                <a:path w="605790" h="212725">
                  <a:moveTo>
                    <a:pt x="327952" y="0"/>
                  </a:moveTo>
                  <a:lnTo>
                    <a:pt x="285535" y="1701"/>
                  </a:lnTo>
                  <a:lnTo>
                    <a:pt x="245851" y="6340"/>
                  </a:lnTo>
                  <a:lnTo>
                    <a:pt x="208917" y="13823"/>
                  </a:lnTo>
                  <a:lnTo>
                    <a:pt x="174752" y="24053"/>
                  </a:lnTo>
                  <a:lnTo>
                    <a:pt x="148069" y="34823"/>
                  </a:lnTo>
                  <a:lnTo>
                    <a:pt x="147459" y="35064"/>
                  </a:lnTo>
                  <a:lnTo>
                    <a:pt x="142252" y="37490"/>
                  </a:lnTo>
                  <a:lnTo>
                    <a:pt x="137147" y="40004"/>
                  </a:lnTo>
                  <a:lnTo>
                    <a:pt x="134543" y="41376"/>
                  </a:lnTo>
                  <a:lnTo>
                    <a:pt x="132092" y="42608"/>
                  </a:lnTo>
                  <a:lnTo>
                    <a:pt x="128346" y="44640"/>
                  </a:lnTo>
                  <a:lnTo>
                    <a:pt x="123621" y="47269"/>
                  </a:lnTo>
                  <a:lnTo>
                    <a:pt x="121589" y="48463"/>
                  </a:lnTo>
                  <a:lnTo>
                    <a:pt x="119938" y="49390"/>
                  </a:lnTo>
                  <a:lnTo>
                    <a:pt x="117513" y="50888"/>
                  </a:lnTo>
                  <a:lnTo>
                    <a:pt x="115747" y="51942"/>
                  </a:lnTo>
                  <a:lnTo>
                    <a:pt x="111899" y="54330"/>
                  </a:lnTo>
                  <a:lnTo>
                    <a:pt x="104597" y="59118"/>
                  </a:lnTo>
                  <a:lnTo>
                    <a:pt x="103606" y="59842"/>
                  </a:lnTo>
                  <a:lnTo>
                    <a:pt x="101219" y="61480"/>
                  </a:lnTo>
                  <a:lnTo>
                    <a:pt x="100095" y="62318"/>
                  </a:lnTo>
                  <a:lnTo>
                    <a:pt x="99148" y="62953"/>
                  </a:lnTo>
                  <a:lnTo>
                    <a:pt x="95288" y="65785"/>
                  </a:lnTo>
                  <a:lnTo>
                    <a:pt x="78270" y="79705"/>
                  </a:lnTo>
                  <a:lnTo>
                    <a:pt x="75933" y="81762"/>
                  </a:lnTo>
                  <a:lnTo>
                    <a:pt x="49784" y="109613"/>
                  </a:lnTo>
                  <a:lnTo>
                    <a:pt x="26784" y="143700"/>
                  </a:lnTo>
                  <a:lnTo>
                    <a:pt x="25400" y="146240"/>
                  </a:lnTo>
                  <a:lnTo>
                    <a:pt x="23063" y="150304"/>
                  </a:lnTo>
                  <a:lnTo>
                    <a:pt x="20980" y="154495"/>
                  </a:lnTo>
                  <a:lnTo>
                    <a:pt x="18973" y="158737"/>
                  </a:lnTo>
                  <a:lnTo>
                    <a:pt x="18249" y="160388"/>
                  </a:lnTo>
                  <a:lnTo>
                    <a:pt x="15951" y="165176"/>
                  </a:lnTo>
                  <a:lnTo>
                    <a:pt x="4254" y="196862"/>
                  </a:lnTo>
                  <a:lnTo>
                    <a:pt x="2959" y="201104"/>
                  </a:lnTo>
                  <a:lnTo>
                    <a:pt x="2006" y="204520"/>
                  </a:lnTo>
                  <a:lnTo>
                    <a:pt x="508" y="210019"/>
                  </a:lnTo>
                  <a:lnTo>
                    <a:pt x="0" y="212229"/>
                  </a:lnTo>
                  <a:lnTo>
                    <a:pt x="605764" y="109194"/>
                  </a:lnTo>
                  <a:lnTo>
                    <a:pt x="603973" y="106984"/>
                  </a:lnTo>
                  <a:lnTo>
                    <a:pt x="599059" y="101180"/>
                  </a:lnTo>
                  <a:lnTo>
                    <a:pt x="594690" y="96392"/>
                  </a:lnTo>
                  <a:lnTo>
                    <a:pt x="594461" y="96062"/>
                  </a:lnTo>
                  <a:lnTo>
                    <a:pt x="578904" y="80898"/>
                  </a:lnTo>
                  <a:lnTo>
                    <a:pt x="575183" y="77546"/>
                  </a:lnTo>
                  <a:lnTo>
                    <a:pt x="572820" y="75514"/>
                  </a:lnTo>
                  <a:lnTo>
                    <a:pt x="570788" y="73837"/>
                  </a:lnTo>
                  <a:lnTo>
                    <a:pt x="568312" y="71742"/>
                  </a:lnTo>
                  <a:lnTo>
                    <a:pt x="547395" y="56578"/>
                  </a:lnTo>
                  <a:lnTo>
                    <a:pt x="544372" y="54571"/>
                  </a:lnTo>
                  <a:lnTo>
                    <a:pt x="537997" y="50596"/>
                  </a:lnTo>
                  <a:lnTo>
                    <a:pt x="532079" y="47180"/>
                  </a:lnTo>
                  <a:lnTo>
                    <a:pt x="529386" y="45567"/>
                  </a:lnTo>
                  <a:lnTo>
                    <a:pt x="488543" y="26720"/>
                  </a:lnTo>
                  <a:lnTo>
                    <a:pt x="481723" y="24231"/>
                  </a:lnTo>
                  <a:lnTo>
                    <a:pt x="481215" y="24028"/>
                  </a:lnTo>
                  <a:lnTo>
                    <a:pt x="447024" y="13812"/>
                  </a:lnTo>
                  <a:lnTo>
                    <a:pt x="410070" y="6337"/>
                  </a:lnTo>
                  <a:lnTo>
                    <a:pt x="370373" y="1700"/>
                  </a:lnTo>
                  <a:lnTo>
                    <a:pt x="327952" y="0"/>
                  </a:lnTo>
                  <a:close/>
                </a:path>
                <a:path w="605790" h="212725">
                  <a:moveTo>
                    <a:pt x="174752" y="24028"/>
                  </a:move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5"/>
            <p:cNvSpPr/>
            <p:nvPr/>
          </p:nvSpPr>
          <p:spPr>
            <a:xfrm>
              <a:off x="6095429" y="5020641"/>
              <a:ext cx="496570" cy="241935"/>
            </a:xfrm>
            <a:custGeom>
              <a:avLst/>
              <a:gdLst/>
              <a:ahLst/>
              <a:cxnLst/>
              <a:rect l="l" t="t" r="r" b="b"/>
              <a:pathLst>
                <a:path w="496570" h="241935">
                  <a:moveTo>
                    <a:pt x="375424" y="0"/>
                  </a:moveTo>
                  <a:lnTo>
                    <a:pt x="120802" y="0"/>
                  </a:lnTo>
                  <a:lnTo>
                    <a:pt x="73894" y="9533"/>
                  </a:lnTo>
                  <a:lnTo>
                    <a:pt x="35483" y="35493"/>
                  </a:lnTo>
                  <a:lnTo>
                    <a:pt x="9531" y="73916"/>
                  </a:lnTo>
                  <a:lnTo>
                    <a:pt x="0" y="120840"/>
                  </a:lnTo>
                  <a:lnTo>
                    <a:pt x="9531" y="167747"/>
                  </a:lnTo>
                  <a:lnTo>
                    <a:pt x="35483" y="206159"/>
                  </a:lnTo>
                  <a:lnTo>
                    <a:pt x="73894" y="232111"/>
                  </a:lnTo>
                  <a:lnTo>
                    <a:pt x="120802" y="241642"/>
                  </a:lnTo>
                  <a:lnTo>
                    <a:pt x="375424" y="241642"/>
                  </a:lnTo>
                  <a:lnTo>
                    <a:pt x="422332" y="232111"/>
                  </a:lnTo>
                  <a:lnTo>
                    <a:pt x="460743" y="206159"/>
                  </a:lnTo>
                  <a:lnTo>
                    <a:pt x="486695" y="167747"/>
                  </a:lnTo>
                  <a:lnTo>
                    <a:pt x="496227" y="120840"/>
                  </a:lnTo>
                  <a:lnTo>
                    <a:pt x="486695" y="73916"/>
                  </a:lnTo>
                  <a:lnTo>
                    <a:pt x="460743" y="35493"/>
                  </a:lnTo>
                  <a:lnTo>
                    <a:pt x="422332" y="9533"/>
                  </a:lnTo>
                  <a:lnTo>
                    <a:pt x="375424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6"/>
            <p:cNvSpPr/>
            <p:nvPr/>
          </p:nvSpPr>
          <p:spPr>
            <a:xfrm>
              <a:off x="5995144" y="4417830"/>
              <a:ext cx="691515" cy="765810"/>
            </a:xfrm>
            <a:custGeom>
              <a:avLst/>
              <a:gdLst/>
              <a:ahLst/>
              <a:cxnLst/>
              <a:rect l="l" t="t" r="r" b="b"/>
              <a:pathLst>
                <a:path w="691515" h="765810">
                  <a:moveTo>
                    <a:pt x="345541" y="0"/>
                  </a:moveTo>
                  <a:lnTo>
                    <a:pt x="298652" y="3493"/>
                  </a:lnTo>
                  <a:lnTo>
                    <a:pt x="253681" y="13670"/>
                  </a:lnTo>
                  <a:lnTo>
                    <a:pt x="211038" y="30074"/>
                  </a:lnTo>
                  <a:lnTo>
                    <a:pt x="171137" y="52250"/>
                  </a:lnTo>
                  <a:lnTo>
                    <a:pt x="134389" y="79742"/>
                  </a:lnTo>
                  <a:lnTo>
                    <a:pt x="101204" y="112094"/>
                  </a:lnTo>
                  <a:lnTo>
                    <a:pt x="71996" y="148851"/>
                  </a:lnTo>
                  <a:lnTo>
                    <a:pt x="47175" y="189557"/>
                  </a:lnTo>
                  <a:lnTo>
                    <a:pt x="27153" y="233756"/>
                  </a:lnTo>
                  <a:lnTo>
                    <a:pt x="12342" y="280991"/>
                  </a:lnTo>
                  <a:lnTo>
                    <a:pt x="3154" y="330809"/>
                  </a:lnTo>
                  <a:lnTo>
                    <a:pt x="0" y="382752"/>
                  </a:lnTo>
                  <a:lnTo>
                    <a:pt x="3154" y="434690"/>
                  </a:lnTo>
                  <a:lnTo>
                    <a:pt x="12342" y="484504"/>
                  </a:lnTo>
                  <a:lnTo>
                    <a:pt x="27153" y="531738"/>
                  </a:lnTo>
                  <a:lnTo>
                    <a:pt x="47175" y="575936"/>
                  </a:lnTo>
                  <a:lnTo>
                    <a:pt x="71996" y="616642"/>
                  </a:lnTo>
                  <a:lnTo>
                    <a:pt x="101204" y="653400"/>
                  </a:lnTo>
                  <a:lnTo>
                    <a:pt x="134389" y="685754"/>
                  </a:lnTo>
                  <a:lnTo>
                    <a:pt x="171137" y="713248"/>
                  </a:lnTo>
                  <a:lnTo>
                    <a:pt x="211038" y="735427"/>
                  </a:lnTo>
                  <a:lnTo>
                    <a:pt x="253681" y="751833"/>
                  </a:lnTo>
                  <a:lnTo>
                    <a:pt x="298652" y="762011"/>
                  </a:lnTo>
                  <a:lnTo>
                    <a:pt x="345541" y="765505"/>
                  </a:lnTo>
                  <a:lnTo>
                    <a:pt x="392445" y="762011"/>
                  </a:lnTo>
                  <a:lnTo>
                    <a:pt x="437428" y="751833"/>
                  </a:lnTo>
                  <a:lnTo>
                    <a:pt x="480081" y="735427"/>
                  </a:lnTo>
                  <a:lnTo>
                    <a:pt x="519990" y="713248"/>
                  </a:lnTo>
                  <a:lnTo>
                    <a:pt x="556745" y="685754"/>
                  </a:lnTo>
                  <a:lnTo>
                    <a:pt x="589934" y="653400"/>
                  </a:lnTo>
                  <a:lnTo>
                    <a:pt x="619145" y="616642"/>
                  </a:lnTo>
                  <a:lnTo>
                    <a:pt x="643969" y="575936"/>
                  </a:lnTo>
                  <a:lnTo>
                    <a:pt x="663992" y="531738"/>
                  </a:lnTo>
                  <a:lnTo>
                    <a:pt x="678803" y="484504"/>
                  </a:lnTo>
                  <a:lnTo>
                    <a:pt x="687992" y="434690"/>
                  </a:lnTo>
                  <a:lnTo>
                    <a:pt x="691146" y="382752"/>
                  </a:lnTo>
                  <a:lnTo>
                    <a:pt x="687992" y="330809"/>
                  </a:lnTo>
                  <a:lnTo>
                    <a:pt x="678803" y="280991"/>
                  </a:lnTo>
                  <a:lnTo>
                    <a:pt x="663992" y="233756"/>
                  </a:lnTo>
                  <a:lnTo>
                    <a:pt x="643969" y="189557"/>
                  </a:lnTo>
                  <a:lnTo>
                    <a:pt x="619145" y="148851"/>
                  </a:lnTo>
                  <a:lnTo>
                    <a:pt x="589934" y="112094"/>
                  </a:lnTo>
                  <a:lnTo>
                    <a:pt x="556745" y="79742"/>
                  </a:lnTo>
                  <a:lnTo>
                    <a:pt x="519990" y="52250"/>
                  </a:lnTo>
                  <a:lnTo>
                    <a:pt x="480081" y="30074"/>
                  </a:lnTo>
                  <a:lnTo>
                    <a:pt x="437428" y="13670"/>
                  </a:lnTo>
                  <a:lnTo>
                    <a:pt x="392445" y="3493"/>
                  </a:lnTo>
                  <a:lnTo>
                    <a:pt x="345541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7"/>
            <p:cNvSpPr/>
            <p:nvPr/>
          </p:nvSpPr>
          <p:spPr>
            <a:xfrm>
              <a:off x="6274371" y="5153340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0" y="0"/>
                  </a:moveTo>
                  <a:close/>
                </a:path>
              </a:pathLst>
            </a:custGeom>
            <a:solidFill>
              <a:srgbClr val="F1C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8"/>
            <p:cNvSpPr/>
            <p:nvPr/>
          </p:nvSpPr>
          <p:spPr>
            <a:xfrm>
              <a:off x="6408911" y="5153338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63" y="0"/>
                  </a:moveTo>
                  <a:close/>
                </a:path>
              </a:pathLst>
            </a:custGeom>
            <a:solidFill>
              <a:srgbClr val="F1C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49"/>
            <p:cNvSpPr/>
            <p:nvPr/>
          </p:nvSpPr>
          <p:spPr>
            <a:xfrm>
              <a:off x="6338963" y="4537204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215" y="0"/>
                  </a:moveTo>
                  <a:lnTo>
                    <a:pt x="0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70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0"/>
            <p:cNvSpPr/>
            <p:nvPr/>
          </p:nvSpPr>
          <p:spPr>
            <a:xfrm>
              <a:off x="6338990" y="4614133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70" h="635">
                  <a:moveTo>
                    <a:pt x="0" y="0"/>
                  </a:moveTo>
                  <a:lnTo>
                    <a:pt x="68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70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1"/>
            <p:cNvSpPr/>
            <p:nvPr/>
          </p:nvSpPr>
          <p:spPr>
            <a:xfrm>
              <a:off x="6340111" y="4537204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203" y="0"/>
                  </a:moveTo>
                  <a:lnTo>
                    <a:pt x="0" y="0"/>
                  </a:lnTo>
                  <a:lnTo>
                    <a:pt x="203" y="25"/>
                  </a:lnTo>
                  <a:close/>
                </a:path>
              </a:pathLst>
            </a:custGeom>
            <a:solidFill>
              <a:srgbClr val="B870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2"/>
            <p:cNvSpPr/>
            <p:nvPr/>
          </p:nvSpPr>
          <p:spPr>
            <a:xfrm>
              <a:off x="6339676" y="4614133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70" h="635">
                  <a:moveTo>
                    <a:pt x="660" y="0"/>
                  </a:moveTo>
                  <a:lnTo>
                    <a:pt x="0" y="25"/>
                  </a:lnTo>
                  <a:lnTo>
                    <a:pt x="660" y="25"/>
                  </a:lnTo>
                  <a:close/>
                </a:path>
              </a:pathLst>
            </a:custGeom>
            <a:solidFill>
              <a:srgbClr val="B870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3"/>
            <p:cNvSpPr/>
            <p:nvPr/>
          </p:nvSpPr>
          <p:spPr>
            <a:xfrm>
              <a:off x="6049026" y="4539241"/>
              <a:ext cx="586740" cy="586740"/>
            </a:xfrm>
            <a:custGeom>
              <a:avLst/>
              <a:gdLst/>
              <a:ahLst/>
              <a:cxnLst/>
              <a:rect l="l" t="t" r="r" b="b"/>
              <a:pathLst>
                <a:path w="586740" h="586739">
                  <a:moveTo>
                    <a:pt x="293154" y="0"/>
                  </a:moveTo>
                  <a:lnTo>
                    <a:pt x="245607" y="3837"/>
                  </a:lnTo>
                  <a:lnTo>
                    <a:pt x="200501" y="14947"/>
                  </a:lnTo>
                  <a:lnTo>
                    <a:pt x="158440" y="32726"/>
                  </a:lnTo>
                  <a:lnTo>
                    <a:pt x="120028" y="56568"/>
                  </a:lnTo>
                  <a:lnTo>
                    <a:pt x="85869" y="85871"/>
                  </a:lnTo>
                  <a:lnTo>
                    <a:pt x="56566" y="120028"/>
                  </a:lnTo>
                  <a:lnTo>
                    <a:pt x="32724" y="158437"/>
                  </a:lnTo>
                  <a:lnTo>
                    <a:pt x="14946" y="200493"/>
                  </a:lnTo>
                  <a:lnTo>
                    <a:pt x="3837" y="245591"/>
                  </a:lnTo>
                  <a:lnTo>
                    <a:pt x="0" y="293128"/>
                  </a:lnTo>
                  <a:lnTo>
                    <a:pt x="3837" y="340675"/>
                  </a:lnTo>
                  <a:lnTo>
                    <a:pt x="14946" y="385781"/>
                  </a:lnTo>
                  <a:lnTo>
                    <a:pt x="32724" y="427842"/>
                  </a:lnTo>
                  <a:lnTo>
                    <a:pt x="56566" y="466254"/>
                  </a:lnTo>
                  <a:lnTo>
                    <a:pt x="85869" y="500413"/>
                  </a:lnTo>
                  <a:lnTo>
                    <a:pt x="120028" y="529715"/>
                  </a:lnTo>
                  <a:lnTo>
                    <a:pt x="158440" y="553558"/>
                  </a:lnTo>
                  <a:lnTo>
                    <a:pt x="200501" y="571335"/>
                  </a:lnTo>
                  <a:lnTo>
                    <a:pt x="245607" y="582445"/>
                  </a:lnTo>
                  <a:lnTo>
                    <a:pt x="293154" y="586282"/>
                  </a:lnTo>
                  <a:lnTo>
                    <a:pt x="340690" y="582445"/>
                  </a:lnTo>
                  <a:lnTo>
                    <a:pt x="385789" y="571335"/>
                  </a:lnTo>
                  <a:lnTo>
                    <a:pt x="427845" y="553558"/>
                  </a:lnTo>
                  <a:lnTo>
                    <a:pt x="466254" y="529715"/>
                  </a:lnTo>
                  <a:lnTo>
                    <a:pt x="500411" y="500413"/>
                  </a:lnTo>
                  <a:lnTo>
                    <a:pt x="529713" y="466254"/>
                  </a:lnTo>
                  <a:lnTo>
                    <a:pt x="553556" y="427842"/>
                  </a:lnTo>
                  <a:lnTo>
                    <a:pt x="571334" y="385781"/>
                  </a:lnTo>
                  <a:lnTo>
                    <a:pt x="582445" y="340675"/>
                  </a:lnTo>
                  <a:lnTo>
                    <a:pt x="586282" y="293128"/>
                  </a:lnTo>
                  <a:lnTo>
                    <a:pt x="582445" y="245591"/>
                  </a:lnTo>
                  <a:lnTo>
                    <a:pt x="571334" y="200493"/>
                  </a:lnTo>
                  <a:lnTo>
                    <a:pt x="553556" y="158437"/>
                  </a:lnTo>
                  <a:lnTo>
                    <a:pt x="529713" y="120028"/>
                  </a:lnTo>
                  <a:lnTo>
                    <a:pt x="500411" y="85871"/>
                  </a:lnTo>
                  <a:lnTo>
                    <a:pt x="466254" y="56568"/>
                  </a:lnTo>
                  <a:lnTo>
                    <a:pt x="427845" y="32726"/>
                  </a:lnTo>
                  <a:lnTo>
                    <a:pt x="385789" y="14947"/>
                  </a:lnTo>
                  <a:lnTo>
                    <a:pt x="340690" y="3837"/>
                  </a:lnTo>
                  <a:lnTo>
                    <a:pt x="293154" y="0"/>
                  </a:lnTo>
                  <a:close/>
                </a:path>
              </a:pathLst>
            </a:custGeom>
            <a:solidFill>
              <a:srgbClr val="E2B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4"/>
            <p:cNvSpPr/>
            <p:nvPr/>
          </p:nvSpPr>
          <p:spPr>
            <a:xfrm>
              <a:off x="6048654" y="4538548"/>
              <a:ext cx="498475" cy="481330"/>
            </a:xfrm>
            <a:custGeom>
              <a:avLst/>
              <a:gdLst/>
              <a:ahLst/>
              <a:cxnLst/>
              <a:rect l="l" t="t" r="r" b="b"/>
              <a:pathLst>
                <a:path w="498475" h="481329">
                  <a:moveTo>
                    <a:pt x="293547" y="0"/>
                  </a:moveTo>
                  <a:lnTo>
                    <a:pt x="245940" y="3841"/>
                  </a:lnTo>
                  <a:lnTo>
                    <a:pt x="200776" y="14961"/>
                  </a:lnTo>
                  <a:lnTo>
                    <a:pt x="158659" y="32757"/>
                  </a:lnTo>
                  <a:lnTo>
                    <a:pt x="120196" y="56624"/>
                  </a:lnTo>
                  <a:lnTo>
                    <a:pt x="85990" y="85958"/>
                  </a:lnTo>
                  <a:lnTo>
                    <a:pt x="56646" y="120154"/>
                  </a:lnTo>
                  <a:lnTo>
                    <a:pt x="32771" y="158609"/>
                  </a:lnTo>
                  <a:lnTo>
                    <a:pt x="14968" y="200719"/>
                  </a:lnTo>
                  <a:lnTo>
                    <a:pt x="3842" y="245878"/>
                  </a:lnTo>
                  <a:lnTo>
                    <a:pt x="0" y="293484"/>
                  </a:lnTo>
                  <a:lnTo>
                    <a:pt x="3842" y="341089"/>
                  </a:lnTo>
                  <a:lnTo>
                    <a:pt x="14968" y="386249"/>
                  </a:lnTo>
                  <a:lnTo>
                    <a:pt x="32771" y="428358"/>
                  </a:lnTo>
                  <a:lnTo>
                    <a:pt x="90557" y="467759"/>
                  </a:lnTo>
                  <a:lnTo>
                    <a:pt x="135156" y="477716"/>
                  </a:lnTo>
                  <a:lnTo>
                    <a:pt x="181884" y="481144"/>
                  </a:lnTo>
                  <a:lnTo>
                    <a:pt x="228614" y="477716"/>
                  </a:lnTo>
                  <a:lnTo>
                    <a:pt x="273215" y="467759"/>
                  </a:lnTo>
                  <a:lnTo>
                    <a:pt x="315197" y="451760"/>
                  </a:lnTo>
                  <a:lnTo>
                    <a:pt x="354071" y="430209"/>
                  </a:lnTo>
                  <a:lnTo>
                    <a:pt x="389349" y="403595"/>
                  </a:lnTo>
                  <a:lnTo>
                    <a:pt x="420541" y="372406"/>
                  </a:lnTo>
                  <a:lnTo>
                    <a:pt x="447159" y="337132"/>
                  </a:lnTo>
                  <a:lnTo>
                    <a:pt x="468713" y="298260"/>
                  </a:lnTo>
                  <a:lnTo>
                    <a:pt x="484714" y="256281"/>
                  </a:lnTo>
                  <a:lnTo>
                    <a:pt x="494673" y="211682"/>
                  </a:lnTo>
                  <a:lnTo>
                    <a:pt x="498101" y="164952"/>
                  </a:lnTo>
                  <a:lnTo>
                    <a:pt x="494673" y="118223"/>
                  </a:lnTo>
                  <a:lnTo>
                    <a:pt x="484714" y="73624"/>
                  </a:lnTo>
                  <a:lnTo>
                    <a:pt x="428416" y="32757"/>
                  </a:lnTo>
                  <a:lnTo>
                    <a:pt x="386310" y="14961"/>
                  </a:lnTo>
                  <a:lnTo>
                    <a:pt x="341152" y="3841"/>
                  </a:lnTo>
                  <a:lnTo>
                    <a:pt x="293547" y="0"/>
                  </a:lnTo>
                  <a:close/>
                </a:path>
              </a:pathLst>
            </a:custGeom>
            <a:solidFill>
              <a:srgbClr val="ECB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5"/>
            <p:cNvSpPr/>
            <p:nvPr/>
          </p:nvSpPr>
          <p:spPr>
            <a:xfrm>
              <a:off x="6336412" y="4589005"/>
              <a:ext cx="317500" cy="552450"/>
            </a:xfrm>
            <a:custGeom>
              <a:avLst/>
              <a:gdLst/>
              <a:ahLst/>
              <a:cxnLst/>
              <a:rect l="l" t="t" r="r" b="b"/>
              <a:pathLst>
                <a:path w="317500" h="552450">
                  <a:moveTo>
                    <a:pt x="177622" y="0"/>
                  </a:moveTo>
                  <a:lnTo>
                    <a:pt x="199730" y="37438"/>
                  </a:lnTo>
                  <a:lnTo>
                    <a:pt x="217673" y="79010"/>
                  </a:lnTo>
                  <a:lnTo>
                    <a:pt x="231021" y="124149"/>
                  </a:lnTo>
                  <a:lnTo>
                    <a:pt x="239344" y="172283"/>
                  </a:lnTo>
                  <a:lnTo>
                    <a:pt x="242214" y="222846"/>
                  </a:lnTo>
                  <a:lnTo>
                    <a:pt x="239051" y="275932"/>
                  </a:lnTo>
                  <a:lnTo>
                    <a:pt x="229891" y="326307"/>
                  </a:lnTo>
                  <a:lnTo>
                    <a:pt x="215228" y="373306"/>
                  </a:lnTo>
                  <a:lnTo>
                    <a:pt x="195557" y="416264"/>
                  </a:lnTo>
                  <a:lnTo>
                    <a:pt x="171370" y="454517"/>
                  </a:lnTo>
                  <a:lnTo>
                    <a:pt x="143162" y="487400"/>
                  </a:lnTo>
                  <a:lnTo>
                    <a:pt x="111428" y="514248"/>
                  </a:lnTo>
                  <a:lnTo>
                    <a:pt x="76660" y="534398"/>
                  </a:lnTo>
                  <a:lnTo>
                    <a:pt x="39352" y="547184"/>
                  </a:lnTo>
                  <a:lnTo>
                    <a:pt x="0" y="551942"/>
                  </a:lnTo>
                  <a:lnTo>
                    <a:pt x="4279" y="552056"/>
                  </a:lnTo>
                  <a:lnTo>
                    <a:pt x="53756" y="548248"/>
                  </a:lnTo>
                  <a:lnTo>
                    <a:pt x="101169" y="537194"/>
                  </a:lnTo>
                  <a:lnTo>
                    <a:pt x="145778" y="519449"/>
                  </a:lnTo>
                  <a:lnTo>
                    <a:pt x="186842" y="495569"/>
                  </a:lnTo>
                  <a:lnTo>
                    <a:pt x="223621" y="466110"/>
                  </a:lnTo>
                  <a:lnTo>
                    <a:pt x="255374" y="431627"/>
                  </a:lnTo>
                  <a:lnTo>
                    <a:pt x="281359" y="392674"/>
                  </a:lnTo>
                  <a:lnTo>
                    <a:pt x="300838" y="349808"/>
                  </a:lnTo>
                  <a:lnTo>
                    <a:pt x="313068" y="303585"/>
                  </a:lnTo>
                  <a:lnTo>
                    <a:pt x="317309" y="254558"/>
                  </a:lnTo>
                  <a:lnTo>
                    <a:pt x="312416" y="203732"/>
                  </a:lnTo>
                  <a:lnTo>
                    <a:pt x="298546" y="154949"/>
                  </a:lnTo>
                  <a:lnTo>
                    <a:pt x="276917" y="109196"/>
                  </a:lnTo>
                  <a:lnTo>
                    <a:pt x="248742" y="67461"/>
                  </a:lnTo>
                  <a:lnTo>
                    <a:pt x="215239" y="30733"/>
                  </a:lnTo>
                  <a:lnTo>
                    <a:pt x="177622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6"/>
            <p:cNvSpPr/>
            <p:nvPr/>
          </p:nvSpPr>
          <p:spPr>
            <a:xfrm>
              <a:off x="6288289" y="4988355"/>
              <a:ext cx="111760" cy="56515"/>
            </a:xfrm>
            <a:custGeom>
              <a:avLst/>
              <a:gdLst/>
              <a:ahLst/>
              <a:cxnLst/>
              <a:rect l="l" t="t" r="r" b="b"/>
              <a:pathLst>
                <a:path w="111760" h="56514">
                  <a:moveTo>
                    <a:pt x="111340" y="0"/>
                  </a:moveTo>
                  <a:lnTo>
                    <a:pt x="25" y="0"/>
                  </a:lnTo>
                  <a:lnTo>
                    <a:pt x="0" y="774"/>
                  </a:lnTo>
                  <a:lnTo>
                    <a:pt x="4373" y="22456"/>
                  </a:lnTo>
                  <a:lnTo>
                    <a:pt x="16302" y="40166"/>
                  </a:lnTo>
                  <a:lnTo>
                    <a:pt x="33995" y="52109"/>
                  </a:lnTo>
                  <a:lnTo>
                    <a:pt x="55664" y="56489"/>
                  </a:lnTo>
                  <a:lnTo>
                    <a:pt x="77356" y="52109"/>
                  </a:lnTo>
                  <a:lnTo>
                    <a:pt x="95065" y="40166"/>
                  </a:lnTo>
                  <a:lnTo>
                    <a:pt x="107002" y="22456"/>
                  </a:lnTo>
                  <a:lnTo>
                    <a:pt x="111379" y="774"/>
                  </a:lnTo>
                  <a:lnTo>
                    <a:pt x="111340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7"/>
            <p:cNvSpPr/>
            <p:nvPr/>
          </p:nvSpPr>
          <p:spPr>
            <a:xfrm>
              <a:off x="6201797" y="4831093"/>
              <a:ext cx="36830" cy="36830"/>
            </a:xfrm>
            <a:custGeom>
              <a:avLst/>
              <a:gdLst/>
              <a:ahLst/>
              <a:cxnLst/>
              <a:rect l="l" t="t" r="r" b="b"/>
              <a:pathLst>
                <a:path w="36829" h="36829">
                  <a:moveTo>
                    <a:pt x="18199" y="0"/>
                  </a:moveTo>
                  <a:lnTo>
                    <a:pt x="11122" y="1424"/>
                  </a:lnTo>
                  <a:lnTo>
                    <a:pt x="5337" y="5310"/>
                  </a:lnTo>
                  <a:lnTo>
                    <a:pt x="1432" y="11074"/>
                  </a:lnTo>
                  <a:lnTo>
                    <a:pt x="0" y="18135"/>
                  </a:lnTo>
                  <a:lnTo>
                    <a:pt x="1432" y="25200"/>
                  </a:lnTo>
                  <a:lnTo>
                    <a:pt x="5337" y="30973"/>
                  </a:lnTo>
                  <a:lnTo>
                    <a:pt x="11122" y="34868"/>
                  </a:lnTo>
                  <a:lnTo>
                    <a:pt x="18199" y="36296"/>
                  </a:lnTo>
                  <a:lnTo>
                    <a:pt x="25258" y="34868"/>
                  </a:lnTo>
                  <a:lnTo>
                    <a:pt x="31018" y="30973"/>
                  </a:lnTo>
                  <a:lnTo>
                    <a:pt x="34899" y="25200"/>
                  </a:lnTo>
                  <a:lnTo>
                    <a:pt x="36322" y="18135"/>
                  </a:lnTo>
                  <a:lnTo>
                    <a:pt x="34899" y="11074"/>
                  </a:lnTo>
                  <a:lnTo>
                    <a:pt x="31018" y="5310"/>
                  </a:lnTo>
                  <a:lnTo>
                    <a:pt x="25258" y="1424"/>
                  </a:lnTo>
                  <a:lnTo>
                    <a:pt x="18199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8"/>
            <p:cNvSpPr/>
            <p:nvPr/>
          </p:nvSpPr>
          <p:spPr>
            <a:xfrm>
              <a:off x="6449174" y="4831093"/>
              <a:ext cx="36830" cy="36830"/>
            </a:xfrm>
            <a:custGeom>
              <a:avLst/>
              <a:gdLst/>
              <a:ahLst/>
              <a:cxnLst/>
              <a:rect l="l" t="t" r="r" b="b"/>
              <a:pathLst>
                <a:path w="36829" h="36829">
                  <a:moveTo>
                    <a:pt x="18186" y="0"/>
                  </a:moveTo>
                  <a:lnTo>
                    <a:pt x="11117" y="1424"/>
                  </a:lnTo>
                  <a:lnTo>
                    <a:pt x="5335" y="5310"/>
                  </a:lnTo>
                  <a:lnTo>
                    <a:pt x="1432" y="11074"/>
                  </a:lnTo>
                  <a:lnTo>
                    <a:pt x="0" y="18135"/>
                  </a:lnTo>
                  <a:lnTo>
                    <a:pt x="1432" y="25200"/>
                  </a:lnTo>
                  <a:lnTo>
                    <a:pt x="5335" y="30973"/>
                  </a:lnTo>
                  <a:lnTo>
                    <a:pt x="11117" y="34868"/>
                  </a:lnTo>
                  <a:lnTo>
                    <a:pt x="18186" y="36296"/>
                  </a:lnTo>
                  <a:lnTo>
                    <a:pt x="25251" y="34868"/>
                  </a:lnTo>
                  <a:lnTo>
                    <a:pt x="31024" y="30973"/>
                  </a:lnTo>
                  <a:lnTo>
                    <a:pt x="34918" y="25200"/>
                  </a:lnTo>
                  <a:lnTo>
                    <a:pt x="36347" y="18135"/>
                  </a:lnTo>
                  <a:lnTo>
                    <a:pt x="34918" y="11074"/>
                  </a:lnTo>
                  <a:lnTo>
                    <a:pt x="31024" y="5310"/>
                  </a:lnTo>
                  <a:lnTo>
                    <a:pt x="25251" y="1424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59"/>
            <p:cNvSpPr/>
            <p:nvPr/>
          </p:nvSpPr>
          <p:spPr>
            <a:xfrm>
              <a:off x="6029746" y="4589005"/>
              <a:ext cx="317500" cy="552450"/>
            </a:xfrm>
            <a:custGeom>
              <a:avLst/>
              <a:gdLst/>
              <a:ahLst/>
              <a:cxnLst/>
              <a:rect l="l" t="t" r="r" b="b"/>
              <a:pathLst>
                <a:path w="317500" h="552450">
                  <a:moveTo>
                    <a:pt x="139687" y="0"/>
                  </a:moveTo>
                  <a:lnTo>
                    <a:pt x="102083" y="30733"/>
                  </a:lnTo>
                  <a:lnTo>
                    <a:pt x="68583" y="67461"/>
                  </a:lnTo>
                  <a:lnTo>
                    <a:pt x="40406" y="109196"/>
                  </a:lnTo>
                  <a:lnTo>
                    <a:pt x="18771" y="154949"/>
                  </a:lnTo>
                  <a:lnTo>
                    <a:pt x="4895" y="203732"/>
                  </a:lnTo>
                  <a:lnTo>
                    <a:pt x="0" y="254558"/>
                  </a:lnTo>
                  <a:lnTo>
                    <a:pt x="4241" y="303585"/>
                  </a:lnTo>
                  <a:lnTo>
                    <a:pt x="16473" y="349808"/>
                  </a:lnTo>
                  <a:lnTo>
                    <a:pt x="35953" y="392674"/>
                  </a:lnTo>
                  <a:lnTo>
                    <a:pt x="61940" y="431627"/>
                  </a:lnTo>
                  <a:lnTo>
                    <a:pt x="93692" y="466110"/>
                  </a:lnTo>
                  <a:lnTo>
                    <a:pt x="130469" y="495569"/>
                  </a:lnTo>
                  <a:lnTo>
                    <a:pt x="171528" y="519449"/>
                  </a:lnTo>
                  <a:lnTo>
                    <a:pt x="216130" y="537194"/>
                  </a:lnTo>
                  <a:lnTo>
                    <a:pt x="263531" y="548248"/>
                  </a:lnTo>
                  <a:lnTo>
                    <a:pt x="312991" y="552056"/>
                  </a:lnTo>
                  <a:lnTo>
                    <a:pt x="317296" y="551942"/>
                  </a:lnTo>
                  <a:lnTo>
                    <a:pt x="277946" y="547184"/>
                  </a:lnTo>
                  <a:lnTo>
                    <a:pt x="240640" y="534398"/>
                  </a:lnTo>
                  <a:lnTo>
                    <a:pt x="205871" y="514248"/>
                  </a:lnTo>
                  <a:lnTo>
                    <a:pt x="174134" y="487400"/>
                  </a:lnTo>
                  <a:lnTo>
                    <a:pt x="145924" y="454517"/>
                  </a:lnTo>
                  <a:lnTo>
                    <a:pt x="121734" y="416264"/>
                  </a:lnTo>
                  <a:lnTo>
                    <a:pt x="102060" y="373306"/>
                  </a:lnTo>
                  <a:lnTo>
                    <a:pt x="87395" y="326307"/>
                  </a:lnTo>
                  <a:lnTo>
                    <a:pt x="78233" y="275932"/>
                  </a:lnTo>
                  <a:lnTo>
                    <a:pt x="75069" y="222846"/>
                  </a:lnTo>
                  <a:lnTo>
                    <a:pt x="77940" y="172283"/>
                  </a:lnTo>
                  <a:lnTo>
                    <a:pt x="86268" y="124149"/>
                  </a:lnTo>
                  <a:lnTo>
                    <a:pt x="99621" y="79010"/>
                  </a:lnTo>
                  <a:lnTo>
                    <a:pt x="117571" y="37438"/>
                  </a:lnTo>
                  <a:lnTo>
                    <a:pt x="139687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0"/>
            <p:cNvSpPr/>
            <p:nvPr/>
          </p:nvSpPr>
          <p:spPr>
            <a:xfrm>
              <a:off x="6162043" y="4461102"/>
              <a:ext cx="359410" cy="139700"/>
            </a:xfrm>
            <a:custGeom>
              <a:avLst/>
              <a:gdLst/>
              <a:ahLst/>
              <a:cxnLst/>
              <a:rect l="l" t="t" r="r" b="b"/>
              <a:pathLst>
                <a:path w="359409" h="139700">
                  <a:moveTo>
                    <a:pt x="175107" y="0"/>
                  </a:moveTo>
                  <a:lnTo>
                    <a:pt x="103267" y="34801"/>
                  </a:lnTo>
                  <a:lnTo>
                    <a:pt x="0" y="139207"/>
                  </a:lnTo>
                  <a:lnTo>
                    <a:pt x="117976" y="92780"/>
                  </a:lnTo>
                  <a:lnTo>
                    <a:pt x="194719" y="77304"/>
                  </a:lnTo>
                  <a:lnTo>
                    <a:pt x="293980" y="77304"/>
                  </a:lnTo>
                  <a:lnTo>
                    <a:pt x="249195" y="34801"/>
                  </a:lnTo>
                  <a:lnTo>
                    <a:pt x="175107" y="0"/>
                  </a:lnTo>
                  <a:close/>
                </a:path>
                <a:path w="359409" h="139700">
                  <a:moveTo>
                    <a:pt x="293980" y="77304"/>
                  </a:moveTo>
                  <a:lnTo>
                    <a:pt x="194719" y="77304"/>
                  </a:lnTo>
                  <a:lnTo>
                    <a:pt x="263904" y="92780"/>
                  </a:lnTo>
                  <a:lnTo>
                    <a:pt x="359206" y="139207"/>
                  </a:lnTo>
                  <a:lnTo>
                    <a:pt x="293980" y="77304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1"/>
            <p:cNvSpPr/>
            <p:nvPr/>
          </p:nvSpPr>
          <p:spPr>
            <a:xfrm>
              <a:off x="6116573" y="6235103"/>
              <a:ext cx="161290" cy="262890"/>
            </a:xfrm>
            <a:custGeom>
              <a:avLst/>
              <a:gdLst/>
              <a:ahLst/>
              <a:cxnLst/>
              <a:rect l="l" t="t" r="r" b="b"/>
              <a:pathLst>
                <a:path w="161289" h="262889">
                  <a:moveTo>
                    <a:pt x="161010" y="262407"/>
                  </a:moveTo>
                  <a:lnTo>
                    <a:pt x="0" y="262407"/>
                  </a:lnTo>
                  <a:lnTo>
                    <a:pt x="0" y="0"/>
                  </a:lnTo>
                  <a:lnTo>
                    <a:pt x="161010" y="0"/>
                  </a:lnTo>
                  <a:lnTo>
                    <a:pt x="161010" y="262407"/>
                  </a:lnTo>
                  <a:close/>
                </a:path>
              </a:pathLst>
            </a:custGeom>
            <a:solidFill>
              <a:srgbClr val="CB88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2"/>
            <p:cNvSpPr/>
            <p:nvPr/>
          </p:nvSpPr>
          <p:spPr>
            <a:xfrm>
              <a:off x="6087333" y="6436700"/>
              <a:ext cx="219481" cy="126240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3"/>
            <p:cNvSpPr/>
            <p:nvPr/>
          </p:nvSpPr>
          <p:spPr>
            <a:xfrm>
              <a:off x="6403238" y="6235103"/>
              <a:ext cx="161290" cy="262890"/>
            </a:xfrm>
            <a:custGeom>
              <a:avLst/>
              <a:gdLst/>
              <a:ahLst/>
              <a:cxnLst/>
              <a:rect l="l" t="t" r="r" b="b"/>
              <a:pathLst>
                <a:path w="161290" h="262889">
                  <a:moveTo>
                    <a:pt x="161010" y="262407"/>
                  </a:moveTo>
                  <a:lnTo>
                    <a:pt x="0" y="262407"/>
                  </a:lnTo>
                  <a:lnTo>
                    <a:pt x="0" y="0"/>
                  </a:lnTo>
                  <a:lnTo>
                    <a:pt x="161010" y="0"/>
                  </a:lnTo>
                  <a:lnTo>
                    <a:pt x="161010" y="262407"/>
                  </a:lnTo>
                  <a:close/>
                </a:path>
              </a:pathLst>
            </a:custGeom>
            <a:solidFill>
              <a:srgbClr val="CB88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4"/>
            <p:cNvSpPr/>
            <p:nvPr/>
          </p:nvSpPr>
          <p:spPr>
            <a:xfrm>
              <a:off x="6373968" y="6436700"/>
              <a:ext cx="219481" cy="126240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5"/>
            <p:cNvSpPr/>
            <p:nvPr/>
          </p:nvSpPr>
          <p:spPr>
            <a:xfrm>
              <a:off x="6050831" y="5713326"/>
              <a:ext cx="579755" cy="807720"/>
            </a:xfrm>
            <a:custGeom>
              <a:avLst/>
              <a:gdLst/>
              <a:ahLst/>
              <a:cxnLst/>
              <a:rect l="l" t="t" r="r" b="b"/>
              <a:pathLst>
                <a:path w="579754" h="807720">
                  <a:moveTo>
                    <a:pt x="531990" y="0"/>
                  </a:moveTo>
                  <a:lnTo>
                    <a:pt x="47269" y="0"/>
                  </a:lnTo>
                  <a:lnTo>
                    <a:pt x="0" y="807135"/>
                  </a:lnTo>
                  <a:lnTo>
                    <a:pt x="579170" y="807135"/>
                  </a:lnTo>
                  <a:lnTo>
                    <a:pt x="531990" y="0"/>
                  </a:lnTo>
                  <a:close/>
                </a:path>
              </a:pathLst>
            </a:custGeom>
            <a:solidFill>
              <a:srgbClr val="E8F3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6"/>
            <p:cNvSpPr/>
            <p:nvPr/>
          </p:nvSpPr>
          <p:spPr>
            <a:xfrm>
              <a:off x="6503720" y="4631004"/>
              <a:ext cx="74917" cy="231863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7"/>
            <p:cNvSpPr/>
            <p:nvPr/>
          </p:nvSpPr>
          <p:spPr>
            <a:xfrm>
              <a:off x="6104813" y="4563643"/>
              <a:ext cx="441934" cy="29922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8"/>
            <p:cNvSpPr/>
            <p:nvPr/>
          </p:nvSpPr>
          <p:spPr>
            <a:xfrm>
              <a:off x="6029723" y="4589004"/>
              <a:ext cx="139700" cy="274320"/>
            </a:xfrm>
            <a:custGeom>
              <a:avLst/>
              <a:gdLst/>
              <a:ahLst/>
              <a:cxnLst/>
              <a:rect l="l" t="t" r="r" b="b"/>
              <a:pathLst>
                <a:path w="139700" h="274320">
                  <a:moveTo>
                    <a:pt x="139674" y="0"/>
                  </a:moveTo>
                  <a:lnTo>
                    <a:pt x="102085" y="30730"/>
                  </a:lnTo>
                  <a:lnTo>
                    <a:pt x="68591" y="67461"/>
                  </a:lnTo>
                  <a:lnTo>
                    <a:pt x="40414" y="109200"/>
                  </a:lnTo>
                  <a:lnTo>
                    <a:pt x="18776" y="154957"/>
                  </a:lnTo>
                  <a:lnTo>
                    <a:pt x="4897" y="203740"/>
                  </a:lnTo>
                  <a:lnTo>
                    <a:pt x="0" y="254558"/>
                  </a:lnTo>
                  <a:lnTo>
                    <a:pt x="10" y="261339"/>
                  </a:lnTo>
                  <a:lnTo>
                    <a:pt x="241" y="267487"/>
                  </a:lnTo>
                  <a:lnTo>
                    <a:pt x="685" y="273888"/>
                  </a:lnTo>
                  <a:lnTo>
                    <a:pt x="78016" y="273888"/>
                  </a:lnTo>
                  <a:lnTo>
                    <a:pt x="76735" y="261048"/>
                  </a:lnTo>
                  <a:lnTo>
                    <a:pt x="75841" y="248648"/>
                  </a:lnTo>
                  <a:lnTo>
                    <a:pt x="75283" y="235817"/>
                  </a:lnTo>
                  <a:lnTo>
                    <a:pt x="75095" y="222846"/>
                  </a:lnTo>
                  <a:lnTo>
                    <a:pt x="79012" y="163851"/>
                  </a:lnTo>
                  <a:lnTo>
                    <a:pt x="90308" y="108324"/>
                  </a:lnTo>
                  <a:lnTo>
                    <a:pt x="108297" y="57179"/>
                  </a:lnTo>
                  <a:lnTo>
                    <a:pt x="132295" y="11328"/>
                  </a:lnTo>
                  <a:lnTo>
                    <a:pt x="137172" y="3670"/>
                  </a:lnTo>
                  <a:lnTo>
                    <a:pt x="139674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69"/>
            <p:cNvSpPr/>
            <p:nvPr/>
          </p:nvSpPr>
          <p:spPr>
            <a:xfrm>
              <a:off x="6029718" y="4589017"/>
              <a:ext cx="139700" cy="274320"/>
            </a:xfrm>
            <a:custGeom>
              <a:avLst/>
              <a:gdLst/>
              <a:ahLst/>
              <a:cxnLst/>
              <a:rect l="l" t="t" r="r" b="b"/>
              <a:pathLst>
                <a:path w="139700" h="274320">
                  <a:moveTo>
                    <a:pt x="139687" y="0"/>
                  </a:moveTo>
                  <a:lnTo>
                    <a:pt x="102092" y="30728"/>
                  </a:lnTo>
                  <a:lnTo>
                    <a:pt x="68595" y="67455"/>
                  </a:lnTo>
                  <a:lnTo>
                    <a:pt x="40416" y="109191"/>
                  </a:lnTo>
                  <a:lnTo>
                    <a:pt x="18776" y="154946"/>
                  </a:lnTo>
                  <a:lnTo>
                    <a:pt x="4897" y="203732"/>
                  </a:lnTo>
                  <a:lnTo>
                    <a:pt x="0" y="254558"/>
                  </a:lnTo>
                  <a:lnTo>
                    <a:pt x="9" y="261317"/>
                  </a:lnTo>
                  <a:lnTo>
                    <a:pt x="228" y="267487"/>
                  </a:lnTo>
                  <a:lnTo>
                    <a:pt x="711" y="273850"/>
                  </a:lnTo>
                  <a:lnTo>
                    <a:pt x="78028" y="273850"/>
                  </a:lnTo>
                  <a:lnTo>
                    <a:pt x="76741" y="261048"/>
                  </a:lnTo>
                  <a:lnTo>
                    <a:pt x="75842" y="248629"/>
                  </a:lnTo>
                  <a:lnTo>
                    <a:pt x="75283" y="235800"/>
                  </a:lnTo>
                  <a:lnTo>
                    <a:pt x="75095" y="222846"/>
                  </a:lnTo>
                  <a:lnTo>
                    <a:pt x="79010" y="163851"/>
                  </a:lnTo>
                  <a:lnTo>
                    <a:pt x="90303" y="108326"/>
                  </a:lnTo>
                  <a:lnTo>
                    <a:pt x="108292" y="57185"/>
                  </a:lnTo>
                  <a:lnTo>
                    <a:pt x="132295" y="11341"/>
                  </a:lnTo>
                  <a:lnTo>
                    <a:pt x="137160" y="3644"/>
                  </a:lnTo>
                  <a:lnTo>
                    <a:pt x="139687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0"/>
            <p:cNvSpPr/>
            <p:nvPr/>
          </p:nvSpPr>
          <p:spPr>
            <a:xfrm>
              <a:off x="6087338" y="6520459"/>
              <a:ext cx="219468" cy="25933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1"/>
            <p:cNvSpPr/>
            <p:nvPr/>
          </p:nvSpPr>
          <p:spPr>
            <a:xfrm>
              <a:off x="6087338" y="6546392"/>
              <a:ext cx="219468" cy="13877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2"/>
            <p:cNvSpPr/>
            <p:nvPr/>
          </p:nvSpPr>
          <p:spPr>
            <a:xfrm>
              <a:off x="6374003" y="6520459"/>
              <a:ext cx="219443" cy="25933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3"/>
            <p:cNvSpPr/>
            <p:nvPr/>
          </p:nvSpPr>
          <p:spPr>
            <a:xfrm>
              <a:off x="6373977" y="6546392"/>
              <a:ext cx="219468" cy="13877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4"/>
            <p:cNvSpPr/>
            <p:nvPr/>
          </p:nvSpPr>
          <p:spPr>
            <a:xfrm>
              <a:off x="6101535" y="5304523"/>
              <a:ext cx="398145" cy="501015"/>
            </a:xfrm>
            <a:custGeom>
              <a:avLst/>
              <a:gdLst/>
              <a:ahLst/>
              <a:cxnLst/>
              <a:rect l="l" t="t" r="r" b="b"/>
              <a:pathLst>
                <a:path w="398145" h="501014">
                  <a:moveTo>
                    <a:pt x="146230" y="0"/>
                  </a:moveTo>
                  <a:lnTo>
                    <a:pt x="107255" y="5082"/>
                  </a:lnTo>
                  <a:lnTo>
                    <a:pt x="63423" y="24918"/>
                  </a:lnTo>
                  <a:lnTo>
                    <a:pt x="29996" y="51234"/>
                  </a:lnTo>
                  <a:lnTo>
                    <a:pt x="0" y="116163"/>
                  </a:lnTo>
                  <a:lnTo>
                    <a:pt x="662" y="153917"/>
                  </a:lnTo>
                  <a:lnTo>
                    <a:pt x="9920" y="194622"/>
                  </a:lnTo>
                  <a:lnTo>
                    <a:pt x="26389" y="237850"/>
                  </a:lnTo>
                  <a:lnTo>
                    <a:pt x="48685" y="283169"/>
                  </a:lnTo>
                  <a:lnTo>
                    <a:pt x="75424" y="330150"/>
                  </a:lnTo>
                  <a:lnTo>
                    <a:pt x="109052" y="381633"/>
                  </a:lnTo>
                  <a:lnTo>
                    <a:pt x="144592" y="426023"/>
                  </a:lnTo>
                  <a:lnTo>
                    <a:pt x="181687" y="461712"/>
                  </a:lnTo>
                  <a:lnTo>
                    <a:pt x="219982" y="487090"/>
                  </a:lnTo>
                  <a:lnTo>
                    <a:pt x="259120" y="500550"/>
                  </a:lnTo>
                  <a:lnTo>
                    <a:pt x="298746" y="500483"/>
                  </a:lnTo>
                  <a:lnTo>
                    <a:pt x="338505" y="485280"/>
                  </a:lnTo>
                  <a:lnTo>
                    <a:pt x="369079" y="460983"/>
                  </a:lnTo>
                  <a:lnTo>
                    <a:pt x="388427" y="431377"/>
                  </a:lnTo>
                  <a:lnTo>
                    <a:pt x="397580" y="397136"/>
                  </a:lnTo>
                  <a:lnTo>
                    <a:pt x="397572" y="358936"/>
                  </a:lnTo>
                  <a:lnTo>
                    <a:pt x="389438" y="317453"/>
                  </a:lnTo>
                  <a:lnTo>
                    <a:pt x="374209" y="273363"/>
                  </a:lnTo>
                  <a:lnTo>
                    <a:pt x="352920" y="227340"/>
                  </a:lnTo>
                  <a:lnTo>
                    <a:pt x="326605" y="180061"/>
                  </a:lnTo>
                  <a:lnTo>
                    <a:pt x="298579" y="133847"/>
                  </a:lnTo>
                  <a:lnTo>
                    <a:pt x="270893" y="91751"/>
                  </a:lnTo>
                  <a:lnTo>
                    <a:pt x="242681" y="55546"/>
                  </a:lnTo>
                  <a:lnTo>
                    <a:pt x="213078" y="27004"/>
                  </a:lnTo>
                  <a:lnTo>
                    <a:pt x="146230" y="0"/>
                  </a:lnTo>
                  <a:close/>
                </a:path>
              </a:pathLst>
            </a:custGeom>
            <a:solidFill>
              <a:srgbClr val="00A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5"/>
            <p:cNvSpPr/>
            <p:nvPr/>
          </p:nvSpPr>
          <p:spPr>
            <a:xfrm>
              <a:off x="6081600" y="5263379"/>
              <a:ext cx="264568" cy="256017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6"/>
            <p:cNvSpPr/>
            <p:nvPr/>
          </p:nvSpPr>
          <p:spPr>
            <a:xfrm>
              <a:off x="5993996" y="5598869"/>
              <a:ext cx="323850" cy="106680"/>
            </a:xfrm>
            <a:custGeom>
              <a:avLst/>
              <a:gdLst/>
              <a:ahLst/>
              <a:cxnLst/>
              <a:rect l="l" t="t" r="r" b="b"/>
              <a:pathLst>
                <a:path w="323850" h="106679">
                  <a:moveTo>
                    <a:pt x="6857" y="0"/>
                  </a:moveTo>
                  <a:lnTo>
                    <a:pt x="774" y="5981"/>
                  </a:lnTo>
                  <a:lnTo>
                    <a:pt x="0" y="97739"/>
                  </a:lnTo>
                  <a:lnTo>
                    <a:pt x="5981" y="103822"/>
                  </a:lnTo>
                  <a:lnTo>
                    <a:pt x="323824" y="106451"/>
                  </a:lnTo>
                  <a:lnTo>
                    <a:pt x="323824" y="2667"/>
                  </a:lnTo>
                  <a:lnTo>
                    <a:pt x="6857" y="0"/>
                  </a:lnTo>
                  <a:close/>
                </a:path>
              </a:pathLst>
            </a:custGeom>
            <a:solidFill>
              <a:srgbClr val="F9C0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7"/>
            <p:cNvSpPr/>
            <p:nvPr/>
          </p:nvSpPr>
          <p:spPr>
            <a:xfrm>
              <a:off x="6259824" y="5432144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88" y="0"/>
                  </a:moveTo>
                  <a:lnTo>
                    <a:pt x="0" y="21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45A9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8"/>
            <p:cNvSpPr/>
            <p:nvPr/>
          </p:nvSpPr>
          <p:spPr>
            <a:xfrm>
              <a:off x="6282066" y="5601653"/>
              <a:ext cx="103860" cy="103847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79"/>
            <p:cNvSpPr/>
            <p:nvPr/>
          </p:nvSpPr>
          <p:spPr>
            <a:xfrm>
              <a:off x="5994175" y="5598820"/>
              <a:ext cx="339725" cy="106680"/>
            </a:xfrm>
            <a:custGeom>
              <a:avLst/>
              <a:gdLst/>
              <a:ahLst/>
              <a:cxnLst/>
              <a:rect l="l" t="t" r="r" b="b"/>
              <a:pathLst>
                <a:path w="339725" h="106679">
                  <a:moveTo>
                    <a:pt x="338893" y="72250"/>
                  </a:moveTo>
                  <a:lnTo>
                    <a:pt x="5575" y="72250"/>
                  </a:lnTo>
                  <a:lnTo>
                    <a:pt x="11430" y="73024"/>
                  </a:lnTo>
                  <a:lnTo>
                    <a:pt x="16040" y="76174"/>
                  </a:lnTo>
                  <a:lnTo>
                    <a:pt x="44970" y="101384"/>
                  </a:lnTo>
                  <a:lnTo>
                    <a:pt x="46075" y="104165"/>
                  </a:lnTo>
                  <a:lnTo>
                    <a:pt x="338607" y="106591"/>
                  </a:lnTo>
                  <a:lnTo>
                    <a:pt x="338893" y="72250"/>
                  </a:lnTo>
                  <a:close/>
                </a:path>
                <a:path w="339725" h="106679">
                  <a:moveTo>
                    <a:pt x="635" y="0"/>
                  </a:moveTo>
                  <a:lnTo>
                    <a:pt x="0" y="73329"/>
                  </a:lnTo>
                  <a:lnTo>
                    <a:pt x="5575" y="72250"/>
                  </a:lnTo>
                  <a:lnTo>
                    <a:pt x="338893" y="72250"/>
                  </a:lnTo>
                  <a:lnTo>
                    <a:pt x="339471" y="2870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rgbClr val="F9C0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0"/>
            <p:cNvSpPr/>
            <p:nvPr/>
          </p:nvSpPr>
          <p:spPr>
            <a:xfrm>
              <a:off x="9542787" y="4638643"/>
              <a:ext cx="605790" cy="384175"/>
            </a:xfrm>
            <a:custGeom>
              <a:avLst/>
              <a:gdLst/>
              <a:ahLst/>
              <a:cxnLst/>
              <a:rect l="l" t="t" r="r" b="b"/>
              <a:pathLst>
                <a:path w="605790" h="384175">
                  <a:moveTo>
                    <a:pt x="302755" y="0"/>
                  </a:moveTo>
                  <a:lnTo>
                    <a:pt x="253646" y="3962"/>
                  </a:lnTo>
                  <a:lnTo>
                    <a:pt x="207060" y="15436"/>
                  </a:lnTo>
                  <a:lnTo>
                    <a:pt x="163621" y="33796"/>
                  </a:lnTo>
                  <a:lnTo>
                    <a:pt x="123951" y="58420"/>
                  </a:lnTo>
                  <a:lnTo>
                    <a:pt x="88674" y="88684"/>
                  </a:lnTo>
                  <a:lnTo>
                    <a:pt x="58413" y="123965"/>
                  </a:lnTo>
                  <a:lnTo>
                    <a:pt x="33792" y="163640"/>
                  </a:lnTo>
                  <a:lnTo>
                    <a:pt x="15434" y="207085"/>
                  </a:lnTo>
                  <a:lnTo>
                    <a:pt x="3962" y="253677"/>
                  </a:lnTo>
                  <a:lnTo>
                    <a:pt x="0" y="302793"/>
                  </a:lnTo>
                  <a:lnTo>
                    <a:pt x="715" y="323737"/>
                  </a:lnTo>
                  <a:lnTo>
                    <a:pt x="2827" y="344304"/>
                  </a:lnTo>
                  <a:lnTo>
                    <a:pt x="6284" y="364445"/>
                  </a:lnTo>
                  <a:lnTo>
                    <a:pt x="11036" y="384111"/>
                  </a:lnTo>
                  <a:lnTo>
                    <a:pt x="594512" y="384111"/>
                  </a:lnTo>
                  <a:lnTo>
                    <a:pt x="599263" y="364445"/>
                  </a:lnTo>
                  <a:lnTo>
                    <a:pt x="602721" y="344304"/>
                  </a:lnTo>
                  <a:lnTo>
                    <a:pt x="604833" y="323737"/>
                  </a:lnTo>
                  <a:lnTo>
                    <a:pt x="605548" y="302793"/>
                  </a:lnTo>
                  <a:lnTo>
                    <a:pt x="601585" y="253677"/>
                  </a:lnTo>
                  <a:lnTo>
                    <a:pt x="590112" y="207085"/>
                  </a:lnTo>
                  <a:lnTo>
                    <a:pt x="571752" y="163640"/>
                  </a:lnTo>
                  <a:lnTo>
                    <a:pt x="547128" y="123965"/>
                  </a:lnTo>
                  <a:lnTo>
                    <a:pt x="516864" y="88684"/>
                  </a:lnTo>
                  <a:lnTo>
                    <a:pt x="481583" y="58420"/>
                  </a:lnTo>
                  <a:lnTo>
                    <a:pt x="441908" y="33796"/>
                  </a:lnTo>
                  <a:lnTo>
                    <a:pt x="398463" y="15436"/>
                  </a:lnTo>
                  <a:lnTo>
                    <a:pt x="351871" y="3962"/>
                  </a:lnTo>
                  <a:lnTo>
                    <a:pt x="302755" y="0"/>
                  </a:lnTo>
                  <a:close/>
                </a:path>
              </a:pathLst>
            </a:custGeom>
            <a:solidFill>
              <a:srgbClr val="764A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1"/>
            <p:cNvSpPr/>
            <p:nvPr/>
          </p:nvSpPr>
          <p:spPr>
            <a:xfrm>
              <a:off x="9542787" y="4638643"/>
              <a:ext cx="605790" cy="384175"/>
            </a:xfrm>
            <a:custGeom>
              <a:avLst/>
              <a:gdLst/>
              <a:ahLst/>
              <a:cxnLst/>
              <a:rect l="l" t="t" r="r" b="b"/>
              <a:pathLst>
                <a:path w="605790" h="384175">
                  <a:moveTo>
                    <a:pt x="302755" y="0"/>
                  </a:moveTo>
                  <a:lnTo>
                    <a:pt x="253646" y="3962"/>
                  </a:lnTo>
                  <a:lnTo>
                    <a:pt x="207060" y="15436"/>
                  </a:lnTo>
                  <a:lnTo>
                    <a:pt x="163621" y="33796"/>
                  </a:lnTo>
                  <a:lnTo>
                    <a:pt x="123951" y="58420"/>
                  </a:lnTo>
                  <a:lnTo>
                    <a:pt x="88674" y="88684"/>
                  </a:lnTo>
                  <a:lnTo>
                    <a:pt x="58413" y="123965"/>
                  </a:lnTo>
                  <a:lnTo>
                    <a:pt x="33792" y="163640"/>
                  </a:lnTo>
                  <a:lnTo>
                    <a:pt x="15434" y="207085"/>
                  </a:lnTo>
                  <a:lnTo>
                    <a:pt x="3962" y="253677"/>
                  </a:lnTo>
                  <a:lnTo>
                    <a:pt x="0" y="302793"/>
                  </a:lnTo>
                  <a:lnTo>
                    <a:pt x="715" y="323737"/>
                  </a:lnTo>
                  <a:lnTo>
                    <a:pt x="2827" y="344304"/>
                  </a:lnTo>
                  <a:lnTo>
                    <a:pt x="6284" y="364445"/>
                  </a:lnTo>
                  <a:lnTo>
                    <a:pt x="11036" y="384111"/>
                  </a:lnTo>
                  <a:lnTo>
                    <a:pt x="594512" y="384111"/>
                  </a:lnTo>
                  <a:lnTo>
                    <a:pt x="599263" y="364445"/>
                  </a:lnTo>
                  <a:lnTo>
                    <a:pt x="602721" y="344304"/>
                  </a:lnTo>
                  <a:lnTo>
                    <a:pt x="604833" y="323737"/>
                  </a:lnTo>
                  <a:lnTo>
                    <a:pt x="605548" y="302793"/>
                  </a:lnTo>
                  <a:lnTo>
                    <a:pt x="601585" y="253677"/>
                  </a:lnTo>
                  <a:lnTo>
                    <a:pt x="590112" y="207085"/>
                  </a:lnTo>
                  <a:lnTo>
                    <a:pt x="571752" y="163640"/>
                  </a:lnTo>
                  <a:lnTo>
                    <a:pt x="547128" y="123965"/>
                  </a:lnTo>
                  <a:lnTo>
                    <a:pt x="516864" y="88684"/>
                  </a:lnTo>
                  <a:lnTo>
                    <a:pt x="481583" y="58420"/>
                  </a:lnTo>
                  <a:lnTo>
                    <a:pt x="441908" y="33796"/>
                  </a:lnTo>
                  <a:lnTo>
                    <a:pt x="398463" y="15436"/>
                  </a:lnTo>
                  <a:lnTo>
                    <a:pt x="351871" y="3962"/>
                  </a:lnTo>
                  <a:lnTo>
                    <a:pt x="302755" y="0"/>
                  </a:lnTo>
                  <a:close/>
                </a:path>
              </a:pathLst>
            </a:custGeom>
            <a:solidFill>
              <a:srgbClr val="2023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2"/>
            <p:cNvSpPr/>
            <p:nvPr/>
          </p:nvSpPr>
          <p:spPr>
            <a:xfrm>
              <a:off x="9562340" y="4719976"/>
              <a:ext cx="569595" cy="569595"/>
            </a:xfrm>
            <a:custGeom>
              <a:avLst/>
              <a:gdLst/>
              <a:ahLst/>
              <a:cxnLst/>
              <a:rect l="l" t="t" r="r" b="b"/>
              <a:pathLst>
                <a:path w="569595" h="569595">
                  <a:moveTo>
                    <a:pt x="284543" y="0"/>
                  </a:moveTo>
                  <a:lnTo>
                    <a:pt x="238385" y="3724"/>
                  </a:lnTo>
                  <a:lnTo>
                    <a:pt x="194600" y="14507"/>
                  </a:lnTo>
                  <a:lnTo>
                    <a:pt x="153773" y="31763"/>
                  </a:lnTo>
                  <a:lnTo>
                    <a:pt x="116489" y="54907"/>
                  </a:lnTo>
                  <a:lnTo>
                    <a:pt x="83335" y="83351"/>
                  </a:lnTo>
                  <a:lnTo>
                    <a:pt x="54896" y="116511"/>
                  </a:lnTo>
                  <a:lnTo>
                    <a:pt x="31757" y="153802"/>
                  </a:lnTo>
                  <a:lnTo>
                    <a:pt x="14504" y="194636"/>
                  </a:lnTo>
                  <a:lnTo>
                    <a:pt x="3723" y="238428"/>
                  </a:lnTo>
                  <a:lnTo>
                    <a:pt x="0" y="284594"/>
                  </a:lnTo>
                  <a:lnTo>
                    <a:pt x="3723" y="330750"/>
                  </a:lnTo>
                  <a:lnTo>
                    <a:pt x="14504" y="374537"/>
                  </a:lnTo>
                  <a:lnTo>
                    <a:pt x="31757" y="415369"/>
                  </a:lnTo>
                  <a:lnTo>
                    <a:pt x="54896" y="452660"/>
                  </a:lnTo>
                  <a:lnTo>
                    <a:pt x="83335" y="485822"/>
                  </a:lnTo>
                  <a:lnTo>
                    <a:pt x="116489" y="514270"/>
                  </a:lnTo>
                  <a:lnTo>
                    <a:pt x="153773" y="537417"/>
                  </a:lnTo>
                  <a:lnTo>
                    <a:pt x="194600" y="554677"/>
                  </a:lnTo>
                  <a:lnTo>
                    <a:pt x="238385" y="565463"/>
                  </a:lnTo>
                  <a:lnTo>
                    <a:pt x="284543" y="569188"/>
                  </a:lnTo>
                  <a:lnTo>
                    <a:pt x="330705" y="565463"/>
                  </a:lnTo>
                  <a:lnTo>
                    <a:pt x="374496" y="554677"/>
                  </a:lnTo>
                  <a:lnTo>
                    <a:pt x="415330" y="537417"/>
                  </a:lnTo>
                  <a:lnTo>
                    <a:pt x="452620" y="514270"/>
                  </a:lnTo>
                  <a:lnTo>
                    <a:pt x="485781" y="485822"/>
                  </a:lnTo>
                  <a:lnTo>
                    <a:pt x="514227" y="452660"/>
                  </a:lnTo>
                  <a:lnTo>
                    <a:pt x="537371" y="415369"/>
                  </a:lnTo>
                  <a:lnTo>
                    <a:pt x="554628" y="374537"/>
                  </a:lnTo>
                  <a:lnTo>
                    <a:pt x="565412" y="330750"/>
                  </a:lnTo>
                  <a:lnTo>
                    <a:pt x="569137" y="284594"/>
                  </a:lnTo>
                  <a:lnTo>
                    <a:pt x="565412" y="238428"/>
                  </a:lnTo>
                  <a:lnTo>
                    <a:pt x="554628" y="194636"/>
                  </a:lnTo>
                  <a:lnTo>
                    <a:pt x="537371" y="153802"/>
                  </a:lnTo>
                  <a:lnTo>
                    <a:pt x="514227" y="116511"/>
                  </a:lnTo>
                  <a:lnTo>
                    <a:pt x="485781" y="83351"/>
                  </a:lnTo>
                  <a:lnTo>
                    <a:pt x="452620" y="54907"/>
                  </a:lnTo>
                  <a:lnTo>
                    <a:pt x="415330" y="31763"/>
                  </a:lnTo>
                  <a:lnTo>
                    <a:pt x="374496" y="14507"/>
                  </a:lnTo>
                  <a:lnTo>
                    <a:pt x="330705" y="3724"/>
                  </a:lnTo>
                  <a:lnTo>
                    <a:pt x="284543" y="0"/>
                  </a:lnTo>
                  <a:close/>
                </a:path>
              </a:pathLst>
            </a:custGeom>
            <a:solidFill>
              <a:srgbClr val="F1C9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3"/>
            <p:cNvSpPr/>
            <p:nvPr/>
          </p:nvSpPr>
          <p:spPr>
            <a:xfrm>
              <a:off x="9793396" y="5154711"/>
              <a:ext cx="108585" cy="55244"/>
            </a:xfrm>
            <a:custGeom>
              <a:avLst/>
              <a:gdLst/>
              <a:ahLst/>
              <a:cxnLst/>
              <a:rect l="l" t="t" r="r" b="b"/>
              <a:pathLst>
                <a:path w="108584" h="55245">
                  <a:moveTo>
                    <a:pt x="108089" y="0"/>
                  </a:moveTo>
                  <a:lnTo>
                    <a:pt x="25" y="0"/>
                  </a:lnTo>
                  <a:lnTo>
                    <a:pt x="0" y="723"/>
                  </a:lnTo>
                  <a:lnTo>
                    <a:pt x="4246" y="21765"/>
                  </a:lnTo>
                  <a:lnTo>
                    <a:pt x="15828" y="38946"/>
                  </a:lnTo>
                  <a:lnTo>
                    <a:pt x="33009" y="50528"/>
                  </a:lnTo>
                  <a:lnTo>
                    <a:pt x="54051" y="54775"/>
                  </a:lnTo>
                  <a:lnTo>
                    <a:pt x="75094" y="50528"/>
                  </a:lnTo>
                  <a:lnTo>
                    <a:pt x="92279" y="38946"/>
                  </a:lnTo>
                  <a:lnTo>
                    <a:pt x="103866" y="21765"/>
                  </a:lnTo>
                  <a:lnTo>
                    <a:pt x="108115" y="723"/>
                  </a:lnTo>
                  <a:lnTo>
                    <a:pt x="1080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4"/>
            <p:cNvSpPr/>
            <p:nvPr/>
          </p:nvSpPr>
          <p:spPr>
            <a:xfrm>
              <a:off x="9518967" y="5310854"/>
              <a:ext cx="655955" cy="678815"/>
            </a:xfrm>
            <a:custGeom>
              <a:avLst/>
              <a:gdLst/>
              <a:ahLst/>
              <a:cxnLst/>
              <a:rect l="l" t="t" r="r" b="b"/>
              <a:pathLst>
                <a:path w="655954" h="678814">
                  <a:moveTo>
                    <a:pt x="327952" y="0"/>
                  </a:moveTo>
                  <a:lnTo>
                    <a:pt x="286751" y="1636"/>
                  </a:lnTo>
                  <a:lnTo>
                    <a:pt x="248234" y="6130"/>
                  </a:lnTo>
                  <a:lnTo>
                    <a:pt x="212383" y="13401"/>
                  </a:lnTo>
                  <a:lnTo>
                    <a:pt x="179209" y="23367"/>
                  </a:lnTo>
                  <a:lnTo>
                    <a:pt x="177736" y="23812"/>
                  </a:lnTo>
                  <a:lnTo>
                    <a:pt x="176276" y="24383"/>
                  </a:lnTo>
                  <a:lnTo>
                    <a:pt x="173405" y="25463"/>
                  </a:lnTo>
                  <a:lnTo>
                    <a:pt x="141033" y="39700"/>
                  </a:lnTo>
                  <a:lnTo>
                    <a:pt x="137795" y="41351"/>
                  </a:lnTo>
                  <a:lnTo>
                    <a:pt x="134175" y="43319"/>
                  </a:lnTo>
                  <a:lnTo>
                    <a:pt x="132626" y="44132"/>
                  </a:lnTo>
                  <a:lnTo>
                    <a:pt x="129578" y="45859"/>
                  </a:lnTo>
                  <a:lnTo>
                    <a:pt x="93497" y="70573"/>
                  </a:lnTo>
                  <a:lnTo>
                    <a:pt x="64084" y="99021"/>
                  </a:lnTo>
                  <a:lnTo>
                    <a:pt x="42811" y="127419"/>
                  </a:lnTo>
                  <a:lnTo>
                    <a:pt x="41109" y="130022"/>
                  </a:lnTo>
                  <a:lnTo>
                    <a:pt x="32550" y="145072"/>
                  </a:lnTo>
                  <a:lnTo>
                    <a:pt x="31711" y="146557"/>
                  </a:lnTo>
                  <a:lnTo>
                    <a:pt x="19151" y="174980"/>
                  </a:lnTo>
                  <a:lnTo>
                    <a:pt x="18516" y="176631"/>
                  </a:lnTo>
                  <a:lnTo>
                    <a:pt x="17865" y="178485"/>
                  </a:lnTo>
                  <a:lnTo>
                    <a:pt x="16725" y="181571"/>
                  </a:lnTo>
                  <a:lnTo>
                    <a:pt x="16192" y="183235"/>
                  </a:lnTo>
                  <a:lnTo>
                    <a:pt x="15477" y="185305"/>
                  </a:lnTo>
                  <a:lnTo>
                    <a:pt x="14452" y="188506"/>
                  </a:lnTo>
                  <a:lnTo>
                    <a:pt x="13284" y="192303"/>
                  </a:lnTo>
                  <a:lnTo>
                    <a:pt x="12656" y="194525"/>
                  </a:lnTo>
                  <a:lnTo>
                    <a:pt x="11874" y="197154"/>
                  </a:lnTo>
                  <a:lnTo>
                    <a:pt x="11518" y="198564"/>
                  </a:lnTo>
                  <a:lnTo>
                    <a:pt x="10528" y="201993"/>
                  </a:lnTo>
                  <a:lnTo>
                    <a:pt x="9639" y="205524"/>
                  </a:lnTo>
                  <a:lnTo>
                    <a:pt x="8013" y="212445"/>
                  </a:lnTo>
                  <a:lnTo>
                    <a:pt x="7658" y="214122"/>
                  </a:lnTo>
                  <a:lnTo>
                    <a:pt x="7505" y="214744"/>
                  </a:lnTo>
                  <a:lnTo>
                    <a:pt x="2247" y="247497"/>
                  </a:lnTo>
                  <a:lnTo>
                    <a:pt x="2032" y="248970"/>
                  </a:lnTo>
                  <a:lnTo>
                    <a:pt x="1765" y="251866"/>
                  </a:lnTo>
                  <a:lnTo>
                    <a:pt x="1587" y="254139"/>
                  </a:lnTo>
                  <a:lnTo>
                    <a:pt x="1257" y="257378"/>
                  </a:lnTo>
                  <a:lnTo>
                    <a:pt x="1168" y="258991"/>
                  </a:lnTo>
                  <a:lnTo>
                    <a:pt x="660" y="264769"/>
                  </a:lnTo>
                  <a:lnTo>
                    <a:pt x="355" y="270624"/>
                  </a:lnTo>
                  <a:lnTo>
                    <a:pt x="215" y="276618"/>
                  </a:lnTo>
                  <a:lnTo>
                    <a:pt x="97" y="279311"/>
                  </a:lnTo>
                  <a:lnTo>
                    <a:pt x="0" y="294030"/>
                  </a:lnTo>
                  <a:lnTo>
                    <a:pt x="25" y="594093"/>
                  </a:lnTo>
                  <a:lnTo>
                    <a:pt x="98044" y="594093"/>
                  </a:lnTo>
                  <a:lnTo>
                    <a:pt x="98044" y="678611"/>
                  </a:lnTo>
                  <a:lnTo>
                    <a:pt x="179209" y="678611"/>
                  </a:lnTo>
                  <a:lnTo>
                    <a:pt x="179209" y="528574"/>
                  </a:lnTo>
                  <a:lnTo>
                    <a:pt x="655904" y="528574"/>
                  </a:lnTo>
                  <a:lnTo>
                    <a:pt x="655866" y="279311"/>
                  </a:lnTo>
                  <a:lnTo>
                    <a:pt x="652907" y="240957"/>
                  </a:lnTo>
                  <a:lnTo>
                    <a:pt x="645223" y="201523"/>
                  </a:lnTo>
                  <a:lnTo>
                    <a:pt x="642556" y="192189"/>
                  </a:lnTo>
                  <a:lnTo>
                    <a:pt x="641870" y="189877"/>
                  </a:lnTo>
                  <a:lnTo>
                    <a:pt x="641146" y="187578"/>
                  </a:lnTo>
                  <a:lnTo>
                    <a:pt x="640268" y="184975"/>
                  </a:lnTo>
                  <a:lnTo>
                    <a:pt x="639660" y="183032"/>
                  </a:lnTo>
                  <a:lnTo>
                    <a:pt x="637960" y="178269"/>
                  </a:lnTo>
                  <a:lnTo>
                    <a:pt x="637260" y="176237"/>
                  </a:lnTo>
                  <a:lnTo>
                    <a:pt x="635673" y="172046"/>
                  </a:lnTo>
                  <a:lnTo>
                    <a:pt x="634834" y="169989"/>
                  </a:lnTo>
                  <a:lnTo>
                    <a:pt x="634276" y="168516"/>
                  </a:lnTo>
                  <a:lnTo>
                    <a:pt x="633018" y="165404"/>
                  </a:lnTo>
                  <a:lnTo>
                    <a:pt x="614680" y="129870"/>
                  </a:lnTo>
                  <a:lnTo>
                    <a:pt x="600557" y="109677"/>
                  </a:lnTo>
                  <a:lnTo>
                    <a:pt x="599808" y="108623"/>
                  </a:lnTo>
                  <a:lnTo>
                    <a:pt x="597230" y="105460"/>
                  </a:lnTo>
                  <a:lnTo>
                    <a:pt x="595947" y="103847"/>
                  </a:lnTo>
                  <a:lnTo>
                    <a:pt x="593255" y="100634"/>
                  </a:lnTo>
                  <a:lnTo>
                    <a:pt x="589788" y="96659"/>
                  </a:lnTo>
                  <a:lnTo>
                    <a:pt x="586943" y="93548"/>
                  </a:lnTo>
                  <a:lnTo>
                    <a:pt x="586676" y="93281"/>
                  </a:lnTo>
                  <a:lnTo>
                    <a:pt x="585152" y="91630"/>
                  </a:lnTo>
                  <a:lnTo>
                    <a:pt x="583628" y="90017"/>
                  </a:lnTo>
                  <a:lnTo>
                    <a:pt x="582041" y="88468"/>
                  </a:lnTo>
                  <a:lnTo>
                    <a:pt x="578802" y="85115"/>
                  </a:lnTo>
                  <a:lnTo>
                    <a:pt x="549186" y="60464"/>
                  </a:lnTo>
                  <a:lnTo>
                    <a:pt x="547547" y="59270"/>
                  </a:lnTo>
                  <a:lnTo>
                    <a:pt x="542124" y="55587"/>
                  </a:lnTo>
                  <a:lnTo>
                    <a:pt x="540118" y="54267"/>
                  </a:lnTo>
                  <a:lnTo>
                    <a:pt x="538060" y="52984"/>
                  </a:lnTo>
                  <a:lnTo>
                    <a:pt x="536168" y="51727"/>
                  </a:lnTo>
                  <a:lnTo>
                    <a:pt x="530009" y="47980"/>
                  </a:lnTo>
                  <a:lnTo>
                    <a:pt x="528066" y="46850"/>
                  </a:lnTo>
                  <a:lnTo>
                    <a:pt x="526122" y="45770"/>
                  </a:lnTo>
                  <a:lnTo>
                    <a:pt x="523519" y="44246"/>
                  </a:lnTo>
                  <a:lnTo>
                    <a:pt x="520852" y="42786"/>
                  </a:lnTo>
                  <a:lnTo>
                    <a:pt x="516255" y="40360"/>
                  </a:lnTo>
                  <a:lnTo>
                    <a:pt x="514299" y="39395"/>
                  </a:lnTo>
                  <a:lnTo>
                    <a:pt x="507898" y="36144"/>
                  </a:lnTo>
                  <a:lnTo>
                    <a:pt x="503326" y="34010"/>
                  </a:lnTo>
                  <a:lnTo>
                    <a:pt x="498602" y="31978"/>
                  </a:lnTo>
                  <a:lnTo>
                    <a:pt x="496290" y="30937"/>
                  </a:lnTo>
                  <a:lnTo>
                    <a:pt x="493903" y="29921"/>
                  </a:lnTo>
                  <a:lnTo>
                    <a:pt x="487045" y="27165"/>
                  </a:lnTo>
                  <a:lnTo>
                    <a:pt x="481698" y="25095"/>
                  </a:lnTo>
                  <a:lnTo>
                    <a:pt x="477266" y="23545"/>
                  </a:lnTo>
                  <a:lnTo>
                    <a:pt x="476732" y="23329"/>
                  </a:lnTo>
                  <a:lnTo>
                    <a:pt x="443554" y="13385"/>
                  </a:lnTo>
                  <a:lnTo>
                    <a:pt x="407681" y="6126"/>
                  </a:lnTo>
                  <a:lnTo>
                    <a:pt x="369138" y="1636"/>
                  </a:lnTo>
                  <a:lnTo>
                    <a:pt x="327952" y="0"/>
                  </a:lnTo>
                  <a:close/>
                </a:path>
                <a:path w="655954" h="678814">
                  <a:moveTo>
                    <a:pt x="655904" y="528574"/>
                  </a:moveTo>
                  <a:lnTo>
                    <a:pt x="476732" y="528574"/>
                  </a:lnTo>
                  <a:lnTo>
                    <a:pt x="476732" y="678611"/>
                  </a:lnTo>
                  <a:lnTo>
                    <a:pt x="557479" y="678611"/>
                  </a:lnTo>
                  <a:lnTo>
                    <a:pt x="557479" y="594093"/>
                  </a:lnTo>
                  <a:lnTo>
                    <a:pt x="655904" y="594093"/>
                  </a:lnTo>
                  <a:lnTo>
                    <a:pt x="655904" y="528574"/>
                  </a:lnTo>
                  <a:close/>
                </a:path>
                <a:path w="655954" h="678814">
                  <a:moveTo>
                    <a:pt x="179209" y="23329"/>
                  </a:moveTo>
                  <a:close/>
                </a:path>
              </a:pathLst>
            </a:custGeom>
            <a:solidFill>
              <a:srgbClr val="E7E7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5"/>
            <p:cNvSpPr/>
            <p:nvPr/>
          </p:nvSpPr>
          <p:spPr>
            <a:xfrm>
              <a:off x="9838322" y="541579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91"/>
                  </a:lnTo>
                  <a:lnTo>
                    <a:pt x="0" y="14478"/>
                  </a:lnTo>
                  <a:lnTo>
                    <a:pt x="4165" y="18669"/>
                  </a:lnTo>
                  <a:lnTo>
                    <a:pt x="14452" y="18669"/>
                  </a:lnTo>
                  <a:lnTo>
                    <a:pt x="18643" y="14478"/>
                  </a:lnTo>
                  <a:lnTo>
                    <a:pt x="18643" y="4191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6"/>
            <p:cNvSpPr/>
            <p:nvPr/>
          </p:nvSpPr>
          <p:spPr>
            <a:xfrm>
              <a:off x="9838322" y="547171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65"/>
                  </a:lnTo>
                  <a:lnTo>
                    <a:pt x="0" y="14452"/>
                  </a:lnTo>
                  <a:lnTo>
                    <a:pt x="4165" y="18643"/>
                  </a:lnTo>
                  <a:lnTo>
                    <a:pt x="14452" y="18643"/>
                  </a:lnTo>
                  <a:lnTo>
                    <a:pt x="18643" y="14452"/>
                  </a:lnTo>
                  <a:lnTo>
                    <a:pt x="18643" y="4165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7"/>
            <p:cNvSpPr/>
            <p:nvPr/>
          </p:nvSpPr>
          <p:spPr>
            <a:xfrm>
              <a:off x="9838322" y="552760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65"/>
                  </a:lnTo>
                  <a:lnTo>
                    <a:pt x="0" y="14452"/>
                  </a:lnTo>
                  <a:lnTo>
                    <a:pt x="4165" y="18643"/>
                  </a:lnTo>
                  <a:lnTo>
                    <a:pt x="14452" y="18643"/>
                  </a:lnTo>
                  <a:lnTo>
                    <a:pt x="18643" y="14452"/>
                  </a:lnTo>
                  <a:lnTo>
                    <a:pt x="18643" y="4165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8"/>
            <p:cNvSpPr/>
            <p:nvPr/>
          </p:nvSpPr>
          <p:spPr>
            <a:xfrm>
              <a:off x="9838322" y="558349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91"/>
                  </a:lnTo>
                  <a:lnTo>
                    <a:pt x="0" y="14478"/>
                  </a:lnTo>
                  <a:lnTo>
                    <a:pt x="4165" y="18669"/>
                  </a:lnTo>
                  <a:lnTo>
                    <a:pt x="14452" y="18669"/>
                  </a:lnTo>
                  <a:lnTo>
                    <a:pt x="18643" y="14478"/>
                  </a:lnTo>
                  <a:lnTo>
                    <a:pt x="18643" y="4191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89"/>
            <p:cNvSpPr/>
            <p:nvPr/>
          </p:nvSpPr>
          <p:spPr>
            <a:xfrm>
              <a:off x="9838322" y="563941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65"/>
                  </a:lnTo>
                  <a:lnTo>
                    <a:pt x="0" y="14490"/>
                  </a:lnTo>
                  <a:lnTo>
                    <a:pt x="4165" y="18643"/>
                  </a:lnTo>
                  <a:lnTo>
                    <a:pt x="14452" y="18643"/>
                  </a:lnTo>
                  <a:lnTo>
                    <a:pt x="18643" y="14490"/>
                  </a:lnTo>
                  <a:lnTo>
                    <a:pt x="18643" y="4165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0"/>
            <p:cNvSpPr/>
            <p:nvPr/>
          </p:nvSpPr>
          <p:spPr>
            <a:xfrm>
              <a:off x="9838322" y="569623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90"/>
                  </a:lnTo>
                  <a:lnTo>
                    <a:pt x="0" y="14477"/>
                  </a:lnTo>
                  <a:lnTo>
                    <a:pt x="4165" y="18668"/>
                  </a:lnTo>
                  <a:lnTo>
                    <a:pt x="14452" y="18668"/>
                  </a:lnTo>
                  <a:lnTo>
                    <a:pt x="18643" y="14477"/>
                  </a:lnTo>
                  <a:lnTo>
                    <a:pt x="18643" y="4190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1"/>
            <p:cNvSpPr/>
            <p:nvPr/>
          </p:nvSpPr>
          <p:spPr>
            <a:xfrm>
              <a:off x="9838322" y="575262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52" y="0"/>
                  </a:moveTo>
                  <a:lnTo>
                    <a:pt x="4165" y="0"/>
                  </a:lnTo>
                  <a:lnTo>
                    <a:pt x="0" y="4152"/>
                  </a:lnTo>
                  <a:lnTo>
                    <a:pt x="0" y="14478"/>
                  </a:lnTo>
                  <a:lnTo>
                    <a:pt x="4165" y="18643"/>
                  </a:lnTo>
                  <a:lnTo>
                    <a:pt x="14452" y="18643"/>
                  </a:lnTo>
                  <a:lnTo>
                    <a:pt x="18643" y="14478"/>
                  </a:lnTo>
                  <a:lnTo>
                    <a:pt x="18643" y="4152"/>
                  </a:lnTo>
                  <a:lnTo>
                    <a:pt x="1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2"/>
            <p:cNvSpPr/>
            <p:nvPr/>
          </p:nvSpPr>
          <p:spPr>
            <a:xfrm>
              <a:off x="9617236" y="5822641"/>
              <a:ext cx="459740" cy="781685"/>
            </a:xfrm>
            <a:custGeom>
              <a:avLst/>
              <a:gdLst/>
              <a:ahLst/>
              <a:cxnLst/>
              <a:rect l="l" t="t" r="r" b="b"/>
              <a:pathLst>
                <a:path w="459740" h="781684">
                  <a:moveTo>
                    <a:pt x="459257" y="0"/>
                  </a:moveTo>
                  <a:lnTo>
                    <a:pt x="0" y="0"/>
                  </a:lnTo>
                  <a:lnTo>
                    <a:pt x="0" y="781278"/>
                  </a:lnTo>
                  <a:lnTo>
                    <a:pt x="187248" y="781278"/>
                  </a:lnTo>
                  <a:lnTo>
                    <a:pt x="187248" y="185280"/>
                  </a:lnTo>
                  <a:lnTo>
                    <a:pt x="459257" y="185280"/>
                  </a:lnTo>
                  <a:lnTo>
                    <a:pt x="459257" y="0"/>
                  </a:lnTo>
                  <a:close/>
                </a:path>
                <a:path w="459740" h="781684">
                  <a:moveTo>
                    <a:pt x="459257" y="185280"/>
                  </a:moveTo>
                  <a:lnTo>
                    <a:pt x="272034" y="185280"/>
                  </a:lnTo>
                  <a:lnTo>
                    <a:pt x="272034" y="781278"/>
                  </a:lnTo>
                  <a:lnTo>
                    <a:pt x="459257" y="781278"/>
                  </a:lnTo>
                  <a:lnTo>
                    <a:pt x="459257" y="185280"/>
                  </a:lnTo>
                  <a:close/>
                </a:path>
                <a:path w="459740" h="781684">
                  <a:moveTo>
                    <a:pt x="272034" y="185280"/>
                  </a:moveTo>
                  <a:lnTo>
                    <a:pt x="187248" y="185280"/>
                  </a:lnTo>
                  <a:lnTo>
                    <a:pt x="197668" y="186795"/>
                  </a:lnTo>
                  <a:lnTo>
                    <a:pt x="208226" y="187888"/>
                  </a:lnTo>
                  <a:lnTo>
                    <a:pt x="218902" y="188550"/>
                  </a:lnTo>
                  <a:lnTo>
                    <a:pt x="229679" y="188772"/>
                  </a:lnTo>
                  <a:lnTo>
                    <a:pt x="240465" y="188550"/>
                  </a:lnTo>
                  <a:lnTo>
                    <a:pt x="251113" y="187888"/>
                  </a:lnTo>
                  <a:lnTo>
                    <a:pt x="261633" y="186795"/>
                  </a:lnTo>
                  <a:lnTo>
                    <a:pt x="272034" y="18528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3"/>
            <p:cNvSpPr/>
            <p:nvPr/>
          </p:nvSpPr>
          <p:spPr>
            <a:xfrm>
              <a:off x="10076385" y="5934819"/>
              <a:ext cx="98425" cy="98425"/>
            </a:xfrm>
            <a:custGeom>
              <a:avLst/>
              <a:gdLst/>
              <a:ahLst/>
              <a:cxnLst/>
              <a:rect l="l" t="t" r="r" b="b"/>
              <a:pathLst>
                <a:path w="98425" h="98425">
                  <a:moveTo>
                    <a:pt x="49174" y="0"/>
                  </a:moveTo>
                  <a:lnTo>
                    <a:pt x="30030" y="3869"/>
                  </a:lnTo>
                  <a:lnTo>
                    <a:pt x="14400" y="14419"/>
                  </a:lnTo>
                  <a:lnTo>
                    <a:pt x="3863" y="30062"/>
                  </a:lnTo>
                  <a:lnTo>
                    <a:pt x="0" y="49212"/>
                  </a:lnTo>
                  <a:lnTo>
                    <a:pt x="3863" y="68362"/>
                  </a:lnTo>
                  <a:lnTo>
                    <a:pt x="14400" y="84005"/>
                  </a:lnTo>
                  <a:lnTo>
                    <a:pt x="30030" y="94555"/>
                  </a:lnTo>
                  <a:lnTo>
                    <a:pt x="49174" y="98425"/>
                  </a:lnTo>
                  <a:lnTo>
                    <a:pt x="68330" y="94555"/>
                  </a:lnTo>
                  <a:lnTo>
                    <a:pt x="83964" y="84005"/>
                  </a:lnTo>
                  <a:lnTo>
                    <a:pt x="94499" y="68362"/>
                  </a:lnTo>
                  <a:lnTo>
                    <a:pt x="98361" y="49212"/>
                  </a:lnTo>
                  <a:lnTo>
                    <a:pt x="94499" y="30062"/>
                  </a:lnTo>
                  <a:lnTo>
                    <a:pt x="83964" y="14419"/>
                  </a:lnTo>
                  <a:lnTo>
                    <a:pt x="68330" y="3869"/>
                  </a:lnTo>
                  <a:lnTo>
                    <a:pt x="49174" y="0"/>
                  </a:lnTo>
                  <a:close/>
                </a:path>
              </a:pathLst>
            </a:custGeom>
            <a:solidFill>
              <a:srgbClr val="FCD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4"/>
            <p:cNvSpPr/>
            <p:nvPr/>
          </p:nvSpPr>
          <p:spPr>
            <a:xfrm>
              <a:off x="10076383" y="5945803"/>
              <a:ext cx="98425" cy="0"/>
            </a:xfrm>
            <a:custGeom>
              <a:avLst/>
              <a:gdLst/>
              <a:ahLst/>
              <a:cxnLst/>
              <a:rect l="l" t="t" r="r" b="b"/>
              <a:pathLst>
                <a:path w="98425">
                  <a:moveTo>
                    <a:pt x="0" y="0"/>
                  </a:moveTo>
                  <a:lnTo>
                    <a:pt x="98336" y="0"/>
                  </a:lnTo>
                </a:path>
              </a:pathLst>
            </a:custGeom>
            <a:ln w="74968">
              <a:solidFill>
                <a:srgbClr val="FCD0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5"/>
            <p:cNvSpPr/>
            <p:nvPr/>
          </p:nvSpPr>
          <p:spPr>
            <a:xfrm>
              <a:off x="9518852" y="5934819"/>
              <a:ext cx="98425" cy="98425"/>
            </a:xfrm>
            <a:custGeom>
              <a:avLst/>
              <a:gdLst/>
              <a:ahLst/>
              <a:cxnLst/>
              <a:rect l="l" t="t" r="r" b="b"/>
              <a:pathLst>
                <a:path w="98425" h="98425">
                  <a:moveTo>
                    <a:pt x="49187" y="0"/>
                  </a:moveTo>
                  <a:lnTo>
                    <a:pt x="30051" y="3869"/>
                  </a:lnTo>
                  <a:lnTo>
                    <a:pt x="14416" y="14419"/>
                  </a:lnTo>
                  <a:lnTo>
                    <a:pt x="3868" y="30062"/>
                  </a:lnTo>
                  <a:lnTo>
                    <a:pt x="0" y="49212"/>
                  </a:lnTo>
                  <a:lnTo>
                    <a:pt x="3868" y="68362"/>
                  </a:lnTo>
                  <a:lnTo>
                    <a:pt x="14416" y="84005"/>
                  </a:lnTo>
                  <a:lnTo>
                    <a:pt x="30051" y="94555"/>
                  </a:lnTo>
                  <a:lnTo>
                    <a:pt x="49187" y="98425"/>
                  </a:lnTo>
                  <a:lnTo>
                    <a:pt x="68347" y="94555"/>
                  </a:lnTo>
                  <a:lnTo>
                    <a:pt x="83989" y="84005"/>
                  </a:lnTo>
                  <a:lnTo>
                    <a:pt x="94533" y="68362"/>
                  </a:lnTo>
                  <a:lnTo>
                    <a:pt x="98399" y="49212"/>
                  </a:lnTo>
                  <a:lnTo>
                    <a:pt x="94533" y="30062"/>
                  </a:lnTo>
                  <a:lnTo>
                    <a:pt x="83989" y="14419"/>
                  </a:lnTo>
                  <a:lnTo>
                    <a:pt x="68347" y="3869"/>
                  </a:lnTo>
                  <a:lnTo>
                    <a:pt x="49187" y="0"/>
                  </a:lnTo>
                  <a:close/>
                </a:path>
              </a:pathLst>
            </a:custGeom>
            <a:solidFill>
              <a:srgbClr val="FCD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6"/>
            <p:cNvSpPr/>
            <p:nvPr/>
          </p:nvSpPr>
          <p:spPr>
            <a:xfrm>
              <a:off x="9518878" y="5953296"/>
              <a:ext cx="98425" cy="0"/>
            </a:xfrm>
            <a:custGeom>
              <a:avLst/>
              <a:gdLst/>
              <a:ahLst/>
              <a:cxnLst/>
              <a:rect l="l" t="t" r="r" b="b"/>
              <a:pathLst>
                <a:path w="98425">
                  <a:moveTo>
                    <a:pt x="0" y="0"/>
                  </a:moveTo>
                  <a:lnTo>
                    <a:pt x="98336" y="0"/>
                  </a:lnTo>
                </a:path>
              </a:pathLst>
            </a:custGeom>
            <a:ln w="59982">
              <a:solidFill>
                <a:srgbClr val="FCD0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7"/>
            <p:cNvSpPr/>
            <p:nvPr/>
          </p:nvSpPr>
          <p:spPr>
            <a:xfrm>
              <a:off x="9607102" y="6522625"/>
              <a:ext cx="207949" cy="119614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8"/>
            <p:cNvSpPr/>
            <p:nvPr/>
          </p:nvSpPr>
          <p:spPr>
            <a:xfrm>
              <a:off x="9507232" y="5918796"/>
              <a:ext cx="116205" cy="0"/>
            </a:xfrm>
            <a:custGeom>
              <a:avLst/>
              <a:gdLst/>
              <a:ahLst/>
              <a:cxnLst/>
              <a:rect l="l" t="t" r="r" b="b"/>
              <a:pathLst>
                <a:path w="116204">
                  <a:moveTo>
                    <a:pt x="0" y="0"/>
                  </a:moveTo>
                  <a:lnTo>
                    <a:pt x="116052" y="0"/>
                  </a:lnTo>
                </a:path>
              </a:pathLst>
            </a:custGeom>
            <a:ln w="36017">
              <a:solidFill>
                <a:srgbClr val="DADB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99"/>
            <p:cNvSpPr/>
            <p:nvPr/>
          </p:nvSpPr>
          <p:spPr>
            <a:xfrm>
              <a:off x="9878662" y="6522625"/>
              <a:ext cx="207949" cy="11961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0"/>
            <p:cNvSpPr/>
            <p:nvPr/>
          </p:nvSpPr>
          <p:spPr>
            <a:xfrm>
              <a:off x="9520794" y="5910426"/>
              <a:ext cx="13335" cy="13335"/>
            </a:xfrm>
            <a:custGeom>
              <a:avLst/>
              <a:gdLst/>
              <a:ahLst/>
              <a:cxnLst/>
              <a:rect l="l" t="t" r="r" b="b"/>
              <a:pathLst>
                <a:path w="13334" h="13335">
                  <a:moveTo>
                    <a:pt x="10223" y="0"/>
                  </a:moveTo>
                  <a:lnTo>
                    <a:pt x="2921" y="0"/>
                  </a:lnTo>
                  <a:lnTo>
                    <a:pt x="0" y="2997"/>
                  </a:lnTo>
                  <a:lnTo>
                    <a:pt x="0" y="10286"/>
                  </a:lnTo>
                  <a:lnTo>
                    <a:pt x="2921" y="13258"/>
                  </a:lnTo>
                  <a:lnTo>
                    <a:pt x="10223" y="13258"/>
                  </a:lnTo>
                  <a:lnTo>
                    <a:pt x="13220" y="10286"/>
                  </a:lnTo>
                  <a:lnTo>
                    <a:pt x="13220" y="2997"/>
                  </a:lnTo>
                  <a:lnTo>
                    <a:pt x="102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1"/>
            <p:cNvSpPr/>
            <p:nvPr/>
          </p:nvSpPr>
          <p:spPr>
            <a:xfrm>
              <a:off x="10070248" y="5918796"/>
              <a:ext cx="116205" cy="0"/>
            </a:xfrm>
            <a:custGeom>
              <a:avLst/>
              <a:gdLst/>
              <a:ahLst/>
              <a:cxnLst/>
              <a:rect l="l" t="t" r="r" b="b"/>
              <a:pathLst>
                <a:path w="116204">
                  <a:moveTo>
                    <a:pt x="0" y="0"/>
                  </a:moveTo>
                  <a:lnTo>
                    <a:pt x="116077" y="0"/>
                  </a:lnTo>
                </a:path>
              </a:pathLst>
            </a:custGeom>
            <a:ln w="36017">
              <a:solidFill>
                <a:srgbClr val="DADB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2"/>
            <p:cNvSpPr/>
            <p:nvPr/>
          </p:nvSpPr>
          <p:spPr>
            <a:xfrm>
              <a:off x="10159526" y="5914891"/>
              <a:ext cx="13335" cy="13335"/>
            </a:xfrm>
            <a:custGeom>
              <a:avLst/>
              <a:gdLst/>
              <a:ahLst/>
              <a:cxnLst/>
              <a:rect l="l" t="t" r="r" b="b"/>
              <a:pathLst>
                <a:path w="13334" h="13335">
                  <a:moveTo>
                    <a:pt x="10287" y="0"/>
                  </a:moveTo>
                  <a:lnTo>
                    <a:pt x="2984" y="0"/>
                  </a:lnTo>
                  <a:lnTo>
                    <a:pt x="0" y="2971"/>
                  </a:lnTo>
                  <a:lnTo>
                    <a:pt x="0" y="10299"/>
                  </a:lnTo>
                  <a:lnTo>
                    <a:pt x="2984" y="13258"/>
                  </a:lnTo>
                  <a:lnTo>
                    <a:pt x="10287" y="13258"/>
                  </a:lnTo>
                  <a:lnTo>
                    <a:pt x="13220" y="10299"/>
                  </a:lnTo>
                  <a:lnTo>
                    <a:pt x="13220" y="2971"/>
                  </a:lnTo>
                  <a:lnTo>
                    <a:pt x="102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3"/>
            <p:cNvSpPr/>
            <p:nvPr/>
          </p:nvSpPr>
          <p:spPr>
            <a:xfrm>
              <a:off x="9898316" y="5832487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066" y="0"/>
                  </a:lnTo>
                </a:path>
              </a:pathLst>
            </a:custGeom>
            <a:ln w="46964">
              <a:solidFill>
                <a:srgbClr val="2023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4"/>
            <p:cNvSpPr/>
            <p:nvPr/>
          </p:nvSpPr>
          <p:spPr>
            <a:xfrm>
              <a:off x="9617214" y="5832487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06" y="0"/>
                  </a:lnTo>
                </a:path>
              </a:pathLst>
            </a:custGeom>
            <a:ln w="46964">
              <a:solidFill>
                <a:srgbClr val="2023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5"/>
            <p:cNvSpPr/>
            <p:nvPr/>
          </p:nvSpPr>
          <p:spPr>
            <a:xfrm>
              <a:off x="9781614" y="5274289"/>
              <a:ext cx="130686" cy="8152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6"/>
            <p:cNvSpPr/>
            <p:nvPr/>
          </p:nvSpPr>
          <p:spPr>
            <a:xfrm>
              <a:off x="9515986" y="5000038"/>
              <a:ext cx="92354" cy="92328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7"/>
            <p:cNvSpPr/>
            <p:nvPr/>
          </p:nvSpPr>
          <p:spPr>
            <a:xfrm>
              <a:off x="10085866" y="5000038"/>
              <a:ext cx="92328" cy="92328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8"/>
            <p:cNvSpPr/>
            <p:nvPr/>
          </p:nvSpPr>
          <p:spPr>
            <a:xfrm>
              <a:off x="9797021" y="5832493"/>
              <a:ext cx="101600" cy="0"/>
            </a:xfrm>
            <a:custGeom>
              <a:avLst/>
              <a:gdLst/>
              <a:ahLst/>
              <a:cxnLst/>
              <a:rect l="l" t="t" r="r" b="b"/>
              <a:pathLst>
                <a:path w="101600">
                  <a:moveTo>
                    <a:pt x="0" y="0"/>
                  </a:moveTo>
                  <a:lnTo>
                    <a:pt x="101295" y="0"/>
                  </a:lnTo>
                </a:path>
              </a:pathLst>
            </a:custGeom>
            <a:ln w="54114">
              <a:solidFill>
                <a:srgbClr val="D1D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09"/>
            <p:cNvSpPr/>
            <p:nvPr/>
          </p:nvSpPr>
          <p:spPr>
            <a:xfrm>
              <a:off x="9927225" y="4995881"/>
              <a:ext cx="90170" cy="50800"/>
            </a:xfrm>
            <a:custGeom>
              <a:avLst/>
              <a:gdLst/>
              <a:ahLst/>
              <a:cxnLst/>
              <a:rect l="l" t="t" r="r" b="b"/>
              <a:pathLst>
                <a:path w="90170" h="50800">
                  <a:moveTo>
                    <a:pt x="44780" y="0"/>
                  </a:moveTo>
                  <a:lnTo>
                    <a:pt x="27373" y="3527"/>
                  </a:lnTo>
                  <a:lnTo>
                    <a:pt x="13136" y="13138"/>
                  </a:lnTo>
                  <a:lnTo>
                    <a:pt x="3526" y="27378"/>
                  </a:lnTo>
                  <a:lnTo>
                    <a:pt x="0" y="44792"/>
                  </a:lnTo>
                  <a:lnTo>
                    <a:pt x="0" y="47866"/>
                  </a:lnTo>
                  <a:lnTo>
                    <a:pt x="2501" y="50380"/>
                  </a:lnTo>
                  <a:lnTo>
                    <a:pt x="8699" y="50380"/>
                  </a:lnTo>
                  <a:lnTo>
                    <a:pt x="11214" y="47866"/>
                  </a:lnTo>
                  <a:lnTo>
                    <a:pt x="11214" y="44792"/>
                  </a:lnTo>
                  <a:lnTo>
                    <a:pt x="13854" y="31725"/>
                  </a:lnTo>
                  <a:lnTo>
                    <a:pt x="21053" y="21042"/>
                  </a:lnTo>
                  <a:lnTo>
                    <a:pt x="31723" y="13833"/>
                  </a:lnTo>
                  <a:lnTo>
                    <a:pt x="44780" y="11188"/>
                  </a:lnTo>
                  <a:lnTo>
                    <a:pt x="73550" y="11188"/>
                  </a:lnTo>
                  <a:lnTo>
                    <a:pt x="62203" y="3527"/>
                  </a:lnTo>
                  <a:lnTo>
                    <a:pt x="44780" y="0"/>
                  </a:lnTo>
                  <a:close/>
                </a:path>
                <a:path w="90170" h="50800">
                  <a:moveTo>
                    <a:pt x="73550" y="11188"/>
                  </a:moveTo>
                  <a:lnTo>
                    <a:pt x="44780" y="11188"/>
                  </a:lnTo>
                  <a:lnTo>
                    <a:pt x="57856" y="13833"/>
                  </a:lnTo>
                  <a:lnTo>
                    <a:pt x="68533" y="21042"/>
                  </a:lnTo>
                  <a:lnTo>
                    <a:pt x="75732" y="31725"/>
                  </a:lnTo>
                  <a:lnTo>
                    <a:pt x="78371" y="44792"/>
                  </a:lnTo>
                  <a:lnTo>
                    <a:pt x="78371" y="47866"/>
                  </a:lnTo>
                  <a:lnTo>
                    <a:pt x="80860" y="50380"/>
                  </a:lnTo>
                  <a:lnTo>
                    <a:pt x="87083" y="50380"/>
                  </a:lnTo>
                  <a:lnTo>
                    <a:pt x="89560" y="47866"/>
                  </a:lnTo>
                  <a:lnTo>
                    <a:pt x="89560" y="44792"/>
                  </a:lnTo>
                  <a:lnTo>
                    <a:pt x="86038" y="27378"/>
                  </a:lnTo>
                  <a:lnTo>
                    <a:pt x="76438" y="13138"/>
                  </a:lnTo>
                  <a:lnTo>
                    <a:pt x="73550" y="111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0"/>
            <p:cNvSpPr/>
            <p:nvPr/>
          </p:nvSpPr>
          <p:spPr>
            <a:xfrm>
              <a:off x="9677718" y="4995881"/>
              <a:ext cx="90170" cy="50800"/>
            </a:xfrm>
            <a:custGeom>
              <a:avLst/>
              <a:gdLst/>
              <a:ahLst/>
              <a:cxnLst/>
              <a:rect l="l" t="t" r="r" b="b"/>
              <a:pathLst>
                <a:path w="90170" h="50800">
                  <a:moveTo>
                    <a:pt x="44780" y="0"/>
                  </a:moveTo>
                  <a:lnTo>
                    <a:pt x="27373" y="3527"/>
                  </a:lnTo>
                  <a:lnTo>
                    <a:pt x="13136" y="13138"/>
                  </a:lnTo>
                  <a:lnTo>
                    <a:pt x="3526" y="27378"/>
                  </a:lnTo>
                  <a:lnTo>
                    <a:pt x="0" y="44792"/>
                  </a:lnTo>
                  <a:lnTo>
                    <a:pt x="0" y="47866"/>
                  </a:lnTo>
                  <a:lnTo>
                    <a:pt x="2476" y="50380"/>
                  </a:lnTo>
                  <a:lnTo>
                    <a:pt x="8674" y="50380"/>
                  </a:lnTo>
                  <a:lnTo>
                    <a:pt x="11188" y="47866"/>
                  </a:lnTo>
                  <a:lnTo>
                    <a:pt x="11188" y="44792"/>
                  </a:lnTo>
                  <a:lnTo>
                    <a:pt x="13828" y="31725"/>
                  </a:lnTo>
                  <a:lnTo>
                    <a:pt x="21026" y="21042"/>
                  </a:lnTo>
                  <a:lnTo>
                    <a:pt x="31703" y="13833"/>
                  </a:lnTo>
                  <a:lnTo>
                    <a:pt x="44780" y="11188"/>
                  </a:lnTo>
                  <a:lnTo>
                    <a:pt x="73550" y="11188"/>
                  </a:lnTo>
                  <a:lnTo>
                    <a:pt x="62203" y="3527"/>
                  </a:lnTo>
                  <a:lnTo>
                    <a:pt x="44780" y="0"/>
                  </a:lnTo>
                  <a:close/>
                </a:path>
                <a:path w="90170" h="50800">
                  <a:moveTo>
                    <a:pt x="73550" y="11188"/>
                  </a:moveTo>
                  <a:lnTo>
                    <a:pt x="44780" y="11188"/>
                  </a:lnTo>
                  <a:lnTo>
                    <a:pt x="57856" y="13833"/>
                  </a:lnTo>
                  <a:lnTo>
                    <a:pt x="68533" y="21042"/>
                  </a:lnTo>
                  <a:lnTo>
                    <a:pt x="75732" y="31725"/>
                  </a:lnTo>
                  <a:lnTo>
                    <a:pt x="78371" y="44792"/>
                  </a:lnTo>
                  <a:lnTo>
                    <a:pt x="78371" y="47866"/>
                  </a:lnTo>
                  <a:lnTo>
                    <a:pt x="80860" y="50380"/>
                  </a:lnTo>
                  <a:lnTo>
                    <a:pt x="87083" y="50380"/>
                  </a:lnTo>
                  <a:lnTo>
                    <a:pt x="89560" y="47866"/>
                  </a:lnTo>
                  <a:lnTo>
                    <a:pt x="89560" y="44792"/>
                  </a:lnTo>
                  <a:lnTo>
                    <a:pt x="86038" y="27378"/>
                  </a:lnTo>
                  <a:lnTo>
                    <a:pt x="76438" y="13138"/>
                  </a:lnTo>
                  <a:lnTo>
                    <a:pt x="73550" y="111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1"/>
            <p:cNvSpPr/>
            <p:nvPr/>
          </p:nvSpPr>
          <p:spPr>
            <a:xfrm>
              <a:off x="9812170" y="5357329"/>
              <a:ext cx="71755" cy="293370"/>
            </a:xfrm>
            <a:custGeom>
              <a:avLst/>
              <a:gdLst/>
              <a:ahLst/>
              <a:cxnLst/>
              <a:rect l="l" t="t" r="r" b="b"/>
              <a:pathLst>
                <a:path w="71754" h="293370">
                  <a:moveTo>
                    <a:pt x="53200" y="70307"/>
                  </a:moveTo>
                  <a:lnTo>
                    <a:pt x="18072" y="70307"/>
                  </a:lnTo>
                  <a:lnTo>
                    <a:pt x="0" y="261238"/>
                  </a:lnTo>
                  <a:lnTo>
                    <a:pt x="35636" y="293128"/>
                  </a:lnTo>
                  <a:lnTo>
                    <a:pt x="71297" y="261238"/>
                  </a:lnTo>
                  <a:lnTo>
                    <a:pt x="53200" y="70307"/>
                  </a:lnTo>
                  <a:close/>
                </a:path>
                <a:path w="71754" h="293370">
                  <a:moveTo>
                    <a:pt x="61214" y="0"/>
                  </a:moveTo>
                  <a:lnTo>
                    <a:pt x="9842" y="0"/>
                  </a:lnTo>
                  <a:lnTo>
                    <a:pt x="3810" y="6070"/>
                  </a:lnTo>
                  <a:lnTo>
                    <a:pt x="3810" y="64261"/>
                  </a:lnTo>
                  <a:lnTo>
                    <a:pt x="9842" y="70307"/>
                  </a:lnTo>
                  <a:lnTo>
                    <a:pt x="61214" y="70307"/>
                  </a:lnTo>
                  <a:lnTo>
                    <a:pt x="67259" y="64261"/>
                  </a:lnTo>
                  <a:lnTo>
                    <a:pt x="67259" y="6070"/>
                  </a:lnTo>
                  <a:lnTo>
                    <a:pt x="61214" y="0"/>
                  </a:lnTo>
                  <a:close/>
                </a:path>
              </a:pathLst>
            </a:custGeom>
            <a:solidFill>
              <a:srgbClr val="026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2"/>
            <p:cNvSpPr/>
            <p:nvPr/>
          </p:nvSpPr>
          <p:spPr>
            <a:xfrm>
              <a:off x="9753602" y="5314909"/>
              <a:ext cx="186715" cy="87058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3</a:t>
            </a:fld>
            <a:endParaRPr lang="en-GB"/>
          </a:p>
        </p:txBody>
      </p:sp>
      <p:grpSp>
        <p:nvGrpSpPr>
          <p:cNvPr id="115" name="Group 114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16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66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88640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Integrated Information and Advice</a:t>
            </a:r>
            <a:endParaRPr lang="en-GB" sz="2800" b="1" dirty="0">
              <a:solidFill>
                <a:srgbClr val="1F497D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9056569"/>
              </p:ext>
            </p:extLst>
          </p:nvPr>
        </p:nvGraphicFramePr>
        <p:xfrm>
          <a:off x="539552" y="1340768"/>
          <a:ext cx="820891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4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8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38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88640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Information and Advice</a:t>
            </a:r>
            <a:endParaRPr lang="en-GB" sz="2800" b="1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5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8" name="Title 6"/>
          <p:cNvSpPr txBox="1">
            <a:spLocks/>
          </p:cNvSpPr>
          <p:nvPr/>
        </p:nvSpPr>
        <p:spPr>
          <a:xfrm>
            <a:off x="688032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spc="-15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findings and workshops</a:t>
            </a:r>
            <a:endParaRPr lang="en-GB" b="1" spc="-15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3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88640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portal</a:t>
            </a:r>
            <a:endParaRPr lang="en-GB" sz="2800" b="1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6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3" name="Oval Callout 2"/>
          <p:cNvSpPr/>
          <p:nvPr/>
        </p:nvSpPr>
        <p:spPr>
          <a:xfrm>
            <a:off x="683568" y="1039420"/>
            <a:ext cx="2520280" cy="1564048"/>
          </a:xfrm>
          <a:prstGeom prst="wedgeEllipseCallout">
            <a:avLst>
              <a:gd name="adj1" fmla="val 40376"/>
              <a:gd name="adj2" fmla="val 65373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zone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 share resources, training materials, discuss topics, ask questions and peer-to-peer support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3347864" y="921848"/>
            <a:ext cx="2677374" cy="1440160"/>
          </a:xfrm>
          <a:prstGeom prst="wedgeEllipseCallout">
            <a:avLst>
              <a:gd name="adj1" fmla="val 34990"/>
              <a:gd name="adj2" fmla="val 69780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Good navigation and jargon free language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is key to allow residents (and advisors/professionals) to easily find information /resources.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81524" y="2953224"/>
            <a:ext cx="2592288" cy="1589843"/>
          </a:xfrm>
          <a:prstGeom prst="wedgeEllipseCallout">
            <a:avLst>
              <a:gd name="adj1" fmla="val -34598"/>
              <a:gd name="adj2" fmla="val -60343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assessment 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for advisors and residents to be simple and build on best practice from other sectors, with ongoing testing to ensure it’s </a:t>
            </a:r>
          </a:p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fit-for-purpose.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275856" y="2729759"/>
            <a:ext cx="2450178" cy="1394658"/>
          </a:xfrm>
          <a:prstGeom prst="wedgeEllipseCallout">
            <a:avLst>
              <a:gd name="adj1" fmla="val -3408"/>
              <a:gd name="adj2" fmla="val 77345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Essential to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keep online directory and resources updated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156176" y="1208810"/>
            <a:ext cx="2376264" cy="1394658"/>
          </a:xfrm>
          <a:prstGeom prst="wedgeEllipseCallout">
            <a:avLst>
              <a:gd name="adj1" fmla="val -37169"/>
              <a:gd name="adj2" fmla="val 65593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resource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forms, letters, templates that can download and use.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5868144" y="2924944"/>
            <a:ext cx="2521330" cy="1592723"/>
          </a:xfrm>
          <a:prstGeom prst="wedgeEllipseCallout">
            <a:avLst>
              <a:gd name="adj1" fmla="val -36913"/>
              <a:gd name="adj2" fmla="val 64125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chat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would require one or more dedicated advisors  to reply. Ensure that advisors have suitable  training/qualifications.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971600" y="4751650"/>
            <a:ext cx="2520280" cy="1485662"/>
          </a:xfrm>
          <a:prstGeom prst="wedgeEllipseCallout">
            <a:avLst>
              <a:gd name="adj1" fmla="val -56046"/>
              <a:gd name="adj2" fmla="val 57552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Being able to leave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feedback/comments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on the quality of information or satisfaction level on the portal.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3648974" y="4751650"/>
            <a:ext cx="2376264" cy="1394658"/>
          </a:xfrm>
          <a:prstGeom prst="wedgeEllipseCallout">
            <a:avLst>
              <a:gd name="adj1" fmla="val 37977"/>
              <a:gd name="adj2" fmla="val -72958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Being able to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track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6372200" y="4761505"/>
            <a:ext cx="2376264" cy="1394658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esidents said  an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chat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would be useful.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3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Centralised helpline</a:t>
            </a:r>
            <a:endParaRPr lang="en-GB" sz="2800" b="1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7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3" name="Oval Callout 2"/>
          <p:cNvSpPr/>
          <p:nvPr/>
        </p:nvSpPr>
        <p:spPr>
          <a:xfrm>
            <a:off x="539552" y="1188197"/>
            <a:ext cx="2376264" cy="1394658"/>
          </a:xfrm>
          <a:prstGeom prst="wedgeEllipseCallout">
            <a:avLst>
              <a:gd name="adj1" fmla="val -26846"/>
              <a:gd name="adj2" fmla="val 68647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Centralised helpline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offered in addition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 and not instead of existing routes into services.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3220294" y="692696"/>
            <a:ext cx="2431826" cy="1394658"/>
          </a:xfrm>
          <a:prstGeom prst="wedgeEllipseCallout">
            <a:avLst>
              <a:gd name="adj1" fmla="val 62942"/>
              <a:gd name="adj2" fmla="val 41328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Advisors staffing the helpline should have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relevant training and qualified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 give advice.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2987824" y="2189419"/>
            <a:ext cx="2376264" cy="1553994"/>
          </a:xfrm>
          <a:prstGeom prst="wedgeEllipseCallout">
            <a:avLst>
              <a:gd name="adj1" fmla="val 29627"/>
              <a:gd name="adj2" fmla="val 67702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other single phone numbers (national services and helplines). This needs to be taken into account so as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to confuse residents.</a:t>
            </a: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055584" y="1205136"/>
            <a:ext cx="2089790" cy="1503784"/>
          </a:xfrm>
          <a:prstGeom prst="wedgeEllipseCallout">
            <a:avLst>
              <a:gd name="adj1" fmla="val -47529"/>
              <a:gd name="adj2" fmla="val 68695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Would be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useful for residents who do not know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where to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or where to go initially for help.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5148064" y="3781049"/>
            <a:ext cx="2197548" cy="1330641"/>
          </a:xfrm>
          <a:prstGeom prst="wedgeEllipseCallout">
            <a:avLst>
              <a:gd name="adj1" fmla="val -20440"/>
              <a:gd name="adj2" fmla="val -82069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challenges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(passing calls around, queues and waiting times).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683568" y="5130686"/>
            <a:ext cx="2448272" cy="1394658"/>
          </a:xfrm>
          <a:prstGeom prst="wedgeEllipseCallout">
            <a:avLst>
              <a:gd name="adj1" fmla="val -47334"/>
              <a:gd name="adj2" fmla="val -64918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Having time to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listen to callers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being patient and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asking the right questions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to understand the callers situation and needs.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3328906" y="5301208"/>
            <a:ext cx="2376264" cy="1394658"/>
          </a:xfrm>
          <a:prstGeom prst="wedgeEllipseCallout">
            <a:avLst>
              <a:gd name="adj1" fmla="val 22730"/>
              <a:gd name="adj2" fmla="val -75432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risk of building up crisis if people are not appropriately referred or dealt with.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6055584" y="5090663"/>
            <a:ext cx="2376264" cy="1394658"/>
          </a:xfrm>
          <a:prstGeom prst="wedgeEllipseCallo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around data protection and data sharing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and the need to obtain consent in light of GDPR.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Callout 20"/>
          <p:cNvSpPr/>
          <p:nvPr/>
        </p:nvSpPr>
        <p:spPr>
          <a:xfrm>
            <a:off x="319597" y="3046084"/>
            <a:ext cx="2240110" cy="1394658"/>
          </a:xfrm>
          <a:prstGeom prst="wedgeEllipseCallout">
            <a:avLst>
              <a:gd name="adj1" fmla="val 37315"/>
              <a:gd name="adj2" fmla="val -7543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Follow up calls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would be valuable in a timely manner and at an agreed time.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2411760" y="3834542"/>
            <a:ext cx="2376264" cy="1394658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be able to speak with a person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rather than accessing a voicemail service or automated options</a:t>
            </a:r>
            <a:r>
              <a:rPr lang="en-GB" sz="1100" dirty="0" smtClean="0"/>
              <a:t>.</a:t>
            </a:r>
            <a:endParaRPr lang="en-GB" sz="1100" dirty="0"/>
          </a:p>
        </p:txBody>
      </p:sp>
      <p:sp>
        <p:nvSpPr>
          <p:cNvPr id="19" name="Oval Callout 18"/>
          <p:cNvSpPr/>
          <p:nvPr/>
        </p:nvSpPr>
        <p:spPr>
          <a:xfrm>
            <a:off x="6804248" y="2708920"/>
            <a:ext cx="2305306" cy="1493690"/>
          </a:xfrm>
          <a:prstGeom prst="wedgeEllipseCallout">
            <a:avLst>
              <a:gd name="adj1" fmla="val 21451"/>
              <a:gd name="adj2" fmla="val 65965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Booking appointments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could be challenging to manage but useful for residents.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 and outreach</a:t>
            </a:r>
            <a:endParaRPr lang="en-GB" sz="2800" b="1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8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3" name="Oval Callout 2"/>
          <p:cNvSpPr/>
          <p:nvPr/>
        </p:nvSpPr>
        <p:spPr>
          <a:xfrm>
            <a:off x="371475" y="1197550"/>
            <a:ext cx="2472334" cy="1511370"/>
          </a:xfrm>
          <a:prstGeom prst="wedgeEllipseCallout">
            <a:avLst>
              <a:gd name="adj1" fmla="val 31816"/>
              <a:gd name="adj2" fmla="val 71501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 to share locations/spaces across the borough and to better use community assets (delivering information and advice outside of advice centres).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183408" y="807699"/>
            <a:ext cx="2224726" cy="1539472"/>
          </a:xfrm>
          <a:prstGeom prst="wedgeEllipseCallout">
            <a:avLst>
              <a:gd name="adj1" fmla="val -20553"/>
              <a:gd name="adj2" fmla="val 7468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Pooling and sharing of interpretation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and opportunity to make better use of volunteers to support residents.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371475" y="3159444"/>
            <a:ext cx="2376264" cy="1394658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working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across health, welfare and social care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3919507" y="4916729"/>
            <a:ext cx="2376264" cy="1394658"/>
          </a:xfrm>
          <a:prstGeom prst="wedgeEllipseCallout">
            <a:avLst>
              <a:gd name="adj1" fmla="val -53868"/>
              <a:gd name="adj2" fmla="val -30898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Face-to-face interaction is the preferred option for Information and advice services.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372200" y="2178358"/>
            <a:ext cx="2376264" cy="1394658"/>
          </a:xfrm>
          <a:prstGeom prst="wedgeEllipseCallout">
            <a:avLst>
              <a:gd name="adj1" fmla="val 34709"/>
              <a:gd name="adj2" fmla="val 82912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and communication barriers can affect residents ability to receive the support they need.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738862" y="4741269"/>
            <a:ext cx="2677898" cy="1745579"/>
          </a:xfrm>
          <a:prstGeom prst="wedgeEllipseCallout">
            <a:avLst>
              <a:gd name="adj1" fmla="val 51647"/>
              <a:gd name="adj2" fmla="val -57093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Being able to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follow clients’ journeys through the system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to understand what services they have visited previously, whether they got the support/answers they needed, etc.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Callout 20"/>
          <p:cNvSpPr/>
          <p:nvPr/>
        </p:nvSpPr>
        <p:spPr>
          <a:xfrm>
            <a:off x="3405137" y="3114202"/>
            <a:ext cx="2472333" cy="1637708"/>
          </a:xfrm>
          <a:prstGeom prst="wedgeEllipseCallout">
            <a:avLst>
              <a:gd name="adj1" fmla="val 35692"/>
              <a:gd name="adj2" fmla="val -71818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council could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better use of the data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and ensure that data is collected in a consistent  way away across contracts and services.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6280512" y="3933056"/>
            <a:ext cx="2615085" cy="1826966"/>
          </a:xfrm>
          <a:prstGeom prst="wedgeEllipseCallout">
            <a:avLst>
              <a:gd name="adj1" fmla="val -50239"/>
              <a:gd name="adj2" fmla="val -51502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Standardising data systems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would be valuable however it would be challenging process as some organisations have different data demands from other funders and their national parent organisations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2843808" y="1529488"/>
            <a:ext cx="2448270" cy="1539472"/>
          </a:xfrm>
          <a:prstGeom prst="wedgeEllipseCallout">
            <a:avLst>
              <a:gd name="adj1" fmla="val -36651"/>
              <a:gd name="adj2" fmla="val 7188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should be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 for different groups with different needs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(mental health, physical disability, sensory, learning disability, etc.)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09" y="116632"/>
            <a:ext cx="7307943" cy="10527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2800" b="1" spc="-15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model will include: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F798-1833-407D-8B93-298A857A8051}" type="slidenum">
              <a:rPr lang="en-GB" smtClean="0"/>
              <a:t>9</a:t>
            </a:fld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76257" y="188640"/>
            <a:ext cx="2019340" cy="792088"/>
            <a:chOff x="6876257" y="188640"/>
            <a:chExt cx="2019340" cy="792088"/>
          </a:xfrm>
        </p:grpSpPr>
        <p:pic>
          <p:nvPicPr>
            <p:cNvPr id="12" name="Picture 2" descr="C:\Users\akbal.ahmed\AppData\Local\Microsoft\Windows\Temporary Internet Files\Content.Outlook\Z7VBZNYG\logo-tower-hamlets_2x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384" y="232814"/>
              <a:ext cx="867213" cy="74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77705" y="87192"/>
              <a:ext cx="733207" cy="936104"/>
            </a:xfrm>
            <a:prstGeom prst="rect">
              <a:avLst/>
            </a:prstGeom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1043608" y="2636912"/>
            <a:ext cx="6984776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1412776"/>
            <a:ext cx="640871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Digital portal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work with partners to ensure the directory and information and advice pages are kept up-to-date and work with Tower Hamlets Together and the information/advice sector to develop the digital portal for residents to reduce demand for telephone support.</a:t>
            </a:r>
            <a:b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Centralised helpline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triage based service providing information and advice and referring in to adults social care and/or other local services.</a:t>
            </a:r>
            <a:b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Hub and outreach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face-to-face information and advice that compliments existing services (LCF funded info/advice, community navigators/mental health navigators/social prescribing and others).</a:t>
            </a:r>
            <a:b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Network</a:t>
            </a:r>
          </a:p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with health, social care and welfare services to create a network to share information, best practice and develop opportunities for partnership working, and develop a volunteer network.</a:t>
            </a:r>
            <a:endParaRPr lang="en-GB" sz="16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1162</Words>
  <Application>Microsoft Office PowerPoint</Application>
  <PresentationFormat>On-screen Show (4:3)</PresentationFormat>
  <Paragraphs>144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Custom Design</vt:lpstr>
      <vt:lpstr>1_Custom Design</vt:lpstr>
      <vt:lpstr>PowerPoint Presentation</vt:lpstr>
      <vt:lpstr>Welcome Akbal Ahmed, Strategic commissioning manager, Integrated Commissioning </vt:lpstr>
      <vt:lpstr>Integrated Information and Advice</vt:lpstr>
      <vt:lpstr>An Integrated Information and Advice</vt:lpstr>
      <vt:lpstr>Integrated Information and Advice</vt:lpstr>
      <vt:lpstr>Digital portal</vt:lpstr>
      <vt:lpstr>Centralised helpline</vt:lpstr>
      <vt:lpstr>Hub and outreach</vt:lpstr>
      <vt:lpstr>Proposed model will include:</vt:lpstr>
      <vt:lpstr>Proposed model</vt:lpstr>
      <vt:lpstr>Proposed model</vt:lpstr>
      <vt:lpstr>Proposed model</vt:lpstr>
      <vt:lpstr>Proposed model</vt:lpstr>
      <vt:lpstr> </vt:lpstr>
      <vt:lpstr>PowerPoint Presentation</vt:lpstr>
    </vt:vector>
  </TitlesOfParts>
  <Company>London Borough of Tower Hamlets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Akbal Ahmed</dc:creator>
  <cp:lastModifiedBy>Akbal Ahmed</cp:lastModifiedBy>
  <cp:revision>224</cp:revision>
  <dcterms:created xsi:type="dcterms:W3CDTF">2019-06-18T18:27:25Z</dcterms:created>
  <dcterms:modified xsi:type="dcterms:W3CDTF">2019-09-17T15:18:57Z</dcterms:modified>
</cp:coreProperties>
</file>