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70" r:id="rId3"/>
    <p:sldId id="273" r:id="rId4"/>
    <p:sldId id="274" r:id="rId5"/>
    <p:sldId id="263" r:id="rId6"/>
    <p:sldId id="268" r:id="rId7"/>
    <p:sldId id="261" r:id="rId8"/>
    <p:sldId id="264" r:id="rId9"/>
    <p:sldId id="272" r:id="rId10"/>
    <p:sldId id="265" r:id="rId11"/>
    <p:sldId id="258" r:id="rId12"/>
    <p:sldId id="266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2" autoAdjust="0"/>
  </p:normalViewPr>
  <p:slideViewPr>
    <p:cSldViewPr>
      <p:cViewPr varScale="1">
        <p:scale>
          <a:sx n="73" d="100"/>
          <a:sy n="73" d="100"/>
        </p:scale>
        <p:origin x="-8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30F634-BD55-4160-A27E-426143EC1A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584DDF-C3DA-45E0-8C5B-768791E11DEF}">
      <dgm:prSet phldrT="[Text]"/>
      <dgm:spPr/>
      <dgm:t>
        <a:bodyPr/>
        <a:lstStyle/>
        <a:p>
          <a:r>
            <a:rPr lang="en-GB" dirty="0" smtClean="0"/>
            <a:t>Friendly and welcoming</a:t>
          </a:r>
          <a:endParaRPr lang="en-GB" dirty="0"/>
        </a:p>
      </dgm:t>
    </dgm:pt>
    <dgm:pt modelId="{B6206048-ADCA-4A89-8F34-AEECB5C65EE9}" type="parTrans" cxnId="{A6646DC4-B083-4D53-BCBC-A0CD706D3195}">
      <dgm:prSet/>
      <dgm:spPr/>
      <dgm:t>
        <a:bodyPr/>
        <a:lstStyle/>
        <a:p>
          <a:endParaRPr lang="en-GB"/>
        </a:p>
      </dgm:t>
    </dgm:pt>
    <dgm:pt modelId="{BFFB7158-B06D-41CF-ACD8-962F2FAD26E8}" type="sibTrans" cxnId="{A6646DC4-B083-4D53-BCBC-A0CD706D3195}">
      <dgm:prSet/>
      <dgm:spPr/>
      <dgm:t>
        <a:bodyPr/>
        <a:lstStyle/>
        <a:p>
          <a:endParaRPr lang="en-GB"/>
        </a:p>
      </dgm:t>
    </dgm:pt>
    <dgm:pt modelId="{BB05F117-254E-4413-8FE4-321D9A5C7D95}">
      <dgm:prSet phldrT="[Text]"/>
      <dgm:spPr/>
      <dgm:t>
        <a:bodyPr/>
        <a:lstStyle/>
        <a:p>
          <a:r>
            <a:rPr lang="en-GB" dirty="0" smtClean="0"/>
            <a:t>Link with existing plans</a:t>
          </a:r>
          <a:endParaRPr lang="en-GB" dirty="0"/>
        </a:p>
      </dgm:t>
    </dgm:pt>
    <dgm:pt modelId="{BCE741ED-F38D-4FE0-A35F-A796975C400F}" type="parTrans" cxnId="{99AF1F46-0200-4F1E-836C-4043AAB63B34}">
      <dgm:prSet/>
      <dgm:spPr/>
      <dgm:t>
        <a:bodyPr/>
        <a:lstStyle/>
        <a:p>
          <a:endParaRPr lang="en-GB"/>
        </a:p>
      </dgm:t>
    </dgm:pt>
    <dgm:pt modelId="{AB6E7479-A9A4-4033-808D-5AE168C9B6A8}" type="sibTrans" cxnId="{99AF1F46-0200-4F1E-836C-4043AAB63B34}">
      <dgm:prSet/>
      <dgm:spPr/>
      <dgm:t>
        <a:bodyPr/>
        <a:lstStyle/>
        <a:p>
          <a:endParaRPr lang="en-GB"/>
        </a:p>
      </dgm:t>
    </dgm:pt>
    <dgm:pt modelId="{87F01FC9-ABB0-4A13-8AC8-2383C44C6C96}">
      <dgm:prSet phldrT="[Text]"/>
      <dgm:spPr/>
      <dgm:t>
        <a:bodyPr/>
        <a:lstStyle/>
        <a:p>
          <a:r>
            <a:rPr lang="en-GB" dirty="0" smtClean="0"/>
            <a:t>Work with staff in unofficial day centres</a:t>
          </a:r>
          <a:endParaRPr lang="en-GB" dirty="0"/>
        </a:p>
      </dgm:t>
    </dgm:pt>
    <dgm:pt modelId="{78C1D9CD-16D0-47E7-8CFB-621E347AA1EC}" type="parTrans" cxnId="{58A39BD9-6C42-4E76-86CC-AE081D93F677}">
      <dgm:prSet/>
      <dgm:spPr/>
      <dgm:t>
        <a:bodyPr/>
        <a:lstStyle/>
        <a:p>
          <a:endParaRPr lang="en-GB"/>
        </a:p>
      </dgm:t>
    </dgm:pt>
    <dgm:pt modelId="{B18F791A-A349-485C-9B97-CA484750FDC2}" type="sibTrans" cxnId="{58A39BD9-6C42-4E76-86CC-AE081D93F677}">
      <dgm:prSet/>
      <dgm:spPr/>
      <dgm:t>
        <a:bodyPr/>
        <a:lstStyle/>
        <a:p>
          <a:endParaRPr lang="en-GB"/>
        </a:p>
      </dgm:t>
    </dgm:pt>
    <dgm:pt modelId="{25AA95ED-EF57-4282-B8BE-29A118763EC7}">
      <dgm:prSet phldrT="[Text]"/>
      <dgm:spPr/>
      <dgm:t>
        <a:bodyPr/>
        <a:lstStyle/>
        <a:p>
          <a:r>
            <a:rPr lang="en-GB" dirty="0" smtClean="0"/>
            <a:t>Service identifying loneliness</a:t>
          </a:r>
          <a:endParaRPr lang="en-GB" dirty="0"/>
        </a:p>
      </dgm:t>
    </dgm:pt>
    <dgm:pt modelId="{E43BC837-C31F-4445-AD41-DB305BCFFBD7}" type="parTrans" cxnId="{D0719212-581E-47B1-B917-AFBC28747F74}">
      <dgm:prSet/>
      <dgm:spPr/>
      <dgm:t>
        <a:bodyPr/>
        <a:lstStyle/>
        <a:p>
          <a:endParaRPr lang="en-GB"/>
        </a:p>
      </dgm:t>
    </dgm:pt>
    <dgm:pt modelId="{8897BE1A-0C8A-496A-A27A-E71413F286B5}" type="sibTrans" cxnId="{D0719212-581E-47B1-B917-AFBC28747F74}">
      <dgm:prSet/>
      <dgm:spPr/>
      <dgm:t>
        <a:bodyPr/>
        <a:lstStyle/>
        <a:p>
          <a:endParaRPr lang="en-GB"/>
        </a:p>
      </dgm:t>
    </dgm:pt>
    <dgm:pt modelId="{F8D55ADE-BEB7-4CEA-AE4B-D76BA76BB224}">
      <dgm:prSet phldrT="[Text]"/>
      <dgm:spPr/>
      <dgm:t>
        <a:bodyPr/>
        <a:lstStyle/>
        <a:p>
          <a:r>
            <a:rPr lang="en-GB" b="1" dirty="0" smtClean="0"/>
            <a:t>Training for frontline staff</a:t>
          </a:r>
          <a:endParaRPr lang="en-GB" b="1" dirty="0"/>
        </a:p>
      </dgm:t>
    </dgm:pt>
    <dgm:pt modelId="{2FBBD324-1D6E-4902-8BC8-52D0AC56EAE6}" type="parTrans" cxnId="{C9FE4D27-D45C-44DA-83D2-D19B9E56DF65}">
      <dgm:prSet/>
      <dgm:spPr/>
      <dgm:t>
        <a:bodyPr/>
        <a:lstStyle/>
        <a:p>
          <a:endParaRPr lang="en-GB"/>
        </a:p>
      </dgm:t>
    </dgm:pt>
    <dgm:pt modelId="{E531ECDB-4D7D-40D5-BBB7-514B0A1676BF}" type="sibTrans" cxnId="{C9FE4D27-D45C-44DA-83D2-D19B9E56DF65}">
      <dgm:prSet/>
      <dgm:spPr/>
      <dgm:t>
        <a:bodyPr/>
        <a:lstStyle/>
        <a:p>
          <a:endParaRPr lang="en-GB"/>
        </a:p>
      </dgm:t>
    </dgm:pt>
    <dgm:pt modelId="{8971F289-B33D-4867-9295-F6E9384DF307}">
      <dgm:prSet phldrT="[Text]"/>
      <dgm:spPr/>
      <dgm:t>
        <a:bodyPr/>
        <a:lstStyle/>
        <a:p>
          <a:r>
            <a:rPr lang="en-GB" b="1" dirty="0" smtClean="0"/>
            <a:t>Loneliness and social prescribing</a:t>
          </a:r>
          <a:endParaRPr lang="en-GB" b="1" dirty="0"/>
        </a:p>
      </dgm:t>
    </dgm:pt>
    <dgm:pt modelId="{93D61FAD-2FB6-4AB5-B328-30E759DD93C2}" type="parTrans" cxnId="{1C8EEF35-BBEF-4797-BFD9-DE8735705919}">
      <dgm:prSet/>
      <dgm:spPr/>
      <dgm:t>
        <a:bodyPr/>
        <a:lstStyle/>
        <a:p>
          <a:endParaRPr lang="en-GB"/>
        </a:p>
      </dgm:t>
    </dgm:pt>
    <dgm:pt modelId="{25DCD952-C58E-4628-922A-D591E5430C8A}" type="sibTrans" cxnId="{1C8EEF35-BBEF-4797-BFD9-DE8735705919}">
      <dgm:prSet/>
      <dgm:spPr/>
      <dgm:t>
        <a:bodyPr/>
        <a:lstStyle/>
        <a:p>
          <a:endParaRPr lang="en-GB"/>
        </a:p>
      </dgm:t>
    </dgm:pt>
    <dgm:pt modelId="{D1D9B130-F5CF-48CE-AC9D-0320F887802A}">
      <dgm:prSet phldrT="[Text]"/>
      <dgm:spPr/>
      <dgm:t>
        <a:bodyPr/>
        <a:lstStyle/>
        <a:p>
          <a:r>
            <a:rPr lang="en-GB" dirty="0" smtClean="0"/>
            <a:t>Rich in </a:t>
          </a:r>
          <a:r>
            <a:rPr lang="en-GB" dirty="0" err="1" smtClean="0"/>
            <a:t>opporunities</a:t>
          </a:r>
          <a:r>
            <a:rPr lang="en-GB" dirty="0" smtClean="0"/>
            <a:t> to connect</a:t>
          </a:r>
          <a:endParaRPr lang="en-GB" dirty="0"/>
        </a:p>
      </dgm:t>
    </dgm:pt>
    <dgm:pt modelId="{A0042039-BF36-4CB7-AB7D-38B6710BDE83}" type="parTrans" cxnId="{81643379-AEC3-4FB0-BB4B-7FC3593135FB}">
      <dgm:prSet/>
      <dgm:spPr/>
      <dgm:t>
        <a:bodyPr/>
        <a:lstStyle/>
        <a:p>
          <a:endParaRPr lang="en-GB"/>
        </a:p>
      </dgm:t>
    </dgm:pt>
    <dgm:pt modelId="{14D5A3BB-3159-48FB-BBDA-32698A2C3C5F}" type="sibTrans" cxnId="{81643379-AEC3-4FB0-BB4B-7FC3593135FB}">
      <dgm:prSet/>
      <dgm:spPr/>
      <dgm:t>
        <a:bodyPr/>
        <a:lstStyle/>
        <a:p>
          <a:endParaRPr lang="en-GB"/>
        </a:p>
      </dgm:t>
    </dgm:pt>
    <dgm:pt modelId="{FEAF03BA-DE1F-4D5D-A0A5-6CE96F2B7AC7}">
      <dgm:prSet phldrT="[Text]"/>
      <dgm:spPr/>
      <dgm:t>
        <a:bodyPr/>
        <a:lstStyle/>
        <a:p>
          <a:r>
            <a:rPr lang="en-GB" b="1" dirty="0" smtClean="0"/>
            <a:t>‘Can Do’ on social isolation</a:t>
          </a:r>
          <a:endParaRPr lang="en-GB" b="1" dirty="0"/>
        </a:p>
      </dgm:t>
    </dgm:pt>
    <dgm:pt modelId="{B9FCEDC9-4AC0-4FB7-B5C4-79C42656D27B}" type="parTrans" cxnId="{CCACA5E3-905D-4BE1-A0DA-E93725D0E440}">
      <dgm:prSet/>
      <dgm:spPr/>
      <dgm:t>
        <a:bodyPr/>
        <a:lstStyle/>
        <a:p>
          <a:endParaRPr lang="en-GB"/>
        </a:p>
      </dgm:t>
    </dgm:pt>
    <dgm:pt modelId="{FE1C73B6-2143-45B2-9A5C-B2E35C35E6F4}" type="sibTrans" cxnId="{CCACA5E3-905D-4BE1-A0DA-E93725D0E440}">
      <dgm:prSet/>
      <dgm:spPr/>
      <dgm:t>
        <a:bodyPr/>
        <a:lstStyle/>
        <a:p>
          <a:endParaRPr lang="en-GB"/>
        </a:p>
      </dgm:t>
    </dgm:pt>
    <dgm:pt modelId="{DB922A83-F7AC-4C1E-9C79-9E0211045306}">
      <dgm:prSet phldrT="[Text]"/>
      <dgm:spPr/>
      <dgm:t>
        <a:bodyPr/>
        <a:lstStyle/>
        <a:p>
          <a:r>
            <a:rPr lang="en-GB" dirty="0" smtClean="0"/>
            <a:t>Volunteering to promote connection</a:t>
          </a:r>
          <a:endParaRPr lang="en-GB" dirty="0"/>
        </a:p>
      </dgm:t>
    </dgm:pt>
    <dgm:pt modelId="{D3128A37-CA3A-40E0-A560-89D88897A46B}" type="parTrans" cxnId="{6ECA7644-81BA-406C-BBFA-A2B4473F1A61}">
      <dgm:prSet/>
      <dgm:spPr/>
      <dgm:t>
        <a:bodyPr/>
        <a:lstStyle/>
        <a:p>
          <a:endParaRPr lang="en-GB"/>
        </a:p>
      </dgm:t>
    </dgm:pt>
    <dgm:pt modelId="{9046CC55-730C-4B4A-9DB8-2B1E040E0204}" type="sibTrans" cxnId="{6ECA7644-81BA-406C-BBFA-A2B4473F1A61}">
      <dgm:prSet/>
      <dgm:spPr/>
      <dgm:t>
        <a:bodyPr/>
        <a:lstStyle/>
        <a:p>
          <a:endParaRPr lang="en-GB"/>
        </a:p>
      </dgm:t>
    </dgm:pt>
    <dgm:pt modelId="{144D8975-D1FD-4F82-8F29-E2197FEFD1ED}">
      <dgm:prSet phldrT="[Text]"/>
      <dgm:spPr/>
      <dgm:t>
        <a:bodyPr/>
        <a:lstStyle/>
        <a:p>
          <a:r>
            <a:rPr lang="en-GB" dirty="0" smtClean="0"/>
            <a:t>Welcome pack for new residents</a:t>
          </a:r>
          <a:endParaRPr lang="en-GB" dirty="0"/>
        </a:p>
      </dgm:t>
    </dgm:pt>
    <dgm:pt modelId="{0F900796-79BD-42A9-A9D7-35C8FBF820C9}" type="parTrans" cxnId="{7B96CD1C-31DB-4C49-95BD-92738915CE1A}">
      <dgm:prSet/>
      <dgm:spPr/>
      <dgm:t>
        <a:bodyPr/>
        <a:lstStyle/>
        <a:p>
          <a:endParaRPr lang="en-GB"/>
        </a:p>
      </dgm:t>
    </dgm:pt>
    <dgm:pt modelId="{8D92AA56-2574-4631-84AC-72865F6A45B9}" type="sibTrans" cxnId="{7B96CD1C-31DB-4C49-95BD-92738915CE1A}">
      <dgm:prSet/>
      <dgm:spPr/>
      <dgm:t>
        <a:bodyPr/>
        <a:lstStyle/>
        <a:p>
          <a:endParaRPr lang="en-GB"/>
        </a:p>
      </dgm:t>
    </dgm:pt>
    <dgm:pt modelId="{CF797BBE-6E15-4610-A25C-98722216D92D}">
      <dgm:prSet phldrT="[Text]"/>
      <dgm:spPr/>
      <dgm:t>
        <a:bodyPr/>
        <a:lstStyle/>
        <a:p>
          <a:r>
            <a:rPr lang="en-GB" b="1" dirty="0" smtClean="0"/>
            <a:t>Build on Communities Drive Change programme</a:t>
          </a:r>
          <a:endParaRPr lang="en-GB" b="1" dirty="0"/>
        </a:p>
      </dgm:t>
    </dgm:pt>
    <dgm:pt modelId="{3DC5A75F-CF07-43F6-9A3C-5743821374A9}" type="parTrans" cxnId="{80A791D2-C4B1-467B-9E9D-40B8568C052F}">
      <dgm:prSet/>
      <dgm:spPr/>
      <dgm:t>
        <a:bodyPr/>
        <a:lstStyle/>
        <a:p>
          <a:endParaRPr lang="en-GB"/>
        </a:p>
      </dgm:t>
    </dgm:pt>
    <dgm:pt modelId="{6F1F2046-E41E-4175-BC7D-CEF1F56C8ABC}" type="sibTrans" cxnId="{80A791D2-C4B1-467B-9E9D-40B8568C052F}">
      <dgm:prSet/>
      <dgm:spPr/>
      <dgm:t>
        <a:bodyPr/>
        <a:lstStyle/>
        <a:p>
          <a:endParaRPr lang="en-GB"/>
        </a:p>
      </dgm:t>
    </dgm:pt>
    <dgm:pt modelId="{E51782EB-33F5-49C5-B873-46EB40218BAB}">
      <dgm:prSet phldrT="[Text]"/>
      <dgm:spPr/>
      <dgm:t>
        <a:bodyPr/>
        <a:lstStyle/>
        <a:p>
          <a:r>
            <a:rPr lang="en-GB" b="1" dirty="0" smtClean="0"/>
            <a:t>Communication and engagement</a:t>
          </a:r>
          <a:endParaRPr lang="en-GB" b="1" dirty="0"/>
        </a:p>
      </dgm:t>
    </dgm:pt>
    <dgm:pt modelId="{5A8DD068-F765-4384-8BA9-E88722EBE00B}" type="parTrans" cxnId="{7585218D-3CCA-4FA1-9BBA-4877331FF4F4}">
      <dgm:prSet/>
      <dgm:spPr/>
      <dgm:t>
        <a:bodyPr/>
        <a:lstStyle/>
        <a:p>
          <a:endParaRPr lang="en-GB"/>
        </a:p>
      </dgm:t>
    </dgm:pt>
    <dgm:pt modelId="{740EE310-FBDB-4C57-8912-8AFAC93067F7}" type="sibTrans" cxnId="{7585218D-3CCA-4FA1-9BBA-4877331FF4F4}">
      <dgm:prSet/>
      <dgm:spPr/>
      <dgm:t>
        <a:bodyPr/>
        <a:lstStyle/>
        <a:p>
          <a:endParaRPr lang="en-GB"/>
        </a:p>
      </dgm:t>
    </dgm:pt>
    <dgm:pt modelId="{E57C8E26-633B-445C-9B4D-7A93063663BB}" type="pres">
      <dgm:prSet presAssocID="{3830F634-BD55-4160-A27E-426143EC1A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ED47884-B4C1-4182-B9CC-5DDE394D29C5}" type="pres">
      <dgm:prSet presAssocID="{8D584DDF-C3DA-45E0-8C5B-768791E11DEF}" presName="composite" presStyleCnt="0"/>
      <dgm:spPr/>
    </dgm:pt>
    <dgm:pt modelId="{78680EFA-0432-4C39-B6BF-04C6E34C6AD8}" type="pres">
      <dgm:prSet presAssocID="{8D584DDF-C3DA-45E0-8C5B-768791E11DE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736D3E-AE29-4811-948C-08D9C439779C}" type="pres">
      <dgm:prSet presAssocID="{8D584DDF-C3DA-45E0-8C5B-768791E11DEF}" presName="desTx" presStyleLbl="alignAccFollowNode1" presStyleIdx="0" presStyleCnt="3" custLinFactNeighborX="-103" custLinFactNeighborY="26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9207AE-F804-40D3-9492-5C3EA7D34C1F}" type="pres">
      <dgm:prSet presAssocID="{BFFB7158-B06D-41CF-ACD8-962F2FAD26E8}" presName="space" presStyleCnt="0"/>
      <dgm:spPr/>
    </dgm:pt>
    <dgm:pt modelId="{4A485959-C5AC-4BE2-AF4F-5A29A7B9B40E}" type="pres">
      <dgm:prSet presAssocID="{25AA95ED-EF57-4282-B8BE-29A118763EC7}" presName="composite" presStyleCnt="0"/>
      <dgm:spPr/>
    </dgm:pt>
    <dgm:pt modelId="{BE916733-81F6-43E5-8C04-A629D9EA0665}" type="pres">
      <dgm:prSet presAssocID="{25AA95ED-EF57-4282-B8BE-29A118763EC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A2F292-89EB-4141-B2CB-0A78666CBFDA}" type="pres">
      <dgm:prSet presAssocID="{25AA95ED-EF57-4282-B8BE-29A118763EC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DCBCA5-E8DE-4393-8F19-C6A75C8E8E30}" type="pres">
      <dgm:prSet presAssocID="{8897BE1A-0C8A-496A-A27A-E71413F286B5}" presName="space" presStyleCnt="0"/>
      <dgm:spPr/>
    </dgm:pt>
    <dgm:pt modelId="{606EACBA-8EB8-4DCE-82D0-34E5626879C8}" type="pres">
      <dgm:prSet presAssocID="{D1D9B130-F5CF-48CE-AC9D-0320F887802A}" presName="composite" presStyleCnt="0"/>
      <dgm:spPr/>
    </dgm:pt>
    <dgm:pt modelId="{50A470C6-3EA1-4777-B804-5D84382E80AD}" type="pres">
      <dgm:prSet presAssocID="{D1D9B130-F5CF-48CE-AC9D-0320F887802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96DE21-ECB8-484A-A35C-A53F1CBCFCA2}" type="pres">
      <dgm:prSet presAssocID="{D1D9B130-F5CF-48CE-AC9D-0320F887802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9AF1F46-0200-4F1E-836C-4043AAB63B34}" srcId="{8D584DDF-C3DA-45E0-8C5B-768791E11DEF}" destId="{BB05F117-254E-4413-8FE4-321D9A5C7D95}" srcOrd="0" destOrd="0" parTransId="{BCE741ED-F38D-4FE0-A35F-A796975C400F}" sibTransId="{AB6E7479-A9A4-4033-808D-5AE168C9B6A8}"/>
    <dgm:cxn modelId="{E3E885A7-E78C-495F-A4D7-1A85484C797D}" type="presOf" srcId="{BB05F117-254E-4413-8FE4-321D9A5C7D95}" destId="{AB736D3E-AE29-4811-948C-08D9C439779C}" srcOrd="0" destOrd="0" presId="urn:microsoft.com/office/officeart/2005/8/layout/hList1"/>
    <dgm:cxn modelId="{1C8EEF35-BBEF-4797-BFD9-DE8735705919}" srcId="{25AA95ED-EF57-4282-B8BE-29A118763EC7}" destId="{8971F289-B33D-4867-9295-F6E9384DF307}" srcOrd="1" destOrd="0" parTransId="{93D61FAD-2FB6-4AB5-B328-30E759DD93C2}" sibTransId="{25DCD952-C58E-4628-922A-D591E5430C8A}"/>
    <dgm:cxn modelId="{7B96CD1C-31DB-4C49-95BD-92738915CE1A}" srcId="{8D584DDF-C3DA-45E0-8C5B-768791E11DEF}" destId="{144D8975-D1FD-4F82-8F29-E2197FEFD1ED}" srcOrd="3" destOrd="0" parTransId="{0F900796-79BD-42A9-A9D7-35C8FBF820C9}" sibTransId="{8D92AA56-2574-4631-84AC-72865F6A45B9}"/>
    <dgm:cxn modelId="{DD0E5D64-03EF-4B6E-A663-48D949BCAA07}" type="presOf" srcId="{DB922A83-F7AC-4C1E-9C79-9E0211045306}" destId="{CD96DE21-ECB8-484A-A35C-A53F1CBCFCA2}" srcOrd="0" destOrd="1" presId="urn:microsoft.com/office/officeart/2005/8/layout/hList1"/>
    <dgm:cxn modelId="{462F9E5F-D67D-430B-8CAB-630A1D22046D}" type="presOf" srcId="{3830F634-BD55-4160-A27E-426143EC1ACF}" destId="{E57C8E26-633B-445C-9B4D-7A93063663BB}" srcOrd="0" destOrd="0" presId="urn:microsoft.com/office/officeart/2005/8/layout/hList1"/>
    <dgm:cxn modelId="{7585218D-3CCA-4FA1-9BBA-4877331FF4F4}" srcId="{8D584DDF-C3DA-45E0-8C5B-768791E11DEF}" destId="{E51782EB-33F5-49C5-B873-46EB40218BAB}" srcOrd="1" destOrd="0" parTransId="{5A8DD068-F765-4384-8BA9-E88722EBE00B}" sibTransId="{740EE310-FBDB-4C57-8912-8AFAC93067F7}"/>
    <dgm:cxn modelId="{6ECA7644-81BA-406C-BBFA-A2B4473F1A61}" srcId="{D1D9B130-F5CF-48CE-AC9D-0320F887802A}" destId="{DB922A83-F7AC-4C1E-9C79-9E0211045306}" srcOrd="1" destOrd="0" parTransId="{D3128A37-CA3A-40E0-A560-89D88897A46B}" sibTransId="{9046CC55-730C-4B4A-9DB8-2B1E040E0204}"/>
    <dgm:cxn modelId="{D0719212-581E-47B1-B917-AFBC28747F74}" srcId="{3830F634-BD55-4160-A27E-426143EC1ACF}" destId="{25AA95ED-EF57-4282-B8BE-29A118763EC7}" srcOrd="1" destOrd="0" parTransId="{E43BC837-C31F-4445-AD41-DB305BCFFBD7}" sibTransId="{8897BE1A-0C8A-496A-A27A-E71413F286B5}"/>
    <dgm:cxn modelId="{6CA660C7-473F-48C3-A67D-C243039F80B2}" type="presOf" srcId="{144D8975-D1FD-4F82-8F29-E2197FEFD1ED}" destId="{AB736D3E-AE29-4811-948C-08D9C439779C}" srcOrd="0" destOrd="3" presId="urn:microsoft.com/office/officeart/2005/8/layout/hList1"/>
    <dgm:cxn modelId="{C9FE4D27-D45C-44DA-83D2-D19B9E56DF65}" srcId="{25AA95ED-EF57-4282-B8BE-29A118763EC7}" destId="{F8D55ADE-BEB7-4CEA-AE4B-D76BA76BB224}" srcOrd="0" destOrd="0" parTransId="{2FBBD324-1D6E-4902-8BC8-52D0AC56EAE6}" sibTransId="{E531ECDB-4D7D-40D5-BBB7-514B0A1676BF}"/>
    <dgm:cxn modelId="{58A39BD9-6C42-4E76-86CC-AE081D93F677}" srcId="{8D584DDF-C3DA-45E0-8C5B-768791E11DEF}" destId="{87F01FC9-ABB0-4A13-8AC8-2383C44C6C96}" srcOrd="2" destOrd="0" parTransId="{78C1D9CD-16D0-47E7-8CFB-621E347AA1EC}" sibTransId="{B18F791A-A349-485C-9B97-CA484750FDC2}"/>
    <dgm:cxn modelId="{CCACA5E3-905D-4BE1-A0DA-E93725D0E440}" srcId="{D1D9B130-F5CF-48CE-AC9D-0320F887802A}" destId="{FEAF03BA-DE1F-4D5D-A0A5-6CE96F2B7AC7}" srcOrd="0" destOrd="0" parTransId="{B9FCEDC9-4AC0-4FB7-B5C4-79C42656D27B}" sibTransId="{FE1C73B6-2143-45B2-9A5C-B2E35C35E6F4}"/>
    <dgm:cxn modelId="{48A4AD7A-C572-4BE9-999B-1B33465B2368}" type="presOf" srcId="{F8D55ADE-BEB7-4CEA-AE4B-D76BA76BB224}" destId="{9FA2F292-89EB-4141-B2CB-0A78666CBFDA}" srcOrd="0" destOrd="0" presId="urn:microsoft.com/office/officeart/2005/8/layout/hList1"/>
    <dgm:cxn modelId="{F1B3659A-4B56-4645-92DC-D96B8738BB1B}" type="presOf" srcId="{87F01FC9-ABB0-4A13-8AC8-2383C44C6C96}" destId="{AB736D3E-AE29-4811-948C-08D9C439779C}" srcOrd="0" destOrd="2" presId="urn:microsoft.com/office/officeart/2005/8/layout/hList1"/>
    <dgm:cxn modelId="{04C18C82-9B6B-49A8-B177-88845AB98075}" type="presOf" srcId="{25AA95ED-EF57-4282-B8BE-29A118763EC7}" destId="{BE916733-81F6-43E5-8C04-A629D9EA0665}" srcOrd="0" destOrd="0" presId="urn:microsoft.com/office/officeart/2005/8/layout/hList1"/>
    <dgm:cxn modelId="{81643379-AEC3-4FB0-BB4B-7FC3593135FB}" srcId="{3830F634-BD55-4160-A27E-426143EC1ACF}" destId="{D1D9B130-F5CF-48CE-AC9D-0320F887802A}" srcOrd="2" destOrd="0" parTransId="{A0042039-BF36-4CB7-AB7D-38B6710BDE83}" sibTransId="{14D5A3BB-3159-48FB-BBDA-32698A2C3C5F}"/>
    <dgm:cxn modelId="{906B2EA3-FDA4-4A3F-901A-FEE9AF4E039E}" type="presOf" srcId="{8D584DDF-C3DA-45E0-8C5B-768791E11DEF}" destId="{78680EFA-0432-4C39-B6BF-04C6E34C6AD8}" srcOrd="0" destOrd="0" presId="urn:microsoft.com/office/officeart/2005/8/layout/hList1"/>
    <dgm:cxn modelId="{E8E10F4B-8B60-4322-83FE-6EC9DD4E128F}" type="presOf" srcId="{D1D9B130-F5CF-48CE-AC9D-0320F887802A}" destId="{50A470C6-3EA1-4777-B804-5D84382E80AD}" srcOrd="0" destOrd="0" presId="urn:microsoft.com/office/officeart/2005/8/layout/hList1"/>
    <dgm:cxn modelId="{16A0C8BB-4E07-41E5-A983-630F15055D28}" type="presOf" srcId="{FEAF03BA-DE1F-4D5D-A0A5-6CE96F2B7AC7}" destId="{CD96DE21-ECB8-484A-A35C-A53F1CBCFCA2}" srcOrd="0" destOrd="0" presId="urn:microsoft.com/office/officeart/2005/8/layout/hList1"/>
    <dgm:cxn modelId="{80A791D2-C4B1-467B-9E9D-40B8568C052F}" srcId="{D1D9B130-F5CF-48CE-AC9D-0320F887802A}" destId="{CF797BBE-6E15-4610-A25C-98722216D92D}" srcOrd="2" destOrd="0" parTransId="{3DC5A75F-CF07-43F6-9A3C-5743821374A9}" sibTransId="{6F1F2046-E41E-4175-BC7D-CEF1F56C8ABC}"/>
    <dgm:cxn modelId="{EAC3F776-E76D-4CAD-B0D4-0D6C14EFC4A3}" type="presOf" srcId="{8971F289-B33D-4867-9295-F6E9384DF307}" destId="{9FA2F292-89EB-4141-B2CB-0A78666CBFDA}" srcOrd="0" destOrd="1" presId="urn:microsoft.com/office/officeart/2005/8/layout/hList1"/>
    <dgm:cxn modelId="{332BF0C3-1940-44CF-B294-E59DE9B40258}" type="presOf" srcId="{CF797BBE-6E15-4610-A25C-98722216D92D}" destId="{CD96DE21-ECB8-484A-A35C-A53F1CBCFCA2}" srcOrd="0" destOrd="2" presId="urn:microsoft.com/office/officeart/2005/8/layout/hList1"/>
    <dgm:cxn modelId="{A6646DC4-B083-4D53-BCBC-A0CD706D3195}" srcId="{3830F634-BD55-4160-A27E-426143EC1ACF}" destId="{8D584DDF-C3DA-45E0-8C5B-768791E11DEF}" srcOrd="0" destOrd="0" parTransId="{B6206048-ADCA-4A89-8F34-AEECB5C65EE9}" sibTransId="{BFFB7158-B06D-41CF-ACD8-962F2FAD26E8}"/>
    <dgm:cxn modelId="{19823805-AEC0-4137-A258-F822D84394E5}" type="presOf" srcId="{E51782EB-33F5-49C5-B873-46EB40218BAB}" destId="{AB736D3E-AE29-4811-948C-08D9C439779C}" srcOrd="0" destOrd="1" presId="urn:microsoft.com/office/officeart/2005/8/layout/hList1"/>
    <dgm:cxn modelId="{2032CB95-3317-4704-A47C-CFEB4537B4F1}" type="presParOf" srcId="{E57C8E26-633B-445C-9B4D-7A93063663BB}" destId="{FED47884-B4C1-4182-B9CC-5DDE394D29C5}" srcOrd="0" destOrd="0" presId="urn:microsoft.com/office/officeart/2005/8/layout/hList1"/>
    <dgm:cxn modelId="{345FF37C-459C-4451-8770-C546CE13FA79}" type="presParOf" srcId="{FED47884-B4C1-4182-B9CC-5DDE394D29C5}" destId="{78680EFA-0432-4C39-B6BF-04C6E34C6AD8}" srcOrd="0" destOrd="0" presId="urn:microsoft.com/office/officeart/2005/8/layout/hList1"/>
    <dgm:cxn modelId="{1DABB209-82C2-46D2-B5D6-5F0E73FEEA71}" type="presParOf" srcId="{FED47884-B4C1-4182-B9CC-5DDE394D29C5}" destId="{AB736D3E-AE29-4811-948C-08D9C439779C}" srcOrd="1" destOrd="0" presId="urn:microsoft.com/office/officeart/2005/8/layout/hList1"/>
    <dgm:cxn modelId="{EA24CB7B-16C7-41B6-BE01-DCB7490FEF73}" type="presParOf" srcId="{E57C8E26-633B-445C-9B4D-7A93063663BB}" destId="{609207AE-F804-40D3-9492-5C3EA7D34C1F}" srcOrd="1" destOrd="0" presId="urn:microsoft.com/office/officeart/2005/8/layout/hList1"/>
    <dgm:cxn modelId="{FC2FB3AD-DF00-48C8-B734-E65FFA1F496F}" type="presParOf" srcId="{E57C8E26-633B-445C-9B4D-7A93063663BB}" destId="{4A485959-C5AC-4BE2-AF4F-5A29A7B9B40E}" srcOrd="2" destOrd="0" presId="urn:microsoft.com/office/officeart/2005/8/layout/hList1"/>
    <dgm:cxn modelId="{267AADD4-C221-480F-AD9D-D8D3793503C1}" type="presParOf" srcId="{4A485959-C5AC-4BE2-AF4F-5A29A7B9B40E}" destId="{BE916733-81F6-43E5-8C04-A629D9EA0665}" srcOrd="0" destOrd="0" presId="urn:microsoft.com/office/officeart/2005/8/layout/hList1"/>
    <dgm:cxn modelId="{24968864-DDCE-4295-A73B-8B9BAF8C7C6B}" type="presParOf" srcId="{4A485959-C5AC-4BE2-AF4F-5A29A7B9B40E}" destId="{9FA2F292-89EB-4141-B2CB-0A78666CBFDA}" srcOrd="1" destOrd="0" presId="urn:microsoft.com/office/officeart/2005/8/layout/hList1"/>
    <dgm:cxn modelId="{383F87BC-E9AA-4D04-87CA-93D1EEF0F73E}" type="presParOf" srcId="{E57C8E26-633B-445C-9B4D-7A93063663BB}" destId="{C5DCBCA5-E8DE-4393-8F19-C6A75C8E8E30}" srcOrd="3" destOrd="0" presId="urn:microsoft.com/office/officeart/2005/8/layout/hList1"/>
    <dgm:cxn modelId="{10D913D4-7C46-419E-AC89-6C87B5F60726}" type="presParOf" srcId="{E57C8E26-633B-445C-9B4D-7A93063663BB}" destId="{606EACBA-8EB8-4DCE-82D0-34E5626879C8}" srcOrd="4" destOrd="0" presId="urn:microsoft.com/office/officeart/2005/8/layout/hList1"/>
    <dgm:cxn modelId="{EF3D7510-E299-40C0-9A9E-E8D16A647622}" type="presParOf" srcId="{606EACBA-8EB8-4DCE-82D0-34E5626879C8}" destId="{50A470C6-3EA1-4777-B804-5D84382E80AD}" srcOrd="0" destOrd="0" presId="urn:microsoft.com/office/officeart/2005/8/layout/hList1"/>
    <dgm:cxn modelId="{AD3C54A9-98FC-46AB-92D9-339DB3E36BD5}" type="presParOf" srcId="{606EACBA-8EB8-4DCE-82D0-34E5626879C8}" destId="{CD96DE21-ECB8-484A-A35C-A53F1CBCFC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80EFA-0432-4C39-B6BF-04C6E34C6AD8}">
      <dsp:nvSpPr>
        <dsp:cNvPr id="0" name=""/>
        <dsp:cNvSpPr/>
      </dsp:nvSpPr>
      <dsp:spPr>
        <a:xfrm>
          <a:off x="2571" y="323285"/>
          <a:ext cx="2507456" cy="766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Friendly and welcoming</a:t>
          </a:r>
          <a:endParaRPr lang="en-GB" sz="2100" kern="1200" dirty="0"/>
        </a:p>
      </dsp:txBody>
      <dsp:txXfrm>
        <a:off x="2571" y="323285"/>
        <a:ext cx="2507456" cy="766561"/>
      </dsp:txXfrm>
    </dsp:sp>
    <dsp:sp modelId="{AB736D3E-AE29-4811-948C-08D9C439779C}">
      <dsp:nvSpPr>
        <dsp:cNvPr id="0" name=""/>
        <dsp:cNvSpPr/>
      </dsp:nvSpPr>
      <dsp:spPr>
        <a:xfrm>
          <a:off x="0" y="1173208"/>
          <a:ext cx="2507456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/>
            <a:t>Link with existing plans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b="1" kern="1200" dirty="0" smtClean="0"/>
            <a:t>Communication and engagement</a:t>
          </a:r>
          <a:endParaRPr lang="en-GB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/>
            <a:t>Work with staff in unofficial day centres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/>
            <a:t>Welcome pack for new residents</a:t>
          </a:r>
          <a:endParaRPr lang="en-GB" sz="2100" kern="1200" dirty="0"/>
        </a:p>
      </dsp:txBody>
      <dsp:txXfrm>
        <a:off x="0" y="1173208"/>
        <a:ext cx="2507456" cy="3112830"/>
      </dsp:txXfrm>
    </dsp:sp>
    <dsp:sp modelId="{BE916733-81F6-43E5-8C04-A629D9EA0665}">
      <dsp:nvSpPr>
        <dsp:cNvPr id="0" name=""/>
        <dsp:cNvSpPr/>
      </dsp:nvSpPr>
      <dsp:spPr>
        <a:xfrm>
          <a:off x="2861071" y="323285"/>
          <a:ext cx="2507456" cy="766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Service identifying loneliness</a:t>
          </a:r>
          <a:endParaRPr lang="en-GB" sz="2100" kern="1200" dirty="0"/>
        </a:p>
      </dsp:txBody>
      <dsp:txXfrm>
        <a:off x="2861071" y="323285"/>
        <a:ext cx="2507456" cy="766561"/>
      </dsp:txXfrm>
    </dsp:sp>
    <dsp:sp modelId="{9FA2F292-89EB-4141-B2CB-0A78666CBFDA}">
      <dsp:nvSpPr>
        <dsp:cNvPr id="0" name=""/>
        <dsp:cNvSpPr/>
      </dsp:nvSpPr>
      <dsp:spPr>
        <a:xfrm>
          <a:off x="2861071" y="1089847"/>
          <a:ext cx="2507456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b="1" kern="1200" dirty="0" smtClean="0"/>
            <a:t>Training for frontline staff</a:t>
          </a:r>
          <a:endParaRPr lang="en-GB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b="1" kern="1200" dirty="0" smtClean="0"/>
            <a:t>Loneliness and social prescribing</a:t>
          </a:r>
          <a:endParaRPr lang="en-GB" sz="2100" b="1" kern="1200" dirty="0"/>
        </a:p>
      </dsp:txBody>
      <dsp:txXfrm>
        <a:off x="2861071" y="1089847"/>
        <a:ext cx="2507456" cy="3112830"/>
      </dsp:txXfrm>
    </dsp:sp>
    <dsp:sp modelId="{50A470C6-3EA1-4777-B804-5D84382E80AD}">
      <dsp:nvSpPr>
        <dsp:cNvPr id="0" name=""/>
        <dsp:cNvSpPr/>
      </dsp:nvSpPr>
      <dsp:spPr>
        <a:xfrm>
          <a:off x="5719571" y="323285"/>
          <a:ext cx="2507456" cy="766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Rich in </a:t>
          </a:r>
          <a:r>
            <a:rPr lang="en-GB" sz="2100" kern="1200" dirty="0" err="1" smtClean="0"/>
            <a:t>opporunities</a:t>
          </a:r>
          <a:r>
            <a:rPr lang="en-GB" sz="2100" kern="1200" dirty="0" smtClean="0"/>
            <a:t> to connect</a:t>
          </a:r>
          <a:endParaRPr lang="en-GB" sz="2100" kern="1200" dirty="0"/>
        </a:p>
      </dsp:txBody>
      <dsp:txXfrm>
        <a:off x="5719571" y="323285"/>
        <a:ext cx="2507456" cy="766561"/>
      </dsp:txXfrm>
    </dsp:sp>
    <dsp:sp modelId="{CD96DE21-ECB8-484A-A35C-A53F1CBCFCA2}">
      <dsp:nvSpPr>
        <dsp:cNvPr id="0" name=""/>
        <dsp:cNvSpPr/>
      </dsp:nvSpPr>
      <dsp:spPr>
        <a:xfrm>
          <a:off x="5719571" y="1089847"/>
          <a:ext cx="2507456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b="1" kern="1200" dirty="0" smtClean="0"/>
            <a:t>‘Can Do’ on social isolation</a:t>
          </a:r>
          <a:endParaRPr lang="en-GB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smtClean="0"/>
            <a:t>Volunteering to promote connection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b="1" kern="1200" dirty="0" smtClean="0"/>
            <a:t>Build on Communities Drive Change programme</a:t>
          </a:r>
          <a:endParaRPr lang="en-GB" sz="2100" b="1" kern="1200" dirty="0"/>
        </a:p>
      </dsp:txBody>
      <dsp:txXfrm>
        <a:off x="5719571" y="1089847"/>
        <a:ext cx="2507456" cy="3112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8A4CF-F222-4A66-8761-086920ABF05B}" type="datetimeFigureOut">
              <a:rPr lang="en-GB" smtClean="0"/>
              <a:t>26/11/2019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F7831-C575-45A5-AF85-E2FCE06BE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398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Loneliness definition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(suggested by Perlman and Peplau and issued by Campaign to End Loneliness and Jo Cox Commission):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CF75C-DA4C-4277-8DA3-7934CB62C91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59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C4FF0A-1809-8744-950A-F1604330A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7B47344-C3BE-7642-84D5-2888283B8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84EE67-8437-2B40-BC36-3859C242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937539-26A2-E24D-B1CD-46B17A56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7D99AC-BA86-9C48-925C-B68B00A39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8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838ED3-4B90-7345-A044-CFBC32ADF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84C195-51B1-3C47-8A63-0323A5532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94AA6C0-A1C3-D741-8679-54388510C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6CA62F-9E3D-354D-9FC1-691875E6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E0AD10-0B2B-2844-9C3C-FE1117B3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98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C3BFC4-A063-DF4F-BBF1-26E56E2D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7C8A918-80C4-A345-B499-88845557B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06484-7095-3048-BD17-CFE4E611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044FEF-C96C-2D4E-B529-A2DD1FAB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11AB62-F33C-224E-8327-01756A75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6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C79E6A-B318-E64F-A7F5-BC886E35C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04F179-2CF3-2045-BC9C-C2923AF21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F985A54-F36C-7243-BB86-E97A0EDFA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6623B1-49C5-1344-A5FB-3A35F3CB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15C403-0BC1-1D4B-8C0D-0A677975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604777D-FCE1-B54A-B846-3E50F2FB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967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376E7C-79F9-C14F-AF82-0C0B87D12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F7A89BA-6D24-9C46-90A5-BB19A1406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AC255B2-173F-B946-8BC8-7AA25B65F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DE4AD68-FD11-604E-B38F-C0D8E5A5B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319F96C-A529-7E4C-B528-6837BCEC0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DC55BFA-7498-0241-9040-C33A29AD5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C7BEAD4-385E-1F4B-A5B2-A98CA12C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72754C5-F8A3-0749-80FB-733D5353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2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790850-66C0-9242-AC35-6F24235F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898A8ED-AA68-5648-AF45-E590B131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AF5849A-5E75-2B42-B6AB-499D101F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B10B247-1B2B-5249-B83C-6E7ABB59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45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DF49990-7B97-4E4F-86DA-F8A05867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E32E052-56D8-1346-B131-C3308E98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7141E08-E9E0-F041-B07C-497422C8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188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055360-3A1F-E643-AF97-5F993BB8A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A04DC1-73BD-EA48-9C73-8DA4F6053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FE95D81-3272-FC4C-8BA3-F851742AE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B257D3A-6991-2B49-8CF5-E6F92FDFF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28E542-DD45-5949-8E73-6EF570E7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267692A-B719-2C48-98C2-8A5DE046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4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8DCA58-D885-BA48-B539-543F6BB58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0644A4E-7D89-AA43-BD9E-06EE5CAC9F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0E46B42-CFDA-5B4E-88F6-0A2DACD92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7DC47B7-E067-E44B-A617-F61B8D684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0857B96-BE99-584A-B78F-A9748A5E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27BBAA-05BC-0A46-B43A-8F6859210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47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55F8EA-FBBD-0F4F-9348-1F587844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CD0FEB-7D9C-D345-BB07-53E87ECBB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57137B-B9C8-3741-9D61-A8216C5E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981C5B-B246-9B41-85A0-851D80D0C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82836B-7AA3-F14B-969C-746D1C38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76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D7DBA44-2255-AC42-A991-EC321FA2A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F4F4888-38AA-8347-BC2C-45C14D631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2B9CCD-E7F4-044A-9EB8-7F89E2BDD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F7CEB1-3CC3-7B4A-9CF4-DBA8E0B5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11C3DB-982B-134B-91E0-A9B2E1F0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78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380" y="2130431"/>
            <a:ext cx="8126026" cy="1470025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8380" y="3886200"/>
            <a:ext cx="812602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9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3025B59-20A6-0446-A63D-493CAA5F2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A6C0E62-735F-B448-8B29-71C2F1676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A58334-6FEE-6D45-9A49-BC6CEF6575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20E2D-141D-2C4E-9F1B-A7EFE5C18E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FB7ACD-16A0-4445-8798-50E54902E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A81D3D-A119-1B4B-B81C-9FF016021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0E053-F308-B44C-BEB9-3EFE171404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97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38334" y="106059"/>
            <a:ext cx="55681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 Bold"/>
                <a:cs typeface="Arial Bold"/>
              </a:rPr>
              <a:t>Tower Hamlets Loneliness Taskforce</a:t>
            </a:r>
            <a:endParaRPr lang="en-US" sz="3200" b="1" dirty="0">
              <a:solidFill>
                <a:srgbClr val="0070C0"/>
              </a:solidFill>
              <a:latin typeface="Arial Bold"/>
              <a:cs typeface="Arial Bold"/>
            </a:endParaRPr>
          </a:p>
          <a:p>
            <a:endParaRPr lang="en-US" sz="3200" b="1" dirty="0" smtClean="0">
              <a:solidFill>
                <a:srgbClr val="0070C0"/>
              </a:solidFill>
              <a:latin typeface="Arial Bold"/>
              <a:cs typeface="Arial Bold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 Bold"/>
                <a:cs typeface="Arial Bold"/>
              </a:rPr>
              <a:t>27</a:t>
            </a:r>
            <a:r>
              <a:rPr lang="en-US" b="1" baseline="30000" dirty="0" smtClean="0">
                <a:solidFill>
                  <a:srgbClr val="0070C0"/>
                </a:solidFill>
                <a:latin typeface="Arial Bold"/>
                <a:cs typeface="Arial Bold"/>
              </a:rPr>
              <a:t>th</a:t>
            </a:r>
            <a:r>
              <a:rPr lang="en-US" b="1" dirty="0" smtClean="0">
                <a:solidFill>
                  <a:srgbClr val="0070C0"/>
                </a:solidFill>
                <a:latin typeface="Arial Bold"/>
                <a:cs typeface="Arial Bold"/>
              </a:rPr>
              <a:t> November</a:t>
            </a:r>
            <a:r>
              <a:rPr lang="en-US" b="1" smtClean="0">
                <a:solidFill>
                  <a:srgbClr val="0070C0"/>
                </a:solidFill>
                <a:latin typeface="Arial Bold"/>
                <a:cs typeface="Arial Bold"/>
              </a:rPr>
              <a:t>, 2019 </a:t>
            </a:r>
            <a:r>
              <a:rPr lang="en-US" b="1" dirty="0" smtClean="0">
                <a:solidFill>
                  <a:srgbClr val="0070C0"/>
                </a:solidFill>
                <a:latin typeface="Arial Bold"/>
                <a:cs typeface="Arial Bold"/>
              </a:rPr>
              <a:t>Pan </a:t>
            </a:r>
            <a:r>
              <a:rPr lang="en-US" b="1" smtClean="0">
                <a:solidFill>
                  <a:srgbClr val="0070C0"/>
                </a:solidFill>
                <a:latin typeface="Arial Bold"/>
                <a:cs typeface="Arial Bold"/>
              </a:rPr>
              <a:t>Provider Forum</a:t>
            </a:r>
            <a:endParaRPr lang="en-US" b="1" dirty="0">
              <a:solidFill>
                <a:srgbClr val="0070C0"/>
              </a:solidFill>
              <a:latin typeface="Arial Bold"/>
              <a:cs typeface="Arial Bold"/>
            </a:endParaRPr>
          </a:p>
          <a:p>
            <a:endParaRPr lang="en-US" b="1" dirty="0">
              <a:solidFill>
                <a:srgbClr val="0070C0"/>
              </a:solidFill>
              <a:latin typeface="Arial Bold"/>
              <a:cs typeface="Arial Bold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 Bold"/>
                <a:cs typeface="Arial Bold"/>
              </a:rPr>
              <a:t>Dr Somen Banerjee, Director of Public Health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Bold"/>
                <a:cs typeface="Arial Bold"/>
              </a:rPr>
              <a:t>London Borough of Tower Hamlets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2" y="3180245"/>
            <a:ext cx="6858000" cy="3118042"/>
          </a:xfrm>
          <a:prstGeom prst="rect">
            <a:avLst/>
          </a:prstGeom>
        </p:spPr>
      </p:pic>
      <p:pic>
        <p:nvPicPr>
          <p:cNvPr id="9" name="Picture 8" descr="THT logo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55471" y="118380"/>
            <a:ext cx="1845532" cy="27820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35172" y="6286144"/>
            <a:ext cx="504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90C3"/>
                </a:solidFill>
              </a:rPr>
              <a:t>www.towerhamletstogether.com          #TH2GETHER</a:t>
            </a:r>
          </a:p>
        </p:txBody>
      </p:sp>
    </p:spTree>
    <p:extLst>
      <p:ext uri="{BB962C8B-B14F-4D97-AF65-F5344CB8AC3E}">
        <p14:creationId xmlns:p14="http://schemas.microsoft.com/office/powerpoint/2010/main" val="6730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71184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What is the plan?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6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GB" sz="7200" dirty="0" smtClean="0"/>
              <a:t>1. We will have </a:t>
            </a:r>
            <a:r>
              <a:rPr lang="en-GB" sz="7200" dirty="0"/>
              <a:t>a </a:t>
            </a:r>
            <a:r>
              <a:rPr lang="en-GB" sz="7200" b="1" dirty="0"/>
              <a:t>shared action plan </a:t>
            </a:r>
            <a:r>
              <a:rPr lang="en-GB" sz="7200" dirty="0"/>
              <a:t>that strengthens assets to prevent and address loneliness in the borough – it builds on existing strategies, plans and initiatives but also includes specific initiative and programmes led by the taskforce</a:t>
            </a:r>
          </a:p>
          <a:p>
            <a:pPr marL="0" lvl="0" indent="0">
              <a:buNone/>
            </a:pPr>
            <a:endParaRPr lang="en-GB" sz="7200" dirty="0"/>
          </a:p>
          <a:p>
            <a:pPr marL="0" lvl="0" indent="0">
              <a:buNone/>
            </a:pPr>
            <a:r>
              <a:rPr lang="en-GB" sz="7200" dirty="0" smtClean="0"/>
              <a:t>2. We will have </a:t>
            </a:r>
            <a:r>
              <a:rPr lang="en-GB" sz="7200" dirty="0"/>
              <a:t>a </a:t>
            </a:r>
            <a:r>
              <a:rPr lang="en-GB" sz="7200" b="1" dirty="0"/>
              <a:t>small steering group </a:t>
            </a:r>
            <a:r>
              <a:rPr lang="en-GB" sz="7200" dirty="0"/>
              <a:t>working but a large, dynamic network of stakeholders</a:t>
            </a:r>
          </a:p>
          <a:p>
            <a:pPr marL="914400" indent="-914400">
              <a:buFont typeface="+mj-lt"/>
              <a:buAutoNum type="arabicPeriod"/>
            </a:pPr>
            <a:endParaRPr lang="en-GB" sz="7200" dirty="0"/>
          </a:p>
          <a:p>
            <a:pPr marL="0" lvl="0" indent="0">
              <a:buNone/>
            </a:pPr>
            <a:r>
              <a:rPr lang="en-GB" sz="7200" dirty="0" smtClean="0"/>
              <a:t>3. We will actively </a:t>
            </a:r>
            <a:r>
              <a:rPr lang="en-GB" sz="7200" b="1" dirty="0"/>
              <a:t>gather insight</a:t>
            </a:r>
            <a:r>
              <a:rPr lang="en-GB" sz="7200" dirty="0"/>
              <a:t> into where there is need and opportunity to find ways to help people be more socially connected where this is an issue for them</a:t>
            </a:r>
          </a:p>
          <a:p>
            <a:pPr marL="914400" indent="-914400">
              <a:buFont typeface="+mj-lt"/>
              <a:buAutoNum type="arabicPeriod"/>
            </a:pPr>
            <a:endParaRPr lang="en-GB" sz="7200" dirty="0"/>
          </a:p>
          <a:p>
            <a:pPr marL="0" lvl="0" indent="0">
              <a:buNone/>
            </a:pPr>
            <a:r>
              <a:rPr lang="en-GB" sz="7200" dirty="0" smtClean="0"/>
              <a:t>4. We will </a:t>
            </a:r>
            <a:r>
              <a:rPr lang="en-GB" sz="7200" b="1" dirty="0" smtClean="0"/>
              <a:t>continually </a:t>
            </a:r>
            <a:r>
              <a:rPr lang="en-GB" sz="7200" b="1" dirty="0"/>
              <a:t>trying out new ideas and evaluating </a:t>
            </a:r>
            <a:r>
              <a:rPr lang="en-GB" sz="7200" dirty="0"/>
              <a:t>them as well as learning from what is good elsewhere</a:t>
            </a:r>
          </a:p>
          <a:p>
            <a:pPr marL="914400" indent="-914400">
              <a:buFont typeface="+mj-lt"/>
              <a:buAutoNum type="arabicPeriod"/>
            </a:pPr>
            <a:endParaRPr lang="en-GB" sz="7200" dirty="0"/>
          </a:p>
          <a:p>
            <a:pPr marL="0" lvl="0" indent="0">
              <a:buNone/>
            </a:pPr>
            <a:r>
              <a:rPr lang="en-GB" sz="7200" dirty="0" smtClean="0"/>
              <a:t>5. We will actively </a:t>
            </a:r>
            <a:r>
              <a:rPr lang="en-GB" sz="7200" b="1" dirty="0"/>
              <a:t>seek and coordinate funding opportunities</a:t>
            </a:r>
          </a:p>
          <a:p>
            <a:pPr marL="914400" indent="-914400">
              <a:buFont typeface="+mj-lt"/>
              <a:buAutoNum type="arabicPeriod"/>
            </a:pPr>
            <a:endParaRPr lang="en-GB" sz="7200" dirty="0"/>
          </a:p>
          <a:p>
            <a:pPr marL="0" lvl="0" indent="0">
              <a:buNone/>
            </a:pPr>
            <a:r>
              <a:rPr lang="en-GB" sz="7200" dirty="0" smtClean="0"/>
              <a:t>6. We will have </a:t>
            </a:r>
            <a:r>
              <a:rPr lang="en-GB" sz="7200" dirty="0"/>
              <a:t>a </a:t>
            </a:r>
            <a:r>
              <a:rPr lang="en-GB" sz="7200" b="1" dirty="0"/>
              <a:t>small number of meaningful measures </a:t>
            </a:r>
            <a:r>
              <a:rPr lang="en-GB" sz="7200" dirty="0"/>
              <a:t>that track how much we are going, how well we are doing and what difference we are making.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223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Ideas and areas of focus</a:t>
            </a:r>
            <a:endParaRPr lang="en-GB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553413"/>
              </p:ext>
            </p:extLst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060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B73D7665-9B6B-E34F-9898-99A61ECF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6C4FB466-8B39-5840-8DAF-7439207B3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en-US" dirty="0"/>
          </a:p>
          <a:p>
            <a:r>
              <a:rPr lang="en-US" sz="3200" b="1" dirty="0" smtClean="0"/>
              <a:t>Feeling connected is a foundation of the TH Shared outcomes framework</a:t>
            </a:r>
            <a:endParaRPr lang="en-US" sz="3200" b="1" dirty="0"/>
          </a:p>
          <a:p>
            <a:endParaRPr lang="en-US" dirty="0"/>
          </a:p>
        </p:txBody>
      </p:sp>
      <p:pic>
        <p:nvPicPr>
          <p:cNvPr id="3" name="Content Placeholder 2" descr="THHWB Poster v1.pdf - Adobe Acrobat Reader DC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84" r="28519" b="18092"/>
          <a:stretch/>
        </p:blipFill>
        <p:spPr>
          <a:xfrm>
            <a:off x="4114801" y="103735"/>
            <a:ext cx="4194959" cy="6659311"/>
          </a:xfrm>
        </p:spPr>
      </p:pic>
    </p:spTree>
    <p:extLst>
      <p:ext uri="{BB962C8B-B14F-4D97-AF65-F5344CB8AC3E}">
        <p14:creationId xmlns:p14="http://schemas.microsoft.com/office/powerpoint/2010/main" val="22464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is Loneliness?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 smtClean="0"/>
              <a:t>‘</a:t>
            </a:r>
            <a:r>
              <a:rPr lang="en-GB" i="1" dirty="0"/>
              <a:t>a subjective, unwelcome feeling of lack or loss of companionship. It happens when we have a mismatch between the quantity and quality of social relationships that we have, and those that we want.’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9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7" y="216024"/>
            <a:ext cx="9118325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90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 Strategic Priority for Tower Hamlets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“</a:t>
            </a:r>
            <a:r>
              <a:rPr lang="en-GB" b="1" dirty="0"/>
              <a:t>Loneliness affects many residents here, especially the elderly. We support the work of the Loneliness Commission set up by Tower Hamlets resident Jo Cox MP and will lead a taskforce to identify how we can best address loneliness and isolation here.”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25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Loneliness Taskforce - membership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Chair: Cllr Denise Jones, Older People`s Champion</a:t>
            </a:r>
          </a:p>
          <a:p>
            <a:r>
              <a:rPr lang="en-GB" b="1" dirty="0"/>
              <a:t>Wide representation</a:t>
            </a:r>
          </a:p>
          <a:p>
            <a:pPr lvl="1"/>
            <a:r>
              <a:rPr lang="en-GB" b="1" dirty="0"/>
              <a:t>Social Care, Public Realm, Social Prescribing, Public Health, Voluntary Sector, Ageing Well, Tackling Poverty, Transport, Equalities and Partnership, Youth service, Employment, Housing, Interfaith forum</a:t>
            </a:r>
          </a:p>
        </p:txBody>
      </p:sp>
    </p:spTree>
    <p:extLst>
      <p:ext uri="{BB962C8B-B14F-4D97-AF65-F5344CB8AC3E}">
        <p14:creationId xmlns:p14="http://schemas.microsoft.com/office/powerpoint/2010/main" val="131799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our vision?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The vision </a:t>
            </a:r>
            <a:r>
              <a:rPr lang="en-GB" b="1" dirty="0"/>
              <a:t>of the ‘loneliness taskforce’ is for Tower Hamlets to be a place that is welcoming and friendly where people of all ages and backgrounds have opportunities to connect with each other in ways that are enjoyable, fun and life enhancing.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34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are our aims?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b="1" dirty="0"/>
          </a:p>
          <a:p>
            <a:pPr lvl="0"/>
            <a:r>
              <a:rPr lang="en-GB" b="1" dirty="0"/>
              <a:t>Tower Hamlets is a friendly and welcoming place</a:t>
            </a:r>
          </a:p>
          <a:p>
            <a:endParaRPr lang="en-GB" b="1" dirty="0"/>
          </a:p>
          <a:p>
            <a:pPr lvl="0"/>
            <a:r>
              <a:rPr lang="en-GB" b="1" dirty="0"/>
              <a:t>Services in Tower Hamlets identify and support people for whom loneliness is an issue in their lives</a:t>
            </a:r>
          </a:p>
          <a:p>
            <a:endParaRPr lang="en-GB" b="1" dirty="0"/>
          </a:p>
          <a:p>
            <a:pPr lvl="0"/>
            <a:r>
              <a:rPr lang="en-GB" b="1" dirty="0"/>
              <a:t>Tower Hamlets is a place that is rich in opportunities for people to enjoy each other’s company and where residents can be part of creating these opportunities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38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does this matter?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b="1" dirty="0"/>
              <a:t>Feeling connected is a foundation of wellbeing in our lives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GB" b="1" dirty="0"/>
              <a:t>In our borough we have assets that bring people together but also vulnerabilities that mean people experience loneliness and social </a:t>
            </a:r>
            <a:r>
              <a:rPr lang="en-GB" b="1" dirty="0" smtClean="0"/>
              <a:t>isolation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b="1" dirty="0"/>
              <a:t>Working together we can strengthen the assets and reduce the vulnerabilities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145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Where are we now and what is the opportunity?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b="1" dirty="0"/>
              <a:t>Feeling connected is a foundation of wellbeing in our </a:t>
            </a:r>
            <a:r>
              <a:rPr lang="en-GB" b="1" dirty="0" smtClean="0"/>
              <a:t>lives (hence part of Communities Driving Change priority of Health and Wellbeing Strategy)</a:t>
            </a:r>
            <a:endParaRPr lang="en-GB" b="1" dirty="0"/>
          </a:p>
          <a:p>
            <a:endParaRPr lang="en-GB" b="1" dirty="0"/>
          </a:p>
          <a:p>
            <a:pPr lvl="0"/>
            <a:r>
              <a:rPr lang="en-GB" b="1" dirty="0"/>
              <a:t>In our borough we have assets that bring people together but also vulnerabilities that mean people experience loneliness and social isolation</a:t>
            </a:r>
          </a:p>
          <a:p>
            <a:endParaRPr lang="en-GB" b="1" dirty="0"/>
          </a:p>
          <a:p>
            <a:pPr lvl="0"/>
            <a:r>
              <a:rPr lang="en-GB" b="1" dirty="0"/>
              <a:t>Working together we can strengthen the assets and reduce the vulnerabilities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02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637</Words>
  <Application>Microsoft Office PowerPoint</Application>
  <PresentationFormat>On-screen Show (4:3)</PresentationFormat>
  <Paragraphs>72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PowerPoint Presentation</vt:lpstr>
      <vt:lpstr> What is Loneliness?</vt:lpstr>
      <vt:lpstr>PowerPoint Presentation</vt:lpstr>
      <vt:lpstr>A Strategic Priority for Tower Hamlets</vt:lpstr>
      <vt:lpstr>Loneliness Taskforce - membership</vt:lpstr>
      <vt:lpstr>What is our vision?</vt:lpstr>
      <vt:lpstr>What are our aims?</vt:lpstr>
      <vt:lpstr>Why does this matter?</vt:lpstr>
      <vt:lpstr>Where are we now and what is the opportunity?</vt:lpstr>
      <vt:lpstr>What is the plan?</vt:lpstr>
      <vt:lpstr>Ideas and areas of focus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Somen Banerjee</dc:creator>
  <cp:lastModifiedBy>Somen Banerjee</cp:lastModifiedBy>
  <cp:revision>8</cp:revision>
  <dcterms:created xsi:type="dcterms:W3CDTF">2006-08-16T00:00:00Z</dcterms:created>
  <dcterms:modified xsi:type="dcterms:W3CDTF">2019-11-26T11:22:16Z</dcterms:modified>
</cp:coreProperties>
</file>