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61" r:id="rId5"/>
    <p:sldId id="349" r:id="rId6"/>
    <p:sldId id="262" r:id="rId7"/>
    <p:sldId id="259" r:id="rId8"/>
    <p:sldId id="34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8B933-C739-4B38-AA93-F381AA75615A}" type="datetimeFigureOut">
              <a:rPr lang="en-GB" smtClean="0"/>
              <a:t>11/02/2020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6C2BD-5F69-4D08-971F-F04D18D6D17C}" type="slidenum">
              <a:rPr lang="en-GB" smtClean="0"/>
              <a:t>‹#›</a:t>
            </a:fld>
            <a:endParaRPr lang="en-GB"/>
          </a:p>
        </p:txBody>
      </p:sp>
    </p:spTree>
    <p:extLst>
      <p:ext uri="{BB962C8B-B14F-4D97-AF65-F5344CB8AC3E}">
        <p14:creationId xmlns:p14="http://schemas.microsoft.com/office/powerpoint/2010/main" val="338990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76C2BD-5F69-4D08-971F-F04D18D6D17C}" type="slidenum">
              <a:rPr lang="en-GB" smtClean="0"/>
              <a:t>1</a:t>
            </a:fld>
            <a:endParaRPr lang="en-GB"/>
          </a:p>
        </p:txBody>
      </p:sp>
    </p:spTree>
    <p:extLst>
      <p:ext uri="{BB962C8B-B14F-4D97-AF65-F5344CB8AC3E}">
        <p14:creationId xmlns:p14="http://schemas.microsoft.com/office/powerpoint/2010/main" val="254013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76C2BD-5F69-4D08-971F-F04D18D6D17C}" type="slidenum">
              <a:rPr lang="en-GB" smtClean="0"/>
              <a:t>2</a:t>
            </a:fld>
            <a:endParaRPr lang="en-GB"/>
          </a:p>
        </p:txBody>
      </p:sp>
    </p:spTree>
    <p:extLst>
      <p:ext uri="{BB962C8B-B14F-4D97-AF65-F5344CB8AC3E}">
        <p14:creationId xmlns:p14="http://schemas.microsoft.com/office/powerpoint/2010/main" val="31576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 in Tower Hamlets and </a:t>
            </a:r>
            <a:r>
              <a:rPr lang="en-US" dirty="0" err="1"/>
              <a:t>Newham</a:t>
            </a:r>
            <a:r>
              <a:rPr lang="en-US" dirty="0"/>
              <a:t> are a community charity based in Bow.</a:t>
            </a:r>
          </a:p>
          <a:p>
            <a:endParaRPr lang="en-US" dirty="0"/>
          </a:p>
          <a:p>
            <a:endParaRPr lang="en-GB" dirty="0"/>
          </a:p>
        </p:txBody>
      </p:sp>
      <p:sp>
        <p:nvSpPr>
          <p:cNvPr id="4" name="Slide Number Placeholder 3"/>
          <p:cNvSpPr>
            <a:spLocks noGrp="1"/>
          </p:cNvSpPr>
          <p:nvPr>
            <p:ph type="sldNum" sz="quarter" idx="5"/>
          </p:nvPr>
        </p:nvSpPr>
        <p:spPr/>
        <p:txBody>
          <a:bodyPr/>
          <a:lstStyle/>
          <a:p>
            <a:fld id="{A076C2BD-5F69-4D08-971F-F04D18D6D17C}" type="slidenum">
              <a:rPr lang="en-GB" smtClean="0"/>
              <a:t>3</a:t>
            </a:fld>
            <a:endParaRPr lang="en-GB"/>
          </a:p>
        </p:txBody>
      </p:sp>
    </p:spTree>
    <p:extLst>
      <p:ext uri="{BB962C8B-B14F-4D97-AF65-F5344CB8AC3E}">
        <p14:creationId xmlns:p14="http://schemas.microsoft.com/office/powerpoint/2010/main" val="250042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E296-02FB-400E-9F4B-E13E9DB25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84B45F-7467-45F7-B2A0-4EDB9CAAD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F0F2C7-5DE3-45B7-B2A5-4D383E6F046C}"/>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5" name="Footer Placeholder 4">
            <a:extLst>
              <a:ext uri="{FF2B5EF4-FFF2-40B4-BE49-F238E27FC236}">
                <a16:creationId xmlns:a16="http://schemas.microsoft.com/office/drawing/2014/main" id="{247A44F0-6317-4768-B875-978C646531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B3BEB-2269-4B40-B50E-8FA44FF562B1}"/>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169338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F43A-8C8B-4686-95B6-647C0A75EC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8E1FA4-1E40-4A9E-873B-7CEA388D7C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43B551-2E30-4076-AABE-F97BF17CB95B}"/>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5" name="Footer Placeholder 4">
            <a:extLst>
              <a:ext uri="{FF2B5EF4-FFF2-40B4-BE49-F238E27FC236}">
                <a16:creationId xmlns:a16="http://schemas.microsoft.com/office/drawing/2014/main" id="{27579E01-B5A6-48AE-97F7-5454D6FB2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5BF54-84E2-4523-99C8-1C4330029AD6}"/>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100075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A1897-3376-4523-AED7-49B345F07E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7EBEE6-5606-4461-92CD-58B62702D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91B58-8819-4161-98B5-4613385A6F8B}"/>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5" name="Footer Placeholder 4">
            <a:extLst>
              <a:ext uri="{FF2B5EF4-FFF2-40B4-BE49-F238E27FC236}">
                <a16:creationId xmlns:a16="http://schemas.microsoft.com/office/drawing/2014/main" id="{AAB368C8-0B51-4457-9EE7-E11043578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38C31-75B1-4A52-B294-3F7185B91E0C}"/>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37039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B69A-446F-45E3-A8F1-8E15363D87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F14A39-B548-4E36-A195-7F8C23FE1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084F6-3FBA-4262-B5B2-0D974ABEAD7C}"/>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5" name="Footer Placeholder 4">
            <a:extLst>
              <a:ext uri="{FF2B5EF4-FFF2-40B4-BE49-F238E27FC236}">
                <a16:creationId xmlns:a16="http://schemas.microsoft.com/office/drawing/2014/main" id="{12E8C752-102E-4BB5-B3F7-86384A406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FD110-62CD-40BF-B675-C1F9F7186841}"/>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348291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9A13-4537-4F6A-A1C4-0B0A3B44F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BD2867-2CA5-4592-8712-F64E2F60C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CC2325-4246-414B-B64C-82FD7835E12A}"/>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5" name="Footer Placeholder 4">
            <a:extLst>
              <a:ext uri="{FF2B5EF4-FFF2-40B4-BE49-F238E27FC236}">
                <a16:creationId xmlns:a16="http://schemas.microsoft.com/office/drawing/2014/main" id="{B93BB448-70A0-40BE-860F-81AC1844C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25F179-A8A5-4EE7-8B7A-9844B6EE45BD}"/>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235921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0593-3DF2-42A9-A2BB-7DBC47842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226D52-1370-4C78-B3F9-7C8ACC4960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3A68F6-ED9D-4FAF-9BA7-9421988BEA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22786D-C576-4464-8956-9E9BF4095DF3}"/>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6" name="Footer Placeholder 5">
            <a:extLst>
              <a:ext uri="{FF2B5EF4-FFF2-40B4-BE49-F238E27FC236}">
                <a16:creationId xmlns:a16="http://schemas.microsoft.com/office/drawing/2014/main" id="{C0A1960D-3B89-4196-A878-81BA40CB6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893E11-60EB-44EC-BFFF-1817E4ADE42A}"/>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86009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194D-D1D0-4DD4-9A6E-6ABC95DAB5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725347-CAB8-440C-8A30-629526356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AEF92-ED57-4849-8EDD-CE237F2A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4D3763-8886-438B-93ED-EFBB827DA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C4752-08BD-4553-A840-5D0BFCC769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50F3EB-12D4-48D7-B3DF-96B7B9BA70C0}"/>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8" name="Footer Placeholder 7">
            <a:extLst>
              <a:ext uri="{FF2B5EF4-FFF2-40B4-BE49-F238E27FC236}">
                <a16:creationId xmlns:a16="http://schemas.microsoft.com/office/drawing/2014/main" id="{40568ACD-EEE7-404A-9802-A89296ACB3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40A917-0CA3-46A9-A99B-6C4F806D9C33}"/>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213847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799E-3970-465C-B0BE-6F48E4860A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1D1AA-A284-43CA-9070-6BAD8ADD4D7C}"/>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4" name="Footer Placeholder 3">
            <a:extLst>
              <a:ext uri="{FF2B5EF4-FFF2-40B4-BE49-F238E27FC236}">
                <a16:creationId xmlns:a16="http://schemas.microsoft.com/office/drawing/2014/main" id="{F161BEA1-D3CD-4AFF-A7B0-A9831753BB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859FE8-5BB3-417A-8BF4-0E83426E959C}"/>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201277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06682-9E71-4101-92FC-0716C2B2D388}"/>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3" name="Footer Placeholder 2">
            <a:extLst>
              <a:ext uri="{FF2B5EF4-FFF2-40B4-BE49-F238E27FC236}">
                <a16:creationId xmlns:a16="http://schemas.microsoft.com/office/drawing/2014/main" id="{2F320FC5-BC4F-4730-AE23-65CEFF396C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55479B-FFE4-42C1-95AD-D62C6E14D6A5}"/>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359248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DFD8-5D01-4FDD-AB15-747AA98D6F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06A11A-0BE5-4B79-B55D-466D0408E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F4C6C8-F94A-42E2-98AC-1B7D1633E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32C07C-6358-47DF-B064-4FDF6A8677B4}"/>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6" name="Footer Placeholder 5">
            <a:extLst>
              <a:ext uri="{FF2B5EF4-FFF2-40B4-BE49-F238E27FC236}">
                <a16:creationId xmlns:a16="http://schemas.microsoft.com/office/drawing/2014/main" id="{A3672F89-9A77-4D32-AABE-DE572F721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8BB10D-0FB4-4B09-BEF5-A7B6DFA32856}"/>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313136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91134-F2B9-4E95-B7C0-939BDF99D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A553A1-A40A-452F-A787-7B2CB5129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923CF7-E222-41B4-80BE-1C273A54E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53F48-9E56-4EAE-BF62-092E313B57C7}"/>
              </a:ext>
            </a:extLst>
          </p:cNvPr>
          <p:cNvSpPr>
            <a:spLocks noGrp="1"/>
          </p:cNvSpPr>
          <p:nvPr>
            <p:ph type="dt" sz="half" idx="10"/>
          </p:nvPr>
        </p:nvSpPr>
        <p:spPr/>
        <p:txBody>
          <a:bodyPr/>
          <a:lstStyle/>
          <a:p>
            <a:fld id="{621BF501-5D8C-471A-9A93-DF5CEFB70BC2}" type="datetimeFigureOut">
              <a:rPr lang="en-GB" smtClean="0"/>
              <a:t>11/02/2020</a:t>
            </a:fld>
            <a:endParaRPr lang="en-GB"/>
          </a:p>
        </p:txBody>
      </p:sp>
      <p:sp>
        <p:nvSpPr>
          <p:cNvPr id="6" name="Footer Placeholder 5">
            <a:extLst>
              <a:ext uri="{FF2B5EF4-FFF2-40B4-BE49-F238E27FC236}">
                <a16:creationId xmlns:a16="http://schemas.microsoft.com/office/drawing/2014/main" id="{ACD6088A-0401-456F-913E-0D86B6451A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97AF80-F37D-4F2D-A4B3-47FF240AB29E}"/>
              </a:ext>
            </a:extLst>
          </p:cNvPr>
          <p:cNvSpPr>
            <a:spLocks noGrp="1"/>
          </p:cNvSpPr>
          <p:nvPr>
            <p:ph type="sldNum" sz="quarter" idx="12"/>
          </p:nvPr>
        </p:nvSpPr>
        <p:spPr/>
        <p:txBody>
          <a:bodyPr/>
          <a:lstStyle/>
          <a:p>
            <a:fld id="{EDE8D63A-4CFD-483F-BE27-56EB90F9C618}" type="slidenum">
              <a:rPr lang="en-GB" smtClean="0"/>
              <a:t>‹#›</a:t>
            </a:fld>
            <a:endParaRPr lang="en-GB"/>
          </a:p>
        </p:txBody>
      </p:sp>
    </p:spTree>
    <p:extLst>
      <p:ext uri="{BB962C8B-B14F-4D97-AF65-F5344CB8AC3E}">
        <p14:creationId xmlns:p14="http://schemas.microsoft.com/office/powerpoint/2010/main" val="37263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C46CB-1019-45B6-9456-F71B6C629C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56B27-353A-4620-910B-1BF436CF6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79635-EA6F-4CBF-8F10-EFB7CC1E4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BF501-5D8C-471A-9A93-DF5CEFB70BC2}" type="datetimeFigureOut">
              <a:rPr lang="en-GB" smtClean="0"/>
              <a:t>11/02/2020</a:t>
            </a:fld>
            <a:endParaRPr lang="en-GB"/>
          </a:p>
        </p:txBody>
      </p:sp>
      <p:sp>
        <p:nvSpPr>
          <p:cNvPr id="5" name="Footer Placeholder 4">
            <a:extLst>
              <a:ext uri="{FF2B5EF4-FFF2-40B4-BE49-F238E27FC236}">
                <a16:creationId xmlns:a16="http://schemas.microsoft.com/office/drawing/2014/main" id="{D4077384-A805-4893-9C40-C031A0E1A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3C5038-352B-448A-82BF-DDCFB1492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D63A-4CFD-483F-BE27-56EB90F9C618}" type="slidenum">
              <a:rPr lang="en-GB" smtClean="0"/>
              <a:t>‹#›</a:t>
            </a:fld>
            <a:endParaRPr lang="en-GB"/>
          </a:p>
        </p:txBody>
      </p:sp>
    </p:spTree>
    <p:extLst>
      <p:ext uri="{BB962C8B-B14F-4D97-AF65-F5344CB8AC3E}">
        <p14:creationId xmlns:p14="http://schemas.microsoft.com/office/powerpoint/2010/main" val="1766905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hyperlink" Target="https://www.mithn.org.uk/get-involved/safe-space-community/" TargetMode="External"/><Relationship Id="rId4" Type="http://schemas.openxmlformats.org/officeDocument/2006/relationships/hyperlink" Target="https://www.safespacecommunity.org.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afe.space@mithn.org.uk"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mithn.org.uk/get-involved/safe-space-commun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B076-441B-4BEE-8930-C90B5D5C8D6A}"/>
              </a:ext>
            </a:extLst>
          </p:cNvPr>
          <p:cNvSpPr>
            <a:spLocks noGrp="1"/>
          </p:cNvSpPr>
          <p:nvPr>
            <p:ph type="ctrTitle"/>
          </p:nvPr>
        </p:nvSpPr>
        <p:spPr>
          <a:xfrm>
            <a:off x="1524000" y="2235200"/>
            <a:ext cx="9144000" cy="2387600"/>
          </a:xfrm>
        </p:spPr>
        <p:txBody>
          <a:bodyPr>
            <a:normAutofit fontScale="90000"/>
          </a:bodyPr>
          <a:lstStyle/>
          <a:p>
            <a:br>
              <a:rPr lang="en-US" dirty="0">
                <a:solidFill>
                  <a:srgbClr val="002060"/>
                </a:solidFill>
                <a:latin typeface="KG Small Town Southern Girl" panose="02000505000000020004" pitchFamily="2" charset="0"/>
              </a:rPr>
            </a:br>
            <a:br>
              <a:rPr lang="en-US" dirty="0">
                <a:solidFill>
                  <a:srgbClr val="002060"/>
                </a:solidFill>
                <a:latin typeface="KG Small Town Southern Girl" panose="02000505000000020004" pitchFamily="2" charset="0"/>
              </a:rPr>
            </a:br>
            <a:br>
              <a:rPr lang="en-US" dirty="0">
                <a:solidFill>
                  <a:srgbClr val="002060"/>
                </a:solidFill>
                <a:latin typeface="KG Small Town Southern Girl" panose="02000505000000020004" pitchFamily="2" charset="0"/>
              </a:rPr>
            </a:br>
            <a:r>
              <a:rPr lang="en-US" dirty="0">
                <a:solidFill>
                  <a:srgbClr val="002060"/>
                </a:solidFill>
                <a:latin typeface="KG Small Town Southern Girl" panose="02000505000000020004" pitchFamily="2" charset="0"/>
              </a:rPr>
              <a:t>Safe Space Community</a:t>
            </a:r>
            <a:endParaRPr lang="en-GB" dirty="0">
              <a:solidFill>
                <a:srgbClr val="002060"/>
              </a:solidFill>
              <a:latin typeface="KG Small Town Southern Girl" panose="02000505000000020004" pitchFamily="2" charset="0"/>
            </a:endParaRPr>
          </a:p>
        </p:txBody>
      </p:sp>
      <p:sp>
        <p:nvSpPr>
          <p:cNvPr id="3" name="Subtitle 2">
            <a:extLst>
              <a:ext uri="{FF2B5EF4-FFF2-40B4-BE49-F238E27FC236}">
                <a16:creationId xmlns:a16="http://schemas.microsoft.com/office/drawing/2014/main" id="{945E07AF-D6CB-4972-89B7-F329FE93A837}"/>
              </a:ext>
            </a:extLst>
          </p:cNvPr>
          <p:cNvSpPr>
            <a:spLocks noGrp="1"/>
          </p:cNvSpPr>
          <p:nvPr>
            <p:ph type="subTitle" idx="1"/>
          </p:nvPr>
        </p:nvSpPr>
        <p:spPr>
          <a:xfrm>
            <a:off x="1524000" y="4713098"/>
            <a:ext cx="9144000" cy="1655762"/>
          </a:xfrm>
        </p:spPr>
        <p:txBody>
          <a:bodyPr/>
          <a:lstStyle/>
          <a:p>
            <a:r>
              <a:rPr lang="en-US" dirty="0">
                <a:solidFill>
                  <a:srgbClr val="002060"/>
                </a:solidFill>
                <a:latin typeface="KG Small Town Southern Girl" panose="02000505000000020004" pitchFamily="2" charset="0"/>
              </a:rPr>
              <a:t>Presentation by Mind in Tower Hamlets and Newham</a:t>
            </a:r>
          </a:p>
          <a:p>
            <a:r>
              <a:rPr lang="en-US" dirty="0">
                <a:solidFill>
                  <a:srgbClr val="002060"/>
                </a:solidFill>
                <a:latin typeface="KG Small Town Southern Girl" panose="02000505000000020004" pitchFamily="2" charset="0"/>
              </a:rPr>
              <a:t>Joanna Boldeau and Lisa Grogan</a:t>
            </a:r>
            <a:endParaRPr lang="en-GB" dirty="0">
              <a:solidFill>
                <a:srgbClr val="002060"/>
              </a:solidFill>
              <a:latin typeface="KG Small Town Southern Girl" panose="02000505000000020004" pitchFamily="2" charset="0"/>
            </a:endParaRPr>
          </a:p>
        </p:txBody>
      </p:sp>
      <p:pic>
        <p:nvPicPr>
          <p:cNvPr id="5" name="Picture 4" descr="A picture containing food&#10;&#10;Description automatically generated">
            <a:extLst>
              <a:ext uri="{FF2B5EF4-FFF2-40B4-BE49-F238E27FC236}">
                <a16:creationId xmlns:a16="http://schemas.microsoft.com/office/drawing/2014/main" id="{3E52F475-9EA9-4DEE-9DF4-EDBCFA1A7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36" y="444691"/>
            <a:ext cx="2014728" cy="1871472"/>
          </a:xfrm>
          <a:prstGeom prst="rect">
            <a:avLst/>
          </a:prstGeom>
        </p:spPr>
      </p:pic>
      <p:pic>
        <p:nvPicPr>
          <p:cNvPr id="6" name="Picture 5">
            <a:extLst>
              <a:ext uri="{FF2B5EF4-FFF2-40B4-BE49-F238E27FC236}">
                <a16:creationId xmlns:a16="http://schemas.microsoft.com/office/drawing/2014/main" id="{FE09E235-BC41-4710-8C78-0F037222C499}"/>
              </a:ext>
            </a:extLst>
          </p:cNvPr>
          <p:cNvPicPr>
            <a:picLocks noChangeAspect="1"/>
          </p:cNvPicPr>
          <p:nvPr/>
        </p:nvPicPr>
        <p:blipFill>
          <a:blip r:embed="rId4"/>
          <a:stretch>
            <a:fillRect/>
          </a:stretch>
        </p:blipFill>
        <p:spPr>
          <a:xfrm>
            <a:off x="7824788" y="0"/>
            <a:ext cx="3505200" cy="3505200"/>
          </a:xfrm>
          <a:prstGeom prst="rect">
            <a:avLst/>
          </a:prstGeom>
        </p:spPr>
      </p:pic>
    </p:spTree>
    <p:extLst>
      <p:ext uri="{BB962C8B-B14F-4D97-AF65-F5344CB8AC3E}">
        <p14:creationId xmlns:p14="http://schemas.microsoft.com/office/powerpoint/2010/main" val="175465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descr="portrait 1 + empty bubble">
            <a:extLst>
              <a:ext uri="{FF2B5EF4-FFF2-40B4-BE49-F238E27FC236}">
                <a16:creationId xmlns:a16="http://schemas.microsoft.com/office/drawing/2014/main" id="{52E4EF02-E1B1-463B-9C64-C70BFF321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8" b="1987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8DED673-6CB8-40FA-A6CF-400A02416185}"/>
              </a:ext>
            </a:extLst>
          </p:cNvPr>
          <p:cNvSpPr txBox="1"/>
          <p:nvPr/>
        </p:nvSpPr>
        <p:spPr>
          <a:xfrm>
            <a:off x="6829425" y="2543085"/>
            <a:ext cx="4371975" cy="1938992"/>
          </a:xfrm>
          <a:prstGeom prst="rect">
            <a:avLst/>
          </a:prstGeom>
          <a:noFill/>
        </p:spPr>
        <p:txBody>
          <a:bodyPr wrap="square" rtlCol="0">
            <a:spAutoFit/>
          </a:bodyPr>
          <a:lstStyle/>
          <a:p>
            <a:r>
              <a:rPr lang="en-GB" altLang="en-US" sz="2400" dirty="0">
                <a:solidFill>
                  <a:schemeClr val="bg1"/>
                </a:solidFill>
                <a:latin typeface="KG Small Town Southern Girl" panose="02000505000000020004" pitchFamily="2" charset="0"/>
              </a:rPr>
              <a:t>The Safe Space Community was developed through our client forum, where people with lived experience said they sometimes do not know where they will be welcomed</a:t>
            </a:r>
            <a:endParaRPr lang="en-US" altLang="en-US" sz="2400" dirty="0">
              <a:solidFill>
                <a:schemeClr val="bg1"/>
              </a:solidFill>
              <a:latin typeface="KG Small Town Southern Girl" panose="02000505000000020004" pitchFamily="2" charset="0"/>
            </a:endParaRPr>
          </a:p>
        </p:txBody>
      </p:sp>
    </p:spTree>
    <p:extLst>
      <p:ext uri="{BB962C8B-B14F-4D97-AF65-F5344CB8AC3E}">
        <p14:creationId xmlns:p14="http://schemas.microsoft.com/office/powerpoint/2010/main" val="191607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E690-9887-4C96-9499-BDBB29FAF121}"/>
              </a:ext>
            </a:extLst>
          </p:cNvPr>
          <p:cNvSpPr>
            <a:spLocks noGrp="1"/>
          </p:cNvSpPr>
          <p:nvPr>
            <p:ph type="title"/>
          </p:nvPr>
        </p:nvSpPr>
        <p:spPr>
          <a:solidFill>
            <a:srgbClr val="FFC000"/>
          </a:solidFill>
        </p:spPr>
        <p:txBody>
          <a:bodyPr/>
          <a:lstStyle/>
          <a:p>
            <a:pPr algn="ctr"/>
            <a:r>
              <a:rPr lang="en-US" dirty="0">
                <a:solidFill>
                  <a:srgbClr val="002060"/>
                </a:solidFill>
                <a:latin typeface="KG Small Town Southern Girl" panose="02000505000000020004" pitchFamily="2" charset="0"/>
              </a:rPr>
              <a:t>Introduction</a:t>
            </a:r>
            <a:endParaRPr lang="en-GB" dirty="0">
              <a:solidFill>
                <a:srgbClr val="002060"/>
              </a:solidFill>
              <a:latin typeface="KG Small Town Southern Girl" panose="02000505000000020004" pitchFamily="2" charset="0"/>
            </a:endParaRPr>
          </a:p>
        </p:txBody>
      </p:sp>
      <p:sp>
        <p:nvSpPr>
          <p:cNvPr id="3" name="Content Placeholder 2">
            <a:extLst>
              <a:ext uri="{FF2B5EF4-FFF2-40B4-BE49-F238E27FC236}">
                <a16:creationId xmlns:a16="http://schemas.microsoft.com/office/drawing/2014/main" id="{2A61026E-C5B3-42B4-AA2F-94AE86BBAF1C}"/>
              </a:ext>
            </a:extLst>
          </p:cNvPr>
          <p:cNvSpPr>
            <a:spLocks noGrp="1"/>
          </p:cNvSpPr>
          <p:nvPr>
            <p:ph idx="1"/>
          </p:nvPr>
        </p:nvSpPr>
        <p:spPr>
          <a:xfrm>
            <a:off x="838200" y="1534160"/>
            <a:ext cx="10515600" cy="4642803"/>
          </a:xfrm>
          <a:solidFill>
            <a:schemeClr val="accent4"/>
          </a:solidFill>
        </p:spPr>
        <p:txBody>
          <a:bodyPr>
            <a:normAutofit/>
          </a:bodyPr>
          <a:lstStyle/>
          <a:p>
            <a:pPr marL="0" indent="0" algn="just">
              <a:buNone/>
            </a:pPr>
            <a:r>
              <a:rPr lang="en-US" sz="3200" dirty="0">
                <a:solidFill>
                  <a:srgbClr val="002060"/>
                </a:solidFill>
                <a:latin typeface="KG Small Town Southern Girl" panose="02000505000000020004" pitchFamily="2" charset="0"/>
              </a:rPr>
              <a:t>Approximately 1 in 4 people will experience a mental health issue in their lifetime and this can also affect family and friends – Mind in Tower Hamlets and Newham are on a mission to make sure no one feels alone and are able to access support when they need it the most</a:t>
            </a:r>
          </a:p>
          <a:p>
            <a:pPr marL="0" indent="0" algn="just">
              <a:buNone/>
            </a:pPr>
            <a:endParaRPr lang="en-US" sz="3200" dirty="0">
              <a:solidFill>
                <a:srgbClr val="002060"/>
              </a:solidFill>
              <a:latin typeface="KG Small Town Southern Girl" panose="02000505000000020004" pitchFamily="2" charset="0"/>
            </a:endParaRPr>
          </a:p>
          <a:p>
            <a:pPr marL="0" indent="0" algn="just">
              <a:buNone/>
            </a:pPr>
            <a:r>
              <a:rPr lang="en-US" sz="3200" dirty="0">
                <a:solidFill>
                  <a:srgbClr val="002060"/>
                </a:solidFill>
                <a:latin typeface="KG Small Town Southern Girl" panose="02000505000000020004" pitchFamily="2" charset="0"/>
              </a:rPr>
              <a:t>Mind in Tower Hamlets and Newham are committed to our community and we are constantly working to improve the lives of those affected by mental health.</a:t>
            </a:r>
          </a:p>
          <a:p>
            <a:endParaRPr lang="en-GB" dirty="0"/>
          </a:p>
        </p:txBody>
      </p:sp>
    </p:spTree>
    <p:extLst>
      <p:ext uri="{BB962C8B-B14F-4D97-AF65-F5344CB8AC3E}">
        <p14:creationId xmlns:p14="http://schemas.microsoft.com/office/powerpoint/2010/main" val="36630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DBABF-F8C9-4572-BAF5-4288CB582D77}"/>
              </a:ext>
            </a:extLst>
          </p:cNvPr>
          <p:cNvPicPr>
            <a:picLocks noChangeAspect="1"/>
          </p:cNvPicPr>
          <p:nvPr/>
        </p:nvPicPr>
        <p:blipFill rotWithShape="1">
          <a:blip r:embed="rId2"/>
          <a:srcRect t="20495"/>
          <a:stretch/>
        </p:blipFill>
        <p:spPr>
          <a:xfrm>
            <a:off x="20" y="10"/>
            <a:ext cx="12191980" cy="6857990"/>
          </a:xfrm>
          <a:prstGeom prst="rect">
            <a:avLst/>
          </a:prstGeom>
          <a:solidFill>
            <a:schemeClr val="accent4"/>
          </a:solidFill>
        </p:spPr>
      </p:pic>
      <p:sp>
        <p:nvSpPr>
          <p:cNvPr id="3" name="TextBox 2">
            <a:extLst>
              <a:ext uri="{FF2B5EF4-FFF2-40B4-BE49-F238E27FC236}">
                <a16:creationId xmlns:a16="http://schemas.microsoft.com/office/drawing/2014/main" id="{F53F06DC-7DDA-4C17-8D2A-815DEE1E8EDC}"/>
              </a:ext>
            </a:extLst>
          </p:cNvPr>
          <p:cNvSpPr txBox="1"/>
          <p:nvPr/>
        </p:nvSpPr>
        <p:spPr>
          <a:xfrm>
            <a:off x="814388" y="971550"/>
            <a:ext cx="10029825" cy="3170099"/>
          </a:xfrm>
          <a:prstGeom prst="rect">
            <a:avLst/>
          </a:prstGeom>
          <a:noFill/>
        </p:spPr>
        <p:txBody>
          <a:bodyPr wrap="square" rtlCol="0">
            <a:spAutoFit/>
          </a:bodyPr>
          <a:lstStyle/>
          <a:p>
            <a:pPr lvl="0" eaLnBrk="0" fontAlgn="base" hangingPunct="0">
              <a:spcBef>
                <a:spcPct val="50000"/>
              </a:spcBef>
              <a:spcAft>
                <a:spcPct val="0"/>
              </a:spcAft>
            </a:pPr>
            <a:r>
              <a:rPr lang="en-GB" altLang="en-US" sz="6000" baseline="-25000" dirty="0">
                <a:solidFill>
                  <a:srgbClr val="003377"/>
                </a:solidFill>
                <a:latin typeface="KG Small Town Southern Girl" panose="02000505000000020004" pitchFamily="2" charset="0"/>
              </a:rPr>
              <a:t>We are working in Tower Hamlets to lead the way and create a borough where mental health is accepted and local businesses, organisations, community hubs, coffee shops, libraries join the Safe Space Community Movement</a:t>
            </a:r>
            <a:endParaRPr lang="en-US" altLang="en-US" sz="6000" baseline="-25000" dirty="0">
              <a:solidFill>
                <a:srgbClr val="003377"/>
              </a:solidFill>
              <a:latin typeface="KG Small Town Southern Girl" panose="02000505000000020004" pitchFamily="2" charset="0"/>
            </a:endParaRPr>
          </a:p>
        </p:txBody>
      </p:sp>
    </p:spTree>
    <p:extLst>
      <p:ext uri="{BB962C8B-B14F-4D97-AF65-F5344CB8AC3E}">
        <p14:creationId xmlns:p14="http://schemas.microsoft.com/office/powerpoint/2010/main" val="235538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3D50-2A04-4CEE-A0C1-0BAA27E97D62}"/>
              </a:ext>
            </a:extLst>
          </p:cNvPr>
          <p:cNvSpPr>
            <a:spLocks noGrp="1"/>
          </p:cNvSpPr>
          <p:nvPr>
            <p:ph type="title"/>
          </p:nvPr>
        </p:nvSpPr>
        <p:spPr>
          <a:solidFill>
            <a:schemeClr val="accent4"/>
          </a:solidFill>
        </p:spPr>
        <p:txBody>
          <a:bodyPr/>
          <a:lstStyle/>
          <a:p>
            <a:r>
              <a:rPr lang="en-US" dirty="0">
                <a:solidFill>
                  <a:srgbClr val="002060"/>
                </a:solidFill>
                <a:latin typeface="Street Corner" panose="02000400000000000000" pitchFamily="2" charset="0"/>
              </a:rPr>
              <a:t>What is Safe Space Community?</a:t>
            </a:r>
            <a:endParaRPr lang="en-GB" dirty="0">
              <a:solidFill>
                <a:srgbClr val="002060"/>
              </a:solidFill>
              <a:latin typeface="Street Corner" panose="02000400000000000000" pitchFamily="2" charset="0"/>
            </a:endParaRPr>
          </a:p>
        </p:txBody>
      </p:sp>
      <p:sp>
        <p:nvSpPr>
          <p:cNvPr id="3" name="Content Placeholder 2">
            <a:extLst>
              <a:ext uri="{FF2B5EF4-FFF2-40B4-BE49-F238E27FC236}">
                <a16:creationId xmlns:a16="http://schemas.microsoft.com/office/drawing/2014/main" id="{2520D891-F89D-4DD1-BA6B-7110239A9911}"/>
              </a:ext>
            </a:extLst>
          </p:cNvPr>
          <p:cNvSpPr>
            <a:spLocks noGrp="1"/>
          </p:cNvSpPr>
          <p:nvPr>
            <p:ph idx="1"/>
          </p:nvPr>
        </p:nvSpPr>
        <p:spPr>
          <a:xfrm>
            <a:off x="838200" y="1723403"/>
            <a:ext cx="10515600" cy="4488538"/>
          </a:xfrm>
        </p:spPr>
        <p:txBody>
          <a:bodyPr>
            <a:normAutofit/>
          </a:bodyPr>
          <a:lstStyle/>
          <a:p>
            <a:r>
              <a:rPr lang="en-US" dirty="0">
                <a:solidFill>
                  <a:srgbClr val="002060"/>
                </a:solidFill>
                <a:latin typeface="KG Small Town Southern Girl" panose="02000505000000020004" pitchFamily="2" charset="0"/>
              </a:rPr>
              <a:t>We are pioneering a community response to improve mental health and wellbeing in Tower Hamlets.</a:t>
            </a:r>
          </a:p>
          <a:p>
            <a:r>
              <a:rPr lang="en-US" dirty="0">
                <a:solidFill>
                  <a:srgbClr val="002060"/>
                </a:solidFill>
                <a:latin typeface="KG Small Town Southern Girl" panose="02000505000000020004" pitchFamily="2" charset="0"/>
              </a:rPr>
              <a:t>Our vision is a society where people living with mental health can live free from discrimination and stigma</a:t>
            </a:r>
          </a:p>
          <a:p>
            <a:r>
              <a:rPr lang="en-US" dirty="0">
                <a:solidFill>
                  <a:srgbClr val="002060"/>
                </a:solidFill>
                <a:latin typeface="KG Small Town Southern Girl" panose="02000505000000020004" pitchFamily="2" charset="0"/>
              </a:rPr>
              <a:t>We are  creating a wonderful network of ‘safe spaces’ where members of the community will be welcomed, safe from stigma and judgment, allowed the time and sanctuary when they need it and can connect with others in their community.</a:t>
            </a:r>
          </a:p>
          <a:p>
            <a:endParaRPr lang="en-GB" dirty="0"/>
          </a:p>
        </p:txBody>
      </p:sp>
      <p:pic>
        <p:nvPicPr>
          <p:cNvPr id="4" name="Picture 3">
            <a:extLst>
              <a:ext uri="{FF2B5EF4-FFF2-40B4-BE49-F238E27FC236}">
                <a16:creationId xmlns:a16="http://schemas.microsoft.com/office/drawing/2014/main" id="{D82810CB-F069-4925-8EEF-88C2A33F138C}"/>
              </a:ext>
            </a:extLst>
          </p:cNvPr>
          <p:cNvPicPr>
            <a:picLocks noChangeAspect="1"/>
          </p:cNvPicPr>
          <p:nvPr/>
        </p:nvPicPr>
        <p:blipFill>
          <a:blip r:embed="rId2"/>
          <a:stretch>
            <a:fillRect/>
          </a:stretch>
        </p:blipFill>
        <p:spPr>
          <a:xfrm>
            <a:off x="204439" y="5134597"/>
            <a:ext cx="11987561" cy="1723403"/>
          </a:xfrm>
          <a:prstGeom prst="rect">
            <a:avLst/>
          </a:prstGeom>
        </p:spPr>
      </p:pic>
    </p:spTree>
    <p:extLst>
      <p:ext uri="{BB962C8B-B14F-4D97-AF65-F5344CB8AC3E}">
        <p14:creationId xmlns:p14="http://schemas.microsoft.com/office/powerpoint/2010/main" val="12998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eople standing in a kitchen&#10;&#10;Description automatically generated">
            <a:extLst>
              <a:ext uri="{FF2B5EF4-FFF2-40B4-BE49-F238E27FC236}">
                <a16:creationId xmlns:a16="http://schemas.microsoft.com/office/drawing/2014/main" id="{80777B6D-E764-4A43-A916-1AE08A2D0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1186"/>
            <a:ext cx="12192000" cy="7439186"/>
          </a:xfrm>
          <a:prstGeom prst="rect">
            <a:avLst/>
          </a:prstGeom>
        </p:spPr>
      </p:pic>
      <p:sp>
        <p:nvSpPr>
          <p:cNvPr id="7" name="TextBox 6">
            <a:extLst>
              <a:ext uri="{FF2B5EF4-FFF2-40B4-BE49-F238E27FC236}">
                <a16:creationId xmlns:a16="http://schemas.microsoft.com/office/drawing/2014/main" id="{B52EA5C0-0B9B-4BF0-A5EF-26B038FDA2D9}"/>
              </a:ext>
            </a:extLst>
          </p:cNvPr>
          <p:cNvSpPr txBox="1"/>
          <p:nvPr/>
        </p:nvSpPr>
        <p:spPr>
          <a:xfrm>
            <a:off x="457200" y="771525"/>
            <a:ext cx="5072063" cy="3539430"/>
          </a:xfrm>
          <a:prstGeom prst="rect">
            <a:avLst/>
          </a:prstGeom>
          <a:noFill/>
        </p:spPr>
        <p:txBody>
          <a:bodyPr wrap="square" rtlCol="0">
            <a:spAutoFit/>
          </a:bodyPr>
          <a:lstStyle/>
          <a:p>
            <a:r>
              <a:rPr lang="en-US" sz="2800" dirty="0">
                <a:solidFill>
                  <a:srgbClr val="002060"/>
                </a:solidFill>
                <a:latin typeface="KG Small Town Southern Girl" panose="02000505000000020004" pitchFamily="2" charset="0"/>
              </a:rPr>
              <a:t>We are at the sign-up phase of launching the Safe Space Community and it forms an integral part of our transformational Connecting Communities service within the Tower Hamlets Recovery and Wellbeing contract.</a:t>
            </a:r>
            <a:endParaRPr lang="en-GB" sz="2800" dirty="0">
              <a:solidFill>
                <a:srgbClr val="002060"/>
              </a:solidFill>
              <a:latin typeface="KG Small Town Southern Girl" panose="02000505000000020004" pitchFamily="2" charset="0"/>
            </a:endParaRPr>
          </a:p>
        </p:txBody>
      </p:sp>
    </p:spTree>
    <p:extLst>
      <p:ext uri="{BB962C8B-B14F-4D97-AF65-F5344CB8AC3E}">
        <p14:creationId xmlns:p14="http://schemas.microsoft.com/office/powerpoint/2010/main" val="372634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BB08D9A-EA18-4A0C-95DC-9664DE11E5A8}"/>
              </a:ext>
            </a:extLst>
          </p:cNvPr>
          <p:cNvPicPr>
            <a:picLocks noGrp="1" noChangeAspect="1"/>
          </p:cNvPicPr>
          <p:nvPr>
            <p:ph sz="half" idx="2"/>
          </p:nvPr>
        </p:nvPicPr>
        <p:blipFill>
          <a:blip r:embed="rId2"/>
          <a:stretch>
            <a:fillRect/>
          </a:stretch>
        </p:blipFill>
        <p:spPr>
          <a:xfrm>
            <a:off x="6677026" y="518977"/>
            <a:ext cx="4557710" cy="5957581"/>
          </a:xfrm>
          <a:prstGeom prst="rect">
            <a:avLst/>
          </a:prstGeom>
        </p:spPr>
      </p:pic>
      <p:pic>
        <p:nvPicPr>
          <p:cNvPr id="9" name="Content Placeholder 8">
            <a:extLst>
              <a:ext uri="{FF2B5EF4-FFF2-40B4-BE49-F238E27FC236}">
                <a16:creationId xmlns:a16="http://schemas.microsoft.com/office/drawing/2014/main" id="{3D61E4BF-42EF-48F7-AF06-4979C923B443}"/>
              </a:ext>
            </a:extLst>
          </p:cNvPr>
          <p:cNvPicPr>
            <a:picLocks noGrp="1" noChangeAspect="1"/>
          </p:cNvPicPr>
          <p:nvPr>
            <p:ph sz="half" idx="1"/>
          </p:nvPr>
        </p:nvPicPr>
        <p:blipFill>
          <a:blip r:embed="rId3"/>
          <a:stretch>
            <a:fillRect/>
          </a:stretch>
        </p:blipFill>
        <p:spPr>
          <a:xfrm>
            <a:off x="553719" y="427444"/>
            <a:ext cx="5785221" cy="4032796"/>
          </a:xfrm>
          <a:prstGeom prst="rect">
            <a:avLst/>
          </a:prstGeom>
        </p:spPr>
      </p:pic>
      <p:sp>
        <p:nvSpPr>
          <p:cNvPr id="10" name="Rectangle 9">
            <a:extLst>
              <a:ext uri="{FF2B5EF4-FFF2-40B4-BE49-F238E27FC236}">
                <a16:creationId xmlns:a16="http://schemas.microsoft.com/office/drawing/2014/main" id="{1C852D8C-2CF1-4FC8-90B0-8C0FE793D663}"/>
              </a:ext>
            </a:extLst>
          </p:cNvPr>
          <p:cNvSpPr/>
          <p:nvPr/>
        </p:nvSpPr>
        <p:spPr>
          <a:xfrm>
            <a:off x="553719" y="5672911"/>
            <a:ext cx="4150110" cy="369332"/>
          </a:xfrm>
          <a:prstGeom prst="rect">
            <a:avLst/>
          </a:prstGeom>
        </p:spPr>
        <p:txBody>
          <a:bodyPr wrap="none">
            <a:spAutoFit/>
          </a:bodyPr>
          <a:lstStyle/>
          <a:p>
            <a:r>
              <a:rPr lang="en-GB" dirty="0">
                <a:hlinkClick r:id="rId4"/>
              </a:rPr>
              <a:t>https://www.safespacecommunity.org.uk/</a:t>
            </a:r>
            <a:endParaRPr lang="en-GB" dirty="0"/>
          </a:p>
        </p:txBody>
      </p:sp>
      <p:sp>
        <p:nvSpPr>
          <p:cNvPr id="11" name="Rectangle 10">
            <a:extLst>
              <a:ext uri="{FF2B5EF4-FFF2-40B4-BE49-F238E27FC236}">
                <a16:creationId xmlns:a16="http://schemas.microsoft.com/office/drawing/2014/main" id="{9DD5B5CC-DA83-4F8F-A899-143FAF79C48D}"/>
              </a:ext>
            </a:extLst>
          </p:cNvPr>
          <p:cNvSpPr/>
          <p:nvPr/>
        </p:nvSpPr>
        <p:spPr>
          <a:xfrm>
            <a:off x="553719" y="4741763"/>
            <a:ext cx="6096000" cy="646331"/>
          </a:xfrm>
          <a:prstGeom prst="rect">
            <a:avLst/>
          </a:prstGeom>
        </p:spPr>
        <p:txBody>
          <a:bodyPr>
            <a:spAutoFit/>
          </a:bodyPr>
          <a:lstStyle/>
          <a:p>
            <a:r>
              <a:rPr lang="en-GB" dirty="0">
                <a:hlinkClick r:id="rId5"/>
              </a:rPr>
              <a:t>https://www.mithn.org.uk/get-involved/safe-space-community/</a:t>
            </a:r>
            <a:endParaRPr lang="en-GB" dirty="0"/>
          </a:p>
        </p:txBody>
      </p:sp>
    </p:spTree>
    <p:extLst>
      <p:ext uri="{BB962C8B-B14F-4D97-AF65-F5344CB8AC3E}">
        <p14:creationId xmlns:p14="http://schemas.microsoft.com/office/powerpoint/2010/main" val="30119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hone">
            <a:extLst>
              <a:ext uri="{FF2B5EF4-FFF2-40B4-BE49-F238E27FC236}">
                <a16:creationId xmlns:a16="http://schemas.microsoft.com/office/drawing/2014/main" id="{CD39C539-9AA5-4D44-ABA1-A3A0A8255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72" y="3688897"/>
            <a:ext cx="9137197" cy="288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7">
            <a:extLst>
              <a:ext uri="{FF2B5EF4-FFF2-40B4-BE49-F238E27FC236}">
                <a16:creationId xmlns:a16="http://schemas.microsoft.com/office/drawing/2014/main" id="{3CA2A14D-224A-4592-8C00-E87E58EED968}"/>
              </a:ext>
            </a:extLst>
          </p:cNvPr>
          <p:cNvSpPr txBox="1">
            <a:spLocks noChangeArrowheads="1"/>
          </p:cNvSpPr>
          <p:nvPr/>
        </p:nvSpPr>
        <p:spPr bwMode="auto">
          <a:xfrm>
            <a:off x="385762" y="280308"/>
            <a:ext cx="11308397" cy="569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8375" tIns="39187" rIns="78375" bIns="39187">
            <a:spAutoFit/>
          </a:bodyPr>
          <a:lstStyle>
            <a:lvl1pPr>
              <a:defRPr sz="4600" b="1" baseline="-25000">
                <a:solidFill>
                  <a:srgbClr val="0099FF"/>
                </a:solidFill>
                <a:latin typeface="Arial" panose="020B0604020202020204" pitchFamily="34" charset="0"/>
              </a:defRPr>
            </a:lvl1pPr>
            <a:lvl2pPr marL="742950" indent="-285750">
              <a:defRPr sz="4600" b="1" baseline="-25000">
                <a:solidFill>
                  <a:srgbClr val="0099FF"/>
                </a:solidFill>
                <a:latin typeface="Arial" panose="020B0604020202020204" pitchFamily="34" charset="0"/>
              </a:defRPr>
            </a:lvl2pPr>
            <a:lvl3pPr marL="1143000" indent="-228600">
              <a:defRPr sz="4600" b="1" baseline="-25000">
                <a:solidFill>
                  <a:srgbClr val="0099FF"/>
                </a:solidFill>
                <a:latin typeface="Arial" panose="020B0604020202020204" pitchFamily="34" charset="0"/>
              </a:defRPr>
            </a:lvl3pPr>
            <a:lvl4pPr marL="1600200" indent="-228600">
              <a:defRPr sz="4600" b="1" baseline="-25000">
                <a:solidFill>
                  <a:srgbClr val="0099FF"/>
                </a:solidFill>
                <a:latin typeface="Arial" panose="020B0604020202020204" pitchFamily="34" charset="0"/>
              </a:defRPr>
            </a:lvl4pPr>
            <a:lvl5pPr marL="2057400" indent="-228600">
              <a:defRPr sz="4600" b="1" baseline="-25000">
                <a:solidFill>
                  <a:srgbClr val="0099FF"/>
                </a:solidFill>
                <a:latin typeface="Arial" panose="020B0604020202020204" pitchFamily="34" charset="0"/>
              </a:defRPr>
            </a:lvl5pPr>
            <a:lvl6pPr marL="2514600" indent="-228600" eaLnBrk="0" fontAlgn="base" hangingPunct="0">
              <a:spcBef>
                <a:spcPct val="50000"/>
              </a:spcBef>
              <a:spcAft>
                <a:spcPct val="0"/>
              </a:spcAft>
              <a:defRPr sz="4600" b="1" baseline="-25000">
                <a:solidFill>
                  <a:srgbClr val="0099FF"/>
                </a:solidFill>
                <a:latin typeface="Arial" panose="020B0604020202020204" pitchFamily="34" charset="0"/>
              </a:defRPr>
            </a:lvl6pPr>
            <a:lvl7pPr marL="2971800" indent="-228600" eaLnBrk="0" fontAlgn="base" hangingPunct="0">
              <a:spcBef>
                <a:spcPct val="50000"/>
              </a:spcBef>
              <a:spcAft>
                <a:spcPct val="0"/>
              </a:spcAft>
              <a:defRPr sz="4600" b="1" baseline="-25000">
                <a:solidFill>
                  <a:srgbClr val="0099FF"/>
                </a:solidFill>
                <a:latin typeface="Arial" panose="020B0604020202020204" pitchFamily="34" charset="0"/>
              </a:defRPr>
            </a:lvl7pPr>
            <a:lvl8pPr marL="3429000" indent="-228600" eaLnBrk="0" fontAlgn="base" hangingPunct="0">
              <a:spcBef>
                <a:spcPct val="50000"/>
              </a:spcBef>
              <a:spcAft>
                <a:spcPct val="0"/>
              </a:spcAft>
              <a:defRPr sz="4600" b="1" baseline="-25000">
                <a:solidFill>
                  <a:srgbClr val="0099FF"/>
                </a:solidFill>
                <a:latin typeface="Arial" panose="020B0604020202020204" pitchFamily="34" charset="0"/>
              </a:defRPr>
            </a:lvl8pPr>
            <a:lvl9pPr marL="3886200" indent="-228600" eaLnBrk="0" fontAlgn="base" hangingPunct="0">
              <a:spcBef>
                <a:spcPct val="50000"/>
              </a:spcBef>
              <a:spcAft>
                <a:spcPct val="0"/>
              </a:spcAft>
              <a:defRPr sz="4600" b="1" baseline="-25000">
                <a:solidFill>
                  <a:srgbClr val="0099FF"/>
                </a:solidFill>
                <a:latin typeface="Arial" panose="020B0604020202020204" pitchFamily="34" charset="0"/>
              </a:defRPr>
            </a:lvl9pPr>
          </a:lstStyle>
          <a:p>
            <a:pPr eaLnBrk="1" hangingPunct="1"/>
            <a:r>
              <a:rPr lang="en-GB" altLang="en-US" sz="5143" b="0" baseline="0" dirty="0">
                <a:solidFill>
                  <a:srgbClr val="003377"/>
                </a:solidFill>
                <a:latin typeface="KG Small Town Southern Girl" panose="02000505000000020004" pitchFamily="2" charset="0"/>
              </a:rPr>
              <a:t>If you would like to know more about Safe Space Community contact us:</a:t>
            </a:r>
          </a:p>
          <a:p>
            <a:pPr eaLnBrk="1" hangingPunct="1"/>
            <a:r>
              <a:rPr lang="en-GB" altLang="en-US" sz="5143" b="0" baseline="0" dirty="0">
                <a:solidFill>
                  <a:srgbClr val="773399"/>
                </a:solidFill>
                <a:latin typeface="KG Small Town Southern Girl" panose="02000505000000020004" pitchFamily="2" charset="0"/>
              </a:rPr>
              <a:t>Email - </a:t>
            </a:r>
            <a:r>
              <a:rPr lang="en-GB" altLang="en-US" sz="5400" b="0" baseline="0" dirty="0">
                <a:solidFill>
                  <a:srgbClr val="003377"/>
                </a:solidFill>
                <a:latin typeface="KG Small Town Southern Girl" panose="02000505000000020004" pitchFamily="2" charset="0"/>
              </a:rPr>
              <a:t> </a:t>
            </a:r>
            <a:r>
              <a:rPr lang="en-GB" altLang="en-US" sz="5400" b="0" baseline="0" dirty="0">
                <a:solidFill>
                  <a:srgbClr val="003377"/>
                </a:solidFill>
                <a:latin typeface="KG Small Town Southern Girl" panose="02000505000000020004" pitchFamily="2" charset="0"/>
                <a:hlinkClick r:id="rId3"/>
              </a:rPr>
              <a:t>safe.space@mithn.org.uk</a:t>
            </a:r>
            <a:r>
              <a:rPr lang="en-GB" altLang="en-US" sz="5400" b="0" baseline="0" dirty="0">
                <a:solidFill>
                  <a:srgbClr val="003377"/>
                </a:solidFill>
                <a:latin typeface="KG Small Town Southern Girl" panose="02000505000000020004" pitchFamily="2" charset="0"/>
              </a:rPr>
              <a:t> </a:t>
            </a:r>
            <a:br>
              <a:rPr lang="en-GB" altLang="en-US" sz="5143" b="0" baseline="0" dirty="0">
                <a:solidFill>
                  <a:srgbClr val="773399"/>
                </a:solidFill>
                <a:latin typeface="KG Small Town Southern Girl" panose="02000505000000020004" pitchFamily="2" charset="0"/>
              </a:rPr>
            </a:br>
            <a:r>
              <a:rPr lang="en-GB" altLang="en-US" sz="5143" b="0" baseline="0" dirty="0">
                <a:solidFill>
                  <a:srgbClr val="773399"/>
                </a:solidFill>
                <a:latin typeface="KG Small Town Southern Girl" panose="02000505000000020004" pitchFamily="2" charset="0"/>
              </a:rPr>
              <a:t>Phone - </a:t>
            </a:r>
            <a:r>
              <a:rPr lang="en-GB" altLang="en-US" sz="5143" b="0" baseline="0" dirty="0">
                <a:solidFill>
                  <a:srgbClr val="003377"/>
                </a:solidFill>
                <a:latin typeface="KG Small Town Southern Girl" panose="02000505000000020004" pitchFamily="2" charset="0"/>
              </a:rPr>
              <a:t>0207 510 1081</a:t>
            </a:r>
            <a:br>
              <a:rPr lang="en-GB" altLang="en-US" sz="5143" b="0" baseline="0" dirty="0">
                <a:solidFill>
                  <a:srgbClr val="773399"/>
                </a:solidFill>
                <a:latin typeface="KG Small Town Southern Girl" panose="02000505000000020004" pitchFamily="2" charset="0"/>
              </a:rPr>
            </a:br>
            <a:r>
              <a:rPr lang="en-GB" altLang="en-US" sz="5143" b="0" baseline="0" dirty="0">
                <a:solidFill>
                  <a:srgbClr val="773399"/>
                </a:solidFill>
                <a:latin typeface="KG Small Town Southern Girl" panose="02000505000000020004" pitchFamily="2" charset="0"/>
              </a:rPr>
              <a:t>Website - </a:t>
            </a:r>
            <a:r>
              <a:rPr lang="en-GB" sz="5400" dirty="0">
                <a:latin typeface="Street Corner" panose="02000400000000000000" pitchFamily="2" charset="0"/>
                <a:hlinkClick r:id="rId4"/>
              </a:rPr>
              <a:t>https://www.mithn.org.uk/get-involved/safe-space-community/</a:t>
            </a:r>
            <a:endParaRPr lang="en-GB" altLang="en-US" sz="5143" b="0" baseline="0" dirty="0">
              <a:solidFill>
                <a:srgbClr val="773399"/>
              </a:solidFill>
              <a:latin typeface="Street Corner" panose="02000400000000000000" pitchFamily="2" charset="0"/>
            </a:endParaRPr>
          </a:p>
          <a:p>
            <a:endParaRPr lang="en-US" altLang="en-US" sz="5143" b="0" baseline="0" dirty="0">
              <a:solidFill>
                <a:srgbClr val="773399"/>
              </a:solidFill>
              <a:latin typeface="KG Small Town Southern Girl" panose="0200050500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370</Words>
  <Application>Microsoft Office PowerPoint</Application>
  <PresentationFormat>Widescreen</PresentationFormat>
  <Paragraphs>22</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KG Small Town Southern Girl</vt:lpstr>
      <vt:lpstr>Street Corner</vt:lpstr>
      <vt:lpstr>Office Theme</vt:lpstr>
      <vt:lpstr>   Safe Space Community</vt:lpstr>
      <vt:lpstr>PowerPoint Presentation</vt:lpstr>
      <vt:lpstr>Introduction</vt:lpstr>
      <vt:lpstr>PowerPoint Presentation</vt:lpstr>
      <vt:lpstr>What is Safe Space Community?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Safe Space Community</dc:title>
  <dc:creator>Michelle Kabia</dc:creator>
  <cp:lastModifiedBy>Lisa Grogan</cp:lastModifiedBy>
  <cp:revision>10</cp:revision>
  <dcterms:created xsi:type="dcterms:W3CDTF">2020-02-10T21:46:36Z</dcterms:created>
  <dcterms:modified xsi:type="dcterms:W3CDTF">2020-02-11T13:46:15Z</dcterms:modified>
</cp:coreProperties>
</file>