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4"/>
    <p:sldMasterId id="2147483716" r:id="rId5"/>
  </p:sldMasterIdLst>
  <p:notesMasterIdLst>
    <p:notesMasterId r:id="rId38"/>
  </p:notesMasterIdLst>
  <p:handoutMasterIdLst>
    <p:handoutMasterId r:id="rId39"/>
  </p:handoutMasterIdLst>
  <p:sldIdLst>
    <p:sldId id="391" r:id="rId6"/>
    <p:sldId id="580" r:id="rId7"/>
    <p:sldId id="583" r:id="rId8"/>
    <p:sldId id="522" r:id="rId9"/>
    <p:sldId id="581" r:id="rId10"/>
    <p:sldId id="584" r:id="rId11"/>
    <p:sldId id="523" r:id="rId12"/>
    <p:sldId id="501" r:id="rId13"/>
    <p:sldId id="564" r:id="rId14"/>
    <p:sldId id="567" r:id="rId15"/>
    <p:sldId id="552" r:id="rId16"/>
    <p:sldId id="548" r:id="rId17"/>
    <p:sldId id="557" r:id="rId18"/>
    <p:sldId id="569" r:id="rId19"/>
    <p:sldId id="556" r:id="rId20"/>
    <p:sldId id="570" r:id="rId21"/>
    <p:sldId id="573" r:id="rId22"/>
    <p:sldId id="576" r:id="rId23"/>
    <p:sldId id="562" r:id="rId24"/>
    <p:sldId id="577" r:id="rId25"/>
    <p:sldId id="572" r:id="rId26"/>
    <p:sldId id="513" r:id="rId27"/>
    <p:sldId id="578" r:id="rId28"/>
    <p:sldId id="547" r:id="rId29"/>
    <p:sldId id="554" r:id="rId30"/>
    <p:sldId id="565" r:id="rId31"/>
    <p:sldId id="538" r:id="rId32"/>
    <p:sldId id="540" r:id="rId33"/>
    <p:sldId id="516" r:id="rId34"/>
    <p:sldId id="517" r:id="rId35"/>
    <p:sldId id="524" r:id="rId36"/>
    <p:sldId id="544" r:id="rId37"/>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CBCE75-E38F-8FDA-9ACD-3B9E699E16FF}" name="Sarah Vallelly" initials="SV" userId="S::Sarah.Vallelly@towerhamlets.gov.uk::fed55a67-447e-4846-b9e7-82c2165137b9" providerId="AD"/>
  <p188:author id="{83ECF4BD-6EBE-8B05-5D26-2E7C692EF102}" name="Martin Rogers" initials="MR" userId="S::Martin.rogers@towerhamlets.gov.uk::a27a10eb-4cad-4987-a47e-c7778b5dfe7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ctoria Beard" initials="VB" lastIdx="4" clrIdx="0">
    <p:extLst>
      <p:ext uri="{19B8F6BF-5375-455C-9EA6-DF929625EA0E}">
        <p15:presenceInfo xmlns:p15="http://schemas.microsoft.com/office/powerpoint/2012/main" userId="S::Victoria.Beard@towerhamlets.gov.uk::0efd2c82-4615-4531-83ce-114567117883" providerId="AD"/>
      </p:ext>
    </p:extLst>
  </p:cmAuthor>
  <p:cmAuthor id="2" name="Thorsten Dreyer" initials="TD" lastIdx="15" clrIdx="1">
    <p:extLst>
      <p:ext uri="{19B8F6BF-5375-455C-9EA6-DF929625EA0E}">
        <p15:presenceInfo xmlns:p15="http://schemas.microsoft.com/office/powerpoint/2012/main" userId="S::Thorsten.Dreyer@towerhamlets.gov.uk::a5687392-6b41-4b5e-8977-aeb935628869" providerId="AD"/>
      </p:ext>
    </p:extLst>
  </p:cmAuthor>
  <p:cmAuthor id="3" name="Vicky Allen" initials="VA" lastIdx="1" clrIdx="2">
    <p:extLst>
      <p:ext uri="{19B8F6BF-5375-455C-9EA6-DF929625EA0E}">
        <p15:presenceInfo xmlns:p15="http://schemas.microsoft.com/office/powerpoint/2012/main" userId="S::Vicky.Allen@towerhamlets.gov.uk::cbc9291a-40cf-4bbb-91fd-ee44c8fc4fae" providerId="AD"/>
      </p:ext>
    </p:extLst>
  </p:cmAuthor>
  <p:cmAuthor id="4" name="Sarah Vallelly" initials="SV" lastIdx="73" clrIdx="3">
    <p:extLst>
      <p:ext uri="{19B8F6BF-5375-455C-9EA6-DF929625EA0E}">
        <p15:presenceInfo xmlns:p15="http://schemas.microsoft.com/office/powerpoint/2012/main" userId="S::Sarah.Vallelly@towerhamlets.gov.uk::fed55a67-447e-4846-b9e7-82c2165137b9" providerId="AD"/>
      </p:ext>
    </p:extLst>
  </p:cmAuthor>
  <p:cmAuthor id="5" name="Cláudia Campos Andrade" initials="CCA" lastIdx="12" clrIdx="4">
    <p:extLst>
      <p:ext uri="{19B8F6BF-5375-455C-9EA6-DF929625EA0E}">
        <p15:presenceInfo xmlns:p15="http://schemas.microsoft.com/office/powerpoint/2012/main" userId="S::crcae@iscte-iul.pt::d1471698-b75a-482c-9ac8-df944a7280be" providerId="AD"/>
      </p:ext>
    </p:extLst>
  </p:cmAuthor>
  <p:cmAuthor id="6" name="Claudia Andrade" initials="CA" lastIdx="41" clrIdx="5">
    <p:extLst>
      <p:ext uri="{19B8F6BF-5375-455C-9EA6-DF929625EA0E}">
        <p15:presenceInfo xmlns:p15="http://schemas.microsoft.com/office/powerpoint/2012/main" userId="S::Claudia.Andrade@towerhamlets.gov.uk::e0dbfac7-fe3b-43fc-8308-490ba38a53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5CA"/>
    <a:srgbClr val="1E5A71"/>
    <a:srgbClr val="00445E"/>
    <a:srgbClr val="FFFFFF"/>
    <a:srgbClr val="E94E1B"/>
    <a:srgbClr val="BBD034"/>
    <a:srgbClr val="319B31"/>
    <a:srgbClr val="F7A823"/>
    <a:srgbClr val="91AEBA"/>
    <a:srgbClr val="00B2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151C18-3F2C-4135-80A6-8DB6C1C9D899}" v="1" dt="2023-10-17T11:26:31.2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636" y="60"/>
      </p:cViewPr>
      <p:guideLst>
        <p:guide orient="horz" pos="2160"/>
        <p:guide pos="31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lip Nduoyo" userId="5568e3a2-4061-4155-8b48-33bca9c9c426" providerId="ADAL" clId="{9D151C18-3F2C-4135-80A6-8DB6C1C9D899}"/>
    <pc:docChg chg="undo custSel modSld">
      <pc:chgData name="Phillip Nduoyo" userId="5568e3a2-4061-4155-8b48-33bca9c9c426" providerId="ADAL" clId="{9D151C18-3F2C-4135-80A6-8DB6C1C9D899}" dt="2023-10-17T11:25:55.567" v="1" actId="14100"/>
      <pc:docMkLst>
        <pc:docMk/>
      </pc:docMkLst>
      <pc:sldChg chg="modSp mod">
        <pc:chgData name="Phillip Nduoyo" userId="5568e3a2-4061-4155-8b48-33bca9c9c426" providerId="ADAL" clId="{9D151C18-3F2C-4135-80A6-8DB6C1C9D899}" dt="2023-10-17T11:25:55.567" v="1" actId="14100"/>
        <pc:sldMkLst>
          <pc:docMk/>
          <pc:sldMk cId="874214916" sldId="523"/>
        </pc:sldMkLst>
        <pc:graphicFrameChg chg="mod modGraphic">
          <ac:chgData name="Phillip Nduoyo" userId="5568e3a2-4061-4155-8b48-33bca9c9c426" providerId="ADAL" clId="{9D151C18-3F2C-4135-80A6-8DB6C1C9D899}" dt="2023-10-17T11:25:55.567" v="1" actId="14100"/>
          <ac:graphicFrameMkLst>
            <pc:docMk/>
            <pc:sldMk cId="874214916" sldId="523"/>
            <ac:graphicFrameMk id="2" creationId="{F0B3B39E-9F11-05E4-8D17-48A460598B2D}"/>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towerhamlets2.sharepoint.com/sites/sis/Corporate%20research/Consultations%20and%20surveys/ANNUAL%20RESIDENTS%20SURVEY/2023/Data/Analysis/2023%20ARS%20analysi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latin typeface="Raleway" pitchFamily="2" charset="0"/>
              </a:rPr>
              <a:t>Which three of these are you personally most concerned about?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'Personal concerns over time'!$A$24</c:f>
              <c:strCache>
                <c:ptCount val="1"/>
                <c:pt idx="0">
                  <c:v>Crime</c:v>
                </c:pt>
              </c:strCache>
            </c:strRef>
          </c:tx>
          <c:spPr>
            <a:ln w="28575" cap="rnd">
              <a:solidFill>
                <a:schemeClr val="accent1"/>
              </a:solidFill>
              <a:round/>
            </a:ln>
            <a:effectLst/>
          </c:spPr>
          <c:marker>
            <c:symbol val="none"/>
          </c:marker>
          <c:cat>
            <c:numRef>
              <c:f>'Personal concerns over time'!$B$23:$W$23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2023</c:v>
                </c:pt>
              </c:numCache>
            </c:numRef>
          </c:cat>
          <c:val>
            <c:numRef>
              <c:f>'Personal concerns over time'!$B$24:$W$24</c:f>
              <c:numCache>
                <c:formatCode>General</c:formatCode>
                <c:ptCount val="22"/>
                <c:pt idx="0">
                  <c:v>36</c:v>
                </c:pt>
                <c:pt idx="1">
                  <c:v>41</c:v>
                </c:pt>
                <c:pt idx="2">
                  <c:v>53</c:v>
                </c:pt>
                <c:pt idx="3">
                  <c:v>59</c:v>
                </c:pt>
                <c:pt idx="4">
                  <c:v>49</c:v>
                </c:pt>
                <c:pt idx="5">
                  <c:v>54</c:v>
                </c:pt>
                <c:pt idx="6">
                  <c:v>45</c:v>
                </c:pt>
                <c:pt idx="7">
                  <c:v>49</c:v>
                </c:pt>
                <c:pt idx="8">
                  <c:v>50</c:v>
                </c:pt>
                <c:pt idx="9">
                  <c:v>55</c:v>
                </c:pt>
                <c:pt idx="10">
                  <c:v>47</c:v>
                </c:pt>
                <c:pt idx="11">
                  <c:v>46</c:v>
                </c:pt>
                <c:pt idx="12">
                  <c:v>42</c:v>
                </c:pt>
                <c:pt idx="13">
                  <c:v>42</c:v>
                </c:pt>
                <c:pt idx="14">
                  <c:v>41</c:v>
                </c:pt>
                <c:pt idx="15">
                  <c:v>31</c:v>
                </c:pt>
                <c:pt idx="16">
                  <c:v>34</c:v>
                </c:pt>
                <c:pt idx="17">
                  <c:v>39</c:v>
                </c:pt>
                <c:pt idx="18">
                  <c:v>31</c:v>
                </c:pt>
                <c:pt idx="19">
                  <c:v>41</c:v>
                </c:pt>
                <c:pt idx="20">
                  <c:v>48</c:v>
                </c:pt>
                <c:pt idx="21" formatCode="0">
                  <c:v>38.83</c:v>
                </c:pt>
              </c:numCache>
            </c:numRef>
          </c:val>
          <c:smooth val="0"/>
          <c:extLst>
            <c:ext xmlns:c16="http://schemas.microsoft.com/office/drawing/2014/chart" uri="{C3380CC4-5D6E-409C-BE32-E72D297353CC}">
              <c16:uniqueId val="{00000000-EE91-4A9B-9D9E-57AA1FED7E54}"/>
            </c:ext>
          </c:extLst>
        </c:ser>
        <c:ser>
          <c:idx val="4"/>
          <c:order val="4"/>
          <c:tx>
            <c:strRef>
              <c:f>'Personal concerns over time'!$A$28</c:f>
              <c:strCache>
                <c:ptCount val="1"/>
                <c:pt idx="0">
                  <c:v>Level of Council tax</c:v>
                </c:pt>
              </c:strCache>
            </c:strRef>
          </c:tx>
          <c:spPr>
            <a:ln w="28575" cap="rnd">
              <a:solidFill>
                <a:schemeClr val="accent4"/>
              </a:solidFill>
              <a:round/>
            </a:ln>
            <a:effectLst/>
          </c:spPr>
          <c:marker>
            <c:symbol val="none"/>
          </c:marker>
          <c:cat>
            <c:numRef>
              <c:f>'Personal concerns over time'!$B$23:$W$23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2023</c:v>
                </c:pt>
              </c:numCache>
            </c:numRef>
          </c:cat>
          <c:val>
            <c:numRef>
              <c:f>'Personal concerns over time'!$B$28:$W$28</c:f>
              <c:numCache>
                <c:formatCode>General</c:formatCode>
                <c:ptCount val="22"/>
                <c:pt idx="0">
                  <c:v>20</c:v>
                </c:pt>
                <c:pt idx="1">
                  <c:v>21</c:v>
                </c:pt>
                <c:pt idx="2">
                  <c:v>15</c:v>
                </c:pt>
                <c:pt idx="3">
                  <c:v>19</c:v>
                </c:pt>
                <c:pt idx="4">
                  <c:v>23</c:v>
                </c:pt>
                <c:pt idx="5">
                  <c:v>34</c:v>
                </c:pt>
                <c:pt idx="6">
                  <c:v>35</c:v>
                </c:pt>
                <c:pt idx="7">
                  <c:v>28</c:v>
                </c:pt>
                <c:pt idx="8">
                  <c:v>28</c:v>
                </c:pt>
                <c:pt idx="9">
                  <c:v>24</c:v>
                </c:pt>
                <c:pt idx="10">
                  <c:v>24</c:v>
                </c:pt>
                <c:pt idx="11">
                  <c:v>22</c:v>
                </c:pt>
                <c:pt idx="12">
                  <c:v>16</c:v>
                </c:pt>
                <c:pt idx="13">
                  <c:v>17</c:v>
                </c:pt>
                <c:pt idx="14">
                  <c:v>19</c:v>
                </c:pt>
                <c:pt idx="15">
                  <c:v>15</c:v>
                </c:pt>
                <c:pt idx="16">
                  <c:v>14</c:v>
                </c:pt>
                <c:pt idx="17">
                  <c:v>16</c:v>
                </c:pt>
                <c:pt idx="18">
                  <c:v>10</c:v>
                </c:pt>
                <c:pt idx="19">
                  <c:v>12</c:v>
                </c:pt>
                <c:pt idx="20">
                  <c:v>14</c:v>
                </c:pt>
                <c:pt idx="21" formatCode="0">
                  <c:v>24.2</c:v>
                </c:pt>
              </c:numCache>
            </c:numRef>
          </c:val>
          <c:smooth val="0"/>
          <c:extLst>
            <c:ext xmlns:c16="http://schemas.microsoft.com/office/drawing/2014/chart" uri="{C3380CC4-5D6E-409C-BE32-E72D297353CC}">
              <c16:uniqueId val="{00000001-EE91-4A9B-9D9E-57AA1FED7E54}"/>
            </c:ext>
          </c:extLst>
        </c:ser>
        <c:ser>
          <c:idx val="5"/>
          <c:order val="5"/>
          <c:tx>
            <c:strRef>
              <c:f>'Personal concerns over time'!$A$29</c:f>
              <c:strCache>
                <c:ptCount val="1"/>
                <c:pt idx="0">
                  <c:v>Litter / dirt in the street</c:v>
                </c:pt>
              </c:strCache>
            </c:strRef>
          </c:tx>
          <c:spPr>
            <a:ln w="28575" cap="rnd">
              <a:solidFill>
                <a:schemeClr val="accent6"/>
              </a:solidFill>
              <a:round/>
            </a:ln>
            <a:effectLst/>
          </c:spPr>
          <c:marker>
            <c:symbol val="none"/>
          </c:marker>
          <c:cat>
            <c:numRef>
              <c:f>'Personal concerns over time'!$B$23:$W$23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2023</c:v>
                </c:pt>
              </c:numCache>
            </c:numRef>
          </c:cat>
          <c:val>
            <c:numRef>
              <c:f>'Personal concerns over time'!$B$29:$W$29</c:f>
              <c:numCache>
                <c:formatCode>General</c:formatCode>
                <c:ptCount val="22"/>
                <c:pt idx="0">
                  <c:v>16</c:v>
                </c:pt>
                <c:pt idx="1">
                  <c:v>22</c:v>
                </c:pt>
                <c:pt idx="2">
                  <c:v>27</c:v>
                </c:pt>
                <c:pt idx="3">
                  <c:v>30</c:v>
                </c:pt>
                <c:pt idx="4">
                  <c:v>27</c:v>
                </c:pt>
                <c:pt idx="5">
                  <c:v>27</c:v>
                </c:pt>
                <c:pt idx="6">
                  <c:v>27</c:v>
                </c:pt>
                <c:pt idx="7">
                  <c:v>28</c:v>
                </c:pt>
                <c:pt idx="8">
                  <c:v>22</c:v>
                </c:pt>
                <c:pt idx="9">
                  <c:v>26</c:v>
                </c:pt>
                <c:pt idx="10">
                  <c:v>27</c:v>
                </c:pt>
                <c:pt idx="11">
                  <c:v>19</c:v>
                </c:pt>
                <c:pt idx="12">
                  <c:v>23</c:v>
                </c:pt>
                <c:pt idx="13">
                  <c:v>24</c:v>
                </c:pt>
                <c:pt idx="14">
                  <c:v>26</c:v>
                </c:pt>
                <c:pt idx="15">
                  <c:v>27</c:v>
                </c:pt>
                <c:pt idx="16">
                  <c:v>33</c:v>
                </c:pt>
                <c:pt idx="17">
                  <c:v>30</c:v>
                </c:pt>
                <c:pt idx="18">
                  <c:v>19</c:v>
                </c:pt>
                <c:pt idx="19">
                  <c:v>26</c:v>
                </c:pt>
                <c:pt idx="20">
                  <c:v>28</c:v>
                </c:pt>
                <c:pt idx="21" formatCode="0">
                  <c:v>30.31</c:v>
                </c:pt>
              </c:numCache>
            </c:numRef>
          </c:val>
          <c:smooth val="0"/>
          <c:extLst>
            <c:ext xmlns:c16="http://schemas.microsoft.com/office/drawing/2014/chart" uri="{C3380CC4-5D6E-409C-BE32-E72D297353CC}">
              <c16:uniqueId val="{00000002-EE91-4A9B-9D9E-57AA1FED7E54}"/>
            </c:ext>
          </c:extLst>
        </c:ser>
        <c:ser>
          <c:idx val="11"/>
          <c:order val="11"/>
          <c:tx>
            <c:strRef>
              <c:f>'Personal concerns over time'!$A$35</c:f>
              <c:strCache>
                <c:ptCount val="1"/>
                <c:pt idx="0">
                  <c:v>Quality of health service</c:v>
                </c:pt>
              </c:strCache>
            </c:strRef>
          </c:tx>
          <c:spPr>
            <a:ln w="28575" cap="rnd">
              <a:solidFill>
                <a:schemeClr val="accent2">
                  <a:lumMod val="40000"/>
                  <a:lumOff val="60000"/>
                </a:schemeClr>
              </a:solidFill>
              <a:round/>
            </a:ln>
            <a:effectLst/>
          </c:spPr>
          <c:marker>
            <c:symbol val="none"/>
          </c:marker>
          <c:cat>
            <c:numRef>
              <c:f>'Personal concerns over time'!$B$23:$W$23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2023</c:v>
                </c:pt>
              </c:numCache>
            </c:numRef>
          </c:cat>
          <c:val>
            <c:numRef>
              <c:f>'Personal concerns over time'!$B$35:$W$35</c:f>
              <c:numCache>
                <c:formatCode>General</c:formatCode>
                <c:ptCount val="22"/>
                <c:pt idx="0">
                  <c:v>35</c:v>
                </c:pt>
                <c:pt idx="1">
                  <c:v>31</c:v>
                </c:pt>
                <c:pt idx="2">
                  <c:v>23</c:v>
                </c:pt>
                <c:pt idx="3">
                  <c:v>25</c:v>
                </c:pt>
                <c:pt idx="4">
                  <c:v>22</c:v>
                </c:pt>
                <c:pt idx="5">
                  <c:v>20</c:v>
                </c:pt>
                <c:pt idx="6">
                  <c:v>16</c:v>
                </c:pt>
                <c:pt idx="7">
                  <c:v>14</c:v>
                </c:pt>
                <c:pt idx="8">
                  <c:v>19</c:v>
                </c:pt>
                <c:pt idx="9">
                  <c:v>14</c:v>
                </c:pt>
                <c:pt idx="10">
                  <c:v>15</c:v>
                </c:pt>
                <c:pt idx="11">
                  <c:v>13</c:v>
                </c:pt>
                <c:pt idx="12">
                  <c:v>14</c:v>
                </c:pt>
                <c:pt idx="13">
                  <c:v>12</c:v>
                </c:pt>
                <c:pt idx="14">
                  <c:v>16</c:v>
                </c:pt>
                <c:pt idx="15">
                  <c:v>16</c:v>
                </c:pt>
                <c:pt idx="16">
                  <c:v>14</c:v>
                </c:pt>
                <c:pt idx="17">
                  <c:v>17</c:v>
                </c:pt>
                <c:pt idx="18">
                  <c:v>16</c:v>
                </c:pt>
                <c:pt idx="19">
                  <c:v>13</c:v>
                </c:pt>
                <c:pt idx="20">
                  <c:v>11</c:v>
                </c:pt>
                <c:pt idx="21" formatCode="0">
                  <c:v>23.48</c:v>
                </c:pt>
              </c:numCache>
            </c:numRef>
          </c:val>
          <c:smooth val="0"/>
          <c:extLst>
            <c:ext xmlns:c16="http://schemas.microsoft.com/office/drawing/2014/chart" uri="{C3380CC4-5D6E-409C-BE32-E72D297353CC}">
              <c16:uniqueId val="{00000003-EE91-4A9B-9D9E-57AA1FED7E54}"/>
            </c:ext>
          </c:extLst>
        </c:ser>
        <c:ser>
          <c:idx val="12"/>
          <c:order val="12"/>
          <c:tx>
            <c:strRef>
              <c:f>'Personal concerns over time'!$A$36</c:f>
              <c:strCache>
                <c:ptCount val="1"/>
                <c:pt idx="0">
                  <c:v>Rising prices / interest rates</c:v>
                </c:pt>
              </c:strCache>
            </c:strRef>
          </c:tx>
          <c:spPr>
            <a:ln w="28575" cap="rnd">
              <a:solidFill>
                <a:srgbClr val="C00000"/>
              </a:solidFill>
              <a:round/>
            </a:ln>
            <a:effectLst/>
          </c:spPr>
          <c:marker>
            <c:symbol val="none"/>
          </c:marker>
          <c:cat>
            <c:numRef>
              <c:f>'Personal concerns over time'!$B$23:$W$23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2023</c:v>
                </c:pt>
              </c:numCache>
            </c:numRef>
          </c:cat>
          <c:val>
            <c:numRef>
              <c:f>'Personal concerns over time'!$B$36:$W$36</c:f>
              <c:numCache>
                <c:formatCode>General</c:formatCode>
                <c:ptCount val="22"/>
                <c:pt idx="0">
                  <c:v>8</c:v>
                </c:pt>
                <c:pt idx="1">
                  <c:v>7</c:v>
                </c:pt>
                <c:pt idx="2">
                  <c:v>7</c:v>
                </c:pt>
                <c:pt idx="3">
                  <c:v>5</c:v>
                </c:pt>
                <c:pt idx="4">
                  <c:v>7</c:v>
                </c:pt>
                <c:pt idx="5">
                  <c:v>7</c:v>
                </c:pt>
                <c:pt idx="6">
                  <c:v>9</c:v>
                </c:pt>
                <c:pt idx="7">
                  <c:v>9</c:v>
                </c:pt>
                <c:pt idx="8">
                  <c:v>10</c:v>
                </c:pt>
                <c:pt idx="9">
                  <c:v>11</c:v>
                </c:pt>
                <c:pt idx="10">
                  <c:v>12</c:v>
                </c:pt>
                <c:pt idx="11">
                  <c:v>9</c:v>
                </c:pt>
                <c:pt idx="12">
                  <c:v>17</c:v>
                </c:pt>
                <c:pt idx="13">
                  <c:v>14</c:v>
                </c:pt>
                <c:pt idx="14">
                  <c:v>21</c:v>
                </c:pt>
                <c:pt idx="15">
                  <c:v>16</c:v>
                </c:pt>
                <c:pt idx="16">
                  <c:v>16</c:v>
                </c:pt>
                <c:pt idx="17">
                  <c:v>8</c:v>
                </c:pt>
                <c:pt idx="18">
                  <c:v>20</c:v>
                </c:pt>
                <c:pt idx="19">
                  <c:v>19</c:v>
                </c:pt>
                <c:pt idx="20">
                  <c:v>18</c:v>
                </c:pt>
                <c:pt idx="21" formatCode="0">
                  <c:v>40.06</c:v>
                </c:pt>
              </c:numCache>
            </c:numRef>
          </c:val>
          <c:smooth val="0"/>
          <c:extLst>
            <c:ext xmlns:c16="http://schemas.microsoft.com/office/drawing/2014/chart" uri="{C3380CC4-5D6E-409C-BE32-E72D297353CC}">
              <c16:uniqueId val="{00000004-EE91-4A9B-9D9E-57AA1FED7E54}"/>
            </c:ext>
          </c:extLst>
        </c:ser>
        <c:dLbls>
          <c:showLegendKey val="0"/>
          <c:showVal val="0"/>
          <c:showCatName val="0"/>
          <c:showSerName val="0"/>
          <c:showPercent val="0"/>
          <c:showBubbleSize val="0"/>
        </c:dLbls>
        <c:smooth val="0"/>
        <c:axId val="2071392591"/>
        <c:axId val="2071393551"/>
        <c:extLst>
          <c:ext xmlns:c15="http://schemas.microsoft.com/office/drawing/2012/chart" uri="{02D57815-91ED-43cb-92C2-25804820EDAC}">
            <c15:filteredLineSeries>
              <c15:ser>
                <c:idx val="1"/>
                <c:order val="1"/>
                <c:tx>
                  <c:strRef>
                    <c:extLst>
                      <c:ext uri="{02D57815-91ED-43cb-92C2-25804820EDAC}">
                        <c15:formulaRef>
                          <c15:sqref>'Personal concerns over time'!$A$25</c15:sqref>
                        </c15:formulaRef>
                      </c:ext>
                    </c:extLst>
                    <c:strCache>
                      <c:ptCount val="1"/>
                      <c:pt idx="0">
                        <c:v>Lack of affordable housing</c:v>
                      </c:pt>
                    </c:strCache>
                  </c:strRef>
                </c:tx>
                <c:spPr>
                  <a:ln w="28575" cap="rnd">
                    <a:solidFill>
                      <a:schemeClr val="accent2"/>
                    </a:solidFill>
                    <a:round/>
                  </a:ln>
                  <a:effectLst/>
                </c:spPr>
                <c:marker>
                  <c:symbol val="none"/>
                </c:marker>
                <c:cat>
                  <c:numRef>
                    <c:extLst>
                      <c:ext uri="{02D57815-91ED-43cb-92C2-25804820EDAC}">
                        <c15:formulaRef>
                          <c15:sqref>'Personal concerns over time'!$B$23:$W$23</c15:sqref>
                        </c15:formulaRef>
                      </c:ext>
                    </c:extLst>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2023</c:v>
                      </c:pt>
                    </c:numCache>
                  </c:numRef>
                </c:cat>
                <c:val>
                  <c:numRef>
                    <c:extLst>
                      <c:ext uri="{02D57815-91ED-43cb-92C2-25804820EDAC}">
                        <c15:formulaRef>
                          <c15:sqref>'Personal concerns over time'!$B$25:$W$25</c15:sqref>
                        </c15:formulaRef>
                      </c:ext>
                    </c:extLst>
                    <c:numCache>
                      <c:formatCode>General</c:formatCode>
                      <c:ptCount val="22"/>
                      <c:pt idx="0">
                        <c:v>23</c:v>
                      </c:pt>
                      <c:pt idx="1">
                        <c:v>31</c:v>
                      </c:pt>
                      <c:pt idx="2">
                        <c:v>17</c:v>
                      </c:pt>
                      <c:pt idx="3">
                        <c:v>20</c:v>
                      </c:pt>
                      <c:pt idx="4">
                        <c:v>24</c:v>
                      </c:pt>
                      <c:pt idx="5">
                        <c:v>20</c:v>
                      </c:pt>
                      <c:pt idx="6">
                        <c:v>22</c:v>
                      </c:pt>
                      <c:pt idx="7">
                        <c:v>17</c:v>
                      </c:pt>
                      <c:pt idx="8">
                        <c:v>24</c:v>
                      </c:pt>
                      <c:pt idx="9">
                        <c:v>23</c:v>
                      </c:pt>
                      <c:pt idx="10">
                        <c:v>17</c:v>
                      </c:pt>
                      <c:pt idx="11">
                        <c:v>21</c:v>
                      </c:pt>
                      <c:pt idx="12">
                        <c:v>22</c:v>
                      </c:pt>
                      <c:pt idx="13">
                        <c:v>21</c:v>
                      </c:pt>
                      <c:pt idx="14">
                        <c:v>26</c:v>
                      </c:pt>
                      <c:pt idx="15">
                        <c:v>29</c:v>
                      </c:pt>
                      <c:pt idx="16">
                        <c:v>32</c:v>
                      </c:pt>
                      <c:pt idx="17">
                        <c:v>32</c:v>
                      </c:pt>
                      <c:pt idx="18">
                        <c:v>34</c:v>
                      </c:pt>
                      <c:pt idx="19">
                        <c:v>37</c:v>
                      </c:pt>
                      <c:pt idx="20">
                        <c:v>29</c:v>
                      </c:pt>
                      <c:pt idx="21" formatCode="0">
                        <c:v>0</c:v>
                      </c:pt>
                    </c:numCache>
                  </c:numRef>
                </c:val>
                <c:smooth val="0"/>
                <c:extLst>
                  <c:ext xmlns:c16="http://schemas.microsoft.com/office/drawing/2014/chart" uri="{C3380CC4-5D6E-409C-BE32-E72D297353CC}">
                    <c16:uniqueId val="{00000005-EE91-4A9B-9D9E-57AA1FED7E54}"/>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'Personal concerns over time'!$A$26</c15:sqref>
                        </c15:formulaRef>
                      </c:ext>
                    </c:extLst>
                    <c:strCache>
                      <c:ptCount val="1"/>
                      <c:pt idx="0">
                        <c:v>Lack of Jobs</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'Personal concerns over time'!$B$23:$W$23</c15:sqref>
                        </c15:formulaRef>
                      </c:ext>
                    </c:extLst>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2023</c:v>
                      </c:pt>
                    </c:numCache>
                  </c:numRef>
                </c:cat>
                <c:val>
                  <c:numRef>
                    <c:extLst xmlns:c15="http://schemas.microsoft.com/office/drawing/2012/chart">
                      <c:ext xmlns:c15="http://schemas.microsoft.com/office/drawing/2012/chart" uri="{02D57815-91ED-43cb-92C2-25804820EDAC}">
                        <c15:formulaRef>
                          <c15:sqref>'Personal concerns over time'!$B$26:$W$26</c15:sqref>
                        </c15:formulaRef>
                      </c:ext>
                    </c:extLst>
                    <c:numCache>
                      <c:formatCode>General</c:formatCode>
                      <c:ptCount val="22"/>
                      <c:pt idx="0">
                        <c:v>25</c:v>
                      </c:pt>
                      <c:pt idx="1">
                        <c:v>20</c:v>
                      </c:pt>
                      <c:pt idx="2">
                        <c:v>14</c:v>
                      </c:pt>
                      <c:pt idx="3">
                        <c:v>14</c:v>
                      </c:pt>
                      <c:pt idx="4">
                        <c:v>15</c:v>
                      </c:pt>
                      <c:pt idx="5">
                        <c:v>15</c:v>
                      </c:pt>
                      <c:pt idx="6">
                        <c:v>15</c:v>
                      </c:pt>
                      <c:pt idx="7">
                        <c:v>22</c:v>
                      </c:pt>
                      <c:pt idx="8">
                        <c:v>21</c:v>
                      </c:pt>
                      <c:pt idx="9">
                        <c:v>19</c:v>
                      </c:pt>
                      <c:pt idx="10">
                        <c:v>22</c:v>
                      </c:pt>
                      <c:pt idx="11">
                        <c:v>26</c:v>
                      </c:pt>
                      <c:pt idx="12">
                        <c:v>30</c:v>
                      </c:pt>
                      <c:pt idx="13">
                        <c:v>31</c:v>
                      </c:pt>
                      <c:pt idx="14">
                        <c:v>35</c:v>
                      </c:pt>
                      <c:pt idx="15">
                        <c:v>23</c:v>
                      </c:pt>
                      <c:pt idx="16">
                        <c:v>20</c:v>
                      </c:pt>
                      <c:pt idx="17">
                        <c:v>20</c:v>
                      </c:pt>
                      <c:pt idx="18">
                        <c:v>17</c:v>
                      </c:pt>
                      <c:pt idx="19">
                        <c:v>11</c:v>
                      </c:pt>
                      <c:pt idx="20">
                        <c:v>7</c:v>
                      </c:pt>
                      <c:pt idx="21" formatCode="0">
                        <c:v>8.59</c:v>
                      </c:pt>
                    </c:numCache>
                  </c:numRef>
                </c:val>
                <c:smooth val="0"/>
                <c:extLst xmlns:c15="http://schemas.microsoft.com/office/drawing/2012/chart">
                  <c:ext xmlns:c16="http://schemas.microsoft.com/office/drawing/2014/chart" uri="{C3380CC4-5D6E-409C-BE32-E72D297353CC}">
                    <c16:uniqueId val="{00000006-EE91-4A9B-9D9E-57AA1FED7E54}"/>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'Personal concerns over time'!$A$27</c15:sqref>
                        </c15:formulaRef>
                      </c:ext>
                    </c:extLst>
                    <c:strCache>
                      <c:ptCount val="1"/>
                      <c:pt idx="0">
                        <c:v>Lack of recreational opportunities</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'Personal concerns over time'!$B$23:$W$23</c15:sqref>
                        </c15:formulaRef>
                      </c:ext>
                    </c:extLst>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2023</c:v>
                      </c:pt>
                    </c:numCache>
                  </c:numRef>
                </c:cat>
                <c:val>
                  <c:numRef>
                    <c:extLst xmlns:c15="http://schemas.microsoft.com/office/drawing/2012/chart">
                      <c:ext xmlns:c15="http://schemas.microsoft.com/office/drawing/2012/chart" uri="{02D57815-91ED-43cb-92C2-25804820EDAC}">
                        <c15:formulaRef>
                          <c15:sqref>'Personal concerns over time'!$B$27:$W$27</c15:sqref>
                        </c15:formulaRef>
                      </c:ext>
                    </c:extLst>
                    <c:numCache>
                      <c:formatCode>General</c:formatCode>
                      <c:ptCount val="22"/>
                      <c:pt idx="0">
                        <c:v>0</c:v>
                      </c:pt>
                      <c:pt idx="1">
                        <c:v>0</c:v>
                      </c:pt>
                      <c:pt idx="2">
                        <c:v>0</c:v>
                      </c:pt>
                      <c:pt idx="3">
                        <c:v>11</c:v>
                      </c:pt>
                      <c:pt idx="4">
                        <c:v>14</c:v>
                      </c:pt>
                      <c:pt idx="5">
                        <c:v>11</c:v>
                      </c:pt>
                      <c:pt idx="6">
                        <c:v>16</c:v>
                      </c:pt>
                      <c:pt idx="7">
                        <c:v>10</c:v>
                      </c:pt>
                      <c:pt idx="8">
                        <c:v>10</c:v>
                      </c:pt>
                      <c:pt idx="9">
                        <c:v>10</c:v>
                      </c:pt>
                      <c:pt idx="10">
                        <c:v>9</c:v>
                      </c:pt>
                      <c:pt idx="11">
                        <c:v>9</c:v>
                      </c:pt>
                      <c:pt idx="12">
                        <c:v>9</c:v>
                      </c:pt>
                      <c:pt idx="13">
                        <c:v>8</c:v>
                      </c:pt>
                      <c:pt idx="14">
                        <c:v>10</c:v>
                      </c:pt>
                      <c:pt idx="15">
                        <c:v>10</c:v>
                      </c:pt>
                      <c:pt idx="16">
                        <c:v>9</c:v>
                      </c:pt>
                      <c:pt idx="17">
                        <c:v>9</c:v>
                      </c:pt>
                      <c:pt idx="18">
                        <c:v>8</c:v>
                      </c:pt>
                      <c:pt idx="19">
                        <c:v>9</c:v>
                      </c:pt>
                      <c:pt idx="20">
                        <c:v>9</c:v>
                      </c:pt>
                      <c:pt idx="21" formatCode="0">
                        <c:v>0</c:v>
                      </c:pt>
                    </c:numCache>
                  </c:numRef>
                </c:val>
                <c:smooth val="0"/>
                <c:extLst xmlns:c15="http://schemas.microsoft.com/office/drawing/2012/chart">
                  <c:ext xmlns:c16="http://schemas.microsoft.com/office/drawing/2014/chart" uri="{C3380CC4-5D6E-409C-BE32-E72D297353CC}">
                    <c16:uniqueId val="{00000007-EE91-4A9B-9D9E-57AA1FED7E54}"/>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'Personal concerns over time'!$A$30</c15:sqref>
                        </c15:formulaRef>
                      </c:ext>
                    </c:extLst>
                    <c:strCache>
                      <c:ptCount val="1"/>
                      <c:pt idx="0">
                        <c:v>Not enough being done for the elderly</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'Personal concerns over time'!$B$23:$W$23</c15:sqref>
                        </c15:formulaRef>
                      </c:ext>
                    </c:extLst>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2023</c:v>
                      </c:pt>
                    </c:numCache>
                  </c:numRef>
                </c:cat>
                <c:val>
                  <c:numRef>
                    <c:extLst xmlns:c15="http://schemas.microsoft.com/office/drawing/2012/chart">
                      <c:ext xmlns:c15="http://schemas.microsoft.com/office/drawing/2012/chart" uri="{02D57815-91ED-43cb-92C2-25804820EDAC}">
                        <c15:formulaRef>
                          <c15:sqref>'Personal concerns over time'!$B$30:$W$30</c15:sqref>
                        </c15:formulaRef>
                      </c:ext>
                    </c:extLst>
                    <c:numCache>
                      <c:formatCode>General</c:formatCode>
                      <c:ptCount val="22"/>
                      <c:pt idx="0">
                        <c:v>22</c:v>
                      </c:pt>
                      <c:pt idx="1">
                        <c:v>19</c:v>
                      </c:pt>
                      <c:pt idx="2">
                        <c:v>16</c:v>
                      </c:pt>
                      <c:pt idx="3">
                        <c:v>17</c:v>
                      </c:pt>
                      <c:pt idx="4">
                        <c:v>14</c:v>
                      </c:pt>
                      <c:pt idx="5">
                        <c:v>13</c:v>
                      </c:pt>
                      <c:pt idx="6">
                        <c:v>13</c:v>
                      </c:pt>
                      <c:pt idx="7">
                        <c:v>12</c:v>
                      </c:pt>
                      <c:pt idx="8">
                        <c:v>13</c:v>
                      </c:pt>
                      <c:pt idx="9">
                        <c:v>11</c:v>
                      </c:pt>
                      <c:pt idx="10">
                        <c:v>11</c:v>
                      </c:pt>
                      <c:pt idx="11">
                        <c:v>9</c:v>
                      </c:pt>
                      <c:pt idx="12">
                        <c:v>9</c:v>
                      </c:pt>
                      <c:pt idx="13">
                        <c:v>10</c:v>
                      </c:pt>
                      <c:pt idx="14">
                        <c:v>10</c:v>
                      </c:pt>
                      <c:pt idx="15">
                        <c:v>8</c:v>
                      </c:pt>
                      <c:pt idx="16">
                        <c:v>8</c:v>
                      </c:pt>
                      <c:pt idx="17">
                        <c:v>5</c:v>
                      </c:pt>
                      <c:pt idx="18">
                        <c:v>8</c:v>
                      </c:pt>
                      <c:pt idx="19">
                        <c:v>7</c:v>
                      </c:pt>
                      <c:pt idx="20">
                        <c:v>6</c:v>
                      </c:pt>
                      <c:pt idx="21" formatCode="0">
                        <c:v>6.98</c:v>
                      </c:pt>
                    </c:numCache>
                  </c:numRef>
                </c:val>
                <c:smooth val="0"/>
                <c:extLst xmlns:c15="http://schemas.microsoft.com/office/drawing/2012/chart">
                  <c:ext xmlns:c16="http://schemas.microsoft.com/office/drawing/2014/chart" uri="{C3380CC4-5D6E-409C-BE32-E72D297353CC}">
                    <c16:uniqueId val="{00000008-EE91-4A9B-9D9E-57AA1FED7E54}"/>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'Personal concerns over time'!$A$31</c15:sqref>
                        </c15:formulaRef>
                      </c:ext>
                    </c:extLst>
                    <c:strCache>
                      <c:ptCount val="1"/>
                      <c:pt idx="0">
                        <c:v>Not enough being done for young people</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'Personal concerns over time'!$B$23:$W$23</c15:sqref>
                        </c15:formulaRef>
                      </c:ext>
                    </c:extLst>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2023</c:v>
                      </c:pt>
                    </c:numCache>
                  </c:numRef>
                </c:cat>
                <c:val>
                  <c:numRef>
                    <c:extLst xmlns:c15="http://schemas.microsoft.com/office/drawing/2012/chart">
                      <c:ext xmlns:c15="http://schemas.microsoft.com/office/drawing/2012/chart" uri="{02D57815-91ED-43cb-92C2-25804820EDAC}">
                        <c15:formulaRef>
                          <c15:sqref>'Personal concerns over time'!$B$31:$W$31</c15:sqref>
                        </c15:formulaRef>
                      </c:ext>
                    </c:extLst>
                    <c:numCache>
                      <c:formatCode>General</c:formatCode>
                      <c:ptCount val="22"/>
                      <c:pt idx="0">
                        <c:v>0</c:v>
                      </c:pt>
                      <c:pt idx="1">
                        <c:v>0</c:v>
                      </c:pt>
                      <c:pt idx="2">
                        <c:v>0</c:v>
                      </c:pt>
                      <c:pt idx="3">
                        <c:v>0</c:v>
                      </c:pt>
                      <c:pt idx="4">
                        <c:v>0</c:v>
                      </c:pt>
                      <c:pt idx="5">
                        <c:v>0</c:v>
                      </c:pt>
                      <c:pt idx="6">
                        <c:v>0</c:v>
                      </c:pt>
                      <c:pt idx="7">
                        <c:v>0</c:v>
                      </c:pt>
                      <c:pt idx="8">
                        <c:v>20</c:v>
                      </c:pt>
                      <c:pt idx="9">
                        <c:v>17</c:v>
                      </c:pt>
                      <c:pt idx="10">
                        <c:v>16</c:v>
                      </c:pt>
                      <c:pt idx="11">
                        <c:v>16</c:v>
                      </c:pt>
                      <c:pt idx="12">
                        <c:v>18</c:v>
                      </c:pt>
                      <c:pt idx="13">
                        <c:v>20</c:v>
                      </c:pt>
                      <c:pt idx="14">
                        <c:v>19</c:v>
                      </c:pt>
                      <c:pt idx="15">
                        <c:v>16</c:v>
                      </c:pt>
                      <c:pt idx="16">
                        <c:v>12</c:v>
                      </c:pt>
                      <c:pt idx="17">
                        <c:v>9</c:v>
                      </c:pt>
                      <c:pt idx="18">
                        <c:v>16</c:v>
                      </c:pt>
                      <c:pt idx="19">
                        <c:v>20</c:v>
                      </c:pt>
                      <c:pt idx="20">
                        <c:v>19</c:v>
                      </c:pt>
                      <c:pt idx="21" formatCode="0">
                        <c:v>0</c:v>
                      </c:pt>
                    </c:numCache>
                  </c:numRef>
                </c:val>
                <c:smooth val="0"/>
                <c:extLst xmlns:c15="http://schemas.microsoft.com/office/drawing/2012/chart">
                  <c:ext xmlns:c16="http://schemas.microsoft.com/office/drawing/2014/chart" uri="{C3380CC4-5D6E-409C-BE32-E72D297353CC}">
                    <c16:uniqueId val="{00000009-EE91-4A9B-9D9E-57AA1FED7E54}"/>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'Personal concerns over time'!$A$32</c15:sqref>
                        </c15:formulaRef>
                      </c:ext>
                    </c:extLst>
                    <c:strCache>
                      <c:ptCount val="1"/>
                      <c:pt idx="0">
                        <c:v>Number of homeless people</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'Personal concerns over time'!$B$23:$W$23</c15:sqref>
                        </c15:formulaRef>
                      </c:ext>
                    </c:extLst>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2023</c:v>
                      </c:pt>
                    </c:numCache>
                  </c:numRef>
                </c:cat>
                <c:val>
                  <c:numRef>
                    <c:extLst xmlns:c15="http://schemas.microsoft.com/office/drawing/2012/chart">
                      <c:ext xmlns:c15="http://schemas.microsoft.com/office/drawing/2012/chart" uri="{02D57815-91ED-43cb-92C2-25804820EDAC}">
                        <c15:formulaRef>
                          <c15:sqref>'Personal concerns over time'!$B$32:$W$32</c15:sqref>
                        </c15:formulaRef>
                      </c:ext>
                    </c:extLst>
                    <c:numCache>
                      <c:formatCode>General</c:formatCode>
                      <c:ptCount val="22"/>
                      <c:pt idx="0">
                        <c:v>12</c:v>
                      </c:pt>
                      <c:pt idx="1">
                        <c:v>9</c:v>
                      </c:pt>
                      <c:pt idx="2">
                        <c:v>9</c:v>
                      </c:pt>
                      <c:pt idx="3">
                        <c:v>8</c:v>
                      </c:pt>
                      <c:pt idx="4">
                        <c:v>9</c:v>
                      </c:pt>
                      <c:pt idx="5">
                        <c:v>10</c:v>
                      </c:pt>
                      <c:pt idx="6">
                        <c:v>8</c:v>
                      </c:pt>
                      <c:pt idx="7">
                        <c:v>9</c:v>
                      </c:pt>
                      <c:pt idx="8">
                        <c:v>10</c:v>
                      </c:pt>
                      <c:pt idx="9">
                        <c:v>7</c:v>
                      </c:pt>
                      <c:pt idx="10">
                        <c:v>11</c:v>
                      </c:pt>
                      <c:pt idx="11">
                        <c:v>9</c:v>
                      </c:pt>
                      <c:pt idx="12">
                        <c:v>8</c:v>
                      </c:pt>
                      <c:pt idx="13">
                        <c:v>9</c:v>
                      </c:pt>
                      <c:pt idx="14">
                        <c:v>9</c:v>
                      </c:pt>
                      <c:pt idx="15">
                        <c:v>14</c:v>
                      </c:pt>
                      <c:pt idx="16">
                        <c:v>12</c:v>
                      </c:pt>
                      <c:pt idx="17">
                        <c:v>11</c:v>
                      </c:pt>
                      <c:pt idx="18">
                        <c:v>14</c:v>
                      </c:pt>
                      <c:pt idx="19">
                        <c:v>16</c:v>
                      </c:pt>
                      <c:pt idx="20">
                        <c:v>19</c:v>
                      </c:pt>
                      <c:pt idx="21" formatCode="0">
                        <c:v>16.690000000000001</c:v>
                      </c:pt>
                    </c:numCache>
                  </c:numRef>
                </c:val>
                <c:smooth val="0"/>
                <c:extLst xmlns:c15="http://schemas.microsoft.com/office/drawing/2012/chart">
                  <c:ext xmlns:c16="http://schemas.microsoft.com/office/drawing/2014/chart" uri="{C3380CC4-5D6E-409C-BE32-E72D297353CC}">
                    <c16:uniqueId val="{0000000A-EE91-4A9B-9D9E-57AA1FED7E54}"/>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'Personal concerns over time'!$A$33</c15:sqref>
                        </c15:formulaRef>
                      </c:ext>
                    </c:extLst>
                    <c:strCache>
                      <c:ptCount val="1"/>
                      <c:pt idx="0">
                        <c:v>Pollution of the environment</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'Personal concerns over time'!$B$23:$W$23</c15:sqref>
                        </c15:formulaRef>
                      </c:ext>
                    </c:extLst>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2023</c:v>
                      </c:pt>
                    </c:numCache>
                  </c:numRef>
                </c:cat>
                <c:val>
                  <c:numRef>
                    <c:extLst xmlns:c15="http://schemas.microsoft.com/office/drawing/2012/chart">
                      <c:ext xmlns:c15="http://schemas.microsoft.com/office/drawing/2012/chart" uri="{02D57815-91ED-43cb-92C2-25804820EDAC}">
                        <c15:formulaRef>
                          <c15:sqref>'Personal concerns over time'!$B$33:$W$33</c15:sqref>
                        </c15:formulaRef>
                      </c:ext>
                    </c:extLst>
                    <c:numCache>
                      <c:formatCode>General</c:formatCode>
                      <c:ptCount val="22"/>
                      <c:pt idx="0">
                        <c:v>0</c:v>
                      </c:pt>
                      <c:pt idx="1">
                        <c:v>0</c:v>
                      </c:pt>
                      <c:pt idx="2">
                        <c:v>0</c:v>
                      </c:pt>
                      <c:pt idx="3">
                        <c:v>13</c:v>
                      </c:pt>
                      <c:pt idx="4">
                        <c:v>12</c:v>
                      </c:pt>
                      <c:pt idx="5">
                        <c:v>14</c:v>
                      </c:pt>
                      <c:pt idx="6">
                        <c:v>12</c:v>
                      </c:pt>
                      <c:pt idx="7">
                        <c:v>13</c:v>
                      </c:pt>
                      <c:pt idx="8">
                        <c:v>15</c:v>
                      </c:pt>
                      <c:pt idx="9">
                        <c:v>14</c:v>
                      </c:pt>
                      <c:pt idx="10">
                        <c:v>17</c:v>
                      </c:pt>
                      <c:pt idx="11">
                        <c:v>13</c:v>
                      </c:pt>
                      <c:pt idx="12">
                        <c:v>11</c:v>
                      </c:pt>
                      <c:pt idx="13">
                        <c:v>8</c:v>
                      </c:pt>
                      <c:pt idx="14">
                        <c:v>12</c:v>
                      </c:pt>
                      <c:pt idx="15">
                        <c:v>16</c:v>
                      </c:pt>
                      <c:pt idx="16">
                        <c:v>13</c:v>
                      </c:pt>
                      <c:pt idx="17">
                        <c:v>14</c:v>
                      </c:pt>
                      <c:pt idx="18">
                        <c:v>20</c:v>
                      </c:pt>
                      <c:pt idx="19">
                        <c:v>18</c:v>
                      </c:pt>
                      <c:pt idx="20">
                        <c:v>16</c:v>
                      </c:pt>
                      <c:pt idx="21" formatCode="0">
                        <c:v>4.9800000000000004</c:v>
                      </c:pt>
                    </c:numCache>
                  </c:numRef>
                </c:val>
                <c:smooth val="0"/>
                <c:extLst xmlns:c15="http://schemas.microsoft.com/office/drawing/2012/chart">
                  <c:ext xmlns:c16="http://schemas.microsoft.com/office/drawing/2014/chart" uri="{C3380CC4-5D6E-409C-BE32-E72D297353CC}">
                    <c16:uniqueId val="{0000000B-EE91-4A9B-9D9E-57AA1FED7E54}"/>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'Personal concerns over time'!$A$34</c15:sqref>
                        </c15:formulaRef>
                      </c:ext>
                    </c:extLst>
                    <c:strCache>
                      <c:ptCount val="1"/>
                      <c:pt idx="0">
                        <c:v>Poor public transport</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'Personal concerns over time'!$B$23:$W$23</c15:sqref>
                        </c15:formulaRef>
                      </c:ext>
                    </c:extLst>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2023</c:v>
                      </c:pt>
                    </c:numCache>
                  </c:numRef>
                </c:cat>
                <c:val>
                  <c:numRef>
                    <c:extLst xmlns:c15="http://schemas.microsoft.com/office/drawing/2012/chart">
                      <c:ext xmlns:c15="http://schemas.microsoft.com/office/drawing/2012/chart" uri="{02D57815-91ED-43cb-92C2-25804820EDAC}">
                        <c15:formulaRef>
                          <c15:sqref>'Personal concerns over time'!$B$34:$W$34</c15:sqref>
                        </c15:formulaRef>
                      </c:ext>
                    </c:extLst>
                    <c:numCache>
                      <c:formatCode>General</c:formatCode>
                      <c:ptCount val="22"/>
                      <c:pt idx="0">
                        <c:v>13</c:v>
                      </c:pt>
                      <c:pt idx="1">
                        <c:v>13</c:v>
                      </c:pt>
                      <c:pt idx="2">
                        <c:v>16</c:v>
                      </c:pt>
                      <c:pt idx="3">
                        <c:v>17</c:v>
                      </c:pt>
                      <c:pt idx="4">
                        <c:v>20</c:v>
                      </c:pt>
                      <c:pt idx="5">
                        <c:v>13</c:v>
                      </c:pt>
                      <c:pt idx="6">
                        <c:v>8</c:v>
                      </c:pt>
                      <c:pt idx="7">
                        <c:v>5</c:v>
                      </c:pt>
                      <c:pt idx="8">
                        <c:v>10</c:v>
                      </c:pt>
                      <c:pt idx="9">
                        <c:v>8</c:v>
                      </c:pt>
                      <c:pt idx="10">
                        <c:v>11</c:v>
                      </c:pt>
                      <c:pt idx="11">
                        <c:v>8</c:v>
                      </c:pt>
                      <c:pt idx="12">
                        <c:v>8</c:v>
                      </c:pt>
                      <c:pt idx="13">
                        <c:v>5</c:v>
                      </c:pt>
                      <c:pt idx="14">
                        <c:v>5</c:v>
                      </c:pt>
                      <c:pt idx="15">
                        <c:v>6</c:v>
                      </c:pt>
                      <c:pt idx="16">
                        <c:v>4</c:v>
                      </c:pt>
                      <c:pt idx="17">
                        <c:v>5</c:v>
                      </c:pt>
                      <c:pt idx="18">
                        <c:v>3</c:v>
                      </c:pt>
                      <c:pt idx="19">
                        <c:v>4</c:v>
                      </c:pt>
                      <c:pt idx="20">
                        <c:v>3</c:v>
                      </c:pt>
                      <c:pt idx="21" formatCode="0">
                        <c:v>2.7</c:v>
                      </c:pt>
                    </c:numCache>
                  </c:numRef>
                </c:val>
                <c:smooth val="0"/>
                <c:extLst xmlns:c15="http://schemas.microsoft.com/office/drawing/2012/chart">
                  <c:ext xmlns:c16="http://schemas.microsoft.com/office/drawing/2014/chart" uri="{C3380CC4-5D6E-409C-BE32-E72D297353CC}">
                    <c16:uniqueId val="{0000000C-EE91-4A9B-9D9E-57AA1FED7E54}"/>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'Personal concerns over time'!$A$37</c15:sqref>
                        </c15:formulaRef>
                      </c:ext>
                    </c:extLst>
                    <c:strCache>
                      <c:ptCount val="1"/>
                      <c:pt idx="0">
                        <c:v>Standard of education</c:v>
                      </c:pt>
                    </c:strCache>
                  </c:strRef>
                </c:tx>
                <c:spPr>
                  <a:ln w="28575" cap="rnd">
                    <a:solidFill>
                      <a:schemeClr val="accent2">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'Personal concerns over time'!$B$23:$W$23</c15:sqref>
                        </c15:formulaRef>
                      </c:ext>
                    </c:extLst>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2023</c:v>
                      </c:pt>
                    </c:numCache>
                  </c:numRef>
                </c:cat>
                <c:val>
                  <c:numRef>
                    <c:extLst xmlns:c15="http://schemas.microsoft.com/office/drawing/2012/chart">
                      <c:ext xmlns:c15="http://schemas.microsoft.com/office/drawing/2012/chart" uri="{02D57815-91ED-43cb-92C2-25804820EDAC}">
                        <c15:formulaRef>
                          <c15:sqref>'Personal concerns over time'!$B$37:$W$37</c15:sqref>
                        </c15:formulaRef>
                      </c:ext>
                    </c:extLst>
                    <c:numCache>
                      <c:formatCode>General</c:formatCode>
                      <c:ptCount val="22"/>
                      <c:pt idx="0">
                        <c:v>0</c:v>
                      </c:pt>
                      <c:pt idx="1">
                        <c:v>0</c:v>
                      </c:pt>
                      <c:pt idx="2">
                        <c:v>0</c:v>
                      </c:pt>
                      <c:pt idx="3">
                        <c:v>16</c:v>
                      </c:pt>
                      <c:pt idx="4">
                        <c:v>15</c:v>
                      </c:pt>
                      <c:pt idx="5">
                        <c:v>14</c:v>
                      </c:pt>
                      <c:pt idx="6">
                        <c:v>9</c:v>
                      </c:pt>
                      <c:pt idx="7">
                        <c:v>11</c:v>
                      </c:pt>
                      <c:pt idx="8">
                        <c:v>14</c:v>
                      </c:pt>
                      <c:pt idx="9">
                        <c:v>11</c:v>
                      </c:pt>
                      <c:pt idx="10">
                        <c:v>14</c:v>
                      </c:pt>
                      <c:pt idx="11">
                        <c:v>11</c:v>
                      </c:pt>
                      <c:pt idx="12">
                        <c:v>13</c:v>
                      </c:pt>
                      <c:pt idx="13">
                        <c:v>10</c:v>
                      </c:pt>
                      <c:pt idx="14">
                        <c:v>11</c:v>
                      </c:pt>
                      <c:pt idx="15">
                        <c:v>10</c:v>
                      </c:pt>
                      <c:pt idx="16">
                        <c:v>10</c:v>
                      </c:pt>
                      <c:pt idx="17">
                        <c:v>6</c:v>
                      </c:pt>
                      <c:pt idx="18">
                        <c:v>4</c:v>
                      </c:pt>
                      <c:pt idx="19">
                        <c:v>5</c:v>
                      </c:pt>
                      <c:pt idx="20">
                        <c:v>5</c:v>
                      </c:pt>
                      <c:pt idx="21" formatCode="0">
                        <c:v>5</c:v>
                      </c:pt>
                    </c:numCache>
                  </c:numRef>
                </c:val>
                <c:smooth val="0"/>
                <c:extLst xmlns:c15="http://schemas.microsoft.com/office/drawing/2012/chart">
                  <c:ext xmlns:c16="http://schemas.microsoft.com/office/drawing/2014/chart" uri="{C3380CC4-5D6E-409C-BE32-E72D297353CC}">
                    <c16:uniqueId val="{0000000D-EE91-4A9B-9D9E-57AA1FED7E54}"/>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'Personal concerns over time'!$A$38</c15:sqref>
                        </c15:formulaRef>
                      </c:ext>
                    </c:extLst>
                    <c:strCache>
                      <c:ptCount val="1"/>
                      <c:pt idx="0">
                        <c:v>Traffic congestion</c:v>
                      </c:pt>
                    </c:strCache>
                  </c:strRef>
                </c:tx>
                <c:spPr>
                  <a:ln w="28575" cap="rnd">
                    <a:solidFill>
                      <a:schemeClr val="accent3">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'Personal concerns over time'!$B$23:$W$23</c15:sqref>
                        </c15:formulaRef>
                      </c:ext>
                    </c:extLst>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2023</c:v>
                      </c:pt>
                    </c:numCache>
                  </c:numRef>
                </c:cat>
                <c:val>
                  <c:numRef>
                    <c:extLst xmlns:c15="http://schemas.microsoft.com/office/drawing/2012/chart">
                      <c:ext xmlns:c15="http://schemas.microsoft.com/office/drawing/2012/chart" uri="{02D57815-91ED-43cb-92C2-25804820EDAC}">
                        <c15:formulaRef>
                          <c15:sqref>'Personal concerns over time'!$B$38:$W$38</c15:sqref>
                        </c15:formulaRef>
                      </c:ext>
                    </c:extLst>
                    <c:numCache>
                      <c:formatCode>General</c:formatCode>
                      <c:ptCount val="22"/>
                      <c:pt idx="0">
                        <c:v>18</c:v>
                      </c:pt>
                      <c:pt idx="1">
                        <c:v>20</c:v>
                      </c:pt>
                      <c:pt idx="2">
                        <c:v>18</c:v>
                      </c:pt>
                      <c:pt idx="3">
                        <c:v>17</c:v>
                      </c:pt>
                      <c:pt idx="4">
                        <c:v>18</c:v>
                      </c:pt>
                      <c:pt idx="5">
                        <c:v>16</c:v>
                      </c:pt>
                      <c:pt idx="6">
                        <c:v>15</c:v>
                      </c:pt>
                      <c:pt idx="7">
                        <c:v>15</c:v>
                      </c:pt>
                      <c:pt idx="8">
                        <c:v>15</c:v>
                      </c:pt>
                      <c:pt idx="9">
                        <c:v>18</c:v>
                      </c:pt>
                      <c:pt idx="10">
                        <c:v>15</c:v>
                      </c:pt>
                      <c:pt idx="11">
                        <c:v>16</c:v>
                      </c:pt>
                      <c:pt idx="12">
                        <c:v>13</c:v>
                      </c:pt>
                      <c:pt idx="13">
                        <c:v>13</c:v>
                      </c:pt>
                      <c:pt idx="14">
                        <c:v>12</c:v>
                      </c:pt>
                      <c:pt idx="15">
                        <c:v>14</c:v>
                      </c:pt>
                      <c:pt idx="16">
                        <c:v>15</c:v>
                      </c:pt>
                      <c:pt idx="17">
                        <c:v>17</c:v>
                      </c:pt>
                      <c:pt idx="18">
                        <c:v>17</c:v>
                      </c:pt>
                      <c:pt idx="19">
                        <c:v>17</c:v>
                      </c:pt>
                      <c:pt idx="20">
                        <c:v>11</c:v>
                      </c:pt>
                      <c:pt idx="21" formatCode="0">
                        <c:v>12.13</c:v>
                      </c:pt>
                    </c:numCache>
                  </c:numRef>
                </c:val>
                <c:smooth val="0"/>
                <c:extLst xmlns:c15="http://schemas.microsoft.com/office/drawing/2012/chart">
                  <c:ext xmlns:c16="http://schemas.microsoft.com/office/drawing/2014/chart" uri="{C3380CC4-5D6E-409C-BE32-E72D297353CC}">
                    <c16:uniqueId val="{0000000E-EE91-4A9B-9D9E-57AA1FED7E54}"/>
                  </c:ext>
                </c:extLst>
              </c15:ser>
            </c15:filteredLineSeries>
          </c:ext>
        </c:extLst>
      </c:lineChart>
      <c:catAx>
        <c:axId val="207139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1393551"/>
        <c:crosses val="autoZero"/>
        <c:auto val="1"/>
        <c:lblAlgn val="ctr"/>
        <c:lblOffset val="100"/>
        <c:noMultiLvlLbl val="0"/>
      </c:catAx>
      <c:valAx>
        <c:axId val="20713935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13925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Raleway" pitchFamily="2"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9CF412-3E62-43AA-ACB0-03AD96B3B816}"/>
              </a:ext>
            </a:extLst>
          </p:cNvPr>
          <p:cNvSpPr>
            <a:spLocks noGrp="1"/>
          </p:cNvSpPr>
          <p:nvPr>
            <p:ph type="hdr" sz="quarter"/>
          </p:nvPr>
        </p:nvSpPr>
        <p:spPr>
          <a:xfrm>
            <a:off x="0" y="0"/>
            <a:ext cx="2945659" cy="498057"/>
          </a:xfrm>
          <a:prstGeom prst="rect">
            <a:avLst/>
          </a:prstGeom>
        </p:spPr>
        <p:txBody>
          <a:bodyPr vert="horz" lIns="108333" tIns="54167" rIns="108333" bIns="54167" rtlCol="0"/>
          <a:lstStyle>
            <a:lvl1pPr algn="l">
              <a:defRPr sz="1400"/>
            </a:lvl1pPr>
          </a:lstStyle>
          <a:p>
            <a:r>
              <a:rPr lang="en-GB"/>
              <a:t>Tower Hamlets Strategic Plan 2020-23</a:t>
            </a:r>
          </a:p>
        </p:txBody>
      </p:sp>
      <p:sp>
        <p:nvSpPr>
          <p:cNvPr id="3" name="Date Placeholder 2">
            <a:extLst>
              <a:ext uri="{FF2B5EF4-FFF2-40B4-BE49-F238E27FC236}">
                <a16:creationId xmlns:a16="http://schemas.microsoft.com/office/drawing/2014/main" id="{69AF3FC9-C8C9-4F89-BE27-1D25DB7AFEA8}"/>
              </a:ext>
            </a:extLst>
          </p:cNvPr>
          <p:cNvSpPr>
            <a:spLocks noGrp="1"/>
          </p:cNvSpPr>
          <p:nvPr>
            <p:ph type="dt" sz="quarter" idx="1"/>
          </p:nvPr>
        </p:nvSpPr>
        <p:spPr>
          <a:xfrm>
            <a:off x="3850445" y="0"/>
            <a:ext cx="2945659" cy="498057"/>
          </a:xfrm>
          <a:prstGeom prst="rect">
            <a:avLst/>
          </a:prstGeom>
        </p:spPr>
        <p:txBody>
          <a:bodyPr vert="horz" lIns="108333" tIns="54167" rIns="108333" bIns="54167" rtlCol="0"/>
          <a:lstStyle>
            <a:lvl1pPr algn="r">
              <a:defRPr sz="1400"/>
            </a:lvl1pPr>
          </a:lstStyle>
          <a:p>
            <a:fld id="{EEBC636A-1D0D-437A-9ECA-CAFA21F4AE6E}" type="datetimeFigureOut">
              <a:rPr lang="en-GB" smtClean="0"/>
              <a:t>17/10/2023</a:t>
            </a:fld>
            <a:endParaRPr lang="en-GB"/>
          </a:p>
        </p:txBody>
      </p:sp>
      <p:sp>
        <p:nvSpPr>
          <p:cNvPr id="4" name="Footer Placeholder 3">
            <a:extLst>
              <a:ext uri="{FF2B5EF4-FFF2-40B4-BE49-F238E27FC236}">
                <a16:creationId xmlns:a16="http://schemas.microsoft.com/office/drawing/2014/main" id="{85FBF5AF-EF68-4A45-8666-43DD6E434357}"/>
              </a:ext>
            </a:extLst>
          </p:cNvPr>
          <p:cNvSpPr>
            <a:spLocks noGrp="1"/>
          </p:cNvSpPr>
          <p:nvPr>
            <p:ph type="ftr" sz="quarter" idx="2"/>
          </p:nvPr>
        </p:nvSpPr>
        <p:spPr>
          <a:xfrm>
            <a:off x="0" y="9428586"/>
            <a:ext cx="2945659" cy="498056"/>
          </a:xfrm>
          <a:prstGeom prst="rect">
            <a:avLst/>
          </a:prstGeom>
        </p:spPr>
        <p:txBody>
          <a:bodyPr vert="horz" lIns="108333" tIns="54167" rIns="108333" bIns="54167" rtlCol="0" anchor="b"/>
          <a:lstStyle>
            <a:lvl1pPr algn="l">
              <a:defRPr sz="1400"/>
            </a:lvl1pPr>
          </a:lstStyle>
          <a:p>
            <a:r>
              <a:rPr lang="en-GB"/>
              <a:t>Tower Hamlets Strategic Plan </a:t>
            </a:r>
          </a:p>
        </p:txBody>
      </p:sp>
      <p:sp>
        <p:nvSpPr>
          <p:cNvPr id="5" name="Slide Number Placeholder 4">
            <a:extLst>
              <a:ext uri="{FF2B5EF4-FFF2-40B4-BE49-F238E27FC236}">
                <a16:creationId xmlns:a16="http://schemas.microsoft.com/office/drawing/2014/main" id="{17BB1748-03D2-4B66-ADC6-2D3E3808EB34}"/>
              </a:ext>
            </a:extLst>
          </p:cNvPr>
          <p:cNvSpPr>
            <a:spLocks noGrp="1"/>
          </p:cNvSpPr>
          <p:nvPr>
            <p:ph type="sldNum" sz="quarter" idx="3"/>
          </p:nvPr>
        </p:nvSpPr>
        <p:spPr>
          <a:xfrm>
            <a:off x="3850445" y="9428586"/>
            <a:ext cx="2945659" cy="498056"/>
          </a:xfrm>
          <a:prstGeom prst="rect">
            <a:avLst/>
          </a:prstGeom>
        </p:spPr>
        <p:txBody>
          <a:bodyPr vert="horz" lIns="108333" tIns="54167" rIns="108333" bIns="54167" rtlCol="0" anchor="b"/>
          <a:lstStyle>
            <a:lvl1pPr algn="r">
              <a:defRPr sz="1400"/>
            </a:lvl1pPr>
          </a:lstStyle>
          <a:p>
            <a:fld id="{E9EFCDD1-891B-43D1-84DB-04DC49BB0724}" type="slidenum">
              <a:rPr lang="en-GB" smtClean="0"/>
              <a:t>‹#›</a:t>
            </a:fld>
            <a:endParaRPr lang="en-GB"/>
          </a:p>
        </p:txBody>
      </p:sp>
    </p:spTree>
    <p:extLst>
      <p:ext uri="{BB962C8B-B14F-4D97-AF65-F5344CB8AC3E}">
        <p14:creationId xmlns:p14="http://schemas.microsoft.com/office/powerpoint/2010/main" val="257613157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7"/>
          </a:xfrm>
          <a:prstGeom prst="rect">
            <a:avLst/>
          </a:prstGeom>
        </p:spPr>
        <p:txBody>
          <a:bodyPr vert="horz" lIns="108333" tIns="54167" rIns="108333" bIns="54167" rtlCol="0"/>
          <a:lstStyle>
            <a:lvl1pPr algn="l">
              <a:defRPr sz="1400"/>
            </a:lvl1pPr>
          </a:lstStyle>
          <a:p>
            <a:r>
              <a:rPr lang="en-GB"/>
              <a:t>Tower Hamlets Strategic Plan 2020-23</a:t>
            </a:r>
          </a:p>
        </p:txBody>
      </p:sp>
      <p:sp>
        <p:nvSpPr>
          <p:cNvPr id="3" name="Date Placeholder 2"/>
          <p:cNvSpPr>
            <a:spLocks noGrp="1"/>
          </p:cNvSpPr>
          <p:nvPr>
            <p:ph type="dt" idx="1"/>
          </p:nvPr>
        </p:nvSpPr>
        <p:spPr>
          <a:xfrm>
            <a:off x="3850445" y="0"/>
            <a:ext cx="2945659" cy="498057"/>
          </a:xfrm>
          <a:prstGeom prst="rect">
            <a:avLst/>
          </a:prstGeom>
        </p:spPr>
        <p:txBody>
          <a:bodyPr vert="horz" lIns="108333" tIns="54167" rIns="108333" bIns="54167" rtlCol="0"/>
          <a:lstStyle>
            <a:lvl1pPr algn="r">
              <a:defRPr sz="1400"/>
            </a:lvl1pPr>
          </a:lstStyle>
          <a:p>
            <a:fld id="{302A990D-BBAE-48FC-B8F4-DFE3D9A35B2F}" type="datetimeFigureOut">
              <a:rPr lang="en-GB" smtClean="0"/>
              <a:t>17/10/2023</a:t>
            </a:fld>
            <a:endParaRPr lang="en-GB"/>
          </a:p>
        </p:txBody>
      </p:sp>
      <p:sp>
        <p:nvSpPr>
          <p:cNvPr id="4" name="Slide Image Placeholder 3"/>
          <p:cNvSpPr>
            <a:spLocks noGrp="1" noRot="1" noChangeAspect="1"/>
          </p:cNvSpPr>
          <p:nvPr>
            <p:ph type="sldImg" idx="2"/>
          </p:nvPr>
        </p:nvSpPr>
        <p:spPr>
          <a:xfrm>
            <a:off x="979488" y="1241425"/>
            <a:ext cx="4840287" cy="3351213"/>
          </a:xfrm>
          <a:prstGeom prst="rect">
            <a:avLst/>
          </a:prstGeom>
          <a:noFill/>
          <a:ln w="12700">
            <a:solidFill>
              <a:prstClr val="black"/>
            </a:solidFill>
          </a:ln>
        </p:spPr>
        <p:txBody>
          <a:bodyPr vert="horz" lIns="108333" tIns="54167" rIns="108333" bIns="54167"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108333" tIns="54167" rIns="108333" bIns="5416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6"/>
            <a:ext cx="2945659" cy="498056"/>
          </a:xfrm>
          <a:prstGeom prst="rect">
            <a:avLst/>
          </a:prstGeom>
        </p:spPr>
        <p:txBody>
          <a:bodyPr vert="horz" lIns="108333" tIns="54167" rIns="108333" bIns="54167" rtlCol="0" anchor="b"/>
          <a:lstStyle>
            <a:lvl1pPr algn="l">
              <a:defRPr sz="1400"/>
            </a:lvl1pPr>
          </a:lstStyle>
          <a:p>
            <a:r>
              <a:rPr lang="en-GB"/>
              <a:t>Tower Hamlets Strategic Plan </a:t>
            </a:r>
          </a:p>
        </p:txBody>
      </p:sp>
      <p:sp>
        <p:nvSpPr>
          <p:cNvPr id="7" name="Slide Number Placeholder 6"/>
          <p:cNvSpPr>
            <a:spLocks noGrp="1"/>
          </p:cNvSpPr>
          <p:nvPr>
            <p:ph type="sldNum" sz="quarter" idx="5"/>
          </p:nvPr>
        </p:nvSpPr>
        <p:spPr>
          <a:xfrm>
            <a:off x="3850445" y="9428586"/>
            <a:ext cx="2945659" cy="498056"/>
          </a:xfrm>
          <a:prstGeom prst="rect">
            <a:avLst/>
          </a:prstGeom>
        </p:spPr>
        <p:txBody>
          <a:bodyPr vert="horz" lIns="108333" tIns="54167" rIns="108333" bIns="54167" rtlCol="0" anchor="b"/>
          <a:lstStyle>
            <a:lvl1pPr algn="r">
              <a:defRPr sz="1400"/>
            </a:lvl1pPr>
          </a:lstStyle>
          <a:p>
            <a:fld id="{5CD980F2-9369-4965-9A92-FAC872D0F2AF}" type="slidenum">
              <a:rPr lang="en-GB" smtClean="0"/>
              <a:t>‹#›</a:t>
            </a:fld>
            <a:endParaRPr lang="en-GB"/>
          </a:p>
        </p:txBody>
      </p:sp>
    </p:spTree>
    <p:extLst>
      <p:ext uri="{BB962C8B-B14F-4D97-AF65-F5344CB8AC3E}">
        <p14:creationId xmlns:p14="http://schemas.microsoft.com/office/powerpoint/2010/main" val="223201670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1</a:t>
            </a:fld>
            <a:endParaRPr lang="en-GB"/>
          </a:p>
        </p:txBody>
      </p:sp>
      <p:sp>
        <p:nvSpPr>
          <p:cNvPr id="8" name="Notes Placeholder 7">
            <a:extLst>
              <a:ext uri="{FF2B5EF4-FFF2-40B4-BE49-F238E27FC236}">
                <a16:creationId xmlns:a16="http://schemas.microsoft.com/office/drawing/2014/main" id="{505F94A2-8D01-4512-9016-44C1DA4FEBB1}"/>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173426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10</a:t>
            </a:fld>
            <a:endParaRPr lang="en-GB"/>
          </a:p>
        </p:txBody>
      </p:sp>
      <p:sp>
        <p:nvSpPr>
          <p:cNvPr id="8" name="Notes Placeholder 7">
            <a:extLst>
              <a:ext uri="{FF2B5EF4-FFF2-40B4-BE49-F238E27FC236}">
                <a16:creationId xmlns:a16="http://schemas.microsoft.com/office/drawing/2014/main" id="{10DF59A7-EF10-CDFE-8DCD-1E95288A9C1D}"/>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4046703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11</a:t>
            </a:fld>
            <a:endParaRPr lang="en-GB"/>
          </a:p>
        </p:txBody>
      </p:sp>
      <p:sp>
        <p:nvSpPr>
          <p:cNvPr id="8" name="Notes Placeholder 7">
            <a:extLst>
              <a:ext uri="{FF2B5EF4-FFF2-40B4-BE49-F238E27FC236}">
                <a16:creationId xmlns:a16="http://schemas.microsoft.com/office/drawing/2014/main" id="{E2173C25-37B2-0E6E-1E95-8030A1724C7B}"/>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136918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12</a:t>
            </a:fld>
            <a:endParaRPr lang="en-GB"/>
          </a:p>
        </p:txBody>
      </p:sp>
      <p:sp>
        <p:nvSpPr>
          <p:cNvPr id="8" name="Notes Placeholder 7">
            <a:extLst>
              <a:ext uri="{FF2B5EF4-FFF2-40B4-BE49-F238E27FC236}">
                <a16:creationId xmlns:a16="http://schemas.microsoft.com/office/drawing/2014/main" id="{985A2B09-2171-AE68-8C7C-C4EFB840AC91}"/>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523365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13</a:t>
            </a:fld>
            <a:endParaRPr lang="en-GB"/>
          </a:p>
        </p:txBody>
      </p:sp>
      <p:sp>
        <p:nvSpPr>
          <p:cNvPr id="8" name="Notes Placeholder 7">
            <a:extLst>
              <a:ext uri="{FF2B5EF4-FFF2-40B4-BE49-F238E27FC236}">
                <a16:creationId xmlns:a16="http://schemas.microsoft.com/office/drawing/2014/main" id="{985A2B09-2171-AE68-8C7C-C4EFB840AC91}"/>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172526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14</a:t>
            </a:fld>
            <a:endParaRPr lang="en-GB"/>
          </a:p>
        </p:txBody>
      </p:sp>
      <p:sp>
        <p:nvSpPr>
          <p:cNvPr id="8" name="Notes Placeholder 7">
            <a:extLst>
              <a:ext uri="{FF2B5EF4-FFF2-40B4-BE49-F238E27FC236}">
                <a16:creationId xmlns:a16="http://schemas.microsoft.com/office/drawing/2014/main" id="{10DF59A7-EF10-CDFE-8DCD-1E95288A9C1D}"/>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001535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15</a:t>
            </a:fld>
            <a:endParaRPr lang="en-GB"/>
          </a:p>
        </p:txBody>
      </p:sp>
      <p:sp>
        <p:nvSpPr>
          <p:cNvPr id="8" name="Notes Placeholder 7">
            <a:extLst>
              <a:ext uri="{FF2B5EF4-FFF2-40B4-BE49-F238E27FC236}">
                <a16:creationId xmlns:a16="http://schemas.microsoft.com/office/drawing/2014/main" id="{985A2B09-2171-AE68-8C7C-C4EFB840AC91}"/>
              </a:ext>
            </a:extLst>
          </p:cNvPr>
          <p:cNvSpPr>
            <a:spLocks noGrp="1"/>
          </p:cNvSpPr>
          <p:nvPr>
            <p:ph type="body" sz="quarter" idx="3"/>
          </p:nvPr>
        </p:nvSpPr>
        <p:spPr/>
        <p:txBody>
          <a:bodyPr/>
          <a:lstStyle/>
          <a:p>
            <a:r>
              <a:rPr lang="en-GB"/>
              <a:t>For this table, positive responses have been aggregated, e.g. adding the percentage who Agree A Great Deal and Agree To Some Extent, for example.</a:t>
            </a:r>
          </a:p>
        </p:txBody>
      </p:sp>
    </p:spTree>
    <p:extLst>
      <p:ext uri="{BB962C8B-B14F-4D97-AF65-F5344CB8AC3E}">
        <p14:creationId xmlns:p14="http://schemas.microsoft.com/office/powerpoint/2010/main" val="2547002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16</a:t>
            </a:fld>
            <a:endParaRPr lang="en-GB"/>
          </a:p>
        </p:txBody>
      </p:sp>
      <p:sp>
        <p:nvSpPr>
          <p:cNvPr id="8" name="Notes Placeholder 7">
            <a:extLst>
              <a:ext uri="{FF2B5EF4-FFF2-40B4-BE49-F238E27FC236}">
                <a16:creationId xmlns:a16="http://schemas.microsoft.com/office/drawing/2014/main" id="{10DF59A7-EF10-CDFE-8DCD-1E95288A9C1D}"/>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359369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17</a:t>
            </a:fld>
            <a:endParaRPr lang="en-GB"/>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499210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18</a:t>
            </a:fld>
            <a:endParaRPr lang="en-GB"/>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873272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19</a:t>
            </a:fld>
            <a:endParaRPr lang="en-GB"/>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250630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2</a:t>
            </a:fld>
            <a:endParaRPr lang="en-GB"/>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007901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20</a:t>
            </a:fld>
            <a:endParaRPr lang="en-GB"/>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213055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21</a:t>
            </a:fld>
            <a:endParaRPr lang="en-GB"/>
          </a:p>
        </p:txBody>
      </p:sp>
      <p:sp>
        <p:nvSpPr>
          <p:cNvPr id="8" name="Notes Placeholder 7">
            <a:extLst>
              <a:ext uri="{FF2B5EF4-FFF2-40B4-BE49-F238E27FC236}">
                <a16:creationId xmlns:a16="http://schemas.microsoft.com/office/drawing/2014/main" id="{10DF59A7-EF10-CDFE-8DCD-1E95288A9C1D}"/>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035963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22</a:t>
            </a:fld>
            <a:endParaRPr lang="en-GB"/>
          </a:p>
        </p:txBody>
      </p:sp>
      <p:sp>
        <p:nvSpPr>
          <p:cNvPr id="8" name="Notes Placeholder 7">
            <a:extLst>
              <a:ext uri="{FF2B5EF4-FFF2-40B4-BE49-F238E27FC236}">
                <a16:creationId xmlns:a16="http://schemas.microsoft.com/office/drawing/2014/main" id="{FB88996A-D8FE-5CF2-C911-9B29725F559E}"/>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554308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23</a:t>
            </a:fld>
            <a:endParaRPr lang="en-GB"/>
          </a:p>
        </p:txBody>
      </p:sp>
      <p:sp>
        <p:nvSpPr>
          <p:cNvPr id="8" name="Notes Placeholder 7">
            <a:extLst>
              <a:ext uri="{FF2B5EF4-FFF2-40B4-BE49-F238E27FC236}">
                <a16:creationId xmlns:a16="http://schemas.microsoft.com/office/drawing/2014/main" id="{FB88996A-D8FE-5CF2-C911-9B29725F559E}"/>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721013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24</a:t>
            </a:fld>
            <a:endParaRPr lang="en-GB"/>
          </a:p>
        </p:txBody>
      </p:sp>
      <p:sp>
        <p:nvSpPr>
          <p:cNvPr id="8" name="Notes Placeholder 7">
            <a:extLst>
              <a:ext uri="{FF2B5EF4-FFF2-40B4-BE49-F238E27FC236}">
                <a16:creationId xmlns:a16="http://schemas.microsoft.com/office/drawing/2014/main" id="{8CFA2550-8948-2844-7418-6F126D47811F}"/>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88471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25</a:t>
            </a:fld>
            <a:endParaRPr lang="en-GB"/>
          </a:p>
        </p:txBody>
      </p:sp>
      <p:sp>
        <p:nvSpPr>
          <p:cNvPr id="8" name="Notes Placeholder 7">
            <a:extLst>
              <a:ext uri="{FF2B5EF4-FFF2-40B4-BE49-F238E27FC236}">
                <a16:creationId xmlns:a16="http://schemas.microsoft.com/office/drawing/2014/main" id="{8CFA2550-8948-2844-7418-6F126D47811F}"/>
              </a:ext>
            </a:extLst>
          </p:cNvPr>
          <p:cNvSpPr>
            <a:spLocks noGrp="1"/>
          </p:cNvSpPr>
          <p:nvPr>
            <p:ph type="body" sz="quarter" idx="3"/>
          </p:nvPr>
        </p:nvSpPr>
        <p:spPr/>
        <p:txBody>
          <a:bodyPr/>
          <a:lstStyle/>
          <a:p>
            <a:r>
              <a:rPr lang="en-GB"/>
              <a:t>The top rated 4 from 2023 plus health services to show the context in which the ARS was undertaken whereby services are under pressure and there is widespread public concern about the state.</a:t>
            </a:r>
          </a:p>
        </p:txBody>
      </p:sp>
    </p:spTree>
    <p:extLst>
      <p:ext uri="{BB962C8B-B14F-4D97-AF65-F5344CB8AC3E}">
        <p14:creationId xmlns:p14="http://schemas.microsoft.com/office/powerpoint/2010/main" val="470998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26</a:t>
            </a:fld>
            <a:endParaRPr lang="en-GB"/>
          </a:p>
        </p:txBody>
      </p:sp>
      <p:sp>
        <p:nvSpPr>
          <p:cNvPr id="8" name="Notes Placeholder 7">
            <a:extLst>
              <a:ext uri="{FF2B5EF4-FFF2-40B4-BE49-F238E27FC236}">
                <a16:creationId xmlns:a16="http://schemas.microsoft.com/office/drawing/2014/main" id="{8CFA2550-8948-2844-7418-6F126D47811F}"/>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776504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27</a:t>
            </a:fld>
            <a:endParaRPr lang="en-GB"/>
          </a:p>
        </p:txBody>
      </p:sp>
      <p:sp>
        <p:nvSpPr>
          <p:cNvPr id="8" name="Notes Placeholder 7">
            <a:extLst>
              <a:ext uri="{FF2B5EF4-FFF2-40B4-BE49-F238E27FC236}">
                <a16:creationId xmlns:a16="http://schemas.microsoft.com/office/drawing/2014/main" id="{E2173C25-37B2-0E6E-1E95-8030A1724C7B}"/>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512096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28</a:t>
            </a:fld>
            <a:endParaRPr lang="en-GB"/>
          </a:p>
        </p:txBody>
      </p:sp>
      <p:sp>
        <p:nvSpPr>
          <p:cNvPr id="8" name="Notes Placeholder 7">
            <a:extLst>
              <a:ext uri="{FF2B5EF4-FFF2-40B4-BE49-F238E27FC236}">
                <a16:creationId xmlns:a16="http://schemas.microsoft.com/office/drawing/2014/main" id="{10DF59A7-EF10-CDFE-8DCD-1E95288A9C1D}"/>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60035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29</a:t>
            </a:fld>
            <a:endParaRPr lang="en-GB"/>
          </a:p>
        </p:txBody>
      </p:sp>
      <p:sp>
        <p:nvSpPr>
          <p:cNvPr id="8" name="Notes Placeholder 7">
            <a:extLst>
              <a:ext uri="{FF2B5EF4-FFF2-40B4-BE49-F238E27FC236}">
                <a16:creationId xmlns:a16="http://schemas.microsoft.com/office/drawing/2014/main" id="{42CC434B-67B7-F0DE-FB9B-9CDD6AD5D667}"/>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393050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3</a:t>
            </a:fld>
            <a:endParaRPr lang="en-GB"/>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974827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30</a:t>
            </a:fld>
            <a:endParaRPr lang="en-GB"/>
          </a:p>
        </p:txBody>
      </p:sp>
      <p:sp>
        <p:nvSpPr>
          <p:cNvPr id="8" name="Notes Placeholder 7">
            <a:extLst>
              <a:ext uri="{FF2B5EF4-FFF2-40B4-BE49-F238E27FC236}">
                <a16:creationId xmlns:a16="http://schemas.microsoft.com/office/drawing/2014/main" id="{33304E50-1A1C-53C2-EB8B-9420BD71EFFE}"/>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49924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31</a:t>
            </a:fld>
            <a:endParaRPr lang="en-GB"/>
          </a:p>
        </p:txBody>
      </p:sp>
      <p:sp>
        <p:nvSpPr>
          <p:cNvPr id="8" name="Notes Placeholder 7">
            <a:extLst>
              <a:ext uri="{FF2B5EF4-FFF2-40B4-BE49-F238E27FC236}">
                <a16:creationId xmlns:a16="http://schemas.microsoft.com/office/drawing/2014/main" id="{29D9B815-C566-65EC-DF27-2E2EAEFA7CF5}"/>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508126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32</a:t>
            </a:fld>
            <a:endParaRPr lang="en-GB"/>
          </a:p>
        </p:txBody>
      </p:sp>
      <p:sp>
        <p:nvSpPr>
          <p:cNvPr id="8" name="Notes Placeholder 7">
            <a:extLst>
              <a:ext uri="{FF2B5EF4-FFF2-40B4-BE49-F238E27FC236}">
                <a16:creationId xmlns:a16="http://schemas.microsoft.com/office/drawing/2014/main" id="{C7692638-7EA6-A3B3-38A8-9B88840C7BBE}"/>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279833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4</a:t>
            </a:fld>
            <a:endParaRPr lang="en-GB"/>
          </a:p>
        </p:txBody>
      </p:sp>
      <p:sp>
        <p:nvSpPr>
          <p:cNvPr id="8" name="Notes Placeholder 7">
            <a:extLst>
              <a:ext uri="{FF2B5EF4-FFF2-40B4-BE49-F238E27FC236}">
                <a16:creationId xmlns:a16="http://schemas.microsoft.com/office/drawing/2014/main" id="{EC5F41AA-B6A3-C5D5-634D-8489A9BE0B1B}"/>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131407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5</a:t>
            </a:fld>
            <a:endParaRPr lang="en-GB"/>
          </a:p>
        </p:txBody>
      </p:sp>
      <p:sp>
        <p:nvSpPr>
          <p:cNvPr id="8" name="Notes Placeholder 7">
            <a:extLst>
              <a:ext uri="{FF2B5EF4-FFF2-40B4-BE49-F238E27FC236}">
                <a16:creationId xmlns:a16="http://schemas.microsoft.com/office/drawing/2014/main" id="{EC5F41AA-B6A3-C5D5-634D-8489A9BE0B1B}"/>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293128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6</a:t>
            </a:fld>
            <a:endParaRPr lang="en-GB"/>
          </a:p>
        </p:txBody>
      </p:sp>
      <p:sp>
        <p:nvSpPr>
          <p:cNvPr id="8" name="Notes Placeholder 7">
            <a:extLst>
              <a:ext uri="{FF2B5EF4-FFF2-40B4-BE49-F238E27FC236}">
                <a16:creationId xmlns:a16="http://schemas.microsoft.com/office/drawing/2014/main" id="{EC5F41AA-B6A3-C5D5-634D-8489A9BE0B1B}"/>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699655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7</a:t>
            </a:fld>
            <a:endParaRPr lang="en-GB"/>
          </a:p>
        </p:txBody>
      </p:sp>
      <p:sp>
        <p:nvSpPr>
          <p:cNvPr id="8" name="Notes Placeholder 7">
            <a:extLst>
              <a:ext uri="{FF2B5EF4-FFF2-40B4-BE49-F238E27FC236}">
                <a16:creationId xmlns:a16="http://schemas.microsoft.com/office/drawing/2014/main" id="{0D357E3C-AA57-9CEB-A548-17EB1E9A1961}"/>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647336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8</a:t>
            </a:fld>
            <a:endParaRPr lang="en-GB"/>
          </a:p>
        </p:txBody>
      </p:sp>
    </p:spTree>
    <p:extLst>
      <p:ext uri="{BB962C8B-B14F-4D97-AF65-F5344CB8AC3E}">
        <p14:creationId xmlns:p14="http://schemas.microsoft.com/office/powerpoint/2010/main" val="1043419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GB"/>
              <a:t>Tower Hamlets Strategic Plan 2020-23</a:t>
            </a:r>
          </a:p>
        </p:txBody>
      </p:sp>
      <p:sp>
        <p:nvSpPr>
          <p:cNvPr id="5" name="Footer Placeholder 4"/>
          <p:cNvSpPr>
            <a:spLocks noGrp="1"/>
          </p:cNvSpPr>
          <p:nvPr>
            <p:ph type="ftr" sz="quarter" idx="4"/>
          </p:nvPr>
        </p:nvSpPr>
        <p:spPr/>
        <p:txBody>
          <a:bodyPr/>
          <a:lstStyle/>
          <a:p>
            <a:r>
              <a:rPr lang="en-GB"/>
              <a:t>Tower Hamlets Strategic Plan </a:t>
            </a:r>
          </a:p>
        </p:txBody>
      </p:sp>
      <p:sp>
        <p:nvSpPr>
          <p:cNvPr id="6" name="Slide Number Placeholder 5"/>
          <p:cNvSpPr>
            <a:spLocks noGrp="1"/>
          </p:cNvSpPr>
          <p:nvPr>
            <p:ph type="sldNum" sz="quarter" idx="5"/>
          </p:nvPr>
        </p:nvSpPr>
        <p:spPr/>
        <p:txBody>
          <a:bodyPr/>
          <a:lstStyle/>
          <a:p>
            <a:fld id="{5CD980F2-9369-4965-9A92-FAC872D0F2AF}" type="slidenum">
              <a:rPr lang="en-GB" smtClean="0"/>
              <a:t>9</a:t>
            </a:fld>
            <a:endParaRPr lang="en-GB"/>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00007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8725C7-C995-4221-8C2E-E30E1650633D}" type="datetime3">
              <a:rPr lang="en-US" smtClean="0"/>
              <a:t>17 October 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177377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5A014-166D-4D02-A0A3-0ECEBC6E8B0C}" type="datetime3">
              <a:rPr lang="en-US" smtClean="0"/>
              <a:t>17 October 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345463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8A7BFD-2DFC-499E-B1C4-07113ADB43A2}" type="datetime3">
              <a:rPr lang="en-US" smtClean="0"/>
              <a:t>17 October 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1248521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C2FB-60EB-42F9-88DC-B87BE317C79A}"/>
              </a:ext>
            </a:extLst>
          </p:cNvPr>
          <p:cNvSpPr>
            <a:spLocks noGrp="1"/>
          </p:cNvSpPr>
          <p:nvPr>
            <p:ph type="ctrTitle"/>
          </p:nvPr>
        </p:nvSpPr>
        <p:spPr>
          <a:xfrm>
            <a:off x="681039" y="1122363"/>
            <a:ext cx="5838727" cy="2387600"/>
          </a:xfrm>
        </p:spPr>
        <p:txBody>
          <a:bodyPr anchor="b">
            <a:normAutofit/>
          </a:bodyPr>
          <a:lstStyle>
            <a:lvl1pPr algn="l">
              <a:defRPr sz="3575">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1C81B1B-C1AD-4610-9765-10AB1B1A3A3C}"/>
              </a:ext>
            </a:extLst>
          </p:cNvPr>
          <p:cNvSpPr>
            <a:spLocks noGrp="1"/>
          </p:cNvSpPr>
          <p:nvPr>
            <p:ph type="subTitle" idx="1"/>
          </p:nvPr>
        </p:nvSpPr>
        <p:spPr>
          <a:xfrm>
            <a:off x="681038" y="3602038"/>
            <a:ext cx="5838728" cy="1655762"/>
          </a:xfrm>
        </p:spPr>
        <p:txBody>
          <a:bodyPr>
            <a:normAutofit/>
          </a:bodyPr>
          <a:lstStyle>
            <a:lvl1pPr marL="0" indent="0" algn="l">
              <a:buNone/>
              <a:defRPr sz="2275">
                <a:solidFill>
                  <a:schemeClr val="bg1"/>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GB"/>
          </a:p>
        </p:txBody>
      </p:sp>
    </p:spTree>
    <p:extLst>
      <p:ext uri="{BB962C8B-B14F-4D97-AF65-F5344CB8AC3E}">
        <p14:creationId xmlns:p14="http://schemas.microsoft.com/office/powerpoint/2010/main" val="768625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681037" y="1139"/>
            <a:ext cx="7938626" cy="1325563"/>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681038" y="1603683"/>
            <a:ext cx="854392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5631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681038" y="1603682"/>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5014913" y="1603682"/>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681038" y="1136"/>
            <a:ext cx="7931412"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043802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681038" y="1136"/>
            <a:ext cx="7931412"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812659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977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681037" y="1139"/>
            <a:ext cx="7938626" cy="1325563"/>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681038" y="1603683"/>
            <a:ext cx="854392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44110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681038" y="1603682"/>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5014913" y="1603682"/>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681038" y="1136"/>
            <a:ext cx="7931412"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88748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681038" y="1136"/>
            <a:ext cx="7931412"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74376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8FAB8F-EA23-439B-AB6E-FEEE4F94BFAB}" type="datetime3">
              <a:rPr lang="en-US" smtClean="0"/>
              <a:t>17 October 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2455218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681037" y="1139"/>
            <a:ext cx="7938626" cy="1325563"/>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681038" y="1603683"/>
            <a:ext cx="854392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7407190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681038" y="1603682"/>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5014913" y="1603682"/>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681038" y="1136"/>
            <a:ext cx="7931412"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43981347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681038" y="1136"/>
            <a:ext cx="7931412"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54000748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681037" y="1143"/>
            <a:ext cx="7938626" cy="1325563"/>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681038" y="1603683"/>
            <a:ext cx="854392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98629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681038" y="1603682"/>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5014913" y="1603682"/>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681038" y="1140"/>
            <a:ext cx="7931412"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059860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681038" y="1140"/>
            <a:ext cx="7931412"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18323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B66367-E329-48F3-82AD-BB6466694027}" type="datetime3">
              <a:rPr lang="en-US" smtClean="0"/>
              <a:t>17 October 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394009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4B04D5-B60B-442C-9133-61457E99EB16}" type="datetime3">
              <a:rPr lang="en-US" smtClean="0"/>
              <a:t>17 October 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3012958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56AA54-B2AD-4F16-AF53-92D03F010A94}" type="datetime3">
              <a:rPr lang="en-US" smtClean="0"/>
              <a:t>17 October 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16366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A9DD38-591F-4F37-898E-A8AD8F0FE94A}" type="datetime3">
              <a:rPr lang="en-US" smtClean="0"/>
              <a:t>17 October 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1482720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78C35-986D-413C-ADE3-92C15CC8CE76}" type="datetime3">
              <a:rPr lang="en-US" smtClean="0"/>
              <a:t>17 October 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147460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CC7A15-B0CB-4D5F-915D-C7EEA7822581}" type="datetime3">
              <a:rPr lang="en-US" smtClean="0"/>
              <a:t>17 October 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193763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3A4AA0-A312-4AB5-B0B9-378ECF0C1E75}" type="datetime3">
              <a:rPr lang="en-US" smtClean="0"/>
              <a:t>17 October 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1507512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D7CF2-C64E-4C65-B896-DBC3FFB85FB2}" type="datetime3">
              <a:rPr lang="en-US" smtClean="0"/>
              <a:t>17 October 2023</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6C52B-B35D-4819-BB38-B93C26330C57}" type="slidenum">
              <a:rPr lang="en-GB" smtClean="0"/>
              <a:t>‹#›</a:t>
            </a:fld>
            <a:endParaRPr lang="en-GB"/>
          </a:p>
        </p:txBody>
      </p:sp>
    </p:spTree>
    <p:extLst>
      <p:ext uri="{BB962C8B-B14F-4D97-AF65-F5344CB8AC3E}">
        <p14:creationId xmlns:p14="http://schemas.microsoft.com/office/powerpoint/2010/main" val="17387997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929D1-A8E1-47D7-8022-AA09FC3B5902}"/>
              </a:ext>
            </a:extLst>
          </p:cNvPr>
          <p:cNvSpPr>
            <a:spLocks noGrp="1"/>
          </p:cNvSpPr>
          <p:nvPr>
            <p:ph type="title"/>
          </p:nvPr>
        </p:nvSpPr>
        <p:spPr>
          <a:xfrm>
            <a:off x="681038" y="1136"/>
            <a:ext cx="7931412"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30F75A-D3E4-4D2D-B9C9-CFEFCBC0865D}"/>
              </a:ext>
            </a:extLst>
          </p:cNvPr>
          <p:cNvSpPr>
            <a:spLocks noGrp="1"/>
          </p:cNvSpPr>
          <p:nvPr>
            <p:ph type="body" idx="1"/>
          </p:nvPr>
        </p:nvSpPr>
        <p:spPr>
          <a:xfrm>
            <a:off x="681038" y="1603683"/>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36B00B-AAB4-4152-8A58-1AD3A3913E29}"/>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2B0D7CF2-C64E-4C65-B896-DBC3FFB85FB2}" type="datetime3">
              <a:rPr lang="en-US" smtClean="0"/>
              <a:t>17 October 2023</a:t>
            </a:fld>
            <a:endParaRPr lang="en-GB"/>
          </a:p>
        </p:txBody>
      </p:sp>
      <p:sp>
        <p:nvSpPr>
          <p:cNvPr id="5" name="Footer Placeholder 4">
            <a:extLst>
              <a:ext uri="{FF2B5EF4-FFF2-40B4-BE49-F238E27FC236}">
                <a16:creationId xmlns:a16="http://schemas.microsoft.com/office/drawing/2014/main" id="{63C4F3B2-D58D-4AEE-BF91-410881D9EFAF}"/>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E49FEE-CE91-4BCC-BD71-9FDC31049B78}"/>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36D6C52B-B35D-4819-BB38-B93C26330C57}" type="slidenum">
              <a:rPr lang="en-GB" smtClean="0"/>
              <a:t>‹#›</a:t>
            </a:fld>
            <a:endParaRPr lang="en-GB"/>
          </a:p>
        </p:txBody>
      </p:sp>
    </p:spTree>
    <p:extLst>
      <p:ext uri="{BB962C8B-B14F-4D97-AF65-F5344CB8AC3E}">
        <p14:creationId xmlns:p14="http://schemas.microsoft.com/office/powerpoint/2010/main" val="261777220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650" r:id="rId12"/>
    <p:sldLayoutId id="2147483652" r:id="rId13"/>
    <p:sldLayoutId id="2147483654" r:id="rId14"/>
  </p:sldLayoutIdLst>
  <p:hf hdr="0" ftr="0" dt="0"/>
  <p:txStyles>
    <p:titleStyle>
      <a:lvl1pPr algn="l" defTabSz="742950" rtl="0" eaLnBrk="1" latinLnBrk="0" hangingPunct="1">
        <a:lnSpc>
          <a:spcPct val="90000"/>
        </a:lnSpc>
        <a:spcBef>
          <a:spcPct val="0"/>
        </a:spcBef>
        <a:buNone/>
        <a:defRPr sz="3575" b="1" kern="1200">
          <a:solidFill>
            <a:srgbClr val="003366"/>
          </a:solidFill>
          <a:latin typeface="Arial" panose="020B0604020202020204" pitchFamily="34" charset="0"/>
          <a:ea typeface="+mj-ea"/>
          <a:cs typeface="Arial" panose="020B0604020202020204" pitchFamily="34" charset="0"/>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rgbClr val="003366"/>
          </a:solidFill>
          <a:latin typeface="Arial" panose="020B0604020202020204" pitchFamily="34" charset="0"/>
          <a:ea typeface="+mn-ea"/>
          <a:cs typeface="Arial" panose="020B0604020202020204" pitchFamily="34" charset="0"/>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rgbClr val="003366"/>
          </a:solidFill>
          <a:latin typeface="Arial" panose="020B0604020202020204" pitchFamily="34" charset="0"/>
          <a:ea typeface="+mn-ea"/>
          <a:cs typeface="Arial" panose="020B0604020202020204" pitchFamily="34" charset="0"/>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rgbClr val="003366"/>
          </a:solidFill>
          <a:latin typeface="Arial" panose="020B0604020202020204" pitchFamily="34" charset="0"/>
          <a:ea typeface="+mn-ea"/>
          <a:cs typeface="Arial" panose="020B0604020202020204" pitchFamily="34" charset="0"/>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rgbClr val="003366"/>
          </a:solidFill>
          <a:latin typeface="Arial" panose="020B0604020202020204" pitchFamily="34" charset="0"/>
          <a:ea typeface="+mn-ea"/>
          <a:cs typeface="Arial" panose="020B0604020202020204" pitchFamily="34" charset="0"/>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rgbClr val="003366"/>
          </a:solidFill>
          <a:latin typeface="Arial" panose="020B0604020202020204" pitchFamily="34" charset="0"/>
          <a:ea typeface="+mn-ea"/>
          <a:cs typeface="Arial" panose="020B0604020202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local.gov.uk/sites/default/files/documents/SG_Resident%20Satisfaction%20Polling%20Round%2034_MJ%20RA.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cid:image002.png@01D99AED.C49954D0" TargetMode="Externa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CB3237-FFDC-46A7-857F-DE8298839CE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16" y="0"/>
            <a:ext cx="10004516" cy="6858000"/>
          </a:xfrm>
          <a:prstGeom prst="rect">
            <a:avLst/>
          </a:prstGeom>
        </p:spPr>
      </p:pic>
      <p:sp>
        <p:nvSpPr>
          <p:cNvPr id="2" name="Title 1">
            <a:extLst>
              <a:ext uri="{FF2B5EF4-FFF2-40B4-BE49-F238E27FC236}">
                <a16:creationId xmlns:a16="http://schemas.microsoft.com/office/drawing/2014/main" id="{6927F664-E594-9777-B121-92467E6AA3E3}"/>
              </a:ext>
            </a:extLst>
          </p:cNvPr>
          <p:cNvSpPr>
            <a:spLocks noGrp="1"/>
          </p:cNvSpPr>
          <p:nvPr>
            <p:ph type="ctrTitle"/>
          </p:nvPr>
        </p:nvSpPr>
        <p:spPr>
          <a:xfrm>
            <a:off x="88776" y="1653308"/>
            <a:ext cx="5705617" cy="1394691"/>
          </a:xfrm>
        </p:spPr>
        <p:txBody>
          <a:bodyPr>
            <a:normAutofit/>
          </a:bodyPr>
          <a:lstStyle/>
          <a:p>
            <a:r>
              <a:rPr lang="en-GB"/>
              <a:t>Tower Hamlets Annual Resident Survey 2023</a:t>
            </a:r>
          </a:p>
        </p:txBody>
      </p:sp>
      <p:sp>
        <p:nvSpPr>
          <p:cNvPr id="5" name="Title 2">
            <a:extLst>
              <a:ext uri="{FF2B5EF4-FFF2-40B4-BE49-F238E27FC236}">
                <a16:creationId xmlns:a16="http://schemas.microsoft.com/office/drawing/2014/main" id="{618C2451-7F58-4AED-976C-8620CCE38F7B}"/>
              </a:ext>
            </a:extLst>
          </p:cNvPr>
          <p:cNvSpPr txBox="1">
            <a:spLocks/>
          </p:cNvSpPr>
          <p:nvPr/>
        </p:nvSpPr>
        <p:spPr>
          <a:xfrm>
            <a:off x="88776" y="2973742"/>
            <a:ext cx="4592638" cy="475131"/>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371484">
              <a:lnSpc>
                <a:spcPct val="100000"/>
              </a:lnSpc>
              <a:spcBef>
                <a:spcPts val="0"/>
              </a:spcBef>
              <a:defRPr/>
            </a:pPr>
            <a:r>
              <a:rPr lang="en-GB" sz="2600">
                <a:solidFill>
                  <a:srgbClr val="00445E"/>
                </a:solidFill>
                <a:latin typeface="Raleway-Medium" panose="020B0603030101060003" pitchFamily="34" charset="0"/>
                <a:ea typeface="+mn-ea"/>
                <a:cs typeface="Arial" panose="020B0604020202020204" pitchFamily="34" charset="0"/>
              </a:rPr>
              <a:t>October 2023</a:t>
            </a:r>
            <a:endParaRPr lang="en-GB" sz="2925">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3608750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a:t>
            </a:r>
          </a:p>
          <a:p>
            <a:r>
              <a:rPr lang="en-US" sz="1400" b="1">
                <a:solidFill>
                  <a:srgbClr val="4CC9CF"/>
                </a:solidFill>
                <a:latin typeface="Raleway" panose="020B0503030101060003" pitchFamily="34" charset="0"/>
                <a:cs typeface="Arial" panose="020B0604020202020204" pitchFamily="34" charset="0"/>
              </a:rPr>
              <a:t>2023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idx="4294967295"/>
          </p:nvPr>
        </p:nvSpPr>
        <p:spPr>
          <a:xfrm>
            <a:off x="2742771" y="509720"/>
            <a:ext cx="665956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4000" b="1">
                <a:solidFill>
                  <a:srgbClr val="319B31"/>
                </a:solidFill>
                <a:latin typeface="Raleway" panose="020B0503030101060003" pitchFamily="34" charset="0"/>
                <a:cs typeface="Arial" panose="020B0604020202020204" pitchFamily="34" charset="0"/>
              </a:rPr>
              <a:t>Findings</a:t>
            </a:r>
          </a:p>
          <a:p>
            <a:pPr defTabSz="742969">
              <a:defRPr/>
            </a:pPr>
            <a:endParaRPr lang="en-GB" sz="1600">
              <a:solidFill>
                <a:srgbClr val="319B31"/>
              </a:solidFill>
              <a:latin typeface="Raleway" panose="020B0503030101060003"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0DA229B3-2F64-4F9A-8979-189FCAD69A0D}"/>
              </a:ext>
            </a:extLst>
          </p:cNvPr>
          <p:cNvSpPr>
            <a:spLocks noGrp="1"/>
          </p:cNvSpPr>
          <p:nvPr>
            <p:ph idx="4294967295"/>
          </p:nvPr>
        </p:nvSpPr>
        <p:spPr>
          <a:xfrm>
            <a:off x="383746" y="1382025"/>
            <a:ext cx="9018587" cy="4810125"/>
          </a:xfrm>
        </p:spPr>
        <p:txBody>
          <a:bodyPr vert="horz" wrap="square" lIns="74295" tIns="37148" rIns="74295" bIns="37148" numCol="1" spcCol="252000" rtlCol="0" anchor="t">
            <a:normAutofit/>
          </a:bodyPr>
          <a:lstStyle/>
          <a:p>
            <a:pPr marL="0" indent="0" algn="ctr">
              <a:lnSpc>
                <a:spcPct val="100000"/>
              </a:lnSpc>
              <a:buNone/>
            </a:pPr>
            <a:endParaRPr lang="en-GB">
              <a:solidFill>
                <a:srgbClr val="1E5A71"/>
              </a:solidFill>
              <a:latin typeface="Raleway" panose="020B0503030101060003"/>
              <a:cs typeface="Calibri" panose="020F0502020204030204" pitchFamily="34" charset="0"/>
            </a:endParaRPr>
          </a:p>
          <a:p>
            <a:pPr marL="0" indent="0" algn="ctr">
              <a:lnSpc>
                <a:spcPct val="100000"/>
              </a:lnSpc>
              <a:buNone/>
            </a:pPr>
            <a:endParaRPr lang="en-GB">
              <a:solidFill>
                <a:srgbClr val="1E5A71"/>
              </a:solidFill>
              <a:latin typeface="Raleway" panose="020B0503030101060003"/>
              <a:cs typeface="Calibri" panose="020F0502020204030204" pitchFamily="34" charset="0"/>
            </a:endParaRPr>
          </a:p>
          <a:p>
            <a:pPr marL="0" indent="0" algn="ctr">
              <a:lnSpc>
                <a:spcPct val="100000"/>
              </a:lnSpc>
              <a:buNone/>
            </a:pPr>
            <a:endParaRPr lang="en-GB">
              <a:solidFill>
                <a:srgbClr val="1E5A71"/>
              </a:solidFill>
              <a:latin typeface="Raleway" panose="020B0503030101060003"/>
              <a:cs typeface="Calibri" panose="020F0502020204030204" pitchFamily="34" charset="0"/>
            </a:endParaRPr>
          </a:p>
          <a:p>
            <a:pPr marL="0" indent="0" algn="ctr">
              <a:lnSpc>
                <a:spcPct val="100000"/>
              </a:lnSpc>
              <a:buNone/>
            </a:pPr>
            <a:r>
              <a:rPr lang="en-GB" b="1" u="sng">
                <a:solidFill>
                  <a:srgbClr val="1E5A71"/>
                </a:solidFill>
                <a:latin typeface="Raleway" panose="020B0503030101060003"/>
                <a:cs typeface="Calibri" panose="020F0502020204030204" pitchFamily="34" charset="0"/>
              </a:rPr>
              <a:t>Findings - positives</a:t>
            </a: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10</a:t>
            </a:fld>
            <a:endParaRPr lang="en-GB">
              <a:solidFill>
                <a:srgbClr val="1E5A71"/>
              </a:solidFill>
              <a:latin typeface="Raleway" pitchFamily="2" charset="0"/>
            </a:endParaRPr>
          </a:p>
        </p:txBody>
      </p:sp>
    </p:spTree>
    <p:extLst>
      <p:ext uri="{BB962C8B-B14F-4D97-AF65-F5344CB8AC3E}">
        <p14:creationId xmlns:p14="http://schemas.microsoft.com/office/powerpoint/2010/main" val="1932091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a:t>
            </a:r>
          </a:p>
          <a:p>
            <a:r>
              <a:rPr lang="en-US" sz="1400" b="1">
                <a:solidFill>
                  <a:srgbClr val="4CC9CF"/>
                </a:solidFill>
                <a:latin typeface="Raleway" panose="020B0503030101060003" pitchFamily="34" charset="0"/>
                <a:cs typeface="Arial" panose="020B0604020202020204" pitchFamily="34" charset="0"/>
              </a:rPr>
              <a:t>2023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3" name="Title 2">
            <a:extLst>
              <a:ext uri="{FF2B5EF4-FFF2-40B4-BE49-F238E27FC236}">
                <a16:creationId xmlns:a16="http://schemas.microsoft.com/office/drawing/2014/main" id="{EA328C02-2070-671B-C3C2-88F8D7D5095D}"/>
              </a:ext>
            </a:extLst>
          </p:cNvPr>
          <p:cNvSpPr>
            <a:spLocks noGrp="1"/>
          </p:cNvSpPr>
          <p:nvPr>
            <p:ph type="title" idx="4294967295"/>
          </p:nvPr>
        </p:nvSpPr>
        <p:spPr>
          <a:xfrm>
            <a:off x="2757172" y="509720"/>
            <a:ext cx="6467791" cy="306081"/>
          </a:xfrm>
        </p:spPr>
        <p:txBody>
          <a:bodyPr>
            <a:normAutofit fontScale="90000"/>
          </a:bodyPr>
          <a:lstStyle/>
          <a:p>
            <a:pPr rtl="0" eaLnBrk="1" latinLnBrk="0" hangingPunct="1"/>
            <a:r>
              <a:rPr lang="en-GB" sz="2400" b="1" kern="1200">
                <a:solidFill>
                  <a:srgbClr val="319B31"/>
                </a:solidFill>
                <a:effectLst/>
                <a:latin typeface="Raleway" pitchFamily="2" charset="0"/>
                <a:ea typeface="+mn-ea"/>
                <a:cs typeface="Arial" panose="020B0604020202020204" pitchFamily="34" charset="0"/>
              </a:rPr>
              <a:t>Findings – benchmarking against LGA</a:t>
            </a:r>
            <a:endParaRPr lang="en-GB"/>
          </a:p>
        </p:txBody>
      </p:sp>
      <p:graphicFrame>
        <p:nvGraphicFramePr>
          <p:cNvPr id="6" name="Table 5">
            <a:extLst>
              <a:ext uri="{FF2B5EF4-FFF2-40B4-BE49-F238E27FC236}">
                <a16:creationId xmlns:a16="http://schemas.microsoft.com/office/drawing/2014/main" id="{9F80C43D-1A00-8479-787C-05D29C0C0845}"/>
              </a:ext>
            </a:extLst>
          </p:cNvPr>
          <p:cNvGraphicFramePr>
            <a:graphicFrameLocks noGrp="1"/>
          </p:cNvGraphicFramePr>
          <p:nvPr>
            <p:extLst>
              <p:ext uri="{D42A27DB-BD31-4B8C-83A1-F6EECF244321}">
                <p14:modId xmlns:p14="http://schemas.microsoft.com/office/powerpoint/2010/main" val="4082894227"/>
              </p:ext>
            </p:extLst>
          </p:nvPr>
        </p:nvGraphicFramePr>
        <p:xfrm>
          <a:off x="417909" y="1328368"/>
          <a:ext cx="8982013" cy="2773680"/>
        </p:xfrm>
        <a:graphic>
          <a:graphicData uri="http://schemas.openxmlformats.org/drawingml/2006/table">
            <a:tbl>
              <a:tblPr firstRow="1">
                <a:tableStyleId>{5C22544A-7EE6-4342-B048-85BDC9FD1C3A}</a:tableStyleId>
              </a:tblPr>
              <a:tblGrid>
                <a:gridCol w="5397813">
                  <a:extLst>
                    <a:ext uri="{9D8B030D-6E8A-4147-A177-3AD203B41FA5}">
                      <a16:colId xmlns:a16="http://schemas.microsoft.com/office/drawing/2014/main" val="3835545443"/>
                    </a:ext>
                  </a:extLst>
                </a:gridCol>
                <a:gridCol w="1436828">
                  <a:extLst>
                    <a:ext uri="{9D8B030D-6E8A-4147-A177-3AD203B41FA5}">
                      <a16:colId xmlns:a16="http://schemas.microsoft.com/office/drawing/2014/main" val="2497306360"/>
                    </a:ext>
                  </a:extLst>
                </a:gridCol>
                <a:gridCol w="1439777">
                  <a:extLst>
                    <a:ext uri="{9D8B030D-6E8A-4147-A177-3AD203B41FA5}">
                      <a16:colId xmlns:a16="http://schemas.microsoft.com/office/drawing/2014/main" val="1655539339"/>
                    </a:ext>
                  </a:extLst>
                </a:gridCol>
                <a:gridCol w="707595">
                  <a:extLst>
                    <a:ext uri="{9D8B030D-6E8A-4147-A177-3AD203B41FA5}">
                      <a16:colId xmlns:a16="http://schemas.microsoft.com/office/drawing/2014/main" val="2706589790"/>
                    </a:ext>
                  </a:extLst>
                </a:gridCol>
              </a:tblGrid>
              <a:tr h="141900">
                <a:tc>
                  <a:txBody>
                    <a:bodyPr/>
                    <a:lstStyle/>
                    <a:p>
                      <a:pPr algn="ctr" fontAlgn="b"/>
                      <a:r>
                        <a:rPr lang="en-GB" sz="1400" b="1" u="none" strike="noStrike">
                          <a:effectLst/>
                          <a:latin typeface="Raleway" pitchFamily="2" charset="0"/>
                        </a:rPr>
                        <a:t>Topic area</a:t>
                      </a:r>
                      <a:endParaRPr lang="en-GB" sz="1400" b="1"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u="none" strike="noStrike">
                          <a:effectLst/>
                          <a:latin typeface="Raleway" pitchFamily="2" charset="0"/>
                        </a:rPr>
                        <a:t>Measure</a:t>
                      </a:r>
                      <a:endParaRPr lang="en-GB" sz="1400" b="1"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u="none" strike="noStrike">
                          <a:effectLst/>
                          <a:latin typeface="Raleway" pitchFamily="2" charset="0"/>
                        </a:rPr>
                        <a:t>Tower Hamlets</a:t>
                      </a:r>
                      <a:endParaRPr lang="en-GB" sz="1400" b="1"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u="none" strike="noStrike">
                          <a:effectLst/>
                          <a:latin typeface="Raleway" pitchFamily="2" charset="0"/>
                        </a:rPr>
                        <a:t>LGA</a:t>
                      </a:r>
                      <a:endParaRPr lang="en-GB" sz="1400" b="1"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0057090"/>
                  </a:ext>
                </a:extLst>
              </a:tr>
              <a:tr h="180000">
                <a:tc>
                  <a:txBody>
                    <a:bodyPr/>
                    <a:lstStyle/>
                    <a:p>
                      <a:pPr algn="ctr" fontAlgn="t"/>
                      <a:r>
                        <a:rPr lang="en-GB" sz="1400" u="none" strike="noStrike">
                          <a:effectLst/>
                          <a:latin typeface="Raleway" pitchFamily="2" charset="0"/>
                        </a:rPr>
                        <a:t>Thinking about your local area/neighbourhood, how satisfied are you with the area as a place to live? </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Satisfied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0" i="0" u="none" strike="noStrike" kern="1200">
                          <a:solidFill>
                            <a:srgbClr val="000000"/>
                          </a:solidFill>
                          <a:effectLst/>
                          <a:latin typeface="Raleway" pitchFamily="2" charset="0"/>
                          <a:ea typeface="+mn-ea"/>
                          <a:cs typeface="+mn-cs"/>
                        </a:rPr>
                        <a:t>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7508570"/>
                  </a:ext>
                </a:extLst>
              </a:tr>
              <a:tr h="180000">
                <a:tc>
                  <a:txBody>
                    <a:bodyPr/>
                    <a:lstStyle/>
                    <a:p>
                      <a:pPr algn="ctr" fontAlgn="t"/>
                      <a:r>
                        <a:rPr lang="en-GB" sz="1400" u="none" strike="noStrike">
                          <a:effectLst/>
                          <a:latin typeface="Raleway" pitchFamily="2" charset="0"/>
                        </a:rPr>
                        <a:t>How much do you trust Tower Hamlets Council?</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0" i="0" u="none" strike="noStrike" kern="1200">
                          <a:solidFill>
                            <a:srgbClr val="000000"/>
                          </a:solidFill>
                          <a:effectLst/>
                          <a:latin typeface="Raleway" pitchFamily="2" charset="0"/>
                          <a:ea typeface="+mn-ea"/>
                          <a:cs typeface="+mn-cs"/>
                        </a:rPr>
                        <a:t>Great deal/Fair amount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0" i="0" u="none" strike="noStrike" kern="1200">
                          <a:solidFill>
                            <a:srgbClr val="000000"/>
                          </a:solidFill>
                          <a:effectLst/>
                          <a:latin typeface="Raleway" pitchFamily="2" charset="0"/>
                          <a:ea typeface="+mn-ea"/>
                          <a:cs typeface="+mn-cs"/>
                        </a:rPr>
                        <a:t>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5608103"/>
                  </a:ext>
                </a:extLst>
              </a:tr>
              <a:tr h="396000">
                <a:tc>
                  <a:txBody>
                    <a:bodyPr/>
                    <a:lstStyle/>
                    <a:p>
                      <a:pPr algn="ctr" fontAlgn="t"/>
                      <a:r>
                        <a:rPr lang="en-GB" sz="1400" u="none" strike="noStrike">
                          <a:effectLst/>
                          <a:latin typeface="Raleway" pitchFamily="2" charset="0"/>
                        </a:rPr>
                        <a:t>Taking everything into account, how satisfied or dissatisfied are you with the way Tower Hamlets run things?</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Satisfaction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0" i="0" u="none" strike="noStrike" kern="1200">
                          <a:solidFill>
                            <a:srgbClr val="000000"/>
                          </a:solidFill>
                          <a:effectLst/>
                          <a:latin typeface="Raleway" pitchFamily="2" charset="0"/>
                          <a:ea typeface="+mn-ea"/>
                          <a:cs typeface="+mn-cs"/>
                        </a:rPr>
                        <a:t>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334733"/>
                  </a:ext>
                </a:extLst>
              </a:tr>
              <a:tr h="180000">
                <a:tc>
                  <a:txBody>
                    <a:bodyPr/>
                    <a:lstStyle/>
                    <a:p>
                      <a:pPr algn="ctr" fontAlgn="t"/>
                      <a:r>
                        <a:rPr lang="en-GB" sz="1400" u="none" strike="noStrike">
                          <a:effectLst/>
                          <a:latin typeface="Raleway" pitchFamily="2" charset="0"/>
                        </a:rPr>
                        <a:t>My council keeps residents informed about what they are doing</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A great deal/To some extent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0" i="0" u="none" strike="noStrike" kern="1200">
                          <a:solidFill>
                            <a:srgbClr val="000000"/>
                          </a:solidFill>
                          <a:effectLst/>
                          <a:latin typeface="Raleway" pitchFamily="2" charset="0"/>
                          <a:ea typeface="+mn-ea"/>
                          <a:cs typeface="+mn-cs"/>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6534561"/>
                  </a:ext>
                </a:extLst>
              </a:tr>
              <a:tr h="180000">
                <a:tc>
                  <a:txBody>
                    <a:bodyPr/>
                    <a:lstStyle/>
                    <a:p>
                      <a:pPr algn="ctr" fontAlgn="t"/>
                      <a:r>
                        <a:rPr lang="en-GB" sz="1400" u="none" strike="noStrike">
                          <a:effectLst/>
                          <a:latin typeface="Raleway" pitchFamily="2" charset="0"/>
                        </a:rPr>
                        <a:t>How safe or unsafe do you feel when outside in your local area after dark?</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Safe</a:t>
                      </a:r>
                    </a:p>
                    <a:p>
                      <a:pPr algn="ctr" fontAlgn="ct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0" i="0" u="none" strike="noStrike" kern="1200">
                          <a:solidFill>
                            <a:srgbClr val="000000"/>
                          </a:solidFill>
                          <a:effectLst/>
                          <a:latin typeface="Raleway" pitchFamily="2" charset="0"/>
                          <a:ea typeface="+mn-ea"/>
                          <a:cs typeface="+mn-cs"/>
                        </a:rPr>
                        <a:t>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1413627"/>
                  </a:ext>
                </a:extLst>
              </a:tr>
              <a:tr h="180000">
                <a:tc>
                  <a:txBody>
                    <a:bodyPr/>
                    <a:lstStyle/>
                    <a:p>
                      <a:pPr algn="ctr" fontAlgn="t"/>
                      <a:r>
                        <a:rPr lang="en-GB" sz="1400" u="none" strike="noStrike">
                          <a:effectLst/>
                          <a:latin typeface="Raleway" pitchFamily="2" charset="0"/>
                        </a:rPr>
                        <a:t>How safe or unsafe do you feel when outside in your local area during the day?</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Raleway" pitchFamily="2" charset="0"/>
                        </a:rPr>
                        <a:t>Safe</a:t>
                      </a:r>
                    </a:p>
                    <a:p>
                      <a:pPr algn="ctr" fontAlgn="ct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0" i="0" u="none" strike="noStrike" kern="1200">
                          <a:solidFill>
                            <a:srgbClr val="000000"/>
                          </a:solidFill>
                          <a:effectLst/>
                          <a:latin typeface="Raleway" pitchFamily="2" charset="0"/>
                          <a:ea typeface="+mn-ea"/>
                          <a:cs typeface="+mn-cs"/>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dirty="0">
                          <a:solidFill>
                            <a:srgbClr val="000000"/>
                          </a:solidFill>
                          <a:effectLst/>
                          <a:latin typeface="Raleway" pitchFamily="2" charset="0"/>
                        </a:rPr>
                        <a:t>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2693076"/>
                  </a:ext>
                </a:extLst>
              </a:tr>
            </a:tbl>
          </a:graphicData>
        </a:graphic>
      </p:graphicFrame>
      <p:sp>
        <p:nvSpPr>
          <p:cNvPr id="7" name="Rectangle 8">
            <a:extLst>
              <a:ext uri="{FF2B5EF4-FFF2-40B4-BE49-F238E27FC236}">
                <a16:creationId xmlns:a16="http://schemas.microsoft.com/office/drawing/2014/main" id="{EEB21AA1-DB97-4FD4-EED0-64E8BD533B9B}"/>
              </a:ext>
            </a:extLst>
          </p:cNvPr>
          <p:cNvSpPr>
            <a:spLocks noChangeArrowheads="1"/>
          </p:cNvSpPr>
          <p:nvPr/>
        </p:nvSpPr>
        <p:spPr bwMode="auto">
          <a:xfrm>
            <a:off x="417909" y="4571016"/>
            <a:ext cx="905302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600">
                <a:solidFill>
                  <a:srgbClr val="1E5A71"/>
                </a:solidFill>
                <a:latin typeface="Raleway" pitchFamily="2" charset="0"/>
                <a:ea typeface="Calibri" panose="020F0502020204030204" pitchFamily="34" charset="0"/>
                <a:cs typeface="Arial" panose="020B0604020202020204" pitchFamily="34" charset="0"/>
              </a:rPr>
              <a:t>Tower Hamlets performs </a:t>
            </a:r>
            <a:r>
              <a:rPr lang="en-GB" altLang="en-US" sz="1600" b="1">
                <a:solidFill>
                  <a:srgbClr val="1E5A71"/>
                </a:solidFill>
                <a:latin typeface="Raleway" pitchFamily="2" charset="0"/>
                <a:ea typeface="Calibri" panose="020F0502020204030204" pitchFamily="34" charset="0"/>
                <a:cs typeface="Arial" panose="020B0604020202020204" pitchFamily="34" charset="0"/>
              </a:rPr>
              <a:t>above or at the national average for most key benchmarks</a:t>
            </a:r>
            <a:r>
              <a:rPr lang="en-GB" altLang="en-US" sz="1600">
                <a:solidFill>
                  <a:srgbClr val="1E5A71"/>
                </a:solidFill>
                <a:latin typeface="Raleway" pitchFamily="2" charset="0"/>
                <a:ea typeface="Calibri" panose="020F0502020204030204" pitchFamily="34" charset="0"/>
                <a:cs typeface="Arial" panose="020B0604020202020204" pitchFamily="34" charset="0"/>
              </a:rPr>
              <a:t>. </a:t>
            </a:r>
            <a:r>
              <a:rPr kumimoji="0" lang="en-GB" altLang="en-US" sz="1600"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rPr>
              <a:t>Whilst the LGA’s benchmarking club has been discontinued, </a:t>
            </a:r>
            <a:r>
              <a:rPr kumimoji="0" lang="en-GB" altLang="en-US" sz="1600" b="0" i="0" u="non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rPr>
              <a:t>it continues to </a:t>
            </a:r>
            <a:r>
              <a:rPr kumimoji="0" lang="en-GB" altLang="en-US" sz="1600"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rPr>
              <a:t>run a quarterly survey of the whole country. The LGA figures are taken from the </a:t>
            </a:r>
            <a:r>
              <a:rPr kumimoji="0" lang="en-GB" altLang="en-US" sz="1600"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hlinkClick r:id="rId4"/>
              </a:rPr>
              <a:t>February 2023 </a:t>
            </a:r>
            <a:r>
              <a:rPr kumimoji="0" lang="en-GB" altLang="en-US" sz="1600"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rPr>
              <a:t>edition.</a:t>
            </a: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11</a:t>
            </a:fld>
            <a:endParaRPr lang="en-GB">
              <a:solidFill>
                <a:srgbClr val="1E5A71"/>
              </a:solidFill>
              <a:latin typeface="Raleway" pitchFamily="2" charset="0"/>
            </a:endParaRPr>
          </a:p>
        </p:txBody>
      </p:sp>
    </p:spTree>
    <p:extLst>
      <p:ext uri="{BB962C8B-B14F-4D97-AF65-F5344CB8AC3E}">
        <p14:creationId xmlns:p14="http://schemas.microsoft.com/office/powerpoint/2010/main" val="2447482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a:t>
            </a:r>
          </a:p>
          <a:p>
            <a:r>
              <a:rPr lang="en-US" sz="1400" b="1">
                <a:solidFill>
                  <a:srgbClr val="4CC9CF"/>
                </a:solidFill>
                <a:latin typeface="Raleway" panose="020B0503030101060003" pitchFamily="34" charset="0"/>
                <a:cs typeface="Arial" panose="020B0604020202020204" pitchFamily="34" charset="0"/>
              </a:rPr>
              <a:t>2023 results</a:t>
            </a:r>
          </a:p>
        </p:txBody>
      </p: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87EE1D6-FC67-441A-B62B-A0C62B21AC94}"/>
              </a:ext>
            </a:extLst>
          </p:cNvPr>
          <p:cNvSpPr txBox="1">
            <a:spLocks noGrp="1"/>
          </p:cNvSpPr>
          <p:nvPr>
            <p:ph type="title" idx="4294967295"/>
          </p:nvPr>
        </p:nvSpPr>
        <p:spPr>
          <a:xfrm>
            <a:off x="2757172" y="508493"/>
            <a:ext cx="665956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000" b="1">
                <a:solidFill>
                  <a:srgbClr val="319B31"/>
                </a:solidFill>
                <a:latin typeface="Raleway" panose="020B0503030101060003" pitchFamily="34" charset="0"/>
                <a:cs typeface="Arial" panose="020B0604020202020204" pitchFamily="34" charset="0"/>
              </a:rPr>
              <a:t>Findings - change over time</a:t>
            </a:r>
            <a:br>
              <a:rPr lang="en-GB" sz="2000">
                <a:latin typeface="Raleway" pitchFamily="2" charset="0"/>
              </a:rPr>
            </a:br>
            <a:r>
              <a:rPr lang="en-GB" sz="2000">
                <a:latin typeface="Raleway" pitchFamily="2" charset="0"/>
              </a:rPr>
              <a:t>All these findings are statistically significant</a:t>
            </a:r>
            <a:endParaRPr lang="en-GB" sz="2000">
              <a:solidFill>
                <a:srgbClr val="319B31"/>
              </a:solidFill>
              <a:latin typeface="Raleway" panose="020B0503030101060003"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576197E0-250F-4C4C-B2A2-4AE3A400295E}"/>
              </a:ext>
            </a:extLst>
          </p:cNvPr>
          <p:cNvGraphicFramePr>
            <a:graphicFrameLocks noGrp="1"/>
          </p:cNvGraphicFramePr>
          <p:nvPr>
            <p:extLst>
              <p:ext uri="{D42A27DB-BD31-4B8C-83A1-F6EECF244321}">
                <p14:modId xmlns:p14="http://schemas.microsoft.com/office/powerpoint/2010/main" val="2701239316"/>
              </p:ext>
            </p:extLst>
          </p:nvPr>
        </p:nvGraphicFramePr>
        <p:xfrm>
          <a:off x="402431" y="1440436"/>
          <a:ext cx="9391166" cy="2448001"/>
        </p:xfrm>
        <a:graphic>
          <a:graphicData uri="http://schemas.openxmlformats.org/drawingml/2006/table">
            <a:tbl>
              <a:tblPr firstRow="1"/>
              <a:tblGrid>
                <a:gridCol w="4860000">
                  <a:extLst>
                    <a:ext uri="{9D8B030D-6E8A-4147-A177-3AD203B41FA5}">
                      <a16:colId xmlns:a16="http://schemas.microsoft.com/office/drawing/2014/main" val="3694006698"/>
                    </a:ext>
                  </a:extLst>
                </a:gridCol>
                <a:gridCol w="991186">
                  <a:extLst>
                    <a:ext uri="{9D8B030D-6E8A-4147-A177-3AD203B41FA5}">
                      <a16:colId xmlns:a16="http://schemas.microsoft.com/office/drawing/2014/main" val="1710685926"/>
                    </a:ext>
                  </a:extLst>
                </a:gridCol>
                <a:gridCol w="707990">
                  <a:extLst>
                    <a:ext uri="{9D8B030D-6E8A-4147-A177-3AD203B41FA5}">
                      <a16:colId xmlns:a16="http://schemas.microsoft.com/office/drawing/2014/main" val="2587147321"/>
                    </a:ext>
                  </a:extLst>
                </a:gridCol>
                <a:gridCol w="707990">
                  <a:extLst>
                    <a:ext uri="{9D8B030D-6E8A-4147-A177-3AD203B41FA5}">
                      <a16:colId xmlns:a16="http://schemas.microsoft.com/office/drawing/2014/main" val="2995946212"/>
                    </a:ext>
                  </a:extLst>
                </a:gridCol>
                <a:gridCol w="1008000">
                  <a:extLst>
                    <a:ext uri="{9D8B030D-6E8A-4147-A177-3AD203B41FA5}">
                      <a16:colId xmlns:a16="http://schemas.microsoft.com/office/drawing/2014/main" val="378427431"/>
                    </a:ext>
                  </a:extLst>
                </a:gridCol>
                <a:gridCol w="1116000">
                  <a:extLst>
                    <a:ext uri="{9D8B030D-6E8A-4147-A177-3AD203B41FA5}">
                      <a16:colId xmlns:a16="http://schemas.microsoft.com/office/drawing/2014/main" val="3504764477"/>
                    </a:ext>
                  </a:extLst>
                </a:gridCol>
              </a:tblGrid>
              <a:tr h="445091">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400" b="1" i="0" u="none" strike="noStrike">
                          <a:solidFill>
                            <a:schemeClr val="tx1"/>
                          </a:solidFill>
                          <a:effectLst/>
                          <a:latin typeface="Raleway" pitchFamily="2" charset="0"/>
                        </a:rPr>
                        <a:t>To what extent do you think these statements apply to your Borough?</a:t>
                      </a:r>
                      <a:endParaRPr lang="en-GB" sz="1400" b="1"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FF0000"/>
                          </a:solidFill>
                          <a:effectLst/>
                          <a:latin typeface="Raleway" pitchFamily="2" charset="0"/>
                        </a:rPr>
                        <a:t> </a:t>
                      </a:r>
                      <a:r>
                        <a:rPr lang="en-GB" sz="1400" b="1" i="0" u="none" strike="noStrike">
                          <a:solidFill>
                            <a:schemeClr val="tx1"/>
                          </a:solidFill>
                          <a:effectLst/>
                          <a:latin typeface="Raleway" pitchFamily="2" charset="0"/>
                        </a:rPr>
                        <a:t>Measure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Raleway" pitchFamily="2" charset="0"/>
                        </a:rPr>
                        <a:t>2019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Raleway" pitchFamily="2" charset="0"/>
                        </a:rPr>
                        <a:t>2023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400" b="1" i="0" u="none" strike="noStrike">
                          <a:solidFill>
                            <a:srgbClr val="000000"/>
                          </a:solidFill>
                          <a:effectLst/>
                          <a:latin typeface="Raleway" pitchFamily="2" charset="0"/>
                        </a:rPr>
                        <a:t>2019-2023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400" b="1" i="0" u="none" strike="noStrike">
                          <a:solidFill>
                            <a:srgbClr val="000000"/>
                          </a:solidFill>
                          <a:effectLst/>
                          <a:latin typeface="Raleway" pitchFamily="2" charset="0"/>
                        </a:rPr>
                        <a:t>Statistically 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3251004"/>
                  </a:ext>
                </a:extLst>
              </a:tr>
              <a:tr h="667637">
                <a:tc>
                  <a:txBody>
                    <a:bodyPr/>
                    <a:lstStyle/>
                    <a:p>
                      <a:pPr algn="ctr" fontAlgn="t"/>
                      <a:r>
                        <a:rPr lang="en-GB" sz="1400" b="0" i="0" u="none" strike="noStrike">
                          <a:solidFill>
                            <a:srgbClr val="000000"/>
                          </a:solidFill>
                          <a:effectLst/>
                          <a:latin typeface="Raleway" pitchFamily="2" charset="0"/>
                        </a:rPr>
                        <a:t>To what extent do you agree or disagree that this local area is a place where people from different backgrounds get on well together?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Agree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u="none" strike="noStrike" kern="1200">
                          <a:solidFill>
                            <a:schemeClr val="dk1"/>
                          </a:solidFill>
                          <a:effectLst/>
                          <a:latin typeface="Raleway" pitchFamily="2" charset="0"/>
                          <a:ea typeface="+mn-ea"/>
                          <a:cs typeface="+mn-cs"/>
                          <a:sym typeface="Wingdings" panose="05000000000000000000" pitchFamily="2" charset="2"/>
                        </a:rPr>
                        <a:t></a:t>
                      </a:r>
                      <a:r>
                        <a:rPr lang="en-GB" sz="1400" b="0" i="0" u="none" strike="noStrike">
                          <a:solidFill>
                            <a:srgbClr val="000000"/>
                          </a:solidFill>
                          <a:effectLst/>
                          <a:latin typeface="Raleway" pitchFamily="2" charset="0"/>
                        </a:rPr>
                        <a:t>9% points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Raleway" pitchFamily="2" charset="0"/>
                          <a:sym typeface="Wingdings" panose="05000000000000000000" pitchFamily="2" charset="2"/>
                        </a:rPr>
                        <a:t></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408740"/>
                  </a:ext>
                </a:extLst>
              </a:tr>
              <a:tr h="445091">
                <a:tc>
                  <a:txBody>
                    <a:bodyPr/>
                    <a:lstStyle/>
                    <a:p>
                      <a:pPr algn="ctr" fontAlgn="t"/>
                      <a:r>
                        <a:rPr lang="en-GB" sz="1400" b="0" i="0" u="none" strike="noStrike">
                          <a:solidFill>
                            <a:srgbClr val="000000"/>
                          </a:solidFill>
                          <a:effectLst/>
                          <a:latin typeface="Raleway" pitchFamily="2" charset="0"/>
                        </a:rPr>
                        <a:t>How safe or unsafe do you feel when outside in your local area after dark?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Safe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400" b="0" i="0" u="none" strike="noStrike">
                          <a:solidFill>
                            <a:srgbClr val="000000"/>
                          </a:solidFill>
                          <a:effectLst/>
                          <a:latin typeface="Raleway" pitchFamily="2" charset="0"/>
                        </a:rPr>
                        <a:t>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400" b="0" i="0" u="none" strike="noStrike">
                          <a:solidFill>
                            <a:srgbClr val="000000"/>
                          </a:solidFill>
                          <a:effectLst/>
                          <a:latin typeface="Raleway" pitchFamily="2" charset="0"/>
                        </a:rPr>
                        <a:t>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u="none" strike="noStrike" kern="1200">
                          <a:solidFill>
                            <a:schemeClr val="dk1"/>
                          </a:solidFill>
                          <a:effectLst/>
                          <a:latin typeface="Raleway" pitchFamily="2" charset="0"/>
                          <a:ea typeface="+mn-ea"/>
                          <a:cs typeface="+mn-cs"/>
                          <a:sym typeface="Wingdings" panose="05000000000000000000" pitchFamily="2" charset="2"/>
                        </a:rPr>
                        <a:t></a:t>
                      </a:r>
                      <a:r>
                        <a:rPr lang="en-GB" sz="1400" b="0" i="0" u="none" strike="noStrike">
                          <a:solidFill>
                            <a:srgbClr val="000000"/>
                          </a:solidFill>
                          <a:effectLst/>
                          <a:latin typeface="Raleway" pitchFamily="2" charset="0"/>
                        </a:rPr>
                        <a:t>8% points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Raleway" pitchFamily="2" charset="0"/>
                          <a:sym typeface="Wingdings" panose="05000000000000000000" pitchFamily="2" charset="2"/>
                        </a:rPr>
                        <a:t></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5478069"/>
                  </a:ext>
                </a:extLst>
              </a:tr>
              <a:tr h="445091">
                <a:tc>
                  <a:txBody>
                    <a:bodyPr/>
                    <a:lstStyle/>
                    <a:p>
                      <a:pPr algn="ctr" fontAlgn="t"/>
                      <a:r>
                        <a:rPr lang="en-GB" sz="1400" b="0" i="0" u="none" strike="noStrike">
                          <a:solidFill>
                            <a:srgbClr val="000000"/>
                          </a:solidFill>
                          <a:effectLst/>
                          <a:latin typeface="Raleway" pitchFamily="2" charset="0"/>
                        </a:rPr>
                        <a:t>How safe or unsafe do you feel when outside in your local area during the day?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Safe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400" b="0" i="0" u="none" strike="noStrike">
                          <a:solidFill>
                            <a:srgbClr val="000000"/>
                          </a:solidFill>
                          <a:effectLst/>
                          <a:latin typeface="Raleway" pitchFamily="2" charset="0"/>
                        </a:rPr>
                        <a:t>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400" b="0" i="0" u="none" strike="noStrike">
                          <a:solidFill>
                            <a:srgbClr val="000000"/>
                          </a:solidFill>
                          <a:effectLst/>
                          <a:latin typeface="Raleway" pitchFamily="2" charset="0"/>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u="none" strike="noStrike" kern="1200">
                          <a:solidFill>
                            <a:schemeClr val="dk1"/>
                          </a:solidFill>
                          <a:effectLst/>
                          <a:latin typeface="Raleway" pitchFamily="2" charset="0"/>
                          <a:ea typeface="+mn-ea"/>
                          <a:cs typeface="+mn-cs"/>
                          <a:sym typeface="Wingdings" panose="05000000000000000000" pitchFamily="2" charset="2"/>
                        </a:rPr>
                        <a:t></a:t>
                      </a:r>
                      <a:r>
                        <a:rPr lang="en-GB" sz="1400" b="0" i="0" u="none" strike="noStrike">
                          <a:solidFill>
                            <a:srgbClr val="000000"/>
                          </a:solidFill>
                          <a:effectLst/>
                          <a:latin typeface="Raleway" pitchFamily="2" charset="0"/>
                        </a:rPr>
                        <a:t>8% points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Raleway" pitchFamily="2" charset="0"/>
                          <a:sym typeface="Wingdings" panose="05000000000000000000" pitchFamily="2" charset="2"/>
                        </a:rPr>
                        <a:t></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3408694"/>
                  </a:ext>
                </a:extLst>
              </a:tr>
              <a:tr h="445091">
                <a:tc>
                  <a:txBody>
                    <a:bodyPr/>
                    <a:lstStyle/>
                    <a:p>
                      <a:pPr algn="ctr" fontAlgn="t"/>
                      <a:r>
                        <a:rPr lang="en-GB" sz="1400" b="0" i="0" u="none" strike="noStrike">
                          <a:solidFill>
                            <a:srgbClr val="000000"/>
                          </a:solidFill>
                          <a:effectLst/>
                          <a:latin typeface="Raleway" pitchFamily="2" charset="0"/>
                        </a:rPr>
                        <a:t> Thinking about your local area/neighbourhood, how satisfied are you with the area as a place to live?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000000"/>
                          </a:solidFill>
                          <a:effectLst/>
                          <a:latin typeface="Raleway" pitchFamily="2" charset="0"/>
                        </a:rPr>
                        <a:t>Satisfied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400" b="0" i="0" u="none" strike="noStrike">
                          <a:solidFill>
                            <a:srgbClr val="000000"/>
                          </a:solidFill>
                          <a:effectLst/>
                          <a:latin typeface="Raleway" pitchFamily="2" charset="0"/>
                        </a:rPr>
                        <a:t>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400" b="0" i="0" u="none" strike="noStrike">
                          <a:solidFill>
                            <a:srgbClr val="000000"/>
                          </a:solidFill>
                          <a:effectLst/>
                          <a:latin typeface="Raleway" pitchFamily="2" charset="0"/>
                        </a:rPr>
                        <a:t>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u="none" strike="noStrike" kern="1200">
                          <a:solidFill>
                            <a:schemeClr val="dk1"/>
                          </a:solidFill>
                          <a:effectLst/>
                          <a:latin typeface="Raleway" pitchFamily="2" charset="0"/>
                          <a:ea typeface="+mn-ea"/>
                          <a:cs typeface="+mn-cs"/>
                          <a:sym typeface="Wingdings" panose="05000000000000000000" pitchFamily="2" charset="2"/>
                        </a:rPr>
                        <a:t></a:t>
                      </a:r>
                      <a:r>
                        <a:rPr lang="en-GB" sz="1400" b="0" i="0" u="none" strike="noStrike">
                          <a:solidFill>
                            <a:srgbClr val="000000"/>
                          </a:solidFill>
                          <a:effectLst/>
                          <a:latin typeface="Raleway" pitchFamily="2" charset="0"/>
                        </a:rPr>
                        <a:t>8% points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0" i="0" u="none" strike="noStrike" dirty="0">
                          <a:solidFill>
                            <a:srgbClr val="000000"/>
                          </a:solidFill>
                          <a:effectLst/>
                          <a:latin typeface="Raleway" pitchFamily="2" charset="0"/>
                          <a:sym typeface="Wingdings" panose="05000000000000000000" pitchFamily="2" charset="2"/>
                        </a:rPr>
                        <a:t></a:t>
                      </a:r>
                      <a:endParaRPr lang="en-GB" sz="1400" b="0" i="0" u="none" strike="noStrike" dirty="0">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3570852"/>
                  </a:ext>
                </a:extLst>
              </a:tr>
            </a:tbl>
          </a:graphicData>
        </a:graphic>
      </p:graphicFrame>
      <p:sp>
        <p:nvSpPr>
          <p:cNvPr id="6" name="Rectangle 8">
            <a:extLst>
              <a:ext uri="{FF2B5EF4-FFF2-40B4-BE49-F238E27FC236}">
                <a16:creationId xmlns:a16="http://schemas.microsoft.com/office/drawing/2014/main" id="{1B804F79-4531-6BF8-D73C-274C04C45B7B}"/>
              </a:ext>
            </a:extLst>
          </p:cNvPr>
          <p:cNvSpPr>
            <a:spLocks noChangeArrowheads="1"/>
          </p:cNvSpPr>
          <p:nvPr/>
        </p:nvSpPr>
        <p:spPr bwMode="auto">
          <a:xfrm>
            <a:off x="402431" y="3909528"/>
            <a:ext cx="8982013"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eaLnBrk="0" fontAlgn="base" hangingPunct="0">
              <a:spcBef>
                <a:spcPct val="0"/>
              </a:spcBef>
              <a:spcAft>
                <a:spcPct val="0"/>
              </a:spcAft>
              <a:buFont typeface="Arial" panose="020B0604020202020204" pitchFamily="34" charset="0"/>
              <a:buChar char="•"/>
            </a:pPr>
            <a:r>
              <a:rPr kumimoji="0" lang="en-GB" altLang="en-US" sz="1700"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rPr>
              <a:t>The benchmarked areas set out above show </a:t>
            </a:r>
            <a:r>
              <a:rPr lang="en-GB" altLang="en-US" sz="1700">
                <a:solidFill>
                  <a:srgbClr val="1E5A71"/>
                </a:solidFill>
                <a:latin typeface="Raleway" pitchFamily="2" charset="0"/>
                <a:ea typeface="Calibri" panose="020F0502020204030204" pitchFamily="34" charset="0"/>
                <a:cs typeface="Arial" panose="020B0604020202020204" pitchFamily="34" charset="0"/>
              </a:rPr>
              <a:t>significant improvements in residents’ perceptions of the borough.</a:t>
            </a:r>
          </a:p>
          <a:p>
            <a:pPr marL="285750" indent="-285750" eaLnBrk="0" fontAlgn="base" hangingPunct="0">
              <a:spcBef>
                <a:spcPct val="0"/>
              </a:spcBef>
              <a:spcAft>
                <a:spcPct val="0"/>
              </a:spcAft>
              <a:buFont typeface="Arial" panose="020B0604020202020204" pitchFamily="34" charset="0"/>
              <a:buChar char="•"/>
            </a:pPr>
            <a:r>
              <a:rPr lang="en-GB" altLang="en-US" sz="1700">
                <a:solidFill>
                  <a:srgbClr val="1E5A71"/>
                </a:solidFill>
                <a:latin typeface="Raleway" pitchFamily="2" charset="0"/>
                <a:ea typeface="Calibri" panose="020F0502020204030204" pitchFamily="34" charset="0"/>
                <a:cs typeface="Arial" panose="020B0604020202020204" pitchFamily="34" charset="0"/>
              </a:rPr>
              <a:t>Residents in Tower Hamlets believe the borough is a place where people from different backgrounds get on well together, up 9 percentage points from the 2019 edition of the ARS.</a:t>
            </a:r>
          </a:p>
          <a:p>
            <a:pPr marL="285750" indent="-285750" eaLnBrk="0" fontAlgn="base" hangingPunct="0">
              <a:spcBef>
                <a:spcPct val="0"/>
              </a:spcBef>
              <a:spcAft>
                <a:spcPct val="0"/>
              </a:spcAft>
              <a:buFont typeface="Arial" panose="020B0604020202020204" pitchFamily="34" charset="0"/>
              <a:buChar char="•"/>
            </a:pPr>
            <a:r>
              <a:rPr lang="en-GB" altLang="en-US" sz="1700">
                <a:solidFill>
                  <a:srgbClr val="1E5A71"/>
                </a:solidFill>
                <a:latin typeface="Raleway" pitchFamily="2" charset="0"/>
                <a:ea typeface="Calibri" panose="020F0502020204030204" pitchFamily="34" charset="0"/>
                <a:cs typeface="Arial" panose="020B0604020202020204" pitchFamily="34" charset="0"/>
              </a:rPr>
              <a:t>Residents are more satisfied with their local area as a place to live compared to 2019, up by 8 percentage points.</a:t>
            </a:r>
          </a:p>
          <a:p>
            <a:pPr marL="285750" indent="-285750" eaLnBrk="0" fontAlgn="base" hangingPunct="0">
              <a:spcBef>
                <a:spcPct val="0"/>
              </a:spcBef>
              <a:spcAft>
                <a:spcPct val="0"/>
              </a:spcAft>
              <a:buFont typeface="Arial" panose="020B0604020202020204" pitchFamily="34" charset="0"/>
              <a:buChar char="•"/>
            </a:pPr>
            <a:r>
              <a:rPr lang="en-GB" altLang="en-US" sz="1700">
                <a:solidFill>
                  <a:srgbClr val="1E5A71"/>
                </a:solidFill>
                <a:latin typeface="Raleway" pitchFamily="2" charset="0"/>
                <a:ea typeface="Calibri" panose="020F0502020204030204" pitchFamily="34" charset="0"/>
                <a:cs typeface="Arial" panose="020B0604020202020204" pitchFamily="34" charset="0"/>
              </a:rPr>
              <a:t>Residents feel safer in the Borough than they did in 2019. For both during the day and after dark, feelings of safety have increased, both by 8 percentage points.</a:t>
            </a:r>
            <a:endParaRPr kumimoji="0" lang="en-GB" altLang="en-US" sz="1700"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12</a:t>
            </a:fld>
            <a:endParaRPr lang="en-GB">
              <a:solidFill>
                <a:srgbClr val="1E5A71"/>
              </a:solidFill>
              <a:latin typeface="Raleway" pitchFamily="2" charset="0"/>
            </a:endParaRPr>
          </a:p>
        </p:txBody>
      </p:sp>
    </p:spTree>
    <p:extLst>
      <p:ext uri="{BB962C8B-B14F-4D97-AF65-F5344CB8AC3E}">
        <p14:creationId xmlns:p14="http://schemas.microsoft.com/office/powerpoint/2010/main" val="2355511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a:t>
            </a:r>
          </a:p>
          <a:p>
            <a:r>
              <a:rPr lang="en-US" sz="1400" b="1">
                <a:solidFill>
                  <a:srgbClr val="4CC9CF"/>
                </a:solidFill>
                <a:latin typeface="Raleway" panose="020B0503030101060003" pitchFamily="34" charset="0"/>
                <a:cs typeface="Arial" panose="020B0604020202020204" pitchFamily="34" charset="0"/>
              </a:rPr>
              <a:t>2023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4" name="Title 3">
            <a:extLst>
              <a:ext uri="{FF2B5EF4-FFF2-40B4-BE49-F238E27FC236}">
                <a16:creationId xmlns:a16="http://schemas.microsoft.com/office/drawing/2014/main" id="{044CC361-0F04-1039-77B6-8738BBAEC383}"/>
              </a:ext>
            </a:extLst>
          </p:cNvPr>
          <p:cNvSpPr>
            <a:spLocks noGrp="1"/>
          </p:cNvSpPr>
          <p:nvPr>
            <p:ph type="title" idx="4294967295"/>
          </p:nvPr>
        </p:nvSpPr>
        <p:spPr>
          <a:xfrm>
            <a:off x="2757172" y="511581"/>
            <a:ext cx="5850115" cy="654456"/>
          </a:xfrm>
        </p:spPr>
        <p:txBody>
          <a:bodyPr/>
          <a:lstStyle/>
          <a:p>
            <a:r>
              <a:rPr lang="en-GB" sz="3200" b="1" kern="1200">
                <a:solidFill>
                  <a:srgbClr val="319B31"/>
                </a:solidFill>
                <a:effectLst/>
                <a:latin typeface="Raleway" pitchFamily="2" charset="0"/>
                <a:ea typeface="+mn-ea"/>
                <a:cs typeface="Arial" panose="020B0604020202020204" pitchFamily="34" charset="0"/>
              </a:rPr>
              <a:t>Findings - change over time</a:t>
            </a:r>
            <a:endParaRPr lang="en-GB"/>
          </a:p>
        </p:txBody>
      </p:sp>
      <p:graphicFrame>
        <p:nvGraphicFramePr>
          <p:cNvPr id="2" name="Table 1">
            <a:extLst>
              <a:ext uri="{FF2B5EF4-FFF2-40B4-BE49-F238E27FC236}">
                <a16:creationId xmlns:a16="http://schemas.microsoft.com/office/drawing/2014/main" id="{087C4061-A25E-EB78-775A-E0966495A819}"/>
              </a:ext>
            </a:extLst>
          </p:cNvPr>
          <p:cNvGraphicFramePr>
            <a:graphicFrameLocks noGrp="1"/>
          </p:cNvGraphicFramePr>
          <p:nvPr>
            <p:extLst>
              <p:ext uri="{D42A27DB-BD31-4B8C-83A1-F6EECF244321}">
                <p14:modId xmlns:p14="http://schemas.microsoft.com/office/powerpoint/2010/main" val="1845039224"/>
              </p:ext>
            </p:extLst>
          </p:nvPr>
        </p:nvGraphicFramePr>
        <p:xfrm>
          <a:off x="475195" y="1647214"/>
          <a:ext cx="9043777" cy="3084586"/>
        </p:xfrm>
        <a:graphic>
          <a:graphicData uri="http://schemas.openxmlformats.org/drawingml/2006/table">
            <a:tbl>
              <a:tblPr firstRow="1">
                <a:tableStyleId>{5C22544A-7EE6-4342-B048-85BDC9FD1C3A}</a:tableStyleId>
              </a:tblPr>
              <a:tblGrid>
                <a:gridCol w="4860000">
                  <a:extLst>
                    <a:ext uri="{9D8B030D-6E8A-4147-A177-3AD203B41FA5}">
                      <a16:colId xmlns:a16="http://schemas.microsoft.com/office/drawing/2014/main" val="2430842202"/>
                    </a:ext>
                  </a:extLst>
                </a:gridCol>
                <a:gridCol w="887171">
                  <a:extLst>
                    <a:ext uri="{9D8B030D-6E8A-4147-A177-3AD203B41FA5}">
                      <a16:colId xmlns:a16="http://schemas.microsoft.com/office/drawing/2014/main" val="2964885888"/>
                    </a:ext>
                  </a:extLst>
                </a:gridCol>
                <a:gridCol w="532303">
                  <a:extLst>
                    <a:ext uri="{9D8B030D-6E8A-4147-A177-3AD203B41FA5}">
                      <a16:colId xmlns:a16="http://schemas.microsoft.com/office/drawing/2014/main" val="2613137689"/>
                    </a:ext>
                  </a:extLst>
                </a:gridCol>
                <a:gridCol w="532303">
                  <a:extLst>
                    <a:ext uri="{9D8B030D-6E8A-4147-A177-3AD203B41FA5}">
                      <a16:colId xmlns:a16="http://schemas.microsoft.com/office/drawing/2014/main" val="1598876305"/>
                    </a:ext>
                  </a:extLst>
                </a:gridCol>
                <a:gridCol w="1116000">
                  <a:extLst>
                    <a:ext uri="{9D8B030D-6E8A-4147-A177-3AD203B41FA5}">
                      <a16:colId xmlns:a16="http://schemas.microsoft.com/office/drawing/2014/main" val="597922858"/>
                    </a:ext>
                  </a:extLst>
                </a:gridCol>
                <a:gridCol w="1116000">
                  <a:extLst>
                    <a:ext uri="{9D8B030D-6E8A-4147-A177-3AD203B41FA5}">
                      <a16:colId xmlns:a16="http://schemas.microsoft.com/office/drawing/2014/main" val="1091511889"/>
                    </a:ext>
                  </a:extLst>
                </a:gridCol>
              </a:tblGrid>
              <a:tr h="743754">
                <a:tc>
                  <a:txBody>
                    <a:bodyPr/>
                    <a:lstStyle/>
                    <a:p>
                      <a:pPr algn="ctr" fontAlgn="b"/>
                      <a:r>
                        <a:rPr lang="en-GB" sz="1400" b="1" u="none" strike="noStrike">
                          <a:solidFill>
                            <a:schemeClr val="tx1"/>
                          </a:solidFill>
                          <a:effectLst/>
                          <a:latin typeface="Raleway" pitchFamily="2" charset="0"/>
                        </a:rPr>
                        <a:t>Thinking about this local area (within 15/20 minutes walking distance), how much of a problem do you think are…? </a:t>
                      </a:r>
                      <a:endParaRPr lang="en-GB" sz="1400" b="1"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1" u="none" strike="noStrike">
                          <a:solidFill>
                            <a:schemeClr val="tx1"/>
                          </a:solidFill>
                          <a:effectLst/>
                          <a:latin typeface="Raleway" pitchFamily="2" charset="0"/>
                        </a:rPr>
                        <a:t>Measure</a:t>
                      </a:r>
                      <a:endParaRPr lang="en-GB" sz="1400" b="1"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1" u="none" strike="noStrike">
                          <a:solidFill>
                            <a:schemeClr val="tx1"/>
                          </a:solidFill>
                          <a:effectLst/>
                          <a:latin typeface="Raleway" pitchFamily="2" charset="0"/>
                        </a:rPr>
                        <a:t>2019</a:t>
                      </a:r>
                      <a:endParaRPr lang="en-GB" sz="1400" b="1"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1" u="none" strike="noStrike">
                          <a:solidFill>
                            <a:schemeClr val="tx1"/>
                          </a:solidFill>
                          <a:effectLst/>
                          <a:latin typeface="Raleway" pitchFamily="2" charset="0"/>
                        </a:rPr>
                        <a:t>2023</a:t>
                      </a:r>
                      <a:endParaRPr lang="en-GB" sz="1400" b="1"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1" u="none" strike="noStrike">
                          <a:solidFill>
                            <a:schemeClr val="tx1"/>
                          </a:solidFill>
                          <a:effectLst/>
                          <a:latin typeface="Raleway" pitchFamily="2" charset="0"/>
                        </a:rPr>
                        <a:t>Difference</a:t>
                      </a:r>
                      <a:endParaRPr lang="en-GB" sz="1400" b="1"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1" u="none" strike="noStrike">
                          <a:solidFill>
                            <a:schemeClr val="tx1"/>
                          </a:solidFill>
                          <a:effectLst/>
                          <a:latin typeface="Raleway" pitchFamily="2" charset="0"/>
                        </a:rPr>
                        <a:t>Statistically Significant?</a:t>
                      </a:r>
                      <a:endParaRPr lang="en-GB" sz="1400" b="1"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5854825"/>
                  </a:ext>
                </a:extLst>
              </a:tr>
              <a:tr h="585208">
                <a:tc>
                  <a:txBody>
                    <a:bodyPr/>
                    <a:lstStyle/>
                    <a:p>
                      <a:pPr algn="ctr" fontAlgn="b"/>
                      <a:r>
                        <a:rPr lang="en-GB" sz="1400" u="none" strike="noStrike">
                          <a:effectLst/>
                          <a:latin typeface="Raleway" pitchFamily="2" charset="0"/>
                        </a:rPr>
                        <a:t>Noisy neighbours or loud parties</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a:effectLst/>
                          <a:latin typeface="Raleway" pitchFamily="2" charset="0"/>
                        </a:rPr>
                        <a:t>Problem</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a:effectLst/>
                          <a:latin typeface="Raleway" pitchFamily="2" charset="0"/>
                        </a:rPr>
                        <a:t>35%</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a:effectLst/>
                          <a:latin typeface="Raleway" pitchFamily="2" charset="0"/>
                        </a:rPr>
                        <a:t>18%</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kern="1200">
                          <a:solidFill>
                            <a:schemeClr val="dk1"/>
                          </a:solidFill>
                          <a:effectLst/>
                          <a:latin typeface="Raleway" pitchFamily="2" charset="0"/>
                          <a:ea typeface="+mn-ea"/>
                          <a:cs typeface="+mn-cs"/>
                          <a:sym typeface="Wingdings" panose="05000000000000000000" pitchFamily="2" charset="2"/>
                        </a:rPr>
                        <a:t></a:t>
                      </a:r>
                      <a:r>
                        <a:rPr lang="en-GB" sz="1400" u="none" strike="noStrike">
                          <a:effectLst/>
                          <a:latin typeface="Raleway" pitchFamily="2" charset="0"/>
                        </a:rPr>
                        <a:t>17 %points</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a:solidFill>
                            <a:srgbClr val="000000"/>
                          </a:solidFill>
                          <a:effectLst/>
                          <a:latin typeface="Raleway" pitchFamily="2" charset="0"/>
                          <a:sym typeface="Wingdings" panose="05000000000000000000" pitchFamily="2" charset="2"/>
                        </a:rPr>
                        <a:t></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4746168"/>
                  </a:ext>
                </a:extLst>
              </a:tr>
              <a:tr h="585208">
                <a:tc>
                  <a:txBody>
                    <a:bodyPr/>
                    <a:lstStyle/>
                    <a:p>
                      <a:pPr algn="ctr" fontAlgn="b"/>
                      <a:r>
                        <a:rPr lang="en-GB" sz="1400" u="none" strike="noStrike">
                          <a:effectLst/>
                          <a:latin typeface="Raleway" pitchFamily="2" charset="0"/>
                        </a:rPr>
                        <a:t>People being drunk or rowdy in public places </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a:effectLst/>
                          <a:latin typeface="Raleway" pitchFamily="2" charset="0"/>
                        </a:rPr>
                        <a:t>Problem</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a:effectLst/>
                          <a:latin typeface="Raleway" pitchFamily="2" charset="0"/>
                        </a:rPr>
                        <a:t>48%</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a:effectLst/>
                          <a:latin typeface="Raleway" pitchFamily="2" charset="0"/>
                        </a:rPr>
                        <a:t>29%</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kern="1200">
                          <a:solidFill>
                            <a:schemeClr val="dk1"/>
                          </a:solidFill>
                          <a:effectLst/>
                          <a:latin typeface="Raleway" pitchFamily="2" charset="0"/>
                          <a:ea typeface="+mn-ea"/>
                          <a:cs typeface="+mn-cs"/>
                          <a:sym typeface="Wingdings" panose="05000000000000000000" pitchFamily="2" charset="2"/>
                        </a:rPr>
                        <a:t></a:t>
                      </a:r>
                      <a:r>
                        <a:rPr lang="en-GB" sz="1400" u="none" strike="noStrike">
                          <a:effectLst/>
                          <a:latin typeface="Raleway" pitchFamily="2" charset="0"/>
                        </a:rPr>
                        <a:t>19 %points</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a:solidFill>
                            <a:srgbClr val="000000"/>
                          </a:solidFill>
                          <a:effectLst/>
                          <a:latin typeface="Raleway" pitchFamily="2" charset="0"/>
                          <a:sym typeface="Wingdings" panose="05000000000000000000" pitchFamily="2" charset="2"/>
                        </a:rPr>
                        <a:t></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4959188"/>
                  </a:ext>
                </a:extLst>
              </a:tr>
              <a:tr h="585208">
                <a:tc>
                  <a:txBody>
                    <a:bodyPr/>
                    <a:lstStyle/>
                    <a:p>
                      <a:pPr algn="ctr" fontAlgn="b"/>
                      <a:r>
                        <a:rPr lang="en-GB" sz="1400" u="none" strike="noStrike">
                          <a:effectLst/>
                          <a:latin typeface="Raleway" pitchFamily="2" charset="0"/>
                        </a:rPr>
                        <a:t>Vandalism, graffiti and other deliberate damage to property or vehicles </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a:effectLst/>
                          <a:latin typeface="Raleway" pitchFamily="2" charset="0"/>
                        </a:rPr>
                        <a:t>Problem</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a:effectLst/>
                          <a:latin typeface="Raleway" pitchFamily="2" charset="0"/>
                        </a:rPr>
                        <a:t>45%</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a:effectLst/>
                          <a:latin typeface="Raleway" pitchFamily="2" charset="0"/>
                        </a:rPr>
                        <a:t>29%</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kern="1200">
                          <a:solidFill>
                            <a:schemeClr val="dk1"/>
                          </a:solidFill>
                          <a:effectLst/>
                          <a:latin typeface="Raleway" pitchFamily="2" charset="0"/>
                          <a:ea typeface="+mn-ea"/>
                          <a:cs typeface="+mn-cs"/>
                          <a:sym typeface="Wingdings" panose="05000000000000000000" pitchFamily="2" charset="2"/>
                        </a:rPr>
                        <a:t></a:t>
                      </a:r>
                      <a:r>
                        <a:rPr lang="en-GB" sz="1400" u="none" strike="noStrike">
                          <a:effectLst/>
                          <a:latin typeface="Raleway" pitchFamily="2" charset="0"/>
                        </a:rPr>
                        <a:t>16 %points</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a:solidFill>
                            <a:srgbClr val="000000"/>
                          </a:solidFill>
                          <a:effectLst/>
                          <a:latin typeface="Raleway" pitchFamily="2" charset="0"/>
                          <a:sym typeface="Wingdings" panose="05000000000000000000" pitchFamily="2" charset="2"/>
                        </a:rPr>
                        <a:t></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4090620"/>
                  </a:ext>
                </a:extLst>
              </a:tr>
              <a:tr h="585208">
                <a:tc>
                  <a:txBody>
                    <a:bodyPr/>
                    <a:lstStyle/>
                    <a:p>
                      <a:pPr algn="ctr" fontAlgn="b"/>
                      <a:r>
                        <a:rPr lang="en-GB" sz="1400" u="none" strike="noStrike">
                          <a:effectLst/>
                          <a:latin typeface="Raleway" pitchFamily="2" charset="0"/>
                        </a:rPr>
                        <a:t>People using or dealing drugs </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a:effectLst/>
                          <a:latin typeface="Raleway" pitchFamily="2" charset="0"/>
                        </a:rPr>
                        <a:t>Problem</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a:effectLst/>
                          <a:latin typeface="Raleway" pitchFamily="2" charset="0"/>
                        </a:rPr>
                        <a:t>67%</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a:effectLst/>
                          <a:latin typeface="Raleway" pitchFamily="2" charset="0"/>
                        </a:rPr>
                        <a:t>49%</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u="none" strike="noStrike" kern="1200">
                          <a:solidFill>
                            <a:schemeClr val="dk1"/>
                          </a:solidFill>
                          <a:effectLst/>
                          <a:latin typeface="Raleway" pitchFamily="2" charset="0"/>
                          <a:ea typeface="+mn-ea"/>
                          <a:cs typeface="+mn-cs"/>
                          <a:sym typeface="Wingdings" panose="05000000000000000000" pitchFamily="2" charset="2"/>
                        </a:rPr>
                        <a:t></a:t>
                      </a:r>
                      <a:r>
                        <a:rPr lang="en-GB" sz="1400" u="none" strike="noStrike">
                          <a:effectLst/>
                          <a:latin typeface="Raleway" pitchFamily="2" charset="0"/>
                        </a:rPr>
                        <a:t>18 %points</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dirty="0">
                          <a:solidFill>
                            <a:srgbClr val="000000"/>
                          </a:solidFill>
                          <a:effectLst/>
                          <a:latin typeface="Raleway" pitchFamily="2" charset="0"/>
                          <a:sym typeface="Wingdings" panose="05000000000000000000" pitchFamily="2" charset="2"/>
                        </a:rPr>
                        <a:t></a:t>
                      </a:r>
                      <a:endParaRPr lang="en-GB" sz="1400" b="0" i="0" u="none" strike="noStrike" dirty="0">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3307791"/>
                  </a:ext>
                </a:extLst>
              </a:tr>
            </a:tbl>
          </a:graphicData>
        </a:graphic>
      </p:graphicFrame>
      <p:sp>
        <p:nvSpPr>
          <p:cNvPr id="6" name="Rectangle 8">
            <a:extLst>
              <a:ext uri="{FF2B5EF4-FFF2-40B4-BE49-F238E27FC236}">
                <a16:creationId xmlns:a16="http://schemas.microsoft.com/office/drawing/2014/main" id="{1B804F79-4531-6BF8-D73C-274C04C45B7B}"/>
              </a:ext>
            </a:extLst>
          </p:cNvPr>
          <p:cNvSpPr>
            <a:spLocks noChangeArrowheads="1"/>
          </p:cNvSpPr>
          <p:nvPr/>
        </p:nvSpPr>
        <p:spPr bwMode="auto">
          <a:xfrm>
            <a:off x="475195" y="5025875"/>
            <a:ext cx="898201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GB" altLang="en-US" sz="2000"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rPr>
              <a:t>While crime and anti-social behaviour remain a concern for many, residents are notably less worried about ASB in their local area than they were in 2019</a:t>
            </a:r>
            <a:endParaRPr lang="en-GB" altLang="en-US" sz="2000">
              <a:solidFill>
                <a:srgbClr val="1E5A71"/>
              </a:solidFill>
              <a:latin typeface="Raleway" pitchFamily="2" charset="0"/>
              <a:ea typeface="Calibri" panose="020F0502020204030204" pitchFamily="34" charset="0"/>
              <a:cs typeface="Arial" panose="020B0604020202020204" pitchFamily="34" charset="0"/>
            </a:endParaRPr>
          </a:p>
          <a:p>
            <a:pPr eaLnBrk="0" fontAlgn="base" hangingPunct="0">
              <a:spcBef>
                <a:spcPct val="0"/>
              </a:spcBef>
              <a:spcAft>
                <a:spcPct val="0"/>
              </a:spcAft>
            </a:pPr>
            <a:endParaRPr kumimoji="0" lang="en-GB" altLang="en-US" sz="1400"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13</a:t>
            </a:fld>
            <a:endParaRPr lang="en-GB">
              <a:solidFill>
                <a:srgbClr val="1E5A71"/>
              </a:solidFill>
              <a:latin typeface="Raleway" pitchFamily="2" charset="0"/>
            </a:endParaRPr>
          </a:p>
        </p:txBody>
      </p:sp>
    </p:spTree>
    <p:extLst>
      <p:ext uri="{BB962C8B-B14F-4D97-AF65-F5344CB8AC3E}">
        <p14:creationId xmlns:p14="http://schemas.microsoft.com/office/powerpoint/2010/main" val="3763997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a:t>
            </a:r>
          </a:p>
          <a:p>
            <a:r>
              <a:rPr lang="en-US" sz="1400" b="1">
                <a:solidFill>
                  <a:srgbClr val="4CC9CF"/>
                </a:solidFill>
                <a:latin typeface="Raleway" panose="020B0503030101060003" pitchFamily="34" charset="0"/>
                <a:cs typeface="Arial" panose="020B0604020202020204" pitchFamily="34" charset="0"/>
              </a:rPr>
              <a:t>2023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idx="4294967295"/>
          </p:nvPr>
        </p:nvSpPr>
        <p:spPr>
          <a:xfrm>
            <a:off x="2768432" y="512959"/>
            <a:ext cx="665956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4000" b="1" dirty="0">
                <a:solidFill>
                  <a:srgbClr val="319B31"/>
                </a:solidFill>
                <a:latin typeface="Raleway" panose="020B0503030101060003" pitchFamily="34" charset="0"/>
                <a:cs typeface="Arial" panose="020B0604020202020204" pitchFamily="34" charset="0"/>
              </a:rPr>
              <a:t>Findings 1</a:t>
            </a:r>
          </a:p>
          <a:p>
            <a:pPr defTabSz="742969">
              <a:defRPr/>
            </a:pPr>
            <a:endParaRPr lang="en-GB" sz="1600" dirty="0">
              <a:solidFill>
                <a:srgbClr val="319B31"/>
              </a:solidFill>
              <a:latin typeface="Raleway" panose="020B0503030101060003"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0DA229B3-2F64-4F9A-8979-189FCAD69A0D}"/>
              </a:ext>
            </a:extLst>
          </p:cNvPr>
          <p:cNvSpPr>
            <a:spLocks noGrp="1"/>
          </p:cNvSpPr>
          <p:nvPr>
            <p:ph idx="4294967295"/>
          </p:nvPr>
        </p:nvSpPr>
        <p:spPr>
          <a:xfrm>
            <a:off x="383746" y="1382025"/>
            <a:ext cx="9018587" cy="4810125"/>
          </a:xfrm>
        </p:spPr>
        <p:txBody>
          <a:bodyPr vert="horz" wrap="square" lIns="74295" tIns="37148" rIns="74295" bIns="37148" numCol="1" spcCol="252000" rtlCol="0" anchor="t">
            <a:normAutofit/>
          </a:bodyPr>
          <a:lstStyle/>
          <a:p>
            <a:pPr marL="0" indent="0" algn="ctr">
              <a:lnSpc>
                <a:spcPct val="100000"/>
              </a:lnSpc>
              <a:buNone/>
            </a:pPr>
            <a:endParaRPr lang="en-GB">
              <a:solidFill>
                <a:srgbClr val="1E5A71"/>
              </a:solidFill>
              <a:latin typeface="Raleway" panose="020B0503030101060003"/>
              <a:cs typeface="Calibri" panose="020F0502020204030204" pitchFamily="34" charset="0"/>
            </a:endParaRPr>
          </a:p>
          <a:p>
            <a:pPr marL="0" indent="0" algn="ctr">
              <a:lnSpc>
                <a:spcPct val="100000"/>
              </a:lnSpc>
              <a:buNone/>
            </a:pPr>
            <a:endParaRPr lang="en-GB">
              <a:solidFill>
                <a:srgbClr val="1E5A71"/>
              </a:solidFill>
              <a:latin typeface="Raleway" panose="020B0503030101060003"/>
              <a:cs typeface="Calibri" panose="020F0502020204030204" pitchFamily="34" charset="0"/>
            </a:endParaRPr>
          </a:p>
          <a:p>
            <a:pPr marL="0" indent="0" algn="ctr">
              <a:lnSpc>
                <a:spcPct val="100000"/>
              </a:lnSpc>
              <a:buNone/>
            </a:pPr>
            <a:endParaRPr lang="en-GB">
              <a:solidFill>
                <a:srgbClr val="1E5A71"/>
              </a:solidFill>
              <a:latin typeface="Raleway" panose="020B0503030101060003"/>
              <a:cs typeface="Calibri" panose="020F0502020204030204" pitchFamily="34" charset="0"/>
            </a:endParaRPr>
          </a:p>
          <a:p>
            <a:pPr marL="0" indent="0" algn="ctr">
              <a:lnSpc>
                <a:spcPct val="100000"/>
              </a:lnSpc>
              <a:buNone/>
            </a:pPr>
            <a:r>
              <a:rPr lang="en-GB" b="1" u="sng">
                <a:solidFill>
                  <a:srgbClr val="1E5A71"/>
                </a:solidFill>
                <a:latin typeface="Raleway" panose="020B0503030101060003"/>
                <a:cs typeface="Calibri" panose="020F0502020204030204" pitchFamily="34" charset="0"/>
              </a:rPr>
              <a:t>Areas for improvement</a:t>
            </a: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14</a:t>
            </a:fld>
            <a:endParaRPr lang="en-GB">
              <a:solidFill>
                <a:srgbClr val="1E5A71"/>
              </a:solidFill>
              <a:latin typeface="Raleway" pitchFamily="2" charset="0"/>
            </a:endParaRPr>
          </a:p>
        </p:txBody>
      </p:sp>
    </p:spTree>
    <p:extLst>
      <p:ext uri="{BB962C8B-B14F-4D97-AF65-F5344CB8AC3E}">
        <p14:creationId xmlns:p14="http://schemas.microsoft.com/office/powerpoint/2010/main" val="1282549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a:t>
            </a:r>
          </a:p>
          <a:p>
            <a:r>
              <a:rPr lang="en-US" sz="1400" b="1">
                <a:solidFill>
                  <a:srgbClr val="4CC9CF"/>
                </a:solidFill>
                <a:latin typeface="Raleway" panose="020B0503030101060003" pitchFamily="34" charset="0"/>
                <a:cs typeface="Arial" panose="020B0604020202020204" pitchFamily="34" charset="0"/>
              </a:rPr>
              <a:t>2023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idx="4294967295"/>
          </p:nvPr>
        </p:nvSpPr>
        <p:spPr>
          <a:xfrm>
            <a:off x="2768432" y="509720"/>
            <a:ext cx="665956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1600" b="1">
                <a:solidFill>
                  <a:srgbClr val="319B31"/>
                </a:solidFill>
                <a:latin typeface="Raleway" panose="020B0503030101060003" pitchFamily="34" charset="0"/>
                <a:cs typeface="Arial" panose="020B0604020202020204" pitchFamily="34" charset="0"/>
              </a:rPr>
              <a:t>Benchmarking questions - results</a:t>
            </a:r>
            <a:br>
              <a:rPr lang="en-GB" sz="1600">
                <a:latin typeface="Raleway" pitchFamily="2" charset="0"/>
              </a:rPr>
            </a:br>
            <a:r>
              <a:rPr kumimoji="0" lang="en-GB" altLang="en-US" sz="1300"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rPr>
              <a:t>The table shows the % of residents giving a positive response to</a:t>
            </a:r>
            <a:br>
              <a:rPr kumimoji="0" lang="en-GB" altLang="en-US" sz="1300"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rPr>
            </a:br>
            <a:r>
              <a:rPr kumimoji="0" lang="en-GB" altLang="en-US" sz="1300"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rPr>
              <a:t>each question and the % of </a:t>
            </a:r>
            <a:r>
              <a:rPr kumimoji="0" lang="en-GB" altLang="en-US" sz="1300" b="0" i="1"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rPr>
              <a:t>‘Don’t Knows’.</a:t>
            </a:r>
            <a:endParaRPr lang="en-GB" sz="1300" i="1">
              <a:solidFill>
                <a:srgbClr val="319B31"/>
              </a:solidFill>
              <a:latin typeface="Raleway" panose="020B0503030101060003" pitchFamily="34" charset="0"/>
              <a:cs typeface="Arial" panose="020B0604020202020204" pitchFamily="34" charset="0"/>
            </a:endParaRPr>
          </a:p>
        </p:txBody>
      </p:sp>
      <p:sp>
        <p:nvSpPr>
          <p:cNvPr id="6" name="Rectangle 8">
            <a:extLst>
              <a:ext uri="{FF2B5EF4-FFF2-40B4-BE49-F238E27FC236}">
                <a16:creationId xmlns:a16="http://schemas.microsoft.com/office/drawing/2014/main" id="{1B804F79-4531-6BF8-D73C-274C04C45B7B}"/>
              </a:ext>
            </a:extLst>
          </p:cNvPr>
          <p:cNvSpPr>
            <a:spLocks noChangeArrowheads="1"/>
          </p:cNvSpPr>
          <p:nvPr/>
        </p:nvSpPr>
        <p:spPr bwMode="auto">
          <a:xfrm>
            <a:off x="245096" y="1231759"/>
            <a:ext cx="95916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200">
                <a:solidFill>
                  <a:srgbClr val="1E5A71"/>
                </a:solidFill>
                <a:latin typeface="Raleway"/>
                <a:ea typeface="Calibri" panose="020F0502020204030204" pitchFamily="34" charset="0"/>
                <a:cs typeface="Arial"/>
              </a:rPr>
              <a:t>Whilst these indicators suggest a decline, much of this is based upon an increase in ‘Don’t Know’ rather than an increase in dissatisfaction. Of the key benchmark questions, all in the table below saw an increase in Don’t Knows, of which six increased by 10 % points or more (highlighted in the table). All the results below show a statistically significant change since 2019.</a:t>
            </a:r>
            <a:endParaRPr kumimoji="0" lang="en-GB" altLang="en-US" sz="1200" b="0" i="0" u="none" strike="noStrike" cap="none" normalizeH="0" baseline="0">
              <a:ln>
                <a:noFill/>
              </a:ln>
              <a:solidFill>
                <a:srgbClr val="1E5A71"/>
              </a:solidFill>
              <a:effectLst/>
              <a:latin typeface="Raleway"/>
              <a:ea typeface="Calibri" panose="020F0502020204030204" pitchFamily="34" charset="0"/>
              <a:cs typeface="Arial"/>
            </a:endParaRPr>
          </a:p>
        </p:txBody>
      </p:sp>
      <p:graphicFrame>
        <p:nvGraphicFramePr>
          <p:cNvPr id="4" name="Table 3">
            <a:extLst>
              <a:ext uri="{FF2B5EF4-FFF2-40B4-BE49-F238E27FC236}">
                <a16:creationId xmlns:a16="http://schemas.microsoft.com/office/drawing/2014/main" id="{9288BB96-05BF-C157-AC16-53598403ABB3}"/>
              </a:ext>
            </a:extLst>
          </p:cNvPr>
          <p:cNvGraphicFramePr>
            <a:graphicFrameLocks noGrp="1"/>
          </p:cNvGraphicFramePr>
          <p:nvPr>
            <p:extLst>
              <p:ext uri="{D42A27DB-BD31-4B8C-83A1-F6EECF244321}">
                <p14:modId xmlns:p14="http://schemas.microsoft.com/office/powerpoint/2010/main" val="2294085307"/>
              </p:ext>
            </p:extLst>
          </p:nvPr>
        </p:nvGraphicFramePr>
        <p:xfrm>
          <a:off x="402431" y="1943813"/>
          <a:ext cx="9144001" cy="4512451"/>
        </p:xfrm>
        <a:graphic>
          <a:graphicData uri="http://schemas.openxmlformats.org/drawingml/2006/table">
            <a:tbl>
              <a:tblPr firstRow="1"/>
              <a:tblGrid>
                <a:gridCol w="4261368">
                  <a:extLst>
                    <a:ext uri="{9D8B030D-6E8A-4147-A177-3AD203B41FA5}">
                      <a16:colId xmlns:a16="http://schemas.microsoft.com/office/drawing/2014/main" val="3694006698"/>
                    </a:ext>
                  </a:extLst>
                </a:gridCol>
                <a:gridCol w="1925691">
                  <a:extLst>
                    <a:ext uri="{9D8B030D-6E8A-4147-A177-3AD203B41FA5}">
                      <a16:colId xmlns:a16="http://schemas.microsoft.com/office/drawing/2014/main" val="1710685926"/>
                    </a:ext>
                  </a:extLst>
                </a:gridCol>
                <a:gridCol w="572731">
                  <a:extLst>
                    <a:ext uri="{9D8B030D-6E8A-4147-A177-3AD203B41FA5}">
                      <a16:colId xmlns:a16="http://schemas.microsoft.com/office/drawing/2014/main" val="2587147321"/>
                    </a:ext>
                  </a:extLst>
                </a:gridCol>
                <a:gridCol w="605923">
                  <a:extLst>
                    <a:ext uri="{9D8B030D-6E8A-4147-A177-3AD203B41FA5}">
                      <a16:colId xmlns:a16="http://schemas.microsoft.com/office/drawing/2014/main" val="2995946212"/>
                    </a:ext>
                  </a:extLst>
                </a:gridCol>
                <a:gridCol w="592762">
                  <a:extLst>
                    <a:ext uri="{9D8B030D-6E8A-4147-A177-3AD203B41FA5}">
                      <a16:colId xmlns:a16="http://schemas.microsoft.com/office/drawing/2014/main" val="1871996791"/>
                    </a:ext>
                  </a:extLst>
                </a:gridCol>
                <a:gridCol w="552403">
                  <a:extLst>
                    <a:ext uri="{9D8B030D-6E8A-4147-A177-3AD203B41FA5}">
                      <a16:colId xmlns:a16="http://schemas.microsoft.com/office/drawing/2014/main" val="1898524948"/>
                    </a:ext>
                  </a:extLst>
                </a:gridCol>
                <a:gridCol w="633123">
                  <a:extLst>
                    <a:ext uri="{9D8B030D-6E8A-4147-A177-3AD203B41FA5}">
                      <a16:colId xmlns:a16="http://schemas.microsoft.com/office/drawing/2014/main" val="603399645"/>
                    </a:ext>
                  </a:extLst>
                </a:gridCol>
              </a:tblGrid>
              <a:tr h="498769">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100" b="1" i="0" u="none" strike="noStrike">
                          <a:solidFill>
                            <a:schemeClr val="tx1"/>
                          </a:solidFill>
                          <a:effectLst/>
                          <a:latin typeface="Raleway" pitchFamily="2" charset="0"/>
                        </a:rPr>
                        <a:t> To what extent do you think these statements apply to your Borough?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1" i="0" u="none" strike="noStrike">
                          <a:solidFill>
                            <a:schemeClr val="tx1"/>
                          </a:solidFill>
                          <a:effectLst/>
                          <a:latin typeface="Raleway" pitchFamily="2" charset="0"/>
                        </a:rPr>
                        <a:t> Measure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1" i="0" u="none" strike="noStrike">
                          <a:solidFill>
                            <a:schemeClr val="tx1"/>
                          </a:solidFill>
                          <a:effectLst/>
                          <a:latin typeface="Raleway" pitchFamily="2" charset="0"/>
                        </a:rPr>
                        <a:t>2019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1" i="0" u="none" strike="noStrike">
                          <a:solidFill>
                            <a:schemeClr val="tx1"/>
                          </a:solidFill>
                          <a:effectLst/>
                          <a:latin typeface="Raleway" pitchFamily="2" charset="0"/>
                        </a:rPr>
                        <a:t>2023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100" b="1" i="0" u="none" strike="noStrike">
                          <a:solidFill>
                            <a:schemeClr val="tx1"/>
                          </a:solidFill>
                          <a:effectLst/>
                          <a:latin typeface="Raleway" pitchFamily="2" charset="0"/>
                        </a:rPr>
                        <a:t>2019-2023 % points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100" b="1" i="0" u="none" strike="noStrike">
                          <a:solidFill>
                            <a:schemeClr val="tx1"/>
                          </a:solidFill>
                          <a:effectLst/>
                          <a:latin typeface="Raleway" pitchFamily="2" charset="0"/>
                        </a:rPr>
                        <a:t>Don’t know (2019)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r>
                        <a:rPr lang="en-GB" sz="1100" b="1" i="0" u="none" strike="noStrike">
                          <a:solidFill>
                            <a:schemeClr val="tx1"/>
                          </a:solidFill>
                          <a:effectLst/>
                          <a:latin typeface="Raleway" pitchFamily="2" charset="0"/>
                        </a:rPr>
                        <a:t>Don’t know (2023)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73251004"/>
                  </a:ext>
                </a:extLst>
              </a:tr>
              <a:tr h="306229">
                <a:tc>
                  <a:txBody>
                    <a:bodyPr/>
                    <a:lstStyle/>
                    <a:p>
                      <a:pPr algn="ctr" fontAlgn="t"/>
                      <a:r>
                        <a:rPr lang="en-GB" sz="1100" b="0" i="0" u="none" strike="noStrike">
                          <a:solidFill>
                            <a:srgbClr val="000000"/>
                          </a:solidFill>
                          <a:effectLst/>
                          <a:latin typeface="Raleway" pitchFamily="2" charset="0"/>
                        </a:rPr>
                        <a:t>My council involves residents when making decisions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pitchFamily="2" charset="0"/>
                        </a:rPr>
                        <a:t>A great deal/To some extent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a:rPr>
                        <a:t>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u="none" strike="noStrike" kern="1200">
                          <a:solidFill>
                            <a:schemeClr val="dk1"/>
                          </a:solidFill>
                          <a:effectLst/>
                          <a:latin typeface="Raleway" pitchFamily="2" charset="0"/>
                          <a:ea typeface="+mn-ea"/>
                          <a:cs typeface="+mn-cs"/>
                          <a:sym typeface="Wingdings" panose="05000000000000000000" pitchFamily="2" charset="2"/>
                        </a:rPr>
                        <a:t></a:t>
                      </a:r>
                      <a:r>
                        <a:rPr lang="en-GB" sz="1100" b="0" i="0" u="none" strike="noStrike">
                          <a:solidFill>
                            <a:srgbClr val="000000"/>
                          </a:solidFill>
                          <a:effectLst/>
                          <a:latin typeface="Raleway" pitchFamily="2"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1E5A71"/>
                          </a:solidFill>
                          <a:effectLst/>
                          <a:latin typeface="Raleway" pitchFamily="2"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GB" sz="1100" b="0" i="0" u="none" strike="noStrike">
                          <a:solidFill>
                            <a:srgbClr val="1E5A71"/>
                          </a:solidFill>
                          <a:effectLst/>
                          <a:highlight>
                            <a:srgbClr val="FAD5CA"/>
                          </a:highlight>
                          <a:latin typeface="Raleway" pitchFamily="2" charset="0"/>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7880413"/>
                  </a:ext>
                </a:extLst>
              </a:tr>
              <a:tr h="306229">
                <a:tc>
                  <a:txBody>
                    <a:bodyPr/>
                    <a:lstStyle/>
                    <a:p>
                      <a:pPr algn="ctr" fontAlgn="t"/>
                      <a:r>
                        <a:rPr lang="en-GB" sz="1100" b="0" i="0" u="none" strike="noStrike">
                          <a:solidFill>
                            <a:srgbClr val="000000"/>
                          </a:solidFill>
                          <a:effectLst/>
                          <a:latin typeface="Raleway" pitchFamily="2" charset="0"/>
                        </a:rPr>
                        <a:t>My council keeps residents informed about what they are doing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a:rPr>
                        <a:t>A great deal/To some extent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a:rPr>
                        <a:t>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u="none" strike="noStrike" kern="1200">
                          <a:solidFill>
                            <a:schemeClr val="dk1"/>
                          </a:solidFill>
                          <a:effectLst/>
                          <a:latin typeface="Raleway" pitchFamily="2" charset="0"/>
                          <a:ea typeface="+mn-ea"/>
                          <a:cs typeface="+mn-cs"/>
                          <a:sym typeface="Wingdings" panose="05000000000000000000" pitchFamily="2" charset="2"/>
                        </a:rPr>
                        <a:t></a:t>
                      </a:r>
                      <a:r>
                        <a:rPr lang="en-GB" sz="1100" b="0" i="0" u="none" strike="noStrike">
                          <a:solidFill>
                            <a:srgbClr val="000000"/>
                          </a:solidFill>
                          <a:effectLst/>
                          <a:latin typeface="Raleway" pitchFamily="2"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1E5A71"/>
                          </a:solidFill>
                          <a:effectLst/>
                          <a:latin typeface="Raleway" pitchFamily="2"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GB" sz="1100" b="0" i="0" u="none" strike="noStrike">
                          <a:solidFill>
                            <a:srgbClr val="1E5A71"/>
                          </a:solidFill>
                          <a:effectLst/>
                          <a:latin typeface="Raleway" pitchFamily="2"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4867221"/>
                  </a:ext>
                </a:extLst>
              </a:tr>
              <a:tr h="306229">
                <a:tc>
                  <a:txBody>
                    <a:bodyPr/>
                    <a:lstStyle/>
                    <a:p>
                      <a:pPr algn="ctr" fontAlgn="t"/>
                      <a:r>
                        <a:rPr lang="en-GB" sz="1100" b="0" i="0" u="none" strike="noStrike">
                          <a:solidFill>
                            <a:srgbClr val="000000"/>
                          </a:solidFill>
                          <a:effectLst/>
                          <a:latin typeface="Raleway" pitchFamily="2" charset="0"/>
                        </a:rPr>
                        <a:t>My council is doing a good job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a:rPr>
                        <a:t>A great deal/To some extent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a:rPr>
                        <a:t>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pitchFamily="2" charset="0"/>
                        </a:rPr>
                        <a:t>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u="none" strike="noStrike" kern="1200">
                          <a:solidFill>
                            <a:schemeClr val="dk1"/>
                          </a:solidFill>
                          <a:effectLst/>
                          <a:latin typeface="Raleway" pitchFamily="2" charset="0"/>
                          <a:ea typeface="+mn-ea"/>
                          <a:cs typeface="+mn-cs"/>
                          <a:sym typeface="Wingdings" panose="05000000000000000000" pitchFamily="2" charset="2"/>
                        </a:rPr>
                        <a:t></a:t>
                      </a:r>
                      <a:r>
                        <a:rPr lang="en-GB" sz="1100" b="0" i="0" u="none" strike="noStrike">
                          <a:solidFill>
                            <a:srgbClr val="000000"/>
                          </a:solidFill>
                          <a:effectLst/>
                          <a:latin typeface="Raleway" pitchFamily="2" charset="0"/>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1E5A71"/>
                          </a:solidFill>
                          <a:effectLst/>
                          <a:latin typeface="Raleway" pitchFamily="2"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GB" sz="1100" b="0" i="0" u="none" strike="noStrike">
                          <a:solidFill>
                            <a:srgbClr val="1E5A71"/>
                          </a:solidFill>
                          <a:effectLst/>
                          <a:latin typeface="Raleway" pitchFamily="2"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12012577"/>
                  </a:ext>
                </a:extLst>
              </a:tr>
              <a:tr h="306229">
                <a:tc>
                  <a:txBody>
                    <a:bodyPr/>
                    <a:lstStyle/>
                    <a:p>
                      <a:pPr algn="ctr" fontAlgn="t"/>
                      <a:r>
                        <a:rPr lang="en-GB" sz="1100" b="0" i="0" u="none" strike="noStrike">
                          <a:solidFill>
                            <a:srgbClr val="000000"/>
                          </a:solidFill>
                          <a:effectLst/>
                          <a:latin typeface="Raleway"/>
                        </a:rPr>
                        <a:t>My council is efficient and well run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pitchFamily="2" charset="0"/>
                        </a:rPr>
                        <a:t>A great deal/To some extent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a:rPr>
                        <a:t>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a:rPr>
                        <a:t>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u="none" strike="noStrike" kern="1200">
                          <a:solidFill>
                            <a:schemeClr val="dk1"/>
                          </a:solidFill>
                          <a:effectLst/>
                          <a:latin typeface="Raleway" pitchFamily="2" charset="0"/>
                          <a:ea typeface="+mn-ea"/>
                          <a:cs typeface="+mn-cs"/>
                          <a:sym typeface="Wingdings" panose="05000000000000000000" pitchFamily="2" charset="2"/>
                        </a:rPr>
                        <a:t></a:t>
                      </a:r>
                      <a:r>
                        <a:rPr lang="en-GB" sz="1100" b="0" i="0" u="none" strike="noStrike">
                          <a:solidFill>
                            <a:srgbClr val="000000"/>
                          </a:solidFill>
                          <a:effectLst/>
                          <a:latin typeface="Raleway" pitchFamily="2"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1E5A71"/>
                          </a:solidFill>
                          <a:effectLst/>
                          <a:latin typeface="Raleway" pitchFamily="2"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GB" sz="1100" b="0" i="0" u="none" strike="noStrike">
                          <a:solidFill>
                            <a:srgbClr val="1E5A71"/>
                          </a:solidFill>
                          <a:effectLst/>
                          <a:latin typeface="Raleway" pitchFamily="2" charset="0"/>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56836966"/>
                  </a:ext>
                </a:extLst>
              </a:tr>
              <a:tr h="306229">
                <a:tc>
                  <a:txBody>
                    <a:bodyPr/>
                    <a:lstStyle/>
                    <a:p>
                      <a:pPr algn="ctr" fontAlgn="t"/>
                      <a:r>
                        <a:rPr lang="en-GB" sz="1100" b="0" i="0" u="none" strike="noStrike">
                          <a:solidFill>
                            <a:srgbClr val="000000"/>
                          </a:solidFill>
                          <a:effectLst/>
                          <a:latin typeface="Raleway"/>
                        </a:rPr>
                        <a:t>My council listens to concerns of local residents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pitchFamily="2" charset="0"/>
                        </a:rPr>
                        <a:t>A great deal/To some extent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u="none" strike="noStrike" kern="1200">
                          <a:solidFill>
                            <a:schemeClr val="dk1"/>
                          </a:solidFill>
                          <a:effectLst/>
                          <a:latin typeface="Raleway" pitchFamily="2" charset="0"/>
                          <a:ea typeface="+mn-ea"/>
                          <a:cs typeface="+mn-cs"/>
                          <a:sym typeface="Wingdings" panose="05000000000000000000" pitchFamily="2" charset="2"/>
                        </a:rPr>
                        <a:t></a:t>
                      </a:r>
                      <a:r>
                        <a:rPr lang="en-GB" sz="1100" b="0" i="0" u="none" strike="noStrike">
                          <a:solidFill>
                            <a:srgbClr val="000000"/>
                          </a:solidFill>
                          <a:effectLst/>
                          <a:latin typeface="Raleway" pitchFamily="2" charset="0"/>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1E5A71"/>
                          </a:solidFill>
                          <a:effectLst/>
                          <a:latin typeface="Raleway" pitchFamily="2"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GB" sz="1100" b="0" i="0" u="none" strike="noStrike">
                          <a:solidFill>
                            <a:srgbClr val="1E5A71"/>
                          </a:solidFill>
                          <a:effectLst/>
                          <a:highlight>
                            <a:srgbClr val="FAD5CA"/>
                          </a:highlight>
                          <a:latin typeface="Raleway" pitchFamily="2" charset="0"/>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71101830"/>
                  </a:ext>
                </a:extLst>
              </a:tr>
              <a:tr h="306229">
                <a:tc>
                  <a:txBody>
                    <a:bodyPr/>
                    <a:lstStyle/>
                    <a:p>
                      <a:pPr algn="ctr" fontAlgn="t"/>
                      <a:r>
                        <a:rPr lang="en-GB" sz="1100" b="0" i="0" u="none" strike="noStrike">
                          <a:solidFill>
                            <a:srgbClr val="000000"/>
                          </a:solidFill>
                          <a:effectLst/>
                          <a:latin typeface="Raleway" pitchFamily="2" charset="0"/>
                        </a:rPr>
                        <a:t>My council responds quickly when asked for help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pitchFamily="2" charset="0"/>
                        </a:rPr>
                        <a:t>A great deal/To some extent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a:rPr>
                        <a:t>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pitchFamily="2" charset="0"/>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u="none" strike="noStrike" kern="1200">
                          <a:solidFill>
                            <a:schemeClr val="dk1"/>
                          </a:solidFill>
                          <a:effectLst/>
                          <a:latin typeface="Raleway" pitchFamily="2" charset="0"/>
                          <a:ea typeface="+mn-ea"/>
                          <a:cs typeface="+mn-cs"/>
                          <a:sym typeface="Wingdings" panose="05000000000000000000" pitchFamily="2" charset="2"/>
                        </a:rPr>
                        <a:t></a:t>
                      </a:r>
                      <a:r>
                        <a:rPr lang="en-GB" sz="1100" b="0" i="0" u="none" strike="noStrike">
                          <a:solidFill>
                            <a:srgbClr val="000000"/>
                          </a:solidFill>
                          <a:effectLst/>
                          <a:latin typeface="Raleway" pitchFamily="2" charset="0"/>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1E5A71"/>
                          </a:solidFill>
                          <a:effectLst/>
                          <a:latin typeface="Raleway" pitchFamily="2"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GB" sz="1100" b="0" i="0" u="none" strike="noStrike">
                          <a:solidFill>
                            <a:srgbClr val="1E5A71"/>
                          </a:solidFill>
                          <a:effectLst/>
                          <a:highlight>
                            <a:srgbClr val="FAD5CA"/>
                          </a:highlight>
                          <a:latin typeface="Raleway"/>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14119403"/>
                  </a:ext>
                </a:extLst>
              </a:tr>
              <a:tr h="306229">
                <a:tc>
                  <a:txBody>
                    <a:bodyPr/>
                    <a:lstStyle/>
                    <a:p>
                      <a:pPr algn="ctr" fontAlgn="t"/>
                      <a:r>
                        <a:rPr lang="en-GB" sz="1100" b="0" i="0" u="none" strike="noStrike">
                          <a:solidFill>
                            <a:srgbClr val="000000"/>
                          </a:solidFill>
                          <a:effectLst/>
                          <a:latin typeface="Raleway"/>
                        </a:rPr>
                        <a:t>My council has staff who are friendly and polite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pitchFamily="2" charset="0"/>
                        </a:rPr>
                        <a:t>A great deal/To some extent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pitchFamily="2" charset="0"/>
                        </a:rPr>
                        <a:t>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a:rPr>
                        <a:t>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u="none" strike="noStrike" kern="1200">
                          <a:solidFill>
                            <a:schemeClr val="dk1"/>
                          </a:solidFill>
                          <a:effectLst/>
                          <a:latin typeface="Raleway" pitchFamily="2" charset="0"/>
                          <a:ea typeface="+mn-ea"/>
                          <a:cs typeface="+mn-cs"/>
                          <a:sym typeface="Wingdings" panose="05000000000000000000" pitchFamily="2" charset="2"/>
                        </a:rPr>
                        <a:t></a:t>
                      </a:r>
                      <a:r>
                        <a:rPr lang="en-GB" sz="1100" b="0" i="0" u="none" strike="noStrike">
                          <a:solidFill>
                            <a:srgbClr val="000000"/>
                          </a:solidFill>
                          <a:effectLst/>
                          <a:latin typeface="Raleway" pitchFamily="2"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1E5A71"/>
                          </a:solidFill>
                          <a:effectLst/>
                          <a:latin typeface="Raleway" pitchFamily="2"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GB" sz="1100" b="0" i="0" u="none" strike="noStrike">
                          <a:solidFill>
                            <a:srgbClr val="1E5A71"/>
                          </a:solidFill>
                          <a:effectLst/>
                          <a:highlight>
                            <a:srgbClr val="FAD5CA"/>
                          </a:highlight>
                          <a:latin typeface="Raleway" pitchFamily="2" charset="0"/>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3992820"/>
                  </a:ext>
                </a:extLst>
              </a:tr>
              <a:tr h="306229">
                <a:tc>
                  <a:txBody>
                    <a:bodyPr/>
                    <a:lstStyle/>
                    <a:p>
                      <a:pPr algn="ctr" fontAlgn="t"/>
                      <a:r>
                        <a:rPr lang="en-GB" sz="1100" b="0" i="0" u="none" strike="noStrike">
                          <a:solidFill>
                            <a:srgbClr val="000000"/>
                          </a:solidFill>
                          <a:effectLst/>
                          <a:latin typeface="Raleway"/>
                        </a:rPr>
                        <a:t>My council doesn't do enough for people like me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pitchFamily="2" charset="0"/>
                        </a:rPr>
                        <a:t>A great deal/To some extent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pitchFamily="2" charset="0"/>
                        </a:rPr>
                        <a:t>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pitchFamily="2" charset="0"/>
                        </a:rPr>
                        <a:t>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u="none" strike="noStrike" kern="1200">
                          <a:solidFill>
                            <a:schemeClr val="dk1"/>
                          </a:solidFill>
                          <a:effectLst/>
                          <a:latin typeface="Raleway" pitchFamily="2" charset="0"/>
                          <a:ea typeface="+mn-ea"/>
                          <a:cs typeface="+mn-cs"/>
                          <a:sym typeface="Wingdings" panose="05000000000000000000" pitchFamily="2" charset="2"/>
                        </a:rPr>
                        <a:t></a:t>
                      </a:r>
                      <a:r>
                        <a:rPr lang="en-GB" sz="1100" b="0" i="0" u="none" strike="noStrike">
                          <a:solidFill>
                            <a:srgbClr val="000000"/>
                          </a:solidFill>
                          <a:effectLst/>
                          <a:latin typeface="Raleway" pitchFamily="2"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1E5A71"/>
                          </a:solidFill>
                          <a:effectLst/>
                          <a:latin typeface="Raleway" pitchFamily="2"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GB" sz="1100" b="0" i="0" u="none" strike="noStrike">
                          <a:solidFill>
                            <a:srgbClr val="1E5A71"/>
                          </a:solidFill>
                          <a:effectLst/>
                          <a:highlight>
                            <a:srgbClr val="FAD5CA"/>
                          </a:highlight>
                          <a:latin typeface="Raleway" pitchFamily="2" charset="0"/>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55627831"/>
                  </a:ext>
                </a:extLst>
              </a:tr>
              <a:tr h="332513">
                <a:tc>
                  <a:txBody>
                    <a:bodyPr/>
                    <a:lstStyle/>
                    <a:p>
                      <a:pPr algn="ctr" fontAlgn="t"/>
                      <a:r>
                        <a:rPr lang="en-GB" sz="1100" b="0" i="0" u="none" strike="noStrike">
                          <a:solidFill>
                            <a:srgbClr val="000000"/>
                          </a:solidFill>
                          <a:effectLst/>
                          <a:latin typeface="Raleway"/>
                        </a:rPr>
                        <a:t>My council provides good value for money for the council tax I pay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a:rPr>
                        <a:t>A great deal/To some extent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pitchFamily="2" charset="0"/>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pitchFamily="2" charset="0"/>
                        </a:rPr>
                        <a:t>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u="none" strike="noStrike" kern="1200">
                          <a:solidFill>
                            <a:schemeClr val="dk1"/>
                          </a:solidFill>
                          <a:effectLst/>
                          <a:latin typeface="Raleway" pitchFamily="2" charset="0"/>
                          <a:ea typeface="+mn-ea"/>
                          <a:cs typeface="+mn-cs"/>
                          <a:sym typeface="Wingdings" panose="05000000000000000000" pitchFamily="2" charset="2"/>
                        </a:rPr>
                        <a:t></a:t>
                      </a:r>
                      <a:r>
                        <a:rPr lang="en-GB" sz="1100" b="0" i="0" u="none" strike="noStrike">
                          <a:solidFill>
                            <a:srgbClr val="000000"/>
                          </a:solidFill>
                          <a:effectLst/>
                          <a:latin typeface="Raleway" pitchFamily="2"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1E5A71"/>
                          </a:solidFill>
                          <a:effectLst/>
                          <a:latin typeface="Raleway" pitchFamily="2"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GB" sz="1100" b="0" i="0" u="none" strike="noStrike">
                          <a:solidFill>
                            <a:srgbClr val="1E5A71"/>
                          </a:solidFill>
                          <a:effectLst/>
                          <a:latin typeface="Raleway" pitchFamily="2"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862179"/>
                  </a:ext>
                </a:extLst>
              </a:tr>
              <a:tr h="306229">
                <a:tc>
                  <a:txBody>
                    <a:bodyPr/>
                    <a:lstStyle/>
                    <a:p>
                      <a:pPr algn="ctr" fontAlgn="t"/>
                      <a:r>
                        <a:rPr lang="en-GB" sz="1100" b="0" i="0" u="none" strike="noStrike">
                          <a:solidFill>
                            <a:srgbClr val="000000"/>
                          </a:solidFill>
                          <a:effectLst/>
                          <a:latin typeface="Raleway"/>
                        </a:rPr>
                        <a:t>My council is doing a better job now than one year ago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a:rPr>
                        <a:t>A great deal/To some extent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pitchFamily="2" charset="0"/>
                        </a:rPr>
                        <a:t>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pitchFamily="2" charset="0"/>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u="none" strike="noStrike" kern="1200">
                          <a:solidFill>
                            <a:schemeClr val="dk1"/>
                          </a:solidFill>
                          <a:effectLst/>
                          <a:latin typeface="Raleway" pitchFamily="2" charset="0"/>
                          <a:ea typeface="+mn-ea"/>
                          <a:cs typeface="+mn-cs"/>
                          <a:sym typeface="Wingdings" panose="05000000000000000000" pitchFamily="2" charset="2"/>
                        </a:rPr>
                        <a:t></a:t>
                      </a:r>
                      <a:r>
                        <a:rPr lang="en-GB" sz="1100" b="0" i="0" u="none" strike="noStrike">
                          <a:solidFill>
                            <a:srgbClr val="000000"/>
                          </a:solidFill>
                          <a:effectLst/>
                          <a:latin typeface="Raleway" pitchFamily="2" charset="0"/>
                        </a:rPr>
                        <a:t>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1E5A71"/>
                          </a:solidFill>
                          <a:effectLst/>
                          <a:latin typeface="Raleway" pitchFamily="2"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GB" sz="1100" b="0" i="0" u="none" strike="noStrike">
                          <a:solidFill>
                            <a:srgbClr val="1E5A71"/>
                          </a:solidFill>
                          <a:effectLst/>
                          <a:highlight>
                            <a:srgbClr val="FAD5CA"/>
                          </a:highlight>
                          <a:latin typeface="Raleway" pitchFamily="2"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72628361"/>
                  </a:ext>
                </a:extLst>
              </a:tr>
              <a:tr h="332513">
                <a:tc>
                  <a:txBody>
                    <a:bodyPr/>
                    <a:lstStyle/>
                    <a:p>
                      <a:pPr algn="ctr" fontAlgn="t"/>
                      <a:r>
                        <a:rPr lang="en-GB" sz="1100" b="0" i="0" u="none" strike="noStrike">
                          <a:solidFill>
                            <a:srgbClr val="000000"/>
                          </a:solidFill>
                          <a:effectLst/>
                          <a:latin typeface="Raleway"/>
                        </a:rPr>
                        <a:t>My council is making the local area a better place for people to live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a:rPr>
                        <a:t>A great deal/To some extent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a:rPr>
                        <a:t>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pitchFamily="2" charset="0"/>
                        </a:rPr>
                        <a:t>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u="none" strike="noStrike" kern="1200">
                          <a:solidFill>
                            <a:schemeClr val="dk1"/>
                          </a:solidFill>
                          <a:effectLst/>
                          <a:latin typeface="Raleway" pitchFamily="2" charset="0"/>
                          <a:ea typeface="+mn-ea"/>
                          <a:cs typeface="+mn-cs"/>
                          <a:sym typeface="Wingdings" panose="05000000000000000000" pitchFamily="2" charset="2"/>
                        </a:rPr>
                        <a:t></a:t>
                      </a:r>
                      <a:r>
                        <a:rPr lang="en-GB" sz="1100" b="0" i="0" u="none" strike="noStrike">
                          <a:solidFill>
                            <a:srgbClr val="000000"/>
                          </a:solidFill>
                          <a:effectLst/>
                          <a:latin typeface="Raleway" pitchFamily="2" charset="0"/>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1E5A71"/>
                          </a:solidFill>
                          <a:effectLst/>
                          <a:latin typeface="Raleway" pitchFamily="2"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GB" sz="1100" b="0" i="0" u="none" strike="noStrike">
                          <a:solidFill>
                            <a:srgbClr val="1E5A71"/>
                          </a:solidFill>
                          <a:effectLst/>
                          <a:latin typeface="Raleway" pitchFamily="2"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76388655"/>
                  </a:ext>
                </a:extLst>
              </a:tr>
              <a:tr h="332513">
                <a:tc>
                  <a:txBody>
                    <a:bodyPr/>
                    <a:lstStyle/>
                    <a:p>
                      <a:pPr algn="ctr" fontAlgn="t"/>
                      <a:r>
                        <a:rPr lang="en-GB" sz="1100" b="0" i="0" u="none" strike="noStrike">
                          <a:solidFill>
                            <a:srgbClr val="000000"/>
                          </a:solidFill>
                          <a:effectLst/>
                          <a:latin typeface="Raleway"/>
                        </a:rPr>
                        <a:t>To what extent do you agree or disagree that Tower Hamlets Council is open and transparent about its activities?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a:rPr>
                        <a:t>Total agree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a:rPr>
                        <a:t>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u="none" strike="noStrike" kern="1200">
                          <a:solidFill>
                            <a:schemeClr val="dk1"/>
                          </a:solidFill>
                          <a:effectLst/>
                          <a:latin typeface="Raleway" pitchFamily="2" charset="0"/>
                          <a:ea typeface="+mn-ea"/>
                          <a:cs typeface="+mn-cs"/>
                          <a:sym typeface="Wingdings" panose="05000000000000000000" pitchFamily="2" charset="2"/>
                        </a:rPr>
                        <a:t></a:t>
                      </a:r>
                      <a:r>
                        <a:rPr lang="en-GB" sz="1100" b="0" i="0" u="none" strike="noStrike">
                          <a:solidFill>
                            <a:srgbClr val="000000"/>
                          </a:solidFill>
                          <a:effectLst/>
                          <a:latin typeface="Raleway" pitchFamily="2"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1E5A71"/>
                          </a:solidFill>
                          <a:effectLst/>
                          <a:latin typeface="Raleway" pitchFamily="2"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GB" sz="1100" b="0" i="0" u="none" strike="noStrike">
                          <a:solidFill>
                            <a:srgbClr val="1E5A71"/>
                          </a:solidFill>
                          <a:effectLst/>
                          <a:latin typeface="Raleway" pitchFamily="2"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44027842"/>
                  </a:ext>
                </a:extLst>
              </a:tr>
              <a:tr h="247630">
                <a:tc>
                  <a:txBody>
                    <a:bodyPr/>
                    <a:lstStyle/>
                    <a:p>
                      <a:pPr algn="ctr" fontAlgn="t"/>
                      <a:r>
                        <a:rPr lang="en-GB" sz="1100" b="0" i="0" u="none" strike="noStrike">
                          <a:solidFill>
                            <a:srgbClr val="000000"/>
                          </a:solidFill>
                          <a:effectLst/>
                          <a:latin typeface="Raleway"/>
                        </a:rPr>
                        <a:t>How much do you trust Tower Hamlets Council?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pitchFamily="2" charset="0"/>
                        </a:rPr>
                        <a:t>Great deal/Fair amount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a:rPr>
                        <a:t>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Raleway"/>
                        </a:rPr>
                        <a:t>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u="none" strike="noStrike" kern="1200">
                          <a:solidFill>
                            <a:schemeClr val="dk1"/>
                          </a:solidFill>
                          <a:effectLst/>
                          <a:latin typeface="Raleway" pitchFamily="2" charset="0"/>
                          <a:ea typeface="+mn-ea"/>
                          <a:cs typeface="+mn-cs"/>
                          <a:sym typeface="Wingdings" panose="05000000000000000000" pitchFamily="2" charset="2"/>
                        </a:rPr>
                        <a:t></a:t>
                      </a:r>
                      <a:r>
                        <a:rPr lang="en-GB" sz="1100" b="0" i="0" u="none" strike="noStrike">
                          <a:solidFill>
                            <a:srgbClr val="000000"/>
                          </a:solidFill>
                          <a:effectLst/>
                          <a:latin typeface="Raleway" pitchFamily="2"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100" b="0" i="0" u="none" strike="noStrike">
                          <a:solidFill>
                            <a:srgbClr val="1E5A71"/>
                          </a:solidFill>
                          <a:effectLst/>
                          <a:latin typeface="Raleway" pitchFamily="2"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GB" sz="1100" b="0" i="0" u="none" strike="noStrike" dirty="0">
                          <a:solidFill>
                            <a:srgbClr val="1E5A71"/>
                          </a:solidFill>
                          <a:effectLst/>
                          <a:latin typeface="Raleway" pitchFamily="2"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77154444"/>
                  </a:ext>
                </a:extLst>
              </a:tr>
            </a:tbl>
          </a:graphicData>
        </a:graphic>
      </p:graphicFrame>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15</a:t>
            </a:fld>
            <a:endParaRPr lang="en-GB">
              <a:solidFill>
                <a:srgbClr val="1E5A71"/>
              </a:solidFill>
              <a:latin typeface="Raleway" pitchFamily="2" charset="0"/>
            </a:endParaRPr>
          </a:p>
        </p:txBody>
      </p:sp>
    </p:spTree>
    <p:extLst>
      <p:ext uri="{BB962C8B-B14F-4D97-AF65-F5344CB8AC3E}">
        <p14:creationId xmlns:p14="http://schemas.microsoft.com/office/powerpoint/2010/main" val="2937300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a:t>
            </a:r>
          </a:p>
          <a:p>
            <a:r>
              <a:rPr lang="en-US" sz="1400" b="1">
                <a:solidFill>
                  <a:srgbClr val="4CC9CF"/>
                </a:solidFill>
                <a:latin typeface="Raleway" panose="020B0503030101060003" pitchFamily="34" charset="0"/>
                <a:cs typeface="Arial" panose="020B0604020202020204" pitchFamily="34" charset="0"/>
              </a:rPr>
              <a:t>2023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idx="4294967295"/>
          </p:nvPr>
        </p:nvSpPr>
        <p:spPr>
          <a:xfrm>
            <a:off x="2779692" y="520735"/>
            <a:ext cx="665956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4000" b="1" dirty="0">
                <a:solidFill>
                  <a:srgbClr val="319B31"/>
                </a:solidFill>
                <a:latin typeface="Raleway" panose="020B0503030101060003" pitchFamily="34" charset="0"/>
                <a:cs typeface="Arial" panose="020B0604020202020204" pitchFamily="34" charset="0"/>
              </a:rPr>
              <a:t>Findings 2</a:t>
            </a:r>
          </a:p>
          <a:p>
            <a:pPr defTabSz="742969">
              <a:defRPr/>
            </a:pPr>
            <a:endParaRPr lang="en-GB" sz="1600" dirty="0">
              <a:solidFill>
                <a:srgbClr val="319B31"/>
              </a:solidFill>
              <a:latin typeface="Raleway" panose="020B0503030101060003"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0DA229B3-2F64-4F9A-8979-189FCAD69A0D}"/>
              </a:ext>
            </a:extLst>
          </p:cNvPr>
          <p:cNvSpPr>
            <a:spLocks noGrp="1"/>
          </p:cNvSpPr>
          <p:nvPr>
            <p:ph idx="4294967295"/>
          </p:nvPr>
        </p:nvSpPr>
        <p:spPr>
          <a:xfrm>
            <a:off x="383746" y="1382025"/>
            <a:ext cx="9018587" cy="4810125"/>
          </a:xfrm>
        </p:spPr>
        <p:txBody>
          <a:bodyPr vert="horz" wrap="square" lIns="74295" tIns="37148" rIns="74295" bIns="37148" numCol="1" spcCol="252000" rtlCol="0" anchor="t">
            <a:normAutofit/>
          </a:bodyPr>
          <a:lstStyle/>
          <a:p>
            <a:pPr marL="0" indent="0" algn="ctr">
              <a:lnSpc>
                <a:spcPct val="100000"/>
              </a:lnSpc>
              <a:buNone/>
            </a:pPr>
            <a:endParaRPr lang="en-GB">
              <a:solidFill>
                <a:srgbClr val="1E5A71"/>
              </a:solidFill>
              <a:latin typeface="Raleway" panose="020B0503030101060003"/>
              <a:cs typeface="Calibri" panose="020F0502020204030204" pitchFamily="34" charset="0"/>
            </a:endParaRPr>
          </a:p>
          <a:p>
            <a:pPr marL="0" indent="0" algn="ctr">
              <a:lnSpc>
                <a:spcPct val="100000"/>
              </a:lnSpc>
              <a:buNone/>
            </a:pPr>
            <a:endParaRPr lang="en-GB">
              <a:solidFill>
                <a:srgbClr val="1E5A71"/>
              </a:solidFill>
              <a:latin typeface="Raleway" panose="020B0503030101060003"/>
              <a:cs typeface="Calibri" panose="020F0502020204030204" pitchFamily="34" charset="0"/>
            </a:endParaRPr>
          </a:p>
          <a:p>
            <a:pPr marL="0" indent="0" algn="ctr">
              <a:lnSpc>
                <a:spcPct val="100000"/>
              </a:lnSpc>
              <a:buNone/>
            </a:pPr>
            <a:endParaRPr lang="en-GB">
              <a:solidFill>
                <a:srgbClr val="1E5A71"/>
              </a:solidFill>
              <a:latin typeface="Raleway" panose="020B0503030101060003"/>
              <a:cs typeface="Calibri" panose="020F0502020204030204" pitchFamily="34" charset="0"/>
            </a:endParaRPr>
          </a:p>
          <a:p>
            <a:pPr marL="0" indent="0" algn="ctr">
              <a:lnSpc>
                <a:spcPct val="100000"/>
              </a:lnSpc>
              <a:buNone/>
            </a:pPr>
            <a:r>
              <a:rPr lang="en-GB" b="1" u="sng">
                <a:solidFill>
                  <a:srgbClr val="1E5A71"/>
                </a:solidFill>
                <a:latin typeface="Raleway" panose="020B0503030101060003"/>
                <a:cs typeface="Calibri" panose="020F0502020204030204" pitchFamily="34" charset="0"/>
              </a:rPr>
              <a:t>Services</a:t>
            </a: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16</a:t>
            </a:fld>
            <a:endParaRPr lang="en-GB">
              <a:solidFill>
                <a:srgbClr val="1E5A71"/>
              </a:solidFill>
              <a:latin typeface="Raleway" pitchFamily="2" charset="0"/>
            </a:endParaRPr>
          </a:p>
        </p:txBody>
      </p:sp>
    </p:spTree>
    <p:extLst>
      <p:ext uri="{BB962C8B-B14F-4D97-AF65-F5344CB8AC3E}">
        <p14:creationId xmlns:p14="http://schemas.microsoft.com/office/powerpoint/2010/main" val="3040080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a:t>
            </a:r>
          </a:p>
          <a:p>
            <a:r>
              <a:rPr lang="en-US" sz="1400" b="1">
                <a:solidFill>
                  <a:srgbClr val="4CC9CF"/>
                </a:solidFill>
                <a:latin typeface="Raleway" panose="020B0503030101060003" pitchFamily="34" charset="0"/>
                <a:cs typeface="Arial" panose="020B0604020202020204" pitchFamily="34" charset="0"/>
              </a:rPr>
              <a:t>2023 results</a:t>
            </a:r>
          </a:p>
        </p:txBody>
      </p: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p:nvPr>
        </p:nvSpPr>
        <p:spPr>
          <a:xfrm>
            <a:off x="2770820" y="526296"/>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700" b="1" dirty="0">
                <a:solidFill>
                  <a:srgbClr val="319B31"/>
                </a:solidFill>
                <a:latin typeface="Raleway" panose="020B0503030101060003" pitchFamily="34" charset="0"/>
                <a:cs typeface="Arial" panose="020B0604020202020204" pitchFamily="34" charset="0"/>
              </a:rPr>
              <a:t>Findings – services 2023</a:t>
            </a:r>
            <a:br>
              <a:rPr lang="en-GB" sz="2700" b="1" dirty="0">
                <a:solidFill>
                  <a:srgbClr val="319B31"/>
                </a:solidFill>
                <a:latin typeface="Raleway" panose="020B0503030101060003" pitchFamily="34" charset="0"/>
                <a:cs typeface="Arial" panose="020B0604020202020204" pitchFamily="34" charset="0"/>
              </a:rPr>
            </a:br>
            <a:r>
              <a:rPr lang="en-GB" sz="2200" dirty="0">
                <a:latin typeface="Raleway" panose="020B0503030101060003" pitchFamily="34" charset="0"/>
                <a:cs typeface="Arial" panose="020B0604020202020204" pitchFamily="34" charset="0"/>
              </a:rPr>
              <a:t>All residents’ views of services</a:t>
            </a:r>
          </a:p>
        </p:txBody>
      </p:sp>
      <p:sp>
        <p:nvSpPr>
          <p:cNvPr id="11" name="Content Placeholder 2">
            <a:extLst>
              <a:ext uri="{FF2B5EF4-FFF2-40B4-BE49-F238E27FC236}">
                <a16:creationId xmlns:a16="http://schemas.microsoft.com/office/drawing/2014/main" id="{AD977D9B-B3B9-41A2-B3B3-E2EF1AA392B2}"/>
              </a:ext>
            </a:extLst>
          </p:cNvPr>
          <p:cNvSpPr txBox="1">
            <a:spLocks/>
          </p:cNvSpPr>
          <p:nvPr/>
        </p:nvSpPr>
        <p:spPr>
          <a:xfrm>
            <a:off x="455877" y="1224451"/>
            <a:ext cx="9018587" cy="807776"/>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a:solidFill>
                  <a:srgbClr val="1E5A71"/>
                </a:solidFill>
                <a:latin typeface="Raleway" panose="020B0503030101060003"/>
                <a:ea typeface="Calibri" panose="020F0502020204030204" pitchFamily="34" charset="0"/>
                <a:cs typeface="Calibri" panose="020F0502020204030204" pitchFamily="34" charset="0"/>
              </a:rPr>
              <a:t>This table presents the views of all residents. A later slide presents the views of service-users only.</a:t>
            </a:r>
            <a:endParaRPr lang="en-US">
              <a:solidFill>
                <a:srgbClr val="1E5A71"/>
              </a:solidFill>
              <a:latin typeface="Raleway" panose="020B0503030101060003"/>
              <a:ea typeface="Calibri" panose="020F0502020204030204" pitchFamily="34" charset="0"/>
              <a:cs typeface="Calibri" panose="020F0502020204030204" pitchFamily="34" charset="0"/>
            </a:endParaRPr>
          </a:p>
        </p:txBody>
      </p:sp>
      <p:graphicFrame>
        <p:nvGraphicFramePr>
          <p:cNvPr id="7" name="Table 6">
            <a:extLst>
              <a:ext uri="{FF2B5EF4-FFF2-40B4-BE49-F238E27FC236}">
                <a16:creationId xmlns:a16="http://schemas.microsoft.com/office/drawing/2014/main" id="{AD53D887-CC41-9859-3EB6-7431DF4A14AC}"/>
              </a:ext>
            </a:extLst>
          </p:cNvPr>
          <p:cNvGraphicFramePr>
            <a:graphicFrameLocks noGrp="1"/>
          </p:cNvGraphicFramePr>
          <p:nvPr>
            <p:extLst>
              <p:ext uri="{D42A27DB-BD31-4B8C-83A1-F6EECF244321}">
                <p14:modId xmlns:p14="http://schemas.microsoft.com/office/powerpoint/2010/main" val="3345514576"/>
              </p:ext>
            </p:extLst>
          </p:nvPr>
        </p:nvGraphicFramePr>
        <p:xfrm>
          <a:off x="484982" y="1939433"/>
          <a:ext cx="8781828" cy="4536000"/>
        </p:xfrm>
        <a:graphic>
          <a:graphicData uri="http://schemas.openxmlformats.org/drawingml/2006/table">
            <a:tbl>
              <a:tblPr firstRow="1">
                <a:tableStyleId>{5C22544A-7EE6-4342-B048-85BDC9FD1C3A}</a:tableStyleId>
              </a:tblPr>
              <a:tblGrid>
                <a:gridCol w="3021828">
                  <a:extLst>
                    <a:ext uri="{9D8B030D-6E8A-4147-A177-3AD203B41FA5}">
                      <a16:colId xmlns:a16="http://schemas.microsoft.com/office/drawing/2014/main" val="268299991"/>
                    </a:ext>
                  </a:extLst>
                </a:gridCol>
                <a:gridCol w="1440000">
                  <a:extLst>
                    <a:ext uri="{9D8B030D-6E8A-4147-A177-3AD203B41FA5}">
                      <a16:colId xmlns:a16="http://schemas.microsoft.com/office/drawing/2014/main" val="1085417348"/>
                    </a:ext>
                  </a:extLst>
                </a:gridCol>
                <a:gridCol w="1440000">
                  <a:extLst>
                    <a:ext uri="{9D8B030D-6E8A-4147-A177-3AD203B41FA5}">
                      <a16:colId xmlns:a16="http://schemas.microsoft.com/office/drawing/2014/main" val="641601739"/>
                    </a:ext>
                  </a:extLst>
                </a:gridCol>
                <a:gridCol w="1440000">
                  <a:extLst>
                    <a:ext uri="{9D8B030D-6E8A-4147-A177-3AD203B41FA5}">
                      <a16:colId xmlns:a16="http://schemas.microsoft.com/office/drawing/2014/main" val="705002048"/>
                    </a:ext>
                  </a:extLst>
                </a:gridCol>
                <a:gridCol w="1440000">
                  <a:extLst>
                    <a:ext uri="{9D8B030D-6E8A-4147-A177-3AD203B41FA5}">
                      <a16:colId xmlns:a16="http://schemas.microsoft.com/office/drawing/2014/main" val="3383150066"/>
                    </a:ext>
                  </a:extLst>
                </a:gridCol>
              </a:tblGrid>
              <a:tr h="252000">
                <a:tc>
                  <a:txBody>
                    <a:bodyPr/>
                    <a:lstStyle/>
                    <a:p>
                      <a:pPr marL="0" algn="ctr" defTabSz="914400" rtl="0" eaLnBrk="1" fontAlgn="ctr" latinLnBrk="0" hangingPunct="1"/>
                      <a:r>
                        <a:rPr lang="en-GB" sz="1400" b="1" u="none" strike="noStrike" kern="1200">
                          <a:solidFill>
                            <a:schemeClr val="dk1"/>
                          </a:solidFill>
                          <a:effectLst/>
                          <a:latin typeface="Raleway" pitchFamily="2" charset="0"/>
                          <a:ea typeface="+mn-ea"/>
                          <a:cs typeface="+mn-cs"/>
                        </a:rPr>
                        <a:t>What is your opinion of...?</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u="none" strike="noStrike" kern="1200">
                          <a:solidFill>
                            <a:schemeClr val="dk1"/>
                          </a:solidFill>
                          <a:effectLst/>
                          <a:latin typeface="Raleway" pitchFamily="2" charset="0"/>
                          <a:ea typeface="+mn-ea"/>
                          <a:cs typeface="+mn-cs"/>
                        </a:rPr>
                        <a:t>Good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u="none" strike="noStrike" kern="1200">
                          <a:solidFill>
                            <a:schemeClr val="dk1"/>
                          </a:solidFill>
                          <a:effectLst/>
                          <a:latin typeface="Raleway" pitchFamily="2" charset="0"/>
                          <a:ea typeface="+mn-ea"/>
                          <a:cs typeface="+mn-cs"/>
                        </a:rPr>
                        <a:t>Average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u="none" strike="noStrike" kern="1200">
                          <a:solidFill>
                            <a:schemeClr val="dk1"/>
                          </a:solidFill>
                          <a:effectLst/>
                          <a:latin typeface="Raleway" pitchFamily="2" charset="0"/>
                          <a:ea typeface="+mn-ea"/>
                          <a:cs typeface="+mn-cs"/>
                        </a:rPr>
                        <a:t>Poor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u="none" strike="noStrike" kern="1200">
                          <a:solidFill>
                            <a:schemeClr val="dk1"/>
                          </a:solidFill>
                          <a:effectLst/>
                          <a:latin typeface="Raleway" pitchFamily="2" charset="0"/>
                          <a:ea typeface="+mn-ea"/>
                          <a:cs typeface="+mn-cs"/>
                        </a:rPr>
                        <a:t>Don't know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4516125"/>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Street lighting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5908545"/>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Parks and open spaces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0491061"/>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Refuse collection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8856595"/>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Recycling services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4382027"/>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Pest control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6263672"/>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Housing benefit service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8471638"/>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Street cleaning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3654337"/>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Idea Stores/libraries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9769190"/>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Local health services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8136675"/>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Repair of roads and pavements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2562447"/>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My Council Tax account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4032848"/>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Leisure and sports facilities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0201235"/>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Policing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3727392"/>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Parking services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6217623"/>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Council Housing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9263676"/>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Social Housing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5575472"/>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Youth Services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dirty="0">
                          <a:solidFill>
                            <a:schemeClr val="dk1"/>
                          </a:solidFill>
                          <a:effectLst/>
                          <a:latin typeface="Raleway" pitchFamily="2" charset="0"/>
                          <a:ea typeface="+mn-ea"/>
                          <a:cs typeface="+mn-cs"/>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27268"/>
                  </a:ext>
                </a:extLst>
              </a:tr>
            </a:tbl>
          </a:graphicData>
        </a:graphic>
      </p:graphicFrame>
      <p:sp>
        <p:nvSpPr>
          <p:cNvPr id="20" name="Slide Number Placeholder 4">
            <a:extLst>
              <a:ext uri="{FF2B5EF4-FFF2-40B4-BE49-F238E27FC236}">
                <a16:creationId xmlns:a16="http://schemas.microsoft.com/office/drawing/2014/main" id="{F6F9A791-72BF-4CF6-90F2-686B777D2CB7}"/>
              </a:ext>
            </a:extLst>
          </p:cNvPr>
          <p:cNvSpPr>
            <a:spLocks noGrp="1"/>
          </p:cNvSpPr>
          <p:nvPr>
            <p:ph type="sldNum" sz="quarter" idx="12"/>
          </p:nvPr>
        </p:nvSpPr>
        <p:spPr>
          <a:xfrm>
            <a:off x="6996113" y="6356352"/>
            <a:ext cx="2228850" cy="365125"/>
          </a:xfrm>
        </p:spPr>
        <p:txBody>
          <a:bodyPr/>
          <a:lstStyle/>
          <a:p>
            <a:fld id="{36D6C52B-B35D-4819-BB38-B93C26330C57}" type="slidenum">
              <a:rPr lang="en-GB" smtClean="0">
                <a:solidFill>
                  <a:srgbClr val="1E5A71"/>
                </a:solidFill>
                <a:latin typeface="Raleway" pitchFamily="2" charset="0"/>
              </a:rPr>
              <a:t>17</a:t>
            </a:fld>
            <a:endParaRPr lang="en-GB">
              <a:solidFill>
                <a:srgbClr val="1E5A71"/>
              </a:solidFill>
              <a:latin typeface="Raleway" pitchFamily="2" charset="0"/>
            </a:endParaRPr>
          </a:p>
        </p:txBody>
      </p:sp>
    </p:spTree>
    <p:extLst>
      <p:ext uri="{BB962C8B-B14F-4D97-AF65-F5344CB8AC3E}">
        <p14:creationId xmlns:p14="http://schemas.microsoft.com/office/powerpoint/2010/main" val="3832788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a:t>
            </a:r>
          </a:p>
          <a:p>
            <a:r>
              <a:rPr lang="en-US" sz="1400" b="1">
                <a:solidFill>
                  <a:srgbClr val="4CC9CF"/>
                </a:solidFill>
                <a:latin typeface="Raleway" panose="020B0503030101060003" pitchFamily="34" charset="0"/>
                <a:cs typeface="Arial" panose="020B0604020202020204" pitchFamily="34" charset="0"/>
              </a:rPr>
              <a:t>2023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p:nvPr>
        </p:nvSpPr>
        <p:spPr>
          <a:xfrm>
            <a:off x="2770820" y="526296"/>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400" b="1" dirty="0">
                <a:solidFill>
                  <a:srgbClr val="319B31"/>
                </a:solidFill>
                <a:latin typeface="Raleway" panose="020B0503030101060003" pitchFamily="34" charset="0"/>
                <a:cs typeface="Arial" panose="020B0604020202020204" pitchFamily="34" charset="0"/>
              </a:rPr>
              <a:t>Findings – services 2019 to 2023</a:t>
            </a:r>
            <a:br>
              <a:rPr lang="en-GB" sz="2400" b="1" dirty="0">
                <a:solidFill>
                  <a:srgbClr val="319B31"/>
                </a:solidFill>
                <a:latin typeface="Raleway" panose="020B0503030101060003" pitchFamily="34" charset="0"/>
                <a:cs typeface="Arial" panose="020B0604020202020204" pitchFamily="34" charset="0"/>
              </a:rPr>
            </a:br>
            <a:r>
              <a:rPr lang="en-GB" sz="2000" dirty="0">
                <a:latin typeface="Raleway" panose="020B0503030101060003" pitchFamily="34" charset="0"/>
                <a:cs typeface="Arial" panose="020B0604020202020204" pitchFamily="34" charset="0"/>
              </a:rPr>
              <a:t>All residents’ views of services</a:t>
            </a:r>
          </a:p>
        </p:txBody>
      </p:sp>
      <p:sp>
        <p:nvSpPr>
          <p:cNvPr id="11" name="Content Placeholder 2">
            <a:extLst>
              <a:ext uri="{FF2B5EF4-FFF2-40B4-BE49-F238E27FC236}">
                <a16:creationId xmlns:a16="http://schemas.microsoft.com/office/drawing/2014/main" id="{AD977D9B-B3B9-41A2-B3B3-E2EF1AA392B2}"/>
              </a:ext>
            </a:extLst>
          </p:cNvPr>
          <p:cNvSpPr txBox="1">
            <a:spLocks/>
          </p:cNvSpPr>
          <p:nvPr/>
        </p:nvSpPr>
        <p:spPr>
          <a:xfrm>
            <a:off x="457274" y="1228642"/>
            <a:ext cx="9018587" cy="807776"/>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a:solidFill>
                  <a:srgbClr val="1E5A71"/>
                </a:solidFill>
                <a:latin typeface="Raleway" panose="020B0503030101060003"/>
                <a:ea typeface="Calibri" panose="020F0502020204030204" pitchFamily="34" charset="0"/>
                <a:cs typeface="Calibri" panose="020F0502020204030204" pitchFamily="34" charset="0"/>
              </a:rPr>
              <a:t>This table presents the views of all residents. A later slide presents the views of service-users only.</a:t>
            </a:r>
          </a:p>
        </p:txBody>
      </p:sp>
      <p:graphicFrame>
        <p:nvGraphicFramePr>
          <p:cNvPr id="7" name="Table 6">
            <a:extLst>
              <a:ext uri="{FF2B5EF4-FFF2-40B4-BE49-F238E27FC236}">
                <a16:creationId xmlns:a16="http://schemas.microsoft.com/office/drawing/2014/main" id="{AD53D887-CC41-9859-3EB6-7431DF4A14AC}"/>
              </a:ext>
            </a:extLst>
          </p:cNvPr>
          <p:cNvGraphicFramePr>
            <a:graphicFrameLocks noGrp="1"/>
          </p:cNvGraphicFramePr>
          <p:nvPr>
            <p:extLst>
              <p:ext uri="{D42A27DB-BD31-4B8C-83A1-F6EECF244321}">
                <p14:modId xmlns:p14="http://schemas.microsoft.com/office/powerpoint/2010/main" val="2160350480"/>
              </p:ext>
            </p:extLst>
          </p:nvPr>
        </p:nvGraphicFramePr>
        <p:xfrm>
          <a:off x="457241" y="1900374"/>
          <a:ext cx="8781828" cy="4710720"/>
        </p:xfrm>
        <a:graphic>
          <a:graphicData uri="http://schemas.openxmlformats.org/drawingml/2006/table">
            <a:tbl>
              <a:tblPr firstRow="1">
                <a:tableStyleId>{5C22544A-7EE6-4342-B048-85BDC9FD1C3A}</a:tableStyleId>
              </a:tblPr>
              <a:tblGrid>
                <a:gridCol w="3021828">
                  <a:extLst>
                    <a:ext uri="{9D8B030D-6E8A-4147-A177-3AD203B41FA5}">
                      <a16:colId xmlns:a16="http://schemas.microsoft.com/office/drawing/2014/main" val="268299991"/>
                    </a:ext>
                  </a:extLst>
                </a:gridCol>
                <a:gridCol w="1440000">
                  <a:extLst>
                    <a:ext uri="{9D8B030D-6E8A-4147-A177-3AD203B41FA5}">
                      <a16:colId xmlns:a16="http://schemas.microsoft.com/office/drawing/2014/main" val="1085417348"/>
                    </a:ext>
                  </a:extLst>
                </a:gridCol>
                <a:gridCol w="1440000">
                  <a:extLst>
                    <a:ext uri="{9D8B030D-6E8A-4147-A177-3AD203B41FA5}">
                      <a16:colId xmlns:a16="http://schemas.microsoft.com/office/drawing/2014/main" val="641601739"/>
                    </a:ext>
                  </a:extLst>
                </a:gridCol>
                <a:gridCol w="1440000">
                  <a:extLst>
                    <a:ext uri="{9D8B030D-6E8A-4147-A177-3AD203B41FA5}">
                      <a16:colId xmlns:a16="http://schemas.microsoft.com/office/drawing/2014/main" val="705002048"/>
                    </a:ext>
                  </a:extLst>
                </a:gridCol>
                <a:gridCol w="1440000">
                  <a:extLst>
                    <a:ext uri="{9D8B030D-6E8A-4147-A177-3AD203B41FA5}">
                      <a16:colId xmlns:a16="http://schemas.microsoft.com/office/drawing/2014/main" val="3383150066"/>
                    </a:ext>
                  </a:extLst>
                </a:gridCol>
              </a:tblGrid>
              <a:tr h="252000">
                <a:tc>
                  <a:txBody>
                    <a:bodyPr/>
                    <a:lstStyle/>
                    <a:p>
                      <a:pPr marL="0" algn="ctr" defTabSz="914400" rtl="0" eaLnBrk="1" fontAlgn="ctr" latinLnBrk="0" hangingPunct="1"/>
                      <a:r>
                        <a:rPr lang="en-GB" sz="1400" b="1" u="none" strike="noStrike" kern="1200">
                          <a:solidFill>
                            <a:schemeClr val="dk1"/>
                          </a:solidFill>
                          <a:effectLst/>
                          <a:latin typeface="Raleway" pitchFamily="2" charset="0"/>
                          <a:ea typeface="+mn-ea"/>
                          <a:cs typeface="+mn-cs"/>
                        </a:rPr>
                        <a:t>What is your opinion of...?</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u="none" strike="noStrike" kern="1200">
                          <a:solidFill>
                            <a:schemeClr val="dk1"/>
                          </a:solidFill>
                          <a:effectLst/>
                          <a:latin typeface="Raleway" pitchFamily="2" charset="0"/>
                          <a:ea typeface="+mn-ea"/>
                          <a:cs typeface="+mn-cs"/>
                        </a:rPr>
                        <a:t>2019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u="none" strike="noStrike" kern="1200">
                          <a:solidFill>
                            <a:schemeClr val="dk1"/>
                          </a:solidFill>
                          <a:effectLst/>
                          <a:latin typeface="Raleway" pitchFamily="2" charset="0"/>
                          <a:ea typeface="+mn-ea"/>
                          <a:cs typeface="+mn-cs"/>
                        </a:rPr>
                        <a:t>2023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u="none" strike="noStrike" kern="1200">
                          <a:solidFill>
                            <a:schemeClr val="dk1"/>
                          </a:solidFill>
                          <a:effectLst/>
                          <a:latin typeface="Raleway" pitchFamily="2" charset="0"/>
                          <a:ea typeface="+mn-ea"/>
                          <a:cs typeface="+mn-cs"/>
                        </a:rPr>
                        <a:t>Difference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u="none" strike="noStrike" kern="1200">
                          <a:solidFill>
                            <a:schemeClr val="dk1"/>
                          </a:solidFill>
                          <a:effectLst/>
                          <a:latin typeface="Raleway" pitchFamily="2" charset="0"/>
                          <a:ea typeface="+mn-ea"/>
                          <a:cs typeface="+mn-cs"/>
                        </a:rPr>
                        <a:t>Statistically 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4516125"/>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Street lighting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sym typeface="Wingdings" panose="05000000000000000000" pitchFamily="2" charset="2"/>
                        </a:rPr>
                        <a:t></a:t>
                      </a:r>
                      <a:r>
                        <a:rPr lang="en-GB" sz="1400" u="none" strike="noStrike" kern="1200">
                          <a:solidFill>
                            <a:schemeClr val="dk1"/>
                          </a:solidFill>
                          <a:effectLst/>
                          <a:latin typeface="Raleway" pitchFamily="2" charset="0"/>
                          <a:ea typeface="+mn-ea"/>
                          <a:cs typeface="+mn-cs"/>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5908545"/>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Parks and open spaces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sym typeface="Wingdings" panose="05000000000000000000" pitchFamily="2" charset="2"/>
                        </a:rPr>
                        <a:t></a:t>
                      </a:r>
                      <a:r>
                        <a:rPr lang="en-GB" sz="1400" u="none" strike="noStrike" kern="1200">
                          <a:solidFill>
                            <a:schemeClr val="dk1"/>
                          </a:solidFill>
                          <a:effectLst/>
                          <a:latin typeface="Raleway" pitchFamily="2" charset="0"/>
                          <a:ea typeface="+mn-ea"/>
                          <a:cs typeface="+mn-cs"/>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0491061"/>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Refuse collection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8856595"/>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Recycling services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sym typeface="Wingdings" panose="05000000000000000000" pitchFamily="2" charset="2"/>
                        </a:rPr>
                        <a:t></a:t>
                      </a:r>
                      <a:r>
                        <a:rPr lang="en-GB" sz="1400" u="none" strike="noStrike" kern="1200">
                          <a:solidFill>
                            <a:schemeClr val="dk1"/>
                          </a:solidFill>
                          <a:effectLst/>
                          <a:latin typeface="Raleway" pitchFamily="2" charset="0"/>
                          <a:ea typeface="+mn-ea"/>
                          <a:cs typeface="+mn-cs"/>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Raleway" pitchFamily="2" charset="0"/>
                          <a:sym typeface="Wingdings" panose="05000000000000000000" pitchFamily="2" charset="2"/>
                        </a:rPr>
                        <a:t></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4382027"/>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Pest control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6263672"/>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Housing benefit service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sym typeface="Wingdings" panose="05000000000000000000" pitchFamily="2" charset="2"/>
                        </a:rPr>
                        <a:t></a:t>
                      </a:r>
                      <a:r>
                        <a:rPr lang="en-GB" sz="1400" u="none" strike="noStrike" kern="1200">
                          <a:solidFill>
                            <a:schemeClr val="dk1"/>
                          </a:solidFill>
                          <a:effectLst/>
                          <a:latin typeface="Raleway" pitchFamily="2" charset="0"/>
                          <a:ea typeface="+mn-ea"/>
                          <a:cs typeface="+mn-cs"/>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Raleway" pitchFamily="2" charset="0"/>
                          <a:sym typeface="Wingdings" panose="05000000000000000000" pitchFamily="2" charset="2"/>
                        </a:rPr>
                        <a:t></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8471638"/>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Street cleaning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sym typeface="Wingdings" panose="05000000000000000000" pitchFamily="2" charset="2"/>
                        </a:rPr>
                        <a:t></a:t>
                      </a:r>
                      <a:r>
                        <a:rPr lang="en-GB" sz="1400" u="none" strike="noStrike" kern="1200">
                          <a:solidFill>
                            <a:schemeClr val="dk1"/>
                          </a:solidFill>
                          <a:effectLst/>
                          <a:latin typeface="Raleway" pitchFamily="2" charset="0"/>
                          <a:ea typeface="+mn-ea"/>
                          <a:cs typeface="+mn-cs"/>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3654337"/>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Idea Stores/libraries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sym typeface="Wingdings" panose="05000000000000000000" pitchFamily="2" charset="2"/>
                        </a:rPr>
                        <a:t></a:t>
                      </a:r>
                      <a:r>
                        <a:rPr lang="en-GB" sz="1400" u="none" strike="noStrike" kern="1200">
                          <a:solidFill>
                            <a:schemeClr val="dk1"/>
                          </a:solidFill>
                          <a:effectLst/>
                          <a:latin typeface="Raleway" pitchFamily="2" charset="0"/>
                          <a:ea typeface="+mn-ea"/>
                          <a:cs typeface="+mn-cs"/>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Raleway" pitchFamily="2" charset="0"/>
                          <a:sym typeface="Wingdings" panose="05000000000000000000" pitchFamily="2" charset="2"/>
                        </a:rPr>
                        <a:t></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9769190"/>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Local health services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sym typeface="Wingdings" panose="05000000000000000000" pitchFamily="2" charset="2"/>
                        </a:rPr>
                        <a:t></a:t>
                      </a:r>
                      <a:r>
                        <a:rPr lang="en-GB" sz="1400" u="none" strike="noStrike" kern="1200">
                          <a:solidFill>
                            <a:schemeClr val="dk1"/>
                          </a:solidFill>
                          <a:effectLst/>
                          <a:latin typeface="Raleway" pitchFamily="2" charset="0"/>
                          <a:ea typeface="+mn-ea"/>
                          <a:cs typeface="+mn-cs"/>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Raleway" pitchFamily="2" charset="0"/>
                          <a:sym typeface="Wingdings" panose="05000000000000000000" pitchFamily="2" charset="2"/>
                        </a:rPr>
                        <a:t></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8136675"/>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Repair of roads and pavements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sym typeface="Wingdings" panose="05000000000000000000" pitchFamily="2" charset="2"/>
                        </a:rPr>
                        <a:t></a:t>
                      </a:r>
                      <a:r>
                        <a:rPr lang="en-GB" sz="1400" u="none" strike="noStrike" kern="1200">
                          <a:solidFill>
                            <a:schemeClr val="dk1"/>
                          </a:solidFill>
                          <a:effectLst/>
                          <a:latin typeface="Raleway" pitchFamily="2" charset="0"/>
                          <a:ea typeface="+mn-ea"/>
                          <a:cs typeface="+mn-cs"/>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Raleway" pitchFamily="2" charset="0"/>
                          <a:sym typeface="Wingdings" panose="05000000000000000000" pitchFamily="2" charset="2"/>
                        </a:rPr>
                        <a:t></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2562447"/>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My Council Tax account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sym typeface="Wingdings" panose="05000000000000000000" pitchFamily="2" charset="2"/>
                        </a:rPr>
                        <a:t></a:t>
                      </a:r>
                      <a:r>
                        <a:rPr lang="en-GB" sz="1400" u="none" strike="noStrike" kern="1200">
                          <a:solidFill>
                            <a:schemeClr val="dk1"/>
                          </a:solidFill>
                          <a:effectLst/>
                          <a:latin typeface="Raleway" pitchFamily="2" charset="0"/>
                          <a:ea typeface="+mn-ea"/>
                          <a:cs typeface="+mn-cs"/>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Raleway" pitchFamily="2" charset="0"/>
                          <a:sym typeface="Wingdings" panose="05000000000000000000" pitchFamily="2" charset="2"/>
                        </a:rPr>
                        <a:t></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4032848"/>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Leisure and sports facilities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sym typeface="Wingdings" panose="05000000000000000000" pitchFamily="2" charset="2"/>
                        </a:rPr>
                        <a:t></a:t>
                      </a:r>
                      <a:r>
                        <a:rPr lang="en-GB" sz="1400" u="none" strike="noStrike" kern="1200">
                          <a:solidFill>
                            <a:schemeClr val="dk1"/>
                          </a:solidFill>
                          <a:effectLst/>
                          <a:latin typeface="Raleway" pitchFamily="2" charset="0"/>
                          <a:ea typeface="+mn-ea"/>
                          <a:cs typeface="+mn-cs"/>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Raleway" pitchFamily="2" charset="0"/>
                          <a:sym typeface="Wingdings" panose="05000000000000000000" pitchFamily="2" charset="2"/>
                        </a:rPr>
                        <a:t></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0201235"/>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Policing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sym typeface="Wingdings" panose="05000000000000000000" pitchFamily="2" charset="2"/>
                        </a:rPr>
                        <a:t></a:t>
                      </a:r>
                      <a:r>
                        <a:rPr lang="en-GB" sz="1400" u="none" strike="noStrike" kern="1200">
                          <a:solidFill>
                            <a:schemeClr val="dk1"/>
                          </a:solidFill>
                          <a:effectLst/>
                          <a:latin typeface="Raleway" pitchFamily="2" charset="0"/>
                          <a:ea typeface="+mn-ea"/>
                          <a:cs typeface="+mn-cs"/>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Raleway" pitchFamily="2" charset="0"/>
                          <a:sym typeface="Wingdings" panose="05000000000000000000" pitchFamily="2" charset="2"/>
                        </a:rPr>
                        <a:t></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3727392"/>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Parking services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sym typeface="Wingdings" panose="05000000000000000000" pitchFamily="2" charset="2"/>
                        </a:rPr>
                        <a:t></a:t>
                      </a:r>
                      <a:r>
                        <a:rPr lang="en-GB" sz="1400" u="none" strike="noStrike" kern="1200">
                          <a:solidFill>
                            <a:schemeClr val="dk1"/>
                          </a:solidFill>
                          <a:effectLst/>
                          <a:latin typeface="Raleway" pitchFamily="2" charset="0"/>
                          <a:ea typeface="+mn-ea"/>
                          <a:cs typeface="+mn-cs"/>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6217623"/>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Council Housing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sym typeface="Wingdings" panose="05000000000000000000" pitchFamily="2" charset="2"/>
                        </a:rPr>
                        <a:t></a:t>
                      </a:r>
                      <a:r>
                        <a:rPr lang="en-GB" sz="1400" u="none" strike="noStrike" kern="1200">
                          <a:solidFill>
                            <a:schemeClr val="dk1"/>
                          </a:solidFill>
                          <a:effectLst/>
                          <a:latin typeface="Raleway" pitchFamily="2" charset="0"/>
                          <a:ea typeface="+mn-ea"/>
                          <a:cs typeface="+mn-cs"/>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Raleway" pitchFamily="2" charset="0"/>
                          <a:sym typeface="Wingdings" panose="05000000000000000000" pitchFamily="2" charset="2"/>
                        </a:rPr>
                        <a:t></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9263676"/>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Social Housing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5575472"/>
                  </a:ext>
                </a:extLst>
              </a:tr>
              <a:tr h="252000">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Youth Services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a:solidFill>
                            <a:schemeClr val="dk1"/>
                          </a:solidFill>
                          <a:effectLst/>
                          <a:latin typeface="Raleway" pitchFamily="2" charset="0"/>
                          <a:ea typeface="+mn-ea"/>
                          <a:cs typeface="+mn-cs"/>
                        </a:rPr>
                        <a:t>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u="none" strike="noStrike" kern="1200" dirty="0">
                          <a:solidFill>
                            <a:schemeClr val="dk1"/>
                          </a:solidFill>
                          <a:effectLst/>
                          <a:latin typeface="Raleway" pitchFamily="2" charset="0"/>
                          <a:ea typeface="+mn-ea"/>
                          <a:cs typeface="+mn-cs"/>
                        </a:rPr>
                        <a:t>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27268"/>
                  </a:ext>
                </a:extLst>
              </a:tr>
            </a:tbl>
          </a:graphicData>
        </a:graphic>
      </p:graphicFrame>
      <p:sp>
        <p:nvSpPr>
          <p:cNvPr id="20" name="Slide Number Placeholder 4">
            <a:extLst>
              <a:ext uri="{FF2B5EF4-FFF2-40B4-BE49-F238E27FC236}">
                <a16:creationId xmlns:a16="http://schemas.microsoft.com/office/drawing/2014/main" id="{F6F9A791-72BF-4CF6-90F2-686B777D2CB7}"/>
              </a:ext>
            </a:extLst>
          </p:cNvPr>
          <p:cNvSpPr>
            <a:spLocks noGrp="1"/>
          </p:cNvSpPr>
          <p:nvPr>
            <p:ph type="sldNum" sz="quarter" idx="12"/>
          </p:nvPr>
        </p:nvSpPr>
        <p:spPr>
          <a:xfrm>
            <a:off x="6996113" y="6356352"/>
            <a:ext cx="2228850" cy="365125"/>
          </a:xfrm>
        </p:spPr>
        <p:txBody>
          <a:bodyPr/>
          <a:lstStyle/>
          <a:p>
            <a:fld id="{36D6C52B-B35D-4819-BB38-B93C26330C57}" type="slidenum">
              <a:rPr lang="en-GB" smtClean="0">
                <a:solidFill>
                  <a:srgbClr val="1E5A71"/>
                </a:solidFill>
                <a:latin typeface="Raleway" pitchFamily="2" charset="0"/>
              </a:rPr>
              <a:t>18</a:t>
            </a:fld>
            <a:endParaRPr lang="en-GB">
              <a:solidFill>
                <a:srgbClr val="1E5A71"/>
              </a:solidFill>
              <a:latin typeface="Raleway" pitchFamily="2" charset="0"/>
            </a:endParaRPr>
          </a:p>
        </p:txBody>
      </p:sp>
    </p:spTree>
    <p:extLst>
      <p:ext uri="{BB962C8B-B14F-4D97-AF65-F5344CB8AC3E}">
        <p14:creationId xmlns:p14="http://schemas.microsoft.com/office/powerpoint/2010/main" val="2444593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a:t>
            </a:r>
          </a:p>
          <a:p>
            <a:r>
              <a:rPr lang="en-US" sz="1400" b="1">
                <a:solidFill>
                  <a:srgbClr val="4CC9CF"/>
                </a:solidFill>
                <a:latin typeface="Raleway" panose="020B0503030101060003" pitchFamily="34" charset="0"/>
                <a:cs typeface="Arial" panose="020B0604020202020204" pitchFamily="34" charset="0"/>
              </a:rPr>
              <a:t>2023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3" name="Title 2">
            <a:extLst>
              <a:ext uri="{FF2B5EF4-FFF2-40B4-BE49-F238E27FC236}">
                <a16:creationId xmlns:a16="http://schemas.microsoft.com/office/drawing/2014/main" id="{136729FD-A50E-1047-49A6-A4D761BF65ED}"/>
              </a:ext>
            </a:extLst>
          </p:cNvPr>
          <p:cNvSpPr>
            <a:spLocks noGrp="1"/>
          </p:cNvSpPr>
          <p:nvPr>
            <p:ph type="title"/>
          </p:nvPr>
        </p:nvSpPr>
        <p:spPr>
          <a:xfrm>
            <a:off x="2757172" y="502910"/>
            <a:ext cx="6003728" cy="611143"/>
          </a:xfrm>
        </p:spPr>
        <p:txBody>
          <a:bodyPr/>
          <a:lstStyle/>
          <a:p>
            <a:r>
              <a:rPr lang="en-GB" sz="3200" b="1" kern="1200">
                <a:solidFill>
                  <a:srgbClr val="319B31"/>
                </a:solidFill>
                <a:effectLst/>
                <a:latin typeface="Raleway" pitchFamily="2" charset="0"/>
                <a:ea typeface="+mn-ea"/>
                <a:cs typeface="Arial" panose="020B0604020202020204" pitchFamily="34" charset="0"/>
              </a:rPr>
              <a:t>Findings – service users only</a:t>
            </a:r>
            <a:endParaRPr lang="en-GB"/>
          </a:p>
        </p:txBody>
      </p:sp>
      <p:graphicFrame>
        <p:nvGraphicFramePr>
          <p:cNvPr id="7" name="Table 6">
            <a:extLst>
              <a:ext uri="{FF2B5EF4-FFF2-40B4-BE49-F238E27FC236}">
                <a16:creationId xmlns:a16="http://schemas.microsoft.com/office/drawing/2014/main" id="{8E9AF9A8-78A4-1041-DB18-7A3509EF7ED0}"/>
              </a:ext>
            </a:extLst>
          </p:cNvPr>
          <p:cNvGraphicFramePr>
            <a:graphicFrameLocks noGrp="1"/>
          </p:cNvGraphicFramePr>
          <p:nvPr>
            <p:extLst>
              <p:ext uri="{D42A27DB-BD31-4B8C-83A1-F6EECF244321}">
                <p14:modId xmlns:p14="http://schemas.microsoft.com/office/powerpoint/2010/main" val="234281825"/>
              </p:ext>
            </p:extLst>
          </p:nvPr>
        </p:nvGraphicFramePr>
        <p:xfrm>
          <a:off x="369443" y="1321594"/>
          <a:ext cx="9225559" cy="4114800"/>
        </p:xfrm>
        <a:graphic>
          <a:graphicData uri="http://schemas.openxmlformats.org/drawingml/2006/table">
            <a:tbl>
              <a:tblPr firstRow="1">
                <a:tableStyleId>{5C22544A-7EE6-4342-B048-85BDC9FD1C3A}</a:tableStyleId>
              </a:tblPr>
              <a:tblGrid>
                <a:gridCol w="4545559">
                  <a:extLst>
                    <a:ext uri="{9D8B030D-6E8A-4147-A177-3AD203B41FA5}">
                      <a16:colId xmlns:a16="http://schemas.microsoft.com/office/drawing/2014/main" val="1118550656"/>
                    </a:ext>
                  </a:extLst>
                </a:gridCol>
                <a:gridCol w="1224000">
                  <a:extLst>
                    <a:ext uri="{9D8B030D-6E8A-4147-A177-3AD203B41FA5}">
                      <a16:colId xmlns:a16="http://schemas.microsoft.com/office/drawing/2014/main" val="59777128"/>
                    </a:ext>
                  </a:extLst>
                </a:gridCol>
                <a:gridCol w="1188000">
                  <a:extLst>
                    <a:ext uri="{9D8B030D-6E8A-4147-A177-3AD203B41FA5}">
                      <a16:colId xmlns:a16="http://schemas.microsoft.com/office/drawing/2014/main" val="1005626174"/>
                    </a:ext>
                  </a:extLst>
                </a:gridCol>
                <a:gridCol w="1188000">
                  <a:extLst>
                    <a:ext uri="{9D8B030D-6E8A-4147-A177-3AD203B41FA5}">
                      <a16:colId xmlns:a16="http://schemas.microsoft.com/office/drawing/2014/main" val="1812587196"/>
                    </a:ext>
                  </a:extLst>
                </a:gridCol>
                <a:gridCol w="1080000">
                  <a:extLst>
                    <a:ext uri="{9D8B030D-6E8A-4147-A177-3AD203B41FA5}">
                      <a16:colId xmlns:a16="http://schemas.microsoft.com/office/drawing/2014/main" val="3761649318"/>
                    </a:ext>
                  </a:extLst>
                </a:gridCol>
              </a:tblGrid>
              <a:tr h="69769">
                <a:tc>
                  <a:txBody>
                    <a:bodyPr/>
                    <a:lstStyle/>
                    <a:p>
                      <a:pPr marL="0" algn="ctr" defTabSz="914400" rtl="0" eaLnBrk="1" fontAlgn="ctr" latinLnBrk="0" hangingPunct="1"/>
                      <a:r>
                        <a:rPr lang="en-GB" sz="1800" b="1" u="none" strike="noStrike" kern="1200">
                          <a:solidFill>
                            <a:schemeClr val="dk1"/>
                          </a:solidFill>
                          <a:effectLst/>
                          <a:latin typeface="Raleway" pitchFamily="2" charset="0"/>
                          <a:ea typeface="+mn-ea"/>
                          <a:cs typeface="+mn-cs"/>
                        </a:rPr>
                        <a:t>Service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1" u="none" strike="noStrike" kern="1200">
                          <a:solidFill>
                            <a:schemeClr val="dk1"/>
                          </a:solidFill>
                          <a:effectLst/>
                          <a:latin typeface="Raleway" pitchFamily="2" charset="0"/>
                          <a:ea typeface="+mn-ea"/>
                          <a:cs typeface="+mn-cs"/>
                        </a:rPr>
                        <a:t>Good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1" u="none" strike="noStrike" kern="1200">
                          <a:solidFill>
                            <a:schemeClr val="dk1"/>
                          </a:solidFill>
                          <a:effectLst/>
                          <a:latin typeface="Raleway" pitchFamily="2" charset="0"/>
                          <a:ea typeface="+mn-ea"/>
                          <a:cs typeface="+mn-cs"/>
                        </a:rPr>
                        <a:t>Average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1" u="none" strike="noStrike" kern="1200">
                          <a:solidFill>
                            <a:schemeClr val="dk1"/>
                          </a:solidFill>
                          <a:effectLst/>
                          <a:latin typeface="Raleway" pitchFamily="2" charset="0"/>
                          <a:ea typeface="+mn-ea"/>
                          <a:cs typeface="+mn-cs"/>
                        </a:rPr>
                        <a:t>Poor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1" u="none" strike="noStrike" kern="1200">
                          <a:solidFill>
                            <a:schemeClr val="dk1"/>
                          </a:solidFill>
                          <a:effectLst/>
                          <a:latin typeface="Raleway" pitchFamily="2" charset="0"/>
                          <a:ea typeface="+mn-ea"/>
                          <a:cs typeface="+mn-cs"/>
                        </a:rPr>
                        <a:t>Don't know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317215"/>
                  </a:ext>
                </a:extLst>
              </a:tr>
              <a:tr h="69769">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Primary education (5 - 11 </a:t>
                      </a:r>
                      <a:r>
                        <a:rPr lang="en-GB" sz="1800" u="none" strike="noStrike" kern="1200" err="1">
                          <a:solidFill>
                            <a:schemeClr val="dk1"/>
                          </a:solidFill>
                          <a:effectLst/>
                          <a:latin typeface="Raleway" pitchFamily="2" charset="0"/>
                          <a:ea typeface="+mn-ea"/>
                          <a:cs typeface="+mn-cs"/>
                        </a:rPr>
                        <a:t>yrs</a:t>
                      </a:r>
                      <a:r>
                        <a:rPr lang="en-GB" sz="1800" u="none" strike="noStrike" kern="1200">
                          <a:solidFill>
                            <a:schemeClr val="dk1"/>
                          </a:solidFill>
                          <a:effectLst/>
                          <a:latin typeface="Raleway" pitchFamily="2" charset="0"/>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0671963"/>
                  </a:ext>
                </a:extLst>
              </a:tr>
              <a:tr h="69769">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Idea Stores/libraries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2127123"/>
                  </a:ext>
                </a:extLst>
              </a:tr>
              <a:tr h="69769">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Parks and open spaces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1272097"/>
                  </a:ext>
                </a:extLst>
              </a:tr>
              <a:tr h="69769">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Nursery education (under 5's)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0319951"/>
                  </a:ext>
                </a:extLst>
              </a:tr>
              <a:tr h="69769">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Secondary education (11 - 18 yrs)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6967477"/>
                  </a:ext>
                </a:extLst>
              </a:tr>
              <a:tr h="69769">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Children's centres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2688356"/>
                  </a:ext>
                </a:extLst>
              </a:tr>
              <a:tr h="69769">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Leisure and sports facilities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845686"/>
                  </a:ext>
                </a:extLst>
              </a:tr>
              <a:tr h="69769">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Recycling services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5671191"/>
                  </a:ext>
                </a:extLst>
              </a:tr>
              <a:tr h="69769">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Pest control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063367"/>
                  </a:ext>
                </a:extLst>
              </a:tr>
              <a:tr h="69769">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Housing benefit service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7186575"/>
                  </a:ext>
                </a:extLst>
              </a:tr>
              <a:tr h="69769">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Parking services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1623376"/>
                  </a:ext>
                </a:extLst>
              </a:tr>
              <a:tr h="69769">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Youth Services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1070167"/>
                  </a:ext>
                </a:extLst>
              </a:tr>
              <a:tr h="69769">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Council Housing*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dirty="0">
                          <a:solidFill>
                            <a:schemeClr val="dk1"/>
                          </a:solidFill>
                          <a:effectLst/>
                          <a:latin typeface="Raleway" pitchFamily="2" charset="0"/>
                          <a:ea typeface="+mn-ea"/>
                          <a:cs typeface="+mn-cs"/>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8373014"/>
                  </a:ext>
                </a:extLst>
              </a:tr>
            </a:tbl>
          </a:graphicData>
        </a:graphic>
      </p:graphicFrame>
      <p:sp>
        <p:nvSpPr>
          <p:cNvPr id="4" name="TextBox 3">
            <a:extLst>
              <a:ext uri="{FF2B5EF4-FFF2-40B4-BE49-F238E27FC236}">
                <a16:creationId xmlns:a16="http://schemas.microsoft.com/office/drawing/2014/main" id="{B80D3734-7529-6351-83A8-34AE95D1097A}"/>
              </a:ext>
            </a:extLst>
          </p:cNvPr>
          <p:cNvSpPr txBox="1"/>
          <p:nvPr/>
        </p:nvSpPr>
        <p:spPr>
          <a:xfrm>
            <a:off x="354924" y="6067324"/>
            <a:ext cx="8641293" cy="523220"/>
          </a:xfrm>
          <a:prstGeom prst="rect">
            <a:avLst/>
          </a:prstGeom>
          <a:noFill/>
        </p:spPr>
        <p:txBody>
          <a:bodyPr wrap="square">
            <a:spAutoFit/>
          </a:bodyPr>
          <a:lstStyle/>
          <a:p>
            <a:pPr defTabSz="742969">
              <a:defRPr/>
            </a:pPr>
            <a:r>
              <a:rPr lang="en-GB" sz="1400">
                <a:latin typeface="Raleway" panose="020B0503030101060003" pitchFamily="34" charset="0"/>
                <a:cs typeface="Arial" panose="020B0604020202020204" pitchFamily="34" charset="0"/>
              </a:rPr>
              <a:t>*For council housing the figures are the views on Council Housing of residents who said they rent from the council / through Tower Hamlets Homes</a:t>
            </a:r>
          </a:p>
        </p:txBody>
      </p:sp>
      <p:sp>
        <p:nvSpPr>
          <p:cNvPr id="20" name="Slide Number Placeholder 4">
            <a:extLst>
              <a:ext uri="{FF2B5EF4-FFF2-40B4-BE49-F238E27FC236}">
                <a16:creationId xmlns:a16="http://schemas.microsoft.com/office/drawing/2014/main" id="{F6F9A791-72BF-4CF6-90F2-686B777D2CB7}"/>
              </a:ext>
            </a:extLst>
          </p:cNvPr>
          <p:cNvSpPr>
            <a:spLocks noGrp="1"/>
          </p:cNvSpPr>
          <p:nvPr>
            <p:ph type="sldNum" sz="quarter" idx="12"/>
          </p:nvPr>
        </p:nvSpPr>
        <p:spPr>
          <a:xfrm>
            <a:off x="6996113" y="6356352"/>
            <a:ext cx="2228850" cy="365125"/>
          </a:xfrm>
        </p:spPr>
        <p:txBody>
          <a:bodyPr/>
          <a:lstStyle/>
          <a:p>
            <a:fld id="{36D6C52B-B35D-4819-BB38-B93C26330C57}" type="slidenum">
              <a:rPr lang="en-GB" smtClean="0">
                <a:solidFill>
                  <a:srgbClr val="1E5A71"/>
                </a:solidFill>
                <a:latin typeface="Raleway" pitchFamily="2" charset="0"/>
              </a:rPr>
              <a:t>19</a:t>
            </a:fld>
            <a:endParaRPr lang="en-GB">
              <a:solidFill>
                <a:srgbClr val="1E5A71"/>
              </a:solidFill>
              <a:latin typeface="Raleway" pitchFamily="2" charset="0"/>
            </a:endParaRPr>
          </a:p>
        </p:txBody>
      </p:sp>
    </p:spTree>
    <p:extLst>
      <p:ext uri="{BB962C8B-B14F-4D97-AF65-F5344CB8AC3E}">
        <p14:creationId xmlns:p14="http://schemas.microsoft.com/office/powerpoint/2010/main" val="343212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a:t>
            </a:r>
          </a:p>
          <a:p>
            <a:r>
              <a:rPr lang="en-US" sz="1400" b="1">
                <a:solidFill>
                  <a:srgbClr val="4CC9CF"/>
                </a:solidFill>
                <a:latin typeface="Raleway" panose="020B0503030101060003" pitchFamily="34" charset="0"/>
                <a:cs typeface="Arial" panose="020B0604020202020204" pitchFamily="34" charset="0"/>
              </a:rPr>
              <a:t>2023 results</a:t>
            </a:r>
          </a:p>
        </p:txBody>
      </p:sp>
      <p:sp>
        <p:nvSpPr>
          <p:cNvPr id="8" name="Title 1">
            <a:extLst>
              <a:ext uri="{FF2B5EF4-FFF2-40B4-BE49-F238E27FC236}">
                <a16:creationId xmlns:a16="http://schemas.microsoft.com/office/drawing/2014/main" id="{C87EE1D6-FC67-441A-B62B-A0C62B21AC94}"/>
              </a:ext>
              <a:ext uri="{C183D7F6-B498-43B3-948B-1728B52AA6E4}">
                <adec:decorative xmlns:adec="http://schemas.microsoft.com/office/drawing/2017/decorative" val="0"/>
              </a:ext>
            </a:extLst>
          </p:cNvPr>
          <p:cNvSpPr txBox="1">
            <a:spLocks noGrp="1"/>
          </p:cNvSpPr>
          <p:nvPr>
            <p:ph type="title"/>
          </p:nvPr>
        </p:nvSpPr>
        <p:spPr>
          <a:xfrm>
            <a:off x="2705200"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4000" b="1">
                <a:solidFill>
                  <a:srgbClr val="319B31"/>
                </a:solidFill>
                <a:latin typeface="Raleway" panose="020B0503030101060003" pitchFamily="34" charset="0"/>
                <a:cs typeface="Arial" panose="020B0604020202020204" pitchFamily="34" charset="0"/>
              </a:rPr>
              <a:t>Introduction</a:t>
            </a:r>
            <a:endParaRPr lang="en-GB" sz="4000">
              <a:solidFill>
                <a:srgbClr val="319B31"/>
              </a:solidFill>
              <a:latin typeface="Raleway" panose="020B0503030101060003"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D977D9B-B3B9-41A2-B3B3-E2EF1AA392B2}"/>
              </a:ext>
              <a:ext uri="{C183D7F6-B498-43B3-948B-1728B52AA6E4}">
                <adec:decorative xmlns:adec="http://schemas.microsoft.com/office/drawing/2017/decorative" val="0"/>
              </a:ext>
            </a:extLst>
          </p:cNvPr>
          <p:cNvSpPr txBox="1">
            <a:spLocks/>
          </p:cNvSpPr>
          <p:nvPr/>
        </p:nvSpPr>
        <p:spPr>
          <a:xfrm>
            <a:off x="484982" y="1330238"/>
            <a:ext cx="9018587" cy="4789207"/>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rPr>
              <a:t>Tower Hamlets Council have run an Annual Residents’ Survey since the 1990s, other than during the pandemic.</a:t>
            </a:r>
          </a:p>
          <a:p>
            <a:pPr>
              <a:lnSpc>
                <a:spcPct val="100000"/>
              </a:lnSpc>
            </a:pPr>
            <a:r>
              <a:rPr lang="en-US" sz="2400">
                <a:solidFill>
                  <a:srgbClr val="1E5A71"/>
                </a:solidFill>
                <a:latin typeface="Raleway" panose="020B0503030101060003"/>
                <a:ea typeface="Calibri" panose="020F0502020204030204" pitchFamily="34" charset="0"/>
                <a:cs typeface="Calibri" panose="020F0502020204030204" pitchFamily="34" charset="0"/>
              </a:rPr>
              <a:t>Due to the restrictions imposed by lockdowns, this 2023 edition is the first Annual Residents’ Survey since 2019 with a comparable, face-to-face, methodology.</a:t>
            </a:r>
          </a:p>
          <a:p>
            <a:pPr>
              <a:lnSpc>
                <a:spcPct val="100000"/>
              </a:lnSpc>
            </a:pPr>
            <a:r>
              <a:rPr lang="en-US" sz="2400">
                <a:solidFill>
                  <a:srgbClr val="1E5A71"/>
                </a:solidFill>
                <a:latin typeface="Raleway" panose="020B0503030101060003"/>
                <a:ea typeface="Calibri" panose="020F0502020204030204" pitchFamily="34" charset="0"/>
                <a:cs typeface="Calibri" panose="020F0502020204030204" pitchFamily="34" charset="0"/>
              </a:rPr>
              <a:t>A telephone survey took place in 2021, but the different methodology means the surveys are not comparable. </a:t>
            </a:r>
          </a:p>
          <a:p>
            <a:pPr>
              <a:lnSpc>
                <a:spcPct val="100000"/>
              </a:lnSpc>
            </a:pPr>
            <a:r>
              <a:rPr lang="en-US" sz="2400">
                <a:solidFill>
                  <a:srgbClr val="1E5A71"/>
                </a:solidFill>
                <a:latin typeface="Raleway" panose="020B0503030101060003"/>
                <a:ea typeface="Calibri" panose="020F0502020204030204" pitchFamily="34" charset="0"/>
                <a:cs typeface="Calibri" panose="020F0502020204030204" pitchFamily="34" charset="0"/>
              </a:rPr>
              <a:t>Fieldwork took place in May 2023.</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p:txBody>
      </p:sp>
      <p:sp>
        <p:nvSpPr>
          <p:cNvPr id="20" name="Slide Number Placeholder 4">
            <a:extLst>
              <a:ext uri="{FF2B5EF4-FFF2-40B4-BE49-F238E27FC236}">
                <a16:creationId xmlns:a16="http://schemas.microsoft.com/office/drawing/2014/main" id="{F6F9A791-72BF-4CF6-90F2-686B777D2CB7}"/>
              </a:ext>
              <a:ext uri="{C183D7F6-B498-43B3-948B-1728B52AA6E4}">
                <adec:decorative xmlns:adec="http://schemas.microsoft.com/office/drawing/2017/decorative" val="0"/>
              </a:ext>
            </a:extLst>
          </p:cNvPr>
          <p:cNvSpPr>
            <a:spLocks noGrp="1"/>
          </p:cNvSpPr>
          <p:nvPr>
            <p:ph type="sldNum" sz="quarter" idx="12"/>
          </p:nvPr>
        </p:nvSpPr>
        <p:spPr>
          <a:xfrm>
            <a:off x="6996113" y="6356352"/>
            <a:ext cx="2228850" cy="365125"/>
          </a:xfrm>
        </p:spPr>
        <p:txBody>
          <a:bodyPr/>
          <a:lstStyle/>
          <a:p>
            <a:fld id="{36D6C52B-B35D-4819-BB38-B93C26330C57}" type="slidenum">
              <a:rPr lang="en-GB" smtClean="0">
                <a:solidFill>
                  <a:srgbClr val="1E5A71"/>
                </a:solidFill>
                <a:latin typeface="Raleway" pitchFamily="2" charset="0"/>
              </a:rPr>
              <a:t>2</a:t>
            </a:fld>
            <a:endParaRPr lang="en-GB">
              <a:solidFill>
                <a:srgbClr val="1E5A71"/>
              </a:solidFill>
              <a:latin typeface="Raleway" pitchFamily="2" charset="0"/>
            </a:endParaRPr>
          </a:p>
        </p:txBody>
      </p:sp>
    </p:spTree>
    <p:extLst>
      <p:ext uri="{BB962C8B-B14F-4D97-AF65-F5344CB8AC3E}">
        <p14:creationId xmlns:p14="http://schemas.microsoft.com/office/powerpoint/2010/main" val="928719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a:t>
            </a:r>
          </a:p>
          <a:p>
            <a:r>
              <a:rPr lang="en-US" sz="1400" b="1">
                <a:solidFill>
                  <a:srgbClr val="4CC9CF"/>
                </a:solidFill>
                <a:latin typeface="Raleway" panose="020B0503030101060003" pitchFamily="34" charset="0"/>
                <a:cs typeface="Arial" panose="020B0604020202020204" pitchFamily="34" charset="0"/>
              </a:rPr>
              <a:t>2023 results</a:t>
            </a:r>
          </a:p>
        </p:txBody>
      </p: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3" name="Title 2">
            <a:extLst>
              <a:ext uri="{FF2B5EF4-FFF2-40B4-BE49-F238E27FC236}">
                <a16:creationId xmlns:a16="http://schemas.microsoft.com/office/drawing/2014/main" id="{D1742E40-FE10-975C-4B05-9D08A3DF6A8F}"/>
              </a:ext>
            </a:extLst>
          </p:cNvPr>
          <p:cNvSpPr>
            <a:spLocks noGrp="1"/>
          </p:cNvSpPr>
          <p:nvPr>
            <p:ph type="title"/>
          </p:nvPr>
        </p:nvSpPr>
        <p:spPr>
          <a:xfrm>
            <a:off x="2772650" y="490658"/>
            <a:ext cx="5962787" cy="698576"/>
          </a:xfrm>
        </p:spPr>
        <p:txBody>
          <a:bodyPr>
            <a:noAutofit/>
          </a:bodyPr>
          <a:lstStyle/>
          <a:p>
            <a:r>
              <a:rPr lang="en-GB" sz="2400" b="1" kern="1200">
                <a:solidFill>
                  <a:srgbClr val="319B31"/>
                </a:solidFill>
                <a:effectLst/>
                <a:latin typeface="Raleway" pitchFamily="2" charset="0"/>
                <a:ea typeface="+mn-ea"/>
                <a:cs typeface="Arial" panose="020B0604020202020204" pitchFamily="34" charset="0"/>
              </a:rPr>
              <a:t>Findings – service users views over time</a:t>
            </a:r>
            <a:endParaRPr lang="en-GB" sz="4800"/>
          </a:p>
        </p:txBody>
      </p:sp>
      <p:graphicFrame>
        <p:nvGraphicFramePr>
          <p:cNvPr id="7" name="Table 6">
            <a:extLst>
              <a:ext uri="{FF2B5EF4-FFF2-40B4-BE49-F238E27FC236}">
                <a16:creationId xmlns:a16="http://schemas.microsoft.com/office/drawing/2014/main" id="{8E9AF9A8-78A4-1041-DB18-7A3509EF7ED0}"/>
              </a:ext>
            </a:extLst>
          </p:cNvPr>
          <p:cNvGraphicFramePr>
            <a:graphicFrameLocks noGrp="1"/>
          </p:cNvGraphicFramePr>
          <p:nvPr>
            <p:extLst>
              <p:ext uri="{D42A27DB-BD31-4B8C-83A1-F6EECF244321}">
                <p14:modId xmlns:p14="http://schemas.microsoft.com/office/powerpoint/2010/main" val="288504422"/>
              </p:ext>
            </p:extLst>
          </p:nvPr>
        </p:nvGraphicFramePr>
        <p:xfrm>
          <a:off x="341110" y="1321594"/>
          <a:ext cx="9252002" cy="4114800"/>
        </p:xfrm>
        <a:graphic>
          <a:graphicData uri="http://schemas.openxmlformats.org/drawingml/2006/table">
            <a:tbl>
              <a:tblPr firstRow="1">
                <a:tableStyleId>{5C22544A-7EE6-4342-B048-85BDC9FD1C3A}</a:tableStyleId>
              </a:tblPr>
              <a:tblGrid>
                <a:gridCol w="4454930">
                  <a:extLst>
                    <a:ext uri="{9D8B030D-6E8A-4147-A177-3AD203B41FA5}">
                      <a16:colId xmlns:a16="http://schemas.microsoft.com/office/drawing/2014/main" val="1118550656"/>
                    </a:ext>
                  </a:extLst>
                </a:gridCol>
                <a:gridCol w="1199268">
                  <a:extLst>
                    <a:ext uri="{9D8B030D-6E8A-4147-A177-3AD203B41FA5}">
                      <a16:colId xmlns:a16="http://schemas.microsoft.com/office/drawing/2014/main" val="59777128"/>
                    </a:ext>
                  </a:extLst>
                </a:gridCol>
                <a:gridCol w="1199268">
                  <a:extLst>
                    <a:ext uri="{9D8B030D-6E8A-4147-A177-3AD203B41FA5}">
                      <a16:colId xmlns:a16="http://schemas.microsoft.com/office/drawing/2014/main" val="1005626174"/>
                    </a:ext>
                  </a:extLst>
                </a:gridCol>
                <a:gridCol w="1199268">
                  <a:extLst>
                    <a:ext uri="{9D8B030D-6E8A-4147-A177-3AD203B41FA5}">
                      <a16:colId xmlns:a16="http://schemas.microsoft.com/office/drawing/2014/main" val="1812587196"/>
                    </a:ext>
                  </a:extLst>
                </a:gridCol>
                <a:gridCol w="1199268">
                  <a:extLst>
                    <a:ext uri="{9D8B030D-6E8A-4147-A177-3AD203B41FA5}">
                      <a16:colId xmlns:a16="http://schemas.microsoft.com/office/drawing/2014/main" val="3761649318"/>
                    </a:ext>
                  </a:extLst>
                </a:gridCol>
              </a:tblGrid>
              <a:tr h="547200">
                <a:tc>
                  <a:txBody>
                    <a:bodyPr/>
                    <a:lstStyle/>
                    <a:p>
                      <a:pPr marL="0" algn="ctr" defTabSz="914400" rtl="0" eaLnBrk="1" fontAlgn="ctr" latinLnBrk="0" hangingPunct="1"/>
                      <a:r>
                        <a:rPr lang="en-GB" sz="1800" b="1" u="none" strike="noStrike" kern="1200">
                          <a:solidFill>
                            <a:schemeClr val="dk1"/>
                          </a:solidFill>
                          <a:effectLst/>
                          <a:latin typeface="Raleway" pitchFamily="2" charset="0"/>
                          <a:ea typeface="+mn-ea"/>
                          <a:cs typeface="+mn-cs"/>
                        </a:rPr>
                        <a:t>Service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u="none" strike="noStrike" kern="1200">
                          <a:solidFill>
                            <a:schemeClr val="dk1"/>
                          </a:solidFill>
                          <a:effectLst/>
                          <a:latin typeface="Raleway" pitchFamily="2" charset="0"/>
                          <a:ea typeface="+mn-ea"/>
                          <a:cs typeface="+mn-cs"/>
                        </a:rPr>
                        <a:t>Good  2019</a:t>
                      </a:r>
                      <a:endParaRPr lang="en-GB" sz="1800" b="1">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1" u="none" strike="noStrike" kern="1200">
                          <a:solidFill>
                            <a:schemeClr val="dk1"/>
                          </a:solidFill>
                          <a:effectLst/>
                          <a:latin typeface="Raleway" pitchFamily="2" charset="0"/>
                          <a:ea typeface="+mn-ea"/>
                          <a:cs typeface="+mn-cs"/>
                        </a:rPr>
                        <a:t>Good 2023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1" u="none" strike="noStrike" kern="1200">
                          <a:solidFill>
                            <a:schemeClr val="dk1"/>
                          </a:solidFill>
                          <a:effectLst/>
                          <a:latin typeface="Raleway" pitchFamily="2" charset="0"/>
                          <a:ea typeface="+mn-ea"/>
                          <a:cs typeface="+mn-cs"/>
                        </a:rPr>
                        <a:t>Difference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600" b="1" u="none" strike="noStrike" kern="1200">
                          <a:solidFill>
                            <a:schemeClr val="dk1"/>
                          </a:solidFill>
                          <a:effectLst/>
                          <a:latin typeface="Raleway" pitchFamily="2" charset="0"/>
                          <a:ea typeface="+mn-ea"/>
                          <a:cs typeface="+mn-cs"/>
                        </a:rPr>
                        <a:t>Statistically 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317215"/>
                  </a:ext>
                </a:extLst>
              </a:tr>
              <a:tr h="252000">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Primary education (5 - 11 </a:t>
                      </a:r>
                      <a:r>
                        <a:rPr lang="en-GB" sz="1800" b="0" u="none" strike="noStrike" kern="1200" err="1">
                          <a:solidFill>
                            <a:schemeClr val="dk1"/>
                          </a:solidFill>
                          <a:effectLst/>
                          <a:latin typeface="Raleway" pitchFamily="2" charset="0"/>
                          <a:ea typeface="+mn-ea"/>
                          <a:cs typeface="+mn-cs"/>
                        </a:rPr>
                        <a:t>yrs</a:t>
                      </a:r>
                      <a:r>
                        <a:rPr lang="en-GB" sz="1800" b="0" u="none" strike="noStrike" kern="1200">
                          <a:solidFill>
                            <a:schemeClr val="dk1"/>
                          </a:solidFill>
                          <a:effectLst/>
                          <a:latin typeface="Raleway" pitchFamily="2" charset="0"/>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sym typeface="Wingdings" panose="05000000000000000000" pitchFamily="2" charset="2"/>
                        </a:rPr>
                        <a:t></a:t>
                      </a:r>
                      <a:r>
                        <a:rPr lang="en-GB" sz="1800" b="0" u="none" strike="noStrike" kern="1200">
                          <a:solidFill>
                            <a:schemeClr val="dk1"/>
                          </a:solidFill>
                          <a:effectLst/>
                          <a:latin typeface="Raleway" pitchFamily="2" charset="0"/>
                          <a:ea typeface="+mn-ea"/>
                          <a:cs typeface="+mn-cs"/>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800" b="0" i="0" u="none" strike="noStrike">
                          <a:solidFill>
                            <a:srgbClr val="000000"/>
                          </a:solidFill>
                          <a:effectLst/>
                          <a:latin typeface="Raleway" pitchFamily="2" charset="0"/>
                          <a:sym typeface="Wingdings" panose="05000000000000000000" pitchFamily="2" charset="2"/>
                        </a:rPr>
                        <a:t></a:t>
                      </a:r>
                      <a:endParaRPr lang="en-GB" sz="18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0671963"/>
                  </a:ext>
                </a:extLst>
              </a:tr>
              <a:tr h="252000">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Idea Stores/libraries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sym typeface="Wingdings" panose="05000000000000000000" pitchFamily="2" charset="2"/>
                        </a:rPr>
                        <a:t></a:t>
                      </a:r>
                      <a:r>
                        <a:rPr lang="en-GB" sz="1800" b="0" u="none" strike="noStrike" kern="1200">
                          <a:solidFill>
                            <a:schemeClr val="dk1"/>
                          </a:solidFill>
                          <a:effectLst/>
                          <a:latin typeface="Raleway" pitchFamily="2" charset="0"/>
                          <a:ea typeface="+mn-ea"/>
                          <a:cs typeface="+mn-cs"/>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800" b="0" i="0" u="none" strike="noStrike">
                          <a:solidFill>
                            <a:srgbClr val="000000"/>
                          </a:solidFill>
                          <a:effectLst/>
                          <a:latin typeface="Raleway" pitchFamily="2" charset="0"/>
                          <a:sym typeface="Wingdings" panose="05000000000000000000" pitchFamily="2" charset="2"/>
                        </a:rPr>
                        <a:t></a:t>
                      </a:r>
                      <a:endParaRPr lang="en-GB" sz="18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2127123"/>
                  </a:ext>
                </a:extLst>
              </a:tr>
              <a:tr h="252000">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Parks and open spaces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800" b="0" u="none" strike="noStrike" kern="1200">
                          <a:solidFill>
                            <a:schemeClr val="dk1"/>
                          </a:solidFill>
                          <a:effectLst/>
                          <a:latin typeface="Raleway" pitchFamily="2" charset="0"/>
                          <a:ea typeface="+mn-ea"/>
                          <a:cs typeface="+mn-cs"/>
                          <a:sym typeface="Wingdings" panose="05000000000000000000" pitchFamily="2" charset="2"/>
                        </a:rPr>
                        <a:t></a:t>
                      </a:r>
                      <a:r>
                        <a:rPr lang="en-GB" sz="1800" b="0" u="none" strike="noStrike" kern="1200">
                          <a:solidFill>
                            <a:schemeClr val="dk1"/>
                          </a:solidFill>
                          <a:effectLst/>
                          <a:latin typeface="Raleway" pitchFamily="2" charset="0"/>
                          <a:ea typeface="+mn-ea"/>
                          <a:cs typeface="+mn-cs"/>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1272097"/>
                  </a:ext>
                </a:extLst>
              </a:tr>
              <a:tr h="252000">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Nursery education (under 5's)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800" b="0" u="none" strike="noStrike" kern="1200">
                          <a:solidFill>
                            <a:schemeClr val="dk1"/>
                          </a:solidFill>
                          <a:effectLst/>
                          <a:latin typeface="Raleway" pitchFamily="2" charset="0"/>
                          <a:ea typeface="+mn-ea"/>
                          <a:cs typeface="+mn-cs"/>
                          <a:sym typeface="Wingdings" panose="05000000000000000000" pitchFamily="2" charset="2"/>
                        </a:rPr>
                        <a:t></a:t>
                      </a:r>
                      <a:r>
                        <a:rPr lang="en-GB" sz="1800" b="0" u="none" strike="noStrike" kern="1200">
                          <a:solidFill>
                            <a:schemeClr val="dk1"/>
                          </a:solidFill>
                          <a:effectLst/>
                          <a:latin typeface="Raleway" pitchFamily="2" charset="0"/>
                          <a:ea typeface="+mn-ea"/>
                          <a:cs typeface="+mn-cs"/>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800" b="0" i="0" u="none" strike="noStrike">
                          <a:solidFill>
                            <a:srgbClr val="000000"/>
                          </a:solidFill>
                          <a:effectLst/>
                          <a:latin typeface="Raleway" pitchFamily="2" charset="0"/>
                          <a:sym typeface="Wingdings" panose="05000000000000000000" pitchFamily="2" charset="2"/>
                        </a:rPr>
                        <a:t></a:t>
                      </a:r>
                      <a:endParaRPr lang="en-GB" sz="18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0319951"/>
                  </a:ext>
                </a:extLst>
              </a:tr>
              <a:tr h="252000">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Secondary education (11 - 18 </a:t>
                      </a:r>
                      <a:r>
                        <a:rPr lang="en-GB" sz="1800" b="0" u="none" strike="noStrike" kern="1200" err="1">
                          <a:solidFill>
                            <a:schemeClr val="dk1"/>
                          </a:solidFill>
                          <a:effectLst/>
                          <a:latin typeface="Raleway" pitchFamily="2" charset="0"/>
                          <a:ea typeface="+mn-ea"/>
                          <a:cs typeface="+mn-cs"/>
                        </a:rPr>
                        <a:t>yrs</a:t>
                      </a:r>
                      <a:r>
                        <a:rPr lang="en-GB" sz="1800" b="0" u="none" strike="noStrike" kern="1200">
                          <a:solidFill>
                            <a:schemeClr val="dk1"/>
                          </a:solidFill>
                          <a:effectLst/>
                          <a:latin typeface="Raleway" pitchFamily="2" charset="0"/>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800" b="0" u="none" strike="noStrike" kern="1200">
                          <a:solidFill>
                            <a:schemeClr val="dk1"/>
                          </a:solidFill>
                          <a:effectLst/>
                          <a:latin typeface="Raleway" pitchFamily="2" charset="0"/>
                          <a:ea typeface="+mn-ea"/>
                          <a:cs typeface="+mn-cs"/>
                          <a:sym typeface="Wingdings" panose="05000000000000000000" pitchFamily="2" charset="2"/>
                        </a:rPr>
                        <a:t></a:t>
                      </a:r>
                      <a:r>
                        <a:rPr lang="en-GB" sz="1800" b="0" u="none" strike="noStrike" kern="1200">
                          <a:solidFill>
                            <a:schemeClr val="dk1"/>
                          </a:solidFill>
                          <a:effectLst/>
                          <a:latin typeface="Raleway" pitchFamily="2" charset="0"/>
                          <a:ea typeface="+mn-ea"/>
                          <a:cs typeface="+mn-cs"/>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800" b="0" i="0" u="none" strike="noStrike">
                          <a:solidFill>
                            <a:srgbClr val="000000"/>
                          </a:solidFill>
                          <a:effectLst/>
                          <a:latin typeface="Raleway" pitchFamily="2" charset="0"/>
                          <a:sym typeface="Wingdings" panose="05000000000000000000" pitchFamily="2" charset="2"/>
                        </a:rPr>
                        <a:t></a:t>
                      </a:r>
                      <a:endParaRPr lang="en-GB" sz="18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6967477"/>
                  </a:ext>
                </a:extLst>
              </a:tr>
              <a:tr h="252000">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Children's centres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800" b="0" u="none" strike="noStrike" kern="1200">
                          <a:solidFill>
                            <a:schemeClr val="dk1"/>
                          </a:solidFill>
                          <a:effectLst/>
                          <a:latin typeface="Raleway" pitchFamily="2" charset="0"/>
                          <a:ea typeface="+mn-ea"/>
                          <a:cs typeface="+mn-cs"/>
                          <a:sym typeface="Wingdings" panose="05000000000000000000" pitchFamily="2" charset="2"/>
                        </a:rPr>
                        <a:t></a:t>
                      </a:r>
                      <a:r>
                        <a:rPr lang="en-GB" sz="1800" b="0" u="none" strike="noStrike" kern="1200">
                          <a:solidFill>
                            <a:schemeClr val="dk1"/>
                          </a:solidFill>
                          <a:effectLst/>
                          <a:latin typeface="Raleway" pitchFamily="2" charset="0"/>
                          <a:ea typeface="+mn-ea"/>
                          <a:cs typeface="+mn-cs"/>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800" b="0" i="0" u="none" strike="noStrike">
                          <a:solidFill>
                            <a:srgbClr val="000000"/>
                          </a:solidFill>
                          <a:effectLst/>
                          <a:latin typeface="Raleway" pitchFamily="2" charset="0"/>
                          <a:sym typeface="Wingdings" panose="05000000000000000000" pitchFamily="2" charset="2"/>
                        </a:rPr>
                        <a:t></a:t>
                      </a:r>
                      <a:endParaRPr lang="en-GB" sz="18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2688356"/>
                  </a:ext>
                </a:extLst>
              </a:tr>
              <a:tr h="252000">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Leisure and sports facilities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800" b="0" u="none" strike="noStrike" kern="1200">
                          <a:solidFill>
                            <a:schemeClr val="dk1"/>
                          </a:solidFill>
                          <a:effectLst/>
                          <a:latin typeface="Raleway" pitchFamily="2" charset="0"/>
                          <a:ea typeface="+mn-ea"/>
                          <a:cs typeface="+mn-cs"/>
                          <a:sym typeface="Wingdings" panose="05000000000000000000" pitchFamily="2" charset="2"/>
                        </a:rPr>
                        <a:t></a:t>
                      </a:r>
                      <a:r>
                        <a:rPr lang="en-GB" sz="1800" b="0" u="none" strike="noStrike" kern="1200">
                          <a:solidFill>
                            <a:schemeClr val="dk1"/>
                          </a:solidFill>
                          <a:effectLst/>
                          <a:latin typeface="Raleway" pitchFamily="2" charset="0"/>
                          <a:ea typeface="+mn-ea"/>
                          <a:cs typeface="+mn-cs"/>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800" b="0" i="0" u="none" strike="noStrike">
                          <a:solidFill>
                            <a:srgbClr val="000000"/>
                          </a:solidFill>
                          <a:effectLst/>
                          <a:latin typeface="Raleway" pitchFamily="2" charset="0"/>
                          <a:sym typeface="Wingdings" panose="05000000000000000000" pitchFamily="2" charset="2"/>
                        </a:rPr>
                        <a:t></a:t>
                      </a:r>
                      <a:endParaRPr lang="en-GB" sz="18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845686"/>
                  </a:ext>
                </a:extLst>
              </a:tr>
              <a:tr h="252000">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Recycling services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800" b="0" u="none" strike="noStrike" kern="1200">
                          <a:solidFill>
                            <a:schemeClr val="dk1"/>
                          </a:solidFill>
                          <a:effectLst/>
                          <a:latin typeface="Raleway" pitchFamily="2" charset="0"/>
                          <a:ea typeface="+mn-ea"/>
                          <a:cs typeface="+mn-cs"/>
                          <a:sym typeface="Wingdings" panose="05000000000000000000" pitchFamily="2" charset="2"/>
                        </a:rPr>
                        <a:t></a:t>
                      </a:r>
                      <a:r>
                        <a:rPr lang="en-GB" sz="1800" b="0" u="none" strike="noStrike" kern="1200">
                          <a:solidFill>
                            <a:schemeClr val="dk1"/>
                          </a:solidFill>
                          <a:effectLst/>
                          <a:latin typeface="Raleway" pitchFamily="2" charset="0"/>
                          <a:ea typeface="+mn-ea"/>
                          <a:cs typeface="+mn-cs"/>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800" b="0" i="0" u="none" strike="noStrike">
                          <a:solidFill>
                            <a:srgbClr val="000000"/>
                          </a:solidFill>
                          <a:effectLst/>
                          <a:latin typeface="Raleway" pitchFamily="2" charset="0"/>
                          <a:sym typeface="Wingdings" panose="05000000000000000000" pitchFamily="2" charset="2"/>
                        </a:rPr>
                        <a:t></a:t>
                      </a:r>
                      <a:endParaRPr lang="en-GB" sz="18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5671191"/>
                  </a:ext>
                </a:extLst>
              </a:tr>
              <a:tr h="252000">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Pest control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a:latin typeface="Raleway" pitchFamily="2" charset="0"/>
                        </a:rPr>
                        <a:t>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a:latin typeface="Raleway" pitchFamily="2" charset="0"/>
                        </a:rPr>
                        <a:t>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063367"/>
                  </a:ext>
                </a:extLst>
              </a:tr>
              <a:tr h="252000">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Housing benefit service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sym typeface="Wingdings" panose="05000000000000000000" pitchFamily="2" charset="2"/>
                        </a:rPr>
                        <a:t></a:t>
                      </a:r>
                      <a:r>
                        <a:rPr lang="en-GB" sz="1800" b="0" u="none" strike="noStrike" kern="1200">
                          <a:solidFill>
                            <a:schemeClr val="dk1"/>
                          </a:solidFill>
                          <a:effectLst/>
                          <a:latin typeface="Raleway" pitchFamily="2" charset="0"/>
                          <a:ea typeface="+mn-ea"/>
                          <a:cs typeface="+mn-cs"/>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800" b="0" i="0" u="none" strike="noStrike">
                          <a:solidFill>
                            <a:srgbClr val="000000"/>
                          </a:solidFill>
                          <a:effectLst/>
                          <a:latin typeface="Raleway" pitchFamily="2" charset="0"/>
                          <a:sym typeface="Wingdings" panose="05000000000000000000" pitchFamily="2" charset="2"/>
                        </a:rPr>
                        <a:t></a:t>
                      </a:r>
                      <a:endParaRPr lang="en-GB" sz="18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7186575"/>
                  </a:ext>
                </a:extLst>
              </a:tr>
              <a:tr h="252000">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Parking services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sym typeface="Wingdings" panose="05000000000000000000" pitchFamily="2" charset="2"/>
                        </a:rPr>
                        <a:t></a:t>
                      </a:r>
                      <a:r>
                        <a:rPr lang="en-GB" sz="1800" b="0" u="none" strike="noStrike" kern="1200">
                          <a:solidFill>
                            <a:schemeClr val="dk1"/>
                          </a:solidFill>
                          <a:effectLst/>
                          <a:latin typeface="Raleway" pitchFamily="2" charset="0"/>
                          <a:ea typeface="+mn-ea"/>
                          <a:cs typeface="+mn-cs"/>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800" b="0" i="0" u="none" strike="noStrike">
                          <a:solidFill>
                            <a:srgbClr val="000000"/>
                          </a:solidFill>
                          <a:effectLst/>
                          <a:latin typeface="Raleway" pitchFamily="2" charset="0"/>
                          <a:sym typeface="Wingdings" panose="05000000000000000000" pitchFamily="2" charset="2"/>
                        </a:rPr>
                        <a:t></a:t>
                      </a:r>
                      <a:endParaRPr lang="en-GB" sz="18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1623376"/>
                  </a:ext>
                </a:extLst>
              </a:tr>
              <a:tr h="252000">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Youth Services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a:latin typeface="Raleway" pitchFamily="2" charset="0"/>
                        </a:rPr>
                        <a:t>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1070167"/>
                  </a:ext>
                </a:extLst>
              </a:tr>
              <a:tr h="252000">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Council Housing*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0" u="none" strike="noStrike" kern="1200">
                          <a:solidFill>
                            <a:schemeClr val="dk1"/>
                          </a:solidFill>
                          <a:effectLst/>
                          <a:latin typeface="Raleway" pitchFamily="2" charset="0"/>
                          <a:ea typeface="+mn-ea"/>
                          <a:cs typeface="+mn-cs"/>
                        </a:rPr>
                        <a:t>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800" b="0" u="none" strike="noStrike" kern="1200">
                          <a:solidFill>
                            <a:schemeClr val="dk1"/>
                          </a:solidFill>
                          <a:effectLst/>
                          <a:latin typeface="Raleway" pitchFamily="2" charset="0"/>
                          <a:ea typeface="+mn-ea"/>
                          <a:cs typeface="+mn-cs"/>
                          <a:sym typeface="Wingdings" panose="05000000000000000000" pitchFamily="2" charset="2"/>
                        </a:rPr>
                        <a:t></a:t>
                      </a:r>
                      <a:r>
                        <a:rPr lang="en-GB" sz="1800" b="0" u="none" strike="noStrike" kern="1200">
                          <a:solidFill>
                            <a:schemeClr val="dk1"/>
                          </a:solidFill>
                          <a:effectLst/>
                          <a:latin typeface="Raleway" pitchFamily="2" charset="0"/>
                          <a:ea typeface="+mn-ea"/>
                          <a:cs typeface="+mn-cs"/>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0" u="none" strike="noStrike" kern="1200" dirty="0">
                          <a:solidFill>
                            <a:schemeClr val="dk1"/>
                          </a:solidFill>
                          <a:effectLst/>
                          <a:latin typeface="Raleway" pitchFamily="2" charset="0"/>
                          <a:ea typeface="+mn-ea"/>
                          <a:cs typeface="+mn-cs"/>
                        </a:rPr>
                        <a:t>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8373014"/>
                  </a:ext>
                </a:extLst>
              </a:tr>
            </a:tbl>
          </a:graphicData>
        </a:graphic>
      </p:graphicFrame>
      <p:sp>
        <p:nvSpPr>
          <p:cNvPr id="11" name="Content Placeholder 2">
            <a:extLst>
              <a:ext uri="{FF2B5EF4-FFF2-40B4-BE49-F238E27FC236}">
                <a16:creationId xmlns:a16="http://schemas.microsoft.com/office/drawing/2014/main" id="{AD977D9B-B3B9-41A2-B3B3-E2EF1AA392B2}"/>
              </a:ext>
            </a:extLst>
          </p:cNvPr>
          <p:cNvSpPr txBox="1">
            <a:spLocks/>
          </p:cNvSpPr>
          <p:nvPr/>
        </p:nvSpPr>
        <p:spPr>
          <a:xfrm>
            <a:off x="354924" y="5475938"/>
            <a:ext cx="9018587" cy="534693"/>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a:solidFill>
                  <a:srgbClr val="1E5A71"/>
                </a:solidFill>
                <a:latin typeface="Raleway" panose="020B0503030101060003"/>
                <a:ea typeface="Calibri" panose="020F0502020204030204" pitchFamily="34" charset="0"/>
                <a:cs typeface="Calibri" panose="020F0502020204030204" pitchFamily="34" charset="0"/>
              </a:rPr>
              <a:t>Service users are more positive about all services than in 2019.</a:t>
            </a:r>
          </a:p>
          <a:p>
            <a:pPr>
              <a:lnSpc>
                <a:spcPct val="100000"/>
              </a:lnSpc>
            </a:pPr>
            <a:endParaRPr lang="en-US" sz="24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endParaRPr lang="en-US">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endParaRPr lang="en-US">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endParaRPr lang="en-US">
              <a:solidFill>
                <a:srgbClr val="1E5A71"/>
              </a:solidFill>
              <a:latin typeface="Raleway" panose="020B0503030101060003"/>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80D3734-7529-6351-83A8-34AE95D1097A}"/>
              </a:ext>
            </a:extLst>
          </p:cNvPr>
          <p:cNvSpPr txBox="1"/>
          <p:nvPr/>
        </p:nvSpPr>
        <p:spPr>
          <a:xfrm>
            <a:off x="354924" y="6067324"/>
            <a:ext cx="8641293" cy="523220"/>
          </a:xfrm>
          <a:prstGeom prst="rect">
            <a:avLst/>
          </a:prstGeom>
          <a:noFill/>
        </p:spPr>
        <p:txBody>
          <a:bodyPr wrap="square">
            <a:spAutoFit/>
          </a:bodyPr>
          <a:lstStyle/>
          <a:p>
            <a:pPr defTabSz="742969">
              <a:defRPr/>
            </a:pPr>
            <a:r>
              <a:rPr lang="en-GB" sz="1400">
                <a:latin typeface="Raleway" panose="020B0503030101060003" pitchFamily="34" charset="0"/>
                <a:cs typeface="Arial" panose="020B0604020202020204" pitchFamily="34" charset="0"/>
              </a:rPr>
              <a:t>*For council housing the figures are the views on Council Housing of residents who said they rent from the council / through Tower Hamlets Homes</a:t>
            </a:r>
          </a:p>
        </p:txBody>
      </p:sp>
      <p:sp>
        <p:nvSpPr>
          <p:cNvPr id="20" name="Slide Number Placeholder 4">
            <a:extLst>
              <a:ext uri="{FF2B5EF4-FFF2-40B4-BE49-F238E27FC236}">
                <a16:creationId xmlns:a16="http://schemas.microsoft.com/office/drawing/2014/main" id="{F6F9A791-72BF-4CF6-90F2-686B777D2CB7}"/>
              </a:ext>
            </a:extLst>
          </p:cNvPr>
          <p:cNvSpPr>
            <a:spLocks noGrp="1"/>
          </p:cNvSpPr>
          <p:nvPr>
            <p:ph type="sldNum" sz="quarter" idx="12"/>
          </p:nvPr>
        </p:nvSpPr>
        <p:spPr>
          <a:xfrm>
            <a:off x="6996113" y="6356352"/>
            <a:ext cx="2228850" cy="365125"/>
          </a:xfrm>
        </p:spPr>
        <p:txBody>
          <a:bodyPr/>
          <a:lstStyle/>
          <a:p>
            <a:fld id="{36D6C52B-B35D-4819-BB38-B93C26330C57}" type="slidenum">
              <a:rPr lang="en-GB" smtClean="0">
                <a:solidFill>
                  <a:srgbClr val="1E5A71"/>
                </a:solidFill>
                <a:latin typeface="Raleway" pitchFamily="2" charset="0"/>
              </a:rPr>
              <a:t>20</a:t>
            </a:fld>
            <a:endParaRPr lang="en-GB">
              <a:solidFill>
                <a:srgbClr val="1E5A71"/>
              </a:solidFill>
              <a:latin typeface="Raleway" pitchFamily="2" charset="0"/>
            </a:endParaRPr>
          </a:p>
        </p:txBody>
      </p:sp>
    </p:spTree>
    <p:extLst>
      <p:ext uri="{BB962C8B-B14F-4D97-AF65-F5344CB8AC3E}">
        <p14:creationId xmlns:p14="http://schemas.microsoft.com/office/powerpoint/2010/main" val="1230465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a:t>
            </a:r>
          </a:p>
          <a:p>
            <a:r>
              <a:rPr lang="en-US" sz="1400" b="1">
                <a:solidFill>
                  <a:srgbClr val="4CC9CF"/>
                </a:solidFill>
                <a:latin typeface="Raleway" panose="020B0503030101060003" pitchFamily="34" charset="0"/>
                <a:cs typeface="Arial" panose="020B0604020202020204" pitchFamily="34" charset="0"/>
              </a:rPr>
              <a:t>2023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idx="4294967295"/>
          </p:nvPr>
        </p:nvSpPr>
        <p:spPr>
          <a:xfrm>
            <a:off x="2779692" y="520735"/>
            <a:ext cx="665956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4000" b="1" dirty="0">
                <a:solidFill>
                  <a:srgbClr val="319B31"/>
                </a:solidFill>
                <a:latin typeface="Raleway" panose="020B0503030101060003" pitchFamily="34" charset="0"/>
                <a:cs typeface="Arial" panose="020B0604020202020204" pitchFamily="34" charset="0"/>
              </a:rPr>
              <a:t>Findings 3</a:t>
            </a:r>
          </a:p>
          <a:p>
            <a:pPr defTabSz="742969">
              <a:defRPr/>
            </a:pPr>
            <a:endParaRPr lang="en-GB" sz="1600" dirty="0">
              <a:solidFill>
                <a:srgbClr val="319B31"/>
              </a:solidFill>
              <a:latin typeface="Raleway" panose="020B0503030101060003"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0DA229B3-2F64-4F9A-8979-189FCAD69A0D}"/>
              </a:ext>
            </a:extLst>
          </p:cNvPr>
          <p:cNvSpPr>
            <a:spLocks noGrp="1"/>
          </p:cNvSpPr>
          <p:nvPr>
            <p:ph idx="4294967295"/>
          </p:nvPr>
        </p:nvSpPr>
        <p:spPr>
          <a:xfrm>
            <a:off x="383746" y="1382025"/>
            <a:ext cx="9018587" cy="4810125"/>
          </a:xfrm>
        </p:spPr>
        <p:txBody>
          <a:bodyPr vert="horz" wrap="square" lIns="74295" tIns="37148" rIns="74295" bIns="37148" numCol="1" spcCol="252000" rtlCol="0" anchor="t">
            <a:normAutofit/>
          </a:bodyPr>
          <a:lstStyle/>
          <a:p>
            <a:pPr marL="0" indent="0" algn="ctr">
              <a:lnSpc>
                <a:spcPct val="100000"/>
              </a:lnSpc>
              <a:buNone/>
            </a:pPr>
            <a:endParaRPr lang="en-GB">
              <a:solidFill>
                <a:srgbClr val="1E5A71"/>
              </a:solidFill>
              <a:latin typeface="Raleway" panose="020B0503030101060003"/>
              <a:cs typeface="Calibri" panose="020F0502020204030204" pitchFamily="34" charset="0"/>
            </a:endParaRPr>
          </a:p>
          <a:p>
            <a:pPr marL="0" indent="0" algn="ctr">
              <a:lnSpc>
                <a:spcPct val="100000"/>
              </a:lnSpc>
              <a:buNone/>
            </a:pPr>
            <a:endParaRPr lang="en-GB">
              <a:solidFill>
                <a:srgbClr val="1E5A71"/>
              </a:solidFill>
              <a:latin typeface="Raleway" panose="020B0503030101060003"/>
              <a:cs typeface="Calibri" panose="020F0502020204030204" pitchFamily="34" charset="0"/>
            </a:endParaRPr>
          </a:p>
          <a:p>
            <a:pPr marL="0" indent="0" algn="ctr">
              <a:lnSpc>
                <a:spcPct val="100000"/>
              </a:lnSpc>
              <a:buNone/>
            </a:pPr>
            <a:endParaRPr lang="en-GB">
              <a:solidFill>
                <a:srgbClr val="1E5A71"/>
              </a:solidFill>
              <a:latin typeface="Raleway" panose="020B0503030101060003"/>
              <a:cs typeface="Calibri" panose="020F0502020204030204" pitchFamily="34" charset="0"/>
            </a:endParaRPr>
          </a:p>
          <a:p>
            <a:pPr marL="0" indent="0" algn="ctr">
              <a:lnSpc>
                <a:spcPct val="100000"/>
              </a:lnSpc>
              <a:buNone/>
            </a:pPr>
            <a:r>
              <a:rPr lang="en-GB" b="1" u="sng">
                <a:solidFill>
                  <a:srgbClr val="1E5A71"/>
                </a:solidFill>
                <a:latin typeface="Raleway" panose="020B0503030101060003"/>
                <a:cs typeface="Calibri" panose="020F0502020204030204" pitchFamily="34" charset="0"/>
              </a:rPr>
              <a:t>Cost of living</a:t>
            </a: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21</a:t>
            </a:fld>
            <a:endParaRPr lang="en-GB">
              <a:solidFill>
                <a:srgbClr val="1E5A71"/>
              </a:solidFill>
              <a:latin typeface="Raleway" pitchFamily="2" charset="0"/>
            </a:endParaRPr>
          </a:p>
        </p:txBody>
      </p:sp>
    </p:spTree>
    <p:extLst>
      <p:ext uri="{BB962C8B-B14F-4D97-AF65-F5344CB8AC3E}">
        <p14:creationId xmlns:p14="http://schemas.microsoft.com/office/powerpoint/2010/main" val="13064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a:t>
            </a:r>
          </a:p>
          <a:p>
            <a:r>
              <a:rPr lang="en-US" sz="1400" b="1">
                <a:solidFill>
                  <a:srgbClr val="4CC9CF"/>
                </a:solidFill>
                <a:latin typeface="Raleway" panose="020B0503030101060003" pitchFamily="34" charset="0"/>
                <a:cs typeface="Arial" panose="020B0604020202020204" pitchFamily="34" charset="0"/>
              </a:rPr>
              <a:t>2023 results</a:t>
            </a:r>
          </a:p>
        </p:txBody>
      </p: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6" name="Title 5">
            <a:extLst>
              <a:ext uri="{FF2B5EF4-FFF2-40B4-BE49-F238E27FC236}">
                <a16:creationId xmlns:a16="http://schemas.microsoft.com/office/drawing/2014/main" id="{994C0E29-8004-113F-74D7-0DFABCB07E8E}"/>
              </a:ext>
            </a:extLst>
          </p:cNvPr>
          <p:cNvSpPr>
            <a:spLocks noGrp="1"/>
          </p:cNvSpPr>
          <p:nvPr>
            <p:ph type="title" idx="4294967295"/>
          </p:nvPr>
        </p:nvSpPr>
        <p:spPr>
          <a:xfrm>
            <a:off x="2685108" y="463588"/>
            <a:ext cx="5654451" cy="640394"/>
          </a:xfrm>
        </p:spPr>
        <p:txBody>
          <a:bodyPr/>
          <a:lstStyle/>
          <a:p>
            <a:pPr marR="0" lvl="0" indent="0" defTabSz="742969" fontAlgn="auto">
              <a:spcAft>
                <a:spcPts val="0"/>
              </a:spcAft>
              <a:buClrTx/>
              <a:buSzTx/>
              <a:tabLst/>
              <a:defRPr/>
            </a:pPr>
            <a:r>
              <a:rPr lang="en-GB" sz="3200" b="1">
                <a:solidFill>
                  <a:srgbClr val="319B31"/>
                </a:solidFill>
                <a:latin typeface="Raleway" panose="020B0503030101060003" pitchFamily="34" charset="0"/>
                <a:cs typeface="Arial" panose="020B0604020202020204" pitchFamily="34" charset="0"/>
              </a:rPr>
              <a:t>Findings: Personal concerns</a:t>
            </a:r>
            <a:endParaRPr lang="en-GB"/>
          </a:p>
        </p:txBody>
      </p:sp>
      <p:sp>
        <p:nvSpPr>
          <p:cNvPr id="3" name="TextBox 2">
            <a:extLst>
              <a:ext uri="{FF2B5EF4-FFF2-40B4-BE49-F238E27FC236}">
                <a16:creationId xmlns:a16="http://schemas.microsoft.com/office/drawing/2014/main" id="{AE9A19ED-E45E-9236-9D02-FD1EBD29A3F6}"/>
              </a:ext>
            </a:extLst>
          </p:cNvPr>
          <p:cNvSpPr txBox="1"/>
          <p:nvPr/>
        </p:nvSpPr>
        <p:spPr>
          <a:xfrm>
            <a:off x="337169" y="1317989"/>
            <a:ext cx="3364819" cy="3693319"/>
          </a:xfrm>
          <a:prstGeom prst="rect">
            <a:avLst/>
          </a:prstGeom>
          <a:noFill/>
        </p:spPr>
        <p:txBody>
          <a:bodyPr wrap="square" rtlCol="0">
            <a:spAutoFit/>
          </a:bodyPr>
          <a:lstStyle/>
          <a:p>
            <a:r>
              <a:rPr lang="en-GB">
                <a:solidFill>
                  <a:srgbClr val="1E5A71"/>
                </a:solidFill>
                <a:latin typeface="Raleway" pitchFamily="2" charset="0"/>
              </a:rPr>
              <a:t>The top three issues residents expressed concern about in 2023 are: </a:t>
            </a:r>
          </a:p>
          <a:p>
            <a:endParaRPr lang="en-GB">
              <a:solidFill>
                <a:srgbClr val="1E5A71"/>
              </a:solidFill>
              <a:latin typeface="Raleway" pitchFamily="2" charset="0"/>
            </a:endParaRPr>
          </a:p>
          <a:p>
            <a:pPr marL="285750" indent="-285750">
              <a:buFont typeface="Arial" panose="020B0604020202020204" pitchFamily="34" charset="0"/>
              <a:buChar char="•"/>
            </a:pPr>
            <a:r>
              <a:rPr lang="en-GB">
                <a:solidFill>
                  <a:srgbClr val="1E5A71"/>
                </a:solidFill>
                <a:latin typeface="Raleway" pitchFamily="2" charset="0"/>
              </a:rPr>
              <a:t>the cost of living (rising prices and interest rates) </a:t>
            </a:r>
          </a:p>
          <a:p>
            <a:pPr marL="285750" indent="-285750">
              <a:buFont typeface="Arial" panose="020B0604020202020204" pitchFamily="34" charset="0"/>
              <a:buChar char="•"/>
            </a:pPr>
            <a:r>
              <a:rPr lang="en-GB">
                <a:solidFill>
                  <a:srgbClr val="1E5A71"/>
                </a:solidFill>
                <a:latin typeface="Raleway" pitchFamily="2" charset="0"/>
              </a:rPr>
              <a:t>crime and ASB</a:t>
            </a:r>
          </a:p>
          <a:p>
            <a:pPr marL="285750" indent="-285750">
              <a:buFont typeface="Arial" panose="020B0604020202020204" pitchFamily="34" charset="0"/>
              <a:buChar char="•"/>
            </a:pPr>
            <a:r>
              <a:rPr lang="en-GB">
                <a:solidFill>
                  <a:srgbClr val="1E5A71"/>
                </a:solidFill>
                <a:latin typeface="Raleway" pitchFamily="2" charset="0"/>
              </a:rPr>
              <a:t>street cleanliness. </a:t>
            </a:r>
          </a:p>
          <a:p>
            <a:pPr marL="285750" indent="-285750">
              <a:buFont typeface="Arial" panose="020B0604020202020204" pitchFamily="34" charset="0"/>
              <a:buChar char="•"/>
            </a:pPr>
            <a:endParaRPr lang="en-GB">
              <a:solidFill>
                <a:srgbClr val="1E5A71"/>
              </a:solidFill>
              <a:latin typeface="Raleway" pitchFamily="2" charset="0"/>
            </a:endParaRPr>
          </a:p>
          <a:p>
            <a:r>
              <a:rPr lang="en-GB">
                <a:solidFill>
                  <a:srgbClr val="1E5A71"/>
                </a:solidFill>
                <a:latin typeface="Raleway" pitchFamily="2" charset="0"/>
              </a:rPr>
              <a:t>In fourth place is the level of council tax, which is also likely to be related to the cost of living.</a:t>
            </a:r>
          </a:p>
        </p:txBody>
      </p:sp>
      <p:graphicFrame>
        <p:nvGraphicFramePr>
          <p:cNvPr id="2" name="Table 1">
            <a:extLst>
              <a:ext uri="{FF2B5EF4-FFF2-40B4-BE49-F238E27FC236}">
                <a16:creationId xmlns:a16="http://schemas.microsoft.com/office/drawing/2014/main" id="{D6E875C4-4BDE-ED5F-2265-C337D0B97F8B}"/>
              </a:ext>
            </a:extLst>
          </p:cNvPr>
          <p:cNvGraphicFramePr>
            <a:graphicFrameLocks noGrp="1"/>
          </p:cNvGraphicFramePr>
          <p:nvPr>
            <p:extLst>
              <p:ext uri="{D42A27DB-BD31-4B8C-83A1-F6EECF244321}">
                <p14:modId xmlns:p14="http://schemas.microsoft.com/office/powerpoint/2010/main" val="2997351127"/>
              </p:ext>
            </p:extLst>
          </p:nvPr>
        </p:nvGraphicFramePr>
        <p:xfrm>
          <a:off x="4358937" y="1393794"/>
          <a:ext cx="5330153" cy="5037870"/>
        </p:xfrm>
        <a:graphic>
          <a:graphicData uri="http://schemas.openxmlformats.org/drawingml/2006/table">
            <a:tbl>
              <a:tblPr firstRow="1">
                <a:tableStyleId>{5C22544A-7EE6-4342-B048-85BDC9FD1C3A}</a:tableStyleId>
              </a:tblPr>
              <a:tblGrid>
                <a:gridCol w="4710857">
                  <a:extLst>
                    <a:ext uri="{9D8B030D-6E8A-4147-A177-3AD203B41FA5}">
                      <a16:colId xmlns:a16="http://schemas.microsoft.com/office/drawing/2014/main" val="1891132257"/>
                    </a:ext>
                  </a:extLst>
                </a:gridCol>
                <a:gridCol w="619296">
                  <a:extLst>
                    <a:ext uri="{9D8B030D-6E8A-4147-A177-3AD203B41FA5}">
                      <a16:colId xmlns:a16="http://schemas.microsoft.com/office/drawing/2014/main" val="1640266373"/>
                    </a:ext>
                  </a:extLst>
                </a:gridCol>
              </a:tblGrid>
              <a:tr h="473682">
                <a:tc>
                  <a:txBody>
                    <a:bodyPr/>
                    <a:lstStyle/>
                    <a:p>
                      <a:pPr algn="ctr" fontAlgn="b"/>
                      <a:r>
                        <a:rPr lang="en-GB" sz="1400" b="1" u="none" strike="noStrike">
                          <a:solidFill>
                            <a:schemeClr val="tx1"/>
                          </a:solidFill>
                          <a:effectLst/>
                          <a:latin typeface="Raleway" pitchFamily="2" charset="0"/>
                        </a:rPr>
                        <a:t>Which three of these are you PERSONALLY most concerned about?</a:t>
                      </a:r>
                      <a:endParaRPr lang="en-GB" sz="1400" b="1"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u="none" strike="noStrike">
                          <a:solidFill>
                            <a:schemeClr val="tx1"/>
                          </a:solidFill>
                          <a:effectLst/>
                          <a:latin typeface="Raleway" pitchFamily="2" charset="0"/>
                        </a:rPr>
                        <a:t>%</a:t>
                      </a:r>
                      <a:endParaRPr lang="en-GB" sz="1400" b="1"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1742152"/>
                  </a:ext>
                </a:extLst>
              </a:tr>
              <a:tr h="253566">
                <a:tc>
                  <a:txBody>
                    <a:bodyPr/>
                    <a:lstStyle/>
                    <a:p>
                      <a:pPr algn="ctr" fontAlgn="b"/>
                      <a:r>
                        <a:rPr lang="en-GB" sz="1400" u="none" strike="noStrike">
                          <a:solidFill>
                            <a:schemeClr val="tx1"/>
                          </a:solidFill>
                          <a:effectLst/>
                          <a:latin typeface="Raleway" pitchFamily="2" charset="0"/>
                        </a:rPr>
                        <a:t>Rising prices / interest rates</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solidFill>
                            <a:schemeClr val="tx1"/>
                          </a:solidFill>
                          <a:effectLst/>
                          <a:latin typeface="Raleway" pitchFamily="2" charset="0"/>
                        </a:rPr>
                        <a:t>40.1%</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9238968"/>
                  </a:ext>
                </a:extLst>
              </a:tr>
              <a:tr h="253566">
                <a:tc>
                  <a:txBody>
                    <a:bodyPr/>
                    <a:lstStyle/>
                    <a:p>
                      <a:pPr algn="ctr" fontAlgn="b"/>
                      <a:r>
                        <a:rPr lang="en-GB" sz="1400" u="none" strike="noStrike">
                          <a:solidFill>
                            <a:schemeClr val="tx1"/>
                          </a:solidFill>
                          <a:effectLst/>
                          <a:latin typeface="Raleway" pitchFamily="2" charset="0"/>
                        </a:rPr>
                        <a:t>Crime and Anti-Social Behaviour</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solidFill>
                            <a:schemeClr val="tx1"/>
                          </a:solidFill>
                          <a:effectLst/>
                          <a:latin typeface="Raleway" pitchFamily="2" charset="0"/>
                        </a:rPr>
                        <a:t>38.8%</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2255499"/>
                  </a:ext>
                </a:extLst>
              </a:tr>
              <a:tr h="253566">
                <a:tc>
                  <a:txBody>
                    <a:bodyPr/>
                    <a:lstStyle/>
                    <a:p>
                      <a:pPr algn="ctr" fontAlgn="b"/>
                      <a:r>
                        <a:rPr lang="en-GB" sz="1400" u="none" strike="noStrike">
                          <a:solidFill>
                            <a:schemeClr val="tx1"/>
                          </a:solidFill>
                          <a:effectLst/>
                          <a:latin typeface="Raleway" pitchFamily="2" charset="0"/>
                        </a:rPr>
                        <a:t>Street Cleanliness</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solidFill>
                            <a:schemeClr val="tx1"/>
                          </a:solidFill>
                          <a:effectLst/>
                          <a:latin typeface="Raleway" pitchFamily="2" charset="0"/>
                        </a:rPr>
                        <a:t>30.3%</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2811097"/>
                  </a:ext>
                </a:extLst>
              </a:tr>
              <a:tr h="253566">
                <a:tc>
                  <a:txBody>
                    <a:bodyPr/>
                    <a:lstStyle/>
                    <a:p>
                      <a:pPr algn="ctr" fontAlgn="b"/>
                      <a:r>
                        <a:rPr lang="en-GB" sz="1400" u="none" strike="noStrike">
                          <a:solidFill>
                            <a:schemeClr val="tx1"/>
                          </a:solidFill>
                          <a:effectLst/>
                          <a:latin typeface="Raleway" pitchFamily="2" charset="0"/>
                        </a:rPr>
                        <a:t>Level of council tax</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solidFill>
                            <a:schemeClr val="tx1"/>
                          </a:solidFill>
                          <a:effectLst/>
                          <a:latin typeface="Raleway" pitchFamily="2" charset="0"/>
                        </a:rPr>
                        <a:t>24.2%</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1603718"/>
                  </a:ext>
                </a:extLst>
              </a:tr>
              <a:tr h="253566">
                <a:tc>
                  <a:txBody>
                    <a:bodyPr/>
                    <a:lstStyle/>
                    <a:p>
                      <a:pPr algn="ctr" fontAlgn="b"/>
                      <a:r>
                        <a:rPr lang="en-GB" sz="1400" u="none" strike="noStrike">
                          <a:solidFill>
                            <a:schemeClr val="tx1"/>
                          </a:solidFill>
                          <a:effectLst/>
                          <a:latin typeface="Raleway" pitchFamily="2" charset="0"/>
                        </a:rPr>
                        <a:t>Quality of Health Services</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solidFill>
                            <a:schemeClr val="tx1"/>
                          </a:solidFill>
                          <a:effectLst/>
                          <a:latin typeface="Raleway" pitchFamily="2" charset="0"/>
                        </a:rPr>
                        <a:t>23.5%</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3791936"/>
                  </a:ext>
                </a:extLst>
              </a:tr>
              <a:tr h="253566">
                <a:tc>
                  <a:txBody>
                    <a:bodyPr/>
                    <a:lstStyle/>
                    <a:p>
                      <a:pPr algn="ctr" fontAlgn="b"/>
                      <a:r>
                        <a:rPr lang="en-GB" sz="1400" u="none" strike="noStrike">
                          <a:solidFill>
                            <a:schemeClr val="tx1"/>
                          </a:solidFill>
                          <a:effectLst/>
                          <a:latin typeface="Raleway" pitchFamily="2" charset="0"/>
                        </a:rPr>
                        <a:t>Quality of housing</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solidFill>
                            <a:schemeClr val="tx1"/>
                          </a:solidFill>
                          <a:effectLst/>
                          <a:latin typeface="Raleway" pitchFamily="2" charset="0"/>
                        </a:rPr>
                        <a:t>18.2%</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9526841"/>
                  </a:ext>
                </a:extLst>
              </a:tr>
              <a:tr h="253566">
                <a:tc>
                  <a:txBody>
                    <a:bodyPr/>
                    <a:lstStyle/>
                    <a:p>
                      <a:pPr algn="ctr" fontAlgn="b"/>
                      <a:r>
                        <a:rPr lang="en-GB" sz="1400" u="none" strike="noStrike">
                          <a:solidFill>
                            <a:schemeClr val="tx1"/>
                          </a:solidFill>
                          <a:effectLst/>
                          <a:latin typeface="Raleway" pitchFamily="2" charset="0"/>
                        </a:rPr>
                        <a:t>Homelessness</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solidFill>
                            <a:schemeClr val="tx1"/>
                          </a:solidFill>
                          <a:effectLst/>
                          <a:latin typeface="Raleway" pitchFamily="2" charset="0"/>
                        </a:rPr>
                        <a:t>16.7%</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815342"/>
                  </a:ext>
                </a:extLst>
              </a:tr>
              <a:tr h="253566">
                <a:tc>
                  <a:txBody>
                    <a:bodyPr/>
                    <a:lstStyle/>
                    <a:p>
                      <a:pPr algn="ctr" fontAlgn="b"/>
                      <a:r>
                        <a:rPr lang="en-GB" sz="1400" u="none" strike="noStrike">
                          <a:solidFill>
                            <a:schemeClr val="tx1"/>
                          </a:solidFill>
                          <a:effectLst/>
                          <a:latin typeface="Raleway" pitchFamily="2" charset="0"/>
                        </a:rPr>
                        <a:t>Traffic congestion</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solidFill>
                            <a:schemeClr val="tx1"/>
                          </a:solidFill>
                          <a:effectLst/>
                          <a:latin typeface="Raleway" pitchFamily="2" charset="0"/>
                        </a:rPr>
                        <a:t>12.1%</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3498277"/>
                  </a:ext>
                </a:extLst>
              </a:tr>
              <a:tr h="253566">
                <a:tc>
                  <a:txBody>
                    <a:bodyPr/>
                    <a:lstStyle/>
                    <a:p>
                      <a:pPr algn="ctr" fontAlgn="b"/>
                      <a:r>
                        <a:rPr lang="en-GB" sz="1400" u="none" strike="noStrike">
                          <a:solidFill>
                            <a:schemeClr val="tx1"/>
                          </a:solidFill>
                          <a:effectLst/>
                          <a:latin typeface="Raleway" pitchFamily="2" charset="0"/>
                        </a:rPr>
                        <a:t>Level of air pollution</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solidFill>
                            <a:schemeClr val="tx1"/>
                          </a:solidFill>
                          <a:effectLst/>
                          <a:latin typeface="Raleway" pitchFamily="2" charset="0"/>
                        </a:rPr>
                        <a:t>11.3%</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8249899"/>
                  </a:ext>
                </a:extLst>
              </a:tr>
              <a:tr h="253566">
                <a:tc>
                  <a:txBody>
                    <a:bodyPr/>
                    <a:lstStyle/>
                    <a:p>
                      <a:pPr algn="ctr" fontAlgn="b"/>
                      <a:r>
                        <a:rPr lang="en-GB" sz="1400" u="none" strike="noStrike">
                          <a:solidFill>
                            <a:schemeClr val="tx1"/>
                          </a:solidFill>
                          <a:effectLst/>
                          <a:latin typeface="Raleway" pitchFamily="2" charset="0"/>
                        </a:rPr>
                        <a:t>Availability of Employment</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solidFill>
                            <a:schemeClr val="tx1"/>
                          </a:solidFill>
                          <a:effectLst/>
                          <a:latin typeface="Raleway" pitchFamily="2" charset="0"/>
                        </a:rPr>
                        <a:t>8.6%</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098528"/>
                  </a:ext>
                </a:extLst>
              </a:tr>
              <a:tr h="253566">
                <a:tc>
                  <a:txBody>
                    <a:bodyPr/>
                    <a:lstStyle/>
                    <a:p>
                      <a:pPr algn="ctr" fontAlgn="b"/>
                      <a:r>
                        <a:rPr lang="en-GB" sz="1400" u="none" strike="noStrike">
                          <a:solidFill>
                            <a:schemeClr val="tx1"/>
                          </a:solidFill>
                          <a:effectLst/>
                          <a:latin typeface="Raleway" pitchFamily="2" charset="0"/>
                        </a:rPr>
                        <a:t>Availability of recreational facilities</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solidFill>
                            <a:schemeClr val="tx1"/>
                          </a:solidFill>
                          <a:effectLst/>
                          <a:latin typeface="Raleway" pitchFamily="2" charset="0"/>
                        </a:rPr>
                        <a:t>7.4%</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1669966"/>
                  </a:ext>
                </a:extLst>
              </a:tr>
              <a:tr h="253566">
                <a:tc>
                  <a:txBody>
                    <a:bodyPr/>
                    <a:lstStyle/>
                    <a:p>
                      <a:pPr algn="ctr" fontAlgn="b"/>
                      <a:r>
                        <a:rPr lang="en-GB" sz="1400" u="none" strike="noStrike">
                          <a:solidFill>
                            <a:schemeClr val="tx1"/>
                          </a:solidFill>
                          <a:effectLst/>
                          <a:latin typeface="Raleway" pitchFamily="2" charset="0"/>
                        </a:rPr>
                        <a:t>Services for older people</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solidFill>
                            <a:schemeClr val="tx1"/>
                          </a:solidFill>
                          <a:effectLst/>
                          <a:latin typeface="Raleway" pitchFamily="2" charset="0"/>
                        </a:rPr>
                        <a:t>7.0%</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1560455"/>
                  </a:ext>
                </a:extLst>
              </a:tr>
              <a:tr h="253566">
                <a:tc>
                  <a:txBody>
                    <a:bodyPr/>
                    <a:lstStyle/>
                    <a:p>
                      <a:pPr algn="ctr" fontAlgn="b"/>
                      <a:r>
                        <a:rPr lang="en-GB" sz="1400" u="none" strike="noStrike">
                          <a:solidFill>
                            <a:schemeClr val="tx1"/>
                          </a:solidFill>
                          <a:effectLst/>
                          <a:latin typeface="Raleway" pitchFamily="2" charset="0"/>
                        </a:rPr>
                        <a:t>Other</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solidFill>
                            <a:schemeClr val="tx1"/>
                          </a:solidFill>
                          <a:effectLst/>
                          <a:latin typeface="Raleway" pitchFamily="2" charset="0"/>
                        </a:rPr>
                        <a:t>6.7%</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5736028"/>
                  </a:ext>
                </a:extLst>
              </a:tr>
              <a:tr h="253566">
                <a:tc>
                  <a:txBody>
                    <a:bodyPr/>
                    <a:lstStyle/>
                    <a:p>
                      <a:pPr algn="ctr" fontAlgn="b"/>
                      <a:r>
                        <a:rPr lang="en-GB" sz="1400" u="none" strike="noStrike">
                          <a:solidFill>
                            <a:schemeClr val="tx1"/>
                          </a:solidFill>
                          <a:effectLst/>
                          <a:latin typeface="Raleway" pitchFamily="2" charset="0"/>
                        </a:rPr>
                        <a:t>Standard of education</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solidFill>
                            <a:schemeClr val="tx1"/>
                          </a:solidFill>
                          <a:effectLst/>
                          <a:latin typeface="Raleway" pitchFamily="2" charset="0"/>
                        </a:rPr>
                        <a:t>5.0%</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8066644"/>
                  </a:ext>
                </a:extLst>
              </a:tr>
              <a:tr h="253566">
                <a:tc>
                  <a:txBody>
                    <a:bodyPr/>
                    <a:lstStyle/>
                    <a:p>
                      <a:pPr algn="ctr" fontAlgn="b"/>
                      <a:r>
                        <a:rPr lang="en-GB" sz="1400" u="none" strike="noStrike">
                          <a:solidFill>
                            <a:schemeClr val="tx1"/>
                          </a:solidFill>
                          <a:effectLst/>
                          <a:latin typeface="Raleway" pitchFamily="2" charset="0"/>
                        </a:rPr>
                        <a:t>The environment or climate</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solidFill>
                            <a:schemeClr val="tx1"/>
                          </a:solidFill>
                          <a:effectLst/>
                          <a:latin typeface="Raleway" pitchFamily="2" charset="0"/>
                        </a:rPr>
                        <a:t>5.0%</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628516"/>
                  </a:ext>
                </a:extLst>
              </a:tr>
              <a:tr h="253566">
                <a:tc>
                  <a:txBody>
                    <a:bodyPr/>
                    <a:lstStyle/>
                    <a:p>
                      <a:pPr algn="ctr" fontAlgn="b"/>
                      <a:r>
                        <a:rPr lang="en-GB" sz="1400" u="none" strike="noStrike">
                          <a:solidFill>
                            <a:schemeClr val="tx1"/>
                          </a:solidFill>
                          <a:effectLst/>
                          <a:latin typeface="Raleway" pitchFamily="2" charset="0"/>
                        </a:rPr>
                        <a:t>None of these</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solidFill>
                            <a:schemeClr val="tx1"/>
                          </a:solidFill>
                          <a:effectLst/>
                          <a:latin typeface="Raleway" pitchFamily="2" charset="0"/>
                        </a:rPr>
                        <a:t>4.6%</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5204998"/>
                  </a:ext>
                </a:extLst>
              </a:tr>
              <a:tr h="253566">
                <a:tc>
                  <a:txBody>
                    <a:bodyPr/>
                    <a:lstStyle/>
                    <a:p>
                      <a:pPr algn="ctr" fontAlgn="b"/>
                      <a:r>
                        <a:rPr lang="en-GB" sz="1400" u="none" strike="noStrike">
                          <a:solidFill>
                            <a:schemeClr val="tx1"/>
                          </a:solidFill>
                          <a:effectLst/>
                          <a:latin typeface="Raleway" pitchFamily="2" charset="0"/>
                        </a:rPr>
                        <a:t>Quality of public transport</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solidFill>
                            <a:schemeClr val="tx1"/>
                          </a:solidFill>
                          <a:effectLst/>
                          <a:latin typeface="Raleway" pitchFamily="2" charset="0"/>
                        </a:rPr>
                        <a:t>2.7%</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6761865"/>
                  </a:ext>
                </a:extLst>
              </a:tr>
              <a:tr h="253566">
                <a:tc>
                  <a:txBody>
                    <a:bodyPr/>
                    <a:lstStyle/>
                    <a:p>
                      <a:pPr algn="ctr" fontAlgn="b"/>
                      <a:r>
                        <a:rPr lang="en-GB" sz="1400" u="none" strike="noStrike">
                          <a:solidFill>
                            <a:schemeClr val="tx1"/>
                          </a:solidFill>
                          <a:effectLst/>
                          <a:latin typeface="Raleway" pitchFamily="2" charset="0"/>
                        </a:rPr>
                        <a:t>Don't know</a:t>
                      </a:r>
                      <a:endParaRPr lang="en-GB" sz="1400" b="0" i="0" u="none" strike="noStrike">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dirty="0">
                          <a:solidFill>
                            <a:schemeClr val="tx1"/>
                          </a:solidFill>
                          <a:effectLst/>
                          <a:latin typeface="Raleway" pitchFamily="2" charset="0"/>
                        </a:rPr>
                        <a:t>0.8%</a:t>
                      </a:r>
                      <a:endParaRPr lang="en-GB" sz="1400" b="0" i="0" u="none" strike="noStrike" dirty="0">
                        <a:solidFill>
                          <a:schemeClr val="tx1"/>
                        </a:solidFill>
                        <a:effectLst/>
                        <a:latin typeface="Raleway"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7632191"/>
                  </a:ext>
                </a:extLst>
              </a:tr>
            </a:tbl>
          </a:graphicData>
        </a:graphic>
      </p:graphicFrame>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22</a:t>
            </a:fld>
            <a:endParaRPr lang="en-GB">
              <a:solidFill>
                <a:srgbClr val="1E5A71"/>
              </a:solidFill>
              <a:latin typeface="Raleway" pitchFamily="2" charset="0"/>
            </a:endParaRPr>
          </a:p>
        </p:txBody>
      </p:sp>
    </p:spTree>
    <p:extLst>
      <p:ext uri="{BB962C8B-B14F-4D97-AF65-F5344CB8AC3E}">
        <p14:creationId xmlns:p14="http://schemas.microsoft.com/office/powerpoint/2010/main" val="2245226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a:t>
            </a:r>
          </a:p>
          <a:p>
            <a:r>
              <a:rPr lang="en-US" sz="1400" b="1">
                <a:solidFill>
                  <a:srgbClr val="4CC9CF"/>
                </a:solidFill>
                <a:latin typeface="Raleway" panose="020B0503030101060003" pitchFamily="34" charset="0"/>
                <a:cs typeface="Arial" panose="020B0604020202020204" pitchFamily="34" charset="0"/>
              </a:rPr>
              <a:t>2023 results</a:t>
            </a:r>
          </a:p>
        </p:txBody>
      </p: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2" name="Title 1">
            <a:extLst>
              <a:ext uri="{FF2B5EF4-FFF2-40B4-BE49-F238E27FC236}">
                <a16:creationId xmlns:a16="http://schemas.microsoft.com/office/drawing/2014/main" id="{049E2D34-43F4-95BB-8FCA-61D281763A91}"/>
              </a:ext>
            </a:extLst>
          </p:cNvPr>
          <p:cNvSpPr>
            <a:spLocks noGrp="1"/>
          </p:cNvSpPr>
          <p:nvPr>
            <p:ph type="title" idx="4294967295"/>
          </p:nvPr>
        </p:nvSpPr>
        <p:spPr>
          <a:xfrm>
            <a:off x="2734651" y="522386"/>
            <a:ext cx="6682082" cy="724028"/>
          </a:xfrm>
        </p:spPr>
        <p:txBody>
          <a:bodyPr>
            <a:normAutofit fontScale="90000"/>
          </a:bodyPr>
          <a:lstStyle/>
          <a:p>
            <a:pPr rtl="0" eaLnBrk="1" latinLnBrk="0" hangingPunct="1"/>
            <a:r>
              <a:rPr lang="en-GB" sz="3200" b="1" kern="1200">
                <a:solidFill>
                  <a:srgbClr val="319B31"/>
                </a:solidFill>
                <a:effectLst/>
                <a:latin typeface="Raleway" pitchFamily="2" charset="0"/>
                <a:ea typeface="+mn-ea"/>
                <a:cs typeface="Arial" panose="020B0604020202020204" pitchFamily="34" charset="0"/>
              </a:rPr>
              <a:t>Findings: Personal concerns 2019/2023</a:t>
            </a:r>
            <a:endParaRPr lang="en-GB"/>
          </a:p>
        </p:txBody>
      </p:sp>
      <p:graphicFrame>
        <p:nvGraphicFramePr>
          <p:cNvPr id="6" name="Table 5">
            <a:extLst>
              <a:ext uri="{FF2B5EF4-FFF2-40B4-BE49-F238E27FC236}">
                <a16:creationId xmlns:a16="http://schemas.microsoft.com/office/drawing/2014/main" id="{444A3743-521A-15BF-FA2C-1FA4746851AC}"/>
              </a:ext>
            </a:extLst>
          </p:cNvPr>
          <p:cNvGraphicFramePr>
            <a:graphicFrameLocks noGrp="1"/>
          </p:cNvGraphicFramePr>
          <p:nvPr>
            <p:extLst>
              <p:ext uri="{D42A27DB-BD31-4B8C-83A1-F6EECF244321}">
                <p14:modId xmlns:p14="http://schemas.microsoft.com/office/powerpoint/2010/main" val="4195207127"/>
              </p:ext>
            </p:extLst>
          </p:nvPr>
        </p:nvGraphicFramePr>
        <p:xfrm>
          <a:off x="457240" y="1449532"/>
          <a:ext cx="8959493" cy="4145280"/>
        </p:xfrm>
        <a:graphic>
          <a:graphicData uri="http://schemas.openxmlformats.org/drawingml/2006/table">
            <a:tbl>
              <a:tblPr firstRow="1">
                <a:tableStyleId>{5C22544A-7EE6-4342-B048-85BDC9FD1C3A}</a:tableStyleId>
              </a:tblPr>
              <a:tblGrid>
                <a:gridCol w="5263388">
                  <a:extLst>
                    <a:ext uri="{9D8B030D-6E8A-4147-A177-3AD203B41FA5}">
                      <a16:colId xmlns:a16="http://schemas.microsoft.com/office/drawing/2014/main" val="4182009956"/>
                    </a:ext>
                  </a:extLst>
                </a:gridCol>
                <a:gridCol w="641161">
                  <a:extLst>
                    <a:ext uri="{9D8B030D-6E8A-4147-A177-3AD203B41FA5}">
                      <a16:colId xmlns:a16="http://schemas.microsoft.com/office/drawing/2014/main" val="1788140645"/>
                    </a:ext>
                  </a:extLst>
                </a:gridCol>
                <a:gridCol w="804596">
                  <a:extLst>
                    <a:ext uri="{9D8B030D-6E8A-4147-A177-3AD203B41FA5}">
                      <a16:colId xmlns:a16="http://schemas.microsoft.com/office/drawing/2014/main" val="2666931239"/>
                    </a:ext>
                  </a:extLst>
                </a:gridCol>
                <a:gridCol w="1043459">
                  <a:extLst>
                    <a:ext uri="{9D8B030D-6E8A-4147-A177-3AD203B41FA5}">
                      <a16:colId xmlns:a16="http://schemas.microsoft.com/office/drawing/2014/main" val="2121432978"/>
                    </a:ext>
                  </a:extLst>
                </a:gridCol>
                <a:gridCol w="1206889">
                  <a:extLst>
                    <a:ext uri="{9D8B030D-6E8A-4147-A177-3AD203B41FA5}">
                      <a16:colId xmlns:a16="http://schemas.microsoft.com/office/drawing/2014/main" val="177184158"/>
                    </a:ext>
                  </a:extLst>
                </a:gridCol>
              </a:tblGrid>
              <a:tr h="394513">
                <a:tc>
                  <a:txBody>
                    <a:bodyPr/>
                    <a:lstStyle/>
                    <a:p>
                      <a:pPr algn="ctr" fontAlgn="b"/>
                      <a:r>
                        <a:rPr lang="en-GB" sz="1600" b="1" u="none" strike="noStrike">
                          <a:solidFill>
                            <a:schemeClr val="tx1"/>
                          </a:solidFill>
                          <a:effectLst/>
                          <a:latin typeface="Raleway" pitchFamily="2" charset="0"/>
                        </a:rPr>
                        <a:t>Which three of these are you personally most concerned about?</a:t>
                      </a:r>
                      <a:endParaRPr lang="en-GB" sz="1600" b="1"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1" u="none" strike="noStrike">
                          <a:solidFill>
                            <a:schemeClr val="tx1"/>
                          </a:solidFill>
                          <a:effectLst/>
                          <a:latin typeface="Raleway" pitchFamily="2" charset="0"/>
                        </a:rPr>
                        <a:t>2019</a:t>
                      </a:r>
                      <a:endParaRPr lang="en-GB" sz="1600" b="1"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1" u="none" strike="noStrike">
                          <a:solidFill>
                            <a:schemeClr val="tx1"/>
                          </a:solidFill>
                          <a:effectLst/>
                          <a:latin typeface="Raleway" pitchFamily="2" charset="0"/>
                        </a:rPr>
                        <a:t>2023</a:t>
                      </a:r>
                      <a:endParaRPr lang="en-GB" sz="1600" b="1"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1" u="none" strike="noStrike">
                          <a:solidFill>
                            <a:schemeClr val="tx1"/>
                          </a:solidFill>
                          <a:effectLst/>
                          <a:latin typeface="Raleway" pitchFamily="2" charset="0"/>
                        </a:rPr>
                        <a:t>2019-2023</a:t>
                      </a:r>
                      <a:endParaRPr lang="en-GB" sz="1600" b="1"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1" u="none" strike="noStrike">
                          <a:solidFill>
                            <a:schemeClr val="tx1"/>
                          </a:solidFill>
                          <a:effectLst/>
                          <a:latin typeface="Raleway" pitchFamily="2" charset="0"/>
                        </a:rPr>
                        <a:t>Statistically Significant?</a:t>
                      </a:r>
                      <a:endParaRPr lang="en-GB" sz="1600" b="1"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678910"/>
                  </a:ext>
                </a:extLst>
              </a:tr>
              <a:tr h="197258">
                <a:tc>
                  <a:txBody>
                    <a:bodyPr/>
                    <a:lstStyle/>
                    <a:p>
                      <a:pPr algn="ctr" fontAlgn="b"/>
                      <a:r>
                        <a:rPr lang="en-GB" sz="1600" u="none" strike="noStrike">
                          <a:effectLst/>
                          <a:latin typeface="Raleway" pitchFamily="2" charset="0"/>
                        </a:rPr>
                        <a:t>Rising prices/interest rates</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18%</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40%</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u="none" strike="noStrike" kern="1200">
                          <a:solidFill>
                            <a:schemeClr val="dk1"/>
                          </a:solidFill>
                          <a:effectLst/>
                          <a:latin typeface="Raleway" pitchFamily="2" charset="0"/>
                          <a:ea typeface="+mn-ea"/>
                          <a:cs typeface="+mn-cs"/>
                          <a:sym typeface="Wingdings" panose="05000000000000000000" pitchFamily="2" charset="2"/>
                        </a:rPr>
                        <a:t></a:t>
                      </a:r>
                      <a:r>
                        <a:rPr lang="en-GB" sz="1600" u="none" strike="noStrike">
                          <a:effectLst/>
                          <a:latin typeface="Raleway" pitchFamily="2" charset="0"/>
                        </a:rPr>
                        <a:t>22%</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a:solidFill>
                            <a:srgbClr val="000000"/>
                          </a:solidFill>
                          <a:effectLst/>
                          <a:latin typeface="Raleway" pitchFamily="2" charset="0"/>
                          <a:sym typeface="Wingdings" panose="05000000000000000000" pitchFamily="2" charset="2"/>
                        </a:rPr>
                        <a:t></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066832"/>
                  </a:ext>
                </a:extLst>
              </a:tr>
              <a:tr h="197258">
                <a:tc>
                  <a:txBody>
                    <a:bodyPr/>
                    <a:lstStyle/>
                    <a:p>
                      <a:pPr algn="ctr" fontAlgn="b"/>
                      <a:r>
                        <a:rPr lang="en-GB" sz="1600" u="none" strike="noStrike">
                          <a:effectLst/>
                          <a:latin typeface="Raleway" pitchFamily="2" charset="0"/>
                        </a:rPr>
                        <a:t>Crime and Anti-Social Behaviour </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48%</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39%</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kern="1200">
                          <a:solidFill>
                            <a:schemeClr val="dk1"/>
                          </a:solidFill>
                          <a:effectLst/>
                          <a:latin typeface="Raleway" pitchFamily="2" charset="0"/>
                          <a:ea typeface="+mn-ea"/>
                          <a:cs typeface="+mn-cs"/>
                          <a:sym typeface="Wingdings" panose="05000000000000000000" pitchFamily="2" charset="2"/>
                        </a:rPr>
                        <a:t></a:t>
                      </a:r>
                      <a:r>
                        <a:rPr lang="en-GB" sz="1600" u="none" strike="noStrike">
                          <a:effectLst/>
                          <a:latin typeface="Raleway" pitchFamily="2" charset="0"/>
                        </a:rPr>
                        <a:t>9%</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a:solidFill>
                            <a:srgbClr val="000000"/>
                          </a:solidFill>
                          <a:effectLst/>
                          <a:latin typeface="Raleway" pitchFamily="2" charset="0"/>
                          <a:sym typeface="Wingdings" panose="05000000000000000000" pitchFamily="2" charset="2"/>
                        </a:rPr>
                        <a:t></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9668023"/>
                  </a:ext>
                </a:extLst>
              </a:tr>
              <a:tr h="197258">
                <a:tc>
                  <a:txBody>
                    <a:bodyPr/>
                    <a:lstStyle/>
                    <a:p>
                      <a:pPr algn="ctr" fontAlgn="b"/>
                      <a:r>
                        <a:rPr lang="en-GB" sz="1600" u="none" strike="noStrike">
                          <a:effectLst/>
                          <a:latin typeface="Raleway" pitchFamily="2" charset="0"/>
                        </a:rPr>
                        <a:t>Litter/ dirt in streets</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28%</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30%</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u="none" strike="noStrike" kern="1200">
                          <a:solidFill>
                            <a:schemeClr val="dk1"/>
                          </a:solidFill>
                          <a:effectLst/>
                          <a:latin typeface="Raleway" pitchFamily="2" charset="0"/>
                          <a:ea typeface="+mn-ea"/>
                          <a:cs typeface="+mn-cs"/>
                          <a:sym typeface="Wingdings" panose="05000000000000000000" pitchFamily="2" charset="2"/>
                        </a:rPr>
                        <a:t></a:t>
                      </a:r>
                      <a:r>
                        <a:rPr lang="en-GB" sz="1600" u="none" strike="noStrike">
                          <a:effectLst/>
                          <a:latin typeface="Raleway" pitchFamily="2" charset="0"/>
                        </a:rPr>
                        <a:t>2%</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X</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7071750"/>
                  </a:ext>
                </a:extLst>
              </a:tr>
              <a:tr h="197258">
                <a:tc>
                  <a:txBody>
                    <a:bodyPr/>
                    <a:lstStyle/>
                    <a:p>
                      <a:pPr algn="ctr" fontAlgn="b"/>
                      <a:r>
                        <a:rPr lang="en-GB" sz="1600" u="none" strike="noStrike">
                          <a:effectLst/>
                          <a:latin typeface="Raleway" pitchFamily="2" charset="0"/>
                        </a:rPr>
                        <a:t>Level of council tax</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14%</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24%</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u="none" strike="noStrike" kern="1200">
                          <a:solidFill>
                            <a:schemeClr val="dk1"/>
                          </a:solidFill>
                          <a:effectLst/>
                          <a:latin typeface="Raleway" pitchFamily="2" charset="0"/>
                          <a:ea typeface="+mn-ea"/>
                          <a:cs typeface="+mn-cs"/>
                          <a:sym typeface="Wingdings" panose="05000000000000000000" pitchFamily="2" charset="2"/>
                        </a:rPr>
                        <a:t></a:t>
                      </a:r>
                      <a:r>
                        <a:rPr lang="en-GB" sz="1600" u="none" strike="noStrike">
                          <a:effectLst/>
                          <a:latin typeface="Raleway" pitchFamily="2" charset="0"/>
                        </a:rPr>
                        <a:t>10%</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a:solidFill>
                            <a:srgbClr val="000000"/>
                          </a:solidFill>
                          <a:effectLst/>
                          <a:latin typeface="Raleway" pitchFamily="2" charset="0"/>
                          <a:sym typeface="Wingdings" panose="05000000000000000000" pitchFamily="2" charset="2"/>
                        </a:rPr>
                        <a:t></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2814737"/>
                  </a:ext>
                </a:extLst>
              </a:tr>
              <a:tr h="197258">
                <a:tc>
                  <a:txBody>
                    <a:bodyPr/>
                    <a:lstStyle/>
                    <a:p>
                      <a:pPr algn="ctr" fontAlgn="b"/>
                      <a:r>
                        <a:rPr lang="en-GB" sz="1600" u="none" strike="noStrike">
                          <a:effectLst/>
                          <a:latin typeface="Raleway" pitchFamily="2" charset="0"/>
                        </a:rPr>
                        <a:t>Quality of Health Service</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11%</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23%</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u="none" strike="noStrike" kern="1200">
                          <a:solidFill>
                            <a:schemeClr val="dk1"/>
                          </a:solidFill>
                          <a:effectLst/>
                          <a:latin typeface="Raleway" pitchFamily="2" charset="0"/>
                          <a:ea typeface="+mn-ea"/>
                          <a:cs typeface="+mn-cs"/>
                          <a:sym typeface="Wingdings" panose="05000000000000000000" pitchFamily="2" charset="2"/>
                        </a:rPr>
                        <a:t></a:t>
                      </a:r>
                      <a:r>
                        <a:rPr lang="en-GB" sz="1600" u="none" strike="noStrike">
                          <a:effectLst/>
                          <a:latin typeface="Raleway" pitchFamily="2" charset="0"/>
                        </a:rPr>
                        <a:t>12%</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a:solidFill>
                            <a:srgbClr val="000000"/>
                          </a:solidFill>
                          <a:effectLst/>
                          <a:latin typeface="Raleway" pitchFamily="2" charset="0"/>
                          <a:sym typeface="Wingdings" panose="05000000000000000000" pitchFamily="2" charset="2"/>
                        </a:rPr>
                        <a:t></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2565904"/>
                  </a:ext>
                </a:extLst>
              </a:tr>
              <a:tr h="197258">
                <a:tc>
                  <a:txBody>
                    <a:bodyPr/>
                    <a:lstStyle/>
                    <a:p>
                      <a:pPr algn="ctr" fontAlgn="b"/>
                      <a:r>
                        <a:rPr lang="en-GB" sz="1600" u="none" strike="noStrike">
                          <a:effectLst/>
                          <a:latin typeface="Raleway" pitchFamily="2" charset="0"/>
                        </a:rPr>
                        <a:t>Number of homeless people</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19%</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17%</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kern="1200">
                          <a:solidFill>
                            <a:schemeClr val="dk1"/>
                          </a:solidFill>
                          <a:effectLst/>
                          <a:latin typeface="Raleway" pitchFamily="2" charset="0"/>
                          <a:ea typeface="+mn-ea"/>
                          <a:cs typeface="+mn-cs"/>
                          <a:sym typeface="Wingdings" panose="05000000000000000000" pitchFamily="2" charset="2"/>
                        </a:rPr>
                        <a:t></a:t>
                      </a:r>
                      <a:r>
                        <a:rPr lang="en-GB" sz="1600" u="none" strike="noStrike">
                          <a:effectLst/>
                          <a:latin typeface="Raleway" pitchFamily="2" charset="0"/>
                        </a:rPr>
                        <a:t>2%</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X</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6682759"/>
                  </a:ext>
                </a:extLst>
              </a:tr>
              <a:tr h="197258">
                <a:tc>
                  <a:txBody>
                    <a:bodyPr/>
                    <a:lstStyle/>
                    <a:p>
                      <a:pPr algn="ctr" fontAlgn="b"/>
                      <a:r>
                        <a:rPr lang="en-GB" sz="1600" u="none" strike="noStrike">
                          <a:effectLst/>
                          <a:latin typeface="Raleway" pitchFamily="2" charset="0"/>
                        </a:rPr>
                        <a:t>Traffic congestion</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11%</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12%</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u="none" strike="noStrike" kern="1200">
                          <a:solidFill>
                            <a:schemeClr val="dk1"/>
                          </a:solidFill>
                          <a:effectLst/>
                          <a:latin typeface="Raleway" pitchFamily="2" charset="0"/>
                          <a:ea typeface="+mn-ea"/>
                          <a:cs typeface="+mn-cs"/>
                          <a:sym typeface="Wingdings" panose="05000000000000000000" pitchFamily="2" charset="2"/>
                        </a:rPr>
                        <a:t></a:t>
                      </a:r>
                      <a:r>
                        <a:rPr lang="en-GB" sz="1600" u="none" strike="noStrike">
                          <a:effectLst/>
                          <a:latin typeface="Raleway" pitchFamily="2" charset="0"/>
                        </a:rPr>
                        <a:t>1%</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X</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9137420"/>
                  </a:ext>
                </a:extLst>
              </a:tr>
              <a:tr h="197258">
                <a:tc>
                  <a:txBody>
                    <a:bodyPr/>
                    <a:lstStyle/>
                    <a:p>
                      <a:pPr algn="ctr" fontAlgn="b"/>
                      <a:r>
                        <a:rPr lang="en-GB" sz="1600" u="none" strike="noStrike">
                          <a:effectLst/>
                          <a:latin typeface="Raleway" pitchFamily="2" charset="0"/>
                        </a:rPr>
                        <a:t>Level of air pollution</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16%</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11%</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kern="1200">
                          <a:solidFill>
                            <a:schemeClr val="dk1"/>
                          </a:solidFill>
                          <a:effectLst/>
                          <a:latin typeface="Raleway" pitchFamily="2" charset="0"/>
                          <a:ea typeface="+mn-ea"/>
                          <a:cs typeface="+mn-cs"/>
                          <a:sym typeface="Wingdings" panose="05000000000000000000" pitchFamily="2" charset="2"/>
                        </a:rPr>
                        <a:t></a:t>
                      </a:r>
                      <a:r>
                        <a:rPr lang="en-GB" sz="1600" u="none" strike="noStrike">
                          <a:effectLst/>
                          <a:latin typeface="Raleway" pitchFamily="2" charset="0"/>
                        </a:rPr>
                        <a:t>5%</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a:solidFill>
                            <a:srgbClr val="000000"/>
                          </a:solidFill>
                          <a:effectLst/>
                          <a:latin typeface="Raleway" pitchFamily="2" charset="0"/>
                          <a:sym typeface="Wingdings" panose="05000000000000000000" pitchFamily="2" charset="2"/>
                        </a:rPr>
                        <a:t></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1586004"/>
                  </a:ext>
                </a:extLst>
              </a:tr>
              <a:tr h="197258">
                <a:tc>
                  <a:txBody>
                    <a:bodyPr/>
                    <a:lstStyle/>
                    <a:p>
                      <a:pPr algn="ctr" fontAlgn="b"/>
                      <a:r>
                        <a:rPr lang="en-GB" sz="1600" u="none" strike="noStrike">
                          <a:effectLst/>
                          <a:latin typeface="Raleway" pitchFamily="2" charset="0"/>
                        </a:rPr>
                        <a:t>Lack of jobs</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7%</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9%</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u="none" strike="noStrike" kern="1200">
                          <a:solidFill>
                            <a:schemeClr val="dk1"/>
                          </a:solidFill>
                          <a:effectLst/>
                          <a:latin typeface="Raleway" pitchFamily="2" charset="0"/>
                          <a:ea typeface="+mn-ea"/>
                          <a:cs typeface="+mn-cs"/>
                          <a:sym typeface="Wingdings" panose="05000000000000000000" pitchFamily="2" charset="2"/>
                        </a:rPr>
                        <a:t></a:t>
                      </a:r>
                      <a:r>
                        <a:rPr lang="en-GB" sz="1600" u="none" strike="noStrike">
                          <a:effectLst/>
                          <a:latin typeface="Raleway" pitchFamily="2" charset="0"/>
                        </a:rPr>
                        <a:t>2%</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X</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8315184"/>
                  </a:ext>
                </a:extLst>
              </a:tr>
              <a:tr h="197258">
                <a:tc>
                  <a:txBody>
                    <a:bodyPr/>
                    <a:lstStyle/>
                    <a:p>
                      <a:pPr algn="ctr" fontAlgn="b"/>
                      <a:r>
                        <a:rPr lang="en-GB" sz="1600" u="none" strike="noStrike">
                          <a:effectLst/>
                          <a:latin typeface="Raleway" pitchFamily="2" charset="0"/>
                        </a:rPr>
                        <a:t>Not enough being done for elderly people</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6%</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7%</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u="none" strike="noStrike" kern="1200">
                          <a:solidFill>
                            <a:schemeClr val="dk1"/>
                          </a:solidFill>
                          <a:effectLst/>
                          <a:latin typeface="Raleway" pitchFamily="2" charset="0"/>
                          <a:ea typeface="+mn-ea"/>
                          <a:cs typeface="+mn-cs"/>
                          <a:sym typeface="Wingdings" panose="05000000000000000000" pitchFamily="2" charset="2"/>
                        </a:rPr>
                        <a:t></a:t>
                      </a:r>
                      <a:r>
                        <a:rPr lang="en-GB" sz="1600" u="none" strike="noStrike">
                          <a:effectLst/>
                          <a:latin typeface="Raleway" pitchFamily="2" charset="0"/>
                        </a:rPr>
                        <a:t>1%</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X</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1446014"/>
                  </a:ext>
                </a:extLst>
              </a:tr>
              <a:tr h="197258">
                <a:tc>
                  <a:txBody>
                    <a:bodyPr/>
                    <a:lstStyle/>
                    <a:p>
                      <a:pPr algn="ctr" fontAlgn="b"/>
                      <a:r>
                        <a:rPr lang="en-GB" sz="1600" u="none" strike="noStrike">
                          <a:effectLst/>
                          <a:latin typeface="Raleway" pitchFamily="2" charset="0"/>
                        </a:rPr>
                        <a:t>Other</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6%</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7%</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u="none" strike="noStrike" kern="1200">
                          <a:solidFill>
                            <a:schemeClr val="dk1"/>
                          </a:solidFill>
                          <a:effectLst/>
                          <a:latin typeface="Raleway" pitchFamily="2" charset="0"/>
                          <a:ea typeface="+mn-ea"/>
                          <a:cs typeface="+mn-cs"/>
                          <a:sym typeface="Wingdings" panose="05000000000000000000" pitchFamily="2" charset="2"/>
                        </a:rPr>
                        <a:t></a:t>
                      </a:r>
                      <a:r>
                        <a:rPr lang="en-GB" sz="1600" u="none" strike="noStrike">
                          <a:effectLst/>
                          <a:latin typeface="Raleway" pitchFamily="2" charset="0"/>
                        </a:rPr>
                        <a:t>1%</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X</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617116"/>
                  </a:ext>
                </a:extLst>
              </a:tr>
              <a:tr h="197258">
                <a:tc>
                  <a:txBody>
                    <a:bodyPr/>
                    <a:lstStyle/>
                    <a:p>
                      <a:pPr algn="ctr" fontAlgn="b"/>
                      <a:r>
                        <a:rPr lang="en-GB" sz="1600" u="none" strike="noStrike">
                          <a:effectLst/>
                          <a:latin typeface="Raleway" pitchFamily="2" charset="0"/>
                        </a:rPr>
                        <a:t>Standards of education</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5%</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5%</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0%</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X</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9084922"/>
                  </a:ext>
                </a:extLst>
              </a:tr>
              <a:tr h="197258">
                <a:tc>
                  <a:txBody>
                    <a:bodyPr/>
                    <a:lstStyle/>
                    <a:p>
                      <a:pPr algn="ctr" fontAlgn="b"/>
                      <a:r>
                        <a:rPr lang="en-GB" sz="1600" u="none" strike="noStrike">
                          <a:effectLst/>
                          <a:latin typeface="Raleway" pitchFamily="2" charset="0"/>
                        </a:rPr>
                        <a:t>None of these</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8%</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5%</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kern="1200">
                          <a:solidFill>
                            <a:schemeClr val="dk1"/>
                          </a:solidFill>
                          <a:effectLst/>
                          <a:latin typeface="Raleway" pitchFamily="2" charset="0"/>
                          <a:ea typeface="+mn-ea"/>
                          <a:cs typeface="+mn-cs"/>
                          <a:sym typeface="Wingdings" panose="05000000000000000000" pitchFamily="2" charset="2"/>
                        </a:rPr>
                        <a:t></a:t>
                      </a:r>
                      <a:r>
                        <a:rPr lang="en-GB" sz="1600" u="none" strike="noStrike">
                          <a:effectLst/>
                          <a:latin typeface="Raleway" pitchFamily="2" charset="0"/>
                        </a:rPr>
                        <a:t>3%</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a:solidFill>
                            <a:srgbClr val="000000"/>
                          </a:solidFill>
                          <a:effectLst/>
                          <a:latin typeface="Raleway" pitchFamily="2" charset="0"/>
                          <a:sym typeface="Wingdings" panose="05000000000000000000" pitchFamily="2" charset="2"/>
                        </a:rPr>
                        <a:t></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7062487"/>
                  </a:ext>
                </a:extLst>
              </a:tr>
              <a:tr h="197258">
                <a:tc>
                  <a:txBody>
                    <a:bodyPr/>
                    <a:lstStyle/>
                    <a:p>
                      <a:pPr algn="ctr" fontAlgn="b"/>
                      <a:r>
                        <a:rPr lang="en-GB" sz="1600" u="none" strike="noStrike">
                          <a:effectLst/>
                          <a:latin typeface="Raleway" pitchFamily="2" charset="0"/>
                        </a:rPr>
                        <a:t>Poor public transport</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3%</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3%</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0%</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X</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5102744"/>
                  </a:ext>
                </a:extLst>
              </a:tr>
              <a:tr h="197258">
                <a:tc>
                  <a:txBody>
                    <a:bodyPr/>
                    <a:lstStyle/>
                    <a:p>
                      <a:pPr algn="ctr" fontAlgn="b"/>
                      <a:r>
                        <a:rPr lang="en-GB" sz="1600" u="none" strike="noStrike">
                          <a:effectLst/>
                          <a:latin typeface="Raleway" pitchFamily="2" charset="0"/>
                        </a:rPr>
                        <a:t>Don't know</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0%</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Raleway" pitchFamily="2" charset="0"/>
                        </a:rPr>
                        <a:t>1%</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b="0" u="none" strike="noStrike" kern="1200">
                          <a:solidFill>
                            <a:schemeClr val="dk1"/>
                          </a:solidFill>
                          <a:effectLst/>
                          <a:latin typeface="Raleway" pitchFamily="2" charset="0"/>
                          <a:ea typeface="+mn-ea"/>
                          <a:cs typeface="+mn-cs"/>
                          <a:sym typeface="Wingdings" panose="05000000000000000000" pitchFamily="2" charset="2"/>
                        </a:rPr>
                        <a:t></a:t>
                      </a:r>
                      <a:r>
                        <a:rPr lang="en-GB" sz="1600" u="none" strike="noStrike">
                          <a:effectLst/>
                          <a:latin typeface="Raleway" pitchFamily="2" charset="0"/>
                        </a:rPr>
                        <a:t>1%</a:t>
                      </a:r>
                      <a:endParaRPr lang="en-GB" sz="16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rgbClr val="000000"/>
                          </a:solidFill>
                          <a:effectLst/>
                          <a:latin typeface="Raleway" pitchFamily="2" charset="0"/>
                          <a:sym typeface="Wingdings" panose="05000000000000000000" pitchFamily="2" charset="2"/>
                        </a:rPr>
                        <a:t></a:t>
                      </a:r>
                      <a:endParaRPr lang="en-GB" sz="1600" b="0" i="0" u="none" strike="noStrike" dirty="0">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5489495"/>
                  </a:ext>
                </a:extLst>
              </a:tr>
            </a:tbl>
          </a:graphicData>
        </a:graphic>
      </p:graphicFrame>
      <p:sp>
        <p:nvSpPr>
          <p:cNvPr id="7" name="TextBox 6">
            <a:extLst>
              <a:ext uri="{FF2B5EF4-FFF2-40B4-BE49-F238E27FC236}">
                <a16:creationId xmlns:a16="http://schemas.microsoft.com/office/drawing/2014/main" id="{8429A63A-CF03-DD91-AC08-667D6598C0CB}"/>
              </a:ext>
            </a:extLst>
          </p:cNvPr>
          <p:cNvSpPr txBox="1"/>
          <p:nvPr/>
        </p:nvSpPr>
        <p:spPr>
          <a:xfrm>
            <a:off x="395388" y="5749485"/>
            <a:ext cx="9021345" cy="923330"/>
          </a:xfrm>
          <a:prstGeom prst="rect">
            <a:avLst/>
          </a:prstGeom>
          <a:noFill/>
        </p:spPr>
        <p:txBody>
          <a:bodyPr wrap="square" rtlCol="0">
            <a:spAutoFit/>
          </a:bodyPr>
          <a:lstStyle/>
          <a:p>
            <a:r>
              <a:rPr lang="en-GB">
                <a:solidFill>
                  <a:srgbClr val="1E5A71"/>
                </a:solidFill>
                <a:latin typeface="Raleway" pitchFamily="2" charset="0"/>
              </a:rPr>
              <a:t>There have been statistically significant changes in several areas, most notably Rising prices/interest rates, Level of council tax, and Quality of Health Service which all saw increases of 10 percentage points or more.</a:t>
            </a: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23</a:t>
            </a:fld>
            <a:endParaRPr lang="en-GB">
              <a:solidFill>
                <a:srgbClr val="1E5A71"/>
              </a:solidFill>
              <a:latin typeface="Raleway" pitchFamily="2" charset="0"/>
            </a:endParaRPr>
          </a:p>
        </p:txBody>
      </p:sp>
    </p:spTree>
    <p:extLst>
      <p:ext uri="{BB962C8B-B14F-4D97-AF65-F5344CB8AC3E}">
        <p14:creationId xmlns:p14="http://schemas.microsoft.com/office/powerpoint/2010/main" val="313293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a:t>
            </a:r>
          </a:p>
          <a:p>
            <a:r>
              <a:rPr lang="en-US" sz="1400" b="1">
                <a:solidFill>
                  <a:srgbClr val="4CC9CF"/>
                </a:solidFill>
                <a:latin typeface="Raleway" panose="020B0503030101060003" pitchFamily="34" charset="0"/>
                <a:cs typeface="Arial" panose="020B0604020202020204" pitchFamily="34" charset="0"/>
              </a:rPr>
              <a:t>2023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3" name="Title 2">
            <a:extLst>
              <a:ext uri="{FF2B5EF4-FFF2-40B4-BE49-F238E27FC236}">
                <a16:creationId xmlns:a16="http://schemas.microsoft.com/office/drawing/2014/main" id="{BEA35D07-9D04-F050-4424-B82524585B2E}"/>
              </a:ext>
            </a:extLst>
          </p:cNvPr>
          <p:cNvSpPr>
            <a:spLocks noGrp="1"/>
          </p:cNvSpPr>
          <p:nvPr>
            <p:ph type="title" idx="4294967295"/>
          </p:nvPr>
        </p:nvSpPr>
        <p:spPr>
          <a:xfrm>
            <a:off x="2757173" y="463587"/>
            <a:ext cx="5812896" cy="679860"/>
          </a:xfrm>
        </p:spPr>
        <p:txBody>
          <a:bodyPr/>
          <a:lstStyle/>
          <a:p>
            <a:pPr rtl="0" eaLnBrk="1" latinLnBrk="0" hangingPunct="1"/>
            <a:r>
              <a:rPr lang="en-GB" sz="2000" b="1" kern="1200">
                <a:solidFill>
                  <a:srgbClr val="319B31"/>
                </a:solidFill>
                <a:effectLst/>
                <a:latin typeface="Raleway" pitchFamily="2" charset="0"/>
                <a:ea typeface="+mn-ea"/>
                <a:cs typeface="Arial" panose="020B0604020202020204" pitchFamily="34" charset="0"/>
              </a:rPr>
              <a:t>Findings: Personal concerns – cost of living</a:t>
            </a:r>
            <a:endParaRPr lang="en-GB"/>
          </a:p>
        </p:txBody>
      </p:sp>
      <p:sp>
        <p:nvSpPr>
          <p:cNvPr id="7" name="Rectangle 8">
            <a:extLst>
              <a:ext uri="{FF2B5EF4-FFF2-40B4-BE49-F238E27FC236}">
                <a16:creationId xmlns:a16="http://schemas.microsoft.com/office/drawing/2014/main" id="{C2F19B27-9B21-3E4D-99E4-9B32D8578A54}"/>
              </a:ext>
            </a:extLst>
          </p:cNvPr>
          <p:cNvSpPr>
            <a:spLocks noChangeArrowheads="1"/>
          </p:cNvSpPr>
          <p:nvPr/>
        </p:nvSpPr>
        <p:spPr bwMode="auto">
          <a:xfrm>
            <a:off x="245097" y="1306196"/>
            <a:ext cx="9335559"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GB" altLang="en-US" sz="1400"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rPr>
              <a:t>We have data on rising prices/interest rates since at least 1999. In 2023 40% of respondents put it in their top 3 concerns, an increase of 22 percentage points since 2019, double its previous highest level (21% in 2013</a:t>
            </a:r>
            <a:r>
              <a:rPr lang="en-GB" altLang="en-US" sz="1400">
                <a:solidFill>
                  <a:srgbClr val="1E5A71"/>
                </a:solidFill>
                <a:latin typeface="Raleway" pitchFamily="2" charset="0"/>
                <a:ea typeface="Calibri" panose="020F0502020204030204" pitchFamily="34" charset="0"/>
                <a:cs typeface="Arial" panose="020B0604020202020204" pitchFamily="34" charset="0"/>
              </a:rPr>
              <a:t>). This graph shows the percentage who put rising prices/interest rates as a top 3 concern. </a:t>
            </a:r>
            <a:r>
              <a:rPr kumimoji="0" lang="en-GB" altLang="en-US" sz="1400"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rPr>
              <a:t>2023 is only the second year that crime has not been top. In 2017 availability of affordable housing overtook it.</a:t>
            </a:r>
          </a:p>
          <a:p>
            <a:pPr eaLnBrk="0" fontAlgn="base" hangingPunct="0">
              <a:spcBef>
                <a:spcPct val="0"/>
              </a:spcBef>
              <a:spcAft>
                <a:spcPct val="0"/>
              </a:spcAft>
            </a:pPr>
            <a:endParaRPr kumimoji="0" lang="en-GB" altLang="en-US" sz="1400"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400" b="1">
                <a:solidFill>
                  <a:srgbClr val="1E5A71"/>
                </a:solidFill>
                <a:latin typeface="Raleway" pitchFamily="2" charset="0"/>
                <a:ea typeface="Calibri" panose="020F0502020204030204" pitchFamily="34" charset="0"/>
                <a:cs typeface="Arial" panose="020B0604020202020204" pitchFamily="34" charset="0"/>
              </a:rPr>
              <a:t>Note</a:t>
            </a:r>
            <a:r>
              <a:rPr lang="en-GB" altLang="en-US" sz="1400">
                <a:solidFill>
                  <a:srgbClr val="1E5A71"/>
                </a:solidFill>
                <a:latin typeface="Raleway" pitchFamily="2" charset="0"/>
                <a:ea typeface="Calibri" panose="020F0502020204030204" pitchFamily="34" charset="0"/>
                <a:cs typeface="Arial" panose="020B0604020202020204" pitchFamily="34" charset="0"/>
              </a:rPr>
              <a:t>: </a:t>
            </a:r>
            <a:r>
              <a:rPr kumimoji="0" lang="en-GB" altLang="en-US" sz="1400"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rPr>
              <a:t>Not all of the concern areas are directly comparable with previous years as questions have been added or reworded.</a:t>
            </a:r>
            <a:endParaRPr kumimoji="0" lang="en-GB" altLang="en-US" sz="1400" b="0" i="0" u="none" strike="noStrike" cap="none" normalizeH="0" baseline="0">
              <a:ln>
                <a:noFill/>
              </a:ln>
              <a:solidFill>
                <a:srgbClr val="1E5A71"/>
              </a:solidFill>
              <a:effectLst/>
              <a:latin typeface="Raleway" pitchFamily="2" charset="0"/>
            </a:endParaRPr>
          </a:p>
        </p:txBody>
      </p:sp>
      <p:pic>
        <p:nvPicPr>
          <p:cNvPr id="2055" name="Chart 1" descr="Chart showing the percentage of residents who answered that rising prices / interest rates were one of their top three concerns. It shows a large increase in 2023.">
            <a:extLst>
              <a:ext uri="{FF2B5EF4-FFF2-40B4-BE49-F238E27FC236}">
                <a16:creationId xmlns:a16="http://schemas.microsoft.com/office/drawing/2014/main" id="{B540008A-CB01-B74F-A2C8-004857A6693F}"/>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893621" y="3069383"/>
            <a:ext cx="6118758" cy="367634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24</a:t>
            </a:fld>
            <a:endParaRPr lang="en-GB">
              <a:solidFill>
                <a:srgbClr val="1E5A71"/>
              </a:solidFill>
              <a:latin typeface="Raleway" pitchFamily="2" charset="0"/>
            </a:endParaRPr>
          </a:p>
        </p:txBody>
      </p:sp>
    </p:spTree>
    <p:extLst>
      <p:ext uri="{BB962C8B-B14F-4D97-AF65-F5344CB8AC3E}">
        <p14:creationId xmlns:p14="http://schemas.microsoft.com/office/powerpoint/2010/main" val="2772846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a:t>
            </a:r>
          </a:p>
          <a:p>
            <a:r>
              <a:rPr lang="en-US" sz="1400" b="1">
                <a:solidFill>
                  <a:srgbClr val="4CC9CF"/>
                </a:solidFill>
                <a:latin typeface="Raleway" panose="020B0503030101060003" pitchFamily="34" charset="0"/>
                <a:cs typeface="Arial" panose="020B0604020202020204" pitchFamily="34" charset="0"/>
              </a:rPr>
              <a:t>2023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4" name="Title 3">
            <a:extLst>
              <a:ext uri="{FF2B5EF4-FFF2-40B4-BE49-F238E27FC236}">
                <a16:creationId xmlns:a16="http://schemas.microsoft.com/office/drawing/2014/main" id="{32E07D59-5579-A573-B5CC-33933F2B267D}"/>
              </a:ext>
            </a:extLst>
          </p:cNvPr>
          <p:cNvSpPr>
            <a:spLocks noGrp="1"/>
          </p:cNvSpPr>
          <p:nvPr>
            <p:ph type="title" idx="4294967295"/>
          </p:nvPr>
        </p:nvSpPr>
        <p:spPr>
          <a:xfrm>
            <a:off x="2757172" y="463588"/>
            <a:ext cx="6299279" cy="754236"/>
          </a:xfrm>
        </p:spPr>
        <p:txBody>
          <a:bodyPr/>
          <a:lstStyle/>
          <a:p>
            <a:pPr rtl="0" eaLnBrk="1" latinLnBrk="0" hangingPunct="1"/>
            <a:r>
              <a:rPr lang="en-GB" sz="1500" b="1" kern="1200">
                <a:solidFill>
                  <a:srgbClr val="319B31"/>
                </a:solidFill>
                <a:effectLst/>
                <a:latin typeface="Raleway" pitchFamily="2" charset="0"/>
                <a:ea typeface="+mn-ea"/>
                <a:cs typeface="Arial" panose="020B0604020202020204" pitchFamily="34" charset="0"/>
              </a:rPr>
              <a:t>Key context: Personal concerns</a:t>
            </a:r>
            <a:endParaRPr lang="en-GB">
              <a:effectLst/>
            </a:endParaRPr>
          </a:p>
          <a:p>
            <a:pPr rtl="0" eaLnBrk="1" latinLnBrk="0" hangingPunct="1"/>
            <a:r>
              <a:rPr lang="en-GB" sz="1500" kern="1200">
                <a:solidFill>
                  <a:srgbClr val="000000"/>
                </a:solidFill>
                <a:effectLst/>
                <a:latin typeface="Raleway" pitchFamily="2" charset="0"/>
                <a:ea typeface="+mn-ea"/>
                <a:cs typeface="+mn-cs"/>
              </a:rPr>
              <a:t>In answer to which three of these are you PERSONALLY most concerned about?</a:t>
            </a:r>
            <a:endParaRPr lang="en-GB"/>
          </a:p>
        </p:txBody>
      </p:sp>
      <p:sp>
        <p:nvSpPr>
          <p:cNvPr id="7" name="Rectangle 8">
            <a:extLst>
              <a:ext uri="{FF2B5EF4-FFF2-40B4-BE49-F238E27FC236}">
                <a16:creationId xmlns:a16="http://schemas.microsoft.com/office/drawing/2014/main" id="{C2F19B27-9B21-3E4D-99E4-9B32D8578A54}"/>
              </a:ext>
            </a:extLst>
          </p:cNvPr>
          <p:cNvSpPr>
            <a:spLocks noChangeArrowheads="1"/>
          </p:cNvSpPr>
          <p:nvPr/>
        </p:nvSpPr>
        <p:spPr bwMode="auto">
          <a:xfrm>
            <a:off x="245097" y="1306196"/>
            <a:ext cx="9335559"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GB" altLang="en-US" sz="1400"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rPr>
              <a:t>The key context to this edition of the Annual Resident Survey is the cost of living. Each edition of the ARS has asked residents for their top personal concerns. The 2023 edition is the first to see the cost of living (framed as rising prices/interest rates) come top. </a:t>
            </a:r>
            <a:r>
              <a:rPr lang="en-GB" altLang="en-US" sz="1400">
                <a:solidFill>
                  <a:srgbClr val="1E5A71"/>
                </a:solidFill>
                <a:latin typeface="Raleway" pitchFamily="2" charset="0"/>
                <a:ea typeface="Calibri" panose="020F0502020204030204" pitchFamily="34" charset="0"/>
                <a:cs typeface="Arial" panose="020B0604020202020204" pitchFamily="34" charset="0"/>
              </a:rPr>
              <a:t>In addition to the many who chose the cost of living, a further quarter selected council tax as among their top three concerns.</a:t>
            </a:r>
          </a:p>
          <a:p>
            <a:pPr eaLnBrk="0" fontAlgn="base" hangingPunct="0">
              <a:spcBef>
                <a:spcPct val="0"/>
              </a:spcBef>
              <a:spcAft>
                <a:spcPct val="0"/>
              </a:spcAft>
            </a:pPr>
            <a:endParaRPr kumimoji="0" lang="en-GB" altLang="en-US" sz="1400"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endParaRPr>
          </a:p>
          <a:p>
            <a:pPr eaLnBrk="0" fontAlgn="base" hangingPunct="0">
              <a:spcBef>
                <a:spcPct val="0"/>
              </a:spcBef>
              <a:spcAft>
                <a:spcPct val="0"/>
              </a:spcAft>
            </a:pPr>
            <a:r>
              <a:rPr lang="en-GB" altLang="en-US" sz="1400">
                <a:solidFill>
                  <a:srgbClr val="1E5A71"/>
                </a:solidFill>
                <a:latin typeface="Raleway" pitchFamily="2" charset="0"/>
                <a:ea typeface="Calibri" panose="020F0502020204030204" pitchFamily="34" charset="0"/>
                <a:cs typeface="Arial" panose="020B0604020202020204" pitchFamily="34" charset="0"/>
              </a:rPr>
              <a:t>The chart below shows how concern about crime has fallen over time, and that cost of living and quality of local health services have become more salient.</a:t>
            </a:r>
            <a:endParaRPr kumimoji="0" lang="en-GB" altLang="en-US" sz="1400"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endParaRPr>
          </a:p>
        </p:txBody>
      </p:sp>
      <p:graphicFrame>
        <p:nvGraphicFramePr>
          <p:cNvPr id="3" name="Chart 2" descr="Chart showing the percentage of residents who answered that Crime, Level of council tax, Litter / dirt in the street, Quality of health service, and Rising prices / interest rates were among their top three concerns.">
            <a:extLst>
              <a:ext uri="{FF2B5EF4-FFF2-40B4-BE49-F238E27FC236}">
                <a16:creationId xmlns:a16="http://schemas.microsoft.com/office/drawing/2014/main" id="{1F0D84FC-FD58-98E6-43DE-E5670E786335}"/>
              </a:ext>
            </a:extLst>
          </p:cNvPr>
          <p:cNvGraphicFramePr>
            <a:graphicFrameLocks/>
          </p:cNvGraphicFramePr>
          <p:nvPr>
            <p:extLst>
              <p:ext uri="{D42A27DB-BD31-4B8C-83A1-F6EECF244321}">
                <p14:modId xmlns:p14="http://schemas.microsoft.com/office/powerpoint/2010/main" val="3913698177"/>
              </p:ext>
            </p:extLst>
          </p:nvPr>
        </p:nvGraphicFramePr>
        <p:xfrm>
          <a:off x="245097" y="2808148"/>
          <a:ext cx="9489746" cy="3683461"/>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25</a:t>
            </a:fld>
            <a:endParaRPr lang="en-GB">
              <a:solidFill>
                <a:srgbClr val="1E5A71"/>
              </a:solidFill>
              <a:latin typeface="Raleway" pitchFamily="2" charset="0"/>
            </a:endParaRPr>
          </a:p>
        </p:txBody>
      </p:sp>
    </p:spTree>
    <p:extLst>
      <p:ext uri="{BB962C8B-B14F-4D97-AF65-F5344CB8AC3E}">
        <p14:creationId xmlns:p14="http://schemas.microsoft.com/office/powerpoint/2010/main" val="215744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a:t>
            </a:r>
          </a:p>
          <a:p>
            <a:r>
              <a:rPr lang="en-US" sz="1400" b="1">
                <a:solidFill>
                  <a:srgbClr val="4CC9CF"/>
                </a:solidFill>
                <a:latin typeface="Raleway" panose="020B0503030101060003" pitchFamily="34" charset="0"/>
                <a:cs typeface="Arial" panose="020B0604020202020204" pitchFamily="34" charset="0"/>
              </a:rPr>
              <a:t>2023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2" name="Title 1">
            <a:extLst>
              <a:ext uri="{FF2B5EF4-FFF2-40B4-BE49-F238E27FC236}">
                <a16:creationId xmlns:a16="http://schemas.microsoft.com/office/drawing/2014/main" id="{7F539FA0-6AC4-3256-C985-E16A326DCD64}"/>
              </a:ext>
            </a:extLst>
          </p:cNvPr>
          <p:cNvSpPr txBox="1">
            <a:spLocks noGrp="1"/>
          </p:cNvSpPr>
          <p:nvPr>
            <p:ph type="title" idx="4294967295"/>
          </p:nvPr>
        </p:nvSpPr>
        <p:spPr>
          <a:xfrm>
            <a:off x="2691132"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742969"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srgbClr val="319B31"/>
                </a:solidFill>
                <a:effectLst/>
                <a:uLnTx/>
                <a:uFillTx/>
                <a:latin typeface="Raleway" panose="020B0503030101060003" pitchFamily="34" charset="0"/>
                <a:ea typeface="+mj-ea"/>
                <a:cs typeface="Arial" panose="020B0604020202020204" pitchFamily="34" charset="0"/>
              </a:rPr>
              <a:t>Findings – key context: Personal concerns</a:t>
            </a:r>
          </a:p>
          <a:p>
            <a:pPr marL="0" marR="0" lvl="0" indent="0" algn="l" defTabSz="742969" rtl="0" eaLnBrk="1" fontAlgn="auto" latinLnBrk="0" hangingPunct="1">
              <a:lnSpc>
                <a:spcPct val="90000"/>
              </a:lnSpc>
              <a:spcBef>
                <a:spcPct val="0"/>
              </a:spcBef>
              <a:spcAft>
                <a:spcPts val="0"/>
              </a:spcAft>
              <a:buClrTx/>
              <a:buSzTx/>
              <a:buFontTx/>
              <a:buNone/>
              <a:tabLst/>
              <a:defRPr/>
            </a:pPr>
            <a:r>
              <a:rPr kumimoji="0" lang="en-GB" sz="1600" b="0" i="0" u="none" strike="noStrike" kern="1200" cap="none" spc="0" normalizeH="0" baseline="0" noProof="0">
                <a:ln>
                  <a:noFill/>
                </a:ln>
                <a:solidFill>
                  <a:schemeClr val="tx1"/>
                </a:solidFill>
                <a:effectLst/>
                <a:uLnTx/>
                <a:uFillTx/>
                <a:latin typeface="Raleway" pitchFamily="2" charset="0"/>
                <a:ea typeface="+mj-ea"/>
                <a:cs typeface="+mj-cs"/>
              </a:rPr>
              <a:t>In answer to which three of these are you PERSONALLY most concerned about?</a:t>
            </a:r>
            <a:endParaRPr kumimoji="0" lang="en-GB" sz="1600" b="0" i="0" u="none" strike="noStrike" kern="1200" cap="none" spc="0" normalizeH="0" baseline="0" noProof="0">
              <a:ln>
                <a:noFill/>
              </a:ln>
              <a:solidFill>
                <a:srgbClr val="319B31"/>
              </a:solidFill>
              <a:effectLst/>
              <a:uLnTx/>
              <a:uFillTx/>
              <a:latin typeface="Raleway" panose="020B0503030101060003" pitchFamily="34" charset="0"/>
              <a:ea typeface="+mj-ea"/>
              <a:cs typeface="Arial" panose="020B0604020202020204" pitchFamily="34" charset="0"/>
            </a:endParaRPr>
          </a:p>
        </p:txBody>
      </p:sp>
      <p:graphicFrame>
        <p:nvGraphicFramePr>
          <p:cNvPr id="4" name="Table 3">
            <a:extLst>
              <a:ext uri="{FF2B5EF4-FFF2-40B4-BE49-F238E27FC236}">
                <a16:creationId xmlns:a16="http://schemas.microsoft.com/office/drawing/2014/main" id="{3E5F42AA-92CF-EF58-04A6-57459791FB69}"/>
              </a:ext>
            </a:extLst>
          </p:cNvPr>
          <p:cNvGraphicFramePr>
            <a:graphicFrameLocks noGrp="1"/>
          </p:cNvGraphicFramePr>
          <p:nvPr>
            <p:extLst>
              <p:ext uri="{D42A27DB-BD31-4B8C-83A1-F6EECF244321}">
                <p14:modId xmlns:p14="http://schemas.microsoft.com/office/powerpoint/2010/main" val="30204105"/>
              </p:ext>
            </p:extLst>
          </p:nvPr>
        </p:nvGraphicFramePr>
        <p:xfrm>
          <a:off x="269857" y="1428692"/>
          <a:ext cx="9288000" cy="3729908"/>
        </p:xfrm>
        <a:graphic>
          <a:graphicData uri="http://schemas.openxmlformats.org/drawingml/2006/table">
            <a:tbl>
              <a:tblPr firstRow="1">
                <a:tableStyleId>{5C22544A-7EE6-4342-B048-85BDC9FD1C3A}</a:tableStyleId>
              </a:tblPr>
              <a:tblGrid>
                <a:gridCol w="5508000">
                  <a:extLst>
                    <a:ext uri="{9D8B030D-6E8A-4147-A177-3AD203B41FA5}">
                      <a16:colId xmlns:a16="http://schemas.microsoft.com/office/drawing/2014/main" val="2525646863"/>
                    </a:ext>
                  </a:extLst>
                </a:gridCol>
                <a:gridCol w="864000">
                  <a:extLst>
                    <a:ext uri="{9D8B030D-6E8A-4147-A177-3AD203B41FA5}">
                      <a16:colId xmlns:a16="http://schemas.microsoft.com/office/drawing/2014/main" val="2658840227"/>
                    </a:ext>
                  </a:extLst>
                </a:gridCol>
                <a:gridCol w="864000">
                  <a:extLst>
                    <a:ext uri="{9D8B030D-6E8A-4147-A177-3AD203B41FA5}">
                      <a16:colId xmlns:a16="http://schemas.microsoft.com/office/drawing/2014/main" val="4042628466"/>
                    </a:ext>
                  </a:extLst>
                </a:gridCol>
                <a:gridCol w="936000">
                  <a:extLst>
                    <a:ext uri="{9D8B030D-6E8A-4147-A177-3AD203B41FA5}">
                      <a16:colId xmlns:a16="http://schemas.microsoft.com/office/drawing/2014/main" val="1320019579"/>
                    </a:ext>
                  </a:extLst>
                </a:gridCol>
                <a:gridCol w="1116000">
                  <a:extLst>
                    <a:ext uri="{9D8B030D-6E8A-4147-A177-3AD203B41FA5}">
                      <a16:colId xmlns:a16="http://schemas.microsoft.com/office/drawing/2014/main" val="2351939384"/>
                    </a:ext>
                  </a:extLst>
                </a:gridCol>
              </a:tblGrid>
              <a:tr h="489908">
                <a:tc>
                  <a:txBody>
                    <a:bodyPr/>
                    <a:lstStyle/>
                    <a:p>
                      <a:pPr algn="ctr" fontAlgn="ctr"/>
                      <a:r>
                        <a:rPr lang="en-GB" sz="1400" b="1" u="none" strike="noStrike">
                          <a:solidFill>
                            <a:schemeClr val="tx1"/>
                          </a:solidFill>
                          <a:effectLst/>
                          <a:latin typeface="Raleway" pitchFamily="2" charset="0"/>
                        </a:rPr>
                        <a:t>Thinking about your finances, which, if any, of the following are you most concerned about at the moment: </a:t>
                      </a:r>
                      <a:endParaRPr lang="en-GB" sz="1400" b="1"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u="none" strike="noStrike">
                          <a:solidFill>
                            <a:schemeClr val="tx1"/>
                          </a:solidFill>
                          <a:effectLst/>
                          <a:latin typeface="Raleway" pitchFamily="2" charset="0"/>
                        </a:rPr>
                        <a:t>2019</a:t>
                      </a:r>
                      <a:endParaRPr lang="en-GB" sz="1400" b="1"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u="none" strike="noStrike">
                          <a:solidFill>
                            <a:schemeClr val="tx1"/>
                          </a:solidFill>
                          <a:effectLst/>
                          <a:latin typeface="Raleway" pitchFamily="2" charset="0"/>
                        </a:rPr>
                        <a:t>2023</a:t>
                      </a:r>
                      <a:endParaRPr lang="en-GB" sz="1400" b="1"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u="none" strike="noStrike">
                          <a:solidFill>
                            <a:schemeClr val="tx1"/>
                          </a:solidFill>
                          <a:effectLst/>
                          <a:latin typeface="Raleway" pitchFamily="2" charset="0"/>
                        </a:rPr>
                        <a:t>Difference</a:t>
                      </a:r>
                      <a:endParaRPr lang="en-GB" sz="1400" b="1"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u="none" strike="noStrike">
                          <a:solidFill>
                            <a:schemeClr val="tx1"/>
                          </a:solidFill>
                          <a:effectLst/>
                          <a:latin typeface="Raleway" pitchFamily="2" charset="0"/>
                        </a:rPr>
                        <a:t>Statistically Significant?</a:t>
                      </a:r>
                      <a:endParaRPr lang="en-GB" sz="1400" b="1"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2527950"/>
                  </a:ext>
                </a:extLst>
              </a:tr>
              <a:tr h="360000">
                <a:tc>
                  <a:txBody>
                    <a:bodyPr/>
                    <a:lstStyle/>
                    <a:p>
                      <a:pPr algn="ctr" fontAlgn="ctr"/>
                      <a:r>
                        <a:rPr lang="en-GB" sz="1400" u="none" strike="noStrike">
                          <a:effectLst/>
                          <a:latin typeface="Raleway" pitchFamily="2" charset="0"/>
                        </a:rPr>
                        <a:t>Paying other bills or costs </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Raleway" pitchFamily="2" charset="0"/>
                        </a:rPr>
                        <a:t>19%</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Raleway" pitchFamily="2" charset="0"/>
                        </a:rPr>
                        <a:t>30%</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u="none" strike="noStrike" kern="1200">
                          <a:solidFill>
                            <a:schemeClr val="dk1"/>
                          </a:solidFill>
                          <a:effectLst/>
                          <a:latin typeface="Raleway" pitchFamily="2" charset="0"/>
                          <a:ea typeface="+mn-ea"/>
                          <a:cs typeface="+mn-cs"/>
                          <a:sym typeface="Wingdings" panose="05000000000000000000" pitchFamily="2" charset="2"/>
                        </a:rPr>
                        <a:t></a:t>
                      </a:r>
                      <a:r>
                        <a:rPr lang="en-GB" sz="1400" u="none" strike="noStrike">
                          <a:effectLst/>
                          <a:latin typeface="Raleway" pitchFamily="2" charset="0"/>
                        </a:rPr>
                        <a:t>11%</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Raleway" pitchFamily="2" charset="0"/>
                          <a:sym typeface="Wingdings" panose="05000000000000000000" pitchFamily="2" charset="2"/>
                        </a:rPr>
                        <a:t></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4827535"/>
                  </a:ext>
                </a:extLst>
              </a:tr>
              <a:tr h="360000">
                <a:tc>
                  <a:txBody>
                    <a:bodyPr/>
                    <a:lstStyle/>
                    <a:p>
                      <a:pPr algn="ctr" fontAlgn="ctr"/>
                      <a:r>
                        <a:rPr lang="en-GB" sz="1400" u="none" strike="noStrike">
                          <a:effectLst/>
                          <a:latin typeface="Raleway" pitchFamily="2" charset="0"/>
                        </a:rPr>
                        <a:t>Paying the rent / mortgage </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Raleway" pitchFamily="2" charset="0"/>
                        </a:rPr>
                        <a:t>15%</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Raleway" pitchFamily="2" charset="0"/>
                        </a:rPr>
                        <a:t>29%</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u="none" strike="noStrike" kern="1200">
                          <a:solidFill>
                            <a:schemeClr val="dk1"/>
                          </a:solidFill>
                          <a:effectLst/>
                          <a:latin typeface="Raleway" pitchFamily="2" charset="0"/>
                          <a:ea typeface="+mn-ea"/>
                          <a:cs typeface="+mn-cs"/>
                          <a:sym typeface="Wingdings" panose="05000000000000000000" pitchFamily="2" charset="2"/>
                        </a:rPr>
                        <a:t></a:t>
                      </a:r>
                      <a:r>
                        <a:rPr lang="en-GB" sz="1400" u="none" strike="noStrike">
                          <a:effectLst/>
                          <a:latin typeface="Raleway" pitchFamily="2" charset="0"/>
                        </a:rPr>
                        <a:t>14%</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Raleway" pitchFamily="2" charset="0"/>
                          <a:sym typeface="Wingdings" panose="05000000000000000000" pitchFamily="2" charset="2"/>
                        </a:rPr>
                        <a:t></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4595610"/>
                  </a:ext>
                </a:extLst>
              </a:tr>
              <a:tr h="360000">
                <a:tc>
                  <a:txBody>
                    <a:bodyPr/>
                    <a:lstStyle/>
                    <a:p>
                      <a:pPr algn="ctr" fontAlgn="ctr"/>
                      <a:r>
                        <a:rPr lang="en-GB" sz="1400" u="none" strike="noStrike">
                          <a:effectLst/>
                          <a:latin typeface="Raleway" pitchFamily="2" charset="0"/>
                        </a:rPr>
                        <a:t>Paying council tax </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Raleway" pitchFamily="2" charset="0"/>
                        </a:rPr>
                        <a:t>15%</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Raleway" pitchFamily="2" charset="0"/>
                        </a:rPr>
                        <a:t>27%</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u="none" strike="noStrike" kern="1200">
                          <a:solidFill>
                            <a:schemeClr val="dk1"/>
                          </a:solidFill>
                          <a:effectLst/>
                          <a:latin typeface="Raleway" pitchFamily="2" charset="0"/>
                          <a:ea typeface="+mn-ea"/>
                          <a:cs typeface="+mn-cs"/>
                          <a:sym typeface="Wingdings" panose="05000000000000000000" pitchFamily="2" charset="2"/>
                        </a:rPr>
                        <a:t></a:t>
                      </a:r>
                      <a:r>
                        <a:rPr lang="en-GB" sz="1400" u="none" strike="noStrike">
                          <a:effectLst/>
                          <a:latin typeface="Raleway" pitchFamily="2" charset="0"/>
                        </a:rPr>
                        <a:t>12%</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Raleway" pitchFamily="2" charset="0"/>
                          <a:sym typeface="Wingdings" panose="05000000000000000000" pitchFamily="2" charset="2"/>
                        </a:rPr>
                        <a:t></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2495376"/>
                  </a:ext>
                </a:extLst>
              </a:tr>
              <a:tr h="360000">
                <a:tc>
                  <a:txBody>
                    <a:bodyPr/>
                    <a:lstStyle/>
                    <a:p>
                      <a:pPr algn="ctr" fontAlgn="ctr"/>
                      <a:r>
                        <a:rPr lang="en-GB" sz="1400" u="none" strike="noStrike">
                          <a:effectLst/>
                          <a:latin typeface="Raleway" pitchFamily="2" charset="0"/>
                        </a:rPr>
                        <a:t>Paying fuel bills</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Raleway" pitchFamily="2" charset="0"/>
                        </a:rPr>
                        <a:t>15%</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Raleway" pitchFamily="2" charset="0"/>
                        </a:rPr>
                        <a:t>50%</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u="none" strike="noStrike" kern="1200">
                          <a:solidFill>
                            <a:schemeClr val="dk1"/>
                          </a:solidFill>
                          <a:effectLst/>
                          <a:latin typeface="Raleway" pitchFamily="2" charset="0"/>
                          <a:ea typeface="+mn-ea"/>
                          <a:cs typeface="+mn-cs"/>
                          <a:sym typeface="Wingdings" panose="05000000000000000000" pitchFamily="2" charset="2"/>
                        </a:rPr>
                        <a:t></a:t>
                      </a:r>
                      <a:r>
                        <a:rPr lang="en-GB" sz="1400" u="none" strike="noStrike">
                          <a:effectLst/>
                          <a:latin typeface="Raleway" pitchFamily="2" charset="0"/>
                        </a:rPr>
                        <a:t>35%</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Raleway" pitchFamily="2" charset="0"/>
                          <a:sym typeface="Wingdings" panose="05000000000000000000" pitchFamily="2" charset="2"/>
                        </a:rPr>
                        <a:t></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825994"/>
                  </a:ext>
                </a:extLst>
              </a:tr>
              <a:tr h="360000">
                <a:tc>
                  <a:txBody>
                    <a:bodyPr/>
                    <a:lstStyle/>
                    <a:p>
                      <a:pPr algn="ctr" fontAlgn="ctr"/>
                      <a:r>
                        <a:rPr lang="en-GB" sz="1400" u="none" strike="noStrike">
                          <a:effectLst/>
                          <a:latin typeface="Raleway" pitchFamily="2" charset="0"/>
                        </a:rPr>
                        <a:t>Paying for food / grocery bills </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Raleway" pitchFamily="2" charset="0"/>
                        </a:rPr>
                        <a:t>12%</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Raleway" pitchFamily="2" charset="0"/>
                        </a:rPr>
                        <a:t>32%</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u="none" strike="noStrike" kern="1200">
                          <a:solidFill>
                            <a:schemeClr val="dk1"/>
                          </a:solidFill>
                          <a:effectLst/>
                          <a:latin typeface="Raleway" pitchFamily="2" charset="0"/>
                          <a:ea typeface="+mn-ea"/>
                          <a:cs typeface="+mn-cs"/>
                          <a:sym typeface="Wingdings" panose="05000000000000000000" pitchFamily="2" charset="2"/>
                        </a:rPr>
                        <a:t></a:t>
                      </a:r>
                      <a:r>
                        <a:rPr lang="en-GB" sz="1400" u="none" strike="noStrike">
                          <a:effectLst/>
                          <a:latin typeface="Raleway" pitchFamily="2" charset="0"/>
                        </a:rPr>
                        <a:t>20%</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Raleway" pitchFamily="2" charset="0"/>
                          <a:sym typeface="Wingdings" panose="05000000000000000000" pitchFamily="2" charset="2"/>
                        </a:rPr>
                        <a:t></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1760870"/>
                  </a:ext>
                </a:extLst>
              </a:tr>
              <a:tr h="360000">
                <a:tc>
                  <a:txBody>
                    <a:bodyPr/>
                    <a:lstStyle/>
                    <a:p>
                      <a:pPr algn="ctr" fontAlgn="ctr"/>
                      <a:r>
                        <a:rPr lang="en-GB" sz="1400" u="none" strike="noStrike">
                          <a:effectLst/>
                          <a:latin typeface="Raleway" pitchFamily="2" charset="0"/>
                        </a:rPr>
                        <a:t>Paying credit card bills</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Raleway" pitchFamily="2" charset="0"/>
                        </a:rPr>
                        <a:t>6%</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Raleway" pitchFamily="2" charset="0"/>
                        </a:rPr>
                        <a:t>8%</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u="none" strike="noStrike" kern="1200">
                          <a:solidFill>
                            <a:schemeClr val="dk1"/>
                          </a:solidFill>
                          <a:effectLst/>
                          <a:latin typeface="Raleway" pitchFamily="2" charset="0"/>
                          <a:ea typeface="+mn-ea"/>
                          <a:cs typeface="+mn-cs"/>
                          <a:sym typeface="Wingdings" panose="05000000000000000000" pitchFamily="2" charset="2"/>
                        </a:rPr>
                        <a:t></a:t>
                      </a:r>
                      <a:r>
                        <a:rPr lang="en-GB" sz="1400" u="none" strike="noStrike">
                          <a:effectLst/>
                          <a:latin typeface="Raleway" pitchFamily="2" charset="0"/>
                        </a:rPr>
                        <a:t>2%</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Raleway" pitchFamily="2" charset="0"/>
                        </a:rPr>
                        <a:t>X</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4619625"/>
                  </a:ext>
                </a:extLst>
              </a:tr>
              <a:tr h="360000">
                <a:tc>
                  <a:txBody>
                    <a:bodyPr/>
                    <a:lstStyle/>
                    <a:p>
                      <a:pPr algn="ctr" fontAlgn="ctr"/>
                      <a:r>
                        <a:rPr lang="en-GB" sz="1400" u="none" strike="noStrike">
                          <a:effectLst/>
                          <a:latin typeface="Raleway" pitchFamily="2" charset="0"/>
                        </a:rPr>
                        <a:t>Paying loans </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Raleway" pitchFamily="2" charset="0"/>
                        </a:rPr>
                        <a:t>4%</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Raleway" pitchFamily="2" charset="0"/>
                        </a:rPr>
                        <a:t>4%</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Raleway" pitchFamily="2" charset="0"/>
                        </a:rPr>
                        <a:t>0%</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Raleway" pitchFamily="2" charset="0"/>
                        </a:rPr>
                        <a:t>X</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3234627"/>
                  </a:ext>
                </a:extLst>
              </a:tr>
              <a:tr h="360000">
                <a:tc>
                  <a:txBody>
                    <a:bodyPr/>
                    <a:lstStyle/>
                    <a:p>
                      <a:pPr algn="ctr" fontAlgn="ctr"/>
                      <a:r>
                        <a:rPr lang="en-GB" sz="1400" u="none" strike="noStrike">
                          <a:effectLst/>
                          <a:latin typeface="Raleway" pitchFamily="2" charset="0"/>
                        </a:rPr>
                        <a:t>I am not concerned about any of these issues </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Raleway" pitchFamily="2" charset="0"/>
                        </a:rPr>
                        <a:t>55%</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Raleway" pitchFamily="2" charset="0"/>
                        </a:rPr>
                        <a:t>32%</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kern="1200">
                          <a:solidFill>
                            <a:schemeClr val="dk1"/>
                          </a:solidFill>
                          <a:effectLst/>
                          <a:latin typeface="Raleway" pitchFamily="2" charset="0"/>
                          <a:ea typeface="+mn-ea"/>
                          <a:cs typeface="+mn-cs"/>
                          <a:sym typeface="Wingdings" panose="05000000000000000000" pitchFamily="2" charset="2"/>
                        </a:rPr>
                        <a:t></a:t>
                      </a:r>
                      <a:r>
                        <a:rPr lang="en-GB" sz="1400" u="none" strike="noStrike">
                          <a:effectLst/>
                          <a:latin typeface="Raleway" pitchFamily="2" charset="0"/>
                        </a:rPr>
                        <a:t>23%</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Raleway" pitchFamily="2" charset="0"/>
                          <a:sym typeface="Wingdings" panose="05000000000000000000" pitchFamily="2" charset="2"/>
                        </a:rPr>
                        <a:t></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349177"/>
                  </a:ext>
                </a:extLst>
              </a:tr>
              <a:tr h="360000">
                <a:tc>
                  <a:txBody>
                    <a:bodyPr/>
                    <a:lstStyle/>
                    <a:p>
                      <a:pPr algn="ctr" fontAlgn="ctr"/>
                      <a:r>
                        <a:rPr lang="en-GB" sz="1400" u="none" strike="noStrike">
                          <a:effectLst/>
                          <a:latin typeface="Raleway" pitchFamily="2" charset="0"/>
                        </a:rPr>
                        <a:t>Don’t know</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Raleway" pitchFamily="2" charset="0"/>
                        </a:rPr>
                        <a:t>3%</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Raleway" pitchFamily="2" charset="0"/>
                        </a:rPr>
                        <a:t>2%</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kern="1200">
                          <a:solidFill>
                            <a:schemeClr val="dk1"/>
                          </a:solidFill>
                          <a:effectLst/>
                          <a:latin typeface="Raleway" pitchFamily="2" charset="0"/>
                          <a:ea typeface="+mn-ea"/>
                          <a:cs typeface="+mn-cs"/>
                          <a:sym typeface="Wingdings" panose="05000000000000000000" pitchFamily="2" charset="2"/>
                        </a:rPr>
                        <a:t></a:t>
                      </a:r>
                      <a:r>
                        <a:rPr lang="en-GB" sz="1400" u="none" strike="noStrike">
                          <a:effectLst/>
                          <a:latin typeface="Raleway" pitchFamily="2" charset="0"/>
                        </a:rPr>
                        <a:t>1%</a:t>
                      </a:r>
                      <a:endParaRPr lang="en-GB" sz="14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i="0" u="none" strike="noStrike" dirty="0">
                          <a:solidFill>
                            <a:srgbClr val="000000"/>
                          </a:solidFill>
                          <a:effectLst/>
                          <a:latin typeface="Raleway" pitchFamily="2" charset="0"/>
                          <a:sym typeface="Wingdings" panose="05000000000000000000" pitchFamily="2" charset="2"/>
                        </a:rPr>
                        <a:t></a:t>
                      </a:r>
                      <a:endParaRPr lang="en-GB" sz="1400" b="0" i="0" u="none" strike="noStrike" dirty="0">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5478450"/>
                  </a:ext>
                </a:extLst>
              </a:tr>
            </a:tbl>
          </a:graphicData>
        </a:graphic>
      </p:graphicFrame>
      <p:sp>
        <p:nvSpPr>
          <p:cNvPr id="7" name="Rectangle 8">
            <a:extLst>
              <a:ext uri="{FF2B5EF4-FFF2-40B4-BE49-F238E27FC236}">
                <a16:creationId xmlns:a16="http://schemas.microsoft.com/office/drawing/2014/main" id="{C2F19B27-9B21-3E4D-99E4-9B32D8578A54}"/>
              </a:ext>
            </a:extLst>
          </p:cNvPr>
          <p:cNvSpPr>
            <a:spLocks noChangeArrowheads="1"/>
          </p:cNvSpPr>
          <p:nvPr/>
        </p:nvSpPr>
        <p:spPr bwMode="auto">
          <a:xfrm>
            <a:off x="402431" y="5106142"/>
            <a:ext cx="9335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GB" altLang="en-US"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rPr>
              <a:t>It is striking that the percentage of people not worried about any of the issues listed fell from 55% to less than one-third (32%).</a:t>
            </a:r>
            <a:endParaRPr kumimoji="0" lang="en-GB" altLang="en-US" b="0" i="0" u="none" strike="noStrike" cap="none" normalizeH="0" baseline="0">
              <a:ln>
                <a:noFill/>
              </a:ln>
              <a:solidFill>
                <a:srgbClr val="1E5A71"/>
              </a:solidFill>
              <a:effectLst/>
              <a:latin typeface="Raleway" pitchFamily="2" charset="0"/>
            </a:endParaRP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26</a:t>
            </a:fld>
            <a:endParaRPr lang="en-GB">
              <a:solidFill>
                <a:srgbClr val="1E5A71"/>
              </a:solidFill>
              <a:latin typeface="Raleway" pitchFamily="2" charset="0"/>
            </a:endParaRPr>
          </a:p>
        </p:txBody>
      </p:sp>
    </p:spTree>
    <p:extLst>
      <p:ext uri="{BB962C8B-B14F-4D97-AF65-F5344CB8AC3E}">
        <p14:creationId xmlns:p14="http://schemas.microsoft.com/office/powerpoint/2010/main" val="1242249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a:t>
            </a:r>
          </a:p>
          <a:p>
            <a:r>
              <a:rPr lang="en-US" sz="1400" b="1">
                <a:solidFill>
                  <a:srgbClr val="4CC9CF"/>
                </a:solidFill>
                <a:latin typeface="Raleway" panose="020B0503030101060003" pitchFamily="34" charset="0"/>
                <a:cs typeface="Arial" panose="020B0604020202020204" pitchFamily="34" charset="0"/>
              </a:rPr>
              <a:t>2023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4" name="Title 1">
            <a:extLst>
              <a:ext uri="{FF2B5EF4-FFF2-40B4-BE49-F238E27FC236}">
                <a16:creationId xmlns:a16="http://schemas.microsoft.com/office/drawing/2014/main" id="{85DD5FDE-F6DB-7138-98F8-AB748C6A7A7E}"/>
              </a:ext>
            </a:extLst>
          </p:cNvPr>
          <p:cNvSpPr txBox="1">
            <a:spLocks noGrp="1"/>
          </p:cNvSpPr>
          <p:nvPr>
            <p:ph type="title" idx="4294967295"/>
          </p:nvPr>
        </p:nvSpPr>
        <p:spPr>
          <a:xfrm>
            <a:off x="2701756" y="509720"/>
            <a:ext cx="665956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742969"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319B31"/>
                </a:solidFill>
                <a:effectLst/>
                <a:uLnTx/>
                <a:uFillTx/>
                <a:latin typeface="Raleway" panose="020B0503030101060003" pitchFamily="34" charset="0"/>
                <a:ea typeface="+mj-ea"/>
                <a:cs typeface="Arial" panose="020B0604020202020204" pitchFamily="34" charset="0"/>
              </a:rPr>
              <a:t>Findings: Personal concerns – cost of living</a:t>
            </a:r>
          </a:p>
          <a:p>
            <a:pPr marL="0" marR="0" lvl="0" indent="0" algn="l" defTabSz="742969" rtl="0" eaLnBrk="1" fontAlgn="auto" latinLnBrk="0" hangingPunct="1">
              <a:lnSpc>
                <a:spcPct val="90000"/>
              </a:lnSpc>
              <a:spcBef>
                <a:spcPct val="0"/>
              </a:spcBef>
              <a:spcAft>
                <a:spcPts val="0"/>
              </a:spcAft>
              <a:buClrTx/>
              <a:buSzTx/>
              <a:buFontTx/>
              <a:buNone/>
              <a:tabLst/>
              <a:defRPr/>
            </a:pPr>
            <a:r>
              <a:rPr kumimoji="0" lang="en-GB" altLang="en-US" sz="2000" b="0" i="0" u="none" strike="noStrike" kern="1200" cap="none" spc="0" normalizeH="0" baseline="0" noProof="0">
                <a:ln>
                  <a:noFill/>
                </a:ln>
                <a:solidFill>
                  <a:schemeClr val="tx1"/>
                </a:solidFill>
                <a:effectLst/>
                <a:uLnTx/>
                <a:uFillTx/>
                <a:latin typeface="Raleway" pitchFamily="2" charset="0"/>
                <a:ea typeface="Calibri" panose="020F0502020204030204" pitchFamily="34" charset="0"/>
                <a:cs typeface="Arial" panose="020B0604020202020204" pitchFamily="34" charset="0"/>
              </a:rPr>
              <a:t>LIFT data from May</a:t>
            </a:r>
            <a:endParaRPr kumimoji="0" lang="en-GB" sz="1600" b="0" i="0" u="none" strike="noStrike" kern="1200" cap="none" spc="0" normalizeH="0" baseline="0" noProof="0">
              <a:ln>
                <a:noFill/>
              </a:ln>
              <a:solidFill>
                <a:srgbClr val="319B31"/>
              </a:solidFill>
              <a:effectLst/>
              <a:uLnTx/>
              <a:uFillTx/>
              <a:latin typeface="Raleway" panose="020B0503030101060003" pitchFamily="34" charset="0"/>
              <a:ea typeface="+mj-ea"/>
              <a:cs typeface="Arial" panose="020B0604020202020204" pitchFamily="34" charset="0"/>
            </a:endParaRPr>
          </a:p>
        </p:txBody>
      </p:sp>
      <p:graphicFrame>
        <p:nvGraphicFramePr>
          <p:cNvPr id="2" name="Table 1" descr="Percentage of residents in low-income households who are Coping, Struggling, At risk, or In crisis.">
            <a:extLst>
              <a:ext uri="{FF2B5EF4-FFF2-40B4-BE49-F238E27FC236}">
                <a16:creationId xmlns:a16="http://schemas.microsoft.com/office/drawing/2014/main" id="{67BAF9FC-4E00-ABB6-E3E5-96EFE4A3C8AC}"/>
              </a:ext>
            </a:extLst>
          </p:cNvPr>
          <p:cNvGraphicFramePr>
            <a:graphicFrameLocks noGrp="1"/>
          </p:cNvGraphicFramePr>
          <p:nvPr>
            <p:extLst>
              <p:ext uri="{D42A27DB-BD31-4B8C-83A1-F6EECF244321}">
                <p14:modId xmlns:p14="http://schemas.microsoft.com/office/powerpoint/2010/main" val="1051461606"/>
              </p:ext>
            </p:extLst>
          </p:nvPr>
        </p:nvGraphicFramePr>
        <p:xfrm>
          <a:off x="1312384" y="1447994"/>
          <a:ext cx="7474925" cy="1703070"/>
        </p:xfrm>
        <a:graphic>
          <a:graphicData uri="http://schemas.openxmlformats.org/drawingml/2006/table">
            <a:tbl>
              <a:tblPr firstRow="1">
                <a:tableStyleId>{5C22544A-7EE6-4342-B048-85BDC9FD1C3A}</a:tableStyleId>
              </a:tblPr>
              <a:tblGrid>
                <a:gridCol w="1642925">
                  <a:extLst>
                    <a:ext uri="{9D8B030D-6E8A-4147-A177-3AD203B41FA5}">
                      <a16:colId xmlns:a16="http://schemas.microsoft.com/office/drawing/2014/main" val="3912361406"/>
                    </a:ext>
                  </a:extLst>
                </a:gridCol>
                <a:gridCol w="2340000">
                  <a:extLst>
                    <a:ext uri="{9D8B030D-6E8A-4147-A177-3AD203B41FA5}">
                      <a16:colId xmlns:a16="http://schemas.microsoft.com/office/drawing/2014/main" val="174769644"/>
                    </a:ext>
                  </a:extLst>
                </a:gridCol>
                <a:gridCol w="3492000">
                  <a:extLst>
                    <a:ext uri="{9D8B030D-6E8A-4147-A177-3AD203B41FA5}">
                      <a16:colId xmlns:a16="http://schemas.microsoft.com/office/drawing/2014/main" val="2453415507"/>
                    </a:ext>
                  </a:extLst>
                </a:gridCol>
              </a:tblGrid>
              <a:tr h="190500">
                <a:tc>
                  <a:txBody>
                    <a:bodyPr/>
                    <a:lstStyle/>
                    <a:p>
                      <a:pPr marL="0" algn="ctr" defTabSz="914400" rtl="0" eaLnBrk="1" fontAlgn="ctr" latinLnBrk="0" hangingPunct="1"/>
                      <a:r>
                        <a:rPr lang="en-GB" sz="1800" b="1" u="none" strike="noStrike" kern="1200">
                          <a:solidFill>
                            <a:schemeClr val="dk1"/>
                          </a:solidFill>
                          <a:effectLst/>
                          <a:latin typeface="Raleway" pitchFamily="2" charset="0"/>
                          <a:ea typeface="+mn-ea"/>
                          <a:cs typeface="+mn-cs"/>
                        </a:rPr>
                        <a:t>Risk group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1" u="none" strike="noStrike" kern="1200">
                          <a:solidFill>
                            <a:schemeClr val="dk1"/>
                          </a:solidFill>
                          <a:effectLst/>
                          <a:latin typeface="Raleway" pitchFamily="2" charset="0"/>
                          <a:ea typeface="+mn-ea"/>
                          <a:cs typeface="+mn-cs"/>
                        </a:rPr>
                        <a:t>Count of households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b="1" u="none" strike="noStrike" kern="1200">
                          <a:solidFill>
                            <a:schemeClr val="dk1"/>
                          </a:solidFill>
                          <a:effectLst/>
                          <a:latin typeface="Raleway" pitchFamily="2" charset="0"/>
                          <a:ea typeface="+mn-ea"/>
                          <a:cs typeface="+mn-cs"/>
                        </a:rPr>
                        <a:t>% of all low income households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6697573"/>
                  </a:ext>
                </a:extLst>
              </a:tr>
              <a:tr h="190500">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Coping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28,014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4256589"/>
                  </a:ext>
                </a:extLst>
              </a:tr>
              <a:tr h="190500">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Struggling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749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1091029"/>
                  </a:ext>
                </a:extLst>
              </a:tr>
              <a:tr h="190500">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At risk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3,243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6397647"/>
                  </a:ext>
                </a:extLst>
              </a:tr>
              <a:tr h="190500">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In crisis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809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4079816"/>
                  </a:ext>
                </a:extLst>
              </a:tr>
              <a:tr h="190500">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Grand 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a:solidFill>
                            <a:schemeClr val="dk1"/>
                          </a:solidFill>
                          <a:effectLst/>
                          <a:latin typeface="Raleway" pitchFamily="2" charset="0"/>
                          <a:ea typeface="+mn-ea"/>
                          <a:cs typeface="+mn-cs"/>
                        </a:rPr>
                        <a:t>32,815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800" u="none" strike="noStrike" kern="1200" dirty="0">
                          <a:solidFill>
                            <a:schemeClr val="dk1"/>
                          </a:solidFill>
                          <a:effectLst/>
                          <a:latin typeface="Raleway" pitchFamily="2" charset="0"/>
                          <a:ea typeface="+mn-ea"/>
                          <a:cs typeface="+mn-cs"/>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2444128"/>
                  </a:ext>
                </a:extLst>
              </a:tr>
            </a:tbl>
          </a:graphicData>
        </a:graphic>
      </p:graphicFrame>
      <p:sp>
        <p:nvSpPr>
          <p:cNvPr id="7" name="Rectangle 8">
            <a:extLst>
              <a:ext uri="{FF2B5EF4-FFF2-40B4-BE49-F238E27FC236}">
                <a16:creationId xmlns:a16="http://schemas.microsoft.com/office/drawing/2014/main" id="{C2F19B27-9B21-3E4D-99E4-9B32D8578A54}"/>
              </a:ext>
            </a:extLst>
          </p:cNvPr>
          <p:cNvSpPr>
            <a:spLocks noChangeArrowheads="1"/>
          </p:cNvSpPr>
          <p:nvPr/>
        </p:nvSpPr>
        <p:spPr bwMode="auto">
          <a:xfrm>
            <a:off x="379305" y="3337823"/>
            <a:ext cx="8982013"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GB" altLang="en-US" sz="1600"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rPr>
              <a:t>We have compared the figures against the Low Income Family Tracker (LIFT) by working with the Poverty Insights Officer in the Growth &amp; Economic Development team.</a:t>
            </a:r>
          </a:p>
          <a:p>
            <a:pPr eaLnBrk="0" fontAlgn="base" hangingPunct="0">
              <a:spcBef>
                <a:spcPct val="0"/>
              </a:spcBef>
              <a:spcAft>
                <a:spcPct val="0"/>
              </a:spcAft>
            </a:pPr>
            <a:endParaRPr lang="en-GB" altLang="en-US" sz="1600">
              <a:solidFill>
                <a:srgbClr val="1E5A71"/>
              </a:solidFill>
              <a:latin typeface="Raleway" pitchFamily="2" charset="0"/>
              <a:ea typeface="Calibri" panose="020F0502020204030204" pitchFamily="34" charset="0"/>
              <a:cs typeface="Arial" panose="020B0604020202020204" pitchFamily="34" charset="0"/>
            </a:endParaRPr>
          </a:p>
          <a:p>
            <a:pPr eaLnBrk="0" fontAlgn="base" hangingPunct="0">
              <a:spcBef>
                <a:spcPct val="0"/>
              </a:spcBef>
              <a:spcAft>
                <a:spcPct val="0"/>
              </a:spcAft>
            </a:pPr>
            <a:r>
              <a:rPr lang="en-GB" altLang="en-US" sz="1600">
                <a:solidFill>
                  <a:srgbClr val="1E5A71"/>
                </a:solidFill>
                <a:latin typeface="Raleway" pitchFamily="2" charset="0"/>
                <a:ea typeface="Calibri" panose="020F0502020204030204" pitchFamily="34" charset="0"/>
                <a:cs typeface="Arial" panose="020B0604020202020204" pitchFamily="34" charset="0"/>
              </a:rPr>
              <a:t>Combining the data from LIFT with the Annual Resident Survey on personal concerns, personal finances, and the question on concerns about paying bills we gain some insights into residents’ financial situations. Combining all these implies that there is not currently widespread destitution in the Borough, but that residents are concerned about the future.</a:t>
            </a:r>
          </a:p>
          <a:p>
            <a:pPr eaLnBrk="0" fontAlgn="base" hangingPunct="0">
              <a:spcBef>
                <a:spcPct val="0"/>
              </a:spcBef>
              <a:spcAft>
                <a:spcPct val="0"/>
              </a:spcAft>
            </a:pPr>
            <a:endParaRPr lang="en-GB" altLang="en-US" sz="1600">
              <a:solidFill>
                <a:srgbClr val="1E5A71"/>
              </a:solidFill>
              <a:latin typeface="Raleway" pitchFamily="2" charset="0"/>
              <a:ea typeface="Calibri" panose="020F0502020204030204" pitchFamily="34" charset="0"/>
              <a:cs typeface="Arial" panose="020B0604020202020204" pitchFamily="34" charset="0"/>
            </a:endParaRPr>
          </a:p>
          <a:p>
            <a:pPr eaLnBrk="0" fontAlgn="base" hangingPunct="0">
              <a:spcBef>
                <a:spcPct val="0"/>
              </a:spcBef>
              <a:spcAft>
                <a:spcPct val="0"/>
              </a:spcAft>
            </a:pPr>
            <a:r>
              <a:rPr kumimoji="0" lang="en-GB" altLang="en-US" sz="1600" b="0" i="0" u="none" strike="noStrike" cap="none" normalizeH="0" baseline="0">
                <a:ln>
                  <a:noFill/>
                </a:ln>
                <a:solidFill>
                  <a:srgbClr val="1E5A71"/>
                </a:solidFill>
                <a:effectLst/>
                <a:latin typeface="Raleway" pitchFamily="2" charset="0"/>
                <a:ea typeface="Calibri" panose="020F0502020204030204" pitchFamily="34" charset="0"/>
                <a:cs typeface="Arial" panose="020B0604020202020204" pitchFamily="34" charset="0"/>
              </a:rPr>
              <a:t>Of those in low-income households, 85% ar</a:t>
            </a:r>
            <a:r>
              <a:rPr lang="en-GB" altLang="en-US" sz="1600">
                <a:solidFill>
                  <a:srgbClr val="1E5A71"/>
                </a:solidFill>
                <a:latin typeface="Raleway" pitchFamily="2" charset="0"/>
                <a:ea typeface="Calibri" panose="020F0502020204030204" pitchFamily="34" charset="0"/>
                <a:cs typeface="Arial" panose="020B0604020202020204" pitchFamily="34" charset="0"/>
              </a:rPr>
              <a:t>e coping financially according to the most up-to-date figures.</a:t>
            </a: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27</a:t>
            </a:fld>
            <a:endParaRPr lang="en-GB">
              <a:solidFill>
                <a:srgbClr val="1E5A71"/>
              </a:solidFill>
              <a:latin typeface="Raleway" pitchFamily="2" charset="0"/>
            </a:endParaRPr>
          </a:p>
        </p:txBody>
      </p:sp>
    </p:spTree>
    <p:extLst>
      <p:ext uri="{BB962C8B-B14F-4D97-AF65-F5344CB8AC3E}">
        <p14:creationId xmlns:p14="http://schemas.microsoft.com/office/powerpoint/2010/main" val="2229947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a:t>
            </a:r>
          </a:p>
          <a:p>
            <a:r>
              <a:rPr lang="en-US" sz="1400" b="1">
                <a:solidFill>
                  <a:srgbClr val="4CC9CF"/>
                </a:solidFill>
                <a:latin typeface="Raleway" panose="020B0503030101060003" pitchFamily="34" charset="0"/>
                <a:cs typeface="Arial" panose="020B0604020202020204" pitchFamily="34" charset="0"/>
              </a:rPr>
              <a:t>2023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idx="4294967295"/>
          </p:nvPr>
        </p:nvSpPr>
        <p:spPr>
          <a:xfrm>
            <a:off x="2693988" y="509588"/>
            <a:ext cx="665956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4000" b="1">
                <a:solidFill>
                  <a:srgbClr val="319B31"/>
                </a:solidFill>
                <a:latin typeface="Raleway" panose="020B0503030101060003" pitchFamily="34" charset="0"/>
                <a:cs typeface="Arial" panose="020B0604020202020204" pitchFamily="34" charset="0"/>
              </a:rPr>
              <a:t>Analysis</a:t>
            </a:r>
            <a:endParaRPr lang="en-GB" sz="1600" b="1">
              <a:solidFill>
                <a:srgbClr val="319B31"/>
              </a:solidFill>
              <a:latin typeface="Raleway" panose="020B0503030101060003" pitchFamily="34" charset="0"/>
              <a:cs typeface="Arial" panose="020B0604020202020204" pitchFamily="34" charset="0"/>
            </a:endParaRPr>
          </a:p>
          <a:p>
            <a:pPr defTabSz="742969">
              <a:defRPr/>
            </a:pPr>
            <a:endParaRPr lang="en-GB" sz="1600">
              <a:solidFill>
                <a:srgbClr val="319B31"/>
              </a:solidFill>
              <a:latin typeface="Raleway" panose="020B0503030101060003"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0DA229B3-2F64-4F9A-8979-189FCAD69A0D}"/>
              </a:ext>
            </a:extLst>
          </p:cNvPr>
          <p:cNvSpPr>
            <a:spLocks noGrp="1"/>
          </p:cNvSpPr>
          <p:nvPr>
            <p:ph idx="4294967295"/>
          </p:nvPr>
        </p:nvSpPr>
        <p:spPr>
          <a:xfrm>
            <a:off x="383746" y="1382025"/>
            <a:ext cx="9018587" cy="4810125"/>
          </a:xfrm>
        </p:spPr>
        <p:txBody>
          <a:bodyPr vert="horz" wrap="square" lIns="74295" tIns="37148" rIns="74295" bIns="37148" numCol="1" spcCol="252000" rtlCol="0" anchor="t">
            <a:normAutofit/>
          </a:bodyPr>
          <a:lstStyle/>
          <a:p>
            <a:pPr marL="0" indent="0" algn="ctr">
              <a:lnSpc>
                <a:spcPct val="100000"/>
              </a:lnSpc>
              <a:buNone/>
            </a:pPr>
            <a:endParaRPr lang="en-GB">
              <a:solidFill>
                <a:srgbClr val="1E5A71"/>
              </a:solidFill>
              <a:latin typeface="Raleway" panose="020B0503030101060003"/>
              <a:cs typeface="Calibri" panose="020F0502020204030204" pitchFamily="34" charset="0"/>
            </a:endParaRPr>
          </a:p>
          <a:p>
            <a:pPr marL="0" indent="0" algn="ctr">
              <a:lnSpc>
                <a:spcPct val="100000"/>
              </a:lnSpc>
              <a:buNone/>
            </a:pPr>
            <a:endParaRPr lang="en-GB">
              <a:solidFill>
                <a:srgbClr val="1E5A71"/>
              </a:solidFill>
              <a:latin typeface="Raleway" panose="020B0503030101060003"/>
              <a:cs typeface="Calibri" panose="020F0502020204030204" pitchFamily="34" charset="0"/>
            </a:endParaRPr>
          </a:p>
          <a:p>
            <a:pPr marL="0" indent="0" algn="ctr">
              <a:lnSpc>
                <a:spcPct val="100000"/>
              </a:lnSpc>
              <a:buNone/>
            </a:pPr>
            <a:endParaRPr lang="en-GB">
              <a:solidFill>
                <a:srgbClr val="1E5A71"/>
              </a:solidFill>
              <a:latin typeface="Raleway" panose="020B0503030101060003"/>
              <a:cs typeface="Calibri" panose="020F0502020204030204" pitchFamily="34" charset="0"/>
            </a:endParaRPr>
          </a:p>
          <a:p>
            <a:pPr marL="0" indent="0" algn="ctr">
              <a:lnSpc>
                <a:spcPct val="100000"/>
              </a:lnSpc>
              <a:buNone/>
            </a:pPr>
            <a:r>
              <a:rPr lang="en-GB" b="1" u="sng">
                <a:solidFill>
                  <a:srgbClr val="1E5A71"/>
                </a:solidFill>
                <a:latin typeface="Raleway" panose="020B0503030101060003"/>
                <a:cs typeface="Calibri" panose="020F0502020204030204" pitchFamily="34" charset="0"/>
              </a:rPr>
              <a:t>Context and insights</a:t>
            </a: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28</a:t>
            </a:fld>
            <a:endParaRPr lang="en-GB">
              <a:solidFill>
                <a:srgbClr val="1E5A71"/>
              </a:solidFill>
              <a:latin typeface="Raleway" pitchFamily="2" charset="0"/>
            </a:endParaRPr>
          </a:p>
        </p:txBody>
      </p:sp>
    </p:spTree>
    <p:extLst>
      <p:ext uri="{BB962C8B-B14F-4D97-AF65-F5344CB8AC3E}">
        <p14:creationId xmlns:p14="http://schemas.microsoft.com/office/powerpoint/2010/main" val="1132659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a:t>
            </a:r>
          </a:p>
          <a:p>
            <a:r>
              <a:rPr lang="en-US" sz="1400" b="1">
                <a:solidFill>
                  <a:srgbClr val="4CC9CF"/>
                </a:solidFill>
                <a:latin typeface="Raleway" panose="020B0503030101060003" pitchFamily="34" charset="0"/>
                <a:cs typeface="Arial" panose="020B0604020202020204" pitchFamily="34" charset="0"/>
              </a:rPr>
              <a:t>2023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2" name="Title 1">
            <a:extLst>
              <a:ext uri="{FF2B5EF4-FFF2-40B4-BE49-F238E27FC236}">
                <a16:creationId xmlns:a16="http://schemas.microsoft.com/office/drawing/2014/main" id="{A9CBA415-08A1-9D1A-2A8F-577088A6B416}"/>
              </a:ext>
            </a:extLst>
          </p:cNvPr>
          <p:cNvSpPr txBox="1">
            <a:spLocks noGrp="1"/>
          </p:cNvSpPr>
          <p:nvPr>
            <p:ph type="title" idx="4294967295"/>
          </p:nvPr>
        </p:nvSpPr>
        <p:spPr>
          <a:xfrm>
            <a:off x="2693988" y="509588"/>
            <a:ext cx="665956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742969"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319B31"/>
                </a:solidFill>
                <a:effectLst/>
                <a:uLnTx/>
                <a:uFillTx/>
                <a:latin typeface="Raleway" panose="020B0503030101060003" pitchFamily="34" charset="0"/>
                <a:ea typeface="+mj-ea"/>
                <a:cs typeface="Arial" panose="020B0604020202020204" pitchFamily="34" charset="0"/>
              </a:rPr>
              <a:t>Analysis - summary</a:t>
            </a:r>
          </a:p>
          <a:p>
            <a:pPr marL="0" marR="0" lvl="0" indent="0" algn="l" defTabSz="742969"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a:ln>
                <a:noFill/>
              </a:ln>
              <a:solidFill>
                <a:srgbClr val="319B31"/>
              </a:solidFill>
              <a:effectLst/>
              <a:uLnTx/>
              <a:uFillTx/>
              <a:latin typeface="Raleway" panose="020B0503030101060003" pitchFamily="34" charset="0"/>
              <a:ea typeface="+mj-ea"/>
              <a:cs typeface="Arial" panose="020B0604020202020204" pitchFamily="34" charset="0"/>
            </a:endParaRPr>
          </a:p>
        </p:txBody>
      </p:sp>
      <p:sp>
        <p:nvSpPr>
          <p:cNvPr id="16" name="Content Placeholder 2">
            <a:extLst>
              <a:ext uri="{FF2B5EF4-FFF2-40B4-BE49-F238E27FC236}">
                <a16:creationId xmlns:a16="http://schemas.microsoft.com/office/drawing/2014/main" id="{0DA229B3-2F64-4F9A-8979-189FCAD69A0D}"/>
              </a:ext>
            </a:extLst>
          </p:cNvPr>
          <p:cNvSpPr>
            <a:spLocks noGrp="1"/>
          </p:cNvSpPr>
          <p:nvPr>
            <p:ph idx="4294967295"/>
          </p:nvPr>
        </p:nvSpPr>
        <p:spPr>
          <a:xfrm>
            <a:off x="383746" y="1382025"/>
            <a:ext cx="9018587" cy="4810125"/>
          </a:xfrm>
        </p:spPr>
        <p:txBody>
          <a:bodyPr vert="horz" wrap="square" lIns="74295" tIns="37148" rIns="74295" bIns="37148" numCol="1" spcCol="252000" rtlCol="0" anchor="t">
            <a:normAutofit lnSpcReduction="10000"/>
          </a:bodyPr>
          <a:lstStyle/>
          <a:p>
            <a:pPr>
              <a:lnSpc>
                <a:spcPct val="100000"/>
              </a:lnSpc>
            </a:pPr>
            <a:r>
              <a:rPr lang="en-GB" sz="2400">
                <a:solidFill>
                  <a:srgbClr val="1E5A71"/>
                </a:solidFill>
                <a:latin typeface="Raleway" panose="020B0503030101060003"/>
                <a:cs typeface="Calibri" panose="020F0502020204030204" pitchFamily="34" charset="0"/>
              </a:rPr>
              <a:t>Many of our key indicators have gone up. The council is performing well against national benchmarked data and is emerging well from the Covid period.</a:t>
            </a:r>
          </a:p>
          <a:p>
            <a:pPr>
              <a:lnSpc>
                <a:spcPct val="100000"/>
              </a:lnSpc>
            </a:pPr>
            <a:r>
              <a:rPr lang="en-GB" sz="2400">
                <a:solidFill>
                  <a:srgbClr val="1E5A71"/>
                </a:solidFill>
                <a:latin typeface="Raleway" panose="020B0503030101060003"/>
                <a:cs typeface="Calibri" panose="020F0502020204030204" pitchFamily="34" charset="0"/>
              </a:rPr>
              <a:t>Since the last comparable Annual Residents Survey in 2019, residents have faced two major crises with the pandemic and the cost-of-living.</a:t>
            </a:r>
          </a:p>
          <a:p>
            <a:pPr>
              <a:lnSpc>
                <a:spcPct val="100000"/>
              </a:lnSpc>
            </a:pPr>
            <a:r>
              <a:rPr lang="en-GB" sz="2400">
                <a:solidFill>
                  <a:srgbClr val="1E5A71"/>
                </a:solidFill>
                <a:latin typeface="Raleway" panose="020B0503030101060003"/>
                <a:cs typeface="Calibri" panose="020F0502020204030204" pitchFamily="34" charset="0"/>
              </a:rPr>
              <a:t>The survey results show that the current cost-of-living crisis appears to be having an impact on residents’ lives and on concerns for the future. </a:t>
            </a:r>
          </a:p>
          <a:p>
            <a:pPr>
              <a:lnSpc>
                <a:spcPct val="100000"/>
              </a:lnSpc>
            </a:pPr>
            <a:r>
              <a:rPr lang="en-GB" sz="2400">
                <a:solidFill>
                  <a:srgbClr val="1E5A71"/>
                </a:solidFill>
                <a:latin typeface="Raleway" panose="020B0503030101060003"/>
                <a:cs typeface="Calibri"/>
              </a:rPr>
              <a:t>In 2019 more than half (55%) of residents reported that they were not concerned about any of the issues listed (paying bills, utilities, rent etc.). This figure has fallen to just 32% in 2023.</a:t>
            </a: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29</a:t>
            </a:fld>
            <a:endParaRPr lang="en-GB">
              <a:solidFill>
                <a:srgbClr val="1E5A71"/>
              </a:solidFill>
              <a:latin typeface="Raleway" pitchFamily="2" charset="0"/>
            </a:endParaRPr>
          </a:p>
        </p:txBody>
      </p:sp>
    </p:spTree>
    <p:extLst>
      <p:ext uri="{BB962C8B-B14F-4D97-AF65-F5344CB8AC3E}">
        <p14:creationId xmlns:p14="http://schemas.microsoft.com/office/powerpoint/2010/main" val="13811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a:t>
            </a:r>
          </a:p>
          <a:p>
            <a:r>
              <a:rPr lang="en-US" sz="1400" b="1">
                <a:solidFill>
                  <a:srgbClr val="4CC9CF"/>
                </a:solidFill>
                <a:latin typeface="Raleway" panose="020B0503030101060003" pitchFamily="34" charset="0"/>
                <a:cs typeface="Arial" panose="020B0604020202020204" pitchFamily="34" charset="0"/>
              </a:rPr>
              <a:t>2023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p:nvPr>
        </p:nvSpPr>
        <p:spPr>
          <a:xfrm>
            <a:off x="2705200"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4000" b="1">
                <a:solidFill>
                  <a:srgbClr val="319B31"/>
                </a:solidFill>
                <a:latin typeface="Raleway" panose="020B0503030101060003" pitchFamily="34" charset="0"/>
                <a:cs typeface="Arial" panose="020B0604020202020204" pitchFamily="34" charset="0"/>
              </a:rPr>
              <a:t>About the survey</a:t>
            </a:r>
            <a:endParaRPr lang="en-GB" sz="4000">
              <a:solidFill>
                <a:srgbClr val="319B31"/>
              </a:solidFill>
              <a:latin typeface="Raleway" panose="020B0503030101060003"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D977D9B-B3B9-41A2-B3B3-E2EF1AA392B2}"/>
              </a:ext>
            </a:extLst>
          </p:cNvPr>
          <p:cNvSpPr txBox="1">
            <a:spLocks/>
          </p:cNvSpPr>
          <p:nvPr/>
        </p:nvSpPr>
        <p:spPr>
          <a:xfrm>
            <a:off x="484982" y="1330238"/>
            <a:ext cx="9018587" cy="4789207"/>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a:solidFill>
                  <a:srgbClr val="1E5A71"/>
                </a:solidFill>
                <a:latin typeface="Raleway" panose="020B0503030101060003"/>
                <a:ea typeface="Calibri"/>
                <a:cs typeface="Calibri"/>
              </a:rPr>
              <a:t>All surveys, even the Census, are </a:t>
            </a:r>
            <a:r>
              <a:rPr lang="en-US" sz="2200" b="1">
                <a:solidFill>
                  <a:srgbClr val="1E5A71"/>
                </a:solidFill>
                <a:latin typeface="Raleway" panose="020B0503030101060003"/>
                <a:ea typeface="Calibri"/>
                <a:cs typeface="Calibri"/>
              </a:rPr>
              <a:t>estimates</a:t>
            </a:r>
            <a:r>
              <a:rPr lang="en-US" sz="2200">
                <a:solidFill>
                  <a:srgbClr val="1E5A71"/>
                </a:solidFill>
                <a:latin typeface="Raleway" panose="020B0503030101060003"/>
                <a:ea typeface="Calibri"/>
                <a:cs typeface="Calibri"/>
              </a:rPr>
              <a:t>. They are also snapshots at that time, and things change.</a:t>
            </a:r>
          </a:p>
          <a:p>
            <a:pPr>
              <a:lnSpc>
                <a:spcPct val="107000"/>
              </a:lnSpc>
              <a:spcAft>
                <a:spcPts val="800"/>
              </a:spcAft>
            </a:pPr>
            <a:r>
              <a:rPr lang="en-GB" sz="2200">
                <a:solidFill>
                  <a:srgbClr val="1E5A71"/>
                </a:solidFill>
                <a:latin typeface="Raleway" panose="020B0503030101060003"/>
                <a:cs typeface="Calibri"/>
              </a:rPr>
              <a:t>Surveys are estimates of the results that we would get if we asked the same questions to every Tower Hamlets resident. The concept of </a:t>
            </a:r>
            <a:r>
              <a:rPr lang="en-GB" sz="2200" b="1">
                <a:solidFill>
                  <a:srgbClr val="1E5A71"/>
                </a:solidFill>
                <a:latin typeface="Raleway" panose="020B0503030101060003"/>
                <a:cs typeface="Calibri"/>
              </a:rPr>
              <a:t>statistical reliability</a:t>
            </a:r>
            <a:r>
              <a:rPr lang="en-GB" sz="2200">
                <a:solidFill>
                  <a:srgbClr val="1E5A71"/>
                </a:solidFill>
                <a:latin typeface="Raleway" panose="020B0503030101060003"/>
                <a:cs typeface="Calibri"/>
              </a:rPr>
              <a:t> is based on how confident we are that the sample of individuals we interviewed is representative of the general population.</a:t>
            </a:r>
          </a:p>
          <a:p>
            <a:pPr>
              <a:lnSpc>
                <a:spcPct val="107000"/>
              </a:lnSpc>
              <a:spcAft>
                <a:spcPts val="800"/>
              </a:spcAft>
            </a:pPr>
            <a:r>
              <a:rPr lang="en-GB" sz="2200">
                <a:solidFill>
                  <a:srgbClr val="1E5A71"/>
                </a:solidFill>
                <a:latin typeface="Raleway" panose="020B0503030101060003"/>
                <a:cs typeface="Calibri"/>
              </a:rPr>
              <a:t>Statistical significance and interpretation of survey data. All figures presented are survey </a:t>
            </a:r>
            <a:r>
              <a:rPr lang="en-GB" sz="2200" b="1">
                <a:solidFill>
                  <a:srgbClr val="1E5A71"/>
                </a:solidFill>
                <a:latin typeface="Raleway" panose="020B0503030101060003"/>
                <a:cs typeface="Calibri"/>
              </a:rPr>
              <a:t>estimates</a:t>
            </a:r>
            <a:r>
              <a:rPr lang="en-GB" sz="2200">
                <a:solidFill>
                  <a:srgbClr val="1E5A71"/>
                </a:solidFill>
                <a:latin typeface="Raleway" panose="020B0503030101060003"/>
                <a:cs typeface="Calibri"/>
              </a:rPr>
              <a:t>, not precise measures, and as such, they have a degree of sampling variability attached to them. The concept of ‘statistical significance’ is used here to highlight those differences that are likely to reflect real differences (or changes over time), as opposed to those which may be simply reflecting the sampling variability attached to estimates.</a:t>
            </a:r>
          </a:p>
        </p:txBody>
      </p:sp>
      <p:sp>
        <p:nvSpPr>
          <p:cNvPr id="20" name="Slide Number Placeholder 4">
            <a:extLst>
              <a:ext uri="{FF2B5EF4-FFF2-40B4-BE49-F238E27FC236}">
                <a16:creationId xmlns:a16="http://schemas.microsoft.com/office/drawing/2014/main" id="{F6F9A791-72BF-4CF6-90F2-686B777D2CB7}"/>
              </a:ext>
            </a:extLst>
          </p:cNvPr>
          <p:cNvSpPr>
            <a:spLocks noGrp="1"/>
          </p:cNvSpPr>
          <p:nvPr>
            <p:ph type="sldNum" sz="quarter" idx="12"/>
          </p:nvPr>
        </p:nvSpPr>
        <p:spPr>
          <a:xfrm>
            <a:off x="6996113" y="6356352"/>
            <a:ext cx="2228850" cy="365125"/>
          </a:xfrm>
        </p:spPr>
        <p:txBody>
          <a:bodyPr/>
          <a:lstStyle/>
          <a:p>
            <a:fld id="{36D6C52B-B35D-4819-BB38-B93C26330C57}" type="slidenum">
              <a:rPr lang="en-GB" smtClean="0">
                <a:solidFill>
                  <a:srgbClr val="1E5A71"/>
                </a:solidFill>
                <a:latin typeface="Raleway" pitchFamily="2" charset="0"/>
              </a:rPr>
              <a:t>3</a:t>
            </a:fld>
            <a:endParaRPr lang="en-GB">
              <a:solidFill>
                <a:srgbClr val="1E5A71"/>
              </a:solidFill>
              <a:latin typeface="Raleway" pitchFamily="2" charset="0"/>
            </a:endParaRPr>
          </a:p>
        </p:txBody>
      </p:sp>
    </p:spTree>
    <p:extLst>
      <p:ext uri="{BB962C8B-B14F-4D97-AF65-F5344CB8AC3E}">
        <p14:creationId xmlns:p14="http://schemas.microsoft.com/office/powerpoint/2010/main" val="871985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a:t>
            </a:r>
          </a:p>
          <a:p>
            <a:r>
              <a:rPr lang="en-US" sz="1400" b="1">
                <a:solidFill>
                  <a:srgbClr val="4CC9CF"/>
                </a:solidFill>
                <a:latin typeface="Raleway" panose="020B0503030101060003" pitchFamily="34" charset="0"/>
                <a:cs typeface="Arial" panose="020B0604020202020204" pitchFamily="34" charset="0"/>
              </a:rPr>
              <a:t>2023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2" name="Title 1">
            <a:extLst>
              <a:ext uri="{FF2B5EF4-FFF2-40B4-BE49-F238E27FC236}">
                <a16:creationId xmlns:a16="http://schemas.microsoft.com/office/drawing/2014/main" id="{799731E1-2264-31E0-F4B1-14F2EBD74C84}"/>
              </a:ext>
            </a:extLst>
          </p:cNvPr>
          <p:cNvSpPr txBox="1">
            <a:spLocks noGrp="1"/>
          </p:cNvSpPr>
          <p:nvPr>
            <p:ph type="title" idx="4294967295"/>
          </p:nvPr>
        </p:nvSpPr>
        <p:spPr>
          <a:xfrm>
            <a:off x="2693988" y="509588"/>
            <a:ext cx="665956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742969"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319B31"/>
                </a:solidFill>
                <a:effectLst/>
                <a:uLnTx/>
                <a:uFillTx/>
                <a:latin typeface="Raleway" panose="020B0503030101060003" pitchFamily="34" charset="0"/>
                <a:ea typeface="+mj-ea"/>
                <a:cs typeface="Arial" panose="020B0604020202020204" pitchFamily="34" charset="0"/>
              </a:rPr>
              <a:t>Analysis - context</a:t>
            </a:r>
          </a:p>
          <a:p>
            <a:pPr marL="0" marR="0" lvl="0" indent="0" algn="l" defTabSz="742969"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a:ln>
                <a:noFill/>
              </a:ln>
              <a:solidFill>
                <a:srgbClr val="319B31"/>
              </a:solidFill>
              <a:effectLst/>
              <a:uLnTx/>
              <a:uFillTx/>
              <a:latin typeface="Raleway" panose="020B0503030101060003" pitchFamily="34" charset="0"/>
              <a:ea typeface="+mj-ea"/>
              <a:cs typeface="Arial" panose="020B0604020202020204" pitchFamily="34" charset="0"/>
            </a:endParaRPr>
          </a:p>
        </p:txBody>
      </p:sp>
      <p:sp>
        <p:nvSpPr>
          <p:cNvPr id="16" name="Content Placeholder 2">
            <a:extLst>
              <a:ext uri="{FF2B5EF4-FFF2-40B4-BE49-F238E27FC236}">
                <a16:creationId xmlns:a16="http://schemas.microsoft.com/office/drawing/2014/main" id="{0DA229B3-2F64-4F9A-8979-189FCAD69A0D}"/>
              </a:ext>
            </a:extLst>
          </p:cNvPr>
          <p:cNvSpPr>
            <a:spLocks noGrp="1"/>
          </p:cNvSpPr>
          <p:nvPr>
            <p:ph idx="4294967295"/>
          </p:nvPr>
        </p:nvSpPr>
        <p:spPr>
          <a:xfrm>
            <a:off x="383746" y="1382025"/>
            <a:ext cx="9018587" cy="5190225"/>
          </a:xfrm>
        </p:spPr>
        <p:txBody>
          <a:bodyPr vert="horz" wrap="square" lIns="74295" tIns="37148" rIns="74295" bIns="37148" numCol="1" spcCol="252000" rtlCol="0" anchor="t">
            <a:normAutofit/>
          </a:bodyPr>
          <a:lstStyle/>
          <a:p>
            <a:pPr>
              <a:lnSpc>
                <a:spcPct val="100000"/>
              </a:lnSpc>
            </a:pPr>
            <a:r>
              <a:rPr lang="en-GB" sz="2400">
                <a:solidFill>
                  <a:srgbClr val="1E5A71"/>
                </a:solidFill>
                <a:latin typeface="Raleway" panose="020B0503030101060003"/>
                <a:cs typeface="Calibri"/>
              </a:rPr>
              <a:t>Residents’ views of the council may be shaped by their financial circumstances. The 14% of residents who report that they are struggling financially are more likely to have negative views of the council across a range of measures. </a:t>
            </a:r>
          </a:p>
          <a:p>
            <a:pPr>
              <a:lnSpc>
                <a:spcPct val="100000"/>
              </a:lnSpc>
            </a:pPr>
            <a:r>
              <a:rPr lang="en-GB" sz="2400">
                <a:solidFill>
                  <a:srgbClr val="1E5A71"/>
                </a:solidFill>
                <a:latin typeface="Raleway" panose="020B0503030101060003"/>
                <a:cs typeface="Calibri"/>
              </a:rPr>
              <a:t>Those struggling financially are 10 % points more likely than those managing well to disagree that “My council is doing a better job now than one year ago” </a:t>
            </a:r>
          </a:p>
          <a:p>
            <a:pPr lvl="1">
              <a:lnSpc>
                <a:spcPct val="100000"/>
              </a:lnSpc>
              <a:buFont typeface="Courier New" panose="02070309020205020404" pitchFamily="49" charset="0"/>
              <a:buChar char="­"/>
            </a:pPr>
            <a:r>
              <a:rPr lang="en-GB" sz="2000">
                <a:solidFill>
                  <a:srgbClr val="1E5A71"/>
                </a:solidFill>
                <a:latin typeface="Raleway" panose="020B0503030101060003"/>
                <a:cs typeface="Calibri"/>
              </a:rPr>
              <a:t>Managing well: 42% disagree council is better than a year ago, financial problems: 52% disagree council is better than a year ago.</a:t>
            </a:r>
          </a:p>
          <a:p>
            <a:pPr>
              <a:lnSpc>
                <a:spcPct val="100000"/>
              </a:lnSpc>
            </a:pPr>
            <a:r>
              <a:rPr lang="en-GB" sz="2400">
                <a:solidFill>
                  <a:srgbClr val="1E5A71"/>
                </a:solidFill>
                <a:latin typeface="Raleway" panose="020B0503030101060003"/>
                <a:cs typeface="Calibri"/>
              </a:rPr>
              <a:t>The ARS findings should be viewed in the context of the cost of living crisis and the continued impact on public services of the pandemic.  </a:t>
            </a: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30</a:t>
            </a:fld>
            <a:endParaRPr lang="en-GB">
              <a:solidFill>
                <a:srgbClr val="1E5A71"/>
              </a:solidFill>
              <a:latin typeface="Raleway" pitchFamily="2" charset="0"/>
            </a:endParaRPr>
          </a:p>
        </p:txBody>
      </p:sp>
    </p:spTree>
    <p:extLst>
      <p:ext uri="{BB962C8B-B14F-4D97-AF65-F5344CB8AC3E}">
        <p14:creationId xmlns:p14="http://schemas.microsoft.com/office/powerpoint/2010/main" val="3038729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a:t>
            </a:r>
          </a:p>
          <a:p>
            <a:r>
              <a:rPr lang="en-US" sz="1400" b="1">
                <a:solidFill>
                  <a:srgbClr val="4CC9CF"/>
                </a:solidFill>
                <a:latin typeface="Raleway" panose="020B0503030101060003" pitchFamily="34" charset="0"/>
                <a:cs typeface="Arial" panose="020B0604020202020204" pitchFamily="34" charset="0"/>
              </a:rPr>
              <a:t>2023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2" name="Title 1">
            <a:extLst>
              <a:ext uri="{FF2B5EF4-FFF2-40B4-BE49-F238E27FC236}">
                <a16:creationId xmlns:a16="http://schemas.microsoft.com/office/drawing/2014/main" id="{D8F22DF0-49DC-B806-6477-7DCEB3F1457C}"/>
              </a:ext>
            </a:extLst>
          </p:cNvPr>
          <p:cNvSpPr txBox="1">
            <a:spLocks noGrp="1"/>
          </p:cNvSpPr>
          <p:nvPr>
            <p:ph type="title" idx="4294967295"/>
          </p:nvPr>
        </p:nvSpPr>
        <p:spPr>
          <a:xfrm>
            <a:off x="2693988" y="509588"/>
            <a:ext cx="6372191"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742969"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a:ln>
                  <a:noFill/>
                </a:ln>
                <a:solidFill>
                  <a:srgbClr val="319B31"/>
                </a:solidFill>
                <a:effectLst/>
                <a:uLnTx/>
                <a:uFillTx/>
                <a:latin typeface="Raleway" panose="020B0503030101060003" pitchFamily="34" charset="0"/>
                <a:ea typeface="+mj-ea"/>
                <a:cs typeface="Arial" panose="020B0604020202020204" pitchFamily="34" charset="0"/>
              </a:rPr>
              <a:t>Analysis - demographics</a:t>
            </a:r>
          </a:p>
          <a:p>
            <a:pPr marL="0" marR="0" lvl="0" indent="0" algn="l" defTabSz="742969" rtl="0" eaLnBrk="1" fontAlgn="auto" latinLnBrk="0" hangingPunct="1">
              <a:lnSpc>
                <a:spcPct val="90000"/>
              </a:lnSpc>
              <a:spcBef>
                <a:spcPct val="0"/>
              </a:spcBef>
              <a:spcAft>
                <a:spcPts val="0"/>
              </a:spcAft>
              <a:buClrTx/>
              <a:buSzTx/>
              <a:buFontTx/>
              <a:buNone/>
              <a:tabLst/>
              <a:defRPr/>
            </a:pPr>
            <a:endParaRPr kumimoji="0" lang="en-GB" sz="1400" b="0" i="0" u="none" strike="noStrike" kern="1200" cap="none" spc="0" normalizeH="0" baseline="0" noProof="0">
              <a:ln>
                <a:noFill/>
              </a:ln>
              <a:solidFill>
                <a:srgbClr val="319B31"/>
              </a:solidFill>
              <a:effectLst/>
              <a:uLnTx/>
              <a:uFillTx/>
              <a:latin typeface="Raleway" panose="020B0503030101060003" pitchFamily="34" charset="0"/>
              <a:ea typeface="+mj-ea"/>
              <a:cs typeface="Arial" panose="020B0604020202020204" pitchFamily="34" charset="0"/>
            </a:endParaRPr>
          </a:p>
        </p:txBody>
      </p:sp>
      <p:sp>
        <p:nvSpPr>
          <p:cNvPr id="16" name="Content Placeholder 2">
            <a:extLst>
              <a:ext uri="{FF2B5EF4-FFF2-40B4-BE49-F238E27FC236}">
                <a16:creationId xmlns:a16="http://schemas.microsoft.com/office/drawing/2014/main" id="{0DA229B3-2F64-4F9A-8979-189FCAD69A0D}"/>
              </a:ext>
            </a:extLst>
          </p:cNvPr>
          <p:cNvSpPr>
            <a:spLocks noGrp="1"/>
          </p:cNvSpPr>
          <p:nvPr>
            <p:ph idx="4294967295"/>
          </p:nvPr>
        </p:nvSpPr>
        <p:spPr>
          <a:xfrm>
            <a:off x="457241" y="1394693"/>
            <a:ext cx="9018587" cy="5012196"/>
          </a:xfrm>
        </p:spPr>
        <p:txBody>
          <a:bodyPr vert="horz" wrap="square" lIns="74295" tIns="37148" rIns="74295" bIns="37148" numCol="1" spcCol="252000" rtlCol="0" anchor="t">
            <a:noAutofit/>
          </a:bodyPr>
          <a:lstStyle/>
          <a:p>
            <a:pPr>
              <a:lnSpc>
                <a:spcPct val="100000"/>
              </a:lnSpc>
            </a:pPr>
            <a:r>
              <a:rPr lang="en-GB" sz="2400">
                <a:solidFill>
                  <a:srgbClr val="1E5A71"/>
                </a:solidFill>
                <a:latin typeface="Raleway" panose="020B0503030101060003"/>
                <a:ea typeface="Calibri" panose="020F0502020204030204" pitchFamily="34" charset="0"/>
                <a:cs typeface="Calibri" panose="020F0502020204030204" pitchFamily="34" charset="0"/>
              </a:rPr>
              <a:t>Younger people, aged 18-34. are generally more positive about the council. Residents aged 35-54 are generally more negative, as are carers, those with health problems, and those living in the Borough for 10 years and more.</a:t>
            </a:r>
          </a:p>
          <a:p>
            <a:pPr>
              <a:lnSpc>
                <a:spcPct val="100000"/>
              </a:lnSpc>
            </a:pPr>
            <a:r>
              <a:rPr lang="en-GB" sz="2400">
                <a:solidFill>
                  <a:srgbClr val="1E5A71"/>
                </a:solidFill>
                <a:latin typeface="Raleway" panose="020B0503030101060003"/>
                <a:ea typeface="Calibri" panose="020F0502020204030204" pitchFamily="34" charset="0"/>
                <a:cs typeface="Calibri" panose="020F0502020204030204" pitchFamily="34" charset="0"/>
              </a:rPr>
              <a:t>When asked about their overall satisfaction with the council, just 9% of those aged 18-34 are dissatisfied, but the figure is 19% for those aged 55+. </a:t>
            </a:r>
          </a:p>
          <a:p>
            <a:pPr>
              <a:lnSpc>
                <a:spcPct val="100000"/>
              </a:lnSpc>
            </a:pPr>
            <a:r>
              <a:rPr lang="en-GB" sz="2400">
                <a:solidFill>
                  <a:srgbClr val="1E5A71"/>
                </a:solidFill>
                <a:latin typeface="Raleway" panose="020B0503030101060003"/>
                <a:ea typeface="Calibri" panose="020F0502020204030204" pitchFamily="34" charset="0"/>
                <a:cs typeface="Calibri" panose="020F0502020204030204" pitchFamily="34" charset="0"/>
              </a:rPr>
              <a:t>Those with a health problem or disability are almost 10 % points more likely to express dissatisfaction – 14% overall are dissatisfied compared to 23% with a health problem suggesting perceptions of the council are linked to those of public health providers. </a:t>
            </a: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31</a:t>
            </a:fld>
            <a:endParaRPr lang="en-GB">
              <a:solidFill>
                <a:srgbClr val="1E5A71"/>
              </a:solidFill>
              <a:latin typeface="Raleway" pitchFamily="2" charset="0"/>
            </a:endParaRPr>
          </a:p>
        </p:txBody>
      </p:sp>
    </p:spTree>
    <p:extLst>
      <p:ext uri="{BB962C8B-B14F-4D97-AF65-F5344CB8AC3E}">
        <p14:creationId xmlns:p14="http://schemas.microsoft.com/office/powerpoint/2010/main" val="721839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a:t>
            </a:r>
          </a:p>
          <a:p>
            <a:r>
              <a:rPr lang="en-US" sz="1400" b="1">
                <a:solidFill>
                  <a:srgbClr val="4CC9CF"/>
                </a:solidFill>
                <a:latin typeface="Raleway" panose="020B0503030101060003" pitchFamily="34" charset="0"/>
                <a:cs typeface="Arial" panose="020B0604020202020204" pitchFamily="34" charset="0"/>
              </a:rPr>
              <a:t>2023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2" name="Title 1">
            <a:extLst>
              <a:ext uri="{FF2B5EF4-FFF2-40B4-BE49-F238E27FC236}">
                <a16:creationId xmlns:a16="http://schemas.microsoft.com/office/drawing/2014/main" id="{BFEF6B8A-B9FA-EA8A-4428-B40C506EB4B6}"/>
              </a:ext>
            </a:extLst>
          </p:cNvPr>
          <p:cNvSpPr txBox="1">
            <a:spLocks noGrp="1"/>
          </p:cNvSpPr>
          <p:nvPr>
            <p:ph type="title" idx="4294967295"/>
          </p:nvPr>
        </p:nvSpPr>
        <p:spPr>
          <a:xfrm>
            <a:off x="2693988" y="509588"/>
            <a:ext cx="5879741"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742969"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a:ln>
                  <a:noFill/>
                </a:ln>
                <a:solidFill>
                  <a:srgbClr val="319B31"/>
                </a:solidFill>
                <a:effectLst/>
                <a:uLnTx/>
                <a:uFillTx/>
                <a:latin typeface="Raleway" panose="020B0503030101060003" pitchFamily="34" charset="0"/>
                <a:ea typeface="+mj-ea"/>
                <a:cs typeface="Arial" panose="020B0604020202020204" pitchFamily="34" charset="0"/>
              </a:rPr>
              <a:t>Analysis – exploring linkages</a:t>
            </a:r>
          </a:p>
        </p:txBody>
      </p:sp>
      <p:sp>
        <p:nvSpPr>
          <p:cNvPr id="16" name="Content Placeholder 2">
            <a:extLst>
              <a:ext uri="{FF2B5EF4-FFF2-40B4-BE49-F238E27FC236}">
                <a16:creationId xmlns:a16="http://schemas.microsoft.com/office/drawing/2014/main" id="{0DA229B3-2F64-4F9A-8979-189FCAD69A0D}"/>
              </a:ext>
            </a:extLst>
          </p:cNvPr>
          <p:cNvSpPr>
            <a:spLocks noGrp="1"/>
          </p:cNvSpPr>
          <p:nvPr>
            <p:ph idx="4294967295"/>
          </p:nvPr>
        </p:nvSpPr>
        <p:spPr>
          <a:xfrm>
            <a:off x="383746" y="1382025"/>
            <a:ext cx="9018587" cy="5037337"/>
          </a:xfrm>
        </p:spPr>
        <p:txBody>
          <a:bodyPr vert="horz" wrap="square" lIns="74295" tIns="37148" rIns="74295" bIns="37148" numCol="1" spcCol="252000" rtlCol="0" anchor="t">
            <a:noAutofit/>
          </a:bodyPr>
          <a:lstStyle/>
          <a:p>
            <a:pPr>
              <a:lnSpc>
                <a:spcPct val="100000"/>
              </a:lnSpc>
            </a:pPr>
            <a:r>
              <a:rPr lang="en-GB" sz="1900">
                <a:solidFill>
                  <a:srgbClr val="1E5A71"/>
                </a:solidFill>
                <a:latin typeface="Raleway" panose="020B0503030101060003"/>
                <a:cs typeface="Calibri" panose="020F0502020204030204" pitchFamily="34" charset="0"/>
              </a:rPr>
              <a:t>Residents who are more positive about the council are also more positive about the police and vice versa. Though the council and the police are separate, residents’ views of one appear to influence their view of the other.</a:t>
            </a:r>
          </a:p>
          <a:p>
            <a:pPr>
              <a:lnSpc>
                <a:spcPct val="100000"/>
              </a:lnSpc>
            </a:pPr>
            <a:r>
              <a:rPr lang="en-GB" sz="1900">
                <a:solidFill>
                  <a:srgbClr val="1E5A71"/>
                </a:solidFill>
                <a:latin typeface="Raleway" panose="020B0503030101060003"/>
                <a:cs typeface="Calibri" panose="020F0502020204030204" pitchFamily="34" charset="0"/>
              </a:rPr>
              <a:t>When asked whether they are satisfied with the council overall, those who believe police / local services are dealing well with crime / antisocial behaviour are more likely to be satisfied (81% compared to 63% overall). Fewer than 6% of those who agree police / local services are dealing well with crime / antisocial behaviour are dissatisfied with how Tower Hamlets run things. </a:t>
            </a:r>
          </a:p>
          <a:p>
            <a:pPr>
              <a:lnSpc>
                <a:spcPct val="100000"/>
              </a:lnSpc>
            </a:pPr>
            <a:r>
              <a:rPr lang="en-GB" sz="1900">
                <a:solidFill>
                  <a:srgbClr val="1E5A71"/>
                </a:solidFill>
                <a:latin typeface="Raleway" panose="020B0503030101060003"/>
                <a:cs typeface="Calibri"/>
              </a:rPr>
              <a:t>This continues to indicate that crime is a determining factor when forming a view of the council.</a:t>
            </a:r>
          </a:p>
          <a:p>
            <a:pPr>
              <a:lnSpc>
                <a:spcPct val="100000"/>
              </a:lnSpc>
            </a:pPr>
            <a:r>
              <a:rPr lang="en-GB" sz="1900">
                <a:solidFill>
                  <a:srgbClr val="1E5A71"/>
                </a:solidFill>
                <a:latin typeface="Raleway" panose="020B0503030101060003"/>
                <a:cs typeface="Calibri" panose="020F0502020204030204" pitchFamily="34" charset="0"/>
              </a:rPr>
              <a:t>We see the same with health. Satisfaction with local health services is the lowest since 2004, and views of local health services correlate with views of the council. Residents who are positive about local health services are more likely to say that the council is doing a good job (58% compared to 50% overall).</a:t>
            </a: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32</a:t>
            </a:fld>
            <a:endParaRPr lang="en-GB">
              <a:solidFill>
                <a:srgbClr val="1E5A71"/>
              </a:solidFill>
              <a:latin typeface="Raleway" pitchFamily="2" charset="0"/>
            </a:endParaRPr>
          </a:p>
        </p:txBody>
      </p:sp>
    </p:spTree>
    <p:extLst>
      <p:ext uri="{BB962C8B-B14F-4D97-AF65-F5344CB8AC3E}">
        <p14:creationId xmlns:p14="http://schemas.microsoft.com/office/powerpoint/2010/main" val="753947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a:t>
            </a:r>
          </a:p>
          <a:p>
            <a:r>
              <a:rPr lang="en-US" sz="1400" b="1">
                <a:solidFill>
                  <a:srgbClr val="4CC9CF"/>
                </a:solidFill>
                <a:latin typeface="Raleway" panose="020B0503030101060003" pitchFamily="34" charset="0"/>
                <a:cs typeface="Arial" panose="020B0604020202020204" pitchFamily="34" charset="0"/>
              </a:rPr>
              <a:t>2023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idx="4294967295"/>
          </p:nvPr>
        </p:nvSpPr>
        <p:spPr>
          <a:xfrm>
            <a:off x="2757172" y="479653"/>
            <a:ext cx="665956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800" b="1">
                <a:solidFill>
                  <a:srgbClr val="319B31"/>
                </a:solidFill>
                <a:latin typeface="Raleway" panose="020B0503030101060003" pitchFamily="34" charset="0"/>
                <a:cs typeface="Arial" panose="020B0604020202020204" pitchFamily="34" charset="0"/>
              </a:rPr>
              <a:t>Methodology 1</a:t>
            </a:r>
          </a:p>
          <a:p>
            <a:pPr defTabSz="742969">
              <a:defRPr/>
            </a:pPr>
            <a:endParaRPr lang="en-GB" sz="1600">
              <a:solidFill>
                <a:srgbClr val="319B31"/>
              </a:solidFill>
              <a:latin typeface="Raleway" panose="020B0503030101060003"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0DA229B3-2F64-4F9A-8979-189FCAD69A0D}"/>
              </a:ext>
            </a:extLst>
          </p:cNvPr>
          <p:cNvSpPr>
            <a:spLocks noGrp="1"/>
          </p:cNvSpPr>
          <p:nvPr>
            <p:ph idx="4294967295"/>
          </p:nvPr>
        </p:nvSpPr>
        <p:spPr>
          <a:xfrm>
            <a:off x="383746" y="1382025"/>
            <a:ext cx="9018587" cy="4810125"/>
          </a:xfrm>
        </p:spPr>
        <p:txBody>
          <a:bodyPr vert="horz" wrap="square" lIns="74295" tIns="37148" rIns="74295" bIns="37148" numCol="1" spcCol="252000" rtlCol="0" anchor="t">
            <a:noAutofit/>
          </a:bodyPr>
          <a:lstStyle/>
          <a:p>
            <a:pPr>
              <a:lnSpc>
                <a:spcPct val="107000"/>
              </a:lnSpc>
              <a:spcAft>
                <a:spcPts val="800"/>
              </a:spcAft>
            </a:pPr>
            <a:r>
              <a:rPr lang="en-GB" sz="1500">
                <a:solidFill>
                  <a:srgbClr val="1E5A71"/>
                </a:solidFill>
                <a:latin typeface="Raleway" panose="020B0503030101060003"/>
                <a:cs typeface="Calibri"/>
              </a:rPr>
              <a:t>The 2023 Tower Hamlets Annual Residents Survey was conducted by an external contractor called MEL Research. Analysis within this document is a combination of their work and our own.</a:t>
            </a:r>
          </a:p>
          <a:p>
            <a:pPr>
              <a:lnSpc>
                <a:spcPct val="107000"/>
              </a:lnSpc>
              <a:spcAft>
                <a:spcPts val="800"/>
              </a:spcAft>
            </a:pPr>
            <a:r>
              <a:rPr lang="en-GB" sz="1500">
                <a:solidFill>
                  <a:srgbClr val="1E5A71"/>
                </a:solidFill>
                <a:latin typeface="Raleway" panose="020B0503030101060003"/>
                <a:cs typeface="Calibri"/>
              </a:rPr>
              <a:t>MEL Research interviewed a stratified random sample of residents of Tower Hamlets. This was the first large scale quantitative survey of Tower Hamlets residents since 2019. </a:t>
            </a:r>
          </a:p>
          <a:p>
            <a:pPr>
              <a:lnSpc>
                <a:spcPct val="107000"/>
              </a:lnSpc>
              <a:spcAft>
                <a:spcPts val="800"/>
              </a:spcAft>
            </a:pPr>
            <a:r>
              <a:rPr lang="en-GB" sz="1500">
                <a:solidFill>
                  <a:srgbClr val="1E5A71"/>
                </a:solidFill>
                <a:latin typeface="Raleway" panose="020B0503030101060003"/>
                <a:cs typeface="Calibri"/>
              </a:rPr>
              <a:t>Stratified sampling: This is used to select a sample that is representative of different groups of people. These ‘groups’ have shared characteristics. If the groups are of different sizes, the number of respondents selected from each group will be proportional to the number of items in that group.</a:t>
            </a:r>
          </a:p>
          <a:p>
            <a:pPr>
              <a:lnSpc>
                <a:spcPct val="107000"/>
              </a:lnSpc>
              <a:spcAft>
                <a:spcPts val="800"/>
              </a:spcAft>
            </a:pPr>
            <a:r>
              <a:rPr lang="en-GB" sz="1500">
                <a:solidFill>
                  <a:srgbClr val="1E5A71"/>
                </a:solidFill>
                <a:latin typeface="Raleway" panose="020B0503030101060003"/>
                <a:cs typeface="Calibri"/>
              </a:rPr>
              <a:t>The sample was drawn to be representative of the local population across the Borough. Surveys were conducted at over 100 locations. </a:t>
            </a:r>
          </a:p>
          <a:p>
            <a:pPr>
              <a:lnSpc>
                <a:spcPct val="107000"/>
              </a:lnSpc>
              <a:spcAft>
                <a:spcPts val="800"/>
              </a:spcAft>
            </a:pPr>
            <a:r>
              <a:rPr lang="en-GB" sz="1500">
                <a:solidFill>
                  <a:srgbClr val="1E5A71"/>
                </a:solidFill>
                <a:latin typeface="Raleway" panose="020B0503030101060003"/>
                <a:cs typeface="Calibri"/>
              </a:rPr>
              <a:t>MEL interviewed 1,117 Tower Hamlets residents – our “sample”. With a sample of this size, at a 95% level of confidence, and on a 50% agreement score, the confidence intervals attached to the % ratings is ±3.0%. This means that there is a 95% chance that the “true” value will (if we had interviewed all residents) fall within 47% and 53%. The confidence intervals depend as well on the result itself: the closer to 50% the wider the confidence interval; the further away from 50% (i.e., closer to 0% or 100%) the narrower the confidence interval.</a:t>
            </a:r>
          </a:p>
        </p:txBody>
      </p:sp>
      <p:sp>
        <p:nvSpPr>
          <p:cNvPr id="5" name="Slide Number Placeholder 4">
            <a:extLst>
              <a:ext uri="{FF2B5EF4-FFF2-40B4-BE49-F238E27FC236}">
                <a16:creationId xmlns:a16="http://schemas.microsoft.com/office/drawing/2014/main" id="{9CF61B48-0349-41CB-B426-AE23A8DFE8B1}"/>
              </a:ext>
              <a:ext uri="{C183D7F6-B498-43B3-948B-1728B52AA6E4}">
                <adec:decorative xmlns:adec="http://schemas.microsoft.com/office/drawing/2017/decorative" val="0"/>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4</a:t>
            </a:fld>
            <a:endParaRPr lang="en-GB">
              <a:solidFill>
                <a:srgbClr val="1E5A71"/>
              </a:solidFill>
              <a:latin typeface="Raleway" pitchFamily="2" charset="0"/>
            </a:endParaRPr>
          </a:p>
        </p:txBody>
      </p:sp>
    </p:spTree>
    <p:extLst>
      <p:ext uri="{BB962C8B-B14F-4D97-AF65-F5344CB8AC3E}">
        <p14:creationId xmlns:p14="http://schemas.microsoft.com/office/powerpoint/2010/main" val="479662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a:t>
            </a:r>
          </a:p>
          <a:p>
            <a:r>
              <a:rPr lang="en-US" sz="1400" b="1">
                <a:solidFill>
                  <a:srgbClr val="4CC9CF"/>
                </a:solidFill>
                <a:latin typeface="Raleway" panose="020B0503030101060003" pitchFamily="34" charset="0"/>
                <a:cs typeface="Arial" panose="020B0604020202020204" pitchFamily="34" charset="0"/>
              </a:rPr>
              <a:t>2023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idx="4294967295"/>
          </p:nvPr>
        </p:nvSpPr>
        <p:spPr>
          <a:xfrm>
            <a:off x="2757172" y="479653"/>
            <a:ext cx="665956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800" b="1">
                <a:solidFill>
                  <a:srgbClr val="319B31"/>
                </a:solidFill>
                <a:latin typeface="Raleway" panose="020B0503030101060003" pitchFamily="34" charset="0"/>
                <a:cs typeface="Arial" panose="020B0604020202020204" pitchFamily="34" charset="0"/>
              </a:rPr>
              <a:t>Methodology 2</a:t>
            </a:r>
          </a:p>
          <a:p>
            <a:pPr defTabSz="742969">
              <a:defRPr/>
            </a:pPr>
            <a:endParaRPr lang="en-GB" sz="1600">
              <a:solidFill>
                <a:srgbClr val="319B31"/>
              </a:solidFill>
              <a:latin typeface="Raleway" panose="020B0503030101060003"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0DA229B3-2F64-4F9A-8979-189FCAD69A0D}"/>
              </a:ext>
            </a:extLst>
          </p:cNvPr>
          <p:cNvSpPr>
            <a:spLocks noGrp="1"/>
          </p:cNvSpPr>
          <p:nvPr>
            <p:ph idx="4294967295"/>
          </p:nvPr>
        </p:nvSpPr>
        <p:spPr>
          <a:xfrm>
            <a:off x="383746" y="1382025"/>
            <a:ext cx="9018587" cy="4810125"/>
          </a:xfrm>
        </p:spPr>
        <p:txBody>
          <a:bodyPr vert="horz" wrap="square" lIns="74295" tIns="37148" rIns="74295" bIns="37148" numCol="1" spcCol="252000" rtlCol="0" anchor="t">
            <a:noAutofit/>
          </a:bodyPr>
          <a:lstStyle/>
          <a:p>
            <a:pPr>
              <a:lnSpc>
                <a:spcPct val="107000"/>
              </a:lnSpc>
              <a:spcAft>
                <a:spcPts val="800"/>
              </a:spcAft>
            </a:pPr>
            <a:r>
              <a:rPr lang="en-GB" sz="1700">
                <a:solidFill>
                  <a:srgbClr val="1E5A71"/>
                </a:solidFill>
                <a:latin typeface="Raleway" panose="020B0503030101060003"/>
                <a:cs typeface="Calibri"/>
              </a:rPr>
              <a:t>In each ward, Census Output Areas (COAs) were ranked by the Index of Multiple Deprivation (IMD). COAs were then selected at random as sampling points. The number of sampling points selected was proportional to the interviewing target for each ward. All addresses for each COA sampling point were made available to interviewers, with a target of 10 interviews set per sampling point.</a:t>
            </a:r>
          </a:p>
          <a:p>
            <a:pPr>
              <a:lnSpc>
                <a:spcPct val="107000"/>
              </a:lnSpc>
              <a:spcAft>
                <a:spcPts val="800"/>
              </a:spcAft>
            </a:pPr>
            <a:r>
              <a:rPr lang="en-GB" sz="1700">
                <a:solidFill>
                  <a:srgbClr val="1E5A71"/>
                </a:solidFill>
                <a:latin typeface="Raleway" panose="020B0503030101060003"/>
                <a:cs typeface="Calibri"/>
              </a:rPr>
              <a:t>For this survey, ward-level quotas were set by age and gender to ensure that the sample reflected the characteristics of the borough’s population. Quotas were set using Census 2021 data.</a:t>
            </a:r>
          </a:p>
          <a:p>
            <a:pPr>
              <a:lnSpc>
                <a:spcPct val="107000"/>
              </a:lnSpc>
              <a:spcAft>
                <a:spcPts val="800"/>
              </a:spcAft>
            </a:pPr>
            <a:r>
              <a:rPr lang="en-GB" sz="1700">
                <a:solidFill>
                  <a:srgbClr val="1E5A71"/>
                </a:solidFill>
                <a:latin typeface="Raleway" panose="020B0503030101060003"/>
                <a:cs typeface="Calibri"/>
              </a:rPr>
              <a:t>Quotas were set by gender, age, work status and ethnicity at the ward and local authority level to ensure a representative spread by demographic profile.</a:t>
            </a:r>
          </a:p>
          <a:p>
            <a:pPr>
              <a:lnSpc>
                <a:spcPct val="107000"/>
              </a:lnSpc>
              <a:spcAft>
                <a:spcPts val="800"/>
              </a:spcAft>
            </a:pPr>
            <a:r>
              <a:rPr lang="en-GB" sz="1700">
                <a:solidFill>
                  <a:srgbClr val="1E5A71"/>
                </a:solidFill>
                <a:latin typeface="Raleway" panose="020B0503030101060003"/>
                <a:cs typeface="Calibri"/>
              </a:rPr>
              <a:t>The survey included a screening question to ensure only residents who have lived in the Borough for at least 6 months were interviewed.</a:t>
            </a:r>
          </a:p>
          <a:p>
            <a:pPr>
              <a:lnSpc>
                <a:spcPct val="107000"/>
              </a:lnSpc>
              <a:spcAft>
                <a:spcPts val="800"/>
              </a:spcAft>
            </a:pPr>
            <a:r>
              <a:rPr lang="en-GB" sz="1700">
                <a:solidFill>
                  <a:srgbClr val="1E5A71"/>
                </a:solidFill>
                <a:latin typeface="Raleway" panose="020B0503030101060003"/>
                <a:cs typeface="Calibri"/>
              </a:rPr>
              <a:t>The contractor had interviewers who spoke languages other than English in order to reach members of the diverse communities in Tower Hamlets.</a:t>
            </a:r>
          </a:p>
          <a:p>
            <a:pPr>
              <a:lnSpc>
                <a:spcPct val="107000"/>
              </a:lnSpc>
              <a:spcAft>
                <a:spcPts val="800"/>
              </a:spcAft>
            </a:pPr>
            <a:r>
              <a:rPr lang="en-GB" sz="1700">
                <a:solidFill>
                  <a:srgbClr val="1E5A71"/>
                </a:solidFill>
                <a:latin typeface="Raleway" panose="020B0503030101060003"/>
                <a:cs typeface="Calibri"/>
              </a:rPr>
              <a:t>Figures throughout may not sum to 100% due to rounding.</a:t>
            </a: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5</a:t>
            </a:fld>
            <a:endParaRPr lang="en-GB">
              <a:solidFill>
                <a:srgbClr val="1E5A71"/>
              </a:solidFill>
              <a:latin typeface="Raleway" pitchFamily="2" charset="0"/>
            </a:endParaRPr>
          </a:p>
        </p:txBody>
      </p:sp>
    </p:spTree>
    <p:extLst>
      <p:ext uri="{BB962C8B-B14F-4D97-AF65-F5344CB8AC3E}">
        <p14:creationId xmlns:p14="http://schemas.microsoft.com/office/powerpoint/2010/main" val="2916352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a:t>
            </a:r>
          </a:p>
          <a:p>
            <a:r>
              <a:rPr lang="en-US" sz="1400" b="1">
                <a:solidFill>
                  <a:srgbClr val="4CC9CF"/>
                </a:solidFill>
                <a:latin typeface="Raleway" panose="020B0503030101060003" pitchFamily="34" charset="0"/>
                <a:cs typeface="Arial" panose="020B0604020202020204" pitchFamily="34" charset="0"/>
              </a:rPr>
              <a:t>2023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idx="4294967295"/>
          </p:nvPr>
        </p:nvSpPr>
        <p:spPr>
          <a:xfrm>
            <a:off x="2757172" y="479653"/>
            <a:ext cx="665956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800" b="1">
                <a:solidFill>
                  <a:srgbClr val="319B31"/>
                </a:solidFill>
                <a:latin typeface="Raleway" panose="020B0503030101060003" pitchFamily="34" charset="0"/>
                <a:cs typeface="Arial" panose="020B0604020202020204" pitchFamily="34" charset="0"/>
              </a:rPr>
              <a:t>Methodology 3</a:t>
            </a:r>
          </a:p>
          <a:p>
            <a:pPr defTabSz="742969">
              <a:defRPr/>
            </a:pPr>
            <a:endParaRPr lang="en-GB" sz="1600">
              <a:solidFill>
                <a:srgbClr val="319B31"/>
              </a:solidFill>
              <a:latin typeface="Raleway" panose="020B0503030101060003"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0DA229B3-2F64-4F9A-8979-189FCAD69A0D}"/>
              </a:ext>
            </a:extLst>
          </p:cNvPr>
          <p:cNvSpPr>
            <a:spLocks noGrp="1"/>
          </p:cNvSpPr>
          <p:nvPr>
            <p:ph idx="4294967295"/>
          </p:nvPr>
        </p:nvSpPr>
        <p:spPr>
          <a:xfrm>
            <a:off x="383746" y="1382025"/>
            <a:ext cx="9018587" cy="4810125"/>
          </a:xfrm>
        </p:spPr>
        <p:txBody>
          <a:bodyPr vert="horz" wrap="square" lIns="74295" tIns="37148" rIns="74295" bIns="37148" numCol="1" spcCol="252000" rtlCol="0" anchor="t">
            <a:noAutofit/>
          </a:bodyPr>
          <a:lstStyle/>
          <a:p>
            <a:pPr>
              <a:lnSpc>
                <a:spcPct val="107000"/>
              </a:lnSpc>
              <a:spcAft>
                <a:spcPts val="800"/>
              </a:spcAft>
            </a:pPr>
            <a:r>
              <a:rPr lang="en-GB" sz="1600">
                <a:solidFill>
                  <a:srgbClr val="1E5A71"/>
                </a:solidFill>
                <a:latin typeface="Raleway" panose="020B0503030101060003"/>
                <a:cs typeface="Calibri"/>
              </a:rPr>
              <a:t>In total 1,117 interviews were completed. While the application of quotas at ward level ensured a diverse mix of residents were interviewed, the final dataset was weighted. This weighting eliminated the effect of differential response rates by geography and between demographic groups so that the resulting data is fully representative of the borough. The final data was weighted by ward, age and gender, using  2021 Census population data. </a:t>
            </a:r>
          </a:p>
          <a:p>
            <a:pPr>
              <a:lnSpc>
                <a:spcPct val="107000"/>
              </a:lnSpc>
              <a:spcAft>
                <a:spcPts val="800"/>
              </a:spcAft>
            </a:pPr>
            <a:r>
              <a:rPr lang="en-GB" sz="1600">
                <a:solidFill>
                  <a:srgbClr val="1E5A71"/>
                </a:solidFill>
                <a:latin typeface="Raleway" panose="020B0503030101060003"/>
                <a:cs typeface="Calibri"/>
              </a:rPr>
              <a:t>The sample size of 1,117 means that this dataset has a maximum confidence level of +/-2.9 at the borough level (at a 95% level of confidence). This means that we can say with 95% confidence that the responses reported will be no more than 2.9 percentage-points different than if all residents of the borough were interviewed.</a:t>
            </a:r>
          </a:p>
          <a:p>
            <a:pPr>
              <a:lnSpc>
                <a:spcPct val="107000"/>
              </a:lnSpc>
              <a:spcAft>
                <a:spcPts val="800"/>
              </a:spcAft>
            </a:pPr>
            <a:r>
              <a:rPr lang="en-GB" sz="1600">
                <a:solidFill>
                  <a:srgbClr val="1E5A71"/>
                </a:solidFill>
                <a:latin typeface="Raleway" panose="020B0503030101060003"/>
                <a:cs typeface="Calibri"/>
              </a:rPr>
              <a:t>Sub-group analysis i.e., comparing responses from particular resident groups or from specific locations within the borough will have higher confidence intervals.</a:t>
            </a:r>
          </a:p>
          <a:p>
            <a:pPr>
              <a:lnSpc>
                <a:spcPct val="107000"/>
              </a:lnSpc>
              <a:spcAft>
                <a:spcPts val="800"/>
              </a:spcAft>
            </a:pPr>
            <a:r>
              <a:rPr lang="en-GB" sz="1600">
                <a:solidFill>
                  <a:srgbClr val="1E5A71"/>
                </a:solidFill>
                <a:latin typeface="Raleway" panose="020B0503030101060003"/>
                <a:cs typeface="Calibri"/>
              </a:rPr>
              <a:t>Maximum confidence levels for ethnic group have also been calculated. Those who identify to be of white ethnicity have a sample size of 493 (+/- 4.4 ), those who identify to be of Asian ethnicity have a sample size of 472 (+/- 4.5) and those who identify to be of Black ethnicity have a sample size of 86 (+/-10.6). This means that we can say with 95% confidence that the responses reported will be no more than the reported percentage-points (+/-) different than if all residents of that ethnicity were interviewed.</a:t>
            </a: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6</a:t>
            </a:fld>
            <a:endParaRPr lang="en-GB">
              <a:solidFill>
                <a:srgbClr val="1E5A71"/>
              </a:solidFill>
              <a:latin typeface="Raleway" pitchFamily="2" charset="0"/>
            </a:endParaRPr>
          </a:p>
        </p:txBody>
      </p:sp>
    </p:spTree>
    <p:extLst>
      <p:ext uri="{BB962C8B-B14F-4D97-AF65-F5344CB8AC3E}">
        <p14:creationId xmlns:p14="http://schemas.microsoft.com/office/powerpoint/2010/main" val="1398915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a:t>
            </a:r>
          </a:p>
          <a:p>
            <a:r>
              <a:rPr lang="en-US" sz="1400" b="1">
                <a:solidFill>
                  <a:srgbClr val="4CC9CF"/>
                </a:solidFill>
                <a:latin typeface="Raleway" panose="020B0503030101060003" pitchFamily="34" charset="0"/>
                <a:cs typeface="Arial" panose="020B0604020202020204" pitchFamily="34" charset="0"/>
              </a:rPr>
              <a:t>2023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idx="4294967295"/>
          </p:nvPr>
        </p:nvSpPr>
        <p:spPr>
          <a:xfrm>
            <a:off x="2757172" y="489761"/>
            <a:ext cx="586959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800" b="1">
                <a:solidFill>
                  <a:srgbClr val="319B31"/>
                </a:solidFill>
                <a:latin typeface="Raleway" panose="020B0503030101060003" pitchFamily="34" charset="0"/>
                <a:cs typeface="Arial" panose="020B0604020202020204" pitchFamily="34" charset="0"/>
              </a:rPr>
              <a:t>Methodology – sample profile</a:t>
            </a:r>
          </a:p>
          <a:p>
            <a:pPr defTabSz="742969">
              <a:defRPr/>
            </a:pPr>
            <a:endParaRPr lang="en-GB" sz="1600">
              <a:solidFill>
                <a:srgbClr val="319B31"/>
              </a:solidFill>
              <a:latin typeface="Raleway" panose="020B0503030101060003"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F0B3B39E-9F11-05E4-8D17-48A460598B2D}"/>
              </a:ext>
            </a:extLst>
          </p:cNvPr>
          <p:cNvGraphicFramePr>
            <a:graphicFrameLocks noGrp="1"/>
          </p:cNvGraphicFramePr>
          <p:nvPr>
            <p:extLst>
              <p:ext uri="{D42A27DB-BD31-4B8C-83A1-F6EECF244321}">
                <p14:modId xmlns:p14="http://schemas.microsoft.com/office/powerpoint/2010/main" val="3848223462"/>
              </p:ext>
            </p:extLst>
          </p:nvPr>
        </p:nvGraphicFramePr>
        <p:xfrm>
          <a:off x="383745" y="1625601"/>
          <a:ext cx="1854201" cy="1835730"/>
        </p:xfrm>
        <a:graphic>
          <a:graphicData uri="http://schemas.openxmlformats.org/drawingml/2006/table">
            <a:tbl>
              <a:tblPr firstRow="1">
                <a:tableStyleId>{5C22544A-7EE6-4342-B048-85BDC9FD1C3A}</a:tableStyleId>
              </a:tblPr>
              <a:tblGrid>
                <a:gridCol w="751189">
                  <a:extLst>
                    <a:ext uri="{9D8B030D-6E8A-4147-A177-3AD203B41FA5}">
                      <a16:colId xmlns:a16="http://schemas.microsoft.com/office/drawing/2014/main" val="2952556917"/>
                    </a:ext>
                  </a:extLst>
                </a:gridCol>
                <a:gridCol w="418384">
                  <a:extLst>
                    <a:ext uri="{9D8B030D-6E8A-4147-A177-3AD203B41FA5}">
                      <a16:colId xmlns:a16="http://schemas.microsoft.com/office/drawing/2014/main" val="744723553"/>
                    </a:ext>
                  </a:extLst>
                </a:gridCol>
                <a:gridCol w="684628">
                  <a:extLst>
                    <a:ext uri="{9D8B030D-6E8A-4147-A177-3AD203B41FA5}">
                      <a16:colId xmlns:a16="http://schemas.microsoft.com/office/drawing/2014/main" val="2822884317"/>
                    </a:ext>
                  </a:extLst>
                </a:gridCol>
              </a:tblGrid>
              <a:tr h="203970">
                <a:tc>
                  <a:txBody>
                    <a:bodyPr/>
                    <a:lstStyle/>
                    <a:p>
                      <a:pPr algn="ctr" fontAlgn="b"/>
                      <a:r>
                        <a:rPr lang="en-GB" sz="1100" u="none" strike="noStrike">
                          <a:solidFill>
                            <a:schemeClr val="tx1"/>
                          </a:solidFill>
                          <a:effectLst/>
                          <a:latin typeface="Raleway" pitchFamily="2" charset="0"/>
                        </a:rPr>
                        <a:t>Age</a:t>
                      </a:r>
                      <a:endParaRPr lang="en-GB" sz="1100" b="1"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solidFill>
                            <a:schemeClr val="tx1"/>
                          </a:solidFill>
                          <a:effectLst/>
                          <a:latin typeface="Raleway" pitchFamily="2" charset="0"/>
                        </a:rPr>
                        <a:t>Count</a:t>
                      </a:r>
                      <a:endParaRPr lang="en-GB" sz="1100" b="1"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solidFill>
                            <a:schemeClr val="tx1"/>
                          </a:solidFill>
                          <a:effectLst/>
                          <a:latin typeface="Raleway" pitchFamily="2" charset="0"/>
                        </a:rPr>
                        <a:t>Percent</a:t>
                      </a:r>
                      <a:endParaRPr lang="en-GB" sz="1100" b="1"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1266579"/>
                  </a:ext>
                </a:extLst>
              </a:tr>
              <a:tr h="203970">
                <a:tc>
                  <a:txBody>
                    <a:bodyPr/>
                    <a:lstStyle/>
                    <a:p>
                      <a:pPr algn="ctr" fontAlgn="b"/>
                      <a:r>
                        <a:rPr lang="en-GB" sz="1100" u="none" strike="noStrike">
                          <a:effectLst/>
                          <a:latin typeface="Raleway" pitchFamily="2" charset="0"/>
                        </a:rPr>
                        <a:t>18-27</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213</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23.9%</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2252793"/>
                  </a:ext>
                </a:extLst>
              </a:tr>
              <a:tr h="203970">
                <a:tc>
                  <a:txBody>
                    <a:bodyPr/>
                    <a:lstStyle/>
                    <a:p>
                      <a:pPr algn="ctr" fontAlgn="b"/>
                      <a:r>
                        <a:rPr lang="en-GB" sz="1100" u="none" strike="noStrike">
                          <a:effectLst/>
                          <a:latin typeface="Raleway" pitchFamily="2" charset="0"/>
                        </a:rPr>
                        <a:t>28-37</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274</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30.7%</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019844"/>
                  </a:ext>
                </a:extLst>
              </a:tr>
              <a:tr h="203970">
                <a:tc>
                  <a:txBody>
                    <a:bodyPr/>
                    <a:lstStyle/>
                    <a:p>
                      <a:pPr algn="ctr" fontAlgn="b"/>
                      <a:r>
                        <a:rPr lang="en-GB" sz="1100" u="none" strike="noStrike">
                          <a:effectLst/>
                          <a:latin typeface="Raleway" pitchFamily="2" charset="0"/>
                        </a:rPr>
                        <a:t>38-47</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dirty="0">
                          <a:effectLst/>
                          <a:latin typeface="Raleway" pitchFamily="2" charset="0"/>
                        </a:rPr>
                        <a:t>154</a:t>
                      </a:r>
                      <a:endParaRPr lang="en-GB" sz="1100" b="0" i="0" u="none" strike="noStrike" dirty="0">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17.3%</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053391"/>
                  </a:ext>
                </a:extLst>
              </a:tr>
              <a:tr h="203970">
                <a:tc>
                  <a:txBody>
                    <a:bodyPr/>
                    <a:lstStyle/>
                    <a:p>
                      <a:pPr algn="ctr" fontAlgn="b"/>
                      <a:r>
                        <a:rPr lang="en-GB" sz="1100" u="none" strike="noStrike">
                          <a:effectLst/>
                          <a:latin typeface="Raleway" pitchFamily="2" charset="0"/>
                        </a:rPr>
                        <a:t>48-57</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116</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13.0%</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4651701"/>
                  </a:ext>
                </a:extLst>
              </a:tr>
              <a:tr h="203970">
                <a:tc>
                  <a:txBody>
                    <a:bodyPr/>
                    <a:lstStyle/>
                    <a:p>
                      <a:pPr algn="ctr" fontAlgn="b"/>
                      <a:r>
                        <a:rPr lang="en-GB" sz="1100" u="none" strike="noStrike">
                          <a:effectLst/>
                          <a:latin typeface="Raleway" pitchFamily="2" charset="0"/>
                        </a:rPr>
                        <a:t>58-67</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75</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8.4%</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4293130"/>
                  </a:ext>
                </a:extLst>
              </a:tr>
              <a:tr h="203970">
                <a:tc>
                  <a:txBody>
                    <a:bodyPr/>
                    <a:lstStyle/>
                    <a:p>
                      <a:pPr algn="ctr" fontAlgn="b"/>
                      <a:r>
                        <a:rPr lang="en-GB" sz="1100" u="none" strike="noStrike">
                          <a:effectLst/>
                          <a:latin typeface="Raleway" pitchFamily="2" charset="0"/>
                        </a:rPr>
                        <a:t>68-77</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dirty="0">
                          <a:effectLst/>
                          <a:latin typeface="Raleway" pitchFamily="2" charset="0"/>
                        </a:rPr>
                        <a:t>42</a:t>
                      </a:r>
                      <a:endParaRPr lang="en-GB" sz="1100" b="0" i="0" u="none" strike="noStrike" dirty="0">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4.7%</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8734266"/>
                  </a:ext>
                </a:extLst>
              </a:tr>
              <a:tr h="203970">
                <a:tc>
                  <a:txBody>
                    <a:bodyPr/>
                    <a:lstStyle/>
                    <a:p>
                      <a:pPr algn="ctr" fontAlgn="b"/>
                      <a:r>
                        <a:rPr lang="en-GB" sz="1100" u="none" strike="noStrike">
                          <a:effectLst/>
                          <a:latin typeface="Raleway" pitchFamily="2" charset="0"/>
                        </a:rPr>
                        <a:t>78-87</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17</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1.9%</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0316923"/>
                  </a:ext>
                </a:extLst>
              </a:tr>
              <a:tr h="203970">
                <a:tc>
                  <a:txBody>
                    <a:bodyPr/>
                    <a:lstStyle/>
                    <a:p>
                      <a:pPr algn="ctr" fontAlgn="b"/>
                      <a:r>
                        <a:rPr lang="en-GB" sz="1100" u="none" strike="noStrike">
                          <a:effectLst/>
                          <a:latin typeface="Raleway" pitchFamily="2" charset="0"/>
                        </a:rPr>
                        <a:t>88-97</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1</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dirty="0">
                          <a:effectLst/>
                          <a:latin typeface="Raleway" pitchFamily="2" charset="0"/>
                        </a:rPr>
                        <a:t>0.1%</a:t>
                      </a:r>
                      <a:endParaRPr lang="en-GB" sz="1100" b="0" i="0" u="none" strike="noStrike" dirty="0">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1446220"/>
                  </a:ext>
                </a:extLst>
              </a:tr>
            </a:tbl>
          </a:graphicData>
        </a:graphic>
      </p:graphicFrame>
      <p:graphicFrame>
        <p:nvGraphicFramePr>
          <p:cNvPr id="3" name="Table 2">
            <a:extLst>
              <a:ext uri="{FF2B5EF4-FFF2-40B4-BE49-F238E27FC236}">
                <a16:creationId xmlns:a16="http://schemas.microsoft.com/office/drawing/2014/main" id="{BD880C57-B3F2-604D-275D-B96FDC71FDFE}"/>
              </a:ext>
            </a:extLst>
          </p:cNvPr>
          <p:cNvGraphicFramePr>
            <a:graphicFrameLocks noGrp="1"/>
          </p:cNvGraphicFramePr>
          <p:nvPr>
            <p:extLst>
              <p:ext uri="{D42A27DB-BD31-4B8C-83A1-F6EECF244321}">
                <p14:modId xmlns:p14="http://schemas.microsoft.com/office/powerpoint/2010/main" val="322548602"/>
              </p:ext>
            </p:extLst>
          </p:nvPr>
        </p:nvGraphicFramePr>
        <p:xfrm>
          <a:off x="383745" y="4452661"/>
          <a:ext cx="1854201" cy="1676400"/>
        </p:xfrm>
        <a:graphic>
          <a:graphicData uri="http://schemas.openxmlformats.org/drawingml/2006/table">
            <a:tbl>
              <a:tblPr firstRow="1">
                <a:tableStyleId>{5C22544A-7EE6-4342-B048-85BDC9FD1C3A}</a:tableStyleId>
              </a:tblPr>
              <a:tblGrid>
                <a:gridCol w="751189">
                  <a:extLst>
                    <a:ext uri="{9D8B030D-6E8A-4147-A177-3AD203B41FA5}">
                      <a16:colId xmlns:a16="http://schemas.microsoft.com/office/drawing/2014/main" val="3511417072"/>
                    </a:ext>
                  </a:extLst>
                </a:gridCol>
                <a:gridCol w="418384">
                  <a:extLst>
                    <a:ext uri="{9D8B030D-6E8A-4147-A177-3AD203B41FA5}">
                      <a16:colId xmlns:a16="http://schemas.microsoft.com/office/drawing/2014/main" val="1328221578"/>
                    </a:ext>
                  </a:extLst>
                </a:gridCol>
                <a:gridCol w="684628">
                  <a:extLst>
                    <a:ext uri="{9D8B030D-6E8A-4147-A177-3AD203B41FA5}">
                      <a16:colId xmlns:a16="http://schemas.microsoft.com/office/drawing/2014/main" val="1972505869"/>
                    </a:ext>
                  </a:extLst>
                </a:gridCol>
              </a:tblGrid>
              <a:tr h="0">
                <a:tc>
                  <a:txBody>
                    <a:bodyPr/>
                    <a:lstStyle/>
                    <a:p>
                      <a:pPr algn="ctr" fontAlgn="b"/>
                      <a:r>
                        <a:rPr lang="en-GB" sz="1100" u="none" strike="noStrike">
                          <a:solidFill>
                            <a:schemeClr val="tx1"/>
                          </a:solidFill>
                          <a:effectLst/>
                          <a:latin typeface="Raleway" pitchFamily="2" charset="0"/>
                        </a:rPr>
                        <a:t>Gender</a:t>
                      </a:r>
                      <a:endParaRPr lang="en-GB" sz="1100" b="1"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solidFill>
                            <a:schemeClr val="tx1"/>
                          </a:solidFill>
                          <a:effectLst/>
                          <a:latin typeface="Raleway" pitchFamily="2" charset="0"/>
                        </a:rPr>
                        <a:t>Count</a:t>
                      </a:r>
                      <a:endParaRPr lang="en-GB" sz="1100" b="1"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solidFill>
                            <a:schemeClr val="tx1"/>
                          </a:solidFill>
                          <a:effectLst/>
                          <a:latin typeface="Raleway" pitchFamily="2" charset="0"/>
                        </a:rPr>
                        <a:t>Percent</a:t>
                      </a:r>
                      <a:endParaRPr lang="en-GB" sz="1100" b="1"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7801773"/>
                  </a:ext>
                </a:extLst>
              </a:tr>
              <a:tr h="0">
                <a:tc>
                  <a:txBody>
                    <a:bodyPr/>
                    <a:lstStyle/>
                    <a:p>
                      <a:pPr algn="ctr" fontAlgn="b"/>
                      <a:r>
                        <a:rPr lang="en-GB" sz="1100" u="none" strike="noStrike">
                          <a:effectLst/>
                          <a:latin typeface="Raleway" pitchFamily="2" charset="0"/>
                        </a:rPr>
                        <a:t>Male</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568</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51%</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5894848"/>
                  </a:ext>
                </a:extLst>
              </a:tr>
              <a:tr h="0">
                <a:tc>
                  <a:txBody>
                    <a:bodyPr/>
                    <a:lstStyle/>
                    <a:p>
                      <a:pPr algn="ctr" fontAlgn="b"/>
                      <a:r>
                        <a:rPr lang="en-GB" sz="1100" u="none" strike="noStrike">
                          <a:effectLst/>
                          <a:latin typeface="Raleway" pitchFamily="2" charset="0"/>
                        </a:rPr>
                        <a:t>Female</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549</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49%</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9732334"/>
                  </a:ext>
                </a:extLst>
              </a:tr>
              <a:tr h="0">
                <a:tc>
                  <a:txBody>
                    <a:bodyPr/>
                    <a:lstStyle/>
                    <a:p>
                      <a:pPr algn="ctr" fontAlgn="b"/>
                      <a:r>
                        <a:rPr lang="en-GB" sz="1100" u="none" strike="noStrike">
                          <a:effectLst/>
                          <a:latin typeface="Raleway" pitchFamily="2" charset="0"/>
                        </a:rPr>
                        <a:t>Grand Total</a:t>
                      </a:r>
                      <a:endParaRPr lang="en-GB" sz="1100" b="1"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1,117</a:t>
                      </a:r>
                      <a:endParaRPr lang="en-GB" sz="1100" b="1"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100%</a:t>
                      </a:r>
                      <a:endParaRPr lang="en-GB" sz="1100" b="1"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1781555"/>
                  </a:ext>
                </a:extLst>
              </a:tr>
              <a:tr h="0">
                <a:tc>
                  <a:txBody>
                    <a:bodyPr/>
                    <a:lstStyle/>
                    <a:p>
                      <a:pPr algn="ctr" fontAlgn="b"/>
                      <a:r>
                        <a:rPr lang="en-GB" sz="1100" u="none" strike="noStrike">
                          <a:effectLst/>
                          <a:latin typeface="Raleway" pitchFamily="2" charset="0"/>
                        </a:rPr>
                        <a:t>Sex</a:t>
                      </a:r>
                      <a:endParaRPr lang="en-GB" sz="1100" b="1"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Count</a:t>
                      </a:r>
                      <a:endParaRPr lang="en-GB" sz="1100" b="1"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a:t>
                      </a:r>
                      <a:endParaRPr lang="en-GB" sz="1100" b="1"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9479718"/>
                  </a:ext>
                </a:extLst>
              </a:tr>
              <a:tr h="0">
                <a:tc>
                  <a:txBody>
                    <a:bodyPr/>
                    <a:lstStyle/>
                    <a:p>
                      <a:pPr algn="ctr" fontAlgn="b"/>
                      <a:r>
                        <a:rPr lang="en-GB" sz="1100" u="none" strike="noStrike">
                          <a:effectLst/>
                          <a:latin typeface="Raleway" pitchFamily="2" charset="0"/>
                        </a:rPr>
                        <a:t>Male</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562</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50%</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4541695"/>
                  </a:ext>
                </a:extLst>
              </a:tr>
              <a:tr h="0">
                <a:tc>
                  <a:txBody>
                    <a:bodyPr/>
                    <a:lstStyle/>
                    <a:p>
                      <a:pPr algn="ctr" fontAlgn="b"/>
                      <a:r>
                        <a:rPr lang="en-GB" sz="1100" u="none" strike="noStrike">
                          <a:effectLst/>
                          <a:latin typeface="Raleway" pitchFamily="2" charset="0"/>
                        </a:rPr>
                        <a:t>Female</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543</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49%</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2664534"/>
                  </a:ext>
                </a:extLst>
              </a:tr>
              <a:tr h="0">
                <a:tc>
                  <a:txBody>
                    <a:bodyPr/>
                    <a:lstStyle/>
                    <a:p>
                      <a:pPr algn="ctr" fontAlgn="b"/>
                      <a:r>
                        <a:rPr lang="en-GB" sz="1100" u="none" strike="noStrike">
                          <a:effectLst/>
                          <a:latin typeface="Raleway" pitchFamily="2" charset="0"/>
                        </a:rPr>
                        <a:t>Prefer not to say</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12</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1%</a:t>
                      </a:r>
                      <a:endParaRPr lang="en-GB" sz="1100" b="0" i="0" u="none" strike="noStrike">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1111258"/>
                  </a:ext>
                </a:extLst>
              </a:tr>
            </a:tbl>
          </a:graphicData>
        </a:graphic>
      </p:graphicFrame>
      <p:graphicFrame>
        <p:nvGraphicFramePr>
          <p:cNvPr id="4" name="Table 3">
            <a:extLst>
              <a:ext uri="{FF2B5EF4-FFF2-40B4-BE49-F238E27FC236}">
                <a16:creationId xmlns:a16="http://schemas.microsoft.com/office/drawing/2014/main" id="{37A2A540-8562-7B13-FE5B-ADB703E12704}"/>
              </a:ext>
            </a:extLst>
          </p:cNvPr>
          <p:cNvGraphicFramePr>
            <a:graphicFrameLocks noGrp="1"/>
          </p:cNvGraphicFramePr>
          <p:nvPr>
            <p:extLst>
              <p:ext uri="{D42A27DB-BD31-4B8C-83A1-F6EECF244321}">
                <p14:modId xmlns:p14="http://schemas.microsoft.com/office/powerpoint/2010/main" val="3100450414"/>
              </p:ext>
            </p:extLst>
          </p:nvPr>
        </p:nvGraphicFramePr>
        <p:xfrm>
          <a:off x="2549763" y="1625601"/>
          <a:ext cx="4287135" cy="4517975"/>
        </p:xfrm>
        <a:graphic>
          <a:graphicData uri="http://schemas.openxmlformats.org/drawingml/2006/table">
            <a:tbl>
              <a:tblPr firstRow="1">
                <a:tableStyleId>{5C22544A-7EE6-4342-B048-85BDC9FD1C3A}</a:tableStyleId>
              </a:tblPr>
              <a:tblGrid>
                <a:gridCol w="3018963">
                  <a:extLst>
                    <a:ext uri="{9D8B030D-6E8A-4147-A177-3AD203B41FA5}">
                      <a16:colId xmlns:a16="http://schemas.microsoft.com/office/drawing/2014/main" val="67077733"/>
                    </a:ext>
                  </a:extLst>
                </a:gridCol>
                <a:gridCol w="637968">
                  <a:extLst>
                    <a:ext uri="{9D8B030D-6E8A-4147-A177-3AD203B41FA5}">
                      <a16:colId xmlns:a16="http://schemas.microsoft.com/office/drawing/2014/main" val="396798330"/>
                    </a:ext>
                  </a:extLst>
                </a:gridCol>
                <a:gridCol w="630204">
                  <a:extLst>
                    <a:ext uri="{9D8B030D-6E8A-4147-A177-3AD203B41FA5}">
                      <a16:colId xmlns:a16="http://schemas.microsoft.com/office/drawing/2014/main" val="1005984040"/>
                    </a:ext>
                  </a:extLst>
                </a:gridCol>
              </a:tblGrid>
              <a:tr h="180719">
                <a:tc>
                  <a:txBody>
                    <a:bodyPr/>
                    <a:lstStyle/>
                    <a:p>
                      <a:pPr algn="ctr" fontAlgn="b"/>
                      <a:r>
                        <a:rPr lang="en-GB" sz="1100" u="none" strike="noStrike">
                          <a:solidFill>
                            <a:schemeClr val="tx1"/>
                          </a:solidFill>
                          <a:effectLst/>
                          <a:latin typeface="Raleway" pitchFamily="2" charset="0"/>
                        </a:rPr>
                        <a:t>How would you describe your ethnic group?</a:t>
                      </a:r>
                      <a:endParaRPr lang="en-GB" sz="1100" b="1"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solidFill>
                            <a:schemeClr val="tx1"/>
                          </a:solidFill>
                          <a:effectLst/>
                          <a:latin typeface="Raleway" pitchFamily="2" charset="0"/>
                        </a:rPr>
                        <a:t>Count</a:t>
                      </a:r>
                      <a:endParaRPr lang="en-GB" sz="1100" b="1"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solidFill>
                            <a:schemeClr val="tx1"/>
                          </a:solidFill>
                          <a:effectLst/>
                          <a:latin typeface="Raleway" pitchFamily="2" charset="0"/>
                        </a:rPr>
                        <a:t>Percent</a:t>
                      </a:r>
                      <a:endParaRPr lang="en-GB" sz="1100" b="1"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9166703"/>
                  </a:ext>
                </a:extLst>
              </a:tr>
              <a:tr h="180719">
                <a:tc>
                  <a:txBody>
                    <a:bodyPr/>
                    <a:lstStyle/>
                    <a:p>
                      <a:pPr algn="ctr" fontAlgn="b"/>
                      <a:r>
                        <a:rPr lang="en-GB" sz="1100" u="none" strike="noStrike">
                          <a:effectLst/>
                          <a:latin typeface="Raleway"/>
                        </a:rPr>
                        <a:t>Asian: Bangladeshi</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350</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31.3%</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085099"/>
                  </a:ext>
                </a:extLst>
              </a:tr>
              <a:tr h="180719">
                <a:tc>
                  <a:txBody>
                    <a:bodyPr/>
                    <a:lstStyle/>
                    <a:p>
                      <a:pPr algn="ctr" fontAlgn="b"/>
                      <a:r>
                        <a:rPr lang="en-GB" sz="1100" u="none" strike="noStrike">
                          <a:effectLst/>
                          <a:latin typeface="Raleway"/>
                        </a:rPr>
                        <a:t>White: British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338</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30.3%</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9033156"/>
                  </a:ext>
                </a:extLst>
              </a:tr>
              <a:tr h="180719">
                <a:tc>
                  <a:txBody>
                    <a:bodyPr/>
                    <a:lstStyle/>
                    <a:p>
                      <a:pPr algn="ctr" fontAlgn="b"/>
                      <a:r>
                        <a:rPr lang="en-GB" sz="1100" u="none" strike="noStrike">
                          <a:effectLst/>
                          <a:latin typeface="Raleway"/>
                        </a:rPr>
                        <a:t>White: Any other White background</a:t>
                      </a:r>
                      <a:endParaRPr lang="en-GB" sz="1100" b="0" i="0" u="none" strike="noStrike">
                        <a:solidFill>
                          <a:srgbClr val="000000"/>
                        </a:solidFill>
                        <a:effectLst/>
                        <a:latin typeface="Ralewa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141</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12.6%</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7313940"/>
                  </a:ext>
                </a:extLst>
              </a:tr>
              <a:tr h="180719">
                <a:tc>
                  <a:txBody>
                    <a:bodyPr/>
                    <a:lstStyle/>
                    <a:p>
                      <a:pPr algn="ctr" fontAlgn="b"/>
                      <a:r>
                        <a:rPr lang="en-GB" sz="1100" u="none" strike="noStrike">
                          <a:effectLst/>
                          <a:latin typeface="Raleway"/>
                        </a:rPr>
                        <a:t>Asian: Indian</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53</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4.7%</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0837017"/>
                  </a:ext>
                </a:extLst>
              </a:tr>
              <a:tr h="180719">
                <a:tc>
                  <a:txBody>
                    <a:bodyPr/>
                    <a:lstStyle/>
                    <a:p>
                      <a:pPr algn="ctr" fontAlgn="b"/>
                      <a:r>
                        <a:rPr lang="en-GB" sz="1100" u="none" strike="noStrike">
                          <a:effectLst/>
                          <a:latin typeface="Raleway"/>
                        </a:rPr>
                        <a:t>Black: African</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49</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4.4%</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9013414"/>
                  </a:ext>
                </a:extLst>
              </a:tr>
              <a:tr h="180719">
                <a:tc>
                  <a:txBody>
                    <a:bodyPr/>
                    <a:lstStyle/>
                    <a:p>
                      <a:pPr algn="ctr" fontAlgn="b"/>
                      <a:r>
                        <a:rPr lang="en-GB" sz="1100" u="none" strike="noStrike">
                          <a:effectLst/>
                          <a:latin typeface="Raleway"/>
                        </a:rPr>
                        <a:t>Asian: Chinese</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30</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2.7%</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9019382"/>
                  </a:ext>
                </a:extLst>
              </a:tr>
              <a:tr h="180719">
                <a:tc>
                  <a:txBody>
                    <a:bodyPr/>
                    <a:lstStyle/>
                    <a:p>
                      <a:pPr algn="ctr" fontAlgn="b"/>
                      <a:r>
                        <a:rPr lang="en-GB" sz="1100" u="none" strike="noStrike">
                          <a:effectLst/>
                          <a:latin typeface="Raleway"/>
                        </a:rPr>
                        <a:t>Asian: Any other Asian background</a:t>
                      </a:r>
                      <a:endParaRPr lang="en-GB" sz="1100" b="0" i="0" u="none" strike="noStrike">
                        <a:solidFill>
                          <a:srgbClr val="000000"/>
                        </a:solidFill>
                        <a:effectLst/>
                        <a:latin typeface="Ralewa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28</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2.5%</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1878729"/>
                  </a:ext>
                </a:extLst>
              </a:tr>
              <a:tr h="180719">
                <a:tc>
                  <a:txBody>
                    <a:bodyPr/>
                    <a:lstStyle/>
                    <a:p>
                      <a:pPr algn="ctr" fontAlgn="b"/>
                      <a:r>
                        <a:rPr lang="en-GB" sz="1100" u="none" strike="noStrike">
                          <a:effectLst/>
                          <a:latin typeface="Raleway"/>
                        </a:rPr>
                        <a:t>Black: Caribbean</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25</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2.2%</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2782764"/>
                  </a:ext>
                </a:extLst>
              </a:tr>
              <a:tr h="180719">
                <a:tc>
                  <a:txBody>
                    <a:bodyPr/>
                    <a:lstStyle/>
                    <a:p>
                      <a:pPr algn="ctr" fontAlgn="b"/>
                      <a:r>
                        <a:rPr lang="en-GB" sz="1100" u="none" strike="noStrike">
                          <a:effectLst/>
                          <a:latin typeface="Raleway" pitchFamily="2" charset="0"/>
                        </a:rPr>
                        <a:t>Prefer not to say</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21</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1.9%</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9177367"/>
                  </a:ext>
                </a:extLst>
              </a:tr>
              <a:tr h="180719">
                <a:tc>
                  <a:txBody>
                    <a:bodyPr/>
                    <a:lstStyle/>
                    <a:p>
                      <a:pPr algn="ctr" fontAlgn="b"/>
                      <a:r>
                        <a:rPr lang="en-GB" sz="1100" u="none" strike="noStrike">
                          <a:effectLst/>
                          <a:latin typeface="Raleway" pitchFamily="2" charset="0"/>
                        </a:rPr>
                        <a:t>Other: Any other background</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17</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1.5%</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6679437"/>
                  </a:ext>
                </a:extLst>
              </a:tr>
              <a:tr h="180719">
                <a:tc>
                  <a:txBody>
                    <a:bodyPr/>
                    <a:lstStyle/>
                    <a:p>
                      <a:pPr algn="ctr" fontAlgn="b"/>
                      <a:r>
                        <a:rPr lang="en-GB" sz="1100" u="none" strike="noStrike">
                          <a:effectLst/>
                          <a:latin typeface="Raleway" pitchFamily="2" charset="0"/>
                        </a:rPr>
                        <a:t>White: Irish</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9</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0.8%</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3667411"/>
                  </a:ext>
                </a:extLst>
              </a:tr>
              <a:tr h="180719">
                <a:tc>
                  <a:txBody>
                    <a:bodyPr/>
                    <a:lstStyle/>
                    <a:p>
                      <a:pPr algn="ctr" fontAlgn="b"/>
                      <a:r>
                        <a:rPr lang="en-GB" sz="1100" u="none" strike="noStrike" dirty="0">
                          <a:effectLst/>
                          <a:latin typeface="Raleway" pitchFamily="2" charset="0"/>
                        </a:rPr>
                        <a:t>Mixed: Any other Mixed background</a:t>
                      </a:r>
                      <a:endParaRPr lang="en-GB" sz="1100" b="0" i="0" u="none" strike="noStrike" dirty="0">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8</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0.7%</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5410777"/>
                  </a:ext>
                </a:extLst>
              </a:tr>
              <a:tr h="180719">
                <a:tc>
                  <a:txBody>
                    <a:bodyPr/>
                    <a:lstStyle/>
                    <a:p>
                      <a:pPr algn="ctr" fontAlgn="b"/>
                      <a:r>
                        <a:rPr lang="en-GB" sz="1100" u="none" strike="noStrike">
                          <a:effectLst/>
                          <a:latin typeface="Raleway"/>
                        </a:rPr>
                        <a:t>Black: Somali</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8</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0.7%</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6786458"/>
                  </a:ext>
                </a:extLst>
              </a:tr>
              <a:tr h="180719">
                <a:tc>
                  <a:txBody>
                    <a:bodyPr/>
                    <a:lstStyle/>
                    <a:p>
                      <a:pPr algn="ctr" fontAlgn="b"/>
                      <a:r>
                        <a:rPr lang="en-GB" sz="1100" u="none" strike="noStrike">
                          <a:effectLst/>
                          <a:latin typeface="Raleway" pitchFamily="2" charset="0"/>
                        </a:rPr>
                        <a:t>Mixed: White and Asian</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7</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0.6%</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5742054"/>
                  </a:ext>
                </a:extLst>
              </a:tr>
              <a:tr h="180719">
                <a:tc>
                  <a:txBody>
                    <a:bodyPr/>
                    <a:lstStyle/>
                    <a:p>
                      <a:pPr algn="ctr" fontAlgn="b"/>
                      <a:r>
                        <a:rPr lang="en-GB" sz="1100" u="none" strike="noStrike">
                          <a:effectLst/>
                          <a:latin typeface="Raleway" pitchFamily="2" charset="0"/>
                        </a:rPr>
                        <a:t>Asian: Vietnamese</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6</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0.5%</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6776092"/>
                  </a:ext>
                </a:extLst>
              </a:tr>
              <a:tr h="180719">
                <a:tc>
                  <a:txBody>
                    <a:bodyPr/>
                    <a:lstStyle/>
                    <a:p>
                      <a:pPr algn="ctr" fontAlgn="b"/>
                      <a:r>
                        <a:rPr lang="en-GB" sz="1100" u="none" strike="noStrike">
                          <a:effectLst/>
                          <a:latin typeface="Raleway" pitchFamily="2" charset="0"/>
                        </a:rPr>
                        <a:t>White: Gypsy / Roma</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4</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0.4%</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3081327"/>
                  </a:ext>
                </a:extLst>
              </a:tr>
              <a:tr h="180719">
                <a:tc>
                  <a:txBody>
                    <a:bodyPr/>
                    <a:lstStyle/>
                    <a:p>
                      <a:pPr algn="ctr" fontAlgn="b"/>
                      <a:r>
                        <a:rPr lang="en-GB" sz="1100" u="none" strike="noStrike">
                          <a:effectLst/>
                          <a:latin typeface="Raleway" pitchFamily="2" charset="0"/>
                        </a:rPr>
                        <a:t>White and Black Caribbean</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5</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0.4%</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2769090"/>
                  </a:ext>
                </a:extLst>
              </a:tr>
              <a:tr h="180719">
                <a:tc>
                  <a:txBody>
                    <a:bodyPr/>
                    <a:lstStyle/>
                    <a:p>
                      <a:pPr algn="ctr" fontAlgn="b"/>
                      <a:r>
                        <a:rPr lang="en-GB" sz="1100" u="none" strike="noStrike">
                          <a:effectLst/>
                          <a:latin typeface="Raleway" pitchFamily="2" charset="0"/>
                        </a:rPr>
                        <a:t>White and Black African</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5</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0.4%</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5265259"/>
                  </a:ext>
                </a:extLst>
              </a:tr>
              <a:tr h="180719">
                <a:tc>
                  <a:txBody>
                    <a:bodyPr/>
                    <a:lstStyle/>
                    <a:p>
                      <a:pPr algn="ctr" fontAlgn="b"/>
                      <a:r>
                        <a:rPr lang="en-GB" sz="1100" u="none" strike="noStrike">
                          <a:effectLst/>
                          <a:latin typeface="Raleway" pitchFamily="2" charset="0"/>
                        </a:rPr>
                        <a:t>Asian: Pakistani</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5</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0.4%</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0063093"/>
                  </a:ext>
                </a:extLst>
              </a:tr>
              <a:tr h="361438">
                <a:tc>
                  <a:txBody>
                    <a:bodyPr/>
                    <a:lstStyle/>
                    <a:p>
                      <a:pPr algn="ctr" fontAlgn="b"/>
                      <a:r>
                        <a:rPr lang="en-GB" sz="1100" u="none" strike="noStrike">
                          <a:effectLst/>
                          <a:latin typeface="Raleway" pitchFamily="2" charset="0"/>
                        </a:rPr>
                        <a:t>Black: any other Black / African / Caribbean background</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4</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0.4%</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9040060"/>
                  </a:ext>
                </a:extLst>
              </a:tr>
              <a:tr h="180719">
                <a:tc>
                  <a:txBody>
                    <a:bodyPr/>
                    <a:lstStyle/>
                    <a:p>
                      <a:pPr algn="ctr" fontAlgn="b"/>
                      <a:r>
                        <a:rPr lang="en-GB" sz="1100" u="none" strike="noStrike">
                          <a:effectLst/>
                          <a:latin typeface="Raleway" pitchFamily="2" charset="0"/>
                        </a:rPr>
                        <a:t>Other: Arab</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3</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0.3%</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6191469"/>
                  </a:ext>
                </a:extLst>
              </a:tr>
              <a:tr h="180719">
                <a:tc>
                  <a:txBody>
                    <a:bodyPr/>
                    <a:lstStyle/>
                    <a:p>
                      <a:pPr algn="ctr" fontAlgn="b"/>
                      <a:r>
                        <a:rPr lang="en-GB" sz="1100" u="none" strike="noStrike">
                          <a:effectLst/>
                          <a:latin typeface="Raleway" pitchFamily="2" charset="0"/>
                        </a:rPr>
                        <a:t>White: traveller of Irish background</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1</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0.1%</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5811674"/>
                  </a:ext>
                </a:extLst>
              </a:tr>
              <a:tr h="180719">
                <a:tc>
                  <a:txBody>
                    <a:bodyPr/>
                    <a:lstStyle/>
                    <a:p>
                      <a:pPr algn="ctr" fontAlgn="b"/>
                      <a:r>
                        <a:rPr lang="en-GB" sz="1100" u="none" strike="noStrike">
                          <a:effectLst/>
                          <a:latin typeface="Raleway" pitchFamily="2" charset="0"/>
                        </a:rPr>
                        <a:t>Total</a:t>
                      </a:r>
                      <a:endParaRPr lang="en-GB" sz="1100" b="1"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1,117</a:t>
                      </a:r>
                      <a:endParaRPr lang="en-GB" sz="1100" b="1"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dirty="0">
                          <a:effectLst/>
                          <a:latin typeface="Raleway" pitchFamily="2" charset="0"/>
                        </a:rPr>
                        <a:t>100%</a:t>
                      </a:r>
                      <a:endParaRPr lang="en-GB" sz="1100" b="1" i="0" u="none" strike="noStrike" dirty="0">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141714"/>
                  </a:ext>
                </a:extLst>
              </a:tr>
            </a:tbl>
          </a:graphicData>
        </a:graphic>
      </p:graphicFrame>
      <p:graphicFrame>
        <p:nvGraphicFramePr>
          <p:cNvPr id="6" name="Table 5">
            <a:extLst>
              <a:ext uri="{FF2B5EF4-FFF2-40B4-BE49-F238E27FC236}">
                <a16:creationId xmlns:a16="http://schemas.microsoft.com/office/drawing/2014/main" id="{82B9C83E-4771-384C-AE87-2B1630A7E12C}"/>
              </a:ext>
            </a:extLst>
          </p:cNvPr>
          <p:cNvGraphicFramePr>
            <a:graphicFrameLocks noGrp="1"/>
          </p:cNvGraphicFramePr>
          <p:nvPr>
            <p:extLst>
              <p:ext uri="{D42A27DB-BD31-4B8C-83A1-F6EECF244321}">
                <p14:modId xmlns:p14="http://schemas.microsoft.com/office/powerpoint/2010/main" val="2154993797"/>
              </p:ext>
            </p:extLst>
          </p:nvPr>
        </p:nvGraphicFramePr>
        <p:xfrm>
          <a:off x="6996113" y="1625601"/>
          <a:ext cx="2718038" cy="2673930"/>
        </p:xfrm>
        <a:graphic>
          <a:graphicData uri="http://schemas.openxmlformats.org/drawingml/2006/table">
            <a:tbl>
              <a:tblPr firstRow="1">
                <a:tableStyleId>{5C22544A-7EE6-4342-B048-85BDC9FD1C3A}</a:tableStyleId>
              </a:tblPr>
              <a:tblGrid>
                <a:gridCol w="1711789">
                  <a:extLst>
                    <a:ext uri="{9D8B030D-6E8A-4147-A177-3AD203B41FA5}">
                      <a16:colId xmlns:a16="http://schemas.microsoft.com/office/drawing/2014/main" val="744488013"/>
                    </a:ext>
                  </a:extLst>
                </a:gridCol>
                <a:gridCol w="414147">
                  <a:extLst>
                    <a:ext uri="{9D8B030D-6E8A-4147-A177-3AD203B41FA5}">
                      <a16:colId xmlns:a16="http://schemas.microsoft.com/office/drawing/2014/main" val="1208740772"/>
                    </a:ext>
                  </a:extLst>
                </a:gridCol>
                <a:gridCol w="592102">
                  <a:extLst>
                    <a:ext uri="{9D8B030D-6E8A-4147-A177-3AD203B41FA5}">
                      <a16:colId xmlns:a16="http://schemas.microsoft.com/office/drawing/2014/main" val="1099839898"/>
                    </a:ext>
                  </a:extLst>
                </a:gridCol>
              </a:tblGrid>
              <a:tr h="381990">
                <a:tc>
                  <a:txBody>
                    <a:bodyPr/>
                    <a:lstStyle/>
                    <a:p>
                      <a:pPr algn="ctr" fontAlgn="b"/>
                      <a:r>
                        <a:rPr lang="en-GB" sz="1100" u="none" strike="noStrike">
                          <a:solidFill>
                            <a:schemeClr val="tx1"/>
                          </a:solidFill>
                          <a:effectLst/>
                          <a:latin typeface="Raleway" pitchFamily="2" charset="0"/>
                        </a:rPr>
                        <a:t>What is your religion or belief?</a:t>
                      </a:r>
                      <a:endParaRPr lang="en-GB" sz="1100" b="1"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solidFill>
                            <a:schemeClr val="tx1"/>
                          </a:solidFill>
                          <a:effectLst/>
                          <a:latin typeface="Raleway" pitchFamily="2" charset="0"/>
                        </a:rPr>
                        <a:t>Count</a:t>
                      </a:r>
                      <a:endParaRPr lang="en-GB" sz="1100" b="1"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solidFill>
                            <a:schemeClr val="tx1"/>
                          </a:solidFill>
                          <a:effectLst/>
                          <a:latin typeface="Raleway" pitchFamily="2" charset="0"/>
                        </a:rPr>
                        <a:t>Percent</a:t>
                      </a:r>
                      <a:endParaRPr lang="en-GB" sz="1100" b="1"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5172088"/>
                  </a:ext>
                </a:extLst>
              </a:tr>
              <a:tr h="190995">
                <a:tc>
                  <a:txBody>
                    <a:bodyPr/>
                    <a:lstStyle/>
                    <a:p>
                      <a:pPr algn="ctr" fontAlgn="b"/>
                      <a:r>
                        <a:rPr lang="en-GB" sz="1100" u="none" strike="noStrike">
                          <a:effectLst/>
                          <a:latin typeface="Raleway" pitchFamily="2" charset="0"/>
                        </a:rPr>
                        <a:t>Muslim</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399</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35.7%</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728284"/>
                  </a:ext>
                </a:extLst>
              </a:tr>
              <a:tr h="190995">
                <a:tc>
                  <a:txBody>
                    <a:bodyPr/>
                    <a:lstStyle/>
                    <a:p>
                      <a:pPr algn="ctr" fontAlgn="b"/>
                      <a:r>
                        <a:rPr lang="en-GB" sz="1100" u="none" strike="noStrike">
                          <a:effectLst/>
                          <a:latin typeface="Raleway" pitchFamily="2" charset="0"/>
                        </a:rPr>
                        <a:t>No religion or belief</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312</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27.9%</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1304220"/>
                  </a:ext>
                </a:extLst>
              </a:tr>
              <a:tr h="190995">
                <a:tc>
                  <a:txBody>
                    <a:bodyPr/>
                    <a:lstStyle/>
                    <a:p>
                      <a:pPr algn="ctr" fontAlgn="b"/>
                      <a:r>
                        <a:rPr lang="en-GB" sz="1100" u="none" strike="noStrike">
                          <a:effectLst/>
                          <a:latin typeface="Raleway" pitchFamily="2" charset="0"/>
                        </a:rPr>
                        <a:t>Christian</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263</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23.5%</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4178358"/>
                  </a:ext>
                </a:extLst>
              </a:tr>
              <a:tr h="190995">
                <a:tc>
                  <a:txBody>
                    <a:bodyPr/>
                    <a:lstStyle/>
                    <a:p>
                      <a:pPr algn="ctr" fontAlgn="b"/>
                      <a:r>
                        <a:rPr lang="en-GB" sz="1100" u="none" strike="noStrike">
                          <a:effectLst/>
                          <a:latin typeface="Raleway" pitchFamily="2" charset="0"/>
                        </a:rPr>
                        <a:t>Prefer not to say</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69</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6.2%</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9122514"/>
                  </a:ext>
                </a:extLst>
              </a:tr>
              <a:tr h="190995">
                <a:tc>
                  <a:txBody>
                    <a:bodyPr/>
                    <a:lstStyle/>
                    <a:p>
                      <a:pPr algn="ctr" fontAlgn="b"/>
                      <a:r>
                        <a:rPr lang="en-GB" sz="1100" u="none" strike="noStrike">
                          <a:effectLst/>
                          <a:latin typeface="Raleway" pitchFamily="2" charset="0"/>
                        </a:rPr>
                        <a:t>Hindu</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36</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3.2%</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7619336"/>
                  </a:ext>
                </a:extLst>
              </a:tr>
              <a:tr h="190995">
                <a:tc>
                  <a:txBody>
                    <a:bodyPr/>
                    <a:lstStyle/>
                    <a:p>
                      <a:pPr algn="ctr" fontAlgn="b"/>
                      <a:r>
                        <a:rPr lang="en-GB" sz="1100" u="none" strike="noStrike">
                          <a:effectLst/>
                          <a:latin typeface="Raleway" pitchFamily="2" charset="0"/>
                        </a:rPr>
                        <a:t>Agnostic</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17</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1.5%</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8837579"/>
                  </a:ext>
                </a:extLst>
              </a:tr>
              <a:tr h="190995">
                <a:tc>
                  <a:txBody>
                    <a:bodyPr/>
                    <a:lstStyle/>
                    <a:p>
                      <a:pPr algn="ctr" fontAlgn="b"/>
                      <a:r>
                        <a:rPr lang="en-GB" sz="1100" u="none" strike="noStrike">
                          <a:effectLst/>
                          <a:latin typeface="Raleway" pitchFamily="2" charset="0"/>
                        </a:rPr>
                        <a:t>Buddhist</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7</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0.6%</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8298677"/>
                  </a:ext>
                </a:extLst>
              </a:tr>
              <a:tr h="190995">
                <a:tc>
                  <a:txBody>
                    <a:bodyPr/>
                    <a:lstStyle/>
                    <a:p>
                      <a:pPr algn="ctr" fontAlgn="b"/>
                      <a:r>
                        <a:rPr lang="en-GB" sz="1100" u="none" strike="noStrike">
                          <a:effectLst/>
                          <a:latin typeface="Raleway" pitchFamily="2" charset="0"/>
                        </a:rPr>
                        <a:t>Jewish</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5</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0.4%</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13150"/>
                  </a:ext>
                </a:extLst>
              </a:tr>
              <a:tr h="190995">
                <a:tc>
                  <a:txBody>
                    <a:bodyPr/>
                    <a:lstStyle/>
                    <a:p>
                      <a:pPr algn="ctr" fontAlgn="b"/>
                      <a:r>
                        <a:rPr lang="en-GB" sz="1100" u="none" strike="noStrike">
                          <a:effectLst/>
                          <a:latin typeface="Raleway" pitchFamily="2" charset="0"/>
                        </a:rPr>
                        <a:t>Prefer to self-describe</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3</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0.3%</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4082611"/>
                  </a:ext>
                </a:extLst>
              </a:tr>
              <a:tr h="190995">
                <a:tc>
                  <a:txBody>
                    <a:bodyPr/>
                    <a:lstStyle/>
                    <a:p>
                      <a:pPr algn="ctr" fontAlgn="b"/>
                      <a:r>
                        <a:rPr lang="en-GB" sz="1100" u="none" strike="noStrike">
                          <a:effectLst/>
                          <a:latin typeface="Raleway" pitchFamily="2" charset="0"/>
                        </a:rPr>
                        <a:t>Sikh</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2</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0.2%</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3260971"/>
                  </a:ext>
                </a:extLst>
              </a:tr>
              <a:tr h="190995">
                <a:tc>
                  <a:txBody>
                    <a:bodyPr/>
                    <a:lstStyle/>
                    <a:p>
                      <a:pPr algn="ctr" fontAlgn="b"/>
                      <a:r>
                        <a:rPr lang="en-GB" sz="1100" u="none" strike="noStrike">
                          <a:effectLst/>
                          <a:latin typeface="Raleway" pitchFamily="2" charset="0"/>
                        </a:rPr>
                        <a:t>Humanist</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2</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0.2%</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049499"/>
                  </a:ext>
                </a:extLst>
              </a:tr>
              <a:tr h="190995">
                <a:tc>
                  <a:txBody>
                    <a:bodyPr/>
                    <a:lstStyle/>
                    <a:p>
                      <a:pPr algn="ctr" fontAlgn="b"/>
                      <a:r>
                        <a:rPr lang="en-GB" sz="1100" u="none" strike="noStrike">
                          <a:effectLst/>
                          <a:latin typeface="Raleway" pitchFamily="2" charset="0"/>
                        </a:rPr>
                        <a:t>Don't know</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2</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dirty="0">
                          <a:effectLst/>
                          <a:latin typeface="Raleway" pitchFamily="2" charset="0"/>
                        </a:rPr>
                        <a:t>0.2%</a:t>
                      </a:r>
                      <a:endParaRPr lang="en-GB" sz="1100" b="0" i="0" u="none" strike="noStrike" dirty="0">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5592986"/>
                  </a:ext>
                </a:extLst>
              </a:tr>
            </a:tbl>
          </a:graphicData>
        </a:graphic>
      </p:graphicFrame>
      <p:graphicFrame>
        <p:nvGraphicFramePr>
          <p:cNvPr id="7" name="Table 6">
            <a:extLst>
              <a:ext uri="{FF2B5EF4-FFF2-40B4-BE49-F238E27FC236}">
                <a16:creationId xmlns:a16="http://schemas.microsoft.com/office/drawing/2014/main" id="{923E0B70-34CF-58FA-9925-1240532127D5}"/>
              </a:ext>
            </a:extLst>
          </p:cNvPr>
          <p:cNvGraphicFramePr>
            <a:graphicFrameLocks noGrp="1"/>
          </p:cNvGraphicFramePr>
          <p:nvPr>
            <p:extLst>
              <p:ext uri="{D42A27DB-BD31-4B8C-83A1-F6EECF244321}">
                <p14:modId xmlns:p14="http://schemas.microsoft.com/office/powerpoint/2010/main" val="630234466"/>
              </p:ext>
            </p:extLst>
          </p:nvPr>
        </p:nvGraphicFramePr>
        <p:xfrm>
          <a:off x="6996113" y="4452661"/>
          <a:ext cx="2718037" cy="2011680"/>
        </p:xfrm>
        <a:graphic>
          <a:graphicData uri="http://schemas.openxmlformats.org/drawingml/2006/table">
            <a:tbl>
              <a:tblPr firstRow="1">
                <a:tableStyleId>{5C22544A-7EE6-4342-B048-85BDC9FD1C3A}</a:tableStyleId>
              </a:tblPr>
              <a:tblGrid>
                <a:gridCol w="1697721">
                  <a:extLst>
                    <a:ext uri="{9D8B030D-6E8A-4147-A177-3AD203B41FA5}">
                      <a16:colId xmlns:a16="http://schemas.microsoft.com/office/drawing/2014/main" val="3155240074"/>
                    </a:ext>
                  </a:extLst>
                </a:gridCol>
                <a:gridCol w="481611">
                  <a:extLst>
                    <a:ext uri="{9D8B030D-6E8A-4147-A177-3AD203B41FA5}">
                      <a16:colId xmlns:a16="http://schemas.microsoft.com/office/drawing/2014/main" val="4164433379"/>
                    </a:ext>
                  </a:extLst>
                </a:gridCol>
                <a:gridCol w="538705">
                  <a:extLst>
                    <a:ext uri="{9D8B030D-6E8A-4147-A177-3AD203B41FA5}">
                      <a16:colId xmlns:a16="http://schemas.microsoft.com/office/drawing/2014/main" val="2147110095"/>
                    </a:ext>
                  </a:extLst>
                </a:gridCol>
              </a:tblGrid>
              <a:tr h="0">
                <a:tc>
                  <a:txBody>
                    <a:bodyPr/>
                    <a:lstStyle/>
                    <a:p>
                      <a:pPr algn="ctr" fontAlgn="b"/>
                      <a:r>
                        <a:rPr lang="en-GB" sz="1100" u="none" strike="noStrike">
                          <a:solidFill>
                            <a:schemeClr val="tx1"/>
                          </a:solidFill>
                          <a:effectLst/>
                          <a:latin typeface="Raleway" pitchFamily="2" charset="0"/>
                        </a:rPr>
                        <a:t>Do you own or rent your current home?</a:t>
                      </a:r>
                      <a:endParaRPr lang="en-GB" sz="1100" b="1"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solidFill>
                            <a:schemeClr val="tx1"/>
                          </a:solidFill>
                          <a:effectLst/>
                          <a:latin typeface="Raleway" pitchFamily="2" charset="0"/>
                        </a:rPr>
                        <a:t>Count</a:t>
                      </a:r>
                      <a:endParaRPr lang="en-GB" sz="1100" b="1"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solidFill>
                            <a:schemeClr val="tx1"/>
                          </a:solidFill>
                          <a:effectLst/>
                          <a:latin typeface="Raleway" pitchFamily="2" charset="0"/>
                        </a:rPr>
                        <a:t>Percent</a:t>
                      </a:r>
                      <a:endParaRPr lang="en-GB" sz="1100" b="1" i="0" u="none" strike="noStrike">
                        <a:solidFill>
                          <a:schemeClr val="tx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5453773"/>
                  </a:ext>
                </a:extLst>
              </a:tr>
              <a:tr h="0">
                <a:tc>
                  <a:txBody>
                    <a:bodyPr/>
                    <a:lstStyle/>
                    <a:p>
                      <a:pPr algn="ctr" fontAlgn="b"/>
                      <a:r>
                        <a:rPr lang="en-GB" sz="1100" u="none" strike="noStrike">
                          <a:effectLst/>
                          <a:latin typeface="Raleway" pitchFamily="2" charset="0"/>
                        </a:rPr>
                        <a:t>Rent privately</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375</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34%</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0540168"/>
                  </a:ext>
                </a:extLst>
              </a:tr>
              <a:tr h="0">
                <a:tc>
                  <a:txBody>
                    <a:bodyPr/>
                    <a:lstStyle/>
                    <a:p>
                      <a:pPr algn="ctr" fontAlgn="b"/>
                      <a:r>
                        <a:rPr lang="en-GB" sz="1100" u="none" strike="noStrike">
                          <a:effectLst/>
                          <a:latin typeface="Raleway" pitchFamily="2" charset="0"/>
                        </a:rPr>
                        <a:t>Housing association</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267</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24%</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2750356"/>
                  </a:ext>
                </a:extLst>
              </a:tr>
              <a:tr h="0">
                <a:tc>
                  <a:txBody>
                    <a:bodyPr/>
                    <a:lstStyle/>
                    <a:p>
                      <a:pPr algn="ctr" fontAlgn="b"/>
                      <a:r>
                        <a:rPr lang="en-GB" sz="1100" u="none" strike="noStrike">
                          <a:effectLst/>
                          <a:latin typeface="Raleway" pitchFamily="2" charset="0"/>
                        </a:rPr>
                        <a:t>Rent from council / through Tower Hamlets Homes</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201</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18%</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2681878"/>
                  </a:ext>
                </a:extLst>
              </a:tr>
              <a:tr h="0">
                <a:tc>
                  <a:txBody>
                    <a:bodyPr/>
                    <a:lstStyle/>
                    <a:p>
                      <a:pPr algn="ctr" fontAlgn="b"/>
                      <a:r>
                        <a:rPr lang="en-GB" sz="1100" u="none" strike="noStrike">
                          <a:effectLst/>
                          <a:latin typeface="Raleway" pitchFamily="2" charset="0"/>
                        </a:rPr>
                        <a:t>Owner occupier</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dirty="0">
                          <a:effectLst/>
                          <a:latin typeface="Raleway" pitchFamily="2" charset="0"/>
                        </a:rPr>
                        <a:t>183</a:t>
                      </a:r>
                      <a:endParaRPr lang="en-GB" sz="1100" b="0" i="0" u="none" strike="noStrike" dirty="0">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16%</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5302505"/>
                  </a:ext>
                </a:extLst>
              </a:tr>
              <a:tr h="0">
                <a:tc>
                  <a:txBody>
                    <a:bodyPr/>
                    <a:lstStyle/>
                    <a:p>
                      <a:pPr algn="ctr" fontAlgn="b"/>
                      <a:r>
                        <a:rPr lang="en-GB" sz="1100" u="none" strike="noStrike">
                          <a:effectLst/>
                          <a:latin typeface="Raleway" pitchFamily="2" charset="0"/>
                        </a:rPr>
                        <a:t>Shared Ownership (part own, part rent)</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32</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3%</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7674299"/>
                  </a:ext>
                </a:extLst>
              </a:tr>
              <a:tr h="0">
                <a:tc>
                  <a:txBody>
                    <a:bodyPr/>
                    <a:lstStyle/>
                    <a:p>
                      <a:pPr algn="ctr" fontAlgn="b"/>
                      <a:r>
                        <a:rPr lang="en-GB" sz="1100" u="none" strike="noStrike">
                          <a:effectLst/>
                          <a:latin typeface="Raleway" pitchFamily="2" charset="0"/>
                        </a:rPr>
                        <a:t>Other</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30</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3%</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2503488"/>
                  </a:ext>
                </a:extLst>
              </a:tr>
              <a:tr h="0">
                <a:tc>
                  <a:txBody>
                    <a:bodyPr/>
                    <a:lstStyle/>
                    <a:p>
                      <a:pPr algn="ctr" fontAlgn="b"/>
                      <a:r>
                        <a:rPr lang="en-GB" sz="1100" u="none" strike="noStrike">
                          <a:effectLst/>
                          <a:latin typeface="Raleway" pitchFamily="2" charset="0"/>
                        </a:rPr>
                        <a:t>Prefer not to say</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a:effectLst/>
                          <a:latin typeface="Raleway" pitchFamily="2" charset="0"/>
                        </a:rPr>
                        <a:t>29</a:t>
                      </a:r>
                      <a:endParaRPr lang="en-GB" sz="1100" b="0" i="0" u="none" strike="noStrike">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u="none" strike="noStrike" dirty="0">
                          <a:effectLst/>
                          <a:latin typeface="Raleway" pitchFamily="2" charset="0"/>
                        </a:rPr>
                        <a:t>3%</a:t>
                      </a:r>
                      <a:endParaRPr lang="en-GB" sz="1100" b="0" i="0" u="none" strike="noStrike" dirty="0">
                        <a:solidFill>
                          <a:srgbClr val="000000"/>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297416"/>
                  </a:ext>
                </a:extLst>
              </a:tr>
            </a:tbl>
          </a:graphicData>
        </a:graphic>
      </p:graphicFrame>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smtClean="0"/>
              <a:pPr/>
              <a:t>7</a:t>
            </a:fld>
            <a:endParaRPr lang="en-GB">
              <a:solidFill>
                <a:srgbClr val="1E5A71"/>
              </a:solidFill>
              <a:latin typeface="Raleway" pitchFamily="2" charset="0"/>
            </a:endParaRPr>
          </a:p>
        </p:txBody>
      </p:sp>
    </p:spTree>
    <p:extLst>
      <p:ext uri="{BB962C8B-B14F-4D97-AF65-F5344CB8AC3E}">
        <p14:creationId xmlns:p14="http://schemas.microsoft.com/office/powerpoint/2010/main" val="874214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417909" y="509719"/>
            <a:ext cx="2131854" cy="736694"/>
          </a:xfrm>
          <a:prstGeom prst="rect">
            <a:avLst/>
          </a:prstGeom>
        </p:spPr>
        <p:txBody>
          <a:bodyPr vert="horz" lIns="74295" tIns="37148" rIns="74295" bIns="37148"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a:t>
            </a:r>
          </a:p>
          <a:p>
            <a:r>
              <a:rPr lang="en-US" sz="1400" b="1">
                <a:solidFill>
                  <a:srgbClr val="4CC9CF"/>
                </a:solidFill>
                <a:latin typeface="Raleway" panose="020B0503030101060003" pitchFamily="34" charset="0"/>
                <a:cs typeface="Arial" panose="020B0604020202020204" pitchFamily="34" charset="0"/>
              </a:rPr>
              <a:t>2023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p:nvPr>
        </p:nvSpPr>
        <p:spPr>
          <a:xfrm>
            <a:off x="2691132"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800" b="1">
                <a:solidFill>
                  <a:srgbClr val="319B31"/>
                </a:solidFill>
                <a:latin typeface="Raleway" panose="020B0503030101060003" pitchFamily="34" charset="0"/>
                <a:cs typeface="Arial" panose="020B0604020202020204" pitchFamily="34" charset="0"/>
              </a:rPr>
              <a:t>How the findings are presented</a:t>
            </a:r>
            <a:endParaRPr lang="en-GB" sz="2800">
              <a:solidFill>
                <a:srgbClr val="319B31"/>
              </a:solidFill>
              <a:latin typeface="Raleway" panose="020B0503030101060003"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D977D9B-B3B9-41A2-B3B3-E2EF1AA392B2}"/>
              </a:ext>
            </a:extLst>
          </p:cNvPr>
          <p:cNvSpPr txBox="1">
            <a:spLocks/>
          </p:cNvSpPr>
          <p:nvPr/>
        </p:nvSpPr>
        <p:spPr>
          <a:xfrm>
            <a:off x="484982" y="1330237"/>
            <a:ext cx="9018587" cy="4810125"/>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a:solidFill>
                  <a:srgbClr val="1E5A71"/>
                </a:solidFill>
                <a:latin typeface="Raleway" panose="020B0503030101060003"/>
                <a:ea typeface="Calibri"/>
                <a:cs typeface="Calibri"/>
              </a:rPr>
              <a:t>Where results are presented as a total, e.g. Sum Positive, the number given is all the positive responses added together. The sum positive/sum good etc. is the way that these numbers have been grouped and presented in past editions of the ARS; presenting in this way provides continuity. </a:t>
            </a:r>
          </a:p>
          <a:p>
            <a:pPr lvl="1">
              <a:lnSpc>
                <a:spcPct val="100000"/>
              </a:lnSpc>
              <a:buFont typeface="Courier New" panose="02070309020205020404" pitchFamily="49" charset="0"/>
              <a:buChar char="­"/>
            </a:pPr>
            <a:r>
              <a:rPr lang="en-US" sz="1600">
                <a:solidFill>
                  <a:srgbClr val="1E5A71"/>
                </a:solidFill>
                <a:latin typeface="Raleway" panose="020B0503030101060003"/>
                <a:ea typeface="Calibri"/>
                <a:cs typeface="Calibri"/>
              </a:rPr>
              <a:t>For example, </a:t>
            </a:r>
            <a:r>
              <a:rPr lang="en-GB" sz="1600">
                <a:solidFill>
                  <a:srgbClr val="1E5A71"/>
                </a:solidFill>
                <a:latin typeface="Raleway" panose="020B0503030101060003"/>
                <a:ea typeface="Calibri"/>
                <a:cs typeface="Calibri"/>
              </a:rPr>
              <a:t>Q2 To what extent do you think these statements apply to your Borough… My council is doing a good job: A great deal 5%, To some extent 51% will be a Sum good of 56%.</a:t>
            </a:r>
          </a:p>
          <a:p>
            <a:pPr>
              <a:lnSpc>
                <a:spcPct val="100000"/>
              </a:lnSpc>
            </a:pPr>
            <a:endParaRPr lang="en-US" sz="2200">
              <a:solidFill>
                <a:srgbClr val="1E5A71"/>
              </a:solidFill>
              <a:latin typeface="Raleway" panose="020B0503030101060003"/>
              <a:ea typeface="Calibri"/>
              <a:cs typeface="Calibri"/>
            </a:endParaRPr>
          </a:p>
          <a:p>
            <a:pPr>
              <a:lnSpc>
                <a:spcPct val="100000"/>
              </a:lnSpc>
            </a:pPr>
            <a:endParaRPr lang="en-US">
              <a:solidFill>
                <a:srgbClr val="1E5A71"/>
              </a:solidFill>
              <a:latin typeface="Raleway" panose="020B0503030101060003"/>
              <a:ea typeface="Calibri" panose="020F0502020204030204" pitchFamily="34" charset="0"/>
              <a:cs typeface="Calibri" panose="020F0502020204030204" pitchFamily="34" charset="0"/>
            </a:endParaRPr>
          </a:p>
        </p:txBody>
      </p:sp>
      <p:sp>
        <p:nvSpPr>
          <p:cNvPr id="20" name="Slide Number Placeholder 4">
            <a:extLst>
              <a:ext uri="{FF2B5EF4-FFF2-40B4-BE49-F238E27FC236}">
                <a16:creationId xmlns:a16="http://schemas.microsoft.com/office/drawing/2014/main" id="{F6F9A791-72BF-4CF6-90F2-686B777D2CB7}"/>
              </a:ext>
            </a:extLst>
          </p:cNvPr>
          <p:cNvSpPr>
            <a:spLocks noGrp="1"/>
          </p:cNvSpPr>
          <p:nvPr>
            <p:ph type="sldNum" sz="quarter" idx="12"/>
          </p:nvPr>
        </p:nvSpPr>
        <p:spPr>
          <a:xfrm>
            <a:off x="6996113" y="6356352"/>
            <a:ext cx="2228850" cy="365125"/>
          </a:xfrm>
        </p:spPr>
        <p:txBody>
          <a:bodyPr/>
          <a:lstStyle/>
          <a:p>
            <a:fld id="{36D6C52B-B35D-4819-BB38-B93C26330C57}" type="slidenum">
              <a:rPr lang="en-GB" smtClean="0">
                <a:solidFill>
                  <a:srgbClr val="1E5A71"/>
                </a:solidFill>
                <a:latin typeface="Raleway" pitchFamily="2" charset="0"/>
              </a:rPr>
              <a:t>8</a:t>
            </a:fld>
            <a:endParaRPr lang="en-GB">
              <a:solidFill>
                <a:srgbClr val="1E5A71"/>
              </a:solidFill>
              <a:latin typeface="Raleway" pitchFamily="2" charset="0"/>
            </a:endParaRPr>
          </a:p>
        </p:txBody>
      </p:sp>
    </p:spTree>
    <p:extLst>
      <p:ext uri="{BB962C8B-B14F-4D97-AF65-F5344CB8AC3E}">
        <p14:creationId xmlns:p14="http://schemas.microsoft.com/office/powerpoint/2010/main" val="3441912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417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a:t>
            </a:r>
          </a:p>
          <a:p>
            <a:r>
              <a:rPr lang="en-US" sz="1400" b="1">
                <a:solidFill>
                  <a:srgbClr val="4CC9CF"/>
                </a:solidFill>
                <a:latin typeface="Raleway" panose="020B0503030101060003" pitchFamily="34" charset="0"/>
                <a:cs typeface="Arial" panose="020B0604020202020204" pitchFamily="34" charset="0"/>
              </a:rPr>
              <a:t>2023 results</a:t>
            </a: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2757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457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2757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457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05" y="438638"/>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p:nvPr>
        </p:nvSpPr>
        <p:spPr>
          <a:xfrm>
            <a:off x="2705200"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3600" b="1">
                <a:solidFill>
                  <a:srgbClr val="319B31"/>
                </a:solidFill>
                <a:latin typeface="Raleway"/>
                <a:cs typeface="Arial"/>
              </a:rPr>
              <a:t>Summary</a:t>
            </a:r>
            <a:endParaRPr lang="en-GB" sz="3600">
              <a:solidFill>
                <a:srgbClr val="319B31"/>
              </a:solidFill>
              <a:latin typeface="Raleway" panose="020B0503030101060003"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D977D9B-B3B9-41A2-B3B3-E2EF1AA392B2}"/>
              </a:ext>
            </a:extLst>
          </p:cNvPr>
          <p:cNvSpPr txBox="1">
            <a:spLocks/>
          </p:cNvSpPr>
          <p:nvPr/>
        </p:nvSpPr>
        <p:spPr>
          <a:xfrm>
            <a:off x="484982" y="1330237"/>
            <a:ext cx="9018587" cy="5391240"/>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a:solidFill>
                  <a:srgbClr val="1E5A71"/>
                </a:solidFill>
                <a:latin typeface="Raleway" panose="020B0503030101060003"/>
                <a:ea typeface="Calibri" panose="020F0502020204030204" pitchFamily="34" charset="0"/>
                <a:cs typeface="Calibri" panose="020F0502020204030204" pitchFamily="34" charset="0"/>
              </a:rPr>
              <a:t>Satisfaction with local area up 8 points – 70% to 78% and above national benchmark (76%).</a:t>
            </a:r>
            <a:endParaRPr lang="en-US"/>
          </a:p>
          <a:p>
            <a:pPr>
              <a:lnSpc>
                <a:spcPct val="100000"/>
              </a:lnSpc>
            </a:pPr>
            <a:r>
              <a:rPr lang="en-GB" sz="2000">
                <a:solidFill>
                  <a:srgbClr val="1E5A71"/>
                </a:solidFill>
                <a:latin typeface="Raleway" panose="020B0503030101060003"/>
                <a:ea typeface="Calibri" panose="020F0502020204030204" pitchFamily="34" charset="0"/>
                <a:cs typeface="Calibri" panose="020F0502020204030204" pitchFamily="34" charset="0"/>
              </a:rPr>
              <a:t>Residents’ perception of the Borough as a place where people from different backgrounds get on well together increased (78% to 87%).</a:t>
            </a:r>
          </a:p>
          <a:p>
            <a:pPr>
              <a:lnSpc>
                <a:spcPct val="100000"/>
              </a:lnSpc>
            </a:pPr>
            <a:r>
              <a:rPr lang="en-GB" sz="2000">
                <a:solidFill>
                  <a:srgbClr val="1E5A71"/>
                </a:solidFill>
                <a:latin typeface="Raleway" panose="020B0503030101060003"/>
                <a:ea typeface="Calibri" panose="020F0502020204030204" pitchFamily="34" charset="0"/>
                <a:cs typeface="Calibri" panose="020F0502020204030204" pitchFamily="34" charset="0"/>
              </a:rPr>
              <a:t>Despite a challenging period for the public sector overall satisfaction with the council remains about the same </a:t>
            </a:r>
            <a:r>
              <a:rPr lang="en-GB" sz="2000">
                <a:solidFill>
                  <a:schemeClr val="accent5">
                    <a:lumMod val="50000"/>
                  </a:schemeClr>
                </a:solidFill>
                <a:latin typeface="Raleway" panose="020B0503030101060003"/>
                <a:ea typeface="Calibri" panose="020F0502020204030204" pitchFamily="34" charset="0"/>
                <a:cs typeface="Calibri" panose="020F0502020204030204" pitchFamily="34" charset="0"/>
              </a:rPr>
              <a:t>compared to </a:t>
            </a:r>
            <a:r>
              <a:rPr lang="en-GB" sz="2000">
                <a:solidFill>
                  <a:srgbClr val="1E5A71"/>
                </a:solidFill>
                <a:latin typeface="Raleway" panose="020B0503030101060003"/>
                <a:ea typeface="Calibri" panose="020F0502020204030204" pitchFamily="34" charset="0"/>
                <a:cs typeface="Calibri" panose="020F0502020204030204" pitchFamily="34" charset="0"/>
              </a:rPr>
              <a:t>2019 (60% to 63%, not statistically significant).</a:t>
            </a:r>
            <a:r>
              <a:rPr lang="en-GB" sz="2000">
                <a:solidFill>
                  <a:schemeClr val="accent5">
                    <a:lumMod val="50000"/>
                  </a:schemeClr>
                </a:solidFill>
                <a:latin typeface="Raleway" panose="020B0503030101060003"/>
                <a:ea typeface="Calibri" panose="020F0502020204030204" pitchFamily="34" charset="0"/>
                <a:cs typeface="Calibri" panose="020F0502020204030204" pitchFamily="34" charset="0"/>
              </a:rPr>
              <a:t> </a:t>
            </a:r>
            <a:endParaRPr lang="en-GB" sz="20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r>
              <a:rPr lang="en-US" sz="2000">
                <a:solidFill>
                  <a:srgbClr val="1E5A71"/>
                </a:solidFill>
                <a:latin typeface="Raleway" panose="020B0503030101060003"/>
                <a:ea typeface="Calibri" panose="020F0502020204030204" pitchFamily="34" charset="0"/>
                <a:cs typeface="Calibri"/>
              </a:rPr>
              <a:t>Concern about crime remains high, but residents' worries about various types of ASB in their local areas is down.</a:t>
            </a:r>
          </a:p>
          <a:p>
            <a:pPr>
              <a:lnSpc>
                <a:spcPct val="100000"/>
              </a:lnSpc>
            </a:pPr>
            <a:r>
              <a:rPr lang="en-US" sz="2000">
                <a:solidFill>
                  <a:srgbClr val="1E5A71"/>
                </a:solidFill>
                <a:latin typeface="Raleway" panose="020B0503030101060003"/>
                <a:ea typeface="Calibri" panose="020F0502020204030204" pitchFamily="34" charset="0"/>
                <a:cs typeface="Calibri"/>
              </a:rPr>
              <a:t>Almost all services show statistically significant improvement among users e.g. the positive sentiment of users of parking services is up 19 percentage points compared to 2019.</a:t>
            </a:r>
          </a:p>
          <a:p>
            <a:pPr>
              <a:lnSpc>
                <a:spcPct val="100000"/>
              </a:lnSpc>
            </a:pPr>
            <a:r>
              <a:rPr lang="en-US" sz="2000">
                <a:solidFill>
                  <a:srgbClr val="1E5A71"/>
                </a:solidFill>
                <a:latin typeface="Raleway" panose="020B0503030101060003"/>
                <a:ea typeface="Calibri" panose="020F0502020204030204" pitchFamily="34" charset="0"/>
                <a:cs typeface="Calibri"/>
              </a:rPr>
              <a:t>Many areas see significant increases in those who say they Don’t Know. To the question "</a:t>
            </a:r>
            <a:r>
              <a:rPr lang="en-GB" sz="2000">
                <a:solidFill>
                  <a:srgbClr val="1E5A71"/>
                </a:solidFill>
                <a:latin typeface="Raleway" panose="020B0503030101060003"/>
                <a:ea typeface="Calibri" panose="020F0502020204030204" pitchFamily="34" charset="0"/>
                <a:cs typeface="Calibri"/>
              </a:rPr>
              <a:t>My council is efficient and well run" the Sum positive is down 12 %points, Don’t Knows are up 9 %points.</a:t>
            </a:r>
          </a:p>
          <a:p>
            <a:pPr>
              <a:lnSpc>
                <a:spcPct val="100000"/>
              </a:lnSpc>
            </a:pPr>
            <a:endParaRPr lang="en-US" sz="24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endParaRPr lang="en-US" sz="24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endParaRPr lang="en-US" sz="24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endParaRPr lang="en-US" sz="24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endParaRPr lang="en-US" sz="2400">
              <a:solidFill>
                <a:srgbClr val="1E5A71"/>
              </a:solidFill>
              <a:latin typeface="Raleway" panose="020B0503030101060003"/>
              <a:ea typeface="Calibri" panose="020F0502020204030204" pitchFamily="34" charset="0"/>
              <a:cs typeface="Calibri" panose="020F0502020204030204" pitchFamily="34" charset="0"/>
            </a:endParaRPr>
          </a:p>
        </p:txBody>
      </p:sp>
      <p:sp>
        <p:nvSpPr>
          <p:cNvPr id="20" name="Slide Number Placeholder 4">
            <a:extLst>
              <a:ext uri="{FF2B5EF4-FFF2-40B4-BE49-F238E27FC236}">
                <a16:creationId xmlns:a16="http://schemas.microsoft.com/office/drawing/2014/main" id="{F6F9A791-72BF-4CF6-90F2-686B777D2CB7}"/>
              </a:ext>
            </a:extLst>
          </p:cNvPr>
          <p:cNvSpPr>
            <a:spLocks noGrp="1"/>
          </p:cNvSpPr>
          <p:nvPr>
            <p:ph type="sldNum" sz="quarter" idx="12"/>
          </p:nvPr>
        </p:nvSpPr>
        <p:spPr>
          <a:xfrm>
            <a:off x="6996113" y="6356352"/>
            <a:ext cx="2228850" cy="365125"/>
          </a:xfrm>
        </p:spPr>
        <p:txBody>
          <a:bodyPr/>
          <a:lstStyle/>
          <a:p>
            <a:fld id="{36D6C52B-B35D-4819-BB38-B93C26330C57}" type="slidenum">
              <a:rPr lang="en-GB" smtClean="0">
                <a:solidFill>
                  <a:srgbClr val="1E5A71"/>
                </a:solidFill>
                <a:latin typeface="Raleway" pitchFamily="2" charset="0"/>
              </a:rPr>
              <a:t>9</a:t>
            </a:fld>
            <a:endParaRPr lang="en-GB">
              <a:solidFill>
                <a:srgbClr val="1E5A71"/>
              </a:solidFill>
              <a:latin typeface="Raleway" pitchFamily="2" charset="0"/>
            </a:endParaRPr>
          </a:p>
        </p:txBody>
      </p:sp>
    </p:spTree>
    <p:extLst>
      <p:ext uri="{BB962C8B-B14F-4D97-AF65-F5344CB8AC3E}">
        <p14:creationId xmlns:p14="http://schemas.microsoft.com/office/powerpoint/2010/main" val="108763877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BTH PPT theme">
  <a:themeElements>
    <a:clrScheme name="LBTH Colours">
      <a:dk1>
        <a:srgbClr val="00445E"/>
      </a:dk1>
      <a:lt1>
        <a:srgbClr val="FFFFFF"/>
      </a:lt1>
      <a:dk2>
        <a:srgbClr val="00B2BB"/>
      </a:dk2>
      <a:lt2>
        <a:srgbClr val="BBD034"/>
      </a:lt2>
      <a:accent1>
        <a:srgbClr val="E62154"/>
      </a:accent1>
      <a:accent2>
        <a:srgbClr val="F7A823"/>
      </a:accent2>
      <a:accent3>
        <a:srgbClr val="E5E000"/>
      </a:accent3>
      <a:accent4>
        <a:srgbClr val="AF137E"/>
      </a:accent4>
      <a:accent5>
        <a:srgbClr val="E94E1B"/>
      </a:accent5>
      <a:accent6>
        <a:srgbClr val="92C256"/>
      </a:accent6>
      <a:hlink>
        <a:srgbClr val="0000FF"/>
      </a:hlink>
      <a:folHlink>
        <a:srgbClr val="800080"/>
      </a:folHlink>
    </a:clrScheme>
    <a:fontScheme name="Custom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TH PPT theme" id="{8690AB46-57C9-486D-8051-A8FCF98A9542}" vid="{7F942EB9-57AC-446A-B234-44AFCCC3DB4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c4fd612-b8fd-4431-89e1-4f01f34de54a">
      <UserInfo>
        <DisplayName>Sharon Godman</DisplayName>
        <AccountId>84</AccountId>
        <AccountType/>
      </UserInfo>
      <UserInfo>
        <DisplayName>Will Tuckley</DisplayName>
        <AccountId>194</AccountId>
        <AccountType/>
      </UserInfo>
      <UserInfo>
        <DisplayName>David Courcoux</DisplayName>
        <AccountId>134</AccountId>
        <AccountType/>
      </UserInfo>
      <UserInfo>
        <DisplayName>Andreas Christophorou</DisplayName>
        <AccountId>196</AccountId>
        <AccountType/>
      </UserInfo>
    </SharedWithUsers>
    <TaxCatchAll xmlns="ec4fd612-b8fd-4431-89e1-4f01f34de54a" xsi:nil="true"/>
    <lcf76f155ced4ddcb4097134ff3c332f xmlns="3be3469a-a164-4c9a-9ae2-3f88bf996ce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FB32EB6DCB9B488EB0A1577DA9391B" ma:contentTypeVersion="13" ma:contentTypeDescription="Create a new document." ma:contentTypeScope="" ma:versionID="fc613eae28a6e40414d2070b928694be">
  <xsd:schema xmlns:xsd="http://www.w3.org/2001/XMLSchema" xmlns:xs="http://www.w3.org/2001/XMLSchema" xmlns:p="http://schemas.microsoft.com/office/2006/metadata/properties" xmlns:ns2="3be3469a-a164-4c9a-9ae2-3f88bf996ce0" xmlns:ns3="ec4fd612-b8fd-4431-89e1-4f01f34de54a" targetNamespace="http://schemas.microsoft.com/office/2006/metadata/properties" ma:root="true" ma:fieldsID="bfe6409299c57600ff42c9a62cfcbc3a" ns2:_="" ns3:_="">
    <xsd:import namespace="3be3469a-a164-4c9a-9ae2-3f88bf996ce0"/>
    <xsd:import namespace="ec4fd612-b8fd-4431-89e1-4f01f34de5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e3469a-a164-4c9a-9ae2-3f88bf996c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77725aa-a115-4173-8de3-4bc35a24622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4fd612-b8fd-4431-89e1-4f01f34de5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7a734a3-18f2-4afc-8a28-5916ba056d01}" ma:internalName="TaxCatchAll" ma:showField="CatchAllData" ma:web="ec4fd612-b8fd-4431-89e1-4f01f34de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8ADC5A-807F-42B2-92C7-50F51D6D3270}">
  <ds:schemaRefs>
    <ds:schemaRef ds:uri="http://purl.org/dc/terms/"/>
    <ds:schemaRef ds:uri="http://purl.org/dc/elements/1.1/"/>
    <ds:schemaRef ds:uri="http://schemas.microsoft.com/office/2006/metadata/properties"/>
    <ds:schemaRef ds:uri="http://schemas.openxmlformats.org/package/2006/metadata/core-properties"/>
    <ds:schemaRef ds:uri="ec4fd612-b8fd-4431-89e1-4f01f34de54a"/>
    <ds:schemaRef ds:uri="http://purl.org/dc/dcmitype/"/>
    <ds:schemaRef ds:uri="http://schemas.microsoft.com/office/infopath/2007/PartnerControls"/>
    <ds:schemaRef ds:uri="http://schemas.microsoft.com/office/2006/documentManagement/types"/>
    <ds:schemaRef ds:uri="3be3469a-a164-4c9a-9ae2-3f88bf996ce0"/>
    <ds:schemaRef ds:uri="http://www.w3.org/XML/1998/namespace"/>
  </ds:schemaRefs>
</ds:datastoreItem>
</file>

<file path=customXml/itemProps2.xml><?xml version="1.0" encoding="utf-8"?>
<ds:datastoreItem xmlns:ds="http://schemas.openxmlformats.org/officeDocument/2006/customXml" ds:itemID="{78AC92BE-7F65-4AD4-9C31-5651DA116B67}">
  <ds:schemaRefs>
    <ds:schemaRef ds:uri="http://schemas.microsoft.com/sharepoint/v3/contenttype/forms"/>
  </ds:schemaRefs>
</ds:datastoreItem>
</file>

<file path=customXml/itemProps3.xml><?xml version="1.0" encoding="utf-8"?>
<ds:datastoreItem xmlns:ds="http://schemas.openxmlformats.org/officeDocument/2006/customXml" ds:itemID="{7A87F220-31F8-403B-8C67-84146B95FE63}">
  <ds:schemaRefs>
    <ds:schemaRef ds:uri="3be3469a-a164-4c9a-9ae2-3f88bf996ce0"/>
    <ds:schemaRef ds:uri="ec4fd612-b8fd-4431-89e1-4f01f34de5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TotalTime>
  <Words>5741</Words>
  <Application>Microsoft Office PowerPoint</Application>
  <PresentationFormat>A4 Paper (210x297 mm)</PresentationFormat>
  <Paragraphs>1208</Paragraphs>
  <Slides>32</Slides>
  <Notes>32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Calibri</vt:lpstr>
      <vt:lpstr>Calibri Light</vt:lpstr>
      <vt:lpstr>Courier New</vt:lpstr>
      <vt:lpstr>Raleway</vt:lpstr>
      <vt:lpstr>Raleway-Medium</vt:lpstr>
      <vt:lpstr>1_Office Theme</vt:lpstr>
      <vt:lpstr>LBTH PPT theme</vt:lpstr>
      <vt:lpstr>Tower Hamlets Annual Resident Survey 2023</vt:lpstr>
      <vt:lpstr>Introduction</vt:lpstr>
      <vt:lpstr>About the survey</vt:lpstr>
      <vt:lpstr>Methodology 1 </vt:lpstr>
      <vt:lpstr>Methodology 2 </vt:lpstr>
      <vt:lpstr>Methodology 3 </vt:lpstr>
      <vt:lpstr>Methodology – sample profile </vt:lpstr>
      <vt:lpstr>How the findings are presented</vt:lpstr>
      <vt:lpstr>Summary</vt:lpstr>
      <vt:lpstr>Findings </vt:lpstr>
      <vt:lpstr>Findings – benchmarking against LGA</vt:lpstr>
      <vt:lpstr>Findings - change over time All these findings are statistically significant</vt:lpstr>
      <vt:lpstr>Findings - change over time</vt:lpstr>
      <vt:lpstr>Findings 1 </vt:lpstr>
      <vt:lpstr>Benchmarking questions - results The table shows the % of residents giving a positive response to each question and the % of ‘Don’t Knows’.</vt:lpstr>
      <vt:lpstr>Findings 2 </vt:lpstr>
      <vt:lpstr>Findings – services 2023 All residents’ views of services</vt:lpstr>
      <vt:lpstr>Findings – services 2019 to 2023 All residents’ views of services</vt:lpstr>
      <vt:lpstr>Findings – service users only</vt:lpstr>
      <vt:lpstr>Findings – service users views over time</vt:lpstr>
      <vt:lpstr>Findings 3 </vt:lpstr>
      <vt:lpstr>Findings: Personal concerns</vt:lpstr>
      <vt:lpstr>Findings: Personal concerns 2019/2023</vt:lpstr>
      <vt:lpstr>Findings: Personal concerns – cost of living</vt:lpstr>
      <vt:lpstr>Key context: Personal concerns In answer to which three of these are you PERSONALLY most concerned about?</vt:lpstr>
      <vt:lpstr>Findings – key context: Personal concerns In answer to which three of these are you PERSONALLY most concerned about?</vt:lpstr>
      <vt:lpstr>Findings: Personal concerns – cost of living LIFT data from May</vt:lpstr>
      <vt:lpstr>Analysis </vt:lpstr>
      <vt:lpstr>Analysis - summary </vt:lpstr>
      <vt:lpstr>Analysis - context </vt:lpstr>
      <vt:lpstr>Analysis - demographics </vt:lpstr>
      <vt:lpstr>Analysis – exploring linkages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Resident Survey</dc:title>
  <dc:creator>Mike Pickin</dc:creator>
  <cp:lastModifiedBy>Phillip Nduoyo</cp:lastModifiedBy>
  <cp:revision>2</cp:revision>
  <cp:lastPrinted>2023-07-26T13:09:09Z</cp:lastPrinted>
  <dcterms:created xsi:type="dcterms:W3CDTF">2020-02-07T11:14:16Z</dcterms:created>
  <dcterms:modified xsi:type="dcterms:W3CDTF">2023-10-17T11:26:33Z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0x010100E9FB32EB6DCB9B488EB0A1577DA9391B</vt:lpwstr>
  </property>
  <property fmtid="{D5CDD505-2E9C-101B-9397-08002B2CF9AE}" pid="3" name="xd_Signature">
    <vt:bool>false</vt:bool>
  </property>
  <property fmtid="{D5CDD505-2E9C-101B-9397-08002B2CF9AE}" pid="4" name="SharedWithUsers">
    <vt:lpwstr>84;#Sharon Godman;#194;#Will Tuckley;#134;#David Courcoux;#196;#Andreas Christophorou</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