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5" r:id="rId5"/>
  </p:sldMasterIdLst>
  <p:notesMasterIdLst>
    <p:notesMasterId r:id="rId46"/>
  </p:notesMasterIdLst>
  <p:sldIdLst>
    <p:sldId id="391" r:id="rId6"/>
    <p:sldId id="580" r:id="rId7"/>
    <p:sldId id="4629" r:id="rId8"/>
    <p:sldId id="583" r:id="rId9"/>
    <p:sldId id="501" r:id="rId10"/>
    <p:sldId id="4635" r:id="rId11"/>
    <p:sldId id="552" r:id="rId12"/>
    <p:sldId id="4653" r:id="rId13"/>
    <p:sldId id="4646" r:id="rId14"/>
    <p:sldId id="4658" r:id="rId15"/>
    <p:sldId id="4656" r:id="rId16"/>
    <p:sldId id="4665" r:id="rId17"/>
    <p:sldId id="4666" r:id="rId18"/>
    <p:sldId id="4647" r:id="rId19"/>
    <p:sldId id="4634" r:id="rId20"/>
    <p:sldId id="573" r:id="rId21"/>
    <p:sldId id="4631" r:id="rId22"/>
    <p:sldId id="576" r:id="rId23"/>
    <p:sldId id="4637" r:id="rId24"/>
    <p:sldId id="4648" r:id="rId25"/>
    <p:sldId id="548" r:id="rId26"/>
    <p:sldId id="557" r:id="rId27"/>
    <p:sldId id="4649" r:id="rId28"/>
    <p:sldId id="4632" r:id="rId29"/>
    <p:sldId id="578" r:id="rId30"/>
    <p:sldId id="565" r:id="rId31"/>
    <p:sldId id="4633" r:id="rId32"/>
    <p:sldId id="4650" r:id="rId33"/>
    <p:sldId id="516" r:id="rId34"/>
    <p:sldId id="524" r:id="rId35"/>
    <p:sldId id="4654" r:id="rId36"/>
    <p:sldId id="4655" r:id="rId37"/>
    <p:sldId id="4651" r:id="rId38"/>
    <p:sldId id="522" r:id="rId39"/>
    <p:sldId id="581" r:id="rId40"/>
    <p:sldId id="584" r:id="rId41"/>
    <p:sldId id="4652" r:id="rId42"/>
    <p:sldId id="523" r:id="rId43"/>
    <p:sldId id="4640" r:id="rId44"/>
    <p:sldId id="4628"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ECF4BD-6EBE-8B05-5D26-2E7C692EF102}" name="Martin Rogers" initials="MR" userId="S::Martin.rogers@towerhamlets.gov.uk::a27a10eb-4cad-4987-a47e-c7778b5dfe7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9FB57D7-49F8-4BDE-BE63-D4D9FE6A46F8}" v="225" dt="2025-11-12T13:21:04.6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954"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viewProps" Target="viewProps.xml"/><Relationship Id="rId8" Type="http://schemas.openxmlformats.org/officeDocument/2006/relationships/slide" Target="slides/slide3.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079E0-2FD9-4953-BF33-CC24DDA3AE92}" type="datetimeFigureOut">
              <a:rPr lang="en-GB" smtClean="0"/>
              <a:t>12/11/2025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5145BE-FA04-42C5-BC1B-9F6133E818F1}" type="slidenum">
              <a:rPr lang="en-GB" smtClean="0"/>
              <a:t>‹#›</a:t>
            </a:fld>
            <a:endParaRPr lang="en-GB"/>
          </a:p>
        </p:txBody>
      </p:sp>
    </p:spTree>
    <p:extLst>
      <p:ext uri="{BB962C8B-B14F-4D97-AF65-F5344CB8AC3E}">
        <p14:creationId xmlns:p14="http://schemas.microsoft.com/office/powerpoint/2010/main" val="31364294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2020-23</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980F2-9369-4965-9A92-FAC872D0F2AF}" type="slidenum">
              <a:rPr kumimoji="0" lang="en-GB"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Notes Placeholder 7">
            <a:extLst>
              <a:ext uri="{FF2B5EF4-FFF2-40B4-BE49-F238E27FC236}">
                <a16:creationId xmlns:a16="http://schemas.microsoft.com/office/drawing/2014/main" id="{505F94A2-8D01-4512-9016-44C1DA4FEBB1}"/>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1734266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CC91A-EC6C-EECF-2F1E-3E49602298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0D3E036-4F51-B8B6-E0B1-16200B6AD6F2}"/>
              </a:ext>
            </a:extLst>
          </p:cNvPr>
          <p:cNvSpPr>
            <a:spLocks noGrp="1" noRot="1" noChangeAspect="1"/>
          </p:cNvSpPr>
          <p:nvPr>
            <p:ph type="sldImg"/>
          </p:nvPr>
        </p:nvSpPr>
        <p:spPr/>
      </p:sp>
      <p:sp>
        <p:nvSpPr>
          <p:cNvPr id="4" name="Header Placeholder 3">
            <a:extLst>
              <a:ext uri="{FF2B5EF4-FFF2-40B4-BE49-F238E27FC236}">
                <a16:creationId xmlns:a16="http://schemas.microsoft.com/office/drawing/2014/main" id="{BD0EE799-88D7-56A4-A00B-F7A2FB2D8171}"/>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2020-23</a:t>
            </a:r>
          </a:p>
        </p:txBody>
      </p:sp>
      <p:sp>
        <p:nvSpPr>
          <p:cNvPr id="5" name="Footer Placeholder 4">
            <a:extLst>
              <a:ext uri="{FF2B5EF4-FFF2-40B4-BE49-F238E27FC236}">
                <a16:creationId xmlns:a16="http://schemas.microsoft.com/office/drawing/2014/main" id="{F4728B5B-F4EC-0607-79B0-A4DB6DFBA9F1}"/>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a:t>
            </a:r>
          </a:p>
        </p:txBody>
      </p:sp>
      <p:sp>
        <p:nvSpPr>
          <p:cNvPr id="6" name="Slide Number Placeholder 5">
            <a:extLst>
              <a:ext uri="{FF2B5EF4-FFF2-40B4-BE49-F238E27FC236}">
                <a16:creationId xmlns:a16="http://schemas.microsoft.com/office/drawing/2014/main" id="{1D2C309C-058F-AB7F-FB05-FC669016436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980F2-9369-4965-9A92-FAC872D0F2AF}" type="slidenum">
              <a:rPr kumimoji="0" lang="en-GB"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Notes Placeholder 7">
            <a:extLst>
              <a:ext uri="{FF2B5EF4-FFF2-40B4-BE49-F238E27FC236}">
                <a16:creationId xmlns:a16="http://schemas.microsoft.com/office/drawing/2014/main" id="{78D57808-E154-CE6A-0C8C-A5D1CB094327}"/>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487110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B4ADD-8D1C-566F-2984-230BCDC1AA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441E10-265B-9C2D-6B41-9698D4A8E2B0}"/>
              </a:ext>
            </a:extLst>
          </p:cNvPr>
          <p:cNvSpPr>
            <a:spLocks noGrp="1" noRot="1" noChangeAspect="1"/>
          </p:cNvSpPr>
          <p:nvPr>
            <p:ph type="sldImg"/>
          </p:nvPr>
        </p:nvSpPr>
        <p:spPr/>
      </p:sp>
      <p:sp>
        <p:nvSpPr>
          <p:cNvPr id="4" name="Header Placeholder 3">
            <a:extLst>
              <a:ext uri="{FF2B5EF4-FFF2-40B4-BE49-F238E27FC236}">
                <a16:creationId xmlns:a16="http://schemas.microsoft.com/office/drawing/2014/main" id="{507DAF1A-6375-EAEB-7B7E-095B057A1D82}"/>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2020-23</a:t>
            </a:r>
          </a:p>
        </p:txBody>
      </p:sp>
      <p:sp>
        <p:nvSpPr>
          <p:cNvPr id="5" name="Footer Placeholder 4">
            <a:extLst>
              <a:ext uri="{FF2B5EF4-FFF2-40B4-BE49-F238E27FC236}">
                <a16:creationId xmlns:a16="http://schemas.microsoft.com/office/drawing/2014/main" id="{24311BBE-6FD7-3A20-3B88-2ADE6D7953FF}"/>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a:t>
            </a:r>
          </a:p>
        </p:txBody>
      </p:sp>
      <p:sp>
        <p:nvSpPr>
          <p:cNvPr id="6" name="Slide Number Placeholder 5">
            <a:extLst>
              <a:ext uri="{FF2B5EF4-FFF2-40B4-BE49-F238E27FC236}">
                <a16:creationId xmlns:a16="http://schemas.microsoft.com/office/drawing/2014/main" id="{B627798A-1871-CD90-D7A1-DF4AC8C4A4D9}"/>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980F2-9369-4965-9A92-FAC872D0F2AF}" type="slidenum">
              <a:rPr kumimoji="0" lang="en-GB"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Notes Placeholder 7">
            <a:extLst>
              <a:ext uri="{FF2B5EF4-FFF2-40B4-BE49-F238E27FC236}">
                <a16:creationId xmlns:a16="http://schemas.microsoft.com/office/drawing/2014/main" id="{7ED65EAF-3FA4-3176-F7A5-8183A9611516}"/>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2636095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13DF8D-E3F1-957B-AE80-1282F7A5B45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449C72-AF3B-FA54-A57A-23E6886935B4}"/>
              </a:ext>
            </a:extLst>
          </p:cNvPr>
          <p:cNvSpPr>
            <a:spLocks noGrp="1" noRot="1" noChangeAspect="1"/>
          </p:cNvSpPr>
          <p:nvPr>
            <p:ph type="sldImg"/>
          </p:nvPr>
        </p:nvSpPr>
        <p:spPr/>
      </p:sp>
      <p:sp>
        <p:nvSpPr>
          <p:cNvPr id="4" name="Header Placeholder 3">
            <a:extLst>
              <a:ext uri="{FF2B5EF4-FFF2-40B4-BE49-F238E27FC236}">
                <a16:creationId xmlns:a16="http://schemas.microsoft.com/office/drawing/2014/main" id="{4F09D347-96CA-0592-6CE0-32B9E01016CC}"/>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2020-23</a:t>
            </a:r>
          </a:p>
        </p:txBody>
      </p:sp>
      <p:sp>
        <p:nvSpPr>
          <p:cNvPr id="5" name="Footer Placeholder 4">
            <a:extLst>
              <a:ext uri="{FF2B5EF4-FFF2-40B4-BE49-F238E27FC236}">
                <a16:creationId xmlns:a16="http://schemas.microsoft.com/office/drawing/2014/main" id="{CDAFA266-371D-54CD-DCF2-D82A3AE30E4D}"/>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a:t>
            </a:r>
          </a:p>
        </p:txBody>
      </p:sp>
      <p:sp>
        <p:nvSpPr>
          <p:cNvPr id="6" name="Slide Number Placeholder 5">
            <a:extLst>
              <a:ext uri="{FF2B5EF4-FFF2-40B4-BE49-F238E27FC236}">
                <a16:creationId xmlns:a16="http://schemas.microsoft.com/office/drawing/2014/main" id="{9A2991F8-0A7D-EDFE-6BCD-30CAE53DCC4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980F2-9369-4965-9A92-FAC872D0F2AF}" type="slidenum">
              <a:rPr kumimoji="0" lang="en-GB"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Notes Placeholder 7">
            <a:extLst>
              <a:ext uri="{FF2B5EF4-FFF2-40B4-BE49-F238E27FC236}">
                <a16:creationId xmlns:a16="http://schemas.microsoft.com/office/drawing/2014/main" id="{FB1F50B6-B3F5-9B1C-891A-46BEC00FF786}"/>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40024992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5F3DB-1D90-C9F8-5030-996600AB54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CB653E-53E0-0E2D-42A1-7D6E38926CBC}"/>
              </a:ext>
            </a:extLst>
          </p:cNvPr>
          <p:cNvSpPr>
            <a:spLocks noGrp="1" noRot="1" noChangeAspect="1"/>
          </p:cNvSpPr>
          <p:nvPr>
            <p:ph type="sldImg"/>
          </p:nvPr>
        </p:nvSpPr>
        <p:spPr/>
      </p:sp>
      <p:sp>
        <p:nvSpPr>
          <p:cNvPr id="4" name="Header Placeholder 3">
            <a:extLst>
              <a:ext uri="{FF2B5EF4-FFF2-40B4-BE49-F238E27FC236}">
                <a16:creationId xmlns:a16="http://schemas.microsoft.com/office/drawing/2014/main" id="{A4932C87-B626-18D0-C138-DC0062C6B495}"/>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2020-23</a:t>
            </a:r>
          </a:p>
        </p:txBody>
      </p:sp>
      <p:sp>
        <p:nvSpPr>
          <p:cNvPr id="5" name="Footer Placeholder 4">
            <a:extLst>
              <a:ext uri="{FF2B5EF4-FFF2-40B4-BE49-F238E27FC236}">
                <a16:creationId xmlns:a16="http://schemas.microsoft.com/office/drawing/2014/main" id="{384FA24A-4866-E398-3A41-7EF07683163F}"/>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a:t>
            </a:r>
          </a:p>
        </p:txBody>
      </p:sp>
      <p:sp>
        <p:nvSpPr>
          <p:cNvPr id="6" name="Slide Number Placeholder 5">
            <a:extLst>
              <a:ext uri="{FF2B5EF4-FFF2-40B4-BE49-F238E27FC236}">
                <a16:creationId xmlns:a16="http://schemas.microsoft.com/office/drawing/2014/main" id="{5F49F740-68F7-90E8-FA71-1312AFF2841E}"/>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980F2-9369-4965-9A92-FAC872D0F2AF}" type="slidenum">
              <a:rPr kumimoji="0" lang="en-GB"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Notes Placeholder 7">
            <a:extLst>
              <a:ext uri="{FF2B5EF4-FFF2-40B4-BE49-F238E27FC236}">
                <a16:creationId xmlns:a16="http://schemas.microsoft.com/office/drawing/2014/main" id="{AA78E999-1FFF-51BF-E1EF-D506D4E1B3AE}"/>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921059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2020-23</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980F2-9369-4965-9A92-FAC872D0F2AF}" type="slidenum">
              <a:rPr kumimoji="0" lang="en-GB"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Notes Placeholder 7">
            <a:extLst>
              <a:ext uri="{FF2B5EF4-FFF2-40B4-BE49-F238E27FC236}">
                <a16:creationId xmlns:a16="http://schemas.microsoft.com/office/drawing/2014/main" id="{5C30D426-5A97-C76D-1D35-6450DBE94693}"/>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2946892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2020-23</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980F2-9369-4965-9A92-FAC872D0F2AF}" type="slidenum">
              <a:rPr kumimoji="0" lang="en-GB"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Notes Placeholder 7">
            <a:extLst>
              <a:ext uri="{FF2B5EF4-FFF2-40B4-BE49-F238E27FC236}">
                <a16:creationId xmlns:a16="http://schemas.microsoft.com/office/drawing/2014/main" id="{10DF59A7-EF10-CDFE-8DCD-1E95288A9C1D}"/>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3171695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2020-23</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980F2-9369-4965-9A92-FAC872D0F2AF}" type="slidenum">
              <a:rPr kumimoji="0" lang="en-GB"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Notes Placeholder 7">
            <a:extLst>
              <a:ext uri="{FF2B5EF4-FFF2-40B4-BE49-F238E27FC236}">
                <a16:creationId xmlns:a16="http://schemas.microsoft.com/office/drawing/2014/main" id="{5C30D426-5A97-C76D-1D35-6450DBE94693}"/>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4992101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2020-23</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980F2-9369-4965-9A92-FAC872D0F2AF}" type="slidenum">
              <a:rPr kumimoji="0" lang="en-GB"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Notes Placeholder 7">
            <a:extLst>
              <a:ext uri="{FF2B5EF4-FFF2-40B4-BE49-F238E27FC236}">
                <a16:creationId xmlns:a16="http://schemas.microsoft.com/office/drawing/2014/main" id="{5C30D426-5A97-C76D-1D35-6450DBE94693}"/>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3991812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2020-23</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980F2-9369-4965-9A92-FAC872D0F2AF}" type="slidenum">
              <a:rPr kumimoji="0" lang="en-GB"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Notes Placeholder 7">
            <a:extLst>
              <a:ext uri="{FF2B5EF4-FFF2-40B4-BE49-F238E27FC236}">
                <a16:creationId xmlns:a16="http://schemas.microsoft.com/office/drawing/2014/main" id="{5C30D426-5A97-C76D-1D35-6450DBE94693}"/>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873272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2020-23</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980F2-9369-4965-9A92-FAC872D0F2AF}" type="slidenum">
              <a:rPr kumimoji="0" lang="en-GB"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Notes Placeholder 7">
            <a:extLst>
              <a:ext uri="{FF2B5EF4-FFF2-40B4-BE49-F238E27FC236}">
                <a16:creationId xmlns:a16="http://schemas.microsoft.com/office/drawing/2014/main" id="{5C30D426-5A97-C76D-1D35-6450DBE94693}"/>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797505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2020-23</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980F2-9369-4965-9A92-FAC872D0F2AF}" type="slidenum">
              <a:rPr kumimoji="0" lang="en-GB"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Notes Placeholder 7">
            <a:extLst>
              <a:ext uri="{FF2B5EF4-FFF2-40B4-BE49-F238E27FC236}">
                <a16:creationId xmlns:a16="http://schemas.microsoft.com/office/drawing/2014/main" id="{5C30D426-5A97-C76D-1D35-6450DBE94693}"/>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0079019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2020-23</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980F2-9369-4965-9A92-FAC872D0F2AF}" type="slidenum">
              <a:rPr kumimoji="0" lang="en-GB"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Notes Placeholder 7">
            <a:extLst>
              <a:ext uri="{FF2B5EF4-FFF2-40B4-BE49-F238E27FC236}">
                <a16:creationId xmlns:a16="http://schemas.microsoft.com/office/drawing/2014/main" id="{5C30D426-5A97-C76D-1D35-6450DBE94693}"/>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7097769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2020-23</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980F2-9369-4965-9A92-FAC872D0F2AF}" type="slidenum">
              <a:rPr kumimoji="0" lang="en-GB"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Notes Placeholder 7">
            <a:extLst>
              <a:ext uri="{FF2B5EF4-FFF2-40B4-BE49-F238E27FC236}">
                <a16:creationId xmlns:a16="http://schemas.microsoft.com/office/drawing/2014/main" id="{985A2B09-2171-AE68-8C7C-C4EFB840AC91}"/>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5233653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2020-23</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980F2-9369-4965-9A92-FAC872D0F2AF}" type="slidenum">
              <a:rPr kumimoji="0" lang="en-GB"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Notes Placeholder 7">
            <a:extLst>
              <a:ext uri="{FF2B5EF4-FFF2-40B4-BE49-F238E27FC236}">
                <a16:creationId xmlns:a16="http://schemas.microsoft.com/office/drawing/2014/main" id="{985A2B09-2171-AE68-8C7C-C4EFB840AC91}"/>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1725262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2020-23</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980F2-9369-4965-9A92-FAC872D0F2AF}" type="slidenum">
              <a:rPr kumimoji="0" lang="en-GB"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Notes Placeholder 7">
            <a:extLst>
              <a:ext uri="{FF2B5EF4-FFF2-40B4-BE49-F238E27FC236}">
                <a16:creationId xmlns:a16="http://schemas.microsoft.com/office/drawing/2014/main" id="{5C30D426-5A97-C76D-1D35-6450DBE94693}"/>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11865846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2020-23</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980F2-9369-4965-9A92-FAC872D0F2AF}" type="slidenum">
              <a:rPr kumimoji="0" lang="en-GB"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Notes Placeholder 7">
            <a:extLst>
              <a:ext uri="{FF2B5EF4-FFF2-40B4-BE49-F238E27FC236}">
                <a16:creationId xmlns:a16="http://schemas.microsoft.com/office/drawing/2014/main" id="{FB88996A-D8FE-5CF2-C911-9B29725F559E}"/>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8410981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2020-23</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980F2-9369-4965-9A92-FAC872D0F2AF}" type="slidenum">
              <a:rPr kumimoji="0" lang="en-GB"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Notes Placeholder 7">
            <a:extLst>
              <a:ext uri="{FF2B5EF4-FFF2-40B4-BE49-F238E27FC236}">
                <a16:creationId xmlns:a16="http://schemas.microsoft.com/office/drawing/2014/main" id="{FB88996A-D8FE-5CF2-C911-9B29725F559E}"/>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72101392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2020-23</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980F2-9369-4965-9A92-FAC872D0F2AF}" type="slidenum">
              <a:rPr kumimoji="0" lang="en-GB"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Notes Placeholder 7">
            <a:extLst>
              <a:ext uri="{FF2B5EF4-FFF2-40B4-BE49-F238E27FC236}">
                <a16:creationId xmlns:a16="http://schemas.microsoft.com/office/drawing/2014/main" id="{8CFA2550-8948-2844-7418-6F126D47811F}"/>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77650464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2020-23</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980F2-9369-4965-9A92-FAC872D0F2AF}" type="slidenum">
              <a:rPr kumimoji="0" lang="en-GB"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Notes Placeholder 7">
            <a:extLst>
              <a:ext uri="{FF2B5EF4-FFF2-40B4-BE49-F238E27FC236}">
                <a16:creationId xmlns:a16="http://schemas.microsoft.com/office/drawing/2014/main" id="{8CFA2550-8948-2844-7418-6F126D47811F}"/>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2373775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2020-23</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980F2-9369-4965-9A92-FAC872D0F2AF}" type="slidenum">
              <a:rPr kumimoji="0" lang="en-GB"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Notes Placeholder 7">
            <a:extLst>
              <a:ext uri="{FF2B5EF4-FFF2-40B4-BE49-F238E27FC236}">
                <a16:creationId xmlns:a16="http://schemas.microsoft.com/office/drawing/2014/main" id="{5C30D426-5A97-C76D-1D35-6450DBE94693}"/>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9487625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2020-23</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980F2-9369-4965-9A92-FAC872D0F2AF}" type="slidenum">
              <a:rPr kumimoji="0" lang="en-GB"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Notes Placeholder 7">
            <a:extLst>
              <a:ext uri="{FF2B5EF4-FFF2-40B4-BE49-F238E27FC236}">
                <a16:creationId xmlns:a16="http://schemas.microsoft.com/office/drawing/2014/main" id="{42CC434B-67B7-F0DE-FB9B-9CDD6AD5D667}"/>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3930503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2020-23</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980F2-9369-4965-9A92-FAC872D0F2AF}" type="slidenum">
              <a:rPr kumimoji="0" lang="en-GB"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Notes Placeholder 7">
            <a:extLst>
              <a:ext uri="{FF2B5EF4-FFF2-40B4-BE49-F238E27FC236}">
                <a16:creationId xmlns:a16="http://schemas.microsoft.com/office/drawing/2014/main" id="{5C30D426-5A97-C76D-1D35-6450DBE94693}"/>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5553606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2020-23</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980F2-9369-4965-9A92-FAC872D0F2AF}" type="slidenum">
              <a:rPr kumimoji="0" lang="en-GB"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Notes Placeholder 7">
            <a:extLst>
              <a:ext uri="{FF2B5EF4-FFF2-40B4-BE49-F238E27FC236}">
                <a16:creationId xmlns:a16="http://schemas.microsoft.com/office/drawing/2014/main" id="{29D9B815-C566-65EC-DF27-2E2EAEFA7CF5}"/>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508126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1878259-6A8D-D9D8-7035-FC4F3DB7C6A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E3228FF-44B6-EF9B-74CF-B484253BD248}"/>
              </a:ext>
            </a:extLst>
          </p:cNvPr>
          <p:cNvSpPr>
            <a:spLocks noGrp="1" noRot="1" noChangeAspect="1"/>
          </p:cNvSpPr>
          <p:nvPr>
            <p:ph type="sldImg"/>
          </p:nvPr>
        </p:nvSpPr>
        <p:spPr/>
      </p:sp>
      <p:sp>
        <p:nvSpPr>
          <p:cNvPr id="4" name="Header Placeholder 3">
            <a:extLst>
              <a:ext uri="{FF2B5EF4-FFF2-40B4-BE49-F238E27FC236}">
                <a16:creationId xmlns:a16="http://schemas.microsoft.com/office/drawing/2014/main" id="{7B22990B-AAFC-F742-EAB0-A7A3B8FC2CF9}"/>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2020-23</a:t>
            </a:r>
          </a:p>
        </p:txBody>
      </p:sp>
      <p:sp>
        <p:nvSpPr>
          <p:cNvPr id="5" name="Footer Placeholder 4">
            <a:extLst>
              <a:ext uri="{FF2B5EF4-FFF2-40B4-BE49-F238E27FC236}">
                <a16:creationId xmlns:a16="http://schemas.microsoft.com/office/drawing/2014/main" id="{69E0F40A-E476-36C4-DCD2-63E28C1CF31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a:t>
            </a:r>
          </a:p>
        </p:txBody>
      </p:sp>
      <p:sp>
        <p:nvSpPr>
          <p:cNvPr id="6" name="Slide Number Placeholder 5">
            <a:extLst>
              <a:ext uri="{FF2B5EF4-FFF2-40B4-BE49-F238E27FC236}">
                <a16:creationId xmlns:a16="http://schemas.microsoft.com/office/drawing/2014/main" id="{0F5B13F6-1FB3-E19B-8F83-C5F84A21614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980F2-9369-4965-9A92-FAC872D0F2AF}" type="slidenum">
              <a:rPr kumimoji="0" lang="en-GB"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Notes Placeholder 7">
            <a:extLst>
              <a:ext uri="{FF2B5EF4-FFF2-40B4-BE49-F238E27FC236}">
                <a16:creationId xmlns:a16="http://schemas.microsoft.com/office/drawing/2014/main" id="{C1D32DB9-4482-F52E-CC26-DC82CC6C3C63}"/>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05040585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DCC4ED-A502-03A7-DDDA-AF739394B7E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299C3C8-54E6-D7A4-E34E-561C5E21F491}"/>
              </a:ext>
            </a:extLst>
          </p:cNvPr>
          <p:cNvSpPr>
            <a:spLocks noGrp="1" noRot="1" noChangeAspect="1"/>
          </p:cNvSpPr>
          <p:nvPr>
            <p:ph type="sldImg"/>
          </p:nvPr>
        </p:nvSpPr>
        <p:spPr/>
      </p:sp>
      <p:sp>
        <p:nvSpPr>
          <p:cNvPr id="4" name="Header Placeholder 3">
            <a:extLst>
              <a:ext uri="{FF2B5EF4-FFF2-40B4-BE49-F238E27FC236}">
                <a16:creationId xmlns:a16="http://schemas.microsoft.com/office/drawing/2014/main" id="{033314CF-8D08-A400-751C-B68DD336A13A}"/>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2020-23</a:t>
            </a:r>
          </a:p>
        </p:txBody>
      </p:sp>
      <p:sp>
        <p:nvSpPr>
          <p:cNvPr id="5" name="Footer Placeholder 4">
            <a:extLst>
              <a:ext uri="{FF2B5EF4-FFF2-40B4-BE49-F238E27FC236}">
                <a16:creationId xmlns:a16="http://schemas.microsoft.com/office/drawing/2014/main" id="{1FA51CD3-547E-71D6-9750-BFBF3218B9D8}"/>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a:t>
            </a:r>
          </a:p>
        </p:txBody>
      </p:sp>
      <p:sp>
        <p:nvSpPr>
          <p:cNvPr id="6" name="Slide Number Placeholder 5">
            <a:extLst>
              <a:ext uri="{FF2B5EF4-FFF2-40B4-BE49-F238E27FC236}">
                <a16:creationId xmlns:a16="http://schemas.microsoft.com/office/drawing/2014/main" id="{066A9D5B-1272-2539-8B9B-5FE0F6E3B85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980F2-9369-4965-9A92-FAC872D0F2AF}" type="slidenum">
              <a:rPr kumimoji="0" lang="en-GB"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Notes Placeholder 7">
            <a:extLst>
              <a:ext uri="{FF2B5EF4-FFF2-40B4-BE49-F238E27FC236}">
                <a16:creationId xmlns:a16="http://schemas.microsoft.com/office/drawing/2014/main" id="{86AF8C02-DDCF-1833-ADEF-2988915A7A6B}"/>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8559884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2020-23</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980F2-9369-4965-9A92-FAC872D0F2AF}" type="slidenum">
              <a:rPr kumimoji="0" lang="en-GB"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Notes Placeholder 7">
            <a:extLst>
              <a:ext uri="{FF2B5EF4-FFF2-40B4-BE49-F238E27FC236}">
                <a16:creationId xmlns:a16="http://schemas.microsoft.com/office/drawing/2014/main" id="{5C30D426-5A97-C76D-1D35-6450DBE94693}"/>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5651999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2020-23</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980F2-9369-4965-9A92-FAC872D0F2AF}" type="slidenum">
              <a:rPr kumimoji="0" lang="en-GB"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Notes Placeholder 7">
            <a:extLst>
              <a:ext uri="{FF2B5EF4-FFF2-40B4-BE49-F238E27FC236}">
                <a16:creationId xmlns:a16="http://schemas.microsoft.com/office/drawing/2014/main" id="{EC5F41AA-B6A3-C5D5-634D-8489A9BE0B1B}"/>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1314071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2020-23</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980F2-9369-4965-9A92-FAC872D0F2AF}" type="slidenum">
              <a:rPr kumimoji="0" lang="en-GB"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Notes Placeholder 7">
            <a:extLst>
              <a:ext uri="{FF2B5EF4-FFF2-40B4-BE49-F238E27FC236}">
                <a16:creationId xmlns:a16="http://schemas.microsoft.com/office/drawing/2014/main" id="{EC5F41AA-B6A3-C5D5-634D-8489A9BE0B1B}"/>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29312835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2020-23</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980F2-9369-4965-9A92-FAC872D0F2AF}" type="slidenum">
              <a:rPr kumimoji="0" lang="en-GB"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Notes Placeholder 7">
            <a:extLst>
              <a:ext uri="{FF2B5EF4-FFF2-40B4-BE49-F238E27FC236}">
                <a16:creationId xmlns:a16="http://schemas.microsoft.com/office/drawing/2014/main" id="{EC5F41AA-B6A3-C5D5-634D-8489A9BE0B1B}"/>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6996550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2020-23</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980F2-9369-4965-9A92-FAC872D0F2AF}" type="slidenum">
              <a:rPr kumimoji="0" lang="en-GB"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Notes Placeholder 7">
            <a:extLst>
              <a:ext uri="{FF2B5EF4-FFF2-40B4-BE49-F238E27FC236}">
                <a16:creationId xmlns:a16="http://schemas.microsoft.com/office/drawing/2014/main" id="{5C30D426-5A97-C76D-1D35-6450DBE94693}"/>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47818024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2020-23</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980F2-9369-4965-9A92-FAC872D0F2AF}" type="slidenum">
              <a:rPr kumimoji="0" lang="en-GB"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Notes Placeholder 7">
            <a:extLst>
              <a:ext uri="{FF2B5EF4-FFF2-40B4-BE49-F238E27FC236}">
                <a16:creationId xmlns:a16="http://schemas.microsoft.com/office/drawing/2014/main" id="{0D357E3C-AA57-9CEB-A548-17EB1E9A1961}"/>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6473365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2020-23</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980F2-9369-4965-9A92-FAC872D0F2AF}" type="slidenum">
              <a:rPr kumimoji="0" lang="en-GB"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Notes Placeholder 7">
            <a:extLst>
              <a:ext uri="{FF2B5EF4-FFF2-40B4-BE49-F238E27FC236}">
                <a16:creationId xmlns:a16="http://schemas.microsoft.com/office/drawing/2014/main" id="{0D357E3C-AA57-9CEB-A548-17EB1E9A1961}"/>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728785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2020-23</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980F2-9369-4965-9A92-FAC872D0F2AF}" type="slidenum">
              <a:rPr kumimoji="0" lang="en-GB"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Notes Placeholder 7">
            <a:extLst>
              <a:ext uri="{FF2B5EF4-FFF2-40B4-BE49-F238E27FC236}">
                <a16:creationId xmlns:a16="http://schemas.microsoft.com/office/drawing/2014/main" id="{5C30D426-5A97-C76D-1D35-6450DBE94693}"/>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97482799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2020-23</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980F2-9369-4965-9A92-FAC872D0F2AF}" type="slidenum">
              <a:rPr kumimoji="0" lang="en-GB"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Notes Placeholder 7">
            <a:extLst>
              <a:ext uri="{FF2B5EF4-FFF2-40B4-BE49-F238E27FC236}">
                <a16:creationId xmlns:a16="http://schemas.microsoft.com/office/drawing/2014/main" id="{0D357E3C-AA57-9CEB-A548-17EB1E9A1961}"/>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404527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2020-23</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980F2-9369-4965-9A92-FAC872D0F2AF}" type="slidenum">
              <a:rPr kumimoji="0" lang="en-GB"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3419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2020-23</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980F2-9369-4965-9A92-FAC872D0F2AF}" type="slidenum">
              <a:rPr kumimoji="0" lang="en-GB"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Notes Placeholder 7">
            <a:extLst>
              <a:ext uri="{FF2B5EF4-FFF2-40B4-BE49-F238E27FC236}">
                <a16:creationId xmlns:a16="http://schemas.microsoft.com/office/drawing/2014/main" id="{5C30D426-5A97-C76D-1D35-6450DBE94693}"/>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407291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2020-23</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980F2-9369-4965-9A92-FAC872D0F2AF}" type="slidenum">
              <a:rPr kumimoji="0" lang="en-GB"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Notes Placeholder 7">
            <a:extLst>
              <a:ext uri="{FF2B5EF4-FFF2-40B4-BE49-F238E27FC236}">
                <a16:creationId xmlns:a16="http://schemas.microsoft.com/office/drawing/2014/main" id="{E2173C25-37B2-0E6E-1E95-8030A1724C7B}"/>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3136918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4467D-32E6-20E3-F27C-8DA18FCD367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0E228A-6007-D7C4-9D51-7929753F1C41}"/>
              </a:ext>
            </a:extLst>
          </p:cNvPr>
          <p:cNvSpPr>
            <a:spLocks noGrp="1" noRot="1" noChangeAspect="1"/>
          </p:cNvSpPr>
          <p:nvPr>
            <p:ph type="sldImg"/>
          </p:nvPr>
        </p:nvSpPr>
        <p:spPr/>
      </p:sp>
      <p:sp>
        <p:nvSpPr>
          <p:cNvPr id="4" name="Header Placeholder 3">
            <a:extLst>
              <a:ext uri="{FF2B5EF4-FFF2-40B4-BE49-F238E27FC236}">
                <a16:creationId xmlns:a16="http://schemas.microsoft.com/office/drawing/2014/main" id="{E43AE122-4A32-4AE0-8019-B3AA08072C20}"/>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2020-23</a:t>
            </a:r>
          </a:p>
        </p:txBody>
      </p:sp>
      <p:sp>
        <p:nvSpPr>
          <p:cNvPr id="5" name="Footer Placeholder 4">
            <a:extLst>
              <a:ext uri="{FF2B5EF4-FFF2-40B4-BE49-F238E27FC236}">
                <a16:creationId xmlns:a16="http://schemas.microsoft.com/office/drawing/2014/main" id="{B022A6E7-4FC1-A4B9-8297-0501CAB0CA47}"/>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a:t>
            </a:r>
          </a:p>
        </p:txBody>
      </p:sp>
      <p:sp>
        <p:nvSpPr>
          <p:cNvPr id="6" name="Slide Number Placeholder 5">
            <a:extLst>
              <a:ext uri="{FF2B5EF4-FFF2-40B4-BE49-F238E27FC236}">
                <a16:creationId xmlns:a16="http://schemas.microsoft.com/office/drawing/2014/main" id="{C2A9FCA7-4FF7-3B83-3EB5-2CFFD2953066}"/>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980F2-9369-4965-9A92-FAC872D0F2AF}" type="slidenum">
              <a:rPr kumimoji="0" lang="en-GB"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Notes Placeholder 7">
            <a:extLst>
              <a:ext uri="{FF2B5EF4-FFF2-40B4-BE49-F238E27FC236}">
                <a16:creationId xmlns:a16="http://schemas.microsoft.com/office/drawing/2014/main" id="{B276DDFB-615E-F451-6681-31D0EFCEF773}"/>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23116474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Header Placeholder 3"/>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2020-23</a:t>
            </a:r>
          </a:p>
        </p:txBody>
      </p:sp>
      <p:sp>
        <p:nvSpPr>
          <p:cNvPr id="5" name="Footer Placeholder 4"/>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Calibri" panose="020F0502020204030204"/>
                <a:ea typeface="+mn-ea"/>
                <a:cs typeface="+mn-cs"/>
              </a:rPr>
              <a:t>Tower Hamlets Strategic Plan </a:t>
            </a:r>
          </a:p>
        </p:txBody>
      </p:sp>
      <p:sp>
        <p:nvSpPr>
          <p:cNvPr id="6" name="Slide Number Placeholder 5"/>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D980F2-9369-4965-9A92-FAC872D0F2AF}" type="slidenum">
              <a:rPr kumimoji="0" lang="en-GB" sz="14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Notes Placeholder 7">
            <a:extLst>
              <a:ext uri="{FF2B5EF4-FFF2-40B4-BE49-F238E27FC236}">
                <a16:creationId xmlns:a16="http://schemas.microsoft.com/office/drawing/2014/main" id="{5C30D426-5A97-C76D-1D35-6450DBE94693}"/>
              </a:ext>
            </a:extLst>
          </p:cNvPr>
          <p:cNvSpPr>
            <a:spLocks noGrp="1"/>
          </p:cNvSpPr>
          <p:nvPr>
            <p:ph type="body" sz="quarter" idx="3"/>
          </p:nvPr>
        </p:nvSpPr>
        <p:spPr/>
        <p:txBody>
          <a:bodyPr/>
          <a:lstStyle/>
          <a:p>
            <a:endParaRPr lang="en-GB"/>
          </a:p>
        </p:txBody>
      </p:sp>
    </p:spTree>
    <p:extLst>
      <p:ext uri="{BB962C8B-B14F-4D97-AF65-F5344CB8AC3E}">
        <p14:creationId xmlns:p14="http://schemas.microsoft.com/office/powerpoint/2010/main" val="1661881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DC2FB-60EB-42F9-88DC-B87BE317C79A}"/>
              </a:ext>
            </a:extLst>
          </p:cNvPr>
          <p:cNvSpPr>
            <a:spLocks noGrp="1"/>
          </p:cNvSpPr>
          <p:nvPr>
            <p:ph type="ctrTitle"/>
          </p:nvPr>
        </p:nvSpPr>
        <p:spPr>
          <a:xfrm>
            <a:off x="838202" y="1122363"/>
            <a:ext cx="7186126" cy="2387600"/>
          </a:xfrm>
        </p:spPr>
        <p:txBody>
          <a:bodyPr anchor="b">
            <a:normAutofit/>
          </a:bodyPr>
          <a:lstStyle>
            <a:lvl1pPr algn="l">
              <a:defRPr sz="3575">
                <a:solidFill>
                  <a:schemeClr val="bg1"/>
                </a:solidFill>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11C81B1B-C1AD-4610-9765-10AB1B1A3A3C}"/>
              </a:ext>
            </a:extLst>
          </p:cNvPr>
          <p:cNvSpPr>
            <a:spLocks noGrp="1"/>
          </p:cNvSpPr>
          <p:nvPr>
            <p:ph type="subTitle" idx="1"/>
          </p:nvPr>
        </p:nvSpPr>
        <p:spPr>
          <a:xfrm>
            <a:off x="838201" y="3602038"/>
            <a:ext cx="7186127" cy="1655762"/>
          </a:xfrm>
        </p:spPr>
        <p:txBody>
          <a:bodyPr>
            <a:normAutofit/>
          </a:bodyPr>
          <a:lstStyle>
            <a:lvl1pPr marL="0" indent="0" algn="l">
              <a:buNone/>
              <a:defRPr sz="2275">
                <a:solidFill>
                  <a:schemeClr val="bg1"/>
                </a:solidFill>
              </a:defRPr>
            </a:lvl1pPr>
            <a:lvl2pPr marL="371475" indent="0" algn="ctr">
              <a:buNone/>
              <a:defRPr sz="1625"/>
            </a:lvl2pPr>
            <a:lvl3pPr marL="742950" indent="0" algn="ctr">
              <a:buNone/>
              <a:defRPr sz="1463"/>
            </a:lvl3pPr>
            <a:lvl4pPr marL="1114425" indent="0" algn="ctr">
              <a:buNone/>
              <a:defRPr sz="1300"/>
            </a:lvl4pPr>
            <a:lvl5pPr marL="1485900" indent="0" algn="ctr">
              <a:buNone/>
              <a:defRPr sz="1300"/>
            </a:lvl5pPr>
            <a:lvl6pPr marL="1857375" indent="0" algn="ctr">
              <a:buNone/>
              <a:defRPr sz="1300"/>
            </a:lvl6pPr>
            <a:lvl7pPr marL="2228850" indent="0" algn="ctr">
              <a:buNone/>
              <a:defRPr sz="1300"/>
            </a:lvl7pPr>
            <a:lvl8pPr marL="2600325" indent="0" algn="ctr">
              <a:buNone/>
              <a:defRPr sz="1300"/>
            </a:lvl8pPr>
            <a:lvl9pPr marL="2971800" indent="0" algn="ctr">
              <a:buNone/>
              <a:defRPr sz="1300"/>
            </a:lvl9pPr>
          </a:lstStyle>
          <a:p>
            <a:r>
              <a:rPr lang="en-US"/>
              <a:t>Click to edit Master subtitle style</a:t>
            </a:r>
            <a:endParaRPr lang="en-GB"/>
          </a:p>
        </p:txBody>
      </p:sp>
    </p:spTree>
    <p:extLst>
      <p:ext uri="{BB962C8B-B14F-4D97-AF65-F5344CB8AC3E}">
        <p14:creationId xmlns:p14="http://schemas.microsoft.com/office/powerpoint/2010/main" val="36166167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2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838201"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6172201"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838201" y="1137"/>
            <a:ext cx="9761738"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677853437"/>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838201" y="1137"/>
            <a:ext cx="9761738"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771714573"/>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838199" y="1144"/>
            <a:ext cx="9770617" cy="1325563"/>
          </a:xfrm>
        </p:spPr>
        <p:txBody>
          <a:bodyPr/>
          <a:lstStyle>
            <a:lvl1pP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838201" y="1603683"/>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91188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838201"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6172201"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838201" y="1141"/>
            <a:ext cx="9761738"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8492705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838201" y="1141"/>
            <a:ext cx="9761738"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2608467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98725C7-C995-4221-8C2E-E30E1650633D}" type="datetime3">
              <a:rPr lang="en-US" smtClean="0"/>
              <a:t>12 November 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D6C52B-B35D-4819-BB38-B93C26330C57}" type="slidenum">
              <a:rPr lang="en-GB" smtClean="0"/>
              <a:t>‹#›</a:t>
            </a:fld>
            <a:endParaRPr lang="en-GB"/>
          </a:p>
        </p:txBody>
      </p:sp>
    </p:spTree>
    <p:extLst>
      <p:ext uri="{BB962C8B-B14F-4D97-AF65-F5344CB8AC3E}">
        <p14:creationId xmlns:p14="http://schemas.microsoft.com/office/powerpoint/2010/main" val="20323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38FAB8F-EA23-439B-AB6E-FEEE4F94BFAB}" type="datetime3">
              <a:rPr lang="en-US" smtClean="0"/>
              <a:t>12 November 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D6C52B-B35D-4819-BB38-B93C26330C57}" type="slidenum">
              <a:rPr lang="en-GB" smtClean="0"/>
              <a:t>‹#›</a:t>
            </a:fld>
            <a:endParaRPr lang="en-GB"/>
          </a:p>
        </p:txBody>
      </p:sp>
    </p:spTree>
    <p:extLst>
      <p:ext uri="{BB962C8B-B14F-4D97-AF65-F5344CB8AC3E}">
        <p14:creationId xmlns:p14="http://schemas.microsoft.com/office/powerpoint/2010/main" val="830073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2" y="1709741"/>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2" y="4589466"/>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B66367-E329-48F3-82AD-BB6466694027}" type="datetime3">
              <a:rPr lang="en-US" smtClean="0"/>
              <a:t>12 November 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D6C52B-B35D-4819-BB38-B93C26330C57}" type="slidenum">
              <a:rPr lang="en-GB" smtClean="0"/>
              <a:t>‹#›</a:t>
            </a:fld>
            <a:endParaRPr lang="en-GB"/>
          </a:p>
        </p:txBody>
      </p:sp>
    </p:spTree>
    <p:extLst>
      <p:ext uri="{BB962C8B-B14F-4D97-AF65-F5344CB8AC3E}">
        <p14:creationId xmlns:p14="http://schemas.microsoft.com/office/powerpoint/2010/main" val="2456008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1"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74B04D5-B60B-442C-9133-61457E99EB16}" type="datetime3">
              <a:rPr lang="en-US" smtClean="0"/>
              <a:t>12 November 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D6C52B-B35D-4819-BB38-B93C26330C57}" type="slidenum">
              <a:rPr lang="en-GB" smtClean="0"/>
              <a:t>‹#›</a:t>
            </a:fld>
            <a:endParaRPr lang="en-GB"/>
          </a:p>
        </p:txBody>
      </p:sp>
    </p:spTree>
    <p:extLst>
      <p:ext uri="{BB962C8B-B14F-4D97-AF65-F5344CB8AC3E}">
        <p14:creationId xmlns:p14="http://schemas.microsoft.com/office/powerpoint/2010/main" val="708000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9" y="365128"/>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90"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90"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56AA54-B2AD-4F16-AF53-92D03F010A94}" type="datetime3">
              <a:rPr lang="en-US" smtClean="0"/>
              <a:t>12 November 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6D6C52B-B35D-4819-BB38-B93C26330C57}" type="slidenum">
              <a:rPr lang="en-GB" smtClean="0"/>
              <a:t>‹#›</a:t>
            </a:fld>
            <a:endParaRPr lang="en-GB"/>
          </a:p>
        </p:txBody>
      </p:sp>
    </p:spTree>
    <p:extLst>
      <p:ext uri="{BB962C8B-B14F-4D97-AF65-F5344CB8AC3E}">
        <p14:creationId xmlns:p14="http://schemas.microsoft.com/office/powerpoint/2010/main" val="1106091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838199" y="1140"/>
            <a:ext cx="9770617" cy="1325563"/>
          </a:xfrm>
        </p:spPr>
        <p:txBody>
          <a:bodyPr/>
          <a:lstStyle>
            <a:lvl1pP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838201" y="1603683"/>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82969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1A9DD38-591F-4F37-898E-A8AD8F0FE94A}" type="datetime3">
              <a:rPr lang="en-US" smtClean="0"/>
              <a:t>12 November 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6D6C52B-B35D-4819-BB38-B93C26330C57}" type="slidenum">
              <a:rPr lang="en-GB" smtClean="0"/>
              <a:t>‹#›</a:t>
            </a:fld>
            <a:endParaRPr lang="en-GB"/>
          </a:p>
        </p:txBody>
      </p:sp>
    </p:spTree>
    <p:extLst>
      <p:ext uri="{BB962C8B-B14F-4D97-AF65-F5344CB8AC3E}">
        <p14:creationId xmlns:p14="http://schemas.microsoft.com/office/powerpoint/2010/main" val="21658892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6A78C35-986D-413C-ADE3-92C15CC8CE76}" type="datetime3">
              <a:rPr lang="en-US" smtClean="0"/>
              <a:t>12 November 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6D6C52B-B35D-4819-BB38-B93C26330C57}" type="slidenum">
              <a:rPr lang="en-GB" smtClean="0"/>
              <a:t>‹#›</a:t>
            </a:fld>
            <a:endParaRPr lang="en-GB"/>
          </a:p>
        </p:txBody>
      </p:sp>
    </p:spTree>
    <p:extLst>
      <p:ext uri="{BB962C8B-B14F-4D97-AF65-F5344CB8AC3E}">
        <p14:creationId xmlns:p14="http://schemas.microsoft.com/office/powerpoint/2010/main" val="60685886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8"/>
            <a:ext cx="617220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CC7A15-B0CB-4D5F-915D-C7EEA7822581}" type="datetime3">
              <a:rPr lang="en-US" smtClean="0"/>
              <a:t>12 November 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D6C52B-B35D-4819-BB38-B93C26330C57}" type="slidenum">
              <a:rPr lang="en-GB" smtClean="0"/>
              <a:t>‹#›</a:t>
            </a:fld>
            <a:endParaRPr lang="en-GB"/>
          </a:p>
        </p:txBody>
      </p:sp>
    </p:spTree>
    <p:extLst>
      <p:ext uri="{BB962C8B-B14F-4D97-AF65-F5344CB8AC3E}">
        <p14:creationId xmlns:p14="http://schemas.microsoft.com/office/powerpoint/2010/main" val="36167256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8"/>
            <a:ext cx="6172201"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9" y="2057400"/>
            <a:ext cx="393223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93A4AA0-A312-4AB5-B0B9-378ECF0C1E75}" type="datetime3">
              <a:rPr lang="en-US" smtClean="0"/>
              <a:t>12 November 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6D6C52B-B35D-4819-BB38-B93C26330C57}" type="slidenum">
              <a:rPr lang="en-GB" smtClean="0"/>
              <a:t>‹#›</a:t>
            </a:fld>
            <a:endParaRPr lang="en-GB"/>
          </a:p>
        </p:txBody>
      </p:sp>
    </p:spTree>
    <p:extLst>
      <p:ext uri="{BB962C8B-B14F-4D97-AF65-F5344CB8AC3E}">
        <p14:creationId xmlns:p14="http://schemas.microsoft.com/office/powerpoint/2010/main" val="35709463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55A014-166D-4D02-A0A3-0ECEBC6E8B0C}" type="datetime3">
              <a:rPr lang="en-US" smtClean="0"/>
              <a:t>12 November 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D6C52B-B35D-4819-BB38-B93C26330C57}" type="slidenum">
              <a:rPr lang="en-GB" smtClean="0"/>
              <a:t>‹#›</a:t>
            </a:fld>
            <a:endParaRPr lang="en-GB"/>
          </a:p>
        </p:txBody>
      </p:sp>
    </p:spTree>
    <p:extLst>
      <p:ext uri="{BB962C8B-B14F-4D97-AF65-F5344CB8AC3E}">
        <p14:creationId xmlns:p14="http://schemas.microsoft.com/office/powerpoint/2010/main" val="687488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8A7BFD-2DFC-499E-B1C4-07113ADB43A2}" type="datetime3">
              <a:rPr lang="en-US" smtClean="0"/>
              <a:t>12 November 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6D6C52B-B35D-4819-BB38-B93C26330C57}" type="slidenum">
              <a:rPr lang="en-GB" smtClean="0"/>
              <a:t>‹#›</a:t>
            </a:fld>
            <a:endParaRPr lang="en-GB"/>
          </a:p>
        </p:txBody>
      </p:sp>
    </p:spTree>
    <p:extLst>
      <p:ext uri="{BB962C8B-B14F-4D97-AF65-F5344CB8AC3E}">
        <p14:creationId xmlns:p14="http://schemas.microsoft.com/office/powerpoint/2010/main" val="33874700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838201"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6172201"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838201" y="1137"/>
            <a:ext cx="9761738"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63092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838201" y="1137"/>
            <a:ext cx="9761738"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204092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770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838199" y="1140"/>
            <a:ext cx="9770617" cy="1325563"/>
          </a:xfrm>
        </p:spPr>
        <p:txBody>
          <a:bodyPr/>
          <a:lstStyle>
            <a:lvl1pP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838201" y="1603683"/>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967283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410B32-27A2-4570-A26D-101D582E3C6C}"/>
              </a:ext>
            </a:extLst>
          </p:cNvPr>
          <p:cNvSpPr>
            <a:spLocks noGrp="1"/>
          </p:cNvSpPr>
          <p:nvPr>
            <p:ph sz="half" idx="1"/>
          </p:nvPr>
        </p:nvSpPr>
        <p:spPr>
          <a:xfrm>
            <a:off x="838201"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48C6104-3F21-449D-B750-5F91268BF49E}"/>
              </a:ext>
            </a:extLst>
          </p:cNvPr>
          <p:cNvSpPr>
            <a:spLocks noGrp="1"/>
          </p:cNvSpPr>
          <p:nvPr>
            <p:ph sz="half" idx="2"/>
          </p:nvPr>
        </p:nvSpPr>
        <p:spPr>
          <a:xfrm>
            <a:off x="6172201" y="1603682"/>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itle Placeholder 1">
            <a:extLst>
              <a:ext uri="{FF2B5EF4-FFF2-40B4-BE49-F238E27FC236}">
                <a16:creationId xmlns:a16="http://schemas.microsoft.com/office/drawing/2014/main" id="{3AFE9BBB-7ED8-404A-8BCF-B4EA8611213F}"/>
              </a:ext>
            </a:extLst>
          </p:cNvPr>
          <p:cNvSpPr>
            <a:spLocks noGrp="1"/>
          </p:cNvSpPr>
          <p:nvPr>
            <p:ph type="title"/>
          </p:nvPr>
        </p:nvSpPr>
        <p:spPr>
          <a:xfrm>
            <a:off x="838201" y="1137"/>
            <a:ext cx="9761738"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18548544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Title Only">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B5240745-C3CA-49A7-BF69-697EA98ACD49}"/>
              </a:ext>
            </a:extLst>
          </p:cNvPr>
          <p:cNvSpPr>
            <a:spLocks noGrp="1"/>
          </p:cNvSpPr>
          <p:nvPr>
            <p:ph type="title"/>
          </p:nvPr>
        </p:nvSpPr>
        <p:spPr>
          <a:xfrm>
            <a:off x="838201" y="1137"/>
            <a:ext cx="9761738" cy="132556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32563659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AB841-276D-4AC1-AE14-C657EFF71100}"/>
              </a:ext>
            </a:extLst>
          </p:cNvPr>
          <p:cNvSpPr>
            <a:spLocks noGrp="1"/>
          </p:cNvSpPr>
          <p:nvPr>
            <p:ph type="title"/>
          </p:nvPr>
        </p:nvSpPr>
        <p:spPr>
          <a:xfrm>
            <a:off x="838199" y="1140"/>
            <a:ext cx="9770617" cy="1325563"/>
          </a:xfrm>
        </p:spPr>
        <p:txBody>
          <a:bodyPr/>
          <a:lstStyle>
            <a:lvl1pPr>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36561FF-A59C-41BF-8DA2-E19D23B8DB7D}"/>
              </a:ext>
            </a:extLst>
          </p:cNvPr>
          <p:cNvSpPr>
            <a:spLocks noGrp="1"/>
          </p:cNvSpPr>
          <p:nvPr>
            <p:ph idx="1"/>
          </p:nvPr>
        </p:nvSpPr>
        <p:spPr>
          <a:xfrm>
            <a:off x="838201" y="1603683"/>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2280164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C0929D1-A8E1-47D7-8022-AA09FC3B5902}"/>
              </a:ext>
            </a:extLst>
          </p:cNvPr>
          <p:cNvSpPr>
            <a:spLocks noGrp="1"/>
          </p:cNvSpPr>
          <p:nvPr>
            <p:ph type="title"/>
          </p:nvPr>
        </p:nvSpPr>
        <p:spPr>
          <a:xfrm>
            <a:off x="838201" y="1137"/>
            <a:ext cx="9761738"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130F75A-D3E4-4D2D-B9C9-CFEFCBC0865D}"/>
              </a:ext>
            </a:extLst>
          </p:cNvPr>
          <p:cNvSpPr>
            <a:spLocks noGrp="1"/>
          </p:cNvSpPr>
          <p:nvPr>
            <p:ph type="body" idx="1"/>
          </p:nvPr>
        </p:nvSpPr>
        <p:spPr>
          <a:xfrm>
            <a:off x="838201" y="1603683"/>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436B00B-AAB4-4152-8A58-1AD3A3913E29}"/>
              </a:ext>
            </a:extLst>
          </p:cNvPr>
          <p:cNvSpPr>
            <a:spLocks noGrp="1"/>
          </p:cNvSpPr>
          <p:nvPr>
            <p:ph type="dt" sz="half" idx="2"/>
          </p:nvPr>
        </p:nvSpPr>
        <p:spPr>
          <a:xfrm>
            <a:off x="838201" y="6356352"/>
            <a:ext cx="2743200" cy="365125"/>
          </a:xfrm>
          <a:prstGeom prst="rect">
            <a:avLst/>
          </a:prstGeom>
        </p:spPr>
        <p:txBody>
          <a:bodyPr vert="horz" lIns="91440" tIns="45720" rIns="91440" bIns="45720" rtlCol="0" anchor="ctr"/>
          <a:lstStyle>
            <a:lvl1pPr algn="l">
              <a:defRPr sz="975">
                <a:solidFill>
                  <a:schemeClr val="tx1">
                    <a:tint val="75000"/>
                  </a:schemeClr>
                </a:solidFill>
              </a:defRPr>
            </a:lvl1pPr>
          </a:lstStyle>
          <a:p>
            <a:fld id="{2B0D7CF2-C64E-4C65-B896-DBC3FFB85FB2}" type="datetime3">
              <a:rPr lang="en-US" smtClean="0"/>
              <a:t>12 November 2025</a:t>
            </a:fld>
            <a:endParaRPr lang="en-GB"/>
          </a:p>
        </p:txBody>
      </p:sp>
      <p:sp>
        <p:nvSpPr>
          <p:cNvPr id="5" name="Footer Placeholder 4">
            <a:extLst>
              <a:ext uri="{FF2B5EF4-FFF2-40B4-BE49-F238E27FC236}">
                <a16:creationId xmlns:a16="http://schemas.microsoft.com/office/drawing/2014/main" id="{63C4F3B2-D58D-4AEE-BF91-410881D9EFAF}"/>
              </a:ext>
            </a:extLst>
          </p:cNvPr>
          <p:cNvSpPr>
            <a:spLocks noGrp="1"/>
          </p:cNvSpPr>
          <p:nvPr>
            <p:ph type="ftr" sz="quarter" idx="3"/>
          </p:nvPr>
        </p:nvSpPr>
        <p:spPr>
          <a:xfrm>
            <a:off x="4038601" y="6356352"/>
            <a:ext cx="4114800" cy="365125"/>
          </a:xfrm>
          <a:prstGeom prst="rect">
            <a:avLst/>
          </a:prstGeom>
        </p:spPr>
        <p:txBody>
          <a:bodyPr vert="horz" lIns="91440" tIns="45720" rIns="91440" bIns="45720" rtlCol="0" anchor="ctr"/>
          <a:lstStyle>
            <a:lvl1pPr algn="ctr">
              <a:defRPr sz="975">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0E49FEE-CE91-4BCC-BD71-9FDC31049B78}"/>
              </a:ext>
            </a:extLst>
          </p:cNvPr>
          <p:cNvSpPr>
            <a:spLocks noGrp="1"/>
          </p:cNvSpPr>
          <p:nvPr>
            <p:ph type="sldNum" sz="quarter" idx="4"/>
          </p:nvPr>
        </p:nvSpPr>
        <p:spPr>
          <a:xfrm>
            <a:off x="8610601" y="6356352"/>
            <a:ext cx="2743200" cy="365125"/>
          </a:xfrm>
          <a:prstGeom prst="rect">
            <a:avLst/>
          </a:prstGeom>
        </p:spPr>
        <p:txBody>
          <a:bodyPr vert="horz" lIns="91440" tIns="45720" rIns="91440" bIns="45720" rtlCol="0" anchor="ctr"/>
          <a:lstStyle>
            <a:lvl1pPr algn="r">
              <a:defRPr sz="975">
                <a:solidFill>
                  <a:schemeClr val="tx1">
                    <a:tint val="75000"/>
                  </a:schemeClr>
                </a:solidFill>
              </a:defRPr>
            </a:lvl1pPr>
          </a:lstStyle>
          <a:p>
            <a:fld id="{36D6C52B-B35D-4819-BB38-B93C26330C57}" type="slidenum">
              <a:rPr lang="en-GB" smtClean="0"/>
              <a:t>‹#›</a:t>
            </a:fld>
            <a:endParaRPr lang="en-GB"/>
          </a:p>
        </p:txBody>
      </p:sp>
    </p:spTree>
    <p:extLst>
      <p:ext uri="{BB962C8B-B14F-4D97-AF65-F5344CB8AC3E}">
        <p14:creationId xmlns:p14="http://schemas.microsoft.com/office/powerpoint/2010/main" val="42353718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defTabSz="742950" rtl="0" eaLnBrk="1" latinLnBrk="0" hangingPunct="1">
        <a:lnSpc>
          <a:spcPct val="90000"/>
        </a:lnSpc>
        <a:spcBef>
          <a:spcPct val="0"/>
        </a:spcBef>
        <a:buNone/>
        <a:defRPr sz="3575" b="1" kern="1200">
          <a:solidFill>
            <a:srgbClr val="003366"/>
          </a:solidFill>
          <a:latin typeface="Arial" panose="020B0604020202020204" pitchFamily="34" charset="0"/>
          <a:ea typeface="+mj-ea"/>
          <a:cs typeface="Arial" panose="020B0604020202020204" pitchFamily="34" charset="0"/>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sz="2275" kern="1200">
          <a:solidFill>
            <a:srgbClr val="003366"/>
          </a:solidFill>
          <a:latin typeface="Arial" panose="020B0604020202020204" pitchFamily="34" charset="0"/>
          <a:ea typeface="+mn-ea"/>
          <a:cs typeface="Arial" panose="020B0604020202020204" pitchFamily="34" charset="0"/>
        </a:defRPr>
      </a:lvl1pPr>
      <a:lvl2pPr marL="557213" indent="-185738" algn="l" defTabSz="742950" rtl="0" eaLnBrk="1" latinLnBrk="0" hangingPunct="1">
        <a:lnSpc>
          <a:spcPct val="90000"/>
        </a:lnSpc>
        <a:spcBef>
          <a:spcPts val="406"/>
        </a:spcBef>
        <a:buFont typeface="Arial" panose="020B0604020202020204" pitchFamily="34" charset="0"/>
        <a:buChar char="•"/>
        <a:defRPr sz="1950" kern="1200">
          <a:solidFill>
            <a:srgbClr val="003366"/>
          </a:solidFill>
          <a:latin typeface="Arial" panose="020B0604020202020204" pitchFamily="34" charset="0"/>
          <a:ea typeface="+mn-ea"/>
          <a:cs typeface="Arial" panose="020B0604020202020204" pitchFamily="34" charset="0"/>
        </a:defRPr>
      </a:lvl2pPr>
      <a:lvl3pPr marL="928688" indent="-185738" algn="l" defTabSz="742950" rtl="0" eaLnBrk="1" latinLnBrk="0" hangingPunct="1">
        <a:lnSpc>
          <a:spcPct val="90000"/>
        </a:lnSpc>
        <a:spcBef>
          <a:spcPts val="406"/>
        </a:spcBef>
        <a:buFont typeface="Arial" panose="020B0604020202020204" pitchFamily="34" charset="0"/>
        <a:buChar char="•"/>
        <a:defRPr sz="1625" kern="1200">
          <a:solidFill>
            <a:srgbClr val="003366"/>
          </a:solidFill>
          <a:latin typeface="Arial" panose="020B0604020202020204" pitchFamily="34" charset="0"/>
          <a:ea typeface="+mn-ea"/>
          <a:cs typeface="Arial" panose="020B0604020202020204" pitchFamily="34" charset="0"/>
        </a:defRPr>
      </a:lvl3pPr>
      <a:lvl4pPr marL="1300163" indent="-185738" algn="l" defTabSz="742950" rtl="0" eaLnBrk="1" latinLnBrk="0" hangingPunct="1">
        <a:lnSpc>
          <a:spcPct val="90000"/>
        </a:lnSpc>
        <a:spcBef>
          <a:spcPts val="406"/>
        </a:spcBef>
        <a:buFont typeface="Arial" panose="020B0604020202020204" pitchFamily="34" charset="0"/>
        <a:buChar char="•"/>
        <a:defRPr sz="1463" kern="1200">
          <a:solidFill>
            <a:srgbClr val="003366"/>
          </a:solidFill>
          <a:latin typeface="Arial" panose="020B0604020202020204" pitchFamily="34" charset="0"/>
          <a:ea typeface="+mn-ea"/>
          <a:cs typeface="Arial" panose="020B0604020202020204" pitchFamily="34" charset="0"/>
        </a:defRPr>
      </a:lvl4pPr>
      <a:lvl5pPr marL="1671638" indent="-185738" algn="l" defTabSz="742950" rtl="0" eaLnBrk="1" latinLnBrk="0" hangingPunct="1">
        <a:lnSpc>
          <a:spcPct val="90000"/>
        </a:lnSpc>
        <a:spcBef>
          <a:spcPts val="406"/>
        </a:spcBef>
        <a:buFont typeface="Arial" panose="020B0604020202020204" pitchFamily="34" charset="0"/>
        <a:buChar char="•"/>
        <a:defRPr sz="1463" kern="1200">
          <a:solidFill>
            <a:srgbClr val="003366"/>
          </a:solidFill>
          <a:latin typeface="Arial" panose="020B0604020202020204" pitchFamily="34" charset="0"/>
          <a:ea typeface="+mn-ea"/>
          <a:cs typeface="Arial" panose="020B0604020202020204" pitchFamily="34" charset="0"/>
        </a:defRPr>
      </a:lvl5pPr>
      <a:lvl6pPr marL="204311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sz="1463" kern="1200">
          <a:solidFill>
            <a:schemeClr val="tx1"/>
          </a:solidFill>
          <a:latin typeface="+mn-lt"/>
          <a:ea typeface="+mn-ea"/>
          <a:cs typeface="+mn-cs"/>
        </a:defRPr>
      </a:lvl9pPr>
    </p:bodyStyle>
    <p:otherStyle>
      <a:defPPr>
        <a:defRPr lang="en-US"/>
      </a:defPPr>
      <a:lvl1pPr marL="0" algn="l" defTabSz="742950" rtl="0" eaLnBrk="1" latinLnBrk="0" hangingPunct="1">
        <a:defRPr sz="1463" kern="1200">
          <a:solidFill>
            <a:schemeClr val="tx1"/>
          </a:solidFill>
          <a:latin typeface="+mn-lt"/>
          <a:ea typeface="+mn-ea"/>
          <a:cs typeface="+mn-cs"/>
        </a:defRPr>
      </a:lvl1pPr>
      <a:lvl2pPr marL="371475" algn="l" defTabSz="742950" rtl="0" eaLnBrk="1" latinLnBrk="0" hangingPunct="1">
        <a:defRPr sz="1463" kern="1200">
          <a:solidFill>
            <a:schemeClr val="tx1"/>
          </a:solidFill>
          <a:latin typeface="+mn-lt"/>
          <a:ea typeface="+mn-ea"/>
          <a:cs typeface="+mn-cs"/>
        </a:defRPr>
      </a:lvl2pPr>
      <a:lvl3pPr marL="742950" algn="l" defTabSz="742950" rtl="0" eaLnBrk="1" latinLnBrk="0" hangingPunct="1">
        <a:defRPr sz="1463" kern="1200">
          <a:solidFill>
            <a:schemeClr val="tx1"/>
          </a:solidFill>
          <a:latin typeface="+mn-lt"/>
          <a:ea typeface="+mn-ea"/>
          <a:cs typeface="+mn-cs"/>
        </a:defRPr>
      </a:lvl3pPr>
      <a:lvl4pPr marL="1114425" algn="l" defTabSz="742950" rtl="0" eaLnBrk="1" latinLnBrk="0" hangingPunct="1">
        <a:defRPr sz="1463" kern="1200">
          <a:solidFill>
            <a:schemeClr val="tx1"/>
          </a:solidFill>
          <a:latin typeface="+mn-lt"/>
          <a:ea typeface="+mn-ea"/>
          <a:cs typeface="+mn-cs"/>
        </a:defRPr>
      </a:lvl4pPr>
      <a:lvl5pPr marL="1485900" algn="l" defTabSz="742950" rtl="0" eaLnBrk="1" latinLnBrk="0" hangingPunct="1">
        <a:defRPr sz="1463" kern="1200">
          <a:solidFill>
            <a:schemeClr val="tx1"/>
          </a:solidFill>
          <a:latin typeface="+mn-lt"/>
          <a:ea typeface="+mn-ea"/>
          <a:cs typeface="+mn-cs"/>
        </a:defRPr>
      </a:lvl5pPr>
      <a:lvl6pPr marL="1857375" algn="l" defTabSz="742950" rtl="0" eaLnBrk="1" latinLnBrk="0" hangingPunct="1">
        <a:defRPr sz="1463" kern="1200">
          <a:solidFill>
            <a:schemeClr val="tx1"/>
          </a:solidFill>
          <a:latin typeface="+mn-lt"/>
          <a:ea typeface="+mn-ea"/>
          <a:cs typeface="+mn-cs"/>
        </a:defRPr>
      </a:lvl6pPr>
      <a:lvl7pPr marL="2228850" algn="l" defTabSz="742950" rtl="0" eaLnBrk="1" latinLnBrk="0" hangingPunct="1">
        <a:defRPr sz="1463" kern="1200">
          <a:solidFill>
            <a:schemeClr val="tx1"/>
          </a:solidFill>
          <a:latin typeface="+mn-lt"/>
          <a:ea typeface="+mn-ea"/>
          <a:cs typeface="+mn-cs"/>
        </a:defRPr>
      </a:lvl7pPr>
      <a:lvl8pPr marL="2600325" algn="l" defTabSz="742950" rtl="0" eaLnBrk="1" latinLnBrk="0" hangingPunct="1">
        <a:defRPr sz="1463" kern="1200">
          <a:solidFill>
            <a:schemeClr val="tx1"/>
          </a:solidFill>
          <a:latin typeface="+mn-lt"/>
          <a:ea typeface="+mn-ea"/>
          <a:cs typeface="+mn-cs"/>
        </a:defRPr>
      </a:lvl8pPr>
      <a:lvl9pPr marL="2971800" algn="l" defTabSz="742950" rtl="0" eaLnBrk="1" latinLnBrk="0" hangingPunct="1">
        <a:defRPr sz="1463"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8"/>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1" y="6356353"/>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B0D7CF2-C64E-4C65-B896-DBC3FFB85FB2}" type="datetime3">
              <a:rPr lang="en-US" smtClean="0"/>
              <a:t>12 November 2025</a:t>
            </a:fld>
            <a:endParaRPr lang="en-GB"/>
          </a:p>
        </p:txBody>
      </p:sp>
      <p:sp>
        <p:nvSpPr>
          <p:cNvPr id="5" name="Footer Placeholder 4"/>
          <p:cNvSpPr>
            <a:spLocks noGrp="1"/>
          </p:cNvSpPr>
          <p:nvPr>
            <p:ph type="ftr" sz="quarter" idx="3"/>
          </p:nvPr>
        </p:nvSpPr>
        <p:spPr>
          <a:xfrm>
            <a:off x="4038601" y="6356353"/>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1" y="6356353"/>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D6C52B-B35D-4819-BB38-B93C26330C57}" type="slidenum">
              <a:rPr lang="en-GB" smtClean="0"/>
              <a:t>‹#›</a:t>
            </a:fld>
            <a:endParaRPr lang="en-GB"/>
          </a:p>
        </p:txBody>
      </p:sp>
    </p:spTree>
    <p:extLst>
      <p:ext uri="{BB962C8B-B14F-4D97-AF65-F5344CB8AC3E}">
        <p14:creationId xmlns:p14="http://schemas.microsoft.com/office/powerpoint/2010/main" val="102504081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openxmlformats.org/officeDocument/2006/relationships/slide" Target="slide38.xml"/><Relationship Id="rId5" Type="http://schemas.openxmlformats.org/officeDocument/2006/relationships/slide" Target="slide34.xml"/><Relationship Id="rId4" Type="http://schemas.openxmlformats.org/officeDocument/2006/relationships/slide" Target="slide29.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6.xml"/><Relationship Id="rId4" Type="http://schemas.openxmlformats.org/officeDocument/2006/relationships/hyperlink" Target="https://www.towerhamlets.gov.uk/lgnl/community_and_living/borough_statistics/Annual_Residents_Survey.aspx"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6.xml"/><Relationship Id="rId6" Type="http://schemas.openxmlformats.org/officeDocument/2006/relationships/slide" Target="slide38.xml"/><Relationship Id="rId5" Type="http://schemas.openxmlformats.org/officeDocument/2006/relationships/slide" Target="slide34.xml"/><Relationship Id="rId4" Type="http://schemas.openxmlformats.org/officeDocument/2006/relationships/slide" Target="slide29.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6.xml"/><Relationship Id="rId6" Type="http://schemas.openxmlformats.org/officeDocument/2006/relationships/slide" Target="slide38.xml"/><Relationship Id="rId5" Type="http://schemas.openxmlformats.org/officeDocument/2006/relationships/slide" Target="slide34.xml"/><Relationship Id="rId4" Type="http://schemas.openxmlformats.org/officeDocument/2006/relationships/slide" Target="slide29.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16.xml"/><Relationship Id="rId6" Type="http://schemas.openxmlformats.org/officeDocument/2006/relationships/slide" Target="slide38.xml"/><Relationship Id="rId5" Type="http://schemas.openxmlformats.org/officeDocument/2006/relationships/slide" Target="slide34.xml"/><Relationship Id="rId4" Type="http://schemas.openxmlformats.org/officeDocument/2006/relationships/slide" Target="slide29.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8" Type="http://schemas.openxmlformats.org/officeDocument/2006/relationships/slide" Target="slide29.xml"/><Relationship Id="rId3" Type="http://schemas.openxmlformats.org/officeDocument/2006/relationships/image" Target="../media/image4.png"/><Relationship Id="rId7" Type="http://schemas.openxmlformats.org/officeDocument/2006/relationships/slide" Target="slide23.xml"/><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slide" Target="slide20.xml"/><Relationship Id="rId5" Type="http://schemas.openxmlformats.org/officeDocument/2006/relationships/slide" Target="slide14.xml"/><Relationship Id="rId10" Type="http://schemas.openxmlformats.org/officeDocument/2006/relationships/slide" Target="slide38.xml"/><Relationship Id="rId4" Type="http://schemas.openxmlformats.org/officeDocument/2006/relationships/slide" Target="slide9.xml"/><Relationship Id="rId9" Type="http://schemas.openxmlformats.org/officeDocument/2006/relationships/slide" Target="slide34.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1.xml"/><Relationship Id="rId1" Type="http://schemas.openxmlformats.org/officeDocument/2006/relationships/slideLayout" Target="../slideLayouts/slideLayout21.xml"/></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6.xml"/><Relationship Id="rId6" Type="http://schemas.openxmlformats.org/officeDocument/2006/relationships/slide" Target="slide38.xml"/><Relationship Id="rId5" Type="http://schemas.openxmlformats.org/officeDocument/2006/relationships/slide" Target="slide34.xml"/><Relationship Id="rId4" Type="http://schemas.openxmlformats.org/officeDocument/2006/relationships/slide" Target="slide29.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1.xml"/></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21.xml"/></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7.xml"/><Relationship Id="rId1" Type="http://schemas.openxmlformats.org/officeDocument/2006/relationships/slideLayout" Target="../slideLayouts/slideLayout16.xml"/><Relationship Id="rId6" Type="http://schemas.openxmlformats.org/officeDocument/2006/relationships/slide" Target="slide38.xml"/><Relationship Id="rId5" Type="http://schemas.openxmlformats.org/officeDocument/2006/relationships/slide" Target="slide34.xml"/><Relationship Id="rId4" Type="http://schemas.openxmlformats.org/officeDocument/2006/relationships/slide" Target="slide29.xml"/></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9.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1.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1.xml"/><Relationship Id="rId5" Type="http://schemas.openxmlformats.org/officeDocument/2006/relationships/hyperlink" Target="https://www.local.gov.uk/sites/default/files/documents/Resident%20Satisfaction%20Polling%20Round%2039%20281124.pdf#page=7" TargetMode="External"/><Relationship Id="rId4" Type="http://schemas.openxmlformats.org/officeDocument/2006/relationships/hyperlink" Target="https://www.local.gov.uk/sites/default/files/documents/Resident%20Satisfaction%20Polling%20Round%2039%20281124.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6.xml"/><Relationship Id="rId5" Type="http://schemas.openxmlformats.org/officeDocument/2006/relationships/hyperlink" Target="https://www.local.gov.uk/sites/default/files/documents/Resident%20Satisfaction%20Polling%20Round%2039%20281124.pdf#page=7" TargetMode="External"/><Relationship Id="rId4" Type="http://schemas.openxmlformats.org/officeDocument/2006/relationships/hyperlink" Target="https://www.local.gov.uk/sites/default/files/documents/Resident%20Satisfaction%20Polling%20Round%2039%20281124.pd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slide" Target="slide38.xml"/><Relationship Id="rId5" Type="http://schemas.openxmlformats.org/officeDocument/2006/relationships/slide" Target="slide34.xml"/><Relationship Id="rId4" Type="http://schemas.openxmlformats.org/officeDocument/2006/relationships/slide" Target="slide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BCB3237-FFDC-46A7-857F-DE8298839CE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927F664-E594-9777-B121-92467E6AA3E3}"/>
              </a:ext>
            </a:extLst>
          </p:cNvPr>
          <p:cNvSpPr>
            <a:spLocks noGrp="1"/>
          </p:cNvSpPr>
          <p:nvPr>
            <p:ph type="ctrTitle"/>
          </p:nvPr>
        </p:nvSpPr>
        <p:spPr>
          <a:xfrm>
            <a:off x="1231777" y="1653309"/>
            <a:ext cx="5705617" cy="1394691"/>
          </a:xfrm>
        </p:spPr>
        <p:txBody>
          <a:bodyPr>
            <a:normAutofit/>
          </a:bodyPr>
          <a:lstStyle/>
          <a:p>
            <a:r>
              <a:rPr lang="en-GB"/>
              <a:t>Tower Hamlets Annual Resident Survey 2025</a:t>
            </a:r>
          </a:p>
        </p:txBody>
      </p:sp>
      <p:sp>
        <p:nvSpPr>
          <p:cNvPr id="5" name="Title 2">
            <a:extLst>
              <a:ext uri="{FF2B5EF4-FFF2-40B4-BE49-F238E27FC236}">
                <a16:creationId xmlns:a16="http://schemas.microsoft.com/office/drawing/2014/main" id="{618C2451-7F58-4AED-976C-8620CCE38F7B}"/>
              </a:ext>
            </a:extLst>
          </p:cNvPr>
          <p:cNvSpPr txBox="1">
            <a:spLocks/>
          </p:cNvSpPr>
          <p:nvPr/>
        </p:nvSpPr>
        <p:spPr>
          <a:xfrm>
            <a:off x="1231776" y="2973743"/>
            <a:ext cx="4592638" cy="475131"/>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371484">
              <a:lnSpc>
                <a:spcPct val="100000"/>
              </a:lnSpc>
              <a:spcBef>
                <a:spcPts val="0"/>
              </a:spcBef>
              <a:defRPr/>
            </a:pPr>
            <a:r>
              <a:rPr lang="en-GB" sz="2600">
                <a:solidFill>
                  <a:srgbClr val="00445E"/>
                </a:solidFill>
                <a:latin typeface="Raleway-Medium"/>
                <a:cs typeface="Arial"/>
              </a:rPr>
              <a:t>Summary Briefing</a:t>
            </a:r>
          </a:p>
        </p:txBody>
      </p:sp>
    </p:spTree>
    <p:extLst>
      <p:ext uri="{BB962C8B-B14F-4D97-AF65-F5344CB8AC3E}">
        <p14:creationId xmlns:p14="http://schemas.microsoft.com/office/powerpoint/2010/main" val="3608750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44270C-F4EA-022B-FA54-A8CC041BCE22}"/>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F73FC95B-AB79-3FC8-C570-CE9EF2757E7D}"/>
              </a:ext>
              <a:ext uri="{C183D7F6-B498-43B3-948B-1728B52AA6E4}">
                <adec:decorative xmlns:adec="http://schemas.microsoft.com/office/drawing/2017/decorative" val="1"/>
              </a:ext>
            </a:extLst>
          </p:cNvPr>
          <p:cNvSpPr txBox="1">
            <a:spLocks/>
          </p:cNvSpPr>
          <p:nvPr/>
        </p:nvSpPr>
        <p:spPr>
          <a:xfrm>
            <a:off x="1560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400" b="1">
                <a:solidFill>
                  <a:srgbClr val="4CC9CF"/>
                </a:solidFill>
                <a:latin typeface="Raleway" panose="020B0503030101060003" pitchFamily="34" charset="0"/>
                <a:cs typeface="Arial" panose="020B0604020202020204" pitchFamily="34" charset="0"/>
              </a:rPr>
              <a:t>Tower Hamlets Annual Residents’ Survey</a:t>
            </a:r>
          </a:p>
          <a:p>
            <a:r>
              <a:rPr lang="en-US" sz="1400" b="1">
                <a:solidFill>
                  <a:srgbClr val="4CC9CF"/>
                </a:solidFill>
                <a:latin typeface="Raleway" panose="020B0503030101060003" pitchFamily="34" charset="0"/>
                <a:cs typeface="Arial" panose="020B0604020202020204" pitchFamily="34" charset="0"/>
              </a:rPr>
              <a:t>2025 results</a:t>
            </a:r>
          </a:p>
        </p:txBody>
      </p:sp>
      <p:cxnSp>
        <p:nvCxnSpPr>
          <p:cNvPr id="9" name="Straight Connector 8">
            <a:extLst>
              <a:ext uri="{FF2B5EF4-FFF2-40B4-BE49-F238E27FC236}">
                <a16:creationId xmlns:a16="http://schemas.microsoft.com/office/drawing/2014/main" id="{C7240C4D-B289-D8EA-B015-13D861BA6689}"/>
              </a:ext>
              <a:ext uri="{C183D7F6-B498-43B3-948B-1728B52AA6E4}">
                <adec:decorative xmlns:adec="http://schemas.microsoft.com/office/drawing/2017/decorative" val="1"/>
              </a:ext>
            </a:extLst>
          </p:cNvPr>
          <p:cNvCxnSpPr>
            <a:cxnSpLocks/>
          </p:cNvCxnSpPr>
          <p:nvPr/>
        </p:nvCxnSpPr>
        <p:spPr>
          <a:xfrm>
            <a:off x="3900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C6EF407-0DC9-9A66-853B-092B214974C6}"/>
              </a:ext>
              <a:ext uri="{C183D7F6-B498-43B3-948B-1728B52AA6E4}">
                <adec:decorative xmlns:adec="http://schemas.microsoft.com/office/drawing/2017/decorative" val="1"/>
              </a:ext>
            </a:extLst>
          </p:cNvPr>
          <p:cNvCxnSpPr>
            <a:cxnSpLocks/>
          </p:cNvCxnSpPr>
          <p:nvPr/>
        </p:nvCxnSpPr>
        <p:spPr>
          <a:xfrm>
            <a:off x="1600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D654FCF-E623-75F3-AB08-6399BEB6D255}"/>
              </a:ext>
              <a:ext uri="{C183D7F6-B498-43B3-948B-1728B52AA6E4}">
                <adec:decorative xmlns:adec="http://schemas.microsoft.com/office/drawing/2017/decorative" val="1"/>
              </a:ext>
            </a:extLst>
          </p:cNvPr>
          <p:cNvCxnSpPr>
            <a:cxnSpLocks/>
          </p:cNvCxnSpPr>
          <p:nvPr/>
        </p:nvCxnSpPr>
        <p:spPr>
          <a:xfrm>
            <a:off x="3900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0F738C9-A256-197F-2A22-632315E5FA73}"/>
              </a:ext>
              <a:ext uri="{C183D7F6-B498-43B3-948B-1728B52AA6E4}">
                <adec:decorative xmlns:adec="http://schemas.microsoft.com/office/drawing/2017/decorative" val="1"/>
              </a:ext>
            </a:extLst>
          </p:cNvPr>
          <p:cNvCxnSpPr>
            <a:cxnSpLocks/>
          </p:cNvCxnSpPr>
          <p:nvPr/>
        </p:nvCxnSpPr>
        <p:spPr>
          <a:xfrm>
            <a:off x="1600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15E48B6-0CC1-F469-7317-0B9152051967}"/>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7906" y="438639"/>
            <a:ext cx="964349" cy="807775"/>
          </a:xfrm>
          <a:prstGeom prst="rect">
            <a:avLst/>
          </a:prstGeom>
        </p:spPr>
      </p:pic>
      <p:sp>
        <p:nvSpPr>
          <p:cNvPr id="8" name="Title 1">
            <a:extLst>
              <a:ext uri="{FF2B5EF4-FFF2-40B4-BE49-F238E27FC236}">
                <a16:creationId xmlns:a16="http://schemas.microsoft.com/office/drawing/2014/main" id="{5D3C7F50-6D62-92E5-57D6-1E3D255E5FF7}"/>
              </a:ext>
            </a:extLst>
          </p:cNvPr>
          <p:cNvSpPr txBox="1">
            <a:spLocks noGrp="1"/>
          </p:cNvSpPr>
          <p:nvPr>
            <p:ph type="title" idx="4294967295"/>
          </p:nvPr>
        </p:nvSpPr>
        <p:spPr>
          <a:xfrm>
            <a:off x="3911432" y="509721"/>
            <a:ext cx="6659562" cy="676275"/>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2400" b="1">
                <a:solidFill>
                  <a:srgbClr val="319B31"/>
                </a:solidFill>
                <a:latin typeface="Raleway" panose="020B0503030101060003" pitchFamily="34" charset="0"/>
                <a:cs typeface="Arial" panose="020B0604020202020204" pitchFamily="34" charset="0"/>
              </a:rPr>
              <a:t>Residents views of the council 2025</a:t>
            </a:r>
            <a:endParaRPr lang="en-GB" sz="1800" i="1">
              <a:solidFill>
                <a:srgbClr val="319B31"/>
              </a:solidFill>
              <a:latin typeface="Raleway" panose="020B0503030101060003" pitchFamily="34" charset="0"/>
              <a:cs typeface="Arial" panose="020B0604020202020204" pitchFamily="34" charset="0"/>
            </a:endParaRPr>
          </a:p>
        </p:txBody>
      </p:sp>
      <p:sp>
        <p:nvSpPr>
          <p:cNvPr id="2" name="TextBox 1">
            <a:extLst>
              <a:ext uri="{FF2B5EF4-FFF2-40B4-BE49-F238E27FC236}">
                <a16:creationId xmlns:a16="http://schemas.microsoft.com/office/drawing/2014/main" id="{26A6FFC9-1380-4FDD-5842-4477A8E2035E}"/>
              </a:ext>
            </a:extLst>
          </p:cNvPr>
          <p:cNvSpPr txBox="1"/>
          <p:nvPr/>
        </p:nvSpPr>
        <p:spPr>
          <a:xfrm>
            <a:off x="1291812" y="6021355"/>
            <a:ext cx="9608374" cy="830997"/>
          </a:xfrm>
          <a:prstGeom prst="rect">
            <a:avLst/>
          </a:prstGeom>
          <a:noFill/>
        </p:spPr>
        <p:txBody>
          <a:bodyPr wrap="square" rtlCol="0">
            <a:spAutoFit/>
          </a:bodyPr>
          <a:lstStyle/>
          <a:p>
            <a:r>
              <a:rPr lang="en-GB" sz="1600">
                <a:solidFill>
                  <a:srgbClr val="1E5A71"/>
                </a:solidFill>
                <a:latin typeface="Raleway" pitchFamily="2" charset="0"/>
                <a:ea typeface="Calibri" panose="020F0502020204030204" pitchFamily="34" charset="0"/>
                <a:cs typeface="Arial" panose="020B0604020202020204" pitchFamily="34" charset="0"/>
              </a:rPr>
              <a:t>Tower Hamlets residents are eight points more satisfied with their council overall than a year ago.</a:t>
            </a:r>
          </a:p>
          <a:p>
            <a:r>
              <a:rPr lang="en-GB" sz="1600">
                <a:solidFill>
                  <a:srgbClr val="1E5A71"/>
                </a:solidFill>
                <a:latin typeface="Raleway" pitchFamily="2" charset="0"/>
                <a:ea typeface="Calibri" panose="020F0502020204030204" pitchFamily="34" charset="0"/>
                <a:cs typeface="Arial" panose="020B0604020202020204" pitchFamily="34" charset="0"/>
              </a:rPr>
              <a:t>The overall picture is relative stability. Four of the measures show statistically significant change, the other eleven show no statistically significant difference.</a:t>
            </a:r>
          </a:p>
        </p:txBody>
      </p:sp>
      <p:sp>
        <p:nvSpPr>
          <p:cNvPr id="5" name="Slide Number Placeholder 4">
            <a:extLst>
              <a:ext uri="{FF2B5EF4-FFF2-40B4-BE49-F238E27FC236}">
                <a16:creationId xmlns:a16="http://schemas.microsoft.com/office/drawing/2014/main" id="{03DDBB46-0D63-D59A-15CB-2DDEEB59C1EA}"/>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a:solidFill>
                  <a:prstClr val="black">
                    <a:tint val="75000"/>
                  </a:prstClr>
                </a:solidFill>
                <a:latin typeface="Calibri" panose="020F0502020204030204"/>
              </a:rPr>
              <a:pPr/>
              <a:t>10</a:t>
            </a:fld>
            <a:endParaRPr lang="en-GB">
              <a:solidFill>
                <a:srgbClr val="1E5A71"/>
              </a:solidFill>
              <a:latin typeface="Raleway" pitchFamily="2" charset="0"/>
            </a:endParaRPr>
          </a:p>
        </p:txBody>
      </p:sp>
      <p:graphicFrame>
        <p:nvGraphicFramePr>
          <p:cNvPr id="6" name="Table 5">
            <a:extLst>
              <a:ext uri="{FF2B5EF4-FFF2-40B4-BE49-F238E27FC236}">
                <a16:creationId xmlns:a16="http://schemas.microsoft.com/office/drawing/2014/main" id="{81159F3F-D2FF-07A9-CD87-47B63F14B145}"/>
              </a:ext>
            </a:extLst>
          </p:cNvPr>
          <p:cNvGraphicFramePr>
            <a:graphicFrameLocks noGrp="1"/>
          </p:cNvGraphicFramePr>
          <p:nvPr>
            <p:extLst>
              <p:ext uri="{D42A27DB-BD31-4B8C-83A1-F6EECF244321}">
                <p14:modId xmlns:p14="http://schemas.microsoft.com/office/powerpoint/2010/main" val="4031721712"/>
              </p:ext>
            </p:extLst>
          </p:nvPr>
        </p:nvGraphicFramePr>
        <p:xfrm>
          <a:off x="1382807" y="1285466"/>
          <a:ext cx="9426384" cy="4603093"/>
        </p:xfrm>
        <a:graphic>
          <a:graphicData uri="http://schemas.openxmlformats.org/drawingml/2006/table">
            <a:tbl>
              <a:tblPr firstRow="1"/>
              <a:tblGrid>
                <a:gridCol w="5148000">
                  <a:extLst>
                    <a:ext uri="{9D8B030D-6E8A-4147-A177-3AD203B41FA5}">
                      <a16:colId xmlns:a16="http://schemas.microsoft.com/office/drawing/2014/main" val="1734148816"/>
                    </a:ext>
                  </a:extLst>
                </a:gridCol>
                <a:gridCol w="974067">
                  <a:extLst>
                    <a:ext uri="{9D8B030D-6E8A-4147-A177-3AD203B41FA5}">
                      <a16:colId xmlns:a16="http://schemas.microsoft.com/office/drawing/2014/main" val="3118626455"/>
                    </a:ext>
                  </a:extLst>
                </a:gridCol>
                <a:gridCol w="452597">
                  <a:extLst>
                    <a:ext uri="{9D8B030D-6E8A-4147-A177-3AD203B41FA5}">
                      <a16:colId xmlns:a16="http://schemas.microsoft.com/office/drawing/2014/main" val="29626119"/>
                    </a:ext>
                  </a:extLst>
                </a:gridCol>
                <a:gridCol w="452597">
                  <a:extLst>
                    <a:ext uri="{9D8B030D-6E8A-4147-A177-3AD203B41FA5}">
                      <a16:colId xmlns:a16="http://schemas.microsoft.com/office/drawing/2014/main" val="232802201"/>
                    </a:ext>
                  </a:extLst>
                </a:gridCol>
                <a:gridCol w="756000">
                  <a:extLst>
                    <a:ext uri="{9D8B030D-6E8A-4147-A177-3AD203B41FA5}">
                      <a16:colId xmlns:a16="http://schemas.microsoft.com/office/drawing/2014/main" val="3430334176"/>
                    </a:ext>
                  </a:extLst>
                </a:gridCol>
                <a:gridCol w="1643123">
                  <a:extLst>
                    <a:ext uri="{9D8B030D-6E8A-4147-A177-3AD203B41FA5}">
                      <a16:colId xmlns:a16="http://schemas.microsoft.com/office/drawing/2014/main" val="2655238018"/>
                    </a:ext>
                  </a:extLst>
                </a:gridCol>
              </a:tblGrid>
              <a:tr h="200171">
                <a:tc>
                  <a:txBody>
                    <a:bodyPr/>
                    <a:lstStyle/>
                    <a:p>
                      <a:pPr algn="ctr" rtl="0" fontAlgn="t">
                        <a:buNone/>
                      </a:pPr>
                      <a:r>
                        <a:rPr lang="en-GB" sz="1300" b="1" i="0" u="none" strike="noStrike" dirty="0">
                          <a:solidFill>
                            <a:srgbClr val="1E5A71"/>
                          </a:solidFill>
                          <a:effectLst/>
                          <a:latin typeface="Raleway" pitchFamily="2" charset="0"/>
                        </a:rPr>
                        <a:t>Resident perception</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1" i="0" u="none" strike="noStrike" dirty="0">
                          <a:solidFill>
                            <a:srgbClr val="1E5A71"/>
                          </a:solidFill>
                          <a:effectLst/>
                          <a:latin typeface="Raleway" pitchFamily="2" charset="0"/>
                        </a:rPr>
                        <a:t> Measure</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1" i="0" u="none" strike="noStrike" dirty="0">
                          <a:solidFill>
                            <a:srgbClr val="1E5A71"/>
                          </a:solidFill>
                          <a:effectLst/>
                          <a:latin typeface="Raleway" pitchFamily="2" charset="0"/>
                        </a:rPr>
                        <a:t>2024</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1" i="0" u="none" strike="noStrike" dirty="0">
                          <a:solidFill>
                            <a:srgbClr val="1E5A71"/>
                          </a:solidFill>
                          <a:effectLst/>
                          <a:latin typeface="Raleway" pitchFamily="2" charset="0"/>
                        </a:rPr>
                        <a:t>2025</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buNone/>
                      </a:pPr>
                      <a:r>
                        <a:rPr lang="en-GB" sz="1300" b="1" i="0" u="none" strike="noStrike" dirty="0">
                          <a:solidFill>
                            <a:srgbClr val="1E5A71"/>
                          </a:solidFill>
                          <a:effectLst/>
                          <a:latin typeface="Raleway" pitchFamily="2" charset="0"/>
                        </a:rPr>
                        <a:t>2024 – 2025</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buNone/>
                      </a:pPr>
                      <a:r>
                        <a:rPr lang="en-GB" sz="1300" b="1" i="0" u="none" strike="noStrike" dirty="0">
                          <a:solidFill>
                            <a:srgbClr val="1E5A71"/>
                          </a:solidFill>
                          <a:effectLst/>
                          <a:latin typeface="Raleway" pitchFamily="2" charset="0"/>
                        </a:rPr>
                        <a:t>Statistically Significant?</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30409443"/>
                  </a:ext>
                </a:extLst>
              </a:tr>
              <a:tr h="309789">
                <a:tc>
                  <a:txBody>
                    <a:bodyPr/>
                    <a:lstStyle/>
                    <a:p>
                      <a:pPr algn="ctr" rtl="0" fontAlgn="t">
                        <a:buNone/>
                      </a:pPr>
                      <a:r>
                        <a:rPr lang="en-GB" sz="1300" b="0" i="0" u="none" strike="noStrike" dirty="0">
                          <a:solidFill>
                            <a:srgbClr val="1E5A71"/>
                          </a:solidFill>
                          <a:effectLst/>
                          <a:latin typeface="Raleway" pitchFamily="2" charset="0"/>
                        </a:rPr>
                        <a:t>How much do you trust Tower Hamlets Council?</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800" b="0" i="0" u="none" strike="noStrike">
                          <a:solidFill>
                            <a:srgbClr val="1E5A71"/>
                          </a:solidFill>
                          <a:effectLst/>
                          <a:latin typeface="Raleway" pitchFamily="2" charset="0"/>
                        </a:rPr>
                        <a:t>Summary: A great deal / A fair amount</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66%</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dirty="0">
                          <a:solidFill>
                            <a:srgbClr val="1E5A71"/>
                          </a:solidFill>
                          <a:effectLst/>
                          <a:latin typeface="Raleway" pitchFamily="2" charset="0"/>
                        </a:rPr>
                        <a:t>69%</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3</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buNone/>
                      </a:pPr>
                      <a:r>
                        <a:rPr lang="en-GB" sz="1300" b="0" i="0" u="none" strike="noStrike">
                          <a:solidFill>
                            <a:srgbClr val="546F79"/>
                          </a:solidFill>
                          <a:effectLst/>
                          <a:latin typeface="Raleway" pitchFamily="2" charset="0"/>
                        </a:rPr>
                        <a:t>Not significant</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936799"/>
                  </a:ext>
                </a:extLst>
              </a:tr>
              <a:tr h="200171">
                <a:tc>
                  <a:txBody>
                    <a:bodyPr/>
                    <a:lstStyle/>
                    <a:p>
                      <a:pPr algn="ctr" rtl="0" fontAlgn="t">
                        <a:buNone/>
                      </a:pPr>
                      <a:r>
                        <a:rPr lang="en-GB" sz="1300" b="0" i="0" u="none" strike="noStrike" dirty="0">
                          <a:solidFill>
                            <a:srgbClr val="1E5A71"/>
                          </a:solidFill>
                          <a:effectLst/>
                          <a:latin typeface="Raleway" pitchFamily="2" charset="0"/>
                        </a:rPr>
                        <a:t>My council doesn't do enough for people like me</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800" b="0" i="0" u="none" strike="noStrike">
                          <a:solidFill>
                            <a:srgbClr val="1E5A71"/>
                          </a:solidFill>
                          <a:effectLst/>
                          <a:latin typeface="Raleway" pitchFamily="2" charset="0"/>
                        </a:rPr>
                        <a:t>Summary: Agree</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46%</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39%</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-7</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1" i="0" u="none" strike="noStrike">
                          <a:solidFill>
                            <a:srgbClr val="546F79"/>
                          </a:solidFill>
                          <a:effectLst/>
                          <a:latin typeface="Raleway" pitchFamily="2" charset="0"/>
                        </a:rPr>
                        <a:t>Is Significant</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27300804"/>
                  </a:ext>
                </a:extLst>
              </a:tr>
              <a:tr h="200171">
                <a:tc>
                  <a:txBody>
                    <a:bodyPr/>
                    <a:lstStyle/>
                    <a:p>
                      <a:pPr algn="ctr" rtl="0" fontAlgn="t">
                        <a:buNone/>
                      </a:pPr>
                      <a:r>
                        <a:rPr lang="en-GB" sz="1300" b="0" i="0" u="none" strike="noStrike">
                          <a:solidFill>
                            <a:srgbClr val="1E5A71"/>
                          </a:solidFill>
                          <a:effectLst/>
                          <a:latin typeface="Raleway" pitchFamily="2" charset="0"/>
                        </a:rPr>
                        <a:t>My council has staff who are friendly and polite</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800" b="0" i="0" u="none" strike="noStrike">
                          <a:solidFill>
                            <a:srgbClr val="1E5A71"/>
                          </a:solidFill>
                          <a:effectLst/>
                          <a:latin typeface="Raleway" pitchFamily="2" charset="0"/>
                        </a:rPr>
                        <a:t>Summary: Agree</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64%</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63%</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-1</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buNone/>
                      </a:pPr>
                      <a:r>
                        <a:rPr lang="en-GB" sz="1300" b="0" i="0" u="none" strike="noStrike">
                          <a:solidFill>
                            <a:srgbClr val="546F79"/>
                          </a:solidFill>
                          <a:effectLst/>
                          <a:latin typeface="Raleway" pitchFamily="2" charset="0"/>
                        </a:rPr>
                        <a:t>Not significant</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367640"/>
                  </a:ext>
                </a:extLst>
              </a:tr>
              <a:tr h="200171">
                <a:tc>
                  <a:txBody>
                    <a:bodyPr/>
                    <a:lstStyle/>
                    <a:p>
                      <a:pPr algn="ctr" rtl="0" fontAlgn="t">
                        <a:buNone/>
                      </a:pPr>
                      <a:r>
                        <a:rPr lang="en-GB" sz="1300" b="0" i="0" u="none" strike="noStrike">
                          <a:solidFill>
                            <a:srgbClr val="1E5A71"/>
                          </a:solidFill>
                          <a:effectLst/>
                          <a:latin typeface="Raleway" pitchFamily="2" charset="0"/>
                        </a:rPr>
                        <a:t>My council involves residents when making decisions</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800" b="0" i="0" u="none" strike="noStrike">
                          <a:solidFill>
                            <a:srgbClr val="1E5A71"/>
                          </a:solidFill>
                          <a:effectLst/>
                          <a:latin typeface="Raleway" pitchFamily="2" charset="0"/>
                        </a:rPr>
                        <a:t>Summary: Agree</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49%</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41%</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-8</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1" i="0" u="none" strike="noStrike">
                          <a:solidFill>
                            <a:srgbClr val="546F79"/>
                          </a:solidFill>
                          <a:effectLst/>
                          <a:latin typeface="Raleway" pitchFamily="2" charset="0"/>
                        </a:rPr>
                        <a:t>Is Significant</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6095846"/>
                  </a:ext>
                </a:extLst>
              </a:tr>
              <a:tr h="200171">
                <a:tc>
                  <a:txBody>
                    <a:bodyPr/>
                    <a:lstStyle/>
                    <a:p>
                      <a:pPr algn="ctr" rtl="0" fontAlgn="t">
                        <a:buNone/>
                      </a:pPr>
                      <a:r>
                        <a:rPr lang="en-GB" sz="1300" b="0" i="0" u="none" strike="noStrike">
                          <a:solidFill>
                            <a:srgbClr val="1E5A71"/>
                          </a:solidFill>
                          <a:effectLst/>
                          <a:latin typeface="Raleway" pitchFamily="2" charset="0"/>
                        </a:rPr>
                        <a:t>My council is doing a better job now than one year ago</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800" b="0" i="0" u="none" strike="noStrike">
                          <a:solidFill>
                            <a:srgbClr val="1E5A71"/>
                          </a:solidFill>
                          <a:effectLst/>
                          <a:latin typeface="Raleway" pitchFamily="2" charset="0"/>
                        </a:rPr>
                        <a:t>Summary: Agree</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47%</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46%</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-1</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buNone/>
                      </a:pPr>
                      <a:r>
                        <a:rPr lang="en-GB" sz="1300" b="0" i="0" u="none" strike="noStrike">
                          <a:solidFill>
                            <a:srgbClr val="546F79"/>
                          </a:solidFill>
                          <a:effectLst/>
                          <a:latin typeface="Raleway" pitchFamily="2" charset="0"/>
                        </a:rPr>
                        <a:t>Not significant</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2225918"/>
                  </a:ext>
                </a:extLst>
              </a:tr>
              <a:tr h="200171">
                <a:tc>
                  <a:txBody>
                    <a:bodyPr/>
                    <a:lstStyle/>
                    <a:p>
                      <a:pPr algn="ctr" rtl="0" fontAlgn="t">
                        <a:buNone/>
                      </a:pPr>
                      <a:r>
                        <a:rPr lang="en-GB" sz="1300" b="0" i="0" u="none" strike="noStrike">
                          <a:solidFill>
                            <a:srgbClr val="1E5A71"/>
                          </a:solidFill>
                          <a:effectLst/>
                          <a:latin typeface="Raleway" pitchFamily="2" charset="0"/>
                        </a:rPr>
                        <a:t>My council is doing a good job</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800" b="0" i="0" u="none" strike="noStrike">
                          <a:solidFill>
                            <a:srgbClr val="1E5A71"/>
                          </a:solidFill>
                          <a:effectLst/>
                          <a:latin typeface="Raleway" pitchFamily="2" charset="0"/>
                        </a:rPr>
                        <a:t>Summary: Agree</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58%</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57%</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dirty="0">
                          <a:solidFill>
                            <a:srgbClr val="1E5A71"/>
                          </a:solidFill>
                          <a:effectLst/>
                          <a:latin typeface="Raleway" pitchFamily="2" charset="0"/>
                        </a:rPr>
                        <a:t>-1</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buNone/>
                      </a:pPr>
                      <a:r>
                        <a:rPr lang="en-GB" sz="1300" b="0" i="0" u="none" strike="noStrike">
                          <a:solidFill>
                            <a:srgbClr val="546F79"/>
                          </a:solidFill>
                          <a:effectLst/>
                          <a:latin typeface="Raleway" pitchFamily="2" charset="0"/>
                        </a:rPr>
                        <a:t>Not significant</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2741308"/>
                  </a:ext>
                </a:extLst>
              </a:tr>
              <a:tr h="200171">
                <a:tc>
                  <a:txBody>
                    <a:bodyPr/>
                    <a:lstStyle/>
                    <a:p>
                      <a:pPr algn="ctr" rtl="0" fontAlgn="t">
                        <a:buNone/>
                      </a:pPr>
                      <a:r>
                        <a:rPr lang="en-GB" sz="1300" b="0" i="0" u="none" strike="noStrike" dirty="0">
                          <a:solidFill>
                            <a:srgbClr val="1E5A71"/>
                          </a:solidFill>
                          <a:effectLst/>
                          <a:latin typeface="Raleway" pitchFamily="2" charset="0"/>
                        </a:rPr>
                        <a:t>My council is easy to contact</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800" b="0" i="0" u="none" strike="noStrike">
                          <a:solidFill>
                            <a:srgbClr val="1E5A71"/>
                          </a:solidFill>
                          <a:effectLst/>
                          <a:latin typeface="Raleway" pitchFamily="2" charset="0"/>
                        </a:rPr>
                        <a:t>Summary: Agree</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51%</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55%</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4</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buNone/>
                      </a:pPr>
                      <a:r>
                        <a:rPr lang="en-GB" sz="1300" b="0" i="0" u="none" strike="noStrike">
                          <a:solidFill>
                            <a:srgbClr val="546F79"/>
                          </a:solidFill>
                          <a:effectLst/>
                          <a:latin typeface="Raleway" pitchFamily="2" charset="0"/>
                        </a:rPr>
                        <a:t>Not significant</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70701568"/>
                  </a:ext>
                </a:extLst>
              </a:tr>
              <a:tr h="200171">
                <a:tc>
                  <a:txBody>
                    <a:bodyPr/>
                    <a:lstStyle/>
                    <a:p>
                      <a:pPr algn="ctr" rtl="0" fontAlgn="t">
                        <a:buNone/>
                      </a:pPr>
                      <a:r>
                        <a:rPr lang="en-GB" sz="1300" b="0" i="0" u="none" strike="noStrike">
                          <a:solidFill>
                            <a:srgbClr val="1E5A71"/>
                          </a:solidFill>
                          <a:effectLst/>
                          <a:latin typeface="Raleway" pitchFamily="2" charset="0"/>
                        </a:rPr>
                        <a:t>My council is efficient and well run</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800" b="0" i="0" u="none" strike="noStrike">
                          <a:solidFill>
                            <a:srgbClr val="1E5A71"/>
                          </a:solidFill>
                          <a:effectLst/>
                          <a:latin typeface="Raleway" pitchFamily="2" charset="0"/>
                        </a:rPr>
                        <a:t>Summary: Agree</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54%</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53%</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-1</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buNone/>
                      </a:pPr>
                      <a:r>
                        <a:rPr lang="en-GB" sz="1300" b="0" i="0" u="none" strike="noStrike">
                          <a:solidFill>
                            <a:srgbClr val="546F79"/>
                          </a:solidFill>
                          <a:effectLst/>
                          <a:latin typeface="Raleway" pitchFamily="2" charset="0"/>
                        </a:rPr>
                        <a:t>Not significant</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10423170"/>
                  </a:ext>
                </a:extLst>
              </a:tr>
              <a:tr h="200171">
                <a:tc>
                  <a:txBody>
                    <a:bodyPr/>
                    <a:lstStyle/>
                    <a:p>
                      <a:pPr algn="ctr" rtl="0" fontAlgn="t">
                        <a:buNone/>
                      </a:pPr>
                      <a:r>
                        <a:rPr lang="en-GB" sz="1300" b="0" i="0" u="none" strike="noStrike">
                          <a:solidFill>
                            <a:srgbClr val="1E5A71"/>
                          </a:solidFill>
                          <a:effectLst/>
                          <a:latin typeface="Raleway" pitchFamily="2" charset="0"/>
                        </a:rPr>
                        <a:t>My council is making the local area a better place for people to live</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800" b="0" i="0" u="none" strike="noStrike">
                          <a:solidFill>
                            <a:srgbClr val="1E5A71"/>
                          </a:solidFill>
                          <a:effectLst/>
                          <a:latin typeface="Raleway" pitchFamily="2" charset="0"/>
                        </a:rPr>
                        <a:t>Summary: Agree</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61%</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59%</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-2</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buNone/>
                      </a:pPr>
                      <a:r>
                        <a:rPr lang="en-GB" sz="1300" b="0" i="0" u="none" strike="noStrike">
                          <a:solidFill>
                            <a:srgbClr val="546F79"/>
                          </a:solidFill>
                          <a:effectLst/>
                          <a:latin typeface="Raleway" pitchFamily="2" charset="0"/>
                        </a:rPr>
                        <a:t>Not significant</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67294590"/>
                  </a:ext>
                </a:extLst>
              </a:tr>
              <a:tr h="200171">
                <a:tc>
                  <a:txBody>
                    <a:bodyPr/>
                    <a:lstStyle/>
                    <a:p>
                      <a:pPr algn="ctr" rtl="0" fontAlgn="t">
                        <a:buNone/>
                      </a:pPr>
                      <a:r>
                        <a:rPr lang="en-GB" sz="1300" b="0" i="0" u="none" strike="noStrike">
                          <a:solidFill>
                            <a:srgbClr val="1E5A71"/>
                          </a:solidFill>
                          <a:effectLst/>
                          <a:latin typeface="Raleway" pitchFamily="2" charset="0"/>
                        </a:rPr>
                        <a:t>My council responds quickly when asked for help</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800" b="0" i="0" u="none" strike="noStrike">
                          <a:solidFill>
                            <a:srgbClr val="1E5A71"/>
                          </a:solidFill>
                          <a:effectLst/>
                          <a:latin typeface="Raleway" pitchFamily="2" charset="0"/>
                        </a:rPr>
                        <a:t>Summary: Agree</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49%</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48%</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dirty="0">
                          <a:solidFill>
                            <a:srgbClr val="1E5A71"/>
                          </a:solidFill>
                          <a:effectLst/>
                          <a:latin typeface="Raleway" pitchFamily="2" charset="0"/>
                        </a:rPr>
                        <a:t>-1</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buNone/>
                      </a:pPr>
                      <a:r>
                        <a:rPr lang="en-GB" sz="1300" b="0" i="0" u="none" strike="noStrike">
                          <a:solidFill>
                            <a:srgbClr val="546F79"/>
                          </a:solidFill>
                          <a:effectLst/>
                          <a:latin typeface="Raleway" pitchFamily="2" charset="0"/>
                        </a:rPr>
                        <a:t>Not significant</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40122208"/>
                  </a:ext>
                </a:extLst>
              </a:tr>
              <a:tr h="395576">
                <a:tc>
                  <a:txBody>
                    <a:bodyPr/>
                    <a:lstStyle/>
                    <a:p>
                      <a:pPr algn="ctr" rtl="0" fontAlgn="t">
                        <a:buNone/>
                      </a:pPr>
                      <a:r>
                        <a:rPr lang="en-GB" sz="1300" b="0" i="0" u="none" strike="noStrike" dirty="0">
                          <a:solidFill>
                            <a:srgbClr val="1E5A71"/>
                          </a:solidFill>
                          <a:effectLst/>
                          <a:latin typeface="Raleway" pitchFamily="2" charset="0"/>
                        </a:rPr>
                        <a:t>Overall, how satisfied or dissatisfied are you with the way Tower Hamlets runs things?</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800" b="0" i="0" u="none" strike="noStrike">
                          <a:solidFill>
                            <a:srgbClr val="1E5A71"/>
                          </a:solidFill>
                          <a:effectLst/>
                          <a:latin typeface="Raleway" pitchFamily="2" charset="0"/>
                        </a:rPr>
                        <a:t>Summary: Satisfied</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61%</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69%</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8</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1" i="0" u="none" strike="noStrike">
                          <a:solidFill>
                            <a:srgbClr val="546F79"/>
                          </a:solidFill>
                          <a:effectLst/>
                          <a:latin typeface="Raleway" pitchFamily="2" charset="0"/>
                        </a:rPr>
                        <a:t>Is Significant</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78901124"/>
                  </a:ext>
                </a:extLst>
              </a:tr>
              <a:tr h="462300">
                <a:tc>
                  <a:txBody>
                    <a:bodyPr/>
                    <a:lstStyle/>
                    <a:p>
                      <a:pPr algn="ctr" rtl="0" fontAlgn="t">
                        <a:buNone/>
                      </a:pPr>
                      <a:r>
                        <a:rPr lang="en-GB" sz="1300" b="0" i="0" u="none" strike="noStrike" dirty="0">
                          <a:solidFill>
                            <a:srgbClr val="1E5A71"/>
                          </a:solidFill>
                          <a:effectLst/>
                          <a:latin typeface="Raleway" pitchFamily="2" charset="0"/>
                        </a:rPr>
                        <a:t>Overall, how well informed do you think Tower Hamlets Council keeps residents about the services and benefits it provides?</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800" b="0" i="0" u="none" strike="noStrike">
                          <a:solidFill>
                            <a:srgbClr val="1E5A71"/>
                          </a:solidFill>
                          <a:effectLst/>
                          <a:latin typeface="Raleway" pitchFamily="2" charset="0"/>
                        </a:rPr>
                        <a:t>Very well informed / Fairly well informed</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65%</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65%</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0</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buNone/>
                      </a:pPr>
                      <a:r>
                        <a:rPr lang="en-GB" sz="1300" b="0" i="0" u="none" strike="noStrike" dirty="0">
                          <a:solidFill>
                            <a:srgbClr val="546F79"/>
                          </a:solidFill>
                          <a:effectLst/>
                          <a:latin typeface="Raleway" pitchFamily="2" charset="0"/>
                        </a:rPr>
                        <a:t>Not significant</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04457362"/>
                  </a:ext>
                </a:extLst>
              </a:tr>
              <a:tr h="395576">
                <a:tc>
                  <a:txBody>
                    <a:bodyPr/>
                    <a:lstStyle/>
                    <a:p>
                      <a:pPr algn="ctr" rtl="0" fontAlgn="t">
                        <a:buNone/>
                      </a:pPr>
                      <a:r>
                        <a:rPr lang="en-GB" sz="1300" b="0" i="0" u="none" strike="noStrike" dirty="0">
                          <a:solidFill>
                            <a:srgbClr val="1E5A71"/>
                          </a:solidFill>
                          <a:effectLst/>
                          <a:latin typeface="Raleway" pitchFamily="2" charset="0"/>
                        </a:rPr>
                        <a:t>To what extent do you agree or disagree that Tower Hamlets Council is open and transparent about its activities?</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800" b="0" i="0" u="none" strike="noStrike">
                          <a:solidFill>
                            <a:srgbClr val="1E5A71"/>
                          </a:solidFill>
                          <a:effectLst/>
                          <a:latin typeface="Raleway" pitchFamily="2" charset="0"/>
                        </a:rPr>
                        <a:t>Summary: Agree</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53%</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53%</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0</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buNone/>
                      </a:pPr>
                      <a:r>
                        <a:rPr lang="en-GB" sz="1300" b="0" i="0" u="none" strike="noStrike" dirty="0">
                          <a:solidFill>
                            <a:srgbClr val="546F79"/>
                          </a:solidFill>
                          <a:effectLst/>
                          <a:latin typeface="Raleway" pitchFamily="2" charset="0"/>
                        </a:rPr>
                        <a:t>Not significant</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30572368"/>
                  </a:ext>
                </a:extLst>
              </a:tr>
              <a:tr h="395576">
                <a:tc>
                  <a:txBody>
                    <a:bodyPr/>
                    <a:lstStyle/>
                    <a:p>
                      <a:pPr algn="ctr" rtl="0" fontAlgn="t">
                        <a:buNone/>
                      </a:pPr>
                      <a:r>
                        <a:rPr lang="en-GB" sz="1300" b="0" i="0" u="none" strike="noStrike" dirty="0">
                          <a:solidFill>
                            <a:srgbClr val="1E5A71"/>
                          </a:solidFill>
                          <a:effectLst/>
                          <a:latin typeface="Raleway" pitchFamily="2" charset="0"/>
                        </a:rPr>
                        <a:t>To what extent do you agree or disagree that Tower Hamlets Council provides value for money?</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800" b="0" i="0" u="none" strike="noStrike">
                          <a:solidFill>
                            <a:srgbClr val="1E5A71"/>
                          </a:solidFill>
                          <a:effectLst/>
                          <a:latin typeface="Raleway" pitchFamily="2" charset="0"/>
                        </a:rPr>
                        <a:t>Summary: Agree</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51%</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54%</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3</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t">
                        <a:buNone/>
                      </a:pPr>
                      <a:r>
                        <a:rPr lang="en-GB" sz="1300" b="0" i="0" u="none" strike="noStrike" dirty="0">
                          <a:solidFill>
                            <a:srgbClr val="546F79"/>
                          </a:solidFill>
                          <a:effectLst/>
                          <a:latin typeface="Raleway" pitchFamily="2" charset="0"/>
                        </a:rPr>
                        <a:t>Not significant</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96434225"/>
                  </a:ext>
                </a:extLst>
              </a:tr>
              <a:tr h="390810">
                <a:tc>
                  <a:txBody>
                    <a:bodyPr/>
                    <a:lstStyle/>
                    <a:p>
                      <a:pPr algn="ctr" rtl="0" fontAlgn="t">
                        <a:buNone/>
                      </a:pPr>
                      <a:r>
                        <a:rPr lang="en-GB" sz="1300" b="0" i="0" u="none" strike="noStrike" dirty="0">
                          <a:solidFill>
                            <a:srgbClr val="1E5A71"/>
                          </a:solidFill>
                          <a:effectLst/>
                          <a:latin typeface="Raleway" pitchFamily="2" charset="0"/>
                        </a:rPr>
                        <a:t>To what extent do you think Tower Hamlets Council acts on the concerns of local residents?</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800" b="0" i="0" u="none" strike="noStrike">
                          <a:solidFill>
                            <a:srgbClr val="1E5A71"/>
                          </a:solidFill>
                          <a:effectLst/>
                          <a:latin typeface="Raleway" pitchFamily="2" charset="0"/>
                        </a:rPr>
                        <a:t>Summary: A great deal / A fair amount</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59%</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65%</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6</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1" i="0" u="none" strike="noStrike" dirty="0">
                          <a:solidFill>
                            <a:srgbClr val="546F79"/>
                          </a:solidFill>
                          <a:effectLst/>
                          <a:latin typeface="Raleway" pitchFamily="2" charset="0"/>
                        </a:rPr>
                        <a:t>Is Significant</a:t>
                      </a:r>
                    </a:p>
                  </a:txBody>
                  <a:tcPr marL="4766" marR="4766" marT="4766"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22356356"/>
                  </a:ext>
                </a:extLst>
              </a:tr>
            </a:tbl>
          </a:graphicData>
        </a:graphic>
      </p:graphicFrame>
    </p:spTree>
    <p:extLst>
      <p:ext uri="{BB962C8B-B14F-4D97-AF65-F5344CB8AC3E}">
        <p14:creationId xmlns:p14="http://schemas.microsoft.com/office/powerpoint/2010/main" val="17537082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3E2D6F-712F-B975-C104-97DC460D9E2C}"/>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FA88F6D-C20A-6EDA-FA6E-0226A529DCDB}"/>
              </a:ext>
              <a:ext uri="{C183D7F6-B498-43B3-948B-1728B52AA6E4}">
                <adec:decorative xmlns:adec="http://schemas.microsoft.com/office/drawing/2017/decorative" val="1"/>
              </a:ext>
            </a:extLst>
          </p:cNvPr>
          <p:cNvCxnSpPr>
            <a:cxnSpLocks/>
          </p:cNvCxnSpPr>
          <p:nvPr/>
        </p:nvCxnSpPr>
        <p:spPr>
          <a:xfrm>
            <a:off x="3900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0E10503-6F57-DF92-7710-0CB7CB025015}"/>
              </a:ext>
              <a:ext uri="{C183D7F6-B498-43B3-948B-1728B52AA6E4}">
                <adec:decorative xmlns:adec="http://schemas.microsoft.com/office/drawing/2017/decorative" val="1"/>
              </a:ext>
            </a:extLst>
          </p:cNvPr>
          <p:cNvCxnSpPr>
            <a:cxnSpLocks/>
          </p:cNvCxnSpPr>
          <p:nvPr/>
        </p:nvCxnSpPr>
        <p:spPr>
          <a:xfrm>
            <a:off x="1600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6631A2A-05EC-E8EE-D145-3253BCB5F4DA}"/>
              </a:ext>
              <a:ext uri="{C183D7F6-B498-43B3-948B-1728B52AA6E4}">
                <adec:decorative xmlns:adec="http://schemas.microsoft.com/office/drawing/2017/decorative" val="1"/>
              </a:ext>
            </a:extLst>
          </p:cNvPr>
          <p:cNvCxnSpPr>
            <a:cxnSpLocks/>
          </p:cNvCxnSpPr>
          <p:nvPr/>
        </p:nvCxnSpPr>
        <p:spPr>
          <a:xfrm>
            <a:off x="3900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411DDAC-3C80-DABD-E0C6-EDB1E73099ED}"/>
              </a:ext>
              <a:ext uri="{C183D7F6-B498-43B3-948B-1728B52AA6E4}">
                <adec:decorative xmlns:adec="http://schemas.microsoft.com/office/drawing/2017/decorative" val="1"/>
              </a:ext>
            </a:extLst>
          </p:cNvPr>
          <p:cNvCxnSpPr>
            <a:cxnSpLocks/>
          </p:cNvCxnSpPr>
          <p:nvPr/>
        </p:nvCxnSpPr>
        <p:spPr>
          <a:xfrm>
            <a:off x="1600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875013D7-E8F6-29B5-1BD3-E3C65689FA1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7906" y="438639"/>
            <a:ext cx="964349" cy="807775"/>
          </a:xfrm>
          <a:prstGeom prst="rect">
            <a:avLst/>
          </a:prstGeom>
        </p:spPr>
      </p:pic>
      <p:sp>
        <p:nvSpPr>
          <p:cNvPr id="2" name="Title 1">
            <a:extLst>
              <a:ext uri="{FF2B5EF4-FFF2-40B4-BE49-F238E27FC236}">
                <a16:creationId xmlns:a16="http://schemas.microsoft.com/office/drawing/2014/main" id="{D78BB465-47FB-C966-A754-FA699C8305E4}"/>
              </a:ext>
              <a:ext uri="{C183D7F6-B498-43B3-948B-1728B52AA6E4}">
                <adec:decorative xmlns:adec="http://schemas.microsoft.com/office/drawing/2017/decorative" val="1"/>
              </a:ext>
            </a:extLst>
          </p:cNvPr>
          <p:cNvSpPr txBox="1">
            <a:spLocks/>
          </p:cNvSpPr>
          <p:nvPr/>
        </p:nvSpPr>
        <p:spPr>
          <a:xfrm>
            <a:off x="1560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b="1">
                <a:solidFill>
                  <a:srgbClr val="4CC9CF"/>
                </a:solidFill>
                <a:latin typeface="Raleway" panose="020B0503030101060003" pitchFamily="34" charset="0"/>
                <a:cs typeface="Arial" panose="020B0604020202020204" pitchFamily="34" charset="0"/>
              </a:rPr>
              <a:t>Tower Hamlets Annual Residents’ Survey 2025 results</a:t>
            </a:r>
            <a:endParaRPr lang="en-US" sz="1400" b="1">
              <a:solidFill>
                <a:srgbClr val="4CC9CF"/>
              </a:solidFill>
              <a:latin typeface="Raleway" panose="020B0503030101060003" pitchFamily="34" charset="0"/>
              <a:cs typeface="Arial" panose="020B0604020202020204" pitchFamily="34" charset="0"/>
            </a:endParaRPr>
          </a:p>
        </p:txBody>
      </p:sp>
      <p:sp>
        <p:nvSpPr>
          <p:cNvPr id="8" name="Title 1">
            <a:extLst>
              <a:ext uri="{FF2B5EF4-FFF2-40B4-BE49-F238E27FC236}">
                <a16:creationId xmlns:a16="http://schemas.microsoft.com/office/drawing/2014/main" id="{D005277F-523E-38A7-7BE8-D6A161538C49}"/>
              </a:ext>
              <a:ext uri="{C183D7F6-B498-43B3-948B-1728B52AA6E4}">
                <adec:decorative xmlns:adec="http://schemas.microsoft.com/office/drawing/2017/decorative" val="0"/>
              </a:ext>
            </a:extLst>
          </p:cNvPr>
          <p:cNvSpPr txBox="1">
            <a:spLocks noGrp="1"/>
          </p:cNvSpPr>
          <p:nvPr>
            <p:ph type="title"/>
          </p:nvPr>
        </p:nvSpPr>
        <p:spPr>
          <a:xfrm>
            <a:off x="3848200" y="528770"/>
            <a:ext cx="5799252" cy="656316"/>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3600" b="1" dirty="0">
                <a:solidFill>
                  <a:srgbClr val="319B31"/>
                </a:solidFill>
                <a:latin typeface="Raleway" panose="020B0503030101060003" pitchFamily="34" charset="0"/>
                <a:cs typeface="Arial" panose="020B0604020202020204" pitchFamily="34" charset="0"/>
              </a:rPr>
              <a:t>Engaging the council</a:t>
            </a:r>
            <a:endParaRPr lang="en-GB" sz="3600" dirty="0">
              <a:solidFill>
                <a:srgbClr val="319B31"/>
              </a:solidFill>
              <a:latin typeface="Raleway" panose="020B0503030101060003"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6D7463C1-A9DC-2DF2-C6B3-E3A13A673BD9}"/>
              </a:ext>
            </a:extLst>
          </p:cNvPr>
          <p:cNvGraphicFramePr>
            <a:graphicFrameLocks noGrp="1"/>
          </p:cNvGraphicFramePr>
          <p:nvPr>
            <p:extLst>
              <p:ext uri="{D42A27DB-BD31-4B8C-83A1-F6EECF244321}">
                <p14:modId xmlns:p14="http://schemas.microsoft.com/office/powerpoint/2010/main" val="3342957389"/>
              </p:ext>
            </p:extLst>
          </p:nvPr>
        </p:nvGraphicFramePr>
        <p:xfrm>
          <a:off x="1732374" y="1491374"/>
          <a:ext cx="8727252" cy="2482850"/>
        </p:xfrm>
        <a:graphic>
          <a:graphicData uri="http://schemas.openxmlformats.org/drawingml/2006/table">
            <a:tbl>
              <a:tblPr firstRow="1"/>
              <a:tblGrid>
                <a:gridCol w="4068000">
                  <a:extLst>
                    <a:ext uri="{9D8B030D-6E8A-4147-A177-3AD203B41FA5}">
                      <a16:colId xmlns:a16="http://schemas.microsoft.com/office/drawing/2014/main" val="3296737965"/>
                    </a:ext>
                  </a:extLst>
                </a:gridCol>
                <a:gridCol w="987252">
                  <a:extLst>
                    <a:ext uri="{9D8B030D-6E8A-4147-A177-3AD203B41FA5}">
                      <a16:colId xmlns:a16="http://schemas.microsoft.com/office/drawing/2014/main" val="3189710129"/>
                    </a:ext>
                  </a:extLst>
                </a:gridCol>
                <a:gridCol w="1944000">
                  <a:extLst>
                    <a:ext uri="{9D8B030D-6E8A-4147-A177-3AD203B41FA5}">
                      <a16:colId xmlns:a16="http://schemas.microsoft.com/office/drawing/2014/main" val="4147321427"/>
                    </a:ext>
                  </a:extLst>
                </a:gridCol>
                <a:gridCol w="1728000">
                  <a:extLst>
                    <a:ext uri="{9D8B030D-6E8A-4147-A177-3AD203B41FA5}">
                      <a16:colId xmlns:a16="http://schemas.microsoft.com/office/drawing/2014/main" val="2221925692"/>
                    </a:ext>
                  </a:extLst>
                </a:gridCol>
              </a:tblGrid>
              <a:tr h="184150">
                <a:tc>
                  <a:txBody>
                    <a:bodyPr/>
                    <a:lstStyle/>
                    <a:p>
                      <a:pPr marL="0" algn="ctr" defTabSz="914400" rtl="0" eaLnBrk="1" fontAlgn="b" latinLnBrk="0" hangingPunct="1">
                        <a:buNone/>
                      </a:pPr>
                      <a:r>
                        <a:rPr lang="en-GB" sz="1600" b="1" i="0" u="none" strike="noStrike" kern="1200" dirty="0">
                          <a:solidFill>
                            <a:srgbClr val="1E5A71"/>
                          </a:solidFill>
                          <a:effectLst/>
                          <a:latin typeface="Raleway" pitchFamily="2" charset="0"/>
                          <a:ea typeface="+mn-ea"/>
                          <a:cs typeface="+mn-cs"/>
                        </a:rPr>
                        <a:t>Do you currently get involved with the council by...?</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600" b="1" i="0" u="none" strike="noStrike" kern="1200">
                          <a:solidFill>
                            <a:srgbClr val="1E5A71"/>
                          </a:solidFill>
                          <a:effectLst/>
                          <a:latin typeface="Raleway" pitchFamily="2" charset="0"/>
                          <a:ea typeface="+mn-ea"/>
                          <a:cs typeface="+mn-cs"/>
                        </a:rPr>
                        <a:t>Yes – I do this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600" b="1" i="0" u="none" strike="noStrike" kern="1200">
                          <a:solidFill>
                            <a:srgbClr val="1E5A71"/>
                          </a:solidFill>
                          <a:effectLst/>
                          <a:latin typeface="Raleway" pitchFamily="2" charset="0"/>
                          <a:ea typeface="+mn-ea"/>
                          <a:cs typeface="+mn-cs"/>
                        </a:rPr>
                        <a:t>No – I Don't do this but would like to</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600" b="1" i="0" u="none" strike="noStrike" kern="1200">
                          <a:solidFill>
                            <a:srgbClr val="1E5A71"/>
                          </a:solidFill>
                          <a:effectLst/>
                          <a:latin typeface="Raleway" pitchFamily="2" charset="0"/>
                          <a:ea typeface="+mn-ea"/>
                          <a:cs typeface="+mn-cs"/>
                        </a:rPr>
                        <a:t>No and I am not interested in this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2830944"/>
                  </a:ext>
                </a:extLst>
              </a:tr>
              <a:tr h="184150">
                <a:tc>
                  <a:txBody>
                    <a:bodyPr/>
                    <a:lstStyle/>
                    <a:p>
                      <a:pPr marL="0" algn="ctr" defTabSz="914400" rtl="0" eaLnBrk="1" fontAlgn="b" latinLnBrk="0" hangingPunct="1">
                        <a:buNone/>
                      </a:pPr>
                      <a:r>
                        <a:rPr lang="en-GB" sz="1600" b="0" i="0" u="none" strike="noStrike" kern="1200">
                          <a:solidFill>
                            <a:srgbClr val="1E5A71"/>
                          </a:solidFill>
                          <a:effectLst/>
                          <a:latin typeface="Raleway" pitchFamily="2" charset="0"/>
                          <a:ea typeface="+mn-ea"/>
                          <a:cs typeface="+mn-cs"/>
                        </a:rPr>
                        <a:t>Completing surveys (excluding this one)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600" b="0" i="0" u="none" strike="noStrike" kern="1200">
                          <a:solidFill>
                            <a:srgbClr val="1E5A71"/>
                          </a:solidFill>
                          <a:effectLst/>
                          <a:latin typeface="Raleway" pitchFamily="2" charset="0"/>
                          <a:ea typeface="+mn-ea"/>
                          <a:cs typeface="+mn-cs"/>
                        </a:rPr>
                        <a:t>10%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600" b="0" i="0" u="none" strike="noStrike" kern="1200">
                          <a:solidFill>
                            <a:srgbClr val="1E5A71"/>
                          </a:solidFill>
                          <a:effectLst/>
                          <a:latin typeface="Raleway" pitchFamily="2" charset="0"/>
                          <a:ea typeface="+mn-ea"/>
                          <a:cs typeface="+mn-cs"/>
                        </a:rPr>
                        <a:t>36%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600" b="0" i="0" u="none" strike="noStrike" kern="1200">
                          <a:solidFill>
                            <a:srgbClr val="1E5A71"/>
                          </a:solidFill>
                          <a:effectLst/>
                          <a:latin typeface="Raleway" pitchFamily="2" charset="0"/>
                          <a:ea typeface="+mn-ea"/>
                          <a:cs typeface="+mn-cs"/>
                        </a:rPr>
                        <a:t>54%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7405985"/>
                  </a:ext>
                </a:extLst>
              </a:tr>
              <a:tr h="184150">
                <a:tc>
                  <a:txBody>
                    <a:bodyPr/>
                    <a:lstStyle/>
                    <a:p>
                      <a:pPr marL="0" algn="ctr" defTabSz="914400" rtl="0" eaLnBrk="1" fontAlgn="b" latinLnBrk="0" hangingPunct="1">
                        <a:buNone/>
                      </a:pPr>
                      <a:r>
                        <a:rPr lang="en-GB" sz="1600" b="0" i="0" u="none" strike="noStrike" kern="1200">
                          <a:solidFill>
                            <a:srgbClr val="1E5A71"/>
                          </a:solidFill>
                          <a:effectLst/>
                          <a:latin typeface="Raleway" pitchFamily="2" charset="0"/>
                          <a:ea typeface="+mn-ea"/>
                          <a:cs typeface="+mn-cs"/>
                        </a:rPr>
                        <a:t>Responding to consultations online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600" b="0" i="0" u="none" strike="noStrike" kern="1200">
                          <a:solidFill>
                            <a:srgbClr val="1E5A71"/>
                          </a:solidFill>
                          <a:effectLst/>
                          <a:latin typeface="Raleway" pitchFamily="2" charset="0"/>
                          <a:ea typeface="+mn-ea"/>
                          <a:cs typeface="+mn-cs"/>
                        </a:rPr>
                        <a:t>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600" b="0" i="0" u="none" strike="noStrike" kern="1200">
                          <a:solidFill>
                            <a:srgbClr val="1E5A71"/>
                          </a:solidFill>
                          <a:effectLst/>
                          <a:latin typeface="Raleway" pitchFamily="2" charset="0"/>
                          <a:ea typeface="+mn-ea"/>
                          <a:cs typeface="+mn-cs"/>
                        </a:rPr>
                        <a:t>36%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600" b="0" i="0" u="none" strike="noStrike" kern="1200">
                          <a:solidFill>
                            <a:srgbClr val="1E5A71"/>
                          </a:solidFill>
                          <a:effectLst/>
                          <a:latin typeface="Raleway" pitchFamily="2" charset="0"/>
                          <a:ea typeface="+mn-ea"/>
                          <a:cs typeface="+mn-cs"/>
                        </a:rPr>
                        <a:t>56%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66555212"/>
                  </a:ext>
                </a:extLst>
              </a:tr>
              <a:tr h="184150">
                <a:tc>
                  <a:txBody>
                    <a:bodyPr/>
                    <a:lstStyle/>
                    <a:p>
                      <a:pPr marL="0" algn="ctr" defTabSz="914400" rtl="0" eaLnBrk="1" fontAlgn="b" latinLnBrk="0" hangingPunct="1">
                        <a:buNone/>
                      </a:pPr>
                      <a:r>
                        <a:rPr lang="en-GB" sz="1600" b="0" i="0" u="none" strike="noStrike" kern="1200">
                          <a:solidFill>
                            <a:srgbClr val="1E5A71"/>
                          </a:solidFill>
                          <a:effectLst/>
                          <a:latin typeface="Raleway" pitchFamily="2" charset="0"/>
                          <a:ea typeface="+mn-ea"/>
                          <a:cs typeface="+mn-cs"/>
                        </a:rPr>
                        <a:t>Contacting the Mayor or Councillors about issues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600" b="0" i="0" u="none" strike="noStrike" kern="1200">
                          <a:solidFill>
                            <a:srgbClr val="1E5A71"/>
                          </a:solidFill>
                          <a:effectLst/>
                          <a:latin typeface="Raleway" pitchFamily="2" charset="0"/>
                          <a:ea typeface="+mn-ea"/>
                          <a:cs typeface="+mn-cs"/>
                        </a:rPr>
                        <a:t>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600" b="0" i="0" u="none" strike="noStrike" kern="1200">
                          <a:solidFill>
                            <a:srgbClr val="1E5A71"/>
                          </a:solidFill>
                          <a:effectLst/>
                          <a:latin typeface="Raleway" pitchFamily="2" charset="0"/>
                          <a:ea typeface="+mn-ea"/>
                          <a:cs typeface="+mn-cs"/>
                        </a:rPr>
                        <a:t>34%</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600" b="0" i="0" u="none" strike="noStrike" kern="1200">
                          <a:solidFill>
                            <a:srgbClr val="1E5A71"/>
                          </a:solidFill>
                          <a:effectLst/>
                          <a:latin typeface="Raleway" pitchFamily="2" charset="0"/>
                          <a:ea typeface="+mn-ea"/>
                          <a:cs typeface="+mn-cs"/>
                        </a:rPr>
                        <a:t>58%</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18348976"/>
                  </a:ext>
                </a:extLst>
              </a:tr>
              <a:tr h="184150">
                <a:tc>
                  <a:txBody>
                    <a:bodyPr/>
                    <a:lstStyle/>
                    <a:p>
                      <a:pPr marL="0" algn="ctr" defTabSz="914400" rtl="0" eaLnBrk="1" fontAlgn="b" latinLnBrk="0" hangingPunct="1">
                        <a:buNone/>
                      </a:pPr>
                      <a:r>
                        <a:rPr lang="en-GB" sz="1600" b="0" i="0" u="none" strike="noStrike" kern="1200">
                          <a:solidFill>
                            <a:srgbClr val="1E5A71"/>
                          </a:solidFill>
                          <a:effectLst/>
                          <a:latin typeface="Raleway" pitchFamily="2" charset="0"/>
                          <a:ea typeface="+mn-ea"/>
                          <a:cs typeface="+mn-cs"/>
                        </a:rPr>
                        <a:t>Responding to planning consultations</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600" b="0" i="0" u="none" strike="noStrike" kern="1200">
                          <a:solidFill>
                            <a:srgbClr val="1E5A71"/>
                          </a:solidFill>
                          <a:effectLst/>
                          <a:latin typeface="Raleway" pitchFamily="2" charset="0"/>
                          <a:ea typeface="+mn-ea"/>
                          <a:cs typeface="+mn-cs"/>
                        </a:rPr>
                        <a:t>6%</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600" b="0" i="0" u="none" strike="noStrike" kern="1200">
                          <a:solidFill>
                            <a:srgbClr val="1E5A71"/>
                          </a:solidFill>
                          <a:effectLst/>
                          <a:latin typeface="Raleway" pitchFamily="2" charset="0"/>
                          <a:ea typeface="+mn-ea"/>
                          <a:cs typeface="+mn-cs"/>
                        </a:rPr>
                        <a:t>35%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600" b="0" i="0" u="none" strike="noStrike" kern="1200">
                          <a:solidFill>
                            <a:srgbClr val="1E5A71"/>
                          </a:solidFill>
                          <a:effectLst/>
                          <a:latin typeface="Raleway" pitchFamily="2" charset="0"/>
                          <a:ea typeface="+mn-ea"/>
                          <a:cs typeface="+mn-cs"/>
                        </a:rPr>
                        <a:t>59%</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13152979"/>
                  </a:ext>
                </a:extLst>
              </a:tr>
              <a:tr h="276309">
                <a:tc>
                  <a:txBody>
                    <a:bodyPr/>
                    <a:lstStyle/>
                    <a:p>
                      <a:pPr marL="0" algn="ctr" defTabSz="914400" rtl="0" eaLnBrk="1" fontAlgn="b" latinLnBrk="0" hangingPunct="1">
                        <a:buNone/>
                      </a:pPr>
                      <a:r>
                        <a:rPr lang="en-GB" sz="1600" b="0" i="0" u="none" strike="noStrike" kern="1200">
                          <a:solidFill>
                            <a:srgbClr val="1E5A71"/>
                          </a:solidFill>
                          <a:effectLst/>
                          <a:latin typeface="Raleway" pitchFamily="2" charset="0"/>
                          <a:ea typeface="+mn-ea"/>
                          <a:cs typeface="+mn-cs"/>
                        </a:rPr>
                        <a:t>Attending Council meetings or viewing them online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600" b="0" i="0" u="none" strike="noStrike" kern="1200">
                          <a:solidFill>
                            <a:srgbClr val="1E5A71"/>
                          </a:solidFill>
                          <a:effectLst/>
                          <a:latin typeface="Raleway" pitchFamily="2" charset="0"/>
                          <a:ea typeface="+mn-ea"/>
                          <a:cs typeface="+mn-cs"/>
                        </a:rPr>
                        <a:t>3%</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600" b="0" i="0" u="none" strike="noStrike" kern="1200">
                          <a:solidFill>
                            <a:srgbClr val="1E5A71"/>
                          </a:solidFill>
                          <a:effectLst/>
                          <a:latin typeface="Raleway" pitchFamily="2" charset="0"/>
                          <a:ea typeface="+mn-ea"/>
                          <a:cs typeface="+mn-cs"/>
                        </a:rPr>
                        <a:t>32%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600" b="0" i="0" u="none" strike="noStrike" kern="1200">
                          <a:solidFill>
                            <a:srgbClr val="1E5A71"/>
                          </a:solidFill>
                          <a:effectLst/>
                          <a:latin typeface="Raleway" pitchFamily="2" charset="0"/>
                          <a:ea typeface="+mn-ea"/>
                          <a:cs typeface="+mn-cs"/>
                        </a:rPr>
                        <a:t>65%</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91853116"/>
                  </a:ext>
                </a:extLst>
              </a:tr>
              <a:tr h="184150">
                <a:tc>
                  <a:txBody>
                    <a:bodyPr/>
                    <a:lstStyle/>
                    <a:p>
                      <a:pPr marL="0" algn="ctr" defTabSz="914400" rtl="0" eaLnBrk="1" fontAlgn="b" latinLnBrk="0" hangingPunct="1">
                        <a:buNone/>
                      </a:pPr>
                      <a:r>
                        <a:rPr lang="en-GB" sz="1600" b="0" i="0" u="none" strike="noStrike" kern="1200">
                          <a:solidFill>
                            <a:srgbClr val="1E5A71"/>
                          </a:solidFill>
                          <a:effectLst/>
                          <a:latin typeface="Raleway" pitchFamily="2" charset="0"/>
                          <a:ea typeface="+mn-ea"/>
                          <a:cs typeface="+mn-cs"/>
                        </a:rPr>
                        <a:t>Engaging with the Council on social media</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600" b="0" i="0" u="none" strike="noStrike" kern="1200">
                          <a:solidFill>
                            <a:srgbClr val="1E5A71"/>
                          </a:solidFill>
                          <a:effectLst/>
                          <a:latin typeface="Raleway" pitchFamily="2" charset="0"/>
                          <a:ea typeface="+mn-ea"/>
                          <a:cs typeface="+mn-cs"/>
                        </a:rPr>
                        <a:t>2%</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600" b="0" i="0" u="none" strike="noStrike" kern="1200">
                          <a:solidFill>
                            <a:srgbClr val="1E5A71"/>
                          </a:solidFill>
                          <a:effectLst/>
                          <a:latin typeface="Raleway" pitchFamily="2" charset="0"/>
                          <a:ea typeface="+mn-ea"/>
                          <a:cs typeface="+mn-cs"/>
                        </a:rPr>
                        <a:t>27%</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600" b="0" i="0" u="none" strike="noStrike" kern="1200" dirty="0">
                          <a:solidFill>
                            <a:srgbClr val="1E5A71"/>
                          </a:solidFill>
                          <a:effectLst/>
                          <a:latin typeface="Raleway" pitchFamily="2" charset="0"/>
                          <a:ea typeface="+mn-ea"/>
                          <a:cs typeface="+mn-cs"/>
                        </a:rPr>
                        <a:t>71%</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69076705"/>
                  </a:ext>
                </a:extLst>
              </a:tr>
            </a:tbl>
          </a:graphicData>
        </a:graphic>
      </p:graphicFrame>
      <p:sp>
        <p:nvSpPr>
          <p:cNvPr id="5" name="TextBox 4">
            <a:extLst>
              <a:ext uri="{FF2B5EF4-FFF2-40B4-BE49-F238E27FC236}">
                <a16:creationId xmlns:a16="http://schemas.microsoft.com/office/drawing/2014/main" id="{1AB09109-A571-C758-D4BB-7A2AA2EB7D21}"/>
              </a:ext>
            </a:extLst>
          </p:cNvPr>
          <p:cNvSpPr txBox="1"/>
          <p:nvPr/>
        </p:nvSpPr>
        <p:spPr>
          <a:xfrm>
            <a:off x="1291813" y="4654893"/>
            <a:ext cx="9608374" cy="830997"/>
          </a:xfrm>
          <a:prstGeom prst="rect">
            <a:avLst/>
          </a:prstGeom>
          <a:noFill/>
        </p:spPr>
        <p:txBody>
          <a:bodyPr wrap="square" rtlCol="0">
            <a:spAutoFit/>
          </a:bodyPr>
          <a:lstStyle/>
          <a:p>
            <a:r>
              <a:rPr lang="en-GB" sz="1600">
                <a:solidFill>
                  <a:srgbClr val="1E5A71"/>
                </a:solidFill>
                <a:latin typeface="Raleway" pitchFamily="2" charset="0"/>
                <a:ea typeface="Calibri" panose="020F0502020204030204" pitchFamily="34" charset="0"/>
                <a:cs typeface="Arial" panose="020B0604020202020204" pitchFamily="34" charset="0"/>
              </a:rPr>
              <a:t>While relatively few residents engage with the council through consultations and surveys, there may be scope for greater engagement as around one third of residents say they do not engage but would like to</a:t>
            </a:r>
          </a:p>
        </p:txBody>
      </p:sp>
      <p:sp>
        <p:nvSpPr>
          <p:cNvPr id="20" name="Slide Number Placeholder 4">
            <a:extLst>
              <a:ext uri="{FF2B5EF4-FFF2-40B4-BE49-F238E27FC236}">
                <a16:creationId xmlns:a16="http://schemas.microsoft.com/office/drawing/2014/main" id="{61B48E15-F307-E4CE-A971-7FD1E931EC52}"/>
              </a:ext>
              <a:ext uri="{C183D7F6-B498-43B3-948B-1728B52AA6E4}">
                <adec:decorative xmlns:adec="http://schemas.microsoft.com/office/drawing/2017/decorative" val="0"/>
              </a:ext>
            </a:extLst>
          </p:cNvPr>
          <p:cNvSpPr>
            <a:spLocks noGrp="1"/>
          </p:cNvSpPr>
          <p:nvPr>
            <p:ph type="sldNum" sz="quarter" idx="12"/>
          </p:nvPr>
        </p:nvSpPr>
        <p:spPr>
          <a:xfrm>
            <a:off x="8139113" y="6356353"/>
            <a:ext cx="2228850" cy="365125"/>
          </a:xfrm>
        </p:spPr>
        <p:txBody>
          <a:bodyPr/>
          <a:lstStyle/>
          <a:p>
            <a:fld id="{36D6C52B-B35D-4819-BB38-B93C26330C57}" type="slidenum">
              <a:rPr lang="en-GB">
                <a:solidFill>
                  <a:srgbClr val="1E5A71"/>
                </a:solidFill>
                <a:latin typeface="Raleway" pitchFamily="2" charset="0"/>
              </a:rPr>
              <a:pPr/>
              <a:t>11</a:t>
            </a:fld>
            <a:endParaRPr lang="en-GB">
              <a:solidFill>
                <a:srgbClr val="1E5A71"/>
              </a:solidFill>
              <a:latin typeface="Raleway" pitchFamily="2" charset="0"/>
            </a:endParaRPr>
          </a:p>
        </p:txBody>
      </p:sp>
    </p:spTree>
    <p:extLst>
      <p:ext uri="{BB962C8B-B14F-4D97-AF65-F5344CB8AC3E}">
        <p14:creationId xmlns:p14="http://schemas.microsoft.com/office/powerpoint/2010/main" val="39343550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2D16B-76AF-C9F9-FD34-B8D86977DAC5}"/>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6964FEA1-3363-197A-E703-B7DDDCFB3ADA}"/>
              </a:ext>
              <a:ext uri="{C183D7F6-B498-43B3-948B-1728B52AA6E4}">
                <adec:decorative xmlns:adec="http://schemas.microsoft.com/office/drawing/2017/decorative" val="1"/>
              </a:ext>
            </a:extLst>
          </p:cNvPr>
          <p:cNvCxnSpPr>
            <a:cxnSpLocks/>
          </p:cNvCxnSpPr>
          <p:nvPr/>
        </p:nvCxnSpPr>
        <p:spPr>
          <a:xfrm>
            <a:off x="3900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40BB8A6-CADC-0B17-2438-59554D32B16D}"/>
              </a:ext>
              <a:ext uri="{C183D7F6-B498-43B3-948B-1728B52AA6E4}">
                <adec:decorative xmlns:adec="http://schemas.microsoft.com/office/drawing/2017/decorative" val="1"/>
              </a:ext>
            </a:extLst>
          </p:cNvPr>
          <p:cNvCxnSpPr>
            <a:cxnSpLocks/>
          </p:cNvCxnSpPr>
          <p:nvPr/>
        </p:nvCxnSpPr>
        <p:spPr>
          <a:xfrm>
            <a:off x="1600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65780C3-B7E7-3262-76DB-52A86EDECF21}"/>
              </a:ext>
              <a:ext uri="{C183D7F6-B498-43B3-948B-1728B52AA6E4}">
                <adec:decorative xmlns:adec="http://schemas.microsoft.com/office/drawing/2017/decorative" val="1"/>
              </a:ext>
            </a:extLst>
          </p:cNvPr>
          <p:cNvCxnSpPr>
            <a:cxnSpLocks/>
          </p:cNvCxnSpPr>
          <p:nvPr/>
        </p:nvCxnSpPr>
        <p:spPr>
          <a:xfrm>
            <a:off x="3900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B4931A7-0762-CBBA-3B4A-3691A732A72F}"/>
              </a:ext>
              <a:ext uri="{C183D7F6-B498-43B3-948B-1728B52AA6E4}">
                <adec:decorative xmlns:adec="http://schemas.microsoft.com/office/drawing/2017/decorative" val="1"/>
              </a:ext>
            </a:extLst>
          </p:cNvPr>
          <p:cNvCxnSpPr>
            <a:cxnSpLocks/>
          </p:cNvCxnSpPr>
          <p:nvPr/>
        </p:nvCxnSpPr>
        <p:spPr>
          <a:xfrm>
            <a:off x="1600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0C10140-7455-94CC-2A09-478A16C01C3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7906" y="438639"/>
            <a:ext cx="964349" cy="807775"/>
          </a:xfrm>
          <a:prstGeom prst="rect">
            <a:avLst/>
          </a:prstGeom>
        </p:spPr>
      </p:pic>
      <p:sp>
        <p:nvSpPr>
          <p:cNvPr id="2" name="Title 1">
            <a:extLst>
              <a:ext uri="{FF2B5EF4-FFF2-40B4-BE49-F238E27FC236}">
                <a16:creationId xmlns:a16="http://schemas.microsoft.com/office/drawing/2014/main" id="{7A04D8D1-8EFB-2780-9DF0-37DF87DC9D02}"/>
              </a:ext>
              <a:ext uri="{C183D7F6-B498-43B3-948B-1728B52AA6E4}">
                <adec:decorative xmlns:adec="http://schemas.microsoft.com/office/drawing/2017/decorative" val="1"/>
              </a:ext>
            </a:extLst>
          </p:cNvPr>
          <p:cNvSpPr txBox="1">
            <a:spLocks/>
          </p:cNvSpPr>
          <p:nvPr/>
        </p:nvSpPr>
        <p:spPr>
          <a:xfrm>
            <a:off x="1560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b="1">
                <a:solidFill>
                  <a:srgbClr val="4CC9CF"/>
                </a:solidFill>
                <a:latin typeface="Raleway" panose="020B0503030101060003" pitchFamily="34" charset="0"/>
                <a:cs typeface="Arial" panose="020B0604020202020204" pitchFamily="34" charset="0"/>
              </a:rPr>
              <a:t>Tower Hamlets Annual Residents’ Survey 2025 results</a:t>
            </a:r>
            <a:endParaRPr lang="en-US" sz="1400" b="1">
              <a:solidFill>
                <a:srgbClr val="4CC9CF"/>
              </a:solidFill>
              <a:latin typeface="Raleway" panose="020B0503030101060003" pitchFamily="34" charset="0"/>
              <a:cs typeface="Arial" panose="020B0604020202020204" pitchFamily="34" charset="0"/>
            </a:endParaRPr>
          </a:p>
        </p:txBody>
      </p:sp>
      <p:sp>
        <p:nvSpPr>
          <p:cNvPr id="8" name="Title 1">
            <a:extLst>
              <a:ext uri="{FF2B5EF4-FFF2-40B4-BE49-F238E27FC236}">
                <a16:creationId xmlns:a16="http://schemas.microsoft.com/office/drawing/2014/main" id="{72BAAD6F-9225-4EE8-CA57-87DAAB2DA071}"/>
              </a:ext>
              <a:ext uri="{C183D7F6-B498-43B3-948B-1728B52AA6E4}">
                <adec:decorative xmlns:adec="http://schemas.microsoft.com/office/drawing/2017/decorative" val="0"/>
              </a:ext>
            </a:extLst>
          </p:cNvPr>
          <p:cNvSpPr txBox="1">
            <a:spLocks noGrp="1"/>
          </p:cNvSpPr>
          <p:nvPr>
            <p:ph type="title"/>
          </p:nvPr>
        </p:nvSpPr>
        <p:spPr>
          <a:xfrm>
            <a:off x="3848200" y="528770"/>
            <a:ext cx="5799252" cy="656316"/>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2400" b="1" dirty="0">
                <a:solidFill>
                  <a:srgbClr val="319B31"/>
                </a:solidFill>
                <a:latin typeface="Raleway" panose="020B0503030101060003" pitchFamily="34" charset="0"/>
                <a:cs typeface="Arial" panose="020B0604020202020204" pitchFamily="34" charset="0"/>
              </a:rPr>
              <a:t>Engaging the council year on year </a:t>
            </a:r>
            <a:r>
              <a:rPr lang="en-GB" sz="2000" b="1" dirty="0">
                <a:solidFill>
                  <a:srgbClr val="319B31"/>
                </a:solidFill>
                <a:latin typeface="Raleway" panose="020B0503030101060003" pitchFamily="34" charset="0"/>
                <a:cs typeface="Arial" panose="020B0604020202020204" pitchFamily="34" charset="0"/>
              </a:rPr>
              <a:t>(1/2)</a:t>
            </a:r>
            <a:br>
              <a:rPr lang="en-GB" sz="2400" b="1" dirty="0">
                <a:solidFill>
                  <a:srgbClr val="319B31"/>
                </a:solidFill>
                <a:latin typeface="Raleway" panose="020B0503030101060003" pitchFamily="34" charset="0"/>
                <a:cs typeface="Arial" panose="020B0604020202020204" pitchFamily="34" charset="0"/>
              </a:rPr>
            </a:br>
            <a:r>
              <a:rPr lang="en-GB" sz="1800" b="1" dirty="0">
                <a:solidFill>
                  <a:srgbClr val="1E5A71"/>
                </a:solidFill>
                <a:latin typeface="Raleway" pitchFamily="2" charset="0"/>
                <a:ea typeface="Calibri" panose="020F0502020204030204" pitchFamily="34" charset="0"/>
                <a:cs typeface="Arial" panose="020B0604020202020204" pitchFamily="34" charset="0"/>
              </a:rPr>
              <a:t>Do you currently get involved with the council by...</a:t>
            </a:r>
            <a:endParaRPr lang="en-GB" sz="2400" dirty="0">
              <a:solidFill>
                <a:srgbClr val="319B31"/>
              </a:solidFill>
              <a:latin typeface="Raleway" panose="020B0503030101060003"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752C8CC7-6543-7A4F-3455-FECA34C8718F}"/>
              </a:ext>
            </a:extLst>
          </p:cNvPr>
          <p:cNvGraphicFramePr>
            <a:graphicFrameLocks noGrp="1"/>
          </p:cNvGraphicFramePr>
          <p:nvPr>
            <p:extLst>
              <p:ext uri="{D42A27DB-BD31-4B8C-83A1-F6EECF244321}">
                <p14:modId xmlns:p14="http://schemas.microsoft.com/office/powerpoint/2010/main" val="836867623"/>
              </p:ext>
            </p:extLst>
          </p:nvPr>
        </p:nvGraphicFramePr>
        <p:xfrm>
          <a:off x="1655451" y="1531160"/>
          <a:ext cx="8926800" cy="1013028"/>
        </p:xfrm>
        <a:graphic>
          <a:graphicData uri="http://schemas.openxmlformats.org/drawingml/2006/table">
            <a:tbl>
              <a:tblPr firstRow="1"/>
              <a:tblGrid>
                <a:gridCol w="4021082">
                  <a:extLst>
                    <a:ext uri="{9D8B030D-6E8A-4147-A177-3AD203B41FA5}">
                      <a16:colId xmlns:a16="http://schemas.microsoft.com/office/drawing/2014/main" val="3369488749"/>
                    </a:ext>
                  </a:extLst>
                </a:gridCol>
                <a:gridCol w="562951">
                  <a:extLst>
                    <a:ext uri="{9D8B030D-6E8A-4147-A177-3AD203B41FA5}">
                      <a16:colId xmlns:a16="http://schemas.microsoft.com/office/drawing/2014/main" val="2737426330"/>
                    </a:ext>
                  </a:extLst>
                </a:gridCol>
                <a:gridCol w="562951">
                  <a:extLst>
                    <a:ext uri="{9D8B030D-6E8A-4147-A177-3AD203B41FA5}">
                      <a16:colId xmlns:a16="http://schemas.microsoft.com/office/drawing/2014/main" val="3842054008"/>
                    </a:ext>
                  </a:extLst>
                </a:gridCol>
                <a:gridCol w="562951">
                  <a:extLst>
                    <a:ext uri="{9D8B030D-6E8A-4147-A177-3AD203B41FA5}">
                      <a16:colId xmlns:a16="http://schemas.microsoft.com/office/drawing/2014/main" val="2911056789"/>
                    </a:ext>
                  </a:extLst>
                </a:gridCol>
                <a:gridCol w="1005270">
                  <a:extLst>
                    <a:ext uri="{9D8B030D-6E8A-4147-A177-3AD203B41FA5}">
                      <a16:colId xmlns:a16="http://schemas.microsoft.com/office/drawing/2014/main" val="3339378484"/>
                    </a:ext>
                  </a:extLst>
                </a:gridCol>
                <a:gridCol w="2211595">
                  <a:extLst>
                    <a:ext uri="{9D8B030D-6E8A-4147-A177-3AD203B41FA5}">
                      <a16:colId xmlns:a16="http://schemas.microsoft.com/office/drawing/2014/main" val="2098970192"/>
                    </a:ext>
                  </a:extLst>
                </a:gridCol>
              </a:tblGrid>
              <a:tr h="253257">
                <a:tc>
                  <a:txBody>
                    <a:bodyPr/>
                    <a:lstStyle/>
                    <a:p>
                      <a:pPr algn="ctr" rtl="0" fontAlgn="ctr">
                        <a:buNone/>
                      </a:pPr>
                      <a:r>
                        <a:rPr lang="en-GB" sz="1300" b="1" i="0" u="none" strike="noStrike" dirty="0">
                          <a:solidFill>
                            <a:srgbClr val="1E5A71"/>
                          </a:solidFill>
                          <a:effectLst/>
                          <a:latin typeface="Raleway" pitchFamily="2" charset="0"/>
                        </a:rPr>
                        <a:t>Responding to consultations online</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1" i="0" u="none" strike="noStrike" dirty="0">
                          <a:solidFill>
                            <a:srgbClr val="1E5A71"/>
                          </a:solidFill>
                          <a:effectLst/>
                          <a:latin typeface="Raleway" pitchFamily="2" charset="0"/>
                        </a:rPr>
                        <a:t>2023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1" i="0" u="none" strike="noStrike" dirty="0">
                          <a:solidFill>
                            <a:srgbClr val="1E5A71"/>
                          </a:solidFill>
                          <a:effectLst/>
                          <a:latin typeface="Raleway" pitchFamily="2" charset="0"/>
                        </a:rPr>
                        <a:t>2024</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1" i="0" u="none" strike="noStrike" dirty="0">
                          <a:solidFill>
                            <a:srgbClr val="1E5A71"/>
                          </a:solidFill>
                          <a:effectLst/>
                          <a:latin typeface="Raleway" pitchFamily="2" charset="0"/>
                        </a:rPr>
                        <a:t>2025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1" i="0" u="none" strike="noStrike" dirty="0">
                          <a:solidFill>
                            <a:srgbClr val="1E5A71"/>
                          </a:solidFill>
                          <a:effectLst/>
                          <a:latin typeface="Raleway" pitchFamily="2" charset="0"/>
                        </a:rPr>
                        <a:t>2024-2025</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1" i="0" u="none" strike="noStrike" dirty="0">
                          <a:solidFill>
                            <a:srgbClr val="1E5A71"/>
                          </a:solidFill>
                          <a:effectLst/>
                          <a:latin typeface="Raleway" pitchFamily="2" charset="0"/>
                        </a:rPr>
                        <a:t>Statistically Significant?</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17523088"/>
                  </a:ext>
                </a:extLst>
              </a:tr>
              <a:tr h="253257">
                <a:tc>
                  <a:txBody>
                    <a:bodyPr/>
                    <a:lstStyle/>
                    <a:p>
                      <a:pPr algn="ctr" rtl="0" fontAlgn="ctr">
                        <a:buNone/>
                      </a:pPr>
                      <a:r>
                        <a:rPr lang="en-GB" sz="1300" b="0" i="0" u="none" strike="noStrike">
                          <a:solidFill>
                            <a:srgbClr val="1E5A71"/>
                          </a:solidFill>
                          <a:effectLst/>
                          <a:latin typeface="Raleway" pitchFamily="2" charset="0"/>
                        </a:rPr>
                        <a:t>Yes - I do this</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10%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8%</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0</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Not significant</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16933455"/>
                  </a:ext>
                </a:extLst>
              </a:tr>
              <a:tr h="253257">
                <a:tc>
                  <a:txBody>
                    <a:bodyPr/>
                    <a:lstStyle/>
                    <a:p>
                      <a:pPr algn="ctr" rtl="0" fontAlgn="ctr">
                        <a:buNone/>
                      </a:pPr>
                      <a:r>
                        <a:rPr lang="en-GB" sz="1300" b="0" i="0" u="none" strike="noStrike">
                          <a:solidFill>
                            <a:srgbClr val="1E5A71"/>
                          </a:solidFill>
                          <a:effectLst/>
                          <a:latin typeface="Raleway" pitchFamily="2" charset="0"/>
                        </a:rPr>
                        <a:t>No - I don't do this but would like to</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29%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29%</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36%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1" i="0" u="none" strike="noStrike">
                          <a:solidFill>
                            <a:srgbClr val="1E5A71"/>
                          </a:solidFill>
                          <a:effectLst/>
                          <a:latin typeface="Raleway" pitchFamily="2" charset="0"/>
                        </a:rPr>
                        <a:t>Is Significant</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93111177"/>
                  </a:ext>
                </a:extLst>
              </a:tr>
              <a:tr h="253257">
                <a:tc>
                  <a:txBody>
                    <a:bodyPr/>
                    <a:lstStyle/>
                    <a:p>
                      <a:pPr algn="ctr" rtl="0" fontAlgn="ctr">
                        <a:buNone/>
                      </a:pPr>
                      <a:r>
                        <a:rPr lang="en-GB" sz="1300" b="0" i="0" u="none" strike="noStrike" dirty="0">
                          <a:solidFill>
                            <a:srgbClr val="1E5A71"/>
                          </a:solidFill>
                          <a:effectLst/>
                          <a:latin typeface="Raleway" pitchFamily="2" charset="0"/>
                        </a:rPr>
                        <a:t>No and I am not interested in this</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61%</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63%</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56%</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0" i="0" u="none" strike="noStrike">
                          <a:solidFill>
                            <a:srgbClr val="1E5A71"/>
                          </a:solidFill>
                          <a:effectLst/>
                          <a:latin typeface="Raleway" pitchFamily="2" charset="0"/>
                        </a:rPr>
                        <a:t>-7</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ctr">
                        <a:buNone/>
                      </a:pPr>
                      <a:r>
                        <a:rPr lang="en-GB" sz="1300" b="1" i="0" u="none" strike="noStrike" dirty="0">
                          <a:solidFill>
                            <a:srgbClr val="1E5A71"/>
                          </a:solidFill>
                          <a:effectLst/>
                          <a:latin typeface="Raleway" pitchFamily="2" charset="0"/>
                        </a:rPr>
                        <a:t>Is Significant</a:t>
                      </a:r>
                    </a:p>
                  </a:txBody>
                  <a:tcPr marL="6350" marR="6350" marT="635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38348067"/>
                  </a:ext>
                </a:extLst>
              </a:tr>
            </a:tbl>
          </a:graphicData>
        </a:graphic>
      </p:graphicFrame>
      <p:graphicFrame>
        <p:nvGraphicFramePr>
          <p:cNvPr id="7" name="Table 6">
            <a:extLst>
              <a:ext uri="{FF2B5EF4-FFF2-40B4-BE49-F238E27FC236}">
                <a16:creationId xmlns:a16="http://schemas.microsoft.com/office/drawing/2014/main" id="{909B96A1-5465-6CDB-8CB3-8E4AC5DE5EF8}"/>
              </a:ext>
            </a:extLst>
          </p:cNvPr>
          <p:cNvGraphicFramePr>
            <a:graphicFrameLocks noGrp="1"/>
          </p:cNvGraphicFramePr>
          <p:nvPr>
            <p:extLst>
              <p:ext uri="{D42A27DB-BD31-4B8C-83A1-F6EECF244321}">
                <p14:modId xmlns:p14="http://schemas.microsoft.com/office/powerpoint/2010/main" val="3886941437"/>
              </p:ext>
            </p:extLst>
          </p:nvPr>
        </p:nvGraphicFramePr>
        <p:xfrm>
          <a:off x="1655451" y="2872378"/>
          <a:ext cx="8926799" cy="1013032"/>
        </p:xfrm>
        <a:graphic>
          <a:graphicData uri="http://schemas.openxmlformats.org/drawingml/2006/table">
            <a:tbl>
              <a:tblPr firstRow="1"/>
              <a:tblGrid>
                <a:gridCol w="4021082">
                  <a:extLst>
                    <a:ext uri="{9D8B030D-6E8A-4147-A177-3AD203B41FA5}">
                      <a16:colId xmlns:a16="http://schemas.microsoft.com/office/drawing/2014/main" val="996823328"/>
                    </a:ext>
                  </a:extLst>
                </a:gridCol>
                <a:gridCol w="562951">
                  <a:extLst>
                    <a:ext uri="{9D8B030D-6E8A-4147-A177-3AD203B41FA5}">
                      <a16:colId xmlns:a16="http://schemas.microsoft.com/office/drawing/2014/main" val="2469413493"/>
                    </a:ext>
                  </a:extLst>
                </a:gridCol>
                <a:gridCol w="562951">
                  <a:extLst>
                    <a:ext uri="{9D8B030D-6E8A-4147-A177-3AD203B41FA5}">
                      <a16:colId xmlns:a16="http://schemas.microsoft.com/office/drawing/2014/main" val="2976117691"/>
                    </a:ext>
                  </a:extLst>
                </a:gridCol>
                <a:gridCol w="562951">
                  <a:extLst>
                    <a:ext uri="{9D8B030D-6E8A-4147-A177-3AD203B41FA5}">
                      <a16:colId xmlns:a16="http://schemas.microsoft.com/office/drawing/2014/main" val="636190195"/>
                    </a:ext>
                  </a:extLst>
                </a:gridCol>
                <a:gridCol w="1005270">
                  <a:extLst>
                    <a:ext uri="{9D8B030D-6E8A-4147-A177-3AD203B41FA5}">
                      <a16:colId xmlns:a16="http://schemas.microsoft.com/office/drawing/2014/main" val="554855509"/>
                    </a:ext>
                  </a:extLst>
                </a:gridCol>
                <a:gridCol w="2211594">
                  <a:extLst>
                    <a:ext uri="{9D8B030D-6E8A-4147-A177-3AD203B41FA5}">
                      <a16:colId xmlns:a16="http://schemas.microsoft.com/office/drawing/2014/main" val="169989799"/>
                    </a:ext>
                  </a:extLst>
                </a:gridCol>
              </a:tblGrid>
              <a:tr h="253258">
                <a:tc>
                  <a:txBody>
                    <a:bodyPr/>
                    <a:lstStyle/>
                    <a:p>
                      <a:pPr algn="ctr" rtl="0" fontAlgn="b">
                        <a:buNone/>
                      </a:pPr>
                      <a:r>
                        <a:rPr lang="en-GB" sz="1300" b="1" i="0" u="none" strike="noStrike" dirty="0">
                          <a:solidFill>
                            <a:srgbClr val="1E5A71"/>
                          </a:solidFill>
                          <a:effectLst/>
                          <a:latin typeface="Raleway" pitchFamily="2" charset="0"/>
                        </a:rPr>
                        <a:t>Completing surveys (excluding this one)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1" i="0" u="none" strike="noStrike" dirty="0">
                          <a:solidFill>
                            <a:srgbClr val="1E5A71"/>
                          </a:solidFill>
                          <a:effectLst/>
                          <a:latin typeface="Raleway" pitchFamily="2" charset="0"/>
                        </a:rPr>
                        <a:t>2023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1" i="0" u="none" strike="noStrike" dirty="0">
                          <a:solidFill>
                            <a:srgbClr val="1E5A71"/>
                          </a:solidFill>
                          <a:effectLst/>
                          <a:latin typeface="Raleway" pitchFamily="2" charset="0"/>
                        </a:rPr>
                        <a:t>2024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1" i="0" u="none" strike="noStrike" dirty="0">
                          <a:solidFill>
                            <a:srgbClr val="1E5A71"/>
                          </a:solidFill>
                          <a:effectLst/>
                          <a:latin typeface="Raleway" pitchFamily="2" charset="0"/>
                        </a:rPr>
                        <a:t>2025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1" i="0" u="none" strike="noStrike" dirty="0">
                          <a:solidFill>
                            <a:srgbClr val="1E5A71"/>
                          </a:solidFill>
                          <a:effectLst/>
                          <a:latin typeface="Raleway" pitchFamily="2" charset="0"/>
                        </a:rPr>
                        <a:t>2024-2025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1" i="0" u="none" strike="noStrike" dirty="0">
                          <a:solidFill>
                            <a:srgbClr val="1E5A71"/>
                          </a:solidFill>
                          <a:effectLst/>
                          <a:latin typeface="Raleway" pitchFamily="2" charset="0"/>
                        </a:rPr>
                        <a:t>Statistically Significant?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1493798"/>
                  </a:ext>
                </a:extLst>
              </a:tr>
              <a:tr h="253258">
                <a:tc>
                  <a:txBody>
                    <a:bodyPr/>
                    <a:lstStyle/>
                    <a:p>
                      <a:pPr algn="ctr" rtl="0" fontAlgn="b">
                        <a:buNone/>
                      </a:pPr>
                      <a:r>
                        <a:rPr lang="en-GB" sz="1300" b="0" i="0" u="none" strike="noStrike">
                          <a:solidFill>
                            <a:srgbClr val="1E5A71"/>
                          </a:solidFill>
                          <a:effectLst/>
                          <a:latin typeface="Raleway" pitchFamily="2" charset="0"/>
                        </a:rPr>
                        <a:t>Yes - I do this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13%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12%</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10%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-2</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Not significant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7663769"/>
                  </a:ext>
                </a:extLst>
              </a:tr>
              <a:tr h="253258">
                <a:tc>
                  <a:txBody>
                    <a:bodyPr/>
                    <a:lstStyle/>
                    <a:p>
                      <a:pPr algn="ctr" rtl="0" fontAlgn="b">
                        <a:buNone/>
                      </a:pPr>
                      <a:r>
                        <a:rPr lang="en-GB" sz="1300" b="0" i="0" u="none" strike="noStrike">
                          <a:solidFill>
                            <a:srgbClr val="1E5A71"/>
                          </a:solidFill>
                          <a:effectLst/>
                          <a:latin typeface="Raleway" pitchFamily="2" charset="0"/>
                        </a:rPr>
                        <a:t>No - I don't do this but would like to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27%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36%</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9</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1" i="0" u="none" strike="noStrike">
                          <a:solidFill>
                            <a:srgbClr val="1E5A71"/>
                          </a:solidFill>
                          <a:effectLst/>
                          <a:latin typeface="Raleway" pitchFamily="2" charset="0"/>
                        </a:rPr>
                        <a:t>Is Significant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7150825"/>
                  </a:ext>
                </a:extLst>
              </a:tr>
              <a:tr h="253258">
                <a:tc>
                  <a:txBody>
                    <a:bodyPr/>
                    <a:lstStyle/>
                    <a:p>
                      <a:pPr algn="ctr" rtl="0" fontAlgn="b">
                        <a:buNone/>
                      </a:pPr>
                      <a:r>
                        <a:rPr lang="en-GB" sz="1300" b="0" i="0" u="none" strike="noStrike">
                          <a:solidFill>
                            <a:srgbClr val="1E5A71"/>
                          </a:solidFill>
                          <a:effectLst/>
                          <a:latin typeface="Raleway" pitchFamily="2" charset="0"/>
                        </a:rPr>
                        <a:t>No and I am not interested in this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62%</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61%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54%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1" i="0" u="none" strike="noStrike" dirty="0">
                          <a:solidFill>
                            <a:srgbClr val="1E5A71"/>
                          </a:solidFill>
                          <a:effectLst/>
                          <a:latin typeface="Raleway" pitchFamily="2" charset="0"/>
                        </a:rPr>
                        <a:t>Is Significant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1392217"/>
                  </a:ext>
                </a:extLst>
              </a:tr>
            </a:tbl>
          </a:graphicData>
        </a:graphic>
      </p:graphicFrame>
      <p:graphicFrame>
        <p:nvGraphicFramePr>
          <p:cNvPr id="11" name="Table 10">
            <a:extLst>
              <a:ext uri="{FF2B5EF4-FFF2-40B4-BE49-F238E27FC236}">
                <a16:creationId xmlns:a16="http://schemas.microsoft.com/office/drawing/2014/main" id="{9F65050D-1722-F467-96F4-D4CA3B13A82E}"/>
              </a:ext>
            </a:extLst>
          </p:cNvPr>
          <p:cNvGraphicFramePr>
            <a:graphicFrameLocks noGrp="1"/>
          </p:cNvGraphicFramePr>
          <p:nvPr>
            <p:extLst>
              <p:ext uri="{D42A27DB-BD31-4B8C-83A1-F6EECF244321}">
                <p14:modId xmlns:p14="http://schemas.microsoft.com/office/powerpoint/2010/main" val="843437065"/>
              </p:ext>
            </p:extLst>
          </p:nvPr>
        </p:nvGraphicFramePr>
        <p:xfrm>
          <a:off x="1655451" y="4250535"/>
          <a:ext cx="8926802" cy="1013032"/>
        </p:xfrm>
        <a:graphic>
          <a:graphicData uri="http://schemas.openxmlformats.org/drawingml/2006/table">
            <a:tbl>
              <a:tblPr firstRow="1"/>
              <a:tblGrid>
                <a:gridCol w="4021083">
                  <a:extLst>
                    <a:ext uri="{9D8B030D-6E8A-4147-A177-3AD203B41FA5}">
                      <a16:colId xmlns:a16="http://schemas.microsoft.com/office/drawing/2014/main" val="996823328"/>
                    </a:ext>
                  </a:extLst>
                </a:gridCol>
                <a:gridCol w="562951">
                  <a:extLst>
                    <a:ext uri="{9D8B030D-6E8A-4147-A177-3AD203B41FA5}">
                      <a16:colId xmlns:a16="http://schemas.microsoft.com/office/drawing/2014/main" val="2469413493"/>
                    </a:ext>
                  </a:extLst>
                </a:gridCol>
                <a:gridCol w="562951">
                  <a:extLst>
                    <a:ext uri="{9D8B030D-6E8A-4147-A177-3AD203B41FA5}">
                      <a16:colId xmlns:a16="http://schemas.microsoft.com/office/drawing/2014/main" val="2976117691"/>
                    </a:ext>
                  </a:extLst>
                </a:gridCol>
                <a:gridCol w="562951">
                  <a:extLst>
                    <a:ext uri="{9D8B030D-6E8A-4147-A177-3AD203B41FA5}">
                      <a16:colId xmlns:a16="http://schemas.microsoft.com/office/drawing/2014/main" val="636190195"/>
                    </a:ext>
                  </a:extLst>
                </a:gridCol>
                <a:gridCol w="1005271">
                  <a:extLst>
                    <a:ext uri="{9D8B030D-6E8A-4147-A177-3AD203B41FA5}">
                      <a16:colId xmlns:a16="http://schemas.microsoft.com/office/drawing/2014/main" val="554855509"/>
                    </a:ext>
                  </a:extLst>
                </a:gridCol>
                <a:gridCol w="2211595">
                  <a:extLst>
                    <a:ext uri="{9D8B030D-6E8A-4147-A177-3AD203B41FA5}">
                      <a16:colId xmlns:a16="http://schemas.microsoft.com/office/drawing/2014/main" val="169989799"/>
                    </a:ext>
                  </a:extLst>
                </a:gridCol>
              </a:tblGrid>
              <a:tr h="253258">
                <a:tc>
                  <a:txBody>
                    <a:bodyPr/>
                    <a:lstStyle/>
                    <a:p>
                      <a:pPr algn="ctr" rtl="0" fontAlgn="b">
                        <a:buNone/>
                      </a:pPr>
                      <a:r>
                        <a:rPr lang="en-GB" sz="1300" b="1" i="0" u="none" strike="noStrike" dirty="0">
                          <a:solidFill>
                            <a:srgbClr val="1E5A71"/>
                          </a:solidFill>
                          <a:effectLst/>
                          <a:latin typeface="Raleway" pitchFamily="2" charset="0"/>
                        </a:rPr>
                        <a:t>Responding to planning consultations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1" i="0" u="none" strike="noStrike" dirty="0">
                          <a:solidFill>
                            <a:srgbClr val="1E5A71"/>
                          </a:solidFill>
                          <a:effectLst/>
                          <a:latin typeface="Raleway" pitchFamily="2" charset="0"/>
                        </a:rPr>
                        <a:t>2023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1" i="0" u="none" strike="noStrike" dirty="0">
                          <a:solidFill>
                            <a:srgbClr val="1E5A71"/>
                          </a:solidFill>
                          <a:effectLst/>
                          <a:latin typeface="Raleway" pitchFamily="2" charset="0"/>
                        </a:rPr>
                        <a:t>2024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1" i="0" u="none" strike="noStrike" dirty="0">
                          <a:solidFill>
                            <a:srgbClr val="1E5A71"/>
                          </a:solidFill>
                          <a:effectLst/>
                          <a:latin typeface="Raleway" pitchFamily="2" charset="0"/>
                        </a:rPr>
                        <a:t>2025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1" i="0" u="none" strike="noStrike" dirty="0">
                          <a:solidFill>
                            <a:srgbClr val="1E5A71"/>
                          </a:solidFill>
                          <a:effectLst/>
                          <a:latin typeface="Raleway" pitchFamily="2" charset="0"/>
                        </a:rPr>
                        <a:t>2024-2025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1" i="0" u="none" strike="noStrike" dirty="0">
                          <a:solidFill>
                            <a:srgbClr val="1E5A71"/>
                          </a:solidFill>
                          <a:effectLst/>
                          <a:latin typeface="Raleway" pitchFamily="2" charset="0"/>
                        </a:rPr>
                        <a:t>Statistically Significant?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1493798"/>
                  </a:ext>
                </a:extLst>
              </a:tr>
              <a:tr h="253258">
                <a:tc>
                  <a:txBody>
                    <a:bodyPr/>
                    <a:lstStyle/>
                    <a:p>
                      <a:pPr algn="ctr" rtl="0" fontAlgn="b">
                        <a:buNone/>
                      </a:pPr>
                      <a:r>
                        <a:rPr lang="en-GB" sz="1300" b="0" i="0" u="none" strike="noStrike">
                          <a:solidFill>
                            <a:srgbClr val="1E5A71"/>
                          </a:solidFill>
                          <a:effectLst/>
                          <a:latin typeface="Raleway" pitchFamily="2" charset="0"/>
                        </a:rPr>
                        <a:t>Yes - I do this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13%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8%</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6%</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-2</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Not significant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7663769"/>
                  </a:ext>
                </a:extLst>
              </a:tr>
              <a:tr h="253258">
                <a:tc>
                  <a:txBody>
                    <a:bodyPr/>
                    <a:lstStyle/>
                    <a:p>
                      <a:pPr algn="ctr" rtl="0" fontAlgn="b">
                        <a:buNone/>
                      </a:pPr>
                      <a:r>
                        <a:rPr lang="en-GB" sz="1300" b="0" i="0" u="none" strike="noStrike">
                          <a:solidFill>
                            <a:srgbClr val="1E5A71"/>
                          </a:solidFill>
                          <a:effectLst/>
                          <a:latin typeface="Raleway" pitchFamily="2" charset="0"/>
                        </a:rPr>
                        <a:t>No - I don't do this but would like to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24%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27%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35%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8</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1" i="0" u="none" strike="noStrike">
                          <a:solidFill>
                            <a:srgbClr val="1E5A71"/>
                          </a:solidFill>
                          <a:effectLst/>
                          <a:latin typeface="Raleway" pitchFamily="2" charset="0"/>
                        </a:rPr>
                        <a:t>Is Significant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7150825"/>
                  </a:ext>
                </a:extLst>
              </a:tr>
              <a:tr h="253258">
                <a:tc>
                  <a:txBody>
                    <a:bodyPr/>
                    <a:lstStyle/>
                    <a:p>
                      <a:pPr algn="ctr" rtl="0" fontAlgn="b">
                        <a:buNone/>
                      </a:pPr>
                      <a:r>
                        <a:rPr lang="en-GB" sz="1300" b="0" i="0" u="none" strike="noStrike">
                          <a:solidFill>
                            <a:srgbClr val="1E5A71"/>
                          </a:solidFill>
                          <a:effectLst/>
                          <a:latin typeface="Raleway" pitchFamily="2" charset="0"/>
                        </a:rPr>
                        <a:t>No and I am not interested in this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63%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65%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59%</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-6</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1" i="0" u="none" strike="noStrike" dirty="0">
                          <a:solidFill>
                            <a:srgbClr val="1E5A71"/>
                          </a:solidFill>
                          <a:effectLst/>
                          <a:latin typeface="Raleway" pitchFamily="2" charset="0"/>
                        </a:rPr>
                        <a:t>Is Significant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1392217"/>
                  </a:ext>
                </a:extLst>
              </a:tr>
            </a:tbl>
          </a:graphicData>
        </a:graphic>
      </p:graphicFrame>
      <p:sp>
        <p:nvSpPr>
          <p:cNvPr id="5" name="TextBox 4">
            <a:extLst>
              <a:ext uri="{FF2B5EF4-FFF2-40B4-BE49-F238E27FC236}">
                <a16:creationId xmlns:a16="http://schemas.microsoft.com/office/drawing/2014/main" id="{F702C69B-579C-E6EA-80F1-E8C7DA7CAED6}"/>
              </a:ext>
            </a:extLst>
          </p:cNvPr>
          <p:cNvSpPr txBox="1"/>
          <p:nvPr/>
        </p:nvSpPr>
        <p:spPr>
          <a:xfrm>
            <a:off x="1291813" y="5525356"/>
            <a:ext cx="9608374" cy="830997"/>
          </a:xfrm>
          <a:prstGeom prst="rect">
            <a:avLst/>
          </a:prstGeom>
          <a:noFill/>
        </p:spPr>
        <p:txBody>
          <a:bodyPr wrap="square" rtlCol="0">
            <a:spAutoFit/>
          </a:bodyPr>
          <a:lstStyle/>
          <a:p>
            <a:r>
              <a:rPr lang="en-GB" sz="1600" dirty="0">
                <a:solidFill>
                  <a:srgbClr val="1E5A71"/>
                </a:solidFill>
                <a:latin typeface="Raleway" pitchFamily="2" charset="0"/>
                <a:ea typeface="Calibri" panose="020F0502020204030204" pitchFamily="34" charset="0"/>
                <a:cs typeface="Arial" panose="020B0604020202020204" pitchFamily="34" charset="0"/>
              </a:rPr>
              <a:t>Around one in ten residents engage with the council through consultations and surveys, with none of these showing a change on the year before. However, residents are reporting an increase in desire to engage.</a:t>
            </a:r>
          </a:p>
        </p:txBody>
      </p:sp>
      <p:sp>
        <p:nvSpPr>
          <p:cNvPr id="20" name="Slide Number Placeholder 4">
            <a:extLst>
              <a:ext uri="{FF2B5EF4-FFF2-40B4-BE49-F238E27FC236}">
                <a16:creationId xmlns:a16="http://schemas.microsoft.com/office/drawing/2014/main" id="{241874BE-EC34-4631-13EF-57794C88CFD3}"/>
              </a:ext>
              <a:ext uri="{C183D7F6-B498-43B3-948B-1728B52AA6E4}">
                <adec:decorative xmlns:adec="http://schemas.microsoft.com/office/drawing/2017/decorative" val="0"/>
              </a:ext>
            </a:extLst>
          </p:cNvPr>
          <p:cNvSpPr>
            <a:spLocks noGrp="1"/>
          </p:cNvSpPr>
          <p:nvPr>
            <p:ph type="sldNum" sz="quarter" idx="12"/>
          </p:nvPr>
        </p:nvSpPr>
        <p:spPr>
          <a:xfrm>
            <a:off x="8139113" y="6356353"/>
            <a:ext cx="2228850" cy="365125"/>
          </a:xfrm>
        </p:spPr>
        <p:txBody>
          <a:bodyPr/>
          <a:lstStyle/>
          <a:p>
            <a:fld id="{36D6C52B-B35D-4819-BB38-B93C26330C57}" type="slidenum">
              <a:rPr lang="en-GB">
                <a:solidFill>
                  <a:srgbClr val="1E5A71"/>
                </a:solidFill>
                <a:latin typeface="Raleway" pitchFamily="2" charset="0"/>
              </a:rPr>
              <a:pPr/>
              <a:t>12</a:t>
            </a:fld>
            <a:endParaRPr lang="en-GB">
              <a:solidFill>
                <a:srgbClr val="1E5A71"/>
              </a:solidFill>
              <a:latin typeface="Raleway" pitchFamily="2" charset="0"/>
            </a:endParaRPr>
          </a:p>
        </p:txBody>
      </p:sp>
    </p:spTree>
    <p:extLst>
      <p:ext uri="{BB962C8B-B14F-4D97-AF65-F5344CB8AC3E}">
        <p14:creationId xmlns:p14="http://schemas.microsoft.com/office/powerpoint/2010/main" val="9947334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4F6AAA-29FC-C5B3-E12F-F3978C4863D6}"/>
            </a:ext>
          </a:extLst>
        </p:cNvPr>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2601B31F-89AC-1E1F-7777-F132D644AE53}"/>
              </a:ext>
              <a:ext uri="{C183D7F6-B498-43B3-948B-1728B52AA6E4}">
                <adec:decorative xmlns:adec="http://schemas.microsoft.com/office/drawing/2017/decorative" val="1"/>
              </a:ext>
            </a:extLst>
          </p:cNvPr>
          <p:cNvCxnSpPr>
            <a:cxnSpLocks/>
          </p:cNvCxnSpPr>
          <p:nvPr/>
        </p:nvCxnSpPr>
        <p:spPr>
          <a:xfrm>
            <a:off x="3900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50E06B33-295A-CD59-6B55-D4166670F15D}"/>
              </a:ext>
              <a:ext uri="{C183D7F6-B498-43B3-948B-1728B52AA6E4}">
                <adec:decorative xmlns:adec="http://schemas.microsoft.com/office/drawing/2017/decorative" val="1"/>
              </a:ext>
            </a:extLst>
          </p:cNvPr>
          <p:cNvCxnSpPr>
            <a:cxnSpLocks/>
          </p:cNvCxnSpPr>
          <p:nvPr/>
        </p:nvCxnSpPr>
        <p:spPr>
          <a:xfrm>
            <a:off x="1600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C68986B-08AA-AD47-4566-E285E9504A43}"/>
              </a:ext>
              <a:ext uri="{C183D7F6-B498-43B3-948B-1728B52AA6E4}">
                <adec:decorative xmlns:adec="http://schemas.microsoft.com/office/drawing/2017/decorative" val="1"/>
              </a:ext>
            </a:extLst>
          </p:cNvPr>
          <p:cNvCxnSpPr>
            <a:cxnSpLocks/>
          </p:cNvCxnSpPr>
          <p:nvPr/>
        </p:nvCxnSpPr>
        <p:spPr>
          <a:xfrm>
            <a:off x="3900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BDA5105-5863-C8A4-5CF5-C9B45B1BBD6E}"/>
              </a:ext>
              <a:ext uri="{C183D7F6-B498-43B3-948B-1728B52AA6E4}">
                <adec:decorative xmlns:adec="http://schemas.microsoft.com/office/drawing/2017/decorative" val="1"/>
              </a:ext>
            </a:extLst>
          </p:cNvPr>
          <p:cNvCxnSpPr>
            <a:cxnSpLocks/>
          </p:cNvCxnSpPr>
          <p:nvPr/>
        </p:nvCxnSpPr>
        <p:spPr>
          <a:xfrm>
            <a:off x="1600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99BA87E9-7A7B-E4E2-ADA2-62EFF1D816C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7906" y="438639"/>
            <a:ext cx="964349" cy="807775"/>
          </a:xfrm>
          <a:prstGeom prst="rect">
            <a:avLst/>
          </a:prstGeom>
        </p:spPr>
      </p:pic>
      <p:sp>
        <p:nvSpPr>
          <p:cNvPr id="2" name="Title 1">
            <a:extLst>
              <a:ext uri="{FF2B5EF4-FFF2-40B4-BE49-F238E27FC236}">
                <a16:creationId xmlns:a16="http://schemas.microsoft.com/office/drawing/2014/main" id="{8C826597-88D9-5089-3E68-754F837A2E88}"/>
              </a:ext>
              <a:ext uri="{C183D7F6-B498-43B3-948B-1728B52AA6E4}">
                <adec:decorative xmlns:adec="http://schemas.microsoft.com/office/drawing/2017/decorative" val="1"/>
              </a:ext>
            </a:extLst>
          </p:cNvPr>
          <p:cNvSpPr txBox="1">
            <a:spLocks/>
          </p:cNvSpPr>
          <p:nvPr/>
        </p:nvSpPr>
        <p:spPr>
          <a:xfrm>
            <a:off x="1560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b="1">
                <a:solidFill>
                  <a:srgbClr val="4CC9CF"/>
                </a:solidFill>
                <a:latin typeface="Raleway" panose="020B0503030101060003" pitchFamily="34" charset="0"/>
                <a:cs typeface="Arial" panose="020B0604020202020204" pitchFamily="34" charset="0"/>
              </a:rPr>
              <a:t>Tower Hamlets Annual Residents’ Survey 2025 results</a:t>
            </a:r>
            <a:endParaRPr lang="en-US" sz="1400" b="1">
              <a:solidFill>
                <a:srgbClr val="4CC9CF"/>
              </a:solidFill>
              <a:latin typeface="Raleway" panose="020B0503030101060003" pitchFamily="34" charset="0"/>
              <a:cs typeface="Arial" panose="020B0604020202020204" pitchFamily="34" charset="0"/>
            </a:endParaRPr>
          </a:p>
        </p:txBody>
      </p:sp>
      <p:sp>
        <p:nvSpPr>
          <p:cNvPr id="8" name="Title 1">
            <a:extLst>
              <a:ext uri="{FF2B5EF4-FFF2-40B4-BE49-F238E27FC236}">
                <a16:creationId xmlns:a16="http://schemas.microsoft.com/office/drawing/2014/main" id="{A2B6EFB7-7245-832B-47D3-32D676475EBF}"/>
              </a:ext>
              <a:ext uri="{C183D7F6-B498-43B3-948B-1728B52AA6E4}">
                <adec:decorative xmlns:adec="http://schemas.microsoft.com/office/drawing/2017/decorative" val="0"/>
              </a:ext>
            </a:extLst>
          </p:cNvPr>
          <p:cNvSpPr txBox="1">
            <a:spLocks noGrp="1"/>
          </p:cNvSpPr>
          <p:nvPr>
            <p:ph type="title"/>
          </p:nvPr>
        </p:nvSpPr>
        <p:spPr>
          <a:xfrm>
            <a:off x="3848200" y="528770"/>
            <a:ext cx="5799252" cy="656316"/>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2400" b="1" dirty="0">
                <a:solidFill>
                  <a:srgbClr val="319B31"/>
                </a:solidFill>
                <a:latin typeface="Raleway" panose="020B0503030101060003" pitchFamily="34" charset="0"/>
                <a:cs typeface="Arial" panose="020B0604020202020204" pitchFamily="34" charset="0"/>
              </a:rPr>
              <a:t>Engaging the council year on year </a:t>
            </a:r>
            <a:r>
              <a:rPr lang="en-GB" sz="1800" b="1" dirty="0">
                <a:solidFill>
                  <a:srgbClr val="319B31"/>
                </a:solidFill>
                <a:latin typeface="Raleway" panose="020B0503030101060003" pitchFamily="34" charset="0"/>
                <a:cs typeface="Arial" panose="020B0604020202020204" pitchFamily="34" charset="0"/>
              </a:rPr>
              <a:t>(2/2)</a:t>
            </a:r>
            <a:br>
              <a:rPr lang="en-GB" sz="2400" b="1" dirty="0">
                <a:solidFill>
                  <a:srgbClr val="319B31"/>
                </a:solidFill>
                <a:latin typeface="Raleway" panose="020B0503030101060003" pitchFamily="34" charset="0"/>
                <a:cs typeface="Arial" panose="020B0604020202020204" pitchFamily="34" charset="0"/>
              </a:rPr>
            </a:br>
            <a:r>
              <a:rPr lang="en-GB" sz="1800" b="1" dirty="0">
                <a:solidFill>
                  <a:srgbClr val="1E5A71"/>
                </a:solidFill>
                <a:latin typeface="Raleway" pitchFamily="2" charset="0"/>
                <a:ea typeface="Calibri" panose="020F0502020204030204" pitchFamily="34" charset="0"/>
                <a:cs typeface="Arial" panose="020B0604020202020204" pitchFamily="34" charset="0"/>
              </a:rPr>
              <a:t>Do you currently get involved with the council by...</a:t>
            </a:r>
            <a:endParaRPr lang="en-GB" sz="2400" dirty="0">
              <a:solidFill>
                <a:srgbClr val="319B31"/>
              </a:solidFill>
              <a:latin typeface="Raleway" panose="020B0503030101060003" pitchFamily="34" charset="0"/>
              <a:cs typeface="Arial" panose="020B0604020202020204" pitchFamily="34" charset="0"/>
            </a:endParaRPr>
          </a:p>
        </p:txBody>
      </p:sp>
      <p:graphicFrame>
        <p:nvGraphicFramePr>
          <p:cNvPr id="6" name="Table 5">
            <a:extLst>
              <a:ext uri="{FF2B5EF4-FFF2-40B4-BE49-F238E27FC236}">
                <a16:creationId xmlns:a16="http://schemas.microsoft.com/office/drawing/2014/main" id="{097692EA-C914-6A81-9BB1-8DA2517FE368}"/>
              </a:ext>
            </a:extLst>
          </p:cNvPr>
          <p:cNvGraphicFramePr>
            <a:graphicFrameLocks noGrp="1"/>
          </p:cNvGraphicFramePr>
          <p:nvPr>
            <p:extLst>
              <p:ext uri="{D42A27DB-BD31-4B8C-83A1-F6EECF244321}">
                <p14:modId xmlns:p14="http://schemas.microsoft.com/office/powerpoint/2010/main" val="2830220166"/>
              </p:ext>
            </p:extLst>
          </p:nvPr>
        </p:nvGraphicFramePr>
        <p:xfrm>
          <a:off x="1600238" y="1531171"/>
          <a:ext cx="8942684" cy="941880"/>
        </p:xfrm>
        <a:graphic>
          <a:graphicData uri="http://schemas.openxmlformats.org/drawingml/2006/table">
            <a:tbl>
              <a:tblPr firstRow="1"/>
              <a:tblGrid>
                <a:gridCol w="4339277">
                  <a:extLst>
                    <a:ext uri="{9D8B030D-6E8A-4147-A177-3AD203B41FA5}">
                      <a16:colId xmlns:a16="http://schemas.microsoft.com/office/drawing/2014/main" val="3854872226"/>
                    </a:ext>
                  </a:extLst>
                </a:gridCol>
                <a:gridCol w="528260">
                  <a:extLst>
                    <a:ext uri="{9D8B030D-6E8A-4147-A177-3AD203B41FA5}">
                      <a16:colId xmlns:a16="http://schemas.microsoft.com/office/drawing/2014/main" val="79402747"/>
                    </a:ext>
                  </a:extLst>
                </a:gridCol>
                <a:gridCol w="528260">
                  <a:extLst>
                    <a:ext uri="{9D8B030D-6E8A-4147-A177-3AD203B41FA5}">
                      <a16:colId xmlns:a16="http://schemas.microsoft.com/office/drawing/2014/main" val="2374229481"/>
                    </a:ext>
                  </a:extLst>
                </a:gridCol>
                <a:gridCol w="528260">
                  <a:extLst>
                    <a:ext uri="{9D8B030D-6E8A-4147-A177-3AD203B41FA5}">
                      <a16:colId xmlns:a16="http://schemas.microsoft.com/office/drawing/2014/main" val="3953536114"/>
                    </a:ext>
                  </a:extLst>
                </a:gridCol>
                <a:gridCol w="943321">
                  <a:extLst>
                    <a:ext uri="{9D8B030D-6E8A-4147-A177-3AD203B41FA5}">
                      <a16:colId xmlns:a16="http://schemas.microsoft.com/office/drawing/2014/main" val="1277149947"/>
                    </a:ext>
                  </a:extLst>
                </a:gridCol>
                <a:gridCol w="2075306">
                  <a:extLst>
                    <a:ext uri="{9D8B030D-6E8A-4147-A177-3AD203B41FA5}">
                      <a16:colId xmlns:a16="http://schemas.microsoft.com/office/drawing/2014/main" val="3271602932"/>
                    </a:ext>
                  </a:extLst>
                </a:gridCol>
              </a:tblGrid>
              <a:tr h="235470">
                <a:tc>
                  <a:txBody>
                    <a:bodyPr/>
                    <a:lstStyle/>
                    <a:p>
                      <a:pPr algn="ctr" rtl="0" fontAlgn="b">
                        <a:buNone/>
                      </a:pPr>
                      <a:r>
                        <a:rPr lang="en-GB" sz="1300" b="1" i="0" u="none" strike="noStrike" dirty="0">
                          <a:solidFill>
                            <a:srgbClr val="1E5A71"/>
                          </a:solidFill>
                          <a:effectLst/>
                          <a:latin typeface="Raleway" pitchFamily="2" charset="0"/>
                        </a:rPr>
                        <a:t>Attending Council meetings or viewing them online</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1" i="0" u="none" strike="noStrike" dirty="0">
                          <a:solidFill>
                            <a:srgbClr val="1E5A71"/>
                          </a:solidFill>
                          <a:effectLst/>
                          <a:latin typeface="Raleway" pitchFamily="2" charset="0"/>
                        </a:rPr>
                        <a:t>2023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1" i="0" u="none" strike="noStrike" dirty="0">
                          <a:solidFill>
                            <a:srgbClr val="1E5A71"/>
                          </a:solidFill>
                          <a:effectLst/>
                          <a:latin typeface="Raleway" pitchFamily="2" charset="0"/>
                        </a:rPr>
                        <a:t>2024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1" i="0" u="none" strike="noStrike" dirty="0">
                          <a:solidFill>
                            <a:srgbClr val="1E5A71"/>
                          </a:solidFill>
                          <a:effectLst/>
                          <a:latin typeface="Raleway" pitchFamily="2" charset="0"/>
                        </a:rPr>
                        <a:t>2025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1" i="0" u="none" strike="noStrike" dirty="0">
                          <a:solidFill>
                            <a:srgbClr val="1E5A71"/>
                          </a:solidFill>
                          <a:effectLst/>
                          <a:latin typeface="Raleway" pitchFamily="2" charset="0"/>
                        </a:rPr>
                        <a:t>2024-2025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1" i="0" u="none" strike="noStrike" dirty="0">
                          <a:solidFill>
                            <a:srgbClr val="1E5A71"/>
                          </a:solidFill>
                          <a:effectLst/>
                          <a:latin typeface="Raleway" pitchFamily="2" charset="0"/>
                        </a:rPr>
                        <a:t>Statistically Significant?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6801370"/>
                  </a:ext>
                </a:extLst>
              </a:tr>
              <a:tr h="235470">
                <a:tc>
                  <a:txBody>
                    <a:bodyPr/>
                    <a:lstStyle/>
                    <a:p>
                      <a:pPr algn="ctr" rtl="0" fontAlgn="b">
                        <a:buNone/>
                      </a:pPr>
                      <a:r>
                        <a:rPr lang="en-GB" sz="1300" b="0" i="0" u="none" strike="noStrike">
                          <a:solidFill>
                            <a:srgbClr val="1E5A71"/>
                          </a:solidFill>
                          <a:effectLst/>
                          <a:latin typeface="Raleway" pitchFamily="2" charset="0"/>
                        </a:rPr>
                        <a:t>Yes - I do this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8%</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1" i="0" u="none" strike="noStrike">
                          <a:solidFill>
                            <a:srgbClr val="1E5A71"/>
                          </a:solidFill>
                          <a:effectLst/>
                          <a:latin typeface="Raleway" pitchFamily="2" charset="0"/>
                        </a:rPr>
                        <a:t>Is Significant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7347381"/>
                  </a:ext>
                </a:extLst>
              </a:tr>
              <a:tr h="235470">
                <a:tc>
                  <a:txBody>
                    <a:bodyPr/>
                    <a:lstStyle/>
                    <a:p>
                      <a:pPr algn="ctr" rtl="0" fontAlgn="b">
                        <a:buNone/>
                      </a:pPr>
                      <a:r>
                        <a:rPr lang="en-GB" sz="1300" b="0" i="0" u="none" strike="noStrike">
                          <a:solidFill>
                            <a:srgbClr val="1E5A71"/>
                          </a:solidFill>
                          <a:effectLst/>
                          <a:latin typeface="Raleway" pitchFamily="2" charset="0"/>
                        </a:rPr>
                        <a:t>No - I don't do this but would like to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27%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23%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32%</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9</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1" i="0" u="none" strike="noStrike">
                          <a:solidFill>
                            <a:srgbClr val="1E5A71"/>
                          </a:solidFill>
                          <a:effectLst/>
                          <a:latin typeface="Raleway" pitchFamily="2" charset="0"/>
                        </a:rPr>
                        <a:t>Is Significant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1624044"/>
                  </a:ext>
                </a:extLst>
              </a:tr>
              <a:tr h="235470">
                <a:tc>
                  <a:txBody>
                    <a:bodyPr/>
                    <a:lstStyle/>
                    <a:p>
                      <a:pPr algn="ctr" rtl="0" fontAlgn="b">
                        <a:buNone/>
                      </a:pPr>
                      <a:r>
                        <a:rPr lang="en-GB" sz="1300" b="0" i="0" u="none" strike="noStrike" dirty="0">
                          <a:solidFill>
                            <a:srgbClr val="1E5A71"/>
                          </a:solidFill>
                          <a:effectLst/>
                          <a:latin typeface="Raleway" pitchFamily="2" charset="0"/>
                        </a:rPr>
                        <a:t>No and I am not interested in this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68%</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69%</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65%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1" i="0" u="none" strike="noStrike" dirty="0">
                          <a:solidFill>
                            <a:srgbClr val="1E5A71"/>
                          </a:solidFill>
                          <a:effectLst/>
                          <a:latin typeface="Raleway" pitchFamily="2" charset="0"/>
                        </a:rPr>
                        <a:t>Is Significant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20215479"/>
                  </a:ext>
                </a:extLst>
              </a:tr>
            </a:tbl>
          </a:graphicData>
        </a:graphic>
      </p:graphicFrame>
      <p:graphicFrame>
        <p:nvGraphicFramePr>
          <p:cNvPr id="7" name="Table 6">
            <a:extLst>
              <a:ext uri="{FF2B5EF4-FFF2-40B4-BE49-F238E27FC236}">
                <a16:creationId xmlns:a16="http://schemas.microsoft.com/office/drawing/2014/main" id="{AD4275A2-E1F6-4CCB-ADB5-C5872EF81CE4}"/>
              </a:ext>
            </a:extLst>
          </p:cNvPr>
          <p:cNvGraphicFramePr>
            <a:graphicFrameLocks noGrp="1"/>
          </p:cNvGraphicFramePr>
          <p:nvPr>
            <p:extLst>
              <p:ext uri="{D42A27DB-BD31-4B8C-83A1-F6EECF244321}">
                <p14:modId xmlns:p14="http://schemas.microsoft.com/office/powerpoint/2010/main" val="1781739883"/>
              </p:ext>
            </p:extLst>
          </p:nvPr>
        </p:nvGraphicFramePr>
        <p:xfrm>
          <a:off x="1600238" y="2838198"/>
          <a:ext cx="8982013" cy="992936"/>
        </p:xfrm>
        <a:graphic>
          <a:graphicData uri="http://schemas.openxmlformats.org/drawingml/2006/table">
            <a:tbl>
              <a:tblPr firstRow="1"/>
              <a:tblGrid>
                <a:gridCol w="4358361">
                  <a:extLst>
                    <a:ext uri="{9D8B030D-6E8A-4147-A177-3AD203B41FA5}">
                      <a16:colId xmlns:a16="http://schemas.microsoft.com/office/drawing/2014/main" val="996823328"/>
                    </a:ext>
                  </a:extLst>
                </a:gridCol>
                <a:gridCol w="530583">
                  <a:extLst>
                    <a:ext uri="{9D8B030D-6E8A-4147-A177-3AD203B41FA5}">
                      <a16:colId xmlns:a16="http://schemas.microsoft.com/office/drawing/2014/main" val="2469413493"/>
                    </a:ext>
                  </a:extLst>
                </a:gridCol>
                <a:gridCol w="530583">
                  <a:extLst>
                    <a:ext uri="{9D8B030D-6E8A-4147-A177-3AD203B41FA5}">
                      <a16:colId xmlns:a16="http://schemas.microsoft.com/office/drawing/2014/main" val="2976117691"/>
                    </a:ext>
                  </a:extLst>
                </a:gridCol>
                <a:gridCol w="530583">
                  <a:extLst>
                    <a:ext uri="{9D8B030D-6E8A-4147-A177-3AD203B41FA5}">
                      <a16:colId xmlns:a16="http://schemas.microsoft.com/office/drawing/2014/main" val="636190195"/>
                    </a:ext>
                  </a:extLst>
                </a:gridCol>
                <a:gridCol w="947470">
                  <a:extLst>
                    <a:ext uri="{9D8B030D-6E8A-4147-A177-3AD203B41FA5}">
                      <a16:colId xmlns:a16="http://schemas.microsoft.com/office/drawing/2014/main" val="554855509"/>
                    </a:ext>
                  </a:extLst>
                </a:gridCol>
                <a:gridCol w="2084433">
                  <a:extLst>
                    <a:ext uri="{9D8B030D-6E8A-4147-A177-3AD203B41FA5}">
                      <a16:colId xmlns:a16="http://schemas.microsoft.com/office/drawing/2014/main" val="169989799"/>
                    </a:ext>
                  </a:extLst>
                </a:gridCol>
              </a:tblGrid>
              <a:tr h="248234">
                <a:tc>
                  <a:txBody>
                    <a:bodyPr/>
                    <a:lstStyle/>
                    <a:p>
                      <a:pPr algn="ctr" rtl="0" fontAlgn="b">
                        <a:buNone/>
                      </a:pPr>
                      <a:r>
                        <a:rPr lang="en-GB" sz="1300" b="1" i="0" u="none" strike="noStrike" dirty="0">
                          <a:solidFill>
                            <a:srgbClr val="1E5A71"/>
                          </a:solidFill>
                          <a:effectLst/>
                          <a:latin typeface="Raleway" pitchFamily="2" charset="0"/>
                        </a:rPr>
                        <a:t>Contacting the Mayor or Councillors about issues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1" i="0" u="none" strike="noStrike" dirty="0">
                          <a:solidFill>
                            <a:srgbClr val="1E5A71"/>
                          </a:solidFill>
                          <a:effectLst/>
                          <a:latin typeface="Raleway" pitchFamily="2" charset="0"/>
                        </a:rPr>
                        <a:t>2023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1" i="0" u="none" strike="noStrike" dirty="0">
                          <a:solidFill>
                            <a:srgbClr val="1E5A71"/>
                          </a:solidFill>
                          <a:effectLst/>
                          <a:latin typeface="Raleway" pitchFamily="2" charset="0"/>
                        </a:rPr>
                        <a:t>2024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1" i="0" u="none" strike="noStrike" dirty="0">
                          <a:solidFill>
                            <a:srgbClr val="1E5A71"/>
                          </a:solidFill>
                          <a:effectLst/>
                          <a:latin typeface="Raleway" pitchFamily="2" charset="0"/>
                        </a:rPr>
                        <a:t>2025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1" i="0" u="none" strike="noStrike" dirty="0">
                          <a:solidFill>
                            <a:srgbClr val="1E5A71"/>
                          </a:solidFill>
                          <a:effectLst/>
                          <a:latin typeface="Raleway" pitchFamily="2" charset="0"/>
                        </a:rPr>
                        <a:t>2024-2025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1" i="0" u="none" strike="noStrike" dirty="0">
                          <a:solidFill>
                            <a:srgbClr val="1E5A71"/>
                          </a:solidFill>
                          <a:effectLst/>
                          <a:latin typeface="Raleway" pitchFamily="2" charset="0"/>
                        </a:rPr>
                        <a:t>Statistically Significant?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1493798"/>
                  </a:ext>
                </a:extLst>
              </a:tr>
              <a:tr h="248234">
                <a:tc>
                  <a:txBody>
                    <a:bodyPr/>
                    <a:lstStyle/>
                    <a:p>
                      <a:pPr algn="ctr" rtl="0" fontAlgn="b">
                        <a:buNone/>
                      </a:pPr>
                      <a:r>
                        <a:rPr lang="en-GB" sz="1300" b="0" i="0" u="none" strike="noStrike">
                          <a:solidFill>
                            <a:srgbClr val="1E5A71"/>
                          </a:solidFill>
                          <a:effectLst/>
                          <a:latin typeface="Raleway" pitchFamily="2" charset="0"/>
                        </a:rPr>
                        <a:t>Yes - I do this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11%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9%</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8%</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Not significant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7663769"/>
                  </a:ext>
                </a:extLst>
              </a:tr>
              <a:tr h="248234">
                <a:tc>
                  <a:txBody>
                    <a:bodyPr/>
                    <a:lstStyle/>
                    <a:p>
                      <a:pPr algn="ctr" rtl="0" fontAlgn="b">
                        <a:buNone/>
                      </a:pPr>
                      <a:r>
                        <a:rPr lang="en-GB" sz="1300" b="0" i="0" u="none" strike="noStrike">
                          <a:solidFill>
                            <a:srgbClr val="1E5A71"/>
                          </a:solidFill>
                          <a:effectLst/>
                          <a:latin typeface="Raleway" pitchFamily="2" charset="0"/>
                        </a:rPr>
                        <a:t>No - I don't do this but would like to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26%</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29%</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34%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1" i="0" u="none" strike="noStrike">
                          <a:solidFill>
                            <a:srgbClr val="1E5A71"/>
                          </a:solidFill>
                          <a:effectLst/>
                          <a:latin typeface="Raleway" pitchFamily="2" charset="0"/>
                        </a:rPr>
                        <a:t>Is Significant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7150825"/>
                  </a:ext>
                </a:extLst>
              </a:tr>
              <a:tr h="248234">
                <a:tc>
                  <a:txBody>
                    <a:bodyPr/>
                    <a:lstStyle/>
                    <a:p>
                      <a:pPr algn="ctr" rtl="0" fontAlgn="b">
                        <a:buNone/>
                      </a:pPr>
                      <a:r>
                        <a:rPr lang="en-GB" sz="1300" b="0" i="0" u="none" strike="noStrike" dirty="0">
                          <a:solidFill>
                            <a:srgbClr val="1E5A71"/>
                          </a:solidFill>
                          <a:effectLst/>
                          <a:latin typeface="Raleway" pitchFamily="2" charset="0"/>
                        </a:rPr>
                        <a:t>No and I am not interested in this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63%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62%</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58%</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dirty="0">
                          <a:solidFill>
                            <a:srgbClr val="1E5A71"/>
                          </a:solidFill>
                          <a:effectLst/>
                          <a:latin typeface="Raleway" pitchFamily="2" charset="0"/>
                        </a:rPr>
                        <a:t>Not significant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1392217"/>
                  </a:ext>
                </a:extLst>
              </a:tr>
            </a:tbl>
          </a:graphicData>
        </a:graphic>
      </p:graphicFrame>
      <p:graphicFrame>
        <p:nvGraphicFramePr>
          <p:cNvPr id="11" name="Table 10">
            <a:extLst>
              <a:ext uri="{FF2B5EF4-FFF2-40B4-BE49-F238E27FC236}">
                <a16:creationId xmlns:a16="http://schemas.microsoft.com/office/drawing/2014/main" id="{1509ABCD-B708-D4BC-EBD8-F5B21FC92CFC}"/>
              </a:ext>
            </a:extLst>
          </p:cNvPr>
          <p:cNvGraphicFramePr>
            <a:graphicFrameLocks noGrp="1"/>
          </p:cNvGraphicFramePr>
          <p:nvPr>
            <p:extLst>
              <p:ext uri="{D42A27DB-BD31-4B8C-83A1-F6EECF244321}">
                <p14:modId xmlns:p14="http://schemas.microsoft.com/office/powerpoint/2010/main" val="2585407264"/>
              </p:ext>
            </p:extLst>
          </p:nvPr>
        </p:nvGraphicFramePr>
        <p:xfrm>
          <a:off x="1600240" y="4167268"/>
          <a:ext cx="8982014" cy="992952"/>
        </p:xfrm>
        <a:graphic>
          <a:graphicData uri="http://schemas.openxmlformats.org/drawingml/2006/table">
            <a:tbl>
              <a:tblPr firstRow="1"/>
              <a:tblGrid>
                <a:gridCol w="4358361">
                  <a:extLst>
                    <a:ext uri="{9D8B030D-6E8A-4147-A177-3AD203B41FA5}">
                      <a16:colId xmlns:a16="http://schemas.microsoft.com/office/drawing/2014/main" val="996823328"/>
                    </a:ext>
                  </a:extLst>
                </a:gridCol>
                <a:gridCol w="530583">
                  <a:extLst>
                    <a:ext uri="{9D8B030D-6E8A-4147-A177-3AD203B41FA5}">
                      <a16:colId xmlns:a16="http://schemas.microsoft.com/office/drawing/2014/main" val="2469413493"/>
                    </a:ext>
                  </a:extLst>
                </a:gridCol>
                <a:gridCol w="530583">
                  <a:extLst>
                    <a:ext uri="{9D8B030D-6E8A-4147-A177-3AD203B41FA5}">
                      <a16:colId xmlns:a16="http://schemas.microsoft.com/office/drawing/2014/main" val="2976117691"/>
                    </a:ext>
                  </a:extLst>
                </a:gridCol>
                <a:gridCol w="530583">
                  <a:extLst>
                    <a:ext uri="{9D8B030D-6E8A-4147-A177-3AD203B41FA5}">
                      <a16:colId xmlns:a16="http://schemas.microsoft.com/office/drawing/2014/main" val="636190195"/>
                    </a:ext>
                  </a:extLst>
                </a:gridCol>
                <a:gridCol w="947470">
                  <a:extLst>
                    <a:ext uri="{9D8B030D-6E8A-4147-A177-3AD203B41FA5}">
                      <a16:colId xmlns:a16="http://schemas.microsoft.com/office/drawing/2014/main" val="554855509"/>
                    </a:ext>
                  </a:extLst>
                </a:gridCol>
                <a:gridCol w="2084434">
                  <a:extLst>
                    <a:ext uri="{9D8B030D-6E8A-4147-A177-3AD203B41FA5}">
                      <a16:colId xmlns:a16="http://schemas.microsoft.com/office/drawing/2014/main" val="169989799"/>
                    </a:ext>
                  </a:extLst>
                </a:gridCol>
              </a:tblGrid>
              <a:tr h="248238">
                <a:tc>
                  <a:txBody>
                    <a:bodyPr/>
                    <a:lstStyle/>
                    <a:p>
                      <a:pPr algn="ctr" rtl="0" fontAlgn="b">
                        <a:buNone/>
                      </a:pPr>
                      <a:r>
                        <a:rPr lang="en-GB" sz="1300" b="1" i="0" u="none" strike="noStrike" dirty="0">
                          <a:solidFill>
                            <a:srgbClr val="1E5A71"/>
                          </a:solidFill>
                          <a:effectLst/>
                          <a:latin typeface="Raleway" pitchFamily="2" charset="0"/>
                        </a:rPr>
                        <a:t>Engaging with the Council on social media</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1" i="0" u="none" strike="noStrike" dirty="0">
                          <a:solidFill>
                            <a:srgbClr val="1E5A71"/>
                          </a:solidFill>
                          <a:effectLst/>
                          <a:latin typeface="Raleway" pitchFamily="2" charset="0"/>
                        </a:rPr>
                        <a:t>2023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1" i="0" u="none" strike="noStrike" dirty="0">
                          <a:solidFill>
                            <a:srgbClr val="1E5A71"/>
                          </a:solidFill>
                          <a:effectLst/>
                          <a:latin typeface="Raleway" pitchFamily="2" charset="0"/>
                        </a:rPr>
                        <a:t>2024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1" i="0" u="none" strike="noStrike" dirty="0">
                          <a:solidFill>
                            <a:srgbClr val="1E5A71"/>
                          </a:solidFill>
                          <a:effectLst/>
                          <a:latin typeface="Raleway" pitchFamily="2" charset="0"/>
                        </a:rPr>
                        <a:t>2025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1" i="0" u="none" strike="noStrike" dirty="0">
                          <a:solidFill>
                            <a:srgbClr val="1E5A71"/>
                          </a:solidFill>
                          <a:effectLst/>
                          <a:latin typeface="Raleway" pitchFamily="2" charset="0"/>
                        </a:rPr>
                        <a:t>2024-2025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1" i="0" u="none" strike="noStrike" dirty="0">
                          <a:solidFill>
                            <a:srgbClr val="1E5A71"/>
                          </a:solidFill>
                          <a:effectLst/>
                          <a:latin typeface="Raleway" pitchFamily="2" charset="0"/>
                        </a:rPr>
                        <a:t>Statistically Significant?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11493798"/>
                  </a:ext>
                </a:extLst>
              </a:tr>
              <a:tr h="248238">
                <a:tc>
                  <a:txBody>
                    <a:bodyPr/>
                    <a:lstStyle/>
                    <a:p>
                      <a:pPr algn="ctr" rtl="0" fontAlgn="b">
                        <a:buNone/>
                      </a:pPr>
                      <a:r>
                        <a:rPr lang="en-GB" sz="1300" b="0" i="0" u="none" strike="noStrike">
                          <a:solidFill>
                            <a:srgbClr val="1E5A71"/>
                          </a:solidFill>
                          <a:effectLst/>
                          <a:latin typeface="Raleway" pitchFamily="2" charset="0"/>
                        </a:rPr>
                        <a:t>Yes - I do this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6%</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4%</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2%</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-2</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1" i="0" u="none" strike="noStrike">
                          <a:solidFill>
                            <a:srgbClr val="1E5A71"/>
                          </a:solidFill>
                          <a:effectLst/>
                          <a:latin typeface="Raleway" pitchFamily="2" charset="0"/>
                        </a:rPr>
                        <a:t>Is Significant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77663769"/>
                  </a:ext>
                </a:extLst>
              </a:tr>
              <a:tr h="248238">
                <a:tc>
                  <a:txBody>
                    <a:bodyPr/>
                    <a:lstStyle/>
                    <a:p>
                      <a:pPr algn="ctr" rtl="0" fontAlgn="b">
                        <a:buNone/>
                      </a:pPr>
                      <a:r>
                        <a:rPr lang="en-GB" sz="1300" b="0" i="0" u="none" strike="noStrike">
                          <a:solidFill>
                            <a:srgbClr val="1E5A71"/>
                          </a:solidFill>
                          <a:effectLst/>
                          <a:latin typeface="Raleway" pitchFamily="2" charset="0"/>
                        </a:rPr>
                        <a:t>No - I don't do this but would like to</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23%</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20%</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27%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7</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1" i="0" u="none" strike="noStrike">
                          <a:solidFill>
                            <a:srgbClr val="1E5A71"/>
                          </a:solidFill>
                          <a:effectLst/>
                          <a:latin typeface="Raleway" pitchFamily="2" charset="0"/>
                        </a:rPr>
                        <a:t>Is Significant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7150825"/>
                  </a:ext>
                </a:extLst>
              </a:tr>
              <a:tr h="248238">
                <a:tc>
                  <a:txBody>
                    <a:bodyPr/>
                    <a:lstStyle/>
                    <a:p>
                      <a:pPr algn="ctr" rtl="0" fontAlgn="b">
                        <a:buNone/>
                      </a:pPr>
                      <a:r>
                        <a:rPr lang="en-GB" sz="1300" b="0" i="0" u="none" strike="noStrike">
                          <a:solidFill>
                            <a:srgbClr val="1E5A71"/>
                          </a:solidFill>
                          <a:effectLst/>
                          <a:latin typeface="Raleway" pitchFamily="2" charset="0"/>
                        </a:rPr>
                        <a:t>No and I am not interested in this</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dirty="0">
                          <a:solidFill>
                            <a:srgbClr val="1E5A71"/>
                          </a:solidFill>
                          <a:effectLst/>
                          <a:latin typeface="Raleway" pitchFamily="2" charset="0"/>
                        </a:rPr>
                        <a:t>71%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76%</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71%</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0" i="0" u="none" strike="noStrike">
                          <a:solidFill>
                            <a:srgbClr val="1E5A71"/>
                          </a:solidFill>
                          <a:effectLst/>
                          <a:latin typeface="Raleway" pitchFamily="2" charset="0"/>
                        </a:rPr>
                        <a:t>-5</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rtl="0" fontAlgn="b">
                        <a:buNone/>
                      </a:pPr>
                      <a:r>
                        <a:rPr lang="en-GB" sz="1300" b="1" i="0" u="none" strike="noStrike" dirty="0">
                          <a:solidFill>
                            <a:srgbClr val="1E5A71"/>
                          </a:solidFill>
                          <a:effectLst/>
                          <a:latin typeface="Raleway" pitchFamily="2" charset="0"/>
                        </a:rPr>
                        <a:t>Is Significant</a:t>
                      </a:r>
                    </a:p>
                  </a:txBody>
                  <a:tcPr marL="6350" marR="6350" marT="635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71392217"/>
                  </a:ext>
                </a:extLst>
              </a:tr>
            </a:tbl>
          </a:graphicData>
        </a:graphic>
      </p:graphicFrame>
      <p:sp>
        <p:nvSpPr>
          <p:cNvPr id="5" name="TextBox 4">
            <a:extLst>
              <a:ext uri="{FF2B5EF4-FFF2-40B4-BE49-F238E27FC236}">
                <a16:creationId xmlns:a16="http://schemas.microsoft.com/office/drawing/2014/main" id="{92337632-F2D6-101F-12D1-AB89B056A5BD}"/>
              </a:ext>
            </a:extLst>
          </p:cNvPr>
          <p:cNvSpPr txBox="1"/>
          <p:nvPr/>
        </p:nvSpPr>
        <p:spPr>
          <a:xfrm>
            <a:off x="1291813" y="5525356"/>
            <a:ext cx="9608374" cy="830997"/>
          </a:xfrm>
          <a:prstGeom prst="rect">
            <a:avLst/>
          </a:prstGeom>
          <a:noFill/>
        </p:spPr>
        <p:txBody>
          <a:bodyPr wrap="square" rtlCol="0">
            <a:spAutoFit/>
          </a:bodyPr>
          <a:lstStyle/>
          <a:p>
            <a:r>
              <a:rPr lang="en-GB" sz="1600" dirty="0">
                <a:solidFill>
                  <a:srgbClr val="1E5A71"/>
                </a:solidFill>
                <a:latin typeface="Raleway" pitchFamily="2" charset="0"/>
                <a:ea typeface="Calibri" panose="020F0502020204030204" pitchFamily="34" charset="0"/>
                <a:cs typeface="Arial" panose="020B0604020202020204" pitchFamily="34" charset="0"/>
              </a:rPr>
              <a:t>A smaller proportion of residents report engaging with the council via council meetings and social media than the year before. In each case a greater proportion of residents report wanting to engage via this method.</a:t>
            </a:r>
          </a:p>
        </p:txBody>
      </p:sp>
      <p:sp>
        <p:nvSpPr>
          <p:cNvPr id="20" name="Slide Number Placeholder 4">
            <a:extLst>
              <a:ext uri="{FF2B5EF4-FFF2-40B4-BE49-F238E27FC236}">
                <a16:creationId xmlns:a16="http://schemas.microsoft.com/office/drawing/2014/main" id="{CC575482-97FE-CF7B-5021-A16387E8D38A}"/>
              </a:ext>
              <a:ext uri="{C183D7F6-B498-43B3-948B-1728B52AA6E4}">
                <adec:decorative xmlns:adec="http://schemas.microsoft.com/office/drawing/2017/decorative" val="0"/>
              </a:ext>
            </a:extLst>
          </p:cNvPr>
          <p:cNvSpPr>
            <a:spLocks noGrp="1"/>
          </p:cNvSpPr>
          <p:nvPr>
            <p:ph type="sldNum" sz="quarter" idx="12"/>
          </p:nvPr>
        </p:nvSpPr>
        <p:spPr>
          <a:xfrm>
            <a:off x="8139113" y="6356353"/>
            <a:ext cx="2228850" cy="365125"/>
          </a:xfrm>
        </p:spPr>
        <p:txBody>
          <a:bodyPr/>
          <a:lstStyle/>
          <a:p>
            <a:fld id="{36D6C52B-B35D-4819-BB38-B93C26330C57}" type="slidenum">
              <a:rPr lang="en-GB">
                <a:solidFill>
                  <a:srgbClr val="1E5A71"/>
                </a:solidFill>
                <a:latin typeface="Raleway" pitchFamily="2" charset="0"/>
              </a:rPr>
              <a:pPr/>
              <a:t>13</a:t>
            </a:fld>
            <a:endParaRPr lang="en-GB">
              <a:solidFill>
                <a:srgbClr val="1E5A71"/>
              </a:solidFill>
              <a:latin typeface="Raleway" pitchFamily="2" charset="0"/>
            </a:endParaRPr>
          </a:p>
        </p:txBody>
      </p:sp>
    </p:spTree>
    <p:extLst>
      <p:ext uri="{BB962C8B-B14F-4D97-AF65-F5344CB8AC3E}">
        <p14:creationId xmlns:p14="http://schemas.microsoft.com/office/powerpoint/2010/main" val="2119030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3900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1600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3900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1600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7906" y="438639"/>
            <a:ext cx="964349" cy="807775"/>
          </a:xfrm>
          <a:prstGeom prst="rect">
            <a:avLst/>
          </a:prstGeom>
        </p:spPr>
      </p:pic>
      <p:sp>
        <p:nvSpPr>
          <p:cNvPr id="2" name="Title 1">
            <a:extLst>
              <a:ext uri="{FF2B5EF4-FFF2-40B4-BE49-F238E27FC236}">
                <a16:creationId xmlns:a16="http://schemas.microsoft.com/office/drawing/2014/main" id="{CC00D170-BFF5-EF51-E212-45042D2D842D}"/>
              </a:ext>
              <a:ext uri="{C183D7F6-B498-43B3-948B-1728B52AA6E4}">
                <adec:decorative xmlns:adec="http://schemas.microsoft.com/office/drawing/2017/decorative" val="1"/>
              </a:ext>
            </a:extLst>
          </p:cNvPr>
          <p:cNvSpPr txBox="1">
            <a:spLocks/>
          </p:cNvSpPr>
          <p:nvPr/>
        </p:nvSpPr>
        <p:spPr>
          <a:xfrm>
            <a:off x="1560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b="1">
                <a:solidFill>
                  <a:srgbClr val="4CC9CF"/>
                </a:solidFill>
                <a:latin typeface="Raleway" panose="020B0503030101060003" pitchFamily="34" charset="0"/>
                <a:cs typeface="Arial" panose="020B0604020202020204" pitchFamily="34" charset="0"/>
              </a:rPr>
              <a:t>Tower Hamlets Annual Residents’ Survey 2025 results</a:t>
            </a:r>
            <a:endParaRPr lang="en-US" sz="1400" b="1">
              <a:solidFill>
                <a:srgbClr val="4CC9CF"/>
              </a:solidFill>
              <a:latin typeface="Raleway" panose="020B0503030101060003" pitchFamily="34" charset="0"/>
              <a:cs typeface="Arial" panose="020B0604020202020204" pitchFamily="34" charset="0"/>
            </a:endParaRPr>
          </a:p>
        </p:txBody>
      </p:sp>
      <p:sp>
        <p:nvSpPr>
          <p:cNvPr id="8" name="Title 1">
            <a:extLst>
              <a:ext uri="{FF2B5EF4-FFF2-40B4-BE49-F238E27FC236}">
                <a16:creationId xmlns:a16="http://schemas.microsoft.com/office/drawing/2014/main" id="{C87EE1D6-FC67-441A-B62B-A0C62B21AC94}"/>
              </a:ext>
              <a:ext uri="{C183D7F6-B498-43B3-948B-1728B52AA6E4}">
                <adec:decorative xmlns:adec="http://schemas.microsoft.com/office/drawing/2017/decorative" val="0"/>
              </a:ext>
            </a:extLst>
          </p:cNvPr>
          <p:cNvSpPr txBox="1">
            <a:spLocks noGrp="1"/>
          </p:cNvSpPr>
          <p:nvPr>
            <p:ph type="title"/>
          </p:nvPr>
        </p:nvSpPr>
        <p:spPr>
          <a:xfrm>
            <a:off x="3848200" y="528770"/>
            <a:ext cx="5799252" cy="656316"/>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3300" b="1">
                <a:solidFill>
                  <a:srgbClr val="319B31"/>
                </a:solidFill>
                <a:latin typeface="Raleway" panose="020B0503030101060003" pitchFamily="34" charset="0"/>
                <a:cs typeface="Arial" panose="020B0604020202020204" pitchFamily="34" charset="0"/>
              </a:rPr>
              <a:t>Views of services</a:t>
            </a:r>
            <a:endParaRPr lang="en-GB" sz="3300">
              <a:solidFill>
                <a:srgbClr val="319B31"/>
              </a:solidFill>
              <a:latin typeface="Raleway" panose="020B0503030101060003"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AD977D9B-B3B9-41A2-B3B3-E2EF1AA392B2}"/>
              </a:ext>
              <a:ext uri="{C183D7F6-B498-43B3-948B-1728B52AA6E4}">
                <adec:decorative xmlns:adec="http://schemas.microsoft.com/office/drawing/2017/decorative" val="0"/>
              </a:ext>
            </a:extLst>
          </p:cNvPr>
          <p:cNvSpPr txBox="1">
            <a:spLocks/>
          </p:cNvSpPr>
          <p:nvPr/>
        </p:nvSpPr>
        <p:spPr>
          <a:xfrm>
            <a:off x="1627983" y="1330239"/>
            <a:ext cx="9018587" cy="4789207"/>
          </a:xfrm>
          <a:prstGeom prst="rect">
            <a:avLst/>
          </a:prstGeom>
        </p:spPr>
        <p:txBody>
          <a:bodyPr vert="horz" wrap="square" lIns="74295" tIns="37148" rIns="74295" bIns="37148" numCol="1" spcCol="252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200">
                <a:solidFill>
                  <a:srgbClr val="1E5A71"/>
                </a:solidFill>
                <a:latin typeface="Raleway" panose="020B0503030101060003"/>
                <a:cs typeface="Calibri" panose="020F0502020204030204" pitchFamily="34" charset="0"/>
              </a:rPr>
              <a:t>The survey covers four broad areas</a:t>
            </a:r>
          </a:p>
          <a:p>
            <a:pPr marL="457200" indent="-457200">
              <a:lnSpc>
                <a:spcPct val="100000"/>
              </a:lnSpc>
              <a:buFont typeface="+mj-lt"/>
              <a:buAutoNum type="arabicPeriod"/>
            </a:pPr>
            <a:r>
              <a:rPr lang="en-US" sz="2200">
                <a:solidFill>
                  <a:srgbClr val="1E5A71"/>
                </a:solidFill>
                <a:latin typeface="Raleway" panose="020B0503030101060003"/>
                <a:cs typeface="Calibri" panose="020F0502020204030204" pitchFamily="34" charset="0"/>
              </a:rPr>
              <a:t>Residents' views of the council</a:t>
            </a:r>
          </a:p>
          <a:p>
            <a:pPr marL="457200" indent="-457200">
              <a:lnSpc>
                <a:spcPct val="100000"/>
              </a:lnSpc>
              <a:buFont typeface="+mj-lt"/>
              <a:buAutoNum type="arabicPeriod"/>
            </a:pPr>
            <a:r>
              <a:rPr lang="en-US" sz="2200" b="1">
                <a:solidFill>
                  <a:srgbClr val="1E5A71"/>
                </a:solidFill>
                <a:latin typeface="Raleway" panose="020B0503030101060003"/>
                <a:cs typeface="Calibri" panose="020F0502020204030204" pitchFamily="34" charset="0"/>
              </a:rPr>
              <a:t>Residents' views of services</a:t>
            </a:r>
          </a:p>
          <a:p>
            <a:pPr marL="457200" indent="-457200">
              <a:lnSpc>
                <a:spcPct val="100000"/>
              </a:lnSpc>
              <a:buFont typeface="+mj-lt"/>
              <a:buAutoNum type="arabicPeriod"/>
            </a:pPr>
            <a:r>
              <a:rPr lang="en-US" sz="2200">
                <a:solidFill>
                  <a:srgbClr val="1E5A71"/>
                </a:solidFill>
                <a:latin typeface="Raleway" panose="020B0503030101060003"/>
                <a:cs typeface="Calibri" panose="020F0502020204030204" pitchFamily="34" charset="0"/>
              </a:rPr>
              <a:t>Residents’ views of the borough as a place to live</a:t>
            </a:r>
          </a:p>
          <a:p>
            <a:pPr marL="457200" indent="-457200">
              <a:lnSpc>
                <a:spcPct val="100000"/>
              </a:lnSpc>
              <a:buFont typeface="+mj-lt"/>
              <a:buAutoNum type="arabicPeriod"/>
            </a:pPr>
            <a:r>
              <a:rPr lang="en-US" sz="2200">
                <a:solidFill>
                  <a:srgbClr val="1E5A71"/>
                </a:solidFill>
                <a:latin typeface="Raleway" panose="020B0503030101060003"/>
                <a:cs typeface="Calibri" panose="020F0502020204030204" pitchFamily="34" charset="0"/>
              </a:rPr>
              <a:t>Residents’ personal situation and personal concerns. </a:t>
            </a:r>
            <a:r>
              <a:rPr lang="en-US" sz="2200">
                <a:solidFill>
                  <a:srgbClr val="FFFFFF"/>
                </a:solidFill>
                <a:latin typeface="Raleway" panose="020B0503030101060003"/>
                <a:ea typeface="Calibri" panose="020F0502020204030204" pitchFamily="34" charset="0"/>
                <a:cs typeface="Calibri" panose="020F0502020204030204" pitchFamily="34" charset="0"/>
              </a:rPr>
              <a:t>c</a:t>
            </a: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marL="457200" indent="-457200">
              <a:lnSpc>
                <a:spcPct val="100000"/>
              </a:lnSpc>
              <a:buFont typeface="+mj-lt"/>
              <a:buAutoNum type="arabicPeriod"/>
            </a:pP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marL="0" indent="0">
              <a:lnSpc>
                <a:spcPct val="100000"/>
              </a:lnSpc>
              <a:buNone/>
            </a:pPr>
            <a:r>
              <a:rPr lang="en-US" sz="2200">
                <a:solidFill>
                  <a:srgbClr val="1E5A71"/>
                </a:solidFill>
                <a:latin typeface="Raleway" panose="020B0503030101060003"/>
                <a:ea typeface="Calibri" panose="020F0502020204030204" pitchFamily="34" charset="0"/>
                <a:cs typeface="Calibri" panose="020F0502020204030204" pitchFamily="34" charset="0"/>
              </a:rPr>
              <a:t>There are additional sections on</a:t>
            </a:r>
          </a:p>
          <a:p>
            <a:pPr>
              <a:lnSpc>
                <a:spcPct val="100000"/>
              </a:lnSpc>
            </a:pPr>
            <a:r>
              <a:rPr lang="en-US" sz="2200">
                <a:solidFill>
                  <a:srgbClr val="1E5A71"/>
                </a:solidFill>
                <a:latin typeface="Raleway" panose="020B0503030101060003"/>
                <a:ea typeface="Calibri" panose="020F0502020204030204" pitchFamily="34" charset="0"/>
                <a:cs typeface="Calibri" panose="020F0502020204030204" pitchFamily="34" charset="0"/>
                <a:hlinkClick r:id="rId4" action="ppaction://hlinksldjump"/>
              </a:rPr>
              <a:t>Analysis</a:t>
            </a: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r>
              <a:rPr lang="en-US" sz="2200">
                <a:solidFill>
                  <a:srgbClr val="1E5A71"/>
                </a:solidFill>
                <a:latin typeface="Raleway" panose="020B0503030101060003"/>
                <a:ea typeface="Calibri" panose="020F0502020204030204" pitchFamily="34" charset="0"/>
                <a:cs typeface="Calibri" panose="020F0502020204030204" pitchFamily="34" charset="0"/>
                <a:hlinkClick r:id="rId5" action="ppaction://hlinksldjump"/>
              </a:rPr>
              <a:t>Methodology</a:t>
            </a: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r>
              <a:rPr lang="en-US" sz="2200">
                <a:solidFill>
                  <a:srgbClr val="1E5A71"/>
                </a:solidFill>
                <a:latin typeface="Raleway" panose="020B0503030101060003"/>
                <a:ea typeface="Calibri" panose="020F0502020204030204" pitchFamily="34" charset="0"/>
                <a:cs typeface="Calibri" panose="020F0502020204030204" pitchFamily="34" charset="0"/>
                <a:hlinkClick r:id="rId6" action="ppaction://hlinksldjump"/>
              </a:rPr>
              <a:t>Who we spoke to (sample profile)</a:t>
            </a:r>
            <a:r>
              <a:rPr lang="en-US" sz="2200">
                <a:solidFill>
                  <a:srgbClr val="1E5A71"/>
                </a:solidFill>
                <a:latin typeface="Raleway" panose="020B0503030101060003"/>
                <a:cs typeface="Calibri" panose="020F0502020204030204" pitchFamily="34" charset="0"/>
              </a:rPr>
              <a:t> </a:t>
            </a:r>
            <a:r>
              <a:rPr lang="en-US" sz="2200">
                <a:solidFill>
                  <a:srgbClr val="FFFFFF"/>
                </a:solidFill>
                <a:latin typeface="Raleway" panose="020B0503030101060003"/>
                <a:ea typeface="Calibri" panose="020F0502020204030204" pitchFamily="34" charset="0"/>
                <a:cs typeface="Calibri" panose="020F0502020204030204" pitchFamily="34" charset="0"/>
              </a:rPr>
              <a:t>concerns</a:t>
            </a:r>
          </a:p>
        </p:txBody>
      </p:sp>
      <p:sp>
        <p:nvSpPr>
          <p:cNvPr id="20" name="Slide Number Placeholder 4">
            <a:extLst>
              <a:ext uri="{FF2B5EF4-FFF2-40B4-BE49-F238E27FC236}">
                <a16:creationId xmlns:a16="http://schemas.microsoft.com/office/drawing/2014/main" id="{F6F9A791-72BF-4CF6-90F2-686B777D2CB7}"/>
              </a:ext>
              <a:ext uri="{C183D7F6-B498-43B3-948B-1728B52AA6E4}">
                <adec:decorative xmlns:adec="http://schemas.microsoft.com/office/drawing/2017/decorative" val="0"/>
              </a:ext>
            </a:extLst>
          </p:cNvPr>
          <p:cNvSpPr>
            <a:spLocks noGrp="1"/>
          </p:cNvSpPr>
          <p:nvPr>
            <p:ph type="sldNum" sz="quarter" idx="12"/>
          </p:nvPr>
        </p:nvSpPr>
        <p:spPr>
          <a:xfrm>
            <a:off x="8139113" y="6356353"/>
            <a:ext cx="2228850" cy="365125"/>
          </a:xfrm>
        </p:spPr>
        <p:txBody>
          <a:bodyPr/>
          <a:lstStyle/>
          <a:p>
            <a:fld id="{36D6C52B-B35D-4819-BB38-B93C26330C57}" type="slidenum">
              <a:rPr lang="en-GB">
                <a:solidFill>
                  <a:srgbClr val="1E5A71"/>
                </a:solidFill>
                <a:latin typeface="Raleway" pitchFamily="2" charset="0"/>
              </a:rPr>
              <a:pPr/>
              <a:t>14</a:t>
            </a:fld>
            <a:endParaRPr lang="en-GB">
              <a:solidFill>
                <a:srgbClr val="1E5A71"/>
              </a:solidFill>
              <a:latin typeface="Raleway" pitchFamily="2" charset="0"/>
            </a:endParaRPr>
          </a:p>
        </p:txBody>
      </p:sp>
    </p:spTree>
    <p:extLst>
      <p:ext uri="{BB962C8B-B14F-4D97-AF65-F5344CB8AC3E}">
        <p14:creationId xmlns:p14="http://schemas.microsoft.com/office/powerpoint/2010/main" val="26089525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1560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b="1">
                <a:solidFill>
                  <a:srgbClr val="4CC9CF"/>
                </a:solidFill>
                <a:latin typeface="Raleway" panose="020B0503030101060003" pitchFamily="34" charset="0"/>
                <a:cs typeface="Arial" panose="020B0604020202020204" pitchFamily="34" charset="0"/>
              </a:rPr>
              <a:t>Tower Hamlets Annual Residents’ Survey 2025 results</a:t>
            </a:r>
            <a:endParaRPr lang="en-US" sz="1400" b="1">
              <a:solidFill>
                <a:srgbClr val="4CC9CF"/>
              </a:solidFill>
              <a:latin typeface="Raleway" panose="020B0503030101060003"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3900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1600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3900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1600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7906" y="438639"/>
            <a:ext cx="964349" cy="807775"/>
          </a:xfrm>
          <a:prstGeom prst="rect">
            <a:avLst/>
          </a:prstGeom>
        </p:spPr>
      </p:pic>
      <p:sp>
        <p:nvSpPr>
          <p:cNvPr id="8" name="Title 1">
            <a:extLst>
              <a:ext uri="{FF2B5EF4-FFF2-40B4-BE49-F238E27FC236}">
                <a16:creationId xmlns:a16="http://schemas.microsoft.com/office/drawing/2014/main" id="{C87EE1D6-FC67-441A-B62B-A0C62B21AC94}"/>
              </a:ext>
            </a:extLst>
          </p:cNvPr>
          <p:cNvSpPr txBox="1">
            <a:spLocks noGrp="1"/>
          </p:cNvSpPr>
          <p:nvPr>
            <p:ph type="title" idx="4294967295"/>
          </p:nvPr>
        </p:nvSpPr>
        <p:spPr>
          <a:xfrm>
            <a:off x="3922692" y="520736"/>
            <a:ext cx="6659562" cy="676275"/>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4000" b="1">
                <a:solidFill>
                  <a:srgbClr val="319B31"/>
                </a:solidFill>
                <a:latin typeface="Raleway" panose="020B0503030101060003" pitchFamily="34" charset="0"/>
                <a:cs typeface="Arial" panose="020B0604020202020204" pitchFamily="34" charset="0"/>
              </a:rPr>
              <a:t>Service use</a:t>
            </a:r>
          </a:p>
        </p:txBody>
      </p:sp>
      <p:graphicFrame>
        <p:nvGraphicFramePr>
          <p:cNvPr id="6" name="Table 5" descr="Service use year on year">
            <a:extLst>
              <a:ext uri="{FF2B5EF4-FFF2-40B4-BE49-F238E27FC236}">
                <a16:creationId xmlns:a16="http://schemas.microsoft.com/office/drawing/2014/main" id="{4F812A9E-5DF3-BE69-D682-4971266B0CFD}"/>
              </a:ext>
            </a:extLst>
          </p:cNvPr>
          <p:cNvGraphicFramePr>
            <a:graphicFrameLocks noGrp="1"/>
          </p:cNvGraphicFramePr>
          <p:nvPr>
            <p:extLst>
              <p:ext uri="{D42A27DB-BD31-4B8C-83A1-F6EECF244321}">
                <p14:modId xmlns:p14="http://schemas.microsoft.com/office/powerpoint/2010/main" val="2302619303"/>
              </p:ext>
            </p:extLst>
          </p:nvPr>
        </p:nvGraphicFramePr>
        <p:xfrm>
          <a:off x="1459298" y="1278701"/>
          <a:ext cx="9273402" cy="4754880"/>
        </p:xfrm>
        <a:graphic>
          <a:graphicData uri="http://schemas.openxmlformats.org/drawingml/2006/table">
            <a:tbl>
              <a:tblPr firstRow="1"/>
              <a:tblGrid>
                <a:gridCol w="6012000">
                  <a:extLst>
                    <a:ext uri="{9D8B030D-6E8A-4147-A177-3AD203B41FA5}">
                      <a16:colId xmlns:a16="http://schemas.microsoft.com/office/drawing/2014/main" val="810170249"/>
                    </a:ext>
                  </a:extLst>
                </a:gridCol>
                <a:gridCol w="712701">
                  <a:extLst>
                    <a:ext uri="{9D8B030D-6E8A-4147-A177-3AD203B41FA5}">
                      <a16:colId xmlns:a16="http://schemas.microsoft.com/office/drawing/2014/main" val="4239580405"/>
                    </a:ext>
                  </a:extLst>
                </a:gridCol>
                <a:gridCol w="712701">
                  <a:extLst>
                    <a:ext uri="{9D8B030D-6E8A-4147-A177-3AD203B41FA5}">
                      <a16:colId xmlns:a16="http://schemas.microsoft.com/office/drawing/2014/main" val="531740869"/>
                    </a:ext>
                  </a:extLst>
                </a:gridCol>
                <a:gridCol w="576000">
                  <a:extLst>
                    <a:ext uri="{9D8B030D-6E8A-4147-A177-3AD203B41FA5}">
                      <a16:colId xmlns:a16="http://schemas.microsoft.com/office/drawing/2014/main" val="2077823860"/>
                    </a:ext>
                  </a:extLst>
                </a:gridCol>
                <a:gridCol w="1260000">
                  <a:extLst>
                    <a:ext uri="{9D8B030D-6E8A-4147-A177-3AD203B41FA5}">
                      <a16:colId xmlns:a16="http://schemas.microsoft.com/office/drawing/2014/main" val="2326352397"/>
                    </a:ext>
                  </a:extLst>
                </a:gridCol>
              </a:tblGrid>
              <a:tr h="348000">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300" b="1" i="0" u="none" strike="noStrike">
                          <a:solidFill>
                            <a:srgbClr val="1E5A71"/>
                          </a:solidFill>
                          <a:effectLst/>
                          <a:latin typeface="Raleway" pitchFamily="2" charset="0"/>
                        </a:rPr>
                        <a:t>Which of these services provided locally do you or members of your household use nowadays?</a:t>
                      </a:r>
                      <a:endParaRPr lang="en-GB" sz="1300" b="1" i="0" u="none" strike="noStrike">
                        <a:solidFill>
                          <a:srgbClr val="1E5A71"/>
                        </a:solidFill>
                        <a:effectLst/>
                        <a:latin typeface="Raleway" pitchFamily="2"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1" i="0" u="none" strike="noStrike">
                          <a:solidFill>
                            <a:srgbClr val="1E5A71"/>
                          </a:solidFill>
                          <a:effectLst/>
                          <a:latin typeface="Raleway" pitchFamily="2" charset="0"/>
                        </a:rPr>
                        <a:t>2024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en-GB" sz="1300" b="1" i="0" u="none" strike="noStrike">
                          <a:solidFill>
                            <a:srgbClr val="1E5A71"/>
                          </a:solidFill>
                          <a:effectLst/>
                          <a:latin typeface="Raleway" pitchFamily="2" charset="0"/>
                        </a:rPr>
                        <a:t>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300" b="1" i="0" u="none" strike="noStrike">
                          <a:solidFill>
                            <a:srgbClr val="1E5A71"/>
                          </a:solidFill>
                          <a:effectLst/>
                          <a:latin typeface="Raleway" pitchFamily="2" charset="0"/>
                        </a:rPr>
                        <a:t> 2024-2025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300" b="1" u="none" strike="noStrike" dirty="0">
                          <a:solidFill>
                            <a:srgbClr val="1E5A71"/>
                          </a:solidFill>
                          <a:effectLst/>
                          <a:latin typeface="Raleway" pitchFamily="2" charset="0"/>
                        </a:rPr>
                        <a:t>Statistically Significant?</a:t>
                      </a:r>
                      <a:endParaRPr lang="en-GB" sz="1300" b="1" i="0" u="none" strike="noStrike" dirty="0">
                        <a:solidFill>
                          <a:srgbClr val="1E5A71"/>
                        </a:solidFill>
                        <a:effectLst/>
                        <a:latin typeface="Raleway" pitchFamily="2"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75492998"/>
                  </a:ext>
                </a:extLst>
              </a:tr>
              <a:tr h="174000">
                <a:tc>
                  <a:txBody>
                    <a:bodyPr/>
                    <a:lstStyle/>
                    <a:p>
                      <a:pPr algn="ctr" fontAlgn="ctr">
                        <a:buNone/>
                      </a:pPr>
                      <a:r>
                        <a:rPr lang="en-GB" sz="1300" b="0" i="0" u="none" strike="noStrike" kern="1200">
                          <a:solidFill>
                            <a:srgbClr val="1E5A71"/>
                          </a:solidFill>
                          <a:effectLst/>
                          <a:latin typeface="Raleway" pitchFamily="2" charset="0"/>
                          <a:ea typeface="+mn-ea"/>
                          <a:cs typeface="+mn-cs"/>
                        </a:rPr>
                        <a:t>Parks and open spaces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77%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300" b="0" i="0" u="none" strike="noStrike" kern="1200">
                          <a:solidFill>
                            <a:srgbClr val="1E5A71"/>
                          </a:solidFill>
                          <a:effectLst/>
                          <a:latin typeface="Raleway" pitchFamily="2" charset="0"/>
                          <a:ea typeface="+mn-ea"/>
                          <a:cs typeface="+mn-cs"/>
                        </a:rPr>
                        <a:t>Not significant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93643410"/>
                  </a:ext>
                </a:extLst>
              </a:tr>
              <a:tr h="174000">
                <a:tc>
                  <a:txBody>
                    <a:bodyPr/>
                    <a:lstStyle/>
                    <a:p>
                      <a:pPr algn="ctr" fontAlgn="ctr">
                        <a:buNone/>
                      </a:pPr>
                      <a:r>
                        <a:rPr lang="en-GB" sz="1300" b="0" i="0" u="none" strike="noStrike" kern="1200">
                          <a:solidFill>
                            <a:srgbClr val="1E5A71"/>
                          </a:solidFill>
                          <a:effectLst/>
                          <a:latin typeface="Raleway" pitchFamily="2" charset="0"/>
                          <a:ea typeface="+mn-ea"/>
                          <a:cs typeface="+mn-cs"/>
                        </a:rPr>
                        <a:t>Recycling Services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300" b="0" i="0" u="none" strike="noStrike" kern="1200">
                          <a:solidFill>
                            <a:srgbClr val="1E5A71"/>
                          </a:solidFill>
                          <a:effectLst/>
                          <a:latin typeface="Raleway" pitchFamily="2" charset="0"/>
                          <a:ea typeface="+mn-ea"/>
                          <a:cs typeface="+mn-cs"/>
                        </a:rPr>
                        <a:t>Not significant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5520133"/>
                  </a:ext>
                </a:extLst>
              </a:tr>
              <a:tr h="174000">
                <a:tc>
                  <a:txBody>
                    <a:bodyPr/>
                    <a:lstStyle/>
                    <a:p>
                      <a:pPr algn="ctr" fontAlgn="ctr">
                        <a:buNone/>
                      </a:pPr>
                      <a:r>
                        <a:rPr lang="en-GB" sz="1300" b="0" i="0" u="none" strike="noStrike" kern="1200">
                          <a:solidFill>
                            <a:srgbClr val="1E5A71"/>
                          </a:solidFill>
                          <a:effectLst/>
                          <a:latin typeface="Raleway" pitchFamily="2" charset="0"/>
                          <a:ea typeface="+mn-ea"/>
                          <a:cs typeface="+mn-cs"/>
                        </a:rPr>
                        <a:t>Libraries/idea stores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31%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300" b="1" i="0" u="none" strike="noStrike" kern="1200">
                          <a:solidFill>
                            <a:srgbClr val="1E5A71"/>
                          </a:solidFill>
                          <a:effectLst/>
                          <a:latin typeface="Raleway" pitchFamily="2" charset="0"/>
                          <a:ea typeface="+mn-ea"/>
                          <a:cs typeface="+mn-cs"/>
                        </a:rPr>
                        <a:t>Is Significant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0296839"/>
                  </a:ext>
                </a:extLst>
              </a:tr>
              <a:tr h="174000">
                <a:tc>
                  <a:txBody>
                    <a:bodyPr/>
                    <a:lstStyle/>
                    <a:p>
                      <a:pPr algn="ctr" fontAlgn="ctr">
                        <a:buNone/>
                      </a:pPr>
                      <a:r>
                        <a:rPr lang="en-GB" sz="1300" b="0" i="0" u="none" strike="noStrike" kern="1200">
                          <a:solidFill>
                            <a:srgbClr val="1E5A71"/>
                          </a:solidFill>
                          <a:effectLst/>
                          <a:latin typeface="Raleway" pitchFamily="2" charset="0"/>
                          <a:ea typeface="+mn-ea"/>
                          <a:cs typeface="+mn-cs"/>
                        </a:rPr>
                        <a:t>Parking services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300" b="0" i="0" u="none" strike="noStrike" kern="1200">
                          <a:solidFill>
                            <a:srgbClr val="1E5A71"/>
                          </a:solidFill>
                          <a:effectLst/>
                          <a:latin typeface="Raleway" pitchFamily="2" charset="0"/>
                          <a:ea typeface="+mn-ea"/>
                          <a:cs typeface="+mn-cs"/>
                        </a:rPr>
                        <a:t>Not significant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51268647"/>
                  </a:ext>
                </a:extLst>
              </a:tr>
              <a:tr h="174000">
                <a:tc>
                  <a:txBody>
                    <a:bodyPr/>
                    <a:lstStyle/>
                    <a:p>
                      <a:pPr algn="ctr" fontAlgn="ctr">
                        <a:buNone/>
                      </a:pPr>
                      <a:r>
                        <a:rPr lang="en-GB" sz="1300" b="0" i="0" u="none" strike="noStrike" kern="1200">
                          <a:solidFill>
                            <a:srgbClr val="1E5A71"/>
                          </a:solidFill>
                          <a:effectLst/>
                          <a:latin typeface="Raleway" pitchFamily="2" charset="0"/>
                          <a:ea typeface="+mn-ea"/>
                          <a:cs typeface="+mn-cs"/>
                        </a:rPr>
                        <a:t>Leisure and sports facilities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300" b="0" i="0" u="none" strike="noStrike" kern="1200">
                          <a:solidFill>
                            <a:srgbClr val="1E5A71"/>
                          </a:solidFill>
                          <a:effectLst/>
                          <a:latin typeface="Raleway" pitchFamily="2" charset="0"/>
                          <a:ea typeface="+mn-ea"/>
                          <a:cs typeface="+mn-cs"/>
                        </a:rPr>
                        <a:t>Not significant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87240507"/>
                  </a:ext>
                </a:extLst>
              </a:tr>
              <a:tr h="174000">
                <a:tc>
                  <a:txBody>
                    <a:bodyPr/>
                    <a:lstStyle/>
                    <a:p>
                      <a:pPr algn="ctr" fontAlgn="ctr">
                        <a:buNone/>
                      </a:pPr>
                      <a:r>
                        <a:rPr lang="en-GB" sz="1300" b="0" i="0" u="none" strike="noStrike" kern="1200">
                          <a:solidFill>
                            <a:srgbClr val="1E5A71"/>
                          </a:solidFill>
                          <a:effectLst/>
                          <a:latin typeface="Raleway" pitchFamily="2" charset="0"/>
                          <a:ea typeface="+mn-ea"/>
                          <a:cs typeface="+mn-cs"/>
                        </a:rPr>
                        <a:t>Housing benefit service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300" b="0" i="0" u="none" strike="noStrike" kern="1200">
                          <a:solidFill>
                            <a:srgbClr val="1E5A71"/>
                          </a:solidFill>
                          <a:effectLst/>
                          <a:latin typeface="Raleway" pitchFamily="2" charset="0"/>
                          <a:ea typeface="+mn-ea"/>
                          <a:cs typeface="+mn-cs"/>
                        </a:rPr>
                        <a:t>Not significant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95396629"/>
                  </a:ext>
                </a:extLst>
              </a:tr>
              <a:tr h="174000">
                <a:tc>
                  <a:txBody>
                    <a:bodyPr/>
                    <a:lstStyle/>
                    <a:p>
                      <a:pPr algn="ctr" fontAlgn="ctr">
                        <a:buNone/>
                      </a:pPr>
                      <a:r>
                        <a:rPr lang="en-GB" sz="1300" b="0" i="0" u="none" strike="noStrike" kern="1200">
                          <a:solidFill>
                            <a:srgbClr val="1E5A71"/>
                          </a:solidFill>
                          <a:effectLst/>
                          <a:latin typeface="Raleway" pitchFamily="2" charset="0"/>
                          <a:ea typeface="+mn-ea"/>
                          <a:cs typeface="+mn-cs"/>
                        </a:rPr>
                        <a:t>Primary Education (5-11's) provided by Tower Hamlets Council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300" b="0" i="0" u="none" strike="noStrike" kern="1200">
                          <a:solidFill>
                            <a:srgbClr val="1E5A71"/>
                          </a:solidFill>
                          <a:effectLst/>
                          <a:latin typeface="Raleway" pitchFamily="2" charset="0"/>
                          <a:ea typeface="+mn-ea"/>
                          <a:cs typeface="+mn-cs"/>
                        </a:rPr>
                        <a:t>Not significant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87610864"/>
                  </a:ext>
                </a:extLst>
              </a:tr>
              <a:tr h="174000">
                <a:tc>
                  <a:txBody>
                    <a:bodyPr/>
                    <a:lstStyle/>
                    <a:p>
                      <a:pPr algn="ctr" fontAlgn="ctr">
                        <a:buNone/>
                      </a:pPr>
                      <a:r>
                        <a:rPr lang="en-GB" sz="1300" b="0" i="0" u="none" strike="noStrike" kern="1200">
                          <a:solidFill>
                            <a:srgbClr val="1E5A71"/>
                          </a:solidFill>
                          <a:effectLst/>
                          <a:latin typeface="Raleway" pitchFamily="2" charset="0"/>
                          <a:ea typeface="+mn-ea"/>
                          <a:cs typeface="+mn-cs"/>
                        </a:rPr>
                        <a:t>Secondary Education (11-18's) provided by Tower Hamlets Council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300" b="0" i="0" u="none" strike="noStrike" kern="1200">
                          <a:solidFill>
                            <a:srgbClr val="1E5A71"/>
                          </a:solidFill>
                          <a:effectLst/>
                          <a:latin typeface="Raleway" pitchFamily="2" charset="0"/>
                          <a:ea typeface="+mn-ea"/>
                          <a:cs typeface="+mn-cs"/>
                        </a:rPr>
                        <a:t>Not significant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2368531"/>
                  </a:ext>
                </a:extLst>
              </a:tr>
              <a:tr h="174000">
                <a:tc>
                  <a:txBody>
                    <a:bodyPr/>
                    <a:lstStyle/>
                    <a:p>
                      <a:pPr algn="ctr" fontAlgn="ctr">
                        <a:buNone/>
                      </a:pPr>
                      <a:r>
                        <a:rPr lang="en-GB" sz="1300" b="0" i="0" u="none" strike="noStrike" kern="1200">
                          <a:solidFill>
                            <a:srgbClr val="1E5A71"/>
                          </a:solidFill>
                          <a:effectLst/>
                          <a:latin typeface="Raleway" pitchFamily="2" charset="0"/>
                          <a:ea typeface="+mn-ea"/>
                          <a:cs typeface="+mn-cs"/>
                        </a:rPr>
                        <a:t>Nursery education (under 5's) provided by Tower Hamlets Council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300" b="1" i="0" u="none" strike="noStrike" kern="1200">
                          <a:solidFill>
                            <a:srgbClr val="1E5A71"/>
                          </a:solidFill>
                          <a:effectLst/>
                          <a:latin typeface="Raleway" pitchFamily="2" charset="0"/>
                          <a:ea typeface="+mn-ea"/>
                          <a:cs typeface="+mn-cs"/>
                        </a:rPr>
                        <a:t>Is Significant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06195358"/>
                  </a:ext>
                </a:extLst>
              </a:tr>
              <a:tr h="174000">
                <a:tc>
                  <a:txBody>
                    <a:bodyPr/>
                    <a:lstStyle/>
                    <a:p>
                      <a:pPr algn="ctr" fontAlgn="ctr">
                        <a:buNone/>
                      </a:pPr>
                      <a:r>
                        <a:rPr lang="en-GB" sz="1300" b="0" i="0" u="none" strike="noStrike" kern="1200">
                          <a:solidFill>
                            <a:srgbClr val="1E5A71"/>
                          </a:solidFill>
                          <a:effectLst/>
                          <a:latin typeface="Raleway" pitchFamily="2" charset="0"/>
                          <a:ea typeface="+mn-ea"/>
                          <a:cs typeface="+mn-cs"/>
                        </a:rPr>
                        <a:t>Children's centres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300" b="0" i="0" u="none" strike="noStrike" kern="1200">
                          <a:solidFill>
                            <a:srgbClr val="1E5A71"/>
                          </a:solidFill>
                          <a:effectLst/>
                          <a:latin typeface="Raleway" pitchFamily="2" charset="0"/>
                          <a:ea typeface="+mn-ea"/>
                          <a:cs typeface="+mn-cs"/>
                        </a:rPr>
                        <a:t>Not significant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48403713"/>
                  </a:ext>
                </a:extLst>
              </a:tr>
              <a:tr h="174000">
                <a:tc>
                  <a:txBody>
                    <a:bodyPr/>
                    <a:lstStyle/>
                    <a:p>
                      <a:pPr algn="ctr" fontAlgn="ctr">
                        <a:buNone/>
                      </a:pPr>
                      <a:r>
                        <a:rPr lang="en-GB" sz="1300" b="0" i="0" u="none" strike="noStrike" kern="1200">
                          <a:solidFill>
                            <a:srgbClr val="1E5A71"/>
                          </a:solidFill>
                          <a:effectLst/>
                          <a:latin typeface="Raleway" pitchFamily="2" charset="0"/>
                          <a:ea typeface="+mn-ea"/>
                          <a:cs typeface="+mn-cs"/>
                        </a:rPr>
                        <a:t>Services for people with disabilities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300" b="0" i="0" u="none" strike="noStrike" kern="1200">
                          <a:solidFill>
                            <a:srgbClr val="1E5A71"/>
                          </a:solidFill>
                          <a:effectLst/>
                          <a:latin typeface="Raleway" pitchFamily="2" charset="0"/>
                          <a:ea typeface="+mn-ea"/>
                          <a:cs typeface="+mn-cs"/>
                        </a:rPr>
                        <a:t>Not significant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76516052"/>
                  </a:ext>
                </a:extLst>
              </a:tr>
              <a:tr h="174000">
                <a:tc>
                  <a:txBody>
                    <a:bodyPr/>
                    <a:lstStyle/>
                    <a:p>
                      <a:pPr algn="ctr" fontAlgn="ctr">
                        <a:buNone/>
                      </a:pPr>
                      <a:r>
                        <a:rPr lang="en-GB" sz="1300" b="0" i="0" u="none" strike="noStrike" kern="1200">
                          <a:solidFill>
                            <a:srgbClr val="1E5A71"/>
                          </a:solidFill>
                          <a:effectLst/>
                          <a:latin typeface="Raleway" pitchFamily="2" charset="0"/>
                          <a:ea typeface="+mn-ea"/>
                          <a:cs typeface="+mn-cs"/>
                        </a:rPr>
                        <a:t>Adult Social Care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300" b="0" i="0" u="none" strike="noStrike" kern="1200">
                          <a:solidFill>
                            <a:srgbClr val="1E5A71"/>
                          </a:solidFill>
                          <a:effectLst/>
                          <a:latin typeface="Raleway" pitchFamily="2" charset="0"/>
                          <a:ea typeface="+mn-ea"/>
                          <a:cs typeface="+mn-cs"/>
                        </a:rPr>
                        <a:t>Not significant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85651758"/>
                  </a:ext>
                </a:extLst>
              </a:tr>
              <a:tr h="174000">
                <a:tc>
                  <a:txBody>
                    <a:bodyPr/>
                    <a:lstStyle/>
                    <a:p>
                      <a:pPr algn="ctr" fontAlgn="ctr">
                        <a:buNone/>
                      </a:pPr>
                      <a:r>
                        <a:rPr lang="en-GB" sz="1300" b="0" i="0" u="none" strike="noStrike" kern="1200">
                          <a:solidFill>
                            <a:srgbClr val="1E5A71"/>
                          </a:solidFill>
                          <a:effectLst/>
                          <a:latin typeface="Raleway" pitchFamily="2" charset="0"/>
                          <a:ea typeface="+mn-ea"/>
                          <a:cs typeface="+mn-cs"/>
                        </a:rPr>
                        <a:t>Adult education/ evening classes provided by Tower Hamlets Council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300" b="0" i="0" u="none" strike="noStrike" kern="1200">
                          <a:solidFill>
                            <a:srgbClr val="1E5A71"/>
                          </a:solidFill>
                          <a:effectLst/>
                          <a:latin typeface="Raleway" pitchFamily="2" charset="0"/>
                          <a:ea typeface="+mn-ea"/>
                          <a:cs typeface="+mn-cs"/>
                        </a:rPr>
                        <a:t>Not significant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41694754"/>
                  </a:ext>
                </a:extLst>
              </a:tr>
              <a:tr h="174000">
                <a:tc>
                  <a:txBody>
                    <a:bodyPr/>
                    <a:lstStyle/>
                    <a:p>
                      <a:pPr algn="ctr" fontAlgn="ctr">
                        <a:buNone/>
                      </a:pPr>
                      <a:r>
                        <a:rPr lang="en-GB" sz="1300" b="0" i="0" u="none" strike="noStrike" kern="1200">
                          <a:solidFill>
                            <a:srgbClr val="1E5A71"/>
                          </a:solidFill>
                          <a:effectLst/>
                          <a:latin typeface="Raleway" pitchFamily="2" charset="0"/>
                          <a:ea typeface="+mn-ea"/>
                          <a:cs typeface="+mn-cs"/>
                        </a:rPr>
                        <a:t>Services for vulnerable children and families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300" b="0" i="0" u="none" strike="noStrike" kern="1200">
                          <a:solidFill>
                            <a:srgbClr val="1E5A71"/>
                          </a:solidFill>
                          <a:effectLst/>
                          <a:latin typeface="Raleway" pitchFamily="2" charset="0"/>
                          <a:ea typeface="+mn-ea"/>
                          <a:cs typeface="+mn-cs"/>
                        </a:rPr>
                        <a:t>Not significant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00350700"/>
                  </a:ext>
                </a:extLst>
              </a:tr>
              <a:tr h="174000">
                <a:tc>
                  <a:txBody>
                    <a:bodyPr/>
                    <a:lstStyle/>
                    <a:p>
                      <a:pPr algn="ctr" fontAlgn="ctr">
                        <a:buNone/>
                      </a:pPr>
                      <a:r>
                        <a:rPr lang="en-GB" sz="1300" b="0" i="0" u="none" strike="noStrike" kern="1200" dirty="0">
                          <a:solidFill>
                            <a:srgbClr val="1E5A71"/>
                          </a:solidFill>
                          <a:effectLst/>
                          <a:latin typeface="Raleway" pitchFamily="2" charset="0"/>
                          <a:ea typeface="+mn-ea"/>
                          <a:cs typeface="+mn-cs"/>
                        </a:rPr>
                        <a:t>Services and support for older people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dirty="0">
                          <a:solidFill>
                            <a:srgbClr val="1E5A71"/>
                          </a:solidFill>
                          <a:effectLst/>
                          <a:latin typeface="Raleway" pitchFamily="2" charset="0"/>
                          <a:ea typeface="+mn-ea"/>
                          <a:cs typeface="+mn-cs"/>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dirty="0">
                          <a:solidFill>
                            <a:srgbClr val="1E5A71"/>
                          </a:solidFill>
                          <a:effectLst/>
                          <a:latin typeface="Raleway" pitchFamily="2" charset="0"/>
                          <a:ea typeface="+mn-ea"/>
                          <a:cs typeface="+mn-cs"/>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300" b="0" i="0" u="none" strike="noStrike" kern="1200" dirty="0">
                          <a:solidFill>
                            <a:srgbClr val="1E5A71"/>
                          </a:solidFill>
                          <a:effectLst/>
                          <a:latin typeface="Raleway" pitchFamily="2" charset="0"/>
                          <a:ea typeface="+mn-ea"/>
                          <a:cs typeface="+mn-cs"/>
                        </a:rPr>
                        <a:t>Not significant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88916591"/>
                  </a:ext>
                </a:extLst>
              </a:tr>
              <a:tr h="174000">
                <a:tc>
                  <a:txBody>
                    <a:bodyPr/>
                    <a:lstStyle/>
                    <a:p>
                      <a:pPr algn="ctr" fontAlgn="ctr">
                        <a:buNone/>
                      </a:pPr>
                      <a:r>
                        <a:rPr lang="en-GB" sz="1300" b="0" i="0" u="none" strike="noStrike" kern="1200">
                          <a:solidFill>
                            <a:srgbClr val="1E5A71"/>
                          </a:solidFill>
                          <a:effectLst/>
                          <a:latin typeface="Raleway" pitchFamily="2" charset="0"/>
                          <a:ea typeface="+mn-ea"/>
                          <a:cs typeface="+mn-cs"/>
                        </a:rPr>
                        <a:t>Local health services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dirty="0">
                          <a:solidFill>
                            <a:srgbClr val="1E5A71"/>
                          </a:solidFill>
                          <a:effectLst/>
                          <a:latin typeface="Raleway" pitchFamily="2" charset="0"/>
                          <a:ea typeface="+mn-ea"/>
                          <a:cs typeface="+mn-cs"/>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300" b="1" i="0" u="none" strike="noStrike" kern="1200" dirty="0">
                          <a:solidFill>
                            <a:srgbClr val="1E5A71"/>
                          </a:solidFill>
                          <a:effectLst/>
                          <a:latin typeface="Raleway" pitchFamily="2" charset="0"/>
                          <a:ea typeface="+mn-ea"/>
                          <a:cs typeface="+mn-cs"/>
                        </a:rPr>
                        <a:t>Is Significant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35403849"/>
                  </a:ext>
                </a:extLst>
              </a:tr>
              <a:tr h="174000">
                <a:tc>
                  <a:txBody>
                    <a:bodyPr/>
                    <a:lstStyle/>
                    <a:p>
                      <a:pPr algn="ctr" fontAlgn="ctr">
                        <a:buNone/>
                      </a:pPr>
                      <a:r>
                        <a:rPr lang="en-GB" sz="1300" b="0" i="0" u="none" strike="noStrike" kern="1200">
                          <a:solidFill>
                            <a:srgbClr val="1E5A71"/>
                          </a:solidFill>
                          <a:effectLst/>
                          <a:latin typeface="Raleway" pitchFamily="2" charset="0"/>
                          <a:ea typeface="+mn-ea"/>
                          <a:cs typeface="+mn-cs"/>
                        </a:rPr>
                        <a:t>Social housing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300" b="0" i="0" u="none" strike="noStrike" kern="1200">
                          <a:solidFill>
                            <a:srgbClr val="1E5A71"/>
                          </a:solidFill>
                          <a:effectLst/>
                          <a:latin typeface="Raleway" pitchFamily="2" charset="0"/>
                          <a:ea typeface="+mn-ea"/>
                          <a:cs typeface="+mn-cs"/>
                        </a:rPr>
                        <a:t>Not significant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55021017"/>
                  </a:ext>
                </a:extLst>
              </a:tr>
              <a:tr h="174000">
                <a:tc>
                  <a:txBody>
                    <a:bodyPr/>
                    <a:lstStyle/>
                    <a:p>
                      <a:pPr algn="ctr" fontAlgn="ctr">
                        <a:buNone/>
                      </a:pPr>
                      <a:r>
                        <a:rPr lang="en-GB" sz="1300" b="0" i="0" u="none" strike="noStrike" kern="1200">
                          <a:solidFill>
                            <a:srgbClr val="1E5A71"/>
                          </a:solidFill>
                          <a:effectLst/>
                          <a:latin typeface="Raleway" pitchFamily="2" charset="0"/>
                          <a:ea typeface="+mn-ea"/>
                          <a:cs typeface="+mn-cs"/>
                        </a:rPr>
                        <a:t>Council housing</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300" b="1" i="0" u="none" strike="noStrike" kern="1200">
                          <a:solidFill>
                            <a:srgbClr val="1E5A71"/>
                          </a:solidFill>
                          <a:effectLst/>
                          <a:latin typeface="Raleway" pitchFamily="2" charset="0"/>
                          <a:ea typeface="+mn-ea"/>
                          <a:cs typeface="+mn-cs"/>
                        </a:rPr>
                        <a:t>Is Significant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54635806"/>
                  </a:ext>
                </a:extLst>
              </a:tr>
              <a:tr h="174000">
                <a:tc>
                  <a:txBody>
                    <a:bodyPr/>
                    <a:lstStyle/>
                    <a:p>
                      <a:pPr algn="ctr" fontAlgn="ctr">
                        <a:buNone/>
                      </a:pPr>
                      <a:r>
                        <a:rPr lang="en-GB" sz="1300" b="0" i="0" u="none" strike="noStrike" kern="1200">
                          <a:solidFill>
                            <a:srgbClr val="1E5A71"/>
                          </a:solidFill>
                          <a:effectLst/>
                          <a:latin typeface="Raleway" pitchFamily="2" charset="0"/>
                          <a:ea typeface="+mn-ea"/>
                          <a:cs typeface="+mn-cs"/>
                        </a:rPr>
                        <a:t>Youth services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300" b="0" i="0" u="none" strike="noStrike" kern="1200">
                          <a:solidFill>
                            <a:srgbClr val="1E5A71"/>
                          </a:solidFill>
                          <a:effectLst/>
                          <a:latin typeface="Raleway" pitchFamily="2" charset="0"/>
                          <a:ea typeface="+mn-ea"/>
                          <a:cs typeface="+mn-cs"/>
                        </a:rPr>
                        <a:t>Not significant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31457575"/>
                  </a:ext>
                </a:extLst>
              </a:tr>
              <a:tr h="174000">
                <a:tc>
                  <a:txBody>
                    <a:bodyPr/>
                    <a:lstStyle/>
                    <a:p>
                      <a:pPr algn="ctr" fontAlgn="ctr">
                        <a:buNone/>
                      </a:pPr>
                      <a:r>
                        <a:rPr lang="en-GB" sz="1300" b="0" i="0" u="none" strike="noStrike" kern="1200">
                          <a:solidFill>
                            <a:srgbClr val="1E5A71"/>
                          </a:solidFill>
                          <a:effectLst/>
                          <a:latin typeface="Raleway" pitchFamily="2" charset="0"/>
                          <a:ea typeface="+mn-ea"/>
                          <a:cs typeface="+mn-cs"/>
                        </a:rPr>
                        <a:t>Pest control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300" b="0" i="0" u="none" strike="noStrike" kern="1200">
                          <a:solidFill>
                            <a:srgbClr val="1E5A71"/>
                          </a:solidFill>
                          <a:effectLst/>
                          <a:latin typeface="Raleway" pitchFamily="2" charset="0"/>
                          <a:ea typeface="+mn-ea"/>
                          <a:cs typeface="+mn-cs"/>
                        </a:rPr>
                        <a:t>Not significant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40421754"/>
                  </a:ext>
                </a:extLst>
              </a:tr>
              <a:tr h="174000">
                <a:tc>
                  <a:txBody>
                    <a:bodyPr/>
                    <a:lstStyle/>
                    <a:p>
                      <a:pPr algn="ctr" fontAlgn="ctr">
                        <a:buNone/>
                      </a:pPr>
                      <a:r>
                        <a:rPr lang="en-GB" sz="1300" b="0" i="0" u="none" strike="noStrike" kern="1200">
                          <a:solidFill>
                            <a:srgbClr val="1E5A71"/>
                          </a:solidFill>
                          <a:effectLst/>
                          <a:latin typeface="Raleway" pitchFamily="2" charset="0"/>
                          <a:ea typeface="+mn-ea"/>
                          <a:cs typeface="+mn-cs"/>
                        </a:rPr>
                        <a:t>None of these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b">
                        <a:buNone/>
                      </a:pPr>
                      <a:r>
                        <a:rPr lang="en-GB" sz="1300" b="1" i="0" u="none" strike="noStrike" kern="1200">
                          <a:solidFill>
                            <a:srgbClr val="1E5A71"/>
                          </a:solidFill>
                          <a:effectLst/>
                          <a:latin typeface="Raleway" pitchFamily="2" charset="0"/>
                          <a:ea typeface="+mn-ea"/>
                          <a:cs typeface="+mn-cs"/>
                        </a:rPr>
                        <a:t>Is Significant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033195411"/>
                  </a:ext>
                </a:extLst>
              </a:tr>
              <a:tr h="174000">
                <a:tc>
                  <a:txBody>
                    <a:bodyPr/>
                    <a:lstStyle/>
                    <a:p>
                      <a:pPr algn="ctr" fontAlgn="ctr">
                        <a:buNone/>
                      </a:pPr>
                      <a:r>
                        <a:rPr lang="en-GB" sz="1300" b="0" i="0" u="none" strike="noStrike" kern="1200">
                          <a:solidFill>
                            <a:srgbClr val="1E5A71"/>
                          </a:solidFill>
                          <a:effectLst/>
                          <a:latin typeface="Raleway" pitchFamily="2" charset="0"/>
                          <a:ea typeface="+mn-ea"/>
                          <a:cs typeface="+mn-cs"/>
                        </a:rPr>
                        <a:t>Waste Collection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81%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buNone/>
                      </a:pPr>
                      <a:r>
                        <a:rPr lang="en-GB" sz="1300" b="0" i="0" u="none" strike="noStrike" kern="1200">
                          <a:solidFill>
                            <a:srgbClr val="1E5A71"/>
                          </a:solidFill>
                          <a:effectLst/>
                          <a:latin typeface="Raleway" pitchFamily="2" charset="0"/>
                          <a:ea typeface="+mn-ea"/>
                          <a:cs typeface="+mn-cs"/>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b">
                        <a:buNone/>
                      </a:pPr>
                      <a:r>
                        <a:rPr lang="en-GB" sz="1300" b="0" i="0" u="none" strike="noStrike" kern="1200" dirty="0">
                          <a:solidFill>
                            <a:srgbClr val="1E5A71"/>
                          </a:solidFill>
                          <a:effectLst/>
                          <a:latin typeface="Raleway" pitchFamily="2" charset="0"/>
                          <a:ea typeface="+mn-ea"/>
                          <a:cs typeface="+mn-cs"/>
                        </a:rPr>
                        <a:t>Not significant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90559718"/>
                  </a:ext>
                </a:extLst>
              </a:tr>
            </a:tbl>
          </a:graphicData>
        </a:graphic>
      </p:graphicFrame>
      <p:sp>
        <p:nvSpPr>
          <p:cNvPr id="2" name="TextBox 1">
            <a:extLst>
              <a:ext uri="{FF2B5EF4-FFF2-40B4-BE49-F238E27FC236}">
                <a16:creationId xmlns:a16="http://schemas.microsoft.com/office/drawing/2014/main" id="{950129D5-C4BD-6B01-6827-9E7E4D7627CF}"/>
              </a:ext>
            </a:extLst>
          </p:cNvPr>
          <p:cNvSpPr txBox="1"/>
          <p:nvPr/>
        </p:nvSpPr>
        <p:spPr>
          <a:xfrm>
            <a:off x="1524330" y="6055893"/>
            <a:ext cx="9143341" cy="584775"/>
          </a:xfrm>
          <a:prstGeom prst="rect">
            <a:avLst/>
          </a:prstGeom>
          <a:noFill/>
        </p:spPr>
        <p:txBody>
          <a:bodyPr wrap="square" rtlCol="0">
            <a:spAutoFit/>
          </a:bodyPr>
          <a:lstStyle/>
          <a:p>
            <a:pPr eaLnBrk="0" fontAlgn="base" hangingPunct="0">
              <a:spcBef>
                <a:spcPct val="0"/>
              </a:spcBef>
              <a:spcAft>
                <a:spcPct val="0"/>
              </a:spcAft>
            </a:pPr>
            <a:r>
              <a:rPr lang="en-GB" sz="1600">
                <a:solidFill>
                  <a:srgbClr val="1E5A71"/>
                </a:solidFill>
                <a:latin typeface="Raleway"/>
                <a:cs typeface="Arial"/>
              </a:rPr>
              <a:t>Service use is broadly unchanged. More residents report using Libraries/idea stores, Local health services, and Council housing (all up 5 percentage points).</a:t>
            </a:r>
          </a:p>
        </p:txBody>
      </p:sp>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a:solidFill>
                  <a:prstClr val="black">
                    <a:tint val="75000"/>
                  </a:prstClr>
                </a:solidFill>
                <a:latin typeface="Calibri" panose="020F0502020204030204"/>
              </a:rPr>
              <a:pPr/>
              <a:t>15</a:t>
            </a:fld>
            <a:endParaRPr lang="en-GB">
              <a:solidFill>
                <a:srgbClr val="1E5A71"/>
              </a:solidFill>
              <a:latin typeface="Raleway" pitchFamily="2" charset="0"/>
            </a:endParaRPr>
          </a:p>
        </p:txBody>
      </p:sp>
    </p:spTree>
    <p:extLst>
      <p:ext uri="{BB962C8B-B14F-4D97-AF65-F5344CB8AC3E}">
        <p14:creationId xmlns:p14="http://schemas.microsoft.com/office/powerpoint/2010/main" val="20260291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0D170-BFF5-EF51-E212-45042D2D842D}"/>
              </a:ext>
              <a:ext uri="{C183D7F6-B498-43B3-948B-1728B52AA6E4}">
                <adec:decorative xmlns:adec="http://schemas.microsoft.com/office/drawing/2017/decorative" val="1"/>
              </a:ext>
            </a:extLst>
          </p:cNvPr>
          <p:cNvSpPr txBox="1">
            <a:spLocks/>
          </p:cNvSpPr>
          <p:nvPr/>
        </p:nvSpPr>
        <p:spPr>
          <a:xfrm>
            <a:off x="1560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b="1">
                <a:solidFill>
                  <a:srgbClr val="4CC9CF"/>
                </a:solidFill>
                <a:latin typeface="Raleway" panose="020B0503030101060003" pitchFamily="34" charset="0"/>
                <a:cs typeface="Arial" panose="020B0604020202020204" pitchFamily="34" charset="0"/>
              </a:rPr>
              <a:t>Tower Hamlets Annual Residents’ Survey 2025 results</a:t>
            </a:r>
            <a:endParaRPr lang="en-US" sz="1400" b="1">
              <a:solidFill>
                <a:srgbClr val="4CC9CF"/>
              </a:solidFill>
              <a:latin typeface="Raleway" panose="020B0503030101060003"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1600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3900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3900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1600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7906" y="438639"/>
            <a:ext cx="964349" cy="807775"/>
          </a:xfrm>
          <a:prstGeom prst="rect">
            <a:avLst/>
          </a:prstGeom>
        </p:spPr>
      </p:pic>
      <p:sp>
        <p:nvSpPr>
          <p:cNvPr id="8" name="Title 1">
            <a:extLst>
              <a:ext uri="{FF2B5EF4-FFF2-40B4-BE49-F238E27FC236}">
                <a16:creationId xmlns:a16="http://schemas.microsoft.com/office/drawing/2014/main" id="{C87EE1D6-FC67-441A-B62B-A0C62B21AC94}"/>
              </a:ext>
            </a:extLst>
          </p:cNvPr>
          <p:cNvSpPr txBox="1">
            <a:spLocks noGrp="1"/>
          </p:cNvSpPr>
          <p:nvPr>
            <p:ph type="title"/>
          </p:nvPr>
        </p:nvSpPr>
        <p:spPr>
          <a:xfrm>
            <a:off x="3913820" y="526296"/>
            <a:ext cx="5799252" cy="656316"/>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2700" b="1">
                <a:solidFill>
                  <a:srgbClr val="319B31"/>
                </a:solidFill>
                <a:latin typeface="Raleway" panose="020B0503030101060003" pitchFamily="34" charset="0"/>
                <a:cs typeface="Arial" panose="020B0604020202020204" pitchFamily="34" charset="0"/>
              </a:rPr>
              <a:t>All residents’ views of services in 2025</a:t>
            </a:r>
            <a:endParaRPr lang="en-GB" sz="2200">
              <a:latin typeface="Raleway" panose="020B0503030101060003"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AD977D9B-B3B9-41A2-B3B3-E2EF1AA392B2}"/>
              </a:ext>
            </a:extLst>
          </p:cNvPr>
          <p:cNvSpPr txBox="1">
            <a:spLocks/>
          </p:cNvSpPr>
          <p:nvPr/>
        </p:nvSpPr>
        <p:spPr>
          <a:xfrm>
            <a:off x="1598878" y="1224451"/>
            <a:ext cx="9018587" cy="807776"/>
          </a:xfrm>
          <a:prstGeom prst="rect">
            <a:avLst/>
          </a:prstGeom>
        </p:spPr>
        <p:txBody>
          <a:bodyPr vert="horz" wrap="square" lIns="74295" tIns="37148" rIns="74295" bIns="37148" numCol="1" spcCol="252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a:solidFill>
                  <a:srgbClr val="1E5A71"/>
                </a:solidFill>
                <a:latin typeface="Raleway" panose="020B0503030101060003"/>
                <a:ea typeface="Calibri" panose="020F0502020204030204" pitchFamily="34" charset="0"/>
                <a:cs typeface="Calibri" panose="020F0502020204030204" pitchFamily="34" charset="0"/>
              </a:rPr>
              <a:t>This table presents the views of all residents. A later slide presents the views of service-users only.</a:t>
            </a:r>
          </a:p>
        </p:txBody>
      </p:sp>
      <p:graphicFrame>
        <p:nvGraphicFramePr>
          <p:cNvPr id="4" name="Table 3" descr="Satisfaction with services">
            <a:extLst>
              <a:ext uri="{FF2B5EF4-FFF2-40B4-BE49-F238E27FC236}">
                <a16:creationId xmlns:a16="http://schemas.microsoft.com/office/drawing/2014/main" id="{75E33B53-5101-ED36-484B-F3ADBE493955}"/>
              </a:ext>
            </a:extLst>
          </p:cNvPr>
          <p:cNvGraphicFramePr>
            <a:graphicFrameLocks noGrp="1"/>
          </p:cNvGraphicFramePr>
          <p:nvPr>
            <p:extLst>
              <p:ext uri="{D42A27DB-BD31-4B8C-83A1-F6EECF244321}">
                <p14:modId xmlns:p14="http://schemas.microsoft.com/office/powerpoint/2010/main" val="1208242494"/>
              </p:ext>
            </p:extLst>
          </p:nvPr>
        </p:nvGraphicFramePr>
        <p:xfrm>
          <a:off x="1446170" y="1906716"/>
          <a:ext cx="9324000" cy="4424988"/>
        </p:xfrm>
        <a:graphic>
          <a:graphicData uri="http://schemas.openxmlformats.org/drawingml/2006/table">
            <a:tbl>
              <a:tblPr firstRow="1"/>
              <a:tblGrid>
                <a:gridCol w="5580000">
                  <a:extLst>
                    <a:ext uri="{9D8B030D-6E8A-4147-A177-3AD203B41FA5}">
                      <a16:colId xmlns:a16="http://schemas.microsoft.com/office/drawing/2014/main" val="3711585180"/>
                    </a:ext>
                  </a:extLst>
                </a:gridCol>
                <a:gridCol w="900000">
                  <a:extLst>
                    <a:ext uri="{9D8B030D-6E8A-4147-A177-3AD203B41FA5}">
                      <a16:colId xmlns:a16="http://schemas.microsoft.com/office/drawing/2014/main" val="2159921111"/>
                    </a:ext>
                  </a:extLst>
                </a:gridCol>
                <a:gridCol w="1260000">
                  <a:extLst>
                    <a:ext uri="{9D8B030D-6E8A-4147-A177-3AD203B41FA5}">
                      <a16:colId xmlns:a16="http://schemas.microsoft.com/office/drawing/2014/main" val="2442276219"/>
                    </a:ext>
                  </a:extLst>
                </a:gridCol>
                <a:gridCol w="972000">
                  <a:extLst>
                    <a:ext uri="{9D8B030D-6E8A-4147-A177-3AD203B41FA5}">
                      <a16:colId xmlns:a16="http://schemas.microsoft.com/office/drawing/2014/main" val="513934605"/>
                    </a:ext>
                  </a:extLst>
                </a:gridCol>
                <a:gridCol w="612000">
                  <a:extLst>
                    <a:ext uri="{9D8B030D-6E8A-4147-A177-3AD203B41FA5}">
                      <a16:colId xmlns:a16="http://schemas.microsoft.com/office/drawing/2014/main" val="1999505397"/>
                    </a:ext>
                  </a:extLst>
                </a:gridCol>
              </a:tblGrid>
              <a:tr h="367747">
                <a:tc>
                  <a:txBody>
                    <a:bodyPr/>
                    <a:lstStyle/>
                    <a:p>
                      <a:pPr marL="0" algn="ctr" defTabSz="914400" rtl="0" eaLnBrk="1" fontAlgn="ctr" latinLnBrk="0" hangingPunct="1">
                        <a:buNone/>
                      </a:pPr>
                      <a:r>
                        <a:rPr lang="en-US" sz="1300" b="1" i="0" u="none" strike="noStrike" kern="1200">
                          <a:solidFill>
                            <a:srgbClr val="1E5A71"/>
                          </a:solidFill>
                          <a:effectLst/>
                          <a:latin typeface="Raleway" pitchFamily="2" charset="0"/>
                          <a:ea typeface="+mn-ea"/>
                          <a:cs typeface="+mn-cs"/>
                        </a:rPr>
                        <a:t>How satisfied or dissatisfied you are overall with...?</a:t>
                      </a:r>
                      <a:endParaRPr lang="en-GB" sz="1300" b="1" i="0" u="none" strike="noStrike" kern="1200">
                        <a:solidFill>
                          <a:srgbClr val="1E5A71"/>
                        </a:solidFill>
                        <a:effectLst/>
                        <a:latin typeface="Raleway" pitchFamily="2" charset="0"/>
                        <a:ea typeface="+mn-ea"/>
                        <a:cs typeface="+mn-cs"/>
                      </a:endParaRP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1" i="0" u="none" strike="noStrike" kern="1200">
                          <a:solidFill>
                            <a:srgbClr val="1E5A71"/>
                          </a:solidFill>
                          <a:effectLst/>
                          <a:latin typeface="Raleway" pitchFamily="2" charset="0"/>
                          <a:ea typeface="+mn-ea"/>
                          <a:cs typeface="+mn-cs"/>
                        </a:rPr>
                        <a:t>Summary: Satisfied</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1" i="0" u="none" strike="noStrike" kern="1200">
                          <a:solidFill>
                            <a:srgbClr val="1E5A71"/>
                          </a:solidFill>
                          <a:effectLst/>
                          <a:latin typeface="Raleway" pitchFamily="2" charset="0"/>
                          <a:ea typeface="+mn-ea"/>
                          <a:cs typeface="+mn-cs"/>
                        </a:rPr>
                        <a:t>Neither satisfied nor dissatisfied</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1" i="0" u="none" strike="noStrike" kern="1200">
                          <a:solidFill>
                            <a:srgbClr val="1E5A71"/>
                          </a:solidFill>
                          <a:effectLst/>
                          <a:latin typeface="Raleway" pitchFamily="2" charset="0"/>
                          <a:ea typeface="+mn-ea"/>
                          <a:cs typeface="+mn-cs"/>
                        </a:rPr>
                        <a:t>Summary: Dissatisfied</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1" i="0" u="none" strike="noStrike" kern="1200">
                          <a:solidFill>
                            <a:srgbClr val="1E5A71"/>
                          </a:solidFill>
                          <a:effectLst/>
                          <a:latin typeface="Raleway" pitchFamily="2" charset="0"/>
                          <a:ea typeface="+mn-ea"/>
                          <a:cs typeface="+mn-cs"/>
                        </a:rPr>
                        <a:t>Don't know</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2919656"/>
                  </a:ext>
                </a:extLst>
              </a:tr>
              <a:tr h="186469">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Waste collection</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76%</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11%</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12%</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0%</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6499621"/>
                  </a:ext>
                </a:extLst>
              </a:tr>
              <a:tr h="186469">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Street cleaning</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71%</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13%</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15%</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0%</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3762809"/>
                  </a:ext>
                </a:extLst>
              </a:tr>
              <a:tr h="186469">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Street lighting</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82%</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9%</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9%</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0%</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1793095"/>
                  </a:ext>
                </a:extLst>
              </a:tr>
              <a:tr h="186469">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Road maintenance</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72%</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13%</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13%</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3%</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1172823"/>
                  </a:ext>
                </a:extLst>
              </a:tr>
              <a:tr h="186469">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Pavement maintenance</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71%</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15%</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13%</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1%</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5402647"/>
                  </a:ext>
                </a:extLst>
              </a:tr>
              <a:tr h="186469">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Parks and green spaces</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83%</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10%</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5%</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2%</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5355287"/>
                  </a:ext>
                </a:extLst>
              </a:tr>
              <a:tr h="186469">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Sport and leisure services</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49%</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15%</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6%</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29%</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9062947"/>
                  </a:ext>
                </a:extLst>
              </a:tr>
              <a:tr h="186469">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Idea Stores/libraries</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58%</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14%</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3%</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25%</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3822890"/>
                  </a:ext>
                </a:extLst>
              </a:tr>
              <a:tr h="186469">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Council Housing (provided by Tower Hamlets Council/ Tower Hamlets Homes)</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36%</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18%</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9%</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38%</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9077951"/>
                  </a:ext>
                </a:extLst>
              </a:tr>
              <a:tr h="186469">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Social Housing not provided by Tower Hamlets Council</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38%</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17%</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7%</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38%</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8181083"/>
                  </a:ext>
                </a:extLst>
              </a:tr>
              <a:tr h="186469">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Recycling services</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75%</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12%</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10%</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3%</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94568626"/>
                  </a:ext>
                </a:extLst>
              </a:tr>
              <a:tr h="186469">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Policing</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49%</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21%</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22%</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8%</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8069380"/>
                  </a:ext>
                </a:extLst>
              </a:tr>
              <a:tr h="186469">
                <a:tc>
                  <a:txBody>
                    <a:bodyPr/>
                    <a:lstStyle/>
                    <a:p>
                      <a:pPr marL="0" algn="ctr" defTabSz="914400" rtl="0" eaLnBrk="1" fontAlgn="ctr" latinLnBrk="0" hangingPunct="1">
                        <a:buNone/>
                      </a:pPr>
                      <a:r>
                        <a:rPr lang="en-GB" sz="1300" b="0" i="0" u="none" strike="noStrike" kern="1200" dirty="0">
                          <a:solidFill>
                            <a:srgbClr val="1E5A71"/>
                          </a:solidFill>
                          <a:effectLst/>
                          <a:latin typeface="Raleway" pitchFamily="2" charset="0"/>
                          <a:ea typeface="+mn-ea"/>
                          <a:cs typeface="+mn-cs"/>
                        </a:rPr>
                        <a:t>My Council Tax account</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56%</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20%</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dirty="0">
                          <a:solidFill>
                            <a:srgbClr val="1E5A71"/>
                          </a:solidFill>
                          <a:effectLst/>
                          <a:latin typeface="Raleway" pitchFamily="2" charset="0"/>
                          <a:ea typeface="+mn-ea"/>
                          <a:cs typeface="+mn-cs"/>
                        </a:rPr>
                        <a:t>11%</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dirty="0">
                          <a:solidFill>
                            <a:srgbClr val="1E5A71"/>
                          </a:solidFill>
                          <a:effectLst/>
                          <a:latin typeface="Raleway" pitchFamily="2" charset="0"/>
                          <a:ea typeface="+mn-ea"/>
                          <a:cs typeface="+mn-cs"/>
                        </a:rPr>
                        <a:t>13%</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4019907"/>
                  </a:ext>
                </a:extLst>
              </a:tr>
              <a:tr h="186469">
                <a:tc>
                  <a:txBody>
                    <a:bodyPr/>
                    <a:lstStyle/>
                    <a:p>
                      <a:pPr marL="0" algn="ctr" defTabSz="914400" rtl="0" eaLnBrk="1" fontAlgn="ctr" latinLnBrk="0" hangingPunct="1">
                        <a:buNone/>
                      </a:pPr>
                      <a:r>
                        <a:rPr lang="en-GB" sz="1300" b="0" i="0" u="none" strike="noStrike" kern="1200" dirty="0">
                          <a:solidFill>
                            <a:srgbClr val="1E5A71"/>
                          </a:solidFill>
                          <a:effectLst/>
                          <a:latin typeface="Raleway" pitchFamily="2" charset="0"/>
                          <a:ea typeface="+mn-ea"/>
                          <a:cs typeface="+mn-cs"/>
                        </a:rPr>
                        <a:t>Parking services</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dirty="0">
                          <a:solidFill>
                            <a:srgbClr val="1E5A71"/>
                          </a:solidFill>
                          <a:effectLst/>
                          <a:latin typeface="Raleway" pitchFamily="2" charset="0"/>
                          <a:ea typeface="+mn-ea"/>
                          <a:cs typeface="+mn-cs"/>
                        </a:rPr>
                        <a:t>43%</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dirty="0">
                          <a:solidFill>
                            <a:srgbClr val="1E5A71"/>
                          </a:solidFill>
                          <a:effectLst/>
                          <a:latin typeface="Raleway" pitchFamily="2" charset="0"/>
                          <a:ea typeface="+mn-ea"/>
                          <a:cs typeface="+mn-cs"/>
                        </a:rPr>
                        <a:t>14%</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dirty="0">
                          <a:solidFill>
                            <a:srgbClr val="1E5A71"/>
                          </a:solidFill>
                          <a:effectLst/>
                          <a:latin typeface="Raleway" pitchFamily="2" charset="0"/>
                          <a:ea typeface="+mn-ea"/>
                          <a:cs typeface="+mn-cs"/>
                        </a:rPr>
                        <a:t>17%</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26%</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8223621"/>
                  </a:ext>
                </a:extLst>
              </a:tr>
              <a:tr h="186469">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Local health services</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67%</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14%</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14%</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5%</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0328411"/>
                  </a:ext>
                </a:extLst>
              </a:tr>
              <a:tr h="186469">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Housing benefit service</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42%</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17%</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4%</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dirty="0">
                          <a:solidFill>
                            <a:srgbClr val="1E5A71"/>
                          </a:solidFill>
                          <a:effectLst/>
                          <a:latin typeface="Raleway" pitchFamily="2" charset="0"/>
                          <a:ea typeface="+mn-ea"/>
                          <a:cs typeface="+mn-cs"/>
                        </a:rPr>
                        <a:t>38%</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96192108"/>
                  </a:ext>
                </a:extLst>
              </a:tr>
              <a:tr h="186469">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Pest control</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36%</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17%</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10%</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37%</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3089152"/>
                  </a:ext>
                </a:extLst>
              </a:tr>
              <a:tr h="137578">
                <a:tc>
                  <a:txBody>
                    <a:bodyPr/>
                    <a:lstStyle/>
                    <a:p>
                      <a:pPr marL="0" algn="ctr" defTabSz="914400" rtl="0" eaLnBrk="1" fontAlgn="ctr" latinLnBrk="0" hangingPunct="1">
                        <a:buNone/>
                      </a:pPr>
                      <a:r>
                        <a:rPr lang="en-US" sz="1300" b="0" i="0" u="none" strike="noStrike" kern="1200">
                          <a:solidFill>
                            <a:srgbClr val="1E5A71"/>
                          </a:solidFill>
                          <a:effectLst/>
                          <a:latin typeface="Raleway" pitchFamily="2" charset="0"/>
                          <a:ea typeface="+mn-ea"/>
                          <a:cs typeface="+mn-cs"/>
                        </a:rPr>
                        <a:t>Services and support for older people</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29%</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20%</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5%</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dirty="0">
                          <a:solidFill>
                            <a:srgbClr val="1E5A71"/>
                          </a:solidFill>
                          <a:effectLst/>
                          <a:latin typeface="Raleway" pitchFamily="2" charset="0"/>
                          <a:ea typeface="+mn-ea"/>
                          <a:cs typeface="+mn-cs"/>
                        </a:rPr>
                        <a:t>46%</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2301178"/>
                  </a:ext>
                </a:extLst>
              </a:tr>
            </a:tbl>
          </a:graphicData>
        </a:graphic>
      </p:graphicFrame>
      <p:sp>
        <p:nvSpPr>
          <p:cNvPr id="20" name="Slide Number Placeholder 4">
            <a:extLst>
              <a:ext uri="{FF2B5EF4-FFF2-40B4-BE49-F238E27FC236}">
                <a16:creationId xmlns:a16="http://schemas.microsoft.com/office/drawing/2014/main" id="{F6F9A791-72BF-4CF6-90F2-686B777D2CB7}"/>
              </a:ext>
            </a:extLst>
          </p:cNvPr>
          <p:cNvSpPr>
            <a:spLocks noGrp="1"/>
          </p:cNvSpPr>
          <p:nvPr>
            <p:ph type="sldNum" sz="quarter" idx="12"/>
          </p:nvPr>
        </p:nvSpPr>
        <p:spPr>
          <a:xfrm>
            <a:off x="8139113" y="6356353"/>
            <a:ext cx="2228850" cy="365125"/>
          </a:xfrm>
        </p:spPr>
        <p:txBody>
          <a:bodyPr/>
          <a:lstStyle/>
          <a:p>
            <a:fld id="{36D6C52B-B35D-4819-BB38-B93C26330C57}" type="slidenum">
              <a:rPr lang="en-GB">
                <a:solidFill>
                  <a:srgbClr val="1E5A71"/>
                </a:solidFill>
                <a:latin typeface="Raleway" pitchFamily="2" charset="0"/>
              </a:rPr>
              <a:pPr/>
              <a:t>16</a:t>
            </a:fld>
            <a:endParaRPr lang="en-GB">
              <a:solidFill>
                <a:srgbClr val="1E5A71"/>
              </a:solidFill>
              <a:latin typeface="Raleway" pitchFamily="2" charset="0"/>
            </a:endParaRPr>
          </a:p>
        </p:txBody>
      </p:sp>
    </p:spTree>
    <p:extLst>
      <p:ext uri="{BB962C8B-B14F-4D97-AF65-F5344CB8AC3E}">
        <p14:creationId xmlns:p14="http://schemas.microsoft.com/office/powerpoint/2010/main" val="3832788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0D170-BFF5-EF51-E212-45042D2D842D}"/>
              </a:ext>
              <a:ext uri="{C183D7F6-B498-43B3-948B-1728B52AA6E4}">
                <adec:decorative xmlns:adec="http://schemas.microsoft.com/office/drawing/2017/decorative" val="1"/>
              </a:ext>
            </a:extLst>
          </p:cNvPr>
          <p:cNvSpPr txBox="1">
            <a:spLocks/>
          </p:cNvSpPr>
          <p:nvPr/>
        </p:nvSpPr>
        <p:spPr>
          <a:xfrm>
            <a:off x="1560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b="1">
                <a:solidFill>
                  <a:srgbClr val="4CC9CF"/>
                </a:solidFill>
                <a:latin typeface="Raleway" panose="020B0503030101060003" pitchFamily="34" charset="0"/>
                <a:cs typeface="Arial" panose="020B0604020202020204" pitchFamily="34" charset="0"/>
              </a:rPr>
              <a:t>Tower Hamlets Annual Residents’ Survey 2025 results</a:t>
            </a:r>
            <a:endParaRPr lang="en-US" sz="1400" b="1">
              <a:solidFill>
                <a:srgbClr val="4CC9CF"/>
              </a:solidFill>
              <a:latin typeface="Raleway" panose="020B0503030101060003"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1600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3900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3900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1600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7906" y="438639"/>
            <a:ext cx="964349" cy="807775"/>
          </a:xfrm>
          <a:prstGeom prst="rect">
            <a:avLst/>
          </a:prstGeom>
        </p:spPr>
      </p:pic>
      <p:sp>
        <p:nvSpPr>
          <p:cNvPr id="8" name="Title 1">
            <a:extLst>
              <a:ext uri="{FF2B5EF4-FFF2-40B4-BE49-F238E27FC236}">
                <a16:creationId xmlns:a16="http://schemas.microsoft.com/office/drawing/2014/main" id="{C87EE1D6-FC67-441A-B62B-A0C62B21AC94}"/>
              </a:ext>
            </a:extLst>
          </p:cNvPr>
          <p:cNvSpPr txBox="1">
            <a:spLocks noGrp="1"/>
          </p:cNvSpPr>
          <p:nvPr>
            <p:ph type="title"/>
          </p:nvPr>
        </p:nvSpPr>
        <p:spPr>
          <a:xfrm>
            <a:off x="3913820" y="526296"/>
            <a:ext cx="5799252" cy="656316"/>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2700" b="1">
                <a:solidFill>
                  <a:srgbClr val="319B31"/>
                </a:solidFill>
                <a:latin typeface="Raleway" panose="020B0503030101060003" pitchFamily="34" charset="0"/>
                <a:cs typeface="Arial" panose="020B0604020202020204" pitchFamily="34" charset="0"/>
              </a:rPr>
              <a:t>All residents’ views of services in 2025 (continued)</a:t>
            </a:r>
            <a:endParaRPr lang="en-GB" sz="2200">
              <a:latin typeface="Raleway" panose="020B0503030101060003"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AD977D9B-B3B9-41A2-B3B3-E2EF1AA392B2}"/>
              </a:ext>
            </a:extLst>
          </p:cNvPr>
          <p:cNvSpPr txBox="1">
            <a:spLocks/>
          </p:cNvSpPr>
          <p:nvPr/>
        </p:nvSpPr>
        <p:spPr>
          <a:xfrm>
            <a:off x="1598878" y="1224451"/>
            <a:ext cx="9018587" cy="807776"/>
          </a:xfrm>
          <a:prstGeom prst="rect">
            <a:avLst/>
          </a:prstGeom>
        </p:spPr>
        <p:txBody>
          <a:bodyPr vert="horz" wrap="square" lIns="74295" tIns="37148" rIns="74295" bIns="37148" numCol="1" spcCol="252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000">
                <a:solidFill>
                  <a:srgbClr val="1E5A71"/>
                </a:solidFill>
                <a:latin typeface="Raleway" panose="020B0503030101060003"/>
                <a:ea typeface="Calibri" panose="020F0502020204030204" pitchFamily="34" charset="0"/>
                <a:cs typeface="Calibri" panose="020F0502020204030204" pitchFamily="34" charset="0"/>
              </a:rPr>
              <a:t>This table presents the views of all residents. A later slide presents the views of service-users only.</a:t>
            </a:r>
            <a:endParaRPr lang="en-US">
              <a:solidFill>
                <a:srgbClr val="1E5A71"/>
              </a:solidFill>
              <a:latin typeface="Raleway" panose="020B0503030101060003"/>
              <a:ea typeface="Calibri" panose="020F0502020204030204" pitchFamily="34" charset="0"/>
              <a:cs typeface="Calibri" panose="020F0502020204030204" pitchFamily="34" charset="0"/>
            </a:endParaRPr>
          </a:p>
        </p:txBody>
      </p:sp>
      <p:graphicFrame>
        <p:nvGraphicFramePr>
          <p:cNvPr id="4" name="Table 3" descr="Satisfaction with services">
            <a:extLst>
              <a:ext uri="{FF2B5EF4-FFF2-40B4-BE49-F238E27FC236}">
                <a16:creationId xmlns:a16="http://schemas.microsoft.com/office/drawing/2014/main" id="{75E33B53-5101-ED36-484B-F3ADBE493955}"/>
              </a:ext>
            </a:extLst>
          </p:cNvPr>
          <p:cNvGraphicFramePr>
            <a:graphicFrameLocks noGrp="1"/>
          </p:cNvGraphicFramePr>
          <p:nvPr>
            <p:extLst>
              <p:ext uri="{D42A27DB-BD31-4B8C-83A1-F6EECF244321}">
                <p14:modId xmlns:p14="http://schemas.microsoft.com/office/powerpoint/2010/main" val="1500749912"/>
              </p:ext>
            </p:extLst>
          </p:nvPr>
        </p:nvGraphicFramePr>
        <p:xfrm>
          <a:off x="1598878" y="1939374"/>
          <a:ext cx="9038755" cy="1523682"/>
        </p:xfrm>
        <a:graphic>
          <a:graphicData uri="http://schemas.openxmlformats.org/drawingml/2006/table">
            <a:tbl>
              <a:tblPr firstRow="1"/>
              <a:tblGrid>
                <a:gridCol w="4428000">
                  <a:extLst>
                    <a:ext uri="{9D8B030D-6E8A-4147-A177-3AD203B41FA5}">
                      <a16:colId xmlns:a16="http://schemas.microsoft.com/office/drawing/2014/main" val="3711585180"/>
                    </a:ext>
                  </a:extLst>
                </a:gridCol>
                <a:gridCol w="900000">
                  <a:extLst>
                    <a:ext uri="{9D8B030D-6E8A-4147-A177-3AD203B41FA5}">
                      <a16:colId xmlns:a16="http://schemas.microsoft.com/office/drawing/2014/main" val="2159921111"/>
                    </a:ext>
                  </a:extLst>
                </a:gridCol>
                <a:gridCol w="1461518">
                  <a:extLst>
                    <a:ext uri="{9D8B030D-6E8A-4147-A177-3AD203B41FA5}">
                      <a16:colId xmlns:a16="http://schemas.microsoft.com/office/drawing/2014/main" val="2442276219"/>
                    </a:ext>
                  </a:extLst>
                </a:gridCol>
                <a:gridCol w="1080000">
                  <a:extLst>
                    <a:ext uri="{9D8B030D-6E8A-4147-A177-3AD203B41FA5}">
                      <a16:colId xmlns:a16="http://schemas.microsoft.com/office/drawing/2014/main" val="513934605"/>
                    </a:ext>
                  </a:extLst>
                </a:gridCol>
                <a:gridCol w="1169237">
                  <a:extLst>
                    <a:ext uri="{9D8B030D-6E8A-4147-A177-3AD203B41FA5}">
                      <a16:colId xmlns:a16="http://schemas.microsoft.com/office/drawing/2014/main" val="1999505397"/>
                    </a:ext>
                  </a:extLst>
                </a:gridCol>
              </a:tblGrid>
              <a:tr h="367747">
                <a:tc>
                  <a:txBody>
                    <a:bodyPr/>
                    <a:lstStyle/>
                    <a:p>
                      <a:pPr marL="0" algn="ctr" defTabSz="914400" rtl="0" eaLnBrk="1" fontAlgn="ctr" latinLnBrk="0" hangingPunct="1">
                        <a:buNone/>
                      </a:pPr>
                      <a:r>
                        <a:rPr lang="en-US" sz="1200" b="1" i="0" u="none" strike="noStrike" kern="1200">
                          <a:solidFill>
                            <a:srgbClr val="1E5A71"/>
                          </a:solidFill>
                          <a:effectLst/>
                          <a:latin typeface="Raleway" pitchFamily="2" charset="0"/>
                          <a:ea typeface="+mn-ea"/>
                          <a:cs typeface="+mn-cs"/>
                        </a:rPr>
                        <a:t>How satisfied or dissatisfied you are overall with...?</a:t>
                      </a:r>
                      <a:endParaRPr lang="en-GB" sz="1200" b="1" i="0" u="none" strike="noStrike" kern="1200">
                        <a:solidFill>
                          <a:srgbClr val="1E5A71"/>
                        </a:solidFill>
                        <a:effectLst/>
                        <a:latin typeface="Raleway" pitchFamily="2" charset="0"/>
                        <a:ea typeface="+mn-ea"/>
                        <a:cs typeface="+mn-cs"/>
                      </a:endParaRP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200" b="1" i="0" u="none" strike="noStrike" kern="1200">
                          <a:solidFill>
                            <a:srgbClr val="1E5A71"/>
                          </a:solidFill>
                          <a:effectLst/>
                          <a:latin typeface="Raleway" pitchFamily="2" charset="0"/>
                          <a:ea typeface="+mn-ea"/>
                          <a:cs typeface="+mn-cs"/>
                        </a:rPr>
                        <a:t>Satisfied</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200" b="1" i="0" u="none" strike="noStrike" kern="1200">
                          <a:solidFill>
                            <a:srgbClr val="1E5A71"/>
                          </a:solidFill>
                          <a:effectLst/>
                          <a:latin typeface="Raleway" pitchFamily="2" charset="0"/>
                          <a:ea typeface="+mn-ea"/>
                          <a:cs typeface="+mn-cs"/>
                        </a:rPr>
                        <a:t>Neither satisfied nor dissatisfied</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200" b="1" i="0" u="none" strike="noStrike" kern="1200">
                          <a:solidFill>
                            <a:srgbClr val="1E5A71"/>
                          </a:solidFill>
                          <a:effectLst/>
                          <a:latin typeface="Raleway" pitchFamily="2" charset="0"/>
                          <a:ea typeface="+mn-ea"/>
                          <a:cs typeface="+mn-cs"/>
                        </a:rPr>
                        <a:t>Dissatisfied</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200" b="1" i="0" u="none" strike="noStrike" kern="1200">
                          <a:solidFill>
                            <a:srgbClr val="1E5A71"/>
                          </a:solidFill>
                          <a:effectLst/>
                          <a:latin typeface="Raleway" pitchFamily="2" charset="0"/>
                          <a:ea typeface="+mn-ea"/>
                          <a:cs typeface="+mn-cs"/>
                        </a:rPr>
                        <a:t>Don't know</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2919656"/>
                  </a:ext>
                </a:extLst>
              </a:tr>
              <a:tr h="186469">
                <a:tc>
                  <a:txBody>
                    <a:bodyPr/>
                    <a:lstStyle/>
                    <a:p>
                      <a:pPr marL="0" algn="ctr" defTabSz="914400" rtl="0" eaLnBrk="1" fontAlgn="ctr" latinLnBrk="0" hangingPunct="1">
                        <a:buNone/>
                      </a:pPr>
                      <a:r>
                        <a:rPr lang="en-GB" sz="1200" b="0" i="0" u="none" strike="noStrike" kern="1200">
                          <a:solidFill>
                            <a:srgbClr val="1E5A71"/>
                          </a:solidFill>
                          <a:effectLst/>
                          <a:latin typeface="Raleway" pitchFamily="2" charset="0"/>
                          <a:ea typeface="+mn-ea"/>
                          <a:cs typeface="+mn-cs"/>
                        </a:rPr>
                        <a:t>Children's centres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200" b="0" i="0" u="none" strike="noStrike" kern="1200">
                          <a:solidFill>
                            <a:srgbClr val="1E5A71"/>
                          </a:solidFill>
                          <a:effectLst/>
                          <a:latin typeface="Raleway" pitchFamily="2" charset="0"/>
                          <a:ea typeface="+mn-ea"/>
                          <a:cs typeface="+mn-cs"/>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200" b="0" i="0" u="none" strike="noStrike" kern="1200">
                          <a:solidFill>
                            <a:srgbClr val="1E5A71"/>
                          </a:solidFill>
                          <a:effectLst/>
                          <a:latin typeface="Raleway" pitchFamily="2" charset="0"/>
                          <a:ea typeface="+mn-ea"/>
                          <a:cs typeface="+mn-cs"/>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200" b="0" i="0" u="none" strike="noStrike" kern="1200">
                          <a:solidFill>
                            <a:srgbClr val="1E5A71"/>
                          </a:solidFill>
                          <a:effectLst/>
                          <a:latin typeface="Raleway" pitchFamily="2" charset="0"/>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200" b="0" i="0" u="none" strike="noStrike" kern="1200">
                          <a:solidFill>
                            <a:srgbClr val="1E5A71"/>
                          </a:solidFill>
                          <a:effectLst/>
                          <a:latin typeface="Raleway" pitchFamily="2" charset="0"/>
                          <a:ea typeface="+mn-ea"/>
                          <a:cs typeface="+mn-cs"/>
                        </a:rPr>
                        <a:t>53%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6499621"/>
                  </a:ext>
                </a:extLst>
              </a:tr>
              <a:tr h="186469">
                <a:tc>
                  <a:txBody>
                    <a:bodyPr/>
                    <a:lstStyle/>
                    <a:p>
                      <a:pPr marL="0" algn="ctr" defTabSz="914400" rtl="0" eaLnBrk="1" fontAlgn="ctr" latinLnBrk="0" hangingPunct="1">
                        <a:buNone/>
                      </a:pPr>
                      <a:r>
                        <a:rPr lang="en-GB" sz="1200" b="0" i="0" u="none" strike="noStrike" kern="1200">
                          <a:solidFill>
                            <a:srgbClr val="1E5A71"/>
                          </a:solidFill>
                          <a:effectLst/>
                          <a:latin typeface="Raleway" pitchFamily="2" charset="0"/>
                          <a:ea typeface="+mn-ea"/>
                          <a:cs typeface="+mn-cs"/>
                        </a:rPr>
                        <a:t>Nursery education (under 5's)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200" b="0" i="0" u="none" strike="noStrike" kern="1200">
                          <a:solidFill>
                            <a:srgbClr val="1E5A71"/>
                          </a:solidFill>
                          <a:effectLst/>
                          <a:latin typeface="Raleway" pitchFamily="2" charset="0"/>
                          <a:ea typeface="+mn-ea"/>
                          <a:cs typeface="+mn-cs"/>
                        </a:rPr>
                        <a:t>31%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200" b="0" i="0" u="none" strike="noStrike" kern="1200">
                          <a:solidFill>
                            <a:srgbClr val="1E5A71"/>
                          </a:solidFill>
                          <a:effectLst/>
                          <a:latin typeface="Raleway" pitchFamily="2" charset="0"/>
                          <a:ea typeface="+mn-ea"/>
                          <a:cs typeface="+mn-cs"/>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200" b="0" i="0" u="none" strike="noStrike" kern="1200">
                          <a:solidFill>
                            <a:srgbClr val="1E5A71"/>
                          </a:solidFill>
                          <a:effectLst/>
                          <a:latin typeface="Raleway" pitchFamily="2"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200" b="0" i="0" u="none" strike="noStrike" kern="1200">
                          <a:solidFill>
                            <a:srgbClr val="1E5A71"/>
                          </a:solidFill>
                          <a:effectLst/>
                          <a:latin typeface="Raleway" pitchFamily="2" charset="0"/>
                          <a:ea typeface="+mn-ea"/>
                          <a:cs typeface="+mn-cs"/>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3762809"/>
                  </a:ext>
                </a:extLst>
              </a:tr>
              <a:tr h="186469">
                <a:tc>
                  <a:txBody>
                    <a:bodyPr/>
                    <a:lstStyle/>
                    <a:p>
                      <a:pPr marL="0" algn="ctr" defTabSz="914400" rtl="0" eaLnBrk="1" fontAlgn="ctr" latinLnBrk="0" hangingPunct="1">
                        <a:buNone/>
                      </a:pPr>
                      <a:r>
                        <a:rPr lang="en-US" sz="1200" b="0" i="0" u="none" strike="noStrike" kern="1200">
                          <a:solidFill>
                            <a:srgbClr val="1E5A71"/>
                          </a:solidFill>
                          <a:effectLst/>
                          <a:latin typeface="Raleway" pitchFamily="2" charset="0"/>
                          <a:ea typeface="+mn-ea"/>
                          <a:cs typeface="+mn-cs"/>
                        </a:rPr>
                        <a:t>Primary education (5 - 11 yrs)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200" b="0" i="0" u="none" strike="noStrike" kern="1200">
                          <a:solidFill>
                            <a:srgbClr val="1E5A71"/>
                          </a:solidFill>
                          <a:effectLst/>
                          <a:latin typeface="Raleway" pitchFamily="2" charset="0"/>
                          <a:ea typeface="+mn-ea"/>
                          <a:cs typeface="+mn-cs"/>
                        </a:rPr>
                        <a:t>35%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200" b="0" i="0" u="none" strike="noStrike" kern="1200">
                          <a:solidFill>
                            <a:srgbClr val="1E5A71"/>
                          </a:solidFill>
                          <a:effectLst/>
                          <a:latin typeface="Raleway" pitchFamily="2" charset="0"/>
                          <a:ea typeface="+mn-ea"/>
                          <a:cs typeface="+mn-cs"/>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200" b="0" i="0" u="none" strike="noStrike" kern="1200">
                          <a:solidFill>
                            <a:srgbClr val="1E5A71"/>
                          </a:solidFill>
                          <a:effectLst/>
                          <a:latin typeface="Raleway" pitchFamily="2" charset="0"/>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200" b="0" i="0" u="none" strike="noStrike" kern="1200">
                          <a:solidFill>
                            <a:srgbClr val="1E5A71"/>
                          </a:solidFill>
                          <a:effectLst/>
                          <a:latin typeface="Raleway" pitchFamily="2" charset="0"/>
                          <a:ea typeface="+mn-ea"/>
                          <a:cs typeface="+mn-cs"/>
                        </a:rPr>
                        <a:t>48%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1793095"/>
                  </a:ext>
                </a:extLst>
              </a:tr>
              <a:tr h="186469">
                <a:tc>
                  <a:txBody>
                    <a:bodyPr/>
                    <a:lstStyle/>
                    <a:p>
                      <a:pPr marL="0" algn="ctr" defTabSz="914400" rtl="0" eaLnBrk="1" fontAlgn="ctr" latinLnBrk="0" hangingPunct="1">
                        <a:buNone/>
                      </a:pPr>
                      <a:r>
                        <a:rPr lang="en-US" sz="1200" b="0" i="0" u="none" strike="noStrike" kern="1200">
                          <a:solidFill>
                            <a:srgbClr val="1E5A71"/>
                          </a:solidFill>
                          <a:effectLst/>
                          <a:latin typeface="Raleway" pitchFamily="2" charset="0"/>
                          <a:ea typeface="+mn-ea"/>
                          <a:cs typeface="+mn-cs"/>
                        </a:rPr>
                        <a:t>Secondary education (11 - 18 yrs)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200" b="0" i="0" u="none" strike="noStrike" kern="1200">
                          <a:solidFill>
                            <a:srgbClr val="1E5A71"/>
                          </a:solidFill>
                          <a:effectLst/>
                          <a:latin typeface="Raleway" pitchFamily="2" charset="0"/>
                          <a:ea typeface="+mn-ea"/>
                          <a:cs typeface="+mn-cs"/>
                        </a:rPr>
                        <a:t>32%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200" b="0" i="0" u="none" strike="noStrike" kern="1200">
                          <a:solidFill>
                            <a:srgbClr val="1E5A71"/>
                          </a:solidFill>
                          <a:effectLst/>
                          <a:latin typeface="Raleway" pitchFamily="2" charset="0"/>
                          <a:ea typeface="+mn-ea"/>
                          <a:cs typeface="+mn-cs"/>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200" b="0" i="0" u="none" strike="noStrike" kern="1200">
                          <a:solidFill>
                            <a:srgbClr val="1E5A71"/>
                          </a:solidFill>
                          <a:effectLst/>
                          <a:latin typeface="Raleway" pitchFamily="2" charset="0"/>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200" b="0" i="0" u="none" strike="noStrike" kern="1200">
                          <a:solidFill>
                            <a:srgbClr val="1E5A71"/>
                          </a:solidFill>
                          <a:effectLst/>
                          <a:latin typeface="Raleway" pitchFamily="2" charset="0"/>
                          <a:ea typeface="+mn-ea"/>
                          <a:cs typeface="+mn-cs"/>
                        </a:rPr>
                        <a:t>51%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1172823"/>
                  </a:ext>
                </a:extLst>
              </a:tr>
              <a:tr h="186469">
                <a:tc>
                  <a:txBody>
                    <a:bodyPr/>
                    <a:lstStyle/>
                    <a:p>
                      <a:pPr marL="0" algn="ctr" defTabSz="914400" rtl="0" eaLnBrk="1" fontAlgn="ctr" latinLnBrk="0" hangingPunct="1">
                        <a:buNone/>
                      </a:pPr>
                      <a:r>
                        <a:rPr lang="en-US" sz="1200" b="0" i="0" u="none" strike="noStrike" kern="1200">
                          <a:solidFill>
                            <a:srgbClr val="1E5A71"/>
                          </a:solidFill>
                          <a:effectLst/>
                          <a:latin typeface="Raleway" pitchFamily="2" charset="0"/>
                          <a:ea typeface="+mn-ea"/>
                          <a:cs typeface="+mn-cs"/>
                        </a:rPr>
                        <a:t>General Services and support for children and young people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200" b="0" i="0" u="none" strike="noStrike" kern="1200">
                          <a:solidFill>
                            <a:srgbClr val="1E5A71"/>
                          </a:solidFill>
                          <a:effectLst/>
                          <a:latin typeface="Raleway" pitchFamily="2" charset="0"/>
                          <a:ea typeface="+mn-ea"/>
                          <a:cs typeface="+mn-cs"/>
                        </a:rPr>
                        <a:t>29%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200" b="0" i="0" u="none" strike="noStrike" kern="1200">
                          <a:solidFill>
                            <a:srgbClr val="1E5A71"/>
                          </a:solidFill>
                          <a:effectLst/>
                          <a:latin typeface="Raleway" pitchFamily="2" charset="0"/>
                          <a:ea typeface="+mn-ea"/>
                          <a:cs typeface="+mn-cs"/>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200" b="0" i="0" u="none" strike="noStrike" kern="1200">
                          <a:solidFill>
                            <a:srgbClr val="1E5A71"/>
                          </a:solidFill>
                          <a:effectLst/>
                          <a:latin typeface="Raleway" pitchFamily="2" charset="0"/>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200" b="0" i="0" u="none" strike="noStrike" kern="1200">
                          <a:solidFill>
                            <a:srgbClr val="1E5A71"/>
                          </a:solidFill>
                          <a:effectLst/>
                          <a:latin typeface="Raleway" pitchFamily="2" charset="0"/>
                          <a:ea typeface="+mn-ea"/>
                          <a:cs typeface="+mn-cs"/>
                        </a:rPr>
                        <a:t>52%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5402647"/>
                  </a:ext>
                </a:extLst>
              </a:tr>
              <a:tr h="186469">
                <a:tc>
                  <a:txBody>
                    <a:bodyPr/>
                    <a:lstStyle/>
                    <a:p>
                      <a:pPr marL="0" algn="ctr" defTabSz="914400" rtl="0" eaLnBrk="1" fontAlgn="ctr" latinLnBrk="0" hangingPunct="1">
                        <a:buNone/>
                      </a:pPr>
                      <a:r>
                        <a:rPr lang="en-GB" sz="1200" b="0" i="0" u="none" strike="noStrike" kern="1200">
                          <a:solidFill>
                            <a:srgbClr val="1E5A71"/>
                          </a:solidFill>
                          <a:effectLst/>
                          <a:latin typeface="Raleway" pitchFamily="2" charset="0"/>
                          <a:ea typeface="+mn-ea"/>
                          <a:cs typeface="+mn-cs"/>
                        </a:rPr>
                        <a:t>Youth Services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200" b="0" i="0" u="none" strike="noStrike" kern="1200">
                          <a:solidFill>
                            <a:srgbClr val="1E5A71"/>
                          </a:solidFill>
                          <a:effectLst/>
                          <a:latin typeface="Raleway" pitchFamily="2" charset="0"/>
                          <a:ea typeface="+mn-ea"/>
                          <a:cs typeface="+mn-cs"/>
                        </a:rPr>
                        <a:t>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200" b="0" i="0" u="none" strike="noStrike" kern="1200">
                          <a:solidFill>
                            <a:srgbClr val="1E5A71"/>
                          </a:solidFill>
                          <a:effectLst/>
                          <a:latin typeface="Raleway" pitchFamily="2" charset="0"/>
                          <a:ea typeface="+mn-ea"/>
                          <a:cs typeface="+mn-cs"/>
                        </a:rPr>
                        <a:t>17%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200" b="0" i="0" u="none" strike="noStrike" kern="1200">
                          <a:solidFill>
                            <a:srgbClr val="1E5A71"/>
                          </a:solidFill>
                          <a:effectLst/>
                          <a:latin typeface="Raleway" pitchFamily="2" charset="0"/>
                          <a:ea typeface="+mn-ea"/>
                          <a:cs typeface="+mn-cs"/>
                        </a:rPr>
                        <a:t>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200" b="0" i="0" u="none" strike="noStrike" kern="1200">
                          <a:solidFill>
                            <a:srgbClr val="1E5A71"/>
                          </a:solidFill>
                          <a:effectLst/>
                          <a:latin typeface="Raleway" pitchFamily="2" charset="0"/>
                          <a:ea typeface="+mn-ea"/>
                          <a:cs typeface="+mn-cs"/>
                        </a:rPr>
                        <a:t>55%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5355287"/>
                  </a:ext>
                </a:extLst>
              </a:tr>
            </a:tbl>
          </a:graphicData>
        </a:graphic>
      </p:graphicFrame>
      <p:sp>
        <p:nvSpPr>
          <p:cNvPr id="20" name="Slide Number Placeholder 4">
            <a:extLst>
              <a:ext uri="{FF2B5EF4-FFF2-40B4-BE49-F238E27FC236}">
                <a16:creationId xmlns:a16="http://schemas.microsoft.com/office/drawing/2014/main" id="{F6F9A791-72BF-4CF6-90F2-686B777D2CB7}"/>
              </a:ext>
            </a:extLst>
          </p:cNvPr>
          <p:cNvSpPr>
            <a:spLocks noGrp="1"/>
          </p:cNvSpPr>
          <p:nvPr>
            <p:ph type="sldNum" sz="quarter" idx="12"/>
          </p:nvPr>
        </p:nvSpPr>
        <p:spPr>
          <a:xfrm>
            <a:off x="8139113" y="6356353"/>
            <a:ext cx="2228850" cy="365125"/>
          </a:xfrm>
        </p:spPr>
        <p:txBody>
          <a:bodyPr/>
          <a:lstStyle/>
          <a:p>
            <a:fld id="{36D6C52B-B35D-4819-BB38-B93C26330C57}" type="slidenum">
              <a:rPr lang="en-GB">
                <a:solidFill>
                  <a:srgbClr val="1E5A71"/>
                </a:solidFill>
                <a:latin typeface="Raleway" pitchFamily="2" charset="0"/>
              </a:rPr>
              <a:pPr/>
              <a:t>17</a:t>
            </a:fld>
            <a:endParaRPr lang="en-GB">
              <a:solidFill>
                <a:srgbClr val="1E5A71"/>
              </a:solidFill>
              <a:latin typeface="Raleway" pitchFamily="2" charset="0"/>
            </a:endParaRPr>
          </a:p>
        </p:txBody>
      </p:sp>
    </p:spTree>
    <p:extLst>
      <p:ext uri="{BB962C8B-B14F-4D97-AF65-F5344CB8AC3E}">
        <p14:creationId xmlns:p14="http://schemas.microsoft.com/office/powerpoint/2010/main" val="36397973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0D170-BFF5-EF51-E212-45042D2D842D}"/>
              </a:ext>
              <a:ext uri="{C183D7F6-B498-43B3-948B-1728B52AA6E4}">
                <adec:decorative xmlns:adec="http://schemas.microsoft.com/office/drawing/2017/decorative" val="1"/>
              </a:ext>
            </a:extLst>
          </p:cNvPr>
          <p:cNvSpPr txBox="1">
            <a:spLocks/>
          </p:cNvSpPr>
          <p:nvPr/>
        </p:nvSpPr>
        <p:spPr>
          <a:xfrm>
            <a:off x="1560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b="1">
                <a:solidFill>
                  <a:srgbClr val="4CC9CF"/>
                </a:solidFill>
                <a:latin typeface="Raleway" panose="020B0503030101060003" pitchFamily="34" charset="0"/>
                <a:cs typeface="Arial" panose="020B0604020202020204" pitchFamily="34" charset="0"/>
              </a:rPr>
              <a:t>Tower Hamlets Annual Residents’ Survey 2025 results</a:t>
            </a:r>
            <a:endParaRPr lang="en-US" sz="1400" b="1">
              <a:solidFill>
                <a:srgbClr val="4CC9CF"/>
              </a:solidFill>
              <a:latin typeface="Raleway" panose="020B0503030101060003"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3900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1600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3900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1600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7906" y="438639"/>
            <a:ext cx="964349" cy="807775"/>
          </a:xfrm>
          <a:prstGeom prst="rect">
            <a:avLst/>
          </a:prstGeom>
        </p:spPr>
      </p:pic>
      <p:sp>
        <p:nvSpPr>
          <p:cNvPr id="8" name="Title 1">
            <a:extLst>
              <a:ext uri="{FF2B5EF4-FFF2-40B4-BE49-F238E27FC236}">
                <a16:creationId xmlns:a16="http://schemas.microsoft.com/office/drawing/2014/main" id="{C87EE1D6-FC67-441A-B62B-A0C62B21AC94}"/>
              </a:ext>
            </a:extLst>
          </p:cNvPr>
          <p:cNvSpPr txBox="1">
            <a:spLocks noGrp="1"/>
          </p:cNvSpPr>
          <p:nvPr>
            <p:ph type="title"/>
          </p:nvPr>
        </p:nvSpPr>
        <p:spPr>
          <a:xfrm>
            <a:off x="3913820" y="526296"/>
            <a:ext cx="5799252" cy="656316"/>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2400" b="1">
                <a:solidFill>
                  <a:srgbClr val="319B31"/>
                </a:solidFill>
                <a:latin typeface="Raleway" panose="020B0503030101060003" pitchFamily="34" charset="0"/>
                <a:cs typeface="Arial" panose="020B0604020202020204" pitchFamily="34" charset="0"/>
              </a:rPr>
              <a:t>Residents views of services 2024 to 2025 (% Satisfied)</a:t>
            </a:r>
            <a:endParaRPr lang="en-GB" sz="2000">
              <a:latin typeface="Raleway" panose="020B0503030101060003" pitchFamily="34" charset="0"/>
              <a:cs typeface="Arial" panose="020B0604020202020204" pitchFamily="34" charset="0"/>
            </a:endParaRPr>
          </a:p>
        </p:txBody>
      </p:sp>
      <p:graphicFrame>
        <p:nvGraphicFramePr>
          <p:cNvPr id="4" name="Table 3" descr="Service satisfaction year on year">
            <a:extLst>
              <a:ext uri="{FF2B5EF4-FFF2-40B4-BE49-F238E27FC236}">
                <a16:creationId xmlns:a16="http://schemas.microsoft.com/office/drawing/2014/main" id="{5B2D788F-6CD1-1D33-4237-0DC7EEF43520}"/>
              </a:ext>
            </a:extLst>
          </p:cNvPr>
          <p:cNvGraphicFramePr>
            <a:graphicFrameLocks noGrp="1"/>
          </p:cNvGraphicFramePr>
          <p:nvPr>
            <p:extLst>
              <p:ext uri="{D42A27DB-BD31-4B8C-83A1-F6EECF244321}">
                <p14:modId xmlns:p14="http://schemas.microsoft.com/office/powerpoint/2010/main" val="516892620"/>
              </p:ext>
            </p:extLst>
          </p:nvPr>
        </p:nvGraphicFramePr>
        <p:xfrm>
          <a:off x="1613542" y="1331016"/>
          <a:ext cx="8968713" cy="3926205"/>
        </p:xfrm>
        <a:graphic>
          <a:graphicData uri="http://schemas.openxmlformats.org/drawingml/2006/table">
            <a:tbl>
              <a:tblPr firstRow="1"/>
              <a:tblGrid>
                <a:gridCol w="5004000">
                  <a:extLst>
                    <a:ext uri="{9D8B030D-6E8A-4147-A177-3AD203B41FA5}">
                      <a16:colId xmlns:a16="http://schemas.microsoft.com/office/drawing/2014/main" val="2488604243"/>
                    </a:ext>
                  </a:extLst>
                </a:gridCol>
                <a:gridCol w="622332">
                  <a:extLst>
                    <a:ext uri="{9D8B030D-6E8A-4147-A177-3AD203B41FA5}">
                      <a16:colId xmlns:a16="http://schemas.microsoft.com/office/drawing/2014/main" val="2810551915"/>
                    </a:ext>
                  </a:extLst>
                </a:gridCol>
                <a:gridCol w="622332">
                  <a:extLst>
                    <a:ext uri="{9D8B030D-6E8A-4147-A177-3AD203B41FA5}">
                      <a16:colId xmlns:a16="http://schemas.microsoft.com/office/drawing/2014/main" val="2015751892"/>
                    </a:ext>
                  </a:extLst>
                </a:gridCol>
                <a:gridCol w="1028049">
                  <a:extLst>
                    <a:ext uri="{9D8B030D-6E8A-4147-A177-3AD203B41FA5}">
                      <a16:colId xmlns:a16="http://schemas.microsoft.com/office/drawing/2014/main" val="1961991960"/>
                    </a:ext>
                  </a:extLst>
                </a:gridCol>
                <a:gridCol w="1692000">
                  <a:extLst>
                    <a:ext uri="{9D8B030D-6E8A-4147-A177-3AD203B41FA5}">
                      <a16:colId xmlns:a16="http://schemas.microsoft.com/office/drawing/2014/main" val="1133732126"/>
                    </a:ext>
                  </a:extLst>
                </a:gridCol>
              </a:tblGrid>
              <a:tr h="196651">
                <a:tc>
                  <a:txBody>
                    <a:bodyPr/>
                    <a:lstStyle/>
                    <a:p>
                      <a:pPr marL="0" algn="ctr" defTabSz="914400" rtl="0" eaLnBrk="1" fontAlgn="b" latinLnBrk="0" hangingPunct="1"/>
                      <a:r>
                        <a:rPr lang="en-US" sz="1300" b="1" i="0" u="none" strike="noStrike" kern="1200" dirty="0">
                          <a:solidFill>
                            <a:srgbClr val="1E5A71"/>
                          </a:solidFill>
                          <a:effectLst/>
                          <a:latin typeface="Raleway" pitchFamily="2" charset="0"/>
                          <a:ea typeface="+mn-ea"/>
                          <a:cs typeface="+mn-cs"/>
                        </a:rPr>
                        <a:t>How satisfied or dissatisfied you are overall with...?</a:t>
                      </a:r>
                      <a:endParaRPr lang="en-GB" sz="1300" b="1" i="0" u="none" strike="noStrike" kern="1200" dirty="0">
                        <a:solidFill>
                          <a:srgbClr val="1E5A71"/>
                        </a:solidFill>
                        <a:effectLst/>
                        <a:latin typeface="Raleway" pitchFamily="2"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300" b="1" i="0" u="none" strike="noStrike" kern="1200">
                          <a:solidFill>
                            <a:srgbClr val="1E5A71"/>
                          </a:solidFill>
                          <a:effectLst/>
                          <a:latin typeface="Raleway" pitchFamily="2" charset="0"/>
                          <a:ea typeface="+mn-ea"/>
                          <a:cs typeface="+mn-cs"/>
                        </a:rPr>
                        <a:t>2024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300" b="1" i="0" u="none" strike="noStrike" kern="1200">
                          <a:solidFill>
                            <a:srgbClr val="1E5A71"/>
                          </a:solidFill>
                          <a:effectLst/>
                          <a:latin typeface="Raleway" pitchFamily="2" charset="0"/>
                          <a:ea typeface="+mn-ea"/>
                          <a:cs typeface="+mn-cs"/>
                        </a:rPr>
                        <a:t>2025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300" b="1" i="0" u="none" strike="noStrike" kern="1200">
                          <a:solidFill>
                            <a:srgbClr val="1E5A71"/>
                          </a:solidFill>
                          <a:effectLst/>
                          <a:latin typeface="Raleway" pitchFamily="2" charset="0"/>
                          <a:ea typeface="+mn-ea"/>
                          <a:cs typeface="+mn-cs"/>
                        </a:rPr>
                        <a:t>2024-2025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300" b="1" i="0" u="none" strike="noStrike" kern="1200">
                          <a:solidFill>
                            <a:srgbClr val="1E5A71"/>
                          </a:solidFill>
                          <a:effectLst/>
                          <a:latin typeface="Raleway" pitchFamily="2" charset="0"/>
                          <a:ea typeface="+mn-ea"/>
                          <a:cs typeface="+mn-cs"/>
                        </a:rPr>
                        <a:t>Statistically Significant?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6713189"/>
                  </a:ext>
                </a:extLst>
              </a:tr>
              <a:tr h="100209">
                <a:tc>
                  <a:txBody>
                    <a:bodyPr/>
                    <a:lstStyle/>
                    <a:p>
                      <a:pPr marL="0" algn="ctr" defTabSz="914400" rtl="0" eaLnBrk="1" fontAlgn="b" latinLnBrk="0" hangingPunct="1"/>
                      <a:r>
                        <a:rPr lang="en-GB" sz="1300" b="0" i="0" u="none" strike="noStrike" kern="1200">
                          <a:solidFill>
                            <a:srgbClr val="1E5A71"/>
                          </a:solidFill>
                          <a:effectLst/>
                          <a:latin typeface="Raleway" pitchFamily="2" charset="0"/>
                          <a:ea typeface="+mn-ea"/>
                          <a:cs typeface="+mn-cs"/>
                        </a:rPr>
                        <a:t>Waste collection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300" b="0" i="0" u="none" strike="noStrike" kern="1200">
                          <a:solidFill>
                            <a:srgbClr val="1E5A71"/>
                          </a:solidFill>
                          <a:effectLst/>
                          <a:latin typeface="Raleway" pitchFamily="2" charset="0"/>
                          <a:ea typeface="+mn-ea"/>
                          <a:cs typeface="+mn-cs"/>
                        </a:rPr>
                        <a:t>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300" b="0" i="0" u="none" strike="noStrike" kern="1200">
                          <a:solidFill>
                            <a:srgbClr val="1E5A71"/>
                          </a:solidFill>
                          <a:effectLst/>
                          <a:latin typeface="Raleway" pitchFamily="2" charset="0"/>
                          <a:ea typeface="+mn-ea"/>
                          <a:cs typeface="+mn-cs"/>
                        </a:rPr>
                        <a:t>76%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300" b="0" i="0" u="none" strike="noStrike" kern="1200">
                          <a:solidFill>
                            <a:srgbClr val="1E5A71"/>
                          </a:solidFill>
                          <a:effectLst/>
                          <a:latin typeface="Raleway" pitchFamily="2" charset="0"/>
                          <a:ea typeface="+mn-ea"/>
                          <a:cs typeface="+mn-cs"/>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GB" sz="1300" b="1" i="0" u="none" strike="noStrike" kern="1200">
                          <a:solidFill>
                            <a:srgbClr val="1E5A71"/>
                          </a:solidFill>
                          <a:effectLst/>
                          <a:latin typeface="Raleway" pitchFamily="2" charset="0"/>
                          <a:ea typeface="+mn-ea"/>
                          <a:cs typeface="+mn-cs"/>
                        </a:rPr>
                        <a:t>Is Significant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1448890"/>
                  </a:ext>
                </a:extLst>
              </a:tr>
              <a:tr h="100209">
                <a:tc>
                  <a:txBody>
                    <a:bodyPr/>
                    <a:lstStyle/>
                    <a:p>
                      <a:pPr marL="0" algn="ctr" defTabSz="914400" rtl="0" eaLnBrk="1" fontAlgn="b" latinLnBrk="0" hangingPunct="1"/>
                      <a:r>
                        <a:rPr lang="en-GB" sz="1300" b="0" i="0" u="none" strike="noStrike" kern="1200">
                          <a:solidFill>
                            <a:srgbClr val="1E5A71"/>
                          </a:solidFill>
                          <a:effectLst/>
                          <a:latin typeface="Raleway" pitchFamily="2" charset="0"/>
                          <a:ea typeface="+mn-ea"/>
                          <a:cs typeface="+mn-cs"/>
                        </a:rPr>
                        <a:t>Street cleaning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300" b="0" i="0" u="none" strike="noStrike" kern="1200">
                          <a:solidFill>
                            <a:srgbClr val="1E5A71"/>
                          </a:solidFill>
                          <a:effectLst/>
                          <a:latin typeface="Raleway" pitchFamily="2" charset="0"/>
                          <a:ea typeface="+mn-ea"/>
                          <a:cs typeface="+mn-cs"/>
                        </a:rPr>
                        <a:t>63%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300" b="0" i="0" u="none" strike="noStrike" kern="1200">
                          <a:solidFill>
                            <a:srgbClr val="1E5A71"/>
                          </a:solidFill>
                          <a:effectLst/>
                          <a:latin typeface="Raleway" pitchFamily="2" charset="0"/>
                          <a:ea typeface="+mn-ea"/>
                          <a:cs typeface="+mn-cs"/>
                        </a:rPr>
                        <a:t>71%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300" b="0" i="0" u="none" strike="noStrike" kern="1200">
                          <a:solidFill>
                            <a:srgbClr val="1E5A71"/>
                          </a:solidFill>
                          <a:effectLst/>
                          <a:latin typeface="Raleway" pitchFamily="2" charset="0"/>
                          <a:ea typeface="+mn-ea"/>
                          <a:cs typeface="+mn-cs"/>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GB" sz="1300" b="1" i="0" u="none" strike="noStrike" kern="1200">
                          <a:solidFill>
                            <a:srgbClr val="1E5A71"/>
                          </a:solidFill>
                          <a:effectLst/>
                          <a:latin typeface="Raleway" pitchFamily="2" charset="0"/>
                          <a:ea typeface="+mn-ea"/>
                          <a:cs typeface="+mn-cs"/>
                        </a:rPr>
                        <a:t>Is Significant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35399509"/>
                  </a:ext>
                </a:extLst>
              </a:tr>
              <a:tr h="100209">
                <a:tc>
                  <a:txBody>
                    <a:bodyPr/>
                    <a:lstStyle/>
                    <a:p>
                      <a:pPr marL="0" algn="ctr" defTabSz="914400" rtl="0" eaLnBrk="1" fontAlgn="b" latinLnBrk="0" hangingPunct="1"/>
                      <a:r>
                        <a:rPr lang="en-GB" sz="1300" b="0" i="0" u="none" strike="noStrike" kern="1200">
                          <a:solidFill>
                            <a:srgbClr val="1E5A71"/>
                          </a:solidFill>
                          <a:effectLst/>
                          <a:latin typeface="Raleway" pitchFamily="2" charset="0"/>
                          <a:ea typeface="+mn-ea"/>
                          <a:cs typeface="+mn-cs"/>
                        </a:rPr>
                        <a:t>Street lighting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300" b="0" i="0" u="none" strike="noStrike" kern="1200">
                          <a:solidFill>
                            <a:srgbClr val="1E5A71"/>
                          </a:solidFill>
                          <a:effectLst/>
                          <a:latin typeface="Raleway" pitchFamily="2" charset="0"/>
                          <a:ea typeface="+mn-ea"/>
                          <a:cs typeface="+mn-cs"/>
                        </a:rPr>
                        <a:t>79%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300" b="0" i="0" u="none" strike="noStrike" kern="1200">
                          <a:solidFill>
                            <a:srgbClr val="1E5A71"/>
                          </a:solidFill>
                          <a:effectLst/>
                          <a:latin typeface="Raleway" pitchFamily="2" charset="0"/>
                          <a:ea typeface="+mn-ea"/>
                          <a:cs typeface="+mn-cs"/>
                        </a:rPr>
                        <a:t>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300" b="0" i="0" u="none" strike="noStrike" kern="1200">
                          <a:solidFill>
                            <a:srgbClr val="1E5A71"/>
                          </a:solidFill>
                          <a:effectLst/>
                          <a:latin typeface="Raleway" pitchFamily="2" charset="0"/>
                          <a:ea typeface="+mn-ea"/>
                          <a:cs typeface="+mn-cs"/>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GB" sz="1300" b="0" i="0" u="none" strike="noStrike" kern="1200">
                          <a:solidFill>
                            <a:srgbClr val="1E5A71"/>
                          </a:solidFill>
                          <a:effectLst/>
                          <a:latin typeface="Raleway" pitchFamily="2" charset="0"/>
                          <a:ea typeface="+mn-ea"/>
                          <a:cs typeface="+mn-cs"/>
                        </a:rPr>
                        <a:t>Not significant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8951088"/>
                  </a:ext>
                </a:extLst>
              </a:tr>
              <a:tr h="100209">
                <a:tc>
                  <a:txBody>
                    <a:bodyPr/>
                    <a:lstStyle/>
                    <a:p>
                      <a:pPr marL="0" algn="ctr" defTabSz="914400" rtl="0" eaLnBrk="1" fontAlgn="b" latinLnBrk="0" hangingPunct="1"/>
                      <a:r>
                        <a:rPr lang="en-GB" sz="1300" b="0" i="0" u="none" strike="noStrike" kern="1200">
                          <a:solidFill>
                            <a:srgbClr val="1E5A71"/>
                          </a:solidFill>
                          <a:effectLst/>
                          <a:latin typeface="Raleway" pitchFamily="2" charset="0"/>
                          <a:ea typeface="+mn-ea"/>
                          <a:cs typeface="+mn-cs"/>
                        </a:rPr>
                        <a:t>Parks and green spaces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300" b="0" i="0" u="none" strike="noStrike" kern="1200">
                          <a:solidFill>
                            <a:srgbClr val="1E5A71"/>
                          </a:solidFill>
                          <a:effectLst/>
                          <a:latin typeface="Raleway" pitchFamily="2" charset="0"/>
                          <a:ea typeface="+mn-ea"/>
                          <a:cs typeface="+mn-cs"/>
                        </a:rPr>
                        <a:t>81%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300" b="0" i="0" u="none" strike="noStrike" kern="1200">
                          <a:solidFill>
                            <a:srgbClr val="1E5A71"/>
                          </a:solidFill>
                          <a:effectLst/>
                          <a:latin typeface="Raleway" pitchFamily="2" charset="0"/>
                          <a:ea typeface="+mn-ea"/>
                          <a:cs typeface="+mn-cs"/>
                        </a:rPr>
                        <a:t>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300" b="0" i="0" u="none" strike="noStrike" kern="1200">
                          <a:solidFill>
                            <a:srgbClr val="1E5A71"/>
                          </a:solidFill>
                          <a:effectLst/>
                          <a:latin typeface="Raleway" pitchFamily="2" charset="0"/>
                          <a:ea typeface="+mn-ea"/>
                          <a:cs typeface="+mn-cs"/>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GB" sz="1300" b="0" i="0" u="none" strike="noStrike" kern="1200">
                          <a:solidFill>
                            <a:srgbClr val="1E5A71"/>
                          </a:solidFill>
                          <a:effectLst/>
                          <a:latin typeface="Raleway" pitchFamily="2" charset="0"/>
                          <a:ea typeface="+mn-ea"/>
                          <a:cs typeface="+mn-cs"/>
                        </a:rPr>
                        <a:t>Not significant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0859992"/>
                  </a:ext>
                </a:extLst>
              </a:tr>
              <a:tr h="100209">
                <a:tc>
                  <a:txBody>
                    <a:bodyPr/>
                    <a:lstStyle/>
                    <a:p>
                      <a:pPr marL="0" algn="ctr" defTabSz="914400" rtl="0" eaLnBrk="1" fontAlgn="b" latinLnBrk="0" hangingPunct="1"/>
                      <a:r>
                        <a:rPr lang="en-GB" sz="1300" b="0" i="0" u="none" strike="noStrike" kern="1200">
                          <a:solidFill>
                            <a:srgbClr val="1E5A71"/>
                          </a:solidFill>
                          <a:effectLst/>
                          <a:latin typeface="Raleway" pitchFamily="2" charset="0"/>
                          <a:ea typeface="+mn-ea"/>
                          <a:cs typeface="+mn-cs"/>
                        </a:rPr>
                        <a:t>Sport and leisure services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300" b="0" i="0" u="none" strike="noStrike" kern="1200">
                          <a:solidFill>
                            <a:srgbClr val="1E5A71"/>
                          </a:solidFill>
                          <a:effectLst/>
                          <a:latin typeface="Raleway" pitchFamily="2" charset="0"/>
                          <a:ea typeface="+mn-ea"/>
                          <a:cs typeface="+mn-cs"/>
                        </a:rPr>
                        <a:t>51%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300" b="0" i="0" u="none" strike="noStrike" kern="1200">
                          <a:solidFill>
                            <a:srgbClr val="1E5A71"/>
                          </a:solidFill>
                          <a:effectLst/>
                          <a:latin typeface="Raleway" pitchFamily="2" charset="0"/>
                          <a:ea typeface="+mn-ea"/>
                          <a:cs typeface="+mn-cs"/>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300" b="0" i="0" u="none" strike="noStrike" kern="1200">
                          <a:solidFill>
                            <a:srgbClr val="1E5A71"/>
                          </a:solidFill>
                          <a:effectLst/>
                          <a:latin typeface="Raleway" pitchFamily="2" charset="0"/>
                          <a:ea typeface="+mn-ea"/>
                          <a:cs typeface="+mn-cs"/>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GB" sz="1300" b="0" i="0" u="none" strike="noStrike" kern="1200">
                          <a:solidFill>
                            <a:srgbClr val="1E5A71"/>
                          </a:solidFill>
                          <a:effectLst/>
                          <a:latin typeface="Raleway" pitchFamily="2" charset="0"/>
                          <a:ea typeface="+mn-ea"/>
                          <a:cs typeface="+mn-cs"/>
                        </a:rPr>
                        <a:t>Not significant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2875164"/>
                  </a:ext>
                </a:extLst>
              </a:tr>
              <a:tr h="100209">
                <a:tc>
                  <a:txBody>
                    <a:bodyPr/>
                    <a:lstStyle/>
                    <a:p>
                      <a:pPr marL="0" algn="ctr" defTabSz="914400" rtl="0" eaLnBrk="1" fontAlgn="b" latinLnBrk="0" hangingPunct="1"/>
                      <a:r>
                        <a:rPr lang="en-GB" sz="1300" b="0" i="0" u="none" strike="noStrike" kern="1200">
                          <a:solidFill>
                            <a:srgbClr val="1E5A71"/>
                          </a:solidFill>
                          <a:effectLst/>
                          <a:latin typeface="Raleway" pitchFamily="2" charset="0"/>
                          <a:ea typeface="+mn-ea"/>
                          <a:cs typeface="+mn-cs"/>
                        </a:rPr>
                        <a:t>Idea Stores/libraries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300" b="0" i="0" u="none" strike="noStrike" kern="1200">
                          <a:solidFill>
                            <a:srgbClr val="1E5A71"/>
                          </a:solidFill>
                          <a:effectLst/>
                          <a:latin typeface="Raleway" pitchFamily="2" charset="0"/>
                          <a:ea typeface="+mn-ea"/>
                          <a:cs typeface="+mn-cs"/>
                        </a:rPr>
                        <a:t>57%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300" b="0" i="0" u="none" strike="noStrike" kern="1200">
                          <a:solidFill>
                            <a:srgbClr val="1E5A71"/>
                          </a:solidFill>
                          <a:effectLst/>
                          <a:latin typeface="Raleway" pitchFamily="2" charset="0"/>
                          <a:ea typeface="+mn-ea"/>
                          <a:cs typeface="+mn-cs"/>
                        </a:rPr>
                        <a:t>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300" b="0" i="0" u="none" strike="noStrike" kern="1200">
                          <a:solidFill>
                            <a:srgbClr val="1E5A71"/>
                          </a:solidFill>
                          <a:effectLst/>
                          <a:latin typeface="Raleway" pitchFamily="2" charset="0"/>
                          <a:ea typeface="+mn-ea"/>
                          <a:cs typeface="+mn-cs"/>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GB" sz="1300" b="0" i="0" u="none" strike="noStrike" kern="1200">
                          <a:solidFill>
                            <a:srgbClr val="1E5A71"/>
                          </a:solidFill>
                          <a:effectLst/>
                          <a:latin typeface="Raleway" pitchFamily="2" charset="0"/>
                          <a:ea typeface="+mn-ea"/>
                          <a:cs typeface="+mn-cs"/>
                        </a:rPr>
                        <a:t>Not significant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3969814"/>
                  </a:ext>
                </a:extLst>
              </a:tr>
              <a:tr h="100209">
                <a:tc>
                  <a:txBody>
                    <a:bodyPr/>
                    <a:lstStyle/>
                    <a:p>
                      <a:pPr marL="0" algn="ctr" defTabSz="914400" rtl="0" eaLnBrk="1" fontAlgn="b" latinLnBrk="0" hangingPunct="1"/>
                      <a:r>
                        <a:rPr lang="en-GB" sz="1300" b="0" i="0" u="none" strike="noStrike" kern="1200">
                          <a:solidFill>
                            <a:srgbClr val="1E5A71"/>
                          </a:solidFill>
                          <a:effectLst/>
                          <a:latin typeface="Raleway" pitchFamily="2" charset="0"/>
                          <a:ea typeface="+mn-ea"/>
                          <a:cs typeface="+mn-cs"/>
                        </a:rPr>
                        <a:t>Council Housing (provided by Tower Hamlets Council/ Tower Hamlets Homes)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300" b="0" i="0" u="none" strike="noStrike" kern="1200">
                          <a:solidFill>
                            <a:srgbClr val="1E5A71"/>
                          </a:solidFill>
                          <a:effectLst/>
                          <a:latin typeface="Raleway" pitchFamily="2" charset="0"/>
                          <a:ea typeface="+mn-ea"/>
                          <a:cs typeface="+mn-cs"/>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300" b="0" i="0" u="none" strike="noStrike" kern="1200">
                          <a:solidFill>
                            <a:srgbClr val="1E5A71"/>
                          </a:solidFill>
                          <a:effectLst/>
                          <a:latin typeface="Raleway" pitchFamily="2" charset="0"/>
                          <a:ea typeface="+mn-ea"/>
                          <a:cs typeface="+mn-cs"/>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300" b="0" i="0" u="none" strike="noStrike" kern="1200">
                          <a:solidFill>
                            <a:srgbClr val="1E5A71"/>
                          </a:solidFill>
                          <a:effectLst/>
                          <a:latin typeface="Raleway" pitchFamily="2" charset="0"/>
                          <a:ea typeface="+mn-ea"/>
                          <a:cs typeface="+mn-cs"/>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GB" sz="1300" b="0" i="0" u="none" strike="noStrike" kern="1200">
                          <a:solidFill>
                            <a:srgbClr val="1E5A71"/>
                          </a:solidFill>
                          <a:effectLst/>
                          <a:latin typeface="Raleway" pitchFamily="2" charset="0"/>
                          <a:ea typeface="+mn-ea"/>
                          <a:cs typeface="+mn-cs"/>
                        </a:rPr>
                        <a:t>Not significant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1117779"/>
                  </a:ext>
                </a:extLst>
              </a:tr>
              <a:tr h="100209">
                <a:tc>
                  <a:txBody>
                    <a:bodyPr/>
                    <a:lstStyle/>
                    <a:p>
                      <a:pPr marL="0" algn="ctr" defTabSz="914400" rtl="0" eaLnBrk="1" fontAlgn="b" latinLnBrk="0" hangingPunct="1"/>
                      <a:r>
                        <a:rPr lang="en-GB" sz="1300" b="0" i="0" u="none" strike="noStrike" kern="1200">
                          <a:solidFill>
                            <a:srgbClr val="1E5A71"/>
                          </a:solidFill>
                          <a:effectLst/>
                          <a:latin typeface="Raleway" pitchFamily="2" charset="0"/>
                          <a:ea typeface="+mn-ea"/>
                          <a:cs typeface="+mn-cs"/>
                        </a:rPr>
                        <a:t>Social Housing not provided by Tower Hamlets Council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300" b="0" i="0" u="none" strike="noStrike" kern="1200">
                          <a:solidFill>
                            <a:srgbClr val="1E5A71"/>
                          </a:solidFill>
                          <a:effectLst/>
                          <a:latin typeface="Raleway" pitchFamily="2" charset="0"/>
                          <a:ea typeface="+mn-ea"/>
                          <a:cs typeface="+mn-cs"/>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300" b="0" i="0" u="none" strike="noStrike" kern="1200">
                          <a:solidFill>
                            <a:srgbClr val="1E5A71"/>
                          </a:solidFill>
                          <a:effectLst/>
                          <a:latin typeface="Raleway" pitchFamily="2" charset="0"/>
                          <a:ea typeface="+mn-ea"/>
                          <a:cs typeface="+mn-cs"/>
                        </a:rPr>
                        <a:t>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300" b="0" i="0" u="none" strike="noStrike" kern="1200">
                          <a:solidFill>
                            <a:srgbClr val="1E5A71"/>
                          </a:solidFill>
                          <a:effectLst/>
                          <a:latin typeface="Raleway" pitchFamily="2" charset="0"/>
                          <a:ea typeface="+mn-ea"/>
                          <a:cs typeface="+mn-cs"/>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GB" sz="1300" b="0" i="0" u="none" strike="noStrike" kern="1200">
                          <a:solidFill>
                            <a:srgbClr val="1E5A71"/>
                          </a:solidFill>
                          <a:effectLst/>
                          <a:latin typeface="Raleway" pitchFamily="2" charset="0"/>
                          <a:ea typeface="+mn-ea"/>
                          <a:cs typeface="+mn-cs"/>
                        </a:rPr>
                        <a:t>Not significant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1982568"/>
                  </a:ext>
                </a:extLst>
              </a:tr>
              <a:tr h="100209">
                <a:tc>
                  <a:txBody>
                    <a:bodyPr/>
                    <a:lstStyle/>
                    <a:p>
                      <a:pPr marL="0" algn="ctr" defTabSz="914400" rtl="0" eaLnBrk="1" fontAlgn="b" latinLnBrk="0" hangingPunct="1"/>
                      <a:r>
                        <a:rPr lang="en-GB" sz="1300" b="0" i="0" u="none" strike="noStrike" kern="1200">
                          <a:solidFill>
                            <a:srgbClr val="1E5A71"/>
                          </a:solidFill>
                          <a:effectLst/>
                          <a:latin typeface="Raleway" pitchFamily="2" charset="0"/>
                          <a:ea typeface="+mn-ea"/>
                          <a:cs typeface="+mn-cs"/>
                        </a:rPr>
                        <a:t>Recycling services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300" b="0" i="0" u="none" strike="noStrike" kern="1200">
                          <a:solidFill>
                            <a:srgbClr val="1E5A71"/>
                          </a:solidFill>
                          <a:effectLst/>
                          <a:latin typeface="Raleway" pitchFamily="2" charset="0"/>
                          <a:ea typeface="+mn-ea"/>
                          <a:cs typeface="+mn-cs"/>
                        </a:rPr>
                        <a:t>73%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300" b="0" i="0" u="none" strike="noStrike" kern="1200">
                          <a:solidFill>
                            <a:srgbClr val="1E5A71"/>
                          </a:solidFill>
                          <a:effectLst/>
                          <a:latin typeface="Raleway" pitchFamily="2" charset="0"/>
                          <a:ea typeface="+mn-ea"/>
                          <a:cs typeface="+mn-cs"/>
                        </a:rPr>
                        <a:t>75%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300" b="0" i="0" u="none" strike="noStrike" kern="1200">
                          <a:solidFill>
                            <a:srgbClr val="1E5A71"/>
                          </a:solidFill>
                          <a:effectLst/>
                          <a:latin typeface="Raleway" pitchFamily="2" charset="0"/>
                          <a:ea typeface="+mn-ea"/>
                          <a:cs typeface="+mn-cs"/>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GB" sz="1300" b="0" i="0" u="none" strike="noStrike" kern="1200">
                          <a:solidFill>
                            <a:srgbClr val="1E5A71"/>
                          </a:solidFill>
                          <a:effectLst/>
                          <a:latin typeface="Raleway" pitchFamily="2" charset="0"/>
                          <a:ea typeface="+mn-ea"/>
                          <a:cs typeface="+mn-cs"/>
                        </a:rPr>
                        <a:t>Not significant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5717889"/>
                  </a:ext>
                </a:extLst>
              </a:tr>
              <a:tr h="100209">
                <a:tc>
                  <a:txBody>
                    <a:bodyPr/>
                    <a:lstStyle/>
                    <a:p>
                      <a:pPr marL="0" algn="ctr" defTabSz="914400" rtl="0" eaLnBrk="1" fontAlgn="b" latinLnBrk="0" hangingPunct="1"/>
                      <a:r>
                        <a:rPr lang="en-GB" sz="1300" b="0" i="0" u="none" strike="noStrike" kern="1200">
                          <a:solidFill>
                            <a:srgbClr val="1E5A71"/>
                          </a:solidFill>
                          <a:effectLst/>
                          <a:latin typeface="Raleway" pitchFamily="2" charset="0"/>
                          <a:ea typeface="+mn-ea"/>
                          <a:cs typeface="+mn-cs"/>
                        </a:rPr>
                        <a:t>Policing</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300" b="0" i="0" u="none" strike="noStrike" kern="1200">
                          <a:solidFill>
                            <a:srgbClr val="1E5A71"/>
                          </a:solidFill>
                          <a:effectLst/>
                          <a:latin typeface="Raleway" pitchFamily="2" charset="0"/>
                          <a:ea typeface="+mn-ea"/>
                          <a:cs typeface="+mn-cs"/>
                        </a:rPr>
                        <a:t>52%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300" b="0" i="0" u="none" strike="noStrike" kern="1200">
                          <a:solidFill>
                            <a:srgbClr val="1E5A71"/>
                          </a:solidFill>
                          <a:effectLst/>
                          <a:latin typeface="Raleway" pitchFamily="2" charset="0"/>
                          <a:ea typeface="+mn-ea"/>
                          <a:cs typeface="+mn-cs"/>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300" b="0" i="0" u="none" strike="noStrike" kern="1200">
                          <a:solidFill>
                            <a:srgbClr val="1E5A71"/>
                          </a:solidFill>
                          <a:effectLst/>
                          <a:latin typeface="Raleway" pitchFamily="2" charset="0"/>
                          <a:ea typeface="+mn-ea"/>
                          <a:cs typeface="+mn-cs"/>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GB" sz="1300" b="0" i="0" u="none" strike="noStrike" kern="1200">
                          <a:solidFill>
                            <a:srgbClr val="1E5A71"/>
                          </a:solidFill>
                          <a:effectLst/>
                          <a:latin typeface="Raleway" pitchFamily="2" charset="0"/>
                          <a:ea typeface="+mn-ea"/>
                          <a:cs typeface="+mn-cs"/>
                        </a:rPr>
                        <a:t>Not significant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7445805"/>
                  </a:ext>
                </a:extLst>
              </a:tr>
              <a:tr h="100209">
                <a:tc>
                  <a:txBody>
                    <a:bodyPr/>
                    <a:lstStyle/>
                    <a:p>
                      <a:pPr marL="0" algn="ctr" defTabSz="914400" rtl="0" eaLnBrk="1" fontAlgn="b" latinLnBrk="0" hangingPunct="1"/>
                      <a:r>
                        <a:rPr lang="en-GB" sz="1300" b="0" i="0" u="none" strike="noStrike" kern="1200">
                          <a:solidFill>
                            <a:srgbClr val="1E5A71"/>
                          </a:solidFill>
                          <a:effectLst/>
                          <a:latin typeface="Raleway" pitchFamily="2" charset="0"/>
                          <a:ea typeface="+mn-ea"/>
                          <a:cs typeface="+mn-cs"/>
                        </a:rPr>
                        <a:t>My Council Tax account</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300" b="0" i="0" u="none" strike="noStrike" kern="1200">
                          <a:solidFill>
                            <a:srgbClr val="1E5A71"/>
                          </a:solidFill>
                          <a:effectLst/>
                          <a:latin typeface="Raleway" pitchFamily="2" charset="0"/>
                          <a:ea typeface="+mn-ea"/>
                          <a:cs typeface="+mn-cs"/>
                        </a:rPr>
                        <a:t>68%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300" b="0" i="0" u="none" strike="noStrike" kern="1200">
                          <a:solidFill>
                            <a:srgbClr val="1E5A71"/>
                          </a:solidFill>
                          <a:effectLst/>
                          <a:latin typeface="Raleway" pitchFamily="2" charset="0"/>
                          <a:ea typeface="+mn-ea"/>
                          <a:cs typeface="+mn-cs"/>
                        </a:rPr>
                        <a:t>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300" b="0" i="0" u="none" strike="noStrike" kern="1200">
                          <a:solidFill>
                            <a:srgbClr val="1E5A71"/>
                          </a:solidFill>
                          <a:effectLst/>
                          <a:latin typeface="Raleway" pitchFamily="2" charset="0"/>
                          <a:ea typeface="+mn-ea"/>
                          <a:cs typeface="+mn-cs"/>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GB" sz="1300" b="1" i="0" u="none" strike="noStrike" kern="1200">
                          <a:solidFill>
                            <a:srgbClr val="1E5A71"/>
                          </a:solidFill>
                          <a:effectLst/>
                          <a:latin typeface="Raleway" pitchFamily="2" charset="0"/>
                          <a:ea typeface="+mn-ea"/>
                          <a:cs typeface="+mn-cs"/>
                        </a:rPr>
                        <a:t>Is Significant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1733228"/>
                  </a:ext>
                </a:extLst>
              </a:tr>
              <a:tr h="100209">
                <a:tc>
                  <a:txBody>
                    <a:bodyPr/>
                    <a:lstStyle/>
                    <a:p>
                      <a:pPr marL="0" algn="ctr" defTabSz="914400" rtl="0" eaLnBrk="1" fontAlgn="b" latinLnBrk="0" hangingPunct="1"/>
                      <a:r>
                        <a:rPr lang="en-GB" sz="1300" b="0" i="0" u="none" strike="noStrike" kern="1200">
                          <a:solidFill>
                            <a:srgbClr val="1E5A71"/>
                          </a:solidFill>
                          <a:effectLst/>
                          <a:latin typeface="Raleway" pitchFamily="2" charset="0"/>
                          <a:ea typeface="+mn-ea"/>
                          <a:cs typeface="+mn-cs"/>
                        </a:rPr>
                        <a:t>Parking services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300" b="0" i="0" u="none" strike="noStrike" kern="1200">
                          <a:solidFill>
                            <a:srgbClr val="1E5A71"/>
                          </a:solidFill>
                          <a:effectLst/>
                          <a:latin typeface="Raleway" pitchFamily="2" charset="0"/>
                          <a:ea typeface="+mn-ea"/>
                          <a:cs typeface="+mn-cs"/>
                        </a:rPr>
                        <a:t>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300" b="0" i="0" u="none" strike="noStrike" kern="1200">
                          <a:solidFill>
                            <a:srgbClr val="1E5A71"/>
                          </a:solidFill>
                          <a:effectLst/>
                          <a:latin typeface="Raleway" pitchFamily="2" charset="0"/>
                          <a:ea typeface="+mn-ea"/>
                          <a:cs typeface="+mn-cs"/>
                        </a:rPr>
                        <a:t>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300" b="0" i="0" u="none" strike="noStrike" kern="1200">
                          <a:solidFill>
                            <a:srgbClr val="1E5A71"/>
                          </a:solidFill>
                          <a:effectLst/>
                          <a:latin typeface="Raleway" pitchFamily="2" charset="0"/>
                          <a:ea typeface="+mn-ea"/>
                          <a:cs typeface="+mn-cs"/>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GB" sz="1300" b="1" i="0" u="none" strike="noStrike" kern="1200">
                          <a:solidFill>
                            <a:srgbClr val="1E5A71"/>
                          </a:solidFill>
                          <a:effectLst/>
                          <a:latin typeface="Raleway" pitchFamily="2" charset="0"/>
                          <a:ea typeface="+mn-ea"/>
                          <a:cs typeface="+mn-cs"/>
                        </a:rPr>
                        <a:t>Is Significant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35723074"/>
                  </a:ext>
                </a:extLst>
              </a:tr>
              <a:tr h="100209">
                <a:tc>
                  <a:txBody>
                    <a:bodyPr/>
                    <a:lstStyle/>
                    <a:p>
                      <a:pPr marL="0" algn="ctr" defTabSz="914400" rtl="0" eaLnBrk="1" fontAlgn="b" latinLnBrk="0" hangingPunct="1"/>
                      <a:r>
                        <a:rPr lang="en-GB" sz="1300" b="0" i="0" u="none" strike="noStrike" kern="1200">
                          <a:solidFill>
                            <a:srgbClr val="1E5A71"/>
                          </a:solidFill>
                          <a:effectLst/>
                          <a:latin typeface="Raleway" pitchFamily="2" charset="0"/>
                          <a:ea typeface="+mn-ea"/>
                          <a:cs typeface="+mn-cs"/>
                        </a:rPr>
                        <a:t>Local health services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300" b="0" i="0" u="none" strike="noStrike" kern="1200">
                          <a:solidFill>
                            <a:srgbClr val="1E5A71"/>
                          </a:solidFill>
                          <a:effectLst/>
                          <a:latin typeface="Raleway" pitchFamily="2" charset="0"/>
                          <a:ea typeface="+mn-ea"/>
                          <a:cs typeface="+mn-cs"/>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300" b="0" i="0" u="none" strike="noStrike" kern="1200">
                          <a:solidFill>
                            <a:srgbClr val="1E5A71"/>
                          </a:solidFill>
                          <a:effectLst/>
                          <a:latin typeface="Raleway" pitchFamily="2" charset="0"/>
                          <a:ea typeface="+mn-ea"/>
                          <a:cs typeface="+mn-cs"/>
                        </a:rPr>
                        <a:t>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300" b="0" i="0" u="none" strike="noStrike" kern="1200">
                          <a:solidFill>
                            <a:srgbClr val="1E5A71"/>
                          </a:solidFill>
                          <a:effectLst/>
                          <a:latin typeface="Raleway" pitchFamily="2" charset="0"/>
                          <a:ea typeface="+mn-ea"/>
                          <a:cs typeface="+mn-cs"/>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GB" sz="1300" b="1" i="0" u="none" strike="noStrike" kern="1200">
                          <a:solidFill>
                            <a:srgbClr val="1E5A71"/>
                          </a:solidFill>
                          <a:effectLst/>
                          <a:latin typeface="Raleway" pitchFamily="2" charset="0"/>
                          <a:ea typeface="+mn-ea"/>
                          <a:cs typeface="+mn-cs"/>
                        </a:rPr>
                        <a:t>Is Significant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9546007"/>
                  </a:ext>
                </a:extLst>
              </a:tr>
              <a:tr h="100209">
                <a:tc>
                  <a:txBody>
                    <a:bodyPr/>
                    <a:lstStyle/>
                    <a:p>
                      <a:pPr marL="0" algn="ctr" defTabSz="914400" rtl="0" eaLnBrk="1" fontAlgn="b" latinLnBrk="0" hangingPunct="1"/>
                      <a:r>
                        <a:rPr lang="en-GB" sz="1300" b="0" i="0" u="none" strike="noStrike" kern="1200">
                          <a:solidFill>
                            <a:srgbClr val="1E5A71"/>
                          </a:solidFill>
                          <a:effectLst/>
                          <a:latin typeface="Raleway" pitchFamily="2" charset="0"/>
                          <a:ea typeface="+mn-ea"/>
                          <a:cs typeface="+mn-cs"/>
                        </a:rPr>
                        <a:t>Housing benefit service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300" b="0" i="0" u="none" strike="noStrike" kern="1200">
                          <a:solidFill>
                            <a:srgbClr val="1E5A71"/>
                          </a:solidFill>
                          <a:effectLst/>
                          <a:latin typeface="Raleway" pitchFamily="2" charset="0"/>
                          <a:ea typeface="+mn-ea"/>
                          <a:cs typeface="+mn-cs"/>
                        </a:rPr>
                        <a:t>42%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300" b="0" i="0" u="none" strike="noStrike" kern="1200">
                          <a:solidFill>
                            <a:srgbClr val="1E5A71"/>
                          </a:solidFill>
                          <a:effectLst/>
                          <a:latin typeface="Raleway" pitchFamily="2" charset="0"/>
                          <a:ea typeface="+mn-ea"/>
                          <a:cs typeface="+mn-cs"/>
                        </a:rPr>
                        <a:t>41%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300" b="0" i="0" u="none" strike="noStrike" kern="1200">
                          <a:solidFill>
                            <a:srgbClr val="1E5A71"/>
                          </a:solidFill>
                          <a:effectLst/>
                          <a:latin typeface="Raleway" pitchFamily="2" charset="0"/>
                          <a:ea typeface="+mn-ea"/>
                          <a:cs typeface="+mn-cs"/>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GB" sz="1300" b="0" i="0" u="none" strike="noStrike" kern="1200">
                          <a:solidFill>
                            <a:srgbClr val="1E5A71"/>
                          </a:solidFill>
                          <a:effectLst/>
                          <a:latin typeface="Raleway" pitchFamily="2" charset="0"/>
                          <a:ea typeface="+mn-ea"/>
                          <a:cs typeface="+mn-cs"/>
                        </a:rPr>
                        <a:t>Not significant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333599"/>
                  </a:ext>
                </a:extLst>
              </a:tr>
              <a:tr h="100209">
                <a:tc>
                  <a:txBody>
                    <a:bodyPr/>
                    <a:lstStyle/>
                    <a:p>
                      <a:pPr marL="0" algn="ctr" defTabSz="914400" rtl="0" eaLnBrk="1" fontAlgn="b" latinLnBrk="0" hangingPunct="1"/>
                      <a:r>
                        <a:rPr lang="en-GB" sz="1300" b="0" i="0" u="none" strike="noStrike" kern="1200">
                          <a:solidFill>
                            <a:srgbClr val="1E5A71"/>
                          </a:solidFill>
                          <a:effectLst/>
                          <a:latin typeface="Raleway" pitchFamily="2" charset="0"/>
                          <a:ea typeface="+mn-ea"/>
                          <a:cs typeface="+mn-cs"/>
                        </a:rPr>
                        <a:t>Pest control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300" b="0" i="0" u="none" strike="noStrike" kern="1200">
                          <a:solidFill>
                            <a:srgbClr val="1E5A71"/>
                          </a:solidFill>
                          <a:effectLst/>
                          <a:latin typeface="Raleway" pitchFamily="2" charset="0"/>
                          <a:ea typeface="+mn-ea"/>
                          <a:cs typeface="+mn-cs"/>
                        </a:rPr>
                        <a:t>46%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300" b="0" i="0" u="none" strike="noStrike" kern="1200">
                          <a:solidFill>
                            <a:srgbClr val="1E5A71"/>
                          </a:solidFill>
                          <a:effectLst/>
                          <a:latin typeface="Raleway" pitchFamily="2" charset="0"/>
                          <a:ea typeface="+mn-ea"/>
                          <a:cs typeface="+mn-cs"/>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300" b="0" i="0" u="none" strike="noStrike" kern="1200">
                          <a:solidFill>
                            <a:srgbClr val="1E5A71"/>
                          </a:solidFill>
                          <a:effectLst/>
                          <a:latin typeface="Raleway" pitchFamily="2" charset="0"/>
                          <a:ea typeface="+mn-ea"/>
                          <a:cs typeface="+mn-cs"/>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GB" sz="1300" b="1" i="0" u="none" strike="noStrike" kern="1200">
                          <a:solidFill>
                            <a:srgbClr val="1E5A71"/>
                          </a:solidFill>
                          <a:effectLst/>
                          <a:latin typeface="Raleway" pitchFamily="2" charset="0"/>
                          <a:ea typeface="+mn-ea"/>
                          <a:cs typeface="+mn-cs"/>
                        </a:rPr>
                        <a:t>Is Significant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7508194"/>
                  </a:ext>
                </a:extLst>
              </a:tr>
              <a:tr h="100209">
                <a:tc>
                  <a:txBody>
                    <a:bodyPr/>
                    <a:lstStyle/>
                    <a:p>
                      <a:pPr marL="0" algn="ctr" defTabSz="914400" rtl="0" eaLnBrk="1" fontAlgn="b" latinLnBrk="0" hangingPunct="1"/>
                      <a:r>
                        <a:rPr lang="en-GB" sz="1300" b="0" i="0" u="none" strike="noStrike" kern="1200">
                          <a:solidFill>
                            <a:srgbClr val="1E5A71"/>
                          </a:solidFill>
                          <a:effectLst/>
                          <a:latin typeface="Raleway" pitchFamily="2" charset="0"/>
                          <a:ea typeface="+mn-ea"/>
                          <a:cs typeface="+mn-cs"/>
                        </a:rPr>
                        <a:t>Services and support for older people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300" b="0" i="0" u="none" strike="noStrike" kern="1200">
                          <a:solidFill>
                            <a:srgbClr val="1E5A71"/>
                          </a:solidFill>
                          <a:effectLst/>
                          <a:latin typeface="Raleway" pitchFamily="2" charset="0"/>
                          <a:ea typeface="+mn-ea"/>
                          <a:cs typeface="+mn-cs"/>
                        </a:rPr>
                        <a:t>35%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300" b="0" i="0" u="none" strike="noStrike" kern="1200">
                          <a:solidFill>
                            <a:srgbClr val="1E5A71"/>
                          </a:solidFill>
                          <a:effectLst/>
                          <a:latin typeface="Raleway" pitchFamily="2" charset="0"/>
                          <a:ea typeface="+mn-ea"/>
                          <a:cs typeface="+mn-cs"/>
                        </a:rPr>
                        <a:t>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300" b="0" i="0" u="none" strike="noStrike" kern="1200">
                          <a:solidFill>
                            <a:srgbClr val="1E5A71"/>
                          </a:solidFill>
                          <a:effectLst/>
                          <a:latin typeface="Raleway" pitchFamily="2" charset="0"/>
                          <a:ea typeface="+mn-ea"/>
                          <a:cs typeface="+mn-cs"/>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GB" sz="1300" b="1" i="0" u="none" strike="noStrike" kern="1200" dirty="0">
                          <a:solidFill>
                            <a:srgbClr val="1E5A71"/>
                          </a:solidFill>
                          <a:effectLst/>
                          <a:latin typeface="Raleway" pitchFamily="2" charset="0"/>
                          <a:ea typeface="+mn-ea"/>
                          <a:cs typeface="+mn-cs"/>
                        </a:rPr>
                        <a:t>Is Significant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0518656"/>
                  </a:ext>
                </a:extLst>
              </a:tr>
            </a:tbl>
          </a:graphicData>
        </a:graphic>
      </p:graphicFrame>
      <p:sp>
        <p:nvSpPr>
          <p:cNvPr id="11" name="Content Placeholder 2">
            <a:extLst>
              <a:ext uri="{FF2B5EF4-FFF2-40B4-BE49-F238E27FC236}">
                <a16:creationId xmlns:a16="http://schemas.microsoft.com/office/drawing/2014/main" id="{AD977D9B-B3B9-41A2-B3B3-E2EF1AA392B2}"/>
              </a:ext>
            </a:extLst>
          </p:cNvPr>
          <p:cNvSpPr txBox="1">
            <a:spLocks/>
          </p:cNvSpPr>
          <p:nvPr/>
        </p:nvSpPr>
        <p:spPr>
          <a:xfrm>
            <a:off x="1349418" y="5762960"/>
            <a:ext cx="9018587" cy="807776"/>
          </a:xfrm>
          <a:prstGeom prst="rect">
            <a:avLst/>
          </a:prstGeom>
        </p:spPr>
        <p:txBody>
          <a:bodyPr vert="horz" wrap="square" lIns="74295" tIns="37148" rIns="74295" bIns="37148" numCol="1" spcCol="252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600">
                <a:solidFill>
                  <a:srgbClr val="1E5A71"/>
                </a:solidFill>
                <a:latin typeface="Raleway" panose="020B0503030101060003"/>
                <a:ea typeface="Calibri" panose="020F0502020204030204" pitchFamily="34" charset="0"/>
                <a:cs typeface="Calibri" panose="020F0502020204030204" pitchFamily="34" charset="0"/>
              </a:rPr>
              <a:t>Both waste collection and street cleaning saw statistically significant increases in the percentage of residents reporting they were satisfied with them, up seven and eight points respectively. Satisfaction with local health services rose five points.</a:t>
            </a:r>
          </a:p>
        </p:txBody>
      </p:sp>
      <p:sp>
        <p:nvSpPr>
          <p:cNvPr id="20" name="Slide Number Placeholder 4">
            <a:extLst>
              <a:ext uri="{FF2B5EF4-FFF2-40B4-BE49-F238E27FC236}">
                <a16:creationId xmlns:a16="http://schemas.microsoft.com/office/drawing/2014/main" id="{F6F9A791-72BF-4CF6-90F2-686B777D2CB7}"/>
              </a:ext>
            </a:extLst>
          </p:cNvPr>
          <p:cNvSpPr>
            <a:spLocks noGrp="1"/>
          </p:cNvSpPr>
          <p:nvPr>
            <p:ph type="sldNum" sz="quarter" idx="12"/>
          </p:nvPr>
        </p:nvSpPr>
        <p:spPr>
          <a:xfrm>
            <a:off x="8139113" y="6356353"/>
            <a:ext cx="2228850" cy="365125"/>
          </a:xfrm>
        </p:spPr>
        <p:txBody>
          <a:bodyPr/>
          <a:lstStyle/>
          <a:p>
            <a:fld id="{36D6C52B-B35D-4819-BB38-B93C26330C57}" type="slidenum">
              <a:rPr lang="en-GB">
                <a:solidFill>
                  <a:srgbClr val="1E5A71"/>
                </a:solidFill>
                <a:latin typeface="Raleway" pitchFamily="2" charset="0"/>
              </a:rPr>
              <a:pPr/>
              <a:t>18</a:t>
            </a:fld>
            <a:endParaRPr lang="en-GB">
              <a:solidFill>
                <a:srgbClr val="1E5A71"/>
              </a:solidFill>
              <a:latin typeface="Raleway" pitchFamily="2" charset="0"/>
            </a:endParaRPr>
          </a:p>
        </p:txBody>
      </p:sp>
    </p:spTree>
    <p:extLst>
      <p:ext uri="{BB962C8B-B14F-4D97-AF65-F5344CB8AC3E}">
        <p14:creationId xmlns:p14="http://schemas.microsoft.com/office/powerpoint/2010/main" val="24445934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0D170-BFF5-EF51-E212-45042D2D842D}"/>
              </a:ext>
              <a:ext uri="{C183D7F6-B498-43B3-948B-1728B52AA6E4}">
                <adec:decorative xmlns:adec="http://schemas.microsoft.com/office/drawing/2017/decorative" val="1"/>
              </a:ext>
            </a:extLst>
          </p:cNvPr>
          <p:cNvSpPr txBox="1">
            <a:spLocks/>
          </p:cNvSpPr>
          <p:nvPr/>
        </p:nvSpPr>
        <p:spPr>
          <a:xfrm>
            <a:off x="1560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b="1">
                <a:solidFill>
                  <a:srgbClr val="4CC9CF"/>
                </a:solidFill>
                <a:latin typeface="Raleway" panose="020B0503030101060003" pitchFamily="34" charset="0"/>
                <a:cs typeface="Arial" panose="020B0604020202020204" pitchFamily="34" charset="0"/>
              </a:rPr>
              <a:t>Tower Hamlets Annual Residents’ Survey 2025 results</a:t>
            </a:r>
            <a:endParaRPr lang="en-US" sz="1400" b="1">
              <a:solidFill>
                <a:srgbClr val="4CC9CF"/>
              </a:solidFill>
              <a:latin typeface="Raleway" panose="020B0503030101060003"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3900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1600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3900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1600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7906" y="438639"/>
            <a:ext cx="964349" cy="807775"/>
          </a:xfrm>
          <a:prstGeom prst="rect">
            <a:avLst/>
          </a:prstGeom>
        </p:spPr>
      </p:pic>
      <p:sp>
        <p:nvSpPr>
          <p:cNvPr id="8" name="Title 1">
            <a:extLst>
              <a:ext uri="{FF2B5EF4-FFF2-40B4-BE49-F238E27FC236}">
                <a16:creationId xmlns:a16="http://schemas.microsoft.com/office/drawing/2014/main" id="{C87EE1D6-FC67-441A-B62B-A0C62B21AC94}"/>
              </a:ext>
            </a:extLst>
          </p:cNvPr>
          <p:cNvSpPr txBox="1">
            <a:spLocks noGrp="1"/>
          </p:cNvSpPr>
          <p:nvPr>
            <p:ph type="title"/>
          </p:nvPr>
        </p:nvSpPr>
        <p:spPr>
          <a:xfrm>
            <a:off x="3913820" y="526296"/>
            <a:ext cx="5799252" cy="656316"/>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2400" b="1">
                <a:solidFill>
                  <a:srgbClr val="319B31"/>
                </a:solidFill>
                <a:latin typeface="Raleway" panose="020B0503030101060003" pitchFamily="34" charset="0"/>
                <a:cs typeface="Arial" panose="020B0604020202020204" pitchFamily="34" charset="0"/>
              </a:rPr>
              <a:t>Users views of services in 2025</a:t>
            </a:r>
            <a:br>
              <a:rPr lang="en-GB" sz="2400" b="1">
                <a:solidFill>
                  <a:srgbClr val="319B31"/>
                </a:solidFill>
                <a:latin typeface="Raleway" panose="020B0503030101060003" pitchFamily="34" charset="0"/>
                <a:cs typeface="Arial" panose="020B0604020202020204" pitchFamily="34" charset="0"/>
              </a:rPr>
            </a:br>
            <a:r>
              <a:rPr lang="en-GB" sz="1600" b="1">
                <a:solidFill>
                  <a:srgbClr val="319B31"/>
                </a:solidFill>
                <a:latin typeface="Raleway" panose="020B0503030101060003" pitchFamily="34" charset="0"/>
                <a:cs typeface="Arial" panose="020B0604020202020204" pitchFamily="34" charset="0"/>
              </a:rPr>
              <a:t>(those who said they are users in the ARS)</a:t>
            </a:r>
            <a:endParaRPr lang="en-GB" sz="2000">
              <a:latin typeface="Raleway" panose="020B0503030101060003" pitchFamily="34" charset="0"/>
              <a:cs typeface="Arial" panose="020B0604020202020204" pitchFamily="34" charset="0"/>
            </a:endParaRPr>
          </a:p>
        </p:txBody>
      </p:sp>
      <p:graphicFrame>
        <p:nvGraphicFramePr>
          <p:cNvPr id="4" name="Table 3" descr="Users satisfaction with services">
            <a:extLst>
              <a:ext uri="{FF2B5EF4-FFF2-40B4-BE49-F238E27FC236}">
                <a16:creationId xmlns:a16="http://schemas.microsoft.com/office/drawing/2014/main" id="{5B2D788F-6CD1-1D33-4237-0DC7EEF43520}"/>
              </a:ext>
            </a:extLst>
          </p:cNvPr>
          <p:cNvGraphicFramePr>
            <a:graphicFrameLocks noGrp="1"/>
          </p:cNvGraphicFramePr>
          <p:nvPr>
            <p:extLst>
              <p:ext uri="{D42A27DB-BD31-4B8C-83A1-F6EECF244321}">
                <p14:modId xmlns:p14="http://schemas.microsoft.com/office/powerpoint/2010/main" val="1050052334"/>
              </p:ext>
            </p:extLst>
          </p:nvPr>
        </p:nvGraphicFramePr>
        <p:xfrm>
          <a:off x="1600242" y="1321597"/>
          <a:ext cx="8999999" cy="4127817"/>
        </p:xfrm>
        <a:graphic>
          <a:graphicData uri="http://schemas.openxmlformats.org/drawingml/2006/table">
            <a:tbl>
              <a:tblPr firstRow="1"/>
              <a:tblGrid>
                <a:gridCol w="5004409">
                  <a:extLst>
                    <a:ext uri="{9D8B030D-6E8A-4147-A177-3AD203B41FA5}">
                      <a16:colId xmlns:a16="http://schemas.microsoft.com/office/drawing/2014/main" val="2488604243"/>
                    </a:ext>
                  </a:extLst>
                </a:gridCol>
                <a:gridCol w="832710">
                  <a:extLst>
                    <a:ext uri="{9D8B030D-6E8A-4147-A177-3AD203B41FA5}">
                      <a16:colId xmlns:a16="http://schemas.microsoft.com/office/drawing/2014/main" val="3250608730"/>
                    </a:ext>
                  </a:extLst>
                </a:gridCol>
                <a:gridCol w="1497460">
                  <a:extLst>
                    <a:ext uri="{9D8B030D-6E8A-4147-A177-3AD203B41FA5}">
                      <a16:colId xmlns:a16="http://schemas.microsoft.com/office/drawing/2014/main" val="2718810273"/>
                    </a:ext>
                  </a:extLst>
                </a:gridCol>
                <a:gridCol w="999252">
                  <a:extLst>
                    <a:ext uri="{9D8B030D-6E8A-4147-A177-3AD203B41FA5}">
                      <a16:colId xmlns:a16="http://schemas.microsoft.com/office/drawing/2014/main" val="2810551915"/>
                    </a:ext>
                  </a:extLst>
                </a:gridCol>
                <a:gridCol w="666168">
                  <a:extLst>
                    <a:ext uri="{9D8B030D-6E8A-4147-A177-3AD203B41FA5}">
                      <a16:colId xmlns:a16="http://schemas.microsoft.com/office/drawing/2014/main" val="1961991960"/>
                    </a:ext>
                  </a:extLst>
                </a:gridCol>
              </a:tblGrid>
              <a:tr h="143894">
                <a:tc>
                  <a:txBody>
                    <a:bodyPr/>
                    <a:lstStyle/>
                    <a:p>
                      <a:pPr marL="0" algn="ctr" defTabSz="914400" rtl="0" eaLnBrk="1" fontAlgn="b" latinLnBrk="0" hangingPunct="1"/>
                      <a:r>
                        <a:rPr lang="en-US" sz="1300" b="1" i="0" u="none" strike="noStrike" kern="1200" dirty="0">
                          <a:solidFill>
                            <a:srgbClr val="1E5A71"/>
                          </a:solidFill>
                          <a:effectLst/>
                          <a:latin typeface="Raleway" pitchFamily="2" charset="0"/>
                          <a:ea typeface="+mn-ea"/>
                          <a:cs typeface="+mn-cs"/>
                        </a:rPr>
                        <a:t>How satisfied or dissatisfied you are overall with...?</a:t>
                      </a:r>
                      <a:endParaRPr lang="en-GB" sz="1300" b="1" i="0" u="none" strike="noStrike" kern="1200" dirty="0">
                        <a:solidFill>
                          <a:srgbClr val="1E5A71"/>
                        </a:solidFill>
                        <a:effectLst/>
                        <a:latin typeface="Raleway" pitchFamily="2"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300" b="1" i="0" u="none" strike="noStrike" kern="1200">
                          <a:solidFill>
                            <a:srgbClr val="1E5A71"/>
                          </a:solidFill>
                          <a:effectLst/>
                          <a:latin typeface="Raleway" pitchFamily="2" charset="0"/>
                          <a:ea typeface="+mn-ea"/>
                          <a:cs typeface="+mn-cs"/>
                        </a:rPr>
                        <a:t>Satisfied</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300" b="1" i="0" u="none" strike="noStrike" kern="1200">
                          <a:solidFill>
                            <a:srgbClr val="1E5A71"/>
                          </a:solidFill>
                          <a:effectLst/>
                          <a:latin typeface="Raleway" pitchFamily="2" charset="0"/>
                          <a:ea typeface="+mn-ea"/>
                          <a:cs typeface="+mn-cs"/>
                        </a:rPr>
                        <a:t>Neither satisfied nor dissatisfied</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300" b="1" i="0" u="none" strike="noStrike" kern="1200">
                          <a:solidFill>
                            <a:srgbClr val="1E5A71"/>
                          </a:solidFill>
                          <a:effectLst/>
                          <a:latin typeface="Raleway" pitchFamily="2" charset="0"/>
                          <a:ea typeface="+mn-ea"/>
                          <a:cs typeface="+mn-cs"/>
                        </a:rPr>
                        <a:t>Dissatisfied</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300" b="1" i="0" u="none" strike="noStrike" kern="1200">
                          <a:solidFill>
                            <a:srgbClr val="1E5A71"/>
                          </a:solidFill>
                          <a:effectLst/>
                          <a:latin typeface="Raleway" pitchFamily="2" charset="0"/>
                          <a:ea typeface="+mn-ea"/>
                          <a:cs typeface="+mn-cs"/>
                        </a:rPr>
                        <a:t>Don't know</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96713189"/>
                  </a:ext>
                </a:extLst>
              </a:tr>
              <a:tr h="55065">
                <a:tc>
                  <a:txBody>
                    <a:bodyPr/>
                    <a:lstStyle/>
                    <a:p>
                      <a:pPr marL="0" algn="ctr" defTabSz="914400" rtl="0" eaLnBrk="1" fontAlgn="b" latinLnBrk="0" hangingPunct="1"/>
                      <a:r>
                        <a:rPr lang="en-GB" sz="1300" b="0" i="0" u="none" strike="noStrike" kern="1200">
                          <a:solidFill>
                            <a:srgbClr val="1E5A71"/>
                          </a:solidFill>
                          <a:effectLst/>
                          <a:latin typeface="Raleway" pitchFamily="2" charset="0"/>
                          <a:ea typeface="+mn-ea"/>
                          <a:cs typeface="+mn-cs"/>
                        </a:rPr>
                        <a:t>Waste collection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buNone/>
                      </a:pPr>
                      <a:r>
                        <a:rPr lang="en-GB" sz="1300" b="0" i="0" u="none" strike="noStrike" kern="1200">
                          <a:solidFill>
                            <a:srgbClr val="1E5A71"/>
                          </a:solidFill>
                          <a:effectLst/>
                          <a:latin typeface="Raleway" pitchFamily="2" charset="0"/>
                          <a:ea typeface="+mn-ea"/>
                          <a:cs typeface="+mn-cs"/>
                        </a:rPr>
                        <a:t>10%</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1448890"/>
                  </a:ext>
                </a:extLst>
              </a:tr>
              <a:tr h="55065">
                <a:tc>
                  <a:txBody>
                    <a:bodyPr/>
                    <a:lstStyle/>
                    <a:p>
                      <a:pPr marL="0" algn="ctr" defTabSz="914400" rtl="0" eaLnBrk="1" fontAlgn="b" latinLnBrk="0" hangingPunct="1"/>
                      <a:r>
                        <a:rPr lang="en-GB" sz="1300" b="0" i="0" u="none" strike="noStrike" kern="1200">
                          <a:solidFill>
                            <a:srgbClr val="1E5A71"/>
                          </a:solidFill>
                          <a:effectLst/>
                          <a:latin typeface="Raleway" pitchFamily="2" charset="0"/>
                          <a:ea typeface="+mn-ea"/>
                          <a:cs typeface="+mn-cs"/>
                        </a:rPr>
                        <a:t>Parks and green spaces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0859992"/>
                  </a:ext>
                </a:extLst>
              </a:tr>
              <a:tr h="55065">
                <a:tc>
                  <a:txBody>
                    <a:bodyPr/>
                    <a:lstStyle/>
                    <a:p>
                      <a:pPr marL="0" algn="ctr" defTabSz="914400" rtl="0" eaLnBrk="1" fontAlgn="b" latinLnBrk="0" hangingPunct="1"/>
                      <a:r>
                        <a:rPr lang="en-GB" sz="1300" b="0" i="0" u="none" strike="noStrike" kern="1200">
                          <a:solidFill>
                            <a:srgbClr val="1E5A71"/>
                          </a:solidFill>
                          <a:effectLst/>
                          <a:latin typeface="Raleway" pitchFamily="2" charset="0"/>
                          <a:ea typeface="+mn-ea"/>
                          <a:cs typeface="+mn-cs"/>
                        </a:rPr>
                        <a:t>Sport and leisure services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76%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52875164"/>
                  </a:ext>
                </a:extLst>
              </a:tr>
              <a:tr h="55065">
                <a:tc>
                  <a:txBody>
                    <a:bodyPr/>
                    <a:lstStyle/>
                    <a:p>
                      <a:pPr marL="0" algn="ctr" defTabSz="914400" rtl="0" eaLnBrk="1" fontAlgn="b" latinLnBrk="0" hangingPunct="1"/>
                      <a:r>
                        <a:rPr lang="en-GB" sz="1300" b="0" i="0" u="none" strike="noStrike" kern="1200">
                          <a:solidFill>
                            <a:srgbClr val="1E5A71"/>
                          </a:solidFill>
                          <a:effectLst/>
                          <a:latin typeface="Raleway" pitchFamily="2" charset="0"/>
                          <a:ea typeface="+mn-ea"/>
                          <a:cs typeface="+mn-cs"/>
                        </a:rPr>
                        <a:t>Idea Stores/libraries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12%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83969814"/>
                  </a:ext>
                </a:extLst>
              </a:tr>
              <a:tr h="55065">
                <a:tc>
                  <a:txBody>
                    <a:bodyPr/>
                    <a:lstStyle/>
                    <a:p>
                      <a:pPr marL="0" algn="ctr" defTabSz="914400" rtl="0" eaLnBrk="1" fontAlgn="b" latinLnBrk="0" hangingPunct="1"/>
                      <a:r>
                        <a:rPr lang="en-GB" sz="1300" b="0" i="0" u="none" strike="noStrike" kern="1200">
                          <a:solidFill>
                            <a:srgbClr val="1E5A71"/>
                          </a:solidFill>
                          <a:effectLst/>
                          <a:latin typeface="Raleway" pitchFamily="2" charset="0"/>
                          <a:ea typeface="+mn-ea"/>
                          <a:cs typeface="+mn-cs"/>
                        </a:rPr>
                        <a:t>Council Housing (provided by Tower Hamlets Council/ Tower Hamlets Homes)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1117779"/>
                  </a:ext>
                </a:extLst>
              </a:tr>
              <a:tr h="55065">
                <a:tc>
                  <a:txBody>
                    <a:bodyPr/>
                    <a:lstStyle/>
                    <a:p>
                      <a:pPr marL="0" algn="ctr" defTabSz="914400" rtl="0" eaLnBrk="1" fontAlgn="b" latinLnBrk="0" hangingPunct="1"/>
                      <a:r>
                        <a:rPr lang="en-GB" sz="1300" b="0" i="0" u="none" strike="noStrike" kern="1200">
                          <a:solidFill>
                            <a:srgbClr val="1E5A71"/>
                          </a:solidFill>
                          <a:effectLst/>
                          <a:latin typeface="Raleway" pitchFamily="2" charset="0"/>
                          <a:ea typeface="+mn-ea"/>
                          <a:cs typeface="+mn-cs"/>
                        </a:rPr>
                        <a:t>Social Housing not provided by Tower Hamlets Council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58%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18%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1982568"/>
                  </a:ext>
                </a:extLst>
              </a:tr>
              <a:tr h="55065">
                <a:tc>
                  <a:txBody>
                    <a:bodyPr/>
                    <a:lstStyle/>
                    <a:p>
                      <a:pPr marL="0" algn="ctr" defTabSz="914400" rtl="0" eaLnBrk="1" fontAlgn="b" latinLnBrk="0" hangingPunct="1"/>
                      <a:r>
                        <a:rPr lang="en-GB" sz="1300" b="0" i="0" u="none" strike="noStrike" kern="1200">
                          <a:solidFill>
                            <a:srgbClr val="1E5A71"/>
                          </a:solidFill>
                          <a:effectLst/>
                          <a:latin typeface="Raleway" pitchFamily="2" charset="0"/>
                          <a:ea typeface="+mn-ea"/>
                          <a:cs typeface="+mn-cs"/>
                        </a:rPr>
                        <a:t>Recycling services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10%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5717889"/>
                  </a:ext>
                </a:extLst>
              </a:tr>
              <a:tr h="55065">
                <a:tc>
                  <a:txBody>
                    <a:bodyPr/>
                    <a:lstStyle/>
                    <a:p>
                      <a:pPr marL="0" algn="ctr" defTabSz="914400" rtl="0" eaLnBrk="1" fontAlgn="b" latinLnBrk="0" hangingPunct="1"/>
                      <a:r>
                        <a:rPr lang="en-GB" sz="1300" b="0" i="0" u="none" strike="noStrike" kern="1200">
                          <a:solidFill>
                            <a:srgbClr val="1E5A71"/>
                          </a:solidFill>
                          <a:effectLst/>
                          <a:latin typeface="Raleway" pitchFamily="2" charset="0"/>
                          <a:ea typeface="+mn-ea"/>
                          <a:cs typeface="+mn-cs"/>
                        </a:rPr>
                        <a:t>Parking services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55%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12%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30%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07445805"/>
                  </a:ext>
                </a:extLst>
              </a:tr>
              <a:tr h="55065">
                <a:tc>
                  <a:txBody>
                    <a:bodyPr/>
                    <a:lstStyle/>
                    <a:p>
                      <a:pPr marL="0" algn="ctr" defTabSz="914400" rtl="0" eaLnBrk="1" fontAlgn="b" latinLnBrk="0" hangingPunct="1"/>
                      <a:r>
                        <a:rPr lang="en-GB" sz="1300" b="0" i="0" u="none" strike="noStrike" kern="1200">
                          <a:solidFill>
                            <a:srgbClr val="1E5A71"/>
                          </a:solidFill>
                          <a:effectLst/>
                          <a:latin typeface="Raleway" pitchFamily="2" charset="0"/>
                          <a:ea typeface="+mn-ea"/>
                          <a:cs typeface="+mn-cs"/>
                        </a:rPr>
                        <a:t>Local health services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70%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13%</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15%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9546007"/>
                  </a:ext>
                </a:extLst>
              </a:tr>
              <a:tr h="55065">
                <a:tc>
                  <a:txBody>
                    <a:bodyPr/>
                    <a:lstStyle/>
                    <a:p>
                      <a:pPr marL="0" algn="ctr" defTabSz="914400" rtl="0" eaLnBrk="1" fontAlgn="b" latinLnBrk="0" hangingPunct="1"/>
                      <a:r>
                        <a:rPr lang="en-GB" sz="1300" b="0" i="0" u="none" strike="noStrike" kern="1200">
                          <a:solidFill>
                            <a:srgbClr val="1E5A71"/>
                          </a:solidFill>
                          <a:effectLst/>
                          <a:latin typeface="Raleway" pitchFamily="2" charset="0"/>
                          <a:ea typeface="+mn-ea"/>
                          <a:cs typeface="+mn-cs"/>
                        </a:rPr>
                        <a:t>Housing benefit service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79%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14%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333599"/>
                  </a:ext>
                </a:extLst>
              </a:tr>
              <a:tr h="55065">
                <a:tc>
                  <a:txBody>
                    <a:bodyPr/>
                    <a:lstStyle/>
                    <a:p>
                      <a:pPr marL="0" algn="ctr" defTabSz="914400" rtl="0" eaLnBrk="1" fontAlgn="b" latinLnBrk="0" hangingPunct="1"/>
                      <a:r>
                        <a:rPr lang="en-GB" sz="1300" b="0" i="0" u="none" strike="noStrike" kern="1200">
                          <a:solidFill>
                            <a:srgbClr val="1E5A71"/>
                          </a:solidFill>
                          <a:effectLst/>
                          <a:latin typeface="Raleway" pitchFamily="2" charset="0"/>
                          <a:ea typeface="+mn-ea"/>
                          <a:cs typeface="+mn-cs"/>
                        </a:rPr>
                        <a:t>Pest control</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61%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16%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7508194"/>
                  </a:ext>
                </a:extLst>
              </a:tr>
              <a:tr h="55065">
                <a:tc>
                  <a:txBody>
                    <a:bodyPr/>
                    <a:lstStyle/>
                    <a:p>
                      <a:pPr marL="0" algn="ctr" defTabSz="914400" rtl="0" eaLnBrk="1" fontAlgn="b" latinLnBrk="0" hangingPunct="1"/>
                      <a:r>
                        <a:rPr lang="en-US" sz="1300" b="0" i="0" u="none" strike="noStrike" kern="1200">
                          <a:solidFill>
                            <a:srgbClr val="1E5A71"/>
                          </a:solidFill>
                          <a:effectLst/>
                          <a:latin typeface="Raleway" pitchFamily="2" charset="0"/>
                          <a:ea typeface="+mn-ea"/>
                          <a:cs typeface="+mn-cs"/>
                        </a:rPr>
                        <a:t>Services and support for older people</a:t>
                      </a:r>
                      <a:endParaRPr lang="en-GB" sz="1300" b="0" i="0" u="none" strike="noStrike" kern="1200">
                        <a:solidFill>
                          <a:srgbClr val="1E5A71"/>
                        </a:solidFill>
                        <a:effectLst/>
                        <a:latin typeface="Raleway" pitchFamily="2" charset="0"/>
                        <a:ea typeface="+mn-ea"/>
                        <a:cs typeface="+mn-cs"/>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65%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22%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048301"/>
                  </a:ext>
                </a:extLst>
              </a:tr>
              <a:tr h="55065">
                <a:tc>
                  <a:txBody>
                    <a:bodyPr/>
                    <a:lstStyle/>
                    <a:p>
                      <a:pPr marL="0" algn="ctr" defTabSz="914400" rtl="0" eaLnBrk="1" fontAlgn="b" latinLnBrk="0" hangingPunct="1"/>
                      <a:r>
                        <a:rPr lang="en-GB" sz="1300" b="0" i="0" u="none" strike="noStrike" kern="1200">
                          <a:solidFill>
                            <a:srgbClr val="1E5A71"/>
                          </a:solidFill>
                          <a:effectLst/>
                          <a:latin typeface="Raleway" pitchFamily="2" charset="0"/>
                          <a:ea typeface="+mn-ea"/>
                          <a:cs typeface="+mn-cs"/>
                        </a:rPr>
                        <a:t>Children's centres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78%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9%</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11%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2596746"/>
                  </a:ext>
                </a:extLst>
              </a:tr>
              <a:tr h="55065">
                <a:tc>
                  <a:txBody>
                    <a:bodyPr/>
                    <a:lstStyle/>
                    <a:p>
                      <a:pPr marL="0" algn="ctr" defTabSz="914400" rtl="0" eaLnBrk="1" fontAlgn="b" latinLnBrk="0" hangingPunct="1"/>
                      <a:r>
                        <a:rPr lang="en-GB" sz="1300" b="0" i="0" u="none" strike="noStrike" kern="1200">
                          <a:solidFill>
                            <a:srgbClr val="1E5A71"/>
                          </a:solidFill>
                          <a:effectLst/>
                          <a:latin typeface="Raleway" pitchFamily="2" charset="0"/>
                          <a:ea typeface="+mn-ea"/>
                          <a:cs typeface="+mn-cs"/>
                        </a:rPr>
                        <a:t>Nursery education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84%</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8%</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6082441"/>
                  </a:ext>
                </a:extLst>
              </a:tr>
              <a:tr h="55065">
                <a:tc>
                  <a:txBody>
                    <a:bodyPr/>
                    <a:lstStyle/>
                    <a:p>
                      <a:pPr marL="0" algn="ctr" defTabSz="914400" rtl="0" eaLnBrk="1" fontAlgn="b" latinLnBrk="0" hangingPunct="1"/>
                      <a:r>
                        <a:rPr lang="en-GB" sz="1300" b="0" i="0" u="none" strike="noStrike" kern="1200">
                          <a:solidFill>
                            <a:srgbClr val="1E5A71"/>
                          </a:solidFill>
                          <a:effectLst/>
                          <a:latin typeface="Raleway" pitchFamily="2" charset="0"/>
                          <a:ea typeface="+mn-ea"/>
                          <a:cs typeface="+mn-cs"/>
                        </a:rPr>
                        <a:t>Primary education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82%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5%</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63731"/>
                  </a:ext>
                </a:extLst>
              </a:tr>
              <a:tr h="55065">
                <a:tc>
                  <a:txBody>
                    <a:bodyPr/>
                    <a:lstStyle/>
                    <a:p>
                      <a:pPr marL="0" algn="ctr" defTabSz="914400" rtl="0" eaLnBrk="1" fontAlgn="b" latinLnBrk="0" hangingPunct="1"/>
                      <a:r>
                        <a:rPr lang="en-GB" sz="1300" b="0" i="0" u="none" strike="noStrike" kern="1200">
                          <a:solidFill>
                            <a:srgbClr val="1E5A71"/>
                          </a:solidFill>
                          <a:effectLst/>
                          <a:latin typeface="Raleway" pitchFamily="2" charset="0"/>
                          <a:ea typeface="+mn-ea"/>
                          <a:cs typeface="+mn-cs"/>
                        </a:rPr>
                        <a:t>Secondary education</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80%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6%</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1809494"/>
                  </a:ext>
                </a:extLst>
              </a:tr>
              <a:tr h="55065">
                <a:tc>
                  <a:txBody>
                    <a:bodyPr/>
                    <a:lstStyle/>
                    <a:p>
                      <a:pPr marL="0" algn="ctr" defTabSz="914400" rtl="0" eaLnBrk="1" fontAlgn="b" latinLnBrk="0" hangingPunct="1"/>
                      <a:r>
                        <a:rPr lang="en-GB" sz="1300" b="0" i="0" u="none" strike="noStrike" kern="1200">
                          <a:solidFill>
                            <a:srgbClr val="1E5A71"/>
                          </a:solidFill>
                          <a:effectLst/>
                          <a:latin typeface="Raleway" pitchFamily="2" charset="0"/>
                          <a:ea typeface="+mn-ea"/>
                          <a:cs typeface="+mn-cs"/>
                        </a:rPr>
                        <a:t>Youth services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50%</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27%</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a:solidFill>
                            <a:srgbClr val="1E5A71"/>
                          </a:solidFill>
                          <a:effectLst/>
                          <a:latin typeface="Raleway" pitchFamily="2" charset="0"/>
                          <a:ea typeface="+mn-ea"/>
                          <a:cs typeface="+mn-cs"/>
                        </a:rPr>
                        <a:t>2%</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300" b="0" i="0" u="none" strike="noStrike" kern="1200" dirty="0">
                          <a:solidFill>
                            <a:srgbClr val="1E5A71"/>
                          </a:solidFill>
                          <a:effectLst/>
                          <a:latin typeface="Raleway" pitchFamily="2" charset="0"/>
                          <a:ea typeface="+mn-ea"/>
                          <a:cs typeface="+mn-cs"/>
                        </a:rPr>
                        <a:t>21%</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8095109"/>
                  </a:ext>
                </a:extLst>
              </a:tr>
            </a:tbl>
          </a:graphicData>
        </a:graphic>
      </p:graphicFrame>
      <p:sp>
        <p:nvSpPr>
          <p:cNvPr id="20" name="Slide Number Placeholder 4">
            <a:extLst>
              <a:ext uri="{FF2B5EF4-FFF2-40B4-BE49-F238E27FC236}">
                <a16:creationId xmlns:a16="http://schemas.microsoft.com/office/drawing/2014/main" id="{F6F9A791-72BF-4CF6-90F2-686B777D2CB7}"/>
              </a:ext>
            </a:extLst>
          </p:cNvPr>
          <p:cNvSpPr>
            <a:spLocks noGrp="1"/>
          </p:cNvSpPr>
          <p:nvPr>
            <p:ph type="sldNum" sz="quarter" idx="12"/>
          </p:nvPr>
        </p:nvSpPr>
        <p:spPr>
          <a:xfrm>
            <a:off x="8139113" y="6356353"/>
            <a:ext cx="2228850" cy="365125"/>
          </a:xfrm>
        </p:spPr>
        <p:txBody>
          <a:bodyPr/>
          <a:lstStyle/>
          <a:p>
            <a:fld id="{36D6C52B-B35D-4819-BB38-B93C26330C57}" type="slidenum">
              <a:rPr lang="en-GB">
                <a:solidFill>
                  <a:srgbClr val="1E5A71"/>
                </a:solidFill>
                <a:latin typeface="Raleway" pitchFamily="2" charset="0"/>
              </a:rPr>
              <a:pPr/>
              <a:t>19</a:t>
            </a:fld>
            <a:endParaRPr lang="en-GB">
              <a:solidFill>
                <a:srgbClr val="1E5A71"/>
              </a:solidFill>
              <a:latin typeface="Raleway" pitchFamily="2" charset="0"/>
            </a:endParaRPr>
          </a:p>
        </p:txBody>
      </p:sp>
    </p:spTree>
    <p:extLst>
      <p:ext uri="{BB962C8B-B14F-4D97-AF65-F5344CB8AC3E}">
        <p14:creationId xmlns:p14="http://schemas.microsoft.com/office/powerpoint/2010/main" val="19589499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3900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1600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3900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1600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7906" y="438639"/>
            <a:ext cx="964349" cy="807775"/>
          </a:xfrm>
          <a:prstGeom prst="rect">
            <a:avLst/>
          </a:prstGeom>
        </p:spPr>
      </p:pic>
      <p:sp>
        <p:nvSpPr>
          <p:cNvPr id="2" name="Title 1">
            <a:extLst>
              <a:ext uri="{FF2B5EF4-FFF2-40B4-BE49-F238E27FC236}">
                <a16:creationId xmlns:a16="http://schemas.microsoft.com/office/drawing/2014/main" id="{CC00D170-BFF5-EF51-E212-45042D2D842D}"/>
              </a:ext>
              <a:ext uri="{C183D7F6-B498-43B3-948B-1728B52AA6E4}">
                <adec:decorative xmlns:adec="http://schemas.microsoft.com/office/drawing/2017/decorative" val="1"/>
              </a:ext>
            </a:extLst>
          </p:cNvPr>
          <p:cNvSpPr txBox="1">
            <a:spLocks/>
          </p:cNvSpPr>
          <p:nvPr/>
        </p:nvSpPr>
        <p:spPr>
          <a:xfrm>
            <a:off x="1560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b="1">
                <a:solidFill>
                  <a:srgbClr val="4CC9CF"/>
                </a:solidFill>
                <a:latin typeface="Raleway" panose="020B0503030101060003" pitchFamily="34" charset="0"/>
                <a:cs typeface="Arial" panose="020B0604020202020204" pitchFamily="34" charset="0"/>
              </a:rPr>
              <a:t>Tower Hamlets Annual Residents’ Survey 2025 results</a:t>
            </a:r>
            <a:endParaRPr lang="en-US" sz="1400" b="1">
              <a:solidFill>
                <a:srgbClr val="4CC9CF"/>
              </a:solidFill>
              <a:latin typeface="Raleway" panose="020B0503030101060003" pitchFamily="34" charset="0"/>
              <a:cs typeface="Arial" panose="020B0604020202020204" pitchFamily="34" charset="0"/>
            </a:endParaRPr>
          </a:p>
        </p:txBody>
      </p:sp>
      <p:sp>
        <p:nvSpPr>
          <p:cNvPr id="8" name="Title 1">
            <a:extLst>
              <a:ext uri="{FF2B5EF4-FFF2-40B4-BE49-F238E27FC236}">
                <a16:creationId xmlns:a16="http://schemas.microsoft.com/office/drawing/2014/main" id="{C87EE1D6-FC67-441A-B62B-A0C62B21AC94}"/>
              </a:ext>
              <a:ext uri="{C183D7F6-B498-43B3-948B-1728B52AA6E4}">
                <adec:decorative xmlns:adec="http://schemas.microsoft.com/office/drawing/2017/decorative" val="0"/>
              </a:ext>
            </a:extLst>
          </p:cNvPr>
          <p:cNvSpPr txBox="1">
            <a:spLocks noGrp="1"/>
          </p:cNvSpPr>
          <p:nvPr>
            <p:ph type="title"/>
          </p:nvPr>
        </p:nvSpPr>
        <p:spPr>
          <a:xfrm>
            <a:off x="3848200" y="528770"/>
            <a:ext cx="5799252" cy="656316"/>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4000" b="1">
                <a:solidFill>
                  <a:srgbClr val="319B31"/>
                </a:solidFill>
                <a:latin typeface="Raleway" panose="020B0503030101060003" pitchFamily="34" charset="0"/>
                <a:cs typeface="Arial" panose="020B0604020202020204" pitchFamily="34" charset="0"/>
              </a:rPr>
              <a:t>Introduction</a:t>
            </a:r>
            <a:endParaRPr lang="en-GB" sz="4000">
              <a:solidFill>
                <a:srgbClr val="319B31"/>
              </a:solidFill>
              <a:latin typeface="Raleway" panose="020B0503030101060003"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AD977D9B-B3B9-41A2-B3B3-E2EF1AA392B2}"/>
              </a:ext>
              <a:ext uri="{C183D7F6-B498-43B3-948B-1728B52AA6E4}">
                <adec:decorative xmlns:adec="http://schemas.microsoft.com/office/drawing/2017/decorative" val="0"/>
              </a:ext>
            </a:extLst>
          </p:cNvPr>
          <p:cNvSpPr txBox="1">
            <a:spLocks/>
          </p:cNvSpPr>
          <p:nvPr/>
        </p:nvSpPr>
        <p:spPr>
          <a:xfrm>
            <a:off x="1600242" y="1421074"/>
            <a:ext cx="9018587" cy="3072268"/>
          </a:xfrm>
          <a:prstGeom prst="rect">
            <a:avLst/>
          </a:prstGeom>
        </p:spPr>
        <p:txBody>
          <a:bodyPr vert="horz" wrap="square" lIns="74295" tIns="37148" rIns="74295" bIns="37148" numCol="1" spcCol="252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200">
                <a:solidFill>
                  <a:srgbClr val="1E5A71"/>
                </a:solidFill>
                <a:latin typeface="Raleway" panose="020B0503030101060003"/>
                <a:ea typeface="Calibri" panose="020F0502020204030204" pitchFamily="34" charset="0"/>
                <a:cs typeface="Calibri" panose="020F0502020204030204" pitchFamily="34" charset="0"/>
              </a:rPr>
              <a:t>Tower Hamlets Council has run an Annual Residents’ Survey since the 1990s, other than during the pandemic.</a:t>
            </a:r>
          </a:p>
          <a:p>
            <a:pPr>
              <a:lnSpc>
                <a:spcPct val="100000"/>
              </a:lnSpc>
            </a:pPr>
            <a:r>
              <a:rPr lang="en-US" sz="2400">
                <a:solidFill>
                  <a:srgbClr val="1E5A71"/>
                </a:solidFill>
                <a:latin typeface="Raleway" panose="020B0503030101060003"/>
                <a:ea typeface="Calibri" panose="020F0502020204030204" pitchFamily="34" charset="0"/>
                <a:cs typeface="Calibri" panose="020F0502020204030204" pitchFamily="34" charset="0"/>
              </a:rPr>
              <a:t>This 2025 edition is the third since resuming after coronavirus pandemic lockdowns.</a:t>
            </a:r>
          </a:p>
          <a:p>
            <a:pPr>
              <a:lnSpc>
                <a:spcPct val="100000"/>
              </a:lnSpc>
            </a:pPr>
            <a:r>
              <a:rPr lang="en-US" sz="2400">
                <a:solidFill>
                  <a:srgbClr val="1E5A71"/>
                </a:solidFill>
                <a:latin typeface="Raleway" panose="020B0503030101060003"/>
                <a:ea typeface="Calibri" panose="020F0502020204030204" pitchFamily="34" charset="0"/>
                <a:cs typeface="Calibri" panose="020F0502020204030204" pitchFamily="34" charset="0"/>
              </a:rPr>
              <a:t>Fieldwork took place in March, April, and May 2025.</a:t>
            </a:r>
          </a:p>
          <a:p>
            <a:pPr>
              <a:lnSpc>
                <a:spcPct val="100000"/>
              </a:lnSpc>
            </a:pPr>
            <a:r>
              <a:rPr lang="en-US" sz="2400">
                <a:solidFill>
                  <a:srgbClr val="1E5A71"/>
                </a:solidFill>
                <a:latin typeface="Raleway" panose="020B0503030101060003"/>
                <a:ea typeface="Calibri" panose="020F0502020204030204" pitchFamily="34" charset="0"/>
                <a:cs typeface="Calibri" panose="020F0502020204030204" pitchFamily="34" charset="0"/>
              </a:rPr>
              <a:t>Previous editions and analysis are available on our website </a:t>
            </a:r>
            <a:r>
              <a:rPr lang="en-US" sz="2400">
                <a:solidFill>
                  <a:srgbClr val="1E5A71"/>
                </a:solidFill>
                <a:latin typeface="Raleway" panose="020B0503030101060003"/>
                <a:ea typeface="Calibri" panose="020F0502020204030204" pitchFamily="34" charset="0"/>
                <a:cs typeface="Calibri" panose="020F0502020204030204" pitchFamily="34" charset="0"/>
                <a:hlinkClick r:id="rId4"/>
              </a:rPr>
              <a:t>here</a:t>
            </a:r>
            <a:r>
              <a:rPr lang="en-US" sz="2400">
                <a:solidFill>
                  <a:srgbClr val="1E5A71"/>
                </a:solidFill>
                <a:latin typeface="Raleway" panose="020B0503030101060003"/>
                <a:ea typeface="Calibri" panose="020F0502020204030204" pitchFamily="34" charset="0"/>
                <a:cs typeface="Calibri" panose="020F0502020204030204" pitchFamily="34" charset="0"/>
              </a:rPr>
              <a:t>.</a:t>
            </a:r>
            <a:endParaRPr lang="en-US" sz="2200">
              <a:solidFill>
                <a:srgbClr val="1E5A71"/>
              </a:solidFill>
              <a:latin typeface="Raleway" panose="020B0503030101060003"/>
              <a:ea typeface="Calibri" panose="020F0502020204030204" pitchFamily="34" charset="0"/>
              <a:cs typeface="Calibri" panose="020F0502020204030204" pitchFamily="34" charset="0"/>
            </a:endParaRPr>
          </a:p>
        </p:txBody>
      </p:sp>
      <p:sp>
        <p:nvSpPr>
          <p:cNvPr id="20" name="Slide Number Placeholder 4">
            <a:extLst>
              <a:ext uri="{FF2B5EF4-FFF2-40B4-BE49-F238E27FC236}">
                <a16:creationId xmlns:a16="http://schemas.microsoft.com/office/drawing/2014/main" id="{F6F9A791-72BF-4CF6-90F2-686B777D2CB7}"/>
              </a:ext>
              <a:ext uri="{C183D7F6-B498-43B3-948B-1728B52AA6E4}">
                <adec:decorative xmlns:adec="http://schemas.microsoft.com/office/drawing/2017/decorative" val="0"/>
              </a:ext>
            </a:extLst>
          </p:cNvPr>
          <p:cNvSpPr>
            <a:spLocks noGrp="1"/>
          </p:cNvSpPr>
          <p:nvPr>
            <p:ph type="sldNum" sz="quarter" idx="12"/>
          </p:nvPr>
        </p:nvSpPr>
        <p:spPr>
          <a:xfrm>
            <a:off x="8139113" y="6356353"/>
            <a:ext cx="2228850" cy="365125"/>
          </a:xfrm>
        </p:spPr>
        <p:txBody>
          <a:bodyPr/>
          <a:lstStyle/>
          <a:p>
            <a:fld id="{36D6C52B-B35D-4819-BB38-B93C26330C57}" type="slidenum">
              <a:rPr lang="en-GB">
                <a:solidFill>
                  <a:srgbClr val="1E5A71"/>
                </a:solidFill>
                <a:latin typeface="Raleway" pitchFamily="2" charset="0"/>
              </a:rPr>
              <a:pPr/>
              <a:t>2</a:t>
            </a:fld>
            <a:endParaRPr lang="en-GB">
              <a:solidFill>
                <a:srgbClr val="1E5A71"/>
              </a:solidFill>
              <a:latin typeface="Raleway" pitchFamily="2" charset="0"/>
            </a:endParaRPr>
          </a:p>
        </p:txBody>
      </p:sp>
    </p:spTree>
    <p:extLst>
      <p:ext uri="{BB962C8B-B14F-4D97-AF65-F5344CB8AC3E}">
        <p14:creationId xmlns:p14="http://schemas.microsoft.com/office/powerpoint/2010/main" val="9287193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3900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1600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3900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1600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7906" y="438639"/>
            <a:ext cx="964349" cy="807775"/>
          </a:xfrm>
          <a:prstGeom prst="rect">
            <a:avLst/>
          </a:prstGeom>
        </p:spPr>
      </p:pic>
      <p:sp>
        <p:nvSpPr>
          <p:cNvPr id="2" name="Title 1">
            <a:extLst>
              <a:ext uri="{FF2B5EF4-FFF2-40B4-BE49-F238E27FC236}">
                <a16:creationId xmlns:a16="http://schemas.microsoft.com/office/drawing/2014/main" id="{CC00D170-BFF5-EF51-E212-45042D2D842D}"/>
              </a:ext>
              <a:ext uri="{C183D7F6-B498-43B3-948B-1728B52AA6E4}">
                <adec:decorative xmlns:adec="http://schemas.microsoft.com/office/drawing/2017/decorative" val="1"/>
              </a:ext>
            </a:extLst>
          </p:cNvPr>
          <p:cNvSpPr txBox="1">
            <a:spLocks/>
          </p:cNvSpPr>
          <p:nvPr/>
        </p:nvSpPr>
        <p:spPr>
          <a:xfrm>
            <a:off x="1560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b="1">
                <a:solidFill>
                  <a:srgbClr val="4CC9CF"/>
                </a:solidFill>
                <a:latin typeface="Raleway" panose="020B0503030101060003" pitchFamily="34" charset="0"/>
                <a:cs typeface="Arial" panose="020B0604020202020204" pitchFamily="34" charset="0"/>
              </a:rPr>
              <a:t>Tower Hamlets Annual Residents’ Survey 2025 results</a:t>
            </a:r>
            <a:endParaRPr lang="en-US" sz="1400" b="1">
              <a:solidFill>
                <a:srgbClr val="4CC9CF"/>
              </a:solidFill>
              <a:latin typeface="Raleway" panose="020B0503030101060003" pitchFamily="34" charset="0"/>
              <a:cs typeface="Arial" panose="020B0604020202020204" pitchFamily="34" charset="0"/>
            </a:endParaRPr>
          </a:p>
        </p:txBody>
      </p:sp>
      <p:sp>
        <p:nvSpPr>
          <p:cNvPr id="8" name="Title 1">
            <a:extLst>
              <a:ext uri="{FF2B5EF4-FFF2-40B4-BE49-F238E27FC236}">
                <a16:creationId xmlns:a16="http://schemas.microsoft.com/office/drawing/2014/main" id="{C87EE1D6-FC67-441A-B62B-A0C62B21AC94}"/>
              </a:ext>
              <a:ext uri="{C183D7F6-B498-43B3-948B-1728B52AA6E4}">
                <adec:decorative xmlns:adec="http://schemas.microsoft.com/office/drawing/2017/decorative" val="0"/>
              </a:ext>
            </a:extLst>
          </p:cNvPr>
          <p:cNvSpPr txBox="1">
            <a:spLocks noGrp="1"/>
          </p:cNvSpPr>
          <p:nvPr>
            <p:ph type="title"/>
          </p:nvPr>
        </p:nvSpPr>
        <p:spPr>
          <a:xfrm>
            <a:off x="3848200" y="528770"/>
            <a:ext cx="5799252" cy="656316"/>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4000" b="1">
                <a:solidFill>
                  <a:srgbClr val="319B31"/>
                </a:solidFill>
                <a:latin typeface="Raleway" panose="020B0503030101060003" pitchFamily="34" charset="0"/>
                <a:cs typeface="Arial" panose="020B0604020202020204" pitchFamily="34" charset="0"/>
              </a:rPr>
              <a:t>A place to live</a:t>
            </a:r>
            <a:endParaRPr lang="en-GB" sz="4000">
              <a:solidFill>
                <a:srgbClr val="319B31"/>
              </a:solidFill>
              <a:latin typeface="Raleway" panose="020B0503030101060003"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AD977D9B-B3B9-41A2-B3B3-E2EF1AA392B2}"/>
              </a:ext>
              <a:ext uri="{C183D7F6-B498-43B3-948B-1728B52AA6E4}">
                <adec:decorative xmlns:adec="http://schemas.microsoft.com/office/drawing/2017/decorative" val="0"/>
              </a:ext>
            </a:extLst>
          </p:cNvPr>
          <p:cNvSpPr txBox="1">
            <a:spLocks/>
          </p:cNvSpPr>
          <p:nvPr/>
        </p:nvSpPr>
        <p:spPr>
          <a:xfrm>
            <a:off x="1627983" y="1330239"/>
            <a:ext cx="9018587" cy="4789207"/>
          </a:xfrm>
          <a:prstGeom prst="rect">
            <a:avLst/>
          </a:prstGeom>
        </p:spPr>
        <p:txBody>
          <a:bodyPr vert="horz" wrap="square" lIns="74295" tIns="37148" rIns="74295" bIns="37148" numCol="1" spcCol="252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200">
                <a:solidFill>
                  <a:srgbClr val="1E5A71"/>
                </a:solidFill>
                <a:latin typeface="Raleway" panose="020B0503030101060003"/>
                <a:ea typeface="Calibri" panose="020F0502020204030204" pitchFamily="34" charset="0"/>
                <a:cs typeface="Calibri" panose="020F0502020204030204" pitchFamily="34" charset="0"/>
              </a:rPr>
              <a:t>The </a:t>
            </a:r>
            <a:r>
              <a:rPr lang="en-US" sz="2200">
                <a:solidFill>
                  <a:srgbClr val="1E5A71"/>
                </a:solidFill>
                <a:latin typeface="Raleway" panose="020B0503030101060003"/>
                <a:cs typeface="Calibri" panose="020F0502020204030204" pitchFamily="34" charset="0"/>
              </a:rPr>
              <a:t>survey covers four broad areas</a:t>
            </a:r>
          </a:p>
          <a:p>
            <a:pPr marL="457200" indent="-457200">
              <a:lnSpc>
                <a:spcPct val="100000"/>
              </a:lnSpc>
              <a:buFont typeface="+mj-lt"/>
              <a:buAutoNum type="arabicPeriod"/>
            </a:pPr>
            <a:r>
              <a:rPr lang="en-US" sz="2200">
                <a:solidFill>
                  <a:srgbClr val="1E5A71"/>
                </a:solidFill>
                <a:latin typeface="Raleway" panose="020B0503030101060003"/>
                <a:cs typeface="Calibri" panose="020F0502020204030204" pitchFamily="34" charset="0"/>
              </a:rPr>
              <a:t>Residents' views of the council</a:t>
            </a:r>
          </a:p>
          <a:p>
            <a:pPr marL="457200" indent="-457200">
              <a:lnSpc>
                <a:spcPct val="100000"/>
              </a:lnSpc>
              <a:buFont typeface="+mj-lt"/>
              <a:buAutoNum type="arabicPeriod"/>
            </a:pPr>
            <a:r>
              <a:rPr lang="en-US" sz="2200">
                <a:solidFill>
                  <a:srgbClr val="1E5A71"/>
                </a:solidFill>
                <a:latin typeface="Raleway" panose="020B0503030101060003"/>
                <a:cs typeface="Calibri" panose="020F0502020204030204" pitchFamily="34" charset="0"/>
              </a:rPr>
              <a:t>Residents' views of services</a:t>
            </a:r>
          </a:p>
          <a:p>
            <a:pPr marL="457200" indent="-457200">
              <a:lnSpc>
                <a:spcPct val="100000"/>
              </a:lnSpc>
              <a:buFont typeface="+mj-lt"/>
              <a:buAutoNum type="arabicPeriod"/>
            </a:pPr>
            <a:r>
              <a:rPr lang="en-US" sz="2200" b="1">
                <a:solidFill>
                  <a:srgbClr val="1E5A71"/>
                </a:solidFill>
                <a:latin typeface="Raleway" panose="020B0503030101060003"/>
                <a:cs typeface="Calibri" panose="020F0502020204030204" pitchFamily="34" charset="0"/>
              </a:rPr>
              <a:t>Residents’ views of the borough as a place to live</a:t>
            </a:r>
          </a:p>
          <a:p>
            <a:pPr marL="457200" indent="-457200">
              <a:lnSpc>
                <a:spcPct val="100000"/>
              </a:lnSpc>
              <a:buFont typeface="+mj-lt"/>
              <a:buAutoNum type="arabicPeriod"/>
            </a:pPr>
            <a:r>
              <a:rPr lang="en-US" sz="2200">
                <a:solidFill>
                  <a:srgbClr val="1E5A71"/>
                </a:solidFill>
                <a:latin typeface="Raleway" panose="020B0503030101060003"/>
                <a:cs typeface="Calibri" panose="020F0502020204030204" pitchFamily="34" charset="0"/>
              </a:rPr>
              <a:t>Residents’ personal situation and personal concerns. </a:t>
            </a:r>
            <a:r>
              <a:rPr lang="en-US" sz="2200">
                <a:solidFill>
                  <a:srgbClr val="FFFFFF"/>
                </a:solidFill>
                <a:latin typeface="Raleway" panose="020B0503030101060003"/>
                <a:ea typeface="Calibri" panose="020F0502020204030204" pitchFamily="34" charset="0"/>
                <a:cs typeface="Calibri" panose="020F0502020204030204" pitchFamily="34" charset="0"/>
              </a:rPr>
              <a:t>c</a:t>
            </a: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marL="457200" indent="-457200">
              <a:lnSpc>
                <a:spcPct val="100000"/>
              </a:lnSpc>
              <a:buFont typeface="+mj-lt"/>
              <a:buAutoNum type="arabicPeriod"/>
            </a:pP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marL="0" indent="0">
              <a:lnSpc>
                <a:spcPct val="100000"/>
              </a:lnSpc>
              <a:buNone/>
            </a:pPr>
            <a:r>
              <a:rPr lang="en-US" sz="2200">
                <a:solidFill>
                  <a:srgbClr val="1E5A71"/>
                </a:solidFill>
                <a:latin typeface="Raleway" panose="020B0503030101060003"/>
                <a:ea typeface="Calibri" panose="020F0502020204030204" pitchFamily="34" charset="0"/>
                <a:cs typeface="Calibri" panose="020F0502020204030204" pitchFamily="34" charset="0"/>
              </a:rPr>
              <a:t>There are additional sections on</a:t>
            </a:r>
          </a:p>
          <a:p>
            <a:pPr>
              <a:lnSpc>
                <a:spcPct val="100000"/>
              </a:lnSpc>
            </a:pPr>
            <a:r>
              <a:rPr lang="en-US" sz="2200">
                <a:solidFill>
                  <a:srgbClr val="1E5A71"/>
                </a:solidFill>
                <a:latin typeface="Raleway" panose="020B0503030101060003"/>
                <a:ea typeface="Calibri" panose="020F0502020204030204" pitchFamily="34" charset="0"/>
                <a:cs typeface="Calibri" panose="020F0502020204030204" pitchFamily="34" charset="0"/>
                <a:hlinkClick r:id="rId4" action="ppaction://hlinksldjump"/>
              </a:rPr>
              <a:t>Analysis</a:t>
            </a: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r>
              <a:rPr lang="en-US" sz="2200">
                <a:solidFill>
                  <a:srgbClr val="1E5A71"/>
                </a:solidFill>
                <a:latin typeface="Raleway" panose="020B0503030101060003"/>
                <a:ea typeface="Calibri" panose="020F0502020204030204" pitchFamily="34" charset="0"/>
                <a:cs typeface="Calibri" panose="020F0502020204030204" pitchFamily="34" charset="0"/>
                <a:hlinkClick r:id="rId5" action="ppaction://hlinksldjump"/>
              </a:rPr>
              <a:t>Methodology</a:t>
            </a: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r>
              <a:rPr lang="en-US" sz="2200">
                <a:solidFill>
                  <a:srgbClr val="1E5A71"/>
                </a:solidFill>
                <a:latin typeface="Raleway" panose="020B0503030101060003"/>
                <a:ea typeface="Calibri" panose="020F0502020204030204" pitchFamily="34" charset="0"/>
                <a:cs typeface="Calibri" panose="020F0502020204030204" pitchFamily="34" charset="0"/>
                <a:hlinkClick r:id="rId6" action="ppaction://hlinksldjump"/>
              </a:rPr>
              <a:t>Who we spoke to (sample profile)</a:t>
            </a:r>
            <a:endParaRPr lang="en-US" sz="2200">
              <a:solidFill>
                <a:srgbClr val="FFFFFF"/>
              </a:solidFill>
              <a:latin typeface="Raleway" panose="020B0503030101060003"/>
              <a:ea typeface="Calibri" panose="020F0502020204030204" pitchFamily="34" charset="0"/>
              <a:cs typeface="Calibri" panose="020F0502020204030204" pitchFamily="34" charset="0"/>
            </a:endParaRPr>
          </a:p>
        </p:txBody>
      </p:sp>
      <p:sp>
        <p:nvSpPr>
          <p:cNvPr id="20" name="Slide Number Placeholder 4">
            <a:extLst>
              <a:ext uri="{FF2B5EF4-FFF2-40B4-BE49-F238E27FC236}">
                <a16:creationId xmlns:a16="http://schemas.microsoft.com/office/drawing/2014/main" id="{F6F9A791-72BF-4CF6-90F2-686B777D2CB7}"/>
              </a:ext>
              <a:ext uri="{C183D7F6-B498-43B3-948B-1728B52AA6E4}">
                <adec:decorative xmlns:adec="http://schemas.microsoft.com/office/drawing/2017/decorative" val="0"/>
              </a:ext>
            </a:extLst>
          </p:cNvPr>
          <p:cNvSpPr>
            <a:spLocks noGrp="1"/>
          </p:cNvSpPr>
          <p:nvPr>
            <p:ph type="sldNum" sz="quarter" idx="12"/>
          </p:nvPr>
        </p:nvSpPr>
        <p:spPr>
          <a:xfrm>
            <a:off x="8139113" y="6356353"/>
            <a:ext cx="2228850" cy="365125"/>
          </a:xfrm>
        </p:spPr>
        <p:txBody>
          <a:bodyPr/>
          <a:lstStyle/>
          <a:p>
            <a:fld id="{36D6C52B-B35D-4819-BB38-B93C26330C57}" type="slidenum">
              <a:rPr lang="en-GB">
                <a:solidFill>
                  <a:srgbClr val="1E5A71"/>
                </a:solidFill>
                <a:latin typeface="Raleway" pitchFamily="2" charset="0"/>
              </a:rPr>
              <a:pPr/>
              <a:t>20</a:t>
            </a:fld>
            <a:endParaRPr lang="en-GB">
              <a:solidFill>
                <a:srgbClr val="1E5A71"/>
              </a:solidFill>
              <a:latin typeface="Raleway" pitchFamily="2" charset="0"/>
            </a:endParaRPr>
          </a:p>
        </p:txBody>
      </p:sp>
    </p:spTree>
    <p:extLst>
      <p:ext uri="{BB962C8B-B14F-4D97-AF65-F5344CB8AC3E}">
        <p14:creationId xmlns:p14="http://schemas.microsoft.com/office/powerpoint/2010/main" val="32387050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1560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b="1">
                <a:solidFill>
                  <a:srgbClr val="4CC9CF"/>
                </a:solidFill>
                <a:latin typeface="Raleway" panose="020B0503030101060003" pitchFamily="34" charset="0"/>
                <a:cs typeface="Arial" panose="020B0604020202020204" pitchFamily="34" charset="0"/>
              </a:rPr>
              <a:t>Tower Hamlets Annual Residents’ Survey 2025 results</a:t>
            </a:r>
            <a:endParaRPr lang="en-US" sz="1400" b="1">
              <a:solidFill>
                <a:srgbClr val="4CC9CF"/>
              </a:solidFill>
              <a:latin typeface="Raleway" panose="020B0503030101060003" pitchFamily="34" charset="0"/>
              <a:cs typeface="Arial" panose="020B0604020202020204" pitchFamily="34" charset="0"/>
            </a:endParaRPr>
          </a:p>
        </p:txBody>
      </p: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7906" y="438639"/>
            <a:ext cx="964349" cy="807775"/>
          </a:xfrm>
          <a:prstGeom prst="rect">
            <a:avLst/>
          </a:prstGeom>
        </p:spPr>
      </p:pic>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3900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1600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3900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1600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sp>
        <p:nvSpPr>
          <p:cNvPr id="8" name="Title 1">
            <a:extLst>
              <a:ext uri="{FF2B5EF4-FFF2-40B4-BE49-F238E27FC236}">
                <a16:creationId xmlns:a16="http://schemas.microsoft.com/office/drawing/2014/main" id="{C87EE1D6-FC67-441A-B62B-A0C62B21AC94}"/>
              </a:ext>
            </a:extLst>
          </p:cNvPr>
          <p:cNvSpPr txBox="1">
            <a:spLocks noGrp="1"/>
          </p:cNvSpPr>
          <p:nvPr>
            <p:ph type="title" idx="4294967295"/>
          </p:nvPr>
        </p:nvSpPr>
        <p:spPr>
          <a:xfrm>
            <a:off x="3900172" y="508494"/>
            <a:ext cx="6659562" cy="676275"/>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2000" b="1">
                <a:solidFill>
                  <a:srgbClr val="319B31"/>
                </a:solidFill>
                <a:latin typeface="Raleway" panose="020B0503030101060003" pitchFamily="34" charset="0"/>
                <a:cs typeface="Arial" panose="020B0604020202020204" pitchFamily="34" charset="0"/>
              </a:rPr>
              <a:t>Local quality of life</a:t>
            </a:r>
            <a:endParaRPr lang="en-GB" sz="2000">
              <a:solidFill>
                <a:srgbClr val="319B31"/>
              </a:solidFill>
              <a:latin typeface="Raleway" panose="020B0503030101060003" pitchFamily="34" charset="0"/>
              <a:cs typeface="Arial" panose="020B0604020202020204" pitchFamily="34" charset="0"/>
            </a:endParaRPr>
          </a:p>
        </p:txBody>
      </p:sp>
      <p:graphicFrame>
        <p:nvGraphicFramePr>
          <p:cNvPr id="2" name="Table 1" descr="Quality of life questions and data">
            <a:extLst>
              <a:ext uri="{FF2B5EF4-FFF2-40B4-BE49-F238E27FC236}">
                <a16:creationId xmlns:a16="http://schemas.microsoft.com/office/drawing/2014/main" id="{576197E0-250F-4C4C-B2A2-4AE3A400295E}"/>
              </a:ext>
            </a:extLst>
          </p:cNvPr>
          <p:cNvGraphicFramePr>
            <a:graphicFrameLocks noGrp="1"/>
          </p:cNvGraphicFramePr>
          <p:nvPr>
            <p:extLst>
              <p:ext uri="{D42A27DB-BD31-4B8C-83A1-F6EECF244321}">
                <p14:modId xmlns:p14="http://schemas.microsoft.com/office/powerpoint/2010/main" val="3874623156"/>
              </p:ext>
            </p:extLst>
          </p:nvPr>
        </p:nvGraphicFramePr>
        <p:xfrm>
          <a:off x="1371955" y="1351490"/>
          <a:ext cx="9448091" cy="3330360"/>
        </p:xfrm>
        <a:graphic>
          <a:graphicData uri="http://schemas.openxmlformats.org/drawingml/2006/table">
            <a:tbl>
              <a:tblPr firstRow="1"/>
              <a:tblGrid>
                <a:gridCol w="4680000">
                  <a:extLst>
                    <a:ext uri="{9D8B030D-6E8A-4147-A177-3AD203B41FA5}">
                      <a16:colId xmlns:a16="http://schemas.microsoft.com/office/drawing/2014/main" val="3694006698"/>
                    </a:ext>
                  </a:extLst>
                </a:gridCol>
                <a:gridCol w="927701">
                  <a:extLst>
                    <a:ext uri="{9D8B030D-6E8A-4147-A177-3AD203B41FA5}">
                      <a16:colId xmlns:a16="http://schemas.microsoft.com/office/drawing/2014/main" val="1710685926"/>
                    </a:ext>
                  </a:extLst>
                </a:gridCol>
                <a:gridCol w="662642">
                  <a:extLst>
                    <a:ext uri="{9D8B030D-6E8A-4147-A177-3AD203B41FA5}">
                      <a16:colId xmlns:a16="http://schemas.microsoft.com/office/drawing/2014/main" val="2995946212"/>
                    </a:ext>
                  </a:extLst>
                </a:gridCol>
                <a:gridCol w="662642">
                  <a:extLst>
                    <a:ext uri="{9D8B030D-6E8A-4147-A177-3AD203B41FA5}">
                      <a16:colId xmlns:a16="http://schemas.microsoft.com/office/drawing/2014/main" val="2860599434"/>
                    </a:ext>
                  </a:extLst>
                </a:gridCol>
                <a:gridCol w="662642">
                  <a:extLst>
                    <a:ext uri="{9D8B030D-6E8A-4147-A177-3AD203B41FA5}">
                      <a16:colId xmlns:a16="http://schemas.microsoft.com/office/drawing/2014/main" val="1717393807"/>
                    </a:ext>
                  </a:extLst>
                </a:gridCol>
                <a:gridCol w="756000">
                  <a:extLst>
                    <a:ext uri="{9D8B030D-6E8A-4147-A177-3AD203B41FA5}">
                      <a16:colId xmlns:a16="http://schemas.microsoft.com/office/drawing/2014/main" val="378427431"/>
                    </a:ext>
                  </a:extLst>
                </a:gridCol>
                <a:gridCol w="1096464">
                  <a:extLst>
                    <a:ext uri="{9D8B030D-6E8A-4147-A177-3AD203B41FA5}">
                      <a16:colId xmlns:a16="http://schemas.microsoft.com/office/drawing/2014/main" val="3504764477"/>
                    </a:ext>
                  </a:extLst>
                </a:gridCol>
              </a:tblGrid>
              <a:tr h="420923">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1300" b="1" i="0" u="none" strike="noStrike" kern="1200" dirty="0">
                          <a:solidFill>
                            <a:srgbClr val="1E5A71"/>
                          </a:solidFill>
                          <a:effectLst/>
                          <a:latin typeface="Raleway" pitchFamily="2" charset="0"/>
                          <a:ea typeface="+mn-ea"/>
                          <a:cs typeface="+mn-cs"/>
                        </a:rPr>
                        <a:t>To what extent do you think these statements apply to your Borough?</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300" b="1" i="0" u="none" strike="noStrike" kern="1200">
                          <a:solidFill>
                            <a:srgbClr val="1E5A71"/>
                          </a:solidFill>
                          <a:effectLst/>
                          <a:latin typeface="Raleway" pitchFamily="2" charset="0"/>
                          <a:ea typeface="+mn-ea"/>
                          <a:cs typeface="+mn-cs"/>
                        </a:rPr>
                        <a:t> Measure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300" b="1" i="0" u="none" strike="noStrike" kern="1200">
                          <a:solidFill>
                            <a:srgbClr val="1E5A71"/>
                          </a:solidFill>
                          <a:effectLst/>
                          <a:latin typeface="Raleway" pitchFamily="2" charset="0"/>
                          <a:ea typeface="+mn-ea"/>
                          <a:cs typeface="+mn-cs"/>
                        </a:rPr>
                        <a:t>2023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300" b="1" i="0" u="none" strike="noStrike" kern="1200">
                          <a:solidFill>
                            <a:srgbClr val="1E5A71"/>
                          </a:solidFill>
                          <a:effectLst/>
                          <a:latin typeface="Raleway" pitchFamily="2" charset="0"/>
                          <a:ea typeface="+mn-ea"/>
                          <a:cs typeface="+mn-cs"/>
                        </a:rPr>
                        <a:t>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300" b="1" i="0" u="none" strike="noStrike" kern="1200">
                          <a:solidFill>
                            <a:srgbClr val="1E5A71"/>
                          </a:solidFill>
                          <a:effectLst/>
                          <a:latin typeface="Raleway" pitchFamily="2" charset="0"/>
                          <a:ea typeface="+mn-ea"/>
                          <a:cs typeface="+mn-cs"/>
                        </a:rPr>
                        <a:t>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300" b="1" i="0" u="none" strike="noStrike" kern="1200">
                          <a:solidFill>
                            <a:srgbClr val="1E5A71"/>
                          </a:solidFill>
                          <a:effectLst/>
                          <a:latin typeface="Raleway" pitchFamily="2" charset="0"/>
                          <a:ea typeface="+mn-ea"/>
                          <a:cs typeface="+mn-cs"/>
                        </a:rPr>
                        <a:t>2024-2025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300" b="1" i="0" u="none" strike="noStrike" kern="1200">
                          <a:solidFill>
                            <a:srgbClr val="1E5A71"/>
                          </a:solidFill>
                          <a:effectLst/>
                          <a:latin typeface="Raleway" pitchFamily="2" charset="0"/>
                          <a:ea typeface="+mn-ea"/>
                          <a:cs typeface="+mn-cs"/>
                        </a:rPr>
                        <a:t>Statistically Significant?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73251004"/>
                  </a:ext>
                </a:extLst>
              </a:tr>
              <a:tr h="631385">
                <a:tc>
                  <a:txBody>
                    <a:bodyPr/>
                    <a:lstStyle/>
                    <a:p>
                      <a:pPr algn="ctr" fontAlgn="t"/>
                      <a:r>
                        <a:rPr lang="en-GB" sz="1300" b="0" i="0" u="none" strike="noStrike" kern="1200">
                          <a:solidFill>
                            <a:srgbClr val="1E5A71"/>
                          </a:solidFill>
                          <a:effectLst/>
                          <a:latin typeface="Raleway" pitchFamily="2" charset="0"/>
                          <a:ea typeface="+mn-ea"/>
                          <a:cs typeface="+mn-cs"/>
                        </a:rPr>
                        <a:t>To what extent do you agree or disagree that this local area is a place where people from different backgrounds get on well together?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300" b="0" i="0" u="none" strike="noStrike" kern="1200">
                          <a:solidFill>
                            <a:srgbClr val="1E5A71"/>
                          </a:solidFill>
                          <a:effectLst/>
                          <a:latin typeface="Raleway" pitchFamily="2" charset="0"/>
                          <a:ea typeface="+mn-ea"/>
                          <a:cs typeface="+mn-cs"/>
                        </a:rPr>
                        <a:t>Agree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300" b="0" i="0" u="none" strike="noStrike" kern="1200">
                          <a:solidFill>
                            <a:srgbClr val="1E5A71"/>
                          </a:solidFill>
                          <a:effectLst/>
                          <a:latin typeface="Raleway" pitchFamily="2" charset="0"/>
                          <a:ea typeface="+mn-ea"/>
                          <a:cs typeface="+mn-cs"/>
                        </a:rPr>
                        <a:t>87%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300" b="0" i="0" u="none" strike="noStrike" kern="1200">
                          <a:solidFill>
                            <a:srgbClr val="1E5A71"/>
                          </a:solidFill>
                          <a:effectLst/>
                          <a:latin typeface="Raleway" pitchFamily="2" charset="0"/>
                          <a:ea typeface="+mn-ea"/>
                          <a:cs typeface="+mn-cs"/>
                        </a:rPr>
                        <a:t>90%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300" b="0" i="0" u="none" strike="noStrike" kern="1200">
                          <a:solidFill>
                            <a:srgbClr val="1E5A71"/>
                          </a:solidFill>
                          <a:effectLst/>
                          <a:latin typeface="Raleway" pitchFamily="2" charset="0"/>
                          <a:ea typeface="+mn-ea"/>
                          <a:cs typeface="+mn-cs"/>
                        </a:rPr>
                        <a:t>91%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300" b="0" i="0" u="none" strike="noStrike" kern="1200">
                          <a:solidFill>
                            <a:srgbClr val="1E5A71"/>
                          </a:solidFill>
                          <a:effectLst/>
                          <a:latin typeface="Raleway" pitchFamily="2" charset="0"/>
                          <a:ea typeface="+mn-ea"/>
                          <a:cs typeface="+mn-cs"/>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GB" sz="1300" b="0" i="0" u="none" strike="noStrike" kern="1200">
                          <a:solidFill>
                            <a:srgbClr val="1E5A71"/>
                          </a:solidFill>
                          <a:effectLst/>
                          <a:latin typeface="Raleway" pitchFamily="2" charset="0"/>
                          <a:ea typeface="+mn-ea"/>
                          <a:cs typeface="+mn-cs"/>
                        </a:rPr>
                        <a:t>Not significant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7408740"/>
                  </a:ext>
                </a:extLst>
              </a:tr>
              <a:tr h="420923">
                <a:tc>
                  <a:txBody>
                    <a:bodyPr/>
                    <a:lstStyle/>
                    <a:p>
                      <a:pPr algn="ctr" fontAlgn="t"/>
                      <a:r>
                        <a:rPr lang="en-GB" sz="1300" b="0" i="0" u="none" strike="noStrike" kern="1200">
                          <a:solidFill>
                            <a:srgbClr val="1E5A71"/>
                          </a:solidFill>
                          <a:effectLst/>
                          <a:latin typeface="Raleway" pitchFamily="2" charset="0"/>
                          <a:ea typeface="+mn-ea"/>
                          <a:cs typeface="+mn-cs"/>
                        </a:rPr>
                        <a:t> Thinking about your local area/neighbourhood, how satisfied are you with the area as a place to live?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300" b="0" i="0" u="none" strike="noStrike" kern="1200">
                          <a:solidFill>
                            <a:srgbClr val="1E5A71"/>
                          </a:solidFill>
                          <a:effectLst/>
                          <a:latin typeface="Raleway" pitchFamily="2" charset="0"/>
                          <a:ea typeface="+mn-ea"/>
                          <a:cs typeface="+mn-cs"/>
                        </a:rPr>
                        <a:t>Satisfied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300" b="0" i="0" u="none" strike="noStrike" kern="1200">
                          <a:solidFill>
                            <a:srgbClr val="1E5A71"/>
                          </a:solidFill>
                          <a:effectLst/>
                          <a:latin typeface="Raleway" pitchFamily="2" charset="0"/>
                          <a:ea typeface="+mn-ea"/>
                          <a:cs typeface="+mn-cs"/>
                        </a:rPr>
                        <a:t>78%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300" b="0" i="0" u="none" strike="noStrike" kern="1200">
                          <a:solidFill>
                            <a:srgbClr val="1E5A71"/>
                          </a:solidFill>
                          <a:effectLst/>
                          <a:latin typeface="Raleway" pitchFamily="2" charset="0"/>
                          <a:ea typeface="+mn-ea"/>
                          <a:cs typeface="+mn-cs"/>
                        </a:rPr>
                        <a:t>84%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300" b="0" i="0" u="none" strike="noStrike" kern="1200">
                          <a:solidFill>
                            <a:srgbClr val="1E5A71"/>
                          </a:solidFill>
                          <a:effectLst/>
                          <a:latin typeface="Raleway" pitchFamily="2" charset="0"/>
                          <a:ea typeface="+mn-ea"/>
                          <a:cs typeface="+mn-cs"/>
                        </a:rPr>
                        <a:t>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300" b="0" i="0" u="none" strike="noStrike" kern="1200">
                          <a:solidFill>
                            <a:srgbClr val="1E5A71"/>
                          </a:solidFill>
                          <a:effectLst/>
                          <a:latin typeface="Raleway" pitchFamily="2" charset="0"/>
                          <a:ea typeface="+mn-ea"/>
                          <a:cs typeface="+mn-cs"/>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GB" sz="1300" b="0" i="0" u="none" strike="noStrike" kern="1200">
                          <a:solidFill>
                            <a:srgbClr val="1E5A71"/>
                          </a:solidFill>
                          <a:effectLst/>
                          <a:latin typeface="Raleway" pitchFamily="2" charset="0"/>
                          <a:ea typeface="+mn-ea"/>
                          <a:cs typeface="+mn-cs"/>
                        </a:rPr>
                        <a:t>Not significant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9941622"/>
                  </a:ext>
                </a:extLst>
              </a:tr>
              <a:tr h="420923">
                <a:tc>
                  <a:txBody>
                    <a:bodyPr/>
                    <a:lstStyle/>
                    <a:p>
                      <a:pPr algn="ctr" fontAlgn="t"/>
                      <a:r>
                        <a:rPr lang="en-GB" sz="1300" b="0" i="0" u="none" strike="noStrike" kern="1200">
                          <a:solidFill>
                            <a:srgbClr val="1E5A71"/>
                          </a:solidFill>
                          <a:effectLst/>
                          <a:latin typeface="Raleway" pitchFamily="2" charset="0"/>
                          <a:ea typeface="+mn-ea"/>
                          <a:cs typeface="+mn-cs"/>
                        </a:rPr>
                        <a:t>How safe or unsafe do you feel when outside in your local area after dark?</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300" b="0" i="0" u="none" strike="noStrike" kern="1200">
                          <a:solidFill>
                            <a:srgbClr val="1E5A71"/>
                          </a:solidFill>
                          <a:effectLst/>
                          <a:latin typeface="Raleway" pitchFamily="2" charset="0"/>
                          <a:ea typeface="+mn-ea"/>
                          <a:cs typeface="+mn-cs"/>
                        </a:rPr>
                        <a:t>Safe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300" b="0" i="0" u="none" strike="noStrike" kern="1200">
                          <a:solidFill>
                            <a:srgbClr val="1E5A71"/>
                          </a:solidFill>
                          <a:effectLst/>
                          <a:latin typeface="Raleway" pitchFamily="2" charset="0"/>
                          <a:ea typeface="+mn-ea"/>
                          <a:cs typeface="+mn-cs"/>
                        </a:rPr>
                        <a:t>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300" b="0" i="0" u="none" strike="noStrike" kern="1200">
                          <a:solidFill>
                            <a:srgbClr val="1E5A71"/>
                          </a:solidFill>
                          <a:effectLst/>
                          <a:latin typeface="Raleway" pitchFamily="2" charset="0"/>
                          <a:ea typeface="+mn-ea"/>
                          <a:cs typeface="+mn-cs"/>
                        </a:rPr>
                        <a:t>67%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300" b="0" i="0" u="none" strike="noStrike" kern="1200">
                          <a:solidFill>
                            <a:srgbClr val="1E5A71"/>
                          </a:solidFill>
                          <a:effectLst/>
                          <a:latin typeface="Raleway" pitchFamily="2" charset="0"/>
                          <a:ea typeface="+mn-ea"/>
                          <a:cs typeface="+mn-cs"/>
                        </a:rPr>
                        <a:t>66%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300" b="0" i="0" u="none" strike="noStrike" kern="1200">
                          <a:solidFill>
                            <a:srgbClr val="1E5A71"/>
                          </a:solidFill>
                          <a:effectLst/>
                          <a:latin typeface="Raleway" pitchFamily="2" charset="0"/>
                          <a:ea typeface="+mn-ea"/>
                          <a:cs typeface="+mn-cs"/>
                          <a:sym typeface="Wingdings" panose="05000000000000000000" pitchFamily="2" charset="2"/>
                        </a:rPr>
                        <a:t>1</a:t>
                      </a:r>
                      <a:endParaRPr lang="en-GB" sz="1300" b="0" i="0" u="none" strike="noStrike" kern="1200">
                        <a:solidFill>
                          <a:srgbClr val="1E5A71"/>
                        </a:solidFill>
                        <a:effectLst/>
                        <a:latin typeface="Raleway" pitchFamily="2"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buNone/>
                      </a:pPr>
                      <a:r>
                        <a:rPr lang="en-GB" sz="1300" b="0" i="0" u="none" strike="noStrike" kern="1200">
                          <a:solidFill>
                            <a:srgbClr val="1E5A71"/>
                          </a:solidFill>
                          <a:effectLst/>
                          <a:latin typeface="Raleway" pitchFamily="2" charset="0"/>
                          <a:ea typeface="+mn-ea"/>
                          <a:cs typeface="+mn-cs"/>
                        </a:rPr>
                        <a:t>Not significant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75478069"/>
                  </a:ext>
                </a:extLst>
              </a:tr>
              <a:tr h="420923">
                <a:tc>
                  <a:txBody>
                    <a:bodyPr/>
                    <a:lstStyle/>
                    <a:p>
                      <a:pPr algn="ctr" fontAlgn="t"/>
                      <a:r>
                        <a:rPr lang="en-GB" sz="1300" b="0" i="0" u="none" strike="noStrike" kern="1200">
                          <a:solidFill>
                            <a:srgbClr val="1E5A71"/>
                          </a:solidFill>
                          <a:effectLst/>
                          <a:latin typeface="Raleway" pitchFamily="2" charset="0"/>
                          <a:ea typeface="+mn-ea"/>
                          <a:cs typeface="+mn-cs"/>
                        </a:rPr>
                        <a:t>How safe or unsafe do you feel when outside in your local area during the day?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300" b="0" i="0" u="none" strike="noStrike" kern="1200">
                          <a:solidFill>
                            <a:srgbClr val="1E5A71"/>
                          </a:solidFill>
                          <a:effectLst/>
                          <a:latin typeface="Raleway" pitchFamily="2" charset="0"/>
                          <a:ea typeface="+mn-ea"/>
                          <a:cs typeface="+mn-cs"/>
                        </a:rPr>
                        <a:t>Safe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300" b="0" i="0" u="none" strike="noStrike" kern="1200">
                          <a:solidFill>
                            <a:srgbClr val="1E5A71"/>
                          </a:solidFill>
                          <a:effectLst/>
                          <a:latin typeface="Raleway" pitchFamily="2" charset="0"/>
                          <a:ea typeface="+mn-ea"/>
                          <a:cs typeface="+mn-cs"/>
                        </a:rPr>
                        <a:t>94%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300" b="0" i="0" u="none" strike="noStrike" kern="1200">
                          <a:solidFill>
                            <a:srgbClr val="1E5A71"/>
                          </a:solidFill>
                          <a:effectLst/>
                          <a:latin typeface="Raleway" pitchFamily="2" charset="0"/>
                          <a:ea typeface="+mn-ea"/>
                          <a:cs typeface="+mn-cs"/>
                        </a:rPr>
                        <a:t>95%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300" b="0" i="0" u="none" strike="noStrike" kern="1200">
                          <a:solidFill>
                            <a:srgbClr val="1E5A71"/>
                          </a:solidFill>
                          <a:effectLst/>
                          <a:latin typeface="Raleway" pitchFamily="2" charset="0"/>
                          <a:ea typeface="+mn-ea"/>
                          <a:cs typeface="+mn-cs"/>
                        </a:rPr>
                        <a:t>93%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300" b="0" i="0" u="none" strike="noStrike" kern="1200">
                          <a:solidFill>
                            <a:srgbClr val="1E5A71"/>
                          </a:solidFill>
                          <a:effectLst/>
                          <a:latin typeface="Raleway" pitchFamily="2" charset="0"/>
                          <a:ea typeface="+mn-ea"/>
                          <a:cs typeface="+mn-cs"/>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300" b="1" i="0" u="none" strike="noStrike" kern="1200">
                          <a:solidFill>
                            <a:srgbClr val="1E5A71"/>
                          </a:solidFill>
                          <a:effectLst/>
                          <a:latin typeface="Raleway" pitchFamily="2" charset="0"/>
                          <a:ea typeface="+mn-ea"/>
                          <a:cs typeface="+mn-cs"/>
                        </a:rPr>
                        <a:t>Is significant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3408694"/>
                  </a:ext>
                </a:extLst>
              </a:tr>
              <a:tr h="420923">
                <a:tc>
                  <a:txBody>
                    <a:bodyPr/>
                    <a:lstStyle/>
                    <a:p>
                      <a:pPr algn="ctr" fontAlgn="t"/>
                      <a:r>
                        <a:rPr lang="en-GB" sz="1300" b="0" i="0" u="none" strike="noStrike" kern="1200">
                          <a:solidFill>
                            <a:srgbClr val="1E5A71"/>
                          </a:solidFill>
                          <a:effectLst/>
                          <a:latin typeface="Raleway" pitchFamily="2" charset="0"/>
                          <a:ea typeface="+mn-ea"/>
                          <a:cs typeface="+mn-cs"/>
                        </a:rPr>
                        <a:t>How safe or unsafe do you feel when outside in your local area...? - After dark (Female only)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300" b="0" i="0" u="none" strike="noStrike" kern="1200">
                          <a:solidFill>
                            <a:srgbClr val="1E5A71"/>
                          </a:solidFill>
                          <a:effectLst/>
                          <a:latin typeface="Raleway" pitchFamily="2" charset="0"/>
                          <a:ea typeface="+mn-ea"/>
                          <a:cs typeface="+mn-cs"/>
                        </a:rPr>
                        <a:t>Safe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300" b="0" i="0" u="none" strike="noStrike" kern="1200">
                          <a:solidFill>
                            <a:srgbClr val="1E5A71"/>
                          </a:solidFill>
                          <a:effectLst/>
                          <a:latin typeface="Raleway" pitchFamily="2" charset="0"/>
                          <a:ea typeface="+mn-ea"/>
                          <a:cs typeface="+mn-cs"/>
                        </a:rPr>
                        <a:t>59%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300" b="0" i="0" u="none" strike="noStrike" kern="1200">
                          <a:solidFill>
                            <a:srgbClr val="1E5A71"/>
                          </a:solidFill>
                          <a:effectLst/>
                          <a:latin typeface="Raleway" pitchFamily="2" charset="0"/>
                          <a:ea typeface="+mn-ea"/>
                          <a:cs typeface="+mn-cs"/>
                        </a:rPr>
                        <a:t>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300" b="0" i="0" u="none" strike="noStrike" kern="1200">
                          <a:solidFill>
                            <a:srgbClr val="1E5A71"/>
                          </a:solidFill>
                          <a:effectLst/>
                          <a:latin typeface="Raleway" pitchFamily="2" charset="0"/>
                          <a:ea typeface="+mn-ea"/>
                          <a:cs typeface="+mn-cs"/>
                        </a:rPr>
                        <a:t>62%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300" b="0" i="0" u="none" strike="noStrike" kern="1200">
                          <a:solidFill>
                            <a:srgbClr val="1E5A71"/>
                          </a:solidFill>
                          <a:effectLst/>
                          <a:latin typeface="Raleway" pitchFamily="2" charset="0"/>
                          <a:ea typeface="+mn-ea"/>
                          <a:cs typeface="+mn-cs"/>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300" b="1" i="0" u="none" strike="noStrike" kern="1200">
                          <a:solidFill>
                            <a:srgbClr val="1E5A71"/>
                          </a:solidFill>
                          <a:effectLst/>
                          <a:latin typeface="Raleway" pitchFamily="2" charset="0"/>
                          <a:ea typeface="+mn-ea"/>
                          <a:cs typeface="+mn-cs"/>
                        </a:rPr>
                        <a:t>Is significant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7930984"/>
                  </a:ext>
                </a:extLst>
              </a:tr>
              <a:tr h="420923">
                <a:tc>
                  <a:txBody>
                    <a:bodyPr/>
                    <a:lstStyle/>
                    <a:p>
                      <a:pPr algn="ctr" fontAlgn="t"/>
                      <a:r>
                        <a:rPr lang="en-GB" sz="1300" b="0" i="0" u="none" strike="noStrike" kern="1200">
                          <a:solidFill>
                            <a:srgbClr val="1E5A71"/>
                          </a:solidFill>
                          <a:effectLst/>
                          <a:latin typeface="Raleway" pitchFamily="2" charset="0"/>
                          <a:ea typeface="+mn-ea"/>
                          <a:cs typeface="+mn-cs"/>
                        </a:rPr>
                        <a:t>How much would you agree or disagree that the police and other local public services are successfully dealing with crime and anti-social behaviour in your local area?</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300" b="0" i="0" u="none" strike="noStrike" kern="1200">
                          <a:solidFill>
                            <a:srgbClr val="1E5A71"/>
                          </a:solidFill>
                          <a:effectLst/>
                          <a:latin typeface="Raleway" pitchFamily="2" charset="0"/>
                          <a:ea typeface="+mn-ea"/>
                          <a:cs typeface="+mn-cs"/>
                        </a:rPr>
                        <a:t>Summary: Agree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buNone/>
                      </a:pPr>
                      <a:r>
                        <a:rPr lang="en-GB" sz="1300" b="0" i="0" u="none" strike="noStrike" kern="1200">
                          <a:solidFill>
                            <a:srgbClr val="1E5A71"/>
                          </a:solidFill>
                          <a:effectLst/>
                          <a:latin typeface="Raleway" pitchFamily="2" charset="0"/>
                          <a:ea typeface="+mn-ea"/>
                          <a:cs typeface="+mn-cs"/>
                        </a:rPr>
                        <a:t>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buNone/>
                      </a:pPr>
                      <a:r>
                        <a:rPr lang="en-GB" sz="1300" b="0" i="0" u="none" strike="noStrike" kern="1200">
                          <a:solidFill>
                            <a:srgbClr val="1E5A71"/>
                          </a:solidFill>
                          <a:effectLst/>
                          <a:latin typeface="Raleway" pitchFamily="2" charset="0"/>
                          <a:ea typeface="+mn-ea"/>
                          <a:cs typeface="+mn-cs"/>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buNone/>
                      </a:pPr>
                      <a:r>
                        <a:rPr lang="en-GB" sz="1300" b="0" i="0" u="none" strike="noStrike" kern="1200">
                          <a:solidFill>
                            <a:srgbClr val="1E5A71"/>
                          </a:solidFill>
                          <a:effectLst/>
                          <a:latin typeface="Raleway" pitchFamily="2" charset="0"/>
                          <a:ea typeface="+mn-ea"/>
                          <a:cs typeface="+mn-cs"/>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buNone/>
                      </a:pPr>
                      <a:r>
                        <a:rPr lang="en-GB" sz="1300" b="0" i="0" u="none" strike="noStrike" kern="1200">
                          <a:solidFill>
                            <a:srgbClr val="1E5A71"/>
                          </a:solidFill>
                          <a:effectLst/>
                          <a:latin typeface="Raleway" pitchFamily="2" charset="0"/>
                          <a:ea typeface="+mn-ea"/>
                          <a:cs typeface="+mn-cs"/>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buNone/>
                      </a:pPr>
                      <a:r>
                        <a:rPr lang="en-GB" sz="1300" b="0" i="0" u="none" strike="noStrike" kern="1200" dirty="0">
                          <a:solidFill>
                            <a:srgbClr val="1E5A71"/>
                          </a:solidFill>
                          <a:effectLst/>
                          <a:latin typeface="Raleway" pitchFamily="2" charset="0"/>
                          <a:ea typeface="+mn-ea"/>
                          <a:cs typeface="+mn-cs"/>
                        </a:rPr>
                        <a:t>Not significant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0942397"/>
                  </a:ext>
                </a:extLst>
              </a:tr>
            </a:tbl>
          </a:graphicData>
        </a:graphic>
      </p:graphicFrame>
      <p:sp>
        <p:nvSpPr>
          <p:cNvPr id="6" name="Rectangle 8">
            <a:extLst>
              <a:ext uri="{FF2B5EF4-FFF2-40B4-BE49-F238E27FC236}">
                <a16:creationId xmlns:a16="http://schemas.microsoft.com/office/drawing/2014/main" id="{1B804F79-4531-6BF8-D73C-274C04C45B7B}"/>
              </a:ext>
            </a:extLst>
          </p:cNvPr>
          <p:cNvSpPr>
            <a:spLocks noChangeArrowheads="1"/>
          </p:cNvSpPr>
          <p:nvPr/>
        </p:nvSpPr>
        <p:spPr bwMode="auto">
          <a:xfrm>
            <a:off x="1634747" y="5061586"/>
            <a:ext cx="8982013"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eaLnBrk="0" fontAlgn="base" hangingPunct="0">
              <a:spcBef>
                <a:spcPct val="0"/>
              </a:spcBef>
              <a:spcAft>
                <a:spcPct val="0"/>
              </a:spcAft>
              <a:buFont typeface="Arial" panose="020B0604020202020204" pitchFamily="34" charset="0"/>
              <a:buChar char="•"/>
            </a:pPr>
            <a:r>
              <a:rPr lang="en-GB" altLang="en-US">
                <a:solidFill>
                  <a:srgbClr val="1E5A71"/>
                </a:solidFill>
                <a:latin typeface="Raleway" pitchFamily="2" charset="0"/>
                <a:ea typeface="Calibri" panose="020F0502020204030204" pitchFamily="34" charset="0"/>
                <a:cs typeface="Arial" panose="020B0604020202020204" pitchFamily="34" charset="0"/>
              </a:rPr>
              <a:t>Two of the measures reported here showed any statistically significant differences from 2024.</a:t>
            </a:r>
          </a:p>
          <a:p>
            <a:pPr marL="285750" indent="-285750" eaLnBrk="0" fontAlgn="base" hangingPunct="0">
              <a:spcBef>
                <a:spcPct val="0"/>
              </a:spcBef>
              <a:spcAft>
                <a:spcPct val="0"/>
              </a:spcAft>
              <a:buFont typeface="Arial" panose="020B0604020202020204" pitchFamily="34" charset="0"/>
              <a:buChar char="•"/>
            </a:pPr>
            <a:r>
              <a:rPr lang="en-GB" altLang="en-US">
                <a:solidFill>
                  <a:srgbClr val="1E5A71"/>
                </a:solidFill>
                <a:latin typeface="Raleway" pitchFamily="2" charset="0"/>
                <a:ea typeface="Calibri" panose="020F0502020204030204" pitchFamily="34" charset="0"/>
                <a:cs typeface="Arial" panose="020B0604020202020204" pitchFamily="34" charset="0"/>
              </a:rPr>
              <a:t>Fewer residents report feeling safe during the day (down by two points)</a:t>
            </a:r>
          </a:p>
          <a:p>
            <a:pPr marL="285750" indent="-285750" eaLnBrk="0" fontAlgn="base" hangingPunct="0">
              <a:spcBef>
                <a:spcPct val="0"/>
              </a:spcBef>
              <a:spcAft>
                <a:spcPct val="0"/>
              </a:spcAft>
              <a:buFont typeface="Arial" panose="020B0604020202020204" pitchFamily="34" charset="0"/>
              <a:buChar char="•"/>
            </a:pPr>
            <a:r>
              <a:rPr lang="en-GB" altLang="en-US">
                <a:solidFill>
                  <a:srgbClr val="1E5A71"/>
                </a:solidFill>
                <a:latin typeface="Raleway" pitchFamily="2" charset="0"/>
                <a:ea typeface="Calibri" panose="020F0502020204030204" pitchFamily="34" charset="0"/>
                <a:cs typeface="Arial" panose="020B0604020202020204" pitchFamily="34" charset="0"/>
              </a:rPr>
              <a:t>Female residents are more likely to report feeling safe after dark (up six points)</a:t>
            </a:r>
          </a:p>
          <a:p>
            <a:pPr marL="285750" indent="-285750" eaLnBrk="0" fontAlgn="base" hangingPunct="0">
              <a:spcBef>
                <a:spcPct val="0"/>
              </a:spcBef>
              <a:spcAft>
                <a:spcPct val="0"/>
              </a:spcAft>
              <a:buFont typeface="Arial" panose="020B0604020202020204" pitchFamily="34" charset="0"/>
              <a:buChar char="•"/>
            </a:pPr>
            <a:r>
              <a:rPr lang="en-GB" altLang="en-US">
                <a:solidFill>
                  <a:srgbClr val="1E5A71"/>
                </a:solidFill>
                <a:latin typeface="Raleway" pitchFamily="2" charset="0"/>
                <a:ea typeface="Calibri" panose="020F0502020204030204" pitchFamily="34" charset="0"/>
                <a:cs typeface="Arial" panose="020B0604020202020204" pitchFamily="34" charset="0"/>
              </a:rPr>
              <a:t>Other results for these questions are unchanged.</a:t>
            </a:r>
          </a:p>
        </p:txBody>
      </p:sp>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a:solidFill>
                  <a:prstClr val="black">
                    <a:tint val="75000"/>
                  </a:prstClr>
                </a:solidFill>
                <a:latin typeface="Calibri" panose="020F0502020204030204"/>
              </a:rPr>
              <a:pPr/>
              <a:t>21</a:t>
            </a:fld>
            <a:endParaRPr lang="en-GB">
              <a:solidFill>
                <a:srgbClr val="1E5A71"/>
              </a:solidFill>
              <a:latin typeface="Raleway" pitchFamily="2" charset="0"/>
            </a:endParaRPr>
          </a:p>
        </p:txBody>
      </p:sp>
    </p:spTree>
    <p:extLst>
      <p:ext uri="{BB962C8B-B14F-4D97-AF65-F5344CB8AC3E}">
        <p14:creationId xmlns:p14="http://schemas.microsoft.com/office/powerpoint/2010/main" val="23555110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1560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b="1">
                <a:solidFill>
                  <a:srgbClr val="4CC9CF"/>
                </a:solidFill>
                <a:latin typeface="Raleway" panose="020B0503030101060003" pitchFamily="34" charset="0"/>
                <a:cs typeface="Arial" panose="020B0604020202020204" pitchFamily="34" charset="0"/>
              </a:rPr>
              <a:t>Tower Hamlets Annual Residents’ Survey 2025 results</a:t>
            </a:r>
            <a:endParaRPr lang="en-US" sz="1400" b="1">
              <a:solidFill>
                <a:srgbClr val="4CC9CF"/>
              </a:solidFill>
              <a:latin typeface="Raleway" panose="020B0503030101060003"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3900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1600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3900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1600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7906" y="438639"/>
            <a:ext cx="964349" cy="807775"/>
          </a:xfrm>
          <a:prstGeom prst="rect">
            <a:avLst/>
          </a:prstGeom>
        </p:spPr>
      </p:pic>
      <p:sp>
        <p:nvSpPr>
          <p:cNvPr id="4" name="Title 3">
            <a:extLst>
              <a:ext uri="{FF2B5EF4-FFF2-40B4-BE49-F238E27FC236}">
                <a16:creationId xmlns:a16="http://schemas.microsoft.com/office/drawing/2014/main" id="{044CC361-0F04-1039-77B6-8738BBAEC383}"/>
              </a:ext>
            </a:extLst>
          </p:cNvPr>
          <p:cNvSpPr>
            <a:spLocks noGrp="1"/>
          </p:cNvSpPr>
          <p:nvPr>
            <p:ph type="title" idx="4294967295"/>
          </p:nvPr>
        </p:nvSpPr>
        <p:spPr>
          <a:xfrm>
            <a:off x="3900173" y="511581"/>
            <a:ext cx="5850115" cy="654456"/>
          </a:xfrm>
        </p:spPr>
        <p:txBody>
          <a:bodyPr>
            <a:normAutofit/>
          </a:bodyPr>
          <a:lstStyle/>
          <a:p>
            <a:r>
              <a:rPr lang="en-GB" sz="3200" b="1">
                <a:solidFill>
                  <a:srgbClr val="319B31"/>
                </a:solidFill>
                <a:latin typeface="Raleway" pitchFamily="2" charset="0"/>
                <a:ea typeface="+mn-ea"/>
                <a:cs typeface="Arial" panose="020B0604020202020204" pitchFamily="34" charset="0"/>
              </a:rPr>
              <a:t>Anti-social behaviour</a:t>
            </a:r>
            <a:endParaRPr lang="en-GB"/>
          </a:p>
        </p:txBody>
      </p:sp>
      <p:graphicFrame>
        <p:nvGraphicFramePr>
          <p:cNvPr id="2" name="Table 1" descr="Anti-social behaviour questions">
            <a:extLst>
              <a:ext uri="{FF2B5EF4-FFF2-40B4-BE49-F238E27FC236}">
                <a16:creationId xmlns:a16="http://schemas.microsoft.com/office/drawing/2014/main" id="{087C4061-A25E-EB78-775A-E0966495A819}"/>
              </a:ext>
            </a:extLst>
          </p:cNvPr>
          <p:cNvGraphicFramePr>
            <a:graphicFrameLocks noGrp="1"/>
          </p:cNvGraphicFramePr>
          <p:nvPr>
            <p:extLst>
              <p:ext uri="{D42A27DB-BD31-4B8C-83A1-F6EECF244321}">
                <p14:modId xmlns:p14="http://schemas.microsoft.com/office/powerpoint/2010/main" val="817501030"/>
              </p:ext>
            </p:extLst>
          </p:nvPr>
        </p:nvGraphicFramePr>
        <p:xfrm>
          <a:off x="1600766" y="1452119"/>
          <a:ext cx="9000001" cy="2628000"/>
        </p:xfrm>
        <a:graphic>
          <a:graphicData uri="http://schemas.openxmlformats.org/drawingml/2006/table">
            <a:tbl>
              <a:tblPr firstRow="1">
                <a:tableStyleId>{5C22544A-7EE6-4342-B048-85BDC9FD1C3A}</a:tableStyleId>
              </a:tblPr>
              <a:tblGrid>
                <a:gridCol w="4896268">
                  <a:extLst>
                    <a:ext uri="{9D8B030D-6E8A-4147-A177-3AD203B41FA5}">
                      <a16:colId xmlns:a16="http://schemas.microsoft.com/office/drawing/2014/main" val="2430842202"/>
                    </a:ext>
                  </a:extLst>
                </a:gridCol>
                <a:gridCol w="833847">
                  <a:extLst>
                    <a:ext uri="{9D8B030D-6E8A-4147-A177-3AD203B41FA5}">
                      <a16:colId xmlns:a16="http://schemas.microsoft.com/office/drawing/2014/main" val="2964885888"/>
                    </a:ext>
                  </a:extLst>
                </a:gridCol>
                <a:gridCol w="500309">
                  <a:extLst>
                    <a:ext uri="{9D8B030D-6E8A-4147-A177-3AD203B41FA5}">
                      <a16:colId xmlns:a16="http://schemas.microsoft.com/office/drawing/2014/main" val="1598876305"/>
                    </a:ext>
                  </a:extLst>
                </a:gridCol>
                <a:gridCol w="500309">
                  <a:extLst>
                    <a:ext uri="{9D8B030D-6E8A-4147-A177-3AD203B41FA5}">
                      <a16:colId xmlns:a16="http://schemas.microsoft.com/office/drawing/2014/main" val="4021241116"/>
                    </a:ext>
                  </a:extLst>
                </a:gridCol>
                <a:gridCol w="500309">
                  <a:extLst>
                    <a:ext uri="{9D8B030D-6E8A-4147-A177-3AD203B41FA5}">
                      <a16:colId xmlns:a16="http://schemas.microsoft.com/office/drawing/2014/main" val="353175707"/>
                    </a:ext>
                  </a:extLst>
                </a:gridCol>
                <a:gridCol w="720039">
                  <a:extLst>
                    <a:ext uri="{9D8B030D-6E8A-4147-A177-3AD203B41FA5}">
                      <a16:colId xmlns:a16="http://schemas.microsoft.com/office/drawing/2014/main" val="597922858"/>
                    </a:ext>
                  </a:extLst>
                </a:gridCol>
                <a:gridCol w="1048920">
                  <a:extLst>
                    <a:ext uri="{9D8B030D-6E8A-4147-A177-3AD203B41FA5}">
                      <a16:colId xmlns:a16="http://schemas.microsoft.com/office/drawing/2014/main" val="1091511889"/>
                    </a:ext>
                  </a:extLst>
                </a:gridCol>
              </a:tblGrid>
              <a:tr h="633664">
                <a:tc>
                  <a:txBody>
                    <a:bodyPr/>
                    <a:lstStyle/>
                    <a:p>
                      <a:pPr algn="ctr" fontAlgn="b"/>
                      <a:r>
                        <a:rPr lang="en-GB" sz="1300" b="1" u="none" strike="noStrike">
                          <a:solidFill>
                            <a:srgbClr val="1E5A71"/>
                          </a:solidFill>
                          <a:effectLst/>
                          <a:latin typeface="Raleway" pitchFamily="2" charset="0"/>
                        </a:rPr>
                        <a:t>Thinking about this local area (within 15/20 minutes walking distance), how much of a problem do you think are…? </a:t>
                      </a:r>
                      <a:endParaRPr lang="en-GB" sz="1300" b="1"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300" b="1" u="none" strike="noStrike">
                          <a:solidFill>
                            <a:srgbClr val="1E5A71"/>
                          </a:solidFill>
                          <a:effectLst/>
                          <a:latin typeface="Raleway" pitchFamily="2" charset="0"/>
                        </a:rPr>
                        <a:t>Measure</a:t>
                      </a:r>
                      <a:endParaRPr lang="en-GB" sz="1300" b="1"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300" b="1" u="none" strike="noStrike">
                          <a:solidFill>
                            <a:srgbClr val="1E5A71"/>
                          </a:solidFill>
                          <a:effectLst/>
                          <a:latin typeface="Raleway" pitchFamily="2" charset="0"/>
                        </a:rPr>
                        <a:t>2023</a:t>
                      </a:r>
                      <a:endParaRPr lang="en-GB" sz="1300" b="1"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300" b="1" i="0" u="none" strike="noStrike">
                          <a:solidFill>
                            <a:srgbClr val="1E5A71"/>
                          </a:solidFill>
                          <a:effectLst/>
                          <a:latin typeface="Raleway" pitchFamily="2" charset="0"/>
                        </a:rPr>
                        <a:t>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300" b="1" i="0" u="none" strike="noStrike">
                          <a:solidFill>
                            <a:srgbClr val="1E5A71"/>
                          </a:solidFill>
                          <a:effectLst/>
                          <a:latin typeface="Raleway" pitchFamily="2" charset="0"/>
                        </a:rPr>
                        <a:t>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300" b="1" i="0" u="none" strike="noStrike">
                          <a:solidFill>
                            <a:srgbClr val="1E5A71"/>
                          </a:solidFill>
                          <a:effectLst/>
                          <a:latin typeface="Raleway" pitchFamily="2" charset="0"/>
                        </a:rPr>
                        <a:t>2024-2025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300" b="1" u="none" strike="noStrike">
                          <a:solidFill>
                            <a:srgbClr val="1E5A71"/>
                          </a:solidFill>
                          <a:effectLst/>
                          <a:latin typeface="Raleway" pitchFamily="2" charset="0"/>
                        </a:rPr>
                        <a:t>Statistically Significant?</a:t>
                      </a:r>
                      <a:endParaRPr lang="en-GB" sz="1300" b="1"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95854825"/>
                  </a:ext>
                </a:extLst>
              </a:tr>
              <a:tr h="498584">
                <a:tc>
                  <a:txBody>
                    <a:bodyPr/>
                    <a:lstStyle/>
                    <a:p>
                      <a:pPr algn="ctr" fontAlgn="b"/>
                      <a:r>
                        <a:rPr lang="en-GB" sz="1300" u="none" strike="noStrike">
                          <a:solidFill>
                            <a:srgbClr val="1E5A71"/>
                          </a:solidFill>
                          <a:effectLst/>
                          <a:latin typeface="Raleway" pitchFamily="2" charset="0"/>
                        </a:rPr>
                        <a:t>Noisy neighbours or loud parties</a:t>
                      </a:r>
                      <a:endParaRPr lang="en-GB" sz="1300" b="0"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300" u="none" strike="noStrike" kern="1200">
                          <a:solidFill>
                            <a:srgbClr val="1E5A71"/>
                          </a:solidFill>
                          <a:effectLst/>
                          <a:latin typeface="Raleway" pitchFamily="2" charset="0"/>
                          <a:ea typeface="+mn-ea"/>
                          <a:cs typeface="+mn-cs"/>
                        </a:rPr>
                        <a:t>Problem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1300" u="none" strike="noStrike" kern="1200">
                          <a:solidFill>
                            <a:srgbClr val="1E5A71"/>
                          </a:solidFill>
                          <a:effectLst/>
                          <a:latin typeface="Raleway" pitchFamily="2" charset="0"/>
                          <a:ea typeface="+mn-ea"/>
                          <a:cs typeface="+mn-cs"/>
                        </a:rPr>
                        <a:t>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1300" u="none" strike="noStrike" kern="1200">
                          <a:solidFill>
                            <a:srgbClr val="1E5A71"/>
                          </a:solidFill>
                          <a:effectLst/>
                          <a:latin typeface="Raleway" pitchFamily="2" charset="0"/>
                          <a:ea typeface="+mn-ea"/>
                          <a:cs typeface="+mn-cs"/>
                        </a:rPr>
                        <a:t>22%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1300" u="none" strike="noStrike" kern="1200">
                          <a:solidFill>
                            <a:srgbClr val="1E5A71"/>
                          </a:solidFill>
                          <a:effectLst/>
                          <a:latin typeface="Raleway" pitchFamily="2" charset="0"/>
                          <a:ea typeface="+mn-ea"/>
                          <a:cs typeface="+mn-cs"/>
                        </a:rPr>
                        <a:t>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1300" u="none" strike="noStrike" kern="1200">
                          <a:solidFill>
                            <a:srgbClr val="1E5A71"/>
                          </a:solidFill>
                          <a:effectLst/>
                          <a:latin typeface="Raleway" pitchFamily="2" charset="0"/>
                          <a:ea typeface="+mn-ea"/>
                          <a:cs typeface="+mn-cs"/>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GB" sz="1300" b="1" u="none" strike="noStrike" kern="1200">
                          <a:solidFill>
                            <a:srgbClr val="1E5A71"/>
                          </a:solidFill>
                          <a:effectLst/>
                          <a:latin typeface="Raleway" pitchFamily="2" charset="0"/>
                          <a:ea typeface="+mn-ea"/>
                          <a:cs typeface="+mn-cs"/>
                        </a:rPr>
                        <a:t>Is Significant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24746168"/>
                  </a:ext>
                </a:extLst>
              </a:tr>
              <a:tr h="498584">
                <a:tc>
                  <a:txBody>
                    <a:bodyPr/>
                    <a:lstStyle/>
                    <a:p>
                      <a:pPr algn="ctr" fontAlgn="b"/>
                      <a:r>
                        <a:rPr lang="en-GB" sz="1300" u="none" strike="noStrike">
                          <a:solidFill>
                            <a:srgbClr val="1E5A71"/>
                          </a:solidFill>
                          <a:effectLst/>
                          <a:latin typeface="Raleway" pitchFamily="2" charset="0"/>
                        </a:rPr>
                        <a:t>People being drunk or rowdy in public places </a:t>
                      </a:r>
                      <a:endParaRPr lang="en-GB" sz="1300" b="0"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300" u="none" strike="noStrike" kern="1200">
                          <a:solidFill>
                            <a:srgbClr val="1E5A71"/>
                          </a:solidFill>
                          <a:effectLst/>
                          <a:latin typeface="Raleway" pitchFamily="2" charset="0"/>
                          <a:ea typeface="+mn-ea"/>
                          <a:cs typeface="+mn-cs"/>
                        </a:rPr>
                        <a:t>Problem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1300" u="none" strike="noStrike" kern="1200">
                          <a:solidFill>
                            <a:srgbClr val="1E5A71"/>
                          </a:solidFill>
                          <a:effectLst/>
                          <a:latin typeface="Raleway" pitchFamily="2" charset="0"/>
                          <a:ea typeface="+mn-ea"/>
                          <a:cs typeface="+mn-cs"/>
                        </a:rPr>
                        <a:t>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1300" u="none" strike="noStrike" kern="1200">
                          <a:solidFill>
                            <a:srgbClr val="1E5A71"/>
                          </a:solidFill>
                          <a:effectLst/>
                          <a:latin typeface="Raleway" pitchFamily="2" charset="0"/>
                          <a:ea typeface="+mn-ea"/>
                          <a:cs typeface="+mn-cs"/>
                        </a:rPr>
                        <a:t>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1300" u="none" strike="noStrike" kern="1200">
                          <a:solidFill>
                            <a:srgbClr val="1E5A71"/>
                          </a:solidFill>
                          <a:effectLst/>
                          <a:latin typeface="Raleway" pitchFamily="2" charset="0"/>
                          <a:ea typeface="+mn-ea"/>
                          <a:cs typeface="+mn-cs"/>
                        </a:rPr>
                        <a:t>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1300" u="none" strike="noStrike" kern="1200">
                          <a:solidFill>
                            <a:srgbClr val="1E5A71"/>
                          </a:solidFill>
                          <a:effectLst/>
                          <a:latin typeface="Raleway" pitchFamily="2" charset="0"/>
                          <a:ea typeface="+mn-ea"/>
                          <a:cs typeface="+mn-cs"/>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GB" sz="1300" u="none" strike="noStrike" kern="1200">
                          <a:solidFill>
                            <a:srgbClr val="1E5A71"/>
                          </a:solidFill>
                          <a:effectLst/>
                          <a:latin typeface="Raleway" pitchFamily="2" charset="0"/>
                          <a:ea typeface="+mn-ea"/>
                          <a:cs typeface="+mn-cs"/>
                        </a:rPr>
                        <a:t>Not significant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24959188"/>
                  </a:ext>
                </a:extLst>
              </a:tr>
              <a:tr h="498584">
                <a:tc>
                  <a:txBody>
                    <a:bodyPr/>
                    <a:lstStyle/>
                    <a:p>
                      <a:pPr algn="ctr" fontAlgn="b"/>
                      <a:r>
                        <a:rPr lang="en-GB" sz="1300" u="none" strike="noStrike">
                          <a:solidFill>
                            <a:srgbClr val="1E5A71"/>
                          </a:solidFill>
                          <a:effectLst/>
                          <a:latin typeface="Raleway" pitchFamily="2" charset="0"/>
                        </a:rPr>
                        <a:t>Vandalism, graffiti and other deliberate damage to property or vehicles </a:t>
                      </a:r>
                      <a:endParaRPr lang="en-GB" sz="1300" b="0"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300" u="none" strike="noStrike" kern="1200">
                          <a:solidFill>
                            <a:srgbClr val="1E5A71"/>
                          </a:solidFill>
                          <a:effectLst/>
                          <a:latin typeface="Raleway" pitchFamily="2" charset="0"/>
                          <a:ea typeface="+mn-ea"/>
                          <a:cs typeface="+mn-cs"/>
                        </a:rPr>
                        <a:t>Problem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1300" u="none" strike="noStrike" kern="1200">
                          <a:solidFill>
                            <a:srgbClr val="1E5A71"/>
                          </a:solidFill>
                          <a:effectLst/>
                          <a:latin typeface="Raleway" pitchFamily="2" charset="0"/>
                          <a:ea typeface="+mn-ea"/>
                          <a:cs typeface="+mn-cs"/>
                        </a:rPr>
                        <a:t>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1300" u="none" strike="noStrike" kern="1200">
                          <a:solidFill>
                            <a:srgbClr val="1E5A71"/>
                          </a:solidFill>
                          <a:effectLst/>
                          <a:latin typeface="Raleway" pitchFamily="2" charset="0"/>
                          <a:ea typeface="+mn-ea"/>
                          <a:cs typeface="+mn-cs"/>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1300" u="none" strike="noStrike" kern="1200">
                          <a:solidFill>
                            <a:srgbClr val="1E5A71"/>
                          </a:solidFill>
                          <a:effectLst/>
                          <a:latin typeface="Raleway" pitchFamily="2" charset="0"/>
                          <a:ea typeface="+mn-ea"/>
                          <a:cs typeface="+mn-cs"/>
                        </a:rPr>
                        <a:t>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1300" u="none" strike="noStrike" kern="1200">
                          <a:solidFill>
                            <a:srgbClr val="1E5A71"/>
                          </a:solidFill>
                          <a:effectLst/>
                          <a:latin typeface="Raleway" pitchFamily="2" charset="0"/>
                          <a:ea typeface="+mn-ea"/>
                          <a:cs typeface="+mn-cs"/>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GB" sz="1300" u="none" strike="noStrike" kern="1200">
                          <a:solidFill>
                            <a:srgbClr val="1E5A71"/>
                          </a:solidFill>
                          <a:effectLst/>
                          <a:latin typeface="Raleway" pitchFamily="2" charset="0"/>
                          <a:ea typeface="+mn-ea"/>
                          <a:cs typeface="+mn-cs"/>
                        </a:rPr>
                        <a:t>Not significant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4090620"/>
                  </a:ext>
                </a:extLst>
              </a:tr>
              <a:tr h="498584">
                <a:tc>
                  <a:txBody>
                    <a:bodyPr/>
                    <a:lstStyle/>
                    <a:p>
                      <a:pPr algn="ctr" fontAlgn="b"/>
                      <a:r>
                        <a:rPr lang="en-GB" sz="1300" u="none" strike="noStrike">
                          <a:solidFill>
                            <a:srgbClr val="1E5A71"/>
                          </a:solidFill>
                          <a:effectLst/>
                          <a:latin typeface="Raleway" pitchFamily="2" charset="0"/>
                        </a:rPr>
                        <a:t>People using or dealing drugs </a:t>
                      </a:r>
                      <a:endParaRPr lang="en-GB" sz="1300" b="0"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r>
                        <a:rPr lang="en-GB" sz="1300" u="none" strike="noStrike" kern="1200">
                          <a:solidFill>
                            <a:srgbClr val="1E5A71"/>
                          </a:solidFill>
                          <a:effectLst/>
                          <a:latin typeface="Raleway" pitchFamily="2" charset="0"/>
                          <a:ea typeface="+mn-ea"/>
                          <a:cs typeface="+mn-cs"/>
                        </a:rPr>
                        <a:t>Problem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1300" u="none" strike="noStrike" kern="1200">
                          <a:solidFill>
                            <a:srgbClr val="1E5A71"/>
                          </a:solidFill>
                          <a:effectLst/>
                          <a:latin typeface="Raleway" pitchFamily="2" charset="0"/>
                          <a:ea typeface="+mn-ea"/>
                          <a:cs typeface="+mn-cs"/>
                        </a:rPr>
                        <a:t>49%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1300" u="none" strike="noStrike" kern="1200">
                          <a:solidFill>
                            <a:srgbClr val="1E5A71"/>
                          </a:solidFill>
                          <a:effectLst/>
                          <a:latin typeface="Raleway" pitchFamily="2" charset="0"/>
                          <a:ea typeface="+mn-ea"/>
                          <a:cs typeface="+mn-cs"/>
                        </a:rPr>
                        <a:t>58%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1300" u="none" strike="noStrike" kern="1200">
                          <a:solidFill>
                            <a:srgbClr val="1E5A71"/>
                          </a:solidFill>
                          <a:effectLst/>
                          <a:latin typeface="Raleway" pitchFamily="2" charset="0"/>
                          <a:ea typeface="+mn-ea"/>
                          <a:cs typeface="+mn-cs"/>
                        </a:rPr>
                        <a:t>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buNone/>
                      </a:pPr>
                      <a:r>
                        <a:rPr lang="en-GB" sz="1300" u="none" strike="noStrike" kern="1200">
                          <a:solidFill>
                            <a:srgbClr val="1E5A71"/>
                          </a:solidFill>
                          <a:effectLst/>
                          <a:latin typeface="Raleway" pitchFamily="2" charset="0"/>
                          <a:ea typeface="+mn-ea"/>
                          <a:cs typeface="+mn-cs"/>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buNone/>
                      </a:pPr>
                      <a:r>
                        <a:rPr lang="en-GB" sz="1300" b="1" u="none" strike="noStrike" kern="1200" dirty="0">
                          <a:solidFill>
                            <a:srgbClr val="1E5A71"/>
                          </a:solidFill>
                          <a:effectLst/>
                          <a:latin typeface="Raleway" pitchFamily="2" charset="0"/>
                          <a:ea typeface="+mn-ea"/>
                          <a:cs typeface="+mn-cs"/>
                        </a:rPr>
                        <a:t>Is Significant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03307791"/>
                  </a:ext>
                </a:extLst>
              </a:tr>
            </a:tbl>
          </a:graphicData>
        </a:graphic>
      </p:graphicFrame>
      <p:sp>
        <p:nvSpPr>
          <p:cNvPr id="6" name="Rectangle 8">
            <a:extLst>
              <a:ext uri="{FF2B5EF4-FFF2-40B4-BE49-F238E27FC236}">
                <a16:creationId xmlns:a16="http://schemas.microsoft.com/office/drawing/2014/main" id="{1B804F79-4531-6BF8-D73C-274C04C45B7B}"/>
              </a:ext>
            </a:extLst>
          </p:cNvPr>
          <p:cNvSpPr>
            <a:spLocks noChangeArrowheads="1"/>
          </p:cNvSpPr>
          <p:nvPr/>
        </p:nvSpPr>
        <p:spPr bwMode="auto">
          <a:xfrm>
            <a:off x="1618196" y="4795044"/>
            <a:ext cx="8982013"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indent="-342900" eaLnBrk="0" fontAlgn="base" hangingPunct="0">
              <a:spcBef>
                <a:spcPct val="0"/>
              </a:spcBef>
              <a:spcAft>
                <a:spcPct val="0"/>
              </a:spcAft>
              <a:buFont typeface="Arial" panose="020B0604020202020204" pitchFamily="34" charset="0"/>
              <a:buChar char="•"/>
            </a:pPr>
            <a:r>
              <a:rPr lang="en-GB" altLang="en-US">
                <a:solidFill>
                  <a:srgbClr val="1E5A71"/>
                </a:solidFill>
                <a:latin typeface="Raleway" pitchFamily="2" charset="0"/>
                <a:ea typeface="Calibri" panose="020F0502020204030204" pitchFamily="34" charset="0"/>
                <a:cs typeface="Arial" panose="020B0604020202020204" pitchFamily="34" charset="0"/>
              </a:rPr>
              <a:t>Residents are less concerned about people using and dealing drugs in 2025 compared to 2024 (down five points)</a:t>
            </a:r>
          </a:p>
          <a:p>
            <a:pPr marL="342900" indent="-342900" eaLnBrk="0" fontAlgn="base" hangingPunct="0">
              <a:spcBef>
                <a:spcPct val="0"/>
              </a:spcBef>
              <a:spcAft>
                <a:spcPct val="0"/>
              </a:spcAft>
              <a:buFont typeface="Arial" panose="020B0604020202020204" pitchFamily="34" charset="0"/>
              <a:buChar char="•"/>
            </a:pPr>
            <a:r>
              <a:rPr lang="en-GB" altLang="en-US">
                <a:solidFill>
                  <a:srgbClr val="1E5A71"/>
                </a:solidFill>
                <a:latin typeface="Raleway" pitchFamily="2" charset="0"/>
                <a:ea typeface="Calibri" panose="020F0502020204030204" pitchFamily="34" charset="0"/>
                <a:cs typeface="Arial" panose="020B0604020202020204" pitchFamily="34" charset="0"/>
              </a:rPr>
              <a:t>Residents are also four points less likely to say that noisy neighbours or loud parties are a problem.</a:t>
            </a:r>
          </a:p>
          <a:p>
            <a:pPr marL="342900" indent="-342900" eaLnBrk="0" fontAlgn="base" hangingPunct="0">
              <a:spcBef>
                <a:spcPct val="0"/>
              </a:spcBef>
              <a:spcAft>
                <a:spcPct val="0"/>
              </a:spcAft>
              <a:buFont typeface="Arial" panose="020B0604020202020204" pitchFamily="34" charset="0"/>
              <a:buChar char="•"/>
            </a:pPr>
            <a:r>
              <a:rPr lang="en-GB" altLang="en-US">
                <a:solidFill>
                  <a:srgbClr val="1E5A71"/>
                </a:solidFill>
                <a:latin typeface="Raleway" pitchFamily="2" charset="0"/>
                <a:ea typeface="Calibri" panose="020F0502020204030204" pitchFamily="34" charset="0"/>
                <a:cs typeface="Arial" panose="020B0604020202020204" pitchFamily="34" charset="0"/>
              </a:rPr>
              <a:t>The other measures are unchanged.</a:t>
            </a:r>
          </a:p>
          <a:p>
            <a:pPr eaLnBrk="0" fontAlgn="base" hangingPunct="0">
              <a:spcBef>
                <a:spcPct val="0"/>
              </a:spcBef>
              <a:spcAft>
                <a:spcPct val="0"/>
              </a:spcAft>
            </a:pPr>
            <a:endParaRPr lang="en-GB" altLang="en-US" sz="1200">
              <a:solidFill>
                <a:srgbClr val="1E5A71"/>
              </a:solidFill>
              <a:latin typeface="Raleway" pitchFamily="2" charset="0"/>
              <a:ea typeface="Calibri" panose="020F0502020204030204" pitchFamily="34" charset="0"/>
              <a:cs typeface="Arial" panose="020B0604020202020204" pitchFamily="34" charset="0"/>
            </a:endParaRPr>
          </a:p>
        </p:txBody>
      </p:sp>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a:solidFill>
                  <a:prstClr val="black">
                    <a:tint val="75000"/>
                  </a:prstClr>
                </a:solidFill>
                <a:latin typeface="Calibri" panose="020F0502020204030204"/>
              </a:rPr>
              <a:pPr/>
              <a:t>22</a:t>
            </a:fld>
            <a:endParaRPr lang="en-GB">
              <a:solidFill>
                <a:srgbClr val="1E5A71"/>
              </a:solidFill>
              <a:latin typeface="Raleway" pitchFamily="2" charset="0"/>
            </a:endParaRPr>
          </a:p>
        </p:txBody>
      </p:sp>
    </p:spTree>
    <p:extLst>
      <p:ext uri="{BB962C8B-B14F-4D97-AF65-F5344CB8AC3E}">
        <p14:creationId xmlns:p14="http://schemas.microsoft.com/office/powerpoint/2010/main" val="37639971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3900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1600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3900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1600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7906" y="438639"/>
            <a:ext cx="964349" cy="807775"/>
          </a:xfrm>
          <a:prstGeom prst="rect">
            <a:avLst/>
          </a:prstGeom>
        </p:spPr>
      </p:pic>
      <p:sp>
        <p:nvSpPr>
          <p:cNvPr id="2" name="Title 1">
            <a:extLst>
              <a:ext uri="{FF2B5EF4-FFF2-40B4-BE49-F238E27FC236}">
                <a16:creationId xmlns:a16="http://schemas.microsoft.com/office/drawing/2014/main" id="{CC00D170-BFF5-EF51-E212-45042D2D842D}"/>
              </a:ext>
              <a:ext uri="{C183D7F6-B498-43B3-948B-1728B52AA6E4}">
                <adec:decorative xmlns:adec="http://schemas.microsoft.com/office/drawing/2017/decorative" val="1"/>
              </a:ext>
            </a:extLst>
          </p:cNvPr>
          <p:cNvSpPr txBox="1">
            <a:spLocks/>
          </p:cNvSpPr>
          <p:nvPr/>
        </p:nvSpPr>
        <p:spPr>
          <a:xfrm>
            <a:off x="1560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b="1">
                <a:solidFill>
                  <a:srgbClr val="4CC9CF"/>
                </a:solidFill>
                <a:latin typeface="Raleway" panose="020B0503030101060003" pitchFamily="34" charset="0"/>
                <a:cs typeface="Arial" panose="020B0604020202020204" pitchFamily="34" charset="0"/>
              </a:rPr>
              <a:t>Tower Hamlets Annual Residents’ Survey 2025 results</a:t>
            </a:r>
            <a:endParaRPr lang="en-US" sz="1400" b="1">
              <a:solidFill>
                <a:srgbClr val="4CC9CF"/>
              </a:solidFill>
              <a:latin typeface="Raleway" panose="020B0503030101060003" pitchFamily="34" charset="0"/>
              <a:cs typeface="Arial" panose="020B0604020202020204" pitchFamily="34" charset="0"/>
            </a:endParaRPr>
          </a:p>
        </p:txBody>
      </p:sp>
      <p:sp>
        <p:nvSpPr>
          <p:cNvPr id="8" name="Title 1">
            <a:extLst>
              <a:ext uri="{FF2B5EF4-FFF2-40B4-BE49-F238E27FC236}">
                <a16:creationId xmlns:a16="http://schemas.microsoft.com/office/drawing/2014/main" id="{C87EE1D6-FC67-441A-B62B-A0C62B21AC94}"/>
              </a:ext>
              <a:ext uri="{C183D7F6-B498-43B3-948B-1728B52AA6E4}">
                <adec:decorative xmlns:adec="http://schemas.microsoft.com/office/drawing/2017/decorative" val="0"/>
              </a:ext>
            </a:extLst>
          </p:cNvPr>
          <p:cNvSpPr txBox="1">
            <a:spLocks noGrp="1"/>
          </p:cNvSpPr>
          <p:nvPr>
            <p:ph type="title"/>
          </p:nvPr>
        </p:nvSpPr>
        <p:spPr>
          <a:xfrm>
            <a:off x="3848200" y="528770"/>
            <a:ext cx="5799252" cy="656316"/>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4000" b="1">
                <a:solidFill>
                  <a:srgbClr val="319B31"/>
                </a:solidFill>
                <a:latin typeface="Raleway" panose="020B0503030101060003" pitchFamily="34" charset="0"/>
                <a:cs typeface="Arial" panose="020B0604020202020204" pitchFamily="34" charset="0"/>
              </a:rPr>
              <a:t>Personal situation</a:t>
            </a:r>
            <a:endParaRPr lang="en-GB" sz="4000">
              <a:solidFill>
                <a:srgbClr val="319B31"/>
              </a:solidFill>
              <a:latin typeface="Raleway" panose="020B0503030101060003"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AD977D9B-B3B9-41A2-B3B3-E2EF1AA392B2}"/>
              </a:ext>
              <a:ext uri="{C183D7F6-B498-43B3-948B-1728B52AA6E4}">
                <adec:decorative xmlns:adec="http://schemas.microsoft.com/office/drawing/2017/decorative" val="0"/>
              </a:ext>
            </a:extLst>
          </p:cNvPr>
          <p:cNvSpPr txBox="1">
            <a:spLocks/>
          </p:cNvSpPr>
          <p:nvPr/>
        </p:nvSpPr>
        <p:spPr>
          <a:xfrm>
            <a:off x="1627983" y="1330239"/>
            <a:ext cx="9018587" cy="4789207"/>
          </a:xfrm>
          <a:prstGeom prst="rect">
            <a:avLst/>
          </a:prstGeom>
        </p:spPr>
        <p:txBody>
          <a:bodyPr vert="horz" wrap="square" lIns="74295" tIns="37148" rIns="74295" bIns="37148" numCol="1" spcCol="252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200">
                <a:solidFill>
                  <a:srgbClr val="1E5A71"/>
                </a:solidFill>
                <a:latin typeface="Raleway" panose="020B0503030101060003"/>
                <a:cs typeface="Calibri" panose="020F0502020204030204" pitchFamily="34" charset="0"/>
              </a:rPr>
              <a:t>The survey covers four broad areas</a:t>
            </a:r>
          </a:p>
          <a:p>
            <a:pPr marL="457200" indent="-457200">
              <a:lnSpc>
                <a:spcPct val="100000"/>
              </a:lnSpc>
              <a:buFont typeface="+mj-lt"/>
              <a:buAutoNum type="arabicPeriod"/>
            </a:pPr>
            <a:r>
              <a:rPr lang="en-US" sz="2200">
                <a:solidFill>
                  <a:srgbClr val="1E5A71"/>
                </a:solidFill>
                <a:latin typeface="Raleway" panose="020B0503030101060003"/>
                <a:cs typeface="Calibri" panose="020F0502020204030204" pitchFamily="34" charset="0"/>
              </a:rPr>
              <a:t>Residents' views of the council</a:t>
            </a:r>
          </a:p>
          <a:p>
            <a:pPr marL="457200" indent="-457200">
              <a:lnSpc>
                <a:spcPct val="100000"/>
              </a:lnSpc>
              <a:buFont typeface="+mj-lt"/>
              <a:buAutoNum type="arabicPeriod"/>
            </a:pPr>
            <a:r>
              <a:rPr lang="en-US" sz="2200">
                <a:solidFill>
                  <a:srgbClr val="1E5A71"/>
                </a:solidFill>
                <a:latin typeface="Raleway" panose="020B0503030101060003"/>
                <a:cs typeface="Calibri" panose="020F0502020204030204" pitchFamily="34" charset="0"/>
              </a:rPr>
              <a:t>Residents' views of services</a:t>
            </a:r>
          </a:p>
          <a:p>
            <a:pPr marL="457200" indent="-457200">
              <a:lnSpc>
                <a:spcPct val="100000"/>
              </a:lnSpc>
              <a:buFont typeface="+mj-lt"/>
              <a:buAutoNum type="arabicPeriod"/>
            </a:pPr>
            <a:r>
              <a:rPr lang="en-US" sz="2200">
                <a:solidFill>
                  <a:srgbClr val="1E5A71"/>
                </a:solidFill>
                <a:latin typeface="Raleway" panose="020B0503030101060003"/>
                <a:cs typeface="Calibri" panose="020F0502020204030204" pitchFamily="34" charset="0"/>
              </a:rPr>
              <a:t>Residents’ views of the borough as a place to live</a:t>
            </a:r>
          </a:p>
          <a:p>
            <a:pPr marL="457200" indent="-457200">
              <a:lnSpc>
                <a:spcPct val="100000"/>
              </a:lnSpc>
              <a:buFont typeface="+mj-lt"/>
              <a:buAutoNum type="arabicPeriod"/>
            </a:pPr>
            <a:r>
              <a:rPr lang="en-US" sz="2200" b="1">
                <a:solidFill>
                  <a:srgbClr val="1E5A71"/>
                </a:solidFill>
                <a:latin typeface="Raleway" panose="020B0503030101060003"/>
                <a:cs typeface="Calibri" panose="020F0502020204030204" pitchFamily="34" charset="0"/>
              </a:rPr>
              <a:t>Residents’ personal situation and personal concerns</a:t>
            </a:r>
            <a:r>
              <a:rPr lang="en-US" sz="2200">
                <a:solidFill>
                  <a:srgbClr val="1E5A71"/>
                </a:solidFill>
                <a:latin typeface="Raleway" panose="020B0503030101060003"/>
                <a:cs typeface="Calibri" panose="020F0502020204030204" pitchFamily="34" charset="0"/>
              </a:rPr>
              <a:t>. </a:t>
            </a:r>
            <a:r>
              <a:rPr lang="en-US" sz="2200">
                <a:solidFill>
                  <a:srgbClr val="FFFFFF"/>
                </a:solidFill>
                <a:latin typeface="Raleway" panose="020B0503030101060003"/>
                <a:ea typeface="Calibri" panose="020F0502020204030204" pitchFamily="34" charset="0"/>
                <a:cs typeface="Calibri" panose="020F0502020204030204" pitchFamily="34" charset="0"/>
              </a:rPr>
              <a:t>c</a:t>
            </a: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marL="457200" indent="-457200">
              <a:lnSpc>
                <a:spcPct val="100000"/>
              </a:lnSpc>
              <a:buFont typeface="+mj-lt"/>
              <a:buAutoNum type="arabicPeriod"/>
            </a:pP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marL="0" indent="0">
              <a:lnSpc>
                <a:spcPct val="100000"/>
              </a:lnSpc>
              <a:buNone/>
            </a:pPr>
            <a:r>
              <a:rPr lang="en-US" sz="2200">
                <a:solidFill>
                  <a:srgbClr val="1E5A71"/>
                </a:solidFill>
                <a:latin typeface="Raleway" panose="020B0503030101060003"/>
                <a:ea typeface="Calibri" panose="020F0502020204030204" pitchFamily="34" charset="0"/>
                <a:cs typeface="Calibri" panose="020F0502020204030204" pitchFamily="34" charset="0"/>
              </a:rPr>
              <a:t>There are additional sections on</a:t>
            </a:r>
          </a:p>
          <a:p>
            <a:pPr>
              <a:lnSpc>
                <a:spcPct val="100000"/>
              </a:lnSpc>
            </a:pPr>
            <a:r>
              <a:rPr lang="en-US" sz="2200">
                <a:solidFill>
                  <a:srgbClr val="1E5A71"/>
                </a:solidFill>
                <a:latin typeface="Raleway" panose="020B0503030101060003"/>
                <a:ea typeface="Calibri" panose="020F0502020204030204" pitchFamily="34" charset="0"/>
                <a:cs typeface="Calibri" panose="020F0502020204030204" pitchFamily="34" charset="0"/>
                <a:hlinkClick r:id="rId4" action="ppaction://hlinksldjump"/>
              </a:rPr>
              <a:t>Analysis</a:t>
            </a: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r>
              <a:rPr lang="en-US" sz="2200">
                <a:solidFill>
                  <a:srgbClr val="1E5A71"/>
                </a:solidFill>
                <a:latin typeface="Raleway" panose="020B0503030101060003"/>
                <a:ea typeface="Calibri" panose="020F0502020204030204" pitchFamily="34" charset="0"/>
                <a:cs typeface="Calibri" panose="020F0502020204030204" pitchFamily="34" charset="0"/>
                <a:hlinkClick r:id="rId5" action="ppaction://hlinksldjump"/>
              </a:rPr>
              <a:t>Methodology</a:t>
            </a: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r>
              <a:rPr lang="en-US" sz="2200">
                <a:solidFill>
                  <a:srgbClr val="1E5A71"/>
                </a:solidFill>
                <a:latin typeface="Raleway" panose="020B0503030101060003"/>
                <a:ea typeface="Calibri" panose="020F0502020204030204" pitchFamily="34" charset="0"/>
                <a:cs typeface="Calibri" panose="020F0502020204030204" pitchFamily="34" charset="0"/>
                <a:hlinkClick r:id="rId6" action="ppaction://hlinksldjump"/>
              </a:rPr>
              <a:t>Who we spoke to (sample profile)</a:t>
            </a:r>
            <a:endParaRPr lang="en-US" sz="2200">
              <a:solidFill>
                <a:srgbClr val="FFFFFF"/>
              </a:solidFill>
              <a:latin typeface="Raleway" panose="020B0503030101060003"/>
              <a:ea typeface="Calibri" panose="020F0502020204030204" pitchFamily="34" charset="0"/>
              <a:cs typeface="Calibri" panose="020F0502020204030204" pitchFamily="34" charset="0"/>
            </a:endParaRPr>
          </a:p>
        </p:txBody>
      </p:sp>
      <p:sp>
        <p:nvSpPr>
          <p:cNvPr id="20" name="Slide Number Placeholder 4">
            <a:extLst>
              <a:ext uri="{FF2B5EF4-FFF2-40B4-BE49-F238E27FC236}">
                <a16:creationId xmlns:a16="http://schemas.microsoft.com/office/drawing/2014/main" id="{F6F9A791-72BF-4CF6-90F2-686B777D2CB7}"/>
              </a:ext>
              <a:ext uri="{C183D7F6-B498-43B3-948B-1728B52AA6E4}">
                <adec:decorative xmlns:adec="http://schemas.microsoft.com/office/drawing/2017/decorative" val="0"/>
              </a:ext>
            </a:extLst>
          </p:cNvPr>
          <p:cNvSpPr>
            <a:spLocks noGrp="1"/>
          </p:cNvSpPr>
          <p:nvPr>
            <p:ph type="sldNum" sz="quarter" idx="12"/>
          </p:nvPr>
        </p:nvSpPr>
        <p:spPr>
          <a:xfrm>
            <a:off x="8139113" y="6356353"/>
            <a:ext cx="2228850" cy="365125"/>
          </a:xfrm>
        </p:spPr>
        <p:txBody>
          <a:bodyPr/>
          <a:lstStyle/>
          <a:p>
            <a:fld id="{36D6C52B-B35D-4819-BB38-B93C26330C57}" type="slidenum">
              <a:rPr lang="en-GB">
                <a:solidFill>
                  <a:srgbClr val="1E5A71"/>
                </a:solidFill>
                <a:latin typeface="Raleway" pitchFamily="2" charset="0"/>
              </a:rPr>
              <a:pPr/>
              <a:t>23</a:t>
            </a:fld>
            <a:endParaRPr lang="en-GB">
              <a:solidFill>
                <a:srgbClr val="1E5A71"/>
              </a:solidFill>
              <a:latin typeface="Raleway" pitchFamily="2" charset="0"/>
            </a:endParaRPr>
          </a:p>
        </p:txBody>
      </p:sp>
    </p:spTree>
    <p:extLst>
      <p:ext uri="{BB962C8B-B14F-4D97-AF65-F5344CB8AC3E}">
        <p14:creationId xmlns:p14="http://schemas.microsoft.com/office/powerpoint/2010/main" val="3091473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1560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b="1">
                <a:solidFill>
                  <a:srgbClr val="4CC9CF"/>
                </a:solidFill>
                <a:latin typeface="Raleway" panose="020B0503030101060003" pitchFamily="34" charset="0"/>
                <a:cs typeface="Arial" panose="020B0604020202020204" pitchFamily="34" charset="0"/>
              </a:rPr>
              <a:t>Tower Hamlets Annual Residents’ Survey 2025 results</a:t>
            </a:r>
            <a:endParaRPr lang="en-US" sz="1400" b="1">
              <a:solidFill>
                <a:srgbClr val="4CC9CF"/>
              </a:solidFill>
              <a:latin typeface="Raleway" panose="020B0503030101060003"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1600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3900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1600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3900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7906" y="438639"/>
            <a:ext cx="964349" cy="807775"/>
          </a:xfrm>
          <a:prstGeom prst="rect">
            <a:avLst/>
          </a:prstGeom>
        </p:spPr>
      </p:pic>
      <p:sp>
        <p:nvSpPr>
          <p:cNvPr id="6" name="Title 5">
            <a:extLst>
              <a:ext uri="{FF2B5EF4-FFF2-40B4-BE49-F238E27FC236}">
                <a16:creationId xmlns:a16="http://schemas.microsoft.com/office/drawing/2014/main" id="{994C0E29-8004-113F-74D7-0DFABCB07E8E}"/>
              </a:ext>
            </a:extLst>
          </p:cNvPr>
          <p:cNvSpPr>
            <a:spLocks noGrp="1"/>
          </p:cNvSpPr>
          <p:nvPr>
            <p:ph type="title" idx="4294967295"/>
          </p:nvPr>
        </p:nvSpPr>
        <p:spPr>
          <a:xfrm>
            <a:off x="3828109" y="463588"/>
            <a:ext cx="5654451" cy="640394"/>
          </a:xfrm>
        </p:spPr>
        <p:txBody>
          <a:bodyPr>
            <a:normAutofit fontScale="90000"/>
          </a:bodyPr>
          <a:lstStyle/>
          <a:p>
            <a:pPr defTabSz="742969">
              <a:defRPr/>
            </a:pPr>
            <a:r>
              <a:rPr lang="en-GB" sz="3200" b="1" dirty="0">
                <a:solidFill>
                  <a:srgbClr val="319B31"/>
                </a:solidFill>
                <a:latin typeface="Raleway" panose="020B0503030101060003" pitchFamily="34" charset="0"/>
                <a:cs typeface="Arial" panose="020B0604020202020204" pitchFamily="34" charset="0"/>
              </a:rPr>
              <a:t>Residents' personal concerns in 2025</a:t>
            </a:r>
            <a:endParaRPr lang="en-GB" dirty="0"/>
          </a:p>
        </p:txBody>
      </p:sp>
      <p:sp>
        <p:nvSpPr>
          <p:cNvPr id="3" name="TextBox 2">
            <a:extLst>
              <a:ext uri="{FF2B5EF4-FFF2-40B4-BE49-F238E27FC236}">
                <a16:creationId xmlns:a16="http://schemas.microsoft.com/office/drawing/2014/main" id="{AE9A19ED-E45E-9236-9D02-FD1EBD29A3F6}"/>
              </a:ext>
            </a:extLst>
          </p:cNvPr>
          <p:cNvSpPr txBox="1"/>
          <p:nvPr/>
        </p:nvSpPr>
        <p:spPr>
          <a:xfrm>
            <a:off x="1480170" y="1317989"/>
            <a:ext cx="2869954" cy="3970318"/>
          </a:xfrm>
          <a:prstGeom prst="rect">
            <a:avLst/>
          </a:prstGeom>
          <a:noFill/>
        </p:spPr>
        <p:txBody>
          <a:bodyPr wrap="square" rtlCol="0">
            <a:spAutoFit/>
          </a:bodyPr>
          <a:lstStyle/>
          <a:p>
            <a:r>
              <a:rPr lang="en-GB">
                <a:solidFill>
                  <a:srgbClr val="1E5A71"/>
                </a:solidFill>
                <a:latin typeface="Raleway" pitchFamily="2" charset="0"/>
              </a:rPr>
              <a:t>Crime and anti-social behaviour remains residents top concern in 2025.</a:t>
            </a:r>
          </a:p>
          <a:p>
            <a:endParaRPr lang="en-GB">
              <a:solidFill>
                <a:srgbClr val="1E5A71"/>
              </a:solidFill>
              <a:latin typeface="Raleway" pitchFamily="2" charset="0"/>
            </a:endParaRPr>
          </a:p>
          <a:p>
            <a:r>
              <a:rPr lang="en-GB">
                <a:solidFill>
                  <a:srgbClr val="1E5A71"/>
                </a:solidFill>
                <a:latin typeface="Raleway" pitchFamily="2" charset="0"/>
              </a:rPr>
              <a:t>As in recent years concerns related to the cost of living (the level of council tax, rising prices/interest rates, and a lack of affordable housing) are the next highest and most frequently cited.</a:t>
            </a:r>
          </a:p>
        </p:txBody>
      </p:sp>
      <p:graphicFrame>
        <p:nvGraphicFramePr>
          <p:cNvPr id="4" name="Table 3" descr="Residents personal concerns">
            <a:extLst>
              <a:ext uri="{FF2B5EF4-FFF2-40B4-BE49-F238E27FC236}">
                <a16:creationId xmlns:a16="http://schemas.microsoft.com/office/drawing/2014/main" id="{85869528-B83E-F502-7ED8-6FCFD9649140}"/>
              </a:ext>
            </a:extLst>
          </p:cNvPr>
          <p:cNvGraphicFramePr>
            <a:graphicFrameLocks noGrp="1"/>
          </p:cNvGraphicFramePr>
          <p:nvPr>
            <p:extLst>
              <p:ext uri="{D42A27DB-BD31-4B8C-83A1-F6EECF244321}">
                <p14:modId xmlns:p14="http://schemas.microsoft.com/office/powerpoint/2010/main" val="2540806579"/>
              </p:ext>
            </p:extLst>
          </p:nvPr>
        </p:nvGraphicFramePr>
        <p:xfrm>
          <a:off x="4757058" y="1360254"/>
          <a:ext cx="5796000" cy="4693920"/>
        </p:xfrm>
        <a:graphic>
          <a:graphicData uri="http://schemas.openxmlformats.org/drawingml/2006/table">
            <a:tbl>
              <a:tblPr firstRow="1"/>
              <a:tblGrid>
                <a:gridCol w="5328000">
                  <a:extLst>
                    <a:ext uri="{9D8B030D-6E8A-4147-A177-3AD203B41FA5}">
                      <a16:colId xmlns:a16="http://schemas.microsoft.com/office/drawing/2014/main" val="4169159071"/>
                    </a:ext>
                  </a:extLst>
                </a:gridCol>
                <a:gridCol w="468000">
                  <a:extLst>
                    <a:ext uri="{9D8B030D-6E8A-4147-A177-3AD203B41FA5}">
                      <a16:colId xmlns:a16="http://schemas.microsoft.com/office/drawing/2014/main" val="2472802300"/>
                    </a:ext>
                  </a:extLst>
                </a:gridCol>
              </a:tblGrid>
              <a:tr h="65455">
                <a:tc>
                  <a:txBody>
                    <a:bodyPr/>
                    <a:lstStyle/>
                    <a:p>
                      <a:pPr marL="0" algn="ctr" defTabSz="914400" rtl="0" eaLnBrk="1" fontAlgn="b" latinLnBrk="0" hangingPunct="1">
                        <a:buNone/>
                      </a:pPr>
                      <a:r>
                        <a:rPr lang="en-GB" sz="1400" b="1" u="none" strike="noStrike" kern="1200">
                          <a:solidFill>
                            <a:srgbClr val="1E5A71"/>
                          </a:solidFill>
                          <a:effectLst/>
                          <a:latin typeface="Raleway" pitchFamily="2" charset="0"/>
                          <a:ea typeface="+mn-ea"/>
                          <a:cs typeface="+mn-cs"/>
                        </a:rPr>
                        <a:t>Which three of these are you personally most concerned about?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b="1" u="none" strike="noStrike" kern="1200">
                          <a:solidFill>
                            <a:srgbClr val="1E5A71"/>
                          </a:solidFill>
                          <a:effectLst/>
                          <a:latin typeface="Raleway" pitchFamily="2" charset="0"/>
                          <a:ea typeface="+mn-ea"/>
                          <a:cs typeface="+mn-cs"/>
                        </a:rPr>
                        <a:t>2025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0666400"/>
                  </a:ext>
                </a:extLst>
              </a:tr>
              <a:tr h="32727">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Crime and Anti-Social Behaviour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36%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90589169"/>
                  </a:ext>
                </a:extLst>
              </a:tr>
              <a:tr h="32727">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Level of council tax</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31%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49702778"/>
                  </a:ext>
                </a:extLst>
              </a:tr>
              <a:tr h="32727">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Rising prices/interest rates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30%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05118811"/>
                  </a:ext>
                </a:extLst>
              </a:tr>
              <a:tr h="32727">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Lack of affordable housing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24%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1188843"/>
                  </a:ext>
                </a:extLst>
              </a:tr>
              <a:tr h="32727">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Quality of Health Service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05784614"/>
                  </a:ext>
                </a:extLst>
              </a:tr>
              <a:tr h="32727">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Street Cleanliness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14%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19120389"/>
                  </a:ext>
                </a:extLst>
              </a:tr>
              <a:tr h="32727">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Quality of Housing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13%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85285"/>
                  </a:ext>
                </a:extLst>
              </a:tr>
              <a:tr h="32727">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Homelessness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12%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54341254"/>
                  </a:ext>
                </a:extLst>
              </a:tr>
              <a:tr h="32727">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Traffic congestion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12%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90438270"/>
                  </a:ext>
                </a:extLst>
              </a:tr>
              <a:tr h="32727">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Availability of Employment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10%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6267421"/>
                  </a:ext>
                </a:extLst>
              </a:tr>
              <a:tr h="32727">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None of these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4054960"/>
                  </a:ext>
                </a:extLst>
              </a:tr>
              <a:tr h="32727">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Level of air pollution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39620409"/>
                  </a:ext>
                </a:extLst>
              </a:tr>
              <a:tr h="32727">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Overcrowded homes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35035110"/>
                  </a:ext>
                </a:extLst>
              </a:tr>
              <a:tr h="32727">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Other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3807044"/>
                  </a:ext>
                </a:extLst>
              </a:tr>
              <a:tr h="32727">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Services for older people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5382651"/>
                  </a:ext>
                </a:extLst>
              </a:tr>
              <a:tr h="32727">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Availability of recreational facilities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6899015"/>
                  </a:ext>
                </a:extLst>
              </a:tr>
              <a:tr h="32727">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The environment or climate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50841523"/>
                  </a:ext>
                </a:extLst>
              </a:tr>
              <a:tr h="32727">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Quality of public transport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2209154"/>
                  </a:ext>
                </a:extLst>
              </a:tr>
              <a:tr h="32727">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Standard of education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00194193"/>
                  </a:ext>
                </a:extLst>
              </a:tr>
              <a:tr h="32727">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Don't know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dirty="0">
                          <a:solidFill>
                            <a:srgbClr val="1E5A71"/>
                          </a:solidFill>
                          <a:effectLst/>
                          <a:latin typeface="Raleway" pitchFamily="2" charset="0"/>
                          <a:ea typeface="+mn-ea"/>
                          <a:cs typeface="+mn-cs"/>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7494886"/>
                  </a:ext>
                </a:extLst>
              </a:tr>
            </a:tbl>
          </a:graphicData>
        </a:graphic>
      </p:graphicFrame>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a:solidFill>
                  <a:prstClr val="black">
                    <a:tint val="75000"/>
                  </a:prstClr>
                </a:solidFill>
                <a:latin typeface="Calibri" panose="020F0502020204030204"/>
              </a:rPr>
              <a:pPr/>
              <a:t>24</a:t>
            </a:fld>
            <a:endParaRPr lang="en-GB">
              <a:solidFill>
                <a:srgbClr val="1E5A71"/>
              </a:solidFill>
              <a:latin typeface="Raleway" pitchFamily="2" charset="0"/>
            </a:endParaRPr>
          </a:p>
        </p:txBody>
      </p:sp>
    </p:spTree>
    <p:extLst>
      <p:ext uri="{BB962C8B-B14F-4D97-AF65-F5344CB8AC3E}">
        <p14:creationId xmlns:p14="http://schemas.microsoft.com/office/powerpoint/2010/main" val="1849472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1560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b="1">
                <a:solidFill>
                  <a:srgbClr val="4CC9CF"/>
                </a:solidFill>
                <a:latin typeface="Raleway" panose="020B0503030101060003" pitchFamily="34" charset="0"/>
                <a:cs typeface="Arial" panose="020B0604020202020204" pitchFamily="34" charset="0"/>
              </a:rPr>
              <a:t>Tower Hamlets Annual Residents’ Survey 2025 results</a:t>
            </a:r>
            <a:endParaRPr lang="en-US" sz="1400" b="1">
              <a:solidFill>
                <a:srgbClr val="4CC9CF"/>
              </a:solidFill>
              <a:latin typeface="Raleway" panose="020B0503030101060003"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1600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3900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1600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3900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7906" y="438639"/>
            <a:ext cx="964349" cy="807775"/>
          </a:xfrm>
          <a:prstGeom prst="rect">
            <a:avLst/>
          </a:prstGeom>
        </p:spPr>
      </p:pic>
      <p:sp>
        <p:nvSpPr>
          <p:cNvPr id="2" name="Title 1">
            <a:extLst>
              <a:ext uri="{FF2B5EF4-FFF2-40B4-BE49-F238E27FC236}">
                <a16:creationId xmlns:a16="http://schemas.microsoft.com/office/drawing/2014/main" id="{049E2D34-43F4-95BB-8FCA-61D281763A91}"/>
              </a:ext>
            </a:extLst>
          </p:cNvPr>
          <p:cNvSpPr>
            <a:spLocks noGrp="1"/>
          </p:cNvSpPr>
          <p:nvPr>
            <p:ph type="title" idx="4294967295"/>
          </p:nvPr>
        </p:nvSpPr>
        <p:spPr>
          <a:xfrm>
            <a:off x="3877651" y="522386"/>
            <a:ext cx="6682082" cy="724028"/>
          </a:xfrm>
        </p:spPr>
        <p:txBody>
          <a:bodyPr>
            <a:normAutofit/>
          </a:bodyPr>
          <a:lstStyle/>
          <a:p>
            <a:pPr rtl="0" eaLnBrk="1" latinLnBrk="0" hangingPunct="1"/>
            <a:r>
              <a:rPr lang="en-GB" sz="3200" b="1">
                <a:solidFill>
                  <a:srgbClr val="319B31"/>
                </a:solidFill>
                <a:latin typeface="Raleway" pitchFamily="2" charset="0"/>
                <a:ea typeface="+mn-ea"/>
                <a:cs typeface="Arial" panose="020B0604020202020204" pitchFamily="34" charset="0"/>
              </a:rPr>
              <a:t>Personal concerns change</a:t>
            </a:r>
            <a:endParaRPr lang="en-GB"/>
          </a:p>
        </p:txBody>
      </p:sp>
      <p:graphicFrame>
        <p:nvGraphicFramePr>
          <p:cNvPr id="12" name="Table 11" descr="Personal concerns year on year">
            <a:extLst>
              <a:ext uri="{FF2B5EF4-FFF2-40B4-BE49-F238E27FC236}">
                <a16:creationId xmlns:a16="http://schemas.microsoft.com/office/drawing/2014/main" id="{C362A054-E93D-9BF3-45E1-3F212B7682E5}"/>
              </a:ext>
            </a:extLst>
          </p:cNvPr>
          <p:cNvGraphicFramePr>
            <a:graphicFrameLocks noGrp="1"/>
          </p:cNvGraphicFramePr>
          <p:nvPr>
            <p:extLst>
              <p:ext uri="{D42A27DB-BD31-4B8C-83A1-F6EECF244321}">
                <p14:modId xmlns:p14="http://schemas.microsoft.com/office/powerpoint/2010/main" val="390702142"/>
              </p:ext>
            </p:extLst>
          </p:nvPr>
        </p:nvGraphicFramePr>
        <p:xfrm>
          <a:off x="1484625" y="1299698"/>
          <a:ext cx="9222750" cy="4693920"/>
        </p:xfrm>
        <a:graphic>
          <a:graphicData uri="http://schemas.openxmlformats.org/drawingml/2006/table">
            <a:tbl>
              <a:tblPr firstRow="1"/>
              <a:tblGrid>
                <a:gridCol w="5846388">
                  <a:extLst>
                    <a:ext uri="{9D8B030D-6E8A-4147-A177-3AD203B41FA5}">
                      <a16:colId xmlns:a16="http://schemas.microsoft.com/office/drawing/2014/main" val="3677666143"/>
                    </a:ext>
                  </a:extLst>
                </a:gridCol>
                <a:gridCol w="521144">
                  <a:extLst>
                    <a:ext uri="{9D8B030D-6E8A-4147-A177-3AD203B41FA5}">
                      <a16:colId xmlns:a16="http://schemas.microsoft.com/office/drawing/2014/main" val="4114816225"/>
                    </a:ext>
                  </a:extLst>
                </a:gridCol>
                <a:gridCol w="521144">
                  <a:extLst>
                    <a:ext uri="{9D8B030D-6E8A-4147-A177-3AD203B41FA5}">
                      <a16:colId xmlns:a16="http://schemas.microsoft.com/office/drawing/2014/main" val="4149146699"/>
                    </a:ext>
                  </a:extLst>
                </a:gridCol>
                <a:gridCol w="894074">
                  <a:extLst>
                    <a:ext uri="{9D8B030D-6E8A-4147-A177-3AD203B41FA5}">
                      <a16:colId xmlns:a16="http://schemas.microsoft.com/office/drawing/2014/main" val="2205230330"/>
                    </a:ext>
                  </a:extLst>
                </a:gridCol>
                <a:gridCol w="1440000">
                  <a:extLst>
                    <a:ext uri="{9D8B030D-6E8A-4147-A177-3AD203B41FA5}">
                      <a16:colId xmlns:a16="http://schemas.microsoft.com/office/drawing/2014/main" val="3227160204"/>
                    </a:ext>
                  </a:extLst>
                </a:gridCol>
              </a:tblGrid>
              <a:tr h="88820">
                <a:tc>
                  <a:txBody>
                    <a:bodyPr/>
                    <a:lstStyle/>
                    <a:p>
                      <a:pPr marL="0" algn="ctr" defTabSz="914400" rtl="0" eaLnBrk="1" fontAlgn="b" latinLnBrk="0" hangingPunct="1">
                        <a:buNone/>
                      </a:pPr>
                      <a:r>
                        <a:rPr lang="en-GB" sz="1400" b="1" u="none" strike="noStrike" kern="1200">
                          <a:solidFill>
                            <a:srgbClr val="1E5A71"/>
                          </a:solidFill>
                          <a:effectLst/>
                          <a:latin typeface="Raleway" pitchFamily="2" charset="0"/>
                          <a:ea typeface="+mn-ea"/>
                          <a:cs typeface="+mn-cs"/>
                        </a:rPr>
                        <a:t>Which three of these are you personally most concerned about?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b="1" u="none" strike="noStrike" kern="1200">
                          <a:solidFill>
                            <a:srgbClr val="1E5A71"/>
                          </a:solidFill>
                          <a:effectLst/>
                          <a:latin typeface="Raleway" pitchFamily="2" charset="0"/>
                          <a:ea typeface="+mn-ea"/>
                          <a:cs typeface="+mn-cs"/>
                        </a:rPr>
                        <a:t>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b="1" u="none" strike="noStrike" kern="1200">
                          <a:solidFill>
                            <a:srgbClr val="1E5A71"/>
                          </a:solidFill>
                          <a:effectLst/>
                          <a:latin typeface="Raleway" pitchFamily="2" charset="0"/>
                          <a:ea typeface="+mn-ea"/>
                          <a:cs typeface="+mn-cs"/>
                        </a:rPr>
                        <a:t>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b="1" u="none" strike="noStrike" kern="1200">
                          <a:solidFill>
                            <a:srgbClr val="1E5A71"/>
                          </a:solidFill>
                          <a:effectLst/>
                          <a:latin typeface="Raleway" pitchFamily="2" charset="0"/>
                          <a:ea typeface="+mn-ea"/>
                          <a:cs typeface="+mn-cs"/>
                        </a:rPr>
                        <a:t>2024-2025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1" u="none" strike="noStrike" dirty="0">
                          <a:solidFill>
                            <a:srgbClr val="1E5A71"/>
                          </a:solidFill>
                          <a:effectLst/>
                          <a:latin typeface="Raleway" pitchFamily="2" charset="0"/>
                        </a:rPr>
                        <a:t>Statistically Significant?</a:t>
                      </a:r>
                      <a:endParaRPr lang="en-GB" sz="1400" b="1" i="0" u="none" strike="noStrike" dirty="0">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5173310"/>
                  </a:ext>
                </a:extLst>
              </a:tr>
              <a:tr h="49559">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Crime and Anti-Social Behaviour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42%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36%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b="1" u="none" strike="noStrike" kern="1200">
                          <a:solidFill>
                            <a:srgbClr val="1E5A71"/>
                          </a:solidFill>
                          <a:effectLst/>
                          <a:latin typeface="Raleway" pitchFamily="2" charset="0"/>
                          <a:ea typeface="+mn-ea"/>
                          <a:cs typeface="+mn-cs"/>
                        </a:rPr>
                        <a:t>Is Significant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3619453"/>
                  </a:ext>
                </a:extLst>
              </a:tr>
              <a:tr h="49559">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Level of council tax</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26%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31%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b="1" u="none" strike="noStrike" kern="1200">
                          <a:solidFill>
                            <a:srgbClr val="1E5A71"/>
                          </a:solidFill>
                          <a:effectLst/>
                          <a:latin typeface="Raleway" pitchFamily="2" charset="0"/>
                          <a:ea typeface="+mn-ea"/>
                          <a:cs typeface="+mn-cs"/>
                        </a:rPr>
                        <a:t>Is Significant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09620528"/>
                  </a:ext>
                </a:extLst>
              </a:tr>
              <a:tr h="49559">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Rising prices/interest rates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40%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30%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-10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b="1" u="none" strike="noStrike" kern="1200">
                          <a:solidFill>
                            <a:srgbClr val="1E5A71"/>
                          </a:solidFill>
                          <a:effectLst/>
                          <a:latin typeface="Raleway" pitchFamily="2" charset="0"/>
                          <a:ea typeface="+mn-ea"/>
                          <a:cs typeface="+mn-cs"/>
                        </a:rPr>
                        <a:t>Is Significant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80184901"/>
                  </a:ext>
                </a:extLst>
              </a:tr>
              <a:tr h="49559">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Lack of affordable housing </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22%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24%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Not significant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56332213"/>
                  </a:ext>
                </a:extLst>
              </a:tr>
              <a:tr h="49559">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Quality of Health Service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21%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20%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Not significant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7470170"/>
                  </a:ext>
                </a:extLst>
              </a:tr>
              <a:tr h="49559">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Street Cleanliness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18%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14%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b="1" u="none" strike="noStrike" kern="1200">
                          <a:solidFill>
                            <a:srgbClr val="1E5A71"/>
                          </a:solidFill>
                          <a:effectLst/>
                          <a:latin typeface="Raleway" pitchFamily="2" charset="0"/>
                          <a:ea typeface="+mn-ea"/>
                          <a:cs typeface="+mn-cs"/>
                        </a:rPr>
                        <a:t>Is Significant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8448436"/>
                  </a:ext>
                </a:extLst>
              </a:tr>
              <a:tr h="49559">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Quality of Housing</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15%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13%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Not significant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3456312"/>
                  </a:ext>
                </a:extLst>
              </a:tr>
              <a:tr h="49559">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Homelessness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15%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12%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b="1" u="none" strike="noStrike" kern="1200">
                          <a:solidFill>
                            <a:srgbClr val="1E5A71"/>
                          </a:solidFill>
                          <a:effectLst/>
                          <a:latin typeface="Raleway" pitchFamily="2" charset="0"/>
                          <a:ea typeface="+mn-ea"/>
                          <a:cs typeface="+mn-cs"/>
                        </a:rPr>
                        <a:t>Is Significant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99013244"/>
                  </a:ext>
                </a:extLst>
              </a:tr>
              <a:tr h="49559">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Traffic congestion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11%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12%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Not significant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7034258"/>
                  </a:ext>
                </a:extLst>
              </a:tr>
              <a:tr h="49559">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Availability of Employment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12%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10%</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Not significant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59348342"/>
                  </a:ext>
                </a:extLst>
              </a:tr>
              <a:tr h="49559">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None of these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9%</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b="1" u="none" strike="noStrike" kern="1200">
                          <a:solidFill>
                            <a:srgbClr val="1E5A71"/>
                          </a:solidFill>
                          <a:effectLst/>
                          <a:latin typeface="Raleway" pitchFamily="2" charset="0"/>
                          <a:ea typeface="+mn-ea"/>
                          <a:cs typeface="+mn-cs"/>
                        </a:rPr>
                        <a:t>Is Significant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34947905"/>
                  </a:ext>
                </a:extLst>
              </a:tr>
              <a:tr h="49559">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Level of air pollution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7%</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Not significant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016785"/>
                  </a:ext>
                </a:extLst>
              </a:tr>
              <a:tr h="49559">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Overcrowded homes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b="1" u="none" strike="noStrike" kern="1200">
                          <a:solidFill>
                            <a:srgbClr val="1E5A71"/>
                          </a:solidFill>
                          <a:effectLst/>
                          <a:latin typeface="Raleway" pitchFamily="2" charset="0"/>
                          <a:ea typeface="+mn-ea"/>
                          <a:cs typeface="+mn-cs"/>
                        </a:rPr>
                        <a:t>Is Significant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62712277"/>
                  </a:ext>
                </a:extLst>
              </a:tr>
              <a:tr h="49559">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Other</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8%</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6%</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Not significant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05664346"/>
                  </a:ext>
                </a:extLst>
              </a:tr>
              <a:tr h="49559">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Services for older people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Not significant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47554231"/>
                  </a:ext>
                </a:extLst>
              </a:tr>
              <a:tr h="49559">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Availability of recreational facilities</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Not significant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5514289"/>
                  </a:ext>
                </a:extLst>
              </a:tr>
              <a:tr h="49559">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The environment or climate</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5%</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Not significant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0275828"/>
                  </a:ext>
                </a:extLst>
              </a:tr>
              <a:tr h="49559">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Quality of public transport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3%</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Not significant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2909044"/>
                  </a:ext>
                </a:extLst>
              </a:tr>
              <a:tr h="49559">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Standard of education</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4%</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b="1" u="none" strike="noStrike" kern="1200">
                          <a:solidFill>
                            <a:srgbClr val="1E5A71"/>
                          </a:solidFill>
                          <a:effectLst/>
                          <a:latin typeface="Raleway" pitchFamily="2" charset="0"/>
                          <a:ea typeface="+mn-ea"/>
                          <a:cs typeface="+mn-cs"/>
                        </a:rPr>
                        <a:t>Is Significant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13564204"/>
                  </a:ext>
                </a:extLst>
              </a:tr>
              <a:tr h="49559">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Don't know</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2%</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1</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dirty="0">
                          <a:solidFill>
                            <a:srgbClr val="1E5A71"/>
                          </a:solidFill>
                          <a:effectLst/>
                          <a:latin typeface="Raleway" pitchFamily="2" charset="0"/>
                          <a:ea typeface="+mn-ea"/>
                          <a:cs typeface="+mn-cs"/>
                        </a:rPr>
                        <a:t>Not significant</a:t>
                      </a:r>
                    </a:p>
                  </a:txBody>
                  <a:tcPr marL="0" marR="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97425866"/>
                  </a:ext>
                </a:extLst>
              </a:tr>
            </a:tbl>
          </a:graphicData>
        </a:graphic>
      </p:graphicFrame>
      <p:sp>
        <p:nvSpPr>
          <p:cNvPr id="7" name="TextBox 6">
            <a:extLst>
              <a:ext uri="{FF2B5EF4-FFF2-40B4-BE49-F238E27FC236}">
                <a16:creationId xmlns:a16="http://schemas.microsoft.com/office/drawing/2014/main" id="{8429A63A-CF03-DD91-AC08-667D6598C0CB}"/>
              </a:ext>
            </a:extLst>
          </p:cNvPr>
          <p:cNvSpPr txBox="1"/>
          <p:nvPr/>
        </p:nvSpPr>
        <p:spPr>
          <a:xfrm>
            <a:off x="1570415" y="6023828"/>
            <a:ext cx="9021345" cy="584775"/>
          </a:xfrm>
          <a:prstGeom prst="rect">
            <a:avLst/>
          </a:prstGeom>
          <a:noFill/>
        </p:spPr>
        <p:txBody>
          <a:bodyPr wrap="square" rtlCol="0">
            <a:spAutoFit/>
          </a:bodyPr>
          <a:lstStyle/>
          <a:p>
            <a:r>
              <a:rPr lang="en-GB" sz="1600" dirty="0">
                <a:solidFill>
                  <a:srgbClr val="1E5A71"/>
                </a:solidFill>
                <a:latin typeface="Raleway" pitchFamily="2" charset="0"/>
              </a:rPr>
              <a:t>Residents report being less concerned about crime and rising prices compared to 2024 but are more concerned about council tax.</a:t>
            </a:r>
          </a:p>
        </p:txBody>
      </p:sp>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a:solidFill>
                  <a:prstClr val="black">
                    <a:tint val="75000"/>
                  </a:prstClr>
                </a:solidFill>
                <a:latin typeface="Calibri" panose="020F0502020204030204"/>
              </a:rPr>
              <a:pPr/>
              <a:t>25</a:t>
            </a:fld>
            <a:endParaRPr lang="en-GB">
              <a:solidFill>
                <a:srgbClr val="1E5A71"/>
              </a:solidFill>
              <a:latin typeface="Raleway" pitchFamily="2" charset="0"/>
            </a:endParaRPr>
          </a:p>
        </p:txBody>
      </p:sp>
    </p:spTree>
    <p:extLst>
      <p:ext uri="{BB962C8B-B14F-4D97-AF65-F5344CB8AC3E}">
        <p14:creationId xmlns:p14="http://schemas.microsoft.com/office/powerpoint/2010/main" val="3132938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1560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b="1">
                <a:solidFill>
                  <a:srgbClr val="4CC9CF"/>
                </a:solidFill>
                <a:latin typeface="Raleway" panose="020B0503030101060003" pitchFamily="34" charset="0"/>
                <a:cs typeface="Arial" panose="020B0604020202020204" pitchFamily="34" charset="0"/>
              </a:rPr>
              <a:t>Tower Hamlets Annual Residents’ Survey 2025 results</a:t>
            </a:r>
            <a:endParaRPr lang="en-US" sz="1400" b="1">
              <a:solidFill>
                <a:srgbClr val="4CC9CF"/>
              </a:solidFill>
              <a:latin typeface="Raleway" panose="020B0503030101060003"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3900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1600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3900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1600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7906" y="438639"/>
            <a:ext cx="964349" cy="807775"/>
          </a:xfrm>
          <a:prstGeom prst="rect">
            <a:avLst/>
          </a:prstGeom>
        </p:spPr>
      </p:pic>
      <p:sp>
        <p:nvSpPr>
          <p:cNvPr id="2" name="Title 1">
            <a:extLst>
              <a:ext uri="{FF2B5EF4-FFF2-40B4-BE49-F238E27FC236}">
                <a16:creationId xmlns:a16="http://schemas.microsoft.com/office/drawing/2014/main" id="{7F539FA0-6AC4-3256-C985-E16A326DCD64}"/>
              </a:ext>
            </a:extLst>
          </p:cNvPr>
          <p:cNvSpPr txBox="1">
            <a:spLocks noGrp="1"/>
          </p:cNvSpPr>
          <p:nvPr>
            <p:ph type="title" idx="4294967295"/>
          </p:nvPr>
        </p:nvSpPr>
        <p:spPr>
          <a:xfrm>
            <a:off x="3834132" y="528770"/>
            <a:ext cx="5799252" cy="656316"/>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3200" b="1">
                <a:solidFill>
                  <a:srgbClr val="319B31"/>
                </a:solidFill>
                <a:latin typeface="Raleway" panose="020B0503030101060003" pitchFamily="34" charset="0"/>
                <a:cs typeface="Arial" panose="020B0604020202020204" pitchFamily="34" charset="0"/>
              </a:rPr>
              <a:t>Personal finances</a:t>
            </a:r>
            <a:endParaRPr lang="en-GB" sz="3200">
              <a:solidFill>
                <a:srgbClr val="319B31"/>
              </a:solidFill>
              <a:latin typeface="Raleway" panose="020B0503030101060003" pitchFamily="34" charset="0"/>
              <a:cs typeface="Arial" panose="020B0604020202020204" pitchFamily="34" charset="0"/>
            </a:endParaRPr>
          </a:p>
        </p:txBody>
      </p:sp>
      <p:graphicFrame>
        <p:nvGraphicFramePr>
          <p:cNvPr id="6" name="Table 5" descr="Question about personal finances">
            <a:extLst>
              <a:ext uri="{FF2B5EF4-FFF2-40B4-BE49-F238E27FC236}">
                <a16:creationId xmlns:a16="http://schemas.microsoft.com/office/drawing/2014/main" id="{74F13E3F-0736-163E-47B4-4D131E45E548}"/>
              </a:ext>
            </a:extLst>
          </p:cNvPr>
          <p:cNvGraphicFramePr>
            <a:graphicFrameLocks noGrp="1"/>
          </p:cNvGraphicFramePr>
          <p:nvPr>
            <p:extLst>
              <p:ext uri="{D42A27DB-BD31-4B8C-83A1-F6EECF244321}">
                <p14:modId xmlns:p14="http://schemas.microsoft.com/office/powerpoint/2010/main" val="2213495616"/>
              </p:ext>
            </p:extLst>
          </p:nvPr>
        </p:nvGraphicFramePr>
        <p:xfrm>
          <a:off x="1542369" y="1367712"/>
          <a:ext cx="9117773" cy="2773680"/>
        </p:xfrm>
        <a:graphic>
          <a:graphicData uri="http://schemas.openxmlformats.org/drawingml/2006/table">
            <a:tbl>
              <a:tblPr firstRow="1"/>
              <a:tblGrid>
                <a:gridCol w="5952966">
                  <a:extLst>
                    <a:ext uri="{9D8B030D-6E8A-4147-A177-3AD203B41FA5}">
                      <a16:colId xmlns:a16="http://schemas.microsoft.com/office/drawing/2014/main" val="801173748"/>
                    </a:ext>
                  </a:extLst>
                </a:gridCol>
                <a:gridCol w="486715">
                  <a:extLst>
                    <a:ext uri="{9D8B030D-6E8A-4147-A177-3AD203B41FA5}">
                      <a16:colId xmlns:a16="http://schemas.microsoft.com/office/drawing/2014/main" val="3007405966"/>
                    </a:ext>
                  </a:extLst>
                </a:gridCol>
                <a:gridCol w="486715">
                  <a:extLst>
                    <a:ext uri="{9D8B030D-6E8A-4147-A177-3AD203B41FA5}">
                      <a16:colId xmlns:a16="http://schemas.microsoft.com/office/drawing/2014/main" val="4110049820"/>
                    </a:ext>
                  </a:extLst>
                </a:gridCol>
                <a:gridCol w="486715">
                  <a:extLst>
                    <a:ext uri="{9D8B030D-6E8A-4147-A177-3AD203B41FA5}">
                      <a16:colId xmlns:a16="http://schemas.microsoft.com/office/drawing/2014/main" val="964264657"/>
                    </a:ext>
                  </a:extLst>
                </a:gridCol>
                <a:gridCol w="516662">
                  <a:extLst>
                    <a:ext uri="{9D8B030D-6E8A-4147-A177-3AD203B41FA5}">
                      <a16:colId xmlns:a16="http://schemas.microsoft.com/office/drawing/2014/main" val="443700469"/>
                    </a:ext>
                  </a:extLst>
                </a:gridCol>
                <a:gridCol w="1188000">
                  <a:extLst>
                    <a:ext uri="{9D8B030D-6E8A-4147-A177-3AD203B41FA5}">
                      <a16:colId xmlns:a16="http://schemas.microsoft.com/office/drawing/2014/main" val="32165109"/>
                    </a:ext>
                  </a:extLst>
                </a:gridCol>
              </a:tblGrid>
              <a:tr h="141884">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u="none" strike="noStrike" kern="1200">
                          <a:solidFill>
                            <a:srgbClr val="1E5A71"/>
                          </a:solidFill>
                          <a:effectLst/>
                          <a:latin typeface="Raleway" pitchFamily="2" charset="0"/>
                          <a:ea typeface="+mn-ea"/>
                          <a:cs typeface="+mn-cs"/>
                        </a:rPr>
                        <a:t>Taking everything together, which of these phrases best describes how you and your household manage financially these days?</a:t>
                      </a:r>
                      <a:endParaRPr lang="en-GB" sz="1400" b="1" u="none" strike="noStrike" kern="1200">
                        <a:solidFill>
                          <a:srgbClr val="1E5A71"/>
                        </a:solidFill>
                        <a:effectLst/>
                        <a:latin typeface="Raleway" pitchFamily="2"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b="1" u="none" strike="noStrike" kern="1200">
                          <a:solidFill>
                            <a:srgbClr val="1E5A71"/>
                          </a:solidFill>
                          <a:effectLst/>
                          <a:latin typeface="Raleway" pitchFamily="2" charset="0"/>
                          <a:ea typeface="+mn-ea"/>
                          <a:cs typeface="+mn-cs"/>
                        </a:rPr>
                        <a:t>2023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b="1" u="none" strike="noStrike" kern="1200">
                          <a:solidFill>
                            <a:srgbClr val="1E5A71"/>
                          </a:solidFill>
                          <a:effectLst/>
                          <a:latin typeface="Raleway" pitchFamily="2" charset="0"/>
                          <a:ea typeface="+mn-ea"/>
                          <a:cs typeface="+mn-cs"/>
                        </a:rPr>
                        <a:t>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b="1" u="none" strike="noStrike" kern="1200">
                          <a:solidFill>
                            <a:srgbClr val="1E5A71"/>
                          </a:solidFill>
                          <a:effectLst/>
                          <a:latin typeface="Raleway" pitchFamily="2" charset="0"/>
                          <a:ea typeface="+mn-ea"/>
                          <a:cs typeface="+mn-cs"/>
                        </a:rPr>
                        <a:t>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b="1" u="none" strike="noStrike" kern="1200">
                          <a:solidFill>
                            <a:srgbClr val="1E5A71"/>
                          </a:solidFill>
                          <a:effectLst/>
                          <a:latin typeface="Raleway" pitchFamily="2" charset="0"/>
                          <a:ea typeface="+mn-ea"/>
                          <a:cs typeface="+mn-cs"/>
                        </a:rPr>
                        <a:t>2024-2025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1" u="none" strike="noStrike">
                          <a:solidFill>
                            <a:srgbClr val="1E5A71"/>
                          </a:solidFill>
                          <a:effectLst/>
                          <a:latin typeface="Raleway" pitchFamily="2" charset="0"/>
                        </a:rPr>
                        <a:t>Statistically Significant?</a:t>
                      </a:r>
                      <a:endParaRPr lang="en-GB" sz="1400" b="1"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78753922"/>
                  </a:ext>
                </a:extLst>
              </a:tr>
              <a:tr h="52556">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Manages very well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Not significant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307651"/>
                  </a:ext>
                </a:extLst>
              </a:tr>
              <a:tr h="52556">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Manages quite well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b="1" u="none" strike="noStrike" kern="1200">
                          <a:solidFill>
                            <a:srgbClr val="1E5A71"/>
                          </a:solidFill>
                          <a:effectLst/>
                          <a:latin typeface="Raleway" pitchFamily="2" charset="0"/>
                          <a:ea typeface="+mn-ea"/>
                          <a:cs typeface="+mn-cs"/>
                        </a:rPr>
                        <a:t>Is Significant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56682365"/>
                  </a:ext>
                </a:extLst>
              </a:tr>
              <a:tr h="52556">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Get by alright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48%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b="1" u="none" strike="noStrike" kern="1200">
                          <a:solidFill>
                            <a:srgbClr val="1E5A71"/>
                          </a:solidFill>
                          <a:effectLst/>
                          <a:latin typeface="Raleway" pitchFamily="2" charset="0"/>
                          <a:ea typeface="+mn-ea"/>
                          <a:cs typeface="+mn-cs"/>
                        </a:rPr>
                        <a:t>Is Significant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01233727"/>
                  </a:ext>
                </a:extLst>
              </a:tr>
              <a:tr h="52556">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Don’t manage very well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Not significant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66294050"/>
                  </a:ext>
                </a:extLst>
              </a:tr>
              <a:tr h="52556">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Have some financial difficulties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Not significant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16984620"/>
                  </a:ext>
                </a:extLst>
              </a:tr>
              <a:tr h="52556">
                <a:tc>
                  <a:txBody>
                    <a:bodyPr/>
                    <a:lstStyle/>
                    <a:p>
                      <a:pPr marL="0" algn="ctr" defTabSz="914400" rtl="0" eaLnBrk="1" fontAlgn="b" latinLnBrk="0" hangingPunct="1">
                        <a:buNone/>
                      </a:pPr>
                      <a:r>
                        <a:rPr lang="en-US" sz="1400" u="none" strike="noStrike" kern="1200">
                          <a:solidFill>
                            <a:srgbClr val="1E5A71"/>
                          </a:solidFill>
                          <a:effectLst/>
                          <a:latin typeface="Raleway" pitchFamily="2" charset="0"/>
                          <a:ea typeface="+mn-ea"/>
                          <a:cs typeface="+mn-cs"/>
                        </a:rPr>
                        <a:t>Are in some deep financial trouble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Not significant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0920388"/>
                  </a:ext>
                </a:extLst>
              </a:tr>
              <a:tr h="52556">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Don’t know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Not significant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04158001"/>
                  </a:ext>
                </a:extLst>
              </a:tr>
              <a:tr h="52556">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Prefer not to say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Not significant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63161148"/>
                  </a:ext>
                </a:extLst>
              </a:tr>
              <a:tr h="52556">
                <a:tc>
                  <a:txBody>
                    <a:bodyPr/>
                    <a:lstStyle/>
                    <a:p>
                      <a:pPr marL="0" algn="ctr" defTabSz="914400" rtl="0" eaLnBrk="1" fontAlgn="b" latinLnBrk="0" hangingPunct="1">
                        <a:buNone/>
                      </a:pPr>
                      <a:r>
                        <a:rPr lang="en-GB" sz="1400" b="1" u="none" strike="noStrike" kern="1200">
                          <a:solidFill>
                            <a:srgbClr val="1E5A71"/>
                          </a:solidFill>
                          <a:effectLst/>
                          <a:latin typeface="Raleway" pitchFamily="2" charset="0"/>
                          <a:ea typeface="+mn-ea"/>
                          <a:cs typeface="+mn-cs"/>
                        </a:rPr>
                        <a:t>Summary: Manage well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b="1" u="none" strike="noStrike" kern="1200">
                          <a:solidFill>
                            <a:srgbClr val="1E5A71"/>
                          </a:solidFill>
                          <a:effectLst/>
                          <a:latin typeface="Raleway" pitchFamily="2" charset="0"/>
                          <a:ea typeface="+mn-ea"/>
                          <a:cs typeface="+mn-cs"/>
                        </a:rPr>
                        <a:t>82%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b="1" u="none" strike="noStrike" kern="1200">
                          <a:solidFill>
                            <a:srgbClr val="1E5A71"/>
                          </a:solidFill>
                          <a:effectLst/>
                          <a:latin typeface="Raleway" pitchFamily="2" charset="0"/>
                          <a:ea typeface="+mn-ea"/>
                          <a:cs typeface="+mn-cs"/>
                        </a:rPr>
                        <a:t>85%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b="1" u="none" strike="noStrike" kern="1200">
                          <a:solidFill>
                            <a:srgbClr val="1E5A71"/>
                          </a:solidFill>
                          <a:effectLst/>
                          <a:latin typeface="Raleway" pitchFamily="2" charset="0"/>
                          <a:ea typeface="+mn-ea"/>
                          <a:cs typeface="+mn-cs"/>
                        </a:rPr>
                        <a:t>87%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b="1" u="none" strike="noStrike" kern="1200">
                          <a:solidFill>
                            <a:srgbClr val="1E5A71"/>
                          </a:solidFill>
                          <a:effectLst/>
                          <a:latin typeface="Raleway" pitchFamily="2" charset="0"/>
                          <a:ea typeface="+mn-ea"/>
                          <a:cs typeface="+mn-cs"/>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b="0" u="none" strike="noStrike" kern="1200">
                          <a:solidFill>
                            <a:srgbClr val="1E5A71"/>
                          </a:solidFill>
                          <a:effectLst/>
                          <a:latin typeface="Raleway" pitchFamily="2" charset="0"/>
                          <a:ea typeface="+mn-ea"/>
                          <a:cs typeface="+mn-cs"/>
                        </a:rPr>
                        <a:t>Not significant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1826875"/>
                  </a:ext>
                </a:extLst>
              </a:tr>
              <a:tr h="52556">
                <a:tc>
                  <a:txBody>
                    <a:bodyPr/>
                    <a:lstStyle/>
                    <a:p>
                      <a:pPr marL="0" algn="ctr" defTabSz="914400" rtl="0" eaLnBrk="1" fontAlgn="b" latinLnBrk="0" hangingPunct="1">
                        <a:buNone/>
                      </a:pPr>
                      <a:r>
                        <a:rPr lang="en-GB" sz="1400" b="1" u="none" strike="noStrike" kern="1200">
                          <a:solidFill>
                            <a:srgbClr val="1E5A71"/>
                          </a:solidFill>
                          <a:effectLst/>
                          <a:latin typeface="Raleway" pitchFamily="2" charset="0"/>
                          <a:ea typeface="+mn-ea"/>
                          <a:cs typeface="+mn-cs"/>
                        </a:rPr>
                        <a:t>Summary: Manage poorly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b="1" u="none" strike="noStrike" kern="1200">
                          <a:solidFill>
                            <a:srgbClr val="1E5A71"/>
                          </a:solidFill>
                          <a:effectLst/>
                          <a:latin typeface="Raleway" pitchFamily="2" charset="0"/>
                          <a:ea typeface="+mn-ea"/>
                          <a:cs typeface="+mn-cs"/>
                        </a:rPr>
                        <a:t>14%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b="1" u="none" strike="noStrike" kern="1200">
                          <a:solidFill>
                            <a:srgbClr val="1E5A71"/>
                          </a:solidFill>
                          <a:effectLst/>
                          <a:latin typeface="Raleway" pitchFamily="2" charset="0"/>
                          <a:ea typeface="+mn-ea"/>
                          <a:cs typeface="+mn-cs"/>
                        </a:rPr>
                        <a:t>11%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b="1" u="none" strike="noStrike" kern="1200">
                          <a:solidFill>
                            <a:srgbClr val="1E5A71"/>
                          </a:solidFill>
                          <a:effectLst/>
                          <a:latin typeface="Raleway" pitchFamily="2" charset="0"/>
                          <a:ea typeface="+mn-ea"/>
                          <a:cs typeface="+mn-cs"/>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b="1" u="none" strike="noStrike" kern="1200">
                          <a:solidFill>
                            <a:srgbClr val="1E5A71"/>
                          </a:solidFill>
                          <a:effectLst/>
                          <a:latin typeface="Raleway" pitchFamily="2" charset="0"/>
                          <a:ea typeface="+mn-ea"/>
                          <a:cs typeface="+mn-cs"/>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b="0" u="none" strike="noStrike" kern="1200">
                          <a:solidFill>
                            <a:srgbClr val="1E5A71"/>
                          </a:solidFill>
                          <a:effectLst/>
                          <a:latin typeface="Raleway" pitchFamily="2" charset="0"/>
                          <a:ea typeface="+mn-ea"/>
                          <a:cs typeface="+mn-cs"/>
                        </a:rPr>
                        <a:t>Not significant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0436243"/>
                  </a:ext>
                </a:extLst>
              </a:tr>
              <a:tr h="52556">
                <a:tc>
                  <a:txBody>
                    <a:bodyPr/>
                    <a:lstStyle/>
                    <a:p>
                      <a:pPr marL="0" algn="ctr" defTabSz="914400" rtl="0" eaLnBrk="1" fontAlgn="b" latinLnBrk="0" hangingPunct="1">
                        <a:buNone/>
                      </a:pPr>
                      <a:r>
                        <a:rPr lang="en-GB" sz="1400" b="1" u="none" strike="noStrike" kern="1200">
                          <a:solidFill>
                            <a:srgbClr val="1E5A71"/>
                          </a:solidFill>
                          <a:effectLst/>
                          <a:latin typeface="Raleway" pitchFamily="2" charset="0"/>
                          <a:ea typeface="+mn-ea"/>
                          <a:cs typeface="+mn-cs"/>
                        </a:rPr>
                        <a:t>Net: Well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b="1" u="none" strike="noStrike" kern="1200">
                          <a:solidFill>
                            <a:srgbClr val="1E5A71"/>
                          </a:solidFill>
                          <a:effectLst/>
                          <a:latin typeface="Raleway" pitchFamily="2" charset="0"/>
                          <a:ea typeface="+mn-ea"/>
                          <a:cs typeface="+mn-cs"/>
                        </a:rPr>
                        <a:t>68%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b="1" u="none" strike="noStrike" kern="1200">
                          <a:solidFill>
                            <a:srgbClr val="1E5A71"/>
                          </a:solidFill>
                          <a:effectLst/>
                          <a:latin typeface="Raleway" pitchFamily="2" charset="0"/>
                          <a:ea typeface="+mn-ea"/>
                          <a:cs typeface="+mn-cs"/>
                        </a:rPr>
                        <a:t>74%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b="1" u="none" strike="noStrike" kern="1200">
                          <a:solidFill>
                            <a:srgbClr val="1E5A71"/>
                          </a:solidFill>
                          <a:effectLst/>
                          <a:latin typeface="Raleway" pitchFamily="2" charset="0"/>
                          <a:ea typeface="+mn-ea"/>
                          <a:cs typeface="+mn-cs"/>
                        </a:rPr>
                        <a:t>77%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b="1" u="none" strike="noStrike" kern="1200">
                          <a:solidFill>
                            <a:srgbClr val="1E5A71"/>
                          </a:solidFill>
                          <a:effectLst/>
                          <a:latin typeface="Raleway" pitchFamily="2" charset="0"/>
                          <a:ea typeface="+mn-ea"/>
                          <a:cs typeface="+mn-cs"/>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b="0" u="none" strike="noStrike" kern="1200">
                          <a:solidFill>
                            <a:srgbClr val="1E5A71"/>
                          </a:solidFill>
                          <a:effectLst/>
                          <a:latin typeface="Raleway" pitchFamily="2" charset="0"/>
                          <a:ea typeface="+mn-ea"/>
                          <a:cs typeface="+mn-cs"/>
                        </a:rPr>
                        <a:t>Not significant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46738401"/>
                  </a:ext>
                </a:extLst>
              </a:tr>
            </a:tbl>
          </a:graphicData>
        </a:graphic>
      </p:graphicFrame>
      <p:sp>
        <p:nvSpPr>
          <p:cNvPr id="7" name="Rectangle 8">
            <a:extLst>
              <a:ext uri="{FF2B5EF4-FFF2-40B4-BE49-F238E27FC236}">
                <a16:creationId xmlns:a16="http://schemas.microsoft.com/office/drawing/2014/main" id="{C2F19B27-9B21-3E4D-99E4-9B32D8578A54}"/>
              </a:ext>
            </a:extLst>
          </p:cNvPr>
          <p:cNvSpPr>
            <a:spLocks noChangeArrowheads="1"/>
          </p:cNvSpPr>
          <p:nvPr/>
        </p:nvSpPr>
        <p:spPr bwMode="auto">
          <a:xfrm>
            <a:off x="1837862" y="5038516"/>
            <a:ext cx="851627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eaLnBrk="0" fontAlgn="base" hangingPunct="0">
              <a:spcBef>
                <a:spcPct val="0"/>
              </a:spcBef>
              <a:spcAft>
                <a:spcPct val="0"/>
              </a:spcAft>
              <a:buFont typeface="Arial" panose="020B0604020202020204" pitchFamily="34" charset="0"/>
              <a:buChar char="•"/>
            </a:pPr>
            <a:r>
              <a:rPr lang="en-GB" altLang="en-US">
                <a:solidFill>
                  <a:srgbClr val="1E5A71"/>
                </a:solidFill>
                <a:latin typeface="Raleway" pitchFamily="2" charset="0"/>
                <a:ea typeface="Calibri" panose="020F0502020204030204" pitchFamily="34" charset="0"/>
                <a:cs typeface="Arial" panose="020B0604020202020204" pitchFamily="34" charset="0"/>
              </a:rPr>
              <a:t>There is no statistically significant difference in how residents report managing financially overall.</a:t>
            </a:r>
          </a:p>
          <a:p>
            <a:pPr marL="285750" indent="-285750" eaLnBrk="0" fontAlgn="base" hangingPunct="0">
              <a:spcBef>
                <a:spcPct val="0"/>
              </a:spcBef>
              <a:spcAft>
                <a:spcPct val="0"/>
              </a:spcAft>
              <a:buFont typeface="Arial" panose="020B0604020202020204" pitchFamily="34" charset="0"/>
              <a:buChar char="•"/>
            </a:pPr>
            <a:r>
              <a:rPr lang="en-GB" altLang="en-US">
                <a:solidFill>
                  <a:srgbClr val="1E5A71"/>
                </a:solidFill>
                <a:latin typeface="Raleway" pitchFamily="2" charset="0"/>
                <a:ea typeface="Calibri" panose="020F0502020204030204" pitchFamily="34" charset="0"/>
                <a:cs typeface="Arial" panose="020B0604020202020204" pitchFamily="34" charset="0"/>
              </a:rPr>
              <a:t>Residents are less likely to report that the manage ‘quite well’ and more likely to say they ‘get by alright’.</a:t>
            </a:r>
            <a:endParaRPr lang="en-GB" altLang="en-US">
              <a:solidFill>
                <a:srgbClr val="1E5A71"/>
              </a:solidFill>
              <a:latin typeface="Raleway" pitchFamily="2" charset="0"/>
            </a:endParaRPr>
          </a:p>
        </p:txBody>
      </p:sp>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a:solidFill>
                  <a:prstClr val="black">
                    <a:tint val="75000"/>
                  </a:prstClr>
                </a:solidFill>
                <a:latin typeface="Calibri" panose="020F0502020204030204"/>
              </a:rPr>
              <a:pPr/>
              <a:t>26</a:t>
            </a:fld>
            <a:endParaRPr lang="en-GB">
              <a:solidFill>
                <a:srgbClr val="1E5A71"/>
              </a:solidFill>
              <a:latin typeface="Raleway" pitchFamily="2" charset="0"/>
            </a:endParaRPr>
          </a:p>
        </p:txBody>
      </p:sp>
    </p:spTree>
    <p:extLst>
      <p:ext uri="{BB962C8B-B14F-4D97-AF65-F5344CB8AC3E}">
        <p14:creationId xmlns:p14="http://schemas.microsoft.com/office/powerpoint/2010/main" val="12422490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1560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b="1">
                <a:solidFill>
                  <a:srgbClr val="4CC9CF"/>
                </a:solidFill>
                <a:latin typeface="Raleway" panose="020B0503030101060003" pitchFamily="34" charset="0"/>
                <a:cs typeface="Arial" panose="020B0604020202020204" pitchFamily="34" charset="0"/>
              </a:rPr>
              <a:t>Tower Hamlets Annual Residents’ Survey 2025 results</a:t>
            </a:r>
            <a:endParaRPr lang="en-US" sz="1400" b="1">
              <a:solidFill>
                <a:srgbClr val="4CC9CF"/>
              </a:solidFill>
              <a:latin typeface="Raleway" panose="020B0503030101060003"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3900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1600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3900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1600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7906" y="438639"/>
            <a:ext cx="964349" cy="807775"/>
          </a:xfrm>
          <a:prstGeom prst="rect">
            <a:avLst/>
          </a:prstGeom>
        </p:spPr>
      </p:pic>
      <p:sp>
        <p:nvSpPr>
          <p:cNvPr id="2" name="Title 1">
            <a:extLst>
              <a:ext uri="{FF2B5EF4-FFF2-40B4-BE49-F238E27FC236}">
                <a16:creationId xmlns:a16="http://schemas.microsoft.com/office/drawing/2014/main" id="{7F539FA0-6AC4-3256-C985-E16A326DCD64}"/>
              </a:ext>
            </a:extLst>
          </p:cNvPr>
          <p:cNvSpPr txBox="1">
            <a:spLocks noGrp="1"/>
          </p:cNvSpPr>
          <p:nvPr>
            <p:ph type="title" idx="4294967295"/>
          </p:nvPr>
        </p:nvSpPr>
        <p:spPr>
          <a:xfrm>
            <a:off x="3834132" y="528770"/>
            <a:ext cx="5799252" cy="656316"/>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2600" b="1">
                <a:solidFill>
                  <a:srgbClr val="319B31"/>
                </a:solidFill>
                <a:latin typeface="Raleway" panose="020B0503030101060003" pitchFamily="34" charset="0"/>
                <a:cs typeface="Arial" panose="020B0604020202020204" pitchFamily="34" charset="0"/>
              </a:rPr>
              <a:t>Costs residents are concerned about</a:t>
            </a:r>
            <a:endParaRPr lang="en-GB" sz="2600">
              <a:solidFill>
                <a:srgbClr val="319B31"/>
              </a:solidFill>
              <a:latin typeface="Raleway" panose="020B0503030101060003" pitchFamily="34" charset="0"/>
              <a:cs typeface="Arial" panose="020B0604020202020204" pitchFamily="34" charset="0"/>
            </a:endParaRPr>
          </a:p>
        </p:txBody>
      </p:sp>
      <p:graphicFrame>
        <p:nvGraphicFramePr>
          <p:cNvPr id="6" name="Table 5" descr="Costs residents are concerned about">
            <a:extLst>
              <a:ext uri="{FF2B5EF4-FFF2-40B4-BE49-F238E27FC236}">
                <a16:creationId xmlns:a16="http://schemas.microsoft.com/office/drawing/2014/main" id="{68DA9AE3-7070-879B-D01E-FA37B47E7FEA}"/>
              </a:ext>
            </a:extLst>
          </p:cNvPr>
          <p:cNvGraphicFramePr>
            <a:graphicFrameLocks noGrp="1"/>
          </p:cNvGraphicFramePr>
          <p:nvPr>
            <p:extLst>
              <p:ext uri="{D42A27DB-BD31-4B8C-83A1-F6EECF244321}">
                <p14:modId xmlns:p14="http://schemas.microsoft.com/office/powerpoint/2010/main" val="2338572855"/>
              </p:ext>
            </p:extLst>
          </p:nvPr>
        </p:nvGraphicFramePr>
        <p:xfrm>
          <a:off x="1579138" y="1384605"/>
          <a:ext cx="9033723" cy="2560320"/>
        </p:xfrm>
        <a:graphic>
          <a:graphicData uri="http://schemas.openxmlformats.org/drawingml/2006/table">
            <a:tbl>
              <a:tblPr firstRow="1"/>
              <a:tblGrid>
                <a:gridCol w="5220000">
                  <a:extLst>
                    <a:ext uri="{9D8B030D-6E8A-4147-A177-3AD203B41FA5}">
                      <a16:colId xmlns:a16="http://schemas.microsoft.com/office/drawing/2014/main" val="2010247518"/>
                    </a:ext>
                  </a:extLst>
                </a:gridCol>
                <a:gridCol w="605188">
                  <a:extLst>
                    <a:ext uri="{9D8B030D-6E8A-4147-A177-3AD203B41FA5}">
                      <a16:colId xmlns:a16="http://schemas.microsoft.com/office/drawing/2014/main" val="3280329505"/>
                    </a:ext>
                  </a:extLst>
                </a:gridCol>
                <a:gridCol w="605188">
                  <a:extLst>
                    <a:ext uri="{9D8B030D-6E8A-4147-A177-3AD203B41FA5}">
                      <a16:colId xmlns:a16="http://schemas.microsoft.com/office/drawing/2014/main" val="3065841492"/>
                    </a:ext>
                  </a:extLst>
                </a:gridCol>
                <a:gridCol w="605188">
                  <a:extLst>
                    <a:ext uri="{9D8B030D-6E8A-4147-A177-3AD203B41FA5}">
                      <a16:colId xmlns:a16="http://schemas.microsoft.com/office/drawing/2014/main" val="2482203676"/>
                    </a:ext>
                  </a:extLst>
                </a:gridCol>
                <a:gridCol w="810159">
                  <a:extLst>
                    <a:ext uri="{9D8B030D-6E8A-4147-A177-3AD203B41FA5}">
                      <a16:colId xmlns:a16="http://schemas.microsoft.com/office/drawing/2014/main" val="3680170470"/>
                    </a:ext>
                  </a:extLst>
                </a:gridCol>
                <a:gridCol w="1188000">
                  <a:extLst>
                    <a:ext uri="{9D8B030D-6E8A-4147-A177-3AD203B41FA5}">
                      <a16:colId xmlns:a16="http://schemas.microsoft.com/office/drawing/2014/main" val="464392371"/>
                    </a:ext>
                  </a:extLst>
                </a:gridCol>
              </a:tblGrid>
              <a:tr h="406703">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400" b="1" u="none" strike="noStrike" kern="1200">
                          <a:solidFill>
                            <a:srgbClr val="1E5A71"/>
                          </a:solidFill>
                          <a:effectLst/>
                          <a:latin typeface="Raleway" pitchFamily="2" charset="0"/>
                          <a:ea typeface="+mn-ea"/>
                          <a:cs typeface="+mn-cs"/>
                        </a:rPr>
                        <a:t>Thinking about your finances, which, if any, of the following are you most concerned about at the moment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b="1" u="none" strike="noStrike" kern="1200">
                          <a:solidFill>
                            <a:srgbClr val="1E5A71"/>
                          </a:solidFill>
                          <a:effectLst/>
                          <a:latin typeface="Raleway" pitchFamily="2" charset="0"/>
                          <a:ea typeface="+mn-ea"/>
                          <a:cs typeface="+mn-cs"/>
                        </a:rPr>
                        <a:t>2023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b="1" u="none" strike="noStrike" kern="1200">
                          <a:solidFill>
                            <a:srgbClr val="1E5A71"/>
                          </a:solidFill>
                          <a:effectLst/>
                          <a:latin typeface="Raleway" pitchFamily="2" charset="0"/>
                          <a:ea typeface="+mn-ea"/>
                          <a:cs typeface="+mn-cs"/>
                        </a:rPr>
                        <a:t>2024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b="1" u="none" strike="noStrike" kern="1200">
                          <a:solidFill>
                            <a:srgbClr val="1E5A71"/>
                          </a:solidFill>
                          <a:effectLst/>
                          <a:latin typeface="Raleway" pitchFamily="2" charset="0"/>
                          <a:ea typeface="+mn-ea"/>
                          <a:cs typeface="+mn-cs"/>
                        </a:rPr>
                        <a:t>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b="1" u="none" strike="noStrike" kern="1200">
                          <a:solidFill>
                            <a:srgbClr val="1E5A71"/>
                          </a:solidFill>
                          <a:effectLst/>
                          <a:latin typeface="Raleway" pitchFamily="2" charset="0"/>
                          <a:ea typeface="+mn-ea"/>
                          <a:cs typeface="+mn-cs"/>
                        </a:rPr>
                        <a:t>2024-2025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400" b="1" u="none" strike="noStrike">
                          <a:solidFill>
                            <a:srgbClr val="1E5A71"/>
                          </a:solidFill>
                          <a:effectLst/>
                          <a:latin typeface="Raleway" pitchFamily="2" charset="0"/>
                        </a:rPr>
                        <a:t>Statistically Significant?</a:t>
                      </a:r>
                      <a:endParaRPr lang="en-GB" sz="1400" b="1"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09603568"/>
                  </a:ext>
                </a:extLst>
              </a:tr>
              <a:tr h="171000">
                <a:tc>
                  <a:txBody>
                    <a:bodyPr/>
                    <a:lstStyle/>
                    <a:p>
                      <a:pPr marL="0" algn="ctr" defTabSz="914400" rtl="0" eaLnBrk="1" fontAlgn="b" latinLnBrk="0" hangingPunct="1">
                        <a:buNone/>
                      </a:pPr>
                      <a:r>
                        <a:rPr lang="en-US" sz="1400" u="none" strike="noStrike" kern="1200">
                          <a:solidFill>
                            <a:srgbClr val="1E5A71"/>
                          </a:solidFill>
                          <a:effectLst/>
                          <a:latin typeface="Raleway" pitchFamily="2" charset="0"/>
                          <a:ea typeface="+mn-ea"/>
                          <a:cs typeface="+mn-cs"/>
                        </a:rPr>
                        <a:t>Paying other bills or costs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34%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b="1" u="none" strike="noStrike" kern="1200">
                          <a:solidFill>
                            <a:srgbClr val="1E5A71"/>
                          </a:solidFill>
                          <a:effectLst/>
                          <a:latin typeface="Raleway" pitchFamily="2" charset="0"/>
                          <a:ea typeface="+mn-ea"/>
                          <a:cs typeface="+mn-cs"/>
                        </a:rPr>
                        <a:t>Is Significant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1680960"/>
                  </a:ext>
                </a:extLst>
              </a:tr>
              <a:tr h="171000">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Paying the rent / mortgage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29%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Not significant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2558547"/>
                  </a:ext>
                </a:extLst>
              </a:tr>
              <a:tr h="171000">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Paying council tax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27%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31%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Not significant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44995618"/>
                  </a:ext>
                </a:extLst>
              </a:tr>
              <a:tr h="171000">
                <a:tc>
                  <a:txBody>
                    <a:bodyPr/>
                    <a:lstStyle/>
                    <a:p>
                      <a:pPr marL="0" algn="ctr" defTabSz="914400" rtl="0" eaLnBrk="1" fontAlgn="b" latinLnBrk="0" hangingPunct="1">
                        <a:buNone/>
                      </a:pPr>
                      <a:r>
                        <a:rPr lang="en-US" sz="1400" u="none" strike="noStrike" kern="1200">
                          <a:solidFill>
                            <a:srgbClr val="1E5A71"/>
                          </a:solidFill>
                          <a:effectLst/>
                          <a:latin typeface="Raleway" pitchFamily="2" charset="0"/>
                          <a:ea typeface="+mn-ea"/>
                          <a:cs typeface="+mn-cs"/>
                        </a:rPr>
                        <a:t>Paying utility bills (</a:t>
                      </a:r>
                      <a:r>
                        <a:rPr lang="en-US" sz="1400" u="none" strike="noStrike" kern="1200" err="1">
                          <a:solidFill>
                            <a:srgbClr val="1E5A71"/>
                          </a:solidFill>
                          <a:effectLst/>
                          <a:latin typeface="Raleway" pitchFamily="2" charset="0"/>
                          <a:ea typeface="+mn-ea"/>
                          <a:cs typeface="+mn-cs"/>
                        </a:rPr>
                        <a:t>eg</a:t>
                      </a:r>
                      <a:r>
                        <a:rPr lang="en-US" sz="1400" u="none" strike="noStrike" kern="1200">
                          <a:solidFill>
                            <a:srgbClr val="1E5A71"/>
                          </a:solidFill>
                          <a:effectLst/>
                          <a:latin typeface="Raleway" pitchFamily="2" charset="0"/>
                          <a:ea typeface="+mn-ea"/>
                          <a:cs typeface="+mn-cs"/>
                        </a:rPr>
                        <a:t> gas, electricity)</a:t>
                      </a:r>
                      <a:endParaRPr lang="en-GB" sz="1400" u="none" strike="noStrike" kern="1200">
                        <a:solidFill>
                          <a:srgbClr val="1E5A71"/>
                        </a:solidFill>
                        <a:effectLst/>
                        <a:latin typeface="Raleway" pitchFamily="2" charset="0"/>
                        <a:ea typeface="+mn-ea"/>
                        <a:cs typeface="+mn-cs"/>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28%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Not significant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09388322"/>
                  </a:ext>
                </a:extLst>
              </a:tr>
              <a:tr h="171000">
                <a:tc>
                  <a:txBody>
                    <a:bodyPr/>
                    <a:lstStyle/>
                    <a:p>
                      <a:pPr marL="0" algn="ctr" defTabSz="914400" rtl="0" eaLnBrk="1" fontAlgn="b" latinLnBrk="0" hangingPunct="1">
                        <a:buNone/>
                      </a:pPr>
                      <a:r>
                        <a:rPr lang="en-US" sz="1400" u="none" strike="noStrike" kern="1200">
                          <a:solidFill>
                            <a:srgbClr val="1E5A71"/>
                          </a:solidFill>
                          <a:effectLst/>
                          <a:latin typeface="Raleway" pitchFamily="2" charset="0"/>
                          <a:ea typeface="+mn-ea"/>
                          <a:cs typeface="+mn-cs"/>
                        </a:rPr>
                        <a:t>Paying for food / grocery bills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30%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b="1" u="none" strike="noStrike" kern="1200">
                          <a:solidFill>
                            <a:srgbClr val="1E5A71"/>
                          </a:solidFill>
                          <a:effectLst/>
                          <a:latin typeface="Raleway" pitchFamily="2" charset="0"/>
                          <a:ea typeface="+mn-ea"/>
                          <a:cs typeface="+mn-cs"/>
                        </a:rPr>
                        <a:t>Is Significant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6098064"/>
                  </a:ext>
                </a:extLst>
              </a:tr>
              <a:tr h="171000">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Paying credit card bills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10%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b="1" u="none" strike="noStrike" kern="1200">
                          <a:solidFill>
                            <a:srgbClr val="1E5A71"/>
                          </a:solidFill>
                          <a:effectLst/>
                          <a:latin typeface="Raleway" pitchFamily="2" charset="0"/>
                          <a:ea typeface="+mn-ea"/>
                          <a:cs typeface="+mn-cs"/>
                        </a:rPr>
                        <a:t>Is Significant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10586105"/>
                  </a:ext>
                </a:extLst>
              </a:tr>
              <a:tr h="171000">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Paying loans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Not significant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36242358"/>
                  </a:ext>
                </a:extLst>
              </a:tr>
              <a:tr h="171000">
                <a:tc>
                  <a:txBody>
                    <a:bodyPr/>
                    <a:lstStyle/>
                    <a:p>
                      <a:pPr marL="0" algn="ctr" defTabSz="914400" rtl="0" eaLnBrk="1" fontAlgn="b" latinLnBrk="0" hangingPunct="1">
                        <a:buNone/>
                      </a:pPr>
                      <a:r>
                        <a:rPr lang="en-US" sz="1400" u="none" strike="noStrike" kern="1200">
                          <a:solidFill>
                            <a:srgbClr val="1E5A71"/>
                          </a:solidFill>
                          <a:effectLst/>
                          <a:latin typeface="Raleway" pitchFamily="2" charset="0"/>
                          <a:ea typeface="+mn-ea"/>
                          <a:cs typeface="+mn-cs"/>
                        </a:rPr>
                        <a:t>I am not concerned about any of these issues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32%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38%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44%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b="1" u="none" strike="noStrike" kern="1200">
                          <a:solidFill>
                            <a:srgbClr val="1E5A71"/>
                          </a:solidFill>
                          <a:effectLst/>
                          <a:latin typeface="Raleway" pitchFamily="2" charset="0"/>
                          <a:ea typeface="+mn-ea"/>
                          <a:cs typeface="+mn-cs"/>
                        </a:rPr>
                        <a:t>Is Significant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04808813"/>
                  </a:ext>
                </a:extLst>
              </a:tr>
              <a:tr h="171000">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Prefer not to say</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Not significant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3731038"/>
                  </a:ext>
                </a:extLst>
              </a:tr>
              <a:tr h="171000">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Don’t know</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2%</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b" latinLnBrk="0" hangingPunct="1">
                        <a:buNone/>
                      </a:pPr>
                      <a:r>
                        <a:rPr lang="en-GB" sz="1400" u="none" strike="noStrike" kern="1200">
                          <a:solidFill>
                            <a:srgbClr val="1E5A71"/>
                          </a:solidFill>
                          <a:effectLst/>
                          <a:latin typeface="Raleway" pitchFamily="2" charset="0"/>
                          <a:ea typeface="+mn-ea"/>
                          <a:cs typeface="+mn-cs"/>
                        </a:rPr>
                        <a:t>Not significant</a:t>
                      </a:r>
                    </a:p>
                  </a:txBody>
                  <a:tcPr marL="0" marR="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36547764"/>
                  </a:ext>
                </a:extLst>
              </a:tr>
            </a:tbl>
          </a:graphicData>
        </a:graphic>
      </p:graphicFrame>
      <p:sp>
        <p:nvSpPr>
          <p:cNvPr id="7" name="Rectangle 8">
            <a:extLst>
              <a:ext uri="{FF2B5EF4-FFF2-40B4-BE49-F238E27FC236}">
                <a16:creationId xmlns:a16="http://schemas.microsoft.com/office/drawing/2014/main" id="{C2F19B27-9B21-3E4D-99E4-9B32D8578A54}"/>
              </a:ext>
            </a:extLst>
          </p:cNvPr>
          <p:cNvSpPr>
            <a:spLocks noChangeArrowheads="1"/>
          </p:cNvSpPr>
          <p:nvPr/>
        </p:nvSpPr>
        <p:spPr bwMode="auto">
          <a:xfrm>
            <a:off x="1428221" y="4713133"/>
            <a:ext cx="9335559"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285750" indent="-285750" eaLnBrk="0" fontAlgn="base" hangingPunct="0">
              <a:spcBef>
                <a:spcPct val="0"/>
              </a:spcBef>
              <a:spcAft>
                <a:spcPct val="0"/>
              </a:spcAft>
              <a:buFont typeface="Arial" panose="020B0604020202020204" pitchFamily="34" charset="0"/>
              <a:buChar char="•"/>
            </a:pPr>
            <a:r>
              <a:rPr lang="en-GB" altLang="en-US">
                <a:solidFill>
                  <a:srgbClr val="1E5A71"/>
                </a:solidFill>
                <a:latin typeface="Raleway" pitchFamily="2" charset="0"/>
                <a:ea typeface="Calibri" panose="020F0502020204030204" pitchFamily="34" charset="0"/>
                <a:cs typeface="Arial" panose="020B0604020202020204" pitchFamily="34" charset="0"/>
              </a:rPr>
              <a:t>Residents are six points more likely to report not being concerned by any of these cost pressures compared to 2024.</a:t>
            </a:r>
          </a:p>
          <a:p>
            <a:pPr marL="285750" indent="-285750" eaLnBrk="0" fontAlgn="base" hangingPunct="0">
              <a:spcBef>
                <a:spcPct val="0"/>
              </a:spcBef>
              <a:spcAft>
                <a:spcPct val="0"/>
              </a:spcAft>
              <a:buFont typeface="Arial" panose="020B0604020202020204" pitchFamily="34" charset="0"/>
              <a:buChar char="•"/>
            </a:pPr>
            <a:r>
              <a:rPr lang="en-GB" altLang="en-US">
                <a:solidFill>
                  <a:srgbClr val="1E5A71"/>
                </a:solidFill>
                <a:latin typeface="Raleway" pitchFamily="2" charset="0"/>
                <a:ea typeface="Calibri" panose="020F0502020204030204" pitchFamily="34" charset="0"/>
                <a:cs typeface="Arial" panose="020B0604020202020204" pitchFamily="34" charset="0"/>
              </a:rPr>
              <a:t>Residents are five points less concerned about paying for food/groceries, three points less concerned about credit cards, and four points less concerned about other bills and costs.</a:t>
            </a:r>
            <a:endParaRPr lang="en-GB" altLang="en-US">
              <a:solidFill>
                <a:srgbClr val="1E5A71"/>
              </a:solidFill>
              <a:latin typeface="Raleway" pitchFamily="2" charset="0"/>
            </a:endParaRPr>
          </a:p>
        </p:txBody>
      </p:sp>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a:solidFill>
                  <a:prstClr val="black">
                    <a:tint val="75000"/>
                  </a:prstClr>
                </a:solidFill>
                <a:latin typeface="Calibri" panose="020F0502020204030204"/>
              </a:rPr>
              <a:pPr/>
              <a:t>27</a:t>
            </a:fld>
            <a:endParaRPr lang="en-GB">
              <a:solidFill>
                <a:srgbClr val="1E5A71"/>
              </a:solidFill>
              <a:latin typeface="Raleway" pitchFamily="2" charset="0"/>
            </a:endParaRPr>
          </a:p>
        </p:txBody>
      </p:sp>
    </p:spTree>
    <p:extLst>
      <p:ext uri="{BB962C8B-B14F-4D97-AF65-F5344CB8AC3E}">
        <p14:creationId xmlns:p14="http://schemas.microsoft.com/office/powerpoint/2010/main" val="26419920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3900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1600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3900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1600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7906" y="438639"/>
            <a:ext cx="964349" cy="807775"/>
          </a:xfrm>
          <a:prstGeom prst="rect">
            <a:avLst/>
          </a:prstGeom>
        </p:spPr>
      </p:pic>
      <p:sp>
        <p:nvSpPr>
          <p:cNvPr id="2" name="Title 1">
            <a:extLst>
              <a:ext uri="{FF2B5EF4-FFF2-40B4-BE49-F238E27FC236}">
                <a16:creationId xmlns:a16="http://schemas.microsoft.com/office/drawing/2014/main" id="{CC00D170-BFF5-EF51-E212-45042D2D842D}"/>
              </a:ext>
              <a:ext uri="{C183D7F6-B498-43B3-948B-1728B52AA6E4}">
                <adec:decorative xmlns:adec="http://schemas.microsoft.com/office/drawing/2017/decorative" val="1"/>
              </a:ext>
            </a:extLst>
          </p:cNvPr>
          <p:cNvSpPr txBox="1">
            <a:spLocks/>
          </p:cNvSpPr>
          <p:nvPr/>
        </p:nvSpPr>
        <p:spPr>
          <a:xfrm>
            <a:off x="1560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b="1">
                <a:solidFill>
                  <a:srgbClr val="4CC9CF"/>
                </a:solidFill>
                <a:latin typeface="Raleway" panose="020B0503030101060003" pitchFamily="34" charset="0"/>
                <a:cs typeface="Arial" panose="020B0604020202020204" pitchFamily="34" charset="0"/>
              </a:rPr>
              <a:t>Tower Hamlets Annual Residents’ Survey 2025 results</a:t>
            </a:r>
            <a:endParaRPr lang="en-US" sz="1400" b="1">
              <a:solidFill>
                <a:srgbClr val="4CC9CF"/>
              </a:solidFill>
              <a:latin typeface="Raleway" panose="020B0503030101060003" pitchFamily="34" charset="0"/>
              <a:cs typeface="Arial" panose="020B0604020202020204" pitchFamily="34" charset="0"/>
            </a:endParaRPr>
          </a:p>
        </p:txBody>
      </p:sp>
      <p:sp>
        <p:nvSpPr>
          <p:cNvPr id="8" name="Title 1">
            <a:extLst>
              <a:ext uri="{FF2B5EF4-FFF2-40B4-BE49-F238E27FC236}">
                <a16:creationId xmlns:a16="http://schemas.microsoft.com/office/drawing/2014/main" id="{C87EE1D6-FC67-441A-B62B-A0C62B21AC94}"/>
              </a:ext>
              <a:ext uri="{C183D7F6-B498-43B3-948B-1728B52AA6E4}">
                <adec:decorative xmlns:adec="http://schemas.microsoft.com/office/drawing/2017/decorative" val="0"/>
              </a:ext>
            </a:extLst>
          </p:cNvPr>
          <p:cNvSpPr txBox="1">
            <a:spLocks noGrp="1"/>
          </p:cNvSpPr>
          <p:nvPr>
            <p:ph type="title"/>
          </p:nvPr>
        </p:nvSpPr>
        <p:spPr>
          <a:xfrm>
            <a:off x="3848200" y="528770"/>
            <a:ext cx="5799252" cy="656316"/>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4000" b="1">
                <a:solidFill>
                  <a:srgbClr val="319B31"/>
                </a:solidFill>
                <a:latin typeface="Raleway" panose="020B0503030101060003" pitchFamily="34" charset="0"/>
                <a:cs typeface="Arial" panose="020B0604020202020204" pitchFamily="34" charset="0"/>
              </a:rPr>
              <a:t>Analysis</a:t>
            </a:r>
            <a:endParaRPr lang="en-GB" sz="4000">
              <a:solidFill>
                <a:srgbClr val="319B31"/>
              </a:solidFill>
              <a:latin typeface="Raleway" panose="020B0503030101060003"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AD977D9B-B3B9-41A2-B3B3-E2EF1AA392B2}"/>
              </a:ext>
              <a:ext uri="{C183D7F6-B498-43B3-948B-1728B52AA6E4}">
                <adec:decorative xmlns:adec="http://schemas.microsoft.com/office/drawing/2017/decorative" val="0"/>
              </a:ext>
            </a:extLst>
          </p:cNvPr>
          <p:cNvSpPr txBox="1">
            <a:spLocks/>
          </p:cNvSpPr>
          <p:nvPr/>
        </p:nvSpPr>
        <p:spPr>
          <a:xfrm>
            <a:off x="1627983" y="1330239"/>
            <a:ext cx="9018587" cy="4789207"/>
          </a:xfrm>
          <a:prstGeom prst="rect">
            <a:avLst/>
          </a:prstGeom>
        </p:spPr>
        <p:txBody>
          <a:bodyPr vert="horz" wrap="square" lIns="74295" tIns="37148" rIns="74295" bIns="37148" numCol="1" spcCol="252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200">
                <a:solidFill>
                  <a:srgbClr val="1E5A71"/>
                </a:solidFill>
                <a:latin typeface="Raleway" panose="020B0503030101060003"/>
                <a:cs typeface="Calibri" panose="020F0502020204030204" pitchFamily="34" charset="0"/>
              </a:rPr>
              <a:t>The survey covers four broad areas</a:t>
            </a:r>
          </a:p>
          <a:p>
            <a:pPr marL="457200" indent="-457200">
              <a:lnSpc>
                <a:spcPct val="100000"/>
              </a:lnSpc>
              <a:buFont typeface="+mj-lt"/>
              <a:buAutoNum type="arabicPeriod"/>
            </a:pPr>
            <a:r>
              <a:rPr lang="en-US" sz="2200">
                <a:solidFill>
                  <a:srgbClr val="1E5A71"/>
                </a:solidFill>
                <a:latin typeface="Raleway" panose="020B0503030101060003"/>
                <a:cs typeface="Calibri" panose="020F0502020204030204" pitchFamily="34" charset="0"/>
              </a:rPr>
              <a:t>Residents' views of the council</a:t>
            </a:r>
          </a:p>
          <a:p>
            <a:pPr marL="457200" indent="-457200">
              <a:lnSpc>
                <a:spcPct val="100000"/>
              </a:lnSpc>
              <a:buFont typeface="+mj-lt"/>
              <a:buAutoNum type="arabicPeriod"/>
            </a:pPr>
            <a:r>
              <a:rPr lang="en-US" sz="2200">
                <a:solidFill>
                  <a:srgbClr val="1E5A71"/>
                </a:solidFill>
                <a:latin typeface="Raleway" panose="020B0503030101060003"/>
                <a:cs typeface="Calibri" panose="020F0502020204030204" pitchFamily="34" charset="0"/>
              </a:rPr>
              <a:t>Residents' views of services</a:t>
            </a:r>
          </a:p>
          <a:p>
            <a:pPr marL="457200" indent="-457200">
              <a:lnSpc>
                <a:spcPct val="100000"/>
              </a:lnSpc>
              <a:buFont typeface="+mj-lt"/>
              <a:buAutoNum type="arabicPeriod"/>
            </a:pPr>
            <a:r>
              <a:rPr lang="en-US" sz="2200">
                <a:solidFill>
                  <a:srgbClr val="1E5A71"/>
                </a:solidFill>
                <a:latin typeface="Raleway" panose="020B0503030101060003"/>
                <a:cs typeface="Calibri" panose="020F0502020204030204" pitchFamily="34" charset="0"/>
              </a:rPr>
              <a:t>Residents’ views of the borough as a place to live</a:t>
            </a:r>
          </a:p>
          <a:p>
            <a:pPr marL="457200" indent="-457200">
              <a:lnSpc>
                <a:spcPct val="100000"/>
              </a:lnSpc>
              <a:buFont typeface="+mj-lt"/>
              <a:buAutoNum type="arabicPeriod"/>
            </a:pPr>
            <a:r>
              <a:rPr lang="en-US" sz="2200">
                <a:solidFill>
                  <a:srgbClr val="1E5A71"/>
                </a:solidFill>
                <a:latin typeface="Raleway" panose="020B0503030101060003"/>
                <a:cs typeface="Calibri" panose="020F0502020204030204" pitchFamily="34" charset="0"/>
              </a:rPr>
              <a:t>Residents’ personal situation and personal concerns. </a:t>
            </a:r>
            <a:r>
              <a:rPr lang="en-US" sz="2200">
                <a:solidFill>
                  <a:srgbClr val="FFFFFF"/>
                </a:solidFill>
                <a:latin typeface="Raleway" panose="020B0503030101060003"/>
                <a:ea typeface="Calibri" panose="020F0502020204030204" pitchFamily="34" charset="0"/>
                <a:cs typeface="Calibri" panose="020F0502020204030204" pitchFamily="34" charset="0"/>
              </a:rPr>
              <a:t>c</a:t>
            </a: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marL="457200" indent="-457200">
              <a:lnSpc>
                <a:spcPct val="100000"/>
              </a:lnSpc>
              <a:buFont typeface="+mj-lt"/>
              <a:buAutoNum type="arabicPeriod"/>
            </a:pP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marL="0" indent="0">
              <a:lnSpc>
                <a:spcPct val="100000"/>
              </a:lnSpc>
              <a:buNone/>
            </a:pPr>
            <a:r>
              <a:rPr lang="en-US" sz="2200">
                <a:solidFill>
                  <a:srgbClr val="1E5A71"/>
                </a:solidFill>
                <a:latin typeface="Raleway" panose="020B0503030101060003"/>
                <a:ea typeface="Calibri" panose="020F0502020204030204" pitchFamily="34" charset="0"/>
                <a:cs typeface="Calibri" panose="020F0502020204030204" pitchFamily="34" charset="0"/>
              </a:rPr>
              <a:t>Additional sections</a:t>
            </a:r>
          </a:p>
          <a:p>
            <a:pPr>
              <a:lnSpc>
                <a:spcPct val="100000"/>
              </a:lnSpc>
            </a:pPr>
            <a:r>
              <a:rPr lang="en-US" sz="2200" b="1">
                <a:solidFill>
                  <a:srgbClr val="1E5A71"/>
                </a:solidFill>
                <a:latin typeface="Raleway" panose="020B0503030101060003"/>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Analysis</a:t>
            </a:r>
            <a:endParaRPr lang="en-US" sz="2200" b="1">
              <a:solidFill>
                <a:srgbClr val="1E5A71"/>
              </a:solidFill>
              <a:latin typeface="Raleway" panose="020B0503030101060003"/>
              <a:cs typeface="Calibri" panose="020F0502020204030204" pitchFamily="34" charset="0"/>
            </a:endParaRPr>
          </a:p>
          <a:p>
            <a:pPr>
              <a:lnSpc>
                <a:spcPct val="100000"/>
              </a:lnSpc>
            </a:pPr>
            <a:r>
              <a:rPr lang="en-US" sz="2200">
                <a:solidFill>
                  <a:srgbClr val="1E5A71"/>
                </a:solidFill>
                <a:latin typeface="Raleway" panose="020B0503030101060003"/>
                <a:ea typeface="Calibri" panose="020F0502020204030204" pitchFamily="34" charset="0"/>
                <a:cs typeface="Calibri" panose="020F0502020204030204" pitchFamily="34" charset="0"/>
                <a:hlinkClick r:id="rId5" action="ppaction://hlinksldjump"/>
              </a:rPr>
              <a:t>Methodology</a:t>
            </a: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r>
              <a:rPr lang="en-US" sz="2200">
                <a:solidFill>
                  <a:srgbClr val="1E5A71"/>
                </a:solidFill>
                <a:latin typeface="Raleway" panose="020B0503030101060003"/>
                <a:ea typeface="Calibri" panose="020F0502020204030204" pitchFamily="34" charset="0"/>
                <a:cs typeface="Calibri" panose="020F0502020204030204" pitchFamily="34" charset="0"/>
                <a:hlinkClick r:id="rId6" action="ppaction://hlinksldjump"/>
              </a:rPr>
              <a:t>Who we spoke to (sample profile)</a:t>
            </a:r>
            <a:endParaRPr lang="en-US" sz="2200">
              <a:solidFill>
                <a:srgbClr val="FFFFFF"/>
              </a:solidFill>
              <a:latin typeface="Raleway" panose="020B0503030101060003"/>
              <a:ea typeface="Calibri" panose="020F0502020204030204" pitchFamily="34" charset="0"/>
              <a:cs typeface="Calibri" panose="020F0502020204030204" pitchFamily="34" charset="0"/>
            </a:endParaRPr>
          </a:p>
        </p:txBody>
      </p:sp>
      <p:sp>
        <p:nvSpPr>
          <p:cNvPr id="20" name="Slide Number Placeholder 4">
            <a:extLst>
              <a:ext uri="{FF2B5EF4-FFF2-40B4-BE49-F238E27FC236}">
                <a16:creationId xmlns:a16="http://schemas.microsoft.com/office/drawing/2014/main" id="{F6F9A791-72BF-4CF6-90F2-686B777D2CB7}"/>
              </a:ext>
              <a:ext uri="{C183D7F6-B498-43B3-948B-1728B52AA6E4}">
                <adec:decorative xmlns:adec="http://schemas.microsoft.com/office/drawing/2017/decorative" val="0"/>
              </a:ext>
            </a:extLst>
          </p:cNvPr>
          <p:cNvSpPr>
            <a:spLocks noGrp="1"/>
          </p:cNvSpPr>
          <p:nvPr>
            <p:ph type="sldNum" sz="quarter" idx="12"/>
          </p:nvPr>
        </p:nvSpPr>
        <p:spPr>
          <a:xfrm>
            <a:off x="8139113" y="6356353"/>
            <a:ext cx="2228850" cy="365125"/>
          </a:xfrm>
        </p:spPr>
        <p:txBody>
          <a:bodyPr/>
          <a:lstStyle/>
          <a:p>
            <a:fld id="{36D6C52B-B35D-4819-BB38-B93C26330C57}" type="slidenum">
              <a:rPr lang="en-GB">
                <a:solidFill>
                  <a:srgbClr val="1E5A71"/>
                </a:solidFill>
                <a:latin typeface="Raleway" pitchFamily="2" charset="0"/>
              </a:rPr>
              <a:pPr/>
              <a:t>28</a:t>
            </a:fld>
            <a:endParaRPr lang="en-GB">
              <a:solidFill>
                <a:srgbClr val="1E5A71"/>
              </a:solidFill>
              <a:latin typeface="Raleway" pitchFamily="2" charset="0"/>
            </a:endParaRPr>
          </a:p>
        </p:txBody>
      </p:sp>
    </p:spTree>
    <p:extLst>
      <p:ext uri="{BB962C8B-B14F-4D97-AF65-F5344CB8AC3E}">
        <p14:creationId xmlns:p14="http://schemas.microsoft.com/office/powerpoint/2010/main" val="1188406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1560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b="1">
                <a:solidFill>
                  <a:srgbClr val="4CC9CF"/>
                </a:solidFill>
                <a:latin typeface="Raleway" panose="020B0503030101060003" pitchFamily="34" charset="0"/>
                <a:cs typeface="Arial" panose="020B0604020202020204" pitchFamily="34" charset="0"/>
              </a:rPr>
              <a:t>Tower Hamlets Annual Residents’ Survey 2025 results</a:t>
            </a:r>
            <a:endParaRPr lang="en-US" sz="1400" b="1">
              <a:solidFill>
                <a:srgbClr val="4CC9CF"/>
              </a:solidFill>
              <a:latin typeface="Raleway" panose="020B0503030101060003"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3900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1600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3900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1600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7906" y="438639"/>
            <a:ext cx="964349" cy="807775"/>
          </a:xfrm>
          <a:prstGeom prst="rect">
            <a:avLst/>
          </a:prstGeom>
        </p:spPr>
      </p:pic>
      <p:sp>
        <p:nvSpPr>
          <p:cNvPr id="2" name="Title 1">
            <a:extLst>
              <a:ext uri="{FF2B5EF4-FFF2-40B4-BE49-F238E27FC236}">
                <a16:creationId xmlns:a16="http://schemas.microsoft.com/office/drawing/2014/main" id="{A9CBA415-08A1-9D1A-2A8F-577088A6B416}"/>
              </a:ext>
            </a:extLst>
          </p:cNvPr>
          <p:cNvSpPr txBox="1">
            <a:spLocks noGrp="1"/>
          </p:cNvSpPr>
          <p:nvPr>
            <p:ph type="title" idx="4294967295"/>
          </p:nvPr>
        </p:nvSpPr>
        <p:spPr>
          <a:xfrm>
            <a:off x="3836988" y="509589"/>
            <a:ext cx="6659562" cy="676275"/>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4000" b="1" dirty="0">
                <a:solidFill>
                  <a:srgbClr val="319B31"/>
                </a:solidFill>
                <a:latin typeface="Raleway" panose="020B0503030101060003" pitchFamily="34" charset="0"/>
                <a:cs typeface="Arial" panose="020B0604020202020204" pitchFamily="34" charset="0"/>
              </a:rPr>
              <a:t>Analysis - summary</a:t>
            </a:r>
          </a:p>
          <a:p>
            <a:pPr defTabSz="742969">
              <a:defRPr/>
            </a:pPr>
            <a:endParaRPr lang="en-GB" sz="1600" dirty="0">
              <a:solidFill>
                <a:srgbClr val="319B31"/>
              </a:solidFill>
              <a:latin typeface="Raleway" panose="020B0503030101060003"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0DA229B3-2F64-4F9A-8979-189FCAD69A0D}"/>
              </a:ext>
            </a:extLst>
          </p:cNvPr>
          <p:cNvSpPr>
            <a:spLocks noGrp="1"/>
          </p:cNvSpPr>
          <p:nvPr>
            <p:ph idx="4294967295"/>
          </p:nvPr>
        </p:nvSpPr>
        <p:spPr>
          <a:xfrm>
            <a:off x="1600242" y="1382026"/>
            <a:ext cx="9018587" cy="4810125"/>
          </a:xfrm>
        </p:spPr>
        <p:txBody>
          <a:bodyPr vert="horz" wrap="square" lIns="74295" tIns="37148" rIns="74295" bIns="37148" numCol="1" spcCol="252000" rtlCol="0" anchor="t">
            <a:normAutofit/>
          </a:bodyPr>
          <a:lstStyle/>
          <a:p>
            <a:pPr>
              <a:lnSpc>
                <a:spcPct val="100000"/>
              </a:lnSpc>
            </a:pPr>
            <a:r>
              <a:rPr lang="en-GB" sz="2400">
                <a:solidFill>
                  <a:srgbClr val="1E5A71"/>
                </a:solidFill>
                <a:latin typeface="Raleway" panose="020B0503030101060003"/>
                <a:cs typeface="Calibri" panose="020F0502020204030204" pitchFamily="34" charset="0"/>
              </a:rPr>
              <a:t>The results of the 2025 Annual Resident survey show stability compared to 2024.</a:t>
            </a:r>
          </a:p>
          <a:p>
            <a:pPr>
              <a:lnSpc>
                <a:spcPct val="100000"/>
              </a:lnSpc>
            </a:pPr>
            <a:r>
              <a:rPr lang="en-GB" sz="2400">
                <a:solidFill>
                  <a:srgbClr val="1E5A71"/>
                </a:solidFill>
                <a:latin typeface="Raleway" panose="020B0503030101060003"/>
                <a:cs typeface="Calibri" panose="020F0502020204030204" pitchFamily="34" charset="0"/>
              </a:rPr>
              <a:t>Residents' satisfaction with the council continues to be above all LGA benchmarks for overall perception, and satisfaction with most services is also above national benchmarks.</a:t>
            </a:r>
          </a:p>
          <a:p>
            <a:pPr>
              <a:lnSpc>
                <a:spcPct val="100000"/>
              </a:lnSpc>
            </a:pPr>
            <a:r>
              <a:rPr lang="en-GB" sz="2400">
                <a:solidFill>
                  <a:srgbClr val="1E5A71"/>
                </a:solidFill>
                <a:latin typeface="Raleway" panose="020B0503030101060003"/>
                <a:cs typeface="Calibri" panose="020F0502020204030204" pitchFamily="34" charset="0"/>
              </a:rPr>
              <a:t>Residents' views of their personal finances are largely unchanged.</a:t>
            </a:r>
          </a:p>
          <a:p>
            <a:pPr>
              <a:lnSpc>
                <a:spcPct val="100000"/>
              </a:lnSpc>
            </a:pPr>
            <a:r>
              <a:rPr lang="en-GB" sz="2400">
                <a:solidFill>
                  <a:srgbClr val="1E5A71"/>
                </a:solidFill>
                <a:latin typeface="Raleway" panose="020B0503030101060003"/>
                <a:cs typeface="Calibri" panose="020F0502020204030204" pitchFamily="34" charset="0"/>
              </a:rPr>
              <a:t>Concern about crime has fallen, general concern with the cost of living persists.</a:t>
            </a:r>
          </a:p>
          <a:p>
            <a:pPr>
              <a:lnSpc>
                <a:spcPct val="100000"/>
              </a:lnSpc>
            </a:pPr>
            <a:endParaRPr lang="en-GB" sz="2400">
              <a:solidFill>
                <a:srgbClr val="1E5A71"/>
              </a:solidFill>
              <a:latin typeface="Raleway" panose="020B0503030101060003"/>
              <a:cs typeface="Calibri"/>
            </a:endParaRPr>
          </a:p>
        </p:txBody>
      </p:sp>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a:solidFill>
                  <a:prstClr val="black">
                    <a:tint val="75000"/>
                  </a:prstClr>
                </a:solidFill>
                <a:latin typeface="Calibri" panose="020F0502020204030204"/>
              </a:rPr>
              <a:pPr/>
              <a:t>29</a:t>
            </a:fld>
            <a:endParaRPr lang="en-GB">
              <a:solidFill>
                <a:srgbClr val="1E5A71"/>
              </a:solidFill>
              <a:latin typeface="Raleway" pitchFamily="2" charset="0"/>
            </a:endParaRPr>
          </a:p>
        </p:txBody>
      </p:sp>
    </p:spTree>
    <p:extLst>
      <p:ext uri="{BB962C8B-B14F-4D97-AF65-F5344CB8AC3E}">
        <p14:creationId xmlns:p14="http://schemas.microsoft.com/office/powerpoint/2010/main" val="13811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3900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1600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3900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1600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7906" y="438639"/>
            <a:ext cx="964349" cy="807775"/>
          </a:xfrm>
          <a:prstGeom prst="rect">
            <a:avLst/>
          </a:prstGeom>
        </p:spPr>
      </p:pic>
      <p:sp>
        <p:nvSpPr>
          <p:cNvPr id="2" name="Title 1">
            <a:extLst>
              <a:ext uri="{FF2B5EF4-FFF2-40B4-BE49-F238E27FC236}">
                <a16:creationId xmlns:a16="http://schemas.microsoft.com/office/drawing/2014/main" id="{CC00D170-BFF5-EF51-E212-45042D2D842D}"/>
              </a:ext>
              <a:ext uri="{C183D7F6-B498-43B3-948B-1728B52AA6E4}">
                <adec:decorative xmlns:adec="http://schemas.microsoft.com/office/drawing/2017/decorative" val="1"/>
              </a:ext>
            </a:extLst>
          </p:cNvPr>
          <p:cNvSpPr txBox="1">
            <a:spLocks/>
          </p:cNvSpPr>
          <p:nvPr/>
        </p:nvSpPr>
        <p:spPr>
          <a:xfrm>
            <a:off x="1560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b="1">
                <a:solidFill>
                  <a:srgbClr val="4CC9CF"/>
                </a:solidFill>
                <a:latin typeface="Raleway" panose="020B0503030101060003" pitchFamily="34" charset="0"/>
                <a:cs typeface="Arial" panose="020B0604020202020204" pitchFamily="34" charset="0"/>
              </a:rPr>
              <a:t>Tower Hamlets Annual Residents’ Survey 2025 results</a:t>
            </a:r>
            <a:endParaRPr lang="en-US" sz="1400" b="1">
              <a:solidFill>
                <a:srgbClr val="4CC9CF"/>
              </a:solidFill>
              <a:latin typeface="Raleway" panose="020B0503030101060003" pitchFamily="34" charset="0"/>
              <a:cs typeface="Arial" panose="020B0604020202020204" pitchFamily="34" charset="0"/>
            </a:endParaRPr>
          </a:p>
        </p:txBody>
      </p:sp>
      <p:sp>
        <p:nvSpPr>
          <p:cNvPr id="8" name="Title 1">
            <a:extLst>
              <a:ext uri="{FF2B5EF4-FFF2-40B4-BE49-F238E27FC236}">
                <a16:creationId xmlns:a16="http://schemas.microsoft.com/office/drawing/2014/main" id="{C87EE1D6-FC67-441A-B62B-A0C62B21AC94}"/>
              </a:ext>
              <a:ext uri="{C183D7F6-B498-43B3-948B-1728B52AA6E4}">
                <adec:decorative xmlns:adec="http://schemas.microsoft.com/office/drawing/2017/decorative" val="0"/>
              </a:ext>
            </a:extLst>
          </p:cNvPr>
          <p:cNvSpPr txBox="1">
            <a:spLocks noGrp="1"/>
          </p:cNvSpPr>
          <p:nvPr>
            <p:ph type="title"/>
          </p:nvPr>
        </p:nvSpPr>
        <p:spPr>
          <a:xfrm>
            <a:off x="3848200" y="528770"/>
            <a:ext cx="5799252" cy="656316"/>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4000" b="1">
                <a:solidFill>
                  <a:srgbClr val="319B31"/>
                </a:solidFill>
                <a:latin typeface="Raleway" panose="020B0503030101060003" pitchFamily="34" charset="0"/>
                <a:cs typeface="Arial" panose="020B0604020202020204" pitchFamily="34" charset="0"/>
              </a:rPr>
              <a:t>Content</a:t>
            </a:r>
            <a:endParaRPr lang="en-GB" sz="4000">
              <a:solidFill>
                <a:srgbClr val="319B31"/>
              </a:solidFill>
              <a:latin typeface="Raleway" panose="020B0503030101060003"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AD977D9B-B3B9-41A2-B3B3-E2EF1AA392B2}"/>
              </a:ext>
              <a:ext uri="{C183D7F6-B498-43B3-948B-1728B52AA6E4}">
                <adec:decorative xmlns:adec="http://schemas.microsoft.com/office/drawing/2017/decorative" val="0"/>
              </a:ext>
            </a:extLst>
          </p:cNvPr>
          <p:cNvSpPr txBox="1">
            <a:spLocks/>
          </p:cNvSpPr>
          <p:nvPr/>
        </p:nvSpPr>
        <p:spPr>
          <a:xfrm>
            <a:off x="1627983" y="1330239"/>
            <a:ext cx="9018587" cy="4789207"/>
          </a:xfrm>
          <a:prstGeom prst="rect">
            <a:avLst/>
          </a:prstGeom>
        </p:spPr>
        <p:txBody>
          <a:bodyPr vert="horz" wrap="square" lIns="74295" tIns="37148" rIns="74295" bIns="37148" numCol="1" spcCol="252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200">
                <a:solidFill>
                  <a:srgbClr val="1E5A71"/>
                </a:solidFill>
                <a:latin typeface="Raleway" panose="020B0503030101060003"/>
                <a:ea typeface="Calibri" panose="020F0502020204030204" pitchFamily="34" charset="0"/>
                <a:cs typeface="Calibri" panose="020F0502020204030204" pitchFamily="34" charset="0"/>
              </a:rPr>
              <a:t>The survey covers four broad areas and this document mirrors those with</a:t>
            </a:r>
          </a:p>
          <a:p>
            <a:pPr marL="457200" indent="-457200">
              <a:lnSpc>
                <a:spcPct val="100000"/>
              </a:lnSpc>
              <a:buFont typeface="+mj-lt"/>
              <a:buAutoNum type="arabicPeriod"/>
            </a:pPr>
            <a:r>
              <a:rPr lang="en-US" sz="2200">
                <a:solidFill>
                  <a:srgbClr val="1E5A71"/>
                </a:solidFill>
                <a:latin typeface="Raleway" panose="020B0503030101060003"/>
                <a:ea typeface="Calibri" panose="020F0502020204030204" pitchFamily="34" charset="0"/>
                <a:cs typeface="Calibri" panose="020F0502020204030204" pitchFamily="34" charset="0"/>
                <a:hlinkClick r:id="rId4" action="ppaction://hlinksldjump"/>
              </a:rPr>
              <a:t>Residents' views of the council</a:t>
            </a: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marL="457200" indent="-457200">
              <a:lnSpc>
                <a:spcPct val="100000"/>
              </a:lnSpc>
              <a:buFont typeface="+mj-lt"/>
              <a:buAutoNum type="arabicPeriod"/>
            </a:pPr>
            <a:r>
              <a:rPr lang="en-US" sz="2200">
                <a:solidFill>
                  <a:srgbClr val="1E5A71"/>
                </a:solidFill>
                <a:latin typeface="Raleway" panose="020B0503030101060003"/>
                <a:ea typeface="Calibri" panose="020F0502020204030204" pitchFamily="34" charset="0"/>
                <a:cs typeface="Calibri" panose="020F0502020204030204" pitchFamily="34" charset="0"/>
                <a:hlinkClick r:id="rId5" action="ppaction://hlinksldjump"/>
              </a:rPr>
              <a:t>Residents' views of services</a:t>
            </a: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marL="457200" indent="-457200">
              <a:lnSpc>
                <a:spcPct val="100000"/>
              </a:lnSpc>
              <a:buFont typeface="+mj-lt"/>
              <a:buAutoNum type="arabicPeriod"/>
            </a:pPr>
            <a:r>
              <a:rPr lang="en-US" sz="2200">
                <a:solidFill>
                  <a:srgbClr val="1E5A71"/>
                </a:solidFill>
                <a:latin typeface="Raleway" panose="020B0503030101060003"/>
                <a:ea typeface="Calibri" panose="020F0502020204030204" pitchFamily="34" charset="0"/>
                <a:cs typeface="Calibri" panose="020F0502020204030204" pitchFamily="34" charset="0"/>
                <a:hlinkClick r:id="rId6" action="ppaction://hlinksldjump"/>
              </a:rPr>
              <a:t>Residents’ views of the borough as a place to live</a:t>
            </a: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marL="457200" indent="-457200">
              <a:lnSpc>
                <a:spcPct val="100000"/>
              </a:lnSpc>
              <a:buFont typeface="+mj-lt"/>
              <a:buAutoNum type="arabicPeriod"/>
            </a:pPr>
            <a:r>
              <a:rPr lang="en-US" sz="2200">
                <a:solidFill>
                  <a:srgbClr val="1E5A71"/>
                </a:solidFill>
                <a:latin typeface="Raleway" panose="020B0503030101060003"/>
                <a:ea typeface="Calibri" panose="020F0502020204030204" pitchFamily="34" charset="0"/>
                <a:cs typeface="Calibri" panose="020F0502020204030204" pitchFamily="34" charset="0"/>
                <a:hlinkClick r:id="rId7" action="ppaction://hlinksldjump"/>
              </a:rPr>
              <a:t>Residents’ personal situation and personal concerns</a:t>
            </a:r>
            <a:r>
              <a:rPr lang="en-US" sz="2200">
                <a:solidFill>
                  <a:srgbClr val="1E5A71"/>
                </a:solidFill>
                <a:latin typeface="Raleway" panose="020B0503030101060003"/>
                <a:ea typeface="Calibri" panose="020F0502020204030204" pitchFamily="34" charset="0"/>
                <a:cs typeface="Calibri" panose="020F0502020204030204" pitchFamily="34" charset="0"/>
              </a:rPr>
              <a:t>.</a:t>
            </a:r>
          </a:p>
          <a:p>
            <a:pPr marL="457200" indent="-457200">
              <a:lnSpc>
                <a:spcPct val="100000"/>
              </a:lnSpc>
              <a:buFont typeface="+mj-lt"/>
              <a:buAutoNum type="arabicPeriod"/>
            </a:pP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marL="0" indent="0">
              <a:lnSpc>
                <a:spcPct val="100000"/>
              </a:lnSpc>
              <a:buNone/>
            </a:pPr>
            <a:r>
              <a:rPr lang="en-US" sz="2200">
                <a:solidFill>
                  <a:srgbClr val="1E5A71"/>
                </a:solidFill>
                <a:latin typeface="Raleway" panose="020B0503030101060003"/>
                <a:ea typeface="Calibri" panose="020F0502020204030204" pitchFamily="34" charset="0"/>
                <a:cs typeface="Calibri" panose="020F0502020204030204" pitchFamily="34" charset="0"/>
              </a:rPr>
              <a:t>There are additional sections on</a:t>
            </a:r>
          </a:p>
          <a:p>
            <a:pPr>
              <a:lnSpc>
                <a:spcPct val="100000"/>
              </a:lnSpc>
            </a:pPr>
            <a:r>
              <a:rPr lang="en-US" sz="2200">
                <a:solidFill>
                  <a:srgbClr val="1E5A71"/>
                </a:solidFill>
                <a:latin typeface="Raleway" panose="020B0503030101060003"/>
                <a:ea typeface="Calibri" panose="020F0502020204030204" pitchFamily="34" charset="0"/>
                <a:cs typeface="Calibri" panose="020F0502020204030204" pitchFamily="34" charset="0"/>
                <a:hlinkClick r:id="rId8" action="ppaction://hlinksldjump"/>
              </a:rPr>
              <a:t>Analysis</a:t>
            </a: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r>
              <a:rPr lang="en-US" sz="2200">
                <a:solidFill>
                  <a:srgbClr val="1E5A71"/>
                </a:solidFill>
                <a:latin typeface="Raleway" panose="020B0503030101060003"/>
                <a:ea typeface="Calibri" panose="020F0502020204030204" pitchFamily="34" charset="0"/>
                <a:cs typeface="Calibri" panose="020F0502020204030204" pitchFamily="34" charset="0"/>
                <a:hlinkClick r:id="rId9" action="ppaction://hlinksldjump"/>
              </a:rPr>
              <a:t>Methodology</a:t>
            </a: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r>
              <a:rPr lang="en-US" sz="2200">
                <a:solidFill>
                  <a:srgbClr val="1E5A71"/>
                </a:solidFill>
                <a:latin typeface="Raleway" panose="020B0503030101060003"/>
                <a:ea typeface="Calibri" panose="020F0502020204030204" pitchFamily="34" charset="0"/>
                <a:cs typeface="Calibri" panose="020F0502020204030204" pitchFamily="34" charset="0"/>
                <a:hlinkClick r:id="rId10" action="ppaction://hlinksldjump"/>
              </a:rPr>
              <a:t>Who we spoke to (sample profile)</a:t>
            </a:r>
            <a:endParaRPr lang="en-US" sz="2200">
              <a:solidFill>
                <a:srgbClr val="1E5A71"/>
              </a:solidFill>
              <a:latin typeface="Raleway" panose="020B0503030101060003"/>
              <a:ea typeface="Calibri" panose="020F0502020204030204" pitchFamily="34" charset="0"/>
              <a:cs typeface="Calibri" panose="020F0502020204030204" pitchFamily="34" charset="0"/>
            </a:endParaRPr>
          </a:p>
        </p:txBody>
      </p:sp>
      <p:sp>
        <p:nvSpPr>
          <p:cNvPr id="20" name="Slide Number Placeholder 4">
            <a:extLst>
              <a:ext uri="{FF2B5EF4-FFF2-40B4-BE49-F238E27FC236}">
                <a16:creationId xmlns:a16="http://schemas.microsoft.com/office/drawing/2014/main" id="{F6F9A791-72BF-4CF6-90F2-686B777D2CB7}"/>
              </a:ext>
              <a:ext uri="{C183D7F6-B498-43B3-948B-1728B52AA6E4}">
                <adec:decorative xmlns:adec="http://schemas.microsoft.com/office/drawing/2017/decorative" val="0"/>
              </a:ext>
            </a:extLst>
          </p:cNvPr>
          <p:cNvSpPr>
            <a:spLocks noGrp="1"/>
          </p:cNvSpPr>
          <p:nvPr>
            <p:ph type="sldNum" sz="quarter" idx="12"/>
          </p:nvPr>
        </p:nvSpPr>
        <p:spPr>
          <a:xfrm>
            <a:off x="8139113" y="6356353"/>
            <a:ext cx="2228850" cy="365125"/>
          </a:xfrm>
        </p:spPr>
        <p:txBody>
          <a:bodyPr/>
          <a:lstStyle/>
          <a:p>
            <a:fld id="{36D6C52B-B35D-4819-BB38-B93C26330C57}" type="slidenum">
              <a:rPr lang="en-GB">
                <a:solidFill>
                  <a:srgbClr val="1E5A71"/>
                </a:solidFill>
                <a:latin typeface="Raleway" pitchFamily="2" charset="0"/>
              </a:rPr>
              <a:pPr/>
              <a:t>3</a:t>
            </a:fld>
            <a:endParaRPr lang="en-GB">
              <a:solidFill>
                <a:srgbClr val="1E5A71"/>
              </a:solidFill>
              <a:latin typeface="Raleway" pitchFamily="2" charset="0"/>
            </a:endParaRPr>
          </a:p>
        </p:txBody>
      </p:sp>
    </p:spTree>
    <p:extLst>
      <p:ext uri="{BB962C8B-B14F-4D97-AF65-F5344CB8AC3E}">
        <p14:creationId xmlns:p14="http://schemas.microsoft.com/office/powerpoint/2010/main" val="8828646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1560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b="1">
                <a:solidFill>
                  <a:srgbClr val="4CC9CF"/>
                </a:solidFill>
                <a:latin typeface="Raleway" panose="020B0503030101060003" pitchFamily="34" charset="0"/>
                <a:cs typeface="Arial" panose="020B0604020202020204" pitchFamily="34" charset="0"/>
              </a:rPr>
              <a:t>Tower Hamlets Annual Residents’ Survey 2025 results</a:t>
            </a:r>
            <a:endParaRPr lang="en-US" sz="1400" b="1">
              <a:solidFill>
                <a:srgbClr val="4CC9CF"/>
              </a:solidFill>
              <a:latin typeface="Raleway" panose="020B0503030101060003"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3900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1600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3900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1600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7906" y="438639"/>
            <a:ext cx="964349" cy="807775"/>
          </a:xfrm>
          <a:prstGeom prst="rect">
            <a:avLst/>
          </a:prstGeom>
        </p:spPr>
      </p:pic>
      <p:sp>
        <p:nvSpPr>
          <p:cNvPr id="2" name="Title 1">
            <a:extLst>
              <a:ext uri="{FF2B5EF4-FFF2-40B4-BE49-F238E27FC236}">
                <a16:creationId xmlns:a16="http://schemas.microsoft.com/office/drawing/2014/main" id="{D8F22DF0-49DC-B806-6477-7DCEB3F1457C}"/>
              </a:ext>
            </a:extLst>
          </p:cNvPr>
          <p:cNvSpPr txBox="1">
            <a:spLocks noGrp="1"/>
          </p:cNvSpPr>
          <p:nvPr>
            <p:ph type="title" idx="4294967295"/>
          </p:nvPr>
        </p:nvSpPr>
        <p:spPr>
          <a:xfrm>
            <a:off x="3836989" y="509589"/>
            <a:ext cx="6372191" cy="676275"/>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3600" b="1" dirty="0">
                <a:solidFill>
                  <a:srgbClr val="319B31"/>
                </a:solidFill>
                <a:latin typeface="Raleway" panose="020B0503030101060003" pitchFamily="34" charset="0"/>
                <a:cs typeface="Arial" panose="020B0604020202020204" pitchFamily="34" charset="0"/>
              </a:rPr>
              <a:t>Analysis - demographics</a:t>
            </a:r>
          </a:p>
          <a:p>
            <a:pPr defTabSz="742969">
              <a:defRPr/>
            </a:pPr>
            <a:endParaRPr lang="en-GB" sz="1400" dirty="0">
              <a:solidFill>
                <a:srgbClr val="319B31"/>
              </a:solidFill>
              <a:latin typeface="Raleway" panose="020B0503030101060003"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0DA229B3-2F64-4F9A-8979-189FCAD69A0D}"/>
              </a:ext>
            </a:extLst>
          </p:cNvPr>
          <p:cNvSpPr>
            <a:spLocks noGrp="1"/>
          </p:cNvSpPr>
          <p:nvPr>
            <p:ph idx="4294967295"/>
          </p:nvPr>
        </p:nvSpPr>
        <p:spPr>
          <a:xfrm>
            <a:off x="1335157" y="1344156"/>
            <a:ext cx="9521687" cy="5012196"/>
          </a:xfrm>
        </p:spPr>
        <p:txBody>
          <a:bodyPr vert="horz" wrap="square" lIns="74295" tIns="37148" rIns="74295" bIns="37148" numCol="1" spcCol="252000" rtlCol="0" anchor="t">
            <a:noAutofit/>
          </a:bodyPr>
          <a:lstStyle/>
          <a:p>
            <a:pPr>
              <a:lnSpc>
                <a:spcPct val="100000"/>
              </a:lnSpc>
              <a:spcBef>
                <a:spcPts val="0"/>
              </a:spcBef>
            </a:pPr>
            <a:r>
              <a:rPr lang="en-GB" sz="2000">
                <a:solidFill>
                  <a:srgbClr val="1E5A71"/>
                </a:solidFill>
                <a:latin typeface="Raleway" panose="020B0503030101060003"/>
                <a:ea typeface="Calibri" panose="020F0502020204030204" pitchFamily="34" charset="0"/>
                <a:cs typeface="Calibri" panose="020F0502020204030204" pitchFamily="34" charset="0"/>
              </a:rPr>
              <a:t>Residents aged 55 and above are most likely to be satisfied with the council, 79% are satisfied compared to 68% overall. Those aged 35-54 are more likely to be dissatisfied (20%) compared to 14% overall.</a:t>
            </a:r>
          </a:p>
          <a:p>
            <a:pPr>
              <a:lnSpc>
                <a:spcPct val="100000"/>
              </a:lnSpc>
              <a:spcBef>
                <a:spcPts val="0"/>
              </a:spcBef>
            </a:pPr>
            <a:r>
              <a:rPr lang="en-GB" sz="2000">
                <a:solidFill>
                  <a:srgbClr val="1E5A71"/>
                </a:solidFill>
                <a:latin typeface="Raleway" panose="020B0503030101060003"/>
                <a:ea typeface="Calibri" panose="020F0502020204030204" pitchFamily="34" charset="0"/>
                <a:cs typeface="Calibri" panose="020F0502020204030204" pitchFamily="34" charset="0"/>
              </a:rPr>
              <a:t>Residents who speak English at home are less satisfied (63%) and more dissatisfied (17%).</a:t>
            </a:r>
          </a:p>
          <a:p>
            <a:pPr>
              <a:lnSpc>
                <a:spcPct val="100000"/>
              </a:lnSpc>
              <a:spcBef>
                <a:spcPts val="0"/>
              </a:spcBef>
            </a:pPr>
            <a:r>
              <a:rPr lang="en-GB" sz="2000">
                <a:solidFill>
                  <a:srgbClr val="1E5A71"/>
                </a:solidFill>
                <a:latin typeface="Raleway" panose="020B0503030101060003"/>
                <a:ea typeface="Calibri" panose="020F0502020204030204" pitchFamily="34" charset="0"/>
                <a:cs typeface="Calibri" panose="020F0502020204030204" pitchFamily="34" charset="0"/>
              </a:rPr>
              <a:t>Parents are more likely to report being dissatisfied, 18% compared to 14% overall.</a:t>
            </a:r>
          </a:p>
          <a:p>
            <a:pPr>
              <a:lnSpc>
                <a:spcPct val="100000"/>
              </a:lnSpc>
              <a:spcBef>
                <a:spcPts val="0"/>
              </a:spcBef>
            </a:pPr>
            <a:r>
              <a:rPr lang="en-GB" sz="2000">
                <a:solidFill>
                  <a:srgbClr val="1E5A71"/>
                </a:solidFill>
                <a:latin typeface="Raleway" panose="020B0503030101060003"/>
                <a:ea typeface="Calibri" panose="020F0502020204030204" pitchFamily="34" charset="0"/>
                <a:cs typeface="Calibri" panose="020F0502020204030204" pitchFamily="34" charset="0"/>
              </a:rPr>
              <a:t>Males report feeling safer after dark (70%) compared to females (62%), and are more likely to feel very safe (14% compared to 10%).</a:t>
            </a:r>
          </a:p>
          <a:p>
            <a:pPr>
              <a:lnSpc>
                <a:spcPct val="100000"/>
              </a:lnSpc>
              <a:spcBef>
                <a:spcPts val="0"/>
              </a:spcBef>
            </a:pPr>
            <a:r>
              <a:rPr lang="en-GB" sz="2000">
                <a:solidFill>
                  <a:srgbClr val="1E5A71"/>
                </a:solidFill>
                <a:latin typeface="Raleway" panose="020B0503030101060003"/>
                <a:ea typeface="Calibri" panose="020F0502020204030204" pitchFamily="34" charset="0"/>
                <a:cs typeface="Calibri" panose="020F0502020204030204" pitchFamily="34" charset="0"/>
              </a:rPr>
              <a:t>There is no statistically significant difference by gender in the overall feeling of safety during the day, but males are more likely to feel very safe (60%) compared to females (54%).</a:t>
            </a:r>
          </a:p>
          <a:p>
            <a:pPr>
              <a:lnSpc>
                <a:spcPct val="100000"/>
              </a:lnSpc>
              <a:spcBef>
                <a:spcPts val="0"/>
              </a:spcBef>
            </a:pPr>
            <a:r>
              <a:rPr lang="en-GB" sz="2000">
                <a:solidFill>
                  <a:srgbClr val="1E5A71"/>
                </a:solidFill>
                <a:latin typeface="Raleway" panose="020B0503030101060003"/>
                <a:ea typeface="Calibri" panose="020F0502020204030204" pitchFamily="34" charset="0"/>
                <a:cs typeface="Calibri" panose="020F0502020204030204" pitchFamily="34" charset="0"/>
              </a:rPr>
              <a:t>There are no differences in feelings of safety by ethnicity during the day or at night, but those who speak English at home feel less safe during the day (91%), whereas Bengali-speakers are more likely to feel safe (97%)</a:t>
            </a:r>
          </a:p>
          <a:p>
            <a:pPr>
              <a:lnSpc>
                <a:spcPct val="100000"/>
              </a:lnSpc>
              <a:spcBef>
                <a:spcPts val="0"/>
              </a:spcBef>
            </a:pPr>
            <a:endParaRPr lang="en-GB" sz="2000">
              <a:solidFill>
                <a:srgbClr val="1E5A71"/>
              </a:solidFill>
              <a:latin typeface="Raleway" panose="020B0503030101060003"/>
              <a:ea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a:solidFill>
                  <a:prstClr val="black">
                    <a:tint val="75000"/>
                  </a:prstClr>
                </a:solidFill>
                <a:latin typeface="Calibri" panose="020F0502020204030204"/>
              </a:rPr>
              <a:pPr/>
              <a:t>30</a:t>
            </a:fld>
            <a:endParaRPr lang="en-GB">
              <a:solidFill>
                <a:srgbClr val="1E5A71"/>
              </a:solidFill>
              <a:latin typeface="Raleway" pitchFamily="2" charset="0"/>
            </a:endParaRPr>
          </a:p>
        </p:txBody>
      </p:sp>
    </p:spTree>
    <p:extLst>
      <p:ext uri="{BB962C8B-B14F-4D97-AF65-F5344CB8AC3E}">
        <p14:creationId xmlns:p14="http://schemas.microsoft.com/office/powerpoint/2010/main" val="7218399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DC39B-D5A2-7025-CB8B-1D8CC0E79423}"/>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046B79BC-CED4-F55D-20B2-0AC7021EA2C9}"/>
              </a:ext>
              <a:ext uri="{C183D7F6-B498-43B3-948B-1728B52AA6E4}">
                <adec:decorative xmlns:adec="http://schemas.microsoft.com/office/drawing/2017/decorative" val="1"/>
              </a:ext>
            </a:extLst>
          </p:cNvPr>
          <p:cNvSpPr txBox="1">
            <a:spLocks/>
          </p:cNvSpPr>
          <p:nvPr/>
        </p:nvSpPr>
        <p:spPr>
          <a:xfrm>
            <a:off x="1560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b="1">
                <a:solidFill>
                  <a:srgbClr val="4CC9CF"/>
                </a:solidFill>
                <a:latin typeface="Raleway" panose="020B0503030101060003" pitchFamily="34" charset="0"/>
                <a:cs typeface="Arial" panose="020B0604020202020204" pitchFamily="34" charset="0"/>
              </a:rPr>
              <a:t>Tower Hamlets Annual Residents’ Survey 2025 results</a:t>
            </a:r>
            <a:endParaRPr lang="en-US" sz="1400" b="1">
              <a:solidFill>
                <a:srgbClr val="4CC9CF"/>
              </a:solidFill>
              <a:latin typeface="Raleway" panose="020B0503030101060003"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46FFF66-D221-1426-9C06-0EB78E56D1C7}"/>
              </a:ext>
              <a:ext uri="{C183D7F6-B498-43B3-948B-1728B52AA6E4}">
                <adec:decorative xmlns:adec="http://schemas.microsoft.com/office/drawing/2017/decorative" val="1"/>
              </a:ext>
            </a:extLst>
          </p:cNvPr>
          <p:cNvCxnSpPr>
            <a:cxnSpLocks/>
          </p:cNvCxnSpPr>
          <p:nvPr/>
        </p:nvCxnSpPr>
        <p:spPr>
          <a:xfrm>
            <a:off x="3900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55A2BA2-F8C2-FD66-5F30-29359204E143}"/>
              </a:ext>
              <a:ext uri="{C183D7F6-B498-43B3-948B-1728B52AA6E4}">
                <adec:decorative xmlns:adec="http://schemas.microsoft.com/office/drawing/2017/decorative" val="1"/>
              </a:ext>
            </a:extLst>
          </p:cNvPr>
          <p:cNvCxnSpPr>
            <a:cxnSpLocks/>
          </p:cNvCxnSpPr>
          <p:nvPr/>
        </p:nvCxnSpPr>
        <p:spPr>
          <a:xfrm>
            <a:off x="1600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44D06B9-ADED-BAD2-C174-D008B082C959}"/>
              </a:ext>
              <a:ext uri="{C183D7F6-B498-43B3-948B-1728B52AA6E4}">
                <adec:decorative xmlns:adec="http://schemas.microsoft.com/office/drawing/2017/decorative" val="1"/>
              </a:ext>
            </a:extLst>
          </p:cNvPr>
          <p:cNvCxnSpPr>
            <a:cxnSpLocks/>
          </p:cNvCxnSpPr>
          <p:nvPr/>
        </p:nvCxnSpPr>
        <p:spPr>
          <a:xfrm>
            <a:off x="3900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CDB4D55B-EA58-B998-9EB7-FB417BB233C4}"/>
              </a:ext>
              <a:ext uri="{C183D7F6-B498-43B3-948B-1728B52AA6E4}">
                <adec:decorative xmlns:adec="http://schemas.microsoft.com/office/drawing/2017/decorative" val="1"/>
              </a:ext>
            </a:extLst>
          </p:cNvPr>
          <p:cNvCxnSpPr>
            <a:cxnSpLocks/>
          </p:cNvCxnSpPr>
          <p:nvPr/>
        </p:nvCxnSpPr>
        <p:spPr>
          <a:xfrm>
            <a:off x="1600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8FFC2C6D-41F0-F04A-435A-FF3A4EF70DA4}"/>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7906" y="438639"/>
            <a:ext cx="964349" cy="807775"/>
          </a:xfrm>
          <a:prstGeom prst="rect">
            <a:avLst/>
          </a:prstGeom>
        </p:spPr>
      </p:pic>
      <p:sp>
        <p:nvSpPr>
          <p:cNvPr id="2" name="Title 1">
            <a:extLst>
              <a:ext uri="{FF2B5EF4-FFF2-40B4-BE49-F238E27FC236}">
                <a16:creationId xmlns:a16="http://schemas.microsoft.com/office/drawing/2014/main" id="{A1CD5C4E-B774-E1D9-2992-80923A43F5D1}"/>
              </a:ext>
            </a:extLst>
          </p:cNvPr>
          <p:cNvSpPr txBox="1">
            <a:spLocks noGrp="1"/>
          </p:cNvSpPr>
          <p:nvPr>
            <p:ph type="title" idx="4294967295"/>
          </p:nvPr>
        </p:nvSpPr>
        <p:spPr>
          <a:xfrm>
            <a:off x="3836989" y="509589"/>
            <a:ext cx="6372191" cy="676275"/>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3600" b="1">
                <a:solidFill>
                  <a:srgbClr val="319B31"/>
                </a:solidFill>
                <a:latin typeface="Raleway" panose="020B0503030101060003" pitchFamily="34" charset="0"/>
                <a:cs typeface="Arial" panose="020B0604020202020204" pitchFamily="34" charset="0"/>
              </a:rPr>
              <a:t>Analysis - linkages</a:t>
            </a:r>
          </a:p>
          <a:p>
            <a:pPr defTabSz="742969">
              <a:defRPr/>
            </a:pPr>
            <a:endParaRPr lang="en-GB" sz="1400">
              <a:solidFill>
                <a:srgbClr val="319B31"/>
              </a:solidFill>
              <a:latin typeface="Raleway" panose="020B0503030101060003"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46CFA014-2996-8525-20D8-55394B878115}"/>
              </a:ext>
            </a:extLst>
          </p:cNvPr>
          <p:cNvSpPr>
            <a:spLocks noGrp="1"/>
          </p:cNvSpPr>
          <p:nvPr>
            <p:ph idx="4294967295"/>
          </p:nvPr>
        </p:nvSpPr>
        <p:spPr>
          <a:xfrm>
            <a:off x="1335157" y="1344156"/>
            <a:ext cx="9521687" cy="5012196"/>
          </a:xfrm>
        </p:spPr>
        <p:txBody>
          <a:bodyPr vert="horz" wrap="square" lIns="74295" tIns="37148" rIns="74295" bIns="37148" numCol="1" spcCol="252000" rtlCol="0" anchor="t">
            <a:noAutofit/>
          </a:bodyPr>
          <a:lstStyle/>
          <a:p>
            <a:pPr>
              <a:lnSpc>
                <a:spcPct val="100000"/>
              </a:lnSpc>
              <a:spcBef>
                <a:spcPts val="0"/>
              </a:spcBef>
            </a:pPr>
            <a:r>
              <a:rPr lang="en-GB" sz="2000">
                <a:solidFill>
                  <a:srgbClr val="1E5A71"/>
                </a:solidFill>
                <a:latin typeface="Raleway" panose="020B0503030101060003"/>
                <a:ea typeface="Calibri" panose="020F0502020204030204" pitchFamily="34" charset="0"/>
                <a:cs typeface="Calibri" panose="020F0502020204030204" pitchFamily="34" charset="0"/>
              </a:rPr>
              <a:t>Residents in the West are most satisfied with the council, 74% are satisfied compared to 68% overall.</a:t>
            </a:r>
          </a:p>
          <a:p>
            <a:pPr>
              <a:lnSpc>
                <a:spcPct val="100000"/>
              </a:lnSpc>
              <a:spcBef>
                <a:spcPts val="0"/>
              </a:spcBef>
            </a:pPr>
            <a:r>
              <a:rPr lang="en-GB" sz="2000">
                <a:solidFill>
                  <a:srgbClr val="1E5A71"/>
                </a:solidFill>
                <a:latin typeface="Raleway" panose="020B0503030101060003"/>
                <a:ea typeface="Calibri" panose="020F0502020204030204" pitchFamily="34" charset="0"/>
                <a:cs typeface="Calibri" panose="020F0502020204030204" pitchFamily="34" charset="0"/>
              </a:rPr>
              <a:t>Residents who report having financial problems are more likely to be dissatisfied with the council overall (26%) compared to 14% overall.</a:t>
            </a:r>
          </a:p>
          <a:p>
            <a:pPr>
              <a:lnSpc>
                <a:spcPct val="100000"/>
              </a:lnSpc>
              <a:spcBef>
                <a:spcPts val="0"/>
              </a:spcBef>
            </a:pPr>
            <a:r>
              <a:rPr lang="en-GB" sz="2000">
                <a:solidFill>
                  <a:srgbClr val="1E5A71"/>
                </a:solidFill>
                <a:latin typeface="Raleway" panose="020B0503030101060003"/>
                <a:ea typeface="Calibri" panose="020F0502020204030204" pitchFamily="34" charset="0"/>
                <a:cs typeface="Calibri" panose="020F0502020204030204" pitchFamily="34" charset="0"/>
              </a:rPr>
              <a:t>Residents who have lived in the borough for 10 years or more are four points less satisfied (64%).</a:t>
            </a:r>
          </a:p>
          <a:p>
            <a:pPr>
              <a:lnSpc>
                <a:spcPct val="100000"/>
              </a:lnSpc>
              <a:spcBef>
                <a:spcPts val="0"/>
              </a:spcBef>
            </a:pPr>
            <a:r>
              <a:rPr lang="en-GB" sz="2000">
                <a:solidFill>
                  <a:srgbClr val="1E5A71"/>
                </a:solidFill>
                <a:latin typeface="Raleway" panose="020B0503030101060003"/>
                <a:ea typeface="Calibri" panose="020F0502020204030204" pitchFamily="34" charset="0"/>
                <a:cs typeface="Calibri" panose="020F0502020204030204" pitchFamily="34" charset="0"/>
              </a:rPr>
              <a:t>Private renters are eight points more satisfied (76%), but those who rent from a housing association or Trust are four points more dissatisfied (18%).</a:t>
            </a:r>
          </a:p>
          <a:p>
            <a:pPr>
              <a:lnSpc>
                <a:spcPct val="100000"/>
              </a:lnSpc>
              <a:spcBef>
                <a:spcPts val="0"/>
              </a:spcBef>
            </a:pPr>
            <a:r>
              <a:rPr lang="en-GB" sz="2000">
                <a:solidFill>
                  <a:srgbClr val="1E5A71"/>
                </a:solidFill>
                <a:latin typeface="Raleway" panose="020B0503030101060003"/>
                <a:ea typeface="Calibri" panose="020F0502020204030204" pitchFamily="34" charset="0"/>
                <a:cs typeface="Calibri" panose="020F0502020204030204" pitchFamily="34" charset="0"/>
              </a:rPr>
              <a:t>Residents who contacted the council in the last 12 months are less satisfied (59% compared to 68% overall) and more dissatisfied (22% compared to 14% overall).</a:t>
            </a:r>
          </a:p>
          <a:p>
            <a:pPr>
              <a:lnSpc>
                <a:spcPct val="100000"/>
              </a:lnSpc>
              <a:spcBef>
                <a:spcPts val="0"/>
              </a:spcBef>
            </a:pPr>
            <a:r>
              <a:rPr lang="en-GB" sz="2000">
                <a:solidFill>
                  <a:srgbClr val="1E5A71"/>
                </a:solidFill>
                <a:latin typeface="Raleway" panose="020B0503030101060003"/>
                <a:ea typeface="Calibri" panose="020F0502020204030204" pitchFamily="34" charset="0"/>
                <a:cs typeface="Calibri" panose="020F0502020204030204" pitchFamily="34" charset="0"/>
              </a:rPr>
              <a:t>Perception of crime continues to impact overall perception. Residents who think the police and local services are dealing well with crime are more satisfied with the council overall (80%) compared to those who disagree (47%).</a:t>
            </a:r>
          </a:p>
          <a:p>
            <a:pPr>
              <a:lnSpc>
                <a:spcPct val="100000"/>
              </a:lnSpc>
              <a:spcBef>
                <a:spcPts val="0"/>
              </a:spcBef>
            </a:pPr>
            <a:endParaRPr lang="en-GB" sz="20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spcBef>
                <a:spcPts val="0"/>
              </a:spcBef>
            </a:pPr>
            <a:endParaRPr lang="en-GB" sz="20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spcBef>
                <a:spcPts val="0"/>
              </a:spcBef>
            </a:pPr>
            <a:endParaRPr lang="en-GB" sz="2000">
              <a:solidFill>
                <a:srgbClr val="1E5A71"/>
              </a:solidFill>
              <a:latin typeface="Raleway" panose="020B0503030101060003"/>
              <a:ea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D8B59182-6AE3-565A-ADE4-1CB0B5FD55C9}"/>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a:solidFill>
                  <a:prstClr val="black">
                    <a:tint val="75000"/>
                  </a:prstClr>
                </a:solidFill>
                <a:latin typeface="Calibri" panose="020F0502020204030204"/>
              </a:rPr>
              <a:pPr/>
              <a:t>31</a:t>
            </a:fld>
            <a:endParaRPr lang="en-GB">
              <a:solidFill>
                <a:srgbClr val="1E5A71"/>
              </a:solidFill>
              <a:latin typeface="Raleway" pitchFamily="2" charset="0"/>
            </a:endParaRPr>
          </a:p>
        </p:txBody>
      </p:sp>
    </p:spTree>
    <p:extLst>
      <p:ext uri="{BB962C8B-B14F-4D97-AF65-F5344CB8AC3E}">
        <p14:creationId xmlns:p14="http://schemas.microsoft.com/office/powerpoint/2010/main" val="547901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63EF71-000B-4E5F-9025-B19A92841740}"/>
            </a:ext>
          </a:extLst>
        </p:cNvPr>
        <p:cNvGrpSpPr/>
        <p:nvPr/>
      </p:nvGrpSpPr>
      <p:grpSpPr>
        <a:xfrm>
          <a:off x="0" y="0"/>
          <a:ext cx="0" cy="0"/>
          <a:chOff x="0" y="0"/>
          <a:chExt cx="0" cy="0"/>
        </a:xfrm>
      </p:grpSpPr>
      <p:sp>
        <p:nvSpPr>
          <p:cNvPr id="13" name="Title 1">
            <a:extLst>
              <a:ext uri="{FF2B5EF4-FFF2-40B4-BE49-F238E27FC236}">
                <a16:creationId xmlns:a16="http://schemas.microsoft.com/office/drawing/2014/main" id="{DC148390-5273-3B99-96BE-22407EACF2EC}"/>
              </a:ext>
              <a:ext uri="{C183D7F6-B498-43B3-948B-1728B52AA6E4}">
                <adec:decorative xmlns:adec="http://schemas.microsoft.com/office/drawing/2017/decorative" val="1"/>
              </a:ext>
            </a:extLst>
          </p:cNvPr>
          <p:cNvSpPr txBox="1">
            <a:spLocks/>
          </p:cNvSpPr>
          <p:nvPr/>
        </p:nvSpPr>
        <p:spPr>
          <a:xfrm>
            <a:off x="1560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b="1">
                <a:solidFill>
                  <a:srgbClr val="4CC9CF"/>
                </a:solidFill>
                <a:latin typeface="Raleway" panose="020B0503030101060003" pitchFamily="34" charset="0"/>
                <a:cs typeface="Arial" panose="020B0604020202020204" pitchFamily="34" charset="0"/>
              </a:rPr>
              <a:t>Tower Hamlets Annual Residents’ Survey 2025 results</a:t>
            </a:r>
            <a:endParaRPr lang="en-US" sz="1400" b="1">
              <a:solidFill>
                <a:srgbClr val="4CC9CF"/>
              </a:solidFill>
              <a:latin typeface="Raleway" panose="020B0503030101060003"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676926B4-2F15-6170-F5E2-950B750663C6}"/>
              </a:ext>
              <a:ext uri="{C183D7F6-B498-43B3-948B-1728B52AA6E4}">
                <adec:decorative xmlns:adec="http://schemas.microsoft.com/office/drawing/2017/decorative" val="1"/>
              </a:ext>
            </a:extLst>
          </p:cNvPr>
          <p:cNvCxnSpPr>
            <a:cxnSpLocks/>
          </p:cNvCxnSpPr>
          <p:nvPr/>
        </p:nvCxnSpPr>
        <p:spPr>
          <a:xfrm>
            <a:off x="3900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C7C97E4-C5D6-C81D-A918-0C0637A41FD2}"/>
              </a:ext>
              <a:ext uri="{C183D7F6-B498-43B3-948B-1728B52AA6E4}">
                <adec:decorative xmlns:adec="http://schemas.microsoft.com/office/drawing/2017/decorative" val="1"/>
              </a:ext>
            </a:extLst>
          </p:cNvPr>
          <p:cNvCxnSpPr>
            <a:cxnSpLocks/>
          </p:cNvCxnSpPr>
          <p:nvPr/>
        </p:nvCxnSpPr>
        <p:spPr>
          <a:xfrm>
            <a:off x="1600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3D15018-CA9F-6132-1416-1B91B56D35E1}"/>
              </a:ext>
              <a:ext uri="{C183D7F6-B498-43B3-948B-1728B52AA6E4}">
                <adec:decorative xmlns:adec="http://schemas.microsoft.com/office/drawing/2017/decorative" val="1"/>
              </a:ext>
            </a:extLst>
          </p:cNvPr>
          <p:cNvCxnSpPr>
            <a:cxnSpLocks/>
          </p:cNvCxnSpPr>
          <p:nvPr/>
        </p:nvCxnSpPr>
        <p:spPr>
          <a:xfrm>
            <a:off x="3900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FD5B5D9-FF70-D1B1-64D8-B667D8DDDFE9}"/>
              </a:ext>
              <a:ext uri="{C183D7F6-B498-43B3-948B-1728B52AA6E4}">
                <adec:decorative xmlns:adec="http://schemas.microsoft.com/office/drawing/2017/decorative" val="1"/>
              </a:ext>
            </a:extLst>
          </p:cNvPr>
          <p:cNvCxnSpPr>
            <a:cxnSpLocks/>
          </p:cNvCxnSpPr>
          <p:nvPr/>
        </p:nvCxnSpPr>
        <p:spPr>
          <a:xfrm>
            <a:off x="1600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362C7D67-96A1-99EB-64F3-D044FD84B99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7906" y="438639"/>
            <a:ext cx="964349" cy="807775"/>
          </a:xfrm>
          <a:prstGeom prst="rect">
            <a:avLst/>
          </a:prstGeom>
        </p:spPr>
      </p:pic>
      <p:sp>
        <p:nvSpPr>
          <p:cNvPr id="2" name="Title 1">
            <a:extLst>
              <a:ext uri="{FF2B5EF4-FFF2-40B4-BE49-F238E27FC236}">
                <a16:creationId xmlns:a16="http://schemas.microsoft.com/office/drawing/2014/main" id="{44E4F574-8656-CC98-422E-66E2607FAEBD}"/>
              </a:ext>
            </a:extLst>
          </p:cNvPr>
          <p:cNvSpPr txBox="1">
            <a:spLocks noGrp="1"/>
          </p:cNvSpPr>
          <p:nvPr>
            <p:ph type="title" idx="4294967295"/>
          </p:nvPr>
        </p:nvSpPr>
        <p:spPr>
          <a:xfrm>
            <a:off x="3836989" y="509589"/>
            <a:ext cx="6372191" cy="676275"/>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3600" b="1">
                <a:solidFill>
                  <a:srgbClr val="319B31"/>
                </a:solidFill>
                <a:latin typeface="Raleway" panose="020B0503030101060003" pitchFamily="34" charset="0"/>
                <a:cs typeface="Arial" panose="020B0604020202020204" pitchFamily="34" charset="0"/>
              </a:rPr>
              <a:t>Engaging the council</a:t>
            </a:r>
          </a:p>
          <a:p>
            <a:pPr defTabSz="742969">
              <a:defRPr/>
            </a:pPr>
            <a:endParaRPr lang="en-GB" sz="1400">
              <a:solidFill>
                <a:srgbClr val="319B31"/>
              </a:solidFill>
              <a:latin typeface="Raleway" panose="020B0503030101060003"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EBA65D14-2E8C-3560-2498-CB4B3E734C12}"/>
              </a:ext>
            </a:extLst>
          </p:cNvPr>
          <p:cNvSpPr>
            <a:spLocks noGrp="1"/>
          </p:cNvSpPr>
          <p:nvPr>
            <p:ph idx="4294967295"/>
          </p:nvPr>
        </p:nvSpPr>
        <p:spPr>
          <a:xfrm>
            <a:off x="1335157" y="1344156"/>
            <a:ext cx="9521687" cy="5012196"/>
          </a:xfrm>
        </p:spPr>
        <p:txBody>
          <a:bodyPr vert="horz" wrap="square" lIns="74295" tIns="37148" rIns="74295" bIns="37148" numCol="1" spcCol="252000" rtlCol="0" anchor="t">
            <a:noAutofit/>
          </a:bodyPr>
          <a:lstStyle/>
          <a:p>
            <a:pPr>
              <a:lnSpc>
                <a:spcPct val="100000"/>
              </a:lnSpc>
              <a:spcBef>
                <a:spcPts val="0"/>
              </a:spcBef>
            </a:pPr>
            <a:r>
              <a:rPr lang="en-GB" sz="2000">
                <a:solidFill>
                  <a:srgbClr val="1E5A71"/>
                </a:solidFill>
                <a:latin typeface="Raleway" panose="020B0503030101060003"/>
                <a:ea typeface="Calibri" panose="020F0502020204030204" pitchFamily="34" charset="0"/>
                <a:cs typeface="Calibri" panose="020F0502020204030204" pitchFamily="34" charset="0"/>
              </a:rPr>
              <a:t>There are notable differences in who engages with the council.</a:t>
            </a:r>
          </a:p>
          <a:p>
            <a:pPr>
              <a:lnSpc>
                <a:spcPct val="100000"/>
              </a:lnSpc>
              <a:spcBef>
                <a:spcPts val="0"/>
              </a:spcBef>
            </a:pPr>
            <a:r>
              <a:rPr lang="en-GB" sz="2000">
                <a:solidFill>
                  <a:srgbClr val="1E5A71"/>
                </a:solidFill>
                <a:latin typeface="Raleway" panose="020B0503030101060003"/>
                <a:ea typeface="Calibri" panose="020F0502020204030204" pitchFamily="34" charset="0"/>
                <a:cs typeface="Calibri" panose="020F0502020204030204" pitchFamily="34" charset="0"/>
              </a:rPr>
              <a:t>Residents aged 35-54 are more likely (11%) to respond to consultations than residents aged 55 and above (4%).</a:t>
            </a:r>
          </a:p>
          <a:p>
            <a:pPr>
              <a:lnSpc>
                <a:spcPct val="100000"/>
              </a:lnSpc>
              <a:spcBef>
                <a:spcPts val="0"/>
              </a:spcBef>
            </a:pPr>
            <a:r>
              <a:rPr lang="en-GB" sz="2000">
                <a:solidFill>
                  <a:srgbClr val="1E5A71"/>
                </a:solidFill>
                <a:latin typeface="Raleway" panose="020B0503030101060003"/>
                <a:ea typeface="Calibri" panose="020F0502020204030204" pitchFamily="34" charset="0"/>
                <a:cs typeface="Calibri" panose="020F0502020204030204" pitchFamily="34" charset="0"/>
              </a:rPr>
              <a:t>Residents in the North are most likely to respond (13%), those in the West least likely (4%).</a:t>
            </a:r>
          </a:p>
          <a:p>
            <a:pPr>
              <a:lnSpc>
                <a:spcPct val="100000"/>
              </a:lnSpc>
              <a:spcBef>
                <a:spcPts val="0"/>
              </a:spcBef>
            </a:pPr>
            <a:r>
              <a:rPr lang="en-GB" sz="2000">
                <a:solidFill>
                  <a:srgbClr val="1E5A71"/>
                </a:solidFill>
                <a:latin typeface="Raleway" panose="020B0503030101060003"/>
                <a:ea typeface="Calibri" panose="020F0502020204030204" pitchFamily="34" charset="0"/>
                <a:cs typeface="Calibri" panose="020F0502020204030204" pitchFamily="34" charset="0"/>
              </a:rPr>
              <a:t>Those resident in the borough for 10 years + are most likely to respond (10%).</a:t>
            </a:r>
          </a:p>
          <a:p>
            <a:pPr>
              <a:lnSpc>
                <a:spcPct val="100000"/>
              </a:lnSpc>
              <a:spcBef>
                <a:spcPts val="0"/>
              </a:spcBef>
            </a:pPr>
            <a:r>
              <a:rPr lang="en-GB" sz="2000">
                <a:solidFill>
                  <a:srgbClr val="1E5A71"/>
                </a:solidFill>
                <a:latin typeface="Raleway" panose="020B0503030101060003"/>
                <a:ea typeface="Calibri" panose="020F0502020204030204" pitchFamily="34" charset="0"/>
                <a:cs typeface="Calibri" panose="020F0502020204030204" pitchFamily="34" charset="0"/>
              </a:rPr>
              <a:t>Residents who own their homes (with mortgage 18%, without mortgage 17%) are more likely to respond than private renters (4%).</a:t>
            </a:r>
          </a:p>
          <a:p>
            <a:pPr>
              <a:lnSpc>
                <a:spcPct val="100000"/>
              </a:lnSpc>
              <a:spcBef>
                <a:spcPts val="0"/>
              </a:spcBef>
            </a:pPr>
            <a:r>
              <a:rPr lang="en-GB" sz="2000">
                <a:solidFill>
                  <a:srgbClr val="1E5A71"/>
                </a:solidFill>
                <a:latin typeface="Raleway" panose="020B0503030101060003"/>
                <a:ea typeface="Calibri" panose="020F0502020204030204" pitchFamily="34" charset="0"/>
                <a:cs typeface="Calibri" panose="020F0502020204030204" pitchFamily="34" charset="0"/>
              </a:rPr>
              <a:t>White residents (14%) are 5 points more likely to respond to council surveys than residents from ethnic minorities (9%).</a:t>
            </a:r>
          </a:p>
          <a:p>
            <a:pPr>
              <a:lnSpc>
                <a:spcPct val="100000"/>
              </a:lnSpc>
              <a:spcBef>
                <a:spcPts val="0"/>
              </a:spcBef>
            </a:pPr>
            <a:r>
              <a:rPr lang="en-GB" sz="2000">
                <a:solidFill>
                  <a:srgbClr val="1E5A71"/>
                </a:solidFill>
                <a:latin typeface="Raleway" panose="020B0503030101060003"/>
                <a:ea typeface="Calibri" panose="020F0502020204030204" pitchFamily="34" charset="0"/>
                <a:cs typeface="Calibri" panose="020F0502020204030204" pitchFamily="34" charset="0"/>
              </a:rPr>
              <a:t>White residents (9%) are nearly twice as likely to respond to planning consultations as residents from ethnic minorities (5%).</a:t>
            </a:r>
          </a:p>
          <a:p>
            <a:pPr>
              <a:lnSpc>
                <a:spcPct val="100000"/>
              </a:lnSpc>
              <a:spcBef>
                <a:spcPts val="0"/>
              </a:spcBef>
            </a:pPr>
            <a:r>
              <a:rPr lang="en-GB" sz="2000">
                <a:solidFill>
                  <a:srgbClr val="1E5A71"/>
                </a:solidFill>
                <a:latin typeface="Raleway" panose="020B0503030101060003"/>
                <a:ea typeface="Calibri" panose="020F0502020204030204" pitchFamily="34" charset="0"/>
                <a:cs typeface="Calibri" panose="020F0502020204030204" pitchFamily="34" charset="0"/>
              </a:rPr>
              <a:t>Residents who own with a mortgage (15%) or without (17%) are more likely to say they respond to planning consultations than private renters (2%).</a:t>
            </a:r>
          </a:p>
          <a:p>
            <a:pPr>
              <a:lnSpc>
                <a:spcPct val="100000"/>
              </a:lnSpc>
              <a:spcBef>
                <a:spcPts val="0"/>
              </a:spcBef>
            </a:pPr>
            <a:r>
              <a:rPr lang="en-GB" sz="2000">
                <a:solidFill>
                  <a:srgbClr val="1E5A71"/>
                </a:solidFill>
                <a:latin typeface="Raleway" panose="020B0503030101060003"/>
                <a:ea typeface="Calibri" panose="020F0502020204030204" pitchFamily="34" charset="0"/>
                <a:cs typeface="Calibri" panose="020F0502020204030204" pitchFamily="34" charset="0"/>
              </a:rPr>
              <a:t>Residents who own with a mortgage (18%) or without (16%) are more likely to say they contact the Mayor or councillors about their issues (4%).</a:t>
            </a:r>
          </a:p>
          <a:p>
            <a:pPr>
              <a:lnSpc>
                <a:spcPct val="100000"/>
              </a:lnSpc>
              <a:spcBef>
                <a:spcPts val="0"/>
              </a:spcBef>
            </a:pPr>
            <a:endParaRPr lang="en-GB" sz="20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spcBef>
                <a:spcPts val="0"/>
              </a:spcBef>
            </a:pPr>
            <a:endParaRPr lang="en-GB" sz="20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spcBef>
                <a:spcPts val="0"/>
              </a:spcBef>
            </a:pPr>
            <a:endParaRPr lang="en-GB" sz="2000">
              <a:solidFill>
                <a:srgbClr val="1E5A71"/>
              </a:solidFill>
              <a:latin typeface="Raleway" panose="020B0503030101060003"/>
              <a:ea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15BDE317-DB2A-B3F1-BF9B-D5A6F4FB149D}"/>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a:solidFill>
                  <a:prstClr val="black">
                    <a:tint val="75000"/>
                  </a:prstClr>
                </a:solidFill>
                <a:latin typeface="Calibri" panose="020F0502020204030204"/>
              </a:rPr>
              <a:pPr/>
              <a:t>32</a:t>
            </a:fld>
            <a:endParaRPr lang="en-GB">
              <a:solidFill>
                <a:srgbClr val="1E5A71"/>
              </a:solidFill>
              <a:latin typeface="Raleway" pitchFamily="2" charset="0"/>
            </a:endParaRPr>
          </a:p>
        </p:txBody>
      </p:sp>
    </p:spTree>
    <p:extLst>
      <p:ext uri="{BB962C8B-B14F-4D97-AF65-F5344CB8AC3E}">
        <p14:creationId xmlns:p14="http://schemas.microsoft.com/office/powerpoint/2010/main" val="387554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3900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1600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3900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1600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7906" y="438639"/>
            <a:ext cx="964349" cy="807775"/>
          </a:xfrm>
          <a:prstGeom prst="rect">
            <a:avLst/>
          </a:prstGeom>
        </p:spPr>
      </p:pic>
      <p:sp>
        <p:nvSpPr>
          <p:cNvPr id="2" name="Title 1">
            <a:extLst>
              <a:ext uri="{FF2B5EF4-FFF2-40B4-BE49-F238E27FC236}">
                <a16:creationId xmlns:a16="http://schemas.microsoft.com/office/drawing/2014/main" id="{CC00D170-BFF5-EF51-E212-45042D2D842D}"/>
              </a:ext>
              <a:ext uri="{C183D7F6-B498-43B3-948B-1728B52AA6E4}">
                <adec:decorative xmlns:adec="http://schemas.microsoft.com/office/drawing/2017/decorative" val="1"/>
              </a:ext>
            </a:extLst>
          </p:cNvPr>
          <p:cNvSpPr txBox="1">
            <a:spLocks/>
          </p:cNvSpPr>
          <p:nvPr/>
        </p:nvSpPr>
        <p:spPr>
          <a:xfrm>
            <a:off x="1560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b="1">
                <a:solidFill>
                  <a:srgbClr val="4CC9CF"/>
                </a:solidFill>
                <a:latin typeface="Raleway" panose="020B0503030101060003" pitchFamily="34" charset="0"/>
                <a:cs typeface="Arial" panose="020B0604020202020204" pitchFamily="34" charset="0"/>
              </a:rPr>
              <a:t>Tower Hamlets Annual Residents’ Survey 2025 results</a:t>
            </a:r>
            <a:endParaRPr lang="en-US" sz="1400" b="1">
              <a:solidFill>
                <a:srgbClr val="4CC9CF"/>
              </a:solidFill>
              <a:latin typeface="Raleway" panose="020B0503030101060003" pitchFamily="34" charset="0"/>
              <a:cs typeface="Arial" panose="020B0604020202020204" pitchFamily="34" charset="0"/>
            </a:endParaRPr>
          </a:p>
        </p:txBody>
      </p:sp>
      <p:sp>
        <p:nvSpPr>
          <p:cNvPr id="8" name="Title 1">
            <a:extLst>
              <a:ext uri="{FF2B5EF4-FFF2-40B4-BE49-F238E27FC236}">
                <a16:creationId xmlns:a16="http://schemas.microsoft.com/office/drawing/2014/main" id="{C87EE1D6-FC67-441A-B62B-A0C62B21AC94}"/>
              </a:ext>
              <a:ext uri="{C183D7F6-B498-43B3-948B-1728B52AA6E4}">
                <adec:decorative xmlns:adec="http://schemas.microsoft.com/office/drawing/2017/decorative" val="0"/>
              </a:ext>
            </a:extLst>
          </p:cNvPr>
          <p:cNvSpPr txBox="1">
            <a:spLocks noGrp="1"/>
          </p:cNvSpPr>
          <p:nvPr>
            <p:ph type="title"/>
          </p:nvPr>
        </p:nvSpPr>
        <p:spPr>
          <a:xfrm>
            <a:off x="3848200" y="528770"/>
            <a:ext cx="5799252" cy="656316"/>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4000" b="1">
                <a:solidFill>
                  <a:srgbClr val="319B31"/>
                </a:solidFill>
                <a:latin typeface="Raleway" panose="020B0503030101060003" pitchFamily="34" charset="0"/>
                <a:cs typeface="Arial" panose="020B0604020202020204" pitchFamily="34" charset="0"/>
              </a:rPr>
              <a:t>Methodology</a:t>
            </a:r>
            <a:endParaRPr lang="en-GB" sz="4000">
              <a:solidFill>
                <a:srgbClr val="319B31"/>
              </a:solidFill>
              <a:latin typeface="Raleway" panose="020B0503030101060003"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AD977D9B-B3B9-41A2-B3B3-E2EF1AA392B2}"/>
              </a:ext>
              <a:ext uri="{C183D7F6-B498-43B3-948B-1728B52AA6E4}">
                <adec:decorative xmlns:adec="http://schemas.microsoft.com/office/drawing/2017/decorative" val="0"/>
              </a:ext>
            </a:extLst>
          </p:cNvPr>
          <p:cNvSpPr txBox="1">
            <a:spLocks/>
          </p:cNvSpPr>
          <p:nvPr/>
        </p:nvSpPr>
        <p:spPr>
          <a:xfrm>
            <a:off x="1627983" y="1330239"/>
            <a:ext cx="9018587" cy="4789207"/>
          </a:xfrm>
          <a:prstGeom prst="rect">
            <a:avLst/>
          </a:prstGeom>
        </p:spPr>
        <p:txBody>
          <a:bodyPr vert="horz" wrap="square" lIns="74295" tIns="37148" rIns="74295" bIns="37148" numCol="1" spcCol="252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200">
                <a:solidFill>
                  <a:srgbClr val="1E5A71"/>
                </a:solidFill>
                <a:latin typeface="Raleway" panose="020B0503030101060003"/>
                <a:cs typeface="Calibri" panose="020F0502020204030204" pitchFamily="34" charset="0"/>
              </a:rPr>
              <a:t>The survey covers four broad areas</a:t>
            </a:r>
          </a:p>
          <a:p>
            <a:pPr marL="457200" indent="-457200">
              <a:lnSpc>
                <a:spcPct val="100000"/>
              </a:lnSpc>
              <a:buFont typeface="+mj-lt"/>
              <a:buAutoNum type="arabicPeriod"/>
            </a:pPr>
            <a:r>
              <a:rPr lang="en-US" sz="2200">
                <a:solidFill>
                  <a:srgbClr val="1E5A71"/>
                </a:solidFill>
                <a:latin typeface="Raleway" panose="020B0503030101060003"/>
                <a:cs typeface="Calibri" panose="020F0502020204030204" pitchFamily="34" charset="0"/>
              </a:rPr>
              <a:t>Residents' views of the council</a:t>
            </a:r>
          </a:p>
          <a:p>
            <a:pPr marL="457200" indent="-457200">
              <a:lnSpc>
                <a:spcPct val="100000"/>
              </a:lnSpc>
              <a:buFont typeface="+mj-lt"/>
              <a:buAutoNum type="arabicPeriod"/>
            </a:pPr>
            <a:r>
              <a:rPr lang="en-US" sz="2200">
                <a:solidFill>
                  <a:srgbClr val="1E5A71"/>
                </a:solidFill>
                <a:latin typeface="Raleway" panose="020B0503030101060003"/>
                <a:cs typeface="Calibri" panose="020F0502020204030204" pitchFamily="34" charset="0"/>
              </a:rPr>
              <a:t>Residents' views of services</a:t>
            </a:r>
          </a:p>
          <a:p>
            <a:pPr marL="457200" indent="-457200">
              <a:lnSpc>
                <a:spcPct val="100000"/>
              </a:lnSpc>
              <a:buFont typeface="+mj-lt"/>
              <a:buAutoNum type="arabicPeriod"/>
            </a:pPr>
            <a:r>
              <a:rPr lang="en-US" sz="2200">
                <a:solidFill>
                  <a:srgbClr val="1E5A71"/>
                </a:solidFill>
                <a:latin typeface="Raleway" panose="020B0503030101060003"/>
                <a:cs typeface="Calibri" panose="020F0502020204030204" pitchFamily="34" charset="0"/>
              </a:rPr>
              <a:t>Residents’ views of the borough as a place to live</a:t>
            </a:r>
          </a:p>
          <a:p>
            <a:pPr marL="457200" indent="-457200">
              <a:lnSpc>
                <a:spcPct val="100000"/>
              </a:lnSpc>
              <a:buFont typeface="+mj-lt"/>
              <a:buAutoNum type="arabicPeriod"/>
            </a:pPr>
            <a:r>
              <a:rPr lang="en-US" sz="2200">
                <a:solidFill>
                  <a:srgbClr val="1E5A71"/>
                </a:solidFill>
                <a:latin typeface="Raleway" panose="020B0503030101060003"/>
                <a:cs typeface="Calibri" panose="020F0502020204030204" pitchFamily="34" charset="0"/>
              </a:rPr>
              <a:t>Residents’ personal situation and personal concerns. </a:t>
            </a:r>
            <a:r>
              <a:rPr lang="en-US" sz="2200">
                <a:solidFill>
                  <a:srgbClr val="FFFFFF"/>
                </a:solidFill>
                <a:latin typeface="Raleway" panose="020B0503030101060003"/>
                <a:ea typeface="Calibri" panose="020F0502020204030204" pitchFamily="34" charset="0"/>
                <a:cs typeface="Calibri" panose="020F0502020204030204" pitchFamily="34" charset="0"/>
              </a:rPr>
              <a:t>c</a:t>
            </a: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marL="457200" indent="-457200">
              <a:lnSpc>
                <a:spcPct val="100000"/>
              </a:lnSpc>
              <a:buFont typeface="+mj-lt"/>
              <a:buAutoNum type="arabicPeriod"/>
            </a:pP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marL="0" indent="0">
              <a:lnSpc>
                <a:spcPct val="100000"/>
              </a:lnSpc>
              <a:buNone/>
            </a:pPr>
            <a:r>
              <a:rPr lang="en-US" sz="2200">
                <a:solidFill>
                  <a:srgbClr val="1E5A71"/>
                </a:solidFill>
                <a:latin typeface="Raleway" panose="020B0503030101060003"/>
                <a:ea typeface="Calibri" panose="020F0502020204030204" pitchFamily="34" charset="0"/>
                <a:cs typeface="Calibri" panose="020F0502020204030204" pitchFamily="34" charset="0"/>
              </a:rPr>
              <a:t>Additional sections</a:t>
            </a:r>
          </a:p>
          <a:p>
            <a:pPr>
              <a:lnSpc>
                <a:spcPct val="100000"/>
              </a:lnSpc>
            </a:pPr>
            <a:r>
              <a:rPr lang="en-US" sz="2200">
                <a:solidFill>
                  <a:srgbClr val="1E5A71"/>
                </a:solidFill>
                <a:latin typeface="Raleway" panose="020B0503030101060003"/>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Analysis</a:t>
            </a:r>
            <a:endParaRPr lang="en-US" sz="2200">
              <a:solidFill>
                <a:srgbClr val="1E5A71"/>
              </a:solidFill>
              <a:latin typeface="Raleway" panose="020B0503030101060003"/>
              <a:cs typeface="Calibri" panose="020F0502020204030204" pitchFamily="34" charset="0"/>
            </a:endParaRPr>
          </a:p>
          <a:p>
            <a:pPr>
              <a:lnSpc>
                <a:spcPct val="100000"/>
              </a:lnSpc>
            </a:pPr>
            <a:r>
              <a:rPr lang="en-US" sz="2200" b="1">
                <a:solidFill>
                  <a:srgbClr val="1E5A71"/>
                </a:solidFill>
                <a:latin typeface="Raleway" panose="020B0503030101060003"/>
                <a:cs typeface="Calibri" panose="020F0502020204030204" pitchFamily="34" charset="0"/>
                <a:hlinkClick r:id="rId5" action="ppaction://hlinksldjump">
                  <a:extLst>
                    <a:ext uri="{A12FA001-AC4F-418D-AE19-62706E023703}">
                      <ahyp:hlinkClr xmlns:ahyp="http://schemas.microsoft.com/office/drawing/2018/hyperlinkcolor" val="tx"/>
                    </a:ext>
                  </a:extLst>
                </a:hlinkClick>
              </a:rPr>
              <a:t>Methodology</a:t>
            </a:r>
            <a:endParaRPr lang="en-US" sz="2200" b="1">
              <a:solidFill>
                <a:srgbClr val="1E5A71"/>
              </a:solidFill>
              <a:latin typeface="Raleway" panose="020B0503030101060003"/>
              <a:cs typeface="Calibri" panose="020F0502020204030204" pitchFamily="34" charset="0"/>
            </a:endParaRPr>
          </a:p>
          <a:p>
            <a:pPr>
              <a:lnSpc>
                <a:spcPct val="100000"/>
              </a:lnSpc>
            </a:pPr>
            <a:r>
              <a:rPr lang="en-US" sz="2200">
                <a:solidFill>
                  <a:srgbClr val="1E5A71"/>
                </a:solidFill>
                <a:latin typeface="Raleway" panose="020B0503030101060003"/>
                <a:ea typeface="Calibri" panose="020F0502020204030204" pitchFamily="34" charset="0"/>
                <a:cs typeface="Calibri" panose="020F0502020204030204" pitchFamily="34" charset="0"/>
                <a:hlinkClick r:id="rId6" action="ppaction://hlinksldjump"/>
              </a:rPr>
              <a:t>Who we spoke to (sample profile)</a:t>
            </a:r>
            <a:endParaRPr lang="en-US" sz="2200">
              <a:solidFill>
                <a:srgbClr val="FFFFFF"/>
              </a:solidFill>
              <a:latin typeface="Raleway" panose="020B0503030101060003"/>
              <a:ea typeface="Calibri" panose="020F0502020204030204" pitchFamily="34" charset="0"/>
              <a:cs typeface="Calibri" panose="020F0502020204030204" pitchFamily="34" charset="0"/>
            </a:endParaRPr>
          </a:p>
        </p:txBody>
      </p:sp>
      <p:sp>
        <p:nvSpPr>
          <p:cNvPr id="20" name="Slide Number Placeholder 4">
            <a:extLst>
              <a:ext uri="{FF2B5EF4-FFF2-40B4-BE49-F238E27FC236}">
                <a16:creationId xmlns:a16="http://schemas.microsoft.com/office/drawing/2014/main" id="{F6F9A791-72BF-4CF6-90F2-686B777D2CB7}"/>
              </a:ext>
              <a:ext uri="{C183D7F6-B498-43B3-948B-1728B52AA6E4}">
                <adec:decorative xmlns:adec="http://schemas.microsoft.com/office/drawing/2017/decorative" val="0"/>
              </a:ext>
            </a:extLst>
          </p:cNvPr>
          <p:cNvSpPr>
            <a:spLocks noGrp="1"/>
          </p:cNvSpPr>
          <p:nvPr>
            <p:ph type="sldNum" sz="quarter" idx="12"/>
          </p:nvPr>
        </p:nvSpPr>
        <p:spPr>
          <a:xfrm>
            <a:off x="8139113" y="6356353"/>
            <a:ext cx="2228850" cy="365125"/>
          </a:xfrm>
        </p:spPr>
        <p:txBody>
          <a:bodyPr/>
          <a:lstStyle/>
          <a:p>
            <a:fld id="{36D6C52B-B35D-4819-BB38-B93C26330C57}" type="slidenum">
              <a:rPr lang="en-GB">
                <a:solidFill>
                  <a:srgbClr val="1E5A71"/>
                </a:solidFill>
                <a:latin typeface="Raleway" pitchFamily="2" charset="0"/>
              </a:rPr>
              <a:pPr/>
              <a:t>33</a:t>
            </a:fld>
            <a:endParaRPr lang="en-GB">
              <a:solidFill>
                <a:srgbClr val="1E5A71"/>
              </a:solidFill>
              <a:latin typeface="Raleway" pitchFamily="2" charset="0"/>
            </a:endParaRPr>
          </a:p>
        </p:txBody>
      </p:sp>
    </p:spTree>
    <p:extLst>
      <p:ext uri="{BB962C8B-B14F-4D97-AF65-F5344CB8AC3E}">
        <p14:creationId xmlns:p14="http://schemas.microsoft.com/office/powerpoint/2010/main" val="19071774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1560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b="1">
                <a:solidFill>
                  <a:srgbClr val="4CC9CF"/>
                </a:solidFill>
                <a:latin typeface="Raleway" panose="020B0503030101060003" pitchFamily="34" charset="0"/>
                <a:cs typeface="Arial" panose="020B0604020202020204" pitchFamily="34" charset="0"/>
              </a:rPr>
              <a:t>Tower Hamlets Annual Residents’ Survey 2025 results</a:t>
            </a:r>
            <a:endParaRPr lang="en-US" sz="1400" b="1">
              <a:solidFill>
                <a:srgbClr val="4CC9CF"/>
              </a:solidFill>
              <a:latin typeface="Raleway" panose="020B0503030101060003"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3900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1600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3900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1600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7906" y="438639"/>
            <a:ext cx="964349" cy="807775"/>
          </a:xfrm>
          <a:prstGeom prst="rect">
            <a:avLst/>
          </a:prstGeom>
        </p:spPr>
      </p:pic>
      <p:sp>
        <p:nvSpPr>
          <p:cNvPr id="8" name="Title 1">
            <a:extLst>
              <a:ext uri="{FF2B5EF4-FFF2-40B4-BE49-F238E27FC236}">
                <a16:creationId xmlns:a16="http://schemas.microsoft.com/office/drawing/2014/main" id="{C87EE1D6-FC67-441A-B62B-A0C62B21AC94}"/>
              </a:ext>
            </a:extLst>
          </p:cNvPr>
          <p:cNvSpPr txBox="1">
            <a:spLocks noGrp="1"/>
          </p:cNvSpPr>
          <p:nvPr>
            <p:ph type="title" idx="4294967295"/>
          </p:nvPr>
        </p:nvSpPr>
        <p:spPr>
          <a:xfrm>
            <a:off x="3900172" y="479654"/>
            <a:ext cx="6659562" cy="676275"/>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2800" b="1">
                <a:solidFill>
                  <a:srgbClr val="319B31"/>
                </a:solidFill>
                <a:latin typeface="Raleway" panose="020B0503030101060003" pitchFamily="34" charset="0"/>
                <a:cs typeface="Arial" panose="020B0604020202020204" pitchFamily="34" charset="0"/>
              </a:rPr>
              <a:t>Methodology 1</a:t>
            </a:r>
          </a:p>
          <a:p>
            <a:pPr defTabSz="742969">
              <a:defRPr/>
            </a:pPr>
            <a:endParaRPr lang="en-GB" sz="1600">
              <a:solidFill>
                <a:srgbClr val="319B31"/>
              </a:solidFill>
              <a:latin typeface="Raleway" panose="020B0503030101060003"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0DA229B3-2F64-4F9A-8979-189FCAD69A0D}"/>
              </a:ext>
            </a:extLst>
          </p:cNvPr>
          <p:cNvSpPr>
            <a:spLocks noGrp="1"/>
          </p:cNvSpPr>
          <p:nvPr>
            <p:ph idx="4294967295"/>
          </p:nvPr>
        </p:nvSpPr>
        <p:spPr>
          <a:xfrm>
            <a:off x="1600242" y="1382026"/>
            <a:ext cx="9018587" cy="5024862"/>
          </a:xfrm>
        </p:spPr>
        <p:txBody>
          <a:bodyPr vert="horz" wrap="square" lIns="74295" tIns="37148" rIns="74295" bIns="37148" numCol="1" spcCol="252000" rtlCol="0" anchor="t">
            <a:noAutofit/>
          </a:bodyPr>
          <a:lstStyle/>
          <a:p>
            <a:pPr>
              <a:lnSpc>
                <a:spcPct val="107000"/>
              </a:lnSpc>
              <a:spcAft>
                <a:spcPts val="800"/>
              </a:spcAft>
            </a:pPr>
            <a:r>
              <a:rPr lang="en-GB" sz="1600">
                <a:solidFill>
                  <a:srgbClr val="1E5A71"/>
                </a:solidFill>
                <a:latin typeface="Raleway" panose="020B0503030101060003"/>
                <a:cs typeface="Calibri"/>
              </a:rPr>
              <a:t>The 2025 Tower Hamlets Annual Residents Survey (ARS) was conducted by an external contractor called MEL Research. Analysis within this document was conducted by Tower Hamlets Council.</a:t>
            </a:r>
          </a:p>
          <a:p>
            <a:pPr>
              <a:lnSpc>
                <a:spcPct val="107000"/>
              </a:lnSpc>
              <a:spcAft>
                <a:spcPts val="800"/>
              </a:spcAft>
            </a:pPr>
            <a:r>
              <a:rPr lang="en-GB" sz="1600">
                <a:solidFill>
                  <a:srgbClr val="1E5A71"/>
                </a:solidFill>
                <a:latin typeface="Raleway" panose="020B0503030101060003"/>
                <a:cs typeface="Calibri"/>
              </a:rPr>
              <a:t>MEL Research interviewed a stratified random sample of 1,120 residents of Tower Hamlets face-to-face. So far as possible, all elements of the survey are the same as in 2023 and 2024. The methodology is the same to ensure comparability.</a:t>
            </a:r>
          </a:p>
          <a:p>
            <a:pPr>
              <a:lnSpc>
                <a:spcPct val="107000"/>
              </a:lnSpc>
              <a:spcAft>
                <a:spcPts val="800"/>
              </a:spcAft>
            </a:pPr>
            <a:r>
              <a:rPr lang="en-GB" sz="1600">
                <a:solidFill>
                  <a:srgbClr val="1E5A71"/>
                </a:solidFill>
                <a:latin typeface="Raleway" panose="020B0503030101060003"/>
                <a:cs typeface="Calibri"/>
              </a:rPr>
              <a:t>The ARS uses stratified random sampling to ask a representative sample of residents. Stratified sampling means drawing up quotas of people with different characteristics in line with their relative size in the “population” (all residents) e.g. males, females etc.</a:t>
            </a:r>
          </a:p>
          <a:p>
            <a:pPr>
              <a:lnSpc>
                <a:spcPct val="107000"/>
              </a:lnSpc>
              <a:spcAft>
                <a:spcPts val="800"/>
              </a:spcAft>
            </a:pPr>
            <a:r>
              <a:rPr lang="en-GB" sz="1600">
                <a:solidFill>
                  <a:srgbClr val="1E5A71"/>
                </a:solidFill>
                <a:latin typeface="Raleway" panose="020B0503030101060003"/>
                <a:cs typeface="Calibri"/>
              </a:rPr>
              <a:t>Surveys were conducted at over 100 locations. </a:t>
            </a:r>
          </a:p>
          <a:p>
            <a:pPr>
              <a:lnSpc>
                <a:spcPct val="107000"/>
              </a:lnSpc>
              <a:spcAft>
                <a:spcPts val="800"/>
              </a:spcAft>
            </a:pPr>
            <a:r>
              <a:rPr lang="en-GB" sz="1600">
                <a:solidFill>
                  <a:srgbClr val="1E5A71"/>
                </a:solidFill>
                <a:latin typeface="Raleway" panose="020B0503030101060003"/>
                <a:cs typeface="Calibri"/>
              </a:rPr>
              <a:t>MEL interviewed 1,120 Tower Hamlets residents – our “sample”. With a sample of this size, at a 95% level of confidence, and on a 50% agreement score, the confidence intervals attached to the % ratings is ±3.0%. This means that there is a 95% chance that the “true” value will (if we had interviewed all residents) fall within 47% and 53%. The confidence intervals depend as well on the result itself: the closer to 50% the wider the confidence interval; the further away from 50% (i.e., closer to 0% or 100%) the narrower the confidence interval.</a:t>
            </a:r>
          </a:p>
        </p:txBody>
      </p:sp>
      <p:sp>
        <p:nvSpPr>
          <p:cNvPr id="5" name="Slide Number Placeholder 4">
            <a:extLst>
              <a:ext uri="{FF2B5EF4-FFF2-40B4-BE49-F238E27FC236}">
                <a16:creationId xmlns:a16="http://schemas.microsoft.com/office/drawing/2014/main" id="{9CF61B48-0349-41CB-B426-AE23A8DFE8B1}"/>
              </a:ext>
              <a:ext uri="{C183D7F6-B498-43B3-948B-1728B52AA6E4}">
                <adec:decorative xmlns:adec="http://schemas.microsoft.com/office/drawing/2017/decorative" val="0"/>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a:solidFill>
                  <a:prstClr val="black">
                    <a:tint val="75000"/>
                  </a:prstClr>
                </a:solidFill>
                <a:latin typeface="Calibri" panose="020F0502020204030204"/>
              </a:rPr>
              <a:pPr/>
              <a:t>34</a:t>
            </a:fld>
            <a:endParaRPr lang="en-GB">
              <a:solidFill>
                <a:srgbClr val="1E5A71"/>
              </a:solidFill>
              <a:latin typeface="Raleway" pitchFamily="2" charset="0"/>
            </a:endParaRPr>
          </a:p>
        </p:txBody>
      </p:sp>
    </p:spTree>
    <p:extLst>
      <p:ext uri="{BB962C8B-B14F-4D97-AF65-F5344CB8AC3E}">
        <p14:creationId xmlns:p14="http://schemas.microsoft.com/office/powerpoint/2010/main" val="4796624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1560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b="1">
                <a:solidFill>
                  <a:srgbClr val="4CC9CF"/>
                </a:solidFill>
                <a:latin typeface="Raleway" panose="020B0503030101060003" pitchFamily="34" charset="0"/>
                <a:cs typeface="Arial" panose="020B0604020202020204" pitchFamily="34" charset="0"/>
              </a:rPr>
              <a:t>Tower Hamlets Annual Residents’ Survey 2025 results</a:t>
            </a:r>
            <a:endParaRPr lang="en-US" sz="1400" b="1">
              <a:solidFill>
                <a:srgbClr val="4CC9CF"/>
              </a:solidFill>
              <a:latin typeface="Raleway" panose="020B0503030101060003"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3900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1600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3900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1600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7906" y="438639"/>
            <a:ext cx="964349" cy="807775"/>
          </a:xfrm>
          <a:prstGeom prst="rect">
            <a:avLst/>
          </a:prstGeom>
        </p:spPr>
      </p:pic>
      <p:sp>
        <p:nvSpPr>
          <p:cNvPr id="8" name="Title 1">
            <a:extLst>
              <a:ext uri="{FF2B5EF4-FFF2-40B4-BE49-F238E27FC236}">
                <a16:creationId xmlns:a16="http://schemas.microsoft.com/office/drawing/2014/main" id="{C87EE1D6-FC67-441A-B62B-A0C62B21AC94}"/>
              </a:ext>
            </a:extLst>
          </p:cNvPr>
          <p:cNvSpPr txBox="1">
            <a:spLocks noGrp="1"/>
          </p:cNvSpPr>
          <p:nvPr>
            <p:ph type="title" idx="4294967295"/>
          </p:nvPr>
        </p:nvSpPr>
        <p:spPr>
          <a:xfrm>
            <a:off x="3900172" y="479654"/>
            <a:ext cx="6659562" cy="676275"/>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2800" b="1">
                <a:solidFill>
                  <a:srgbClr val="319B31"/>
                </a:solidFill>
                <a:latin typeface="Raleway" panose="020B0503030101060003" pitchFamily="34" charset="0"/>
                <a:cs typeface="Arial" panose="020B0604020202020204" pitchFamily="34" charset="0"/>
              </a:rPr>
              <a:t>Methodology 2</a:t>
            </a:r>
          </a:p>
          <a:p>
            <a:pPr defTabSz="742969">
              <a:defRPr/>
            </a:pPr>
            <a:endParaRPr lang="en-GB" sz="1600">
              <a:solidFill>
                <a:srgbClr val="319B31"/>
              </a:solidFill>
              <a:latin typeface="Raleway" panose="020B0503030101060003"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0DA229B3-2F64-4F9A-8979-189FCAD69A0D}"/>
              </a:ext>
            </a:extLst>
          </p:cNvPr>
          <p:cNvSpPr>
            <a:spLocks noGrp="1"/>
          </p:cNvSpPr>
          <p:nvPr>
            <p:ph idx="4294967295"/>
          </p:nvPr>
        </p:nvSpPr>
        <p:spPr>
          <a:xfrm>
            <a:off x="1600242" y="1382026"/>
            <a:ext cx="9018587" cy="4810125"/>
          </a:xfrm>
        </p:spPr>
        <p:txBody>
          <a:bodyPr vert="horz" wrap="square" lIns="74295" tIns="37148" rIns="74295" bIns="37148" numCol="1" spcCol="252000" rtlCol="0" anchor="t">
            <a:noAutofit/>
          </a:bodyPr>
          <a:lstStyle/>
          <a:p>
            <a:pPr>
              <a:lnSpc>
                <a:spcPct val="107000"/>
              </a:lnSpc>
              <a:spcAft>
                <a:spcPts val="800"/>
              </a:spcAft>
            </a:pPr>
            <a:r>
              <a:rPr lang="en-GB" sz="1600">
                <a:solidFill>
                  <a:srgbClr val="1E5A71"/>
                </a:solidFill>
                <a:latin typeface="Raleway" panose="020B0503030101060003"/>
                <a:cs typeface="Calibri"/>
              </a:rPr>
              <a:t>In each ward, Census Output Areas (COAs) were ranked by the Index of Multiple Deprivation (IMD). COAs were then selected at random as sampling points. The number of sampling points selected was proportional to the interviewing target for each ward. All addresses for each COA sampling point were made available to interviewers, with a target of 10 interviews set per sampling point.</a:t>
            </a:r>
          </a:p>
          <a:p>
            <a:pPr>
              <a:lnSpc>
                <a:spcPct val="107000"/>
              </a:lnSpc>
              <a:spcAft>
                <a:spcPts val="800"/>
              </a:spcAft>
            </a:pPr>
            <a:r>
              <a:rPr lang="en-GB" sz="1600">
                <a:solidFill>
                  <a:srgbClr val="1E5A71"/>
                </a:solidFill>
                <a:latin typeface="Raleway" panose="020B0503030101060003"/>
                <a:cs typeface="Calibri"/>
              </a:rPr>
              <a:t>For this survey, ward-level quotas were set by age and gender to ensure that the sample reflected the characteristics of the borough’s population. Quotas were set using Census 2021 data.</a:t>
            </a:r>
          </a:p>
          <a:p>
            <a:pPr>
              <a:lnSpc>
                <a:spcPct val="107000"/>
              </a:lnSpc>
              <a:spcAft>
                <a:spcPts val="800"/>
              </a:spcAft>
            </a:pPr>
            <a:r>
              <a:rPr lang="en-GB" sz="1600">
                <a:solidFill>
                  <a:srgbClr val="1E5A71"/>
                </a:solidFill>
                <a:latin typeface="Raleway" panose="020B0503030101060003"/>
                <a:cs typeface="Calibri"/>
              </a:rPr>
              <a:t>Quotas were set by gender, age, work status and ethnicity at the ward and local authority level to ensure a representative spread by demographic profile.</a:t>
            </a:r>
          </a:p>
          <a:p>
            <a:pPr>
              <a:lnSpc>
                <a:spcPct val="107000"/>
              </a:lnSpc>
              <a:spcAft>
                <a:spcPts val="800"/>
              </a:spcAft>
            </a:pPr>
            <a:r>
              <a:rPr lang="en-GB" sz="1600">
                <a:solidFill>
                  <a:srgbClr val="1E5A71"/>
                </a:solidFill>
                <a:latin typeface="Raleway" panose="020B0503030101060003"/>
                <a:cs typeface="Calibri"/>
              </a:rPr>
              <a:t>The survey included a screening question to ensure only residents who have lived in the Borough for at least 6 months were interviewed.</a:t>
            </a:r>
          </a:p>
          <a:p>
            <a:pPr>
              <a:lnSpc>
                <a:spcPct val="107000"/>
              </a:lnSpc>
              <a:spcAft>
                <a:spcPts val="800"/>
              </a:spcAft>
            </a:pPr>
            <a:r>
              <a:rPr lang="en-GB" sz="1600">
                <a:solidFill>
                  <a:srgbClr val="1E5A71"/>
                </a:solidFill>
                <a:latin typeface="Raleway" panose="020B0503030101060003"/>
                <a:cs typeface="Calibri"/>
              </a:rPr>
              <a:t>The contractor had interviewers who spoke languages other than English in order to reach members of the diverse communities in Tower Hamlets.</a:t>
            </a:r>
          </a:p>
          <a:p>
            <a:pPr>
              <a:lnSpc>
                <a:spcPct val="107000"/>
              </a:lnSpc>
              <a:spcAft>
                <a:spcPts val="800"/>
              </a:spcAft>
            </a:pPr>
            <a:r>
              <a:rPr lang="en-GB" sz="1600">
                <a:solidFill>
                  <a:srgbClr val="1E5A71"/>
                </a:solidFill>
                <a:latin typeface="Raleway" panose="020B0503030101060003"/>
                <a:cs typeface="Calibri"/>
              </a:rPr>
              <a:t>Figures throughout may not sum to 100% due to rounding.</a:t>
            </a:r>
          </a:p>
        </p:txBody>
      </p:sp>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a:solidFill>
                  <a:prstClr val="black">
                    <a:tint val="75000"/>
                  </a:prstClr>
                </a:solidFill>
                <a:latin typeface="Calibri" panose="020F0502020204030204"/>
              </a:rPr>
              <a:pPr/>
              <a:t>35</a:t>
            </a:fld>
            <a:endParaRPr lang="en-GB">
              <a:solidFill>
                <a:srgbClr val="1E5A71"/>
              </a:solidFill>
              <a:latin typeface="Raleway" pitchFamily="2" charset="0"/>
            </a:endParaRPr>
          </a:p>
        </p:txBody>
      </p:sp>
    </p:spTree>
    <p:extLst>
      <p:ext uri="{BB962C8B-B14F-4D97-AF65-F5344CB8AC3E}">
        <p14:creationId xmlns:p14="http://schemas.microsoft.com/office/powerpoint/2010/main" val="29163521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1560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b="1">
                <a:solidFill>
                  <a:srgbClr val="4CC9CF"/>
                </a:solidFill>
                <a:latin typeface="Raleway" panose="020B0503030101060003" pitchFamily="34" charset="0"/>
                <a:cs typeface="Arial" panose="020B0604020202020204" pitchFamily="34" charset="0"/>
              </a:rPr>
              <a:t>Tower Hamlets Annual Residents’ Survey 2025 results</a:t>
            </a:r>
            <a:endParaRPr lang="en-US" sz="1400" b="1">
              <a:solidFill>
                <a:srgbClr val="4CC9CF"/>
              </a:solidFill>
              <a:latin typeface="Raleway" panose="020B0503030101060003"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3900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1600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3900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1600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7906" y="438639"/>
            <a:ext cx="964349" cy="807775"/>
          </a:xfrm>
          <a:prstGeom prst="rect">
            <a:avLst/>
          </a:prstGeom>
        </p:spPr>
      </p:pic>
      <p:sp>
        <p:nvSpPr>
          <p:cNvPr id="8" name="Title 1">
            <a:extLst>
              <a:ext uri="{FF2B5EF4-FFF2-40B4-BE49-F238E27FC236}">
                <a16:creationId xmlns:a16="http://schemas.microsoft.com/office/drawing/2014/main" id="{C87EE1D6-FC67-441A-B62B-A0C62B21AC94}"/>
              </a:ext>
            </a:extLst>
          </p:cNvPr>
          <p:cNvSpPr txBox="1">
            <a:spLocks noGrp="1"/>
          </p:cNvSpPr>
          <p:nvPr>
            <p:ph type="title" idx="4294967295"/>
          </p:nvPr>
        </p:nvSpPr>
        <p:spPr>
          <a:xfrm>
            <a:off x="3900172" y="479654"/>
            <a:ext cx="6659562" cy="676275"/>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2800" b="1">
                <a:solidFill>
                  <a:srgbClr val="319B31"/>
                </a:solidFill>
                <a:latin typeface="Raleway" panose="020B0503030101060003" pitchFamily="34" charset="0"/>
                <a:cs typeface="Arial" panose="020B0604020202020204" pitchFamily="34" charset="0"/>
              </a:rPr>
              <a:t>Methodology 3</a:t>
            </a:r>
          </a:p>
          <a:p>
            <a:pPr defTabSz="742969">
              <a:defRPr/>
            </a:pPr>
            <a:endParaRPr lang="en-GB" sz="1600">
              <a:solidFill>
                <a:srgbClr val="319B31"/>
              </a:solidFill>
              <a:latin typeface="Raleway" panose="020B0503030101060003" pitchFamily="34" charset="0"/>
              <a:cs typeface="Arial" panose="020B0604020202020204" pitchFamily="34" charset="0"/>
            </a:endParaRPr>
          </a:p>
        </p:txBody>
      </p:sp>
      <p:sp>
        <p:nvSpPr>
          <p:cNvPr id="16" name="Content Placeholder 2">
            <a:extLst>
              <a:ext uri="{FF2B5EF4-FFF2-40B4-BE49-F238E27FC236}">
                <a16:creationId xmlns:a16="http://schemas.microsoft.com/office/drawing/2014/main" id="{0DA229B3-2F64-4F9A-8979-189FCAD69A0D}"/>
              </a:ext>
            </a:extLst>
          </p:cNvPr>
          <p:cNvSpPr>
            <a:spLocks noGrp="1"/>
          </p:cNvSpPr>
          <p:nvPr>
            <p:ph idx="4294967295"/>
          </p:nvPr>
        </p:nvSpPr>
        <p:spPr>
          <a:xfrm>
            <a:off x="1600242" y="1375302"/>
            <a:ext cx="9018587" cy="5214083"/>
          </a:xfrm>
        </p:spPr>
        <p:txBody>
          <a:bodyPr vert="horz" wrap="square" lIns="74295" tIns="37148" rIns="74295" bIns="37148" numCol="1" spcCol="252000" rtlCol="0" anchor="t">
            <a:noAutofit/>
          </a:bodyPr>
          <a:lstStyle/>
          <a:p>
            <a:pPr>
              <a:lnSpc>
                <a:spcPct val="107000"/>
              </a:lnSpc>
              <a:spcAft>
                <a:spcPts val="800"/>
              </a:spcAft>
            </a:pPr>
            <a:r>
              <a:rPr lang="en-GB" sz="1600">
                <a:solidFill>
                  <a:srgbClr val="1E5A71"/>
                </a:solidFill>
                <a:latin typeface="Raleway" panose="020B0503030101060003"/>
                <a:cs typeface="Calibri"/>
              </a:rPr>
              <a:t>In total 1,120 interviews were completed. While the application of quotas at ward level ensured a diverse mix of residents were interviewed, the final dataset was weighted. This weighting eliminated the effect of differential response rates by geography and between demographic groups so that the resulting data is fully representative of the borough. The final data was weighted by ward, age and gender, using  2021 Census population data. </a:t>
            </a:r>
          </a:p>
          <a:p>
            <a:pPr>
              <a:lnSpc>
                <a:spcPct val="107000"/>
              </a:lnSpc>
              <a:spcAft>
                <a:spcPts val="800"/>
              </a:spcAft>
            </a:pPr>
            <a:r>
              <a:rPr lang="en-GB" sz="1600">
                <a:solidFill>
                  <a:srgbClr val="1E5A71"/>
                </a:solidFill>
                <a:latin typeface="Raleway" panose="020B0503030101060003"/>
                <a:cs typeface="Calibri"/>
              </a:rPr>
              <a:t>The sample size of 1,120 means that this dataset has a maximum confidence level of +/-3 percentage points at the borough level (at a 95% level of confidence). This means that we can say with 95% confidence that the responses reported will be no more than 3 percentage-points different than if all residents of the borough were interviewed.</a:t>
            </a:r>
          </a:p>
          <a:p>
            <a:pPr>
              <a:lnSpc>
                <a:spcPct val="107000"/>
              </a:lnSpc>
              <a:spcAft>
                <a:spcPts val="800"/>
              </a:spcAft>
            </a:pPr>
            <a:r>
              <a:rPr lang="en-GB" sz="1600">
                <a:solidFill>
                  <a:srgbClr val="1E5A71"/>
                </a:solidFill>
                <a:latin typeface="Raleway" panose="020B0503030101060003"/>
                <a:cs typeface="Calibri"/>
              </a:rPr>
              <a:t>Sub-group analysis i.e., comparing responses from particular resident groups or from specific locations within the borough will have higher confidence intervals.</a:t>
            </a:r>
          </a:p>
          <a:p>
            <a:pPr>
              <a:lnSpc>
                <a:spcPct val="107000"/>
              </a:lnSpc>
              <a:spcAft>
                <a:spcPts val="800"/>
              </a:spcAft>
            </a:pPr>
            <a:r>
              <a:rPr lang="en-GB" sz="1600">
                <a:solidFill>
                  <a:srgbClr val="1E5A71"/>
                </a:solidFill>
                <a:latin typeface="Raleway" panose="020B0503030101060003"/>
                <a:cs typeface="Calibri"/>
              </a:rPr>
              <a:t>Maximum confidence levels for ethnic group have also been calculated. Those who identify to be of white ethnicity have a sample size of 321 (+/- 5 ), those who identify to be of Asian ethnicity have a sample size of 531 (+/- 5) and those who identify to be of Black ethnicity have a sample size of 90 (+/-10). This means that we can say with 95% confidence that the responses reported will be no more than the reported percentage-points (+/-) different than if all residents of that ethnic identity were interviewed.</a:t>
            </a:r>
          </a:p>
          <a:p>
            <a:pPr>
              <a:lnSpc>
                <a:spcPct val="107000"/>
              </a:lnSpc>
              <a:spcAft>
                <a:spcPts val="800"/>
              </a:spcAft>
            </a:pPr>
            <a:endParaRPr lang="en-GB" sz="1600">
              <a:solidFill>
                <a:srgbClr val="1E5A71"/>
              </a:solidFill>
              <a:latin typeface="Raleway" panose="020B0503030101060003"/>
              <a:cs typeface="Calibri"/>
            </a:endParaRPr>
          </a:p>
        </p:txBody>
      </p:sp>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a:solidFill>
                  <a:prstClr val="black">
                    <a:tint val="75000"/>
                  </a:prstClr>
                </a:solidFill>
                <a:latin typeface="Calibri" panose="020F0502020204030204"/>
              </a:rPr>
              <a:pPr/>
              <a:t>36</a:t>
            </a:fld>
            <a:endParaRPr lang="en-GB">
              <a:solidFill>
                <a:srgbClr val="1E5A71"/>
              </a:solidFill>
              <a:latin typeface="Raleway" pitchFamily="2" charset="0"/>
            </a:endParaRPr>
          </a:p>
        </p:txBody>
      </p:sp>
    </p:spTree>
    <p:extLst>
      <p:ext uri="{BB962C8B-B14F-4D97-AF65-F5344CB8AC3E}">
        <p14:creationId xmlns:p14="http://schemas.microsoft.com/office/powerpoint/2010/main" val="13989153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3900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1600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3900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1600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7906" y="438639"/>
            <a:ext cx="964349" cy="807775"/>
          </a:xfrm>
          <a:prstGeom prst="rect">
            <a:avLst/>
          </a:prstGeom>
        </p:spPr>
      </p:pic>
      <p:sp>
        <p:nvSpPr>
          <p:cNvPr id="2" name="Title 1">
            <a:extLst>
              <a:ext uri="{FF2B5EF4-FFF2-40B4-BE49-F238E27FC236}">
                <a16:creationId xmlns:a16="http://schemas.microsoft.com/office/drawing/2014/main" id="{CC00D170-BFF5-EF51-E212-45042D2D842D}"/>
              </a:ext>
              <a:ext uri="{C183D7F6-B498-43B3-948B-1728B52AA6E4}">
                <adec:decorative xmlns:adec="http://schemas.microsoft.com/office/drawing/2017/decorative" val="1"/>
              </a:ext>
            </a:extLst>
          </p:cNvPr>
          <p:cNvSpPr txBox="1">
            <a:spLocks/>
          </p:cNvSpPr>
          <p:nvPr/>
        </p:nvSpPr>
        <p:spPr>
          <a:xfrm>
            <a:off x="1560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b="1">
                <a:solidFill>
                  <a:srgbClr val="4CC9CF"/>
                </a:solidFill>
                <a:latin typeface="Raleway" panose="020B0503030101060003" pitchFamily="34" charset="0"/>
                <a:cs typeface="Arial" panose="020B0604020202020204" pitchFamily="34" charset="0"/>
              </a:rPr>
              <a:t>Tower Hamlets Annual Residents’ Survey 2025 results</a:t>
            </a:r>
            <a:endParaRPr lang="en-US" sz="1400" b="1">
              <a:solidFill>
                <a:srgbClr val="4CC9CF"/>
              </a:solidFill>
              <a:latin typeface="Raleway" panose="020B0503030101060003" pitchFamily="34" charset="0"/>
              <a:cs typeface="Arial" panose="020B0604020202020204" pitchFamily="34" charset="0"/>
            </a:endParaRPr>
          </a:p>
        </p:txBody>
      </p:sp>
      <p:sp>
        <p:nvSpPr>
          <p:cNvPr id="8" name="Title 1">
            <a:extLst>
              <a:ext uri="{FF2B5EF4-FFF2-40B4-BE49-F238E27FC236}">
                <a16:creationId xmlns:a16="http://schemas.microsoft.com/office/drawing/2014/main" id="{C87EE1D6-FC67-441A-B62B-A0C62B21AC94}"/>
              </a:ext>
              <a:ext uri="{C183D7F6-B498-43B3-948B-1728B52AA6E4}">
                <adec:decorative xmlns:adec="http://schemas.microsoft.com/office/drawing/2017/decorative" val="0"/>
              </a:ext>
            </a:extLst>
          </p:cNvPr>
          <p:cNvSpPr txBox="1">
            <a:spLocks noGrp="1"/>
          </p:cNvSpPr>
          <p:nvPr>
            <p:ph type="title"/>
          </p:nvPr>
        </p:nvSpPr>
        <p:spPr>
          <a:xfrm>
            <a:off x="3848200" y="528770"/>
            <a:ext cx="5799252" cy="656316"/>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4000" b="1">
                <a:solidFill>
                  <a:srgbClr val="319B31"/>
                </a:solidFill>
                <a:latin typeface="Raleway" panose="020B0503030101060003" pitchFamily="34" charset="0"/>
                <a:cs typeface="Arial" panose="020B0604020202020204" pitchFamily="34" charset="0"/>
              </a:rPr>
              <a:t>Sample profile</a:t>
            </a:r>
            <a:endParaRPr lang="en-GB" sz="4000">
              <a:solidFill>
                <a:srgbClr val="319B31"/>
              </a:solidFill>
              <a:latin typeface="Raleway" panose="020B0503030101060003"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AD977D9B-B3B9-41A2-B3B3-E2EF1AA392B2}"/>
              </a:ext>
              <a:ext uri="{C183D7F6-B498-43B3-948B-1728B52AA6E4}">
                <adec:decorative xmlns:adec="http://schemas.microsoft.com/office/drawing/2017/decorative" val="0"/>
              </a:ext>
            </a:extLst>
          </p:cNvPr>
          <p:cNvSpPr txBox="1">
            <a:spLocks/>
          </p:cNvSpPr>
          <p:nvPr/>
        </p:nvSpPr>
        <p:spPr>
          <a:xfrm>
            <a:off x="1627983" y="1330239"/>
            <a:ext cx="9018587" cy="4789207"/>
          </a:xfrm>
          <a:prstGeom prst="rect">
            <a:avLst/>
          </a:prstGeom>
        </p:spPr>
        <p:txBody>
          <a:bodyPr vert="horz" wrap="square" lIns="74295" tIns="37148" rIns="74295" bIns="37148" numCol="1" spcCol="252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200">
                <a:solidFill>
                  <a:srgbClr val="1E5A71"/>
                </a:solidFill>
                <a:latin typeface="Raleway" panose="020B0503030101060003"/>
                <a:cs typeface="Calibri" panose="020F0502020204030204" pitchFamily="34" charset="0"/>
              </a:rPr>
              <a:t>The survey covers four broad areas</a:t>
            </a:r>
          </a:p>
          <a:p>
            <a:pPr marL="457200" indent="-457200">
              <a:lnSpc>
                <a:spcPct val="100000"/>
              </a:lnSpc>
              <a:buFont typeface="+mj-lt"/>
              <a:buAutoNum type="arabicPeriod"/>
            </a:pPr>
            <a:r>
              <a:rPr lang="en-US" sz="2200">
                <a:solidFill>
                  <a:srgbClr val="1E5A71"/>
                </a:solidFill>
                <a:latin typeface="Raleway" panose="020B0503030101060003"/>
                <a:cs typeface="Calibri" panose="020F0502020204030204" pitchFamily="34" charset="0"/>
              </a:rPr>
              <a:t>Residents' views of the council</a:t>
            </a:r>
          </a:p>
          <a:p>
            <a:pPr marL="457200" indent="-457200">
              <a:lnSpc>
                <a:spcPct val="100000"/>
              </a:lnSpc>
              <a:buFont typeface="+mj-lt"/>
              <a:buAutoNum type="arabicPeriod"/>
            </a:pPr>
            <a:r>
              <a:rPr lang="en-US" sz="2200">
                <a:solidFill>
                  <a:srgbClr val="1E5A71"/>
                </a:solidFill>
                <a:latin typeface="Raleway" panose="020B0503030101060003"/>
                <a:cs typeface="Calibri" panose="020F0502020204030204" pitchFamily="34" charset="0"/>
              </a:rPr>
              <a:t>Residents' views of services</a:t>
            </a:r>
          </a:p>
          <a:p>
            <a:pPr marL="457200" indent="-457200">
              <a:lnSpc>
                <a:spcPct val="100000"/>
              </a:lnSpc>
              <a:buFont typeface="+mj-lt"/>
              <a:buAutoNum type="arabicPeriod"/>
            </a:pPr>
            <a:r>
              <a:rPr lang="en-US" sz="2200">
                <a:solidFill>
                  <a:srgbClr val="1E5A71"/>
                </a:solidFill>
                <a:latin typeface="Raleway" panose="020B0503030101060003"/>
                <a:cs typeface="Calibri" panose="020F0502020204030204" pitchFamily="34" charset="0"/>
              </a:rPr>
              <a:t>Residents’ views of the borough as a place to live</a:t>
            </a:r>
          </a:p>
          <a:p>
            <a:pPr marL="457200" indent="-457200">
              <a:lnSpc>
                <a:spcPct val="100000"/>
              </a:lnSpc>
              <a:buFont typeface="+mj-lt"/>
              <a:buAutoNum type="arabicPeriod"/>
            </a:pPr>
            <a:r>
              <a:rPr lang="en-US" sz="2200">
                <a:solidFill>
                  <a:srgbClr val="1E5A71"/>
                </a:solidFill>
                <a:latin typeface="Raleway" panose="020B0503030101060003"/>
                <a:cs typeface="Calibri" panose="020F0502020204030204" pitchFamily="34" charset="0"/>
              </a:rPr>
              <a:t>Residents’ personal situation and personal concerns. </a:t>
            </a:r>
            <a:r>
              <a:rPr lang="en-US" sz="2200">
                <a:solidFill>
                  <a:srgbClr val="FFFFFF"/>
                </a:solidFill>
                <a:latin typeface="Raleway" panose="020B0503030101060003"/>
                <a:ea typeface="Calibri" panose="020F0502020204030204" pitchFamily="34" charset="0"/>
                <a:cs typeface="Calibri" panose="020F0502020204030204" pitchFamily="34" charset="0"/>
              </a:rPr>
              <a:t>c</a:t>
            </a: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marL="457200" indent="-457200">
              <a:lnSpc>
                <a:spcPct val="100000"/>
              </a:lnSpc>
              <a:buFont typeface="+mj-lt"/>
              <a:buAutoNum type="arabicPeriod"/>
            </a:pP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marL="0" indent="0">
              <a:lnSpc>
                <a:spcPct val="100000"/>
              </a:lnSpc>
              <a:buNone/>
            </a:pPr>
            <a:r>
              <a:rPr lang="en-US" sz="2200">
                <a:solidFill>
                  <a:srgbClr val="1E5A71"/>
                </a:solidFill>
                <a:latin typeface="Raleway" panose="020B0503030101060003"/>
                <a:ea typeface="Calibri" panose="020F0502020204030204" pitchFamily="34" charset="0"/>
                <a:cs typeface="Calibri" panose="020F0502020204030204" pitchFamily="34" charset="0"/>
              </a:rPr>
              <a:t>Additional sections</a:t>
            </a:r>
          </a:p>
          <a:p>
            <a:pPr>
              <a:lnSpc>
                <a:spcPct val="100000"/>
              </a:lnSpc>
            </a:pPr>
            <a:r>
              <a:rPr lang="en-US" sz="2200">
                <a:solidFill>
                  <a:srgbClr val="1E5A71"/>
                </a:solidFill>
                <a:latin typeface="Raleway" panose="020B0503030101060003"/>
                <a:cs typeface="Calibri" panose="020F0502020204030204" pitchFamily="34" charset="0"/>
                <a:hlinkClick r:id="rId4" action="ppaction://hlinksldjump">
                  <a:extLst>
                    <a:ext uri="{A12FA001-AC4F-418D-AE19-62706E023703}">
                      <ahyp:hlinkClr xmlns:ahyp="http://schemas.microsoft.com/office/drawing/2018/hyperlinkcolor" val="tx"/>
                    </a:ext>
                  </a:extLst>
                </a:hlinkClick>
              </a:rPr>
              <a:t>Analysis</a:t>
            </a:r>
            <a:endParaRPr lang="en-US" sz="2200">
              <a:solidFill>
                <a:srgbClr val="1E5A71"/>
              </a:solidFill>
              <a:latin typeface="Raleway" panose="020B0503030101060003"/>
              <a:cs typeface="Calibri" panose="020F0502020204030204" pitchFamily="34" charset="0"/>
            </a:endParaRPr>
          </a:p>
          <a:p>
            <a:pPr>
              <a:lnSpc>
                <a:spcPct val="100000"/>
              </a:lnSpc>
            </a:pPr>
            <a:r>
              <a:rPr lang="en-US" sz="2200">
                <a:solidFill>
                  <a:srgbClr val="1E5A71"/>
                </a:solidFill>
                <a:latin typeface="Raleway" panose="020B0503030101060003"/>
                <a:cs typeface="Calibri" panose="020F0502020204030204" pitchFamily="34" charset="0"/>
                <a:hlinkClick r:id="rId5" action="ppaction://hlinksldjump">
                  <a:extLst>
                    <a:ext uri="{A12FA001-AC4F-418D-AE19-62706E023703}">
                      <ahyp:hlinkClr xmlns:ahyp="http://schemas.microsoft.com/office/drawing/2018/hyperlinkcolor" val="tx"/>
                    </a:ext>
                  </a:extLst>
                </a:hlinkClick>
              </a:rPr>
              <a:t>Methodology</a:t>
            </a:r>
            <a:endParaRPr lang="en-US" sz="2200">
              <a:solidFill>
                <a:srgbClr val="1E5A71"/>
              </a:solidFill>
              <a:latin typeface="Raleway" panose="020B0503030101060003"/>
              <a:cs typeface="Calibri" panose="020F0502020204030204" pitchFamily="34" charset="0"/>
            </a:endParaRPr>
          </a:p>
          <a:p>
            <a:pPr>
              <a:lnSpc>
                <a:spcPct val="100000"/>
              </a:lnSpc>
            </a:pPr>
            <a:r>
              <a:rPr lang="en-US" sz="2200" b="1">
                <a:solidFill>
                  <a:srgbClr val="1E5A71"/>
                </a:solidFill>
                <a:latin typeface="Raleway" panose="020B0503030101060003"/>
                <a:cs typeface="Calibri" panose="020F0502020204030204" pitchFamily="34" charset="0"/>
                <a:hlinkClick r:id="rId6" action="ppaction://hlinksldjump">
                  <a:extLst>
                    <a:ext uri="{A12FA001-AC4F-418D-AE19-62706E023703}">
                      <ahyp:hlinkClr xmlns:ahyp="http://schemas.microsoft.com/office/drawing/2018/hyperlinkcolor" val="tx"/>
                    </a:ext>
                  </a:extLst>
                </a:hlinkClick>
              </a:rPr>
              <a:t>Who we spoke to (sample profile)</a:t>
            </a:r>
            <a:endParaRPr lang="en-US" sz="2200" b="1">
              <a:solidFill>
                <a:srgbClr val="1E5A71"/>
              </a:solidFill>
              <a:latin typeface="Raleway" panose="020B0503030101060003"/>
              <a:cs typeface="Calibri" panose="020F0502020204030204" pitchFamily="34" charset="0"/>
            </a:endParaRPr>
          </a:p>
        </p:txBody>
      </p:sp>
      <p:sp>
        <p:nvSpPr>
          <p:cNvPr id="20" name="Slide Number Placeholder 4">
            <a:extLst>
              <a:ext uri="{FF2B5EF4-FFF2-40B4-BE49-F238E27FC236}">
                <a16:creationId xmlns:a16="http://schemas.microsoft.com/office/drawing/2014/main" id="{F6F9A791-72BF-4CF6-90F2-686B777D2CB7}"/>
              </a:ext>
              <a:ext uri="{C183D7F6-B498-43B3-948B-1728B52AA6E4}">
                <adec:decorative xmlns:adec="http://schemas.microsoft.com/office/drawing/2017/decorative" val="0"/>
              </a:ext>
            </a:extLst>
          </p:cNvPr>
          <p:cNvSpPr>
            <a:spLocks noGrp="1"/>
          </p:cNvSpPr>
          <p:nvPr>
            <p:ph type="sldNum" sz="quarter" idx="12"/>
          </p:nvPr>
        </p:nvSpPr>
        <p:spPr>
          <a:xfrm>
            <a:off x="8139113" y="6356353"/>
            <a:ext cx="2228850" cy="365125"/>
          </a:xfrm>
        </p:spPr>
        <p:txBody>
          <a:bodyPr/>
          <a:lstStyle/>
          <a:p>
            <a:fld id="{36D6C52B-B35D-4819-BB38-B93C26330C57}" type="slidenum">
              <a:rPr lang="en-GB">
                <a:solidFill>
                  <a:srgbClr val="1E5A71"/>
                </a:solidFill>
                <a:latin typeface="Raleway" pitchFamily="2" charset="0"/>
              </a:rPr>
              <a:pPr/>
              <a:t>37</a:t>
            </a:fld>
            <a:endParaRPr lang="en-GB">
              <a:solidFill>
                <a:srgbClr val="1E5A71"/>
              </a:solidFill>
              <a:latin typeface="Raleway" pitchFamily="2" charset="0"/>
            </a:endParaRPr>
          </a:p>
        </p:txBody>
      </p:sp>
    </p:spTree>
    <p:extLst>
      <p:ext uri="{BB962C8B-B14F-4D97-AF65-F5344CB8AC3E}">
        <p14:creationId xmlns:p14="http://schemas.microsoft.com/office/powerpoint/2010/main" val="216521488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1560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b="1">
                <a:solidFill>
                  <a:srgbClr val="4CC9CF"/>
                </a:solidFill>
                <a:latin typeface="Raleway" panose="020B0503030101060003" pitchFamily="34" charset="0"/>
                <a:cs typeface="Arial" panose="020B0604020202020204" pitchFamily="34" charset="0"/>
              </a:rPr>
              <a:t>Tower Hamlets Annual Residents’ Survey 2025 results</a:t>
            </a:r>
            <a:endParaRPr lang="en-US" sz="1400" b="1">
              <a:solidFill>
                <a:srgbClr val="4CC9CF"/>
              </a:solidFill>
              <a:latin typeface="Raleway" panose="020B0503030101060003"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3900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1600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3900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1600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7906" y="438639"/>
            <a:ext cx="964349" cy="807775"/>
          </a:xfrm>
          <a:prstGeom prst="rect">
            <a:avLst/>
          </a:prstGeom>
        </p:spPr>
      </p:pic>
      <p:sp>
        <p:nvSpPr>
          <p:cNvPr id="8" name="Title 1">
            <a:extLst>
              <a:ext uri="{FF2B5EF4-FFF2-40B4-BE49-F238E27FC236}">
                <a16:creationId xmlns:a16="http://schemas.microsoft.com/office/drawing/2014/main" id="{C87EE1D6-FC67-441A-B62B-A0C62B21AC94}"/>
              </a:ext>
            </a:extLst>
          </p:cNvPr>
          <p:cNvSpPr txBox="1">
            <a:spLocks noGrp="1"/>
          </p:cNvSpPr>
          <p:nvPr>
            <p:ph type="title" idx="4294967295"/>
          </p:nvPr>
        </p:nvSpPr>
        <p:spPr>
          <a:xfrm>
            <a:off x="3900172" y="489762"/>
            <a:ext cx="5869592" cy="676275"/>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fontScale="9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2800" b="1">
                <a:solidFill>
                  <a:srgbClr val="319B31"/>
                </a:solidFill>
                <a:latin typeface="Raleway" panose="020B0503030101060003" pitchFamily="34" charset="0"/>
                <a:cs typeface="Arial" panose="020B0604020202020204" pitchFamily="34" charset="0"/>
              </a:rPr>
              <a:t>Who we spoke to: Sample profile 1 of 2</a:t>
            </a:r>
          </a:p>
          <a:p>
            <a:pPr defTabSz="742969">
              <a:defRPr/>
            </a:pPr>
            <a:endParaRPr lang="en-GB" sz="1600">
              <a:solidFill>
                <a:srgbClr val="319B31"/>
              </a:solidFill>
              <a:latin typeface="Raleway" panose="020B0503030101060003" pitchFamily="34" charset="0"/>
              <a:cs typeface="Arial" panose="020B0604020202020204" pitchFamily="34" charset="0"/>
            </a:endParaRPr>
          </a:p>
        </p:txBody>
      </p:sp>
      <p:graphicFrame>
        <p:nvGraphicFramePr>
          <p:cNvPr id="21" name="Table 20" descr="Age">
            <a:extLst>
              <a:ext uri="{FF2B5EF4-FFF2-40B4-BE49-F238E27FC236}">
                <a16:creationId xmlns:a16="http://schemas.microsoft.com/office/drawing/2014/main" id="{F70B8644-D374-D600-3024-CA1FB9B87629}"/>
              </a:ext>
            </a:extLst>
          </p:cNvPr>
          <p:cNvGraphicFramePr>
            <a:graphicFrameLocks noGrp="1"/>
          </p:cNvGraphicFramePr>
          <p:nvPr>
            <p:extLst>
              <p:ext uri="{D42A27DB-BD31-4B8C-83A1-F6EECF244321}">
                <p14:modId xmlns:p14="http://schemas.microsoft.com/office/powerpoint/2010/main" val="3547652099"/>
              </p:ext>
            </p:extLst>
          </p:nvPr>
        </p:nvGraphicFramePr>
        <p:xfrm>
          <a:off x="1399887" y="1409366"/>
          <a:ext cx="1948676" cy="1731645"/>
        </p:xfrm>
        <a:graphic>
          <a:graphicData uri="http://schemas.openxmlformats.org/drawingml/2006/table">
            <a:tbl>
              <a:tblPr firstRow="1"/>
              <a:tblGrid>
                <a:gridCol w="1080000">
                  <a:extLst>
                    <a:ext uri="{9D8B030D-6E8A-4147-A177-3AD203B41FA5}">
                      <a16:colId xmlns:a16="http://schemas.microsoft.com/office/drawing/2014/main" val="434194076"/>
                    </a:ext>
                  </a:extLst>
                </a:gridCol>
                <a:gridCol w="460503">
                  <a:extLst>
                    <a:ext uri="{9D8B030D-6E8A-4147-A177-3AD203B41FA5}">
                      <a16:colId xmlns:a16="http://schemas.microsoft.com/office/drawing/2014/main" val="2211671014"/>
                    </a:ext>
                  </a:extLst>
                </a:gridCol>
                <a:gridCol w="408173">
                  <a:extLst>
                    <a:ext uri="{9D8B030D-6E8A-4147-A177-3AD203B41FA5}">
                      <a16:colId xmlns:a16="http://schemas.microsoft.com/office/drawing/2014/main" val="2283033312"/>
                    </a:ext>
                  </a:extLst>
                </a:gridCol>
              </a:tblGrid>
              <a:tr h="190500">
                <a:tc>
                  <a:txBody>
                    <a:bodyPr/>
                    <a:lstStyle/>
                    <a:p>
                      <a:pPr algn="l" fontAlgn="t"/>
                      <a:r>
                        <a:rPr lang="en-GB" sz="1200" b="1" i="0" u="none" strike="noStrike">
                          <a:solidFill>
                            <a:srgbClr val="1E5A71"/>
                          </a:solidFill>
                          <a:effectLst/>
                          <a:latin typeface="Raleway" pitchFamily="2" charset="0"/>
                        </a:rPr>
                        <a:t>Age</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200" b="1" i="0" u="none" strike="noStrike">
                          <a:solidFill>
                            <a:srgbClr val="1E5A71"/>
                          </a:solidFill>
                          <a:effectLst/>
                          <a:latin typeface="Raleway" pitchFamily="2" charset="0"/>
                        </a:rPr>
                        <a:t>Count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t"/>
                      <a:r>
                        <a:rPr lang="en-GB" sz="1200" b="1" i="0" u="none" strike="noStrike">
                          <a:solidFill>
                            <a:srgbClr val="1E5A71"/>
                          </a:solidFill>
                          <a:effectLst/>
                          <a:latin typeface="Raleway" pitchFamily="2" charset="0"/>
                        </a:rPr>
                        <a:t>%</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6125079"/>
                  </a:ext>
                </a:extLst>
              </a:tr>
              <a:tr h="190500">
                <a:tc>
                  <a:txBody>
                    <a:bodyPr/>
                    <a:lstStyle/>
                    <a:p>
                      <a:pPr algn="l" fontAlgn="t"/>
                      <a:r>
                        <a:rPr lang="en-GB" sz="1200" b="0" i="0" u="none" strike="noStrike">
                          <a:solidFill>
                            <a:srgbClr val="1E5A71"/>
                          </a:solidFill>
                          <a:effectLst/>
                          <a:latin typeface="Raleway" pitchFamily="2" charset="0"/>
                        </a:rPr>
                        <a:t>18 to 24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180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16%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2359707"/>
                  </a:ext>
                </a:extLst>
              </a:tr>
              <a:tr h="190500">
                <a:tc>
                  <a:txBody>
                    <a:bodyPr/>
                    <a:lstStyle/>
                    <a:p>
                      <a:pPr algn="l" fontAlgn="t"/>
                      <a:r>
                        <a:rPr lang="en-GB" sz="1200" b="0" i="0" u="none" strike="noStrike">
                          <a:solidFill>
                            <a:srgbClr val="1E5A71"/>
                          </a:solidFill>
                          <a:effectLst/>
                          <a:latin typeface="Raleway" pitchFamily="2" charset="0"/>
                        </a:rPr>
                        <a:t>25 to 34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343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31%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3667659"/>
                  </a:ext>
                </a:extLst>
              </a:tr>
              <a:tr h="190500">
                <a:tc>
                  <a:txBody>
                    <a:bodyPr/>
                    <a:lstStyle/>
                    <a:p>
                      <a:pPr algn="l" fontAlgn="t"/>
                      <a:r>
                        <a:rPr lang="en-GB" sz="1200" b="0" i="0" u="none" strike="noStrike">
                          <a:solidFill>
                            <a:srgbClr val="1E5A71"/>
                          </a:solidFill>
                          <a:effectLst/>
                          <a:latin typeface="Raleway" pitchFamily="2" charset="0"/>
                        </a:rPr>
                        <a:t>35 to 44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237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21%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85044309"/>
                  </a:ext>
                </a:extLst>
              </a:tr>
              <a:tr h="190500">
                <a:tc>
                  <a:txBody>
                    <a:bodyPr/>
                    <a:lstStyle/>
                    <a:p>
                      <a:pPr algn="l" fontAlgn="t"/>
                      <a:r>
                        <a:rPr lang="en-GB" sz="1200" b="0" i="0" u="none" strike="noStrike">
                          <a:solidFill>
                            <a:srgbClr val="1E5A71"/>
                          </a:solidFill>
                          <a:effectLst/>
                          <a:latin typeface="Raleway" pitchFamily="2" charset="0"/>
                        </a:rPr>
                        <a:t>45 to 54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180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16%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25588892"/>
                  </a:ext>
                </a:extLst>
              </a:tr>
              <a:tr h="190500">
                <a:tc>
                  <a:txBody>
                    <a:bodyPr/>
                    <a:lstStyle/>
                    <a:p>
                      <a:pPr algn="l" fontAlgn="t"/>
                      <a:r>
                        <a:rPr lang="en-GB" sz="1200" b="0" i="0" u="none" strike="noStrike">
                          <a:solidFill>
                            <a:srgbClr val="1E5A71"/>
                          </a:solidFill>
                          <a:effectLst/>
                          <a:latin typeface="Raleway" pitchFamily="2" charset="0"/>
                        </a:rPr>
                        <a:t>55 to 64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73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29577684"/>
                  </a:ext>
                </a:extLst>
              </a:tr>
              <a:tr h="190500">
                <a:tc>
                  <a:txBody>
                    <a:bodyPr/>
                    <a:lstStyle/>
                    <a:p>
                      <a:pPr algn="l" fontAlgn="t"/>
                      <a:r>
                        <a:rPr lang="en-GB" sz="1200" b="0" i="0" u="none" strike="noStrike">
                          <a:solidFill>
                            <a:srgbClr val="1E5A71"/>
                          </a:solidFill>
                          <a:effectLst/>
                          <a:latin typeface="Raleway" pitchFamily="2" charset="0"/>
                        </a:rPr>
                        <a:t>65 to 74</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76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4996779"/>
                  </a:ext>
                </a:extLst>
              </a:tr>
              <a:tr h="190500">
                <a:tc>
                  <a:txBody>
                    <a:bodyPr/>
                    <a:lstStyle/>
                    <a:p>
                      <a:pPr algn="l" fontAlgn="t"/>
                      <a:r>
                        <a:rPr lang="en-GB" sz="1200" b="0" i="0" u="none" strike="noStrike">
                          <a:solidFill>
                            <a:srgbClr val="1E5A71"/>
                          </a:solidFill>
                          <a:effectLst/>
                          <a:latin typeface="Raleway" pitchFamily="2" charset="0"/>
                        </a:rPr>
                        <a:t>75+</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31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26259387"/>
                  </a:ext>
                </a:extLst>
              </a:tr>
              <a:tr h="190500">
                <a:tc>
                  <a:txBody>
                    <a:bodyPr/>
                    <a:lstStyle/>
                    <a:p>
                      <a:pPr algn="l" fontAlgn="t"/>
                      <a:r>
                        <a:rPr lang="en-GB" sz="1200" b="0" i="0" u="none" strike="noStrike">
                          <a:solidFill>
                            <a:srgbClr val="1E5A71"/>
                          </a:solidFill>
                          <a:effectLst/>
                          <a:latin typeface="Raleway" pitchFamily="2" charset="0"/>
                        </a:rPr>
                        <a:t>Grand Total</a:t>
                      </a: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1,120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dirty="0">
                          <a:solidFill>
                            <a:srgbClr val="1E5A71"/>
                          </a:solidFill>
                          <a:effectLst/>
                          <a:latin typeface="Raleway" pitchFamily="2" charset="0"/>
                          <a:ea typeface="+mn-ea"/>
                          <a:cs typeface="+mn-cs"/>
                        </a:rPr>
                        <a:t>100%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1149210"/>
                  </a:ext>
                </a:extLst>
              </a:tr>
            </a:tbl>
          </a:graphicData>
        </a:graphic>
      </p:graphicFrame>
      <p:graphicFrame>
        <p:nvGraphicFramePr>
          <p:cNvPr id="12" name="Table 11" descr="Sex">
            <a:extLst>
              <a:ext uri="{FF2B5EF4-FFF2-40B4-BE49-F238E27FC236}">
                <a16:creationId xmlns:a16="http://schemas.microsoft.com/office/drawing/2014/main" id="{323CAD13-7251-F28E-CD9E-4AC3DE62AE3D}"/>
              </a:ext>
            </a:extLst>
          </p:cNvPr>
          <p:cNvGraphicFramePr>
            <a:graphicFrameLocks noGrp="1"/>
          </p:cNvGraphicFramePr>
          <p:nvPr>
            <p:extLst>
              <p:ext uri="{D42A27DB-BD31-4B8C-83A1-F6EECF244321}">
                <p14:modId xmlns:p14="http://schemas.microsoft.com/office/powerpoint/2010/main" val="2118412321"/>
              </p:ext>
            </p:extLst>
          </p:nvPr>
        </p:nvGraphicFramePr>
        <p:xfrm>
          <a:off x="1216263" y="3272636"/>
          <a:ext cx="2132300" cy="1501140"/>
        </p:xfrm>
        <a:graphic>
          <a:graphicData uri="http://schemas.openxmlformats.org/drawingml/2006/table">
            <a:tbl>
              <a:tblPr firstRow="1"/>
              <a:tblGrid>
                <a:gridCol w="1296000">
                  <a:extLst>
                    <a:ext uri="{9D8B030D-6E8A-4147-A177-3AD203B41FA5}">
                      <a16:colId xmlns:a16="http://schemas.microsoft.com/office/drawing/2014/main" val="1219845254"/>
                    </a:ext>
                  </a:extLst>
                </a:gridCol>
                <a:gridCol w="468000">
                  <a:extLst>
                    <a:ext uri="{9D8B030D-6E8A-4147-A177-3AD203B41FA5}">
                      <a16:colId xmlns:a16="http://schemas.microsoft.com/office/drawing/2014/main" val="4070070594"/>
                    </a:ext>
                  </a:extLst>
                </a:gridCol>
                <a:gridCol w="368300">
                  <a:extLst>
                    <a:ext uri="{9D8B030D-6E8A-4147-A177-3AD203B41FA5}">
                      <a16:colId xmlns:a16="http://schemas.microsoft.com/office/drawing/2014/main" val="669233755"/>
                    </a:ext>
                  </a:extLst>
                </a:gridCol>
              </a:tblGrid>
              <a:tr h="184150">
                <a:tc>
                  <a:txBody>
                    <a:bodyPr/>
                    <a:lstStyle/>
                    <a:p>
                      <a:pPr marL="0" algn="l" defTabSz="914400" rtl="0" eaLnBrk="1" fontAlgn="b" latinLnBrk="0" hangingPunct="1">
                        <a:buNone/>
                      </a:pPr>
                      <a:r>
                        <a:rPr lang="en-GB" sz="1200" b="1" u="none" strike="noStrike" kern="1200">
                          <a:solidFill>
                            <a:srgbClr val="1E5A71"/>
                          </a:solidFill>
                          <a:effectLst/>
                          <a:latin typeface="Raleway" pitchFamily="2" charset="0"/>
                          <a:ea typeface="+mn-ea"/>
                          <a:cs typeface="+mn-cs"/>
                        </a:rPr>
                        <a:t>Sex</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buNone/>
                      </a:pPr>
                      <a:r>
                        <a:rPr lang="en-GB" sz="1200" b="1" u="none" strike="noStrike" kern="1200">
                          <a:solidFill>
                            <a:srgbClr val="1E5A71"/>
                          </a:solidFill>
                          <a:effectLst/>
                          <a:latin typeface="Raleway" pitchFamily="2" charset="0"/>
                          <a:ea typeface="+mn-ea"/>
                          <a:cs typeface="+mn-cs"/>
                        </a:rPr>
                        <a:t>Count</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buNone/>
                      </a:pPr>
                      <a:r>
                        <a:rPr lang="en-GB" sz="1200" b="1" u="none" strike="noStrike" kern="1200">
                          <a:solidFill>
                            <a:srgbClr val="1E5A71"/>
                          </a:solidFill>
                          <a:effectLst/>
                          <a:latin typeface="Raleway" pitchFamily="2" charset="0"/>
                          <a:ea typeface="+mn-ea"/>
                          <a:cs typeface="+mn-cs"/>
                        </a:rPr>
                        <a:t>%</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5226410"/>
                  </a:ext>
                </a:extLst>
              </a:tr>
              <a:tr h="184150">
                <a:tc>
                  <a:txBody>
                    <a:bodyPr/>
                    <a:lstStyle/>
                    <a:p>
                      <a:pPr algn="l" fontAlgn="b">
                        <a:buNone/>
                      </a:pPr>
                      <a:r>
                        <a:rPr lang="en-GB" sz="1200" b="0" u="none" strike="noStrike" kern="1200">
                          <a:solidFill>
                            <a:srgbClr val="1E5A71"/>
                          </a:solidFill>
                          <a:effectLst/>
                          <a:latin typeface="Raleway" pitchFamily="2" charset="0"/>
                          <a:ea typeface="+mn-ea"/>
                          <a:cs typeface="+mn-cs"/>
                        </a:rPr>
                        <a:t>Male</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b="0" u="none" strike="noStrike" kern="1200">
                          <a:solidFill>
                            <a:srgbClr val="1E5A71"/>
                          </a:solidFill>
                          <a:effectLst/>
                          <a:latin typeface="Raleway" pitchFamily="2" charset="0"/>
                          <a:ea typeface="+mn-ea"/>
                          <a:cs typeface="+mn-cs"/>
                        </a:rPr>
                        <a:t>563</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b="0" u="none" strike="noStrike" kern="1200">
                          <a:solidFill>
                            <a:srgbClr val="1E5A71"/>
                          </a:solidFill>
                          <a:effectLst/>
                          <a:latin typeface="Raleway" pitchFamily="2" charset="0"/>
                          <a:ea typeface="+mn-ea"/>
                          <a:cs typeface="+mn-cs"/>
                        </a:rPr>
                        <a:t>50%</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4180437"/>
                  </a:ext>
                </a:extLst>
              </a:tr>
              <a:tr h="184150">
                <a:tc>
                  <a:txBody>
                    <a:bodyPr/>
                    <a:lstStyle/>
                    <a:p>
                      <a:pPr algn="l" fontAlgn="b">
                        <a:buNone/>
                      </a:pPr>
                      <a:r>
                        <a:rPr lang="en-GB" sz="1200" b="0" u="none" strike="noStrike" kern="1200">
                          <a:solidFill>
                            <a:srgbClr val="1E5A71"/>
                          </a:solidFill>
                          <a:effectLst/>
                          <a:latin typeface="Raleway" pitchFamily="2" charset="0"/>
                          <a:ea typeface="+mn-ea"/>
                          <a:cs typeface="+mn-cs"/>
                        </a:rPr>
                        <a:t>Female</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b="0" u="none" strike="noStrike" kern="1200">
                          <a:solidFill>
                            <a:srgbClr val="1E5A71"/>
                          </a:solidFill>
                          <a:effectLst/>
                          <a:latin typeface="Raleway" pitchFamily="2" charset="0"/>
                          <a:ea typeface="+mn-ea"/>
                          <a:cs typeface="+mn-cs"/>
                        </a:rPr>
                        <a:t>553</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b="0" u="none" strike="noStrike" kern="1200">
                          <a:solidFill>
                            <a:srgbClr val="1E5A71"/>
                          </a:solidFill>
                          <a:effectLst/>
                          <a:latin typeface="Raleway" pitchFamily="2" charset="0"/>
                          <a:ea typeface="+mn-ea"/>
                          <a:cs typeface="+mn-cs"/>
                        </a:rPr>
                        <a:t>49%</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49272204"/>
                  </a:ext>
                </a:extLst>
              </a:tr>
              <a:tr h="184150">
                <a:tc>
                  <a:txBody>
                    <a:bodyPr/>
                    <a:lstStyle/>
                    <a:p>
                      <a:pPr algn="l" fontAlgn="b">
                        <a:buNone/>
                      </a:pPr>
                      <a:r>
                        <a:rPr lang="en-GB" sz="1200" b="0" u="none" strike="noStrike" kern="1200">
                          <a:solidFill>
                            <a:srgbClr val="1E5A71"/>
                          </a:solidFill>
                          <a:effectLst/>
                          <a:latin typeface="Raleway" pitchFamily="2" charset="0"/>
                          <a:ea typeface="+mn-ea"/>
                          <a:cs typeface="+mn-cs"/>
                        </a:rPr>
                        <a:t>Prefer not to say</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b="0" u="none" strike="noStrike" kern="1200">
                          <a:solidFill>
                            <a:srgbClr val="1E5A71"/>
                          </a:solidFill>
                          <a:effectLst/>
                          <a:latin typeface="Raleway" pitchFamily="2" charset="0"/>
                          <a:ea typeface="+mn-ea"/>
                          <a:cs typeface="+mn-cs"/>
                        </a:rPr>
                        <a:t>3</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b="0" u="none" strike="noStrike" kern="1200">
                          <a:solidFill>
                            <a:srgbClr val="1E5A71"/>
                          </a:solidFill>
                          <a:effectLst/>
                          <a:latin typeface="Raleway" pitchFamily="2" charset="0"/>
                          <a:ea typeface="+mn-ea"/>
                          <a:cs typeface="+mn-cs"/>
                        </a:rPr>
                        <a:t>0%</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27988313"/>
                  </a:ext>
                </a:extLst>
              </a:tr>
              <a:tr h="184150">
                <a:tc>
                  <a:txBody>
                    <a:bodyPr/>
                    <a:lstStyle/>
                    <a:p>
                      <a:pPr algn="l" fontAlgn="b">
                        <a:buNone/>
                      </a:pPr>
                      <a:r>
                        <a:rPr lang="en-GB" sz="1200" b="0" u="none" strike="noStrike" kern="1200">
                          <a:solidFill>
                            <a:srgbClr val="1E5A71"/>
                          </a:solidFill>
                          <a:effectLst/>
                          <a:latin typeface="Raleway" pitchFamily="2" charset="0"/>
                          <a:ea typeface="+mn-ea"/>
                          <a:cs typeface="+mn-cs"/>
                        </a:rPr>
                        <a:t>Prefer to self-describe</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b="0" u="none" strike="noStrike" kern="1200">
                          <a:solidFill>
                            <a:srgbClr val="1E5A71"/>
                          </a:solidFill>
                          <a:effectLst/>
                          <a:latin typeface="Raleway" pitchFamily="2" charset="0"/>
                          <a:ea typeface="+mn-ea"/>
                          <a:cs typeface="+mn-cs"/>
                        </a:rPr>
                        <a:t>1</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b="0" u="none" strike="noStrike" kern="1200">
                          <a:solidFill>
                            <a:srgbClr val="1E5A71"/>
                          </a:solidFill>
                          <a:effectLst/>
                          <a:latin typeface="Raleway" pitchFamily="2" charset="0"/>
                          <a:ea typeface="+mn-ea"/>
                          <a:cs typeface="+mn-cs"/>
                        </a:rPr>
                        <a:t>0%</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3534767"/>
                  </a:ext>
                </a:extLst>
              </a:tr>
              <a:tr h="184150">
                <a:tc>
                  <a:txBody>
                    <a:bodyPr/>
                    <a:lstStyle/>
                    <a:p>
                      <a:pPr algn="l" fontAlgn="b">
                        <a:buNone/>
                      </a:pPr>
                      <a:r>
                        <a:rPr lang="en-GB" sz="1200" b="0" u="none" strike="noStrike" kern="1200">
                          <a:solidFill>
                            <a:srgbClr val="1E5A71"/>
                          </a:solidFill>
                          <a:effectLst/>
                          <a:latin typeface="Raleway" pitchFamily="2" charset="0"/>
                          <a:ea typeface="+mn-ea"/>
                          <a:cs typeface="+mn-cs"/>
                        </a:rPr>
                        <a:t>Grand Total</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b="0" u="none" strike="noStrike" kern="1200">
                          <a:solidFill>
                            <a:srgbClr val="1E5A71"/>
                          </a:solidFill>
                          <a:effectLst/>
                          <a:latin typeface="Raleway" pitchFamily="2" charset="0"/>
                          <a:ea typeface="+mn-ea"/>
                          <a:cs typeface="+mn-cs"/>
                        </a:rPr>
                        <a:t>1,120</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b="0" u="none" strike="noStrike" kern="1200">
                          <a:solidFill>
                            <a:srgbClr val="1E5A71"/>
                          </a:solidFill>
                          <a:effectLst/>
                          <a:latin typeface="Raleway" pitchFamily="2" charset="0"/>
                          <a:ea typeface="+mn-ea"/>
                          <a:cs typeface="+mn-cs"/>
                        </a:rPr>
                        <a:t>100%</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4723463"/>
                  </a:ext>
                </a:extLst>
              </a:tr>
            </a:tbl>
          </a:graphicData>
        </a:graphic>
      </p:graphicFrame>
      <p:graphicFrame>
        <p:nvGraphicFramePr>
          <p:cNvPr id="7" name="Table 6" descr="Gender">
            <a:extLst>
              <a:ext uri="{FF2B5EF4-FFF2-40B4-BE49-F238E27FC236}">
                <a16:creationId xmlns:a16="http://schemas.microsoft.com/office/drawing/2014/main" id="{00D9A0BD-8BC1-11E2-11DF-528F10707CF6}"/>
              </a:ext>
            </a:extLst>
          </p:cNvPr>
          <p:cNvGraphicFramePr>
            <a:graphicFrameLocks noGrp="1"/>
          </p:cNvGraphicFramePr>
          <p:nvPr>
            <p:extLst>
              <p:ext uri="{D42A27DB-BD31-4B8C-83A1-F6EECF244321}">
                <p14:modId xmlns:p14="http://schemas.microsoft.com/office/powerpoint/2010/main" val="3977281645"/>
              </p:ext>
            </p:extLst>
          </p:nvPr>
        </p:nvGraphicFramePr>
        <p:xfrm>
          <a:off x="1260563" y="4905401"/>
          <a:ext cx="2088000" cy="939800"/>
        </p:xfrm>
        <a:graphic>
          <a:graphicData uri="http://schemas.openxmlformats.org/drawingml/2006/table">
            <a:tbl>
              <a:tblPr firstRow="1"/>
              <a:tblGrid>
                <a:gridCol w="728123">
                  <a:extLst>
                    <a:ext uri="{9D8B030D-6E8A-4147-A177-3AD203B41FA5}">
                      <a16:colId xmlns:a16="http://schemas.microsoft.com/office/drawing/2014/main" val="4093436800"/>
                    </a:ext>
                  </a:extLst>
                </a:gridCol>
                <a:gridCol w="621044">
                  <a:extLst>
                    <a:ext uri="{9D8B030D-6E8A-4147-A177-3AD203B41FA5}">
                      <a16:colId xmlns:a16="http://schemas.microsoft.com/office/drawing/2014/main" val="3157518786"/>
                    </a:ext>
                  </a:extLst>
                </a:gridCol>
                <a:gridCol w="738833">
                  <a:extLst>
                    <a:ext uri="{9D8B030D-6E8A-4147-A177-3AD203B41FA5}">
                      <a16:colId xmlns:a16="http://schemas.microsoft.com/office/drawing/2014/main" val="4009973823"/>
                    </a:ext>
                  </a:extLst>
                </a:gridCol>
              </a:tblGrid>
              <a:tr h="184150">
                <a:tc>
                  <a:txBody>
                    <a:bodyPr/>
                    <a:lstStyle/>
                    <a:p>
                      <a:pPr algn="l" fontAlgn="b">
                        <a:buNone/>
                      </a:pPr>
                      <a:r>
                        <a:rPr lang="en-GB" sz="1200" b="1" u="none" strike="noStrike" kern="1200">
                          <a:solidFill>
                            <a:srgbClr val="1E5A71"/>
                          </a:solidFill>
                          <a:effectLst/>
                          <a:latin typeface="Raleway" pitchFamily="2" charset="0"/>
                          <a:ea typeface="+mn-ea"/>
                          <a:cs typeface="+mn-cs"/>
                        </a:rPr>
                        <a:t>Gender</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b="1" u="none" strike="noStrike" kern="1200">
                          <a:solidFill>
                            <a:srgbClr val="1E5A71"/>
                          </a:solidFill>
                          <a:effectLst/>
                          <a:latin typeface="Raleway" pitchFamily="2" charset="0"/>
                          <a:ea typeface="+mn-ea"/>
                          <a:cs typeface="+mn-cs"/>
                        </a:rPr>
                        <a:t>Count</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b="1" u="none" strike="noStrike" kern="1200">
                          <a:solidFill>
                            <a:srgbClr val="1E5A71"/>
                          </a:solidFill>
                          <a:effectLst/>
                          <a:latin typeface="Raleway" pitchFamily="2" charset="0"/>
                          <a:ea typeface="+mn-ea"/>
                          <a:cs typeface="+mn-cs"/>
                        </a:rPr>
                        <a:t>%</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2180381"/>
                  </a:ext>
                </a:extLst>
              </a:tr>
              <a:tr h="184150">
                <a:tc>
                  <a:txBody>
                    <a:bodyPr/>
                    <a:lstStyle/>
                    <a:p>
                      <a:pPr algn="l" fontAlgn="b">
                        <a:buNone/>
                      </a:pPr>
                      <a:r>
                        <a:rPr lang="en-GB" sz="1200" b="0" u="none" strike="noStrike" kern="1200">
                          <a:solidFill>
                            <a:srgbClr val="1E5A71"/>
                          </a:solidFill>
                          <a:effectLst/>
                          <a:latin typeface="Raleway" pitchFamily="2" charset="0"/>
                          <a:ea typeface="+mn-ea"/>
                          <a:cs typeface="+mn-cs"/>
                        </a:rPr>
                        <a:t>Male</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b="0" u="none" strike="noStrike" kern="1200">
                          <a:solidFill>
                            <a:srgbClr val="1E5A71"/>
                          </a:solidFill>
                          <a:effectLst/>
                          <a:latin typeface="Raleway" pitchFamily="2" charset="0"/>
                          <a:ea typeface="+mn-ea"/>
                          <a:cs typeface="+mn-cs"/>
                        </a:rPr>
                        <a:t>570</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b="0" u="none" strike="noStrike" kern="1200">
                          <a:solidFill>
                            <a:srgbClr val="1E5A71"/>
                          </a:solidFill>
                          <a:effectLst/>
                          <a:latin typeface="Raleway" pitchFamily="2" charset="0"/>
                          <a:ea typeface="+mn-ea"/>
                          <a:cs typeface="+mn-cs"/>
                        </a:rPr>
                        <a:t>51%</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8884973"/>
                  </a:ext>
                </a:extLst>
              </a:tr>
              <a:tr h="184150">
                <a:tc>
                  <a:txBody>
                    <a:bodyPr/>
                    <a:lstStyle/>
                    <a:p>
                      <a:pPr algn="l" fontAlgn="b">
                        <a:buNone/>
                      </a:pPr>
                      <a:r>
                        <a:rPr lang="en-GB" sz="1200" b="0" u="none" strike="noStrike" kern="1200">
                          <a:solidFill>
                            <a:srgbClr val="1E5A71"/>
                          </a:solidFill>
                          <a:effectLst/>
                          <a:latin typeface="Raleway" pitchFamily="2" charset="0"/>
                          <a:ea typeface="+mn-ea"/>
                          <a:cs typeface="+mn-cs"/>
                        </a:rPr>
                        <a:t>Female</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b="0" u="none" strike="noStrike" kern="1200">
                          <a:solidFill>
                            <a:srgbClr val="1E5A71"/>
                          </a:solidFill>
                          <a:effectLst/>
                          <a:latin typeface="Raleway" pitchFamily="2" charset="0"/>
                          <a:ea typeface="+mn-ea"/>
                          <a:cs typeface="+mn-cs"/>
                        </a:rPr>
                        <a:t>550</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b="0" u="none" strike="noStrike" kern="1200">
                          <a:solidFill>
                            <a:srgbClr val="1E5A71"/>
                          </a:solidFill>
                          <a:effectLst/>
                          <a:latin typeface="Raleway" pitchFamily="2" charset="0"/>
                          <a:ea typeface="+mn-ea"/>
                          <a:cs typeface="+mn-cs"/>
                        </a:rPr>
                        <a:t>49%</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96542454"/>
                  </a:ext>
                </a:extLst>
              </a:tr>
              <a:tr h="184150">
                <a:tc>
                  <a:txBody>
                    <a:bodyPr/>
                    <a:lstStyle/>
                    <a:p>
                      <a:pPr algn="l" fontAlgn="b">
                        <a:buNone/>
                      </a:pPr>
                      <a:r>
                        <a:rPr lang="en-GB" sz="1200" b="0" u="none" strike="noStrike" kern="1200">
                          <a:solidFill>
                            <a:srgbClr val="1E5A71"/>
                          </a:solidFill>
                          <a:effectLst/>
                          <a:latin typeface="Raleway" pitchFamily="2" charset="0"/>
                          <a:ea typeface="+mn-ea"/>
                          <a:cs typeface="+mn-cs"/>
                        </a:rPr>
                        <a:t>Grand Total</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b="0" u="none" strike="noStrike" kern="1200">
                          <a:solidFill>
                            <a:srgbClr val="1E5A71"/>
                          </a:solidFill>
                          <a:effectLst/>
                          <a:latin typeface="Raleway" pitchFamily="2" charset="0"/>
                          <a:ea typeface="+mn-ea"/>
                          <a:cs typeface="+mn-cs"/>
                        </a:rPr>
                        <a:t>1,120</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b="0" u="none" strike="noStrike" kern="1200" dirty="0">
                          <a:solidFill>
                            <a:srgbClr val="1E5A71"/>
                          </a:solidFill>
                          <a:effectLst/>
                          <a:latin typeface="Raleway" pitchFamily="2" charset="0"/>
                          <a:ea typeface="+mn-ea"/>
                          <a:cs typeface="+mn-cs"/>
                        </a:rPr>
                        <a:t>100%</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62775835"/>
                  </a:ext>
                </a:extLst>
              </a:tr>
            </a:tbl>
          </a:graphicData>
        </a:graphic>
      </p:graphicFrame>
      <p:graphicFrame>
        <p:nvGraphicFramePr>
          <p:cNvPr id="4" name="Table 3" descr="Ethncity">
            <a:extLst>
              <a:ext uri="{FF2B5EF4-FFF2-40B4-BE49-F238E27FC236}">
                <a16:creationId xmlns:a16="http://schemas.microsoft.com/office/drawing/2014/main" id="{2DC425EE-7DF7-552D-287D-DB3A45DD341E}"/>
              </a:ext>
            </a:extLst>
          </p:cNvPr>
          <p:cNvGraphicFramePr>
            <a:graphicFrameLocks noGrp="1"/>
          </p:cNvGraphicFramePr>
          <p:nvPr>
            <p:extLst>
              <p:ext uri="{D42A27DB-BD31-4B8C-83A1-F6EECF244321}">
                <p14:modId xmlns:p14="http://schemas.microsoft.com/office/powerpoint/2010/main" val="3223621708"/>
              </p:ext>
            </p:extLst>
          </p:nvPr>
        </p:nvGraphicFramePr>
        <p:xfrm>
          <a:off x="3459746" y="1296211"/>
          <a:ext cx="3700900" cy="4535170"/>
        </p:xfrm>
        <a:graphic>
          <a:graphicData uri="http://schemas.openxmlformats.org/drawingml/2006/table">
            <a:tbl>
              <a:tblPr firstRow="1"/>
              <a:tblGrid>
                <a:gridCol w="2088000">
                  <a:extLst>
                    <a:ext uri="{9D8B030D-6E8A-4147-A177-3AD203B41FA5}">
                      <a16:colId xmlns:a16="http://schemas.microsoft.com/office/drawing/2014/main" val="3755572537"/>
                    </a:ext>
                  </a:extLst>
                </a:gridCol>
                <a:gridCol w="736600">
                  <a:extLst>
                    <a:ext uri="{9D8B030D-6E8A-4147-A177-3AD203B41FA5}">
                      <a16:colId xmlns:a16="http://schemas.microsoft.com/office/drawing/2014/main" val="3082976425"/>
                    </a:ext>
                  </a:extLst>
                </a:gridCol>
                <a:gridCol w="876300">
                  <a:extLst>
                    <a:ext uri="{9D8B030D-6E8A-4147-A177-3AD203B41FA5}">
                      <a16:colId xmlns:a16="http://schemas.microsoft.com/office/drawing/2014/main" val="2643288974"/>
                    </a:ext>
                  </a:extLst>
                </a:gridCol>
              </a:tblGrid>
              <a:tr h="184150">
                <a:tc>
                  <a:txBody>
                    <a:bodyPr/>
                    <a:lstStyle/>
                    <a:p>
                      <a:pPr marL="0" algn="l" defTabSz="914400" rtl="0" eaLnBrk="1" fontAlgn="t" latinLnBrk="0" hangingPunct="1">
                        <a:buNone/>
                      </a:pPr>
                      <a:r>
                        <a:rPr lang="en-GB" sz="1200" b="1" i="0" u="none" strike="noStrike" kern="1200">
                          <a:solidFill>
                            <a:srgbClr val="1E5A71"/>
                          </a:solidFill>
                          <a:effectLst/>
                          <a:latin typeface="Raleway" pitchFamily="2" charset="0"/>
                          <a:ea typeface="+mn-ea"/>
                          <a:cs typeface="+mn-cs"/>
                        </a:rPr>
                        <a:t>Ethnicity</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1" i="0" u="none" strike="noStrike" kern="1200">
                          <a:solidFill>
                            <a:srgbClr val="1E5A71"/>
                          </a:solidFill>
                          <a:effectLst/>
                          <a:latin typeface="Raleway" pitchFamily="2" charset="0"/>
                          <a:ea typeface="+mn-ea"/>
                          <a:cs typeface="+mn-cs"/>
                        </a:rPr>
                        <a:t>Count</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1" i="0" u="none" strike="noStrike" kern="1200">
                          <a:solidFill>
                            <a:srgbClr val="1E5A71"/>
                          </a:solidFill>
                          <a:effectLst/>
                          <a:latin typeface="Raleway" pitchFamily="2" charset="0"/>
                          <a:ea typeface="+mn-ea"/>
                          <a:cs typeface="+mn-cs"/>
                        </a:rPr>
                        <a:t>%</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50365884"/>
                  </a:ext>
                </a:extLst>
              </a:tr>
              <a:tr h="184150">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Bangladeshi</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411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37%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62885884"/>
                  </a:ext>
                </a:extLst>
              </a:tr>
              <a:tr h="184150">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British</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321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29%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55260337"/>
                  </a:ext>
                </a:extLst>
              </a:tr>
              <a:tr h="184150">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Any other White background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95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4174924"/>
                  </a:ext>
                </a:extLst>
              </a:tr>
              <a:tr h="184150">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Indian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55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12847434"/>
                  </a:ext>
                </a:extLst>
              </a:tr>
              <a:tr h="184150">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Caribbean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41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05324397"/>
                  </a:ext>
                </a:extLst>
              </a:tr>
              <a:tr h="184150">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African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37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39496626"/>
                  </a:ext>
                </a:extLst>
              </a:tr>
              <a:tr h="184150">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Any other background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24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20534107"/>
                  </a:ext>
                </a:extLst>
              </a:tr>
              <a:tr h="184150">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Any other Asian background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23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23558027"/>
                  </a:ext>
                </a:extLst>
              </a:tr>
              <a:tr h="184150">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Chinese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22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93600813"/>
                  </a:ext>
                </a:extLst>
              </a:tr>
              <a:tr h="184150">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Irish</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14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44276909"/>
                  </a:ext>
                </a:extLst>
              </a:tr>
              <a:tr h="184150">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Somali</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14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71118422"/>
                  </a:ext>
                </a:extLst>
              </a:tr>
              <a:tr h="184150">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Pakistani</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13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52620657"/>
                  </a:ext>
                </a:extLst>
              </a:tr>
              <a:tr h="184150">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Prefer not to say</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10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15548643"/>
                  </a:ext>
                </a:extLst>
              </a:tr>
              <a:tr h="184150">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White and Black Caribbean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8</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7829819"/>
                  </a:ext>
                </a:extLst>
              </a:tr>
              <a:tr h="184150">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Vietnamese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278917"/>
                  </a:ext>
                </a:extLst>
              </a:tr>
              <a:tr h="184150">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White and Asian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37381930"/>
                  </a:ext>
                </a:extLst>
              </a:tr>
              <a:tr h="184150">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Any other Mixed background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21219501"/>
                  </a:ext>
                </a:extLst>
              </a:tr>
              <a:tr h="184150">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Arab</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40275062"/>
                  </a:ext>
                </a:extLst>
              </a:tr>
              <a:tr h="184150">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White and Black African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12375360"/>
                  </a:ext>
                </a:extLst>
              </a:tr>
              <a:tr h="184150">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Any other Black / African / Caribbean background</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09012566"/>
                  </a:ext>
                </a:extLst>
              </a:tr>
              <a:tr h="184150">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Gypsy / Roma</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24797249"/>
                  </a:ext>
                </a:extLst>
              </a:tr>
              <a:tr h="184150">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Grand Total</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a:solidFill>
                            <a:srgbClr val="1E5A71"/>
                          </a:solidFill>
                          <a:effectLst/>
                          <a:latin typeface="Raleway" pitchFamily="2" charset="0"/>
                          <a:ea typeface="+mn-ea"/>
                          <a:cs typeface="+mn-cs"/>
                        </a:rPr>
                        <a:t>1,120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t" latinLnBrk="0" hangingPunct="1">
                        <a:buNone/>
                      </a:pPr>
                      <a:r>
                        <a:rPr lang="en-GB" sz="1200" b="0" i="0" u="none" strike="noStrike" kern="1200" dirty="0">
                          <a:solidFill>
                            <a:srgbClr val="1E5A71"/>
                          </a:solidFill>
                          <a:effectLst/>
                          <a:latin typeface="Raleway" pitchFamily="2" charset="0"/>
                          <a:ea typeface="+mn-ea"/>
                          <a:cs typeface="+mn-cs"/>
                        </a:rPr>
                        <a:t>100%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6819700"/>
                  </a:ext>
                </a:extLst>
              </a:tr>
            </a:tbl>
          </a:graphicData>
        </a:graphic>
      </p:graphicFrame>
      <p:graphicFrame>
        <p:nvGraphicFramePr>
          <p:cNvPr id="22" name="Table 21" descr="Religion or belief">
            <a:extLst>
              <a:ext uri="{FF2B5EF4-FFF2-40B4-BE49-F238E27FC236}">
                <a16:creationId xmlns:a16="http://schemas.microsoft.com/office/drawing/2014/main" id="{918BB185-1BA9-136F-1E5E-9FA9019D6BCA}"/>
              </a:ext>
            </a:extLst>
          </p:cNvPr>
          <p:cNvGraphicFramePr>
            <a:graphicFrameLocks noGrp="1"/>
          </p:cNvGraphicFramePr>
          <p:nvPr>
            <p:extLst>
              <p:ext uri="{D42A27DB-BD31-4B8C-83A1-F6EECF244321}">
                <p14:modId xmlns:p14="http://schemas.microsoft.com/office/powerpoint/2010/main" val="507417869"/>
              </p:ext>
            </p:extLst>
          </p:nvPr>
        </p:nvGraphicFramePr>
        <p:xfrm>
          <a:off x="7347002" y="1309447"/>
          <a:ext cx="3149600" cy="2636520"/>
        </p:xfrm>
        <a:graphic>
          <a:graphicData uri="http://schemas.openxmlformats.org/drawingml/2006/table">
            <a:tbl>
              <a:tblPr firstRow="1">
                <a:tableStyleId>{5C22544A-7EE6-4342-B048-85BDC9FD1C3A}</a:tableStyleId>
              </a:tblPr>
              <a:tblGrid>
                <a:gridCol w="1346200">
                  <a:extLst>
                    <a:ext uri="{9D8B030D-6E8A-4147-A177-3AD203B41FA5}">
                      <a16:colId xmlns:a16="http://schemas.microsoft.com/office/drawing/2014/main" val="602125033"/>
                    </a:ext>
                  </a:extLst>
                </a:gridCol>
                <a:gridCol w="825500">
                  <a:extLst>
                    <a:ext uri="{9D8B030D-6E8A-4147-A177-3AD203B41FA5}">
                      <a16:colId xmlns:a16="http://schemas.microsoft.com/office/drawing/2014/main" val="1232078284"/>
                    </a:ext>
                  </a:extLst>
                </a:gridCol>
                <a:gridCol w="977900">
                  <a:extLst>
                    <a:ext uri="{9D8B030D-6E8A-4147-A177-3AD203B41FA5}">
                      <a16:colId xmlns:a16="http://schemas.microsoft.com/office/drawing/2014/main" val="3399075552"/>
                    </a:ext>
                  </a:extLst>
                </a:gridCol>
              </a:tblGrid>
              <a:tr h="184150">
                <a:tc>
                  <a:txBody>
                    <a:bodyPr/>
                    <a:lstStyle/>
                    <a:p>
                      <a:pPr algn="l" fontAlgn="b">
                        <a:buNone/>
                      </a:pPr>
                      <a:r>
                        <a:rPr lang="en-GB" sz="1200" b="1" i="0" u="none" strike="noStrike" kern="1200">
                          <a:solidFill>
                            <a:srgbClr val="1E5A71"/>
                          </a:solidFill>
                          <a:effectLst/>
                          <a:latin typeface="Raleway" pitchFamily="2" charset="0"/>
                          <a:ea typeface="+mn-ea"/>
                          <a:cs typeface="+mn-cs"/>
                        </a:rPr>
                        <a:t>Religion or belief</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b="1" i="0" u="none" strike="noStrike" kern="1200">
                          <a:solidFill>
                            <a:srgbClr val="1E5A71"/>
                          </a:solidFill>
                          <a:effectLst/>
                          <a:latin typeface="Raleway" pitchFamily="2" charset="0"/>
                          <a:ea typeface="+mn-ea"/>
                          <a:cs typeface="+mn-cs"/>
                        </a:rPr>
                        <a:t>Count</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b="1" i="0" u="none" strike="noStrike" kern="1200">
                          <a:solidFill>
                            <a:srgbClr val="1E5A71"/>
                          </a:solidFill>
                          <a:effectLst/>
                          <a:latin typeface="Raleway" pitchFamily="2" charset="0"/>
                          <a:ea typeface="+mn-ea"/>
                          <a:cs typeface="+mn-cs"/>
                        </a:rPr>
                        <a:t>%</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08230343"/>
                  </a:ext>
                </a:extLst>
              </a:tr>
              <a:tr h="184150">
                <a:tc>
                  <a:txBody>
                    <a:bodyPr/>
                    <a:lstStyle/>
                    <a:p>
                      <a:pPr algn="l" fontAlgn="b">
                        <a:buNone/>
                      </a:pPr>
                      <a:r>
                        <a:rPr lang="en-GB" sz="1200" b="0" i="0" u="none" strike="noStrike" kern="1200">
                          <a:solidFill>
                            <a:srgbClr val="1E5A71"/>
                          </a:solidFill>
                          <a:effectLst/>
                          <a:latin typeface="Raleway" pitchFamily="2" charset="0"/>
                          <a:ea typeface="+mn-ea"/>
                          <a:cs typeface="+mn-cs"/>
                        </a:rPr>
                        <a:t>Muslim</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200" b="0" i="0" u="none" strike="noStrike" kern="1200">
                          <a:solidFill>
                            <a:srgbClr val="1E5A71"/>
                          </a:solidFill>
                          <a:effectLst/>
                          <a:latin typeface="Raleway" pitchFamily="2" charset="0"/>
                          <a:ea typeface="+mn-ea"/>
                          <a:cs typeface="+mn-cs"/>
                        </a:rPr>
                        <a:t>487</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200" b="0" i="0" u="none" strike="noStrike" kern="1200">
                          <a:solidFill>
                            <a:srgbClr val="1E5A71"/>
                          </a:solidFill>
                          <a:effectLst/>
                          <a:latin typeface="Raleway" pitchFamily="2" charset="0"/>
                          <a:ea typeface="+mn-ea"/>
                          <a:cs typeface="+mn-cs"/>
                        </a:rPr>
                        <a:t>43%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02398354"/>
                  </a:ext>
                </a:extLst>
              </a:tr>
              <a:tr h="184150">
                <a:tc>
                  <a:txBody>
                    <a:bodyPr/>
                    <a:lstStyle/>
                    <a:p>
                      <a:pPr algn="l" fontAlgn="b">
                        <a:buNone/>
                      </a:pPr>
                      <a:r>
                        <a:rPr lang="en-GB" sz="1200" b="0" i="0" u="none" strike="noStrike" kern="1200">
                          <a:solidFill>
                            <a:srgbClr val="1E5A71"/>
                          </a:solidFill>
                          <a:effectLst/>
                          <a:latin typeface="Raleway" pitchFamily="2" charset="0"/>
                          <a:ea typeface="+mn-ea"/>
                          <a:cs typeface="+mn-cs"/>
                        </a:rPr>
                        <a:t>No religion or belief</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200" b="0" i="0" u="none" strike="noStrike" kern="1200">
                          <a:solidFill>
                            <a:srgbClr val="1E5A71"/>
                          </a:solidFill>
                          <a:effectLst/>
                          <a:latin typeface="Raleway" pitchFamily="2" charset="0"/>
                          <a:ea typeface="+mn-ea"/>
                          <a:cs typeface="+mn-cs"/>
                        </a:rPr>
                        <a:t>296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200" b="0" i="0" u="none" strike="noStrike" kern="1200">
                          <a:solidFill>
                            <a:srgbClr val="1E5A71"/>
                          </a:solidFill>
                          <a:effectLst/>
                          <a:latin typeface="Raleway" pitchFamily="2" charset="0"/>
                          <a:ea typeface="+mn-ea"/>
                          <a:cs typeface="+mn-cs"/>
                        </a:rPr>
                        <a:t>26%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30252814"/>
                  </a:ext>
                </a:extLst>
              </a:tr>
              <a:tr h="184150">
                <a:tc>
                  <a:txBody>
                    <a:bodyPr/>
                    <a:lstStyle/>
                    <a:p>
                      <a:pPr algn="l" fontAlgn="b">
                        <a:buNone/>
                      </a:pPr>
                      <a:r>
                        <a:rPr lang="en-GB" sz="1200" b="0" i="0" u="none" strike="noStrike" kern="1200">
                          <a:solidFill>
                            <a:srgbClr val="1E5A71"/>
                          </a:solidFill>
                          <a:effectLst/>
                          <a:latin typeface="Raleway" pitchFamily="2" charset="0"/>
                          <a:ea typeface="+mn-ea"/>
                          <a:cs typeface="+mn-cs"/>
                        </a:rPr>
                        <a:t>Christian</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200" b="0" i="0" u="none" strike="noStrike" kern="1200">
                          <a:solidFill>
                            <a:srgbClr val="1E5A71"/>
                          </a:solidFill>
                          <a:effectLst/>
                          <a:latin typeface="Raleway" pitchFamily="2" charset="0"/>
                          <a:ea typeface="+mn-ea"/>
                          <a:cs typeface="+mn-cs"/>
                        </a:rPr>
                        <a:t>235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200" b="0" i="0" u="none" strike="noStrike" kern="1200">
                          <a:solidFill>
                            <a:srgbClr val="1E5A71"/>
                          </a:solidFill>
                          <a:effectLst/>
                          <a:latin typeface="Raleway" pitchFamily="2" charset="0"/>
                          <a:ea typeface="+mn-ea"/>
                          <a:cs typeface="+mn-cs"/>
                        </a:rPr>
                        <a:t>21%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35156840"/>
                  </a:ext>
                </a:extLst>
              </a:tr>
              <a:tr h="184150">
                <a:tc>
                  <a:txBody>
                    <a:bodyPr/>
                    <a:lstStyle/>
                    <a:p>
                      <a:pPr algn="l" fontAlgn="b">
                        <a:buNone/>
                      </a:pPr>
                      <a:r>
                        <a:rPr lang="en-GB" sz="1200" b="0" i="0" u="none" strike="noStrike" kern="1200">
                          <a:solidFill>
                            <a:srgbClr val="1E5A71"/>
                          </a:solidFill>
                          <a:effectLst/>
                          <a:latin typeface="Raleway" pitchFamily="2" charset="0"/>
                          <a:ea typeface="+mn-ea"/>
                          <a:cs typeface="+mn-cs"/>
                        </a:rPr>
                        <a:t>Hindu</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200" b="0" i="0" u="none" strike="noStrike" kern="1200">
                          <a:solidFill>
                            <a:srgbClr val="1E5A71"/>
                          </a:solidFill>
                          <a:effectLst/>
                          <a:latin typeface="Raleway" pitchFamily="2" charset="0"/>
                          <a:ea typeface="+mn-ea"/>
                          <a:cs typeface="+mn-cs"/>
                        </a:rPr>
                        <a:t>33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200" b="0" i="0" u="none" strike="noStrike" kern="1200">
                          <a:solidFill>
                            <a:srgbClr val="1E5A71"/>
                          </a:solidFill>
                          <a:effectLst/>
                          <a:latin typeface="Raleway" pitchFamily="2" charset="0"/>
                          <a:ea typeface="+mn-ea"/>
                          <a:cs typeface="+mn-cs"/>
                        </a:rPr>
                        <a:t>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23079761"/>
                  </a:ext>
                </a:extLst>
              </a:tr>
              <a:tr h="184150">
                <a:tc>
                  <a:txBody>
                    <a:bodyPr/>
                    <a:lstStyle/>
                    <a:p>
                      <a:pPr algn="l" fontAlgn="b">
                        <a:buNone/>
                      </a:pPr>
                      <a:r>
                        <a:rPr lang="en-GB" sz="1200" b="0" i="0" u="none" strike="noStrike" kern="1200">
                          <a:solidFill>
                            <a:srgbClr val="1E5A71"/>
                          </a:solidFill>
                          <a:effectLst/>
                          <a:latin typeface="Raleway" pitchFamily="2" charset="0"/>
                          <a:ea typeface="+mn-ea"/>
                          <a:cs typeface="+mn-cs"/>
                        </a:rPr>
                        <a:t>Prefer not to say</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200" b="0" i="0" u="none" strike="noStrike" kern="1200">
                          <a:solidFill>
                            <a:srgbClr val="1E5A71"/>
                          </a:solidFill>
                          <a:effectLst/>
                          <a:latin typeface="Raleway" pitchFamily="2" charset="0"/>
                          <a:ea typeface="+mn-ea"/>
                          <a:cs typeface="+mn-cs"/>
                        </a:rPr>
                        <a:t>32</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200" b="0" i="0" u="none" strike="noStrike" kern="1200">
                          <a:solidFill>
                            <a:srgbClr val="1E5A71"/>
                          </a:solidFill>
                          <a:effectLst/>
                          <a:latin typeface="Raleway" pitchFamily="2" charset="0"/>
                          <a:ea typeface="+mn-ea"/>
                          <a:cs typeface="+mn-cs"/>
                        </a:rPr>
                        <a:t>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24924744"/>
                  </a:ext>
                </a:extLst>
              </a:tr>
              <a:tr h="184150">
                <a:tc>
                  <a:txBody>
                    <a:bodyPr/>
                    <a:lstStyle/>
                    <a:p>
                      <a:pPr algn="l" fontAlgn="b">
                        <a:buNone/>
                      </a:pPr>
                      <a:r>
                        <a:rPr lang="en-GB" sz="1200" b="0" i="0" u="none" strike="noStrike" kern="1200">
                          <a:solidFill>
                            <a:srgbClr val="1E5A71"/>
                          </a:solidFill>
                          <a:effectLst/>
                          <a:latin typeface="Raleway" pitchFamily="2" charset="0"/>
                          <a:ea typeface="+mn-ea"/>
                          <a:cs typeface="+mn-cs"/>
                        </a:rPr>
                        <a:t>Agnostic</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200" b="0" i="0" u="none" strike="noStrike" kern="1200">
                          <a:solidFill>
                            <a:srgbClr val="1E5A71"/>
                          </a:solidFill>
                          <a:effectLst/>
                          <a:latin typeface="Raleway" pitchFamily="2" charset="0"/>
                          <a:ea typeface="+mn-ea"/>
                          <a:cs typeface="+mn-cs"/>
                        </a:rPr>
                        <a:t>16</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200" b="0" i="0" u="none" strike="noStrike" kern="1200">
                          <a:solidFill>
                            <a:srgbClr val="1E5A71"/>
                          </a:solidFill>
                          <a:effectLst/>
                          <a:latin typeface="Raleway" pitchFamily="2" charset="0"/>
                          <a:ea typeface="+mn-ea"/>
                          <a:cs typeface="+mn-cs"/>
                        </a:rPr>
                        <a:t>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137548"/>
                  </a:ext>
                </a:extLst>
              </a:tr>
              <a:tr h="184150">
                <a:tc>
                  <a:txBody>
                    <a:bodyPr/>
                    <a:lstStyle/>
                    <a:p>
                      <a:pPr algn="l" fontAlgn="b">
                        <a:buNone/>
                      </a:pPr>
                      <a:r>
                        <a:rPr lang="en-GB" sz="1200" b="0" i="0" u="none" strike="noStrike" kern="1200">
                          <a:solidFill>
                            <a:srgbClr val="1E5A71"/>
                          </a:solidFill>
                          <a:effectLst/>
                          <a:latin typeface="Raleway" pitchFamily="2" charset="0"/>
                          <a:ea typeface="+mn-ea"/>
                          <a:cs typeface="+mn-cs"/>
                        </a:rPr>
                        <a:t>Buddhist</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200" b="0" i="0" u="none" strike="noStrike" kern="1200">
                          <a:solidFill>
                            <a:srgbClr val="1E5A71"/>
                          </a:solidFill>
                          <a:effectLst/>
                          <a:latin typeface="Raleway" pitchFamily="2" charset="0"/>
                          <a:ea typeface="+mn-ea"/>
                          <a:cs typeface="+mn-cs"/>
                        </a:rPr>
                        <a:t>9</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200" b="0" i="0" u="none" strike="noStrike" kern="1200">
                          <a:solidFill>
                            <a:srgbClr val="1E5A71"/>
                          </a:solidFill>
                          <a:effectLst/>
                          <a:latin typeface="Raleway" pitchFamily="2" charset="0"/>
                          <a:ea typeface="+mn-ea"/>
                          <a:cs typeface="+mn-cs"/>
                        </a:rPr>
                        <a:t>1%</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0353388"/>
                  </a:ext>
                </a:extLst>
              </a:tr>
              <a:tr h="184150">
                <a:tc>
                  <a:txBody>
                    <a:bodyPr/>
                    <a:lstStyle/>
                    <a:p>
                      <a:pPr algn="l" fontAlgn="b">
                        <a:buNone/>
                      </a:pPr>
                      <a:r>
                        <a:rPr lang="en-GB" sz="1200" b="0" i="0" u="none" strike="noStrike" kern="1200">
                          <a:solidFill>
                            <a:srgbClr val="1E5A71"/>
                          </a:solidFill>
                          <a:effectLst/>
                          <a:latin typeface="Raleway" pitchFamily="2" charset="0"/>
                          <a:ea typeface="+mn-ea"/>
                          <a:cs typeface="+mn-cs"/>
                        </a:rPr>
                        <a:t>Sikh</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200" b="0" i="0" u="none" strike="noStrike" kern="1200">
                          <a:solidFill>
                            <a:srgbClr val="1E5A71"/>
                          </a:solidFill>
                          <a:effectLst/>
                          <a:latin typeface="Raleway" pitchFamily="2" charset="0"/>
                          <a:ea typeface="+mn-ea"/>
                          <a:cs typeface="+mn-cs"/>
                        </a:rPr>
                        <a:t>5</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200" b="0" i="0" u="none" strike="noStrike" kern="1200">
                          <a:solidFill>
                            <a:srgbClr val="1E5A71"/>
                          </a:solidFill>
                          <a:effectLst/>
                          <a:latin typeface="Raleway" pitchFamily="2" charset="0"/>
                          <a:ea typeface="+mn-ea"/>
                          <a:cs typeface="+mn-cs"/>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476519498"/>
                  </a:ext>
                </a:extLst>
              </a:tr>
              <a:tr h="184150">
                <a:tc>
                  <a:txBody>
                    <a:bodyPr/>
                    <a:lstStyle/>
                    <a:p>
                      <a:pPr algn="l" fontAlgn="b">
                        <a:buNone/>
                      </a:pPr>
                      <a:r>
                        <a:rPr lang="en-GB" sz="1200" b="0" i="0" u="none" strike="noStrike" kern="1200">
                          <a:solidFill>
                            <a:srgbClr val="1E5A71"/>
                          </a:solidFill>
                          <a:effectLst/>
                          <a:latin typeface="Raleway" pitchFamily="2" charset="0"/>
                          <a:ea typeface="+mn-ea"/>
                          <a:cs typeface="+mn-cs"/>
                        </a:rPr>
                        <a:t>Prefer to self-describe</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200" b="0" i="0" u="none" strike="noStrike" kern="1200">
                          <a:solidFill>
                            <a:srgbClr val="1E5A71"/>
                          </a:solidFill>
                          <a:effectLst/>
                          <a:latin typeface="Raleway" pitchFamily="2" charset="0"/>
                          <a:ea typeface="+mn-ea"/>
                          <a:cs typeface="+mn-cs"/>
                        </a:rPr>
                        <a:t>4</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200" b="0" i="0" u="none" strike="noStrike" kern="1200">
                          <a:solidFill>
                            <a:srgbClr val="1E5A71"/>
                          </a:solidFill>
                          <a:effectLst/>
                          <a:latin typeface="Raleway" pitchFamily="2" charset="0"/>
                          <a:ea typeface="+mn-ea"/>
                          <a:cs typeface="+mn-cs"/>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96035832"/>
                  </a:ext>
                </a:extLst>
              </a:tr>
              <a:tr h="184150">
                <a:tc>
                  <a:txBody>
                    <a:bodyPr/>
                    <a:lstStyle/>
                    <a:p>
                      <a:pPr algn="l" fontAlgn="b">
                        <a:buNone/>
                      </a:pPr>
                      <a:r>
                        <a:rPr lang="en-GB" sz="1200" b="0" i="0" u="none" strike="noStrike" kern="1200">
                          <a:solidFill>
                            <a:srgbClr val="1E5A71"/>
                          </a:solidFill>
                          <a:effectLst/>
                          <a:latin typeface="Raleway" pitchFamily="2" charset="0"/>
                          <a:ea typeface="+mn-ea"/>
                          <a:cs typeface="+mn-cs"/>
                        </a:rPr>
                        <a:t>Jewish</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200" b="0" i="0" u="none" strike="noStrike" kern="1200">
                          <a:solidFill>
                            <a:srgbClr val="1E5A71"/>
                          </a:solidFill>
                          <a:effectLst/>
                          <a:latin typeface="Raleway" pitchFamily="2" charset="0"/>
                          <a:ea typeface="+mn-ea"/>
                          <a:cs typeface="+mn-cs"/>
                        </a:rPr>
                        <a:t>3</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200" b="0" i="0" u="none" strike="noStrike" kern="1200">
                          <a:solidFill>
                            <a:srgbClr val="1E5A71"/>
                          </a:solidFill>
                          <a:effectLst/>
                          <a:latin typeface="Raleway" pitchFamily="2" charset="0"/>
                          <a:ea typeface="+mn-ea"/>
                          <a:cs typeface="+mn-cs"/>
                        </a:rPr>
                        <a:t>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9015476"/>
                  </a:ext>
                </a:extLst>
              </a:tr>
              <a:tr h="184150">
                <a:tc>
                  <a:txBody>
                    <a:bodyPr/>
                    <a:lstStyle/>
                    <a:p>
                      <a:pPr algn="l" fontAlgn="b">
                        <a:buNone/>
                      </a:pPr>
                      <a:r>
                        <a:rPr lang="en-GB" sz="1200" b="0" i="0" u="none" strike="noStrike" kern="1200">
                          <a:solidFill>
                            <a:srgbClr val="1E5A71"/>
                          </a:solidFill>
                          <a:effectLst/>
                          <a:latin typeface="Raleway" pitchFamily="2" charset="0"/>
                          <a:ea typeface="+mn-ea"/>
                          <a:cs typeface="+mn-cs"/>
                        </a:rPr>
                        <a:t>Grand Total</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200" b="0" i="0" u="none" strike="noStrike" kern="1200">
                          <a:solidFill>
                            <a:srgbClr val="1E5A71"/>
                          </a:solidFill>
                          <a:effectLst/>
                          <a:latin typeface="Raleway" pitchFamily="2" charset="0"/>
                          <a:ea typeface="+mn-ea"/>
                          <a:cs typeface="+mn-cs"/>
                        </a:rPr>
                        <a:t>1,120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b">
                        <a:buNone/>
                      </a:pPr>
                      <a:r>
                        <a:rPr lang="en-GB" sz="1200" b="0" i="0" u="none" strike="noStrike" kern="1200">
                          <a:solidFill>
                            <a:srgbClr val="1E5A71"/>
                          </a:solidFill>
                          <a:effectLst/>
                          <a:latin typeface="Raleway" pitchFamily="2" charset="0"/>
                          <a:ea typeface="+mn-ea"/>
                          <a:cs typeface="+mn-cs"/>
                        </a:rPr>
                        <a:t>100%</a:t>
                      </a:r>
                    </a:p>
                  </a:txBody>
                  <a:tcPr marL="6350" marR="6350" marT="635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60516460"/>
                  </a:ext>
                </a:extLst>
              </a:tr>
            </a:tbl>
          </a:graphicData>
        </a:graphic>
      </p:graphicFrame>
      <p:graphicFrame>
        <p:nvGraphicFramePr>
          <p:cNvPr id="24" name="Table 23" descr="Main language">
            <a:extLst>
              <a:ext uri="{FF2B5EF4-FFF2-40B4-BE49-F238E27FC236}">
                <a16:creationId xmlns:a16="http://schemas.microsoft.com/office/drawing/2014/main" id="{4DCCCA86-2E4B-D429-B445-2C389F4A1FFF}"/>
              </a:ext>
            </a:extLst>
          </p:cNvPr>
          <p:cNvGraphicFramePr>
            <a:graphicFrameLocks noGrp="1"/>
          </p:cNvGraphicFramePr>
          <p:nvPr>
            <p:extLst>
              <p:ext uri="{D42A27DB-BD31-4B8C-83A1-F6EECF244321}">
                <p14:modId xmlns:p14="http://schemas.microsoft.com/office/powerpoint/2010/main" val="1928332954"/>
              </p:ext>
            </p:extLst>
          </p:nvPr>
        </p:nvGraphicFramePr>
        <p:xfrm>
          <a:off x="7347002" y="4114646"/>
          <a:ext cx="3456000" cy="1318260"/>
        </p:xfrm>
        <a:graphic>
          <a:graphicData uri="http://schemas.openxmlformats.org/drawingml/2006/table">
            <a:tbl>
              <a:tblPr firstRow="1">
                <a:tableStyleId>{5C22544A-7EE6-4342-B048-85BDC9FD1C3A}</a:tableStyleId>
              </a:tblPr>
              <a:tblGrid>
                <a:gridCol w="2448000">
                  <a:extLst>
                    <a:ext uri="{9D8B030D-6E8A-4147-A177-3AD203B41FA5}">
                      <a16:colId xmlns:a16="http://schemas.microsoft.com/office/drawing/2014/main" val="3545322848"/>
                    </a:ext>
                  </a:extLst>
                </a:gridCol>
                <a:gridCol w="540000">
                  <a:extLst>
                    <a:ext uri="{9D8B030D-6E8A-4147-A177-3AD203B41FA5}">
                      <a16:colId xmlns:a16="http://schemas.microsoft.com/office/drawing/2014/main" val="1841490000"/>
                    </a:ext>
                  </a:extLst>
                </a:gridCol>
                <a:gridCol w="468000">
                  <a:extLst>
                    <a:ext uri="{9D8B030D-6E8A-4147-A177-3AD203B41FA5}">
                      <a16:colId xmlns:a16="http://schemas.microsoft.com/office/drawing/2014/main" val="4201660654"/>
                    </a:ext>
                  </a:extLst>
                </a:gridCol>
              </a:tblGrid>
              <a:tr h="184150">
                <a:tc>
                  <a:txBody>
                    <a:bodyPr/>
                    <a:lstStyle/>
                    <a:p>
                      <a:pPr algn="l" fontAlgn="b">
                        <a:buNone/>
                      </a:pPr>
                      <a:r>
                        <a:rPr lang="en-GB" sz="1200" b="1" i="0" u="none" strike="noStrike" kern="1200">
                          <a:solidFill>
                            <a:srgbClr val="1E5A71"/>
                          </a:solidFill>
                          <a:effectLst/>
                          <a:latin typeface="Raleway" pitchFamily="2" charset="0"/>
                          <a:ea typeface="+mn-ea"/>
                          <a:cs typeface="+mn-cs"/>
                        </a:rPr>
                        <a:t>What is the main language spoken in the home?</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b="1" i="0" u="none" strike="noStrike" kern="1200">
                          <a:solidFill>
                            <a:srgbClr val="1E5A71"/>
                          </a:solidFill>
                          <a:effectLst/>
                          <a:latin typeface="Raleway" pitchFamily="2" charset="0"/>
                          <a:ea typeface="+mn-ea"/>
                          <a:cs typeface="+mn-cs"/>
                        </a:rPr>
                        <a:t>Count</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b="1" i="0" u="none" strike="noStrike" kern="1200">
                          <a:solidFill>
                            <a:srgbClr val="1E5A71"/>
                          </a:solidFill>
                          <a:effectLst/>
                          <a:latin typeface="Raleway" pitchFamily="2" charset="0"/>
                          <a:ea typeface="+mn-ea"/>
                          <a:cs typeface="+mn-cs"/>
                        </a:rPr>
                        <a:t>%</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38765358"/>
                  </a:ext>
                </a:extLst>
              </a:tr>
              <a:tr h="184150">
                <a:tc>
                  <a:txBody>
                    <a:bodyPr/>
                    <a:lstStyle/>
                    <a:p>
                      <a:pPr algn="l" fontAlgn="b">
                        <a:buNone/>
                      </a:pPr>
                      <a:r>
                        <a:rPr lang="en-GB" sz="1200" b="0" i="0" u="none" strike="noStrike" kern="1200">
                          <a:solidFill>
                            <a:srgbClr val="1E5A71"/>
                          </a:solidFill>
                          <a:effectLst/>
                          <a:latin typeface="Raleway" pitchFamily="2" charset="0"/>
                          <a:ea typeface="+mn-ea"/>
                          <a:cs typeface="+mn-cs"/>
                        </a:rPr>
                        <a:t>English</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b="0" i="0" u="none" strike="noStrike" kern="1200">
                          <a:solidFill>
                            <a:srgbClr val="1E5A71"/>
                          </a:solidFill>
                          <a:effectLst/>
                          <a:latin typeface="Raleway" pitchFamily="2" charset="0"/>
                          <a:ea typeface="+mn-ea"/>
                          <a:cs typeface="+mn-cs"/>
                        </a:rPr>
                        <a:t>637</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b="0" i="0" u="none" strike="noStrike" kern="1200">
                          <a:solidFill>
                            <a:srgbClr val="1E5A71"/>
                          </a:solidFill>
                          <a:effectLst/>
                          <a:latin typeface="Raleway" pitchFamily="2" charset="0"/>
                          <a:ea typeface="+mn-ea"/>
                          <a:cs typeface="+mn-cs"/>
                        </a:rPr>
                        <a:t>57%</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12351659"/>
                  </a:ext>
                </a:extLst>
              </a:tr>
              <a:tr h="184150">
                <a:tc>
                  <a:txBody>
                    <a:bodyPr/>
                    <a:lstStyle/>
                    <a:p>
                      <a:pPr algn="l" fontAlgn="b">
                        <a:buNone/>
                      </a:pPr>
                      <a:r>
                        <a:rPr lang="en-GB" sz="1200" b="0" i="0" u="none" strike="noStrike" kern="1200">
                          <a:solidFill>
                            <a:srgbClr val="1E5A71"/>
                          </a:solidFill>
                          <a:effectLst/>
                          <a:latin typeface="Raleway" pitchFamily="2" charset="0"/>
                          <a:ea typeface="+mn-ea"/>
                          <a:cs typeface="+mn-cs"/>
                        </a:rPr>
                        <a:t>Bengali (Shuddo / Shyleti / Other)</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b="0" i="0" u="none" strike="noStrike" kern="1200">
                          <a:solidFill>
                            <a:srgbClr val="1E5A71"/>
                          </a:solidFill>
                          <a:effectLst/>
                          <a:latin typeface="Raleway" pitchFamily="2" charset="0"/>
                          <a:ea typeface="+mn-ea"/>
                          <a:cs typeface="+mn-cs"/>
                        </a:rPr>
                        <a:t>356</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b="0" i="0" u="none" strike="noStrike" kern="1200">
                          <a:solidFill>
                            <a:srgbClr val="1E5A71"/>
                          </a:solidFill>
                          <a:effectLst/>
                          <a:latin typeface="Raleway" pitchFamily="2" charset="0"/>
                          <a:ea typeface="+mn-ea"/>
                          <a:cs typeface="+mn-cs"/>
                        </a:rPr>
                        <a:t>32%</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58589633"/>
                  </a:ext>
                </a:extLst>
              </a:tr>
              <a:tr h="184150">
                <a:tc>
                  <a:txBody>
                    <a:bodyPr/>
                    <a:lstStyle/>
                    <a:p>
                      <a:pPr algn="l" fontAlgn="b">
                        <a:buNone/>
                      </a:pPr>
                      <a:r>
                        <a:rPr lang="en-GB" sz="1200" b="0" i="0" u="none" strike="noStrike" kern="1200">
                          <a:solidFill>
                            <a:srgbClr val="1E5A71"/>
                          </a:solidFill>
                          <a:effectLst/>
                          <a:latin typeface="Raleway" pitchFamily="2" charset="0"/>
                          <a:ea typeface="+mn-ea"/>
                          <a:cs typeface="+mn-cs"/>
                        </a:rPr>
                        <a:t>Other</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b="0" i="0" u="none" strike="noStrike" kern="1200">
                          <a:solidFill>
                            <a:srgbClr val="1E5A71"/>
                          </a:solidFill>
                          <a:effectLst/>
                          <a:latin typeface="Raleway" pitchFamily="2" charset="0"/>
                          <a:ea typeface="+mn-ea"/>
                          <a:cs typeface="+mn-cs"/>
                        </a:rPr>
                        <a:t>112</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b="0" i="0" u="none" strike="noStrike" kern="1200">
                          <a:solidFill>
                            <a:srgbClr val="1E5A71"/>
                          </a:solidFill>
                          <a:effectLst/>
                          <a:latin typeface="Raleway" pitchFamily="2" charset="0"/>
                          <a:ea typeface="+mn-ea"/>
                          <a:cs typeface="+mn-cs"/>
                        </a:rPr>
                        <a:t>10%</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17395428"/>
                  </a:ext>
                </a:extLst>
              </a:tr>
              <a:tr h="184150">
                <a:tc>
                  <a:txBody>
                    <a:bodyPr/>
                    <a:lstStyle/>
                    <a:p>
                      <a:pPr algn="l" fontAlgn="b">
                        <a:buNone/>
                      </a:pPr>
                      <a:r>
                        <a:rPr lang="en-GB" sz="1200" b="0" i="0" u="none" strike="noStrike" kern="1200">
                          <a:solidFill>
                            <a:srgbClr val="1E5A71"/>
                          </a:solidFill>
                          <a:effectLst/>
                          <a:latin typeface="Raleway" pitchFamily="2" charset="0"/>
                          <a:ea typeface="+mn-ea"/>
                          <a:cs typeface="+mn-cs"/>
                        </a:rPr>
                        <a:t>Somali</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b="0" i="0" u="none" strike="noStrike" kern="1200">
                          <a:solidFill>
                            <a:srgbClr val="1E5A71"/>
                          </a:solidFill>
                          <a:effectLst/>
                          <a:latin typeface="Raleway" pitchFamily="2" charset="0"/>
                          <a:ea typeface="+mn-ea"/>
                          <a:cs typeface="+mn-cs"/>
                        </a:rPr>
                        <a:t>15</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b="0" i="0" u="none" strike="noStrike" kern="1200">
                          <a:solidFill>
                            <a:srgbClr val="1E5A71"/>
                          </a:solidFill>
                          <a:effectLst/>
                          <a:latin typeface="Raleway" pitchFamily="2" charset="0"/>
                          <a:ea typeface="+mn-ea"/>
                          <a:cs typeface="+mn-cs"/>
                        </a:rPr>
                        <a:t>1%</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55290189"/>
                  </a:ext>
                </a:extLst>
              </a:tr>
              <a:tr h="184150">
                <a:tc>
                  <a:txBody>
                    <a:bodyPr/>
                    <a:lstStyle/>
                    <a:p>
                      <a:pPr algn="l" fontAlgn="b">
                        <a:buNone/>
                      </a:pPr>
                      <a:r>
                        <a:rPr lang="en-GB" sz="1200" b="0" i="0" u="none" strike="noStrike" kern="1200">
                          <a:solidFill>
                            <a:srgbClr val="1E5A71"/>
                          </a:solidFill>
                          <a:effectLst/>
                          <a:latin typeface="Raleway" pitchFamily="2" charset="0"/>
                          <a:ea typeface="+mn-ea"/>
                          <a:cs typeface="+mn-cs"/>
                        </a:rPr>
                        <a:t>Grand Total</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b="0" i="0" u="none" strike="noStrike" kern="1200">
                          <a:solidFill>
                            <a:srgbClr val="1E5A71"/>
                          </a:solidFill>
                          <a:effectLst/>
                          <a:latin typeface="Raleway" pitchFamily="2" charset="0"/>
                          <a:ea typeface="+mn-ea"/>
                          <a:cs typeface="+mn-cs"/>
                        </a:rPr>
                        <a:t>1,120</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b="0" i="0" u="none" strike="noStrike" kern="1200" dirty="0">
                          <a:solidFill>
                            <a:srgbClr val="1E5A71"/>
                          </a:solidFill>
                          <a:effectLst/>
                          <a:latin typeface="Raleway" pitchFamily="2" charset="0"/>
                          <a:ea typeface="+mn-ea"/>
                          <a:cs typeface="+mn-cs"/>
                        </a:rPr>
                        <a:t>100%</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19546604"/>
                  </a:ext>
                </a:extLst>
              </a:tr>
            </a:tbl>
          </a:graphicData>
        </a:graphic>
      </p:graphicFrame>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a:solidFill>
                  <a:prstClr val="black">
                    <a:tint val="75000"/>
                  </a:prstClr>
                </a:solidFill>
                <a:latin typeface="Calibri" panose="020F0502020204030204"/>
              </a:rPr>
              <a:pPr/>
              <a:t>38</a:t>
            </a:fld>
            <a:endParaRPr lang="en-GB">
              <a:solidFill>
                <a:srgbClr val="1E5A71"/>
              </a:solidFill>
              <a:latin typeface="Raleway" pitchFamily="2" charset="0"/>
            </a:endParaRPr>
          </a:p>
        </p:txBody>
      </p:sp>
    </p:spTree>
    <p:extLst>
      <p:ext uri="{BB962C8B-B14F-4D97-AF65-F5344CB8AC3E}">
        <p14:creationId xmlns:p14="http://schemas.microsoft.com/office/powerpoint/2010/main" val="8742149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1560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b="1">
                <a:solidFill>
                  <a:srgbClr val="4CC9CF"/>
                </a:solidFill>
                <a:latin typeface="Raleway" panose="020B0503030101060003" pitchFamily="34" charset="0"/>
                <a:cs typeface="Arial" panose="020B0604020202020204" pitchFamily="34" charset="0"/>
              </a:rPr>
              <a:t>Tower Hamlets Annual Residents’ Survey 2025 results</a:t>
            </a:r>
            <a:endParaRPr lang="en-US" sz="1400" b="1">
              <a:solidFill>
                <a:srgbClr val="4CC9CF"/>
              </a:solidFill>
              <a:latin typeface="Raleway" panose="020B0503030101060003"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3900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1600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3900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1600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7906" y="438639"/>
            <a:ext cx="964349" cy="807775"/>
          </a:xfrm>
          <a:prstGeom prst="rect">
            <a:avLst/>
          </a:prstGeom>
        </p:spPr>
      </p:pic>
      <p:sp>
        <p:nvSpPr>
          <p:cNvPr id="8" name="Title 1">
            <a:extLst>
              <a:ext uri="{FF2B5EF4-FFF2-40B4-BE49-F238E27FC236}">
                <a16:creationId xmlns:a16="http://schemas.microsoft.com/office/drawing/2014/main" id="{C87EE1D6-FC67-441A-B62B-A0C62B21AC94}"/>
              </a:ext>
            </a:extLst>
          </p:cNvPr>
          <p:cNvSpPr txBox="1">
            <a:spLocks noGrp="1"/>
          </p:cNvSpPr>
          <p:nvPr>
            <p:ph type="title" idx="4294967295"/>
          </p:nvPr>
        </p:nvSpPr>
        <p:spPr>
          <a:xfrm>
            <a:off x="3900172" y="489762"/>
            <a:ext cx="5869592" cy="676275"/>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2800" b="1">
                <a:solidFill>
                  <a:srgbClr val="319B31"/>
                </a:solidFill>
                <a:latin typeface="Raleway" panose="020B0503030101060003" pitchFamily="34" charset="0"/>
                <a:cs typeface="Arial" panose="020B0604020202020204" pitchFamily="34" charset="0"/>
              </a:rPr>
              <a:t>Sample profile 2 of 2</a:t>
            </a:r>
          </a:p>
          <a:p>
            <a:pPr defTabSz="742969">
              <a:defRPr/>
            </a:pPr>
            <a:endParaRPr lang="en-GB" sz="1600">
              <a:solidFill>
                <a:srgbClr val="319B31"/>
              </a:solidFill>
              <a:latin typeface="Raleway" panose="020B0503030101060003" pitchFamily="34" charset="0"/>
              <a:cs typeface="Arial" panose="020B0604020202020204" pitchFamily="34" charset="0"/>
            </a:endParaRPr>
          </a:p>
        </p:txBody>
      </p:sp>
      <p:graphicFrame>
        <p:nvGraphicFramePr>
          <p:cNvPr id="7" name="Table 6" descr="Working status">
            <a:extLst>
              <a:ext uri="{FF2B5EF4-FFF2-40B4-BE49-F238E27FC236}">
                <a16:creationId xmlns:a16="http://schemas.microsoft.com/office/drawing/2014/main" id="{ABC5E807-EE2B-E0A9-7E0B-8943EEC4FBE8}"/>
              </a:ext>
            </a:extLst>
          </p:cNvPr>
          <p:cNvGraphicFramePr>
            <a:graphicFrameLocks noGrp="1"/>
          </p:cNvGraphicFramePr>
          <p:nvPr>
            <p:extLst>
              <p:ext uri="{D42A27DB-BD31-4B8C-83A1-F6EECF244321}">
                <p14:modId xmlns:p14="http://schemas.microsoft.com/office/powerpoint/2010/main" val="2324570689"/>
              </p:ext>
            </p:extLst>
          </p:nvPr>
        </p:nvGraphicFramePr>
        <p:xfrm>
          <a:off x="1371054" y="1298200"/>
          <a:ext cx="3042100" cy="2072005"/>
        </p:xfrm>
        <a:graphic>
          <a:graphicData uri="http://schemas.openxmlformats.org/drawingml/2006/table">
            <a:tbl>
              <a:tblPr firstRow="1">
                <a:tableStyleId>{5C22544A-7EE6-4342-B048-85BDC9FD1C3A}</a:tableStyleId>
              </a:tblPr>
              <a:tblGrid>
                <a:gridCol w="2070100">
                  <a:extLst>
                    <a:ext uri="{9D8B030D-6E8A-4147-A177-3AD203B41FA5}">
                      <a16:colId xmlns:a16="http://schemas.microsoft.com/office/drawing/2014/main" val="24402364"/>
                    </a:ext>
                  </a:extLst>
                </a:gridCol>
                <a:gridCol w="504000">
                  <a:extLst>
                    <a:ext uri="{9D8B030D-6E8A-4147-A177-3AD203B41FA5}">
                      <a16:colId xmlns:a16="http://schemas.microsoft.com/office/drawing/2014/main" val="4166109889"/>
                    </a:ext>
                  </a:extLst>
                </a:gridCol>
                <a:gridCol w="468000">
                  <a:extLst>
                    <a:ext uri="{9D8B030D-6E8A-4147-A177-3AD203B41FA5}">
                      <a16:colId xmlns:a16="http://schemas.microsoft.com/office/drawing/2014/main" val="660596674"/>
                    </a:ext>
                  </a:extLst>
                </a:gridCol>
              </a:tblGrid>
              <a:tr h="184150">
                <a:tc>
                  <a:txBody>
                    <a:bodyPr/>
                    <a:lstStyle/>
                    <a:p>
                      <a:pPr algn="l" fontAlgn="b"/>
                      <a:r>
                        <a:rPr lang="en-GB" sz="1200" b="1" u="none" strike="noStrike">
                          <a:solidFill>
                            <a:srgbClr val="1E5A71"/>
                          </a:solidFill>
                          <a:effectLst/>
                          <a:latin typeface="Raleway" pitchFamily="2" charset="0"/>
                        </a:rPr>
                        <a:t>Working status</a:t>
                      </a:r>
                      <a:endParaRPr lang="en-GB" sz="1200" b="1" i="0" u="none" strike="noStrike">
                        <a:solidFill>
                          <a:srgbClr val="1E5A71"/>
                        </a:solidFill>
                        <a:effectLst/>
                        <a:latin typeface="Raleway"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200" b="1" u="none" strike="noStrike">
                          <a:solidFill>
                            <a:srgbClr val="1E5A71"/>
                          </a:solidFill>
                          <a:effectLst/>
                          <a:latin typeface="Raleway" pitchFamily="2" charset="0"/>
                        </a:rPr>
                        <a:t>Count</a:t>
                      </a:r>
                      <a:endParaRPr lang="en-GB" sz="1200" b="1" i="0" u="none" strike="noStrike">
                        <a:solidFill>
                          <a:srgbClr val="1E5A71"/>
                        </a:solidFill>
                        <a:effectLst/>
                        <a:latin typeface="Raleway"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r>
                        <a:rPr lang="en-GB" sz="1200" b="1" u="none" strike="noStrike">
                          <a:solidFill>
                            <a:srgbClr val="1E5A71"/>
                          </a:solidFill>
                          <a:effectLst/>
                          <a:latin typeface="Raleway" pitchFamily="2" charset="0"/>
                        </a:rPr>
                        <a:t>%</a:t>
                      </a:r>
                      <a:endParaRPr lang="en-GB" sz="1200" b="1" i="0" u="none" strike="noStrike">
                        <a:solidFill>
                          <a:srgbClr val="1E5A71"/>
                        </a:solidFill>
                        <a:effectLst/>
                        <a:latin typeface="Raleway" pitchFamily="2" charset="0"/>
                      </a:endParaRPr>
                    </a:p>
                  </a:txBody>
                  <a:tcPr marL="9525" marR="9525" marT="9525"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5037193"/>
                  </a:ext>
                </a:extLst>
              </a:tr>
              <a:tr h="184150">
                <a:tc>
                  <a:txBody>
                    <a:bodyPr/>
                    <a:lstStyle/>
                    <a:p>
                      <a:pPr marL="0" algn="l" defTabSz="914400" rtl="0" eaLnBrk="1" fontAlgn="b" latinLnBrk="0" hangingPunct="1">
                        <a:buNone/>
                      </a:pPr>
                      <a:r>
                        <a:rPr lang="en-GB" sz="1200" u="none" strike="noStrike" kern="1200">
                          <a:solidFill>
                            <a:srgbClr val="1E5A71"/>
                          </a:solidFill>
                          <a:effectLst/>
                          <a:latin typeface="Raleway" pitchFamily="2" charset="0"/>
                          <a:ea typeface="+mn-ea"/>
                          <a:cs typeface="+mn-cs"/>
                        </a:rPr>
                        <a:t>Working full-time</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buNone/>
                      </a:pPr>
                      <a:r>
                        <a:rPr lang="en-GB" sz="1200" u="none" strike="noStrike" kern="1200">
                          <a:solidFill>
                            <a:srgbClr val="1E5A71"/>
                          </a:solidFill>
                          <a:effectLst/>
                          <a:latin typeface="Raleway" pitchFamily="2" charset="0"/>
                          <a:ea typeface="+mn-ea"/>
                          <a:cs typeface="+mn-cs"/>
                        </a:rPr>
                        <a:t>533</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buNone/>
                      </a:pPr>
                      <a:r>
                        <a:rPr lang="en-GB" sz="1200" u="none" strike="noStrike" kern="1200">
                          <a:solidFill>
                            <a:srgbClr val="1E5A71"/>
                          </a:solidFill>
                          <a:effectLst/>
                          <a:latin typeface="Raleway" pitchFamily="2" charset="0"/>
                          <a:ea typeface="+mn-ea"/>
                          <a:cs typeface="+mn-cs"/>
                        </a:rPr>
                        <a:t>48%</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39418042"/>
                  </a:ext>
                </a:extLst>
              </a:tr>
              <a:tr h="184150">
                <a:tc>
                  <a:txBody>
                    <a:bodyPr/>
                    <a:lstStyle/>
                    <a:p>
                      <a:pPr marL="0" algn="l" defTabSz="914400" rtl="0" eaLnBrk="1" fontAlgn="b" latinLnBrk="0" hangingPunct="1">
                        <a:buNone/>
                      </a:pPr>
                      <a:r>
                        <a:rPr lang="en-GB" sz="1200" u="none" strike="noStrike" kern="1200">
                          <a:solidFill>
                            <a:srgbClr val="1E5A71"/>
                          </a:solidFill>
                          <a:effectLst/>
                          <a:latin typeface="Raleway" pitchFamily="2" charset="0"/>
                          <a:ea typeface="+mn-ea"/>
                          <a:cs typeface="+mn-cs"/>
                        </a:rPr>
                        <a:t>Not working and not seeking work</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buNone/>
                      </a:pPr>
                      <a:r>
                        <a:rPr lang="en-GB" sz="1200" u="none" strike="noStrike" kern="1200">
                          <a:solidFill>
                            <a:srgbClr val="1E5A71"/>
                          </a:solidFill>
                          <a:effectLst/>
                          <a:latin typeface="Raleway" pitchFamily="2" charset="0"/>
                          <a:ea typeface="+mn-ea"/>
                          <a:cs typeface="+mn-cs"/>
                        </a:rPr>
                        <a:t>173</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buNone/>
                      </a:pPr>
                      <a:r>
                        <a:rPr lang="en-GB" sz="1200" u="none" strike="noStrike" kern="1200">
                          <a:solidFill>
                            <a:srgbClr val="1E5A71"/>
                          </a:solidFill>
                          <a:effectLst/>
                          <a:latin typeface="Raleway" pitchFamily="2" charset="0"/>
                          <a:ea typeface="+mn-ea"/>
                          <a:cs typeface="+mn-cs"/>
                        </a:rPr>
                        <a:t>15%</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11956986"/>
                  </a:ext>
                </a:extLst>
              </a:tr>
              <a:tr h="184150">
                <a:tc>
                  <a:txBody>
                    <a:bodyPr/>
                    <a:lstStyle/>
                    <a:p>
                      <a:pPr marL="0" algn="l" defTabSz="914400" rtl="0" eaLnBrk="1" fontAlgn="b" latinLnBrk="0" hangingPunct="1">
                        <a:buNone/>
                      </a:pPr>
                      <a:r>
                        <a:rPr lang="en-GB" sz="1200" u="none" strike="noStrike" kern="1200">
                          <a:solidFill>
                            <a:srgbClr val="1E5A71"/>
                          </a:solidFill>
                          <a:effectLst/>
                          <a:latin typeface="Raleway" pitchFamily="2" charset="0"/>
                          <a:ea typeface="+mn-ea"/>
                          <a:cs typeface="+mn-cs"/>
                        </a:rPr>
                        <a:t>Working part-time</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buNone/>
                      </a:pPr>
                      <a:r>
                        <a:rPr lang="en-GB" sz="1200" u="none" strike="noStrike" kern="1200">
                          <a:solidFill>
                            <a:srgbClr val="1E5A71"/>
                          </a:solidFill>
                          <a:effectLst/>
                          <a:latin typeface="Raleway" pitchFamily="2" charset="0"/>
                          <a:ea typeface="+mn-ea"/>
                          <a:cs typeface="+mn-cs"/>
                        </a:rPr>
                        <a:t>127</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buNone/>
                      </a:pPr>
                      <a:r>
                        <a:rPr lang="en-GB" sz="1200" u="none" strike="noStrike" kern="1200">
                          <a:solidFill>
                            <a:srgbClr val="1E5A71"/>
                          </a:solidFill>
                          <a:effectLst/>
                          <a:latin typeface="Raleway" pitchFamily="2" charset="0"/>
                          <a:ea typeface="+mn-ea"/>
                          <a:cs typeface="+mn-cs"/>
                        </a:rPr>
                        <a:t>11%</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29224784"/>
                  </a:ext>
                </a:extLst>
              </a:tr>
              <a:tr h="184150">
                <a:tc>
                  <a:txBody>
                    <a:bodyPr/>
                    <a:lstStyle/>
                    <a:p>
                      <a:pPr marL="0" algn="l" defTabSz="914400" rtl="0" eaLnBrk="1" fontAlgn="b" latinLnBrk="0" hangingPunct="1">
                        <a:buNone/>
                      </a:pPr>
                      <a:r>
                        <a:rPr lang="en-GB" sz="1200" u="none" strike="noStrike" kern="1200">
                          <a:solidFill>
                            <a:srgbClr val="1E5A71"/>
                          </a:solidFill>
                          <a:effectLst/>
                          <a:latin typeface="Raleway" pitchFamily="2" charset="0"/>
                          <a:ea typeface="+mn-ea"/>
                          <a:cs typeface="+mn-cs"/>
                        </a:rPr>
                        <a:t>Retired</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buNone/>
                      </a:pPr>
                      <a:r>
                        <a:rPr lang="en-GB" sz="1200" u="none" strike="noStrike" kern="1200">
                          <a:solidFill>
                            <a:srgbClr val="1E5A71"/>
                          </a:solidFill>
                          <a:effectLst/>
                          <a:latin typeface="Raleway" pitchFamily="2" charset="0"/>
                          <a:ea typeface="+mn-ea"/>
                          <a:cs typeface="+mn-cs"/>
                        </a:rPr>
                        <a:t>107</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buNone/>
                      </a:pPr>
                      <a:r>
                        <a:rPr lang="en-GB" sz="1200" u="none" strike="noStrike" kern="1200">
                          <a:solidFill>
                            <a:srgbClr val="1E5A71"/>
                          </a:solidFill>
                          <a:effectLst/>
                          <a:latin typeface="Raleway" pitchFamily="2" charset="0"/>
                          <a:ea typeface="+mn-ea"/>
                          <a:cs typeface="+mn-cs"/>
                        </a:rPr>
                        <a:t>10%</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13675339"/>
                  </a:ext>
                </a:extLst>
              </a:tr>
              <a:tr h="184150">
                <a:tc>
                  <a:txBody>
                    <a:bodyPr/>
                    <a:lstStyle/>
                    <a:p>
                      <a:pPr marL="0" algn="l" defTabSz="914400" rtl="0" eaLnBrk="1" fontAlgn="b" latinLnBrk="0" hangingPunct="1">
                        <a:buNone/>
                      </a:pPr>
                      <a:r>
                        <a:rPr lang="en-GB" sz="1200" u="none" strike="noStrike" kern="1200">
                          <a:solidFill>
                            <a:srgbClr val="1E5A71"/>
                          </a:solidFill>
                          <a:effectLst/>
                          <a:latin typeface="Raleway" pitchFamily="2" charset="0"/>
                          <a:ea typeface="+mn-ea"/>
                          <a:cs typeface="+mn-cs"/>
                        </a:rPr>
                        <a:t>Full-time education</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buNone/>
                      </a:pPr>
                      <a:r>
                        <a:rPr lang="en-GB" sz="1200" u="none" strike="noStrike" kern="1200">
                          <a:solidFill>
                            <a:srgbClr val="1E5A71"/>
                          </a:solidFill>
                          <a:effectLst/>
                          <a:latin typeface="Raleway" pitchFamily="2" charset="0"/>
                          <a:ea typeface="+mn-ea"/>
                          <a:cs typeface="+mn-cs"/>
                        </a:rPr>
                        <a:t>92</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buNone/>
                      </a:pPr>
                      <a:r>
                        <a:rPr lang="en-GB" sz="1200" u="none" strike="noStrike" kern="1200">
                          <a:solidFill>
                            <a:srgbClr val="1E5A71"/>
                          </a:solidFill>
                          <a:effectLst/>
                          <a:latin typeface="Raleway" pitchFamily="2" charset="0"/>
                          <a:ea typeface="+mn-ea"/>
                          <a:cs typeface="+mn-cs"/>
                        </a:rPr>
                        <a:t>8%</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77058622"/>
                  </a:ext>
                </a:extLst>
              </a:tr>
              <a:tr h="184150">
                <a:tc>
                  <a:txBody>
                    <a:bodyPr/>
                    <a:lstStyle/>
                    <a:p>
                      <a:pPr marL="0" algn="l" defTabSz="914400" rtl="0" eaLnBrk="1" fontAlgn="b" latinLnBrk="0" hangingPunct="1">
                        <a:buNone/>
                      </a:pPr>
                      <a:r>
                        <a:rPr lang="en-GB" sz="1200" u="none" strike="noStrike" kern="1200">
                          <a:solidFill>
                            <a:srgbClr val="1E5A71"/>
                          </a:solidFill>
                          <a:effectLst/>
                          <a:latin typeface="Raleway" pitchFamily="2" charset="0"/>
                          <a:ea typeface="+mn-ea"/>
                          <a:cs typeface="+mn-cs"/>
                        </a:rPr>
                        <a:t>Not working and seeking work</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buNone/>
                      </a:pPr>
                      <a:r>
                        <a:rPr lang="en-GB" sz="1200" u="none" strike="noStrike" kern="1200">
                          <a:solidFill>
                            <a:srgbClr val="1E5A71"/>
                          </a:solidFill>
                          <a:effectLst/>
                          <a:latin typeface="Raleway" pitchFamily="2" charset="0"/>
                          <a:ea typeface="+mn-ea"/>
                          <a:cs typeface="+mn-cs"/>
                        </a:rPr>
                        <a:t>74</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buNone/>
                      </a:pPr>
                      <a:r>
                        <a:rPr lang="en-GB" sz="1200" u="none" strike="noStrike" kern="1200">
                          <a:solidFill>
                            <a:srgbClr val="1E5A71"/>
                          </a:solidFill>
                          <a:effectLst/>
                          <a:latin typeface="Raleway" pitchFamily="2" charset="0"/>
                          <a:ea typeface="+mn-ea"/>
                          <a:cs typeface="+mn-cs"/>
                        </a:rPr>
                        <a:t>7%</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66025562"/>
                  </a:ext>
                </a:extLst>
              </a:tr>
              <a:tr h="184150">
                <a:tc>
                  <a:txBody>
                    <a:bodyPr/>
                    <a:lstStyle/>
                    <a:p>
                      <a:pPr marL="0" algn="l" defTabSz="914400" rtl="0" eaLnBrk="1" fontAlgn="b" latinLnBrk="0" hangingPunct="1">
                        <a:buNone/>
                      </a:pPr>
                      <a:r>
                        <a:rPr lang="en-GB" sz="1200" u="none" strike="noStrike" kern="1200">
                          <a:solidFill>
                            <a:srgbClr val="1E5A71"/>
                          </a:solidFill>
                          <a:effectLst/>
                          <a:latin typeface="Raleway" pitchFamily="2" charset="0"/>
                          <a:ea typeface="+mn-ea"/>
                          <a:cs typeface="+mn-cs"/>
                        </a:rPr>
                        <a:t>Prefer not to say</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buNone/>
                      </a:pPr>
                      <a:r>
                        <a:rPr lang="en-GB" sz="1200" u="none" strike="noStrike" kern="1200">
                          <a:solidFill>
                            <a:srgbClr val="1E5A71"/>
                          </a:solidFill>
                          <a:effectLst/>
                          <a:latin typeface="Raleway" pitchFamily="2" charset="0"/>
                          <a:ea typeface="+mn-ea"/>
                          <a:cs typeface="+mn-cs"/>
                        </a:rPr>
                        <a:t>14</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buNone/>
                      </a:pPr>
                      <a:r>
                        <a:rPr lang="en-GB" sz="1200" u="none" strike="noStrike" kern="1200">
                          <a:solidFill>
                            <a:srgbClr val="1E5A71"/>
                          </a:solidFill>
                          <a:effectLst/>
                          <a:latin typeface="Raleway" pitchFamily="2" charset="0"/>
                          <a:ea typeface="+mn-ea"/>
                          <a:cs typeface="+mn-cs"/>
                        </a:rPr>
                        <a:t>1%</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52614467"/>
                  </a:ext>
                </a:extLst>
              </a:tr>
              <a:tr h="184150">
                <a:tc>
                  <a:txBody>
                    <a:bodyPr/>
                    <a:lstStyle/>
                    <a:p>
                      <a:pPr marL="0" algn="l" defTabSz="914400" rtl="0" eaLnBrk="1" fontAlgn="b" latinLnBrk="0" hangingPunct="1">
                        <a:buNone/>
                      </a:pPr>
                      <a:r>
                        <a:rPr lang="en-GB" sz="1200" u="none" strike="noStrike" kern="1200">
                          <a:solidFill>
                            <a:srgbClr val="1E5A71"/>
                          </a:solidFill>
                          <a:effectLst/>
                          <a:latin typeface="Raleway" pitchFamily="2" charset="0"/>
                          <a:ea typeface="+mn-ea"/>
                          <a:cs typeface="+mn-cs"/>
                        </a:rPr>
                        <a:t>Grand Total</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buNone/>
                      </a:pPr>
                      <a:r>
                        <a:rPr lang="en-GB" sz="1200" u="none" strike="noStrike" kern="1200">
                          <a:solidFill>
                            <a:srgbClr val="1E5A71"/>
                          </a:solidFill>
                          <a:effectLst/>
                          <a:latin typeface="Raleway" pitchFamily="2" charset="0"/>
                          <a:ea typeface="+mn-ea"/>
                          <a:cs typeface="+mn-cs"/>
                        </a:rPr>
                        <a:t>1,120</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buNone/>
                      </a:pPr>
                      <a:r>
                        <a:rPr lang="en-GB" sz="1200" u="none" strike="noStrike" kern="1200" dirty="0">
                          <a:solidFill>
                            <a:srgbClr val="1E5A71"/>
                          </a:solidFill>
                          <a:effectLst/>
                          <a:latin typeface="Raleway" pitchFamily="2" charset="0"/>
                          <a:ea typeface="+mn-ea"/>
                          <a:cs typeface="+mn-cs"/>
                        </a:rPr>
                        <a:t>100%</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8308717"/>
                  </a:ext>
                </a:extLst>
              </a:tr>
            </a:tbl>
          </a:graphicData>
        </a:graphic>
      </p:graphicFrame>
      <p:graphicFrame>
        <p:nvGraphicFramePr>
          <p:cNvPr id="11" name="Table 10" descr="Grouped ward">
            <a:extLst>
              <a:ext uri="{FF2B5EF4-FFF2-40B4-BE49-F238E27FC236}">
                <a16:creationId xmlns:a16="http://schemas.microsoft.com/office/drawing/2014/main" id="{A2682261-5328-773C-DC7F-38E779713D77}"/>
              </a:ext>
            </a:extLst>
          </p:cNvPr>
          <p:cNvGraphicFramePr>
            <a:graphicFrameLocks noGrp="1"/>
          </p:cNvGraphicFramePr>
          <p:nvPr>
            <p:extLst>
              <p:ext uri="{D42A27DB-BD31-4B8C-83A1-F6EECF244321}">
                <p14:modId xmlns:p14="http://schemas.microsoft.com/office/powerpoint/2010/main" val="835565528"/>
              </p:ext>
            </p:extLst>
          </p:nvPr>
        </p:nvGraphicFramePr>
        <p:xfrm>
          <a:off x="4527170" y="1298200"/>
          <a:ext cx="1988300" cy="1318260"/>
        </p:xfrm>
        <a:graphic>
          <a:graphicData uri="http://schemas.openxmlformats.org/drawingml/2006/table">
            <a:tbl>
              <a:tblPr firstRow="1">
                <a:tableStyleId>{5C22544A-7EE6-4342-B048-85BDC9FD1C3A}</a:tableStyleId>
              </a:tblPr>
              <a:tblGrid>
                <a:gridCol w="1116000">
                  <a:extLst>
                    <a:ext uri="{9D8B030D-6E8A-4147-A177-3AD203B41FA5}">
                      <a16:colId xmlns:a16="http://schemas.microsoft.com/office/drawing/2014/main" val="87245554"/>
                    </a:ext>
                  </a:extLst>
                </a:gridCol>
                <a:gridCol w="504000">
                  <a:extLst>
                    <a:ext uri="{9D8B030D-6E8A-4147-A177-3AD203B41FA5}">
                      <a16:colId xmlns:a16="http://schemas.microsoft.com/office/drawing/2014/main" val="97468215"/>
                    </a:ext>
                  </a:extLst>
                </a:gridCol>
                <a:gridCol w="368300">
                  <a:extLst>
                    <a:ext uri="{9D8B030D-6E8A-4147-A177-3AD203B41FA5}">
                      <a16:colId xmlns:a16="http://schemas.microsoft.com/office/drawing/2014/main" val="1769235360"/>
                    </a:ext>
                  </a:extLst>
                </a:gridCol>
              </a:tblGrid>
              <a:tr h="0">
                <a:tc>
                  <a:txBody>
                    <a:bodyPr/>
                    <a:lstStyle/>
                    <a:p>
                      <a:pPr marL="0" algn="l" defTabSz="914400" rtl="0" eaLnBrk="1" fontAlgn="b" latinLnBrk="0" hangingPunct="1">
                        <a:buNone/>
                      </a:pPr>
                      <a:r>
                        <a:rPr lang="en-GB" sz="1200" b="1" u="none" strike="noStrike" kern="1200">
                          <a:solidFill>
                            <a:srgbClr val="1E5A71"/>
                          </a:solidFill>
                          <a:effectLst/>
                          <a:latin typeface="Raleway" pitchFamily="2" charset="0"/>
                          <a:ea typeface="+mn-ea"/>
                          <a:cs typeface="+mn-cs"/>
                        </a:rPr>
                        <a:t>Grouped ward</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buNone/>
                      </a:pPr>
                      <a:r>
                        <a:rPr lang="en-GB" sz="1200" b="1" u="none" strike="noStrike" kern="1200">
                          <a:solidFill>
                            <a:srgbClr val="1E5A71"/>
                          </a:solidFill>
                          <a:effectLst/>
                          <a:latin typeface="Raleway" pitchFamily="2" charset="0"/>
                          <a:ea typeface="+mn-ea"/>
                          <a:cs typeface="+mn-cs"/>
                        </a:rPr>
                        <a:t>Count</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buNone/>
                      </a:pPr>
                      <a:r>
                        <a:rPr lang="en-GB" sz="1200" b="1" u="none" strike="noStrike" kern="1200">
                          <a:solidFill>
                            <a:srgbClr val="1E5A71"/>
                          </a:solidFill>
                          <a:effectLst/>
                          <a:latin typeface="Raleway" pitchFamily="2" charset="0"/>
                          <a:ea typeface="+mn-ea"/>
                          <a:cs typeface="+mn-cs"/>
                        </a:rPr>
                        <a:t>%</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28497674"/>
                  </a:ext>
                </a:extLst>
              </a:tr>
              <a:tr h="184150">
                <a:tc>
                  <a:txBody>
                    <a:bodyPr/>
                    <a:lstStyle/>
                    <a:p>
                      <a:pPr marL="0" algn="l" defTabSz="914400" rtl="0" eaLnBrk="1" fontAlgn="b" latinLnBrk="0" hangingPunct="1">
                        <a:buNone/>
                      </a:pPr>
                      <a:r>
                        <a:rPr lang="en-GB" sz="1200" b="0" u="none" strike="noStrike" kern="1200">
                          <a:solidFill>
                            <a:srgbClr val="1E5A71"/>
                          </a:solidFill>
                          <a:effectLst/>
                          <a:latin typeface="Raleway" pitchFamily="2" charset="0"/>
                          <a:ea typeface="+mn-ea"/>
                          <a:cs typeface="+mn-cs"/>
                        </a:rPr>
                        <a:t>North</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buNone/>
                      </a:pPr>
                      <a:r>
                        <a:rPr lang="en-GB" sz="1200" b="0" u="none" strike="noStrike" kern="1200">
                          <a:solidFill>
                            <a:srgbClr val="1E5A71"/>
                          </a:solidFill>
                          <a:effectLst/>
                          <a:latin typeface="Raleway" pitchFamily="2" charset="0"/>
                          <a:ea typeface="+mn-ea"/>
                          <a:cs typeface="+mn-cs"/>
                        </a:rPr>
                        <a:t>313</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buNone/>
                      </a:pPr>
                      <a:r>
                        <a:rPr lang="en-GB" sz="1200" b="0" u="none" strike="noStrike" kern="1200">
                          <a:solidFill>
                            <a:srgbClr val="1E5A71"/>
                          </a:solidFill>
                          <a:effectLst/>
                          <a:latin typeface="Raleway" pitchFamily="2" charset="0"/>
                          <a:ea typeface="+mn-ea"/>
                          <a:cs typeface="+mn-cs"/>
                        </a:rPr>
                        <a:t>28%</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12458508"/>
                  </a:ext>
                </a:extLst>
              </a:tr>
              <a:tr h="184150">
                <a:tc>
                  <a:txBody>
                    <a:bodyPr/>
                    <a:lstStyle/>
                    <a:p>
                      <a:pPr marL="0" algn="l" defTabSz="914400" rtl="0" eaLnBrk="1" fontAlgn="b" latinLnBrk="0" hangingPunct="1">
                        <a:buNone/>
                      </a:pPr>
                      <a:r>
                        <a:rPr lang="en-GB" sz="1200" b="0" u="none" strike="noStrike" kern="1200">
                          <a:solidFill>
                            <a:srgbClr val="1E5A71"/>
                          </a:solidFill>
                          <a:effectLst/>
                          <a:latin typeface="Raleway" pitchFamily="2" charset="0"/>
                          <a:ea typeface="+mn-ea"/>
                          <a:cs typeface="+mn-cs"/>
                        </a:rPr>
                        <a:t>West</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buNone/>
                      </a:pPr>
                      <a:r>
                        <a:rPr lang="en-GB" sz="1200" b="0" u="none" strike="noStrike" kern="1200">
                          <a:solidFill>
                            <a:srgbClr val="1E5A71"/>
                          </a:solidFill>
                          <a:effectLst/>
                          <a:latin typeface="Raleway" pitchFamily="2" charset="0"/>
                          <a:ea typeface="+mn-ea"/>
                          <a:cs typeface="+mn-cs"/>
                        </a:rPr>
                        <a:t>274</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buNone/>
                      </a:pPr>
                      <a:r>
                        <a:rPr lang="en-GB" sz="1200" b="0" u="none" strike="noStrike" kern="1200">
                          <a:solidFill>
                            <a:srgbClr val="1E5A71"/>
                          </a:solidFill>
                          <a:effectLst/>
                          <a:latin typeface="Raleway" pitchFamily="2" charset="0"/>
                          <a:ea typeface="+mn-ea"/>
                          <a:cs typeface="+mn-cs"/>
                        </a:rPr>
                        <a:t>24%</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9776134"/>
                  </a:ext>
                </a:extLst>
              </a:tr>
              <a:tr h="184150">
                <a:tc>
                  <a:txBody>
                    <a:bodyPr/>
                    <a:lstStyle/>
                    <a:p>
                      <a:pPr marL="0" algn="l" defTabSz="914400" rtl="0" eaLnBrk="1" fontAlgn="b" latinLnBrk="0" hangingPunct="1">
                        <a:buNone/>
                      </a:pPr>
                      <a:r>
                        <a:rPr lang="en-GB" sz="1200" b="0" u="none" strike="noStrike" kern="1200">
                          <a:solidFill>
                            <a:srgbClr val="1E5A71"/>
                          </a:solidFill>
                          <a:effectLst/>
                          <a:latin typeface="Raleway" pitchFamily="2" charset="0"/>
                          <a:ea typeface="+mn-ea"/>
                          <a:cs typeface="+mn-cs"/>
                        </a:rPr>
                        <a:t>South</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buNone/>
                      </a:pPr>
                      <a:r>
                        <a:rPr lang="en-GB" sz="1200" b="0" u="none" strike="noStrike" kern="1200">
                          <a:solidFill>
                            <a:srgbClr val="1E5A71"/>
                          </a:solidFill>
                          <a:effectLst/>
                          <a:latin typeface="Raleway" pitchFamily="2" charset="0"/>
                          <a:ea typeface="+mn-ea"/>
                          <a:cs typeface="+mn-cs"/>
                        </a:rPr>
                        <a:t>272</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buNone/>
                      </a:pPr>
                      <a:r>
                        <a:rPr lang="en-GB" sz="1200" b="0" u="none" strike="noStrike" kern="1200">
                          <a:solidFill>
                            <a:srgbClr val="1E5A71"/>
                          </a:solidFill>
                          <a:effectLst/>
                          <a:latin typeface="Raleway" pitchFamily="2" charset="0"/>
                          <a:ea typeface="+mn-ea"/>
                          <a:cs typeface="+mn-cs"/>
                        </a:rPr>
                        <a:t>24%</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5314535"/>
                  </a:ext>
                </a:extLst>
              </a:tr>
              <a:tr h="184150">
                <a:tc>
                  <a:txBody>
                    <a:bodyPr/>
                    <a:lstStyle/>
                    <a:p>
                      <a:pPr marL="0" algn="l" defTabSz="914400" rtl="0" eaLnBrk="1" fontAlgn="b" latinLnBrk="0" hangingPunct="1">
                        <a:buNone/>
                      </a:pPr>
                      <a:r>
                        <a:rPr lang="en-GB" sz="1200" b="0" u="none" strike="noStrike" kern="1200">
                          <a:solidFill>
                            <a:srgbClr val="1E5A71"/>
                          </a:solidFill>
                          <a:effectLst/>
                          <a:latin typeface="Raleway" pitchFamily="2" charset="0"/>
                          <a:ea typeface="+mn-ea"/>
                          <a:cs typeface="+mn-cs"/>
                        </a:rPr>
                        <a:t>East</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buNone/>
                      </a:pPr>
                      <a:r>
                        <a:rPr lang="en-GB" sz="1200" b="0" u="none" strike="noStrike" kern="1200">
                          <a:solidFill>
                            <a:srgbClr val="1E5A71"/>
                          </a:solidFill>
                          <a:effectLst/>
                          <a:latin typeface="Raleway" pitchFamily="2" charset="0"/>
                          <a:ea typeface="+mn-ea"/>
                          <a:cs typeface="+mn-cs"/>
                        </a:rPr>
                        <a:t>261</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buNone/>
                      </a:pPr>
                      <a:r>
                        <a:rPr lang="en-GB" sz="1200" b="0" u="none" strike="noStrike" kern="1200">
                          <a:solidFill>
                            <a:srgbClr val="1E5A71"/>
                          </a:solidFill>
                          <a:effectLst/>
                          <a:latin typeface="Raleway" pitchFamily="2" charset="0"/>
                          <a:ea typeface="+mn-ea"/>
                          <a:cs typeface="+mn-cs"/>
                        </a:rPr>
                        <a:t>23%</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34874322"/>
                  </a:ext>
                </a:extLst>
              </a:tr>
              <a:tr h="184150">
                <a:tc>
                  <a:txBody>
                    <a:bodyPr/>
                    <a:lstStyle/>
                    <a:p>
                      <a:pPr marL="0" algn="l" defTabSz="914400" rtl="0" eaLnBrk="1" fontAlgn="b" latinLnBrk="0" hangingPunct="1">
                        <a:buNone/>
                      </a:pPr>
                      <a:r>
                        <a:rPr lang="en-GB" sz="1200" b="0" u="none" strike="noStrike" kern="1200">
                          <a:solidFill>
                            <a:srgbClr val="1E5A71"/>
                          </a:solidFill>
                          <a:effectLst/>
                          <a:latin typeface="Raleway" pitchFamily="2" charset="0"/>
                          <a:ea typeface="+mn-ea"/>
                          <a:cs typeface="+mn-cs"/>
                        </a:rPr>
                        <a:t>Grand Total</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buNone/>
                      </a:pPr>
                      <a:r>
                        <a:rPr lang="en-GB" sz="1200" b="0" u="none" strike="noStrike" kern="1200">
                          <a:solidFill>
                            <a:srgbClr val="1E5A71"/>
                          </a:solidFill>
                          <a:effectLst/>
                          <a:latin typeface="Raleway" pitchFamily="2" charset="0"/>
                          <a:ea typeface="+mn-ea"/>
                          <a:cs typeface="+mn-cs"/>
                        </a:rPr>
                        <a:t>1,120</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buNone/>
                      </a:pPr>
                      <a:r>
                        <a:rPr lang="en-GB" sz="1200" b="0" u="none" strike="noStrike" kern="1200" dirty="0">
                          <a:solidFill>
                            <a:srgbClr val="1E5A71"/>
                          </a:solidFill>
                          <a:effectLst/>
                          <a:latin typeface="Raleway" pitchFamily="2" charset="0"/>
                          <a:ea typeface="+mn-ea"/>
                          <a:cs typeface="+mn-cs"/>
                        </a:rPr>
                        <a:t>100%</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52713585"/>
                  </a:ext>
                </a:extLst>
              </a:tr>
            </a:tbl>
          </a:graphicData>
        </a:graphic>
      </p:graphicFrame>
      <p:graphicFrame>
        <p:nvGraphicFramePr>
          <p:cNvPr id="15" name="Table 14" descr="Marital status">
            <a:extLst>
              <a:ext uri="{FF2B5EF4-FFF2-40B4-BE49-F238E27FC236}">
                <a16:creationId xmlns:a16="http://schemas.microsoft.com/office/drawing/2014/main" id="{23BD6EBB-7D12-A28B-6256-5DC84F93D65B}"/>
              </a:ext>
            </a:extLst>
          </p:cNvPr>
          <p:cNvGraphicFramePr>
            <a:graphicFrameLocks noGrp="1"/>
          </p:cNvGraphicFramePr>
          <p:nvPr>
            <p:extLst>
              <p:ext uri="{D42A27DB-BD31-4B8C-83A1-F6EECF244321}">
                <p14:modId xmlns:p14="http://schemas.microsoft.com/office/powerpoint/2010/main" val="2178406217"/>
              </p:ext>
            </p:extLst>
          </p:nvPr>
        </p:nvGraphicFramePr>
        <p:xfrm>
          <a:off x="1371054" y="3512875"/>
          <a:ext cx="4932000" cy="2636520"/>
        </p:xfrm>
        <a:graphic>
          <a:graphicData uri="http://schemas.openxmlformats.org/drawingml/2006/table">
            <a:tbl>
              <a:tblPr firstRow="1">
                <a:tableStyleId>{5C22544A-7EE6-4342-B048-85BDC9FD1C3A}</a:tableStyleId>
              </a:tblPr>
              <a:tblGrid>
                <a:gridCol w="4032000">
                  <a:extLst>
                    <a:ext uri="{9D8B030D-6E8A-4147-A177-3AD203B41FA5}">
                      <a16:colId xmlns:a16="http://schemas.microsoft.com/office/drawing/2014/main" val="582794700"/>
                    </a:ext>
                  </a:extLst>
                </a:gridCol>
                <a:gridCol w="468000">
                  <a:extLst>
                    <a:ext uri="{9D8B030D-6E8A-4147-A177-3AD203B41FA5}">
                      <a16:colId xmlns:a16="http://schemas.microsoft.com/office/drawing/2014/main" val="4284769614"/>
                    </a:ext>
                  </a:extLst>
                </a:gridCol>
                <a:gridCol w="432000">
                  <a:extLst>
                    <a:ext uri="{9D8B030D-6E8A-4147-A177-3AD203B41FA5}">
                      <a16:colId xmlns:a16="http://schemas.microsoft.com/office/drawing/2014/main" val="359892733"/>
                    </a:ext>
                  </a:extLst>
                </a:gridCol>
              </a:tblGrid>
              <a:tr h="184150">
                <a:tc>
                  <a:txBody>
                    <a:bodyPr/>
                    <a:lstStyle/>
                    <a:p>
                      <a:pPr algn="l" fontAlgn="b">
                        <a:buNone/>
                      </a:pPr>
                      <a:r>
                        <a:rPr lang="en-GB" sz="1200" b="1" u="none" strike="noStrike" kern="1200">
                          <a:solidFill>
                            <a:srgbClr val="1E5A71"/>
                          </a:solidFill>
                          <a:effectLst/>
                          <a:latin typeface="Raleway" pitchFamily="2" charset="0"/>
                          <a:ea typeface="+mn-ea"/>
                          <a:cs typeface="+mn-cs"/>
                        </a:rPr>
                        <a:t>Which best describes your current marital, civil partnership or cohabitation status?</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b="1" u="none" strike="noStrike" kern="1200">
                          <a:solidFill>
                            <a:srgbClr val="1E5A71"/>
                          </a:solidFill>
                          <a:effectLst/>
                          <a:latin typeface="Raleway" pitchFamily="2" charset="0"/>
                          <a:ea typeface="+mn-ea"/>
                          <a:cs typeface="+mn-cs"/>
                        </a:rPr>
                        <a:t>Count</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b="1" u="none" strike="noStrike" kern="1200">
                          <a:solidFill>
                            <a:srgbClr val="1E5A71"/>
                          </a:solidFill>
                          <a:effectLst/>
                          <a:latin typeface="Raleway" pitchFamily="2" charset="0"/>
                          <a:ea typeface="+mn-ea"/>
                          <a:cs typeface="+mn-cs"/>
                        </a:rPr>
                        <a:t>%</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7245597"/>
                  </a:ext>
                </a:extLst>
              </a:tr>
              <a:tr h="184150">
                <a:tc>
                  <a:txBody>
                    <a:bodyPr/>
                    <a:lstStyle/>
                    <a:p>
                      <a:pPr algn="l" fontAlgn="b">
                        <a:buNone/>
                      </a:pPr>
                      <a:r>
                        <a:rPr lang="en-GB" sz="1200" u="none" strike="noStrike" kern="1200">
                          <a:solidFill>
                            <a:srgbClr val="1E5A71"/>
                          </a:solidFill>
                          <a:effectLst/>
                          <a:latin typeface="Raleway" pitchFamily="2" charset="0"/>
                          <a:ea typeface="+mn-ea"/>
                          <a:cs typeface="+mn-cs"/>
                        </a:rPr>
                        <a:t>Single (never married or never registered a civil partnership)</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u="none" strike="noStrike" kern="1200">
                          <a:solidFill>
                            <a:srgbClr val="1E5A71"/>
                          </a:solidFill>
                          <a:effectLst/>
                          <a:latin typeface="Raleway" pitchFamily="2" charset="0"/>
                          <a:ea typeface="+mn-ea"/>
                          <a:cs typeface="+mn-cs"/>
                        </a:rPr>
                        <a:t>505</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u="none" strike="noStrike" kern="1200">
                          <a:solidFill>
                            <a:srgbClr val="1E5A71"/>
                          </a:solidFill>
                          <a:effectLst/>
                          <a:latin typeface="Raleway" pitchFamily="2" charset="0"/>
                          <a:ea typeface="+mn-ea"/>
                          <a:cs typeface="+mn-cs"/>
                        </a:rPr>
                        <a:t>45%</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83604250"/>
                  </a:ext>
                </a:extLst>
              </a:tr>
              <a:tr h="184150">
                <a:tc>
                  <a:txBody>
                    <a:bodyPr/>
                    <a:lstStyle/>
                    <a:p>
                      <a:pPr algn="l" fontAlgn="b">
                        <a:buNone/>
                      </a:pPr>
                      <a:r>
                        <a:rPr lang="en-GB" sz="1200" u="none" strike="noStrike" kern="1200">
                          <a:solidFill>
                            <a:srgbClr val="1E5A71"/>
                          </a:solidFill>
                          <a:effectLst/>
                          <a:latin typeface="Raleway" pitchFamily="2" charset="0"/>
                          <a:ea typeface="+mn-ea"/>
                          <a:cs typeface="+mn-cs"/>
                        </a:rPr>
                        <a:t>Married</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u="none" strike="noStrike" kern="1200">
                          <a:solidFill>
                            <a:srgbClr val="1E5A71"/>
                          </a:solidFill>
                          <a:effectLst/>
                          <a:latin typeface="Raleway" pitchFamily="2" charset="0"/>
                          <a:ea typeface="+mn-ea"/>
                          <a:cs typeface="+mn-cs"/>
                        </a:rPr>
                        <a:t>463</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u="none" strike="noStrike" kern="1200">
                          <a:solidFill>
                            <a:srgbClr val="1E5A71"/>
                          </a:solidFill>
                          <a:effectLst/>
                          <a:latin typeface="Raleway" pitchFamily="2" charset="0"/>
                          <a:ea typeface="+mn-ea"/>
                          <a:cs typeface="+mn-cs"/>
                        </a:rPr>
                        <a:t>41%</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72712754"/>
                  </a:ext>
                </a:extLst>
              </a:tr>
              <a:tr h="184150">
                <a:tc>
                  <a:txBody>
                    <a:bodyPr/>
                    <a:lstStyle/>
                    <a:p>
                      <a:pPr algn="l" fontAlgn="b">
                        <a:buNone/>
                      </a:pPr>
                      <a:r>
                        <a:rPr lang="en-GB" sz="1200" u="none" strike="noStrike" kern="1200">
                          <a:solidFill>
                            <a:srgbClr val="1E5A71"/>
                          </a:solidFill>
                          <a:effectLst/>
                          <a:latin typeface="Raleway" pitchFamily="2" charset="0"/>
                          <a:ea typeface="+mn-ea"/>
                          <a:cs typeface="+mn-cs"/>
                        </a:rPr>
                        <a:t>Cohabitating with a partner</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u="none" strike="noStrike" kern="1200">
                          <a:solidFill>
                            <a:srgbClr val="1E5A71"/>
                          </a:solidFill>
                          <a:effectLst/>
                          <a:latin typeface="Raleway" pitchFamily="2" charset="0"/>
                          <a:ea typeface="+mn-ea"/>
                          <a:cs typeface="+mn-cs"/>
                        </a:rPr>
                        <a:t>64</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u="none" strike="noStrike" kern="1200">
                          <a:solidFill>
                            <a:srgbClr val="1E5A71"/>
                          </a:solidFill>
                          <a:effectLst/>
                          <a:latin typeface="Raleway" pitchFamily="2" charset="0"/>
                          <a:ea typeface="+mn-ea"/>
                          <a:cs typeface="+mn-cs"/>
                        </a:rPr>
                        <a:t>6%</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39915508"/>
                  </a:ext>
                </a:extLst>
              </a:tr>
              <a:tr h="184150">
                <a:tc>
                  <a:txBody>
                    <a:bodyPr/>
                    <a:lstStyle/>
                    <a:p>
                      <a:pPr algn="l" fontAlgn="b">
                        <a:buNone/>
                      </a:pPr>
                      <a:r>
                        <a:rPr lang="en-GB" sz="1200" u="none" strike="noStrike" kern="1200">
                          <a:solidFill>
                            <a:srgbClr val="1E5A71"/>
                          </a:solidFill>
                          <a:effectLst/>
                          <a:latin typeface="Raleway" pitchFamily="2" charset="0"/>
                          <a:ea typeface="+mn-ea"/>
                          <a:cs typeface="+mn-cs"/>
                        </a:rPr>
                        <a:t>Divorced</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u="none" strike="noStrike" kern="1200">
                          <a:solidFill>
                            <a:srgbClr val="1E5A71"/>
                          </a:solidFill>
                          <a:effectLst/>
                          <a:latin typeface="Raleway" pitchFamily="2" charset="0"/>
                          <a:ea typeface="+mn-ea"/>
                          <a:cs typeface="+mn-cs"/>
                        </a:rPr>
                        <a:t>29</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u="none" strike="noStrike" kern="1200">
                          <a:solidFill>
                            <a:srgbClr val="1E5A71"/>
                          </a:solidFill>
                          <a:effectLst/>
                          <a:latin typeface="Raleway" pitchFamily="2" charset="0"/>
                          <a:ea typeface="+mn-ea"/>
                          <a:cs typeface="+mn-cs"/>
                        </a:rPr>
                        <a:t>3%</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65986945"/>
                  </a:ext>
                </a:extLst>
              </a:tr>
              <a:tr h="184150">
                <a:tc>
                  <a:txBody>
                    <a:bodyPr/>
                    <a:lstStyle/>
                    <a:p>
                      <a:pPr algn="l" fontAlgn="b">
                        <a:buNone/>
                      </a:pPr>
                      <a:r>
                        <a:rPr lang="en-GB" sz="1200" u="none" strike="noStrike" kern="1200">
                          <a:solidFill>
                            <a:srgbClr val="1E5A71"/>
                          </a:solidFill>
                          <a:effectLst/>
                          <a:latin typeface="Raleway" pitchFamily="2" charset="0"/>
                          <a:ea typeface="+mn-ea"/>
                          <a:cs typeface="+mn-cs"/>
                        </a:rPr>
                        <a:t>Prefer not to say</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u="none" strike="noStrike" kern="1200">
                          <a:solidFill>
                            <a:srgbClr val="1E5A71"/>
                          </a:solidFill>
                          <a:effectLst/>
                          <a:latin typeface="Raleway" pitchFamily="2" charset="0"/>
                          <a:ea typeface="+mn-ea"/>
                          <a:cs typeface="+mn-cs"/>
                        </a:rPr>
                        <a:t>27</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u="none" strike="noStrike" kern="1200">
                          <a:solidFill>
                            <a:srgbClr val="1E5A71"/>
                          </a:solidFill>
                          <a:effectLst/>
                          <a:latin typeface="Raleway" pitchFamily="2" charset="0"/>
                          <a:ea typeface="+mn-ea"/>
                          <a:cs typeface="+mn-cs"/>
                        </a:rPr>
                        <a:t>2%</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4213471"/>
                  </a:ext>
                </a:extLst>
              </a:tr>
              <a:tr h="184150">
                <a:tc>
                  <a:txBody>
                    <a:bodyPr/>
                    <a:lstStyle/>
                    <a:p>
                      <a:pPr algn="l" fontAlgn="b">
                        <a:buNone/>
                      </a:pPr>
                      <a:r>
                        <a:rPr lang="en-GB" sz="1200" u="none" strike="noStrike" kern="1200">
                          <a:solidFill>
                            <a:srgbClr val="1E5A71"/>
                          </a:solidFill>
                          <a:effectLst/>
                          <a:latin typeface="Raleway" pitchFamily="2" charset="0"/>
                          <a:ea typeface="+mn-ea"/>
                          <a:cs typeface="+mn-cs"/>
                        </a:rPr>
                        <a:t>Widowed</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u="none" strike="noStrike" kern="1200">
                          <a:solidFill>
                            <a:srgbClr val="1E5A71"/>
                          </a:solidFill>
                          <a:effectLst/>
                          <a:latin typeface="Raleway" pitchFamily="2" charset="0"/>
                          <a:ea typeface="+mn-ea"/>
                          <a:cs typeface="+mn-cs"/>
                        </a:rPr>
                        <a:t>20</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u="none" strike="noStrike" kern="1200">
                          <a:solidFill>
                            <a:srgbClr val="1E5A71"/>
                          </a:solidFill>
                          <a:effectLst/>
                          <a:latin typeface="Raleway" pitchFamily="2" charset="0"/>
                          <a:ea typeface="+mn-ea"/>
                          <a:cs typeface="+mn-cs"/>
                        </a:rPr>
                        <a:t>2%</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27197214"/>
                  </a:ext>
                </a:extLst>
              </a:tr>
              <a:tr h="184150">
                <a:tc>
                  <a:txBody>
                    <a:bodyPr/>
                    <a:lstStyle/>
                    <a:p>
                      <a:pPr algn="l" fontAlgn="b">
                        <a:buNone/>
                      </a:pPr>
                      <a:r>
                        <a:rPr lang="en-GB" sz="1200" u="none" strike="noStrike" kern="1200">
                          <a:solidFill>
                            <a:srgbClr val="1E5A71"/>
                          </a:solidFill>
                          <a:effectLst/>
                          <a:latin typeface="Raleway" pitchFamily="2" charset="0"/>
                          <a:ea typeface="+mn-ea"/>
                          <a:cs typeface="+mn-cs"/>
                        </a:rPr>
                        <a:t>Separated, but still legally married</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u="none" strike="noStrike" kern="1200">
                          <a:solidFill>
                            <a:srgbClr val="1E5A71"/>
                          </a:solidFill>
                          <a:effectLst/>
                          <a:latin typeface="Raleway" pitchFamily="2" charset="0"/>
                          <a:ea typeface="+mn-ea"/>
                          <a:cs typeface="+mn-cs"/>
                        </a:rPr>
                        <a:t>6</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u="none" strike="noStrike" kern="1200">
                          <a:solidFill>
                            <a:srgbClr val="1E5A71"/>
                          </a:solidFill>
                          <a:effectLst/>
                          <a:latin typeface="Raleway" pitchFamily="2" charset="0"/>
                          <a:ea typeface="+mn-ea"/>
                          <a:cs typeface="+mn-cs"/>
                        </a:rPr>
                        <a:t>1%</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88562486"/>
                  </a:ext>
                </a:extLst>
              </a:tr>
              <a:tr h="184150">
                <a:tc>
                  <a:txBody>
                    <a:bodyPr/>
                    <a:lstStyle/>
                    <a:p>
                      <a:pPr algn="l" fontAlgn="b">
                        <a:buNone/>
                      </a:pPr>
                      <a:r>
                        <a:rPr lang="en-GB" sz="1200" u="none" strike="noStrike" kern="1200">
                          <a:solidFill>
                            <a:srgbClr val="1E5A71"/>
                          </a:solidFill>
                          <a:effectLst/>
                          <a:latin typeface="Raleway" pitchFamily="2" charset="0"/>
                          <a:ea typeface="+mn-ea"/>
                          <a:cs typeface="+mn-cs"/>
                        </a:rPr>
                        <a:t>Separated, but still in a registered civil partnership</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u="none" strike="noStrike" kern="1200">
                          <a:solidFill>
                            <a:srgbClr val="1E5A71"/>
                          </a:solidFill>
                          <a:effectLst/>
                          <a:latin typeface="Raleway" pitchFamily="2" charset="0"/>
                          <a:ea typeface="+mn-ea"/>
                          <a:cs typeface="+mn-cs"/>
                        </a:rPr>
                        <a:t>3</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u="none" strike="noStrike" kern="1200">
                          <a:solidFill>
                            <a:srgbClr val="1E5A71"/>
                          </a:solidFill>
                          <a:effectLst/>
                          <a:latin typeface="Raleway" pitchFamily="2" charset="0"/>
                          <a:ea typeface="+mn-ea"/>
                          <a:cs typeface="+mn-cs"/>
                        </a:rPr>
                        <a:t>0%</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69405534"/>
                  </a:ext>
                </a:extLst>
              </a:tr>
              <a:tr h="184150">
                <a:tc>
                  <a:txBody>
                    <a:bodyPr/>
                    <a:lstStyle/>
                    <a:p>
                      <a:pPr algn="l" fontAlgn="b">
                        <a:buNone/>
                      </a:pPr>
                      <a:r>
                        <a:rPr lang="en-GB" sz="1200" u="none" strike="noStrike" kern="1200">
                          <a:solidFill>
                            <a:srgbClr val="1E5A71"/>
                          </a:solidFill>
                          <a:effectLst/>
                          <a:latin typeface="Raleway" pitchFamily="2" charset="0"/>
                          <a:ea typeface="+mn-ea"/>
                          <a:cs typeface="+mn-cs"/>
                        </a:rPr>
                        <a:t>In a registered civil partnership</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u="none" strike="noStrike" kern="1200">
                          <a:solidFill>
                            <a:srgbClr val="1E5A71"/>
                          </a:solidFill>
                          <a:effectLst/>
                          <a:latin typeface="Raleway" pitchFamily="2" charset="0"/>
                          <a:ea typeface="+mn-ea"/>
                          <a:cs typeface="+mn-cs"/>
                        </a:rPr>
                        <a:t>2</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u="none" strike="noStrike" kern="1200">
                          <a:solidFill>
                            <a:srgbClr val="1E5A71"/>
                          </a:solidFill>
                          <a:effectLst/>
                          <a:latin typeface="Raleway" pitchFamily="2" charset="0"/>
                          <a:ea typeface="+mn-ea"/>
                          <a:cs typeface="+mn-cs"/>
                        </a:rPr>
                        <a:t>0%</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81691272"/>
                  </a:ext>
                </a:extLst>
              </a:tr>
              <a:tr h="184150">
                <a:tc>
                  <a:txBody>
                    <a:bodyPr/>
                    <a:lstStyle/>
                    <a:p>
                      <a:pPr algn="l" fontAlgn="b">
                        <a:buNone/>
                      </a:pPr>
                      <a:r>
                        <a:rPr lang="en-GB" sz="1200" u="none" strike="noStrike" kern="1200">
                          <a:solidFill>
                            <a:srgbClr val="1E5A71"/>
                          </a:solidFill>
                          <a:effectLst/>
                          <a:latin typeface="Raleway" pitchFamily="2" charset="0"/>
                          <a:ea typeface="+mn-ea"/>
                          <a:cs typeface="+mn-cs"/>
                        </a:rPr>
                        <a:t>Surviving partner from a registered civil partnership</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u="none" strike="noStrike" kern="1200">
                          <a:solidFill>
                            <a:srgbClr val="1E5A71"/>
                          </a:solidFill>
                          <a:effectLst/>
                          <a:latin typeface="Raleway" pitchFamily="2" charset="0"/>
                          <a:ea typeface="+mn-ea"/>
                          <a:cs typeface="+mn-cs"/>
                        </a:rPr>
                        <a:t>1</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u="none" strike="noStrike" kern="1200">
                          <a:solidFill>
                            <a:srgbClr val="1E5A71"/>
                          </a:solidFill>
                          <a:effectLst/>
                          <a:latin typeface="Raleway" pitchFamily="2" charset="0"/>
                          <a:ea typeface="+mn-ea"/>
                          <a:cs typeface="+mn-cs"/>
                        </a:rPr>
                        <a:t>0%</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20552348"/>
                  </a:ext>
                </a:extLst>
              </a:tr>
              <a:tr h="184150">
                <a:tc>
                  <a:txBody>
                    <a:bodyPr/>
                    <a:lstStyle/>
                    <a:p>
                      <a:pPr algn="l" fontAlgn="b">
                        <a:buNone/>
                      </a:pPr>
                      <a:r>
                        <a:rPr lang="en-GB" sz="1200" u="none" strike="noStrike" kern="1200">
                          <a:solidFill>
                            <a:srgbClr val="1E5A71"/>
                          </a:solidFill>
                          <a:effectLst/>
                          <a:latin typeface="Raleway" pitchFamily="2" charset="0"/>
                          <a:ea typeface="+mn-ea"/>
                          <a:cs typeface="+mn-cs"/>
                        </a:rPr>
                        <a:t>Grand Total</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u="none" strike="noStrike" kern="1200">
                          <a:solidFill>
                            <a:srgbClr val="1E5A71"/>
                          </a:solidFill>
                          <a:effectLst/>
                          <a:latin typeface="Raleway" pitchFamily="2" charset="0"/>
                          <a:ea typeface="+mn-ea"/>
                          <a:cs typeface="+mn-cs"/>
                        </a:rPr>
                        <a:t>1,120</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u="none" strike="noStrike" kern="1200" dirty="0">
                          <a:solidFill>
                            <a:srgbClr val="1E5A71"/>
                          </a:solidFill>
                          <a:effectLst/>
                          <a:latin typeface="Raleway" pitchFamily="2" charset="0"/>
                          <a:ea typeface="+mn-ea"/>
                          <a:cs typeface="+mn-cs"/>
                        </a:rPr>
                        <a:t>100%</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99636584"/>
                  </a:ext>
                </a:extLst>
              </a:tr>
            </a:tbl>
          </a:graphicData>
        </a:graphic>
      </p:graphicFrame>
      <p:graphicFrame>
        <p:nvGraphicFramePr>
          <p:cNvPr id="19" name="Table 18" descr="Housing status">
            <a:extLst>
              <a:ext uri="{FF2B5EF4-FFF2-40B4-BE49-F238E27FC236}">
                <a16:creationId xmlns:a16="http://schemas.microsoft.com/office/drawing/2014/main" id="{68A041BE-AC44-CE96-35F2-8A2439722DBD}"/>
              </a:ext>
            </a:extLst>
          </p:cNvPr>
          <p:cNvGraphicFramePr>
            <a:graphicFrameLocks noGrp="1"/>
          </p:cNvGraphicFramePr>
          <p:nvPr>
            <p:extLst>
              <p:ext uri="{D42A27DB-BD31-4B8C-83A1-F6EECF244321}">
                <p14:modId xmlns:p14="http://schemas.microsoft.com/office/powerpoint/2010/main" val="3602859725"/>
              </p:ext>
            </p:extLst>
          </p:nvPr>
        </p:nvGraphicFramePr>
        <p:xfrm>
          <a:off x="6842854" y="1298200"/>
          <a:ext cx="4651056" cy="1892300"/>
        </p:xfrm>
        <a:graphic>
          <a:graphicData uri="http://schemas.openxmlformats.org/drawingml/2006/table">
            <a:tbl>
              <a:tblPr firstRow="1">
                <a:tableStyleId>{5C22544A-7EE6-4342-B048-85BDC9FD1C3A}</a:tableStyleId>
              </a:tblPr>
              <a:tblGrid>
                <a:gridCol w="3590178">
                  <a:extLst>
                    <a:ext uri="{9D8B030D-6E8A-4147-A177-3AD203B41FA5}">
                      <a16:colId xmlns:a16="http://schemas.microsoft.com/office/drawing/2014/main" val="693379429"/>
                    </a:ext>
                  </a:extLst>
                </a:gridCol>
                <a:gridCol w="612957">
                  <a:extLst>
                    <a:ext uri="{9D8B030D-6E8A-4147-A177-3AD203B41FA5}">
                      <a16:colId xmlns:a16="http://schemas.microsoft.com/office/drawing/2014/main" val="2789570153"/>
                    </a:ext>
                  </a:extLst>
                </a:gridCol>
                <a:gridCol w="447921">
                  <a:extLst>
                    <a:ext uri="{9D8B030D-6E8A-4147-A177-3AD203B41FA5}">
                      <a16:colId xmlns:a16="http://schemas.microsoft.com/office/drawing/2014/main" val="3153061711"/>
                    </a:ext>
                  </a:extLst>
                </a:gridCol>
              </a:tblGrid>
              <a:tr h="184150">
                <a:tc>
                  <a:txBody>
                    <a:bodyPr/>
                    <a:lstStyle/>
                    <a:p>
                      <a:pPr algn="l" fontAlgn="b">
                        <a:buNone/>
                      </a:pPr>
                      <a:r>
                        <a:rPr lang="en-GB" sz="1200" b="1" u="none" strike="noStrike" kern="1200">
                          <a:solidFill>
                            <a:srgbClr val="1E5A71"/>
                          </a:solidFill>
                          <a:effectLst/>
                          <a:latin typeface="Raleway"/>
                          <a:ea typeface="+mn-ea"/>
                          <a:cs typeface="+mn-cs"/>
                        </a:rPr>
                        <a:t>Housing status</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b="1" u="none" strike="noStrike" kern="1200">
                          <a:solidFill>
                            <a:srgbClr val="1E5A71"/>
                          </a:solidFill>
                          <a:effectLst/>
                          <a:latin typeface="Raleway"/>
                          <a:ea typeface="+mn-ea"/>
                          <a:cs typeface="+mn-cs"/>
                        </a:rPr>
                        <a:t>Count</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b="1" u="none" strike="noStrike" kern="1200">
                          <a:solidFill>
                            <a:srgbClr val="1E5A71"/>
                          </a:solidFill>
                          <a:effectLst/>
                          <a:latin typeface="Raleway"/>
                          <a:ea typeface="+mn-ea"/>
                          <a:cs typeface="+mn-cs"/>
                        </a:rPr>
                        <a:t>%</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953466"/>
                  </a:ext>
                </a:extLst>
              </a:tr>
              <a:tr h="184150">
                <a:tc>
                  <a:txBody>
                    <a:bodyPr/>
                    <a:lstStyle/>
                    <a:p>
                      <a:pPr algn="l" fontAlgn="b">
                        <a:buNone/>
                      </a:pPr>
                      <a:r>
                        <a:rPr lang="en-GB" sz="1200" u="none" strike="noStrike" kern="1200">
                          <a:solidFill>
                            <a:srgbClr val="1E5A71"/>
                          </a:solidFill>
                          <a:effectLst/>
                          <a:latin typeface="Raleway"/>
                          <a:ea typeface="+mn-ea"/>
                          <a:cs typeface="+mn-cs"/>
                        </a:rPr>
                        <a:t>Rent from private landlord</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u="none" strike="noStrike" kern="1200">
                          <a:solidFill>
                            <a:srgbClr val="1E5A71"/>
                          </a:solidFill>
                          <a:effectLst/>
                          <a:latin typeface="Raleway"/>
                          <a:ea typeface="+mn-ea"/>
                          <a:cs typeface="+mn-cs"/>
                        </a:rPr>
                        <a:t>335</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u="none" strike="noStrike" kern="1200">
                          <a:solidFill>
                            <a:srgbClr val="1E5A71"/>
                          </a:solidFill>
                          <a:effectLst/>
                          <a:latin typeface="Raleway"/>
                          <a:ea typeface="+mn-ea"/>
                          <a:cs typeface="+mn-cs"/>
                        </a:rPr>
                        <a:t>30%</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29332060"/>
                  </a:ext>
                </a:extLst>
              </a:tr>
              <a:tr h="184150">
                <a:tc>
                  <a:txBody>
                    <a:bodyPr/>
                    <a:lstStyle/>
                    <a:p>
                      <a:pPr algn="l" fontAlgn="b">
                        <a:buNone/>
                      </a:pPr>
                      <a:r>
                        <a:rPr lang="en-GB" sz="1200" u="none" strike="noStrike" kern="1200">
                          <a:solidFill>
                            <a:srgbClr val="1E5A71"/>
                          </a:solidFill>
                          <a:effectLst/>
                          <a:latin typeface="Raleway"/>
                          <a:ea typeface="+mn-ea"/>
                          <a:cs typeface="+mn-cs"/>
                        </a:rPr>
                        <a:t>Rent from Housing Association / Trust</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u="none" strike="noStrike" kern="1200">
                          <a:solidFill>
                            <a:srgbClr val="1E5A71"/>
                          </a:solidFill>
                          <a:effectLst/>
                          <a:latin typeface="Raleway"/>
                          <a:ea typeface="+mn-ea"/>
                          <a:cs typeface="+mn-cs"/>
                        </a:rPr>
                        <a:t>303</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u="none" strike="noStrike" kern="1200">
                          <a:solidFill>
                            <a:srgbClr val="1E5A71"/>
                          </a:solidFill>
                          <a:effectLst/>
                          <a:latin typeface="Raleway"/>
                          <a:ea typeface="+mn-ea"/>
                          <a:cs typeface="+mn-cs"/>
                        </a:rPr>
                        <a:t>27%</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47698218"/>
                  </a:ext>
                </a:extLst>
              </a:tr>
              <a:tr h="184150">
                <a:tc>
                  <a:txBody>
                    <a:bodyPr/>
                    <a:lstStyle/>
                    <a:p>
                      <a:pPr algn="l" fontAlgn="b">
                        <a:buNone/>
                      </a:pPr>
                      <a:r>
                        <a:rPr lang="en-GB" sz="1200" u="none" strike="noStrike" kern="1200">
                          <a:solidFill>
                            <a:srgbClr val="1E5A71"/>
                          </a:solidFill>
                          <a:effectLst/>
                          <a:latin typeface="Raleway"/>
                          <a:ea typeface="+mn-ea"/>
                          <a:cs typeface="+mn-cs"/>
                        </a:rPr>
                        <a:t>Rent from Local Authority</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u="none" strike="noStrike" kern="1200">
                          <a:solidFill>
                            <a:srgbClr val="1E5A71"/>
                          </a:solidFill>
                          <a:effectLst/>
                          <a:latin typeface="Raleway"/>
                          <a:ea typeface="+mn-ea"/>
                          <a:cs typeface="+mn-cs"/>
                        </a:rPr>
                        <a:t>256</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u="none" strike="noStrike" kern="1200">
                          <a:solidFill>
                            <a:srgbClr val="1E5A71"/>
                          </a:solidFill>
                          <a:effectLst/>
                          <a:latin typeface="Raleway"/>
                          <a:ea typeface="+mn-ea"/>
                          <a:cs typeface="+mn-cs"/>
                        </a:rPr>
                        <a:t>23%</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80597697"/>
                  </a:ext>
                </a:extLst>
              </a:tr>
              <a:tr h="184150">
                <a:tc>
                  <a:txBody>
                    <a:bodyPr/>
                    <a:lstStyle/>
                    <a:p>
                      <a:pPr algn="l" fontAlgn="b">
                        <a:buNone/>
                      </a:pPr>
                      <a:r>
                        <a:rPr lang="en-GB" sz="1200" u="none" strike="noStrike" kern="1200">
                          <a:solidFill>
                            <a:srgbClr val="1E5A71"/>
                          </a:solidFill>
                          <a:effectLst/>
                          <a:latin typeface="Raleway"/>
                          <a:ea typeface="+mn-ea"/>
                          <a:cs typeface="+mn-cs"/>
                        </a:rPr>
                        <a:t>Own home with mortgage or loan</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u="none" strike="noStrike" kern="1200">
                          <a:solidFill>
                            <a:srgbClr val="1E5A71"/>
                          </a:solidFill>
                          <a:effectLst/>
                          <a:latin typeface="Raleway"/>
                          <a:ea typeface="+mn-ea"/>
                          <a:cs typeface="+mn-cs"/>
                        </a:rPr>
                        <a:t>133</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u="none" strike="noStrike" kern="1200">
                          <a:solidFill>
                            <a:srgbClr val="1E5A71"/>
                          </a:solidFill>
                          <a:effectLst/>
                          <a:latin typeface="Raleway"/>
                          <a:ea typeface="+mn-ea"/>
                          <a:cs typeface="+mn-cs"/>
                        </a:rPr>
                        <a:t>12%</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9704702"/>
                  </a:ext>
                </a:extLst>
              </a:tr>
              <a:tr h="184150">
                <a:tc>
                  <a:txBody>
                    <a:bodyPr/>
                    <a:lstStyle/>
                    <a:p>
                      <a:pPr algn="l" fontAlgn="b">
                        <a:buNone/>
                      </a:pPr>
                      <a:r>
                        <a:rPr lang="en-GB" sz="1200" u="none" strike="noStrike" kern="1200">
                          <a:solidFill>
                            <a:srgbClr val="1E5A71"/>
                          </a:solidFill>
                          <a:effectLst/>
                          <a:latin typeface="Raleway"/>
                          <a:ea typeface="+mn-ea"/>
                          <a:cs typeface="+mn-cs"/>
                        </a:rPr>
                        <a:t>Own home outright with no mortgage or loan</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u="none" strike="noStrike" kern="1200">
                          <a:solidFill>
                            <a:srgbClr val="1E5A71"/>
                          </a:solidFill>
                          <a:effectLst/>
                          <a:latin typeface="Raleway"/>
                          <a:ea typeface="+mn-ea"/>
                          <a:cs typeface="+mn-cs"/>
                        </a:rPr>
                        <a:t>56</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u="none" strike="noStrike" kern="1200">
                          <a:solidFill>
                            <a:srgbClr val="1E5A71"/>
                          </a:solidFill>
                          <a:effectLst/>
                          <a:latin typeface="Raleway"/>
                          <a:ea typeface="+mn-ea"/>
                          <a:cs typeface="+mn-cs"/>
                        </a:rPr>
                        <a:t>5%</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7804441"/>
                  </a:ext>
                </a:extLst>
              </a:tr>
              <a:tr h="184150">
                <a:tc>
                  <a:txBody>
                    <a:bodyPr/>
                    <a:lstStyle/>
                    <a:p>
                      <a:pPr algn="l" fontAlgn="b">
                        <a:buNone/>
                      </a:pPr>
                      <a:r>
                        <a:rPr lang="en-GB" sz="1200" u="none" strike="noStrike" kern="1200">
                          <a:solidFill>
                            <a:srgbClr val="1E5A71"/>
                          </a:solidFill>
                          <a:effectLst/>
                          <a:latin typeface="Raleway"/>
                          <a:ea typeface="+mn-ea"/>
                          <a:cs typeface="+mn-cs"/>
                        </a:rPr>
                        <a:t>Other</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u="none" strike="noStrike" kern="1200">
                          <a:solidFill>
                            <a:srgbClr val="1E5A71"/>
                          </a:solidFill>
                          <a:effectLst/>
                          <a:latin typeface="Raleway"/>
                          <a:ea typeface="+mn-ea"/>
                          <a:cs typeface="+mn-cs"/>
                        </a:rPr>
                        <a:t>18</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u="none" strike="noStrike" kern="1200">
                          <a:solidFill>
                            <a:srgbClr val="1E5A71"/>
                          </a:solidFill>
                          <a:effectLst/>
                          <a:latin typeface="Raleway"/>
                          <a:ea typeface="+mn-ea"/>
                          <a:cs typeface="+mn-cs"/>
                        </a:rPr>
                        <a:t>2%</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93848975"/>
                  </a:ext>
                </a:extLst>
              </a:tr>
              <a:tr h="184150">
                <a:tc>
                  <a:txBody>
                    <a:bodyPr/>
                    <a:lstStyle/>
                    <a:p>
                      <a:pPr algn="l" fontAlgn="b">
                        <a:buNone/>
                      </a:pPr>
                      <a:r>
                        <a:rPr lang="en-GB" sz="1200" u="none" strike="noStrike" kern="1200">
                          <a:solidFill>
                            <a:srgbClr val="1E5A71"/>
                          </a:solidFill>
                          <a:effectLst/>
                          <a:latin typeface="Raleway"/>
                          <a:ea typeface="+mn-ea"/>
                          <a:cs typeface="+mn-cs"/>
                        </a:rPr>
                        <a:t>Prefer not to say</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u="none" strike="noStrike" kern="1200">
                          <a:solidFill>
                            <a:srgbClr val="1E5A71"/>
                          </a:solidFill>
                          <a:effectLst/>
                          <a:latin typeface="Raleway"/>
                          <a:ea typeface="+mn-ea"/>
                          <a:cs typeface="+mn-cs"/>
                        </a:rPr>
                        <a:t>17</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u="none" strike="noStrike" kern="1200">
                          <a:solidFill>
                            <a:srgbClr val="1E5A71"/>
                          </a:solidFill>
                          <a:effectLst/>
                          <a:latin typeface="Raleway"/>
                          <a:ea typeface="+mn-ea"/>
                          <a:cs typeface="+mn-cs"/>
                        </a:rPr>
                        <a:t>2%</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5980075"/>
                  </a:ext>
                </a:extLst>
              </a:tr>
              <a:tr h="184150">
                <a:tc>
                  <a:txBody>
                    <a:bodyPr/>
                    <a:lstStyle/>
                    <a:p>
                      <a:pPr algn="l" fontAlgn="b">
                        <a:buNone/>
                      </a:pPr>
                      <a:r>
                        <a:rPr lang="en-GB" sz="1200" u="none" strike="noStrike" kern="1200">
                          <a:solidFill>
                            <a:srgbClr val="1E5A71"/>
                          </a:solidFill>
                          <a:effectLst/>
                          <a:latin typeface="Raleway"/>
                          <a:ea typeface="+mn-ea"/>
                          <a:cs typeface="+mn-cs"/>
                        </a:rPr>
                        <a:t>Part-own and part-rent (shared ownership)</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u="none" strike="noStrike" kern="1200">
                          <a:solidFill>
                            <a:srgbClr val="1E5A71"/>
                          </a:solidFill>
                          <a:effectLst/>
                          <a:latin typeface="Raleway"/>
                          <a:ea typeface="+mn-ea"/>
                          <a:cs typeface="+mn-cs"/>
                        </a:rPr>
                        <a:t>2</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u="none" strike="noStrike" kern="1200">
                          <a:solidFill>
                            <a:srgbClr val="1E5A71"/>
                          </a:solidFill>
                          <a:effectLst/>
                          <a:latin typeface="Raleway"/>
                          <a:ea typeface="+mn-ea"/>
                          <a:cs typeface="+mn-cs"/>
                        </a:rPr>
                        <a:t>0%</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18855628"/>
                  </a:ext>
                </a:extLst>
              </a:tr>
              <a:tr h="184150">
                <a:tc>
                  <a:txBody>
                    <a:bodyPr/>
                    <a:lstStyle/>
                    <a:p>
                      <a:pPr algn="l" fontAlgn="b">
                        <a:buNone/>
                      </a:pPr>
                      <a:r>
                        <a:rPr lang="en-GB" sz="1200" u="none" strike="noStrike" kern="1200">
                          <a:solidFill>
                            <a:srgbClr val="1E5A71"/>
                          </a:solidFill>
                          <a:effectLst/>
                          <a:latin typeface="Raleway"/>
                          <a:ea typeface="+mn-ea"/>
                          <a:cs typeface="+mn-cs"/>
                        </a:rPr>
                        <a:t>Grand Total</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u="none" strike="noStrike" kern="1200">
                          <a:solidFill>
                            <a:srgbClr val="1E5A71"/>
                          </a:solidFill>
                          <a:effectLst/>
                          <a:latin typeface="Raleway"/>
                          <a:ea typeface="+mn-ea"/>
                          <a:cs typeface="+mn-cs"/>
                        </a:rPr>
                        <a:t>1,120</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u="none" strike="noStrike" kern="1200" dirty="0">
                          <a:solidFill>
                            <a:srgbClr val="1E5A71"/>
                          </a:solidFill>
                          <a:effectLst/>
                          <a:latin typeface="Raleway"/>
                          <a:ea typeface="+mn-ea"/>
                          <a:cs typeface="+mn-cs"/>
                        </a:rPr>
                        <a:t>100%</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33767369"/>
                  </a:ext>
                </a:extLst>
              </a:tr>
            </a:tbl>
          </a:graphicData>
        </a:graphic>
      </p:graphicFrame>
      <p:graphicFrame>
        <p:nvGraphicFramePr>
          <p:cNvPr id="20" name="Table 19" descr="Parenting">
            <a:extLst>
              <a:ext uri="{FF2B5EF4-FFF2-40B4-BE49-F238E27FC236}">
                <a16:creationId xmlns:a16="http://schemas.microsoft.com/office/drawing/2014/main" id="{4C352508-CA98-8B69-10A7-A800D9BD0B66}"/>
              </a:ext>
            </a:extLst>
          </p:cNvPr>
          <p:cNvGraphicFramePr>
            <a:graphicFrameLocks noGrp="1"/>
          </p:cNvGraphicFramePr>
          <p:nvPr>
            <p:extLst>
              <p:ext uri="{D42A27DB-BD31-4B8C-83A1-F6EECF244321}">
                <p14:modId xmlns:p14="http://schemas.microsoft.com/office/powerpoint/2010/main" val="4198177454"/>
              </p:ext>
            </p:extLst>
          </p:nvPr>
        </p:nvGraphicFramePr>
        <p:xfrm>
          <a:off x="6834968" y="3390887"/>
          <a:ext cx="3780000" cy="946150"/>
        </p:xfrm>
        <a:graphic>
          <a:graphicData uri="http://schemas.openxmlformats.org/drawingml/2006/table">
            <a:tbl>
              <a:tblPr firstRow="1">
                <a:tableStyleId>{5C22544A-7EE6-4342-B048-85BDC9FD1C3A}</a:tableStyleId>
              </a:tblPr>
              <a:tblGrid>
                <a:gridCol w="2880000">
                  <a:extLst>
                    <a:ext uri="{9D8B030D-6E8A-4147-A177-3AD203B41FA5}">
                      <a16:colId xmlns:a16="http://schemas.microsoft.com/office/drawing/2014/main" val="2430260816"/>
                    </a:ext>
                  </a:extLst>
                </a:gridCol>
                <a:gridCol w="504000">
                  <a:extLst>
                    <a:ext uri="{9D8B030D-6E8A-4147-A177-3AD203B41FA5}">
                      <a16:colId xmlns:a16="http://schemas.microsoft.com/office/drawing/2014/main" val="4028479201"/>
                    </a:ext>
                  </a:extLst>
                </a:gridCol>
                <a:gridCol w="396000">
                  <a:extLst>
                    <a:ext uri="{9D8B030D-6E8A-4147-A177-3AD203B41FA5}">
                      <a16:colId xmlns:a16="http://schemas.microsoft.com/office/drawing/2014/main" val="1446336095"/>
                    </a:ext>
                  </a:extLst>
                </a:gridCol>
              </a:tblGrid>
              <a:tr h="184150">
                <a:tc>
                  <a:txBody>
                    <a:bodyPr/>
                    <a:lstStyle/>
                    <a:p>
                      <a:pPr marL="0" algn="l" defTabSz="914400" rtl="0" eaLnBrk="1" fontAlgn="b" latinLnBrk="0" hangingPunct="1">
                        <a:buNone/>
                      </a:pPr>
                      <a:r>
                        <a:rPr lang="en-GB" sz="1200" b="1" u="none" strike="noStrike" kern="1200">
                          <a:solidFill>
                            <a:srgbClr val="1E5A71"/>
                          </a:solidFill>
                          <a:effectLst/>
                          <a:latin typeface="Raleway"/>
                          <a:ea typeface="+mn-ea"/>
                          <a:cs typeface="+mn-cs"/>
                        </a:rPr>
                        <a:t>Do you have parenting responsibilities?</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buNone/>
                      </a:pPr>
                      <a:r>
                        <a:rPr lang="en-GB" sz="1200" b="1" u="none" strike="noStrike" kern="1200">
                          <a:solidFill>
                            <a:srgbClr val="1E5A71"/>
                          </a:solidFill>
                          <a:effectLst/>
                          <a:latin typeface="Raleway"/>
                          <a:ea typeface="+mn-ea"/>
                          <a:cs typeface="+mn-cs"/>
                        </a:rPr>
                        <a:t>Count</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buNone/>
                      </a:pPr>
                      <a:r>
                        <a:rPr lang="en-GB" sz="1200" b="1" u="none" strike="noStrike" kern="1200">
                          <a:solidFill>
                            <a:srgbClr val="1E5A71"/>
                          </a:solidFill>
                          <a:effectLst/>
                          <a:latin typeface="Raleway"/>
                          <a:ea typeface="+mn-ea"/>
                          <a:cs typeface="+mn-cs"/>
                        </a:rPr>
                        <a:t>%</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8801626"/>
                  </a:ext>
                </a:extLst>
              </a:tr>
              <a:tr h="184150">
                <a:tc>
                  <a:txBody>
                    <a:bodyPr/>
                    <a:lstStyle/>
                    <a:p>
                      <a:pPr marL="0" algn="l" defTabSz="914400" rtl="0" eaLnBrk="1" fontAlgn="b" latinLnBrk="0" hangingPunct="1">
                        <a:buNone/>
                      </a:pPr>
                      <a:r>
                        <a:rPr lang="en-GB" sz="1200" u="none" strike="noStrike" kern="1200">
                          <a:solidFill>
                            <a:srgbClr val="1E5A71"/>
                          </a:solidFill>
                          <a:effectLst/>
                          <a:latin typeface="Raleway"/>
                          <a:ea typeface="+mn-ea"/>
                          <a:cs typeface="+mn-cs"/>
                        </a:rPr>
                        <a:t>No</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buNone/>
                      </a:pPr>
                      <a:r>
                        <a:rPr lang="en-GB" sz="1200" u="none" strike="noStrike" kern="1200">
                          <a:solidFill>
                            <a:srgbClr val="1E5A71"/>
                          </a:solidFill>
                          <a:effectLst/>
                          <a:latin typeface="Raleway"/>
                          <a:ea typeface="+mn-ea"/>
                          <a:cs typeface="+mn-cs"/>
                        </a:rPr>
                        <a:t>731</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buNone/>
                      </a:pPr>
                      <a:r>
                        <a:rPr lang="en-GB" sz="1200" u="none" strike="noStrike" kern="1200">
                          <a:solidFill>
                            <a:srgbClr val="1E5A71"/>
                          </a:solidFill>
                          <a:effectLst/>
                          <a:latin typeface="Raleway"/>
                          <a:ea typeface="+mn-ea"/>
                          <a:cs typeface="+mn-cs"/>
                        </a:rPr>
                        <a:t>65%</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77514470"/>
                  </a:ext>
                </a:extLst>
              </a:tr>
              <a:tr h="184150">
                <a:tc>
                  <a:txBody>
                    <a:bodyPr/>
                    <a:lstStyle/>
                    <a:p>
                      <a:pPr marL="0" algn="l" defTabSz="914400" rtl="0" eaLnBrk="1" fontAlgn="b" latinLnBrk="0" hangingPunct="1">
                        <a:buNone/>
                      </a:pPr>
                      <a:r>
                        <a:rPr lang="en-GB" sz="1200" u="none" strike="noStrike" kern="1200">
                          <a:solidFill>
                            <a:srgbClr val="1E5A71"/>
                          </a:solidFill>
                          <a:effectLst/>
                          <a:latin typeface="Raleway"/>
                          <a:ea typeface="+mn-ea"/>
                          <a:cs typeface="+mn-cs"/>
                        </a:rPr>
                        <a:t>Yes</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buNone/>
                      </a:pPr>
                      <a:r>
                        <a:rPr lang="en-GB" sz="1200" u="none" strike="noStrike" kern="1200">
                          <a:solidFill>
                            <a:srgbClr val="1E5A71"/>
                          </a:solidFill>
                          <a:effectLst/>
                          <a:latin typeface="Raleway"/>
                          <a:ea typeface="+mn-ea"/>
                          <a:cs typeface="+mn-cs"/>
                        </a:rPr>
                        <a:t>382</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buNone/>
                      </a:pPr>
                      <a:r>
                        <a:rPr lang="en-GB" sz="1200" u="none" strike="noStrike" kern="1200">
                          <a:solidFill>
                            <a:srgbClr val="1E5A71"/>
                          </a:solidFill>
                          <a:effectLst/>
                          <a:latin typeface="Raleway"/>
                          <a:ea typeface="+mn-ea"/>
                          <a:cs typeface="+mn-cs"/>
                        </a:rPr>
                        <a:t>34%</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39203907"/>
                  </a:ext>
                </a:extLst>
              </a:tr>
              <a:tr h="184150">
                <a:tc>
                  <a:txBody>
                    <a:bodyPr/>
                    <a:lstStyle/>
                    <a:p>
                      <a:pPr marL="0" algn="l" defTabSz="914400" rtl="0" eaLnBrk="1" fontAlgn="b" latinLnBrk="0" hangingPunct="1">
                        <a:buNone/>
                      </a:pPr>
                      <a:r>
                        <a:rPr lang="en-GB" sz="1200" u="none" strike="noStrike" kern="1200">
                          <a:solidFill>
                            <a:srgbClr val="1E5A71"/>
                          </a:solidFill>
                          <a:effectLst/>
                          <a:latin typeface="Raleway"/>
                          <a:ea typeface="+mn-ea"/>
                          <a:cs typeface="+mn-cs"/>
                        </a:rPr>
                        <a:t>Prefer not to say</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buNone/>
                      </a:pPr>
                      <a:r>
                        <a:rPr lang="en-GB" sz="1200" u="none" strike="noStrike" kern="1200">
                          <a:solidFill>
                            <a:srgbClr val="1E5A71"/>
                          </a:solidFill>
                          <a:effectLst/>
                          <a:latin typeface="Raleway"/>
                          <a:ea typeface="+mn-ea"/>
                          <a:cs typeface="+mn-cs"/>
                        </a:rPr>
                        <a:t>7</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buNone/>
                      </a:pPr>
                      <a:r>
                        <a:rPr lang="en-GB" sz="1200" u="none" strike="noStrike" kern="1200">
                          <a:solidFill>
                            <a:srgbClr val="1E5A71"/>
                          </a:solidFill>
                          <a:effectLst/>
                          <a:latin typeface="Raleway"/>
                          <a:ea typeface="+mn-ea"/>
                          <a:cs typeface="+mn-cs"/>
                        </a:rPr>
                        <a:t>1%</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541096789"/>
                  </a:ext>
                </a:extLst>
              </a:tr>
              <a:tr h="184150">
                <a:tc>
                  <a:txBody>
                    <a:bodyPr/>
                    <a:lstStyle/>
                    <a:p>
                      <a:pPr marL="0" algn="l" defTabSz="914400" rtl="0" eaLnBrk="1" fontAlgn="b" latinLnBrk="0" hangingPunct="1">
                        <a:buNone/>
                      </a:pPr>
                      <a:r>
                        <a:rPr lang="en-GB" sz="1200" u="none" strike="noStrike" kern="1200">
                          <a:solidFill>
                            <a:srgbClr val="1E5A71"/>
                          </a:solidFill>
                          <a:effectLst/>
                          <a:latin typeface="Raleway"/>
                          <a:ea typeface="+mn-ea"/>
                          <a:cs typeface="+mn-cs"/>
                        </a:rPr>
                        <a:t>Grand Total</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buNone/>
                      </a:pPr>
                      <a:r>
                        <a:rPr lang="en-GB" sz="1200" u="none" strike="noStrike" kern="1200">
                          <a:solidFill>
                            <a:srgbClr val="1E5A71"/>
                          </a:solidFill>
                          <a:effectLst/>
                          <a:latin typeface="Raleway"/>
                          <a:ea typeface="+mn-ea"/>
                          <a:cs typeface="+mn-cs"/>
                        </a:rPr>
                        <a:t>1,120</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fontAlgn="b" latinLnBrk="0" hangingPunct="1">
                        <a:buNone/>
                      </a:pPr>
                      <a:r>
                        <a:rPr lang="en-GB" sz="1200" u="none" strike="noStrike" kern="1200" dirty="0">
                          <a:solidFill>
                            <a:srgbClr val="1E5A71"/>
                          </a:solidFill>
                          <a:effectLst/>
                          <a:latin typeface="Raleway"/>
                          <a:ea typeface="+mn-ea"/>
                          <a:cs typeface="+mn-cs"/>
                        </a:rPr>
                        <a:t>100%</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35510430"/>
                  </a:ext>
                </a:extLst>
              </a:tr>
            </a:tbl>
          </a:graphicData>
        </a:graphic>
      </p:graphicFrame>
      <p:graphicFrame>
        <p:nvGraphicFramePr>
          <p:cNvPr id="21" name="Table 20" descr="Disability and health">
            <a:extLst>
              <a:ext uri="{FF2B5EF4-FFF2-40B4-BE49-F238E27FC236}">
                <a16:creationId xmlns:a16="http://schemas.microsoft.com/office/drawing/2014/main" id="{2109E7E7-BC16-9925-28A4-45E6C31704DB}"/>
              </a:ext>
            </a:extLst>
          </p:cNvPr>
          <p:cNvGraphicFramePr>
            <a:graphicFrameLocks noGrp="1"/>
          </p:cNvGraphicFramePr>
          <p:nvPr>
            <p:extLst>
              <p:ext uri="{D42A27DB-BD31-4B8C-83A1-F6EECF244321}">
                <p14:modId xmlns:p14="http://schemas.microsoft.com/office/powerpoint/2010/main" val="1244830097"/>
              </p:ext>
            </p:extLst>
          </p:nvPr>
        </p:nvGraphicFramePr>
        <p:xfrm>
          <a:off x="6829954" y="4696515"/>
          <a:ext cx="3780000" cy="1129030"/>
        </p:xfrm>
        <a:graphic>
          <a:graphicData uri="http://schemas.openxmlformats.org/drawingml/2006/table">
            <a:tbl>
              <a:tblPr firstRow="1">
                <a:tableStyleId>{5C22544A-7EE6-4342-B048-85BDC9FD1C3A}</a:tableStyleId>
              </a:tblPr>
              <a:tblGrid>
                <a:gridCol w="2880000">
                  <a:extLst>
                    <a:ext uri="{9D8B030D-6E8A-4147-A177-3AD203B41FA5}">
                      <a16:colId xmlns:a16="http://schemas.microsoft.com/office/drawing/2014/main" val="2447557479"/>
                    </a:ext>
                  </a:extLst>
                </a:gridCol>
                <a:gridCol w="504000">
                  <a:extLst>
                    <a:ext uri="{9D8B030D-6E8A-4147-A177-3AD203B41FA5}">
                      <a16:colId xmlns:a16="http://schemas.microsoft.com/office/drawing/2014/main" val="3627320882"/>
                    </a:ext>
                  </a:extLst>
                </a:gridCol>
                <a:gridCol w="396000">
                  <a:extLst>
                    <a:ext uri="{9D8B030D-6E8A-4147-A177-3AD203B41FA5}">
                      <a16:colId xmlns:a16="http://schemas.microsoft.com/office/drawing/2014/main" val="3947321622"/>
                    </a:ext>
                  </a:extLst>
                </a:gridCol>
              </a:tblGrid>
              <a:tr h="184150">
                <a:tc>
                  <a:txBody>
                    <a:bodyPr/>
                    <a:lstStyle/>
                    <a:p>
                      <a:pPr algn="l" fontAlgn="b">
                        <a:buNone/>
                      </a:pPr>
                      <a:r>
                        <a:rPr lang="en-GB" sz="1200" b="1" u="none" strike="noStrike" kern="1200">
                          <a:solidFill>
                            <a:srgbClr val="1E5A71"/>
                          </a:solidFill>
                          <a:effectLst/>
                          <a:latin typeface="Raleway"/>
                          <a:ea typeface="+mn-ea"/>
                          <a:cs typeface="+mn-cs"/>
                        </a:rPr>
                        <a:t>Day-to-day activities limited because of a health problem or disability</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b="1" u="none" strike="noStrike" kern="1200">
                          <a:solidFill>
                            <a:srgbClr val="1E5A71"/>
                          </a:solidFill>
                          <a:effectLst/>
                          <a:latin typeface="Raleway"/>
                          <a:ea typeface="+mn-ea"/>
                          <a:cs typeface="+mn-cs"/>
                        </a:rPr>
                        <a:t>Count</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b="1" u="none" strike="noStrike" kern="1200">
                          <a:solidFill>
                            <a:srgbClr val="1E5A71"/>
                          </a:solidFill>
                          <a:effectLst/>
                          <a:latin typeface="Raleway"/>
                          <a:ea typeface="+mn-ea"/>
                          <a:cs typeface="+mn-cs"/>
                        </a:rPr>
                        <a:t>%</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710068788"/>
                  </a:ext>
                </a:extLst>
              </a:tr>
              <a:tr h="184150">
                <a:tc>
                  <a:txBody>
                    <a:bodyPr/>
                    <a:lstStyle/>
                    <a:p>
                      <a:pPr algn="l" fontAlgn="b">
                        <a:buNone/>
                      </a:pPr>
                      <a:r>
                        <a:rPr lang="en-GB" sz="1200" u="none" strike="noStrike" kern="1200">
                          <a:solidFill>
                            <a:srgbClr val="1E5A71"/>
                          </a:solidFill>
                          <a:effectLst/>
                          <a:latin typeface="Raleway"/>
                          <a:ea typeface="+mn-ea"/>
                          <a:cs typeface="+mn-cs"/>
                        </a:rPr>
                        <a:t>No</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u="none" strike="noStrike" kern="1200">
                          <a:solidFill>
                            <a:srgbClr val="1E5A71"/>
                          </a:solidFill>
                          <a:effectLst/>
                          <a:latin typeface="Raleway"/>
                          <a:ea typeface="+mn-ea"/>
                          <a:cs typeface="+mn-cs"/>
                        </a:rPr>
                        <a:t>984</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u="none" strike="noStrike" kern="1200">
                          <a:solidFill>
                            <a:srgbClr val="1E5A71"/>
                          </a:solidFill>
                          <a:effectLst/>
                          <a:latin typeface="Raleway"/>
                          <a:ea typeface="+mn-ea"/>
                          <a:cs typeface="+mn-cs"/>
                        </a:rPr>
                        <a:t>88%</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2006790"/>
                  </a:ext>
                </a:extLst>
              </a:tr>
              <a:tr h="184150">
                <a:tc>
                  <a:txBody>
                    <a:bodyPr/>
                    <a:lstStyle/>
                    <a:p>
                      <a:pPr algn="l" fontAlgn="b">
                        <a:buNone/>
                      </a:pPr>
                      <a:r>
                        <a:rPr lang="en-GB" sz="1200" u="none" strike="noStrike" kern="1200">
                          <a:solidFill>
                            <a:srgbClr val="1E5A71"/>
                          </a:solidFill>
                          <a:effectLst/>
                          <a:latin typeface="Raleway"/>
                          <a:ea typeface="+mn-ea"/>
                          <a:cs typeface="+mn-cs"/>
                        </a:rPr>
                        <a:t>Yes</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u="none" strike="noStrike" kern="1200">
                          <a:solidFill>
                            <a:srgbClr val="1E5A71"/>
                          </a:solidFill>
                          <a:effectLst/>
                          <a:latin typeface="Raleway"/>
                          <a:ea typeface="+mn-ea"/>
                          <a:cs typeface="+mn-cs"/>
                        </a:rPr>
                        <a:t>125</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u="none" strike="noStrike" kern="1200">
                          <a:solidFill>
                            <a:srgbClr val="1E5A71"/>
                          </a:solidFill>
                          <a:effectLst/>
                          <a:latin typeface="Raleway"/>
                          <a:ea typeface="+mn-ea"/>
                          <a:cs typeface="+mn-cs"/>
                        </a:rPr>
                        <a:t>11%</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18269656"/>
                  </a:ext>
                </a:extLst>
              </a:tr>
              <a:tr h="184150">
                <a:tc>
                  <a:txBody>
                    <a:bodyPr/>
                    <a:lstStyle/>
                    <a:p>
                      <a:pPr algn="l" fontAlgn="b">
                        <a:buNone/>
                      </a:pPr>
                      <a:r>
                        <a:rPr lang="en-GB" sz="1200" u="none" strike="noStrike" kern="1200">
                          <a:solidFill>
                            <a:srgbClr val="1E5A71"/>
                          </a:solidFill>
                          <a:effectLst/>
                          <a:latin typeface="Raleway"/>
                          <a:ea typeface="+mn-ea"/>
                          <a:cs typeface="+mn-cs"/>
                        </a:rPr>
                        <a:t>Prefer not to say</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u="none" strike="noStrike" kern="1200">
                          <a:solidFill>
                            <a:srgbClr val="1E5A71"/>
                          </a:solidFill>
                          <a:effectLst/>
                          <a:latin typeface="Raleway"/>
                          <a:ea typeface="+mn-ea"/>
                          <a:cs typeface="+mn-cs"/>
                        </a:rPr>
                        <a:t>11</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u="none" strike="noStrike" kern="1200">
                          <a:solidFill>
                            <a:srgbClr val="1E5A71"/>
                          </a:solidFill>
                          <a:effectLst/>
                          <a:latin typeface="Raleway"/>
                          <a:ea typeface="+mn-ea"/>
                          <a:cs typeface="+mn-cs"/>
                        </a:rPr>
                        <a:t>1%</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4910001"/>
                  </a:ext>
                </a:extLst>
              </a:tr>
              <a:tr h="184150">
                <a:tc>
                  <a:txBody>
                    <a:bodyPr/>
                    <a:lstStyle/>
                    <a:p>
                      <a:pPr algn="l" fontAlgn="b">
                        <a:buNone/>
                      </a:pPr>
                      <a:r>
                        <a:rPr lang="en-GB" sz="1200" u="none" strike="noStrike" kern="1200">
                          <a:solidFill>
                            <a:srgbClr val="1E5A71"/>
                          </a:solidFill>
                          <a:effectLst/>
                          <a:latin typeface="Raleway"/>
                          <a:ea typeface="+mn-ea"/>
                          <a:cs typeface="+mn-cs"/>
                        </a:rPr>
                        <a:t>Grand Total</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u="none" strike="noStrike" kern="1200">
                          <a:solidFill>
                            <a:srgbClr val="1E5A71"/>
                          </a:solidFill>
                          <a:effectLst/>
                          <a:latin typeface="Raleway"/>
                          <a:ea typeface="+mn-ea"/>
                          <a:cs typeface="+mn-cs"/>
                        </a:rPr>
                        <a:t>1,120</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
                        <a:buNone/>
                      </a:pPr>
                      <a:r>
                        <a:rPr lang="en-GB" sz="1200" u="none" strike="noStrike" kern="1200">
                          <a:solidFill>
                            <a:srgbClr val="1E5A71"/>
                          </a:solidFill>
                          <a:effectLst/>
                          <a:latin typeface="Raleway"/>
                          <a:ea typeface="+mn-ea"/>
                          <a:cs typeface="+mn-cs"/>
                        </a:rPr>
                        <a:t>100%</a:t>
                      </a:r>
                    </a:p>
                  </a:txBody>
                  <a:tcPr marL="6350" marR="6350" marT="635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5052476"/>
                  </a:ext>
                </a:extLst>
              </a:tr>
            </a:tbl>
          </a:graphicData>
        </a:graphic>
      </p:graphicFrame>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a:solidFill>
                  <a:prstClr val="black">
                    <a:tint val="75000"/>
                  </a:prstClr>
                </a:solidFill>
                <a:latin typeface="Calibri" panose="020F0502020204030204"/>
              </a:rPr>
              <a:pPr/>
              <a:t>39</a:t>
            </a:fld>
            <a:endParaRPr lang="en-GB">
              <a:solidFill>
                <a:srgbClr val="1E5A71"/>
              </a:solidFill>
              <a:latin typeface="Raleway" pitchFamily="2" charset="0"/>
            </a:endParaRPr>
          </a:p>
        </p:txBody>
      </p:sp>
    </p:spTree>
    <p:extLst>
      <p:ext uri="{BB962C8B-B14F-4D97-AF65-F5344CB8AC3E}">
        <p14:creationId xmlns:p14="http://schemas.microsoft.com/office/powerpoint/2010/main" val="4057776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0D170-BFF5-EF51-E212-45042D2D842D}"/>
              </a:ext>
              <a:ext uri="{C183D7F6-B498-43B3-948B-1728B52AA6E4}">
                <adec:decorative xmlns:adec="http://schemas.microsoft.com/office/drawing/2017/decorative" val="1"/>
              </a:ext>
            </a:extLst>
          </p:cNvPr>
          <p:cNvSpPr txBox="1">
            <a:spLocks/>
          </p:cNvSpPr>
          <p:nvPr/>
        </p:nvSpPr>
        <p:spPr>
          <a:xfrm>
            <a:off x="1560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b="1">
                <a:solidFill>
                  <a:srgbClr val="4CC9CF"/>
                </a:solidFill>
                <a:latin typeface="Raleway" panose="020B0503030101060003" pitchFamily="34" charset="0"/>
                <a:cs typeface="Arial" panose="020B0604020202020204" pitchFamily="34" charset="0"/>
              </a:rPr>
              <a:t>Tower Hamlets Annual Residents’ Survey 2025 results</a:t>
            </a:r>
            <a:endParaRPr lang="en-US" sz="1400" b="1">
              <a:solidFill>
                <a:srgbClr val="4CC9CF"/>
              </a:solidFill>
              <a:latin typeface="Raleway" panose="020B0503030101060003"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3900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1600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3900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1600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7906" y="438639"/>
            <a:ext cx="964349" cy="807775"/>
          </a:xfrm>
          <a:prstGeom prst="rect">
            <a:avLst/>
          </a:prstGeom>
        </p:spPr>
      </p:pic>
      <p:sp>
        <p:nvSpPr>
          <p:cNvPr id="8" name="Title 1">
            <a:extLst>
              <a:ext uri="{FF2B5EF4-FFF2-40B4-BE49-F238E27FC236}">
                <a16:creationId xmlns:a16="http://schemas.microsoft.com/office/drawing/2014/main" id="{C87EE1D6-FC67-441A-B62B-A0C62B21AC94}"/>
              </a:ext>
            </a:extLst>
          </p:cNvPr>
          <p:cNvSpPr txBox="1">
            <a:spLocks noGrp="1"/>
          </p:cNvSpPr>
          <p:nvPr>
            <p:ph type="title"/>
          </p:nvPr>
        </p:nvSpPr>
        <p:spPr>
          <a:xfrm>
            <a:off x="3848200" y="463588"/>
            <a:ext cx="5875382" cy="721499"/>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3200" b="1">
                <a:solidFill>
                  <a:srgbClr val="319B31"/>
                </a:solidFill>
                <a:latin typeface="Raleway" panose="020B0503030101060003" pitchFamily="34" charset="0"/>
                <a:cs typeface="Arial" panose="020B0604020202020204" pitchFamily="34" charset="0"/>
              </a:rPr>
              <a:t>About surveys and sampling</a:t>
            </a:r>
            <a:endParaRPr lang="en-GB" sz="3200">
              <a:solidFill>
                <a:srgbClr val="319B31"/>
              </a:solidFill>
              <a:latin typeface="Raleway" panose="020B0503030101060003"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AD977D9B-B3B9-41A2-B3B3-E2EF1AA392B2}"/>
              </a:ext>
            </a:extLst>
          </p:cNvPr>
          <p:cNvSpPr txBox="1">
            <a:spLocks/>
          </p:cNvSpPr>
          <p:nvPr/>
        </p:nvSpPr>
        <p:spPr>
          <a:xfrm>
            <a:off x="1600242" y="1340697"/>
            <a:ext cx="9018587" cy="4789207"/>
          </a:xfrm>
          <a:prstGeom prst="rect">
            <a:avLst/>
          </a:prstGeom>
        </p:spPr>
        <p:txBody>
          <a:bodyPr vert="horz" wrap="square" lIns="74295" tIns="37148" rIns="74295" bIns="37148" numCol="1" spcCol="252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600"/>
              </a:spcBef>
            </a:pPr>
            <a:r>
              <a:rPr lang="en-US" sz="2000">
                <a:solidFill>
                  <a:srgbClr val="1E5A71"/>
                </a:solidFill>
                <a:latin typeface="Raleway" panose="020B0503030101060003"/>
                <a:ea typeface="Calibri"/>
                <a:cs typeface="Calibri"/>
              </a:rPr>
              <a:t>All surveys, even the census, are </a:t>
            </a:r>
            <a:r>
              <a:rPr lang="en-US" sz="2000" b="1">
                <a:solidFill>
                  <a:srgbClr val="1E5A71"/>
                </a:solidFill>
                <a:latin typeface="Raleway" panose="020B0503030101060003"/>
                <a:ea typeface="Calibri"/>
                <a:cs typeface="Calibri"/>
              </a:rPr>
              <a:t>estimates</a:t>
            </a:r>
            <a:r>
              <a:rPr lang="en-US" sz="2000">
                <a:solidFill>
                  <a:srgbClr val="1E5A71"/>
                </a:solidFill>
                <a:latin typeface="Raleway" panose="020B0503030101060003"/>
                <a:ea typeface="Calibri"/>
                <a:cs typeface="Calibri"/>
              </a:rPr>
              <a:t>. They are also </a:t>
            </a:r>
            <a:r>
              <a:rPr lang="en-US" sz="2000" b="1">
                <a:solidFill>
                  <a:srgbClr val="1E5A71"/>
                </a:solidFill>
                <a:latin typeface="Raleway" panose="020B0503030101060003"/>
                <a:ea typeface="Calibri"/>
                <a:cs typeface="Calibri"/>
              </a:rPr>
              <a:t>snapshots</a:t>
            </a:r>
            <a:r>
              <a:rPr lang="en-US" sz="2000">
                <a:solidFill>
                  <a:srgbClr val="1E5A71"/>
                </a:solidFill>
                <a:latin typeface="Raleway" panose="020B0503030101060003"/>
                <a:ea typeface="Calibri"/>
                <a:cs typeface="Calibri"/>
              </a:rPr>
              <a:t> at that time, and things can change.</a:t>
            </a:r>
          </a:p>
          <a:p>
            <a:pPr>
              <a:lnSpc>
                <a:spcPct val="100000"/>
              </a:lnSpc>
              <a:spcBef>
                <a:spcPts val="600"/>
              </a:spcBef>
            </a:pPr>
            <a:r>
              <a:rPr lang="en-GB" sz="2000">
                <a:solidFill>
                  <a:srgbClr val="1E5A71"/>
                </a:solidFill>
                <a:latin typeface="Raleway" panose="020B0503030101060003"/>
                <a:cs typeface="Calibri"/>
              </a:rPr>
              <a:t>The ARS uses sampling. Surveys using </a:t>
            </a:r>
            <a:r>
              <a:rPr lang="en-GB" sz="2000" b="1">
                <a:solidFill>
                  <a:srgbClr val="1E5A71"/>
                </a:solidFill>
                <a:latin typeface="Raleway" panose="020B0503030101060003"/>
                <a:cs typeface="Calibri"/>
              </a:rPr>
              <a:t>sampling</a:t>
            </a:r>
            <a:r>
              <a:rPr lang="en-GB" sz="2000">
                <a:solidFill>
                  <a:srgbClr val="1E5A71"/>
                </a:solidFill>
                <a:latin typeface="Raleway" panose="020B0503030101060003"/>
                <a:cs typeface="Calibri"/>
              </a:rPr>
              <a:t> are estimates of the results that we would get if we asked the same questions to every Tower Hamlets resident.</a:t>
            </a:r>
          </a:p>
          <a:p>
            <a:pPr>
              <a:lnSpc>
                <a:spcPct val="100000"/>
              </a:lnSpc>
              <a:spcBef>
                <a:spcPts val="600"/>
              </a:spcBef>
            </a:pPr>
            <a:r>
              <a:rPr lang="en-GB" sz="2000">
                <a:solidFill>
                  <a:srgbClr val="1E5A71"/>
                </a:solidFill>
                <a:latin typeface="Raleway" panose="020B0503030101060003"/>
                <a:cs typeface="Calibri"/>
              </a:rPr>
              <a:t>The concept of </a:t>
            </a:r>
            <a:r>
              <a:rPr lang="en-GB" sz="2000" b="1">
                <a:solidFill>
                  <a:srgbClr val="1E5A71"/>
                </a:solidFill>
                <a:latin typeface="Raleway" panose="020B0503030101060003"/>
                <a:cs typeface="Calibri"/>
              </a:rPr>
              <a:t>statistical reliability</a:t>
            </a:r>
            <a:r>
              <a:rPr lang="en-GB" sz="2000">
                <a:solidFill>
                  <a:srgbClr val="1E5A71"/>
                </a:solidFill>
                <a:latin typeface="Raleway" panose="020B0503030101060003"/>
                <a:cs typeface="Calibri"/>
              </a:rPr>
              <a:t> is based on how confident we are that the sample of individuals we interviewed is representative of the general population.</a:t>
            </a:r>
          </a:p>
          <a:p>
            <a:pPr>
              <a:lnSpc>
                <a:spcPct val="100000"/>
              </a:lnSpc>
              <a:spcBef>
                <a:spcPts val="600"/>
              </a:spcBef>
            </a:pPr>
            <a:r>
              <a:rPr lang="en-GB" sz="2000">
                <a:solidFill>
                  <a:srgbClr val="1E5A71"/>
                </a:solidFill>
                <a:latin typeface="Raleway" panose="020B0503030101060003"/>
                <a:cs typeface="Calibri"/>
              </a:rPr>
              <a:t>Statistical significance and interpretation of survey data. All figures presented in the ARS are </a:t>
            </a:r>
            <a:r>
              <a:rPr lang="en-GB" sz="2000" b="1">
                <a:solidFill>
                  <a:srgbClr val="1E5A71"/>
                </a:solidFill>
                <a:latin typeface="Raleway" panose="020B0503030101060003"/>
                <a:cs typeface="Calibri"/>
              </a:rPr>
              <a:t>estimates</a:t>
            </a:r>
            <a:r>
              <a:rPr lang="en-GB" sz="2000">
                <a:solidFill>
                  <a:srgbClr val="1E5A71"/>
                </a:solidFill>
                <a:latin typeface="Raleway" panose="020B0503030101060003"/>
                <a:cs typeface="Calibri"/>
              </a:rPr>
              <a:t>, not precise measures. As such, they have a degree of sampling variability attached to them. The concept of ‘statistical significance’ is used here to highlight those differences that are likely to reflect real differences (or changes over time), as opposed to those which may be simply reflecting the sampling variability which comes with estimates.</a:t>
            </a:r>
          </a:p>
        </p:txBody>
      </p:sp>
      <p:sp>
        <p:nvSpPr>
          <p:cNvPr id="20" name="Slide Number Placeholder 4">
            <a:extLst>
              <a:ext uri="{FF2B5EF4-FFF2-40B4-BE49-F238E27FC236}">
                <a16:creationId xmlns:a16="http://schemas.microsoft.com/office/drawing/2014/main" id="{F6F9A791-72BF-4CF6-90F2-686B777D2CB7}"/>
              </a:ext>
            </a:extLst>
          </p:cNvPr>
          <p:cNvSpPr>
            <a:spLocks noGrp="1"/>
          </p:cNvSpPr>
          <p:nvPr>
            <p:ph type="sldNum" sz="quarter" idx="12"/>
          </p:nvPr>
        </p:nvSpPr>
        <p:spPr>
          <a:xfrm>
            <a:off x="8139113" y="6356353"/>
            <a:ext cx="2228850" cy="365125"/>
          </a:xfrm>
        </p:spPr>
        <p:txBody>
          <a:bodyPr/>
          <a:lstStyle/>
          <a:p>
            <a:fld id="{36D6C52B-B35D-4819-BB38-B93C26330C57}" type="slidenum">
              <a:rPr lang="en-GB">
                <a:solidFill>
                  <a:srgbClr val="1E5A71"/>
                </a:solidFill>
                <a:latin typeface="Raleway" pitchFamily="2" charset="0"/>
              </a:rPr>
              <a:pPr/>
              <a:t>4</a:t>
            </a:fld>
            <a:endParaRPr lang="en-GB">
              <a:solidFill>
                <a:srgbClr val="1E5A71"/>
              </a:solidFill>
              <a:latin typeface="Raleway" pitchFamily="2" charset="0"/>
            </a:endParaRPr>
          </a:p>
        </p:txBody>
      </p:sp>
    </p:spTree>
    <p:extLst>
      <p:ext uri="{BB962C8B-B14F-4D97-AF65-F5344CB8AC3E}">
        <p14:creationId xmlns:p14="http://schemas.microsoft.com/office/powerpoint/2010/main" val="8719857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1560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b="1">
                <a:solidFill>
                  <a:srgbClr val="4CC9CF"/>
                </a:solidFill>
                <a:latin typeface="Raleway" panose="020B0503030101060003" pitchFamily="34" charset="0"/>
                <a:cs typeface="Arial" panose="020B0604020202020204" pitchFamily="34" charset="0"/>
              </a:rPr>
              <a:t>Tower Hamlets Annual Residents’ Survey 2025 results</a:t>
            </a:r>
            <a:endParaRPr lang="en-US" sz="1400" b="1">
              <a:solidFill>
                <a:srgbClr val="4CC9CF"/>
              </a:solidFill>
              <a:latin typeface="Raleway" panose="020B0503030101060003"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3900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1600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3900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1600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7906" y="438639"/>
            <a:ext cx="964349" cy="807775"/>
          </a:xfrm>
          <a:prstGeom prst="rect">
            <a:avLst/>
          </a:prstGeom>
        </p:spPr>
      </p:pic>
      <p:sp>
        <p:nvSpPr>
          <p:cNvPr id="8" name="Title 1">
            <a:extLst>
              <a:ext uri="{FF2B5EF4-FFF2-40B4-BE49-F238E27FC236}">
                <a16:creationId xmlns:a16="http://schemas.microsoft.com/office/drawing/2014/main" id="{C87EE1D6-FC67-441A-B62B-A0C62B21AC94}"/>
              </a:ext>
            </a:extLst>
          </p:cNvPr>
          <p:cNvSpPr txBox="1">
            <a:spLocks noGrp="1"/>
          </p:cNvSpPr>
          <p:nvPr>
            <p:ph type="title" idx="4294967295"/>
          </p:nvPr>
        </p:nvSpPr>
        <p:spPr>
          <a:xfrm>
            <a:off x="3900172" y="489762"/>
            <a:ext cx="5869592" cy="676275"/>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2800" b="1">
                <a:solidFill>
                  <a:srgbClr val="319B31"/>
                </a:solidFill>
                <a:latin typeface="Raleway" panose="020B0503030101060003" pitchFamily="34" charset="0"/>
                <a:cs typeface="Arial" panose="020B0604020202020204" pitchFamily="34" charset="0"/>
              </a:rPr>
              <a:t>Geography – special analysis</a:t>
            </a:r>
          </a:p>
          <a:p>
            <a:pPr defTabSz="742969">
              <a:defRPr/>
            </a:pPr>
            <a:endParaRPr lang="en-GB" sz="1600">
              <a:solidFill>
                <a:srgbClr val="319B31"/>
              </a:solidFill>
              <a:latin typeface="Raleway" panose="020B0503030101060003" pitchFamily="34" charset="0"/>
              <a:cs typeface="Arial" panose="020B0604020202020204" pitchFamily="34" charset="0"/>
            </a:endParaRPr>
          </a:p>
        </p:txBody>
      </p:sp>
      <p:pic>
        <p:nvPicPr>
          <p:cNvPr id="3" name="Picture 2" descr="Tower Hamlets ward by geographical grouping">
            <a:extLst>
              <a:ext uri="{FF2B5EF4-FFF2-40B4-BE49-F238E27FC236}">
                <a16:creationId xmlns:a16="http://schemas.microsoft.com/office/drawing/2014/main" id="{669B20B1-426C-B24B-2D4D-71A3C8B42ECB}"/>
              </a:ext>
            </a:extLst>
          </p:cNvPr>
          <p:cNvPicPr>
            <a:picLocks noChangeAspect="1"/>
          </p:cNvPicPr>
          <p:nvPr/>
        </p:nvPicPr>
        <p:blipFill rotWithShape="1">
          <a:blip r:embed="rId4">
            <a:extLst>
              <a:ext uri="{28A0092B-C50C-407E-A947-70E740481C1C}">
                <a14:useLocalDpi xmlns:a14="http://schemas.microsoft.com/office/drawing/2010/main" val="0"/>
              </a:ext>
            </a:extLst>
          </a:blip>
          <a:srcRect l="2502" t="17758" r="2892" b="11020"/>
          <a:stretch/>
        </p:blipFill>
        <p:spPr>
          <a:xfrm>
            <a:off x="1508692" y="1285061"/>
            <a:ext cx="4587309" cy="4884398"/>
          </a:xfrm>
          <a:prstGeom prst="rect">
            <a:avLst/>
          </a:prstGeom>
        </p:spPr>
      </p:pic>
      <p:graphicFrame>
        <p:nvGraphicFramePr>
          <p:cNvPr id="15" name="Content Placeholder 6" descr="Table showing Tower Hamlets responses by wards by geographical grouping">
            <a:extLst>
              <a:ext uri="{FF2B5EF4-FFF2-40B4-BE49-F238E27FC236}">
                <a16:creationId xmlns:a16="http://schemas.microsoft.com/office/drawing/2014/main" id="{6ED7CDF2-08CB-7BD5-4FD2-1A99D0379AFB}"/>
              </a:ext>
            </a:extLst>
          </p:cNvPr>
          <p:cNvGraphicFramePr>
            <a:graphicFrameLocks/>
          </p:cNvGraphicFramePr>
          <p:nvPr>
            <p:extLst>
              <p:ext uri="{D42A27DB-BD31-4B8C-83A1-F6EECF244321}">
                <p14:modId xmlns:p14="http://schemas.microsoft.com/office/powerpoint/2010/main" val="24107746"/>
              </p:ext>
            </p:extLst>
          </p:nvPr>
        </p:nvGraphicFramePr>
        <p:xfrm>
          <a:off x="6350901" y="1278460"/>
          <a:ext cx="4587309" cy="4679994"/>
        </p:xfrm>
        <a:graphic>
          <a:graphicData uri="http://schemas.openxmlformats.org/drawingml/2006/table">
            <a:tbl>
              <a:tblPr firstRow="1">
                <a:tableStyleId>{BC89EF96-8CEA-46FF-86C4-4CE0E7609802}</a:tableStyleId>
              </a:tblPr>
              <a:tblGrid>
                <a:gridCol w="2721747">
                  <a:extLst>
                    <a:ext uri="{9D8B030D-6E8A-4147-A177-3AD203B41FA5}">
                      <a16:colId xmlns:a16="http://schemas.microsoft.com/office/drawing/2014/main" val="457438826"/>
                    </a:ext>
                  </a:extLst>
                </a:gridCol>
                <a:gridCol w="932781">
                  <a:extLst>
                    <a:ext uri="{9D8B030D-6E8A-4147-A177-3AD203B41FA5}">
                      <a16:colId xmlns:a16="http://schemas.microsoft.com/office/drawing/2014/main" val="1036765705"/>
                    </a:ext>
                  </a:extLst>
                </a:gridCol>
                <a:gridCol w="932781">
                  <a:extLst>
                    <a:ext uri="{9D8B030D-6E8A-4147-A177-3AD203B41FA5}">
                      <a16:colId xmlns:a16="http://schemas.microsoft.com/office/drawing/2014/main" val="1430283949"/>
                    </a:ext>
                  </a:extLst>
                </a:gridCol>
              </a:tblGrid>
              <a:tr h="218034">
                <a:tc>
                  <a:txBody>
                    <a:bodyPr/>
                    <a:lstStyle/>
                    <a:p>
                      <a:pPr algn="ctr" fontAlgn="b"/>
                      <a:r>
                        <a:rPr lang="en-GB" sz="1200" b="1" u="none" strike="noStrike">
                          <a:solidFill>
                            <a:schemeClr val="tx1"/>
                          </a:solidFill>
                          <a:effectLst/>
                          <a:latin typeface="Raleway" pitchFamily="2" charset="0"/>
                        </a:rPr>
                        <a:t>Ward Name </a:t>
                      </a:r>
                      <a:endParaRPr lang="en-GB" sz="1200" b="1" i="0" u="none" strike="noStrike">
                        <a:solidFill>
                          <a:schemeClr val="tx1"/>
                        </a:solidFill>
                        <a:effectLst/>
                        <a:latin typeface="Raleway" pitchFamily="2" charset="0"/>
                      </a:endParaRPr>
                    </a:p>
                  </a:txBody>
                  <a:tcPr marL="5159" marR="5159" marT="5159" marB="0" anchor="ctr">
                    <a:noFill/>
                  </a:tcPr>
                </a:tc>
                <a:tc>
                  <a:txBody>
                    <a:bodyPr/>
                    <a:lstStyle/>
                    <a:p>
                      <a:pPr algn="ctr" fontAlgn="b"/>
                      <a:r>
                        <a:rPr lang="en-GB" sz="1200" b="1" u="none" strike="noStrike">
                          <a:solidFill>
                            <a:schemeClr val="tx1"/>
                          </a:solidFill>
                          <a:effectLst/>
                          <a:latin typeface="Raleway" pitchFamily="2" charset="0"/>
                        </a:rPr>
                        <a:t>Completes</a:t>
                      </a:r>
                      <a:endParaRPr lang="en-GB" sz="1200" b="1" i="0" u="none" strike="noStrike">
                        <a:solidFill>
                          <a:schemeClr val="tx1"/>
                        </a:solidFill>
                        <a:effectLst/>
                        <a:latin typeface="Raleway" pitchFamily="2" charset="0"/>
                      </a:endParaRPr>
                    </a:p>
                  </a:txBody>
                  <a:tcPr marL="5159" marR="5159" marT="5159" marB="0" anchor="ctr">
                    <a:noFill/>
                  </a:tcPr>
                </a:tc>
                <a:tc>
                  <a:txBody>
                    <a:bodyPr/>
                    <a:lstStyle/>
                    <a:p>
                      <a:pPr algn="ctr" fontAlgn="b"/>
                      <a:r>
                        <a:rPr lang="en-GB" sz="1200" b="1" i="0" u="none" strike="noStrike">
                          <a:solidFill>
                            <a:schemeClr val="tx1"/>
                          </a:solidFill>
                          <a:effectLst/>
                          <a:latin typeface="Raleway" pitchFamily="2" charset="0"/>
                        </a:rPr>
                        <a:t>N/S/E/W</a:t>
                      </a:r>
                    </a:p>
                  </a:txBody>
                  <a:tcPr marL="5159" marR="5159" marT="5159" marB="0" anchor="ctr">
                    <a:noFill/>
                  </a:tcPr>
                </a:tc>
                <a:extLst>
                  <a:ext uri="{0D108BD9-81ED-4DB2-BD59-A6C34878D82A}">
                    <a16:rowId xmlns:a16="http://schemas.microsoft.com/office/drawing/2014/main" val="3134896047"/>
                  </a:ext>
                </a:extLst>
              </a:tr>
              <a:tr h="223098">
                <a:tc>
                  <a:txBody>
                    <a:bodyPr/>
                    <a:lstStyle/>
                    <a:p>
                      <a:pPr algn="ctr" fontAlgn="b"/>
                      <a:r>
                        <a:rPr lang="en-GB" sz="1200" b="1" u="none" strike="noStrike">
                          <a:solidFill>
                            <a:schemeClr val="tx1"/>
                          </a:solidFill>
                          <a:effectLst/>
                          <a:latin typeface="Raleway" pitchFamily="2" charset="0"/>
                        </a:rPr>
                        <a:t>Bethnal Green East (Bethnal Green)</a:t>
                      </a:r>
                      <a:endParaRPr lang="en-GB" sz="1200" b="1" i="0" u="none" strike="noStrike">
                        <a:solidFill>
                          <a:schemeClr val="tx1"/>
                        </a:solidFill>
                        <a:effectLst/>
                        <a:latin typeface="Raleway" pitchFamily="2" charset="0"/>
                      </a:endParaRPr>
                    </a:p>
                  </a:txBody>
                  <a:tcPr marL="5159" marR="5159" marT="5159" marB="0" anchor="ctr">
                    <a:solidFill>
                      <a:srgbClr val="F7A823"/>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74</a:t>
                      </a:r>
                    </a:p>
                  </a:txBody>
                  <a:tcPr marL="9525" marR="9525" marT="9525" marB="0" anchor="ctr">
                    <a:solidFill>
                      <a:srgbClr val="F7A823"/>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North</a:t>
                      </a:r>
                    </a:p>
                  </a:txBody>
                  <a:tcPr marL="9525" marR="9525" marT="9525" marB="0" anchor="ctr">
                    <a:solidFill>
                      <a:srgbClr val="F7A823"/>
                    </a:solidFill>
                  </a:tcPr>
                </a:tc>
                <a:extLst>
                  <a:ext uri="{0D108BD9-81ED-4DB2-BD59-A6C34878D82A}">
                    <a16:rowId xmlns:a16="http://schemas.microsoft.com/office/drawing/2014/main" val="2852133894"/>
                  </a:ext>
                </a:extLst>
              </a:tr>
              <a:tr h="223098">
                <a:tc>
                  <a:txBody>
                    <a:bodyPr/>
                    <a:lstStyle/>
                    <a:p>
                      <a:pPr algn="ctr" fontAlgn="b"/>
                      <a:r>
                        <a:rPr lang="en-GB" sz="1200" b="1" u="none" strike="noStrike">
                          <a:solidFill>
                            <a:schemeClr val="tx1"/>
                          </a:solidFill>
                          <a:effectLst/>
                          <a:latin typeface="Raleway" pitchFamily="2" charset="0"/>
                        </a:rPr>
                        <a:t>Bethnal Green West (St Peter’s)</a:t>
                      </a:r>
                      <a:endParaRPr lang="en-GB" sz="1200" b="1" i="0" u="none" strike="noStrike">
                        <a:solidFill>
                          <a:schemeClr val="tx1"/>
                        </a:solidFill>
                        <a:effectLst/>
                        <a:latin typeface="Raleway" pitchFamily="2" charset="0"/>
                      </a:endParaRPr>
                    </a:p>
                  </a:txBody>
                  <a:tcPr marL="5159" marR="5159" marT="5159" marB="0" anchor="ctr">
                    <a:solidFill>
                      <a:srgbClr val="F7A823"/>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70</a:t>
                      </a:r>
                    </a:p>
                  </a:txBody>
                  <a:tcPr marL="9525" marR="9525" marT="9525" marB="0" anchor="ctr">
                    <a:solidFill>
                      <a:srgbClr val="F7A823"/>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North</a:t>
                      </a:r>
                    </a:p>
                  </a:txBody>
                  <a:tcPr marL="9525" marR="9525" marT="9525" marB="0" anchor="ctr">
                    <a:solidFill>
                      <a:srgbClr val="F7A823"/>
                    </a:solidFill>
                  </a:tcPr>
                </a:tc>
                <a:extLst>
                  <a:ext uri="{0D108BD9-81ED-4DB2-BD59-A6C34878D82A}">
                    <a16:rowId xmlns:a16="http://schemas.microsoft.com/office/drawing/2014/main" val="3316406814"/>
                  </a:ext>
                </a:extLst>
              </a:tr>
              <a:tr h="223098">
                <a:tc>
                  <a:txBody>
                    <a:bodyPr/>
                    <a:lstStyle/>
                    <a:p>
                      <a:pPr algn="ctr" fontAlgn="b"/>
                      <a:r>
                        <a:rPr lang="en-GB" sz="1200" b="1" u="none" strike="noStrike">
                          <a:solidFill>
                            <a:schemeClr val="tx1"/>
                          </a:solidFill>
                          <a:effectLst/>
                          <a:latin typeface="Raleway" pitchFamily="2" charset="0"/>
                        </a:rPr>
                        <a:t>Blackwall &amp; Cubitt Town</a:t>
                      </a:r>
                      <a:endParaRPr lang="en-GB" sz="1200" b="1" i="0" u="none" strike="noStrike">
                        <a:solidFill>
                          <a:schemeClr val="tx1"/>
                        </a:solidFill>
                        <a:effectLst/>
                        <a:latin typeface="Raleway" pitchFamily="2" charset="0"/>
                      </a:endParaRPr>
                    </a:p>
                  </a:txBody>
                  <a:tcPr marL="5159" marR="5159" marT="5159" marB="0" anchor="ctr">
                    <a:solidFill>
                      <a:srgbClr val="92C256"/>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80</a:t>
                      </a:r>
                    </a:p>
                  </a:txBody>
                  <a:tcPr marL="9525" marR="9525" marT="9525" marB="0" anchor="ctr">
                    <a:solidFill>
                      <a:srgbClr val="92C256"/>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South</a:t>
                      </a:r>
                    </a:p>
                  </a:txBody>
                  <a:tcPr marL="9525" marR="9525" marT="9525" marB="0" anchor="ctr">
                    <a:solidFill>
                      <a:srgbClr val="92C256"/>
                    </a:solidFill>
                  </a:tcPr>
                </a:tc>
                <a:extLst>
                  <a:ext uri="{0D108BD9-81ED-4DB2-BD59-A6C34878D82A}">
                    <a16:rowId xmlns:a16="http://schemas.microsoft.com/office/drawing/2014/main" val="1660137745"/>
                  </a:ext>
                </a:extLst>
              </a:tr>
              <a:tr h="223098">
                <a:tc>
                  <a:txBody>
                    <a:bodyPr/>
                    <a:lstStyle/>
                    <a:p>
                      <a:pPr algn="ctr" fontAlgn="b"/>
                      <a:r>
                        <a:rPr lang="en-GB" sz="1200" b="1" u="none" strike="noStrike">
                          <a:solidFill>
                            <a:schemeClr val="tx1"/>
                          </a:solidFill>
                          <a:effectLst/>
                          <a:latin typeface="Raleway" pitchFamily="2" charset="0"/>
                        </a:rPr>
                        <a:t>Bow East</a:t>
                      </a:r>
                      <a:endParaRPr lang="en-GB" sz="1200" b="1" i="0" u="none" strike="noStrike">
                        <a:solidFill>
                          <a:schemeClr val="tx1"/>
                        </a:solidFill>
                        <a:effectLst/>
                        <a:latin typeface="Raleway" pitchFamily="2" charset="0"/>
                      </a:endParaRPr>
                    </a:p>
                  </a:txBody>
                  <a:tcPr marL="5159" marR="5159" marT="5159" marB="0" anchor="ctr">
                    <a:solidFill>
                      <a:srgbClr val="F7A823"/>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71</a:t>
                      </a:r>
                    </a:p>
                  </a:txBody>
                  <a:tcPr marL="9525" marR="9525" marT="9525" marB="0" anchor="ctr">
                    <a:solidFill>
                      <a:srgbClr val="F7A823"/>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North</a:t>
                      </a:r>
                    </a:p>
                  </a:txBody>
                  <a:tcPr marL="9525" marR="9525" marT="9525" marB="0" anchor="ctr">
                    <a:solidFill>
                      <a:srgbClr val="F7A823"/>
                    </a:solidFill>
                  </a:tcPr>
                </a:tc>
                <a:extLst>
                  <a:ext uri="{0D108BD9-81ED-4DB2-BD59-A6C34878D82A}">
                    <a16:rowId xmlns:a16="http://schemas.microsoft.com/office/drawing/2014/main" val="602690652"/>
                  </a:ext>
                </a:extLst>
              </a:tr>
              <a:tr h="223098">
                <a:tc>
                  <a:txBody>
                    <a:bodyPr/>
                    <a:lstStyle/>
                    <a:p>
                      <a:pPr algn="ctr" fontAlgn="b"/>
                      <a:r>
                        <a:rPr lang="en-GB" sz="1200" b="1" u="none" strike="noStrike">
                          <a:solidFill>
                            <a:schemeClr val="tx1"/>
                          </a:solidFill>
                          <a:effectLst/>
                          <a:latin typeface="Raleway" pitchFamily="2" charset="0"/>
                        </a:rPr>
                        <a:t>Bow West</a:t>
                      </a:r>
                      <a:endParaRPr lang="en-GB" sz="1200" b="1" i="0" u="none" strike="noStrike">
                        <a:solidFill>
                          <a:schemeClr val="tx1"/>
                        </a:solidFill>
                        <a:effectLst/>
                        <a:latin typeface="Raleway" pitchFamily="2" charset="0"/>
                      </a:endParaRPr>
                    </a:p>
                  </a:txBody>
                  <a:tcPr marL="5159" marR="5159" marT="5159" marB="0" anchor="ctr">
                    <a:solidFill>
                      <a:srgbClr val="F7A823"/>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50</a:t>
                      </a:r>
                    </a:p>
                  </a:txBody>
                  <a:tcPr marL="9525" marR="9525" marT="9525" marB="0" anchor="ctr">
                    <a:solidFill>
                      <a:srgbClr val="F7A823"/>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North</a:t>
                      </a:r>
                    </a:p>
                  </a:txBody>
                  <a:tcPr marL="9525" marR="9525" marT="9525" marB="0" anchor="ctr">
                    <a:solidFill>
                      <a:srgbClr val="F7A823"/>
                    </a:solidFill>
                  </a:tcPr>
                </a:tc>
                <a:extLst>
                  <a:ext uri="{0D108BD9-81ED-4DB2-BD59-A6C34878D82A}">
                    <a16:rowId xmlns:a16="http://schemas.microsoft.com/office/drawing/2014/main" val="3355481869"/>
                  </a:ext>
                </a:extLst>
              </a:tr>
              <a:tr h="223098">
                <a:tc>
                  <a:txBody>
                    <a:bodyPr/>
                    <a:lstStyle/>
                    <a:p>
                      <a:pPr algn="ctr" fontAlgn="b"/>
                      <a:r>
                        <a:rPr lang="en-GB" sz="1200" b="1" u="none" strike="noStrike">
                          <a:solidFill>
                            <a:schemeClr val="tx1"/>
                          </a:solidFill>
                          <a:effectLst/>
                          <a:latin typeface="Raleway" pitchFamily="2" charset="0"/>
                        </a:rPr>
                        <a:t>Bromley North</a:t>
                      </a:r>
                      <a:endParaRPr lang="en-GB" sz="1200" b="1" i="0" u="none" strike="noStrike">
                        <a:solidFill>
                          <a:schemeClr val="tx1"/>
                        </a:solidFill>
                        <a:effectLst/>
                        <a:latin typeface="Raleway" pitchFamily="2" charset="0"/>
                      </a:endParaRPr>
                    </a:p>
                  </a:txBody>
                  <a:tcPr marL="5159" marR="5159" marT="5159" marB="0" anchor="ctr">
                    <a:solidFill>
                      <a:srgbClr val="E62154"/>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40</a:t>
                      </a:r>
                    </a:p>
                  </a:txBody>
                  <a:tcPr marL="9525" marR="9525" marT="9525" marB="0" anchor="ctr">
                    <a:solidFill>
                      <a:srgbClr val="E62154"/>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East</a:t>
                      </a:r>
                    </a:p>
                  </a:txBody>
                  <a:tcPr marL="9525" marR="9525" marT="9525" marB="0" anchor="ctr">
                    <a:solidFill>
                      <a:srgbClr val="E62154"/>
                    </a:solidFill>
                  </a:tcPr>
                </a:tc>
                <a:extLst>
                  <a:ext uri="{0D108BD9-81ED-4DB2-BD59-A6C34878D82A}">
                    <a16:rowId xmlns:a16="http://schemas.microsoft.com/office/drawing/2014/main" val="2553618666"/>
                  </a:ext>
                </a:extLst>
              </a:tr>
              <a:tr h="223098">
                <a:tc>
                  <a:txBody>
                    <a:bodyPr/>
                    <a:lstStyle/>
                    <a:p>
                      <a:pPr algn="ctr" fontAlgn="b"/>
                      <a:r>
                        <a:rPr lang="en-GB" sz="1200" b="1" u="none" strike="noStrike">
                          <a:solidFill>
                            <a:schemeClr val="tx1"/>
                          </a:solidFill>
                          <a:effectLst/>
                          <a:latin typeface="Raleway" pitchFamily="2" charset="0"/>
                        </a:rPr>
                        <a:t>Bromley South</a:t>
                      </a:r>
                      <a:endParaRPr lang="en-GB" sz="1200" b="1" i="0" u="none" strike="noStrike">
                        <a:solidFill>
                          <a:schemeClr val="tx1"/>
                        </a:solidFill>
                        <a:effectLst/>
                        <a:latin typeface="Raleway" pitchFamily="2" charset="0"/>
                      </a:endParaRPr>
                    </a:p>
                  </a:txBody>
                  <a:tcPr marL="5159" marR="5159" marT="5159" marB="0" anchor="ctr">
                    <a:solidFill>
                      <a:srgbClr val="E62154"/>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48</a:t>
                      </a:r>
                    </a:p>
                  </a:txBody>
                  <a:tcPr marL="9525" marR="9525" marT="9525" marB="0" anchor="ctr">
                    <a:solidFill>
                      <a:srgbClr val="E62154"/>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East</a:t>
                      </a:r>
                    </a:p>
                  </a:txBody>
                  <a:tcPr marL="9525" marR="9525" marT="9525" marB="0" anchor="ctr">
                    <a:solidFill>
                      <a:srgbClr val="E62154"/>
                    </a:solidFill>
                  </a:tcPr>
                </a:tc>
                <a:extLst>
                  <a:ext uri="{0D108BD9-81ED-4DB2-BD59-A6C34878D82A}">
                    <a16:rowId xmlns:a16="http://schemas.microsoft.com/office/drawing/2014/main" val="697945763"/>
                  </a:ext>
                </a:extLst>
              </a:tr>
              <a:tr h="223098">
                <a:tc>
                  <a:txBody>
                    <a:bodyPr/>
                    <a:lstStyle/>
                    <a:p>
                      <a:pPr algn="ctr" fontAlgn="b"/>
                      <a:r>
                        <a:rPr lang="en-GB" sz="1200" b="1" u="none" strike="noStrike">
                          <a:solidFill>
                            <a:schemeClr val="tx1"/>
                          </a:solidFill>
                          <a:effectLst/>
                          <a:latin typeface="Raleway" pitchFamily="2" charset="0"/>
                        </a:rPr>
                        <a:t>Canary Wharf</a:t>
                      </a:r>
                      <a:endParaRPr lang="en-GB" sz="1200" b="1" i="0" u="none" strike="noStrike">
                        <a:solidFill>
                          <a:schemeClr val="tx1"/>
                        </a:solidFill>
                        <a:effectLst/>
                        <a:latin typeface="Raleway" pitchFamily="2" charset="0"/>
                      </a:endParaRPr>
                    </a:p>
                  </a:txBody>
                  <a:tcPr marL="5159" marR="5159" marT="5159" marB="0" anchor="ctr">
                    <a:solidFill>
                      <a:srgbClr val="92C256"/>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67</a:t>
                      </a:r>
                    </a:p>
                  </a:txBody>
                  <a:tcPr marL="9525" marR="9525" marT="9525" marB="0" anchor="ctr">
                    <a:solidFill>
                      <a:srgbClr val="92C256"/>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South</a:t>
                      </a:r>
                    </a:p>
                  </a:txBody>
                  <a:tcPr marL="9525" marR="9525" marT="9525" marB="0" anchor="ctr">
                    <a:solidFill>
                      <a:srgbClr val="92C256"/>
                    </a:solidFill>
                  </a:tcPr>
                </a:tc>
                <a:extLst>
                  <a:ext uri="{0D108BD9-81ED-4DB2-BD59-A6C34878D82A}">
                    <a16:rowId xmlns:a16="http://schemas.microsoft.com/office/drawing/2014/main" val="3781974310"/>
                  </a:ext>
                </a:extLst>
              </a:tr>
              <a:tr h="223098">
                <a:tc>
                  <a:txBody>
                    <a:bodyPr/>
                    <a:lstStyle/>
                    <a:p>
                      <a:pPr algn="ctr" fontAlgn="b"/>
                      <a:r>
                        <a:rPr lang="en-GB" sz="1200" b="1" u="none" strike="noStrike">
                          <a:solidFill>
                            <a:schemeClr val="tx1"/>
                          </a:solidFill>
                          <a:effectLst/>
                          <a:latin typeface="Raleway" pitchFamily="2" charset="0"/>
                        </a:rPr>
                        <a:t>Island Gardens</a:t>
                      </a:r>
                      <a:endParaRPr lang="en-GB" sz="1200" b="1" i="0" u="none" strike="noStrike">
                        <a:solidFill>
                          <a:schemeClr val="tx1"/>
                        </a:solidFill>
                        <a:effectLst/>
                        <a:latin typeface="Raleway" pitchFamily="2" charset="0"/>
                      </a:endParaRPr>
                    </a:p>
                  </a:txBody>
                  <a:tcPr marL="5159" marR="5159" marT="5159" marB="0" anchor="ctr">
                    <a:solidFill>
                      <a:srgbClr val="92C256"/>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54</a:t>
                      </a:r>
                    </a:p>
                  </a:txBody>
                  <a:tcPr marL="9525" marR="9525" marT="9525" marB="0" anchor="ctr">
                    <a:solidFill>
                      <a:srgbClr val="92C256"/>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South</a:t>
                      </a:r>
                    </a:p>
                  </a:txBody>
                  <a:tcPr marL="9525" marR="9525" marT="9525" marB="0" anchor="ctr">
                    <a:solidFill>
                      <a:srgbClr val="92C256"/>
                    </a:solidFill>
                  </a:tcPr>
                </a:tc>
                <a:extLst>
                  <a:ext uri="{0D108BD9-81ED-4DB2-BD59-A6C34878D82A}">
                    <a16:rowId xmlns:a16="http://schemas.microsoft.com/office/drawing/2014/main" val="3190424244"/>
                  </a:ext>
                </a:extLst>
              </a:tr>
              <a:tr h="223098">
                <a:tc>
                  <a:txBody>
                    <a:bodyPr/>
                    <a:lstStyle/>
                    <a:p>
                      <a:pPr algn="ctr" fontAlgn="b"/>
                      <a:r>
                        <a:rPr lang="en-GB" sz="1200" b="1" u="none" strike="noStrike">
                          <a:solidFill>
                            <a:schemeClr val="tx1"/>
                          </a:solidFill>
                          <a:effectLst/>
                          <a:latin typeface="Raleway" pitchFamily="2" charset="0"/>
                        </a:rPr>
                        <a:t>Lansbury</a:t>
                      </a:r>
                      <a:endParaRPr lang="en-GB" sz="1200" b="1" i="0" u="none" strike="noStrike">
                        <a:solidFill>
                          <a:schemeClr val="tx1"/>
                        </a:solidFill>
                        <a:effectLst/>
                        <a:latin typeface="Raleway" pitchFamily="2" charset="0"/>
                      </a:endParaRPr>
                    </a:p>
                  </a:txBody>
                  <a:tcPr marL="5159" marR="5159" marT="5159" marB="0" anchor="ctr">
                    <a:solidFill>
                      <a:srgbClr val="E62154"/>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72</a:t>
                      </a:r>
                    </a:p>
                  </a:txBody>
                  <a:tcPr marL="9525" marR="9525" marT="9525" marB="0" anchor="ctr">
                    <a:solidFill>
                      <a:srgbClr val="E62154"/>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East</a:t>
                      </a:r>
                    </a:p>
                  </a:txBody>
                  <a:tcPr marL="9525" marR="9525" marT="9525" marB="0" anchor="ctr">
                    <a:solidFill>
                      <a:srgbClr val="E62154"/>
                    </a:solidFill>
                  </a:tcPr>
                </a:tc>
                <a:extLst>
                  <a:ext uri="{0D108BD9-81ED-4DB2-BD59-A6C34878D82A}">
                    <a16:rowId xmlns:a16="http://schemas.microsoft.com/office/drawing/2014/main" val="2480586262"/>
                  </a:ext>
                </a:extLst>
              </a:tr>
              <a:tr h="223098">
                <a:tc>
                  <a:txBody>
                    <a:bodyPr/>
                    <a:lstStyle/>
                    <a:p>
                      <a:pPr algn="ctr" fontAlgn="b"/>
                      <a:r>
                        <a:rPr lang="en-GB" sz="1200" b="1" u="none" strike="noStrike">
                          <a:solidFill>
                            <a:schemeClr val="tx1"/>
                          </a:solidFill>
                          <a:effectLst/>
                          <a:latin typeface="Raleway" pitchFamily="2" charset="0"/>
                        </a:rPr>
                        <a:t>Limehouse</a:t>
                      </a:r>
                      <a:endParaRPr lang="en-GB" sz="1200" b="1" i="0" u="none" strike="noStrike">
                        <a:solidFill>
                          <a:schemeClr val="tx1"/>
                        </a:solidFill>
                        <a:effectLst/>
                        <a:latin typeface="Raleway" pitchFamily="2" charset="0"/>
                      </a:endParaRPr>
                    </a:p>
                  </a:txBody>
                  <a:tcPr marL="5159" marR="5159" marT="5159" marB="0" anchor="ctr">
                    <a:solidFill>
                      <a:srgbClr val="92C256"/>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25</a:t>
                      </a:r>
                    </a:p>
                  </a:txBody>
                  <a:tcPr marL="9525" marR="9525" marT="9525" marB="0" anchor="ctr">
                    <a:solidFill>
                      <a:srgbClr val="92C256"/>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South</a:t>
                      </a:r>
                    </a:p>
                  </a:txBody>
                  <a:tcPr marL="9525" marR="9525" marT="9525" marB="0" anchor="ctr">
                    <a:solidFill>
                      <a:srgbClr val="92C256"/>
                    </a:solidFill>
                  </a:tcPr>
                </a:tc>
                <a:extLst>
                  <a:ext uri="{0D108BD9-81ED-4DB2-BD59-A6C34878D82A}">
                    <a16:rowId xmlns:a16="http://schemas.microsoft.com/office/drawing/2014/main" val="1598067384"/>
                  </a:ext>
                </a:extLst>
              </a:tr>
              <a:tr h="223098">
                <a:tc>
                  <a:txBody>
                    <a:bodyPr/>
                    <a:lstStyle/>
                    <a:p>
                      <a:pPr algn="ctr" fontAlgn="b"/>
                      <a:r>
                        <a:rPr lang="en-GB" sz="1200" b="1" u="none" strike="noStrike">
                          <a:solidFill>
                            <a:schemeClr val="tx1"/>
                          </a:solidFill>
                          <a:effectLst/>
                          <a:latin typeface="Raleway" pitchFamily="2" charset="0"/>
                        </a:rPr>
                        <a:t>Mile End</a:t>
                      </a:r>
                      <a:endParaRPr lang="en-GB" sz="1200" b="1" i="0" u="none" strike="noStrike">
                        <a:solidFill>
                          <a:schemeClr val="tx1"/>
                        </a:solidFill>
                        <a:effectLst/>
                        <a:latin typeface="Raleway" pitchFamily="2" charset="0"/>
                      </a:endParaRPr>
                    </a:p>
                  </a:txBody>
                  <a:tcPr marL="5159" marR="5159" marT="5159" marB="0" anchor="ctr">
                    <a:solidFill>
                      <a:srgbClr val="E62154"/>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75</a:t>
                      </a:r>
                    </a:p>
                  </a:txBody>
                  <a:tcPr marL="9525" marR="9525" marT="9525" marB="0" anchor="ctr">
                    <a:solidFill>
                      <a:srgbClr val="E62154"/>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East</a:t>
                      </a:r>
                    </a:p>
                  </a:txBody>
                  <a:tcPr marL="9525" marR="9525" marT="9525" marB="0" anchor="ctr">
                    <a:solidFill>
                      <a:srgbClr val="E62154"/>
                    </a:solidFill>
                  </a:tcPr>
                </a:tc>
                <a:extLst>
                  <a:ext uri="{0D108BD9-81ED-4DB2-BD59-A6C34878D82A}">
                    <a16:rowId xmlns:a16="http://schemas.microsoft.com/office/drawing/2014/main" val="3318265315"/>
                  </a:ext>
                </a:extLst>
              </a:tr>
              <a:tr h="223098">
                <a:tc>
                  <a:txBody>
                    <a:bodyPr/>
                    <a:lstStyle/>
                    <a:p>
                      <a:pPr algn="ctr" fontAlgn="b"/>
                      <a:r>
                        <a:rPr lang="en-GB" sz="1200" b="1" u="none" strike="noStrike">
                          <a:solidFill>
                            <a:schemeClr val="tx1"/>
                          </a:solidFill>
                          <a:effectLst/>
                          <a:latin typeface="Raleway" pitchFamily="2" charset="0"/>
                        </a:rPr>
                        <a:t>Poplar</a:t>
                      </a:r>
                      <a:endParaRPr lang="en-GB" sz="1200" b="1" i="0" u="none" strike="noStrike">
                        <a:solidFill>
                          <a:schemeClr val="tx1"/>
                        </a:solidFill>
                        <a:effectLst/>
                        <a:latin typeface="Raleway" pitchFamily="2" charset="0"/>
                      </a:endParaRPr>
                    </a:p>
                  </a:txBody>
                  <a:tcPr marL="5159" marR="5159" marT="5159" marB="0" anchor="ctr">
                    <a:solidFill>
                      <a:srgbClr val="E62154"/>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26</a:t>
                      </a:r>
                    </a:p>
                  </a:txBody>
                  <a:tcPr marL="9525" marR="9525" marT="9525" marB="0" anchor="ctr">
                    <a:solidFill>
                      <a:srgbClr val="E62154"/>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East</a:t>
                      </a:r>
                    </a:p>
                  </a:txBody>
                  <a:tcPr marL="9525" marR="9525" marT="9525" marB="0" anchor="ctr">
                    <a:solidFill>
                      <a:srgbClr val="E62154"/>
                    </a:solidFill>
                  </a:tcPr>
                </a:tc>
                <a:extLst>
                  <a:ext uri="{0D108BD9-81ED-4DB2-BD59-A6C34878D82A}">
                    <a16:rowId xmlns:a16="http://schemas.microsoft.com/office/drawing/2014/main" val="1713852970"/>
                  </a:ext>
                </a:extLst>
              </a:tr>
              <a:tr h="223098">
                <a:tc>
                  <a:txBody>
                    <a:bodyPr/>
                    <a:lstStyle/>
                    <a:p>
                      <a:pPr algn="ctr" fontAlgn="b"/>
                      <a:r>
                        <a:rPr lang="en-GB" sz="1200" b="1" u="none" strike="noStrike">
                          <a:solidFill>
                            <a:schemeClr val="tx1"/>
                          </a:solidFill>
                          <a:effectLst/>
                          <a:latin typeface="Raleway" pitchFamily="2" charset="0"/>
                        </a:rPr>
                        <a:t>Shadwell</a:t>
                      </a:r>
                      <a:endParaRPr lang="en-GB" sz="1200" b="1" i="0" u="none" strike="noStrike">
                        <a:solidFill>
                          <a:schemeClr val="tx1"/>
                        </a:solidFill>
                        <a:effectLst/>
                        <a:latin typeface="Raleway" pitchFamily="2" charset="0"/>
                      </a:endParaRPr>
                    </a:p>
                  </a:txBody>
                  <a:tcPr marL="5159" marR="5159" marT="5159" marB="0" anchor="ctr">
                    <a:solidFill>
                      <a:srgbClr val="5FC5F1"/>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44</a:t>
                      </a:r>
                    </a:p>
                  </a:txBody>
                  <a:tcPr marL="9525" marR="9525" marT="9525" marB="0" anchor="ctr">
                    <a:solidFill>
                      <a:srgbClr val="5FC5F1"/>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West</a:t>
                      </a:r>
                    </a:p>
                  </a:txBody>
                  <a:tcPr marL="9525" marR="9525" marT="9525" marB="0" anchor="ctr">
                    <a:solidFill>
                      <a:srgbClr val="5FC5F1"/>
                    </a:solidFill>
                  </a:tcPr>
                </a:tc>
                <a:extLst>
                  <a:ext uri="{0D108BD9-81ED-4DB2-BD59-A6C34878D82A}">
                    <a16:rowId xmlns:a16="http://schemas.microsoft.com/office/drawing/2014/main" val="245082450"/>
                  </a:ext>
                </a:extLst>
              </a:tr>
              <a:tr h="223098">
                <a:tc>
                  <a:txBody>
                    <a:bodyPr/>
                    <a:lstStyle/>
                    <a:p>
                      <a:pPr algn="ctr" fontAlgn="b"/>
                      <a:r>
                        <a:rPr lang="en-GB" sz="1200" b="1" u="none" strike="noStrike">
                          <a:solidFill>
                            <a:schemeClr val="tx1"/>
                          </a:solidFill>
                          <a:effectLst/>
                          <a:latin typeface="Raleway" pitchFamily="2" charset="0"/>
                        </a:rPr>
                        <a:t>Spitalfields &amp; Banglatown</a:t>
                      </a:r>
                      <a:endParaRPr lang="en-GB" sz="1200" b="1" i="0" u="none" strike="noStrike">
                        <a:solidFill>
                          <a:schemeClr val="tx1"/>
                        </a:solidFill>
                        <a:effectLst/>
                        <a:latin typeface="Raleway" pitchFamily="2" charset="0"/>
                      </a:endParaRPr>
                    </a:p>
                  </a:txBody>
                  <a:tcPr marL="5159" marR="5159" marT="5159" marB="0" anchor="ctr">
                    <a:solidFill>
                      <a:srgbClr val="5FC5F1"/>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57</a:t>
                      </a:r>
                    </a:p>
                  </a:txBody>
                  <a:tcPr marL="9525" marR="9525" marT="9525" marB="0" anchor="ctr">
                    <a:solidFill>
                      <a:srgbClr val="5FC5F1"/>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West</a:t>
                      </a:r>
                    </a:p>
                  </a:txBody>
                  <a:tcPr marL="9525" marR="9525" marT="9525" marB="0" anchor="ctr">
                    <a:solidFill>
                      <a:srgbClr val="5FC5F1"/>
                    </a:solidFill>
                  </a:tcPr>
                </a:tc>
                <a:extLst>
                  <a:ext uri="{0D108BD9-81ED-4DB2-BD59-A6C34878D82A}">
                    <a16:rowId xmlns:a16="http://schemas.microsoft.com/office/drawing/2014/main" val="3842310051"/>
                  </a:ext>
                </a:extLst>
              </a:tr>
              <a:tr h="223098">
                <a:tc>
                  <a:txBody>
                    <a:bodyPr/>
                    <a:lstStyle/>
                    <a:p>
                      <a:pPr algn="ctr" fontAlgn="b"/>
                      <a:r>
                        <a:rPr lang="en-GB" sz="1200" b="1" u="none" strike="noStrike">
                          <a:solidFill>
                            <a:schemeClr val="tx1"/>
                          </a:solidFill>
                          <a:effectLst/>
                          <a:latin typeface="Raleway" pitchFamily="2" charset="0"/>
                        </a:rPr>
                        <a:t>St Dunstan's</a:t>
                      </a:r>
                      <a:endParaRPr lang="en-GB" sz="1200" b="1" i="0" u="none" strike="noStrike">
                        <a:solidFill>
                          <a:schemeClr val="tx1"/>
                        </a:solidFill>
                        <a:effectLst/>
                        <a:latin typeface="Raleway" pitchFamily="2" charset="0"/>
                      </a:endParaRPr>
                    </a:p>
                  </a:txBody>
                  <a:tcPr marL="5159" marR="5159" marT="5159" marB="0" anchor="ctr">
                    <a:solidFill>
                      <a:srgbClr val="5FC5F1"/>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62</a:t>
                      </a:r>
                    </a:p>
                  </a:txBody>
                  <a:tcPr marL="9525" marR="9525" marT="9525" marB="0" anchor="ctr">
                    <a:solidFill>
                      <a:srgbClr val="5FC5F1"/>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West</a:t>
                      </a:r>
                    </a:p>
                  </a:txBody>
                  <a:tcPr marL="9525" marR="9525" marT="9525" marB="0" anchor="ctr">
                    <a:solidFill>
                      <a:srgbClr val="5FC5F1"/>
                    </a:solidFill>
                  </a:tcPr>
                </a:tc>
                <a:extLst>
                  <a:ext uri="{0D108BD9-81ED-4DB2-BD59-A6C34878D82A}">
                    <a16:rowId xmlns:a16="http://schemas.microsoft.com/office/drawing/2014/main" val="1851827847"/>
                  </a:ext>
                </a:extLst>
              </a:tr>
              <a:tr h="223098">
                <a:tc>
                  <a:txBody>
                    <a:bodyPr/>
                    <a:lstStyle/>
                    <a:p>
                      <a:pPr algn="ctr" fontAlgn="b"/>
                      <a:r>
                        <a:rPr lang="en-GB" sz="1200" b="1" u="none" strike="noStrike">
                          <a:solidFill>
                            <a:schemeClr val="tx1"/>
                          </a:solidFill>
                          <a:effectLst/>
                          <a:latin typeface="Raleway" pitchFamily="2" charset="0"/>
                        </a:rPr>
                        <a:t>St Katharine's &amp; Wapping</a:t>
                      </a:r>
                      <a:endParaRPr lang="en-GB" sz="1200" b="1" i="0" u="none" strike="noStrike">
                        <a:solidFill>
                          <a:schemeClr val="tx1"/>
                        </a:solidFill>
                        <a:effectLst/>
                        <a:latin typeface="Raleway" pitchFamily="2" charset="0"/>
                      </a:endParaRPr>
                    </a:p>
                  </a:txBody>
                  <a:tcPr marL="5159" marR="5159" marT="5159" marB="0" anchor="ctr">
                    <a:solidFill>
                      <a:srgbClr val="92C256"/>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46</a:t>
                      </a:r>
                    </a:p>
                  </a:txBody>
                  <a:tcPr marL="9525" marR="9525" marT="9525" marB="0" anchor="ctr">
                    <a:solidFill>
                      <a:srgbClr val="92C256"/>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South</a:t>
                      </a:r>
                    </a:p>
                  </a:txBody>
                  <a:tcPr marL="9525" marR="9525" marT="9525" marB="0" anchor="ctr">
                    <a:solidFill>
                      <a:srgbClr val="92C256"/>
                    </a:solidFill>
                  </a:tcPr>
                </a:tc>
                <a:extLst>
                  <a:ext uri="{0D108BD9-81ED-4DB2-BD59-A6C34878D82A}">
                    <a16:rowId xmlns:a16="http://schemas.microsoft.com/office/drawing/2014/main" val="1567448742"/>
                  </a:ext>
                </a:extLst>
              </a:tr>
              <a:tr h="223098">
                <a:tc>
                  <a:txBody>
                    <a:bodyPr/>
                    <a:lstStyle/>
                    <a:p>
                      <a:pPr algn="ctr" fontAlgn="b"/>
                      <a:r>
                        <a:rPr lang="en-GB" sz="1200" b="1" u="none" strike="noStrike">
                          <a:solidFill>
                            <a:schemeClr val="tx1"/>
                          </a:solidFill>
                          <a:effectLst/>
                          <a:latin typeface="Raleway" pitchFamily="2" charset="0"/>
                        </a:rPr>
                        <a:t>Stepney Green</a:t>
                      </a:r>
                      <a:endParaRPr lang="en-GB" sz="1200" b="1" i="0" u="none" strike="noStrike">
                        <a:solidFill>
                          <a:schemeClr val="tx1"/>
                        </a:solidFill>
                        <a:effectLst/>
                        <a:latin typeface="Raleway" pitchFamily="2" charset="0"/>
                      </a:endParaRPr>
                    </a:p>
                  </a:txBody>
                  <a:tcPr marL="5159" marR="5159" marT="5159" marB="0" anchor="ctr">
                    <a:solidFill>
                      <a:srgbClr val="5FC5F1"/>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42</a:t>
                      </a:r>
                    </a:p>
                  </a:txBody>
                  <a:tcPr marL="9525" marR="9525" marT="9525" marB="0" anchor="ctr">
                    <a:solidFill>
                      <a:srgbClr val="5FC5F1"/>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West</a:t>
                      </a:r>
                    </a:p>
                  </a:txBody>
                  <a:tcPr marL="9525" marR="9525" marT="9525" marB="0" anchor="ctr">
                    <a:solidFill>
                      <a:srgbClr val="5FC5F1"/>
                    </a:solidFill>
                  </a:tcPr>
                </a:tc>
                <a:extLst>
                  <a:ext uri="{0D108BD9-81ED-4DB2-BD59-A6C34878D82A}">
                    <a16:rowId xmlns:a16="http://schemas.microsoft.com/office/drawing/2014/main" val="231618837"/>
                  </a:ext>
                </a:extLst>
              </a:tr>
              <a:tr h="223098">
                <a:tc>
                  <a:txBody>
                    <a:bodyPr/>
                    <a:lstStyle/>
                    <a:p>
                      <a:pPr algn="ctr" fontAlgn="b"/>
                      <a:r>
                        <a:rPr lang="en-GB" sz="1200" b="1" u="none" strike="noStrike">
                          <a:solidFill>
                            <a:schemeClr val="tx1"/>
                          </a:solidFill>
                          <a:effectLst/>
                          <a:latin typeface="Raleway" pitchFamily="2" charset="0"/>
                        </a:rPr>
                        <a:t>Weavers</a:t>
                      </a:r>
                      <a:endParaRPr lang="en-GB" sz="1200" b="1" i="0" u="none" strike="noStrike">
                        <a:solidFill>
                          <a:schemeClr val="tx1"/>
                        </a:solidFill>
                        <a:effectLst/>
                        <a:latin typeface="Raleway" pitchFamily="2" charset="0"/>
                      </a:endParaRPr>
                    </a:p>
                  </a:txBody>
                  <a:tcPr marL="5159" marR="5159" marT="5159" marB="0" anchor="ctr">
                    <a:solidFill>
                      <a:srgbClr val="F7A823"/>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48</a:t>
                      </a:r>
                    </a:p>
                  </a:txBody>
                  <a:tcPr marL="9525" marR="9525" marT="9525" marB="0" anchor="ctr">
                    <a:solidFill>
                      <a:srgbClr val="F7A823"/>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North</a:t>
                      </a:r>
                    </a:p>
                  </a:txBody>
                  <a:tcPr marL="9525" marR="9525" marT="9525" marB="0" anchor="ctr">
                    <a:solidFill>
                      <a:srgbClr val="F7A823"/>
                    </a:solidFill>
                  </a:tcPr>
                </a:tc>
                <a:extLst>
                  <a:ext uri="{0D108BD9-81ED-4DB2-BD59-A6C34878D82A}">
                    <a16:rowId xmlns:a16="http://schemas.microsoft.com/office/drawing/2014/main" val="2353080967"/>
                  </a:ext>
                </a:extLst>
              </a:tr>
              <a:tr h="223098">
                <a:tc>
                  <a:txBody>
                    <a:bodyPr/>
                    <a:lstStyle/>
                    <a:p>
                      <a:pPr algn="ctr" fontAlgn="b"/>
                      <a:r>
                        <a:rPr lang="en-GB" sz="1200" b="1" u="none" strike="noStrike">
                          <a:solidFill>
                            <a:schemeClr val="tx1"/>
                          </a:solidFill>
                          <a:effectLst/>
                          <a:latin typeface="Raleway" pitchFamily="2" charset="0"/>
                        </a:rPr>
                        <a:t>Whitechapel</a:t>
                      </a:r>
                      <a:endParaRPr lang="en-GB" sz="1200" b="1" i="0" u="none" strike="noStrike">
                        <a:solidFill>
                          <a:schemeClr val="tx1"/>
                        </a:solidFill>
                        <a:effectLst/>
                        <a:latin typeface="Raleway" pitchFamily="2" charset="0"/>
                      </a:endParaRPr>
                    </a:p>
                  </a:txBody>
                  <a:tcPr marL="5159" marR="5159" marT="5159" marB="0" anchor="ctr">
                    <a:solidFill>
                      <a:srgbClr val="5FC5F1"/>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69</a:t>
                      </a:r>
                    </a:p>
                  </a:txBody>
                  <a:tcPr marL="9525" marR="9525" marT="9525" marB="0" anchor="ctr">
                    <a:solidFill>
                      <a:srgbClr val="5FC5F1"/>
                    </a:solidFill>
                  </a:tcPr>
                </a:tc>
                <a:tc>
                  <a:txBody>
                    <a:bodyPr/>
                    <a:lstStyle/>
                    <a:p>
                      <a:pPr marL="0" algn="ctr" defTabSz="914400" rtl="0" eaLnBrk="1" fontAlgn="b" latinLnBrk="0" hangingPunct="1"/>
                      <a:r>
                        <a:rPr lang="en-GB" sz="1200" b="1" u="none" strike="noStrike" kern="1200">
                          <a:solidFill>
                            <a:schemeClr val="tx1"/>
                          </a:solidFill>
                          <a:effectLst/>
                          <a:latin typeface="Raleway" pitchFamily="2" charset="0"/>
                          <a:ea typeface="+mn-ea"/>
                          <a:cs typeface="+mn-cs"/>
                        </a:rPr>
                        <a:t>West</a:t>
                      </a:r>
                    </a:p>
                  </a:txBody>
                  <a:tcPr marL="9525" marR="9525" marT="9525" marB="0" anchor="ctr">
                    <a:solidFill>
                      <a:srgbClr val="5FC5F1"/>
                    </a:solidFill>
                  </a:tcPr>
                </a:tc>
                <a:extLst>
                  <a:ext uri="{0D108BD9-81ED-4DB2-BD59-A6C34878D82A}">
                    <a16:rowId xmlns:a16="http://schemas.microsoft.com/office/drawing/2014/main" val="3444217142"/>
                  </a:ext>
                </a:extLst>
              </a:tr>
            </a:tbl>
          </a:graphicData>
        </a:graphic>
      </p:graphicFrame>
      <p:sp>
        <p:nvSpPr>
          <p:cNvPr id="11" name="Content Placeholder 9">
            <a:extLst>
              <a:ext uri="{FF2B5EF4-FFF2-40B4-BE49-F238E27FC236}">
                <a16:creationId xmlns:a16="http://schemas.microsoft.com/office/drawing/2014/main" id="{C5514C10-4FB0-B6D9-F5E4-42C81EF491C6}"/>
              </a:ext>
            </a:extLst>
          </p:cNvPr>
          <p:cNvSpPr txBox="1">
            <a:spLocks/>
          </p:cNvSpPr>
          <p:nvPr/>
        </p:nvSpPr>
        <p:spPr>
          <a:xfrm>
            <a:off x="838199" y="6038255"/>
            <a:ext cx="10559845" cy="779183"/>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solidFill>
                  <a:prstClr val="black"/>
                </a:solidFill>
                <a:latin typeface="Raleway" pitchFamily="2" charset="0"/>
              </a:rPr>
              <a:t>In order to analyse the data at more statistically robust geographies, wards have been grouped into four localities (North, South, East and West) as per the map.</a:t>
            </a:r>
          </a:p>
        </p:txBody>
      </p:sp>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dirty="0">
                <a:solidFill>
                  <a:prstClr val="black">
                    <a:tint val="75000"/>
                  </a:prstClr>
                </a:solidFill>
                <a:latin typeface="Calibri" panose="020F0502020204030204"/>
              </a:rPr>
              <a:pPr/>
              <a:t>40</a:t>
            </a:fld>
            <a:endParaRPr lang="en-GB">
              <a:solidFill>
                <a:srgbClr val="1E5A71"/>
              </a:solidFill>
              <a:latin typeface="Raleway" pitchFamily="2" charset="0"/>
            </a:endParaRPr>
          </a:p>
        </p:txBody>
      </p:sp>
    </p:spTree>
    <p:extLst>
      <p:ext uri="{BB962C8B-B14F-4D97-AF65-F5344CB8AC3E}">
        <p14:creationId xmlns:p14="http://schemas.microsoft.com/office/powerpoint/2010/main" val="10034167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1560909" y="509719"/>
            <a:ext cx="2131854" cy="736694"/>
          </a:xfrm>
          <a:prstGeom prst="rect">
            <a:avLst/>
          </a:prstGeom>
        </p:spPr>
        <p:txBody>
          <a:bodyPr vert="horz" lIns="74295" tIns="37148" rIns="74295" bIns="37148" rtlCol="0" anchor="t" anchorCtr="0">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b="1">
                <a:solidFill>
                  <a:srgbClr val="4CC9CF"/>
                </a:solidFill>
                <a:latin typeface="Raleway" panose="020B0503030101060003" pitchFamily="34" charset="0"/>
                <a:cs typeface="Arial" panose="020B0604020202020204" pitchFamily="34" charset="0"/>
              </a:rPr>
              <a:t>Tower Hamlets Annual Residents’ Survey 2025 results</a:t>
            </a:r>
            <a:endParaRPr lang="en-US" sz="1400" b="1">
              <a:solidFill>
                <a:srgbClr val="4CC9CF"/>
              </a:solidFill>
              <a:latin typeface="Raleway" panose="020B0503030101060003"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3900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1600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3900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1600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7906" y="438639"/>
            <a:ext cx="964349" cy="807775"/>
          </a:xfrm>
          <a:prstGeom prst="rect">
            <a:avLst/>
          </a:prstGeom>
        </p:spPr>
      </p:pic>
      <p:sp>
        <p:nvSpPr>
          <p:cNvPr id="8" name="Title 1">
            <a:extLst>
              <a:ext uri="{FF2B5EF4-FFF2-40B4-BE49-F238E27FC236}">
                <a16:creationId xmlns:a16="http://schemas.microsoft.com/office/drawing/2014/main" id="{C87EE1D6-FC67-441A-B62B-A0C62B21AC94}"/>
              </a:ext>
            </a:extLst>
          </p:cNvPr>
          <p:cNvSpPr txBox="1">
            <a:spLocks noGrp="1"/>
          </p:cNvSpPr>
          <p:nvPr>
            <p:ph type="title"/>
          </p:nvPr>
        </p:nvSpPr>
        <p:spPr>
          <a:xfrm>
            <a:off x="3834132" y="528770"/>
            <a:ext cx="5799252" cy="656316"/>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2800" b="1">
                <a:solidFill>
                  <a:srgbClr val="319B31"/>
                </a:solidFill>
                <a:latin typeface="Raleway" panose="020B0503030101060003" pitchFamily="34" charset="0"/>
                <a:cs typeface="Arial" panose="020B0604020202020204" pitchFamily="34" charset="0"/>
              </a:rPr>
              <a:t>How the findings are presented</a:t>
            </a:r>
            <a:endParaRPr lang="en-GB" sz="2800">
              <a:solidFill>
                <a:srgbClr val="319B31"/>
              </a:solidFill>
              <a:latin typeface="Raleway" panose="020B0503030101060003"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AD977D9B-B3B9-41A2-B3B3-E2EF1AA392B2}"/>
              </a:ext>
            </a:extLst>
          </p:cNvPr>
          <p:cNvSpPr txBox="1">
            <a:spLocks/>
          </p:cNvSpPr>
          <p:nvPr/>
        </p:nvSpPr>
        <p:spPr>
          <a:xfrm>
            <a:off x="1560909" y="1349288"/>
            <a:ext cx="9082006" cy="4810125"/>
          </a:xfrm>
          <a:prstGeom prst="rect">
            <a:avLst/>
          </a:prstGeom>
        </p:spPr>
        <p:txBody>
          <a:bodyPr vert="horz" wrap="square" lIns="74295" tIns="37148" rIns="74295" bIns="37148" numCol="1" spcCol="252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000">
                <a:solidFill>
                  <a:srgbClr val="1E5A71"/>
                </a:solidFill>
                <a:latin typeface="Raleway" panose="020B0503030101060003"/>
                <a:ea typeface="Calibri"/>
                <a:cs typeface="Calibri"/>
              </a:rPr>
              <a:t>For simplicity, results throughout this document are presented as summary figures. More detail will be available in subsequent publications.</a:t>
            </a:r>
          </a:p>
          <a:p>
            <a:pPr>
              <a:lnSpc>
                <a:spcPct val="100000"/>
              </a:lnSpc>
            </a:pPr>
            <a:r>
              <a:rPr lang="en-US" sz="2000">
                <a:solidFill>
                  <a:srgbClr val="1E5A71"/>
                </a:solidFill>
                <a:latin typeface="Raleway" panose="020B0503030101060003"/>
                <a:ea typeface="Calibri"/>
                <a:cs typeface="Calibri"/>
              </a:rPr>
              <a:t>For example, a question might be presented as </a:t>
            </a:r>
            <a:r>
              <a:rPr lang="en-GB" sz="2000">
                <a:solidFill>
                  <a:srgbClr val="1E5A71"/>
                </a:solidFill>
                <a:latin typeface="Raleway" panose="020B0503030101060003"/>
                <a:cs typeface="Calibri"/>
              </a:rPr>
              <a:t>Summary: Satisfied 61%. The figure of 61% combines the 4% who are ‘very satisfied’ with the 57% who are ‘fairly satisfied’.</a:t>
            </a:r>
          </a:p>
          <a:p>
            <a:pPr>
              <a:lnSpc>
                <a:spcPct val="100000"/>
              </a:lnSpc>
            </a:pPr>
            <a:r>
              <a:rPr lang="en-GB" sz="2000">
                <a:solidFill>
                  <a:srgbClr val="1E5A71"/>
                </a:solidFill>
                <a:latin typeface="Raleway" panose="020B0503030101060003"/>
                <a:cs typeface="Calibri"/>
              </a:rPr>
              <a:t>The full results in response to that question are</a:t>
            </a:r>
          </a:p>
          <a:p>
            <a:pPr lvl="1">
              <a:lnSpc>
                <a:spcPct val="100000"/>
              </a:lnSpc>
            </a:pPr>
            <a:r>
              <a:rPr lang="en-US" sz="1600">
                <a:solidFill>
                  <a:srgbClr val="1E5A71"/>
                </a:solidFill>
                <a:latin typeface="Raleway" panose="020B0503030101060003"/>
                <a:cs typeface="Calibri"/>
              </a:rPr>
              <a:t>Very satisfied 4%	</a:t>
            </a:r>
          </a:p>
          <a:p>
            <a:pPr lvl="1">
              <a:lnSpc>
                <a:spcPct val="100000"/>
              </a:lnSpc>
            </a:pPr>
            <a:r>
              <a:rPr lang="en-US" sz="1600">
                <a:solidFill>
                  <a:srgbClr val="1E5A71"/>
                </a:solidFill>
                <a:latin typeface="Raleway" panose="020B0503030101060003"/>
                <a:cs typeface="Calibri"/>
              </a:rPr>
              <a:t>Fairly satisfied 57%	</a:t>
            </a:r>
          </a:p>
          <a:p>
            <a:pPr lvl="1">
              <a:lnSpc>
                <a:spcPct val="100000"/>
              </a:lnSpc>
            </a:pPr>
            <a:r>
              <a:rPr lang="en-US" sz="1600">
                <a:solidFill>
                  <a:srgbClr val="1E5A71"/>
                </a:solidFill>
                <a:latin typeface="Raleway" panose="020B0503030101060003"/>
                <a:cs typeface="Calibri"/>
              </a:rPr>
              <a:t>Neither satisfied nor dissatisfied 22%	</a:t>
            </a:r>
          </a:p>
          <a:p>
            <a:pPr lvl="1">
              <a:lnSpc>
                <a:spcPct val="100000"/>
              </a:lnSpc>
            </a:pPr>
            <a:r>
              <a:rPr lang="en-US" sz="1600">
                <a:solidFill>
                  <a:srgbClr val="1E5A71"/>
                </a:solidFill>
                <a:latin typeface="Raleway" panose="020B0503030101060003"/>
                <a:cs typeface="Calibri"/>
              </a:rPr>
              <a:t>Fairly dissatisfied 13%</a:t>
            </a:r>
          </a:p>
          <a:p>
            <a:pPr lvl="1">
              <a:lnSpc>
                <a:spcPct val="100000"/>
              </a:lnSpc>
            </a:pPr>
            <a:r>
              <a:rPr lang="en-US" sz="1600">
                <a:solidFill>
                  <a:srgbClr val="1E5A71"/>
                </a:solidFill>
                <a:latin typeface="Raleway" panose="020B0503030101060003"/>
                <a:cs typeface="Calibri"/>
              </a:rPr>
              <a:t>Very dissatisfied 3%</a:t>
            </a:r>
          </a:p>
          <a:p>
            <a:pPr lvl="1">
              <a:lnSpc>
                <a:spcPct val="100000"/>
              </a:lnSpc>
            </a:pPr>
            <a:r>
              <a:rPr lang="en-US" sz="1600">
                <a:solidFill>
                  <a:srgbClr val="1E5A71"/>
                </a:solidFill>
                <a:latin typeface="Raleway" panose="020B0503030101060003"/>
                <a:cs typeface="Calibri"/>
              </a:rPr>
              <a:t>Don't know 1%</a:t>
            </a:r>
            <a:endParaRPr lang="en-US" sz="1600" b="1">
              <a:solidFill>
                <a:srgbClr val="1E5A71"/>
              </a:solidFill>
              <a:latin typeface="Raleway" panose="020B0503030101060003"/>
              <a:ea typeface="Calibri"/>
              <a:cs typeface="Calibri"/>
            </a:endParaRPr>
          </a:p>
          <a:p>
            <a:pPr>
              <a:lnSpc>
                <a:spcPct val="100000"/>
              </a:lnSpc>
            </a:pPr>
            <a:r>
              <a:rPr lang="en-US" sz="2000" b="1">
                <a:solidFill>
                  <a:srgbClr val="1E5A71"/>
                </a:solidFill>
                <a:latin typeface="Raleway" panose="020B0503030101060003"/>
                <a:ea typeface="Calibri"/>
                <a:cs typeface="Calibri"/>
              </a:rPr>
              <a:t>Figures may not sum due to rounding. For example, </a:t>
            </a:r>
            <a:r>
              <a:rPr lang="en-US" sz="2000">
                <a:solidFill>
                  <a:srgbClr val="1E5A71"/>
                </a:solidFill>
                <a:latin typeface="Raleway" panose="020B0503030101060003"/>
                <a:ea typeface="Calibri"/>
                <a:cs typeface="Calibri"/>
              </a:rPr>
              <a:t>satisfaction with Waste services was 63.4% in 2023, and 68.5% in 2024, a difference of 5. it appears to be 6 due to rounding 68.5% up to 69%.</a:t>
            </a:r>
            <a:endParaRPr lang="en-US" sz="2200">
              <a:solidFill>
                <a:srgbClr val="1E5A71"/>
              </a:solidFill>
              <a:latin typeface="Raleway" panose="020B0503030101060003"/>
              <a:ea typeface="Calibri"/>
              <a:cs typeface="Calibri"/>
            </a:endParaRPr>
          </a:p>
        </p:txBody>
      </p:sp>
      <p:sp>
        <p:nvSpPr>
          <p:cNvPr id="20" name="Slide Number Placeholder 4">
            <a:extLst>
              <a:ext uri="{FF2B5EF4-FFF2-40B4-BE49-F238E27FC236}">
                <a16:creationId xmlns:a16="http://schemas.microsoft.com/office/drawing/2014/main" id="{F6F9A791-72BF-4CF6-90F2-686B777D2CB7}"/>
              </a:ext>
            </a:extLst>
          </p:cNvPr>
          <p:cNvSpPr>
            <a:spLocks noGrp="1"/>
          </p:cNvSpPr>
          <p:nvPr>
            <p:ph type="sldNum" sz="quarter" idx="12"/>
          </p:nvPr>
        </p:nvSpPr>
        <p:spPr>
          <a:xfrm>
            <a:off x="8139113" y="6356353"/>
            <a:ext cx="2228850" cy="365125"/>
          </a:xfrm>
        </p:spPr>
        <p:txBody>
          <a:bodyPr/>
          <a:lstStyle/>
          <a:p>
            <a:fld id="{36D6C52B-B35D-4819-BB38-B93C26330C57}" type="slidenum">
              <a:rPr lang="en-GB">
                <a:solidFill>
                  <a:srgbClr val="1E5A71"/>
                </a:solidFill>
                <a:latin typeface="Raleway" pitchFamily="2" charset="0"/>
              </a:rPr>
              <a:pPr/>
              <a:t>5</a:t>
            </a:fld>
            <a:endParaRPr lang="en-GB">
              <a:solidFill>
                <a:srgbClr val="1E5A71"/>
              </a:solidFill>
              <a:latin typeface="Raleway" pitchFamily="2" charset="0"/>
            </a:endParaRPr>
          </a:p>
        </p:txBody>
      </p:sp>
    </p:spTree>
    <p:extLst>
      <p:ext uri="{BB962C8B-B14F-4D97-AF65-F5344CB8AC3E}">
        <p14:creationId xmlns:p14="http://schemas.microsoft.com/office/powerpoint/2010/main" val="3441912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0D170-BFF5-EF51-E212-45042D2D842D}"/>
              </a:ext>
              <a:ext uri="{C183D7F6-B498-43B3-948B-1728B52AA6E4}">
                <adec:decorative xmlns:adec="http://schemas.microsoft.com/office/drawing/2017/decorative" val="1"/>
              </a:ext>
            </a:extLst>
          </p:cNvPr>
          <p:cNvSpPr txBox="1">
            <a:spLocks/>
          </p:cNvSpPr>
          <p:nvPr/>
        </p:nvSpPr>
        <p:spPr>
          <a:xfrm>
            <a:off x="1560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b="1">
                <a:solidFill>
                  <a:srgbClr val="4CC9CF"/>
                </a:solidFill>
                <a:latin typeface="Raleway" panose="020B0503030101060003" pitchFamily="34" charset="0"/>
                <a:cs typeface="Arial" panose="020B0604020202020204" pitchFamily="34" charset="0"/>
              </a:rPr>
              <a:t>Tower Hamlets Annual Residents’ Survey 2025 results</a:t>
            </a:r>
            <a:endParaRPr lang="en-US" sz="1400" b="1">
              <a:solidFill>
                <a:srgbClr val="4CC9CF"/>
              </a:solidFill>
              <a:latin typeface="Raleway" panose="020B0503030101060003"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3900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1600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3900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1600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7906" y="438639"/>
            <a:ext cx="964349" cy="807775"/>
          </a:xfrm>
          <a:prstGeom prst="rect">
            <a:avLst/>
          </a:prstGeom>
        </p:spPr>
      </p:pic>
      <p:sp>
        <p:nvSpPr>
          <p:cNvPr id="8" name="Title 1">
            <a:extLst>
              <a:ext uri="{FF2B5EF4-FFF2-40B4-BE49-F238E27FC236}">
                <a16:creationId xmlns:a16="http://schemas.microsoft.com/office/drawing/2014/main" id="{C87EE1D6-FC67-441A-B62B-A0C62B21AC94}"/>
              </a:ext>
            </a:extLst>
          </p:cNvPr>
          <p:cNvSpPr txBox="1">
            <a:spLocks noGrp="1"/>
          </p:cNvSpPr>
          <p:nvPr>
            <p:ph type="title"/>
          </p:nvPr>
        </p:nvSpPr>
        <p:spPr>
          <a:xfrm>
            <a:off x="3848200" y="528770"/>
            <a:ext cx="5799252" cy="656316"/>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3600" b="1">
                <a:solidFill>
                  <a:srgbClr val="319B31"/>
                </a:solidFill>
                <a:latin typeface="Raleway"/>
                <a:cs typeface="Arial"/>
              </a:rPr>
              <a:t>Summary</a:t>
            </a:r>
            <a:endParaRPr lang="en-GB" sz="3600">
              <a:solidFill>
                <a:srgbClr val="319B31"/>
              </a:solidFill>
              <a:latin typeface="Raleway" panose="020B0503030101060003" pitchFamily="34" charset="0"/>
              <a:cs typeface="Arial" panose="020B0604020202020204" pitchFamily="34" charset="0"/>
            </a:endParaRPr>
          </a:p>
        </p:txBody>
      </p:sp>
      <p:sp>
        <p:nvSpPr>
          <p:cNvPr id="11" name="Content Placeholder 2" descr="Summary">
            <a:extLst>
              <a:ext uri="{FF2B5EF4-FFF2-40B4-BE49-F238E27FC236}">
                <a16:creationId xmlns:a16="http://schemas.microsoft.com/office/drawing/2014/main" id="{AD977D9B-B3B9-41A2-B3B3-E2EF1AA392B2}"/>
              </a:ext>
            </a:extLst>
          </p:cNvPr>
          <p:cNvSpPr txBox="1">
            <a:spLocks/>
          </p:cNvSpPr>
          <p:nvPr/>
        </p:nvSpPr>
        <p:spPr>
          <a:xfrm>
            <a:off x="1627983" y="1330237"/>
            <a:ext cx="9018587" cy="5391240"/>
          </a:xfrm>
          <a:prstGeom prst="rect">
            <a:avLst/>
          </a:prstGeom>
        </p:spPr>
        <p:txBody>
          <a:bodyPr vert="horz" wrap="square" lIns="74295" tIns="37148" rIns="74295" bIns="37148" numCol="1" spcCol="252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endParaRPr lang="en-US" sz="24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endParaRPr lang="en-US" sz="24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endParaRPr lang="en-US" sz="24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endParaRPr lang="en-US" sz="24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endParaRPr lang="en-US" sz="2400">
              <a:solidFill>
                <a:srgbClr val="1E5A71"/>
              </a:solidFill>
              <a:latin typeface="Raleway" panose="020B0503030101060003"/>
              <a:ea typeface="Calibri" panose="020F0502020204030204" pitchFamily="34" charset="0"/>
              <a:cs typeface="Calibri" panose="020F0502020204030204" pitchFamily="34" charset="0"/>
            </a:endParaRPr>
          </a:p>
        </p:txBody>
      </p:sp>
      <p:sp>
        <p:nvSpPr>
          <p:cNvPr id="20" name="Slide Number Placeholder 4">
            <a:extLst>
              <a:ext uri="{FF2B5EF4-FFF2-40B4-BE49-F238E27FC236}">
                <a16:creationId xmlns:a16="http://schemas.microsoft.com/office/drawing/2014/main" id="{F6F9A791-72BF-4CF6-90F2-686B777D2CB7}"/>
              </a:ext>
            </a:extLst>
          </p:cNvPr>
          <p:cNvSpPr>
            <a:spLocks noGrp="1"/>
          </p:cNvSpPr>
          <p:nvPr>
            <p:ph type="sldNum" sz="quarter" idx="12"/>
          </p:nvPr>
        </p:nvSpPr>
        <p:spPr>
          <a:xfrm>
            <a:off x="8139113" y="6356353"/>
            <a:ext cx="2228850" cy="365125"/>
          </a:xfrm>
        </p:spPr>
        <p:txBody>
          <a:bodyPr/>
          <a:lstStyle/>
          <a:p>
            <a:fld id="{36D6C52B-B35D-4819-BB38-B93C26330C57}" type="slidenum">
              <a:rPr lang="en-GB">
                <a:solidFill>
                  <a:srgbClr val="1E5A71"/>
                </a:solidFill>
                <a:latin typeface="Raleway" pitchFamily="2" charset="0"/>
              </a:rPr>
              <a:pPr/>
              <a:t>6</a:t>
            </a:fld>
            <a:endParaRPr lang="en-GB">
              <a:solidFill>
                <a:srgbClr val="1E5A71"/>
              </a:solidFill>
              <a:latin typeface="Raleway" pitchFamily="2" charset="0"/>
            </a:endParaRPr>
          </a:p>
        </p:txBody>
      </p:sp>
      <p:sp>
        <p:nvSpPr>
          <p:cNvPr id="3" name="Content Placeholder 2">
            <a:extLst>
              <a:ext uri="{FF2B5EF4-FFF2-40B4-BE49-F238E27FC236}">
                <a16:creationId xmlns:a16="http://schemas.microsoft.com/office/drawing/2014/main" id="{BD909BD0-A2E4-95DE-005E-821AD26E78D4}"/>
              </a:ext>
            </a:extLst>
          </p:cNvPr>
          <p:cNvSpPr txBox="1">
            <a:spLocks/>
          </p:cNvSpPr>
          <p:nvPr/>
        </p:nvSpPr>
        <p:spPr>
          <a:xfrm>
            <a:off x="1586707" y="1303146"/>
            <a:ext cx="9018587" cy="5316437"/>
          </a:xfrm>
          <a:prstGeom prst="rect">
            <a:avLst/>
          </a:prstGeom>
        </p:spPr>
        <p:txBody>
          <a:bodyPr vert="horz" wrap="square" lIns="74295" tIns="37148" rIns="74295" bIns="37148" numCol="1" spcCol="252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US" sz="2400">
                <a:solidFill>
                  <a:srgbClr val="1E5A71"/>
                </a:solidFill>
                <a:latin typeface="Raleway" panose="020B0503030101060003"/>
                <a:ea typeface="Calibri" panose="020F0502020204030204" pitchFamily="34" charset="0"/>
                <a:cs typeface="Calibri" panose="020F0502020204030204" pitchFamily="34" charset="0"/>
              </a:rPr>
              <a:t>The findings of the Tower Hamlets Annual Resident Survey 2025 indicate broad stability in the results.</a:t>
            </a:r>
          </a:p>
          <a:p>
            <a:pPr>
              <a:lnSpc>
                <a:spcPct val="100000"/>
              </a:lnSpc>
            </a:pPr>
            <a:r>
              <a:rPr lang="en-US" sz="2400">
                <a:solidFill>
                  <a:srgbClr val="1E5A71"/>
                </a:solidFill>
                <a:latin typeface="Raleway" panose="020B0503030101060003"/>
                <a:ea typeface="Calibri" panose="020F0502020204030204" pitchFamily="34" charset="0"/>
                <a:cs typeface="Calibri" panose="020F0502020204030204" pitchFamily="34" charset="0"/>
              </a:rPr>
              <a:t>In the perception ratings four of fifteen measures showed a statistically significant change year on year.</a:t>
            </a:r>
          </a:p>
          <a:p>
            <a:pPr>
              <a:lnSpc>
                <a:spcPct val="100000"/>
              </a:lnSpc>
            </a:pPr>
            <a:r>
              <a:rPr lang="en-US" sz="2400">
                <a:solidFill>
                  <a:srgbClr val="1E5A71"/>
                </a:solidFill>
                <a:latin typeface="Raleway" panose="020B0503030101060003"/>
                <a:ea typeface="Calibri" panose="020F0502020204030204" pitchFamily="34" charset="0"/>
                <a:cs typeface="Calibri" panose="020F0502020204030204" pitchFamily="34" charset="0"/>
              </a:rPr>
              <a:t>Overall satisfaction with Tower Hamlets is up eight percentage points, residents' belief that the council acts on their concerns is up six.</a:t>
            </a:r>
          </a:p>
          <a:p>
            <a:pPr>
              <a:lnSpc>
                <a:spcPct val="100000"/>
              </a:lnSpc>
            </a:pPr>
            <a:r>
              <a:rPr lang="en-US" sz="2400">
                <a:solidFill>
                  <a:srgbClr val="1E5A71"/>
                </a:solidFill>
                <a:latin typeface="Raleway" panose="020B0503030101060003"/>
                <a:ea typeface="Calibri" panose="020F0502020204030204" pitchFamily="34" charset="0"/>
                <a:cs typeface="Calibri" panose="020F0502020204030204" pitchFamily="34" charset="0"/>
              </a:rPr>
              <a:t>Tower Hamlets is above all available measures compared to the LGA research on the country as a whole.</a:t>
            </a:r>
          </a:p>
          <a:p>
            <a:pPr>
              <a:lnSpc>
                <a:spcPct val="100000"/>
              </a:lnSpc>
            </a:pPr>
            <a:r>
              <a:rPr lang="en-US" sz="2400">
                <a:solidFill>
                  <a:srgbClr val="1E5A71"/>
                </a:solidFill>
                <a:latin typeface="Raleway" panose="020B0503030101060003"/>
                <a:ea typeface="Calibri" panose="020F0502020204030204" pitchFamily="34" charset="0"/>
                <a:cs typeface="Calibri" panose="020F0502020204030204" pitchFamily="34" charset="0"/>
              </a:rPr>
              <a:t>Satisfaction with Tower Hamlets services is at or above LGA figures in five of eight measures.</a:t>
            </a:r>
          </a:p>
          <a:p>
            <a:pPr>
              <a:lnSpc>
                <a:spcPct val="100000"/>
              </a:lnSpc>
            </a:pPr>
            <a:endParaRPr lang="en-US" sz="24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endParaRPr lang="en-US" sz="24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endParaRPr lang="en-US" sz="24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endParaRPr lang="en-US" sz="24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endParaRPr lang="en-US" sz="24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endParaRPr lang="en-US" sz="24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endParaRPr lang="en-US" sz="2400">
              <a:solidFill>
                <a:srgbClr val="1E5A71"/>
              </a:solidFill>
              <a:latin typeface="Raleway" panose="020B0503030101060003"/>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34062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2F9A2D03-7160-4369-89A1-3E2B70DE8BD4}"/>
              </a:ext>
              <a:ext uri="{C183D7F6-B498-43B3-948B-1728B52AA6E4}">
                <adec:decorative xmlns:adec="http://schemas.microsoft.com/office/drawing/2017/decorative" val="1"/>
              </a:ext>
            </a:extLst>
          </p:cNvPr>
          <p:cNvSpPr txBox="1">
            <a:spLocks/>
          </p:cNvSpPr>
          <p:nvPr/>
        </p:nvSpPr>
        <p:spPr>
          <a:xfrm>
            <a:off x="1560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b="1">
                <a:solidFill>
                  <a:srgbClr val="4CC9CF"/>
                </a:solidFill>
                <a:latin typeface="Raleway" panose="020B0503030101060003" pitchFamily="34" charset="0"/>
                <a:cs typeface="Arial" panose="020B0604020202020204" pitchFamily="34" charset="0"/>
              </a:rPr>
              <a:t>Tower Hamlets Annual Residents’ Survey 2025 results</a:t>
            </a:r>
            <a:endParaRPr lang="en-US" sz="1400" b="1">
              <a:solidFill>
                <a:srgbClr val="4CC9CF"/>
              </a:solidFill>
              <a:latin typeface="Raleway" panose="020B0503030101060003" pitchFamily="34" charset="0"/>
              <a:cs typeface="Arial" panose="020B0604020202020204" pitchFamily="34" charset="0"/>
            </a:endParaRPr>
          </a:p>
        </p:txBody>
      </p:sp>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3900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1600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3900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1600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7906" y="438639"/>
            <a:ext cx="964349" cy="807775"/>
          </a:xfrm>
          <a:prstGeom prst="rect">
            <a:avLst/>
          </a:prstGeom>
        </p:spPr>
      </p:pic>
      <p:sp>
        <p:nvSpPr>
          <p:cNvPr id="3" name="Title 2">
            <a:extLst>
              <a:ext uri="{FF2B5EF4-FFF2-40B4-BE49-F238E27FC236}">
                <a16:creationId xmlns:a16="http://schemas.microsoft.com/office/drawing/2014/main" id="{EA328C02-2070-671B-C3C2-88F8D7D5095D}"/>
              </a:ext>
            </a:extLst>
          </p:cNvPr>
          <p:cNvSpPr>
            <a:spLocks noGrp="1"/>
          </p:cNvSpPr>
          <p:nvPr>
            <p:ph type="title" idx="4294967295"/>
          </p:nvPr>
        </p:nvSpPr>
        <p:spPr>
          <a:xfrm>
            <a:off x="3900173" y="509721"/>
            <a:ext cx="6467791" cy="306081"/>
          </a:xfrm>
        </p:spPr>
        <p:txBody>
          <a:bodyPr>
            <a:normAutofit fontScale="90000"/>
          </a:bodyPr>
          <a:lstStyle/>
          <a:p>
            <a:pPr rtl="0" eaLnBrk="1" latinLnBrk="0" hangingPunct="1"/>
            <a:r>
              <a:rPr lang="en-GB" sz="2400" b="1">
                <a:solidFill>
                  <a:srgbClr val="319B31"/>
                </a:solidFill>
                <a:latin typeface="Raleway" pitchFamily="2" charset="0"/>
                <a:ea typeface="+mn-ea"/>
                <a:cs typeface="Arial" panose="020B0604020202020204" pitchFamily="34" charset="0"/>
              </a:rPr>
              <a:t>Findings – benchmarking against LGA</a:t>
            </a:r>
            <a:endParaRPr lang="en-GB"/>
          </a:p>
        </p:txBody>
      </p:sp>
      <p:graphicFrame>
        <p:nvGraphicFramePr>
          <p:cNvPr id="6" name="Table 5: Topic area">
            <a:extLst>
              <a:ext uri="{FF2B5EF4-FFF2-40B4-BE49-F238E27FC236}">
                <a16:creationId xmlns:a16="http://schemas.microsoft.com/office/drawing/2014/main" id="{9F80C43D-1A00-8479-787C-05D29C0C0845}"/>
              </a:ext>
            </a:extLst>
          </p:cNvPr>
          <p:cNvGraphicFramePr>
            <a:graphicFrameLocks noGrp="1"/>
          </p:cNvGraphicFramePr>
          <p:nvPr>
            <p:extLst>
              <p:ext uri="{D42A27DB-BD31-4B8C-83A1-F6EECF244321}">
                <p14:modId xmlns:p14="http://schemas.microsoft.com/office/powerpoint/2010/main" val="619090933"/>
              </p:ext>
            </p:extLst>
          </p:nvPr>
        </p:nvGraphicFramePr>
        <p:xfrm>
          <a:off x="1468059" y="1483698"/>
          <a:ext cx="9255882" cy="3200400"/>
        </p:xfrm>
        <a:graphic>
          <a:graphicData uri="http://schemas.openxmlformats.org/drawingml/2006/table">
            <a:tbl>
              <a:tblPr firstRow="1">
                <a:tableStyleId>{5C22544A-7EE6-4342-B048-85BDC9FD1C3A}</a:tableStyleId>
              </a:tblPr>
              <a:tblGrid>
                <a:gridCol w="6408000">
                  <a:extLst>
                    <a:ext uri="{9D8B030D-6E8A-4147-A177-3AD203B41FA5}">
                      <a16:colId xmlns:a16="http://schemas.microsoft.com/office/drawing/2014/main" val="3835545443"/>
                    </a:ext>
                  </a:extLst>
                </a:gridCol>
                <a:gridCol w="1308273">
                  <a:extLst>
                    <a:ext uri="{9D8B030D-6E8A-4147-A177-3AD203B41FA5}">
                      <a16:colId xmlns:a16="http://schemas.microsoft.com/office/drawing/2014/main" val="2497306360"/>
                    </a:ext>
                  </a:extLst>
                </a:gridCol>
                <a:gridCol w="999609">
                  <a:extLst>
                    <a:ext uri="{9D8B030D-6E8A-4147-A177-3AD203B41FA5}">
                      <a16:colId xmlns:a16="http://schemas.microsoft.com/office/drawing/2014/main" val="1655539339"/>
                    </a:ext>
                  </a:extLst>
                </a:gridCol>
                <a:gridCol w="540000">
                  <a:extLst>
                    <a:ext uri="{9D8B030D-6E8A-4147-A177-3AD203B41FA5}">
                      <a16:colId xmlns:a16="http://schemas.microsoft.com/office/drawing/2014/main" val="2706589790"/>
                    </a:ext>
                  </a:extLst>
                </a:gridCol>
              </a:tblGrid>
              <a:tr h="196941">
                <a:tc>
                  <a:txBody>
                    <a:bodyPr/>
                    <a:lstStyle/>
                    <a:p>
                      <a:pPr algn="ctr" fontAlgn="b"/>
                      <a:r>
                        <a:rPr lang="en-GB" sz="1400" b="1" u="none" strike="noStrike">
                          <a:solidFill>
                            <a:srgbClr val="1E5A71"/>
                          </a:solidFill>
                          <a:effectLst/>
                          <a:latin typeface="Raleway" pitchFamily="2" charset="0"/>
                        </a:rPr>
                        <a:t>Topic area</a:t>
                      </a:r>
                      <a:endParaRPr lang="en-GB" sz="1400" b="1"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400" b="1" u="none" strike="noStrike">
                          <a:solidFill>
                            <a:srgbClr val="1E5A71"/>
                          </a:solidFill>
                          <a:effectLst/>
                          <a:latin typeface="Raleway" pitchFamily="2" charset="0"/>
                        </a:rPr>
                        <a:t>Measure</a:t>
                      </a:r>
                      <a:endParaRPr lang="en-GB" sz="1400" b="1"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u="none" strike="noStrike">
                          <a:solidFill>
                            <a:srgbClr val="1E5A71"/>
                          </a:solidFill>
                          <a:effectLst/>
                          <a:latin typeface="Raleway" pitchFamily="2" charset="0"/>
                        </a:rPr>
                        <a:t>Tower Hamlets</a:t>
                      </a:r>
                      <a:endParaRPr lang="en-GB" sz="1400" b="1"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1" u="none" strike="noStrike">
                          <a:solidFill>
                            <a:srgbClr val="1E5A71"/>
                          </a:solidFill>
                          <a:effectLst/>
                          <a:latin typeface="Raleway" pitchFamily="2" charset="0"/>
                        </a:rPr>
                        <a:t>LGA</a:t>
                      </a:r>
                      <a:endParaRPr lang="en-GB" sz="1400" b="1"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10057090"/>
                  </a:ext>
                </a:extLst>
              </a:tr>
              <a:tr h="393882">
                <a:tc>
                  <a:txBody>
                    <a:bodyPr/>
                    <a:lstStyle/>
                    <a:p>
                      <a:pPr algn="ctr" fontAlgn="t"/>
                      <a:r>
                        <a:rPr lang="en-US" sz="1400" u="none" strike="noStrike">
                          <a:solidFill>
                            <a:srgbClr val="1E5A71"/>
                          </a:solidFill>
                          <a:effectLst/>
                          <a:latin typeface="Raleway" pitchFamily="2" charset="0"/>
                        </a:rPr>
                        <a:t>Overall, how satisfied or dissatisfied are you with your local area as a place to live?</a:t>
                      </a:r>
                      <a:endParaRPr lang="en-GB" sz="1400" b="0"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1E5A71"/>
                          </a:solidFill>
                          <a:effectLst/>
                          <a:latin typeface="Raleway" pitchFamily="2" charset="0"/>
                        </a:rPr>
                        <a:t>Very or fairly satisfied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0" i="0" u="none" strike="noStrike" kern="1200" dirty="0">
                          <a:solidFill>
                            <a:srgbClr val="1E5A71"/>
                          </a:solidFill>
                          <a:effectLst/>
                          <a:latin typeface="Raleway" pitchFamily="2" charset="0"/>
                          <a:ea typeface="+mn-ea"/>
                          <a:cs typeface="+mn-cs"/>
                        </a:rPr>
                        <a:t>83%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1E5A71"/>
                          </a:solidFill>
                          <a:effectLst/>
                          <a:latin typeface="Raleway" pitchFamily="2" charset="0"/>
                        </a:rPr>
                        <a:t>74%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47508570"/>
                  </a:ext>
                </a:extLst>
              </a:tr>
              <a:tr h="393882">
                <a:tc>
                  <a:txBody>
                    <a:bodyPr/>
                    <a:lstStyle/>
                    <a:p>
                      <a:pPr algn="ctr" fontAlgn="t"/>
                      <a:r>
                        <a:rPr lang="en-GB" sz="1400" u="none" strike="noStrike">
                          <a:solidFill>
                            <a:srgbClr val="1E5A71"/>
                          </a:solidFill>
                          <a:effectLst/>
                          <a:latin typeface="Raleway" pitchFamily="2" charset="0"/>
                        </a:rPr>
                        <a:t>How much do you trust Tower Hamlets Council?</a:t>
                      </a:r>
                      <a:endParaRPr lang="en-GB" sz="1400" b="0"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0" i="0" u="none" strike="noStrike" kern="1200">
                          <a:solidFill>
                            <a:srgbClr val="1E5A71"/>
                          </a:solidFill>
                          <a:effectLst/>
                          <a:latin typeface="Raleway" pitchFamily="2" charset="0"/>
                          <a:ea typeface="+mn-ea"/>
                          <a:cs typeface="+mn-cs"/>
                        </a:rPr>
                        <a:t>Great deal/Fair amount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0" i="0" u="none" strike="noStrike" kern="1200" dirty="0">
                          <a:solidFill>
                            <a:srgbClr val="1E5A71"/>
                          </a:solidFill>
                          <a:effectLst/>
                          <a:latin typeface="Raleway" pitchFamily="2" charset="0"/>
                          <a:ea typeface="+mn-ea"/>
                          <a:cs typeface="+mn-cs"/>
                        </a:rPr>
                        <a:t>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1E5A71"/>
                          </a:solidFill>
                          <a:effectLst/>
                          <a:latin typeface="Raleway" pitchFamily="2" charset="0"/>
                        </a:rPr>
                        <a:t>50%</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5608103"/>
                  </a:ext>
                </a:extLst>
              </a:tr>
              <a:tr h="393882">
                <a:tc>
                  <a:txBody>
                    <a:bodyPr/>
                    <a:lstStyle/>
                    <a:p>
                      <a:pPr algn="ctr" fontAlgn="t"/>
                      <a:r>
                        <a:rPr lang="en-US" sz="1400" u="none" strike="noStrike">
                          <a:solidFill>
                            <a:srgbClr val="1E5A71"/>
                          </a:solidFill>
                          <a:effectLst/>
                          <a:latin typeface="Raleway" pitchFamily="2" charset="0"/>
                        </a:rPr>
                        <a:t>Overall, how satisfied or dissatisfied are you with the way Tower Hamlets runs things?</a:t>
                      </a:r>
                      <a:endParaRPr lang="en-GB" sz="1400" b="0"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1E5A71"/>
                          </a:solidFill>
                          <a:effectLst/>
                          <a:latin typeface="Raleway" pitchFamily="2" charset="0"/>
                        </a:rPr>
                        <a:t>Very or fairly satisfied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0" i="0" u="none" strike="noStrike" kern="1200" dirty="0">
                          <a:solidFill>
                            <a:srgbClr val="1E5A71"/>
                          </a:solidFill>
                          <a:effectLst/>
                          <a:latin typeface="Raleway" pitchFamily="2" charset="0"/>
                          <a:ea typeface="+mn-ea"/>
                          <a:cs typeface="+mn-cs"/>
                        </a:rPr>
                        <a:t>69%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1E5A71"/>
                          </a:solidFill>
                          <a:effectLst/>
                          <a:latin typeface="Raleway" pitchFamily="2" charset="0"/>
                        </a:rPr>
                        <a:t>56%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90334733"/>
                  </a:ext>
                </a:extLst>
              </a:tr>
              <a:tr h="393882">
                <a:tc>
                  <a:txBody>
                    <a:bodyPr/>
                    <a:lstStyle/>
                    <a:p>
                      <a:pPr algn="ctr" fontAlgn="t"/>
                      <a:r>
                        <a:rPr lang="en-US" sz="1400" u="none" strike="noStrike">
                          <a:solidFill>
                            <a:srgbClr val="1E5A71"/>
                          </a:solidFill>
                          <a:effectLst/>
                          <a:latin typeface="Raleway" pitchFamily="2" charset="0"/>
                        </a:rPr>
                        <a:t>Overall, how well informed do you think Tower Hamlets Council keeps residents about the services and benefits it provides?</a:t>
                      </a:r>
                      <a:endParaRPr lang="en-GB" sz="1400" b="0"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1E5A71"/>
                          </a:solidFill>
                          <a:effectLst/>
                          <a:latin typeface="Raleway" pitchFamily="2" charset="0"/>
                        </a:rPr>
                        <a:t>A great deal/To some extent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0" i="0" u="none" strike="noStrike" kern="1200" dirty="0">
                          <a:solidFill>
                            <a:srgbClr val="1E5A71"/>
                          </a:solidFill>
                          <a:effectLst/>
                          <a:latin typeface="Raleway" pitchFamily="2" charset="0"/>
                          <a:ea typeface="+mn-ea"/>
                          <a:cs typeface="+mn-cs"/>
                        </a:rPr>
                        <a:t>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1E5A71"/>
                          </a:solidFill>
                          <a:effectLst/>
                          <a:latin typeface="Raleway" pitchFamily="2" charset="0"/>
                        </a:rPr>
                        <a:t>47%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66534561"/>
                  </a:ext>
                </a:extLst>
              </a:tr>
              <a:tr h="393882">
                <a:tc>
                  <a:txBody>
                    <a:bodyPr/>
                    <a:lstStyle/>
                    <a:p>
                      <a:pPr algn="ctr" fontAlgn="t"/>
                      <a:r>
                        <a:rPr lang="en-US" sz="1400" b="0" i="0" u="none" strike="noStrike">
                          <a:solidFill>
                            <a:srgbClr val="1E5A71"/>
                          </a:solidFill>
                          <a:effectLst/>
                          <a:latin typeface="Raleway" pitchFamily="2" charset="0"/>
                        </a:rPr>
                        <a:t>To what extent do you think Tower Hamlets Council acts on the concerns of local residents?</a:t>
                      </a:r>
                      <a:endParaRPr lang="en-GB" sz="1400" b="0"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a:solidFill>
                            <a:srgbClr val="1E5A71"/>
                          </a:solidFill>
                          <a:effectLst/>
                          <a:latin typeface="Raleway" pitchFamily="2" charset="0"/>
                        </a:rPr>
                        <a:t>A great deal / A fair amount</a:t>
                      </a:r>
                      <a:endParaRPr lang="en-GB" sz="1400" b="0"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0" i="0" u="none" strike="noStrike" kern="1200" dirty="0">
                          <a:solidFill>
                            <a:srgbClr val="1E5A71"/>
                          </a:solidFill>
                          <a:effectLst/>
                          <a:latin typeface="Raleway" pitchFamily="2" charset="0"/>
                          <a:ea typeface="+mn-ea"/>
                          <a:cs typeface="+mn-cs"/>
                        </a:rPr>
                        <a:t>65%</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a:solidFill>
                            <a:srgbClr val="1E5A71"/>
                          </a:solidFill>
                          <a:effectLst/>
                          <a:latin typeface="Raleway" pitchFamily="2" charset="0"/>
                        </a:rPr>
                        <a:t>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94234896"/>
                  </a:ext>
                </a:extLst>
              </a:tr>
              <a:tr h="393882">
                <a:tc>
                  <a:txBody>
                    <a:bodyPr/>
                    <a:lstStyle/>
                    <a:p>
                      <a:pPr algn="ctr" fontAlgn="t"/>
                      <a:r>
                        <a:rPr lang="en-US" sz="1400" b="0" i="0" u="none" strike="noStrike">
                          <a:solidFill>
                            <a:srgbClr val="1E5A71"/>
                          </a:solidFill>
                          <a:effectLst/>
                          <a:latin typeface="Raleway" pitchFamily="2" charset="0"/>
                        </a:rPr>
                        <a:t>To what extent do you agree or disagree that Tower Hamlets Council provides value for money?</a:t>
                      </a:r>
                      <a:endParaRPr lang="en-GB" sz="1400" b="0"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400" b="0" i="0" u="none" strike="noStrike">
                          <a:solidFill>
                            <a:srgbClr val="1E5A71"/>
                          </a:solidFill>
                          <a:effectLst/>
                          <a:latin typeface="Raleway" pitchFamily="2" charset="0"/>
                        </a:rPr>
                        <a:t>Strongly or tend to agree</a:t>
                      </a:r>
                      <a:endParaRPr lang="en-GB" sz="1400" b="0" i="0" u="none" strike="noStrike">
                        <a:solidFill>
                          <a:srgbClr val="1E5A71"/>
                        </a:solidFill>
                        <a:effectLst/>
                        <a:latin typeface="Raleway" pitchFamily="2"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ctr" latinLnBrk="0" hangingPunct="1"/>
                      <a:r>
                        <a:rPr lang="en-GB" sz="1400" b="0" i="0" u="none" strike="noStrike" kern="1200" dirty="0">
                          <a:solidFill>
                            <a:srgbClr val="1E5A71"/>
                          </a:solidFill>
                          <a:effectLst/>
                          <a:latin typeface="Raleway" pitchFamily="2" charset="0"/>
                          <a:ea typeface="+mn-ea"/>
                          <a:cs typeface="+mn-cs"/>
                        </a:rPr>
                        <a:t>54%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GB" sz="1400" b="0" i="0" u="none" strike="noStrike" dirty="0">
                          <a:solidFill>
                            <a:srgbClr val="1E5A71"/>
                          </a:solidFill>
                          <a:effectLst/>
                          <a:latin typeface="Raleway" pitchFamily="2" charset="0"/>
                        </a:rPr>
                        <a:t>36%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99624928"/>
                  </a:ext>
                </a:extLst>
              </a:tr>
            </a:tbl>
          </a:graphicData>
        </a:graphic>
      </p:graphicFrame>
      <p:sp>
        <p:nvSpPr>
          <p:cNvPr id="7" name="Rectangle 8">
            <a:extLst>
              <a:ext uri="{FF2B5EF4-FFF2-40B4-BE49-F238E27FC236}">
                <a16:creationId xmlns:a16="http://schemas.microsoft.com/office/drawing/2014/main" id="{EEB21AA1-DB97-4FD4-EED0-64E8BD533B9B}"/>
              </a:ext>
            </a:extLst>
          </p:cNvPr>
          <p:cNvSpPr>
            <a:spLocks noChangeArrowheads="1"/>
          </p:cNvSpPr>
          <p:nvPr/>
        </p:nvSpPr>
        <p:spPr bwMode="auto">
          <a:xfrm>
            <a:off x="1327728" y="5178662"/>
            <a:ext cx="925452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1600">
                <a:solidFill>
                  <a:srgbClr val="1E5A71"/>
                </a:solidFill>
                <a:latin typeface="Raleway" pitchFamily="2" charset="0"/>
                <a:ea typeface="Calibri" panose="020F0502020204030204" pitchFamily="34" charset="0"/>
                <a:cs typeface="Arial" panose="020B0604020202020204" pitchFamily="34" charset="0"/>
              </a:rPr>
              <a:t>Resident perception of Tower Hamlets Council is above the LGA’s country-wide figure for all six available measures.</a:t>
            </a:r>
          </a:p>
          <a:p>
            <a:pPr eaLnBrk="0" fontAlgn="base" hangingPunct="0">
              <a:spcBef>
                <a:spcPct val="0"/>
              </a:spcBef>
              <a:spcAft>
                <a:spcPct val="0"/>
              </a:spcAft>
            </a:pPr>
            <a:r>
              <a:rPr lang="en-GB" altLang="en-US" sz="1200">
                <a:solidFill>
                  <a:srgbClr val="1E5A71"/>
                </a:solidFill>
                <a:latin typeface="Raleway" pitchFamily="2" charset="0"/>
                <a:ea typeface="Calibri" panose="020F0502020204030204" pitchFamily="34" charset="0"/>
                <a:cs typeface="Arial" panose="020B0604020202020204" pitchFamily="34" charset="0"/>
              </a:rPr>
              <a:t>The LGA runs a quarterly survey of the whole country. The LGA figures are taken from the </a:t>
            </a:r>
            <a:r>
              <a:rPr lang="en-GB" altLang="en-US" sz="1200">
                <a:solidFill>
                  <a:srgbClr val="1E5A71"/>
                </a:solidFill>
                <a:latin typeface="Raleway" pitchFamily="2" charset="0"/>
                <a:ea typeface="Calibri" panose="020F0502020204030204" pitchFamily="34" charset="0"/>
                <a:cs typeface="Arial" panose="020B0604020202020204" pitchFamily="34" charset="0"/>
                <a:hlinkClick r:id="rId4"/>
              </a:rPr>
              <a:t>October 2024 </a:t>
            </a:r>
            <a:r>
              <a:rPr lang="en-GB" altLang="en-US" sz="1200">
                <a:solidFill>
                  <a:srgbClr val="1E5A71"/>
                </a:solidFill>
                <a:latin typeface="Raleway" pitchFamily="2" charset="0"/>
                <a:ea typeface="Calibri" panose="020F0502020204030204" pitchFamily="34" charset="0"/>
                <a:cs typeface="Arial" panose="020B0604020202020204" pitchFamily="34" charset="0"/>
              </a:rPr>
              <a:t>edition. LGA figures are obtained using a telephone poll. As the mode of data collection can have a marked impact on results, intra–mode comparisons must be treated with caution. </a:t>
            </a:r>
            <a:r>
              <a:rPr lang="en-GB" altLang="en-US" sz="1200">
                <a:solidFill>
                  <a:srgbClr val="1E5A71"/>
                </a:solidFill>
                <a:latin typeface="Raleway" pitchFamily="2" charset="0"/>
                <a:ea typeface="Calibri" panose="020F0502020204030204" pitchFamily="34" charset="0"/>
                <a:cs typeface="Arial" panose="020B0604020202020204" pitchFamily="34" charset="0"/>
                <a:hlinkClick r:id="rId5"/>
              </a:rPr>
              <a:t>The LGA recommends</a:t>
            </a:r>
            <a:r>
              <a:rPr lang="en-GB" altLang="en-US" sz="1200">
                <a:solidFill>
                  <a:srgbClr val="1E5A71"/>
                </a:solidFill>
                <a:latin typeface="Raleway" pitchFamily="2" charset="0"/>
                <a:ea typeface="Calibri" panose="020F0502020204030204" pitchFamily="34" charset="0"/>
                <a:cs typeface="Arial" panose="020B0604020202020204" pitchFamily="34" charset="0"/>
              </a:rPr>
              <a:t> that only councils using a telephone survey method should benchmark against the LGA figures, but these are presented here in the absence of alternatives.</a:t>
            </a:r>
          </a:p>
        </p:txBody>
      </p:sp>
      <p:sp>
        <p:nvSpPr>
          <p:cNvPr id="5" name="Slide Number Placeholder 4">
            <a:extLst>
              <a:ext uri="{FF2B5EF4-FFF2-40B4-BE49-F238E27FC236}">
                <a16:creationId xmlns:a16="http://schemas.microsoft.com/office/drawing/2014/main" id="{9CF61B48-0349-41CB-B426-AE23A8DFE8B1}"/>
              </a:ext>
            </a:extLst>
          </p:cNvPr>
          <p:cNvSpPr>
            <a:spLocks noGrp="1"/>
          </p:cNvSpPr>
          <p:nvPr>
            <p:ph type="sldNum" sz="quarter" idx="12"/>
          </p:nvPr>
        </p:nvSpPr>
        <p:spPr>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6D6C52B-B35D-4819-BB38-B93C26330C57}" type="slidenum">
              <a:rPr lang="en-GB">
                <a:solidFill>
                  <a:prstClr val="black">
                    <a:tint val="75000"/>
                  </a:prstClr>
                </a:solidFill>
                <a:latin typeface="Calibri" panose="020F0502020204030204"/>
              </a:rPr>
              <a:pPr/>
              <a:t>7</a:t>
            </a:fld>
            <a:endParaRPr lang="en-GB">
              <a:solidFill>
                <a:srgbClr val="1E5A71"/>
              </a:solidFill>
              <a:latin typeface="Raleway" pitchFamily="2" charset="0"/>
            </a:endParaRPr>
          </a:p>
        </p:txBody>
      </p:sp>
    </p:spTree>
    <p:extLst>
      <p:ext uri="{BB962C8B-B14F-4D97-AF65-F5344CB8AC3E}">
        <p14:creationId xmlns:p14="http://schemas.microsoft.com/office/powerpoint/2010/main" val="2447482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2ED8D1-F29F-B7A1-E8C1-1FC02095F7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723407-EA5C-1331-F305-F9F0C7787590}"/>
              </a:ext>
              <a:ext uri="{C183D7F6-B498-43B3-948B-1728B52AA6E4}">
                <adec:decorative xmlns:adec="http://schemas.microsoft.com/office/drawing/2017/decorative" val="1"/>
              </a:ext>
            </a:extLst>
          </p:cNvPr>
          <p:cNvSpPr txBox="1">
            <a:spLocks/>
          </p:cNvSpPr>
          <p:nvPr/>
        </p:nvSpPr>
        <p:spPr>
          <a:xfrm>
            <a:off x="1560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b="1">
                <a:solidFill>
                  <a:srgbClr val="4CC9CF"/>
                </a:solidFill>
                <a:latin typeface="Raleway" panose="020B0503030101060003" pitchFamily="34" charset="0"/>
                <a:cs typeface="Arial" panose="020B0604020202020204" pitchFamily="34" charset="0"/>
              </a:rPr>
              <a:t>Tower Hamlets Annual Residents’ Survey 2025 results</a:t>
            </a:r>
            <a:endParaRPr lang="en-US" sz="1400" b="1">
              <a:solidFill>
                <a:srgbClr val="4CC9CF"/>
              </a:solidFill>
              <a:latin typeface="Raleway" panose="020B0503030101060003" pitchFamily="34" charset="0"/>
              <a:cs typeface="Arial" panose="020B0604020202020204" pitchFamily="34" charset="0"/>
            </a:endParaRPr>
          </a:p>
        </p:txBody>
      </p:sp>
      <p:cxnSp>
        <p:nvCxnSpPr>
          <p:cNvPr id="10" name="Straight Connector 9">
            <a:extLst>
              <a:ext uri="{FF2B5EF4-FFF2-40B4-BE49-F238E27FC236}">
                <a16:creationId xmlns:a16="http://schemas.microsoft.com/office/drawing/2014/main" id="{DC87C04A-5D72-9CAD-6D72-D5F345D2C24C}"/>
              </a:ext>
              <a:ext uri="{C183D7F6-B498-43B3-948B-1728B52AA6E4}">
                <adec:decorative xmlns:adec="http://schemas.microsoft.com/office/drawing/2017/decorative" val="1"/>
              </a:ext>
            </a:extLst>
          </p:cNvPr>
          <p:cNvCxnSpPr>
            <a:cxnSpLocks/>
          </p:cNvCxnSpPr>
          <p:nvPr/>
        </p:nvCxnSpPr>
        <p:spPr>
          <a:xfrm>
            <a:off x="1600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738E3511-98E4-390A-2ADC-80C6029D72C8}"/>
              </a:ext>
              <a:ext uri="{C183D7F6-B498-43B3-948B-1728B52AA6E4}">
                <adec:decorative xmlns:adec="http://schemas.microsoft.com/office/drawing/2017/decorative" val="1"/>
              </a:ext>
            </a:extLst>
          </p:cNvPr>
          <p:cNvCxnSpPr>
            <a:cxnSpLocks/>
          </p:cNvCxnSpPr>
          <p:nvPr/>
        </p:nvCxnSpPr>
        <p:spPr>
          <a:xfrm>
            <a:off x="3900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12DBDABF-D910-EA35-DE0D-5F12A7A97441}"/>
              </a:ext>
              <a:ext uri="{C183D7F6-B498-43B3-948B-1728B52AA6E4}">
                <adec:decorative xmlns:adec="http://schemas.microsoft.com/office/drawing/2017/decorative" val="1"/>
              </a:ext>
            </a:extLst>
          </p:cNvPr>
          <p:cNvCxnSpPr>
            <a:cxnSpLocks/>
          </p:cNvCxnSpPr>
          <p:nvPr/>
        </p:nvCxnSpPr>
        <p:spPr>
          <a:xfrm>
            <a:off x="3900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B625452-D6DF-A352-8AFB-4661B8DE4627}"/>
              </a:ext>
              <a:ext uri="{C183D7F6-B498-43B3-948B-1728B52AA6E4}">
                <adec:decorative xmlns:adec="http://schemas.microsoft.com/office/drawing/2017/decorative" val="1"/>
              </a:ext>
            </a:extLst>
          </p:cNvPr>
          <p:cNvCxnSpPr>
            <a:cxnSpLocks/>
          </p:cNvCxnSpPr>
          <p:nvPr/>
        </p:nvCxnSpPr>
        <p:spPr>
          <a:xfrm>
            <a:off x="1600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C1CE5E9B-BB64-A862-20C5-4E1D586EBA8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7906" y="438639"/>
            <a:ext cx="964349" cy="807775"/>
          </a:xfrm>
          <a:prstGeom prst="rect">
            <a:avLst/>
          </a:prstGeom>
        </p:spPr>
      </p:pic>
      <p:sp>
        <p:nvSpPr>
          <p:cNvPr id="8" name="Title 1">
            <a:extLst>
              <a:ext uri="{FF2B5EF4-FFF2-40B4-BE49-F238E27FC236}">
                <a16:creationId xmlns:a16="http://schemas.microsoft.com/office/drawing/2014/main" id="{D48940D2-0CA8-7430-BC8B-F5D5126475B7}"/>
              </a:ext>
            </a:extLst>
          </p:cNvPr>
          <p:cNvSpPr txBox="1">
            <a:spLocks noGrp="1"/>
          </p:cNvSpPr>
          <p:nvPr>
            <p:ph type="title"/>
          </p:nvPr>
        </p:nvSpPr>
        <p:spPr>
          <a:xfrm>
            <a:off x="3913820" y="526296"/>
            <a:ext cx="5799252" cy="656316"/>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2700" b="1">
                <a:solidFill>
                  <a:srgbClr val="319B31"/>
                </a:solidFill>
                <a:latin typeface="Raleway" panose="020B0503030101060003" pitchFamily="34" charset="0"/>
                <a:cs typeface="Arial" panose="020B0604020202020204" pitchFamily="34" charset="0"/>
              </a:rPr>
              <a:t>Services compared to LGA figures</a:t>
            </a:r>
            <a:endParaRPr lang="en-GB" sz="2200">
              <a:latin typeface="Raleway" panose="020B0503030101060003" pitchFamily="34" charset="0"/>
              <a:cs typeface="Arial" panose="020B0604020202020204" pitchFamily="34" charset="0"/>
            </a:endParaRPr>
          </a:p>
        </p:txBody>
      </p:sp>
      <p:graphicFrame>
        <p:nvGraphicFramePr>
          <p:cNvPr id="4" name="Table 3" descr="Service satisfaction">
            <a:extLst>
              <a:ext uri="{FF2B5EF4-FFF2-40B4-BE49-F238E27FC236}">
                <a16:creationId xmlns:a16="http://schemas.microsoft.com/office/drawing/2014/main" id="{4A66A550-0BD6-8519-8D02-F0E11D64219E}"/>
              </a:ext>
            </a:extLst>
          </p:cNvPr>
          <p:cNvGraphicFramePr>
            <a:graphicFrameLocks noGrp="1"/>
          </p:cNvGraphicFramePr>
          <p:nvPr>
            <p:extLst>
              <p:ext uri="{D42A27DB-BD31-4B8C-83A1-F6EECF244321}">
                <p14:modId xmlns:p14="http://schemas.microsoft.com/office/powerpoint/2010/main" val="375440295"/>
              </p:ext>
            </p:extLst>
          </p:nvPr>
        </p:nvGraphicFramePr>
        <p:xfrm>
          <a:off x="2406000" y="1732373"/>
          <a:ext cx="7380000" cy="2165028"/>
        </p:xfrm>
        <a:graphic>
          <a:graphicData uri="http://schemas.openxmlformats.org/drawingml/2006/table">
            <a:tbl>
              <a:tblPr firstRow="1"/>
              <a:tblGrid>
                <a:gridCol w="4500000">
                  <a:extLst>
                    <a:ext uri="{9D8B030D-6E8A-4147-A177-3AD203B41FA5}">
                      <a16:colId xmlns:a16="http://schemas.microsoft.com/office/drawing/2014/main" val="3711585180"/>
                    </a:ext>
                  </a:extLst>
                </a:gridCol>
                <a:gridCol w="1440000">
                  <a:extLst>
                    <a:ext uri="{9D8B030D-6E8A-4147-A177-3AD203B41FA5}">
                      <a16:colId xmlns:a16="http://schemas.microsoft.com/office/drawing/2014/main" val="2159921111"/>
                    </a:ext>
                  </a:extLst>
                </a:gridCol>
                <a:gridCol w="1440000">
                  <a:extLst>
                    <a:ext uri="{9D8B030D-6E8A-4147-A177-3AD203B41FA5}">
                      <a16:colId xmlns:a16="http://schemas.microsoft.com/office/drawing/2014/main" val="2442276219"/>
                    </a:ext>
                  </a:extLst>
                </a:gridCol>
              </a:tblGrid>
              <a:tr h="367747">
                <a:tc>
                  <a:txBody>
                    <a:bodyPr/>
                    <a:lstStyle/>
                    <a:p>
                      <a:pPr marL="0" algn="ctr" defTabSz="914400" rtl="0" eaLnBrk="1" fontAlgn="t" latinLnBrk="0" hangingPunct="1"/>
                      <a:r>
                        <a:rPr lang="en-US" sz="1400" b="1" u="none" strike="noStrike" kern="1200">
                          <a:solidFill>
                            <a:srgbClr val="1E5A71"/>
                          </a:solidFill>
                          <a:effectLst/>
                          <a:latin typeface="Raleway" pitchFamily="2" charset="0"/>
                          <a:ea typeface="+mn-ea"/>
                          <a:cs typeface="+mn-cs"/>
                        </a:rPr>
                        <a:t>How satisfied or dissatisfied you are overall with...?</a:t>
                      </a:r>
                      <a:endParaRPr lang="en-GB" sz="1400" b="1" u="none" strike="noStrike" kern="1200">
                        <a:solidFill>
                          <a:srgbClr val="1E5A71"/>
                        </a:solidFill>
                        <a:effectLst/>
                        <a:latin typeface="Raleway" pitchFamily="2" charset="0"/>
                        <a:ea typeface="+mn-ea"/>
                        <a:cs typeface="+mn-cs"/>
                      </a:endParaRP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r>
                        <a:rPr lang="en-GB" sz="1400" b="1" u="none" strike="noStrike" kern="1200">
                          <a:solidFill>
                            <a:srgbClr val="1E5A71"/>
                          </a:solidFill>
                          <a:effectLst/>
                          <a:latin typeface="Raleway" pitchFamily="2" charset="0"/>
                          <a:ea typeface="+mn-ea"/>
                          <a:cs typeface="+mn-cs"/>
                        </a:rPr>
                        <a:t>TH Summary: Satisfied</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r>
                        <a:rPr lang="en-GB" sz="1400" b="1" u="none" strike="noStrike" kern="1200">
                          <a:solidFill>
                            <a:srgbClr val="1E5A71"/>
                          </a:solidFill>
                          <a:effectLst/>
                          <a:latin typeface="Raleway" pitchFamily="2" charset="0"/>
                          <a:ea typeface="+mn-ea"/>
                          <a:cs typeface="+mn-cs"/>
                        </a:rPr>
                        <a:t>LGA Summary: Satisfied</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52919656"/>
                  </a:ext>
                </a:extLst>
              </a:tr>
              <a:tr h="186469">
                <a:tc>
                  <a:txBody>
                    <a:bodyPr/>
                    <a:lstStyle/>
                    <a:p>
                      <a:pPr marL="0" algn="ctr" defTabSz="914400" rtl="0" eaLnBrk="1" fontAlgn="t" latinLnBrk="0" hangingPunct="1"/>
                      <a:r>
                        <a:rPr lang="en-GB" sz="1400" u="none" strike="noStrike" kern="1200">
                          <a:solidFill>
                            <a:srgbClr val="1E5A71"/>
                          </a:solidFill>
                          <a:effectLst/>
                          <a:latin typeface="Raleway" pitchFamily="2" charset="0"/>
                          <a:ea typeface="+mn-ea"/>
                          <a:cs typeface="+mn-cs"/>
                        </a:rPr>
                        <a:t>Waste collection</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r>
                        <a:rPr lang="en-GB" sz="1400" u="none" strike="noStrike" kern="1200">
                          <a:solidFill>
                            <a:srgbClr val="1E5A71"/>
                          </a:solidFill>
                          <a:effectLst/>
                          <a:latin typeface="Raleway" pitchFamily="2" charset="0"/>
                          <a:ea typeface="+mn-ea"/>
                          <a:cs typeface="+mn-cs"/>
                        </a:rPr>
                        <a:t>76%</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r>
                        <a:rPr lang="en-GB" sz="1400" u="none" strike="noStrike" kern="1200">
                          <a:solidFill>
                            <a:srgbClr val="1E5A71"/>
                          </a:solidFill>
                          <a:effectLst/>
                          <a:latin typeface="Raleway" pitchFamily="2" charset="0"/>
                          <a:ea typeface="+mn-ea"/>
                          <a:cs typeface="+mn-cs"/>
                        </a:rPr>
                        <a:t>76%</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06499621"/>
                  </a:ext>
                </a:extLst>
              </a:tr>
              <a:tr h="186469">
                <a:tc>
                  <a:txBody>
                    <a:bodyPr/>
                    <a:lstStyle/>
                    <a:p>
                      <a:pPr marL="0" algn="ctr" defTabSz="914400" rtl="0" eaLnBrk="1" fontAlgn="t" latinLnBrk="0" hangingPunct="1"/>
                      <a:r>
                        <a:rPr lang="en-GB" sz="1400" u="none" strike="noStrike" kern="1200">
                          <a:solidFill>
                            <a:srgbClr val="1E5A71"/>
                          </a:solidFill>
                          <a:effectLst/>
                          <a:latin typeface="Raleway" pitchFamily="2" charset="0"/>
                          <a:ea typeface="+mn-ea"/>
                          <a:cs typeface="+mn-cs"/>
                        </a:rPr>
                        <a:t>Street cleaning</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r>
                        <a:rPr lang="en-GB" sz="1400" u="none" strike="noStrike" kern="1200">
                          <a:solidFill>
                            <a:srgbClr val="1E5A71"/>
                          </a:solidFill>
                          <a:effectLst/>
                          <a:latin typeface="Raleway" pitchFamily="2" charset="0"/>
                          <a:ea typeface="+mn-ea"/>
                          <a:cs typeface="+mn-cs"/>
                        </a:rPr>
                        <a:t>71%</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r>
                        <a:rPr lang="en-GB" sz="1400" u="none" strike="noStrike" kern="1200">
                          <a:solidFill>
                            <a:srgbClr val="1E5A71"/>
                          </a:solidFill>
                          <a:effectLst/>
                          <a:latin typeface="Raleway" pitchFamily="2" charset="0"/>
                          <a:ea typeface="+mn-ea"/>
                          <a:cs typeface="+mn-cs"/>
                        </a:rPr>
                        <a:t>57%</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73762809"/>
                  </a:ext>
                </a:extLst>
              </a:tr>
              <a:tr h="186469">
                <a:tc>
                  <a:txBody>
                    <a:bodyPr/>
                    <a:lstStyle/>
                    <a:p>
                      <a:pPr marL="0" algn="ctr" defTabSz="914400" rtl="0" eaLnBrk="1" fontAlgn="t" latinLnBrk="0" hangingPunct="1"/>
                      <a:r>
                        <a:rPr lang="en-GB" sz="1400" u="none" strike="noStrike" kern="1200">
                          <a:solidFill>
                            <a:srgbClr val="1E5A71"/>
                          </a:solidFill>
                          <a:effectLst/>
                          <a:latin typeface="Raleway" pitchFamily="2" charset="0"/>
                          <a:ea typeface="+mn-ea"/>
                          <a:cs typeface="+mn-cs"/>
                        </a:rPr>
                        <a:t>Road maintenance</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r>
                        <a:rPr lang="en-GB" sz="1400" u="none" strike="noStrike" kern="1200">
                          <a:solidFill>
                            <a:srgbClr val="1E5A71"/>
                          </a:solidFill>
                          <a:effectLst/>
                          <a:latin typeface="Raleway" pitchFamily="2" charset="0"/>
                          <a:ea typeface="+mn-ea"/>
                          <a:cs typeface="+mn-cs"/>
                        </a:rPr>
                        <a:t>72%</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r>
                        <a:rPr lang="en-GB" sz="1400" u="none" strike="noStrike" kern="1200">
                          <a:solidFill>
                            <a:srgbClr val="1E5A71"/>
                          </a:solidFill>
                          <a:effectLst/>
                          <a:latin typeface="Raleway" pitchFamily="2" charset="0"/>
                          <a:ea typeface="+mn-ea"/>
                          <a:cs typeface="+mn-cs"/>
                        </a:rPr>
                        <a:t>30%</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71172823"/>
                  </a:ext>
                </a:extLst>
              </a:tr>
              <a:tr h="186469">
                <a:tc>
                  <a:txBody>
                    <a:bodyPr/>
                    <a:lstStyle/>
                    <a:p>
                      <a:pPr marL="0" algn="ctr" defTabSz="914400" rtl="0" eaLnBrk="1" fontAlgn="t" latinLnBrk="0" hangingPunct="1"/>
                      <a:r>
                        <a:rPr lang="en-GB" sz="1400" u="none" strike="noStrike" kern="1200">
                          <a:solidFill>
                            <a:srgbClr val="1E5A71"/>
                          </a:solidFill>
                          <a:effectLst/>
                          <a:latin typeface="Raleway" pitchFamily="2" charset="0"/>
                          <a:ea typeface="+mn-ea"/>
                          <a:cs typeface="+mn-cs"/>
                        </a:rPr>
                        <a:t>Pavement maintenance</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r>
                        <a:rPr lang="en-GB" sz="1400" u="none" strike="noStrike" kern="1200">
                          <a:solidFill>
                            <a:srgbClr val="1E5A71"/>
                          </a:solidFill>
                          <a:effectLst/>
                          <a:latin typeface="Raleway" pitchFamily="2" charset="0"/>
                          <a:ea typeface="+mn-ea"/>
                          <a:cs typeface="+mn-cs"/>
                        </a:rPr>
                        <a:t>71%</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r>
                        <a:rPr lang="en-GB" sz="1400" u="none" strike="noStrike" kern="1200">
                          <a:solidFill>
                            <a:srgbClr val="1E5A71"/>
                          </a:solidFill>
                          <a:effectLst/>
                          <a:latin typeface="Raleway" pitchFamily="2" charset="0"/>
                          <a:ea typeface="+mn-ea"/>
                          <a:cs typeface="+mn-cs"/>
                        </a:rPr>
                        <a:t>44%</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95402647"/>
                  </a:ext>
                </a:extLst>
              </a:tr>
              <a:tr h="186469">
                <a:tc>
                  <a:txBody>
                    <a:bodyPr/>
                    <a:lstStyle/>
                    <a:p>
                      <a:pPr marL="0" algn="ctr" defTabSz="914400" rtl="0" eaLnBrk="1" fontAlgn="t" latinLnBrk="0" hangingPunct="1"/>
                      <a:r>
                        <a:rPr lang="en-GB" sz="1400" u="none" strike="noStrike" kern="1200">
                          <a:solidFill>
                            <a:srgbClr val="1E5A71"/>
                          </a:solidFill>
                          <a:effectLst/>
                          <a:latin typeface="Raleway" pitchFamily="2" charset="0"/>
                          <a:ea typeface="+mn-ea"/>
                          <a:cs typeface="+mn-cs"/>
                        </a:rPr>
                        <a:t>Parks and green spaces</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r>
                        <a:rPr lang="en-GB" sz="1400" u="none" strike="noStrike" kern="1200">
                          <a:solidFill>
                            <a:srgbClr val="1E5A71"/>
                          </a:solidFill>
                          <a:effectLst/>
                          <a:latin typeface="Raleway" pitchFamily="2" charset="0"/>
                          <a:ea typeface="+mn-ea"/>
                          <a:cs typeface="+mn-cs"/>
                        </a:rPr>
                        <a:t>83%</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r>
                        <a:rPr lang="en-GB" sz="1400" u="none" strike="noStrike" kern="1200">
                          <a:solidFill>
                            <a:srgbClr val="1E5A71"/>
                          </a:solidFill>
                          <a:effectLst/>
                          <a:latin typeface="Raleway" pitchFamily="2" charset="0"/>
                          <a:ea typeface="+mn-ea"/>
                          <a:cs typeface="+mn-cs"/>
                        </a:rPr>
                        <a:t>73%</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65355287"/>
                  </a:ext>
                </a:extLst>
              </a:tr>
              <a:tr h="186469">
                <a:tc>
                  <a:txBody>
                    <a:bodyPr/>
                    <a:lstStyle/>
                    <a:p>
                      <a:pPr marL="0" algn="ctr" defTabSz="914400" rtl="0" eaLnBrk="1" fontAlgn="t" latinLnBrk="0" hangingPunct="1"/>
                      <a:r>
                        <a:rPr lang="en-GB" sz="1400" u="none" strike="noStrike" kern="1200">
                          <a:solidFill>
                            <a:srgbClr val="1E5A71"/>
                          </a:solidFill>
                          <a:effectLst/>
                          <a:latin typeface="Raleway" pitchFamily="2" charset="0"/>
                          <a:ea typeface="+mn-ea"/>
                          <a:cs typeface="+mn-cs"/>
                        </a:rPr>
                        <a:t>Sport and leisure services</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r>
                        <a:rPr lang="en-GB" sz="1400" u="none" strike="noStrike" kern="1200">
                          <a:solidFill>
                            <a:srgbClr val="1E5A71"/>
                          </a:solidFill>
                          <a:effectLst/>
                          <a:latin typeface="Raleway" pitchFamily="2" charset="0"/>
                          <a:ea typeface="+mn-ea"/>
                          <a:cs typeface="+mn-cs"/>
                        </a:rPr>
                        <a:t>49%</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r>
                        <a:rPr lang="en-GB" sz="1400" u="none" strike="noStrike" kern="1200">
                          <a:solidFill>
                            <a:srgbClr val="1E5A71"/>
                          </a:solidFill>
                          <a:effectLst/>
                          <a:latin typeface="Raleway" pitchFamily="2" charset="0"/>
                          <a:ea typeface="+mn-ea"/>
                          <a:cs typeface="+mn-cs"/>
                        </a:rPr>
                        <a:t>50%</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09062947"/>
                  </a:ext>
                </a:extLst>
              </a:tr>
              <a:tr h="186469">
                <a:tc>
                  <a:txBody>
                    <a:bodyPr/>
                    <a:lstStyle/>
                    <a:p>
                      <a:pPr marL="0" algn="ctr" defTabSz="914400" rtl="0" eaLnBrk="1" fontAlgn="t" latinLnBrk="0" hangingPunct="1"/>
                      <a:r>
                        <a:rPr lang="en-GB" sz="1400" u="none" strike="noStrike" kern="1200">
                          <a:solidFill>
                            <a:srgbClr val="1E5A71"/>
                          </a:solidFill>
                          <a:effectLst/>
                          <a:latin typeface="Raleway" pitchFamily="2" charset="0"/>
                          <a:ea typeface="+mn-ea"/>
                          <a:cs typeface="+mn-cs"/>
                        </a:rPr>
                        <a:t>Idea Stores/libraries</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r>
                        <a:rPr lang="en-GB" sz="1400" u="none" strike="noStrike" kern="1200">
                          <a:solidFill>
                            <a:srgbClr val="1E5A71"/>
                          </a:solidFill>
                          <a:effectLst/>
                          <a:latin typeface="Raleway" pitchFamily="2" charset="0"/>
                          <a:ea typeface="+mn-ea"/>
                          <a:cs typeface="+mn-cs"/>
                        </a:rPr>
                        <a:t>58%</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r>
                        <a:rPr lang="en-GB" sz="1400" u="none" strike="noStrike" kern="1200">
                          <a:solidFill>
                            <a:srgbClr val="1E5A71"/>
                          </a:solidFill>
                          <a:effectLst/>
                          <a:latin typeface="Raleway" pitchFamily="2" charset="0"/>
                          <a:ea typeface="+mn-ea"/>
                          <a:cs typeface="+mn-cs"/>
                        </a:rPr>
                        <a:t>53%</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63822890"/>
                  </a:ext>
                </a:extLst>
              </a:tr>
              <a:tr h="186469">
                <a:tc>
                  <a:txBody>
                    <a:bodyPr/>
                    <a:lstStyle/>
                    <a:p>
                      <a:pPr marL="0" algn="ctr" defTabSz="914400" rtl="0" eaLnBrk="1" fontAlgn="t" latinLnBrk="0" hangingPunct="1"/>
                      <a:r>
                        <a:rPr lang="en-US" sz="1400" u="none" strike="noStrike" kern="1200" dirty="0">
                          <a:solidFill>
                            <a:srgbClr val="1E5A71"/>
                          </a:solidFill>
                          <a:effectLst/>
                          <a:latin typeface="Raleway" pitchFamily="2" charset="0"/>
                          <a:ea typeface="+mn-ea"/>
                          <a:cs typeface="+mn-cs"/>
                        </a:rPr>
                        <a:t>Services and support for older people</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r>
                        <a:rPr lang="en-GB" sz="1400" u="none" strike="noStrike" kern="1200" dirty="0">
                          <a:solidFill>
                            <a:srgbClr val="1E5A71"/>
                          </a:solidFill>
                          <a:effectLst/>
                          <a:latin typeface="Raleway" pitchFamily="2" charset="0"/>
                          <a:ea typeface="+mn-ea"/>
                          <a:cs typeface="+mn-cs"/>
                        </a:rPr>
                        <a:t>29%</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ctr" defTabSz="914400" rtl="0" eaLnBrk="1" fontAlgn="t" latinLnBrk="0" hangingPunct="1"/>
                      <a:r>
                        <a:rPr lang="en-GB" sz="1400" u="none" strike="noStrike" kern="1200" dirty="0">
                          <a:solidFill>
                            <a:srgbClr val="1E5A71"/>
                          </a:solidFill>
                          <a:effectLst/>
                          <a:latin typeface="Raleway" pitchFamily="2" charset="0"/>
                          <a:ea typeface="+mn-ea"/>
                          <a:cs typeface="+mn-cs"/>
                        </a:rPr>
                        <a:t>32%</a:t>
                      </a:r>
                    </a:p>
                  </a:txBody>
                  <a:tcPr marL="3492" marR="3492" marT="349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2301178"/>
                  </a:ext>
                </a:extLst>
              </a:tr>
            </a:tbl>
          </a:graphicData>
        </a:graphic>
      </p:graphicFrame>
      <p:sp>
        <p:nvSpPr>
          <p:cNvPr id="3" name="Rectangle 8">
            <a:extLst>
              <a:ext uri="{FF2B5EF4-FFF2-40B4-BE49-F238E27FC236}">
                <a16:creationId xmlns:a16="http://schemas.microsoft.com/office/drawing/2014/main" id="{9233D4A1-6277-A1A3-B340-9509CF2661EB}"/>
              </a:ext>
            </a:extLst>
          </p:cNvPr>
          <p:cNvSpPr>
            <a:spLocks noChangeArrowheads="1"/>
          </p:cNvSpPr>
          <p:nvPr/>
        </p:nvSpPr>
        <p:spPr bwMode="auto">
          <a:xfrm>
            <a:off x="1327728" y="5178661"/>
            <a:ext cx="9254526"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en-GB" altLang="en-US" sz="1600">
                <a:solidFill>
                  <a:srgbClr val="1E5A71"/>
                </a:solidFill>
                <a:latin typeface="Raleway" pitchFamily="2" charset="0"/>
                <a:ea typeface="Calibri" panose="020F0502020204030204" pitchFamily="34" charset="0"/>
                <a:cs typeface="Arial" panose="020B0604020202020204" pitchFamily="34" charset="0"/>
              </a:rPr>
              <a:t>Resident satisfaction with services in Tower Hamlets is at or above LGA figures in five of the eight available measures.</a:t>
            </a:r>
          </a:p>
          <a:p>
            <a:pPr eaLnBrk="0" fontAlgn="base" hangingPunct="0">
              <a:spcBef>
                <a:spcPct val="0"/>
              </a:spcBef>
              <a:spcAft>
                <a:spcPct val="0"/>
              </a:spcAft>
            </a:pPr>
            <a:r>
              <a:rPr lang="en-GB" altLang="en-US" sz="1200">
                <a:solidFill>
                  <a:srgbClr val="1E5A71"/>
                </a:solidFill>
                <a:latin typeface="Raleway" pitchFamily="2" charset="0"/>
                <a:ea typeface="Calibri" panose="020F0502020204030204" pitchFamily="34" charset="0"/>
                <a:cs typeface="Arial" panose="020B0604020202020204" pitchFamily="34" charset="0"/>
              </a:rPr>
              <a:t>The LGA runs a quarterly survey of the whole country. The LGA figures are taken from the </a:t>
            </a:r>
            <a:r>
              <a:rPr lang="en-GB" altLang="en-US" sz="1200">
                <a:solidFill>
                  <a:srgbClr val="1E5A71"/>
                </a:solidFill>
                <a:latin typeface="Raleway" pitchFamily="2" charset="0"/>
                <a:ea typeface="Calibri" panose="020F0502020204030204" pitchFamily="34" charset="0"/>
                <a:cs typeface="Arial" panose="020B0604020202020204" pitchFamily="34" charset="0"/>
                <a:hlinkClick r:id="rId4"/>
              </a:rPr>
              <a:t>October 2024 </a:t>
            </a:r>
            <a:r>
              <a:rPr lang="en-GB" altLang="en-US" sz="1200">
                <a:solidFill>
                  <a:srgbClr val="1E5A71"/>
                </a:solidFill>
                <a:latin typeface="Raleway" pitchFamily="2" charset="0"/>
                <a:ea typeface="Calibri" panose="020F0502020204030204" pitchFamily="34" charset="0"/>
                <a:cs typeface="Arial" panose="020B0604020202020204" pitchFamily="34" charset="0"/>
              </a:rPr>
              <a:t>edition. LGA figures are obtained using a telephone poll. As the mode of data collection can have a marked impact on results, intra–mode comparisons must be treated with caution. The </a:t>
            </a:r>
            <a:r>
              <a:rPr lang="en-GB" altLang="en-US" sz="1200">
                <a:solidFill>
                  <a:srgbClr val="1E5A71"/>
                </a:solidFill>
                <a:latin typeface="Raleway" pitchFamily="2" charset="0"/>
                <a:ea typeface="Calibri" panose="020F0502020204030204" pitchFamily="34" charset="0"/>
                <a:cs typeface="Arial" panose="020B0604020202020204" pitchFamily="34" charset="0"/>
                <a:hlinkClick r:id="rId5"/>
              </a:rPr>
              <a:t>LGA recommends</a:t>
            </a:r>
            <a:r>
              <a:rPr lang="en-GB" altLang="en-US" sz="1200">
                <a:solidFill>
                  <a:srgbClr val="1E5A71"/>
                </a:solidFill>
                <a:latin typeface="Raleway" pitchFamily="2" charset="0"/>
                <a:ea typeface="Calibri" panose="020F0502020204030204" pitchFamily="34" charset="0"/>
                <a:cs typeface="Arial" panose="020B0604020202020204" pitchFamily="34" charset="0"/>
              </a:rPr>
              <a:t> that only councils using a telephone survey method should benchmark against the LGA figures, but these are presented here in the absence of alternatives.</a:t>
            </a:r>
          </a:p>
        </p:txBody>
      </p:sp>
      <p:sp>
        <p:nvSpPr>
          <p:cNvPr id="20" name="Slide Number Placeholder 4">
            <a:extLst>
              <a:ext uri="{FF2B5EF4-FFF2-40B4-BE49-F238E27FC236}">
                <a16:creationId xmlns:a16="http://schemas.microsoft.com/office/drawing/2014/main" id="{E8EE8E7F-12BA-AF29-91C3-95920EC9D81D}"/>
              </a:ext>
            </a:extLst>
          </p:cNvPr>
          <p:cNvSpPr>
            <a:spLocks noGrp="1"/>
          </p:cNvSpPr>
          <p:nvPr>
            <p:ph type="sldNum" sz="quarter" idx="12"/>
          </p:nvPr>
        </p:nvSpPr>
        <p:spPr>
          <a:xfrm>
            <a:off x="8139113" y="6356353"/>
            <a:ext cx="2228850" cy="365125"/>
          </a:xfrm>
        </p:spPr>
        <p:txBody>
          <a:bodyPr/>
          <a:lstStyle/>
          <a:p>
            <a:fld id="{36D6C52B-B35D-4819-BB38-B93C26330C57}" type="slidenum">
              <a:rPr lang="en-GB">
                <a:solidFill>
                  <a:srgbClr val="1E5A71"/>
                </a:solidFill>
                <a:latin typeface="Raleway" pitchFamily="2" charset="0"/>
              </a:rPr>
              <a:pPr/>
              <a:t>8</a:t>
            </a:fld>
            <a:endParaRPr lang="en-GB">
              <a:solidFill>
                <a:srgbClr val="1E5A71"/>
              </a:solidFill>
              <a:latin typeface="Raleway" pitchFamily="2" charset="0"/>
            </a:endParaRPr>
          </a:p>
        </p:txBody>
      </p:sp>
    </p:spTree>
    <p:extLst>
      <p:ext uri="{BB962C8B-B14F-4D97-AF65-F5344CB8AC3E}">
        <p14:creationId xmlns:p14="http://schemas.microsoft.com/office/powerpoint/2010/main" val="39582468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C9EEB729-CDE3-47EC-96B8-B8D18AAD36CD}"/>
              </a:ext>
              <a:ext uri="{C183D7F6-B498-43B3-948B-1728B52AA6E4}">
                <adec:decorative xmlns:adec="http://schemas.microsoft.com/office/drawing/2017/decorative" val="1"/>
              </a:ext>
            </a:extLst>
          </p:cNvPr>
          <p:cNvCxnSpPr>
            <a:cxnSpLocks/>
          </p:cNvCxnSpPr>
          <p:nvPr/>
        </p:nvCxnSpPr>
        <p:spPr>
          <a:xfrm>
            <a:off x="3900172" y="451112"/>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1F64C48-31C7-4C87-BE35-391A1B3D44AE}"/>
              </a:ext>
              <a:ext uri="{C183D7F6-B498-43B3-948B-1728B52AA6E4}">
                <adec:decorative xmlns:adec="http://schemas.microsoft.com/office/drawing/2017/decorative" val="1"/>
              </a:ext>
            </a:extLst>
          </p:cNvPr>
          <p:cNvCxnSpPr>
            <a:cxnSpLocks/>
          </p:cNvCxnSpPr>
          <p:nvPr/>
        </p:nvCxnSpPr>
        <p:spPr>
          <a:xfrm>
            <a:off x="1600241" y="451112"/>
            <a:ext cx="2077044" cy="0"/>
          </a:xfrm>
          <a:prstGeom prst="line">
            <a:avLst/>
          </a:prstGeom>
          <a:ln w="3492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B87364AA-0512-49CE-9ADD-F56505046F8D}"/>
              </a:ext>
              <a:ext uri="{C183D7F6-B498-43B3-948B-1728B52AA6E4}">
                <adec:decorative xmlns:adec="http://schemas.microsoft.com/office/drawing/2017/decorative" val="1"/>
              </a:ext>
            </a:extLst>
          </p:cNvPr>
          <p:cNvCxnSpPr>
            <a:cxnSpLocks/>
          </p:cNvCxnSpPr>
          <p:nvPr/>
        </p:nvCxnSpPr>
        <p:spPr>
          <a:xfrm>
            <a:off x="3900172" y="1217823"/>
            <a:ext cx="6682082"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C56291A-0A60-473C-A8DD-78D2F9997BF0}"/>
              </a:ext>
              <a:ext uri="{C183D7F6-B498-43B3-948B-1728B52AA6E4}">
                <adec:decorative xmlns:adec="http://schemas.microsoft.com/office/drawing/2017/decorative" val="1"/>
              </a:ext>
            </a:extLst>
          </p:cNvPr>
          <p:cNvCxnSpPr>
            <a:cxnSpLocks/>
          </p:cNvCxnSpPr>
          <p:nvPr/>
        </p:nvCxnSpPr>
        <p:spPr>
          <a:xfrm>
            <a:off x="1600241" y="1219320"/>
            <a:ext cx="2077044" cy="0"/>
          </a:xfrm>
          <a:prstGeom prst="line">
            <a:avLst/>
          </a:prstGeom>
          <a:ln w="15875">
            <a:solidFill>
              <a:srgbClr val="003366"/>
            </a:solidFill>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EB1E51E8-491A-43BB-A65B-C2F738A8AF9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7906" y="438639"/>
            <a:ext cx="964349" cy="807775"/>
          </a:xfrm>
          <a:prstGeom prst="rect">
            <a:avLst/>
          </a:prstGeom>
        </p:spPr>
      </p:pic>
      <p:sp>
        <p:nvSpPr>
          <p:cNvPr id="2" name="Title 1">
            <a:extLst>
              <a:ext uri="{FF2B5EF4-FFF2-40B4-BE49-F238E27FC236}">
                <a16:creationId xmlns:a16="http://schemas.microsoft.com/office/drawing/2014/main" id="{CC00D170-BFF5-EF51-E212-45042D2D842D}"/>
              </a:ext>
              <a:ext uri="{C183D7F6-B498-43B3-948B-1728B52AA6E4}">
                <adec:decorative xmlns:adec="http://schemas.microsoft.com/office/drawing/2017/decorative" val="1"/>
              </a:ext>
            </a:extLst>
          </p:cNvPr>
          <p:cNvSpPr txBox="1">
            <a:spLocks/>
          </p:cNvSpPr>
          <p:nvPr/>
        </p:nvSpPr>
        <p:spPr>
          <a:xfrm>
            <a:off x="1560909" y="509720"/>
            <a:ext cx="2131854" cy="656316"/>
          </a:xfrm>
          <a:prstGeom prst="rect">
            <a:avLst/>
          </a:prstGeom>
        </p:spPr>
        <p:txBody>
          <a:bodyPr vert="horz" lIns="74295" tIns="37148" rIns="74295" bIns="37148"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1400" b="1">
                <a:solidFill>
                  <a:srgbClr val="4CC9CF"/>
                </a:solidFill>
                <a:latin typeface="Raleway" panose="020B0503030101060003" pitchFamily="34" charset="0"/>
                <a:cs typeface="Arial" panose="020B0604020202020204" pitchFamily="34" charset="0"/>
              </a:rPr>
              <a:t>Tower Hamlets Annual Residents’ Survey 2025 results</a:t>
            </a:r>
            <a:endParaRPr lang="en-US" sz="1400" b="1">
              <a:solidFill>
                <a:srgbClr val="4CC9CF"/>
              </a:solidFill>
              <a:latin typeface="Raleway" panose="020B0503030101060003" pitchFamily="34" charset="0"/>
              <a:cs typeface="Arial" panose="020B0604020202020204" pitchFamily="34" charset="0"/>
            </a:endParaRPr>
          </a:p>
        </p:txBody>
      </p:sp>
      <p:sp>
        <p:nvSpPr>
          <p:cNvPr id="8" name="Title 1">
            <a:extLst>
              <a:ext uri="{FF2B5EF4-FFF2-40B4-BE49-F238E27FC236}">
                <a16:creationId xmlns:a16="http://schemas.microsoft.com/office/drawing/2014/main" id="{C87EE1D6-FC67-441A-B62B-A0C62B21AC94}"/>
              </a:ext>
              <a:ext uri="{C183D7F6-B498-43B3-948B-1728B52AA6E4}">
                <adec:decorative xmlns:adec="http://schemas.microsoft.com/office/drawing/2017/decorative" val="0"/>
              </a:ext>
            </a:extLst>
          </p:cNvPr>
          <p:cNvSpPr txBox="1">
            <a:spLocks noGrp="1"/>
          </p:cNvSpPr>
          <p:nvPr>
            <p:ph type="title"/>
          </p:nvPr>
        </p:nvSpPr>
        <p:spPr>
          <a:xfrm>
            <a:off x="3848200" y="528770"/>
            <a:ext cx="5799252" cy="656316"/>
          </a:xfrm>
          <a:prstGeom prst="rect">
            <a:avLst/>
          </a:prstGeom>
          <a:noFill/>
          <a:ln>
            <a:noFill/>
            <a:prstDash/>
          </a:ln>
          <a:effectLst/>
        </p:spPr>
        <p:txBody>
          <a:bodyPr rot="0" spcFirstLastPara="0" vertOverflow="overflow" horzOverflow="overflow" vert="horz" wrap="square" lIns="74295" tIns="37148" rIns="74295" bIns="37148"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defTabSz="742969">
              <a:defRPr/>
            </a:pPr>
            <a:r>
              <a:rPr lang="en-GB" sz="4000" b="1">
                <a:solidFill>
                  <a:srgbClr val="319B31"/>
                </a:solidFill>
                <a:latin typeface="Raleway" panose="020B0503030101060003" pitchFamily="34" charset="0"/>
                <a:cs typeface="Arial" panose="020B0604020202020204" pitchFamily="34" charset="0"/>
              </a:rPr>
              <a:t>Views of the council</a:t>
            </a:r>
            <a:endParaRPr lang="en-GB" sz="4000">
              <a:solidFill>
                <a:srgbClr val="319B31"/>
              </a:solidFill>
              <a:latin typeface="Raleway" panose="020B0503030101060003" pitchFamily="34" charset="0"/>
              <a:cs typeface="Arial" panose="020B0604020202020204" pitchFamily="34" charset="0"/>
            </a:endParaRPr>
          </a:p>
        </p:txBody>
      </p:sp>
      <p:sp>
        <p:nvSpPr>
          <p:cNvPr id="11" name="Content Placeholder 2">
            <a:extLst>
              <a:ext uri="{FF2B5EF4-FFF2-40B4-BE49-F238E27FC236}">
                <a16:creationId xmlns:a16="http://schemas.microsoft.com/office/drawing/2014/main" id="{AD977D9B-B3B9-41A2-B3B3-E2EF1AA392B2}"/>
              </a:ext>
              <a:ext uri="{C183D7F6-B498-43B3-948B-1728B52AA6E4}">
                <adec:decorative xmlns:adec="http://schemas.microsoft.com/office/drawing/2017/decorative" val="0"/>
              </a:ext>
            </a:extLst>
          </p:cNvPr>
          <p:cNvSpPr txBox="1">
            <a:spLocks/>
          </p:cNvSpPr>
          <p:nvPr/>
        </p:nvSpPr>
        <p:spPr>
          <a:xfrm>
            <a:off x="1627983" y="1330239"/>
            <a:ext cx="9018587" cy="4789207"/>
          </a:xfrm>
          <a:prstGeom prst="rect">
            <a:avLst/>
          </a:prstGeom>
        </p:spPr>
        <p:txBody>
          <a:bodyPr vert="horz" wrap="square" lIns="74295" tIns="37148" rIns="74295" bIns="37148" numCol="1" spcCol="25200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200">
                <a:solidFill>
                  <a:srgbClr val="1E5A71"/>
                </a:solidFill>
                <a:latin typeface="Raleway" panose="020B0503030101060003"/>
                <a:ea typeface="Calibri" panose="020F0502020204030204" pitchFamily="34" charset="0"/>
                <a:cs typeface="Calibri" panose="020F0502020204030204" pitchFamily="34" charset="0"/>
              </a:rPr>
              <a:t>The survey covers four broad areas</a:t>
            </a:r>
          </a:p>
          <a:p>
            <a:pPr marL="457200" indent="-457200">
              <a:lnSpc>
                <a:spcPct val="100000"/>
              </a:lnSpc>
              <a:buFont typeface="+mj-lt"/>
              <a:buAutoNum type="arabicPeriod"/>
            </a:pPr>
            <a:r>
              <a:rPr lang="en-US" sz="2200" b="1">
                <a:solidFill>
                  <a:srgbClr val="1E5A71"/>
                </a:solidFill>
                <a:latin typeface="Raleway" panose="020B0503030101060003"/>
                <a:ea typeface="Calibri" panose="020F0502020204030204" pitchFamily="34" charset="0"/>
                <a:cs typeface="Calibri" panose="020F0502020204030204" pitchFamily="34" charset="0"/>
              </a:rPr>
              <a:t>Residents' views of the council</a:t>
            </a:r>
          </a:p>
          <a:p>
            <a:pPr marL="457200" indent="-457200">
              <a:lnSpc>
                <a:spcPct val="100000"/>
              </a:lnSpc>
              <a:buFont typeface="+mj-lt"/>
              <a:buAutoNum type="arabicPeriod"/>
            </a:pPr>
            <a:r>
              <a:rPr lang="en-US" sz="2200">
                <a:solidFill>
                  <a:srgbClr val="1E5A71"/>
                </a:solidFill>
                <a:latin typeface="Raleway" panose="020B0503030101060003"/>
                <a:cs typeface="Calibri" panose="020F0502020204030204" pitchFamily="34" charset="0"/>
              </a:rPr>
              <a:t>Residents' views of services</a:t>
            </a:r>
          </a:p>
          <a:p>
            <a:pPr marL="457200" indent="-457200">
              <a:lnSpc>
                <a:spcPct val="100000"/>
              </a:lnSpc>
              <a:buFont typeface="+mj-lt"/>
              <a:buAutoNum type="arabicPeriod"/>
            </a:pPr>
            <a:r>
              <a:rPr lang="en-US" sz="2200">
                <a:solidFill>
                  <a:srgbClr val="1E5A71"/>
                </a:solidFill>
                <a:latin typeface="Raleway" panose="020B0503030101060003"/>
                <a:cs typeface="Calibri" panose="020F0502020204030204" pitchFamily="34" charset="0"/>
              </a:rPr>
              <a:t>Residents’ views of the borough as a place to live</a:t>
            </a:r>
          </a:p>
          <a:p>
            <a:pPr marL="457200" indent="-457200">
              <a:lnSpc>
                <a:spcPct val="100000"/>
              </a:lnSpc>
              <a:buFont typeface="+mj-lt"/>
              <a:buAutoNum type="arabicPeriod"/>
            </a:pPr>
            <a:r>
              <a:rPr lang="en-US" sz="2200">
                <a:solidFill>
                  <a:srgbClr val="1E5A71"/>
                </a:solidFill>
                <a:latin typeface="Raleway" panose="020B0503030101060003"/>
                <a:cs typeface="Calibri" panose="020F0502020204030204" pitchFamily="34" charset="0"/>
              </a:rPr>
              <a:t>Residents’ personal situation and personal concerns. </a:t>
            </a:r>
            <a:r>
              <a:rPr lang="en-US" sz="2200">
                <a:solidFill>
                  <a:srgbClr val="FFFFFF"/>
                </a:solidFill>
                <a:latin typeface="Raleway" panose="020B0503030101060003"/>
                <a:ea typeface="Calibri" panose="020F0502020204030204" pitchFamily="34" charset="0"/>
                <a:cs typeface="Calibri" panose="020F0502020204030204" pitchFamily="34" charset="0"/>
              </a:rPr>
              <a:t>c</a:t>
            </a: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marL="457200" indent="-457200">
              <a:lnSpc>
                <a:spcPct val="100000"/>
              </a:lnSpc>
              <a:buFont typeface="+mj-lt"/>
              <a:buAutoNum type="arabicPeriod"/>
            </a:pP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marL="0" indent="0">
              <a:lnSpc>
                <a:spcPct val="100000"/>
              </a:lnSpc>
              <a:buNone/>
            </a:pPr>
            <a:r>
              <a:rPr lang="en-US" sz="2200">
                <a:solidFill>
                  <a:srgbClr val="1E5A71"/>
                </a:solidFill>
                <a:latin typeface="Raleway" panose="020B0503030101060003"/>
                <a:ea typeface="Calibri" panose="020F0502020204030204" pitchFamily="34" charset="0"/>
                <a:cs typeface="Calibri" panose="020F0502020204030204" pitchFamily="34" charset="0"/>
              </a:rPr>
              <a:t>There are additional sections on</a:t>
            </a:r>
          </a:p>
          <a:p>
            <a:pPr>
              <a:lnSpc>
                <a:spcPct val="100000"/>
              </a:lnSpc>
            </a:pPr>
            <a:r>
              <a:rPr lang="en-US" sz="2200">
                <a:solidFill>
                  <a:srgbClr val="1E5A71"/>
                </a:solidFill>
                <a:latin typeface="Raleway" panose="020B0503030101060003"/>
                <a:ea typeface="Calibri" panose="020F0502020204030204" pitchFamily="34" charset="0"/>
                <a:cs typeface="Calibri" panose="020F0502020204030204" pitchFamily="34" charset="0"/>
                <a:hlinkClick r:id="rId4" action="ppaction://hlinksldjump"/>
              </a:rPr>
              <a:t>Analysis</a:t>
            </a: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r>
              <a:rPr lang="en-US" sz="2200">
                <a:solidFill>
                  <a:srgbClr val="1E5A71"/>
                </a:solidFill>
                <a:latin typeface="Raleway" panose="020B0503030101060003"/>
                <a:ea typeface="Calibri" panose="020F0502020204030204" pitchFamily="34" charset="0"/>
                <a:cs typeface="Calibri" panose="020F0502020204030204" pitchFamily="34" charset="0"/>
                <a:hlinkClick r:id="rId5" action="ppaction://hlinksldjump"/>
              </a:rPr>
              <a:t>Methodology</a:t>
            </a:r>
            <a:endParaRPr lang="en-US" sz="2200">
              <a:solidFill>
                <a:srgbClr val="1E5A71"/>
              </a:solidFill>
              <a:latin typeface="Raleway" panose="020B0503030101060003"/>
              <a:ea typeface="Calibri" panose="020F0502020204030204" pitchFamily="34" charset="0"/>
              <a:cs typeface="Calibri" panose="020F0502020204030204" pitchFamily="34" charset="0"/>
            </a:endParaRPr>
          </a:p>
          <a:p>
            <a:pPr>
              <a:lnSpc>
                <a:spcPct val="100000"/>
              </a:lnSpc>
            </a:pPr>
            <a:r>
              <a:rPr lang="en-US" sz="2200">
                <a:solidFill>
                  <a:srgbClr val="1E5A71"/>
                </a:solidFill>
                <a:latin typeface="Raleway" panose="020B0503030101060003"/>
                <a:ea typeface="Calibri" panose="020F0502020204030204" pitchFamily="34" charset="0"/>
                <a:cs typeface="Calibri" panose="020F0502020204030204" pitchFamily="34" charset="0"/>
                <a:hlinkClick r:id="rId6" action="ppaction://hlinksldjump"/>
              </a:rPr>
              <a:t>Who we spoke to (sample profile)</a:t>
            </a:r>
            <a:r>
              <a:rPr lang="en-US" sz="2200" err="1">
                <a:solidFill>
                  <a:srgbClr val="FFFFFF"/>
                </a:solidFill>
                <a:latin typeface="Raleway" panose="020B0503030101060003"/>
                <a:ea typeface="Calibri" panose="020F0502020204030204" pitchFamily="34" charset="0"/>
                <a:cs typeface="Calibri" panose="020F0502020204030204" pitchFamily="34" charset="0"/>
              </a:rPr>
              <a:t>oncerns</a:t>
            </a:r>
            <a:endParaRPr lang="en-US" sz="2200">
              <a:solidFill>
                <a:srgbClr val="FFFFFF"/>
              </a:solidFill>
              <a:latin typeface="Raleway" panose="020B0503030101060003"/>
              <a:ea typeface="Calibri" panose="020F0502020204030204" pitchFamily="34" charset="0"/>
              <a:cs typeface="Calibri" panose="020F0502020204030204" pitchFamily="34" charset="0"/>
            </a:endParaRPr>
          </a:p>
        </p:txBody>
      </p:sp>
      <p:sp>
        <p:nvSpPr>
          <p:cNvPr id="20" name="Slide Number Placeholder 4">
            <a:extLst>
              <a:ext uri="{FF2B5EF4-FFF2-40B4-BE49-F238E27FC236}">
                <a16:creationId xmlns:a16="http://schemas.microsoft.com/office/drawing/2014/main" id="{F6F9A791-72BF-4CF6-90F2-686B777D2CB7}"/>
              </a:ext>
              <a:ext uri="{C183D7F6-B498-43B3-948B-1728B52AA6E4}">
                <adec:decorative xmlns:adec="http://schemas.microsoft.com/office/drawing/2017/decorative" val="0"/>
              </a:ext>
            </a:extLst>
          </p:cNvPr>
          <p:cNvSpPr>
            <a:spLocks noGrp="1"/>
          </p:cNvSpPr>
          <p:nvPr>
            <p:ph type="sldNum" sz="quarter" idx="12"/>
          </p:nvPr>
        </p:nvSpPr>
        <p:spPr>
          <a:xfrm>
            <a:off x="8139113" y="6356353"/>
            <a:ext cx="2228850" cy="365125"/>
          </a:xfrm>
        </p:spPr>
        <p:txBody>
          <a:bodyPr/>
          <a:lstStyle/>
          <a:p>
            <a:fld id="{36D6C52B-B35D-4819-BB38-B93C26330C57}" type="slidenum">
              <a:rPr lang="en-GB">
                <a:solidFill>
                  <a:srgbClr val="1E5A71"/>
                </a:solidFill>
                <a:latin typeface="Raleway" pitchFamily="2" charset="0"/>
              </a:rPr>
              <a:pPr/>
              <a:t>9</a:t>
            </a:fld>
            <a:endParaRPr lang="en-GB">
              <a:solidFill>
                <a:srgbClr val="1E5A71"/>
              </a:solidFill>
              <a:latin typeface="Raleway" pitchFamily="2" charset="0"/>
            </a:endParaRPr>
          </a:p>
        </p:txBody>
      </p:sp>
    </p:spTree>
    <p:extLst>
      <p:ext uri="{BB962C8B-B14F-4D97-AF65-F5344CB8AC3E}">
        <p14:creationId xmlns:p14="http://schemas.microsoft.com/office/powerpoint/2010/main" val="2368683578"/>
      </p:ext>
    </p:extLst>
  </p:cSld>
  <p:clrMapOvr>
    <a:masterClrMapping/>
  </p:clrMapOvr>
</p:sld>
</file>

<file path=ppt/theme/theme1.xml><?xml version="1.0" encoding="utf-8"?>
<a:theme xmlns:a="http://schemas.openxmlformats.org/drawingml/2006/main" name="LBTH PPT theme">
  <a:themeElements>
    <a:clrScheme name="LBTH Colours">
      <a:dk1>
        <a:srgbClr val="00445E"/>
      </a:dk1>
      <a:lt1>
        <a:srgbClr val="FFFFFF"/>
      </a:lt1>
      <a:dk2>
        <a:srgbClr val="00B2BB"/>
      </a:dk2>
      <a:lt2>
        <a:srgbClr val="BBD034"/>
      </a:lt2>
      <a:accent1>
        <a:srgbClr val="E62154"/>
      </a:accent1>
      <a:accent2>
        <a:srgbClr val="F7A823"/>
      </a:accent2>
      <a:accent3>
        <a:srgbClr val="E5E000"/>
      </a:accent3>
      <a:accent4>
        <a:srgbClr val="AF137E"/>
      </a:accent4>
      <a:accent5>
        <a:srgbClr val="E94E1B"/>
      </a:accent5>
      <a:accent6>
        <a:srgbClr val="92C256"/>
      </a:accent6>
      <a:hlink>
        <a:srgbClr val="0000FF"/>
      </a:hlink>
      <a:folHlink>
        <a:srgbClr val="800080"/>
      </a:folHlink>
    </a:clrScheme>
    <a:fontScheme name="Custom 1">
      <a:majorFont>
        <a:latin typeface="Raleway"/>
        <a:ea typeface=""/>
        <a:cs typeface=""/>
      </a:majorFont>
      <a:minorFont>
        <a:latin typeface="Ralew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BTH PPT theme" id="{8690AB46-57C9-486D-8051-A8FCF98A9542}" vid="{7F942EB9-57AC-446A-B234-44AFCCC3DB47}"/>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c4fd612-b8fd-4431-89e1-4f01f34de54a" xsi:nil="true"/>
    <lcf76f155ced4ddcb4097134ff3c332f xmlns="3be3469a-a164-4c9a-9ae2-3f88bf996ce0">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9FB32EB6DCB9B488EB0A1577DA9391B" ma:contentTypeVersion="16" ma:contentTypeDescription="Create a new document." ma:contentTypeScope="" ma:versionID="478378792a17cb31a100daf5c5cb8bdc">
  <xsd:schema xmlns:xsd="http://www.w3.org/2001/XMLSchema" xmlns:xs="http://www.w3.org/2001/XMLSchema" xmlns:p="http://schemas.microsoft.com/office/2006/metadata/properties" xmlns:ns2="3be3469a-a164-4c9a-9ae2-3f88bf996ce0" xmlns:ns3="ec4fd612-b8fd-4431-89e1-4f01f34de54a" targetNamespace="http://schemas.microsoft.com/office/2006/metadata/properties" ma:root="true" ma:fieldsID="1bafff4703bb05d6fb957e38fe80a22f" ns2:_="" ns3:_="">
    <xsd:import namespace="3be3469a-a164-4c9a-9ae2-3f88bf996ce0"/>
    <xsd:import namespace="ec4fd612-b8fd-4431-89e1-4f01f34de54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e3469a-a164-4c9a-9ae2-3f88bf996c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77725aa-a115-4173-8de3-4bc35a246221"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DateTaken" ma:index="22" nillable="true" ma:displayName="MediaServiceDateTaken" ma:hidden="true" ma:indexed="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c4fd612-b8fd-4431-89e1-4f01f34de54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e7a734a3-18f2-4afc-8a28-5916ba056d01}" ma:internalName="TaxCatchAll" ma:showField="CatchAllData" ma:web="ec4fd612-b8fd-4431-89e1-4f01f34de5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A3BCA2A-3519-4BDC-BAE0-BAF953C6614D}">
  <ds:schemaRefs>
    <ds:schemaRef ds:uri="http://purl.org/dc/elements/1.1/"/>
    <ds:schemaRef ds:uri="http://schemas.microsoft.com/office/2006/metadata/properties"/>
    <ds:schemaRef ds:uri="http://purl.org/dc/terms/"/>
    <ds:schemaRef ds:uri="http://www.w3.org/XML/1998/namespace"/>
    <ds:schemaRef ds:uri="http://schemas.microsoft.com/office/2006/documentManagement/types"/>
    <ds:schemaRef ds:uri="http://schemas.microsoft.com/office/infopath/2007/PartnerControls"/>
    <ds:schemaRef ds:uri="http://schemas.openxmlformats.org/package/2006/metadata/core-properties"/>
    <ds:schemaRef ds:uri="ec4fd612-b8fd-4431-89e1-4f01f34de54a"/>
    <ds:schemaRef ds:uri="3be3469a-a164-4c9a-9ae2-3f88bf996ce0"/>
    <ds:schemaRef ds:uri="http://purl.org/dc/dcmitype/"/>
  </ds:schemaRefs>
</ds:datastoreItem>
</file>

<file path=customXml/itemProps2.xml><?xml version="1.0" encoding="utf-8"?>
<ds:datastoreItem xmlns:ds="http://schemas.openxmlformats.org/officeDocument/2006/customXml" ds:itemID="{E2A862FF-F18B-4F5E-A88D-5FDDC575E1F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e3469a-a164-4c9a-9ae2-3f88bf996ce0"/>
    <ds:schemaRef ds:uri="ec4fd612-b8fd-4431-89e1-4f01f34de5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591332-1459-46E2-91DB-67B1243C9F7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397</TotalTime>
  <Words>7782</Words>
  <Application>Microsoft Office PowerPoint</Application>
  <PresentationFormat>Widescreen</PresentationFormat>
  <Paragraphs>1918</Paragraphs>
  <Slides>40</Slides>
  <Notes>40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40</vt:i4>
      </vt:variant>
    </vt:vector>
  </HeadingPairs>
  <TitlesOfParts>
    <vt:vector size="48" baseType="lpstr">
      <vt:lpstr>Aptos</vt:lpstr>
      <vt:lpstr>Arial</vt:lpstr>
      <vt:lpstr>Calibri</vt:lpstr>
      <vt:lpstr>Calibri Light</vt:lpstr>
      <vt:lpstr>Raleway</vt:lpstr>
      <vt:lpstr>Raleway-Medium</vt:lpstr>
      <vt:lpstr>LBTH PPT theme</vt:lpstr>
      <vt:lpstr>1_Office Theme</vt:lpstr>
      <vt:lpstr>Tower Hamlets Annual Resident Survey 2025</vt:lpstr>
      <vt:lpstr>Introduction</vt:lpstr>
      <vt:lpstr>Content</vt:lpstr>
      <vt:lpstr>About surveys and sampling</vt:lpstr>
      <vt:lpstr>How the findings are presented</vt:lpstr>
      <vt:lpstr>Summary</vt:lpstr>
      <vt:lpstr>Findings – benchmarking against LGA</vt:lpstr>
      <vt:lpstr>Services compared to LGA figures</vt:lpstr>
      <vt:lpstr>Views of the council</vt:lpstr>
      <vt:lpstr>Residents views of the council 2025</vt:lpstr>
      <vt:lpstr>Engaging the council</vt:lpstr>
      <vt:lpstr>Engaging the council year on year (1/2) Do you currently get involved with the council by...</vt:lpstr>
      <vt:lpstr>Engaging the council year on year (2/2) Do you currently get involved with the council by...</vt:lpstr>
      <vt:lpstr>Views of services</vt:lpstr>
      <vt:lpstr>Service use</vt:lpstr>
      <vt:lpstr>All residents’ views of services in 2025</vt:lpstr>
      <vt:lpstr>All residents’ views of services in 2025 (continued)</vt:lpstr>
      <vt:lpstr>Residents views of services 2024 to 2025 (% Satisfied)</vt:lpstr>
      <vt:lpstr>Users views of services in 2025 (those who said they are users in the ARS)</vt:lpstr>
      <vt:lpstr>A place to live</vt:lpstr>
      <vt:lpstr>Local quality of life</vt:lpstr>
      <vt:lpstr>Anti-social behaviour</vt:lpstr>
      <vt:lpstr>Personal situation</vt:lpstr>
      <vt:lpstr>Residents' personal concerns in 2025</vt:lpstr>
      <vt:lpstr>Personal concerns change</vt:lpstr>
      <vt:lpstr>Personal finances</vt:lpstr>
      <vt:lpstr>Costs residents are concerned about</vt:lpstr>
      <vt:lpstr>Analysis</vt:lpstr>
      <vt:lpstr>Analysis - summary </vt:lpstr>
      <vt:lpstr>Analysis - demographics </vt:lpstr>
      <vt:lpstr>Analysis - linkages </vt:lpstr>
      <vt:lpstr>Engaging the council </vt:lpstr>
      <vt:lpstr>Methodology</vt:lpstr>
      <vt:lpstr>Methodology 1 </vt:lpstr>
      <vt:lpstr>Methodology 2 </vt:lpstr>
      <vt:lpstr>Methodology 3 </vt:lpstr>
      <vt:lpstr>Sample profile</vt:lpstr>
      <vt:lpstr>Who we spoke to: Sample profile 1 of 2 </vt:lpstr>
      <vt:lpstr>Sample profile 2 of 2 </vt:lpstr>
      <vt:lpstr>Geography – special analysis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Annual Resident Survey 2025</dc:title>
  <dc:creator>Martin Rogers</dc:creator>
  <cp:lastModifiedBy>Phillip Nduoyo</cp:lastModifiedBy>
  <cp:revision>3</cp:revision>
  <dcterms:created xsi:type="dcterms:W3CDTF">2025-09-04T08:21:11Z</dcterms:created>
  <dcterms:modified xsi:type="dcterms:W3CDTF">2025-11-12T16:57:05Z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0x010100E9FB32EB6DCB9B488EB0A1577DA9391B</vt:lpwstr>
  </property>
  <property fmtid="{D5CDD505-2E9C-101B-9397-08002B2CF9AE}" pid="3" name="MediaServiceImageTags">
    <vt:lpwstr/>
  </property>
</Properties>
</file>