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67"/>
  </p:notesMasterIdLst>
  <p:sldIdLst>
    <p:sldId id="307" r:id="rId5"/>
    <p:sldId id="383" r:id="rId6"/>
    <p:sldId id="399" r:id="rId7"/>
    <p:sldId id="380" r:id="rId8"/>
    <p:sldId id="381" r:id="rId9"/>
    <p:sldId id="310" r:id="rId10"/>
    <p:sldId id="332" r:id="rId11"/>
    <p:sldId id="341" r:id="rId12"/>
    <p:sldId id="340" r:id="rId13"/>
    <p:sldId id="314" r:id="rId14"/>
    <p:sldId id="315" r:id="rId15"/>
    <p:sldId id="338" r:id="rId16"/>
    <p:sldId id="339" r:id="rId17"/>
    <p:sldId id="346" r:id="rId18"/>
    <p:sldId id="316" r:id="rId19"/>
    <p:sldId id="333" r:id="rId20"/>
    <p:sldId id="331" r:id="rId21"/>
    <p:sldId id="355" r:id="rId22"/>
    <p:sldId id="352" r:id="rId23"/>
    <p:sldId id="353" r:id="rId24"/>
    <p:sldId id="354" r:id="rId25"/>
    <p:sldId id="356" r:id="rId26"/>
    <p:sldId id="384" r:id="rId27"/>
    <p:sldId id="342" r:id="rId28"/>
    <p:sldId id="343" r:id="rId29"/>
    <p:sldId id="347" r:id="rId30"/>
    <p:sldId id="344" r:id="rId31"/>
    <p:sldId id="348" r:id="rId32"/>
    <p:sldId id="349" r:id="rId33"/>
    <p:sldId id="350" r:id="rId34"/>
    <p:sldId id="351" r:id="rId35"/>
    <p:sldId id="385" r:id="rId36"/>
    <p:sldId id="357" r:id="rId37"/>
    <p:sldId id="358" r:id="rId38"/>
    <p:sldId id="361" r:id="rId39"/>
    <p:sldId id="359" r:id="rId40"/>
    <p:sldId id="360" r:id="rId41"/>
    <p:sldId id="362" r:id="rId42"/>
    <p:sldId id="363" r:id="rId43"/>
    <p:sldId id="386" r:id="rId44"/>
    <p:sldId id="378" r:id="rId45"/>
    <p:sldId id="379" r:id="rId46"/>
    <p:sldId id="398" r:id="rId47"/>
    <p:sldId id="364" r:id="rId48"/>
    <p:sldId id="365" r:id="rId49"/>
    <p:sldId id="367" r:id="rId50"/>
    <p:sldId id="368" r:id="rId51"/>
    <p:sldId id="369" r:id="rId52"/>
    <p:sldId id="370" r:id="rId53"/>
    <p:sldId id="388" r:id="rId54"/>
    <p:sldId id="371" r:id="rId55"/>
    <p:sldId id="373" r:id="rId56"/>
    <p:sldId id="372" r:id="rId57"/>
    <p:sldId id="374" r:id="rId58"/>
    <p:sldId id="375" r:id="rId59"/>
    <p:sldId id="376" r:id="rId60"/>
    <p:sldId id="389" r:id="rId61"/>
    <p:sldId id="390" r:id="rId62"/>
    <p:sldId id="391" r:id="rId63"/>
    <p:sldId id="392" r:id="rId64"/>
    <p:sldId id="400" r:id="rId65"/>
    <p:sldId id="40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B5791E-39ED-AD46-5E2C-DB19BDE29A3B}" name="Frances Winter" initials="FW" userId="S::Frances.Winter@towerhamlets.gov.uk::d4cdb6a5-c407-47ea-b014-8b37c1791a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anita Haynes" initials="JH" lastIdx="1" clrIdx="0">
    <p:extLst>
      <p:ext uri="{19B8F6BF-5375-455C-9EA6-DF929625EA0E}">
        <p15:presenceInfo xmlns:p15="http://schemas.microsoft.com/office/powerpoint/2012/main" userId="S::Juanita.Haynes@towerhamlets.gov.uk::6e249f8b-1385-472f-9b7e-558abdfb57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00"/>
    <a:srgbClr val="BBD034"/>
    <a:srgbClr val="5F7180"/>
    <a:srgbClr val="00B2BB"/>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737B5-9072-4873-B08B-68228FF577D6}" v="4" dt="2023-03-16T12:08:11.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en-GB"/>
              <a:t>Tower Hamlets, 2021 Census, 2011 Census and Mid 2020 Estimate</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spPr>
            <a:solidFill>
              <a:srgbClr val="BBD034"/>
            </a:solidFill>
            <a:ln>
              <a:solidFill>
                <a:schemeClr val="bg2"/>
              </a:solidFill>
            </a:ln>
            <a:effectLst/>
          </c:spPr>
          <c:invertIfNegative val="0"/>
          <c:dPt>
            <c:idx val="0"/>
            <c:invertIfNegative val="0"/>
            <c:bubble3D val="0"/>
            <c:spPr>
              <a:solidFill>
                <a:srgbClr val="BBD034"/>
              </a:solidFill>
              <a:ln>
                <a:solidFill>
                  <a:schemeClr val="bg2"/>
                </a:solidFill>
              </a:ln>
              <a:effectLst/>
            </c:spPr>
            <c:extLst>
              <c:ext xmlns:c16="http://schemas.microsoft.com/office/drawing/2014/chart" uri="{C3380CC4-5D6E-409C-BE32-E72D297353CC}">
                <c16:uniqueId val="{00000001-7E8C-43AC-9B29-5AE660C7E396}"/>
              </c:ext>
            </c:extLst>
          </c:dPt>
          <c:dPt>
            <c:idx val="1"/>
            <c:invertIfNegative val="0"/>
            <c:bubble3D val="0"/>
            <c:spPr>
              <a:solidFill>
                <a:srgbClr val="5F7180"/>
              </a:solidFill>
              <a:ln>
                <a:solidFill>
                  <a:srgbClr val="5F7180"/>
                </a:solidFill>
              </a:ln>
              <a:effectLst/>
            </c:spPr>
            <c:extLst>
              <c:ext xmlns:c16="http://schemas.microsoft.com/office/drawing/2014/chart" uri="{C3380CC4-5D6E-409C-BE32-E72D297353CC}">
                <c16:uniqueId val="{00000003-7E8C-43AC-9B29-5AE660C7E396}"/>
              </c:ext>
            </c:extLst>
          </c:dPt>
          <c:dPt>
            <c:idx val="2"/>
            <c:invertIfNegative val="0"/>
            <c:bubble3D val="0"/>
            <c:spPr>
              <a:solidFill>
                <a:srgbClr val="003366"/>
              </a:solidFill>
              <a:ln>
                <a:solidFill>
                  <a:srgbClr val="003366"/>
                </a:solidFill>
              </a:ln>
              <a:effectLst/>
            </c:spPr>
            <c:extLst>
              <c:ext xmlns:c16="http://schemas.microsoft.com/office/drawing/2014/chart" uri="{C3380CC4-5D6E-409C-BE32-E72D297353CC}">
                <c16:uniqueId val="{00000005-7E8C-43AC-9B29-5AE660C7E396}"/>
              </c:ext>
            </c:extLst>
          </c:dPt>
          <c:dLbls>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Sheet6!$A$1:$C$1</c:f>
              <c:strCache>
                <c:ptCount val="3"/>
                <c:pt idx="0">
                  <c:v>2021 Census</c:v>
                </c:pt>
                <c:pt idx="1">
                  <c:v>Mid 2020 Estimate</c:v>
                </c:pt>
                <c:pt idx="2">
                  <c:v>2011 Census</c:v>
                </c:pt>
              </c:strCache>
            </c:strRef>
          </c:cat>
          <c:val>
            <c:numRef>
              <c:f>Sheet6!$A$2:$C$2</c:f>
              <c:numCache>
                <c:formatCode>#,##0</c:formatCode>
                <c:ptCount val="3"/>
                <c:pt idx="0">
                  <c:v>310300</c:v>
                </c:pt>
                <c:pt idx="1">
                  <c:v>331969</c:v>
                </c:pt>
                <c:pt idx="2">
                  <c:v>254096</c:v>
                </c:pt>
              </c:numCache>
            </c:numRef>
          </c:val>
          <c:extLst>
            <c:ext xmlns:c16="http://schemas.microsoft.com/office/drawing/2014/chart" uri="{C3380CC4-5D6E-409C-BE32-E72D297353CC}">
              <c16:uniqueId val="{00000006-7E8C-43AC-9B29-5AE660C7E396}"/>
            </c:ext>
          </c:extLst>
        </c:ser>
        <c:dLbls>
          <c:showLegendKey val="0"/>
          <c:showVal val="0"/>
          <c:showCatName val="0"/>
          <c:showSerName val="0"/>
          <c:showPercent val="0"/>
          <c:showBubbleSize val="0"/>
        </c:dLbls>
        <c:gapWidth val="150"/>
        <c:overlap val="-27"/>
        <c:axId val="656002208"/>
        <c:axId val="656002624"/>
      </c:barChart>
      <c:catAx>
        <c:axId val="656002208"/>
        <c:scaling>
          <c:orientation val="minMax"/>
        </c:scaling>
        <c:delete val="0"/>
        <c:axPos val="b"/>
        <c:numFmt formatCode="General" sourceLinked="1"/>
        <c:majorTickMark val="none"/>
        <c:minorTickMark val="none"/>
        <c:tickLblPos val="nextTo"/>
        <c:spPr>
          <a:noFill/>
          <a:ln w="9525" cap="flat" cmpd="sng" algn="ctr">
            <a:solidFill>
              <a:srgbClr val="5F7180"/>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656002624"/>
        <c:crosses val="autoZero"/>
        <c:auto val="1"/>
        <c:lblAlgn val="ctr"/>
        <c:lblOffset val="100"/>
        <c:noMultiLvlLbl val="0"/>
      </c:catAx>
      <c:valAx>
        <c:axId val="6560026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656002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Population Distribution by Age and Sex %, 2021 Census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Sex!$C$38</c:f>
              <c:strCache>
                <c:ptCount val="1"/>
                <c:pt idx="0">
                  <c:v>Female</c:v>
                </c:pt>
              </c:strCache>
            </c:strRef>
          </c:tx>
          <c:spPr>
            <a:solidFill>
              <a:srgbClr val="BDCA3E"/>
            </a:solidFill>
            <a:ln>
              <a:noFill/>
            </a:ln>
            <a:effectLst/>
          </c:spPr>
          <c:invertIfNegative val="0"/>
          <c:cat>
            <c:strRef>
              <c:f>Sex!$D$37:$V$37</c:f>
              <c:strCache>
                <c:ptCount val="19"/>
                <c:pt idx="0">
                  <c:v>0-4 yrs</c:v>
                </c:pt>
                <c:pt idx="1">
                  <c:v>5-9 yrs</c:v>
                </c:pt>
                <c:pt idx="2">
                  <c:v>10-14 yrs</c:v>
                </c:pt>
                <c:pt idx="3">
                  <c:v>15-19 yrs</c:v>
                </c:pt>
                <c:pt idx="4">
                  <c:v>20 -24 yrs</c:v>
                </c:pt>
                <c:pt idx="5">
                  <c:v>25-29 yrs</c:v>
                </c:pt>
                <c:pt idx="6">
                  <c:v>30-34 yrs</c:v>
                </c:pt>
                <c:pt idx="7">
                  <c:v>35-39 yrs</c:v>
                </c:pt>
                <c:pt idx="8">
                  <c:v>40-44 yrs</c:v>
                </c:pt>
                <c:pt idx="9">
                  <c:v>45-49 yrs</c:v>
                </c:pt>
                <c:pt idx="10">
                  <c:v>50-54 yrs</c:v>
                </c:pt>
                <c:pt idx="11">
                  <c:v>55-59 yrs</c:v>
                </c:pt>
                <c:pt idx="12">
                  <c:v>60-64 yrs</c:v>
                </c:pt>
                <c:pt idx="13">
                  <c:v>65-69 yrs</c:v>
                </c:pt>
                <c:pt idx="14">
                  <c:v>70-74 yrs</c:v>
                </c:pt>
                <c:pt idx="15">
                  <c:v>75-79 yrs</c:v>
                </c:pt>
                <c:pt idx="16">
                  <c:v>80-84 yrs</c:v>
                </c:pt>
                <c:pt idx="17">
                  <c:v>85-89 yrs</c:v>
                </c:pt>
                <c:pt idx="18">
                  <c:v>90 yrs+</c:v>
                </c:pt>
              </c:strCache>
            </c:strRef>
          </c:cat>
          <c:val>
            <c:numRef>
              <c:f>Sex!$D$38:$V$38</c:f>
              <c:numCache>
                <c:formatCode>0.0%</c:formatCode>
                <c:ptCount val="19"/>
                <c:pt idx="0">
                  <c:v>2.9970995810505961E-2</c:v>
                </c:pt>
                <c:pt idx="1">
                  <c:v>2.7715114405414115E-2</c:v>
                </c:pt>
                <c:pt idx="2">
                  <c:v>2.7715114405414115E-2</c:v>
                </c:pt>
                <c:pt idx="3">
                  <c:v>2.9970995810505961E-2</c:v>
                </c:pt>
                <c:pt idx="4">
                  <c:v>5.4463422494360293E-2</c:v>
                </c:pt>
                <c:pt idx="5">
                  <c:v>7.2832742507251053E-2</c:v>
                </c:pt>
                <c:pt idx="6">
                  <c:v>6.5420560747663545E-2</c:v>
                </c:pt>
                <c:pt idx="7">
                  <c:v>4.8340315823396714E-2</c:v>
                </c:pt>
                <c:pt idx="8">
                  <c:v>3.5127296165001612E-2</c:v>
                </c:pt>
                <c:pt idx="9">
                  <c:v>2.5459233000322268E-2</c:v>
                </c:pt>
                <c:pt idx="10">
                  <c:v>1.9980663873670642E-2</c:v>
                </c:pt>
                <c:pt idx="11">
                  <c:v>1.6435707379954881E-2</c:v>
                </c:pt>
                <c:pt idx="12">
                  <c:v>1.2890750886239123E-2</c:v>
                </c:pt>
                <c:pt idx="13">
                  <c:v>1.03126007089913E-2</c:v>
                </c:pt>
                <c:pt idx="14">
                  <c:v>7.7344505317434743E-3</c:v>
                </c:pt>
                <c:pt idx="15">
                  <c:v>5.1563003544956498E-3</c:v>
                </c:pt>
                <c:pt idx="16">
                  <c:v>4.1894940380277149E-3</c:v>
                </c:pt>
                <c:pt idx="17">
                  <c:v>2.5781501772478249E-3</c:v>
                </c:pt>
                <c:pt idx="18">
                  <c:v>1.6113438607798904E-3</c:v>
                </c:pt>
              </c:numCache>
            </c:numRef>
          </c:val>
          <c:extLst>
            <c:ext xmlns:c16="http://schemas.microsoft.com/office/drawing/2014/chart" uri="{C3380CC4-5D6E-409C-BE32-E72D297353CC}">
              <c16:uniqueId val="{00000000-D037-4857-9CA0-FFEBE2F052EE}"/>
            </c:ext>
          </c:extLst>
        </c:ser>
        <c:ser>
          <c:idx val="1"/>
          <c:order val="1"/>
          <c:tx>
            <c:strRef>
              <c:f>Sex!$C$39</c:f>
              <c:strCache>
                <c:ptCount val="1"/>
                <c:pt idx="0">
                  <c:v>Male </c:v>
                </c:pt>
              </c:strCache>
            </c:strRef>
          </c:tx>
          <c:spPr>
            <a:solidFill>
              <a:srgbClr val="5F7180"/>
            </a:solidFill>
            <a:ln>
              <a:noFill/>
            </a:ln>
            <a:effectLst/>
          </c:spPr>
          <c:invertIfNegative val="0"/>
          <c:cat>
            <c:strRef>
              <c:f>Sex!$D$37:$V$37</c:f>
              <c:strCache>
                <c:ptCount val="19"/>
                <c:pt idx="0">
                  <c:v>0-4 yrs</c:v>
                </c:pt>
                <c:pt idx="1">
                  <c:v>5-9 yrs</c:v>
                </c:pt>
                <c:pt idx="2">
                  <c:v>10-14 yrs</c:v>
                </c:pt>
                <c:pt idx="3">
                  <c:v>15-19 yrs</c:v>
                </c:pt>
                <c:pt idx="4">
                  <c:v>20 -24 yrs</c:v>
                </c:pt>
                <c:pt idx="5">
                  <c:v>25-29 yrs</c:v>
                </c:pt>
                <c:pt idx="6">
                  <c:v>30-34 yrs</c:v>
                </c:pt>
                <c:pt idx="7">
                  <c:v>35-39 yrs</c:v>
                </c:pt>
                <c:pt idx="8">
                  <c:v>40-44 yrs</c:v>
                </c:pt>
                <c:pt idx="9">
                  <c:v>45-49 yrs</c:v>
                </c:pt>
                <c:pt idx="10">
                  <c:v>50-54 yrs</c:v>
                </c:pt>
                <c:pt idx="11">
                  <c:v>55-59 yrs</c:v>
                </c:pt>
                <c:pt idx="12">
                  <c:v>60-64 yrs</c:v>
                </c:pt>
                <c:pt idx="13">
                  <c:v>65-69 yrs</c:v>
                </c:pt>
                <c:pt idx="14">
                  <c:v>70-74 yrs</c:v>
                </c:pt>
                <c:pt idx="15">
                  <c:v>75-79 yrs</c:v>
                </c:pt>
                <c:pt idx="16">
                  <c:v>80-84 yrs</c:v>
                </c:pt>
                <c:pt idx="17">
                  <c:v>85-89 yrs</c:v>
                </c:pt>
                <c:pt idx="18">
                  <c:v>90 yrs+</c:v>
                </c:pt>
              </c:strCache>
            </c:strRef>
          </c:cat>
          <c:val>
            <c:numRef>
              <c:f>Sex!$D$39:$V$39</c:f>
              <c:numCache>
                <c:formatCode>0.0%</c:formatCode>
                <c:ptCount val="19"/>
                <c:pt idx="0">
                  <c:v>3.1582339671285854E-2</c:v>
                </c:pt>
                <c:pt idx="1">
                  <c:v>2.9004189494038029E-2</c:v>
                </c:pt>
                <c:pt idx="2">
                  <c:v>2.8359651949726072E-2</c:v>
                </c:pt>
                <c:pt idx="3">
                  <c:v>2.9326458266194008E-2</c:v>
                </c:pt>
                <c:pt idx="4">
                  <c:v>4.8662584595552692E-2</c:v>
                </c:pt>
                <c:pt idx="5">
                  <c:v>7.0254592330003224E-2</c:v>
                </c:pt>
                <c:pt idx="6">
                  <c:v>6.5742829519819523E-2</c:v>
                </c:pt>
                <c:pt idx="7">
                  <c:v>4.7695778279084756E-2</c:v>
                </c:pt>
                <c:pt idx="8">
                  <c:v>3.7705446342249434E-2</c:v>
                </c:pt>
                <c:pt idx="9">
                  <c:v>3.0937802126973897E-2</c:v>
                </c:pt>
                <c:pt idx="10">
                  <c:v>2.4814695456010314E-2</c:v>
                </c:pt>
                <c:pt idx="11">
                  <c:v>1.8369320012890752E-2</c:v>
                </c:pt>
                <c:pt idx="12">
                  <c:v>1.4502094747019014E-2</c:v>
                </c:pt>
                <c:pt idx="13">
                  <c:v>9.3457943925233638E-3</c:v>
                </c:pt>
                <c:pt idx="14">
                  <c:v>6.1231066709635839E-3</c:v>
                </c:pt>
                <c:pt idx="15">
                  <c:v>3.8672252658717371E-3</c:v>
                </c:pt>
                <c:pt idx="16">
                  <c:v>3.2226877215597808E-3</c:v>
                </c:pt>
                <c:pt idx="17">
                  <c:v>1.6113438607798904E-3</c:v>
                </c:pt>
                <c:pt idx="18">
                  <c:v>9.6680631646793428E-4</c:v>
                </c:pt>
              </c:numCache>
            </c:numRef>
          </c:val>
          <c:extLst>
            <c:ext xmlns:c16="http://schemas.microsoft.com/office/drawing/2014/chart" uri="{C3380CC4-5D6E-409C-BE32-E72D297353CC}">
              <c16:uniqueId val="{00000001-D037-4857-9CA0-FFEBE2F052EE}"/>
            </c:ext>
          </c:extLst>
        </c:ser>
        <c:dLbls>
          <c:showLegendKey val="0"/>
          <c:showVal val="0"/>
          <c:showCatName val="0"/>
          <c:showSerName val="0"/>
          <c:showPercent val="0"/>
          <c:showBubbleSize val="0"/>
        </c:dLbls>
        <c:gapWidth val="125"/>
        <c:axId val="707706208"/>
        <c:axId val="707712864"/>
      </c:barChart>
      <c:catAx>
        <c:axId val="70770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07712864"/>
        <c:crosses val="autoZero"/>
        <c:auto val="1"/>
        <c:lblAlgn val="ctr"/>
        <c:lblOffset val="100"/>
        <c:noMultiLvlLbl val="0"/>
      </c:catAx>
      <c:valAx>
        <c:axId val="707712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0770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 Increase in number of households 2011 Census to 2021 Census, Tower Hamlets, London and England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BBD034"/>
              </a:solidFill>
              <a:ln>
                <a:noFill/>
              </a:ln>
              <a:effectLst/>
            </c:spPr>
            <c:extLst>
              <c:ext xmlns:c16="http://schemas.microsoft.com/office/drawing/2014/chart" uri="{C3380CC4-5D6E-409C-BE32-E72D297353CC}">
                <c16:uniqueId val="{00000001-27EA-40C0-B204-A973A5ED1AAC}"/>
              </c:ext>
            </c:extLst>
          </c:dPt>
          <c:dPt>
            <c:idx val="1"/>
            <c:invertIfNegative val="0"/>
            <c:bubble3D val="0"/>
            <c:spPr>
              <a:solidFill>
                <a:srgbClr val="5F7180"/>
              </a:solidFill>
              <a:ln>
                <a:noFill/>
              </a:ln>
              <a:effectLst/>
            </c:spPr>
            <c:extLst>
              <c:ext xmlns:c16="http://schemas.microsoft.com/office/drawing/2014/chart" uri="{C3380CC4-5D6E-409C-BE32-E72D297353CC}">
                <c16:uniqueId val="{00000003-27EA-40C0-B204-A973A5ED1AAC}"/>
              </c:ext>
            </c:extLst>
          </c:dPt>
          <c:dPt>
            <c:idx val="2"/>
            <c:invertIfNegative val="0"/>
            <c:bubble3D val="0"/>
            <c:spPr>
              <a:solidFill>
                <a:srgbClr val="003366"/>
              </a:solidFill>
              <a:ln>
                <a:noFill/>
              </a:ln>
              <a:effectLst/>
            </c:spPr>
            <c:extLst>
              <c:ext xmlns:c16="http://schemas.microsoft.com/office/drawing/2014/chart" uri="{C3380CC4-5D6E-409C-BE32-E72D297353CC}">
                <c16:uniqueId val="{00000005-27EA-40C0-B204-A973A5ED1AA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Households!$F$12:$F$14</c:f>
              <c:strCache>
                <c:ptCount val="3"/>
                <c:pt idx="0">
                  <c:v>Tower Hamlets</c:v>
                </c:pt>
                <c:pt idx="1">
                  <c:v>London</c:v>
                </c:pt>
                <c:pt idx="2">
                  <c:v>England </c:v>
                </c:pt>
              </c:strCache>
            </c:strRef>
          </c:cat>
          <c:val>
            <c:numRef>
              <c:f>Households!$G$12:$G$14</c:f>
              <c:numCache>
                <c:formatCode>0%</c:formatCode>
                <c:ptCount val="3"/>
                <c:pt idx="0">
                  <c:v>0.19004118233801126</c:v>
                </c:pt>
                <c:pt idx="1">
                  <c:v>4.8260456503679938E-2</c:v>
                </c:pt>
                <c:pt idx="2">
                  <c:v>6.2199569893409912E-2</c:v>
                </c:pt>
              </c:numCache>
            </c:numRef>
          </c:val>
          <c:extLst>
            <c:ext xmlns:c16="http://schemas.microsoft.com/office/drawing/2014/chart" uri="{C3380CC4-5D6E-409C-BE32-E72D297353CC}">
              <c16:uniqueId val="{00000006-27EA-40C0-B204-A973A5ED1AAC}"/>
            </c:ext>
          </c:extLst>
        </c:ser>
        <c:dLbls>
          <c:showLegendKey val="0"/>
          <c:showVal val="0"/>
          <c:showCatName val="0"/>
          <c:showSerName val="0"/>
          <c:showPercent val="0"/>
          <c:showBubbleSize val="0"/>
        </c:dLbls>
        <c:gapWidth val="182"/>
        <c:axId val="938350704"/>
        <c:axId val="938345296"/>
      </c:barChart>
      <c:catAx>
        <c:axId val="93835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38345296"/>
        <c:crosses val="autoZero"/>
        <c:auto val="1"/>
        <c:lblAlgn val="ctr"/>
        <c:lblOffset val="100"/>
        <c:noMultiLvlLbl val="0"/>
      </c:catAx>
      <c:valAx>
        <c:axId val="9383452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38350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solidFill>
                  <a:schemeClr val="tx1"/>
                </a:solidFill>
              </a:rPr>
              <a:t>Larger</a:t>
            </a:r>
            <a:r>
              <a:rPr lang="en-GB" baseline="0">
                <a:solidFill>
                  <a:schemeClr val="tx1"/>
                </a:solidFill>
              </a:rPr>
              <a:t> Households (5+ persons) in Tower Hamlets, England and Wales and London – </a:t>
            </a:r>
            <a:endParaRPr lang="en-GB">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Data!$J$11</c:f>
              <c:strCache>
                <c:ptCount val="1"/>
                <c:pt idx="0">
                  <c:v>Tower Hamlets</c:v>
                </c:pt>
              </c:strCache>
            </c:strRef>
          </c:tx>
          <c:spPr>
            <a:solidFill>
              <a:srgbClr val="BBD034"/>
            </a:solidFill>
            <a:ln>
              <a:noFill/>
            </a:ln>
            <a:effectLst/>
          </c:spPr>
          <c:invertIfNegative val="0"/>
          <c:cat>
            <c:strRef>
              <c:f>Data!$I$12:$I$15</c:f>
              <c:strCache>
                <c:ptCount val="4"/>
                <c:pt idx="0">
                  <c:v>5 people in household</c:v>
                </c:pt>
                <c:pt idx="1">
                  <c:v>6 people in household</c:v>
                </c:pt>
                <c:pt idx="2">
                  <c:v>7 people in household</c:v>
                </c:pt>
                <c:pt idx="3">
                  <c:v>8 or more people in household</c:v>
                </c:pt>
              </c:strCache>
            </c:strRef>
          </c:cat>
          <c:val>
            <c:numRef>
              <c:f>Data!$J$12:$J$15</c:f>
              <c:numCache>
                <c:formatCode>#,##0.0</c:formatCode>
                <c:ptCount val="4"/>
                <c:pt idx="0">
                  <c:v>6.2</c:v>
                </c:pt>
                <c:pt idx="1">
                  <c:v>3.3</c:v>
                </c:pt>
                <c:pt idx="2">
                  <c:v>1.4</c:v>
                </c:pt>
                <c:pt idx="3">
                  <c:v>1.3</c:v>
                </c:pt>
              </c:numCache>
            </c:numRef>
          </c:val>
          <c:extLst>
            <c:ext xmlns:c16="http://schemas.microsoft.com/office/drawing/2014/chart" uri="{C3380CC4-5D6E-409C-BE32-E72D297353CC}">
              <c16:uniqueId val="{00000000-533E-4137-9F2E-31129A0CBAB7}"/>
            </c:ext>
          </c:extLst>
        </c:ser>
        <c:ser>
          <c:idx val="1"/>
          <c:order val="1"/>
          <c:tx>
            <c:strRef>
              <c:f>Data!$K$11</c:f>
              <c:strCache>
                <c:ptCount val="1"/>
                <c:pt idx="0">
                  <c:v>England and Wales</c:v>
                </c:pt>
              </c:strCache>
            </c:strRef>
          </c:tx>
          <c:spPr>
            <a:solidFill>
              <a:srgbClr val="003366"/>
            </a:solidFill>
            <a:ln>
              <a:noFill/>
            </a:ln>
            <a:effectLst/>
          </c:spPr>
          <c:invertIfNegative val="0"/>
          <c:cat>
            <c:strRef>
              <c:f>Data!$I$12:$I$15</c:f>
              <c:strCache>
                <c:ptCount val="4"/>
                <c:pt idx="0">
                  <c:v>5 people in household</c:v>
                </c:pt>
                <c:pt idx="1">
                  <c:v>6 people in household</c:v>
                </c:pt>
                <c:pt idx="2">
                  <c:v>7 people in household</c:v>
                </c:pt>
                <c:pt idx="3">
                  <c:v>8 or more people in household</c:v>
                </c:pt>
              </c:strCache>
            </c:strRef>
          </c:cat>
          <c:val>
            <c:numRef>
              <c:f>Data!$K$12:$K$15</c:f>
              <c:numCache>
                <c:formatCode>#,##0.0</c:formatCode>
                <c:ptCount val="4"/>
                <c:pt idx="0">
                  <c:v>4.5</c:v>
                </c:pt>
                <c:pt idx="1">
                  <c:v>1.5</c:v>
                </c:pt>
                <c:pt idx="2">
                  <c:v>0.5</c:v>
                </c:pt>
                <c:pt idx="3">
                  <c:v>0.4</c:v>
                </c:pt>
              </c:numCache>
            </c:numRef>
          </c:val>
          <c:extLst>
            <c:ext xmlns:c16="http://schemas.microsoft.com/office/drawing/2014/chart" uri="{C3380CC4-5D6E-409C-BE32-E72D297353CC}">
              <c16:uniqueId val="{00000001-533E-4137-9F2E-31129A0CBAB7}"/>
            </c:ext>
          </c:extLst>
        </c:ser>
        <c:ser>
          <c:idx val="2"/>
          <c:order val="2"/>
          <c:tx>
            <c:strRef>
              <c:f>Data!$L$11</c:f>
              <c:strCache>
                <c:ptCount val="1"/>
                <c:pt idx="0">
                  <c:v>London</c:v>
                </c:pt>
              </c:strCache>
            </c:strRef>
          </c:tx>
          <c:spPr>
            <a:solidFill>
              <a:srgbClr val="5F7180"/>
            </a:solidFill>
            <a:ln>
              <a:noFill/>
            </a:ln>
            <a:effectLst/>
          </c:spPr>
          <c:invertIfNegative val="0"/>
          <c:cat>
            <c:strRef>
              <c:f>Data!$I$12:$I$15</c:f>
              <c:strCache>
                <c:ptCount val="4"/>
                <c:pt idx="0">
                  <c:v>5 people in household</c:v>
                </c:pt>
                <c:pt idx="1">
                  <c:v>6 people in household</c:v>
                </c:pt>
                <c:pt idx="2">
                  <c:v>7 people in household</c:v>
                </c:pt>
                <c:pt idx="3">
                  <c:v>8 or more people in household</c:v>
                </c:pt>
              </c:strCache>
            </c:strRef>
          </c:cat>
          <c:val>
            <c:numRef>
              <c:f>Data!$L$12:$L$15</c:f>
              <c:numCache>
                <c:formatCode>#,##0.0</c:formatCode>
                <c:ptCount val="4"/>
                <c:pt idx="0">
                  <c:v>5.9</c:v>
                </c:pt>
                <c:pt idx="1">
                  <c:v>2.2999999999999998</c:v>
                </c:pt>
                <c:pt idx="2">
                  <c:v>1</c:v>
                </c:pt>
                <c:pt idx="3">
                  <c:v>0.9</c:v>
                </c:pt>
              </c:numCache>
            </c:numRef>
          </c:val>
          <c:extLst>
            <c:ext xmlns:c16="http://schemas.microsoft.com/office/drawing/2014/chart" uri="{C3380CC4-5D6E-409C-BE32-E72D297353CC}">
              <c16:uniqueId val="{00000002-533E-4137-9F2E-31129A0CBAB7}"/>
            </c:ext>
          </c:extLst>
        </c:ser>
        <c:dLbls>
          <c:showLegendKey val="0"/>
          <c:showVal val="0"/>
          <c:showCatName val="0"/>
          <c:showSerName val="0"/>
          <c:showPercent val="0"/>
          <c:showBubbleSize val="0"/>
        </c:dLbls>
        <c:gapWidth val="150"/>
        <c:axId val="778765120"/>
        <c:axId val="832540784"/>
      </c:barChart>
      <c:catAx>
        <c:axId val="77876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32540784"/>
        <c:crosses val="autoZero"/>
        <c:auto val="1"/>
        <c:lblAlgn val="ctr"/>
        <c:lblOffset val="100"/>
        <c:noMultiLvlLbl val="0"/>
      </c:catAx>
      <c:valAx>
        <c:axId val="83254078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78765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3366"/>
                </a:solidFill>
                <a:latin typeface="+mn-lt"/>
                <a:ea typeface="+mn-ea"/>
                <a:cs typeface="+mn-cs"/>
              </a:defRPr>
            </a:pPr>
            <a:r>
              <a:rPr lang="en-GB" dirty="0">
                <a:solidFill>
                  <a:srgbClr val="003366"/>
                </a:solidFill>
              </a:rPr>
              <a:t>Persons</a:t>
            </a:r>
            <a:r>
              <a:rPr lang="en-GB" baseline="0" dirty="0">
                <a:solidFill>
                  <a:srgbClr val="003366"/>
                </a:solidFill>
              </a:rPr>
              <a:t> living alone, Tower Hamlets, London and England %</a:t>
            </a:r>
            <a:endParaRPr lang="en-GB" dirty="0">
              <a:solidFill>
                <a:srgbClr val="003366"/>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3366"/>
              </a:solidFill>
              <a:latin typeface="+mn-lt"/>
              <a:ea typeface="+mn-ea"/>
              <a:cs typeface="+mn-cs"/>
            </a:defRPr>
          </a:pPr>
          <a:endParaRPr lang="en-US"/>
        </a:p>
      </c:txPr>
    </c:title>
    <c:autoTitleDeleted val="0"/>
    <c:plotArea>
      <c:layout/>
      <c:barChart>
        <c:barDir val="bar"/>
        <c:grouping val="clustered"/>
        <c:varyColors val="0"/>
        <c:ser>
          <c:idx val="0"/>
          <c:order val="0"/>
          <c:tx>
            <c:strRef>
              <c:f>Data!$I$10</c:f>
              <c:strCache>
                <c:ptCount val="1"/>
                <c:pt idx="0">
                  <c:v>One person household</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36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Data!$J$9:$L$9</c:f>
              <c:strCache>
                <c:ptCount val="3"/>
                <c:pt idx="0">
                  <c:v>Tower Hamlets</c:v>
                </c:pt>
                <c:pt idx="1">
                  <c:v>England and Wales</c:v>
                </c:pt>
                <c:pt idx="2">
                  <c:v>London</c:v>
                </c:pt>
              </c:strCache>
            </c:strRef>
          </c:cat>
          <c:val>
            <c:numRef>
              <c:f>Data!$J$10:$L$10</c:f>
              <c:numCache>
                <c:formatCode>#,##0.0</c:formatCode>
                <c:ptCount val="3"/>
                <c:pt idx="0">
                  <c:v>32</c:v>
                </c:pt>
                <c:pt idx="1">
                  <c:v>30.2</c:v>
                </c:pt>
                <c:pt idx="2">
                  <c:v>29.3</c:v>
                </c:pt>
              </c:numCache>
            </c:numRef>
          </c:val>
          <c:extLst>
            <c:ext xmlns:c16="http://schemas.microsoft.com/office/drawing/2014/chart" uri="{C3380CC4-5D6E-409C-BE32-E72D297353CC}">
              <c16:uniqueId val="{00000000-1CBD-435D-874B-D7ECCA5479D6}"/>
            </c:ext>
          </c:extLst>
        </c:ser>
        <c:ser>
          <c:idx val="1"/>
          <c:order val="1"/>
          <c:tx>
            <c:strRef>
              <c:f>Data!$I$11</c:f>
              <c:strCache>
                <c:ptCount val="1"/>
                <c:pt idx="0">
                  <c:v>One person household: Aged 66 years and over</c:v>
                </c:pt>
              </c:strCache>
            </c:strRef>
          </c:tx>
          <c:spPr>
            <a:solidFill>
              <a:srgbClr val="0033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Data!$J$9:$L$9</c:f>
              <c:strCache>
                <c:ptCount val="3"/>
                <c:pt idx="0">
                  <c:v>Tower Hamlets</c:v>
                </c:pt>
                <c:pt idx="1">
                  <c:v>England and Wales</c:v>
                </c:pt>
                <c:pt idx="2">
                  <c:v>London</c:v>
                </c:pt>
              </c:strCache>
            </c:strRef>
          </c:cat>
          <c:val>
            <c:numRef>
              <c:f>Data!$J$11:$L$11</c:f>
              <c:numCache>
                <c:formatCode>#,##0.0</c:formatCode>
                <c:ptCount val="3"/>
                <c:pt idx="0">
                  <c:v>4.8</c:v>
                </c:pt>
                <c:pt idx="1">
                  <c:v>12.9</c:v>
                </c:pt>
                <c:pt idx="2">
                  <c:v>9.1</c:v>
                </c:pt>
              </c:numCache>
            </c:numRef>
          </c:val>
          <c:extLst>
            <c:ext xmlns:c16="http://schemas.microsoft.com/office/drawing/2014/chart" uri="{C3380CC4-5D6E-409C-BE32-E72D297353CC}">
              <c16:uniqueId val="{00000001-1CBD-435D-874B-D7ECCA5479D6}"/>
            </c:ext>
          </c:extLst>
        </c:ser>
        <c:dLbls>
          <c:showLegendKey val="0"/>
          <c:showVal val="0"/>
          <c:showCatName val="0"/>
          <c:showSerName val="0"/>
          <c:showPercent val="0"/>
          <c:showBubbleSize val="0"/>
        </c:dLbls>
        <c:gapWidth val="182"/>
        <c:axId val="519749152"/>
        <c:axId val="519764544"/>
      </c:barChart>
      <c:catAx>
        <c:axId val="519749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crossAx val="519764544"/>
        <c:crosses val="autoZero"/>
        <c:auto val="1"/>
        <c:lblAlgn val="ctr"/>
        <c:lblOffset val="100"/>
        <c:noMultiLvlLbl val="0"/>
      </c:catAx>
      <c:valAx>
        <c:axId val="519764544"/>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crossAx val="519749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3366"/>
                </a:solidFill>
                <a:latin typeface="+mn-lt"/>
                <a:ea typeface="+mn-ea"/>
                <a:cs typeface="+mn-cs"/>
              </a:defRPr>
            </a:pPr>
            <a:r>
              <a:rPr lang="en-GB">
                <a:solidFill>
                  <a:srgbClr val="003366"/>
                </a:solidFill>
              </a:rPr>
              <a:t>Households</a:t>
            </a:r>
            <a:r>
              <a:rPr lang="en-GB" baseline="0">
                <a:solidFill>
                  <a:srgbClr val="003366"/>
                </a:solidFill>
              </a:rPr>
              <a:t> with dependent children, Tower Hamlets, England and Wales and London (%)</a:t>
            </a:r>
            <a:endParaRPr lang="en-GB">
              <a:solidFill>
                <a:srgbClr val="003366"/>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3366"/>
              </a:solidFill>
              <a:latin typeface="+mn-lt"/>
              <a:ea typeface="+mn-ea"/>
              <a:cs typeface="+mn-cs"/>
            </a:defRPr>
          </a:pPr>
          <a:endParaRPr lang="en-US"/>
        </a:p>
      </c:txPr>
    </c:title>
    <c:autoTitleDeleted val="0"/>
    <c:plotArea>
      <c:layout/>
      <c:barChart>
        <c:barDir val="bar"/>
        <c:grouping val="clustered"/>
        <c:varyColors val="0"/>
        <c:ser>
          <c:idx val="0"/>
          <c:order val="0"/>
          <c:tx>
            <c:strRef>
              <c:f>Data!$B$23</c:f>
              <c:strCache>
                <c:ptCount val="1"/>
                <c:pt idx="0">
                  <c:v>Tower Hamlets</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36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Data!$A$24:$A$27</c:f>
              <c:strCache>
                <c:ptCount val="4"/>
                <c:pt idx="0">
                  <c:v>Other households with dependent children</c:v>
                </c:pt>
                <c:pt idx="1">
                  <c:v>Lone parent family with dependent children</c:v>
                </c:pt>
                <c:pt idx="2">
                  <c:v>Cohabiting with dependent children</c:v>
                </c:pt>
                <c:pt idx="3">
                  <c:v>Married with dependent children</c:v>
                </c:pt>
              </c:strCache>
            </c:strRef>
          </c:cat>
          <c:val>
            <c:numRef>
              <c:f>Data!$B$24:$B$27</c:f>
              <c:numCache>
                <c:formatCode>#,##0.0</c:formatCode>
                <c:ptCount val="4"/>
                <c:pt idx="0">
                  <c:v>4.0999999999999996</c:v>
                </c:pt>
                <c:pt idx="1">
                  <c:v>6.6</c:v>
                </c:pt>
                <c:pt idx="2">
                  <c:v>2.1</c:v>
                </c:pt>
                <c:pt idx="3">
                  <c:v>14.3</c:v>
                </c:pt>
              </c:numCache>
            </c:numRef>
          </c:val>
          <c:extLst>
            <c:ext xmlns:c16="http://schemas.microsoft.com/office/drawing/2014/chart" uri="{C3380CC4-5D6E-409C-BE32-E72D297353CC}">
              <c16:uniqueId val="{00000000-05E6-4CDC-8941-F43B505EE50C}"/>
            </c:ext>
          </c:extLst>
        </c:ser>
        <c:ser>
          <c:idx val="1"/>
          <c:order val="1"/>
          <c:tx>
            <c:strRef>
              <c:f>Data!$C$23</c:f>
              <c:strCache>
                <c:ptCount val="1"/>
                <c:pt idx="0">
                  <c:v>England and Wales</c:v>
                </c:pt>
              </c:strCache>
            </c:strRef>
          </c:tx>
          <c:spPr>
            <a:solidFill>
              <a:srgbClr val="00336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E6-4CDC-8941-F43B505EE50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E6-4CDC-8941-F43B505EE50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E6-4CDC-8941-F43B505EE50C}"/>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E6-4CDC-8941-F43B505EE5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366"/>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Data!$A$24:$A$27</c:f>
              <c:strCache>
                <c:ptCount val="4"/>
                <c:pt idx="0">
                  <c:v>Other households with dependent children</c:v>
                </c:pt>
                <c:pt idx="1">
                  <c:v>Lone parent family with dependent children</c:v>
                </c:pt>
                <c:pt idx="2">
                  <c:v>Cohabiting with dependent children</c:v>
                </c:pt>
                <c:pt idx="3">
                  <c:v>Married with dependent children</c:v>
                </c:pt>
              </c:strCache>
            </c:strRef>
          </c:cat>
          <c:val>
            <c:numRef>
              <c:f>Data!$C$24:$C$27</c:f>
              <c:numCache>
                <c:formatCode>#,##0.0</c:formatCode>
                <c:ptCount val="4"/>
                <c:pt idx="0">
                  <c:v>2.6</c:v>
                </c:pt>
                <c:pt idx="1">
                  <c:v>6.9</c:v>
                </c:pt>
                <c:pt idx="2">
                  <c:v>4.5</c:v>
                </c:pt>
                <c:pt idx="3">
                  <c:v>14.3</c:v>
                </c:pt>
              </c:numCache>
            </c:numRef>
          </c:val>
          <c:extLst>
            <c:ext xmlns:c16="http://schemas.microsoft.com/office/drawing/2014/chart" uri="{C3380CC4-5D6E-409C-BE32-E72D297353CC}">
              <c16:uniqueId val="{00000001-05E6-4CDC-8941-F43B505EE50C}"/>
            </c:ext>
          </c:extLst>
        </c:ser>
        <c:ser>
          <c:idx val="2"/>
          <c:order val="2"/>
          <c:tx>
            <c:strRef>
              <c:f>Data!$D$23</c:f>
              <c:strCache>
                <c:ptCount val="1"/>
                <c:pt idx="0">
                  <c:v>London</c:v>
                </c:pt>
              </c:strCache>
            </c:strRef>
          </c:tx>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36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Data!$A$24:$A$27</c:f>
              <c:strCache>
                <c:ptCount val="4"/>
                <c:pt idx="0">
                  <c:v>Other households with dependent children</c:v>
                </c:pt>
                <c:pt idx="1">
                  <c:v>Lone parent family with dependent children</c:v>
                </c:pt>
                <c:pt idx="2">
                  <c:v>Cohabiting with dependent children</c:v>
                </c:pt>
                <c:pt idx="3">
                  <c:v>Married with dependent children</c:v>
                </c:pt>
              </c:strCache>
            </c:strRef>
          </c:cat>
          <c:val>
            <c:numRef>
              <c:f>Data!$D$24:$D$27</c:f>
              <c:numCache>
                <c:formatCode>#,##0.0</c:formatCode>
                <c:ptCount val="4"/>
                <c:pt idx="0">
                  <c:v>4.7</c:v>
                </c:pt>
                <c:pt idx="1">
                  <c:v>7.8</c:v>
                </c:pt>
                <c:pt idx="2">
                  <c:v>3</c:v>
                </c:pt>
                <c:pt idx="3">
                  <c:v>15.8</c:v>
                </c:pt>
              </c:numCache>
            </c:numRef>
          </c:val>
          <c:extLst>
            <c:ext xmlns:c16="http://schemas.microsoft.com/office/drawing/2014/chart" uri="{C3380CC4-5D6E-409C-BE32-E72D297353CC}">
              <c16:uniqueId val="{00000002-05E6-4CDC-8941-F43B505EE50C}"/>
            </c:ext>
          </c:extLst>
        </c:ser>
        <c:dLbls>
          <c:showLegendKey val="0"/>
          <c:showVal val="0"/>
          <c:showCatName val="0"/>
          <c:showSerName val="0"/>
          <c:showPercent val="0"/>
          <c:showBubbleSize val="0"/>
        </c:dLbls>
        <c:gapWidth val="182"/>
        <c:axId val="783882752"/>
        <c:axId val="783903968"/>
      </c:barChart>
      <c:catAx>
        <c:axId val="783882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crossAx val="783903968"/>
        <c:crosses val="autoZero"/>
        <c:auto val="1"/>
        <c:lblAlgn val="ctr"/>
        <c:lblOffset val="100"/>
        <c:noMultiLvlLbl val="0"/>
      </c:catAx>
      <c:valAx>
        <c:axId val="78390396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crossAx val="783882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3366"/>
                </a:solidFill>
                <a:latin typeface="+mn-lt"/>
                <a:ea typeface="+mn-ea"/>
                <a:cs typeface="+mn-cs"/>
              </a:defRPr>
            </a:pPr>
            <a:r>
              <a:rPr lang="en-GB">
                <a:solidFill>
                  <a:srgbClr val="003366"/>
                </a:solidFill>
              </a:rPr>
              <a:t>% of Residents</a:t>
            </a:r>
            <a:r>
              <a:rPr lang="en-GB" baseline="0">
                <a:solidFill>
                  <a:srgbClr val="003366"/>
                </a:solidFill>
              </a:rPr>
              <a:t> born in European Union and Africa, Tower Hamlets, London, England and Wales</a:t>
            </a:r>
            <a:endParaRPr lang="en-GB">
              <a:solidFill>
                <a:srgbClr val="003366"/>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3366"/>
              </a:solidFill>
              <a:latin typeface="+mn-lt"/>
              <a:ea typeface="+mn-ea"/>
              <a:cs typeface="+mn-cs"/>
            </a:defRPr>
          </a:pPr>
          <a:endParaRPr lang="en-US"/>
        </a:p>
      </c:txPr>
    </c:title>
    <c:autoTitleDeleted val="0"/>
    <c:plotArea>
      <c:layout/>
      <c:barChart>
        <c:barDir val="col"/>
        <c:grouping val="clustered"/>
        <c:varyColors val="0"/>
        <c:ser>
          <c:idx val="0"/>
          <c:order val="0"/>
          <c:tx>
            <c:strRef>
              <c:f>Data!$J$5</c:f>
              <c:strCache>
                <c:ptCount val="1"/>
                <c:pt idx="0">
                  <c:v>Europe: EU countries</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Data!$K$4:$M$4</c:f>
              <c:strCache>
                <c:ptCount val="3"/>
                <c:pt idx="0">
                  <c:v>Tower Hamlets</c:v>
                </c:pt>
                <c:pt idx="1">
                  <c:v>London</c:v>
                </c:pt>
                <c:pt idx="2">
                  <c:v>England and Wales</c:v>
                </c:pt>
              </c:strCache>
            </c:strRef>
          </c:cat>
          <c:val>
            <c:numRef>
              <c:f>Data!$K$5:$M$5</c:f>
              <c:numCache>
                <c:formatCode>#,##0.0</c:formatCode>
                <c:ptCount val="3"/>
                <c:pt idx="0">
                  <c:v>13.9</c:v>
                </c:pt>
                <c:pt idx="1">
                  <c:v>12.8</c:v>
                </c:pt>
                <c:pt idx="2">
                  <c:v>6.1</c:v>
                </c:pt>
              </c:numCache>
            </c:numRef>
          </c:val>
          <c:extLst>
            <c:ext xmlns:c16="http://schemas.microsoft.com/office/drawing/2014/chart" uri="{C3380CC4-5D6E-409C-BE32-E72D297353CC}">
              <c16:uniqueId val="{00000000-44F7-4C0C-893A-512B2D2344BB}"/>
            </c:ext>
          </c:extLst>
        </c:ser>
        <c:ser>
          <c:idx val="1"/>
          <c:order val="1"/>
          <c:tx>
            <c:strRef>
              <c:f>Data!$J$6</c:f>
              <c:strCache>
                <c:ptCount val="1"/>
                <c:pt idx="0">
                  <c:v>Africa</c:v>
                </c:pt>
              </c:strCache>
            </c:strRef>
          </c:tx>
          <c:spPr>
            <a:solidFill>
              <a:srgbClr val="0033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Data!$K$4:$M$4</c:f>
              <c:strCache>
                <c:ptCount val="3"/>
                <c:pt idx="0">
                  <c:v>Tower Hamlets</c:v>
                </c:pt>
                <c:pt idx="1">
                  <c:v>London</c:v>
                </c:pt>
                <c:pt idx="2">
                  <c:v>England and Wales</c:v>
                </c:pt>
              </c:strCache>
            </c:strRef>
          </c:cat>
          <c:val>
            <c:numRef>
              <c:f>Data!$K$6:$M$6</c:f>
              <c:numCache>
                <c:formatCode>#,##0.0</c:formatCode>
                <c:ptCount val="3"/>
                <c:pt idx="0">
                  <c:v>4.2</c:v>
                </c:pt>
                <c:pt idx="1">
                  <c:v>7.1</c:v>
                </c:pt>
                <c:pt idx="2">
                  <c:v>2.7</c:v>
                </c:pt>
              </c:numCache>
            </c:numRef>
          </c:val>
          <c:extLst>
            <c:ext xmlns:c16="http://schemas.microsoft.com/office/drawing/2014/chart" uri="{C3380CC4-5D6E-409C-BE32-E72D297353CC}">
              <c16:uniqueId val="{00000001-44F7-4C0C-893A-512B2D2344BB}"/>
            </c:ext>
          </c:extLst>
        </c:ser>
        <c:dLbls>
          <c:showLegendKey val="0"/>
          <c:showVal val="0"/>
          <c:showCatName val="0"/>
          <c:showSerName val="0"/>
          <c:showPercent val="0"/>
          <c:showBubbleSize val="0"/>
        </c:dLbls>
        <c:gapWidth val="219"/>
        <c:axId val="419253855"/>
        <c:axId val="419255935"/>
      </c:barChart>
      <c:catAx>
        <c:axId val="41925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crossAx val="419255935"/>
        <c:crosses val="autoZero"/>
        <c:auto val="1"/>
        <c:lblAlgn val="ctr"/>
        <c:lblOffset val="100"/>
        <c:noMultiLvlLbl val="0"/>
      </c:catAx>
      <c:valAx>
        <c:axId val="419255935"/>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crossAx val="419253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3366"/>
                </a:solidFill>
                <a:latin typeface="+mn-lt"/>
                <a:ea typeface="+mn-ea"/>
                <a:cs typeface="+mn-cs"/>
              </a:defRPr>
            </a:pPr>
            <a:r>
              <a:rPr lang="en-GB">
                <a:solidFill>
                  <a:srgbClr val="003366"/>
                </a:solidFill>
              </a:rPr>
              <a:t>Length</a:t>
            </a:r>
            <a:r>
              <a:rPr lang="en-GB" baseline="0">
                <a:solidFill>
                  <a:srgbClr val="003366"/>
                </a:solidFill>
              </a:rPr>
              <a:t> of residence in UK (%)</a:t>
            </a:r>
            <a:endParaRPr lang="en-GB">
              <a:solidFill>
                <a:srgbClr val="003366"/>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3366"/>
              </a:solidFill>
              <a:latin typeface="+mn-lt"/>
              <a:ea typeface="+mn-ea"/>
              <a:cs typeface="+mn-cs"/>
            </a:defRPr>
          </a:pPr>
          <a:endParaRPr lang="en-US"/>
        </a:p>
      </c:txPr>
    </c:title>
    <c:autoTitleDeleted val="0"/>
    <c:plotArea>
      <c:layout/>
      <c:barChart>
        <c:barDir val="bar"/>
        <c:grouping val="clustered"/>
        <c:varyColors val="0"/>
        <c:ser>
          <c:idx val="0"/>
          <c:order val="0"/>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36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Data!$F$11:$F$15</c:f>
              <c:strCache>
                <c:ptCount val="5"/>
                <c:pt idx="0">
                  <c:v>Born in the UK</c:v>
                </c:pt>
                <c:pt idx="1">
                  <c:v>10 years or more</c:v>
                </c:pt>
                <c:pt idx="2">
                  <c:v>5 years or more, but less than 10 years</c:v>
                </c:pt>
                <c:pt idx="3">
                  <c:v>2 years or more, but less than 5 years</c:v>
                </c:pt>
                <c:pt idx="4">
                  <c:v>Less than 2 years</c:v>
                </c:pt>
              </c:strCache>
            </c:strRef>
          </c:cat>
          <c:val>
            <c:numRef>
              <c:f>Data!$G$11:$G$15</c:f>
              <c:numCache>
                <c:formatCode>#,##0.0</c:formatCode>
                <c:ptCount val="5"/>
                <c:pt idx="0">
                  <c:v>53.2</c:v>
                </c:pt>
                <c:pt idx="1">
                  <c:v>22.6</c:v>
                </c:pt>
                <c:pt idx="2">
                  <c:v>8.6</c:v>
                </c:pt>
                <c:pt idx="3">
                  <c:v>7.8</c:v>
                </c:pt>
                <c:pt idx="4">
                  <c:v>7.8</c:v>
                </c:pt>
              </c:numCache>
            </c:numRef>
          </c:val>
          <c:extLst>
            <c:ext xmlns:c16="http://schemas.microsoft.com/office/drawing/2014/chart" uri="{C3380CC4-5D6E-409C-BE32-E72D297353CC}">
              <c16:uniqueId val="{00000000-C1D5-4FD2-BD6B-1CFA62886C46}"/>
            </c:ext>
          </c:extLst>
        </c:ser>
        <c:dLbls>
          <c:showLegendKey val="0"/>
          <c:showVal val="0"/>
          <c:showCatName val="0"/>
          <c:showSerName val="0"/>
          <c:showPercent val="0"/>
          <c:showBubbleSize val="0"/>
        </c:dLbls>
        <c:gapWidth val="100"/>
        <c:axId val="532058623"/>
        <c:axId val="532057375"/>
      </c:barChart>
      <c:catAx>
        <c:axId val="532058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crossAx val="532057375"/>
        <c:crosses val="autoZero"/>
        <c:auto val="1"/>
        <c:lblAlgn val="ctr"/>
        <c:lblOffset val="100"/>
        <c:noMultiLvlLbl val="0"/>
      </c:catAx>
      <c:valAx>
        <c:axId val="532057375"/>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crossAx val="5320586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3366"/>
                </a:solidFill>
                <a:latin typeface="+mn-lt"/>
                <a:ea typeface="+mn-ea"/>
                <a:cs typeface="+mn-cs"/>
              </a:defRPr>
            </a:pPr>
            <a:r>
              <a:rPr lang="en-GB">
                <a:solidFill>
                  <a:srgbClr val="003366"/>
                </a:solidFill>
              </a:rPr>
              <a:t>Date</a:t>
            </a:r>
            <a:r>
              <a:rPr lang="en-GB" baseline="0">
                <a:solidFill>
                  <a:srgbClr val="003366"/>
                </a:solidFill>
              </a:rPr>
              <a:t> of arrival in the UK by non UK born residents </a:t>
            </a:r>
            <a:endParaRPr lang="en-GB">
              <a:solidFill>
                <a:srgbClr val="003366"/>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3366"/>
              </a:solidFill>
              <a:latin typeface="+mn-lt"/>
              <a:ea typeface="+mn-ea"/>
              <a:cs typeface="+mn-cs"/>
            </a:defRPr>
          </a:pPr>
          <a:endParaRPr lang="en-US"/>
        </a:p>
      </c:txPr>
    </c:title>
    <c:autoTitleDeleted val="0"/>
    <c:plotArea>
      <c:layout/>
      <c:barChart>
        <c:barDir val="bar"/>
        <c:grouping val="clustered"/>
        <c:varyColors val="0"/>
        <c:ser>
          <c:idx val="0"/>
          <c:order val="0"/>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36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Data!$A$12:$A$22</c:f>
              <c:strCache>
                <c:ptCount val="11"/>
                <c:pt idx="0">
                  <c:v>Arrived before 1951</c:v>
                </c:pt>
                <c:pt idx="1">
                  <c:v>Arrived 1951 to 1960</c:v>
                </c:pt>
                <c:pt idx="2">
                  <c:v>Arrived 1961 to 1970</c:v>
                </c:pt>
                <c:pt idx="3">
                  <c:v>Arrived 1971 to 1980</c:v>
                </c:pt>
                <c:pt idx="4">
                  <c:v>Arrived 1981 to 1990</c:v>
                </c:pt>
                <c:pt idx="5">
                  <c:v>Arrived 1991 to 2000</c:v>
                </c:pt>
                <c:pt idx="6">
                  <c:v>Arrived 2001 to 2010</c:v>
                </c:pt>
                <c:pt idx="7">
                  <c:v>Arrived 2011 to 2013</c:v>
                </c:pt>
                <c:pt idx="8">
                  <c:v>Arrived 2014 to 2016</c:v>
                </c:pt>
                <c:pt idx="9">
                  <c:v>Arrived 2017 to 2019</c:v>
                </c:pt>
                <c:pt idx="10">
                  <c:v>Arrived 2020 to 2021</c:v>
                </c:pt>
              </c:strCache>
            </c:strRef>
          </c:cat>
          <c:val>
            <c:numRef>
              <c:f>Data!$B$12:$B$22</c:f>
              <c:numCache>
                <c:formatCode>#,##0</c:formatCode>
                <c:ptCount val="11"/>
                <c:pt idx="0">
                  <c:v>122</c:v>
                </c:pt>
                <c:pt idx="1">
                  <c:v>885</c:v>
                </c:pt>
                <c:pt idx="2">
                  <c:v>2423</c:v>
                </c:pt>
                <c:pt idx="3">
                  <c:v>5644</c:v>
                </c:pt>
                <c:pt idx="4">
                  <c:v>13544</c:v>
                </c:pt>
                <c:pt idx="5">
                  <c:v>16220</c:v>
                </c:pt>
                <c:pt idx="6">
                  <c:v>30475</c:v>
                </c:pt>
                <c:pt idx="7">
                  <c:v>12987</c:v>
                </c:pt>
                <c:pt idx="8">
                  <c:v>19940</c:v>
                </c:pt>
                <c:pt idx="9">
                  <c:v>27784</c:v>
                </c:pt>
                <c:pt idx="10">
                  <c:v>15201</c:v>
                </c:pt>
              </c:numCache>
            </c:numRef>
          </c:val>
          <c:extLst>
            <c:ext xmlns:c16="http://schemas.microsoft.com/office/drawing/2014/chart" uri="{C3380CC4-5D6E-409C-BE32-E72D297353CC}">
              <c16:uniqueId val="{00000000-8058-4331-AF0C-68615C09F3DA}"/>
            </c:ext>
          </c:extLst>
        </c:ser>
        <c:dLbls>
          <c:showLegendKey val="0"/>
          <c:showVal val="0"/>
          <c:showCatName val="0"/>
          <c:showSerName val="0"/>
          <c:showPercent val="0"/>
          <c:showBubbleSize val="0"/>
        </c:dLbls>
        <c:gapWidth val="182"/>
        <c:axId val="879243695"/>
        <c:axId val="879244527"/>
      </c:barChart>
      <c:catAx>
        <c:axId val="879243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crossAx val="879244527"/>
        <c:crosses val="autoZero"/>
        <c:auto val="1"/>
        <c:lblAlgn val="ctr"/>
        <c:lblOffset val="100"/>
        <c:noMultiLvlLbl val="0"/>
      </c:catAx>
      <c:valAx>
        <c:axId val="87924452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3366"/>
                </a:solidFill>
                <a:latin typeface="+mn-lt"/>
                <a:ea typeface="+mn-ea"/>
                <a:cs typeface="+mn-cs"/>
              </a:defRPr>
            </a:pPr>
            <a:endParaRPr lang="en-US"/>
          </a:p>
        </c:txPr>
        <c:crossAx val="8792436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b="1" dirty="0"/>
              <a:t>Tower Hamlets Household Tenure,</a:t>
            </a:r>
            <a:r>
              <a:rPr lang="en-GB" b="1" baseline="0" dirty="0"/>
              <a:t> 2021 and 2011 (%)</a:t>
            </a:r>
            <a:endParaRPr lang="en-GB"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rgbClr val="BBD03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Owned</c:v>
                </c:pt>
                <c:pt idx="1">
                  <c:v>Shared ownership</c:v>
                </c:pt>
                <c:pt idx="2">
                  <c:v>Social rented: Rents from council or Local Authority</c:v>
                </c:pt>
                <c:pt idx="3">
                  <c:v>Social rented: Other social rented</c:v>
                </c:pt>
                <c:pt idx="4">
                  <c:v>Private rented</c:v>
                </c:pt>
                <c:pt idx="5">
                  <c:v>Lives rent free</c:v>
                </c:pt>
              </c:strCache>
            </c:strRef>
          </c:cat>
          <c:val>
            <c:numRef>
              <c:f>Sheet1!$B$2:$B$7</c:f>
              <c:numCache>
                <c:formatCode>#,##0.0</c:formatCode>
                <c:ptCount val="6"/>
                <c:pt idx="0">
                  <c:v>23.1</c:v>
                </c:pt>
                <c:pt idx="1">
                  <c:v>2.6</c:v>
                </c:pt>
                <c:pt idx="2">
                  <c:v>13.9</c:v>
                </c:pt>
                <c:pt idx="3">
                  <c:v>22</c:v>
                </c:pt>
                <c:pt idx="4">
                  <c:v>38.200000000000003</c:v>
                </c:pt>
                <c:pt idx="5">
                  <c:v>0.2</c:v>
                </c:pt>
              </c:numCache>
            </c:numRef>
          </c:val>
          <c:extLst>
            <c:ext xmlns:c16="http://schemas.microsoft.com/office/drawing/2014/chart" uri="{C3380CC4-5D6E-409C-BE32-E72D297353CC}">
              <c16:uniqueId val="{00000000-2CE4-4048-97A4-8D0BDC711F76}"/>
            </c:ext>
          </c:extLst>
        </c:ser>
        <c:ser>
          <c:idx val="1"/>
          <c:order val="1"/>
          <c:tx>
            <c:strRef>
              <c:f>Sheet1!$C$1</c:f>
              <c:strCache>
                <c:ptCount val="1"/>
                <c:pt idx="0">
                  <c:v>2011</c:v>
                </c:pt>
              </c:strCache>
            </c:strRef>
          </c:tx>
          <c:spPr>
            <a:solidFill>
              <a:srgbClr val="00336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Owned</c:v>
                </c:pt>
                <c:pt idx="1">
                  <c:v>Shared ownership</c:v>
                </c:pt>
                <c:pt idx="2">
                  <c:v>Social rented: Rents from council or Local Authority</c:v>
                </c:pt>
                <c:pt idx="3">
                  <c:v>Social rented: Other social rented</c:v>
                </c:pt>
                <c:pt idx="4">
                  <c:v>Private rented</c:v>
                </c:pt>
                <c:pt idx="5">
                  <c:v>Lives rent free</c:v>
                </c:pt>
              </c:strCache>
            </c:strRef>
          </c:cat>
          <c:val>
            <c:numRef>
              <c:f>Sheet1!$C$2:$C$7</c:f>
              <c:numCache>
                <c:formatCode>General</c:formatCode>
                <c:ptCount val="6"/>
                <c:pt idx="0">
                  <c:v>24.2</c:v>
                </c:pt>
                <c:pt idx="1">
                  <c:v>2.4</c:v>
                </c:pt>
                <c:pt idx="2">
                  <c:v>17.3</c:v>
                </c:pt>
                <c:pt idx="3">
                  <c:v>22.3</c:v>
                </c:pt>
                <c:pt idx="4">
                  <c:v>32.6</c:v>
                </c:pt>
                <c:pt idx="5">
                  <c:v>1.2</c:v>
                </c:pt>
              </c:numCache>
            </c:numRef>
          </c:val>
          <c:extLst>
            <c:ext xmlns:c16="http://schemas.microsoft.com/office/drawing/2014/chart" uri="{C3380CC4-5D6E-409C-BE32-E72D297353CC}">
              <c16:uniqueId val="{00000001-2CE4-4048-97A4-8D0BDC711F76}"/>
            </c:ext>
          </c:extLst>
        </c:ser>
        <c:dLbls>
          <c:showLegendKey val="0"/>
          <c:showVal val="0"/>
          <c:showCatName val="0"/>
          <c:showSerName val="0"/>
          <c:showPercent val="0"/>
          <c:showBubbleSize val="0"/>
        </c:dLbls>
        <c:gapWidth val="100"/>
        <c:axId val="1388642912"/>
        <c:axId val="1388646656"/>
      </c:barChart>
      <c:catAx>
        <c:axId val="138864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88646656"/>
        <c:crossesAt val="0"/>
        <c:auto val="1"/>
        <c:lblAlgn val="ctr"/>
        <c:lblOffset val="100"/>
        <c:noMultiLvlLbl val="0"/>
      </c:catAx>
      <c:valAx>
        <c:axId val="138864665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8864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GB" b="1" dirty="0">
                <a:solidFill>
                  <a:schemeClr val="tx1"/>
                </a:solidFill>
              </a:rPr>
              <a:t>Tenure,</a:t>
            </a:r>
            <a:r>
              <a:rPr lang="en-GB" b="1" baseline="0" dirty="0">
                <a:solidFill>
                  <a:schemeClr val="tx1"/>
                </a:solidFill>
              </a:rPr>
              <a:t> Tower Hamlets, London, England and Wales %</a:t>
            </a:r>
            <a:endParaRPr lang="en-GB" b="1" dirty="0">
              <a:solidFill>
                <a:schemeClr val="tx1"/>
              </a:solidFill>
            </a:endParaRP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Data!$B$8</c:f>
              <c:strCache>
                <c:ptCount val="1"/>
                <c:pt idx="0">
                  <c:v>Tower Hamlets</c:v>
                </c:pt>
              </c:strCache>
            </c:strRef>
          </c:tx>
          <c:spPr>
            <a:solidFill>
              <a:srgbClr val="BBD03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Data!$A$9:$A$14</c:f>
              <c:strCache>
                <c:ptCount val="6"/>
                <c:pt idx="0">
                  <c:v>Owned</c:v>
                </c:pt>
                <c:pt idx="1">
                  <c:v>Shared ownership</c:v>
                </c:pt>
                <c:pt idx="2">
                  <c:v>Social rented: Rents from council or Local Authority</c:v>
                </c:pt>
                <c:pt idx="3">
                  <c:v>Social rented: Other social rented</c:v>
                </c:pt>
                <c:pt idx="4">
                  <c:v>Private rented</c:v>
                </c:pt>
                <c:pt idx="5">
                  <c:v>Lives rent free</c:v>
                </c:pt>
              </c:strCache>
            </c:strRef>
          </c:cat>
          <c:val>
            <c:numRef>
              <c:f>Data!$B$9:$B$14</c:f>
              <c:numCache>
                <c:formatCode>#,##0.0</c:formatCode>
                <c:ptCount val="6"/>
                <c:pt idx="0">
                  <c:v>23.1</c:v>
                </c:pt>
                <c:pt idx="1">
                  <c:v>2.6</c:v>
                </c:pt>
                <c:pt idx="2">
                  <c:v>13.9</c:v>
                </c:pt>
                <c:pt idx="3">
                  <c:v>22</c:v>
                </c:pt>
                <c:pt idx="4">
                  <c:v>38.200000000000003</c:v>
                </c:pt>
                <c:pt idx="5">
                  <c:v>0.2</c:v>
                </c:pt>
              </c:numCache>
            </c:numRef>
          </c:val>
          <c:extLst>
            <c:ext xmlns:c16="http://schemas.microsoft.com/office/drawing/2014/chart" uri="{C3380CC4-5D6E-409C-BE32-E72D297353CC}">
              <c16:uniqueId val="{00000000-65D3-4EAD-BEC7-A7AE9AF172CD}"/>
            </c:ext>
          </c:extLst>
        </c:ser>
        <c:ser>
          <c:idx val="1"/>
          <c:order val="1"/>
          <c:tx>
            <c:strRef>
              <c:f>Data!$C$8</c:f>
              <c:strCache>
                <c:ptCount val="1"/>
                <c:pt idx="0">
                  <c:v>England and Wales</c:v>
                </c:pt>
              </c:strCache>
            </c:strRef>
          </c:tx>
          <c:spPr>
            <a:solidFill>
              <a:srgbClr val="00336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Data!$A$9:$A$14</c:f>
              <c:strCache>
                <c:ptCount val="6"/>
                <c:pt idx="0">
                  <c:v>Owned</c:v>
                </c:pt>
                <c:pt idx="1">
                  <c:v>Shared ownership</c:v>
                </c:pt>
                <c:pt idx="2">
                  <c:v>Social rented: Rents from council or Local Authority</c:v>
                </c:pt>
                <c:pt idx="3">
                  <c:v>Social rented: Other social rented</c:v>
                </c:pt>
                <c:pt idx="4">
                  <c:v>Private rented</c:v>
                </c:pt>
                <c:pt idx="5">
                  <c:v>Lives rent free</c:v>
                </c:pt>
              </c:strCache>
            </c:strRef>
          </c:cat>
          <c:val>
            <c:numRef>
              <c:f>Data!$C$9:$C$14</c:f>
              <c:numCache>
                <c:formatCode>#,##0.0</c:formatCode>
                <c:ptCount val="6"/>
                <c:pt idx="0">
                  <c:v>61.6</c:v>
                </c:pt>
                <c:pt idx="1">
                  <c:v>1</c:v>
                </c:pt>
                <c:pt idx="2">
                  <c:v>8.3000000000000007</c:v>
                </c:pt>
                <c:pt idx="3">
                  <c:v>8.6999999999999993</c:v>
                </c:pt>
                <c:pt idx="4">
                  <c:v>20.3</c:v>
                </c:pt>
                <c:pt idx="5">
                  <c:v>0.1</c:v>
                </c:pt>
              </c:numCache>
            </c:numRef>
          </c:val>
          <c:extLst>
            <c:ext xmlns:c16="http://schemas.microsoft.com/office/drawing/2014/chart" uri="{C3380CC4-5D6E-409C-BE32-E72D297353CC}">
              <c16:uniqueId val="{00000001-65D3-4EAD-BEC7-A7AE9AF172CD}"/>
            </c:ext>
          </c:extLst>
        </c:ser>
        <c:ser>
          <c:idx val="2"/>
          <c:order val="2"/>
          <c:tx>
            <c:strRef>
              <c:f>Data!$D$8</c:f>
              <c:strCache>
                <c:ptCount val="1"/>
                <c:pt idx="0">
                  <c:v>London</c:v>
                </c:pt>
              </c:strCache>
            </c:strRef>
          </c:tx>
          <c:spPr>
            <a:solidFill>
              <a:srgbClr val="5F718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Data!$A$9:$A$14</c:f>
              <c:strCache>
                <c:ptCount val="6"/>
                <c:pt idx="0">
                  <c:v>Owned</c:v>
                </c:pt>
                <c:pt idx="1">
                  <c:v>Shared ownership</c:v>
                </c:pt>
                <c:pt idx="2">
                  <c:v>Social rented: Rents from council or Local Authority</c:v>
                </c:pt>
                <c:pt idx="3">
                  <c:v>Social rented: Other social rented</c:v>
                </c:pt>
                <c:pt idx="4">
                  <c:v>Private rented</c:v>
                </c:pt>
                <c:pt idx="5">
                  <c:v>Lives rent free</c:v>
                </c:pt>
              </c:strCache>
            </c:strRef>
          </c:cat>
          <c:val>
            <c:numRef>
              <c:f>Data!$D$9:$D$14</c:f>
              <c:numCache>
                <c:formatCode>#,##0</c:formatCode>
                <c:ptCount val="6"/>
                <c:pt idx="0">
                  <c:v>45.2</c:v>
                </c:pt>
                <c:pt idx="1">
                  <c:v>1.5</c:v>
                </c:pt>
                <c:pt idx="2">
                  <c:v>12.1</c:v>
                </c:pt>
                <c:pt idx="3">
                  <c:v>11</c:v>
                </c:pt>
                <c:pt idx="4">
                  <c:v>30</c:v>
                </c:pt>
                <c:pt idx="5">
                  <c:v>0.2</c:v>
                </c:pt>
              </c:numCache>
            </c:numRef>
          </c:val>
          <c:extLst>
            <c:ext xmlns:c16="http://schemas.microsoft.com/office/drawing/2014/chart" uri="{C3380CC4-5D6E-409C-BE32-E72D297353CC}">
              <c16:uniqueId val="{00000002-65D3-4EAD-BEC7-A7AE9AF172CD}"/>
            </c:ext>
          </c:extLst>
        </c:ser>
        <c:dLbls>
          <c:showLegendKey val="0"/>
          <c:showVal val="0"/>
          <c:showCatName val="0"/>
          <c:showSerName val="0"/>
          <c:showPercent val="0"/>
          <c:showBubbleSize val="0"/>
        </c:dLbls>
        <c:gapWidth val="100"/>
        <c:axId val="1001496832"/>
        <c:axId val="1001503904"/>
      </c:barChart>
      <c:catAx>
        <c:axId val="100149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1503904"/>
        <c:crosses val="autoZero"/>
        <c:auto val="1"/>
        <c:lblAlgn val="ctr"/>
        <c:lblOffset val="100"/>
        <c:noMultiLvlLbl val="0"/>
      </c:catAx>
      <c:valAx>
        <c:axId val="100150390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1496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dirty="0"/>
              <a:t>Tower Hamlets population by age group, 2021 census, 2011 census and mid 2020 population estimate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Sheet8!$B$1</c:f>
              <c:strCache>
                <c:ptCount val="1"/>
                <c:pt idx="0">
                  <c:v>2021 Census </c:v>
                </c:pt>
              </c:strCache>
            </c:strRef>
          </c:tx>
          <c:spPr>
            <a:solidFill>
              <a:srgbClr val="BBD03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Sheet8!$A$2:$A$4</c:f>
              <c:strCache>
                <c:ptCount val="3"/>
                <c:pt idx="0">
                  <c:v>Children and Young People (0-19)</c:v>
                </c:pt>
                <c:pt idx="1">
                  <c:v>Working Age' (20-64)</c:v>
                </c:pt>
                <c:pt idx="2">
                  <c:v>Older People (65+)</c:v>
                </c:pt>
              </c:strCache>
            </c:strRef>
          </c:cat>
          <c:val>
            <c:numRef>
              <c:f>Sheet8!$B$2:$B$4</c:f>
              <c:numCache>
                <c:formatCode>General</c:formatCode>
                <c:ptCount val="3"/>
                <c:pt idx="0">
                  <c:v>72600</c:v>
                </c:pt>
                <c:pt idx="1">
                  <c:v>220300</c:v>
                </c:pt>
                <c:pt idx="2">
                  <c:v>17300</c:v>
                </c:pt>
              </c:numCache>
            </c:numRef>
          </c:val>
          <c:extLst>
            <c:ext xmlns:c16="http://schemas.microsoft.com/office/drawing/2014/chart" uri="{C3380CC4-5D6E-409C-BE32-E72D297353CC}">
              <c16:uniqueId val="{00000000-5E4C-44D9-B5D2-892E58720DEF}"/>
            </c:ext>
          </c:extLst>
        </c:ser>
        <c:ser>
          <c:idx val="1"/>
          <c:order val="1"/>
          <c:tx>
            <c:strRef>
              <c:f>Sheet8!$C$1</c:f>
              <c:strCache>
                <c:ptCount val="1"/>
                <c:pt idx="0">
                  <c:v>2020 Mid Year Esimate</c:v>
                </c:pt>
              </c:strCache>
            </c:strRef>
          </c:tx>
          <c:spPr>
            <a:solidFill>
              <a:srgbClr val="5F718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Sheet8!$A$2:$A$4</c:f>
              <c:strCache>
                <c:ptCount val="3"/>
                <c:pt idx="0">
                  <c:v>Children and Young People (0-19)</c:v>
                </c:pt>
                <c:pt idx="1">
                  <c:v>Working Age' (20-64)</c:v>
                </c:pt>
                <c:pt idx="2">
                  <c:v>Older People (65+)</c:v>
                </c:pt>
              </c:strCache>
            </c:strRef>
          </c:cat>
          <c:val>
            <c:numRef>
              <c:f>Sheet8!$C$2:$C$4</c:f>
              <c:numCache>
                <c:formatCode>General</c:formatCode>
                <c:ptCount val="3"/>
                <c:pt idx="0">
                  <c:v>81629</c:v>
                </c:pt>
                <c:pt idx="1">
                  <c:v>228569</c:v>
                </c:pt>
                <c:pt idx="2">
                  <c:v>21771</c:v>
                </c:pt>
              </c:numCache>
            </c:numRef>
          </c:val>
          <c:extLst>
            <c:ext xmlns:c16="http://schemas.microsoft.com/office/drawing/2014/chart" uri="{C3380CC4-5D6E-409C-BE32-E72D297353CC}">
              <c16:uniqueId val="{00000001-5E4C-44D9-B5D2-892E58720DEF}"/>
            </c:ext>
          </c:extLst>
        </c:ser>
        <c:ser>
          <c:idx val="2"/>
          <c:order val="2"/>
          <c:tx>
            <c:strRef>
              <c:f>Sheet8!$D$1</c:f>
              <c:strCache>
                <c:ptCount val="1"/>
                <c:pt idx="0">
                  <c:v>2011 Census </c:v>
                </c:pt>
              </c:strCache>
            </c:strRef>
          </c:tx>
          <c:spPr>
            <a:solidFill>
              <a:srgbClr val="00336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Sheet8!$A$2:$A$4</c:f>
              <c:strCache>
                <c:ptCount val="3"/>
                <c:pt idx="0">
                  <c:v>Children and Young People (0-19)</c:v>
                </c:pt>
                <c:pt idx="1">
                  <c:v>Working Age' (20-64)</c:v>
                </c:pt>
                <c:pt idx="2">
                  <c:v>Older People (65+)</c:v>
                </c:pt>
              </c:strCache>
            </c:strRef>
          </c:cat>
          <c:val>
            <c:numRef>
              <c:f>Sheet8!$D$2:$D$4</c:f>
              <c:numCache>
                <c:formatCode>General</c:formatCode>
                <c:ptCount val="3"/>
                <c:pt idx="0">
                  <c:v>62106</c:v>
                </c:pt>
                <c:pt idx="1">
                  <c:v>176420</c:v>
                </c:pt>
                <c:pt idx="2">
                  <c:v>15570</c:v>
                </c:pt>
              </c:numCache>
            </c:numRef>
          </c:val>
          <c:extLst>
            <c:ext xmlns:c16="http://schemas.microsoft.com/office/drawing/2014/chart" uri="{C3380CC4-5D6E-409C-BE32-E72D297353CC}">
              <c16:uniqueId val="{00000002-5E4C-44D9-B5D2-892E58720DEF}"/>
            </c:ext>
          </c:extLst>
        </c:ser>
        <c:dLbls>
          <c:showLegendKey val="0"/>
          <c:showVal val="0"/>
          <c:showCatName val="0"/>
          <c:showSerName val="0"/>
          <c:showPercent val="0"/>
          <c:showBubbleSize val="0"/>
        </c:dLbls>
        <c:gapWidth val="100"/>
        <c:axId val="1056987872"/>
        <c:axId val="1056989536"/>
      </c:barChart>
      <c:catAx>
        <c:axId val="105698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6989536"/>
        <c:crosses val="autoZero"/>
        <c:auto val="1"/>
        <c:lblAlgn val="ctr"/>
        <c:lblOffset val="100"/>
        <c:noMultiLvlLbl val="0"/>
      </c:catAx>
      <c:valAx>
        <c:axId val="1056989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6987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b="1"/>
              <a:t>Number of bedrooms as a % of all households, 2011 and 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Data!$B$9</c:f>
              <c:strCache>
                <c:ptCount val="1"/>
                <c:pt idx="0">
                  <c:v>2021</c:v>
                </c:pt>
              </c:strCache>
            </c:strRef>
          </c:tx>
          <c:spPr>
            <a:solidFill>
              <a:srgbClr val="BBD03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Data!$A$10:$A$13</c:f>
              <c:strCache>
                <c:ptCount val="4"/>
                <c:pt idx="0">
                  <c:v>1 bedroom</c:v>
                </c:pt>
                <c:pt idx="1">
                  <c:v>2 bedrooms</c:v>
                </c:pt>
                <c:pt idx="2">
                  <c:v>3 bedrooms</c:v>
                </c:pt>
                <c:pt idx="3">
                  <c:v>4 or more bedrooms</c:v>
                </c:pt>
              </c:strCache>
            </c:strRef>
          </c:cat>
          <c:val>
            <c:numRef>
              <c:f>Data!$B$10:$B$13</c:f>
              <c:numCache>
                <c:formatCode>#,##0.0</c:formatCode>
                <c:ptCount val="4"/>
                <c:pt idx="0">
                  <c:v>31.5</c:v>
                </c:pt>
                <c:pt idx="1">
                  <c:v>39.9</c:v>
                </c:pt>
                <c:pt idx="2">
                  <c:v>20</c:v>
                </c:pt>
                <c:pt idx="3">
                  <c:v>8.6</c:v>
                </c:pt>
              </c:numCache>
            </c:numRef>
          </c:val>
          <c:extLst>
            <c:ext xmlns:c16="http://schemas.microsoft.com/office/drawing/2014/chart" uri="{C3380CC4-5D6E-409C-BE32-E72D297353CC}">
              <c16:uniqueId val="{00000000-BC27-47F9-8C72-7E78A7BC8881}"/>
            </c:ext>
          </c:extLst>
        </c:ser>
        <c:ser>
          <c:idx val="1"/>
          <c:order val="1"/>
          <c:tx>
            <c:strRef>
              <c:f>Data!$C$9</c:f>
              <c:strCache>
                <c:ptCount val="1"/>
                <c:pt idx="0">
                  <c:v>2011</c:v>
                </c:pt>
              </c:strCache>
            </c:strRef>
          </c:tx>
          <c:spPr>
            <a:solidFill>
              <a:srgbClr val="00336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Data!$A$10:$A$13</c:f>
              <c:strCache>
                <c:ptCount val="4"/>
                <c:pt idx="0">
                  <c:v>1 bedroom</c:v>
                </c:pt>
                <c:pt idx="1">
                  <c:v>2 bedrooms</c:v>
                </c:pt>
                <c:pt idx="2">
                  <c:v>3 bedrooms</c:v>
                </c:pt>
                <c:pt idx="3">
                  <c:v>4 or more bedrooms</c:v>
                </c:pt>
              </c:strCache>
            </c:strRef>
          </c:cat>
          <c:val>
            <c:numRef>
              <c:f>Data!$C$10:$C$13</c:f>
              <c:numCache>
                <c:formatCode>General</c:formatCode>
                <c:ptCount val="4"/>
                <c:pt idx="0">
                  <c:v>30.4</c:v>
                </c:pt>
                <c:pt idx="1">
                  <c:v>41.3</c:v>
                </c:pt>
                <c:pt idx="2">
                  <c:v>20.3</c:v>
                </c:pt>
                <c:pt idx="3">
                  <c:v>6</c:v>
                </c:pt>
              </c:numCache>
            </c:numRef>
          </c:val>
          <c:extLst>
            <c:ext xmlns:c16="http://schemas.microsoft.com/office/drawing/2014/chart" uri="{C3380CC4-5D6E-409C-BE32-E72D297353CC}">
              <c16:uniqueId val="{00000001-BC27-47F9-8C72-7E78A7BC8881}"/>
            </c:ext>
          </c:extLst>
        </c:ser>
        <c:dLbls>
          <c:showLegendKey val="0"/>
          <c:showVal val="0"/>
          <c:showCatName val="0"/>
          <c:showSerName val="0"/>
          <c:showPercent val="0"/>
          <c:showBubbleSize val="0"/>
        </c:dLbls>
        <c:gapWidth val="100"/>
        <c:axId val="1232338880"/>
        <c:axId val="1232341792"/>
      </c:barChart>
      <c:catAx>
        <c:axId val="123233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32341792"/>
        <c:crosses val="autoZero"/>
        <c:auto val="1"/>
        <c:lblAlgn val="ctr"/>
        <c:lblOffset val="100"/>
        <c:noMultiLvlLbl val="0"/>
      </c:catAx>
      <c:valAx>
        <c:axId val="123234179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3233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b="1" dirty="0"/>
              <a:t>Overcrowding (occupancy rating of -1 or more bedrooms), Tower Hamlets, London and England and Wales (%)</a:t>
            </a:r>
          </a:p>
          <a:p>
            <a:pPr>
              <a:defRPr/>
            </a:pP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BBD034"/>
              </a:solidFill>
              <a:ln>
                <a:noFill/>
              </a:ln>
              <a:effectLst/>
            </c:spPr>
            <c:extLst>
              <c:ext xmlns:c16="http://schemas.microsoft.com/office/drawing/2014/chart" uri="{C3380CC4-5D6E-409C-BE32-E72D297353CC}">
                <c16:uniqueId val="{00000002-AB54-4DAA-8EF0-0E4A5BD09008}"/>
              </c:ext>
            </c:extLst>
          </c:dPt>
          <c:dPt>
            <c:idx val="1"/>
            <c:invertIfNegative val="0"/>
            <c:bubble3D val="0"/>
            <c:spPr>
              <a:solidFill>
                <a:srgbClr val="003366"/>
              </a:solidFill>
              <a:ln>
                <a:noFill/>
              </a:ln>
              <a:effectLst/>
            </c:spPr>
            <c:extLst>
              <c:ext xmlns:c16="http://schemas.microsoft.com/office/drawing/2014/chart" uri="{C3380CC4-5D6E-409C-BE32-E72D297353CC}">
                <c16:uniqueId val="{00000003-AB54-4DAA-8EF0-0E4A5BD09008}"/>
              </c:ext>
            </c:extLst>
          </c:dPt>
          <c:dPt>
            <c:idx val="2"/>
            <c:invertIfNegative val="0"/>
            <c:bubble3D val="0"/>
            <c:spPr>
              <a:solidFill>
                <a:srgbClr val="5F7180"/>
              </a:solidFill>
              <a:ln>
                <a:noFill/>
              </a:ln>
              <a:effectLst/>
            </c:spPr>
            <c:extLst>
              <c:ext xmlns:c16="http://schemas.microsoft.com/office/drawing/2014/chart" uri="{C3380CC4-5D6E-409C-BE32-E72D297353CC}">
                <c16:uniqueId val="{00000004-AB54-4DAA-8EF0-0E4A5BD09008}"/>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Data!$F$8:$H$8</c:f>
              <c:strCache>
                <c:ptCount val="3"/>
                <c:pt idx="0">
                  <c:v>Tower Hamlets</c:v>
                </c:pt>
                <c:pt idx="1">
                  <c:v>England and Wales</c:v>
                </c:pt>
                <c:pt idx="2">
                  <c:v>London </c:v>
                </c:pt>
              </c:strCache>
            </c:strRef>
          </c:cat>
          <c:val>
            <c:numRef>
              <c:f>Data!$F$9:$H$9</c:f>
              <c:numCache>
                <c:formatCode>#,##0.0</c:formatCode>
                <c:ptCount val="3"/>
                <c:pt idx="0">
                  <c:v>15.8</c:v>
                </c:pt>
                <c:pt idx="1">
                  <c:v>4.3</c:v>
                </c:pt>
                <c:pt idx="2">
                  <c:v>11.100000000000001</c:v>
                </c:pt>
              </c:numCache>
            </c:numRef>
          </c:val>
          <c:extLst>
            <c:ext xmlns:c16="http://schemas.microsoft.com/office/drawing/2014/chart" uri="{C3380CC4-5D6E-409C-BE32-E72D297353CC}">
              <c16:uniqueId val="{00000000-AB54-4DAA-8EF0-0E4A5BD09008}"/>
            </c:ext>
          </c:extLst>
        </c:ser>
        <c:dLbls>
          <c:showLegendKey val="0"/>
          <c:showVal val="0"/>
          <c:showCatName val="0"/>
          <c:showSerName val="0"/>
          <c:showPercent val="0"/>
          <c:showBubbleSize val="0"/>
        </c:dLbls>
        <c:gapWidth val="125"/>
        <c:axId val="1077723504"/>
        <c:axId val="1077725168"/>
      </c:barChart>
      <c:catAx>
        <c:axId val="107772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77725168"/>
        <c:crosses val="autoZero"/>
        <c:auto val="1"/>
        <c:lblAlgn val="ctr"/>
        <c:lblOffset val="100"/>
        <c:noMultiLvlLbl val="0"/>
      </c:catAx>
      <c:valAx>
        <c:axId val="107772516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777235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dirty="0"/>
              <a:t>Car ownership in Tower Hamlets, 2001, 2011 and 2021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Sheet1!$E$2</c:f>
              <c:strCache>
                <c:ptCount val="1"/>
                <c:pt idx="0">
                  <c:v>2001</c:v>
                </c:pt>
              </c:strCache>
            </c:strRef>
          </c:tx>
          <c:spPr>
            <a:solidFill>
              <a:srgbClr val="5F718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Sheet1!$D$3:$D$6</c:f>
              <c:strCache>
                <c:ptCount val="4"/>
                <c:pt idx="0">
                  <c:v>0 cars</c:v>
                </c:pt>
                <c:pt idx="1">
                  <c:v>1 car</c:v>
                </c:pt>
                <c:pt idx="2">
                  <c:v>2 cars</c:v>
                </c:pt>
                <c:pt idx="3">
                  <c:v>3+ cars</c:v>
                </c:pt>
              </c:strCache>
            </c:strRef>
          </c:cat>
          <c:val>
            <c:numRef>
              <c:f>Sheet1!$E$3:$E$6</c:f>
              <c:numCache>
                <c:formatCode>0%</c:formatCode>
                <c:ptCount val="4"/>
                <c:pt idx="0">
                  <c:v>0.56771383819990062</c:v>
                </c:pt>
                <c:pt idx="1">
                  <c:v>0.36925212341937375</c:v>
                </c:pt>
                <c:pt idx="2">
                  <c:v>5.4120133963249245E-2</c:v>
                </c:pt>
                <c:pt idx="3">
                  <c:v>8.9139044174763454E-3</c:v>
                </c:pt>
              </c:numCache>
            </c:numRef>
          </c:val>
          <c:extLst>
            <c:ext xmlns:c16="http://schemas.microsoft.com/office/drawing/2014/chart" uri="{C3380CC4-5D6E-409C-BE32-E72D297353CC}">
              <c16:uniqueId val="{00000000-A4FA-4FC7-8B51-B04B653B0235}"/>
            </c:ext>
          </c:extLst>
        </c:ser>
        <c:ser>
          <c:idx val="1"/>
          <c:order val="1"/>
          <c:tx>
            <c:strRef>
              <c:f>Sheet1!$F$2</c:f>
              <c:strCache>
                <c:ptCount val="1"/>
                <c:pt idx="0">
                  <c:v>2011</c:v>
                </c:pt>
              </c:strCache>
            </c:strRef>
          </c:tx>
          <c:spPr>
            <a:solidFill>
              <a:srgbClr val="00336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Sheet1!$D$3:$D$6</c:f>
              <c:strCache>
                <c:ptCount val="4"/>
                <c:pt idx="0">
                  <c:v>0 cars</c:v>
                </c:pt>
                <c:pt idx="1">
                  <c:v>1 car</c:v>
                </c:pt>
                <c:pt idx="2">
                  <c:v>2 cars</c:v>
                </c:pt>
                <c:pt idx="3">
                  <c:v>3+ cars</c:v>
                </c:pt>
              </c:strCache>
            </c:strRef>
          </c:cat>
          <c:val>
            <c:numRef>
              <c:f>Sheet1!$F$3:$F$6</c:f>
              <c:numCache>
                <c:formatCode>0%</c:formatCode>
                <c:ptCount val="4"/>
                <c:pt idx="0">
                  <c:v>0.63005026812961085</c:v>
                </c:pt>
                <c:pt idx="1">
                  <c:v>0.31927669198178893</c:v>
                </c:pt>
                <c:pt idx="2">
                  <c:v>4.3947578932814521E-2</c:v>
                </c:pt>
                <c:pt idx="3">
                  <c:v>6.7254609557857725E-3</c:v>
                </c:pt>
              </c:numCache>
            </c:numRef>
          </c:val>
          <c:extLst>
            <c:ext xmlns:c16="http://schemas.microsoft.com/office/drawing/2014/chart" uri="{C3380CC4-5D6E-409C-BE32-E72D297353CC}">
              <c16:uniqueId val="{00000001-A4FA-4FC7-8B51-B04B653B0235}"/>
            </c:ext>
          </c:extLst>
        </c:ser>
        <c:ser>
          <c:idx val="2"/>
          <c:order val="2"/>
          <c:tx>
            <c:strRef>
              <c:f>Sheet1!$G$2</c:f>
              <c:strCache>
                <c:ptCount val="1"/>
                <c:pt idx="0">
                  <c:v>2021</c:v>
                </c:pt>
              </c:strCache>
            </c:strRef>
          </c:tx>
          <c:spPr>
            <a:solidFill>
              <a:srgbClr val="BBD03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Sheet1!$D$3:$D$6</c:f>
              <c:strCache>
                <c:ptCount val="4"/>
                <c:pt idx="0">
                  <c:v>0 cars</c:v>
                </c:pt>
                <c:pt idx="1">
                  <c:v>1 car</c:v>
                </c:pt>
                <c:pt idx="2">
                  <c:v>2 cars</c:v>
                </c:pt>
                <c:pt idx="3">
                  <c:v>3+ cars</c:v>
                </c:pt>
              </c:strCache>
            </c:strRef>
          </c:cat>
          <c:val>
            <c:numRef>
              <c:f>Sheet1!$G$3:$G$6</c:f>
              <c:numCache>
                <c:formatCode>0%</c:formatCode>
                <c:ptCount val="4"/>
                <c:pt idx="0">
                  <c:v>0.66400000000000003</c:v>
                </c:pt>
                <c:pt idx="1">
                  <c:v>0.28699999999999998</c:v>
                </c:pt>
                <c:pt idx="2">
                  <c:v>4.2000000000000003E-2</c:v>
                </c:pt>
                <c:pt idx="3">
                  <c:v>7.0000000000000001E-3</c:v>
                </c:pt>
              </c:numCache>
            </c:numRef>
          </c:val>
          <c:extLst>
            <c:ext xmlns:c16="http://schemas.microsoft.com/office/drawing/2014/chart" uri="{C3380CC4-5D6E-409C-BE32-E72D297353CC}">
              <c16:uniqueId val="{00000002-A4FA-4FC7-8B51-B04B653B0235}"/>
            </c:ext>
          </c:extLst>
        </c:ser>
        <c:dLbls>
          <c:showLegendKey val="0"/>
          <c:showVal val="0"/>
          <c:showCatName val="0"/>
          <c:showSerName val="0"/>
          <c:showPercent val="0"/>
          <c:showBubbleSize val="0"/>
        </c:dLbls>
        <c:gapWidth val="150"/>
        <c:axId val="1312823488"/>
        <c:axId val="1312825152"/>
      </c:barChart>
      <c:catAx>
        <c:axId val="13128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12825152"/>
        <c:crosses val="autoZero"/>
        <c:auto val="1"/>
        <c:lblAlgn val="ctr"/>
        <c:lblOffset val="100"/>
        <c:noMultiLvlLbl val="0"/>
      </c:catAx>
      <c:valAx>
        <c:axId val="13128251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1282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b="1" dirty="0"/>
              <a:t>General Health, Tower Hamlets, 2021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Data!$A$11:$A$15</c:f>
              <c:strCache>
                <c:ptCount val="5"/>
                <c:pt idx="0">
                  <c:v>Very good health</c:v>
                </c:pt>
                <c:pt idx="1">
                  <c:v>Good health</c:v>
                </c:pt>
                <c:pt idx="2">
                  <c:v>Fair health</c:v>
                </c:pt>
                <c:pt idx="3">
                  <c:v>Bad health</c:v>
                </c:pt>
                <c:pt idx="4">
                  <c:v>Very bad health</c:v>
                </c:pt>
              </c:strCache>
            </c:strRef>
          </c:cat>
          <c:val>
            <c:numRef>
              <c:f>Data!$B$11:$B$15</c:f>
              <c:numCache>
                <c:formatCode>#,##0.0</c:formatCode>
                <c:ptCount val="5"/>
                <c:pt idx="0">
                  <c:v>53</c:v>
                </c:pt>
                <c:pt idx="1">
                  <c:v>32.1</c:v>
                </c:pt>
                <c:pt idx="2">
                  <c:v>10</c:v>
                </c:pt>
                <c:pt idx="3">
                  <c:v>3.6</c:v>
                </c:pt>
                <c:pt idx="4">
                  <c:v>1.3</c:v>
                </c:pt>
              </c:numCache>
            </c:numRef>
          </c:val>
          <c:extLst>
            <c:ext xmlns:c16="http://schemas.microsoft.com/office/drawing/2014/chart" uri="{C3380CC4-5D6E-409C-BE32-E72D297353CC}">
              <c16:uniqueId val="{00000000-BE3E-4BBC-833E-8DACE0E34EBC}"/>
            </c:ext>
          </c:extLst>
        </c:ser>
        <c:dLbls>
          <c:showLegendKey val="0"/>
          <c:showVal val="0"/>
          <c:showCatName val="0"/>
          <c:showSerName val="0"/>
          <c:showPercent val="0"/>
          <c:showBubbleSize val="0"/>
        </c:dLbls>
        <c:gapWidth val="75"/>
        <c:axId val="632705712"/>
        <c:axId val="632706544"/>
      </c:barChart>
      <c:catAx>
        <c:axId val="63270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32706544"/>
        <c:crosses val="autoZero"/>
        <c:auto val="1"/>
        <c:lblAlgn val="ctr"/>
        <c:lblOffset val="100"/>
        <c:noMultiLvlLbl val="0"/>
      </c:catAx>
      <c:valAx>
        <c:axId val="63270654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327057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n-GB" b="1" dirty="0"/>
              <a:t>Disability, Tower Hamlets, 2021, %</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rgbClr val="BBD03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Data!$A$11:$A$14</c:f>
              <c:strCache>
                <c:ptCount val="4"/>
                <c:pt idx="0">
                  <c:v>Disabled under the Equality Act: Day-to-day activities limited a lot</c:v>
                </c:pt>
                <c:pt idx="1">
                  <c:v>Disabled under the Equality Act: Day-to-day activities limited a little</c:v>
                </c:pt>
                <c:pt idx="2">
                  <c:v>Not disabled under the Equality Act: Has long term physical or mental health condition but day-to-day activities are not limited</c:v>
                </c:pt>
                <c:pt idx="3">
                  <c:v>Not disabled under the Equality Act: No long term physical or mental health conditions</c:v>
                </c:pt>
              </c:strCache>
            </c:strRef>
          </c:cat>
          <c:val>
            <c:numRef>
              <c:f>Data!$B$11:$B$14</c:f>
              <c:numCache>
                <c:formatCode>#,##0.0</c:formatCode>
                <c:ptCount val="4"/>
                <c:pt idx="0">
                  <c:v>5.7</c:v>
                </c:pt>
                <c:pt idx="1">
                  <c:v>7.3</c:v>
                </c:pt>
                <c:pt idx="2">
                  <c:v>4.5</c:v>
                </c:pt>
                <c:pt idx="3">
                  <c:v>82.5</c:v>
                </c:pt>
              </c:numCache>
            </c:numRef>
          </c:val>
          <c:extLst>
            <c:ext xmlns:c16="http://schemas.microsoft.com/office/drawing/2014/chart" uri="{C3380CC4-5D6E-409C-BE32-E72D297353CC}">
              <c16:uniqueId val="{00000000-F5CC-4262-AC15-ABB6B714A8E1}"/>
            </c:ext>
          </c:extLst>
        </c:ser>
        <c:dLbls>
          <c:showLegendKey val="0"/>
          <c:showVal val="0"/>
          <c:showCatName val="0"/>
          <c:showSerName val="0"/>
          <c:showPercent val="0"/>
          <c:showBubbleSize val="0"/>
        </c:dLbls>
        <c:gapWidth val="182"/>
        <c:axId val="775051696"/>
        <c:axId val="775052528"/>
      </c:barChart>
      <c:catAx>
        <c:axId val="775051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75052528"/>
        <c:crosses val="autoZero"/>
        <c:auto val="1"/>
        <c:lblAlgn val="ctr"/>
        <c:lblOffset val="100"/>
        <c:noMultiLvlLbl val="0"/>
      </c:catAx>
      <c:valAx>
        <c:axId val="77505252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750516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GB" b="1" dirty="0"/>
              <a:t>Carers as a proportion of residents</a:t>
            </a:r>
            <a:r>
              <a:rPr lang="en-GB" b="1" baseline="0" dirty="0"/>
              <a:t> aged 5+ </a:t>
            </a:r>
            <a:r>
              <a:rPr lang="en-GB" b="1" dirty="0"/>
              <a:t>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BBD03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Data!$A$11:$A$15</c:f>
              <c:strCache>
                <c:ptCount val="5"/>
                <c:pt idx="0">
                  <c:v>Provides 9 hours or less unpaid care a week</c:v>
                </c:pt>
                <c:pt idx="1">
                  <c:v>Provides 10 to 19 hours unpaid care a week</c:v>
                </c:pt>
                <c:pt idx="2">
                  <c:v>Provides 20 to 34 hours unpaid care a week</c:v>
                </c:pt>
                <c:pt idx="3">
                  <c:v>Provides 35 to 49 hours unpaid care a week</c:v>
                </c:pt>
                <c:pt idx="4">
                  <c:v>Provides 50 or more hours unpaid care a week</c:v>
                </c:pt>
              </c:strCache>
            </c:strRef>
          </c:cat>
          <c:val>
            <c:numRef>
              <c:f>Data!$B$11:$B$15</c:f>
              <c:numCache>
                <c:formatCode>#,##0.0</c:formatCode>
                <c:ptCount val="5"/>
                <c:pt idx="0">
                  <c:v>1.9</c:v>
                </c:pt>
                <c:pt idx="1">
                  <c:v>0.9</c:v>
                </c:pt>
                <c:pt idx="2">
                  <c:v>0.8</c:v>
                </c:pt>
                <c:pt idx="3">
                  <c:v>1</c:v>
                </c:pt>
                <c:pt idx="4">
                  <c:v>1.8</c:v>
                </c:pt>
              </c:numCache>
            </c:numRef>
          </c:val>
          <c:extLst>
            <c:ext xmlns:c16="http://schemas.microsoft.com/office/drawing/2014/chart" uri="{C3380CC4-5D6E-409C-BE32-E72D297353CC}">
              <c16:uniqueId val="{00000000-8B43-44F3-BEBE-BBAEBDF52C4D}"/>
            </c:ext>
          </c:extLst>
        </c:ser>
        <c:dLbls>
          <c:showLegendKey val="0"/>
          <c:showVal val="0"/>
          <c:showCatName val="0"/>
          <c:showSerName val="0"/>
          <c:showPercent val="0"/>
          <c:showBubbleSize val="0"/>
        </c:dLbls>
        <c:gapWidth val="219"/>
        <c:overlap val="-27"/>
        <c:axId val="1089462752"/>
        <c:axId val="1089464000"/>
      </c:barChart>
      <c:catAx>
        <c:axId val="108946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89464000"/>
        <c:crosses val="autoZero"/>
        <c:auto val="1"/>
        <c:lblAlgn val="ctr"/>
        <c:lblOffset val="100"/>
        <c:noMultiLvlLbl val="0"/>
      </c:catAx>
      <c:valAx>
        <c:axId val="108946400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8946275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rgbClr val="003366"/>
                </a:solidFill>
                <a:latin typeface="+mn-lt"/>
                <a:ea typeface="+mn-ea"/>
                <a:cs typeface="+mn-cs"/>
              </a:defRPr>
            </a:pPr>
            <a:r>
              <a:rPr lang="en-GB"/>
              <a:t>Highest level of qualification attained by residents aged 16+, Tower Hamlets, London and England and Wales (% of residents aged 16+)</a:t>
            </a:r>
          </a:p>
        </c:rich>
      </c:tx>
      <c:overlay val="0"/>
      <c:spPr>
        <a:noFill/>
        <a:ln>
          <a:noFill/>
        </a:ln>
        <a:effectLst/>
      </c:spPr>
      <c:txPr>
        <a:bodyPr rot="0" spcFirstLastPara="1" vertOverflow="ellipsis" vert="horz" wrap="square" anchor="ctr" anchorCtr="1"/>
        <a:lstStyle/>
        <a:p>
          <a:pPr>
            <a:defRPr sz="960" b="0" i="0" u="none" strike="noStrike" kern="1200" spc="0" baseline="0">
              <a:solidFill>
                <a:srgbClr val="003366"/>
              </a:solidFill>
              <a:latin typeface="+mn-lt"/>
              <a:ea typeface="+mn-ea"/>
              <a:cs typeface="+mn-cs"/>
            </a:defRPr>
          </a:pPr>
          <a:endParaRPr lang="en-US"/>
        </a:p>
      </c:txPr>
    </c:title>
    <c:autoTitleDeleted val="0"/>
    <c:plotArea>
      <c:layout/>
      <c:barChart>
        <c:barDir val="col"/>
        <c:grouping val="clustered"/>
        <c:varyColors val="0"/>
        <c:ser>
          <c:idx val="0"/>
          <c:order val="0"/>
          <c:tx>
            <c:strRef>
              <c:f>Data!$B$22</c:f>
              <c:strCache>
                <c:ptCount val="1"/>
                <c:pt idx="0">
                  <c:v>Tower Hamlets</c:v>
                </c:pt>
              </c:strCache>
            </c:strRef>
          </c:tx>
          <c:spPr>
            <a:solidFill>
              <a:srgbClr val="BBD034"/>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336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Data!$A$23:$A$29</c:f>
              <c:strCache>
                <c:ptCount val="7"/>
                <c:pt idx="0">
                  <c:v>No qualifications</c:v>
                </c:pt>
                <c:pt idx="1">
                  <c:v>Level 1 and entry level qualifications</c:v>
                </c:pt>
                <c:pt idx="2">
                  <c:v>Level 2 qualifications</c:v>
                </c:pt>
                <c:pt idx="3">
                  <c:v>Apprenticeship</c:v>
                </c:pt>
                <c:pt idx="4">
                  <c:v>Level 3 qualifications</c:v>
                </c:pt>
                <c:pt idx="5">
                  <c:v>Level 4 qualifications or above</c:v>
                </c:pt>
                <c:pt idx="6">
                  <c:v>Other qualifications</c:v>
                </c:pt>
              </c:strCache>
            </c:strRef>
          </c:cat>
          <c:val>
            <c:numRef>
              <c:f>Data!$B$23:$B$29</c:f>
              <c:numCache>
                <c:formatCode>#,##0.0</c:formatCode>
                <c:ptCount val="7"/>
                <c:pt idx="0">
                  <c:v>16.2</c:v>
                </c:pt>
                <c:pt idx="1">
                  <c:v>6.8</c:v>
                </c:pt>
                <c:pt idx="2">
                  <c:v>8.5</c:v>
                </c:pt>
                <c:pt idx="3">
                  <c:v>2.2000000000000002</c:v>
                </c:pt>
                <c:pt idx="4">
                  <c:v>13.2</c:v>
                </c:pt>
                <c:pt idx="5">
                  <c:v>50.3</c:v>
                </c:pt>
                <c:pt idx="6">
                  <c:v>2.9</c:v>
                </c:pt>
              </c:numCache>
            </c:numRef>
          </c:val>
          <c:extLst>
            <c:ext xmlns:c16="http://schemas.microsoft.com/office/drawing/2014/chart" uri="{C3380CC4-5D6E-409C-BE32-E72D297353CC}">
              <c16:uniqueId val="{00000000-AFE7-4812-A74F-608574E532B6}"/>
            </c:ext>
          </c:extLst>
        </c:ser>
        <c:ser>
          <c:idx val="1"/>
          <c:order val="1"/>
          <c:tx>
            <c:strRef>
              <c:f>Data!$C$22</c:f>
              <c:strCache>
                <c:ptCount val="1"/>
                <c:pt idx="0">
                  <c:v>England and Wales</c:v>
                </c:pt>
              </c:strCache>
            </c:strRef>
          </c:tx>
          <c:spPr>
            <a:solidFill>
              <a:srgbClr val="003366"/>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336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Data!$A$23:$A$29</c:f>
              <c:strCache>
                <c:ptCount val="7"/>
                <c:pt idx="0">
                  <c:v>No qualifications</c:v>
                </c:pt>
                <c:pt idx="1">
                  <c:v>Level 1 and entry level qualifications</c:v>
                </c:pt>
                <c:pt idx="2">
                  <c:v>Level 2 qualifications</c:v>
                </c:pt>
                <c:pt idx="3">
                  <c:v>Apprenticeship</c:v>
                </c:pt>
                <c:pt idx="4">
                  <c:v>Level 3 qualifications</c:v>
                </c:pt>
                <c:pt idx="5">
                  <c:v>Level 4 qualifications or above</c:v>
                </c:pt>
                <c:pt idx="6">
                  <c:v>Other qualifications</c:v>
                </c:pt>
              </c:strCache>
            </c:strRef>
          </c:cat>
          <c:val>
            <c:numRef>
              <c:f>Data!$C$23:$C$29</c:f>
              <c:numCache>
                <c:formatCode>#,##0.0</c:formatCode>
                <c:ptCount val="7"/>
                <c:pt idx="0">
                  <c:v>18.2</c:v>
                </c:pt>
                <c:pt idx="1">
                  <c:v>9.6</c:v>
                </c:pt>
                <c:pt idx="2">
                  <c:v>13.4</c:v>
                </c:pt>
                <c:pt idx="3">
                  <c:v>5.3</c:v>
                </c:pt>
                <c:pt idx="4">
                  <c:v>16.899999999999999</c:v>
                </c:pt>
                <c:pt idx="5">
                  <c:v>33.799999999999997</c:v>
                </c:pt>
                <c:pt idx="6">
                  <c:v>2.8</c:v>
                </c:pt>
              </c:numCache>
            </c:numRef>
          </c:val>
          <c:extLst>
            <c:ext xmlns:c16="http://schemas.microsoft.com/office/drawing/2014/chart" uri="{C3380CC4-5D6E-409C-BE32-E72D297353CC}">
              <c16:uniqueId val="{00000001-AFE7-4812-A74F-608574E532B6}"/>
            </c:ext>
          </c:extLst>
        </c:ser>
        <c:ser>
          <c:idx val="2"/>
          <c:order val="2"/>
          <c:tx>
            <c:strRef>
              <c:f>Data!$D$22</c:f>
              <c:strCache>
                <c:ptCount val="1"/>
                <c:pt idx="0">
                  <c:v>London</c:v>
                </c:pt>
              </c:strCache>
            </c:strRef>
          </c:tx>
          <c:spPr>
            <a:solidFill>
              <a:srgbClr val="5F7180"/>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00336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Data!$A$23:$A$29</c:f>
              <c:strCache>
                <c:ptCount val="7"/>
                <c:pt idx="0">
                  <c:v>No qualifications</c:v>
                </c:pt>
                <c:pt idx="1">
                  <c:v>Level 1 and entry level qualifications</c:v>
                </c:pt>
                <c:pt idx="2">
                  <c:v>Level 2 qualifications</c:v>
                </c:pt>
                <c:pt idx="3">
                  <c:v>Apprenticeship</c:v>
                </c:pt>
                <c:pt idx="4">
                  <c:v>Level 3 qualifications</c:v>
                </c:pt>
                <c:pt idx="5">
                  <c:v>Level 4 qualifications or above</c:v>
                </c:pt>
                <c:pt idx="6">
                  <c:v>Other qualifications</c:v>
                </c:pt>
              </c:strCache>
            </c:strRef>
          </c:cat>
          <c:val>
            <c:numRef>
              <c:f>Data!$D$23:$D$29</c:f>
              <c:numCache>
                <c:formatCode>#,##0.0</c:formatCode>
                <c:ptCount val="7"/>
                <c:pt idx="0">
                  <c:v>16.2</c:v>
                </c:pt>
                <c:pt idx="1">
                  <c:v>7.7</c:v>
                </c:pt>
                <c:pt idx="2">
                  <c:v>10</c:v>
                </c:pt>
                <c:pt idx="3">
                  <c:v>3.2</c:v>
                </c:pt>
                <c:pt idx="4">
                  <c:v>13.2</c:v>
                </c:pt>
                <c:pt idx="5">
                  <c:v>46.7</c:v>
                </c:pt>
                <c:pt idx="6">
                  <c:v>3.1</c:v>
                </c:pt>
              </c:numCache>
            </c:numRef>
          </c:val>
          <c:extLst>
            <c:ext xmlns:c16="http://schemas.microsoft.com/office/drawing/2014/chart" uri="{C3380CC4-5D6E-409C-BE32-E72D297353CC}">
              <c16:uniqueId val="{00000002-AFE7-4812-A74F-608574E532B6}"/>
            </c:ext>
          </c:extLst>
        </c:ser>
        <c:dLbls>
          <c:showLegendKey val="0"/>
          <c:showVal val="0"/>
          <c:showCatName val="0"/>
          <c:showSerName val="0"/>
          <c:showPercent val="0"/>
          <c:showBubbleSize val="0"/>
        </c:dLbls>
        <c:gapWidth val="125"/>
        <c:axId val="515290719"/>
        <c:axId val="515274911"/>
      </c:barChart>
      <c:catAx>
        <c:axId val="51529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3366"/>
                </a:solidFill>
                <a:latin typeface="+mn-lt"/>
                <a:ea typeface="+mn-ea"/>
                <a:cs typeface="+mn-cs"/>
              </a:defRPr>
            </a:pPr>
            <a:endParaRPr lang="en-US"/>
          </a:p>
        </c:txPr>
        <c:crossAx val="515274911"/>
        <c:crosses val="autoZero"/>
        <c:auto val="1"/>
        <c:lblAlgn val="ctr"/>
        <c:lblOffset val="100"/>
        <c:noMultiLvlLbl val="0"/>
      </c:catAx>
      <c:valAx>
        <c:axId val="515274911"/>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3366"/>
                </a:solidFill>
                <a:latin typeface="+mn-lt"/>
                <a:ea typeface="+mn-ea"/>
                <a:cs typeface="+mn-cs"/>
              </a:defRPr>
            </a:pPr>
            <a:endParaRPr lang="en-US"/>
          </a:p>
        </c:txPr>
        <c:crossAx val="51529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003366"/>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solidFill>
            <a:srgbClr val="003366"/>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5 Year Age Groups, 2011 to 2021, % rise and 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rgbClr val="BBD034"/>
            </a:solidFill>
            <a:ln>
              <a:noFill/>
            </a:ln>
            <a:effectLst/>
          </c:spPr>
          <c:invertIfNegative val="0"/>
          <c:dPt>
            <c:idx val="15"/>
            <c:invertIfNegative val="0"/>
            <c:bubble3D val="0"/>
            <c:spPr>
              <a:solidFill>
                <a:srgbClr val="5F7180"/>
              </a:solidFill>
              <a:ln>
                <a:noFill/>
              </a:ln>
              <a:effectLst/>
            </c:spPr>
            <c:extLst>
              <c:ext xmlns:c16="http://schemas.microsoft.com/office/drawing/2014/chart" uri="{C3380CC4-5D6E-409C-BE32-E72D297353CC}">
                <c16:uniqueId val="{00000002-A5DC-4546-B936-732350C36CD8}"/>
              </c:ext>
            </c:extLst>
          </c:dPt>
          <c:dPt>
            <c:idx val="16"/>
            <c:invertIfNegative val="0"/>
            <c:bubble3D val="0"/>
            <c:spPr>
              <a:solidFill>
                <a:srgbClr val="5F7180"/>
              </a:solidFill>
              <a:ln>
                <a:noFill/>
              </a:ln>
              <a:effectLst/>
            </c:spPr>
            <c:extLst>
              <c:ext xmlns:c16="http://schemas.microsoft.com/office/drawing/2014/chart" uri="{C3380CC4-5D6E-409C-BE32-E72D297353CC}">
                <c16:uniqueId val="{00000003-A5DC-4546-B936-732350C36CD8}"/>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Sheet2!$A$2:$A$20</c:f>
              <c:strCache>
                <c:ptCount val="19"/>
                <c:pt idx="0">
                  <c:v>0-4 yrs</c:v>
                </c:pt>
                <c:pt idx="1">
                  <c:v>5-9 yrs</c:v>
                </c:pt>
                <c:pt idx="2">
                  <c:v>10-14 yrs</c:v>
                </c:pt>
                <c:pt idx="3">
                  <c:v>15-19 yrs</c:v>
                </c:pt>
                <c:pt idx="4">
                  <c:v>20-24 yrs</c:v>
                </c:pt>
                <c:pt idx="5">
                  <c:v>25-29 yrs</c:v>
                </c:pt>
                <c:pt idx="6">
                  <c:v>30-34 yrs</c:v>
                </c:pt>
                <c:pt idx="7">
                  <c:v>35-39 yrs</c:v>
                </c:pt>
                <c:pt idx="8">
                  <c:v>40-44 yrs</c:v>
                </c:pt>
                <c:pt idx="9">
                  <c:v>45-49 yrs</c:v>
                </c:pt>
                <c:pt idx="10">
                  <c:v>50-54 yrs</c:v>
                </c:pt>
                <c:pt idx="11">
                  <c:v>55-59 yrs</c:v>
                </c:pt>
                <c:pt idx="12">
                  <c:v>60-64 yrs</c:v>
                </c:pt>
                <c:pt idx="13">
                  <c:v>65-69 yrs</c:v>
                </c:pt>
                <c:pt idx="14">
                  <c:v>70-74 yrs</c:v>
                </c:pt>
                <c:pt idx="15">
                  <c:v>75-79 yrs </c:v>
                </c:pt>
                <c:pt idx="16">
                  <c:v>80-84 yrs</c:v>
                </c:pt>
                <c:pt idx="17">
                  <c:v>85-89 yrs</c:v>
                </c:pt>
                <c:pt idx="18">
                  <c:v>90+ yrs</c:v>
                </c:pt>
              </c:strCache>
            </c:strRef>
          </c:cat>
          <c:val>
            <c:numRef>
              <c:f>Sheet2!$B$2:$B$20</c:f>
              <c:numCache>
                <c:formatCode>0%</c:formatCode>
                <c:ptCount val="19"/>
                <c:pt idx="0">
                  <c:v>1.8666666666666668E-2</c:v>
                </c:pt>
                <c:pt idx="1">
                  <c:v>0.1396561715279119</c:v>
                </c:pt>
                <c:pt idx="2">
                  <c:v>0.31798212392061809</c:v>
                </c:pt>
                <c:pt idx="3">
                  <c:v>0.25829173220269441</c:v>
                </c:pt>
                <c:pt idx="4">
                  <c:v>3.8354208579401645E-2</c:v>
                </c:pt>
                <c:pt idx="5">
                  <c:v>0.10815050925118909</c:v>
                </c:pt>
                <c:pt idx="6">
                  <c:v>0.23228775584352671</c:v>
                </c:pt>
                <c:pt idx="7">
                  <c:v>0.38353684015042483</c:v>
                </c:pt>
                <c:pt idx="8">
                  <c:v>0.44151039673427733</c:v>
                </c:pt>
                <c:pt idx="9">
                  <c:v>0.48582102224486329</c:v>
                </c:pt>
                <c:pt idx="10">
                  <c:v>0.42769104354971244</c:v>
                </c:pt>
                <c:pt idx="11">
                  <c:v>0.38054454812731686</c:v>
                </c:pt>
                <c:pt idx="12">
                  <c:v>0.44976974245266926</c:v>
                </c:pt>
                <c:pt idx="13">
                  <c:v>0.44927536231884058</c:v>
                </c:pt>
                <c:pt idx="14">
                  <c:v>6.7262347977165543E-2</c:v>
                </c:pt>
                <c:pt idx="15">
                  <c:v>-0.12609238451935081</c:v>
                </c:pt>
                <c:pt idx="16">
                  <c:v>-8.5999169090153718E-2</c:v>
                </c:pt>
                <c:pt idx="17">
                  <c:v>3.5031847133757961E-2</c:v>
                </c:pt>
                <c:pt idx="18">
                  <c:v>0.31086142322097376</c:v>
                </c:pt>
              </c:numCache>
            </c:numRef>
          </c:val>
          <c:extLst>
            <c:ext xmlns:c16="http://schemas.microsoft.com/office/drawing/2014/chart" uri="{C3380CC4-5D6E-409C-BE32-E72D297353CC}">
              <c16:uniqueId val="{00000000-A5DC-4546-B936-732350C36CD8}"/>
            </c:ext>
          </c:extLst>
        </c:ser>
        <c:dLbls>
          <c:showLegendKey val="0"/>
          <c:showVal val="0"/>
          <c:showCatName val="0"/>
          <c:showSerName val="0"/>
          <c:showPercent val="0"/>
          <c:showBubbleSize val="0"/>
        </c:dLbls>
        <c:gapWidth val="40"/>
        <c:axId val="917132847"/>
        <c:axId val="917137423"/>
      </c:barChart>
      <c:catAx>
        <c:axId val="917132847"/>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17137423"/>
        <c:crosses val="autoZero"/>
        <c:auto val="0"/>
        <c:lblAlgn val="ctr"/>
        <c:lblOffset val="100"/>
        <c:noMultiLvlLbl val="0"/>
      </c:catAx>
      <c:valAx>
        <c:axId val="91713742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1713284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5 Year Age Groups, 2011 to 2021, % rise and 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40"/>
        <c:axId val="917132847"/>
        <c:axId val="917137423"/>
      </c:barChart>
      <c:catAx>
        <c:axId val="917132847"/>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17137423"/>
        <c:crosses val="autoZero"/>
        <c:auto val="0"/>
        <c:lblAlgn val="ctr"/>
        <c:lblOffset val="100"/>
        <c:noMultiLvlLbl val="0"/>
      </c:catAx>
      <c:valAx>
        <c:axId val="91713742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1713284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Child Population 2011 and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2021</c:v>
                </c:pt>
              </c:strCache>
            </c:strRef>
          </c:tx>
          <c:spPr>
            <a:solidFill>
              <a:srgbClr val="BBD034"/>
            </a:solidFill>
            <a:ln>
              <a:noFill/>
            </a:ln>
            <a:effectLst/>
          </c:spPr>
          <c:invertIfNegative val="0"/>
          <c:cat>
            <c:strRef>
              <c:f>Sheet1!$A$2:$A$19</c:f>
              <c:strCache>
                <c:ptCount val="18"/>
                <c:pt idx="0">
                  <c:v>Aged 17 years</c:v>
                </c:pt>
                <c:pt idx="1">
                  <c:v>Aged 16 years</c:v>
                </c:pt>
                <c:pt idx="2">
                  <c:v>Aged 15 years</c:v>
                </c:pt>
                <c:pt idx="3">
                  <c:v>Aged 14 years</c:v>
                </c:pt>
                <c:pt idx="4">
                  <c:v>Aged 13 years</c:v>
                </c:pt>
                <c:pt idx="5">
                  <c:v>Aged 12 years</c:v>
                </c:pt>
                <c:pt idx="6">
                  <c:v>Aged 11 years</c:v>
                </c:pt>
                <c:pt idx="7">
                  <c:v>Aged 10 years</c:v>
                </c:pt>
                <c:pt idx="8">
                  <c:v>Aged 9 years</c:v>
                </c:pt>
                <c:pt idx="9">
                  <c:v>Aged 8 years</c:v>
                </c:pt>
                <c:pt idx="10">
                  <c:v>Aged 7 years</c:v>
                </c:pt>
                <c:pt idx="11">
                  <c:v>Aged 6 years</c:v>
                </c:pt>
                <c:pt idx="12">
                  <c:v>Aged 5 years</c:v>
                </c:pt>
                <c:pt idx="13">
                  <c:v>Aged 4 years</c:v>
                </c:pt>
                <c:pt idx="14">
                  <c:v>Aged 3 years</c:v>
                </c:pt>
                <c:pt idx="15">
                  <c:v>Aged 2 years</c:v>
                </c:pt>
                <c:pt idx="16">
                  <c:v>Aged 1 year</c:v>
                </c:pt>
                <c:pt idx="17">
                  <c:v>Aged under 1 year</c:v>
                </c:pt>
              </c:strCache>
            </c:strRef>
          </c:cat>
          <c:val>
            <c:numRef>
              <c:f>Sheet1!$B$2:$B$19</c:f>
              <c:numCache>
                <c:formatCode>General</c:formatCode>
                <c:ptCount val="18"/>
                <c:pt idx="0">
                  <c:v>3403</c:v>
                </c:pt>
                <c:pt idx="1">
                  <c:v>3365</c:v>
                </c:pt>
                <c:pt idx="2">
                  <c:v>3280</c:v>
                </c:pt>
                <c:pt idx="3">
                  <c:v>3380</c:v>
                </c:pt>
                <c:pt idx="4">
                  <c:v>3481</c:v>
                </c:pt>
                <c:pt idx="5">
                  <c:v>3447</c:v>
                </c:pt>
                <c:pt idx="6">
                  <c:v>3613</c:v>
                </c:pt>
                <c:pt idx="7">
                  <c:v>3474</c:v>
                </c:pt>
                <c:pt idx="8">
                  <c:v>3626</c:v>
                </c:pt>
                <c:pt idx="9">
                  <c:v>3618</c:v>
                </c:pt>
                <c:pt idx="10">
                  <c:v>3480</c:v>
                </c:pt>
                <c:pt idx="11">
                  <c:v>3431</c:v>
                </c:pt>
                <c:pt idx="12">
                  <c:v>3503</c:v>
                </c:pt>
                <c:pt idx="13">
                  <c:v>3855</c:v>
                </c:pt>
                <c:pt idx="14">
                  <c:v>3683</c:v>
                </c:pt>
                <c:pt idx="15">
                  <c:v>3702</c:v>
                </c:pt>
                <c:pt idx="16">
                  <c:v>3880</c:v>
                </c:pt>
                <c:pt idx="17">
                  <c:v>3970</c:v>
                </c:pt>
              </c:numCache>
            </c:numRef>
          </c:val>
          <c:extLst>
            <c:ext xmlns:c16="http://schemas.microsoft.com/office/drawing/2014/chart" uri="{C3380CC4-5D6E-409C-BE32-E72D297353CC}">
              <c16:uniqueId val="{00000000-00D4-4D7A-B5C9-5FF7C638C139}"/>
            </c:ext>
          </c:extLst>
        </c:ser>
        <c:ser>
          <c:idx val="1"/>
          <c:order val="1"/>
          <c:tx>
            <c:strRef>
              <c:f>Sheet1!$C$1</c:f>
              <c:strCache>
                <c:ptCount val="1"/>
                <c:pt idx="0">
                  <c:v>2011</c:v>
                </c:pt>
              </c:strCache>
            </c:strRef>
          </c:tx>
          <c:spPr>
            <a:solidFill>
              <a:srgbClr val="003366"/>
            </a:solidFill>
            <a:ln>
              <a:noFill/>
            </a:ln>
            <a:effectLst/>
          </c:spPr>
          <c:invertIfNegative val="0"/>
          <c:cat>
            <c:strRef>
              <c:f>Sheet1!$A$2:$A$19</c:f>
              <c:strCache>
                <c:ptCount val="18"/>
                <c:pt idx="0">
                  <c:v>Aged 17 years</c:v>
                </c:pt>
                <c:pt idx="1">
                  <c:v>Aged 16 years</c:v>
                </c:pt>
                <c:pt idx="2">
                  <c:v>Aged 15 years</c:v>
                </c:pt>
                <c:pt idx="3">
                  <c:v>Aged 14 years</c:v>
                </c:pt>
                <c:pt idx="4">
                  <c:v>Aged 13 years</c:v>
                </c:pt>
                <c:pt idx="5">
                  <c:v>Aged 12 years</c:v>
                </c:pt>
                <c:pt idx="6">
                  <c:v>Aged 11 years</c:v>
                </c:pt>
                <c:pt idx="7">
                  <c:v>Aged 10 years</c:v>
                </c:pt>
                <c:pt idx="8">
                  <c:v>Aged 9 years</c:v>
                </c:pt>
                <c:pt idx="9">
                  <c:v>Aged 8 years</c:v>
                </c:pt>
                <c:pt idx="10">
                  <c:v>Aged 7 years</c:v>
                </c:pt>
                <c:pt idx="11">
                  <c:v>Aged 6 years</c:v>
                </c:pt>
                <c:pt idx="12">
                  <c:v>Aged 5 years</c:v>
                </c:pt>
                <c:pt idx="13">
                  <c:v>Aged 4 years</c:v>
                </c:pt>
                <c:pt idx="14">
                  <c:v>Aged 3 years</c:v>
                </c:pt>
                <c:pt idx="15">
                  <c:v>Aged 2 years</c:v>
                </c:pt>
                <c:pt idx="16">
                  <c:v>Aged 1 year</c:v>
                </c:pt>
                <c:pt idx="17">
                  <c:v>Aged under 1 year</c:v>
                </c:pt>
              </c:strCache>
            </c:strRef>
          </c:cat>
          <c:val>
            <c:numRef>
              <c:f>Sheet1!$C$2:$C$19</c:f>
              <c:numCache>
                <c:formatCode>#,##0</c:formatCode>
                <c:ptCount val="18"/>
                <c:pt idx="0">
                  <c:v>2477</c:v>
                </c:pt>
                <c:pt idx="1">
                  <c:v>2476</c:v>
                </c:pt>
                <c:pt idx="2">
                  <c:v>2660</c:v>
                </c:pt>
                <c:pt idx="3">
                  <c:v>2642</c:v>
                </c:pt>
                <c:pt idx="4">
                  <c:v>2611</c:v>
                </c:pt>
                <c:pt idx="5">
                  <c:v>2610</c:v>
                </c:pt>
                <c:pt idx="6">
                  <c:v>2568</c:v>
                </c:pt>
                <c:pt idx="7">
                  <c:v>2771</c:v>
                </c:pt>
                <c:pt idx="8">
                  <c:v>2886</c:v>
                </c:pt>
                <c:pt idx="9">
                  <c:v>2948</c:v>
                </c:pt>
                <c:pt idx="10">
                  <c:v>3192</c:v>
                </c:pt>
                <c:pt idx="11">
                  <c:v>3099</c:v>
                </c:pt>
                <c:pt idx="12">
                  <c:v>3406</c:v>
                </c:pt>
                <c:pt idx="13">
                  <c:v>3458</c:v>
                </c:pt>
                <c:pt idx="14">
                  <c:v>3564</c:v>
                </c:pt>
                <c:pt idx="15">
                  <c:v>3706</c:v>
                </c:pt>
                <c:pt idx="16">
                  <c:v>3957</c:v>
                </c:pt>
                <c:pt idx="17">
                  <c:v>4065</c:v>
                </c:pt>
              </c:numCache>
            </c:numRef>
          </c:val>
          <c:extLst>
            <c:ext xmlns:c16="http://schemas.microsoft.com/office/drawing/2014/chart" uri="{C3380CC4-5D6E-409C-BE32-E72D297353CC}">
              <c16:uniqueId val="{00000001-00D4-4D7A-B5C9-5FF7C638C139}"/>
            </c:ext>
          </c:extLst>
        </c:ser>
        <c:dLbls>
          <c:showLegendKey val="0"/>
          <c:showVal val="0"/>
          <c:showCatName val="0"/>
          <c:showSerName val="0"/>
          <c:showPercent val="0"/>
          <c:showBubbleSize val="0"/>
        </c:dLbls>
        <c:gapWidth val="75"/>
        <c:axId val="154132095"/>
        <c:axId val="154129599"/>
      </c:barChart>
      <c:catAx>
        <c:axId val="154132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4129599"/>
        <c:crosses val="autoZero"/>
        <c:auto val="1"/>
        <c:lblAlgn val="ctr"/>
        <c:lblOffset val="100"/>
        <c:noMultiLvlLbl val="0"/>
      </c:catAx>
      <c:valAx>
        <c:axId val="1541295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4132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5 Year Age Groups, 2011 to 2021, % rise and 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40"/>
        <c:axId val="917132847"/>
        <c:axId val="917137423"/>
      </c:barChart>
      <c:catAx>
        <c:axId val="917132847"/>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17137423"/>
        <c:crosses val="autoZero"/>
        <c:auto val="0"/>
        <c:lblAlgn val="ctr"/>
        <c:lblOffset val="100"/>
        <c:noMultiLvlLbl val="0"/>
      </c:catAx>
      <c:valAx>
        <c:axId val="91713742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1713284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solidFill>
                  <a:schemeClr val="tx1"/>
                </a:solidFill>
              </a:rPr>
              <a:t>Older People</a:t>
            </a:r>
            <a:r>
              <a:rPr lang="en-GB" baseline="0">
                <a:solidFill>
                  <a:schemeClr val="tx1"/>
                </a:solidFill>
              </a:rPr>
              <a:t> Aged 65+ by year of age, 2011 and 2021</a:t>
            </a:r>
            <a:endParaRPr lang="en-GB">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Data!$B$11</c:f>
              <c:strCache>
                <c:ptCount val="1"/>
                <c:pt idx="0">
                  <c:v>2021</c:v>
                </c:pt>
              </c:strCache>
            </c:strRef>
          </c:tx>
          <c:spPr>
            <a:solidFill>
              <a:srgbClr val="BBD034"/>
            </a:solidFill>
            <a:ln>
              <a:noFill/>
            </a:ln>
            <a:effectLst/>
          </c:spPr>
          <c:invertIfNegative val="0"/>
          <c:cat>
            <c:strRef>
              <c:f>Data!$A$12:$A$47</c:f>
              <c:strCache>
                <c:ptCount val="36"/>
                <c:pt idx="0">
                  <c:v>Aged 65 years</c:v>
                </c:pt>
                <c:pt idx="1">
                  <c:v>Aged 66 years</c:v>
                </c:pt>
                <c:pt idx="2">
                  <c:v>Aged 67 years</c:v>
                </c:pt>
                <c:pt idx="3">
                  <c:v>Aged 68 years</c:v>
                </c:pt>
                <c:pt idx="4">
                  <c:v>Aged 69 years</c:v>
                </c:pt>
                <c:pt idx="5">
                  <c:v>Aged 70 years</c:v>
                </c:pt>
                <c:pt idx="6">
                  <c:v>Aged 71 years</c:v>
                </c:pt>
                <c:pt idx="7">
                  <c:v>Aged 72 years</c:v>
                </c:pt>
                <c:pt idx="8">
                  <c:v>Aged 73 years</c:v>
                </c:pt>
                <c:pt idx="9">
                  <c:v>Aged 74 years</c:v>
                </c:pt>
                <c:pt idx="10">
                  <c:v>Aged 75 years</c:v>
                </c:pt>
                <c:pt idx="11">
                  <c:v>Aged 76 years</c:v>
                </c:pt>
                <c:pt idx="12">
                  <c:v>Aged 77 years</c:v>
                </c:pt>
                <c:pt idx="13">
                  <c:v>Aged 78 years</c:v>
                </c:pt>
                <c:pt idx="14">
                  <c:v>Aged 79 years</c:v>
                </c:pt>
                <c:pt idx="15">
                  <c:v>Aged 80 years</c:v>
                </c:pt>
                <c:pt idx="16">
                  <c:v>Aged 81 years</c:v>
                </c:pt>
                <c:pt idx="17">
                  <c:v>Aged 82 years</c:v>
                </c:pt>
                <c:pt idx="18">
                  <c:v>Aged 83 years</c:v>
                </c:pt>
                <c:pt idx="19">
                  <c:v>Aged 84 years</c:v>
                </c:pt>
                <c:pt idx="20">
                  <c:v>Aged 85 years</c:v>
                </c:pt>
                <c:pt idx="21">
                  <c:v>Aged 86 years</c:v>
                </c:pt>
                <c:pt idx="22">
                  <c:v>Aged 87 years</c:v>
                </c:pt>
                <c:pt idx="23">
                  <c:v>Aged 88 years</c:v>
                </c:pt>
                <c:pt idx="24">
                  <c:v>Aged 89 years</c:v>
                </c:pt>
                <c:pt idx="25">
                  <c:v>Aged 90 years</c:v>
                </c:pt>
                <c:pt idx="26">
                  <c:v>Aged 91 years</c:v>
                </c:pt>
                <c:pt idx="27">
                  <c:v>Aged 92 years</c:v>
                </c:pt>
                <c:pt idx="28">
                  <c:v>Aged 93 years</c:v>
                </c:pt>
                <c:pt idx="29">
                  <c:v>Aged 94 years</c:v>
                </c:pt>
                <c:pt idx="30">
                  <c:v>Aged 95 years</c:v>
                </c:pt>
                <c:pt idx="31">
                  <c:v>Aged 96 years</c:v>
                </c:pt>
                <c:pt idx="32">
                  <c:v>Aged 97 years</c:v>
                </c:pt>
                <c:pt idx="33">
                  <c:v>Aged 98 years</c:v>
                </c:pt>
                <c:pt idx="34">
                  <c:v>Aged 99 years</c:v>
                </c:pt>
                <c:pt idx="35">
                  <c:v>Aged 100 years and over</c:v>
                </c:pt>
              </c:strCache>
            </c:strRef>
          </c:cat>
          <c:val>
            <c:numRef>
              <c:f>Data!$B$12:$B$47</c:f>
              <c:numCache>
                <c:formatCode>#,##0</c:formatCode>
                <c:ptCount val="36"/>
                <c:pt idx="0">
                  <c:v>1383</c:v>
                </c:pt>
                <c:pt idx="1">
                  <c:v>1294</c:v>
                </c:pt>
                <c:pt idx="2">
                  <c:v>1118</c:v>
                </c:pt>
                <c:pt idx="3">
                  <c:v>1188</c:v>
                </c:pt>
                <c:pt idx="4">
                  <c:v>1062</c:v>
                </c:pt>
                <c:pt idx="5">
                  <c:v>1039</c:v>
                </c:pt>
                <c:pt idx="6">
                  <c:v>884</c:v>
                </c:pt>
                <c:pt idx="7">
                  <c:v>851</c:v>
                </c:pt>
                <c:pt idx="8">
                  <c:v>782</c:v>
                </c:pt>
                <c:pt idx="9">
                  <c:v>778</c:v>
                </c:pt>
                <c:pt idx="10">
                  <c:v>650</c:v>
                </c:pt>
                <c:pt idx="11">
                  <c:v>583</c:v>
                </c:pt>
                <c:pt idx="12">
                  <c:v>535</c:v>
                </c:pt>
                <c:pt idx="13">
                  <c:v>545</c:v>
                </c:pt>
                <c:pt idx="14">
                  <c:v>484</c:v>
                </c:pt>
                <c:pt idx="15">
                  <c:v>516</c:v>
                </c:pt>
                <c:pt idx="16">
                  <c:v>490</c:v>
                </c:pt>
                <c:pt idx="17">
                  <c:v>417</c:v>
                </c:pt>
                <c:pt idx="18">
                  <c:v>421</c:v>
                </c:pt>
                <c:pt idx="19">
                  <c:v>383</c:v>
                </c:pt>
                <c:pt idx="20">
                  <c:v>335</c:v>
                </c:pt>
                <c:pt idx="21">
                  <c:v>298</c:v>
                </c:pt>
                <c:pt idx="22">
                  <c:v>260</c:v>
                </c:pt>
                <c:pt idx="23">
                  <c:v>230</c:v>
                </c:pt>
                <c:pt idx="24">
                  <c:v>193</c:v>
                </c:pt>
                <c:pt idx="25">
                  <c:v>189</c:v>
                </c:pt>
                <c:pt idx="26">
                  <c:v>146</c:v>
                </c:pt>
                <c:pt idx="27">
                  <c:v>103</c:v>
                </c:pt>
                <c:pt idx="28">
                  <c:v>91</c:v>
                </c:pt>
                <c:pt idx="29">
                  <c:v>60</c:v>
                </c:pt>
                <c:pt idx="30">
                  <c:v>48</c:v>
                </c:pt>
                <c:pt idx="31">
                  <c:v>41</c:v>
                </c:pt>
                <c:pt idx="32">
                  <c:v>32</c:v>
                </c:pt>
                <c:pt idx="33">
                  <c:v>13</c:v>
                </c:pt>
                <c:pt idx="34">
                  <c:v>10</c:v>
                </c:pt>
                <c:pt idx="35">
                  <c:v>19</c:v>
                </c:pt>
              </c:numCache>
            </c:numRef>
          </c:val>
          <c:extLst>
            <c:ext xmlns:c16="http://schemas.microsoft.com/office/drawing/2014/chart" uri="{C3380CC4-5D6E-409C-BE32-E72D297353CC}">
              <c16:uniqueId val="{00000000-DE38-4263-AA3F-53F5ED7E8248}"/>
            </c:ext>
          </c:extLst>
        </c:ser>
        <c:ser>
          <c:idx val="1"/>
          <c:order val="1"/>
          <c:tx>
            <c:strRef>
              <c:f>Data!$C$11</c:f>
              <c:strCache>
                <c:ptCount val="1"/>
                <c:pt idx="0">
                  <c:v>2011</c:v>
                </c:pt>
              </c:strCache>
            </c:strRef>
          </c:tx>
          <c:spPr>
            <a:solidFill>
              <a:srgbClr val="003366"/>
            </a:solidFill>
            <a:ln>
              <a:noFill/>
            </a:ln>
            <a:effectLst/>
          </c:spPr>
          <c:invertIfNegative val="0"/>
          <c:cat>
            <c:strRef>
              <c:f>Data!$A$12:$A$47</c:f>
              <c:strCache>
                <c:ptCount val="36"/>
                <c:pt idx="0">
                  <c:v>Aged 65 years</c:v>
                </c:pt>
                <c:pt idx="1">
                  <c:v>Aged 66 years</c:v>
                </c:pt>
                <c:pt idx="2">
                  <c:v>Aged 67 years</c:v>
                </c:pt>
                <c:pt idx="3">
                  <c:v>Aged 68 years</c:v>
                </c:pt>
                <c:pt idx="4">
                  <c:v>Aged 69 years</c:v>
                </c:pt>
                <c:pt idx="5">
                  <c:v>Aged 70 years</c:v>
                </c:pt>
                <c:pt idx="6">
                  <c:v>Aged 71 years</c:v>
                </c:pt>
                <c:pt idx="7">
                  <c:v>Aged 72 years</c:v>
                </c:pt>
                <c:pt idx="8">
                  <c:v>Aged 73 years</c:v>
                </c:pt>
                <c:pt idx="9">
                  <c:v>Aged 74 years</c:v>
                </c:pt>
                <c:pt idx="10">
                  <c:v>Aged 75 years</c:v>
                </c:pt>
                <c:pt idx="11">
                  <c:v>Aged 76 years</c:v>
                </c:pt>
                <c:pt idx="12">
                  <c:v>Aged 77 years</c:v>
                </c:pt>
                <c:pt idx="13">
                  <c:v>Aged 78 years</c:v>
                </c:pt>
                <c:pt idx="14">
                  <c:v>Aged 79 years</c:v>
                </c:pt>
                <c:pt idx="15">
                  <c:v>Aged 80 years</c:v>
                </c:pt>
                <c:pt idx="16">
                  <c:v>Aged 81 years</c:v>
                </c:pt>
                <c:pt idx="17">
                  <c:v>Aged 82 years</c:v>
                </c:pt>
                <c:pt idx="18">
                  <c:v>Aged 83 years</c:v>
                </c:pt>
                <c:pt idx="19">
                  <c:v>Aged 84 years</c:v>
                </c:pt>
                <c:pt idx="20">
                  <c:v>Aged 85 years</c:v>
                </c:pt>
                <c:pt idx="21">
                  <c:v>Aged 86 years</c:v>
                </c:pt>
                <c:pt idx="22">
                  <c:v>Aged 87 years</c:v>
                </c:pt>
                <c:pt idx="23">
                  <c:v>Aged 88 years</c:v>
                </c:pt>
                <c:pt idx="24">
                  <c:v>Aged 89 years</c:v>
                </c:pt>
                <c:pt idx="25">
                  <c:v>Aged 90 years</c:v>
                </c:pt>
                <c:pt idx="26">
                  <c:v>Aged 91 years</c:v>
                </c:pt>
                <c:pt idx="27">
                  <c:v>Aged 92 years</c:v>
                </c:pt>
                <c:pt idx="28">
                  <c:v>Aged 93 years</c:v>
                </c:pt>
                <c:pt idx="29">
                  <c:v>Aged 94 years</c:v>
                </c:pt>
                <c:pt idx="30">
                  <c:v>Aged 95 years</c:v>
                </c:pt>
                <c:pt idx="31">
                  <c:v>Aged 96 years</c:v>
                </c:pt>
                <c:pt idx="32">
                  <c:v>Aged 97 years</c:v>
                </c:pt>
                <c:pt idx="33">
                  <c:v>Aged 98 years</c:v>
                </c:pt>
                <c:pt idx="34">
                  <c:v>Aged 99 years</c:v>
                </c:pt>
                <c:pt idx="35">
                  <c:v>Aged 100 years and over</c:v>
                </c:pt>
              </c:strCache>
            </c:strRef>
          </c:cat>
          <c:val>
            <c:numRef>
              <c:f>Data!$C$12:$C$47</c:f>
              <c:numCache>
                <c:formatCode>#,##0</c:formatCode>
                <c:ptCount val="36"/>
                <c:pt idx="0">
                  <c:v>893</c:v>
                </c:pt>
                <c:pt idx="1">
                  <c:v>862</c:v>
                </c:pt>
                <c:pt idx="2">
                  <c:v>815</c:v>
                </c:pt>
                <c:pt idx="3">
                  <c:v>805</c:v>
                </c:pt>
                <c:pt idx="4">
                  <c:v>765</c:v>
                </c:pt>
                <c:pt idx="5">
                  <c:v>869</c:v>
                </c:pt>
                <c:pt idx="6">
                  <c:v>832</c:v>
                </c:pt>
                <c:pt idx="7">
                  <c:v>764</c:v>
                </c:pt>
                <c:pt idx="8">
                  <c:v>785</c:v>
                </c:pt>
                <c:pt idx="9">
                  <c:v>779</c:v>
                </c:pt>
                <c:pt idx="10">
                  <c:v>708</c:v>
                </c:pt>
                <c:pt idx="11">
                  <c:v>667</c:v>
                </c:pt>
                <c:pt idx="12">
                  <c:v>642</c:v>
                </c:pt>
                <c:pt idx="13">
                  <c:v>621</c:v>
                </c:pt>
                <c:pt idx="14">
                  <c:v>566</c:v>
                </c:pt>
                <c:pt idx="15">
                  <c:v>619</c:v>
                </c:pt>
                <c:pt idx="16">
                  <c:v>528</c:v>
                </c:pt>
                <c:pt idx="17">
                  <c:v>446</c:v>
                </c:pt>
                <c:pt idx="18">
                  <c:v>440</c:v>
                </c:pt>
                <c:pt idx="19">
                  <c:v>374</c:v>
                </c:pt>
                <c:pt idx="20">
                  <c:v>316</c:v>
                </c:pt>
                <c:pt idx="21">
                  <c:v>289</c:v>
                </c:pt>
                <c:pt idx="22">
                  <c:v>251</c:v>
                </c:pt>
                <c:pt idx="23">
                  <c:v>215</c:v>
                </c:pt>
                <c:pt idx="24">
                  <c:v>185</c:v>
                </c:pt>
                <c:pt idx="25">
                  <c:v>164</c:v>
                </c:pt>
                <c:pt idx="26">
                  <c:v>115</c:v>
                </c:pt>
                <c:pt idx="27">
                  <c:v>46</c:v>
                </c:pt>
                <c:pt idx="28">
                  <c:v>55</c:v>
                </c:pt>
                <c:pt idx="29">
                  <c:v>39</c:v>
                </c:pt>
                <c:pt idx="30">
                  <c:v>30</c:v>
                </c:pt>
                <c:pt idx="31">
                  <c:v>24</c:v>
                </c:pt>
                <c:pt idx="32">
                  <c:v>28</c:v>
                </c:pt>
                <c:pt idx="33">
                  <c:v>8</c:v>
                </c:pt>
                <c:pt idx="34">
                  <c:v>7</c:v>
                </c:pt>
                <c:pt idx="35">
                  <c:v>18</c:v>
                </c:pt>
              </c:numCache>
            </c:numRef>
          </c:val>
          <c:extLst>
            <c:ext xmlns:c16="http://schemas.microsoft.com/office/drawing/2014/chart" uri="{C3380CC4-5D6E-409C-BE32-E72D297353CC}">
              <c16:uniqueId val="{00000001-DE38-4263-AA3F-53F5ED7E8248}"/>
            </c:ext>
          </c:extLst>
        </c:ser>
        <c:dLbls>
          <c:showLegendKey val="0"/>
          <c:showVal val="0"/>
          <c:showCatName val="0"/>
          <c:showSerName val="0"/>
          <c:showPercent val="0"/>
          <c:showBubbleSize val="0"/>
        </c:dLbls>
        <c:gapWidth val="100"/>
        <c:axId val="2061873728"/>
        <c:axId val="2061862080"/>
      </c:barChart>
      <c:catAx>
        <c:axId val="206187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61862080"/>
        <c:crosses val="autoZero"/>
        <c:auto val="1"/>
        <c:lblAlgn val="ctr"/>
        <c:lblOffset val="100"/>
        <c:noMultiLvlLbl val="0"/>
      </c:catAx>
      <c:valAx>
        <c:axId val="20618620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6187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5 Year Age Groups, 2011 to 2021, % rise and 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40"/>
        <c:axId val="917132847"/>
        <c:axId val="917137423"/>
      </c:barChart>
      <c:catAx>
        <c:axId val="917132847"/>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17137423"/>
        <c:crosses val="autoZero"/>
        <c:auto val="0"/>
        <c:lblAlgn val="ctr"/>
        <c:lblOffset val="100"/>
        <c:noMultiLvlLbl val="0"/>
      </c:catAx>
      <c:valAx>
        <c:axId val="91713742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1713284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Proportion of residents by sex, 2011 Census, 2021 Census and Mid Year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Sex!$A$5</c:f>
              <c:strCache>
                <c:ptCount val="1"/>
                <c:pt idx="0">
                  <c:v>Male</c:v>
                </c:pt>
              </c:strCache>
            </c:strRef>
          </c:tx>
          <c:spPr>
            <a:solidFill>
              <a:srgbClr val="BBD03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Sex!$B$4:$D$4</c:f>
              <c:strCache>
                <c:ptCount val="3"/>
                <c:pt idx="0">
                  <c:v>2011 Census</c:v>
                </c:pt>
                <c:pt idx="1">
                  <c:v>2021 Census </c:v>
                </c:pt>
                <c:pt idx="2">
                  <c:v>2020 MYE</c:v>
                </c:pt>
              </c:strCache>
            </c:strRef>
          </c:cat>
          <c:val>
            <c:numRef>
              <c:f>Sex!$B$5:$D$5</c:f>
              <c:numCache>
                <c:formatCode>0.0%</c:formatCode>
                <c:ptCount val="3"/>
                <c:pt idx="0">
                  <c:v>0.51500000000000001</c:v>
                </c:pt>
                <c:pt idx="1">
                  <c:v>0.50209474701901391</c:v>
                </c:pt>
                <c:pt idx="2">
                  <c:v>0.52578102172190777</c:v>
                </c:pt>
              </c:numCache>
            </c:numRef>
          </c:val>
          <c:extLst>
            <c:ext xmlns:c16="http://schemas.microsoft.com/office/drawing/2014/chart" uri="{C3380CC4-5D6E-409C-BE32-E72D297353CC}">
              <c16:uniqueId val="{00000000-0167-44B6-B69A-35ADDE0A2BE3}"/>
            </c:ext>
          </c:extLst>
        </c:ser>
        <c:ser>
          <c:idx val="1"/>
          <c:order val="1"/>
          <c:tx>
            <c:strRef>
              <c:f>Sex!$A$6</c:f>
              <c:strCache>
                <c:ptCount val="1"/>
                <c:pt idx="0">
                  <c:v>Female</c:v>
                </c:pt>
              </c:strCache>
            </c:strRef>
          </c:tx>
          <c:spPr>
            <a:solidFill>
              <a:srgbClr val="5F718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Sex!$B$4:$D$4</c:f>
              <c:strCache>
                <c:ptCount val="3"/>
                <c:pt idx="0">
                  <c:v>2011 Census</c:v>
                </c:pt>
                <c:pt idx="1">
                  <c:v>2021 Census </c:v>
                </c:pt>
                <c:pt idx="2">
                  <c:v>2020 MYE</c:v>
                </c:pt>
              </c:strCache>
            </c:strRef>
          </c:cat>
          <c:val>
            <c:numRef>
              <c:f>Sex!$B$6:$D$6</c:f>
              <c:numCache>
                <c:formatCode>0.0%</c:formatCode>
                <c:ptCount val="3"/>
                <c:pt idx="0">
                  <c:v>0.48499999999999999</c:v>
                </c:pt>
                <c:pt idx="1">
                  <c:v>0.49790525298098615</c:v>
                </c:pt>
                <c:pt idx="2">
                  <c:v>0.47421897827809223</c:v>
                </c:pt>
              </c:numCache>
            </c:numRef>
          </c:val>
          <c:extLst>
            <c:ext xmlns:c16="http://schemas.microsoft.com/office/drawing/2014/chart" uri="{C3380CC4-5D6E-409C-BE32-E72D297353CC}">
              <c16:uniqueId val="{00000001-0167-44B6-B69A-35ADDE0A2BE3}"/>
            </c:ext>
          </c:extLst>
        </c:ser>
        <c:dLbls>
          <c:showLegendKey val="0"/>
          <c:showVal val="0"/>
          <c:showCatName val="0"/>
          <c:showSerName val="0"/>
          <c:showPercent val="0"/>
          <c:showBubbleSize val="0"/>
        </c:dLbls>
        <c:gapWidth val="125"/>
        <c:axId val="1066626832"/>
        <c:axId val="1066615184"/>
      </c:barChart>
      <c:catAx>
        <c:axId val="106662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66615184"/>
        <c:crosses val="autoZero"/>
        <c:auto val="1"/>
        <c:lblAlgn val="ctr"/>
        <c:lblOffset val="100"/>
        <c:noMultiLvlLbl val="0"/>
      </c:catAx>
      <c:valAx>
        <c:axId val="1066615184"/>
        <c:scaling>
          <c:orientation val="minMax"/>
          <c:max val="0.60000000000000009"/>
          <c:min val="0.4"/>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66626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a:extLst xmlns:a="http://schemas.openxmlformats.org/drawingml/2006/main">
            <a:ext uri="{FF2B5EF4-FFF2-40B4-BE49-F238E27FC236}">
              <a16:creationId xmlns:a16="http://schemas.microsoft.com/office/drawing/2014/main" id="{D6A1438C-B4C7-0619-1D42-BD2C8DDBAC1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188450" cy="46990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7454A-DEB4-481D-8DBE-44354C2F92CB}"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282D3-23FA-4A7A-9B4B-24FD9830A2DF}" type="slidenum">
              <a:rPr lang="en-GB" smtClean="0"/>
              <a:t>‹#›</a:t>
            </a:fld>
            <a:endParaRPr lang="en-GB"/>
          </a:p>
        </p:txBody>
      </p:sp>
    </p:spTree>
    <p:extLst>
      <p:ext uri="{BB962C8B-B14F-4D97-AF65-F5344CB8AC3E}">
        <p14:creationId xmlns:p14="http://schemas.microsoft.com/office/powerpoint/2010/main" val="27365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0282D3-23FA-4A7A-9B4B-24FD9830A2DF}" type="slidenum">
              <a:rPr lang="en-GB" smtClean="0"/>
              <a:t>2</a:t>
            </a:fld>
            <a:endParaRPr lang="en-GB"/>
          </a:p>
        </p:txBody>
      </p:sp>
    </p:spTree>
    <p:extLst>
      <p:ext uri="{BB962C8B-B14F-4D97-AF65-F5344CB8AC3E}">
        <p14:creationId xmlns:p14="http://schemas.microsoft.com/office/powerpoint/2010/main" val="83679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0282D3-23FA-4A7A-9B4B-24FD9830A2DF}" type="slidenum">
              <a:rPr lang="en-GB" smtClean="0"/>
              <a:t>3</a:t>
            </a:fld>
            <a:endParaRPr lang="en-GB"/>
          </a:p>
        </p:txBody>
      </p:sp>
    </p:spTree>
    <p:extLst>
      <p:ext uri="{BB962C8B-B14F-4D97-AF65-F5344CB8AC3E}">
        <p14:creationId xmlns:p14="http://schemas.microsoft.com/office/powerpoint/2010/main" val="58587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0282D3-23FA-4A7A-9B4B-24FD9830A2DF}" type="slidenum">
              <a:rPr lang="en-GB" smtClean="0"/>
              <a:t>4</a:t>
            </a:fld>
            <a:endParaRPr lang="en-GB"/>
          </a:p>
        </p:txBody>
      </p:sp>
    </p:spTree>
    <p:extLst>
      <p:ext uri="{BB962C8B-B14F-4D97-AF65-F5344CB8AC3E}">
        <p14:creationId xmlns:p14="http://schemas.microsoft.com/office/powerpoint/2010/main" val="167189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E1075D38-B8A8-4035-928C-FF6E5D7AD8D8}"/>
              </a:ext>
            </a:extLst>
          </p:cNvPr>
          <p:cNvSpPr txBox="1"/>
          <p:nvPr userDrawn="1"/>
        </p:nvSpPr>
        <p:spPr>
          <a:xfrm rot="20536238">
            <a:off x="1982992" y="2455769"/>
            <a:ext cx="8692195" cy="1446550"/>
          </a:xfrm>
          <a:prstGeom prst="rect">
            <a:avLst/>
          </a:prstGeom>
          <a:noFill/>
        </p:spPr>
        <p:txBody>
          <a:bodyPr wrap="square" rtlCol="0">
            <a:spAutoFit/>
          </a:bodyPr>
          <a:lstStyle/>
          <a:p>
            <a:endParaRPr lang="en-GB" sz="4400">
              <a:solidFill>
                <a:schemeClr val="bg2"/>
              </a:solidFill>
            </a:endParaRPr>
          </a:p>
          <a:p>
            <a:r>
              <a:rPr lang="en-GB" sz="4400">
                <a:solidFill>
                  <a:schemeClr val="bg2"/>
                </a:solidFill>
              </a:rPr>
              <a:t> </a:t>
            </a:r>
          </a:p>
        </p:txBody>
      </p:sp>
    </p:spTree>
    <p:extLst>
      <p:ext uri="{BB962C8B-B14F-4D97-AF65-F5344CB8AC3E}">
        <p14:creationId xmlns:p14="http://schemas.microsoft.com/office/powerpoint/2010/main" val="186031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2582587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9694001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86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59860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0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7329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8597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20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19919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017519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9456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36451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1B372-8C36-4975-89E3-9FF20E73CD1C}" type="datetime1">
              <a:rPr lang="en-GB" smtClean="0"/>
              <a:t>16/03/2023</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DEF09-DC59-41CD-BC64-BD78B82BF172}" type="slidenum">
              <a:rPr lang="en-GB" smtClean="0"/>
              <a:t>‹#›</a:t>
            </a:fld>
            <a:endParaRPr lang="en-GB"/>
          </a:p>
        </p:txBody>
      </p:sp>
    </p:spTree>
    <p:extLst>
      <p:ext uri="{BB962C8B-B14F-4D97-AF65-F5344CB8AC3E}">
        <p14:creationId xmlns:p14="http://schemas.microsoft.com/office/powerpoint/2010/main" val="23818482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50" r:id="rId12"/>
    <p:sldLayoutId id="2147483652" r:id="rId13"/>
    <p:sldLayoutId id="2147483654" r:id="rId14"/>
  </p:sldLayoutIdLst>
  <p:hf sldNum="0" hdr="0" ftr="0" dt="0"/>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ons.gov.uk/cens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4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61.xml"/><Relationship Id="rId5" Type="http://schemas.openxmlformats.org/officeDocument/2006/relationships/slide" Target="slide23.xml"/><Relationship Id="rId10" Type="http://schemas.openxmlformats.org/officeDocument/2006/relationships/slide" Target="slide57.xml"/><Relationship Id="rId4" Type="http://schemas.openxmlformats.org/officeDocument/2006/relationships/slide" Target="slide5.xml"/><Relationship Id="rId9" Type="http://schemas.openxmlformats.org/officeDocument/2006/relationships/slide" Target="slide50.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normAutofit/>
          </a:bodyPr>
          <a:lstStyle/>
          <a:p>
            <a:r>
              <a:rPr lang="en-GB" dirty="0">
                <a:latin typeface="+mj-lt"/>
              </a:rPr>
              <a:t>2021 Census – Findings </a:t>
            </a:r>
            <a:br>
              <a:rPr lang="en-GB" dirty="0">
                <a:latin typeface="+mj-lt"/>
              </a:rPr>
            </a:br>
            <a:br>
              <a:rPr lang="en-GB" dirty="0">
                <a:latin typeface="+mj-lt"/>
              </a:rPr>
            </a:br>
            <a:endParaRPr lang="en-GB" dirty="0">
              <a:latin typeface="+mj-lt"/>
            </a:endParaRPr>
          </a:p>
        </p:txBody>
      </p:sp>
      <p:sp>
        <p:nvSpPr>
          <p:cNvPr id="3" name="Subtitle 2">
            <a:extLst>
              <a:ext uri="{FF2B5EF4-FFF2-40B4-BE49-F238E27FC236}">
                <a16:creationId xmlns:a16="http://schemas.microsoft.com/office/drawing/2014/main" id="{0163BE1E-29B4-418E-9F93-BE5DFF3D3E8D}"/>
              </a:ext>
            </a:extLst>
          </p:cNvPr>
          <p:cNvSpPr>
            <a:spLocks noGrp="1"/>
          </p:cNvSpPr>
          <p:nvPr>
            <p:ph type="subTitle" idx="1"/>
          </p:nvPr>
        </p:nvSpPr>
        <p:spPr>
          <a:xfrm>
            <a:off x="838201" y="3147237"/>
            <a:ext cx="7186126" cy="2588399"/>
          </a:xfrm>
        </p:spPr>
        <p:txBody>
          <a:bodyPr>
            <a:noAutofit/>
          </a:bodyPr>
          <a:lstStyle/>
          <a:p>
            <a:r>
              <a:rPr lang="en-GB" sz="2400" dirty="0">
                <a:latin typeface="+mj-lt"/>
              </a:rPr>
              <a:t>March 2023 </a:t>
            </a:r>
          </a:p>
          <a:p>
            <a:endParaRPr lang="en-GB" sz="2400" dirty="0">
              <a:latin typeface="+mj-lt"/>
            </a:endParaRPr>
          </a:p>
          <a:p>
            <a:r>
              <a:rPr lang="en-GB" sz="2400" dirty="0">
                <a:latin typeface="+mj-lt"/>
              </a:rPr>
              <a:t>Corporate Strategy and Improvement Team</a:t>
            </a:r>
          </a:p>
          <a:p>
            <a:endParaRPr lang="en-GB" sz="2400" dirty="0">
              <a:latin typeface="+mj-lt"/>
            </a:endParaRPr>
          </a:p>
          <a:p>
            <a:r>
              <a:rPr lang="en-GB" sz="2400" dirty="0">
                <a:latin typeface="+mj-lt"/>
              </a:rPr>
              <a:t>Find out more: </a:t>
            </a:r>
            <a:r>
              <a:rPr lang="en-US" sz="2400" dirty="0">
                <a:hlinkClick r:id="rId2"/>
              </a:rPr>
              <a:t>Census - Office for National Statistics (ons.gov.uk)</a:t>
            </a:r>
            <a:endParaRPr lang="en-GB" sz="2400" dirty="0">
              <a:latin typeface="+mj-lt"/>
            </a:endParaRPr>
          </a:p>
        </p:txBody>
      </p:sp>
    </p:spTree>
    <p:extLst>
      <p:ext uri="{BB962C8B-B14F-4D97-AF65-F5344CB8AC3E}">
        <p14:creationId xmlns:p14="http://schemas.microsoft.com/office/powerpoint/2010/main" val="274113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Age</a:t>
            </a:r>
          </a:p>
        </p:txBody>
      </p:sp>
      <p:sp>
        <p:nvSpPr>
          <p:cNvPr id="5" name="Content Placeholder 4">
            <a:extLst>
              <a:ext uri="{FF2B5EF4-FFF2-40B4-BE49-F238E27FC236}">
                <a16:creationId xmlns:a16="http://schemas.microsoft.com/office/drawing/2014/main" id="{5900707D-34A6-428B-AD04-A5B868498C14}"/>
              </a:ext>
            </a:extLst>
          </p:cNvPr>
          <p:cNvSpPr>
            <a:spLocks noGrp="1"/>
          </p:cNvSpPr>
          <p:nvPr>
            <p:ph sz="half" idx="1"/>
          </p:nvPr>
        </p:nvSpPr>
        <p:spPr>
          <a:xfrm>
            <a:off x="838200" y="1325563"/>
            <a:ext cx="5452533" cy="4480877"/>
          </a:xfrm>
        </p:spPr>
        <p:txBody>
          <a:bodyPr>
            <a:normAutofit/>
          </a:bodyPr>
          <a:lstStyle/>
          <a:p>
            <a:pPr algn="just">
              <a:lnSpc>
                <a:spcPct val="100000"/>
              </a:lnSpc>
              <a:spcBef>
                <a:spcPts val="600"/>
              </a:spcBef>
              <a:defRPr/>
            </a:pPr>
            <a:r>
              <a:rPr lang="en-GB" sz="1800" dirty="0">
                <a:effectLst/>
                <a:latin typeface="Raleway" pitchFamily="2" charset="0"/>
                <a:ea typeface="Calibri" panose="020F0502020204030204" pitchFamily="34" charset="0"/>
                <a:cs typeface="Arial" panose="020B0604020202020204" pitchFamily="34" charset="0"/>
              </a:rPr>
              <a:t>Between 2011 and 202</a:t>
            </a:r>
            <a:r>
              <a:rPr lang="en-GB" sz="1800" dirty="0">
                <a:latin typeface="Raleway" pitchFamily="2" charset="0"/>
                <a:ea typeface="Calibri" panose="020F0502020204030204" pitchFamily="34" charset="0"/>
              </a:rPr>
              <a:t>1, Tower Hamlets experienced an increase in the numbers of children, working aged people and older people, although some groups grew more quickly than others</a:t>
            </a:r>
            <a:endParaRPr lang="en-GB" sz="1800" dirty="0">
              <a:effectLst/>
              <a:latin typeface="Raleway" pitchFamily="2" charset="0"/>
              <a:ea typeface="Calibri" panose="020F0502020204030204" pitchFamily="34" charset="0"/>
              <a:cs typeface="Arial" panose="020B0604020202020204" pitchFamily="34" charset="0"/>
            </a:endParaRPr>
          </a:p>
          <a:p>
            <a:pPr algn="just">
              <a:lnSpc>
                <a:spcPct val="100000"/>
              </a:lnSpc>
              <a:spcBef>
                <a:spcPts val="600"/>
              </a:spcBef>
              <a:defRPr/>
            </a:pPr>
            <a:r>
              <a:rPr lang="en-GB" sz="1800" dirty="0">
                <a:effectLst/>
                <a:latin typeface="Raleway" pitchFamily="2" charset="0"/>
                <a:ea typeface="Calibri" panose="020F0502020204030204" pitchFamily="34" charset="0"/>
                <a:cs typeface="Arial" panose="020B0604020202020204" pitchFamily="34" charset="0"/>
              </a:rPr>
              <a:t>The largest proportionate rise is in the working age population (25% increase).</a:t>
            </a:r>
          </a:p>
          <a:p>
            <a:pPr algn="just">
              <a:lnSpc>
                <a:spcPct val="100000"/>
              </a:lnSpc>
              <a:spcBef>
                <a:spcPts val="600"/>
              </a:spcBef>
              <a:defRPr/>
            </a:pPr>
            <a:r>
              <a:rPr lang="en-GB" sz="1800" dirty="0">
                <a:effectLst/>
                <a:latin typeface="Raleway" pitchFamily="2" charset="0"/>
                <a:ea typeface="Calibri" panose="020F0502020204030204" pitchFamily="34" charset="0"/>
                <a:cs typeface="Arial" panose="020B0604020202020204" pitchFamily="34" charset="0"/>
              </a:rPr>
              <a:t>Children and young people represent a slightly smaller proportion of all residents than in 2011, despite a numerical increase of 10,500.. </a:t>
            </a:r>
          </a:p>
          <a:p>
            <a:pPr algn="just">
              <a:lnSpc>
                <a:spcPct val="100000"/>
              </a:lnSpc>
              <a:spcBef>
                <a:spcPts val="600"/>
              </a:spcBef>
              <a:defRPr/>
            </a:pPr>
            <a:r>
              <a:rPr lang="en-GB" sz="1800" dirty="0">
                <a:solidFill>
                  <a:schemeClr val="tx1"/>
                </a:solidFill>
                <a:latin typeface="Raleway" pitchFamily="2" charset="0"/>
              </a:rPr>
              <a:t>Overall, locally there has been a decline in the proportion of people aged 65+ compared to 2011. Tower Hamlets is the only local authority area in the country to have less than 6% of the population aged 65+ (5.6%).</a:t>
            </a:r>
            <a:endParaRPr lang="en-GB" dirty="0">
              <a:solidFill>
                <a:schemeClr val="tx1"/>
              </a:solidFill>
              <a:latin typeface="+mn-lt"/>
            </a:endParaRPr>
          </a:p>
        </p:txBody>
      </p:sp>
      <p:graphicFrame>
        <p:nvGraphicFramePr>
          <p:cNvPr id="12" name="Chart 11" descr="Chart illustrating population for children, working age and older people for 2021 compared with 2011 and the 2020 mid year estimate">
            <a:extLst>
              <a:ext uri="{FF2B5EF4-FFF2-40B4-BE49-F238E27FC236}">
                <a16:creationId xmlns:a16="http://schemas.microsoft.com/office/drawing/2014/main" id="{C5B78BAE-2702-4A63-B214-BDD18DFA3680}"/>
              </a:ext>
            </a:extLst>
          </p:cNvPr>
          <p:cNvGraphicFramePr/>
          <p:nvPr>
            <p:extLst>
              <p:ext uri="{D42A27DB-BD31-4B8C-83A1-F6EECF244321}">
                <p14:modId xmlns:p14="http://schemas.microsoft.com/office/powerpoint/2010/main" val="1352242818"/>
              </p:ext>
            </p:extLst>
          </p:nvPr>
        </p:nvGraphicFramePr>
        <p:xfrm>
          <a:off x="6499860" y="1325563"/>
          <a:ext cx="5181599" cy="4480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88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Age – five year breakdown</a:t>
            </a:r>
          </a:p>
        </p:txBody>
      </p:sp>
      <p:sp>
        <p:nvSpPr>
          <p:cNvPr id="5" name="Content Placeholder 4">
            <a:extLst>
              <a:ext uri="{FF2B5EF4-FFF2-40B4-BE49-F238E27FC236}">
                <a16:creationId xmlns:a16="http://schemas.microsoft.com/office/drawing/2014/main" id="{5900707D-34A6-428B-AD04-A5B868498C14}"/>
              </a:ext>
            </a:extLst>
          </p:cNvPr>
          <p:cNvSpPr>
            <a:spLocks noGrp="1"/>
          </p:cNvSpPr>
          <p:nvPr>
            <p:ph sz="half" idx="1"/>
          </p:nvPr>
        </p:nvSpPr>
        <p:spPr>
          <a:xfrm>
            <a:off x="838201" y="1244599"/>
            <a:ext cx="4229952" cy="4699000"/>
          </a:xfrm>
        </p:spPr>
        <p:txBody>
          <a:bodyPr>
            <a:normAutofit lnSpcReduction="10000"/>
          </a:bodyPr>
          <a:lstStyle/>
          <a:p>
            <a:pPr>
              <a:lnSpc>
                <a:spcPct val="100000"/>
              </a:lnSpc>
              <a:spcBef>
                <a:spcPts val="600"/>
              </a:spcBef>
              <a:defRPr/>
            </a:pPr>
            <a:r>
              <a:rPr lang="en-GB" sz="1800" dirty="0">
                <a:effectLst/>
                <a:latin typeface="Raleway" pitchFamily="2" charset="0"/>
                <a:ea typeface="Calibri" panose="020F0502020204030204" pitchFamily="34" charset="0"/>
                <a:cs typeface="Arial" panose="020B0604020202020204" pitchFamily="34" charset="0"/>
              </a:rPr>
              <a:t>Every five year age group increased in size between 2011 and 2021 except 75-79 year olds and 80-84 year olds.  </a:t>
            </a:r>
          </a:p>
          <a:p>
            <a:pPr>
              <a:lnSpc>
                <a:spcPct val="100000"/>
              </a:lnSpc>
              <a:spcBef>
                <a:spcPts val="600"/>
              </a:spcBef>
              <a:defRPr/>
            </a:pPr>
            <a:r>
              <a:rPr lang="en-GB" sz="1800" dirty="0">
                <a:effectLst/>
                <a:latin typeface="Raleway" pitchFamily="2" charset="0"/>
                <a:ea typeface="Calibri" panose="020F0502020204030204" pitchFamily="34" charset="0"/>
                <a:cs typeface="Arial" panose="020B0604020202020204" pitchFamily="34" charset="0"/>
              </a:rPr>
              <a:t>Conversely, the number of persons in their 60s has grown by 45% in this ten year period. </a:t>
            </a:r>
          </a:p>
          <a:p>
            <a:pPr>
              <a:lnSpc>
                <a:spcPct val="100000"/>
              </a:lnSpc>
              <a:spcBef>
                <a:spcPts val="600"/>
              </a:spcBef>
              <a:defRPr/>
            </a:pPr>
            <a:r>
              <a:rPr lang="en-GB" sz="1800" dirty="0">
                <a:latin typeface="Raleway" pitchFamily="2" charset="0"/>
                <a:ea typeface="Calibri" panose="020F0502020204030204" pitchFamily="34" charset="0"/>
              </a:rPr>
              <a:t>The number of people aged 45-49 has increased by 49% since 2011.</a:t>
            </a:r>
            <a:endParaRPr lang="en-GB" sz="1800" dirty="0">
              <a:effectLst/>
              <a:latin typeface="Raleway" pitchFamily="2" charset="0"/>
              <a:ea typeface="Calibri" panose="020F0502020204030204" pitchFamily="34" charset="0"/>
              <a:cs typeface="Arial" panose="020B0604020202020204" pitchFamily="34" charset="0"/>
            </a:endParaRPr>
          </a:p>
          <a:p>
            <a:pPr>
              <a:lnSpc>
                <a:spcPct val="100000"/>
              </a:lnSpc>
              <a:spcBef>
                <a:spcPts val="600"/>
              </a:spcBef>
              <a:defRPr/>
            </a:pPr>
            <a:r>
              <a:rPr lang="en-GB" sz="1800" dirty="0">
                <a:effectLst/>
                <a:latin typeface="Raleway" pitchFamily="2" charset="0"/>
                <a:ea typeface="Calibri" panose="020F0502020204030204" pitchFamily="34" charset="0"/>
                <a:cs typeface="Arial" panose="020B0604020202020204" pitchFamily="34" charset="0"/>
              </a:rPr>
              <a:t>In comparison to the 2020 mid year  estimate, every age group except 15-19 years, 20-24 years and 25-29 years was smaller with particularly large differences in the number of young children and those aged 35-44 years old. </a:t>
            </a:r>
            <a:endParaRPr lang="en-GB" dirty="0">
              <a:solidFill>
                <a:schemeClr val="tx1"/>
              </a:solidFill>
              <a:latin typeface="+mn-lt"/>
            </a:endParaRPr>
          </a:p>
        </p:txBody>
      </p:sp>
      <p:graphicFrame>
        <p:nvGraphicFramePr>
          <p:cNvPr id="6" name="Chart 5" descr="Chart showing 2021 population by 5 year age groups">
            <a:extLst>
              <a:ext uri="{FF2B5EF4-FFF2-40B4-BE49-F238E27FC236}">
                <a16:creationId xmlns:a16="http://schemas.microsoft.com/office/drawing/2014/main" id="{C376DD42-259E-4B29-90A0-EE28C4CA32F1}"/>
              </a:ext>
            </a:extLst>
          </p:cNvPr>
          <p:cNvGraphicFramePr>
            <a:graphicFrameLocks/>
          </p:cNvGraphicFramePr>
          <p:nvPr>
            <p:extLst>
              <p:ext uri="{D42A27DB-BD31-4B8C-83A1-F6EECF244321}">
                <p14:modId xmlns:p14="http://schemas.microsoft.com/office/powerpoint/2010/main" val="1952409308"/>
              </p:ext>
            </p:extLst>
          </p:nvPr>
        </p:nvGraphicFramePr>
        <p:xfrm>
          <a:off x="5239820" y="1244599"/>
          <a:ext cx="5188450" cy="469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752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Child population</a:t>
            </a:r>
          </a:p>
        </p:txBody>
      </p:sp>
      <p:sp>
        <p:nvSpPr>
          <p:cNvPr id="5" name="Content Placeholder 4">
            <a:extLst>
              <a:ext uri="{FF2B5EF4-FFF2-40B4-BE49-F238E27FC236}">
                <a16:creationId xmlns:a16="http://schemas.microsoft.com/office/drawing/2014/main" id="{5900707D-34A6-428B-AD04-A5B868498C14}"/>
              </a:ext>
            </a:extLst>
          </p:cNvPr>
          <p:cNvSpPr>
            <a:spLocks noGrp="1"/>
          </p:cNvSpPr>
          <p:nvPr>
            <p:ph sz="half" idx="1"/>
          </p:nvPr>
        </p:nvSpPr>
        <p:spPr>
          <a:xfrm>
            <a:off x="838200" y="1244600"/>
            <a:ext cx="4292600" cy="4699000"/>
          </a:xfrm>
        </p:spPr>
        <p:txBody>
          <a:bodyPr>
            <a:normAutofit/>
          </a:bodyPr>
          <a:lstStyle/>
          <a:p>
            <a:pPr>
              <a:lnSpc>
                <a:spcPct val="100000"/>
              </a:lnSpc>
              <a:spcBef>
                <a:spcPts val="600"/>
              </a:spcBef>
              <a:defRPr/>
            </a:pPr>
            <a:r>
              <a:rPr lang="en-GB" sz="1800" dirty="0">
                <a:solidFill>
                  <a:schemeClr val="tx1"/>
                </a:solidFill>
                <a:latin typeface="+mn-lt"/>
              </a:rPr>
              <a:t>The population of younger children aged 0-2 years old declined slightly between 2011 and 2021.</a:t>
            </a:r>
          </a:p>
          <a:p>
            <a:pPr>
              <a:lnSpc>
                <a:spcPct val="100000"/>
              </a:lnSpc>
              <a:spcBef>
                <a:spcPts val="600"/>
              </a:spcBef>
              <a:defRPr/>
            </a:pPr>
            <a:r>
              <a:rPr lang="en-GB" sz="1800" dirty="0">
                <a:solidFill>
                  <a:schemeClr val="tx1"/>
                </a:solidFill>
                <a:latin typeface="+mn-lt"/>
              </a:rPr>
              <a:t>By contrast, the number of older children grew significantly since the last census, with almost 6000 more children aged 11-17 in 2021 than in 2011. </a:t>
            </a:r>
          </a:p>
        </p:txBody>
      </p:sp>
      <p:graphicFrame>
        <p:nvGraphicFramePr>
          <p:cNvPr id="6" name="Chart 5" descr="Chart showing child population by single year of age from 0 years to 17 years">
            <a:extLst>
              <a:ext uri="{FF2B5EF4-FFF2-40B4-BE49-F238E27FC236}">
                <a16:creationId xmlns:a16="http://schemas.microsoft.com/office/drawing/2014/main" id="{C376DD42-259E-4B29-90A0-EE28C4CA32F1}"/>
              </a:ext>
            </a:extLst>
          </p:cNvPr>
          <p:cNvGraphicFramePr>
            <a:graphicFrameLocks/>
          </p:cNvGraphicFramePr>
          <p:nvPr>
            <p:extLst>
              <p:ext uri="{D42A27DB-BD31-4B8C-83A1-F6EECF244321}">
                <p14:modId xmlns:p14="http://schemas.microsoft.com/office/powerpoint/2010/main" val="3618291245"/>
              </p:ext>
            </p:extLst>
          </p:nvPr>
        </p:nvGraphicFramePr>
        <p:xfrm>
          <a:off x="5239820" y="1244599"/>
          <a:ext cx="5188450" cy="469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Chart showing child population by single year of age from 0 years to 17 years">
            <a:extLst>
              <a:ext uri="{FF2B5EF4-FFF2-40B4-BE49-F238E27FC236}">
                <a16:creationId xmlns:a16="http://schemas.microsoft.com/office/drawing/2014/main" id="{E2227A67-32C7-41A4-99F7-4974B60CD0ED}"/>
              </a:ext>
            </a:extLst>
          </p:cNvPr>
          <p:cNvGraphicFramePr>
            <a:graphicFrameLocks/>
          </p:cNvGraphicFramePr>
          <p:nvPr>
            <p:extLst>
              <p:ext uri="{D42A27DB-BD31-4B8C-83A1-F6EECF244321}">
                <p14:modId xmlns:p14="http://schemas.microsoft.com/office/powerpoint/2010/main" val="3643918603"/>
              </p:ext>
            </p:extLst>
          </p:nvPr>
        </p:nvGraphicFramePr>
        <p:xfrm>
          <a:off x="5476126" y="1244599"/>
          <a:ext cx="6010382" cy="469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47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Older population </a:t>
            </a:r>
          </a:p>
        </p:txBody>
      </p:sp>
      <p:sp>
        <p:nvSpPr>
          <p:cNvPr id="5" name="Content Placeholder 4">
            <a:extLst>
              <a:ext uri="{FF2B5EF4-FFF2-40B4-BE49-F238E27FC236}">
                <a16:creationId xmlns:a16="http://schemas.microsoft.com/office/drawing/2014/main" id="{5900707D-34A6-428B-AD04-A5B868498C14}"/>
              </a:ext>
            </a:extLst>
          </p:cNvPr>
          <p:cNvSpPr>
            <a:spLocks noGrp="1"/>
          </p:cNvSpPr>
          <p:nvPr>
            <p:ph sz="half" idx="1"/>
          </p:nvPr>
        </p:nvSpPr>
        <p:spPr>
          <a:xfrm>
            <a:off x="947057" y="1244600"/>
            <a:ext cx="4183743" cy="4699000"/>
          </a:xfrm>
        </p:spPr>
        <p:txBody>
          <a:bodyPr>
            <a:normAutofit/>
          </a:bodyPr>
          <a:lstStyle/>
          <a:p>
            <a:pPr>
              <a:lnSpc>
                <a:spcPct val="100000"/>
              </a:lnSpc>
              <a:spcBef>
                <a:spcPts val="600"/>
              </a:spcBef>
              <a:defRPr/>
            </a:pPr>
            <a:r>
              <a:rPr lang="en-GB" sz="1800" dirty="0">
                <a:solidFill>
                  <a:schemeClr val="tx1"/>
                </a:solidFill>
                <a:latin typeface="+mn-lt"/>
              </a:rPr>
              <a:t>Although the older population was slightly larger in 2021 than in 2011, it had reduced as a proportion of the overall population.</a:t>
            </a:r>
          </a:p>
          <a:p>
            <a:pPr>
              <a:lnSpc>
                <a:spcPct val="100000"/>
              </a:lnSpc>
              <a:spcBef>
                <a:spcPts val="600"/>
              </a:spcBef>
              <a:defRPr/>
            </a:pPr>
            <a:r>
              <a:rPr lang="en-GB" sz="1800" dirty="0">
                <a:solidFill>
                  <a:schemeClr val="tx1"/>
                </a:solidFill>
                <a:latin typeface="+mn-lt"/>
              </a:rPr>
              <a:t>This was most apparent among 80+ year olds where the population grew by just 2% compared to the 22% rise in the population as a whole. Conversely the 65-69 year old age group grew substantially (46% increase).  </a:t>
            </a:r>
          </a:p>
        </p:txBody>
      </p:sp>
      <p:graphicFrame>
        <p:nvGraphicFramePr>
          <p:cNvPr id="6" name="Chart 5" descr="Chart showing older people population aged 65 plus by single year of age">
            <a:extLst>
              <a:ext uri="{FF2B5EF4-FFF2-40B4-BE49-F238E27FC236}">
                <a16:creationId xmlns:a16="http://schemas.microsoft.com/office/drawing/2014/main" id="{C376DD42-259E-4B29-90A0-EE28C4CA32F1}"/>
              </a:ext>
            </a:extLst>
          </p:cNvPr>
          <p:cNvGraphicFramePr>
            <a:graphicFrameLocks/>
          </p:cNvGraphicFramePr>
          <p:nvPr>
            <p:extLst>
              <p:ext uri="{D42A27DB-BD31-4B8C-83A1-F6EECF244321}">
                <p14:modId xmlns:p14="http://schemas.microsoft.com/office/powerpoint/2010/main" val="3826206592"/>
              </p:ext>
            </p:extLst>
          </p:nvPr>
        </p:nvGraphicFramePr>
        <p:xfrm>
          <a:off x="5239820" y="1244599"/>
          <a:ext cx="5188450" cy="469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Chart showing older people population aged 65 and over by single year of age">
            <a:extLst>
              <a:ext uri="{FF2B5EF4-FFF2-40B4-BE49-F238E27FC236}">
                <a16:creationId xmlns:a16="http://schemas.microsoft.com/office/drawing/2014/main" id="{CF2EA1A7-9F6D-4F21-974D-829CDF1A2B6A}"/>
              </a:ext>
            </a:extLst>
          </p:cNvPr>
          <p:cNvGraphicFramePr>
            <a:graphicFrameLocks/>
          </p:cNvGraphicFramePr>
          <p:nvPr>
            <p:extLst>
              <p:ext uri="{D42A27DB-BD31-4B8C-83A1-F6EECF244321}">
                <p14:modId xmlns:p14="http://schemas.microsoft.com/office/powerpoint/2010/main" val="1513294727"/>
              </p:ext>
            </p:extLst>
          </p:nvPr>
        </p:nvGraphicFramePr>
        <p:xfrm>
          <a:off x="5239820" y="1428108"/>
          <a:ext cx="6493267" cy="43048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51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Older population by area (66+)</a:t>
            </a:r>
          </a:p>
        </p:txBody>
      </p:sp>
      <p:sp>
        <p:nvSpPr>
          <p:cNvPr id="5" name="Content Placeholder 4">
            <a:extLst>
              <a:ext uri="{FF2B5EF4-FFF2-40B4-BE49-F238E27FC236}">
                <a16:creationId xmlns:a16="http://schemas.microsoft.com/office/drawing/2014/main" id="{5900707D-34A6-428B-AD04-A5B868498C14}"/>
              </a:ext>
            </a:extLst>
          </p:cNvPr>
          <p:cNvSpPr>
            <a:spLocks noGrp="1"/>
          </p:cNvSpPr>
          <p:nvPr>
            <p:ph sz="half" idx="1"/>
          </p:nvPr>
        </p:nvSpPr>
        <p:spPr>
          <a:xfrm>
            <a:off x="925286" y="1244600"/>
            <a:ext cx="3781186" cy="4699000"/>
          </a:xfrm>
        </p:spPr>
        <p:txBody>
          <a:bodyPr>
            <a:normAutofit/>
          </a:bodyPr>
          <a:lstStyle/>
          <a:p>
            <a:pPr>
              <a:lnSpc>
                <a:spcPct val="100000"/>
              </a:lnSpc>
              <a:spcBef>
                <a:spcPts val="600"/>
              </a:spcBef>
              <a:defRPr/>
            </a:pPr>
            <a:r>
              <a:rPr lang="en-GB" sz="1800" dirty="0">
                <a:solidFill>
                  <a:schemeClr val="tx1"/>
                </a:solidFill>
                <a:latin typeface="+mn-lt"/>
              </a:rPr>
              <a:t>Older people (of normal retirement age) are concentrated in the north and central areas of the borough.</a:t>
            </a:r>
          </a:p>
          <a:p>
            <a:pPr>
              <a:lnSpc>
                <a:spcPct val="100000"/>
              </a:lnSpc>
              <a:spcBef>
                <a:spcPts val="600"/>
              </a:spcBef>
              <a:defRPr/>
            </a:pPr>
            <a:r>
              <a:rPr lang="en-GB" sz="1800" dirty="0">
                <a:solidFill>
                  <a:schemeClr val="tx1"/>
                </a:solidFill>
                <a:latin typeface="+mn-lt"/>
              </a:rPr>
              <a:t>Canary Wharf, the western part of Poplar and Blackwall and Cubitt Town wards appear to have notably fewer older people than other parts of the borough.</a:t>
            </a:r>
          </a:p>
        </p:txBody>
      </p:sp>
      <p:graphicFrame>
        <p:nvGraphicFramePr>
          <p:cNvPr id="6" name="Chart 5" descr="Map showing distribution of people of retirement age, 66 and over">
            <a:extLst>
              <a:ext uri="{FF2B5EF4-FFF2-40B4-BE49-F238E27FC236}">
                <a16:creationId xmlns:a16="http://schemas.microsoft.com/office/drawing/2014/main" id="{C376DD42-259E-4B29-90A0-EE28C4CA32F1}"/>
              </a:ext>
            </a:extLst>
          </p:cNvPr>
          <p:cNvGraphicFramePr>
            <a:graphicFrameLocks/>
          </p:cNvGraphicFramePr>
          <p:nvPr>
            <p:extLst>
              <p:ext uri="{D42A27DB-BD31-4B8C-83A1-F6EECF244321}">
                <p14:modId xmlns:p14="http://schemas.microsoft.com/office/powerpoint/2010/main" val="985399688"/>
              </p:ext>
            </p:extLst>
          </p:nvPr>
        </p:nvGraphicFramePr>
        <p:xfrm>
          <a:off x="5239820" y="1244599"/>
          <a:ext cx="5188450" cy="469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101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0"/>
            <a:ext cx="9770616" cy="1325563"/>
          </a:xfrm>
        </p:spPr>
        <p:txBody>
          <a:bodyPr/>
          <a:lstStyle/>
          <a:p>
            <a:r>
              <a:rPr lang="en-GB" dirty="0">
                <a:latin typeface="+mj-lt"/>
              </a:rPr>
              <a:t>Sex</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1" y="1603683"/>
            <a:ext cx="5257800" cy="4351338"/>
          </a:xfrm>
        </p:spPr>
        <p:txBody>
          <a:bodyPr>
            <a:normAutofit/>
          </a:bodyPr>
          <a:lstStyle/>
          <a:p>
            <a:pPr>
              <a:lnSpc>
                <a:spcPct val="100000"/>
              </a:lnSpc>
              <a:spcBef>
                <a:spcPts val="600"/>
              </a:spcBef>
            </a:pPr>
            <a:r>
              <a:rPr lang="en-GB" sz="1800" dirty="0">
                <a:effectLst/>
                <a:latin typeface="Raleway" pitchFamily="2" charset="0"/>
                <a:ea typeface="Calibri" panose="020F0502020204030204" pitchFamily="34" charset="0"/>
                <a:cs typeface="Arial" panose="020B0604020202020204" pitchFamily="34" charset="0"/>
              </a:rPr>
              <a:t>Tower Hamlets had the 4</a:t>
            </a:r>
            <a:r>
              <a:rPr lang="en-GB" sz="1800" baseline="30000" dirty="0">
                <a:effectLst/>
                <a:latin typeface="Raleway" pitchFamily="2" charset="0"/>
                <a:ea typeface="Calibri" panose="020F0502020204030204" pitchFamily="34" charset="0"/>
                <a:cs typeface="Arial" panose="020B0604020202020204" pitchFamily="34" charset="0"/>
              </a:rPr>
              <a:t>th</a:t>
            </a:r>
            <a:r>
              <a:rPr lang="en-GB" sz="1800" dirty="0">
                <a:effectLst/>
                <a:latin typeface="Raleway" pitchFamily="2" charset="0"/>
                <a:ea typeface="Calibri" panose="020F0502020204030204" pitchFamily="34" charset="0"/>
                <a:cs typeface="Arial" panose="020B0604020202020204" pitchFamily="34" charset="0"/>
              </a:rPr>
              <a:t> highest proportion of males in England and Wales and was </a:t>
            </a:r>
            <a:r>
              <a:rPr lang="en-GB" sz="1800" b="1" dirty="0">
                <a:effectLst/>
                <a:latin typeface="Raleway" pitchFamily="2" charset="0"/>
                <a:ea typeface="Calibri" panose="020F0502020204030204" pitchFamily="34" charset="0"/>
                <a:cs typeface="Arial" panose="020B0604020202020204" pitchFamily="34" charset="0"/>
              </a:rPr>
              <a:t>one of only 11 local authority areas where males formed the majority of residents</a:t>
            </a:r>
            <a:r>
              <a:rPr lang="en-GB" sz="1800" dirty="0">
                <a:effectLst/>
                <a:latin typeface="Raleway" pitchFamily="2" charset="0"/>
                <a:ea typeface="Calibri" panose="020F0502020204030204" pitchFamily="34" charset="0"/>
                <a:cs typeface="Arial" panose="020B0604020202020204" pitchFamily="34" charset="0"/>
              </a:rPr>
              <a:t>.   </a:t>
            </a:r>
          </a:p>
          <a:p>
            <a:pPr>
              <a:lnSpc>
                <a:spcPct val="100000"/>
              </a:lnSpc>
              <a:spcBef>
                <a:spcPts val="600"/>
              </a:spcBef>
            </a:pPr>
            <a:r>
              <a:rPr lang="en-GB" sz="1800" dirty="0">
                <a:effectLst/>
                <a:latin typeface="Raleway" pitchFamily="2" charset="0"/>
                <a:ea typeface="Calibri" panose="020F0502020204030204" pitchFamily="34" charset="0"/>
                <a:cs typeface="Arial" panose="020B0604020202020204" pitchFamily="34" charset="0"/>
              </a:rPr>
              <a:t>In 2021, the proportion of residents who were male was 50.2%, slightly more than those who were female (49.8%).  This represented a narrowing gap between males and females when compared with 2011 and a considerably smaller gap than the 2020 mid year estimate had </a:t>
            </a:r>
            <a:r>
              <a:rPr lang="en-GB" sz="1800" dirty="0">
                <a:latin typeface="Raleway" pitchFamily="2" charset="0"/>
                <a:ea typeface="Calibri" panose="020F0502020204030204" pitchFamily="34" charset="0"/>
              </a:rPr>
              <a:t>forecast</a:t>
            </a:r>
            <a:r>
              <a:rPr lang="en-GB" sz="1800" dirty="0">
                <a:effectLst/>
                <a:latin typeface="Raleway" pitchFamily="2" charset="0"/>
                <a:ea typeface="Calibri" panose="020F0502020204030204" pitchFamily="34" charset="0"/>
                <a:cs typeface="Arial" panose="020B0604020202020204" pitchFamily="34" charset="0"/>
              </a:rPr>
              <a:t>. </a:t>
            </a:r>
          </a:p>
          <a:p>
            <a:pPr marL="0" indent="0">
              <a:lnSpc>
                <a:spcPct val="100000"/>
              </a:lnSpc>
              <a:buNone/>
            </a:pPr>
            <a:endParaRPr lang="en-GB" dirty="0">
              <a:solidFill>
                <a:schemeClr val="tx1"/>
              </a:solidFill>
              <a:latin typeface="+mn-lt"/>
            </a:endParaRPr>
          </a:p>
        </p:txBody>
      </p:sp>
      <p:graphicFrame>
        <p:nvGraphicFramePr>
          <p:cNvPr id="7" name="Chart 6" descr="Chart showing population by sex for 2021 compared with 2011 and the 2020 mid year estimate">
            <a:extLst>
              <a:ext uri="{FF2B5EF4-FFF2-40B4-BE49-F238E27FC236}">
                <a16:creationId xmlns:a16="http://schemas.microsoft.com/office/drawing/2014/main" id="{2C450112-2CC4-4BF6-9EEE-8AC50B5EE295}"/>
              </a:ext>
            </a:extLst>
          </p:cNvPr>
          <p:cNvGraphicFramePr/>
          <p:nvPr>
            <p:extLst>
              <p:ext uri="{D42A27DB-BD31-4B8C-83A1-F6EECF244321}">
                <p14:modId xmlns:p14="http://schemas.microsoft.com/office/powerpoint/2010/main" val="3776498206"/>
              </p:ext>
            </p:extLst>
          </p:nvPr>
        </p:nvGraphicFramePr>
        <p:xfrm>
          <a:off x="6377940" y="1603682"/>
          <a:ext cx="5600700" cy="42027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9206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0"/>
            <a:ext cx="9770616" cy="1325563"/>
          </a:xfrm>
        </p:spPr>
        <p:txBody>
          <a:bodyPr/>
          <a:lstStyle/>
          <a:p>
            <a:r>
              <a:rPr lang="en-GB" dirty="0">
                <a:latin typeface="+mj-lt"/>
              </a:rPr>
              <a:t>Sex by age</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1" y="1603683"/>
            <a:ext cx="3268131" cy="4351338"/>
          </a:xfrm>
        </p:spPr>
        <p:txBody>
          <a:bodyPr>
            <a:normAutofit/>
          </a:bodyPr>
          <a:lstStyle/>
          <a:p>
            <a:pPr>
              <a:lnSpc>
                <a:spcPct val="100000"/>
              </a:lnSpc>
              <a:spcBef>
                <a:spcPts val="600"/>
              </a:spcBef>
            </a:pPr>
            <a:r>
              <a:rPr lang="en-GB" sz="1800" dirty="0">
                <a:latin typeface="Raleway" pitchFamily="2" charset="0"/>
                <a:ea typeface="Calibri" panose="020F0502020204030204" pitchFamily="34" charset="0"/>
              </a:rPr>
              <a:t>There are generally more males than females across all of the five year age groups with the exception of 20-24 year olds, 25-29 year olds, 35 – 39 year olds and over 65’s where there are more females than males. </a:t>
            </a:r>
          </a:p>
          <a:p>
            <a:pPr marL="0" indent="0">
              <a:lnSpc>
                <a:spcPct val="100000"/>
              </a:lnSpc>
              <a:buNone/>
            </a:pPr>
            <a:endParaRPr lang="en-GB" sz="1600" dirty="0">
              <a:effectLst/>
              <a:latin typeface="Raleway" pitchFamily="2" charset="0"/>
              <a:ea typeface="Calibri" panose="020F0502020204030204" pitchFamily="34" charset="0"/>
              <a:cs typeface="Arial" panose="020B0604020202020204" pitchFamily="34" charset="0"/>
            </a:endParaRPr>
          </a:p>
          <a:p>
            <a:pPr marL="0" indent="0">
              <a:lnSpc>
                <a:spcPct val="100000"/>
              </a:lnSpc>
              <a:buNone/>
            </a:pPr>
            <a:endParaRPr lang="en-GB" dirty="0">
              <a:solidFill>
                <a:schemeClr val="tx1"/>
              </a:solidFill>
              <a:latin typeface="+mn-lt"/>
            </a:endParaRPr>
          </a:p>
        </p:txBody>
      </p:sp>
      <p:graphicFrame>
        <p:nvGraphicFramePr>
          <p:cNvPr id="5" name="Chart 4" descr="Chart showing population distribution by sex and age">
            <a:extLst>
              <a:ext uri="{FF2B5EF4-FFF2-40B4-BE49-F238E27FC236}">
                <a16:creationId xmlns:a16="http://schemas.microsoft.com/office/drawing/2014/main" id="{DCAB51C6-0F2E-4079-B790-752AF1200C78}"/>
              </a:ext>
            </a:extLst>
          </p:cNvPr>
          <p:cNvGraphicFramePr/>
          <p:nvPr>
            <p:extLst>
              <p:ext uri="{D42A27DB-BD31-4B8C-83A1-F6EECF244321}">
                <p14:modId xmlns:p14="http://schemas.microsoft.com/office/powerpoint/2010/main" val="640752002"/>
              </p:ext>
            </p:extLst>
          </p:nvPr>
        </p:nvGraphicFramePr>
        <p:xfrm>
          <a:off x="4639733" y="1603683"/>
          <a:ext cx="6927427" cy="4272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2581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lstStyle/>
          <a:p>
            <a:r>
              <a:rPr lang="en-GB">
                <a:latin typeface="+mj-lt"/>
              </a:rPr>
              <a:t>Households</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5421086" cy="4351338"/>
          </a:xfrm>
        </p:spPr>
        <p:txBody>
          <a:bodyPr>
            <a:normAutofit/>
          </a:bodyPr>
          <a:lstStyle/>
          <a:p>
            <a:pPr>
              <a:lnSpc>
                <a:spcPct val="100000"/>
              </a:lnSpc>
              <a:spcBef>
                <a:spcPts val="600"/>
              </a:spcBef>
            </a:pPr>
            <a:r>
              <a:rPr lang="en-GB" sz="1800" dirty="0">
                <a:effectLst/>
                <a:latin typeface="Raleway" pitchFamily="2" charset="0"/>
                <a:ea typeface="Calibri" panose="020F0502020204030204" pitchFamily="34" charset="0"/>
                <a:cs typeface="Arial" panose="020B0604020202020204" pitchFamily="34" charset="0"/>
              </a:rPr>
              <a:t>Tower Hamlets added an additional 19,200 households between 2011 and 2021 with the total number of households increasing from 101,257 to </a:t>
            </a:r>
            <a:r>
              <a:rPr lang="en-GB" sz="1800" b="1" dirty="0">
                <a:effectLst/>
                <a:latin typeface="Raleway" pitchFamily="2" charset="0"/>
                <a:ea typeface="Calibri" panose="020F0502020204030204" pitchFamily="34" charset="0"/>
                <a:cs typeface="Arial" panose="020B0604020202020204" pitchFamily="34" charset="0"/>
              </a:rPr>
              <a:t>120,500</a:t>
            </a:r>
            <a:r>
              <a:rPr lang="en-GB" sz="1800" dirty="0">
                <a:effectLst/>
                <a:latin typeface="Raleway" pitchFamily="2" charset="0"/>
                <a:ea typeface="Calibri" panose="020F0502020204030204" pitchFamily="34" charset="0"/>
                <a:cs typeface="Arial" panose="020B0604020202020204" pitchFamily="34" charset="0"/>
              </a:rPr>
              <a:t>.  </a:t>
            </a:r>
          </a:p>
          <a:p>
            <a:pPr>
              <a:lnSpc>
                <a:spcPct val="100000"/>
              </a:lnSpc>
              <a:spcBef>
                <a:spcPts val="600"/>
              </a:spcBef>
            </a:pPr>
            <a:r>
              <a:rPr lang="en-GB" sz="1800" dirty="0">
                <a:effectLst/>
                <a:latin typeface="Raleway" pitchFamily="2" charset="0"/>
                <a:ea typeface="Calibri" panose="020F0502020204030204" pitchFamily="34" charset="0"/>
                <a:cs typeface="Arial" panose="020B0604020202020204" pitchFamily="34" charset="0"/>
              </a:rPr>
              <a:t>This represented a </a:t>
            </a:r>
            <a:r>
              <a:rPr lang="en-GB" sz="1800" b="1" dirty="0">
                <a:effectLst/>
                <a:latin typeface="Raleway" pitchFamily="2" charset="0"/>
                <a:ea typeface="Calibri" panose="020F0502020204030204" pitchFamily="34" charset="0"/>
                <a:cs typeface="Arial" panose="020B0604020202020204" pitchFamily="34" charset="0"/>
              </a:rPr>
              <a:t>19% increase</a:t>
            </a:r>
            <a:r>
              <a:rPr lang="en-GB" sz="1800" dirty="0">
                <a:effectLst/>
                <a:latin typeface="Raleway" pitchFamily="2" charset="0"/>
                <a:ea typeface="Calibri" panose="020F0502020204030204" pitchFamily="34" charset="0"/>
                <a:cs typeface="Arial" panose="020B0604020202020204" pitchFamily="34" charset="0"/>
              </a:rPr>
              <a:t>, the largest increase in households in the country.  </a:t>
            </a:r>
          </a:p>
          <a:p>
            <a:pPr>
              <a:lnSpc>
                <a:spcPct val="100000"/>
              </a:lnSpc>
              <a:spcBef>
                <a:spcPts val="600"/>
              </a:spcBef>
            </a:pPr>
            <a:r>
              <a:rPr lang="en-GB" sz="1800" dirty="0">
                <a:effectLst/>
                <a:latin typeface="Raleway" pitchFamily="2" charset="0"/>
                <a:ea typeface="Calibri" panose="020F0502020204030204" pitchFamily="34" charset="0"/>
                <a:cs typeface="Arial" panose="020B0604020202020204" pitchFamily="34" charset="0"/>
              </a:rPr>
              <a:t>There were slightly more persons per household than in 2011 with the average household size moving from 2.51 in 2011 to 2.58 in 2021. </a:t>
            </a:r>
          </a:p>
          <a:p>
            <a:endParaRPr lang="en-GB" dirty="0">
              <a:solidFill>
                <a:schemeClr val="tx1"/>
              </a:solidFill>
              <a:latin typeface="+mn-lt"/>
            </a:endParaRPr>
          </a:p>
        </p:txBody>
      </p:sp>
      <p:graphicFrame>
        <p:nvGraphicFramePr>
          <p:cNvPr id="4" name="Chart 3" descr="Chart showing proportionate increase in households in England, London and Tower Hamlets">
            <a:extLst>
              <a:ext uri="{FF2B5EF4-FFF2-40B4-BE49-F238E27FC236}">
                <a16:creationId xmlns:a16="http://schemas.microsoft.com/office/drawing/2014/main" id="{1D5CC1EE-756B-4527-8D48-FC4D8B54DF41}"/>
              </a:ext>
            </a:extLst>
          </p:cNvPr>
          <p:cNvGraphicFramePr/>
          <p:nvPr>
            <p:extLst>
              <p:ext uri="{D42A27DB-BD31-4B8C-83A1-F6EECF244321}">
                <p14:modId xmlns:p14="http://schemas.microsoft.com/office/powerpoint/2010/main" val="2798218675"/>
              </p:ext>
            </p:extLst>
          </p:nvPr>
        </p:nvGraphicFramePr>
        <p:xfrm>
          <a:off x="6537960" y="1295082"/>
          <a:ext cx="481584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094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lstStyle/>
          <a:p>
            <a:r>
              <a:rPr lang="en-GB" dirty="0">
                <a:latin typeface="+mj-lt"/>
              </a:rPr>
              <a:t>Household size – larger households</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5257800" cy="4351338"/>
          </a:xfrm>
        </p:spPr>
        <p:txBody>
          <a:bodyPr>
            <a:normAutofit/>
          </a:bodyPr>
          <a:lstStyle/>
          <a:p>
            <a:pPr marL="0" indent="0">
              <a:lnSpc>
                <a:spcPct val="100000"/>
              </a:lnSpc>
              <a:spcBef>
                <a:spcPts val="600"/>
              </a:spcBef>
              <a:buNone/>
            </a:pPr>
            <a:r>
              <a:rPr lang="en-GB" sz="1800" dirty="0">
                <a:effectLst/>
                <a:latin typeface="Raleway" pitchFamily="2" charset="0"/>
                <a:ea typeface="Calibri" panose="020F0502020204030204" pitchFamily="34" charset="0"/>
                <a:cs typeface="Arial" panose="020B0604020202020204" pitchFamily="34" charset="0"/>
              </a:rPr>
              <a:t>Tower Hamlets has a great proportion of larger households than both London and England and Wales.  </a:t>
            </a:r>
          </a:p>
          <a:p>
            <a:pPr>
              <a:lnSpc>
                <a:spcPct val="100000"/>
              </a:lnSpc>
              <a:spcBef>
                <a:spcPts val="600"/>
              </a:spcBef>
            </a:pPr>
            <a:r>
              <a:rPr lang="en-GB" sz="1800" dirty="0">
                <a:latin typeface="Raleway" pitchFamily="2" charset="0"/>
                <a:ea typeface="Calibri" panose="020F0502020204030204" pitchFamily="34" charset="0"/>
              </a:rPr>
              <a:t>12.2% of households had at least 5 persons compared with 10.1% in London and 6.9% in England and Wales.  </a:t>
            </a:r>
          </a:p>
          <a:p>
            <a:pPr>
              <a:lnSpc>
                <a:spcPct val="100000"/>
              </a:lnSpc>
              <a:spcBef>
                <a:spcPts val="600"/>
              </a:spcBef>
            </a:pPr>
            <a:r>
              <a:rPr lang="en-GB" sz="1800" dirty="0">
                <a:effectLst/>
                <a:latin typeface="Raleway" pitchFamily="2" charset="0"/>
                <a:ea typeface="Calibri" panose="020F0502020204030204" pitchFamily="34" charset="0"/>
                <a:cs typeface="Arial" panose="020B0604020202020204" pitchFamily="34" charset="0"/>
              </a:rPr>
              <a:t>2.7% of households had at least seven persons – three times the proportion in England and Wales (0.9%).  </a:t>
            </a:r>
          </a:p>
        </p:txBody>
      </p:sp>
      <p:graphicFrame>
        <p:nvGraphicFramePr>
          <p:cNvPr id="5" name="Chart 4" descr="Chart showing the percentage of households with five, six, seven and eight persons in the household ">
            <a:extLst>
              <a:ext uri="{FF2B5EF4-FFF2-40B4-BE49-F238E27FC236}">
                <a16:creationId xmlns:a16="http://schemas.microsoft.com/office/drawing/2014/main" id="{EAE64315-CFCB-45F6-850D-F251F471D5E2}"/>
              </a:ext>
            </a:extLst>
          </p:cNvPr>
          <p:cNvGraphicFramePr>
            <a:graphicFrameLocks/>
          </p:cNvGraphicFramePr>
          <p:nvPr>
            <p:extLst>
              <p:ext uri="{D42A27DB-BD31-4B8C-83A1-F6EECF244321}">
                <p14:modId xmlns:p14="http://schemas.microsoft.com/office/powerpoint/2010/main" val="2720174120"/>
              </p:ext>
            </p:extLst>
          </p:nvPr>
        </p:nvGraphicFramePr>
        <p:xfrm>
          <a:off x="6766560" y="1479479"/>
          <a:ext cx="5192558" cy="4119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414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Household composition – single person households</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9" y="1603683"/>
            <a:ext cx="4702629" cy="5014120"/>
          </a:xfrm>
        </p:spPr>
        <p:txBody>
          <a:bodyPr>
            <a:normAutofit fontScale="77500" lnSpcReduction="20000"/>
          </a:bodyPr>
          <a:lstStyle/>
          <a:p>
            <a:pPr>
              <a:lnSpc>
                <a:spcPct val="120000"/>
              </a:lnSpc>
              <a:spcAft>
                <a:spcPts val="800"/>
              </a:spcAft>
            </a:pPr>
            <a:r>
              <a:rPr lang="en-GB" sz="2300" dirty="0">
                <a:latin typeface="+mn-lt"/>
                <a:ea typeface="Calibri" panose="020F0502020204030204" pitchFamily="34" charset="0"/>
              </a:rPr>
              <a:t>There were 38,530 one person households in Tower Hamlets which represented 32% of all households.</a:t>
            </a:r>
          </a:p>
          <a:p>
            <a:pPr>
              <a:lnSpc>
                <a:spcPct val="120000"/>
              </a:lnSpc>
              <a:spcAft>
                <a:spcPts val="800"/>
              </a:spcAft>
            </a:pPr>
            <a:r>
              <a:rPr lang="en-GB" sz="2300" dirty="0">
                <a:latin typeface="+mn-lt"/>
                <a:ea typeface="Calibri" panose="020F0502020204030204" pitchFamily="34" charset="0"/>
              </a:rPr>
              <a:t>A greater proportion of residents in Tower Hamlets are living alone than in London (29.3%) or England and Wales (32.0%).  The large majority of these are working age adults.  </a:t>
            </a:r>
          </a:p>
          <a:p>
            <a:pPr>
              <a:lnSpc>
                <a:spcPct val="120000"/>
              </a:lnSpc>
              <a:spcAft>
                <a:spcPts val="800"/>
              </a:spcAft>
            </a:pPr>
            <a:r>
              <a:rPr lang="en-GB" sz="2300" dirty="0">
                <a:latin typeface="+mn-lt"/>
                <a:ea typeface="Calibri" panose="020F0502020204030204" pitchFamily="34" charset="0"/>
              </a:rPr>
              <a:t>By contrast the proportion of households made up of older people (66+) living alone was much smaller than other areas. At 4.8%, it was just over half the rate in London and considerably lower than the rate in England and Wales of 12.9%.  </a:t>
            </a: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4" name="Chart 3" descr="Chart showing the proportion of single person households in Tower Hamlets, London and England and Wales">
            <a:extLst>
              <a:ext uri="{FF2B5EF4-FFF2-40B4-BE49-F238E27FC236}">
                <a16:creationId xmlns:a16="http://schemas.microsoft.com/office/drawing/2014/main" id="{6DBC549E-B06D-4B8F-9F50-A6FB61C3193D}"/>
              </a:ext>
            </a:extLst>
          </p:cNvPr>
          <p:cNvGraphicFramePr>
            <a:graphicFrameLocks/>
          </p:cNvGraphicFramePr>
          <p:nvPr>
            <p:extLst>
              <p:ext uri="{D42A27DB-BD31-4B8C-83A1-F6EECF244321}">
                <p14:modId xmlns:p14="http://schemas.microsoft.com/office/powerpoint/2010/main" val="2561228938"/>
              </p:ext>
            </p:extLst>
          </p:nvPr>
        </p:nvGraphicFramePr>
        <p:xfrm>
          <a:off x="5363110" y="1565759"/>
          <a:ext cx="6277510" cy="3961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314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4D9D1A-4D15-47CA-9467-EF3ED8A2EA16}"/>
              </a:ext>
            </a:extLst>
          </p:cNvPr>
          <p:cNvSpPr txBox="1">
            <a:spLocks noGrp="1"/>
          </p:cNvSpPr>
          <p:nvPr>
            <p:ph type="title" idx="4294967295"/>
          </p:nvPr>
        </p:nvSpPr>
        <p:spPr>
          <a:xfrm>
            <a:off x="838200" y="0"/>
            <a:ext cx="977061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3366"/>
                </a:solidFill>
                <a:effectLst/>
                <a:uLnTx/>
                <a:uFillTx/>
                <a:latin typeface="+mj-lt"/>
                <a:ea typeface="+mj-ea"/>
                <a:cs typeface="Arial" panose="020B0604020202020204" pitchFamily="34" charset="0"/>
              </a:rPr>
              <a:t>Contents</a:t>
            </a:r>
          </a:p>
        </p:txBody>
      </p:sp>
      <p:sp>
        <p:nvSpPr>
          <p:cNvPr id="3" name="Content Placeholder 2">
            <a:extLst>
              <a:ext uri="{FF2B5EF4-FFF2-40B4-BE49-F238E27FC236}">
                <a16:creationId xmlns:a16="http://schemas.microsoft.com/office/drawing/2014/main" id="{BECC4EDD-28C3-462C-9553-CADD78C32851}"/>
              </a:ext>
            </a:extLst>
          </p:cNvPr>
          <p:cNvSpPr>
            <a:spLocks noGrp="1"/>
          </p:cNvSpPr>
          <p:nvPr>
            <p:ph idx="1"/>
          </p:nvPr>
        </p:nvSpPr>
        <p:spPr>
          <a:xfrm>
            <a:off x="495300" y="1481011"/>
            <a:ext cx="11201400" cy="4562783"/>
          </a:xfrm>
        </p:spPr>
        <p:txBody>
          <a:bodyPr vert="horz" lIns="91440" tIns="45720" rIns="91440" bIns="45720" rtlCol="0" anchor="t">
            <a:noAutofit/>
          </a:bodyPr>
          <a:lstStyle/>
          <a:p>
            <a:pPr marL="342900" indent="-342900">
              <a:spcAft>
                <a:spcPts val="800"/>
              </a:spcAft>
              <a:buFont typeface="Symbol" panose="05050102010706020507" pitchFamily="18" charset="2"/>
              <a:buChar char=""/>
            </a:pPr>
            <a:r>
              <a:rPr lang="en-GB" sz="1800" dirty="0">
                <a:latin typeface="Raleway"/>
                <a:ea typeface="Calibri" panose="020F0502020204030204" pitchFamily="34" charset="0"/>
                <a:cs typeface="Arial"/>
                <a:hlinkClick r:id="rId3" action="ppaction://hlinksldjump"/>
              </a:rPr>
              <a:t>Key Points</a:t>
            </a:r>
            <a:endParaRPr lang="en-GB" sz="1800" dirty="0">
              <a:latin typeface="Raleway"/>
              <a:ea typeface="Calibri" panose="020F0502020204030204" pitchFamily="34" charset="0"/>
              <a:cs typeface="Arial"/>
            </a:endParaRPr>
          </a:p>
          <a:p>
            <a:pPr marL="342900" indent="-342900">
              <a:spcAft>
                <a:spcPts val="800"/>
              </a:spcAft>
              <a:buFont typeface="Symbol" panose="05050102010706020507" pitchFamily="18" charset="2"/>
              <a:buChar char=""/>
            </a:pPr>
            <a:r>
              <a:rPr lang="en-GB" sz="1800" dirty="0">
                <a:latin typeface="Raleway"/>
                <a:ea typeface="Calibri" panose="020F0502020204030204" pitchFamily="34" charset="0"/>
                <a:cs typeface="Arial"/>
                <a:hlinkClick r:id="rId4" action="ppaction://hlinksldjump"/>
              </a:rPr>
              <a:t>Demography</a:t>
            </a:r>
            <a:endParaRPr lang="en-GB" sz="1800" dirty="0">
              <a:latin typeface="Raleway"/>
              <a:ea typeface="Calibri" panose="020F0502020204030204" pitchFamily="34" charset="0"/>
              <a:cs typeface="Arial"/>
            </a:endParaRPr>
          </a:p>
          <a:p>
            <a:pPr marL="342900" indent="-342900">
              <a:spcAft>
                <a:spcPts val="800"/>
              </a:spcAft>
              <a:buFont typeface="Symbol" panose="05050102010706020507" pitchFamily="18" charset="2"/>
              <a:buChar char=""/>
            </a:pPr>
            <a:r>
              <a:rPr lang="en-GB" sz="1800" dirty="0">
                <a:latin typeface="Raleway"/>
                <a:ea typeface="Calibri" panose="020F0502020204030204" pitchFamily="34" charset="0"/>
                <a:cs typeface="Arial"/>
                <a:hlinkClick r:id="rId5" action="ppaction://hlinksldjump"/>
              </a:rPr>
              <a:t>Country of Birth and Migration</a:t>
            </a:r>
            <a:endParaRPr lang="en-GB" sz="1800" dirty="0">
              <a:latin typeface="Raleway"/>
              <a:ea typeface="Calibri" panose="020F0502020204030204" pitchFamily="34" charset="0"/>
              <a:cs typeface="Arial"/>
            </a:endParaRPr>
          </a:p>
          <a:p>
            <a:pPr marL="342900" indent="-342900">
              <a:spcAft>
                <a:spcPts val="800"/>
              </a:spcAft>
              <a:buFont typeface="Symbol" panose="05050102010706020507" pitchFamily="18" charset="2"/>
              <a:buChar char=""/>
            </a:pPr>
            <a:r>
              <a:rPr lang="en-GB" sz="1800" dirty="0">
                <a:latin typeface="Raleway"/>
                <a:ea typeface="Calibri" panose="020F0502020204030204" pitchFamily="34" charset="0"/>
                <a:cs typeface="Arial"/>
                <a:hlinkClick r:id="rId6" action="ppaction://hlinksldjump"/>
              </a:rPr>
              <a:t>Ethnic Origin, Religion and Language</a:t>
            </a:r>
            <a:endParaRPr lang="en-GB" sz="1800" dirty="0">
              <a:latin typeface="Raleway"/>
              <a:ea typeface="Calibri" panose="020F0502020204030204" pitchFamily="34" charset="0"/>
              <a:cs typeface="Arial"/>
            </a:endParaRPr>
          </a:p>
          <a:p>
            <a:pPr marL="342900" indent="-342900">
              <a:spcAft>
                <a:spcPts val="800"/>
              </a:spcAft>
              <a:buFont typeface="Symbol" panose="05050102010706020507" pitchFamily="18" charset="2"/>
              <a:buChar char=""/>
            </a:pPr>
            <a:r>
              <a:rPr lang="en-GB" sz="1800" dirty="0">
                <a:latin typeface="Raleway"/>
                <a:ea typeface="Calibri" panose="020F0502020204030204" pitchFamily="34" charset="0"/>
                <a:cs typeface="Arial"/>
                <a:hlinkClick r:id="rId7" action="ppaction://hlinksldjump"/>
              </a:rPr>
              <a:t>Sexual Orientation and Gender Identity</a:t>
            </a:r>
            <a:endParaRPr lang="en-GB" sz="1800" dirty="0">
              <a:latin typeface="Raleway"/>
              <a:ea typeface="Calibri" panose="020F0502020204030204" pitchFamily="34" charset="0"/>
              <a:cs typeface="Arial"/>
            </a:endParaRPr>
          </a:p>
          <a:p>
            <a:pPr marL="342900" indent="-342900">
              <a:spcAft>
                <a:spcPts val="800"/>
              </a:spcAft>
              <a:buFont typeface="Symbol" panose="05050102010706020507" pitchFamily="18" charset="2"/>
              <a:buChar char=""/>
            </a:pPr>
            <a:r>
              <a:rPr lang="en-GB" sz="1800" dirty="0">
                <a:latin typeface="Raleway"/>
                <a:ea typeface="Calibri" panose="020F0502020204030204" pitchFamily="34" charset="0"/>
                <a:cs typeface="Arial"/>
                <a:hlinkClick r:id="rId8" action="ppaction://hlinksldjump"/>
              </a:rPr>
              <a:t>Labour Force</a:t>
            </a:r>
            <a:endParaRPr lang="en-GB" sz="1800" dirty="0">
              <a:latin typeface="Raleway"/>
              <a:ea typeface="Calibri" panose="020F0502020204030204" pitchFamily="34" charset="0"/>
              <a:cs typeface="Arial"/>
            </a:endParaRPr>
          </a:p>
          <a:p>
            <a:pPr marL="342900" indent="-342900">
              <a:spcAft>
                <a:spcPts val="800"/>
              </a:spcAft>
              <a:buFont typeface="Symbol" panose="05050102010706020507" pitchFamily="18" charset="2"/>
              <a:buChar char=""/>
            </a:pPr>
            <a:r>
              <a:rPr lang="en-GB" sz="1800" dirty="0">
                <a:latin typeface="Raleway"/>
                <a:ea typeface="Calibri" panose="020F0502020204030204" pitchFamily="34" charset="0"/>
                <a:cs typeface="Arial"/>
                <a:hlinkClick r:id="rId9" action="ppaction://hlinksldjump"/>
              </a:rPr>
              <a:t>Housing</a:t>
            </a:r>
            <a:endParaRPr lang="en-GB" sz="1800" dirty="0">
              <a:latin typeface="Raleway"/>
              <a:ea typeface="Calibri" panose="020F0502020204030204" pitchFamily="34" charset="0"/>
              <a:cs typeface="Arial"/>
            </a:endParaRPr>
          </a:p>
          <a:p>
            <a:pPr marL="342900" indent="-342900">
              <a:spcAft>
                <a:spcPts val="800"/>
              </a:spcAft>
              <a:buFont typeface="Symbol" panose="05050102010706020507" pitchFamily="18" charset="2"/>
              <a:buChar char=""/>
            </a:pPr>
            <a:r>
              <a:rPr lang="en-GB" sz="1800" dirty="0">
                <a:latin typeface="Raleway"/>
                <a:ea typeface="Calibri" panose="020F0502020204030204" pitchFamily="34" charset="0"/>
                <a:cs typeface="Arial"/>
                <a:hlinkClick r:id="rId10" action="ppaction://hlinksldjump"/>
              </a:rPr>
              <a:t>Health</a:t>
            </a:r>
            <a:endParaRPr lang="en-GB" sz="1800" dirty="0">
              <a:latin typeface="Raleway"/>
              <a:ea typeface="Calibri" panose="020F0502020204030204" pitchFamily="34" charset="0"/>
              <a:cs typeface="Arial"/>
            </a:endParaRPr>
          </a:p>
          <a:p>
            <a:pPr marL="342900" indent="-342900">
              <a:spcAft>
                <a:spcPts val="800"/>
              </a:spcAft>
              <a:buFont typeface="Symbol" panose="05050102010706020507" pitchFamily="18" charset="2"/>
              <a:buChar char=""/>
            </a:pPr>
            <a:r>
              <a:rPr lang="en-GB" sz="1800" dirty="0">
                <a:latin typeface="Raleway"/>
                <a:ea typeface="Calibri" panose="020F0502020204030204" pitchFamily="34" charset="0"/>
                <a:cs typeface="Arial"/>
                <a:hlinkClick r:id="rId11" action="ppaction://hlinksldjump"/>
              </a:rPr>
              <a:t>Education</a:t>
            </a:r>
            <a:endParaRPr lang="en-GB" sz="1800" dirty="0">
              <a:latin typeface="Raleway"/>
              <a:ea typeface="Calibri" panose="020F0502020204030204" pitchFamily="34" charset="0"/>
              <a:cs typeface="Arial"/>
            </a:endParaRPr>
          </a:p>
          <a:p>
            <a:pPr marL="0" indent="0">
              <a:spcAft>
                <a:spcPts val="800"/>
              </a:spcAft>
              <a:buNone/>
            </a:pPr>
            <a:r>
              <a:rPr lang="en-GB" sz="1800" dirty="0">
                <a:latin typeface="Raleway"/>
                <a:ea typeface="Calibri" panose="020F0502020204030204" pitchFamily="34" charset="0"/>
                <a:cs typeface="Arial"/>
              </a:rPr>
              <a:t> </a:t>
            </a:r>
          </a:p>
          <a:p>
            <a:pPr marL="342900" indent="-342900">
              <a:spcAft>
                <a:spcPts val="800"/>
              </a:spcAft>
              <a:buFont typeface="Symbol" panose="05050102010706020507" pitchFamily="18" charset="2"/>
              <a:buChar char=""/>
            </a:pPr>
            <a:endParaRPr lang="en-GB" sz="1800" dirty="0">
              <a:latin typeface="Raleway"/>
              <a:ea typeface="Calibri" panose="020F0502020204030204" pitchFamily="34" charset="0"/>
              <a:cs typeface="Arial"/>
            </a:endParaRPr>
          </a:p>
          <a:p>
            <a:pPr marL="342900" indent="-342900">
              <a:spcAft>
                <a:spcPts val="800"/>
              </a:spcAft>
              <a:buFont typeface="Symbol" panose="05050102010706020507" pitchFamily="18" charset="2"/>
              <a:buChar char=""/>
            </a:pPr>
            <a:endParaRPr lang="en-GB" sz="1800" dirty="0">
              <a:latin typeface="Raleway"/>
              <a:ea typeface="Calibri" panose="020F0502020204030204" pitchFamily="34" charset="0"/>
              <a:cs typeface="Arial"/>
            </a:endParaRPr>
          </a:p>
          <a:p>
            <a:pPr marL="342900" lvl="0" indent="-342900">
              <a:spcAft>
                <a:spcPts val="800"/>
              </a:spcAft>
              <a:buFont typeface="Symbol" panose="05050102010706020507" pitchFamily="18" charset="2"/>
              <a:buChar char=""/>
            </a:pPr>
            <a:endParaRPr lang="en-GB" sz="2000" dirty="0">
              <a:solidFill>
                <a:schemeClr val="tx1"/>
              </a:solidFill>
              <a:effectLst/>
              <a:latin typeface="Raleway"/>
              <a:ea typeface="Calibri" panose="020F0502020204030204" pitchFamily="34" charset="0"/>
              <a:cs typeface="Arial"/>
            </a:endParaRPr>
          </a:p>
        </p:txBody>
      </p:sp>
    </p:spTree>
    <p:extLst>
      <p:ext uri="{BB962C8B-B14F-4D97-AF65-F5344CB8AC3E}">
        <p14:creationId xmlns:p14="http://schemas.microsoft.com/office/powerpoint/2010/main" val="3025491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fontScale="90000"/>
          </a:bodyPr>
          <a:lstStyle/>
          <a:p>
            <a:r>
              <a:rPr lang="en-GB" dirty="0">
                <a:latin typeface="+mj-lt"/>
              </a:rPr>
              <a:t>Household composition – households with dependent children</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9" y="1603683"/>
            <a:ext cx="4223657" cy="4351338"/>
          </a:xfrm>
        </p:spPr>
        <p:txBody>
          <a:bodyPr>
            <a:normAutofit/>
          </a:bodyPr>
          <a:lstStyle/>
          <a:p>
            <a:pPr>
              <a:lnSpc>
                <a:spcPct val="100000"/>
              </a:lnSpc>
              <a:spcBef>
                <a:spcPts val="600"/>
              </a:spcBef>
            </a:pPr>
            <a:r>
              <a:rPr lang="en-GB" sz="1800" dirty="0">
                <a:latin typeface="+mn-lt"/>
                <a:ea typeface="Calibri" panose="020F0502020204030204" pitchFamily="34" charset="0"/>
              </a:rPr>
              <a:t>32,666 households had dependent children.  This was 27.1% of all households.  This was a lower proportion than both England and Wales (28.3%) and London (31.3%)</a:t>
            </a:r>
          </a:p>
          <a:p>
            <a:pPr>
              <a:lnSpc>
                <a:spcPct val="100000"/>
              </a:lnSpc>
              <a:spcBef>
                <a:spcPts val="600"/>
              </a:spcBef>
            </a:pPr>
            <a:r>
              <a:rPr lang="en-GB" sz="1800" dirty="0">
                <a:latin typeface="+mn-lt"/>
                <a:ea typeface="Calibri" panose="020F0502020204030204" pitchFamily="34" charset="0"/>
              </a:rPr>
              <a:t>As 6.6%, Tower Hamlets had a lower proportion of lone parent households than England and Wales (6.9%) or London (7.8%). </a:t>
            </a:r>
          </a:p>
          <a:p>
            <a:pPr>
              <a:lnSpc>
                <a:spcPct val="100000"/>
              </a:lnSpc>
              <a:spcBef>
                <a:spcPts val="600"/>
              </a:spcBef>
            </a:pPr>
            <a:r>
              <a:rPr lang="en-GB" sz="1800" dirty="0">
                <a:latin typeface="+mn-lt"/>
                <a:ea typeface="Calibri" panose="020F0502020204030204" pitchFamily="34" charset="0"/>
              </a:rPr>
              <a:t>This represented a total of 7,961 lone parent households in Tower Hamlets.  </a:t>
            </a: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4" name="Chart 3" descr="Chart showing households with dependent children in Tower Hamlets, London and England and Wales.">
            <a:extLst>
              <a:ext uri="{FF2B5EF4-FFF2-40B4-BE49-F238E27FC236}">
                <a16:creationId xmlns:a16="http://schemas.microsoft.com/office/drawing/2014/main" id="{CDF534FC-F2F5-4520-B8B8-A1CC1DF476AE}"/>
              </a:ext>
            </a:extLst>
          </p:cNvPr>
          <p:cNvGraphicFramePr>
            <a:graphicFrameLocks/>
          </p:cNvGraphicFramePr>
          <p:nvPr>
            <p:extLst>
              <p:ext uri="{D42A27DB-BD31-4B8C-83A1-F6EECF244321}">
                <p14:modId xmlns:p14="http://schemas.microsoft.com/office/powerpoint/2010/main" val="1916675493"/>
              </p:ext>
            </p:extLst>
          </p:nvPr>
        </p:nvGraphicFramePr>
        <p:xfrm>
          <a:off x="5260369" y="1565760"/>
          <a:ext cx="6616556" cy="4167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6535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Living arrangements</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3913094" cy="4557878"/>
          </a:xfrm>
        </p:spPr>
        <p:txBody>
          <a:bodyPr>
            <a:normAutofit fontScale="77500" lnSpcReduction="20000"/>
          </a:bodyPr>
          <a:lstStyle/>
          <a:p>
            <a:pPr>
              <a:lnSpc>
                <a:spcPct val="120000"/>
              </a:lnSpc>
              <a:spcBef>
                <a:spcPts val="600"/>
              </a:spcBef>
            </a:pPr>
            <a:r>
              <a:rPr lang="en-GB" sz="1800" dirty="0">
                <a:latin typeface="+mn-lt"/>
                <a:ea typeface="Calibri" panose="020F0502020204030204" pitchFamily="34" charset="0"/>
              </a:rPr>
              <a:t>44% of adults in Tower Hamlets were living as a cohabiting couple while 56% were not living in a couple.  </a:t>
            </a:r>
          </a:p>
          <a:p>
            <a:pPr>
              <a:lnSpc>
                <a:spcPct val="120000"/>
              </a:lnSpc>
              <a:spcBef>
                <a:spcPts val="600"/>
              </a:spcBef>
            </a:pPr>
            <a:r>
              <a:rPr lang="en-GB" sz="1800" dirty="0">
                <a:latin typeface="+mn-lt"/>
                <a:ea typeface="Calibri" panose="020F0502020204030204" pitchFamily="34" charset="0"/>
              </a:rPr>
              <a:t>The proportion of adult residents living in a couple was well below the proportion in England and Wales (58%) and below the proportion living in London (49%).  </a:t>
            </a:r>
          </a:p>
          <a:p>
            <a:pPr>
              <a:lnSpc>
                <a:spcPct val="120000"/>
              </a:lnSpc>
              <a:spcBef>
                <a:spcPts val="600"/>
              </a:spcBef>
            </a:pPr>
            <a:r>
              <a:rPr lang="en-GB" sz="1800" dirty="0">
                <a:latin typeface="+mn-lt"/>
                <a:ea typeface="Calibri" panose="020F0502020204030204" pitchFamily="34" charset="0"/>
              </a:rPr>
              <a:t>Same sex couples - In total, 2.2% of adults were either married, in a civil partnership or cohabiting. This was above the rate in England and Wales (1%) and London (1.4%).  </a:t>
            </a:r>
          </a:p>
          <a:p>
            <a:pPr>
              <a:lnSpc>
                <a:spcPct val="120000"/>
              </a:lnSpc>
              <a:spcBef>
                <a:spcPts val="600"/>
              </a:spcBef>
            </a:pPr>
            <a:r>
              <a:rPr lang="en-GB" sz="1800" dirty="0">
                <a:latin typeface="+mn-lt"/>
                <a:ea typeface="Calibri" panose="020F0502020204030204" pitchFamily="34" charset="0"/>
              </a:rPr>
              <a:t>The proportion of adults who were divorced (4.2%) was some way below that in England and Wales (6.6%) or London (6%)</a:t>
            </a:r>
          </a:p>
          <a:p>
            <a:pPr>
              <a:lnSpc>
                <a:spcPct val="120000"/>
              </a:lnSpc>
              <a:spcBef>
                <a:spcPts val="600"/>
              </a:spcBef>
            </a:pPr>
            <a:r>
              <a:rPr lang="en-GB" sz="1800" dirty="0">
                <a:latin typeface="+mn-lt"/>
                <a:ea typeface="Calibri" panose="020F0502020204030204" pitchFamily="34" charset="0"/>
              </a:rPr>
              <a:t>Likewise the proportion of adults who were widowed (2.7%) was some way below the rate in England and Wales (5.6%) or London (4%)</a:t>
            </a: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3" name="Table 2">
            <a:extLst>
              <a:ext uri="{FF2B5EF4-FFF2-40B4-BE49-F238E27FC236}">
                <a16:creationId xmlns:a16="http://schemas.microsoft.com/office/drawing/2014/main" id="{D4FC8117-3284-4FFE-AE2B-3AA1309B5F37}"/>
              </a:ext>
            </a:extLst>
          </p:cNvPr>
          <p:cNvGraphicFramePr>
            <a:graphicFrameLocks noGrp="1"/>
          </p:cNvGraphicFramePr>
          <p:nvPr>
            <p:extLst>
              <p:ext uri="{D42A27DB-BD31-4B8C-83A1-F6EECF244321}">
                <p14:modId xmlns:p14="http://schemas.microsoft.com/office/powerpoint/2010/main" val="4246631013"/>
              </p:ext>
            </p:extLst>
          </p:nvPr>
        </p:nvGraphicFramePr>
        <p:xfrm>
          <a:off x="4751295" y="1331540"/>
          <a:ext cx="7056766" cy="4557878"/>
        </p:xfrm>
        <a:graphic>
          <a:graphicData uri="http://schemas.openxmlformats.org/drawingml/2006/table">
            <a:tbl>
              <a:tblPr firstRow="1">
                <a:tableStyleId>{5C22544A-7EE6-4342-B048-85BDC9FD1C3A}</a:tableStyleId>
              </a:tblPr>
              <a:tblGrid>
                <a:gridCol w="5467758">
                  <a:extLst>
                    <a:ext uri="{9D8B030D-6E8A-4147-A177-3AD203B41FA5}">
                      <a16:colId xmlns:a16="http://schemas.microsoft.com/office/drawing/2014/main" val="2128566982"/>
                    </a:ext>
                  </a:extLst>
                </a:gridCol>
                <a:gridCol w="965640">
                  <a:extLst>
                    <a:ext uri="{9D8B030D-6E8A-4147-A177-3AD203B41FA5}">
                      <a16:colId xmlns:a16="http://schemas.microsoft.com/office/drawing/2014/main" val="3843717274"/>
                    </a:ext>
                  </a:extLst>
                </a:gridCol>
                <a:gridCol w="623368">
                  <a:extLst>
                    <a:ext uri="{9D8B030D-6E8A-4147-A177-3AD203B41FA5}">
                      <a16:colId xmlns:a16="http://schemas.microsoft.com/office/drawing/2014/main" val="2277137108"/>
                    </a:ext>
                  </a:extLst>
                </a:gridCol>
              </a:tblGrid>
              <a:tr h="443078">
                <a:tc>
                  <a:txBody>
                    <a:bodyPr/>
                    <a:lstStyle/>
                    <a:p>
                      <a:pPr algn="l" fontAlgn="ctr"/>
                      <a:r>
                        <a:rPr lang="en-GB" sz="1200" b="1" u="none" strike="noStrike" dirty="0">
                          <a:solidFill>
                            <a:srgbClr val="003366"/>
                          </a:solidFill>
                          <a:effectLst/>
                          <a:latin typeface="+mn-lt"/>
                        </a:rPr>
                        <a:t>Living arrangements : adults in Tower Hamlets </a:t>
                      </a:r>
                      <a:endParaRPr lang="en-GB" sz="1200" b="1" i="0" u="none" strike="noStrike" dirty="0">
                        <a:solidFill>
                          <a:srgbClr val="003366"/>
                        </a:solidFill>
                        <a:effectLst/>
                        <a:latin typeface="+mn-lt"/>
                      </a:endParaRPr>
                    </a:p>
                  </a:txBody>
                  <a:tcPr anchor="ctr">
                    <a:solidFill>
                      <a:schemeClr val="bg1">
                        <a:lumMod val="85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45E"/>
                          </a:solidFill>
                          <a:effectLst/>
                          <a:uLnTx/>
                          <a:uFillTx/>
                          <a:latin typeface="+mn-lt"/>
                          <a:ea typeface="+mn-ea"/>
                          <a:cs typeface="+mn-cs"/>
                        </a:rPr>
                        <a:t>number</a:t>
                      </a:r>
                      <a:endParaRPr kumimoji="0" lang="en-GB" sz="1200" b="1" i="0" u="none" strike="noStrike" kern="1200" cap="none" spc="0" normalizeH="0" baseline="0" noProof="0" dirty="0">
                        <a:ln>
                          <a:noFill/>
                        </a:ln>
                        <a:solidFill>
                          <a:srgbClr val="000000"/>
                        </a:solidFill>
                        <a:effectLst/>
                        <a:uLnTx/>
                        <a:uFillTx/>
                        <a:latin typeface="+mn-lt"/>
                        <a:ea typeface="+mn-ea"/>
                        <a:cs typeface="+mn-cs"/>
                      </a:endParaRPr>
                    </a:p>
                  </a:txBody>
                  <a:tcPr anchor="ctr">
                    <a:solidFill>
                      <a:schemeClr val="bg1">
                        <a:lumMod val="85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45E"/>
                          </a:solidFill>
                          <a:effectLst/>
                          <a:uLnTx/>
                          <a:uFillTx/>
                          <a:latin typeface="+mn-lt"/>
                          <a:ea typeface="+mn-ea"/>
                          <a:cs typeface="+mn-cs"/>
                        </a:rPr>
                        <a:t>%</a:t>
                      </a:r>
                      <a:endParaRPr kumimoji="0" lang="en-GB" sz="1200" b="1" i="0" u="none" strike="noStrike" kern="1200" cap="none" spc="0" normalizeH="0" baseline="0" noProof="0" dirty="0">
                        <a:ln>
                          <a:noFill/>
                        </a:ln>
                        <a:solidFill>
                          <a:srgbClr val="000000"/>
                        </a:solidFill>
                        <a:effectLst/>
                        <a:uLnTx/>
                        <a:uFillTx/>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757329622"/>
                  </a:ext>
                </a:extLst>
              </a:tr>
              <a:tr h="247101">
                <a:tc>
                  <a:txBody>
                    <a:bodyPr/>
                    <a:lstStyle/>
                    <a:p>
                      <a:pPr algn="l" fontAlgn="b"/>
                      <a:r>
                        <a:rPr lang="en-GB" sz="1200" u="none" strike="noStrike" dirty="0">
                          <a:effectLst/>
                          <a:latin typeface="+mn-lt"/>
                        </a:rPr>
                        <a:t>Total</a:t>
                      </a:r>
                      <a:endParaRPr lang="en-GB" sz="1200" b="0" i="0" u="none" strike="noStrike" dirty="0">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246,800</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dirty="0">
                          <a:effectLst/>
                          <a:latin typeface="+mn-lt"/>
                        </a:rPr>
                        <a:t>100.0</a:t>
                      </a:r>
                      <a:endParaRPr lang="en-GB" sz="1200" b="0" i="0" u="none" strike="noStrike" dirty="0">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4141311644"/>
                  </a:ext>
                </a:extLst>
              </a:tr>
              <a:tr h="247101">
                <a:tc>
                  <a:txBody>
                    <a:bodyPr/>
                    <a:lstStyle/>
                    <a:p>
                      <a:pPr algn="l" fontAlgn="b"/>
                      <a:r>
                        <a:rPr lang="en-US" sz="1200" u="none" strike="noStrike">
                          <a:effectLst/>
                          <a:latin typeface="+mn-lt"/>
                        </a:rPr>
                        <a:t>Living in a couple: Married or in a civil partnership</a:t>
                      </a:r>
                      <a:endParaRPr lang="en-US"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dirty="0">
                          <a:effectLst/>
                          <a:latin typeface="+mn-lt"/>
                        </a:rPr>
                        <a:t>71,188</a:t>
                      </a:r>
                      <a:endParaRPr lang="en-GB" sz="1200" b="0" i="0" u="none" strike="noStrike" dirty="0">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28.8</a:t>
                      </a:r>
                      <a:endParaRPr lang="en-GB" sz="1200" b="0" i="0" u="none" strike="noStrike">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3681131195"/>
                  </a:ext>
                </a:extLst>
              </a:tr>
              <a:tr h="247101">
                <a:tc>
                  <a:txBody>
                    <a:bodyPr/>
                    <a:lstStyle/>
                    <a:p>
                      <a:pPr algn="l" fontAlgn="b"/>
                      <a:r>
                        <a:rPr lang="en-US" sz="1200" u="none" strike="noStrike">
                          <a:effectLst/>
                          <a:latin typeface="+mn-lt"/>
                        </a:rPr>
                        <a:t>Living in a couple: Married or in a civil partnership: Opposite-sex couple</a:t>
                      </a:r>
                      <a:endParaRPr lang="en-US"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69,479</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28.2</a:t>
                      </a:r>
                      <a:endParaRPr lang="en-GB" sz="1200" b="0" i="0" u="none" strike="noStrike">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3255931522"/>
                  </a:ext>
                </a:extLst>
              </a:tr>
              <a:tr h="247101">
                <a:tc>
                  <a:txBody>
                    <a:bodyPr/>
                    <a:lstStyle/>
                    <a:p>
                      <a:pPr algn="l" fontAlgn="b"/>
                      <a:r>
                        <a:rPr lang="en-US" sz="1200" u="none" strike="noStrike" dirty="0">
                          <a:effectLst/>
                          <a:latin typeface="+mn-lt"/>
                        </a:rPr>
                        <a:t>Living in a couple: Married or in a civil partnership: Same-sex couple</a:t>
                      </a:r>
                      <a:endParaRPr lang="en-US" sz="1200" b="0" i="0" u="none" strike="noStrike" dirty="0">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1,709</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0.7</a:t>
                      </a:r>
                      <a:endParaRPr lang="en-GB" sz="1200" b="0" i="0" u="none" strike="noStrike">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267592349"/>
                  </a:ext>
                </a:extLst>
              </a:tr>
              <a:tr h="247101">
                <a:tc>
                  <a:txBody>
                    <a:bodyPr/>
                    <a:lstStyle/>
                    <a:p>
                      <a:pPr algn="l" fontAlgn="b"/>
                      <a:r>
                        <a:rPr lang="en-US" sz="1200" u="none" strike="noStrike">
                          <a:effectLst/>
                          <a:latin typeface="+mn-lt"/>
                        </a:rPr>
                        <a:t>Living in a couple: Separated, but still married or in a civil partnership</a:t>
                      </a:r>
                      <a:endParaRPr lang="en-US"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201</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0.1</a:t>
                      </a:r>
                      <a:endParaRPr lang="en-GB" sz="1200" b="0" i="0" u="none" strike="noStrike">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366387002"/>
                  </a:ext>
                </a:extLst>
              </a:tr>
              <a:tr h="247101">
                <a:tc>
                  <a:txBody>
                    <a:bodyPr/>
                    <a:lstStyle/>
                    <a:p>
                      <a:pPr algn="l" fontAlgn="b"/>
                      <a:r>
                        <a:rPr lang="en-US" sz="1200" u="none" strike="noStrike" dirty="0">
                          <a:effectLst/>
                          <a:latin typeface="+mn-lt"/>
                        </a:rPr>
                        <a:t>Living in a couple: Cohabiting</a:t>
                      </a:r>
                      <a:endParaRPr lang="en-US" sz="1200" b="0" i="0" u="none" strike="noStrike" dirty="0">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36,908</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15.0</a:t>
                      </a:r>
                      <a:endParaRPr lang="en-GB" sz="1200" b="0" i="0" u="none" strike="noStrike">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3273545904"/>
                  </a:ext>
                </a:extLst>
              </a:tr>
              <a:tr h="247101">
                <a:tc>
                  <a:txBody>
                    <a:bodyPr/>
                    <a:lstStyle/>
                    <a:p>
                      <a:pPr algn="l" fontAlgn="b"/>
                      <a:r>
                        <a:rPr lang="en-US" sz="1200" u="none" strike="noStrike" dirty="0">
                          <a:effectLst/>
                          <a:latin typeface="+mn-lt"/>
                        </a:rPr>
                        <a:t>Living in a couple: Cohabiting: Opposite-sex couple</a:t>
                      </a:r>
                      <a:endParaRPr lang="en-US" sz="1200" b="0" i="0" u="none" strike="noStrike" dirty="0">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33,184</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dirty="0">
                          <a:effectLst/>
                          <a:latin typeface="+mn-lt"/>
                        </a:rPr>
                        <a:t>13.4</a:t>
                      </a:r>
                      <a:endParaRPr lang="en-GB" sz="1200" b="0" i="0" u="none" strike="noStrike" dirty="0">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4265898595"/>
                  </a:ext>
                </a:extLst>
              </a:tr>
              <a:tr h="247101">
                <a:tc>
                  <a:txBody>
                    <a:bodyPr/>
                    <a:lstStyle/>
                    <a:p>
                      <a:pPr algn="l" fontAlgn="b"/>
                      <a:r>
                        <a:rPr lang="en-US" sz="1200" u="none" strike="noStrike">
                          <a:effectLst/>
                          <a:latin typeface="+mn-lt"/>
                        </a:rPr>
                        <a:t>Living in a couple: Cohabiting: Same-sex couple</a:t>
                      </a:r>
                      <a:endParaRPr lang="en-US"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3,724</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1.5</a:t>
                      </a:r>
                      <a:endParaRPr lang="en-GB" sz="1200" b="0" i="0" u="none" strike="noStrike">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1877430506"/>
                  </a:ext>
                </a:extLst>
              </a:tr>
              <a:tr h="247101">
                <a:tc>
                  <a:txBody>
                    <a:bodyPr/>
                    <a:lstStyle/>
                    <a:p>
                      <a:pPr algn="l" fontAlgn="b"/>
                      <a:r>
                        <a:rPr lang="en-US" sz="1200" u="none" strike="noStrike">
                          <a:effectLst/>
                          <a:latin typeface="+mn-lt"/>
                        </a:rPr>
                        <a:t>Not living in a couple: Single (never married and never registered a same-sex civil partnership)</a:t>
                      </a:r>
                      <a:endParaRPr lang="en-US"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109,704</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44.5</a:t>
                      </a:r>
                      <a:endParaRPr lang="en-GB" sz="1200" b="0" i="0" u="none" strike="noStrike">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1344968528"/>
                  </a:ext>
                </a:extLst>
              </a:tr>
              <a:tr h="247101">
                <a:tc>
                  <a:txBody>
                    <a:bodyPr/>
                    <a:lstStyle/>
                    <a:p>
                      <a:pPr algn="l" fontAlgn="b"/>
                      <a:r>
                        <a:rPr lang="en-US" sz="1200" u="none" strike="noStrike">
                          <a:effectLst/>
                          <a:latin typeface="+mn-lt"/>
                        </a:rPr>
                        <a:t>Not living in a couple: Married or in a registered civil partnership</a:t>
                      </a:r>
                      <a:endParaRPr lang="en-US"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7,331</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3.0</a:t>
                      </a:r>
                      <a:endParaRPr lang="en-GB" sz="1200" b="0" i="0" u="none" strike="noStrike">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1314644570"/>
                  </a:ext>
                </a:extLst>
              </a:tr>
              <a:tr h="247101">
                <a:tc>
                  <a:txBody>
                    <a:bodyPr/>
                    <a:lstStyle/>
                    <a:p>
                      <a:pPr algn="l" fontAlgn="b"/>
                      <a:r>
                        <a:rPr lang="en-US" sz="1200" u="none" strike="noStrike">
                          <a:effectLst/>
                          <a:latin typeface="+mn-lt"/>
                        </a:rPr>
                        <a:t>Not living in a couple: Separated (including those who are married and those who are in civil partnerships)</a:t>
                      </a:r>
                      <a:endParaRPr lang="en-US"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4,439</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1.8</a:t>
                      </a:r>
                      <a:endParaRPr lang="en-GB" sz="1200" b="0" i="0" u="none" strike="noStrike">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3479643010"/>
                  </a:ext>
                </a:extLst>
              </a:tr>
              <a:tr h="247101">
                <a:tc>
                  <a:txBody>
                    <a:bodyPr/>
                    <a:lstStyle/>
                    <a:p>
                      <a:pPr algn="l" fontAlgn="b"/>
                      <a:r>
                        <a:rPr lang="en-US" sz="1200" u="none" strike="noStrike">
                          <a:effectLst/>
                          <a:latin typeface="+mn-lt"/>
                        </a:rPr>
                        <a:t>Not living in a couple: Divorced or formerly in a civil partnership which is now legally dissolved</a:t>
                      </a:r>
                      <a:endParaRPr lang="en-US"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10,462</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4.2</a:t>
                      </a:r>
                      <a:endParaRPr lang="en-GB" sz="1200" b="0" i="0" u="none" strike="noStrike">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2567332071"/>
                  </a:ext>
                </a:extLst>
              </a:tr>
              <a:tr h="247101">
                <a:tc>
                  <a:txBody>
                    <a:bodyPr/>
                    <a:lstStyle/>
                    <a:p>
                      <a:pPr algn="l" fontAlgn="b"/>
                      <a:r>
                        <a:rPr lang="en-US" sz="1200" u="none" strike="noStrike" dirty="0">
                          <a:effectLst/>
                          <a:latin typeface="+mn-lt"/>
                        </a:rPr>
                        <a:t>Not living in a couple: Widowed or surviving partner from civil partnership</a:t>
                      </a:r>
                      <a:endParaRPr lang="en-US" sz="1200" b="0" i="0" u="none" strike="noStrike" dirty="0">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a:effectLst/>
                          <a:latin typeface="+mn-lt"/>
                        </a:rPr>
                        <a:t>6,567</a:t>
                      </a:r>
                      <a:endParaRPr lang="en-GB" sz="1200" b="0" i="0" u="none" strike="noStrike">
                        <a:solidFill>
                          <a:srgbClr val="000000"/>
                        </a:solidFill>
                        <a:effectLst/>
                        <a:latin typeface="+mn-lt"/>
                      </a:endParaRPr>
                    </a:p>
                  </a:txBody>
                  <a:tcPr anchor="b">
                    <a:solidFill>
                      <a:schemeClr val="bg1">
                        <a:lumMod val="85000"/>
                      </a:schemeClr>
                    </a:solidFill>
                  </a:tcPr>
                </a:tc>
                <a:tc>
                  <a:txBody>
                    <a:bodyPr/>
                    <a:lstStyle/>
                    <a:p>
                      <a:pPr algn="r" fontAlgn="b"/>
                      <a:r>
                        <a:rPr lang="en-GB" sz="1200" u="none" strike="noStrike" dirty="0">
                          <a:effectLst/>
                          <a:latin typeface="+mn-lt"/>
                        </a:rPr>
                        <a:t>2.7</a:t>
                      </a:r>
                      <a:endParaRPr lang="en-GB" sz="1200" b="0" i="0" u="none" strike="noStrike" dirty="0">
                        <a:solidFill>
                          <a:srgbClr val="000000"/>
                        </a:solidFill>
                        <a:effectLst/>
                        <a:latin typeface="+mn-lt"/>
                      </a:endParaRPr>
                    </a:p>
                  </a:txBody>
                  <a:tcPr anchor="b">
                    <a:solidFill>
                      <a:schemeClr val="bg1">
                        <a:lumMod val="85000"/>
                      </a:schemeClr>
                    </a:solidFill>
                  </a:tcPr>
                </a:tc>
                <a:extLst>
                  <a:ext uri="{0D108BD9-81ED-4DB2-BD59-A6C34878D82A}">
                    <a16:rowId xmlns:a16="http://schemas.microsoft.com/office/drawing/2014/main" val="980083530"/>
                  </a:ext>
                </a:extLst>
              </a:tr>
            </a:tbl>
          </a:graphicData>
        </a:graphic>
      </p:graphicFrame>
    </p:spTree>
    <p:extLst>
      <p:ext uri="{BB962C8B-B14F-4D97-AF65-F5344CB8AC3E}">
        <p14:creationId xmlns:p14="http://schemas.microsoft.com/office/powerpoint/2010/main" val="277454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Communal establishments</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4811486" cy="4546746"/>
          </a:xfrm>
        </p:spPr>
        <p:txBody>
          <a:bodyPr>
            <a:normAutofit lnSpcReduction="10000"/>
          </a:bodyPr>
          <a:lstStyle/>
          <a:p>
            <a:pPr>
              <a:lnSpc>
                <a:spcPct val="110000"/>
              </a:lnSpc>
              <a:spcBef>
                <a:spcPts val="600"/>
              </a:spcBef>
            </a:pPr>
            <a:r>
              <a:rPr lang="en-GB" sz="1800" dirty="0">
                <a:latin typeface="+mn-lt"/>
                <a:ea typeface="Calibri" panose="020F0502020204030204" pitchFamily="34" charset="0"/>
              </a:rPr>
              <a:t>Communal establishments are a type of residence that provide accommodation for multiple households but often have shared facilities and a shared entrance to the property.  </a:t>
            </a:r>
          </a:p>
          <a:p>
            <a:pPr>
              <a:lnSpc>
                <a:spcPct val="110000"/>
              </a:lnSpc>
              <a:spcBef>
                <a:spcPts val="600"/>
              </a:spcBef>
            </a:pPr>
            <a:r>
              <a:rPr lang="en-GB" sz="1800" dirty="0">
                <a:latin typeface="+mn-lt"/>
                <a:ea typeface="Calibri" panose="020F0502020204030204" pitchFamily="34" charset="0"/>
              </a:rPr>
              <a:t>The most common type of communal establishment in Tower Hamlets is dedicated student accommodation but such establishments also include some long stay health facilities and care homes.  </a:t>
            </a:r>
          </a:p>
          <a:p>
            <a:pPr>
              <a:lnSpc>
                <a:spcPct val="110000"/>
              </a:lnSpc>
              <a:spcBef>
                <a:spcPts val="600"/>
              </a:spcBef>
            </a:pPr>
            <a:r>
              <a:rPr lang="en-GB" sz="1800" dirty="0">
                <a:latin typeface="+mn-lt"/>
                <a:ea typeface="Calibri" panose="020F0502020204030204" pitchFamily="34" charset="0"/>
              </a:rPr>
              <a:t>In 2021, there were 6,627 residents of communal establishments.  This a significant increase from 2011 when there were 3,753.  </a:t>
            </a: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pic>
        <p:nvPicPr>
          <p:cNvPr id="5" name="Picture 4" descr="Map showing distribution of communal establishments">
            <a:extLst>
              <a:ext uri="{FF2B5EF4-FFF2-40B4-BE49-F238E27FC236}">
                <a16:creationId xmlns:a16="http://schemas.microsoft.com/office/drawing/2014/main" id="{7E9C620F-D95C-4583-8B30-D30919890822}"/>
              </a:ext>
            </a:extLst>
          </p:cNvPr>
          <p:cNvPicPr>
            <a:picLocks noChangeAspect="1"/>
          </p:cNvPicPr>
          <p:nvPr/>
        </p:nvPicPr>
        <p:blipFill>
          <a:blip r:embed="rId2"/>
          <a:stretch>
            <a:fillRect/>
          </a:stretch>
        </p:blipFill>
        <p:spPr>
          <a:xfrm>
            <a:off x="5972710" y="1312346"/>
            <a:ext cx="4932088" cy="4642675"/>
          </a:xfrm>
          <a:prstGeom prst="rect">
            <a:avLst/>
          </a:prstGeom>
        </p:spPr>
      </p:pic>
    </p:spTree>
    <p:extLst>
      <p:ext uri="{BB962C8B-B14F-4D97-AF65-F5344CB8AC3E}">
        <p14:creationId xmlns:p14="http://schemas.microsoft.com/office/powerpoint/2010/main" val="2913644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normAutofit fontScale="90000"/>
          </a:bodyPr>
          <a:lstStyle/>
          <a:p>
            <a:r>
              <a:rPr lang="en-GB" dirty="0">
                <a:latin typeface="+mj-lt"/>
              </a:rPr>
              <a:t>Country of Birth and Migration </a:t>
            </a:r>
            <a:br>
              <a:rPr lang="en-GB" dirty="0">
                <a:latin typeface="+mj-lt"/>
              </a:rPr>
            </a:br>
            <a:br>
              <a:rPr lang="en-GB" dirty="0">
                <a:latin typeface="+mj-lt"/>
              </a:rPr>
            </a:br>
            <a:endParaRPr lang="en-GB" dirty="0">
              <a:latin typeface="+mj-lt"/>
            </a:endParaRPr>
          </a:p>
        </p:txBody>
      </p:sp>
    </p:spTree>
    <p:extLst>
      <p:ext uri="{BB962C8B-B14F-4D97-AF65-F5344CB8AC3E}">
        <p14:creationId xmlns:p14="http://schemas.microsoft.com/office/powerpoint/2010/main" val="649955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lstStyle/>
          <a:p>
            <a:r>
              <a:rPr lang="en-GB" dirty="0">
                <a:latin typeface="+mj-lt"/>
              </a:rPr>
              <a:t>Country of birth of Tower Hamlets residents (top 10)</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925286" y="1483939"/>
            <a:ext cx="4027714" cy="4731803"/>
          </a:xfrm>
        </p:spPr>
        <p:txBody>
          <a:bodyPr>
            <a:noAutofit/>
          </a:bodyPr>
          <a:lstStyle/>
          <a:p>
            <a:pPr>
              <a:lnSpc>
                <a:spcPct val="100000"/>
              </a:lnSpc>
              <a:spcBef>
                <a:spcPts val="600"/>
              </a:spcBef>
            </a:pPr>
            <a:r>
              <a:rPr lang="en-GB" sz="1400" dirty="0">
                <a:effectLst/>
                <a:latin typeface="Raleway" pitchFamily="2" charset="0"/>
                <a:ea typeface="Calibri" panose="020F0502020204030204" pitchFamily="34" charset="0"/>
                <a:cs typeface="Arial" panose="020B0604020202020204" pitchFamily="34" charset="0"/>
              </a:rPr>
              <a:t>In 2021 the most common country of birth wa</a:t>
            </a:r>
            <a:r>
              <a:rPr lang="en-GB" sz="1400" dirty="0">
                <a:latin typeface="Raleway" pitchFamily="2" charset="0"/>
                <a:ea typeface="Calibri" panose="020F0502020204030204" pitchFamily="34" charset="0"/>
              </a:rPr>
              <a:t>s United Kingdom, followed by Bangladesh with 43,561 residents having been born in that country.  </a:t>
            </a:r>
          </a:p>
          <a:p>
            <a:pPr>
              <a:lnSpc>
                <a:spcPct val="100000"/>
              </a:lnSpc>
              <a:spcBef>
                <a:spcPts val="600"/>
              </a:spcBef>
            </a:pPr>
            <a:r>
              <a:rPr lang="en-GB" sz="1400" dirty="0">
                <a:effectLst/>
                <a:latin typeface="Raleway" pitchFamily="2" charset="0"/>
                <a:ea typeface="Calibri" panose="020F0502020204030204" pitchFamily="34" charset="0"/>
                <a:cs typeface="Arial" panose="020B0604020202020204" pitchFamily="34" charset="0"/>
              </a:rPr>
              <a:t>Although the total number increased, the proportion of residents born in Bangladesh was slightly smaller than in 2011.  </a:t>
            </a:r>
          </a:p>
          <a:p>
            <a:pPr>
              <a:lnSpc>
                <a:spcPct val="100000"/>
              </a:lnSpc>
              <a:spcBef>
                <a:spcPts val="600"/>
              </a:spcBef>
            </a:pPr>
            <a:r>
              <a:rPr lang="en-GB" sz="1400" dirty="0">
                <a:effectLst/>
                <a:latin typeface="Raleway" pitchFamily="2" charset="0"/>
                <a:ea typeface="Calibri" panose="020F0502020204030204" pitchFamily="34" charset="0"/>
                <a:cs typeface="Arial" panose="020B0604020202020204" pitchFamily="34" charset="0"/>
              </a:rPr>
              <a:t>Other than the UK, the largest increase in country of birth since 2011 came from Italy.  This is probably at least in part reflective of the large Italian community of Bangladeshi ethnic origin.  </a:t>
            </a:r>
          </a:p>
          <a:p>
            <a:pPr>
              <a:lnSpc>
                <a:spcPct val="100000"/>
              </a:lnSpc>
              <a:spcBef>
                <a:spcPts val="600"/>
              </a:spcBef>
            </a:pPr>
            <a:r>
              <a:rPr lang="en-GB" sz="1400" dirty="0">
                <a:effectLst/>
                <a:latin typeface="Raleway" pitchFamily="2" charset="0"/>
                <a:ea typeface="Calibri" panose="020F0502020204030204" pitchFamily="34" charset="0"/>
                <a:cs typeface="Arial" panose="020B0604020202020204" pitchFamily="34" charset="0"/>
              </a:rPr>
              <a:t>The largest proportionate increase came from Romanian born residents which was more than half times larger than in 2011.  </a:t>
            </a:r>
          </a:p>
          <a:p>
            <a:pPr>
              <a:lnSpc>
                <a:spcPct val="100000"/>
              </a:lnSpc>
              <a:spcBef>
                <a:spcPts val="600"/>
              </a:spcBef>
            </a:pPr>
            <a:r>
              <a:rPr lang="en-GB" sz="1400" dirty="0">
                <a:effectLst/>
                <a:latin typeface="Raleway" pitchFamily="2" charset="0"/>
                <a:ea typeface="Calibri" panose="020F0502020204030204" pitchFamily="34" charset="0"/>
                <a:cs typeface="Arial" panose="020B0604020202020204" pitchFamily="34" charset="0"/>
              </a:rPr>
              <a:t>India </a:t>
            </a:r>
            <a:r>
              <a:rPr lang="en-GB" sz="1400" dirty="0">
                <a:latin typeface="Raleway" pitchFamily="2" charset="0"/>
                <a:ea typeface="Calibri" panose="020F0502020204030204" pitchFamily="34" charset="0"/>
              </a:rPr>
              <a:t>was the 4</a:t>
            </a:r>
            <a:r>
              <a:rPr lang="en-GB" sz="1400" baseline="30000" dirty="0">
                <a:latin typeface="Raleway" pitchFamily="2" charset="0"/>
                <a:ea typeface="Calibri" panose="020F0502020204030204" pitchFamily="34" charset="0"/>
              </a:rPr>
              <a:t>th</a:t>
            </a:r>
            <a:r>
              <a:rPr lang="en-GB" sz="1400" dirty="0">
                <a:latin typeface="Raleway" pitchFamily="2" charset="0"/>
                <a:ea typeface="Calibri" panose="020F0502020204030204" pitchFamily="34" charset="0"/>
              </a:rPr>
              <a:t> most common country of birth and the number if India born residents also grew quite significantly</a:t>
            </a:r>
            <a:endParaRPr lang="en-GB" sz="1400" dirty="0">
              <a:effectLst/>
              <a:latin typeface="Raleway" pitchFamily="2"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B40D25D-37C6-4C83-AF64-B109A2DAAAFA}"/>
              </a:ext>
            </a:extLst>
          </p:cNvPr>
          <p:cNvGraphicFramePr>
            <a:graphicFrameLocks noGrp="1"/>
          </p:cNvGraphicFramePr>
          <p:nvPr>
            <p:extLst>
              <p:ext uri="{D42A27DB-BD31-4B8C-83A1-F6EECF244321}">
                <p14:modId xmlns:p14="http://schemas.microsoft.com/office/powerpoint/2010/main" val="3438912907"/>
              </p:ext>
            </p:extLst>
          </p:nvPr>
        </p:nvGraphicFramePr>
        <p:xfrm>
          <a:off x="5253318" y="1603684"/>
          <a:ext cx="6589057" cy="4202661"/>
        </p:xfrm>
        <a:graphic>
          <a:graphicData uri="http://schemas.openxmlformats.org/drawingml/2006/table">
            <a:tbl>
              <a:tblPr firstRow="1" firstCol="1" bandRow="1">
                <a:tableStyleId>{5C22544A-7EE6-4342-B048-85BDC9FD1C3A}</a:tableStyleId>
              </a:tblPr>
              <a:tblGrid>
                <a:gridCol w="1401376">
                  <a:extLst>
                    <a:ext uri="{9D8B030D-6E8A-4147-A177-3AD203B41FA5}">
                      <a16:colId xmlns:a16="http://schemas.microsoft.com/office/drawing/2014/main" val="1718061150"/>
                    </a:ext>
                  </a:extLst>
                </a:gridCol>
                <a:gridCol w="734397">
                  <a:extLst>
                    <a:ext uri="{9D8B030D-6E8A-4147-A177-3AD203B41FA5}">
                      <a16:colId xmlns:a16="http://schemas.microsoft.com/office/drawing/2014/main" val="993517117"/>
                    </a:ext>
                  </a:extLst>
                </a:gridCol>
                <a:gridCol w="932873">
                  <a:extLst>
                    <a:ext uri="{9D8B030D-6E8A-4147-A177-3AD203B41FA5}">
                      <a16:colId xmlns:a16="http://schemas.microsoft.com/office/drawing/2014/main" val="3294682805"/>
                    </a:ext>
                  </a:extLst>
                </a:gridCol>
                <a:gridCol w="812800">
                  <a:extLst>
                    <a:ext uri="{9D8B030D-6E8A-4147-A177-3AD203B41FA5}">
                      <a16:colId xmlns:a16="http://schemas.microsoft.com/office/drawing/2014/main" val="2642335939"/>
                    </a:ext>
                  </a:extLst>
                </a:gridCol>
                <a:gridCol w="803563">
                  <a:extLst>
                    <a:ext uri="{9D8B030D-6E8A-4147-A177-3AD203B41FA5}">
                      <a16:colId xmlns:a16="http://schemas.microsoft.com/office/drawing/2014/main" val="3224718190"/>
                    </a:ext>
                  </a:extLst>
                </a:gridCol>
                <a:gridCol w="932873">
                  <a:extLst>
                    <a:ext uri="{9D8B030D-6E8A-4147-A177-3AD203B41FA5}">
                      <a16:colId xmlns:a16="http://schemas.microsoft.com/office/drawing/2014/main" val="2802550772"/>
                    </a:ext>
                  </a:extLst>
                </a:gridCol>
                <a:gridCol w="971175">
                  <a:extLst>
                    <a:ext uri="{9D8B030D-6E8A-4147-A177-3AD203B41FA5}">
                      <a16:colId xmlns:a16="http://schemas.microsoft.com/office/drawing/2014/main" val="791758725"/>
                    </a:ext>
                  </a:extLst>
                </a:gridCol>
              </a:tblGrid>
              <a:tr h="1239393">
                <a:tc>
                  <a:txBody>
                    <a:bodyPr/>
                    <a:lstStyle/>
                    <a:p>
                      <a:pPr>
                        <a:lnSpc>
                          <a:spcPct val="107000"/>
                        </a:lnSpc>
                        <a:spcAft>
                          <a:spcPts val="800"/>
                        </a:spcAft>
                      </a:pPr>
                      <a:r>
                        <a:rPr lang="en-GB" sz="1200" dirty="0">
                          <a:solidFill>
                            <a:srgbClr val="003366"/>
                          </a:solidFill>
                          <a:effectLst/>
                        </a:rPr>
                        <a:t>Country of Birth</a:t>
                      </a:r>
                      <a:endParaRPr lang="en-GB" sz="12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nSpc>
                          <a:spcPct val="107000"/>
                        </a:lnSpc>
                        <a:spcAft>
                          <a:spcPts val="800"/>
                        </a:spcAft>
                      </a:pPr>
                      <a:r>
                        <a:rPr lang="en-GB" sz="1200" dirty="0">
                          <a:solidFill>
                            <a:srgbClr val="003366"/>
                          </a:solidFill>
                          <a:effectLst/>
                        </a:rPr>
                        <a:t>2011</a:t>
                      </a:r>
                      <a:endParaRPr lang="en-GB" sz="12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nSpc>
                          <a:spcPct val="107000"/>
                        </a:lnSpc>
                        <a:spcAft>
                          <a:spcPts val="800"/>
                        </a:spcAft>
                      </a:pPr>
                      <a:r>
                        <a:rPr lang="en-GB" sz="1200" dirty="0">
                          <a:solidFill>
                            <a:srgbClr val="003366"/>
                          </a:solidFill>
                          <a:effectLst/>
                        </a:rPr>
                        <a:t>2011 %</a:t>
                      </a:r>
                      <a:endParaRPr lang="en-GB" sz="12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nSpc>
                          <a:spcPct val="107000"/>
                        </a:lnSpc>
                        <a:spcAft>
                          <a:spcPts val="800"/>
                        </a:spcAft>
                      </a:pPr>
                      <a:r>
                        <a:rPr lang="en-GB" sz="1200" dirty="0">
                          <a:solidFill>
                            <a:srgbClr val="003366"/>
                          </a:solidFill>
                          <a:effectLst/>
                        </a:rPr>
                        <a:t>2021</a:t>
                      </a:r>
                      <a:endParaRPr lang="en-GB" sz="12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nSpc>
                          <a:spcPct val="107000"/>
                        </a:lnSpc>
                        <a:spcAft>
                          <a:spcPts val="800"/>
                        </a:spcAft>
                      </a:pPr>
                      <a:r>
                        <a:rPr lang="en-GB" sz="1200">
                          <a:solidFill>
                            <a:srgbClr val="003366"/>
                          </a:solidFill>
                          <a:effectLst/>
                        </a:rPr>
                        <a:t>2021 %</a:t>
                      </a:r>
                      <a:endParaRPr lang="en-GB" sz="120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nSpc>
                          <a:spcPct val="107000"/>
                        </a:lnSpc>
                        <a:spcAft>
                          <a:spcPts val="800"/>
                        </a:spcAft>
                      </a:pPr>
                      <a:r>
                        <a:rPr lang="en-GB" sz="1200" dirty="0">
                          <a:solidFill>
                            <a:srgbClr val="003366"/>
                          </a:solidFill>
                          <a:effectLst/>
                        </a:rPr>
                        <a:t>2011-2021 Increase</a:t>
                      </a:r>
                      <a:endParaRPr lang="en-GB" sz="12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nSpc>
                          <a:spcPct val="107000"/>
                        </a:lnSpc>
                        <a:spcAft>
                          <a:spcPts val="800"/>
                        </a:spcAft>
                      </a:pPr>
                      <a:r>
                        <a:rPr lang="en-GB" sz="1200">
                          <a:solidFill>
                            <a:srgbClr val="003366"/>
                          </a:solidFill>
                          <a:effectLst/>
                        </a:rPr>
                        <a:t>2011-2021 % Increase</a:t>
                      </a:r>
                      <a:endParaRPr lang="en-GB" sz="120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2926021298"/>
                  </a:ext>
                </a:extLst>
              </a:tr>
              <a:tr h="298398">
                <a:tc>
                  <a:txBody>
                    <a:bodyPr/>
                    <a:lstStyle/>
                    <a:p>
                      <a:pPr>
                        <a:lnSpc>
                          <a:spcPct val="107000"/>
                        </a:lnSpc>
                        <a:spcAft>
                          <a:spcPts val="800"/>
                        </a:spcAft>
                      </a:pPr>
                      <a:r>
                        <a:rPr lang="en-GB" sz="1200">
                          <a:solidFill>
                            <a:srgbClr val="003366"/>
                          </a:solidFill>
                          <a:effectLst/>
                        </a:rPr>
                        <a:t>United Kingdom </a:t>
                      </a:r>
                      <a:endParaRPr lang="en-GB" sz="120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144,662</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56.9%</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165,079</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53.2%</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20,417 </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14%</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extLst>
                  <a:ext uri="{0D108BD9-81ED-4DB2-BD59-A6C34878D82A}">
                    <a16:rowId xmlns:a16="http://schemas.microsoft.com/office/drawing/2014/main" val="622328514"/>
                  </a:ext>
                </a:extLst>
              </a:tr>
              <a:tr h="298398">
                <a:tc>
                  <a:txBody>
                    <a:bodyPr/>
                    <a:lstStyle/>
                    <a:p>
                      <a:pPr>
                        <a:lnSpc>
                          <a:spcPct val="107000"/>
                        </a:lnSpc>
                        <a:spcAft>
                          <a:spcPts val="800"/>
                        </a:spcAft>
                      </a:pPr>
                      <a:r>
                        <a:rPr lang="en-GB" sz="1200">
                          <a:solidFill>
                            <a:srgbClr val="003366"/>
                          </a:solidFill>
                          <a:effectLst/>
                        </a:rPr>
                        <a:t>Bangladesh</a:t>
                      </a:r>
                      <a:endParaRPr lang="en-GB" sz="120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38,877</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15.3%</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43,561</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14.0%</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4,684 </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12%</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extLst>
                  <a:ext uri="{0D108BD9-81ED-4DB2-BD59-A6C34878D82A}">
                    <a16:rowId xmlns:a16="http://schemas.microsoft.com/office/drawing/2014/main" val="4082817677"/>
                  </a:ext>
                </a:extLst>
              </a:tr>
              <a:tr h="298398">
                <a:tc>
                  <a:txBody>
                    <a:bodyPr/>
                    <a:lstStyle/>
                    <a:p>
                      <a:pPr>
                        <a:lnSpc>
                          <a:spcPct val="107000"/>
                        </a:lnSpc>
                        <a:spcAft>
                          <a:spcPts val="800"/>
                        </a:spcAft>
                      </a:pPr>
                      <a:r>
                        <a:rPr lang="en-GB" sz="1200">
                          <a:solidFill>
                            <a:srgbClr val="003366"/>
                          </a:solidFill>
                          <a:effectLst/>
                        </a:rPr>
                        <a:t>Italy</a:t>
                      </a:r>
                      <a:endParaRPr lang="en-GB" sz="120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3,047</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1.2%</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10,553</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3.4%</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7,506 </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246%</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extLst>
                  <a:ext uri="{0D108BD9-81ED-4DB2-BD59-A6C34878D82A}">
                    <a16:rowId xmlns:a16="http://schemas.microsoft.com/office/drawing/2014/main" val="2064554916"/>
                  </a:ext>
                </a:extLst>
              </a:tr>
              <a:tr h="298398">
                <a:tc>
                  <a:txBody>
                    <a:bodyPr/>
                    <a:lstStyle/>
                    <a:p>
                      <a:pPr>
                        <a:lnSpc>
                          <a:spcPct val="107000"/>
                        </a:lnSpc>
                        <a:spcAft>
                          <a:spcPts val="800"/>
                        </a:spcAft>
                      </a:pPr>
                      <a:r>
                        <a:rPr lang="en-GB" sz="1200">
                          <a:solidFill>
                            <a:srgbClr val="003366"/>
                          </a:solidFill>
                          <a:effectLst/>
                        </a:rPr>
                        <a:t>India</a:t>
                      </a:r>
                      <a:endParaRPr lang="en-GB" sz="120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3,889</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1.5%</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6,317</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2.0%</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2,428 </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62%</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extLst>
                  <a:ext uri="{0D108BD9-81ED-4DB2-BD59-A6C34878D82A}">
                    <a16:rowId xmlns:a16="http://schemas.microsoft.com/office/drawing/2014/main" val="942828931"/>
                  </a:ext>
                </a:extLst>
              </a:tr>
              <a:tr h="259017">
                <a:tc>
                  <a:txBody>
                    <a:bodyPr/>
                    <a:lstStyle/>
                    <a:p>
                      <a:pPr>
                        <a:lnSpc>
                          <a:spcPct val="107000"/>
                        </a:lnSpc>
                        <a:spcAft>
                          <a:spcPts val="800"/>
                        </a:spcAft>
                      </a:pPr>
                      <a:r>
                        <a:rPr lang="en-GB" sz="1200" dirty="0">
                          <a:solidFill>
                            <a:srgbClr val="003366"/>
                          </a:solidFill>
                          <a:effectLst/>
                        </a:rPr>
                        <a:t>China</a:t>
                      </a:r>
                      <a:endParaRPr lang="en-GB" sz="12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fontAlgn="b"/>
                      <a:r>
                        <a:rPr lang="en-GB" sz="1200" b="0" i="0" u="none" strike="noStrike">
                          <a:solidFill>
                            <a:srgbClr val="003366"/>
                          </a:solidFill>
                          <a:effectLst/>
                          <a:latin typeface="+mn-lt"/>
                        </a:rPr>
                        <a:t>3,552</a:t>
                      </a:r>
                    </a:p>
                  </a:txBody>
                  <a:tcPr marL="45720" marR="45720" anchor="ctr">
                    <a:solidFill>
                      <a:schemeClr val="bg1">
                        <a:lumMod val="85000"/>
                      </a:schemeClr>
                    </a:solidFill>
                  </a:tcPr>
                </a:tc>
                <a:tc>
                  <a:txBody>
                    <a:bodyPr/>
                    <a:lstStyle/>
                    <a:p>
                      <a:pPr algn="r" fontAlgn="b"/>
                      <a:r>
                        <a:rPr lang="en-GB" sz="1200" b="0" i="0" u="none" strike="noStrike">
                          <a:solidFill>
                            <a:srgbClr val="003366"/>
                          </a:solidFill>
                          <a:effectLst/>
                          <a:latin typeface="+mn-lt"/>
                        </a:rPr>
                        <a:t>1.4%</a:t>
                      </a:r>
                    </a:p>
                  </a:txBody>
                  <a:tcPr marL="45720" marR="45720" anchor="ctr">
                    <a:solidFill>
                      <a:schemeClr val="bg1">
                        <a:lumMod val="85000"/>
                      </a:schemeClr>
                    </a:solidFill>
                  </a:tcPr>
                </a:tc>
                <a:tc>
                  <a:txBody>
                    <a:bodyPr/>
                    <a:lstStyle/>
                    <a:p>
                      <a:pPr algn="r" fontAlgn="b"/>
                      <a:r>
                        <a:rPr lang="en-GB" sz="1200" b="1" i="0" u="none" strike="noStrike">
                          <a:solidFill>
                            <a:srgbClr val="003366"/>
                          </a:solidFill>
                          <a:effectLst/>
                          <a:latin typeface="+mn-lt"/>
                        </a:rPr>
                        <a:t>4,818 </a:t>
                      </a:r>
                    </a:p>
                  </a:txBody>
                  <a:tcPr marL="45720" marR="45720" anchor="ctr">
                    <a:solidFill>
                      <a:schemeClr val="bg1">
                        <a:lumMod val="85000"/>
                      </a:schemeClr>
                    </a:solidFill>
                  </a:tcPr>
                </a:tc>
                <a:tc>
                  <a:txBody>
                    <a:bodyPr/>
                    <a:lstStyle/>
                    <a:p>
                      <a:pPr algn="r" fontAlgn="b"/>
                      <a:r>
                        <a:rPr lang="en-GB" sz="1200" b="1" i="0" u="none" strike="noStrike">
                          <a:solidFill>
                            <a:srgbClr val="003366"/>
                          </a:solidFill>
                          <a:effectLst/>
                          <a:latin typeface="+mn-lt"/>
                        </a:rPr>
                        <a:t> 1.6%</a:t>
                      </a:r>
                    </a:p>
                  </a:txBody>
                  <a:tcPr marL="45720" marR="45720" anchor="ctr">
                    <a:solidFill>
                      <a:schemeClr val="bg1">
                        <a:lumMod val="85000"/>
                      </a:schemeClr>
                    </a:solidFill>
                  </a:tcPr>
                </a:tc>
                <a:tc>
                  <a:txBody>
                    <a:bodyPr/>
                    <a:lstStyle/>
                    <a:p>
                      <a:pPr algn="r" fontAlgn="b"/>
                      <a:r>
                        <a:rPr lang="en-GB" sz="1200" b="0" i="0" u="none" strike="noStrike">
                          <a:solidFill>
                            <a:srgbClr val="003366"/>
                          </a:solidFill>
                          <a:effectLst/>
                          <a:latin typeface="+mn-lt"/>
                        </a:rPr>
                        <a:t>  1,296 </a:t>
                      </a:r>
                    </a:p>
                  </a:txBody>
                  <a:tcPr marL="45720" marR="45720" anchor="ctr">
                    <a:solidFill>
                      <a:schemeClr val="bg1">
                        <a:lumMod val="85000"/>
                      </a:schemeClr>
                    </a:solidFill>
                  </a:tcPr>
                </a:tc>
                <a:tc>
                  <a:txBody>
                    <a:bodyPr/>
                    <a:lstStyle/>
                    <a:p>
                      <a:pPr algn="r" fontAlgn="b"/>
                      <a:r>
                        <a:rPr lang="en-GB" sz="1200" b="0" i="0" u="none" strike="noStrike">
                          <a:solidFill>
                            <a:srgbClr val="003366"/>
                          </a:solidFill>
                          <a:effectLst/>
                          <a:latin typeface="+mn-lt"/>
                        </a:rPr>
                        <a:t>37%</a:t>
                      </a:r>
                    </a:p>
                  </a:txBody>
                  <a:tcPr marL="45720" marR="45720" anchor="ctr">
                    <a:solidFill>
                      <a:schemeClr val="bg1">
                        <a:lumMod val="85000"/>
                      </a:schemeClr>
                    </a:solidFill>
                  </a:tcPr>
                </a:tc>
                <a:extLst>
                  <a:ext uri="{0D108BD9-81ED-4DB2-BD59-A6C34878D82A}">
                    <a16:rowId xmlns:a16="http://schemas.microsoft.com/office/drawing/2014/main" val="3019534836"/>
                  </a:ext>
                </a:extLst>
              </a:tr>
              <a:tr h="298398">
                <a:tc>
                  <a:txBody>
                    <a:bodyPr/>
                    <a:lstStyle/>
                    <a:p>
                      <a:pPr>
                        <a:lnSpc>
                          <a:spcPct val="107000"/>
                        </a:lnSpc>
                        <a:spcAft>
                          <a:spcPts val="800"/>
                        </a:spcAft>
                      </a:pPr>
                      <a:r>
                        <a:rPr lang="en-GB" sz="1200">
                          <a:solidFill>
                            <a:srgbClr val="003366"/>
                          </a:solidFill>
                          <a:effectLst/>
                        </a:rPr>
                        <a:t>France</a:t>
                      </a:r>
                      <a:endParaRPr lang="en-GB" sz="120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3,014</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1.2%</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4,562</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1.5%</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1,548 </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51%</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extLst>
                  <a:ext uri="{0D108BD9-81ED-4DB2-BD59-A6C34878D82A}">
                    <a16:rowId xmlns:a16="http://schemas.microsoft.com/office/drawing/2014/main" val="2240202418"/>
                  </a:ext>
                </a:extLst>
              </a:tr>
              <a:tr h="298398">
                <a:tc>
                  <a:txBody>
                    <a:bodyPr/>
                    <a:lstStyle/>
                    <a:p>
                      <a:pPr>
                        <a:lnSpc>
                          <a:spcPct val="107000"/>
                        </a:lnSpc>
                        <a:spcAft>
                          <a:spcPts val="800"/>
                        </a:spcAft>
                      </a:pPr>
                      <a:r>
                        <a:rPr lang="en-GB" sz="1200">
                          <a:solidFill>
                            <a:srgbClr val="003366"/>
                          </a:solidFill>
                          <a:effectLst/>
                        </a:rPr>
                        <a:t>Spain</a:t>
                      </a:r>
                      <a:endParaRPr lang="en-GB" sz="120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2,025</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0.8%</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3,791</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1.2%</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1,766</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87%</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extLst>
                  <a:ext uri="{0D108BD9-81ED-4DB2-BD59-A6C34878D82A}">
                    <a16:rowId xmlns:a16="http://schemas.microsoft.com/office/drawing/2014/main" val="1538784578"/>
                  </a:ext>
                </a:extLst>
              </a:tr>
              <a:tr h="298398">
                <a:tc>
                  <a:txBody>
                    <a:bodyPr/>
                    <a:lstStyle/>
                    <a:p>
                      <a:pPr>
                        <a:lnSpc>
                          <a:spcPct val="107000"/>
                        </a:lnSpc>
                        <a:spcAft>
                          <a:spcPts val="800"/>
                        </a:spcAft>
                      </a:pPr>
                      <a:r>
                        <a:rPr lang="en-GB" sz="1200">
                          <a:solidFill>
                            <a:srgbClr val="003366"/>
                          </a:solidFill>
                          <a:effectLst/>
                        </a:rPr>
                        <a:t>Somalia</a:t>
                      </a:r>
                      <a:endParaRPr lang="en-GB" sz="120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2,925</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1.2%</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3,107</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1.0%</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182 </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6%</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extLst>
                  <a:ext uri="{0D108BD9-81ED-4DB2-BD59-A6C34878D82A}">
                    <a16:rowId xmlns:a16="http://schemas.microsoft.com/office/drawing/2014/main" val="805983628"/>
                  </a:ext>
                </a:extLst>
              </a:tr>
              <a:tr h="298398">
                <a:tc>
                  <a:txBody>
                    <a:bodyPr/>
                    <a:lstStyle/>
                    <a:p>
                      <a:pPr>
                        <a:lnSpc>
                          <a:spcPct val="107000"/>
                        </a:lnSpc>
                        <a:spcAft>
                          <a:spcPts val="800"/>
                        </a:spcAft>
                      </a:pPr>
                      <a:r>
                        <a:rPr lang="en-GB" sz="1200">
                          <a:solidFill>
                            <a:srgbClr val="003366"/>
                          </a:solidFill>
                          <a:effectLst/>
                        </a:rPr>
                        <a:t>Poland</a:t>
                      </a:r>
                      <a:endParaRPr lang="en-GB" sz="120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2,674</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1.1%</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3,077</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1.0%</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403 </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15%</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extLst>
                  <a:ext uri="{0D108BD9-81ED-4DB2-BD59-A6C34878D82A}">
                    <a16:rowId xmlns:a16="http://schemas.microsoft.com/office/drawing/2014/main" val="256454656"/>
                  </a:ext>
                </a:extLst>
              </a:tr>
              <a:tr h="298398">
                <a:tc>
                  <a:txBody>
                    <a:bodyPr/>
                    <a:lstStyle/>
                    <a:p>
                      <a:pPr>
                        <a:lnSpc>
                          <a:spcPct val="107000"/>
                        </a:lnSpc>
                        <a:spcAft>
                          <a:spcPts val="800"/>
                        </a:spcAft>
                      </a:pPr>
                      <a:r>
                        <a:rPr lang="en-GB" sz="1200" dirty="0">
                          <a:solidFill>
                            <a:srgbClr val="003366"/>
                          </a:solidFill>
                          <a:effectLst/>
                        </a:rPr>
                        <a:t>Romania</a:t>
                      </a:r>
                      <a:endParaRPr lang="en-GB" sz="12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587</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0.2%</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2,765</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b="1">
                          <a:solidFill>
                            <a:srgbClr val="003366"/>
                          </a:solidFill>
                          <a:effectLst/>
                          <a:latin typeface="+mn-lt"/>
                        </a:rPr>
                        <a:t>0.9%</a:t>
                      </a:r>
                      <a:endParaRPr lang="en-GB" sz="1200" b="1">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a:solidFill>
                            <a:srgbClr val="003366"/>
                          </a:solidFill>
                          <a:effectLst/>
                          <a:latin typeface="+mn-lt"/>
                        </a:rPr>
                        <a:t>2,178 </a:t>
                      </a:r>
                      <a:endParaRPr lang="en-GB" sz="120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r">
                        <a:lnSpc>
                          <a:spcPct val="107000"/>
                        </a:lnSpc>
                        <a:spcAft>
                          <a:spcPts val="800"/>
                        </a:spcAft>
                      </a:pPr>
                      <a:r>
                        <a:rPr lang="en-GB" sz="1200" dirty="0">
                          <a:solidFill>
                            <a:srgbClr val="003366"/>
                          </a:solidFill>
                          <a:effectLst/>
                          <a:latin typeface="+mn-lt"/>
                        </a:rPr>
                        <a:t>371%</a:t>
                      </a:r>
                      <a:endParaRPr lang="en-GB" sz="1200" dirty="0">
                        <a:solidFill>
                          <a:srgbClr val="003366"/>
                        </a:solidFill>
                        <a:effectLst/>
                        <a:latin typeface="+mn-lt"/>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extLst>
                  <a:ext uri="{0D108BD9-81ED-4DB2-BD59-A6C34878D82A}">
                    <a16:rowId xmlns:a16="http://schemas.microsoft.com/office/drawing/2014/main" val="3829058435"/>
                  </a:ext>
                </a:extLst>
              </a:tr>
            </a:tbl>
          </a:graphicData>
        </a:graphic>
      </p:graphicFrame>
    </p:spTree>
    <p:extLst>
      <p:ext uri="{BB962C8B-B14F-4D97-AF65-F5344CB8AC3E}">
        <p14:creationId xmlns:p14="http://schemas.microsoft.com/office/powerpoint/2010/main" val="3989369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lstStyle/>
          <a:p>
            <a:r>
              <a:rPr lang="en-GB">
                <a:latin typeface="+mj-lt"/>
              </a:rPr>
              <a:t>Country of birth compared with elsewhere</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9" y="1531320"/>
            <a:ext cx="3984171" cy="4764460"/>
          </a:xfrm>
        </p:spPr>
        <p:txBody>
          <a:bodyPr>
            <a:normAutofit fontScale="77500" lnSpcReduction="20000"/>
          </a:bodyPr>
          <a:lstStyle/>
          <a:p>
            <a:pPr>
              <a:lnSpc>
                <a:spcPct val="120000"/>
              </a:lnSpc>
              <a:spcBef>
                <a:spcPts val="600"/>
              </a:spcBef>
            </a:pPr>
            <a:r>
              <a:rPr lang="en-GB" sz="1800" dirty="0">
                <a:effectLst/>
                <a:latin typeface="Raleway" pitchFamily="2" charset="0"/>
                <a:ea typeface="Calibri" panose="020F0502020204030204" pitchFamily="34" charset="0"/>
                <a:cs typeface="Arial" panose="020B0604020202020204" pitchFamily="34" charset="0"/>
              </a:rPr>
              <a:t>In 2021 Tower Hamlet had one of the smallest proportions of UK born residents in England and Wales (323</a:t>
            </a:r>
            <a:r>
              <a:rPr lang="en-GB" sz="1800" baseline="30000" dirty="0">
                <a:effectLst/>
                <a:latin typeface="Raleway" pitchFamily="2" charset="0"/>
                <a:ea typeface="Calibri" panose="020F0502020204030204" pitchFamily="34" charset="0"/>
                <a:cs typeface="Arial" panose="020B0604020202020204" pitchFamily="34" charset="0"/>
              </a:rPr>
              <a:t>rd</a:t>
            </a:r>
            <a:r>
              <a:rPr lang="en-GB" sz="1800" dirty="0">
                <a:effectLst/>
                <a:latin typeface="Raleway" pitchFamily="2" charset="0"/>
                <a:ea typeface="Calibri" panose="020F0502020204030204" pitchFamily="34" charset="0"/>
                <a:cs typeface="Arial" panose="020B0604020202020204" pitchFamily="34" charset="0"/>
              </a:rPr>
              <a:t> of 331)</a:t>
            </a:r>
          </a:p>
          <a:p>
            <a:pPr>
              <a:lnSpc>
                <a:spcPct val="120000"/>
              </a:lnSpc>
              <a:spcBef>
                <a:spcPts val="600"/>
              </a:spcBef>
            </a:pPr>
            <a:r>
              <a:rPr lang="en-GB" sz="1800" dirty="0">
                <a:latin typeface="Raleway" pitchFamily="2" charset="0"/>
                <a:ea typeface="Calibri" panose="020F0502020204030204" pitchFamily="34" charset="0"/>
              </a:rPr>
              <a:t>The Bangladeshi born population was by some distance the largest in  England and Wales, both in absolute numbers and as a proportion of the population.  Neighbouring Newham had the second highest number and proportion.  </a:t>
            </a:r>
          </a:p>
          <a:p>
            <a:pPr>
              <a:lnSpc>
                <a:spcPct val="120000"/>
              </a:lnSpc>
              <a:spcBef>
                <a:spcPts val="600"/>
              </a:spcBef>
            </a:pPr>
            <a:r>
              <a:rPr lang="en-GB" sz="1800" dirty="0">
                <a:latin typeface="Raleway" pitchFamily="2" charset="0"/>
                <a:ea typeface="Calibri" panose="020F0502020204030204" pitchFamily="34" charset="0"/>
              </a:rPr>
              <a:t>16% of all Bangladeshi born people in England and Wales were residing in Tower Hamlets.</a:t>
            </a:r>
          </a:p>
          <a:p>
            <a:pPr>
              <a:lnSpc>
                <a:spcPct val="120000"/>
              </a:lnSpc>
              <a:spcBef>
                <a:spcPts val="600"/>
              </a:spcBef>
            </a:pPr>
            <a:r>
              <a:rPr lang="en-GB" sz="1800" dirty="0">
                <a:effectLst/>
                <a:latin typeface="Raleway" pitchFamily="2" charset="0"/>
                <a:ea typeface="Calibri" panose="020F0502020204030204" pitchFamily="34" charset="0"/>
                <a:cs typeface="Arial" panose="020B0604020202020204" pitchFamily="34" charset="0"/>
              </a:rPr>
              <a:t>Tower Hamlets had the largest number of Italian born residents and the second largest proportion of Italian born residents behind Kensington and Chelsea.</a:t>
            </a:r>
          </a:p>
          <a:p>
            <a:pPr>
              <a:lnSpc>
                <a:spcPct val="120000"/>
              </a:lnSpc>
              <a:spcBef>
                <a:spcPts val="600"/>
              </a:spcBef>
            </a:pPr>
            <a:r>
              <a:rPr lang="en-GB" sz="1800" dirty="0">
                <a:latin typeface="Raleway" pitchFamily="2" charset="0"/>
                <a:ea typeface="Calibri" panose="020F0502020204030204" pitchFamily="34" charset="0"/>
              </a:rPr>
              <a:t>The borough also has among the highest numbers of Chinese, French, Spanish and Somalian born residents in England and Wales.  </a:t>
            </a:r>
            <a:endParaRPr lang="en-GB" sz="1800" dirty="0">
              <a:effectLst/>
              <a:latin typeface="Raleway" pitchFamily="2" charset="0"/>
              <a:ea typeface="Calibri" panose="020F0502020204030204" pitchFamily="34" charset="0"/>
              <a:cs typeface="Arial" panose="020B0604020202020204" pitchFamily="34" charset="0"/>
            </a:endParaRPr>
          </a:p>
          <a:p>
            <a:endParaRPr lang="en-GB" dirty="0">
              <a:solidFill>
                <a:schemeClr val="tx1"/>
              </a:solidFill>
              <a:latin typeface="+mn-lt"/>
            </a:endParaRPr>
          </a:p>
        </p:txBody>
      </p:sp>
      <p:graphicFrame>
        <p:nvGraphicFramePr>
          <p:cNvPr id="4" name="Table 3">
            <a:extLst>
              <a:ext uri="{FF2B5EF4-FFF2-40B4-BE49-F238E27FC236}">
                <a16:creationId xmlns:a16="http://schemas.microsoft.com/office/drawing/2014/main" id="{22772160-709C-4823-87B2-F3E6C07A5EC2}"/>
              </a:ext>
            </a:extLst>
          </p:cNvPr>
          <p:cNvGraphicFramePr>
            <a:graphicFrameLocks noGrp="1"/>
          </p:cNvGraphicFramePr>
          <p:nvPr>
            <p:extLst>
              <p:ext uri="{D42A27DB-BD31-4B8C-83A1-F6EECF244321}">
                <p14:modId xmlns:p14="http://schemas.microsoft.com/office/powerpoint/2010/main" val="346860004"/>
              </p:ext>
            </p:extLst>
          </p:nvPr>
        </p:nvGraphicFramePr>
        <p:xfrm>
          <a:off x="4993341" y="1565760"/>
          <a:ext cx="6580092" cy="4265181"/>
        </p:xfrm>
        <a:graphic>
          <a:graphicData uri="http://schemas.openxmlformats.org/drawingml/2006/table">
            <a:tbl>
              <a:tblPr firstRow="1" firstCol="1" bandRow="1">
                <a:tableStyleId>{5C22544A-7EE6-4342-B048-85BDC9FD1C3A}</a:tableStyleId>
              </a:tblPr>
              <a:tblGrid>
                <a:gridCol w="1837632">
                  <a:extLst>
                    <a:ext uri="{9D8B030D-6E8A-4147-A177-3AD203B41FA5}">
                      <a16:colId xmlns:a16="http://schemas.microsoft.com/office/drawing/2014/main" val="1218363669"/>
                    </a:ext>
                  </a:extLst>
                </a:gridCol>
                <a:gridCol w="1047630">
                  <a:extLst>
                    <a:ext uri="{9D8B030D-6E8A-4147-A177-3AD203B41FA5}">
                      <a16:colId xmlns:a16="http://schemas.microsoft.com/office/drawing/2014/main" val="3557347308"/>
                    </a:ext>
                  </a:extLst>
                </a:gridCol>
                <a:gridCol w="1502553">
                  <a:extLst>
                    <a:ext uri="{9D8B030D-6E8A-4147-A177-3AD203B41FA5}">
                      <a16:colId xmlns:a16="http://schemas.microsoft.com/office/drawing/2014/main" val="950627007"/>
                    </a:ext>
                  </a:extLst>
                </a:gridCol>
                <a:gridCol w="1134444">
                  <a:extLst>
                    <a:ext uri="{9D8B030D-6E8A-4147-A177-3AD203B41FA5}">
                      <a16:colId xmlns:a16="http://schemas.microsoft.com/office/drawing/2014/main" val="2103264916"/>
                    </a:ext>
                  </a:extLst>
                </a:gridCol>
                <a:gridCol w="1057833">
                  <a:extLst>
                    <a:ext uri="{9D8B030D-6E8A-4147-A177-3AD203B41FA5}">
                      <a16:colId xmlns:a16="http://schemas.microsoft.com/office/drawing/2014/main" val="1440068064"/>
                    </a:ext>
                  </a:extLst>
                </a:gridCol>
              </a:tblGrid>
              <a:tr h="1488321">
                <a:tc>
                  <a:txBody>
                    <a:bodyPr/>
                    <a:lstStyle/>
                    <a:p>
                      <a:pPr>
                        <a:lnSpc>
                          <a:spcPct val="107000"/>
                        </a:lnSpc>
                        <a:spcAft>
                          <a:spcPts val="800"/>
                        </a:spcAft>
                      </a:pPr>
                      <a:r>
                        <a:rPr lang="en-GB" sz="1200" dirty="0">
                          <a:solidFill>
                            <a:srgbClr val="003366"/>
                          </a:solidFill>
                          <a:effectLst/>
                        </a:rPr>
                        <a:t>Country of Birth</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nSpc>
                          <a:spcPct val="107000"/>
                        </a:lnSpc>
                        <a:spcAft>
                          <a:spcPts val="800"/>
                        </a:spcAft>
                      </a:pPr>
                      <a:r>
                        <a:rPr lang="en-GB" sz="1200" dirty="0">
                          <a:solidFill>
                            <a:srgbClr val="003366"/>
                          </a:solidFill>
                          <a:effectLst/>
                        </a:rPr>
                        <a:t>2021</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nSpc>
                          <a:spcPct val="107000"/>
                        </a:lnSpc>
                        <a:spcAft>
                          <a:spcPts val="800"/>
                        </a:spcAft>
                      </a:pPr>
                      <a:r>
                        <a:rPr lang="en-GB" sz="1200" dirty="0">
                          <a:solidFill>
                            <a:srgbClr val="003366"/>
                          </a:solidFill>
                          <a:effectLst/>
                        </a:rPr>
                        <a:t>2021 % of resident population in area</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nSpc>
                          <a:spcPct val="107000"/>
                        </a:lnSpc>
                        <a:spcAft>
                          <a:spcPts val="800"/>
                        </a:spcAft>
                      </a:pPr>
                      <a:r>
                        <a:rPr lang="en-GB" sz="1200" dirty="0">
                          <a:solidFill>
                            <a:srgbClr val="003366"/>
                          </a:solidFill>
                          <a:effectLst/>
                        </a:rPr>
                        <a:t>Ranking in England and Wales (absolute number)</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nSpc>
                          <a:spcPct val="107000"/>
                        </a:lnSpc>
                        <a:spcAft>
                          <a:spcPts val="800"/>
                        </a:spcAft>
                      </a:pPr>
                      <a:r>
                        <a:rPr lang="en-GB" sz="1200" dirty="0">
                          <a:solidFill>
                            <a:srgbClr val="003366"/>
                          </a:solidFill>
                          <a:effectLst/>
                        </a:rPr>
                        <a:t>Ranking in England and Wales (% of resident population in area)</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160161041"/>
                  </a:ext>
                </a:extLst>
              </a:tr>
              <a:tr h="235966">
                <a:tc>
                  <a:txBody>
                    <a:bodyPr/>
                    <a:lstStyle/>
                    <a:p>
                      <a:pPr>
                        <a:lnSpc>
                          <a:spcPct val="107000"/>
                        </a:lnSpc>
                        <a:spcAft>
                          <a:spcPts val="800"/>
                        </a:spcAft>
                      </a:pPr>
                      <a:r>
                        <a:rPr lang="en-GB" sz="1200">
                          <a:solidFill>
                            <a:srgbClr val="003366"/>
                          </a:solidFill>
                          <a:effectLst/>
                        </a:rPr>
                        <a:t>United Kingdom </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165,079</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53.2%</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323 (of 331)</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1256844491"/>
                  </a:ext>
                </a:extLst>
              </a:tr>
              <a:tr h="237947">
                <a:tc>
                  <a:txBody>
                    <a:bodyPr/>
                    <a:lstStyle/>
                    <a:p>
                      <a:pPr>
                        <a:lnSpc>
                          <a:spcPct val="107000"/>
                        </a:lnSpc>
                        <a:spcAft>
                          <a:spcPts val="800"/>
                        </a:spcAft>
                      </a:pPr>
                      <a:r>
                        <a:rPr lang="en-GB" sz="1200">
                          <a:solidFill>
                            <a:srgbClr val="003366"/>
                          </a:solidFill>
                          <a:effectLst/>
                        </a:rPr>
                        <a:t>Bangladesh</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43,561</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14.0%</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1</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1</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2889108474"/>
                  </a:ext>
                </a:extLst>
              </a:tr>
              <a:tr h="237947">
                <a:tc>
                  <a:txBody>
                    <a:bodyPr/>
                    <a:lstStyle/>
                    <a:p>
                      <a:pPr>
                        <a:lnSpc>
                          <a:spcPct val="107000"/>
                        </a:lnSpc>
                        <a:spcAft>
                          <a:spcPts val="800"/>
                        </a:spcAft>
                      </a:pPr>
                      <a:r>
                        <a:rPr lang="en-GB" sz="1200">
                          <a:solidFill>
                            <a:srgbClr val="003366"/>
                          </a:solidFill>
                          <a:effectLst/>
                        </a:rPr>
                        <a:t>Italy</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10,553</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3.4%</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1</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2</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3908560273"/>
                  </a:ext>
                </a:extLst>
              </a:tr>
              <a:tr h="237947">
                <a:tc>
                  <a:txBody>
                    <a:bodyPr/>
                    <a:lstStyle/>
                    <a:p>
                      <a:pPr>
                        <a:lnSpc>
                          <a:spcPct val="107000"/>
                        </a:lnSpc>
                        <a:spcAft>
                          <a:spcPts val="800"/>
                        </a:spcAft>
                      </a:pPr>
                      <a:r>
                        <a:rPr lang="en-GB" sz="1200">
                          <a:solidFill>
                            <a:srgbClr val="003366"/>
                          </a:solidFill>
                          <a:effectLst/>
                        </a:rPr>
                        <a:t>India</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6,317</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2.0%</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33</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49</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2596684085"/>
                  </a:ext>
                </a:extLst>
              </a:tr>
              <a:tr h="237947">
                <a:tc>
                  <a:txBody>
                    <a:bodyPr/>
                    <a:lstStyle/>
                    <a:p>
                      <a:pPr>
                        <a:lnSpc>
                          <a:spcPct val="107000"/>
                        </a:lnSpc>
                        <a:spcAft>
                          <a:spcPts val="800"/>
                        </a:spcAft>
                      </a:pPr>
                      <a:r>
                        <a:rPr lang="en-GB" sz="1200">
                          <a:solidFill>
                            <a:srgbClr val="003366"/>
                          </a:solidFill>
                          <a:effectLst/>
                        </a:rPr>
                        <a:t>China</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4,818</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1.6%</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4</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4</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398187894"/>
                  </a:ext>
                </a:extLst>
              </a:tr>
              <a:tr h="237947">
                <a:tc>
                  <a:txBody>
                    <a:bodyPr/>
                    <a:lstStyle/>
                    <a:p>
                      <a:pPr>
                        <a:lnSpc>
                          <a:spcPct val="107000"/>
                        </a:lnSpc>
                        <a:spcAft>
                          <a:spcPts val="800"/>
                        </a:spcAft>
                      </a:pPr>
                      <a:r>
                        <a:rPr lang="en-GB" sz="1200">
                          <a:solidFill>
                            <a:srgbClr val="003366"/>
                          </a:solidFill>
                          <a:effectLst/>
                        </a:rPr>
                        <a:t>France</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4,562</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1.5%</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6</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7</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3289812125"/>
                  </a:ext>
                </a:extLst>
              </a:tr>
              <a:tr h="237947">
                <a:tc>
                  <a:txBody>
                    <a:bodyPr/>
                    <a:lstStyle/>
                    <a:p>
                      <a:pPr>
                        <a:lnSpc>
                          <a:spcPct val="107000"/>
                        </a:lnSpc>
                        <a:spcAft>
                          <a:spcPts val="800"/>
                        </a:spcAft>
                      </a:pPr>
                      <a:r>
                        <a:rPr lang="en-GB" sz="1200">
                          <a:solidFill>
                            <a:srgbClr val="003366"/>
                          </a:solidFill>
                          <a:effectLst/>
                        </a:rPr>
                        <a:t>Spain</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3,791</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1.2%</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5</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11</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1326469280"/>
                  </a:ext>
                </a:extLst>
              </a:tr>
              <a:tr h="237947">
                <a:tc>
                  <a:txBody>
                    <a:bodyPr/>
                    <a:lstStyle/>
                    <a:p>
                      <a:pPr>
                        <a:lnSpc>
                          <a:spcPct val="107000"/>
                        </a:lnSpc>
                        <a:spcAft>
                          <a:spcPts val="800"/>
                        </a:spcAft>
                      </a:pPr>
                      <a:r>
                        <a:rPr lang="en-GB" sz="1200">
                          <a:solidFill>
                            <a:srgbClr val="003366"/>
                          </a:solidFill>
                          <a:effectLst/>
                        </a:rPr>
                        <a:t>Somalia</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3,107</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1.0%</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10</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10</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3771841609"/>
                  </a:ext>
                </a:extLst>
              </a:tr>
              <a:tr h="237947">
                <a:tc>
                  <a:txBody>
                    <a:bodyPr/>
                    <a:lstStyle/>
                    <a:p>
                      <a:pPr>
                        <a:lnSpc>
                          <a:spcPct val="107000"/>
                        </a:lnSpc>
                        <a:spcAft>
                          <a:spcPts val="800"/>
                        </a:spcAft>
                      </a:pPr>
                      <a:r>
                        <a:rPr lang="en-GB" sz="1200">
                          <a:solidFill>
                            <a:srgbClr val="003366"/>
                          </a:solidFill>
                          <a:effectLst/>
                        </a:rPr>
                        <a:t>Poland</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3,077</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1.0%</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72</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151</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1572157059"/>
                  </a:ext>
                </a:extLst>
              </a:tr>
              <a:tr h="237947">
                <a:tc>
                  <a:txBody>
                    <a:bodyPr/>
                    <a:lstStyle/>
                    <a:p>
                      <a:pPr>
                        <a:lnSpc>
                          <a:spcPct val="107000"/>
                        </a:lnSpc>
                        <a:spcAft>
                          <a:spcPts val="800"/>
                        </a:spcAft>
                      </a:pPr>
                      <a:r>
                        <a:rPr lang="en-GB" sz="1200">
                          <a:solidFill>
                            <a:srgbClr val="003366"/>
                          </a:solidFill>
                          <a:effectLst/>
                        </a:rPr>
                        <a:t>Romania</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2,765</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a:solidFill>
                            <a:srgbClr val="003366"/>
                          </a:solidFill>
                          <a:effectLst/>
                        </a:rPr>
                        <a:t>0.9%</a:t>
                      </a:r>
                      <a:endParaRPr lang="en-GB" sz="120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48</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rgbClr val="003366"/>
                          </a:solidFill>
                          <a:effectLst/>
                        </a:rPr>
                        <a:t>88</a:t>
                      </a:r>
                      <a:endParaRPr lang="en-GB" sz="1200" dirty="0">
                        <a:solidFill>
                          <a:srgbClr val="003366"/>
                        </a:solidFill>
                        <a:effectLst/>
                        <a:latin typeface="Calibri" panose="020F0502020204030204" pitchFamily="34" charset="0"/>
                        <a:ea typeface="+mn-ea"/>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3309991041"/>
                  </a:ext>
                </a:extLst>
              </a:tr>
            </a:tbl>
          </a:graphicData>
        </a:graphic>
      </p:graphicFrame>
    </p:spTree>
    <p:extLst>
      <p:ext uri="{BB962C8B-B14F-4D97-AF65-F5344CB8AC3E}">
        <p14:creationId xmlns:p14="http://schemas.microsoft.com/office/powerpoint/2010/main" val="218482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lstStyle/>
          <a:p>
            <a:r>
              <a:rPr lang="en-GB" dirty="0">
                <a:latin typeface="+mj-lt"/>
              </a:rPr>
              <a:t>Country of birth – European Union and Africa</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3913094" cy="4351338"/>
          </a:xfrm>
        </p:spPr>
        <p:txBody>
          <a:bodyPr>
            <a:normAutofit fontScale="92500" lnSpcReduction="10000"/>
          </a:bodyPr>
          <a:lstStyle/>
          <a:p>
            <a:pPr>
              <a:lnSpc>
                <a:spcPct val="110000"/>
              </a:lnSpc>
              <a:spcBef>
                <a:spcPts val="600"/>
              </a:spcBef>
            </a:pPr>
            <a:r>
              <a:rPr lang="en-GB" sz="1500" dirty="0">
                <a:effectLst/>
                <a:latin typeface="Raleway" pitchFamily="2" charset="0"/>
                <a:ea typeface="Calibri" panose="020F0502020204030204" pitchFamily="34" charset="0"/>
                <a:cs typeface="Arial" panose="020B0604020202020204" pitchFamily="34" charset="0"/>
              </a:rPr>
              <a:t>13.9% of Tower Hamlets residents were born in a current European Union country.  This equates to 43,000 residents.  </a:t>
            </a:r>
          </a:p>
          <a:p>
            <a:pPr>
              <a:lnSpc>
                <a:spcPct val="110000"/>
              </a:lnSpc>
              <a:spcBef>
                <a:spcPts val="600"/>
              </a:spcBef>
            </a:pPr>
            <a:r>
              <a:rPr lang="en-GB" sz="1500" dirty="0">
                <a:latin typeface="Raleway" pitchFamily="2" charset="0"/>
                <a:ea typeface="Calibri" panose="020F0502020204030204" pitchFamily="34" charset="0"/>
              </a:rPr>
              <a:t>This was similar to the number of residents holding a passport of any current EU country (46,000)</a:t>
            </a:r>
            <a:endParaRPr lang="en-GB" sz="1500" dirty="0">
              <a:effectLst/>
              <a:latin typeface="Raleway" pitchFamily="2" charset="0"/>
              <a:ea typeface="Calibri" panose="020F0502020204030204" pitchFamily="34" charset="0"/>
              <a:cs typeface="Arial" panose="020B0604020202020204" pitchFamily="34" charset="0"/>
            </a:endParaRPr>
          </a:p>
          <a:p>
            <a:pPr>
              <a:lnSpc>
                <a:spcPct val="110000"/>
              </a:lnSpc>
              <a:spcBef>
                <a:spcPts val="600"/>
              </a:spcBef>
            </a:pPr>
            <a:r>
              <a:rPr lang="en-GB" sz="1500" dirty="0">
                <a:latin typeface="Raleway" pitchFamily="2" charset="0"/>
                <a:ea typeface="Calibri" panose="020F0502020204030204" pitchFamily="34" charset="0"/>
              </a:rPr>
              <a:t>The proportion of people born in the EU was higher than London (12.8%) and more than double the proportion in England and Wales (6.1%).  It was the 19</a:t>
            </a:r>
            <a:r>
              <a:rPr lang="en-GB" sz="1500" baseline="30000" dirty="0">
                <a:latin typeface="Raleway" pitchFamily="2" charset="0"/>
                <a:ea typeface="Calibri" panose="020F0502020204030204" pitchFamily="34" charset="0"/>
              </a:rPr>
              <a:t>th</a:t>
            </a:r>
            <a:r>
              <a:rPr lang="en-GB" sz="1500" dirty="0">
                <a:latin typeface="Raleway" pitchFamily="2" charset="0"/>
                <a:ea typeface="Calibri" panose="020F0502020204030204" pitchFamily="34" charset="0"/>
              </a:rPr>
              <a:t> highest proportion out of 331 local authority areas with Boston in Lincolnshire being the highest at 20%.</a:t>
            </a:r>
          </a:p>
          <a:p>
            <a:pPr>
              <a:lnSpc>
                <a:spcPct val="110000"/>
              </a:lnSpc>
              <a:spcBef>
                <a:spcPts val="600"/>
              </a:spcBef>
            </a:pPr>
            <a:r>
              <a:rPr lang="en-GB" sz="1500" dirty="0">
                <a:latin typeface="Raleway" pitchFamily="2" charset="0"/>
                <a:ea typeface="Calibri" panose="020F0502020204030204" pitchFamily="34" charset="0"/>
              </a:rPr>
              <a:t>The proportion of residents born in any African country was 4.2% (13,000 residents).  This was above the England and Wales average but below the London average. </a:t>
            </a:r>
          </a:p>
          <a:p>
            <a:pPr>
              <a:spcAft>
                <a:spcPts val="800"/>
              </a:spcAft>
            </a:pPr>
            <a:endParaRPr lang="en-GB" dirty="0">
              <a:solidFill>
                <a:schemeClr val="tx1"/>
              </a:solidFill>
              <a:latin typeface="+mn-lt"/>
            </a:endParaRPr>
          </a:p>
        </p:txBody>
      </p:sp>
      <p:graphicFrame>
        <p:nvGraphicFramePr>
          <p:cNvPr id="5" name="Chart 4" descr="Chart showing percentage of residents born in the European Union and Africa in Tower Hamlets, London and England and Wales ">
            <a:extLst>
              <a:ext uri="{FF2B5EF4-FFF2-40B4-BE49-F238E27FC236}">
                <a16:creationId xmlns:a16="http://schemas.microsoft.com/office/drawing/2014/main" id="{6E99D9F0-8C8E-45E6-AA01-49E7B1993668}"/>
              </a:ext>
            </a:extLst>
          </p:cNvPr>
          <p:cNvGraphicFramePr>
            <a:graphicFrameLocks/>
          </p:cNvGraphicFramePr>
          <p:nvPr>
            <p:extLst>
              <p:ext uri="{D42A27DB-BD31-4B8C-83A1-F6EECF244321}">
                <p14:modId xmlns:p14="http://schemas.microsoft.com/office/powerpoint/2010/main" val="4156461609"/>
              </p:ext>
            </p:extLst>
          </p:nvPr>
        </p:nvGraphicFramePr>
        <p:xfrm>
          <a:off x="5548045" y="1315092"/>
          <a:ext cx="6277509" cy="4561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7734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lstStyle/>
          <a:p>
            <a:r>
              <a:rPr lang="en-GB" dirty="0">
                <a:latin typeface="+mj-lt"/>
              </a:rPr>
              <a:t>Migration – length of residence in UK</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3913094" cy="4351338"/>
          </a:xfrm>
        </p:spPr>
        <p:txBody>
          <a:bodyPr>
            <a:normAutofit/>
          </a:bodyPr>
          <a:lstStyle/>
          <a:p>
            <a:pPr>
              <a:lnSpc>
                <a:spcPct val="100000"/>
              </a:lnSpc>
              <a:spcBef>
                <a:spcPts val="600"/>
              </a:spcBef>
            </a:pPr>
            <a:r>
              <a:rPr lang="en-GB" sz="1400" dirty="0">
                <a:latin typeface="Raleway" pitchFamily="2" charset="0"/>
                <a:ea typeface="Calibri" panose="020F0502020204030204" pitchFamily="34" charset="0"/>
              </a:rPr>
              <a:t>46.8% of residents of Tower Hamlets were born outside the UK</a:t>
            </a:r>
          </a:p>
          <a:p>
            <a:pPr>
              <a:lnSpc>
                <a:spcPct val="100000"/>
              </a:lnSpc>
              <a:spcBef>
                <a:spcPts val="600"/>
              </a:spcBef>
            </a:pPr>
            <a:r>
              <a:rPr lang="en-GB" sz="1400" dirty="0">
                <a:latin typeface="Raleway" pitchFamily="2" charset="0"/>
                <a:ea typeface="Calibri" panose="020F0502020204030204" pitchFamily="34" charset="0"/>
              </a:rPr>
              <a:t>7.8% of residents had been in the UK for less than 2 years at the time of the census. </a:t>
            </a:r>
          </a:p>
          <a:p>
            <a:pPr>
              <a:lnSpc>
                <a:spcPct val="100000"/>
              </a:lnSpc>
              <a:spcBef>
                <a:spcPts val="600"/>
              </a:spcBef>
            </a:pPr>
            <a:r>
              <a:rPr lang="en-GB" sz="1400" dirty="0">
                <a:latin typeface="Raleway" pitchFamily="2" charset="0"/>
                <a:ea typeface="Calibri" panose="020F0502020204030204" pitchFamily="34" charset="0"/>
              </a:rPr>
              <a:t>Nearly a quarter of all residents (24.2%) had lived in the UK for less than ten years.  This was 75,000 residents.  </a:t>
            </a:r>
          </a:p>
          <a:p>
            <a:pPr>
              <a:lnSpc>
                <a:spcPct val="100000"/>
              </a:lnSpc>
              <a:spcBef>
                <a:spcPts val="600"/>
              </a:spcBef>
            </a:pPr>
            <a:r>
              <a:rPr lang="en-GB" sz="1400" dirty="0">
                <a:latin typeface="Raleway" pitchFamily="2" charset="0"/>
                <a:ea typeface="Calibri" panose="020F0502020204030204" pitchFamily="34" charset="0"/>
              </a:rPr>
              <a:t>A further 22.6% were non UK born long standing residents of the UK (ten years+)   </a:t>
            </a:r>
            <a:endParaRPr lang="en-GB" sz="1400" dirty="0">
              <a:effectLst/>
              <a:latin typeface="Raleway" pitchFamily="2" charset="0"/>
              <a:ea typeface="Calibri" panose="020F0502020204030204" pitchFamily="34" charset="0"/>
              <a:cs typeface="Arial" panose="020B0604020202020204" pitchFamily="34" charset="0"/>
            </a:endParaRPr>
          </a:p>
        </p:txBody>
      </p:sp>
      <p:graphicFrame>
        <p:nvGraphicFramePr>
          <p:cNvPr id="4" name="Chart 3" descr="Chart showing length of residence in the UK in years">
            <a:extLst>
              <a:ext uri="{FF2B5EF4-FFF2-40B4-BE49-F238E27FC236}">
                <a16:creationId xmlns:a16="http://schemas.microsoft.com/office/drawing/2014/main" id="{4071E027-9D84-46D3-AB0E-4CB135C287DE}"/>
              </a:ext>
            </a:extLst>
          </p:cNvPr>
          <p:cNvGraphicFramePr>
            <a:graphicFrameLocks/>
          </p:cNvGraphicFramePr>
          <p:nvPr>
            <p:extLst>
              <p:ext uri="{D42A27DB-BD31-4B8C-83A1-F6EECF244321}">
                <p14:modId xmlns:p14="http://schemas.microsoft.com/office/powerpoint/2010/main" val="184557166"/>
              </p:ext>
            </p:extLst>
          </p:nvPr>
        </p:nvGraphicFramePr>
        <p:xfrm>
          <a:off x="5517222" y="1565760"/>
          <a:ext cx="627751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764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lstStyle/>
          <a:p>
            <a:r>
              <a:rPr lang="en-GB" dirty="0">
                <a:latin typeface="+mj-lt"/>
              </a:rPr>
              <a:t>Migration – year of arrival in UK</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3913094" cy="4351338"/>
          </a:xfrm>
        </p:spPr>
        <p:txBody>
          <a:bodyPr>
            <a:normAutofit/>
          </a:bodyPr>
          <a:lstStyle/>
          <a:p>
            <a:pPr>
              <a:lnSpc>
                <a:spcPct val="100000"/>
              </a:lnSpc>
              <a:spcBef>
                <a:spcPts val="600"/>
              </a:spcBef>
            </a:pPr>
            <a:r>
              <a:rPr lang="en-GB" sz="1400" dirty="0">
                <a:latin typeface="Raleway" pitchFamily="2" charset="0"/>
                <a:ea typeface="Calibri" panose="020F0502020204030204" pitchFamily="34" charset="0"/>
              </a:rPr>
              <a:t>Tower Hamlets residents from outside the UK have mostly arrived in the UK in the last twenty years.  </a:t>
            </a:r>
          </a:p>
          <a:p>
            <a:pPr>
              <a:lnSpc>
                <a:spcPct val="100000"/>
              </a:lnSpc>
              <a:spcBef>
                <a:spcPts val="600"/>
              </a:spcBef>
            </a:pPr>
            <a:r>
              <a:rPr lang="en-GB" sz="1400" dirty="0">
                <a:latin typeface="Raleway" pitchFamily="2" charset="0"/>
                <a:ea typeface="Calibri" panose="020F0502020204030204" pitchFamily="34" charset="0"/>
              </a:rPr>
              <a:t>106,000 Tower Hamlets residents (34.3% or over a third of all residents) had arrived in the UK in the 20 years since 2001, compared with less than 39,000 who had arrived prior to 2001.  </a:t>
            </a:r>
          </a:p>
          <a:p>
            <a:pPr>
              <a:lnSpc>
                <a:spcPct val="100000"/>
              </a:lnSpc>
              <a:spcBef>
                <a:spcPts val="600"/>
              </a:spcBef>
            </a:pPr>
            <a:r>
              <a:rPr lang="en-GB" sz="1400" dirty="0">
                <a:latin typeface="Raleway" pitchFamily="2" charset="0"/>
                <a:ea typeface="Calibri" panose="020F0502020204030204" pitchFamily="34" charset="0"/>
              </a:rPr>
              <a:t>Almost 43,000 residents have arrived in the UK since 2017 (13.9%, or about one in seven residents of the borough)</a:t>
            </a:r>
          </a:p>
        </p:txBody>
      </p:sp>
      <p:graphicFrame>
        <p:nvGraphicFramePr>
          <p:cNvPr id="5" name="Chart 4" descr="Chart showing year of arrival in the UK for non UK born residents">
            <a:extLst>
              <a:ext uri="{FF2B5EF4-FFF2-40B4-BE49-F238E27FC236}">
                <a16:creationId xmlns:a16="http://schemas.microsoft.com/office/drawing/2014/main" id="{DD5E3245-89EC-4D23-81AB-1FD13E2E7B60}"/>
              </a:ext>
            </a:extLst>
          </p:cNvPr>
          <p:cNvGraphicFramePr>
            <a:graphicFrameLocks/>
          </p:cNvGraphicFramePr>
          <p:nvPr>
            <p:extLst>
              <p:ext uri="{D42A27DB-BD31-4B8C-83A1-F6EECF244321}">
                <p14:modId xmlns:p14="http://schemas.microsoft.com/office/powerpoint/2010/main" val="2217776038"/>
              </p:ext>
            </p:extLst>
          </p:nvPr>
        </p:nvGraphicFramePr>
        <p:xfrm>
          <a:off x="5402309" y="1565760"/>
          <a:ext cx="6027691" cy="42185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872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lstStyle/>
          <a:p>
            <a:r>
              <a:rPr lang="en-GB" dirty="0">
                <a:latin typeface="+mj-lt"/>
              </a:rPr>
              <a:t>Migration – age at time of arrival in UK</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3913094" cy="4351338"/>
          </a:xfrm>
        </p:spPr>
        <p:txBody>
          <a:bodyPr>
            <a:normAutofit/>
          </a:bodyPr>
          <a:lstStyle/>
          <a:p>
            <a:pPr>
              <a:lnSpc>
                <a:spcPct val="100000"/>
              </a:lnSpc>
              <a:spcBef>
                <a:spcPts val="600"/>
              </a:spcBef>
            </a:pPr>
            <a:r>
              <a:rPr lang="en-GB" sz="1400" dirty="0">
                <a:latin typeface="Raleway" pitchFamily="2" charset="0"/>
                <a:ea typeface="Calibri" panose="020F0502020204030204" pitchFamily="34" charset="0"/>
              </a:rPr>
              <a:t>As might be expected, the large majority of migrants to the UK were of younger working age.</a:t>
            </a:r>
          </a:p>
          <a:p>
            <a:pPr>
              <a:lnSpc>
                <a:spcPct val="100000"/>
              </a:lnSpc>
              <a:spcBef>
                <a:spcPts val="600"/>
              </a:spcBef>
            </a:pPr>
            <a:r>
              <a:rPr lang="en-GB" sz="1400" dirty="0">
                <a:latin typeface="Raleway" pitchFamily="2" charset="0"/>
                <a:ea typeface="Calibri" panose="020F0502020204030204" pitchFamily="34" charset="0"/>
              </a:rPr>
              <a:t>102,941 were aged between 18 and 44 when arriving in the UK, which was 71% of all migrants and 33% of all residents including those born in the UK.</a:t>
            </a:r>
          </a:p>
          <a:p>
            <a:pPr>
              <a:lnSpc>
                <a:spcPct val="100000"/>
              </a:lnSpc>
              <a:spcBef>
                <a:spcPts val="600"/>
              </a:spcBef>
            </a:pPr>
            <a:r>
              <a:rPr lang="en-GB" sz="1400" dirty="0">
                <a:latin typeface="Raleway" pitchFamily="2" charset="0"/>
                <a:ea typeface="Calibri" panose="020F0502020204030204" pitchFamily="34" charset="0"/>
              </a:rPr>
              <a:t>Very few (752) were older people aged 65+ although a significant number were children with 36,257 being 0-17 at the time of arrival.     </a:t>
            </a:r>
          </a:p>
          <a:p>
            <a:endParaRPr lang="en-GB" dirty="0">
              <a:solidFill>
                <a:schemeClr val="tx1"/>
              </a:solidFill>
              <a:latin typeface="+mn-lt"/>
            </a:endParaRPr>
          </a:p>
        </p:txBody>
      </p:sp>
      <p:graphicFrame>
        <p:nvGraphicFramePr>
          <p:cNvPr id="5" name="Table 4">
            <a:extLst>
              <a:ext uri="{FF2B5EF4-FFF2-40B4-BE49-F238E27FC236}">
                <a16:creationId xmlns:a16="http://schemas.microsoft.com/office/drawing/2014/main" id="{68F940C0-50D9-B701-584C-C38768D66DB5}"/>
              </a:ext>
            </a:extLst>
          </p:cNvPr>
          <p:cNvGraphicFramePr>
            <a:graphicFrameLocks noGrp="1"/>
          </p:cNvGraphicFramePr>
          <p:nvPr>
            <p:extLst>
              <p:ext uri="{D42A27DB-BD31-4B8C-83A1-F6EECF244321}">
                <p14:modId xmlns:p14="http://schemas.microsoft.com/office/powerpoint/2010/main" val="1651552290"/>
              </p:ext>
            </p:extLst>
          </p:nvPr>
        </p:nvGraphicFramePr>
        <p:xfrm>
          <a:off x="5569527" y="1208453"/>
          <a:ext cx="5784273" cy="4663440"/>
        </p:xfrm>
        <a:graphic>
          <a:graphicData uri="http://schemas.openxmlformats.org/drawingml/2006/table">
            <a:tbl>
              <a:tblPr firstRow="1">
                <a:tableStyleId>{5C22544A-7EE6-4342-B048-85BDC9FD1C3A}</a:tableStyleId>
              </a:tblPr>
              <a:tblGrid>
                <a:gridCol w="4241826">
                  <a:extLst>
                    <a:ext uri="{9D8B030D-6E8A-4147-A177-3AD203B41FA5}">
                      <a16:colId xmlns:a16="http://schemas.microsoft.com/office/drawing/2014/main" val="3227272569"/>
                    </a:ext>
                  </a:extLst>
                </a:gridCol>
                <a:gridCol w="1542447">
                  <a:extLst>
                    <a:ext uri="{9D8B030D-6E8A-4147-A177-3AD203B41FA5}">
                      <a16:colId xmlns:a16="http://schemas.microsoft.com/office/drawing/2014/main" val="949008745"/>
                    </a:ext>
                  </a:extLst>
                </a:gridCol>
              </a:tblGrid>
              <a:tr h="191704">
                <a:tc>
                  <a:txBody>
                    <a:bodyPr/>
                    <a:lstStyle/>
                    <a:p>
                      <a:pPr algn="l" fontAlgn="b"/>
                      <a:r>
                        <a:rPr lang="en-US" sz="1200" u="none" strike="noStrike" dirty="0">
                          <a:solidFill>
                            <a:srgbClr val="003366"/>
                          </a:solidFill>
                          <a:effectLst/>
                        </a:rPr>
                        <a:t>Year of </a:t>
                      </a:r>
                      <a:r>
                        <a:rPr lang="en-US" sz="1200" u="none" strike="noStrike" dirty="0">
                          <a:solidFill>
                            <a:schemeClr val="tx1"/>
                          </a:solidFill>
                          <a:effectLst/>
                        </a:rPr>
                        <a:t>a</a:t>
                      </a:r>
                      <a:r>
                        <a:rPr lang="en-US" sz="1200" u="none" strike="noStrike" dirty="0">
                          <a:solidFill>
                            <a:srgbClr val="003366"/>
                          </a:solidFill>
                          <a:effectLst/>
                        </a:rPr>
                        <a:t>rrival in UK, Tower Hamlets </a:t>
                      </a:r>
                      <a:endParaRPr lang="en-US" sz="1200" b="1" i="0" u="none" strike="noStrike" dirty="0">
                        <a:solidFill>
                          <a:srgbClr val="003366"/>
                        </a:solidFill>
                        <a:effectLst/>
                        <a:latin typeface="Calibri" panose="020F0502020204030204" pitchFamily="34" charset="0"/>
                      </a:endParaRPr>
                    </a:p>
                  </a:txBody>
                  <a:tcPr marL="45720" marR="45720" anchor="b">
                    <a:solidFill>
                      <a:schemeClr val="bg1">
                        <a:lumMod val="85000"/>
                      </a:schemeClr>
                    </a:solidFill>
                  </a:tcPr>
                </a:tc>
                <a:tc>
                  <a:txBody>
                    <a:bodyPr/>
                    <a:lstStyle/>
                    <a:p>
                      <a:pPr algn="r" fontAlgn="b"/>
                      <a:r>
                        <a:rPr lang="en-GB" sz="1200" b="0" i="0" u="none" strike="noStrike" dirty="0">
                          <a:solidFill>
                            <a:srgbClr val="003366"/>
                          </a:solidFill>
                          <a:effectLst/>
                          <a:latin typeface="+mj-lt"/>
                        </a:rPr>
                        <a:t>Number of residents</a:t>
                      </a:r>
                    </a:p>
                  </a:txBody>
                  <a:tcPr marL="45720" marR="45720" anchor="b">
                    <a:solidFill>
                      <a:schemeClr val="bg1">
                        <a:lumMod val="85000"/>
                      </a:schemeClr>
                    </a:solidFill>
                  </a:tcPr>
                </a:tc>
                <a:extLst>
                  <a:ext uri="{0D108BD9-81ED-4DB2-BD59-A6C34878D82A}">
                    <a16:rowId xmlns:a16="http://schemas.microsoft.com/office/drawing/2014/main" val="719097179"/>
                  </a:ext>
                </a:extLst>
              </a:tr>
              <a:tr h="255972">
                <a:tc>
                  <a:txBody>
                    <a:bodyPr/>
                    <a:lstStyle/>
                    <a:p>
                      <a:pPr algn="l" rtl="0" fontAlgn="b"/>
                      <a:r>
                        <a:rPr lang="en-US" sz="1200" u="none" strike="noStrike" dirty="0">
                          <a:solidFill>
                            <a:srgbClr val="003366"/>
                          </a:solidFill>
                          <a:effectLst/>
                        </a:rPr>
                        <a:t>Arrived in the UK: Aged 0 to 4 years</a:t>
                      </a:r>
                      <a:endParaRPr lang="en-US" sz="1200" b="0" i="0" u="none" strike="noStrike" dirty="0">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10,954</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2748776015"/>
                  </a:ext>
                </a:extLst>
              </a:tr>
              <a:tr h="255972">
                <a:tc>
                  <a:txBody>
                    <a:bodyPr/>
                    <a:lstStyle/>
                    <a:p>
                      <a:pPr algn="l" rtl="0" fontAlgn="b"/>
                      <a:r>
                        <a:rPr lang="en-US" sz="1200" u="none" strike="noStrike" dirty="0">
                          <a:solidFill>
                            <a:srgbClr val="003366"/>
                          </a:solidFill>
                          <a:effectLst/>
                        </a:rPr>
                        <a:t>Arrived in the UK: Aged 5 to 7 years</a:t>
                      </a:r>
                      <a:endParaRPr lang="en-US" sz="1200" b="0" i="0" u="none" strike="noStrike" dirty="0">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5,236</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1516452690"/>
                  </a:ext>
                </a:extLst>
              </a:tr>
              <a:tr h="255972">
                <a:tc>
                  <a:txBody>
                    <a:bodyPr/>
                    <a:lstStyle/>
                    <a:p>
                      <a:pPr algn="l" rtl="0" fontAlgn="b"/>
                      <a:r>
                        <a:rPr lang="en-US" sz="1200" u="none" strike="noStrike" dirty="0">
                          <a:solidFill>
                            <a:srgbClr val="003366"/>
                          </a:solidFill>
                          <a:effectLst/>
                        </a:rPr>
                        <a:t>Arrived in the UK: Aged 8 to 9 years</a:t>
                      </a:r>
                      <a:endParaRPr lang="en-US" sz="1200" b="0" i="0" u="none" strike="noStrike" dirty="0">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3,458</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2279002023"/>
                  </a:ext>
                </a:extLst>
              </a:tr>
              <a:tr h="255972">
                <a:tc>
                  <a:txBody>
                    <a:bodyPr/>
                    <a:lstStyle/>
                    <a:p>
                      <a:pPr algn="l" rtl="0" fontAlgn="b"/>
                      <a:r>
                        <a:rPr lang="en-US" sz="1200" u="none" strike="noStrike" dirty="0">
                          <a:solidFill>
                            <a:srgbClr val="003366"/>
                          </a:solidFill>
                          <a:effectLst/>
                        </a:rPr>
                        <a:t>Arrived in the UK: Aged 10 to 14 years</a:t>
                      </a:r>
                      <a:endParaRPr lang="en-US" sz="1200" b="0" i="0" u="none" strike="noStrike" dirty="0">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a:solidFill>
                            <a:srgbClr val="003366"/>
                          </a:solidFill>
                          <a:effectLst/>
                        </a:rPr>
                        <a:t>8,335</a:t>
                      </a:r>
                      <a:endParaRPr lang="en-GB" sz="1200" b="0" i="0" u="none" strike="noStrike">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3350971368"/>
                  </a:ext>
                </a:extLst>
              </a:tr>
              <a:tr h="271130">
                <a:tc>
                  <a:txBody>
                    <a:bodyPr/>
                    <a:lstStyle/>
                    <a:p>
                      <a:pPr algn="l" rtl="0" fontAlgn="b"/>
                      <a:r>
                        <a:rPr lang="en-US" sz="1200" u="none" strike="noStrike" dirty="0">
                          <a:solidFill>
                            <a:srgbClr val="003366"/>
                          </a:solidFill>
                          <a:effectLst/>
                        </a:rPr>
                        <a:t>Arrived in the UK: Aged 15 years</a:t>
                      </a:r>
                      <a:endParaRPr lang="en-US" sz="1200" b="0" i="0" u="none" strike="noStrike" dirty="0">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1,966</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3153245706"/>
                  </a:ext>
                </a:extLst>
              </a:tr>
              <a:tr h="255972">
                <a:tc>
                  <a:txBody>
                    <a:bodyPr/>
                    <a:lstStyle/>
                    <a:p>
                      <a:pPr algn="l" rtl="0" fontAlgn="b"/>
                      <a:r>
                        <a:rPr lang="en-US" sz="1200" u="none" strike="noStrike" dirty="0">
                          <a:solidFill>
                            <a:srgbClr val="003366"/>
                          </a:solidFill>
                          <a:effectLst/>
                        </a:rPr>
                        <a:t>Arrived in the UK: Aged 16 to 17 years</a:t>
                      </a:r>
                      <a:endParaRPr lang="en-US" sz="1200" b="0" i="0" u="none" strike="noStrike" dirty="0">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6,308</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4171993503"/>
                  </a:ext>
                </a:extLst>
              </a:tr>
              <a:tr h="255972">
                <a:tc>
                  <a:txBody>
                    <a:bodyPr/>
                    <a:lstStyle/>
                    <a:p>
                      <a:pPr algn="l" rtl="0" fontAlgn="b"/>
                      <a:r>
                        <a:rPr lang="en-US" sz="1200" u="none" strike="noStrike" dirty="0">
                          <a:solidFill>
                            <a:srgbClr val="003366"/>
                          </a:solidFill>
                          <a:effectLst/>
                        </a:rPr>
                        <a:t>Arrived in the UK: Aged 18 to 19 years</a:t>
                      </a:r>
                      <a:endParaRPr lang="en-US" sz="1200" b="0" i="0" u="none" strike="noStrike" dirty="0">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12,375</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2460190998"/>
                  </a:ext>
                </a:extLst>
              </a:tr>
              <a:tr h="255972">
                <a:tc>
                  <a:txBody>
                    <a:bodyPr/>
                    <a:lstStyle/>
                    <a:p>
                      <a:pPr algn="l" rtl="0" fontAlgn="b"/>
                      <a:r>
                        <a:rPr lang="en-US" sz="1200" u="none" strike="noStrike">
                          <a:solidFill>
                            <a:srgbClr val="003366"/>
                          </a:solidFill>
                          <a:effectLst/>
                        </a:rPr>
                        <a:t>Arrived in the UK: Aged 20 to 24 years</a:t>
                      </a:r>
                      <a:endParaRPr lang="en-US" sz="1200" b="0" i="0" u="none" strike="noStrike">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33,419</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1040892837"/>
                  </a:ext>
                </a:extLst>
              </a:tr>
              <a:tr h="255972">
                <a:tc>
                  <a:txBody>
                    <a:bodyPr/>
                    <a:lstStyle/>
                    <a:p>
                      <a:pPr algn="l" rtl="0" fontAlgn="b"/>
                      <a:r>
                        <a:rPr lang="en-US" sz="1200" u="none" strike="noStrike" dirty="0">
                          <a:solidFill>
                            <a:srgbClr val="003366"/>
                          </a:solidFill>
                          <a:effectLst/>
                        </a:rPr>
                        <a:t>Arrived in the UK: Aged 25 to 29 years</a:t>
                      </a:r>
                      <a:endParaRPr lang="en-US" sz="1200" b="0" i="0" u="none" strike="noStrike" dirty="0">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30,160</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1405356813"/>
                  </a:ext>
                </a:extLst>
              </a:tr>
              <a:tr h="255972">
                <a:tc>
                  <a:txBody>
                    <a:bodyPr/>
                    <a:lstStyle/>
                    <a:p>
                      <a:pPr algn="l" rtl="0" fontAlgn="b"/>
                      <a:r>
                        <a:rPr lang="en-US" sz="1200" u="none" strike="noStrike" dirty="0">
                          <a:solidFill>
                            <a:srgbClr val="003366"/>
                          </a:solidFill>
                          <a:effectLst/>
                        </a:rPr>
                        <a:t>Arrived in the UK: Aged 30 to 44 years</a:t>
                      </a:r>
                      <a:endParaRPr lang="en-US" sz="1200" b="0" i="0" u="none" strike="noStrike" dirty="0">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a:solidFill>
                            <a:srgbClr val="003366"/>
                          </a:solidFill>
                          <a:effectLst/>
                        </a:rPr>
                        <a:t>26,987</a:t>
                      </a:r>
                      <a:endParaRPr lang="en-GB" sz="1200" b="0" i="0" u="none" strike="noStrike">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3138829692"/>
                  </a:ext>
                </a:extLst>
              </a:tr>
              <a:tr h="255972">
                <a:tc>
                  <a:txBody>
                    <a:bodyPr/>
                    <a:lstStyle/>
                    <a:p>
                      <a:pPr algn="l" rtl="0" fontAlgn="b"/>
                      <a:r>
                        <a:rPr lang="en-US" sz="1200" u="none" strike="noStrike">
                          <a:solidFill>
                            <a:srgbClr val="003366"/>
                          </a:solidFill>
                          <a:effectLst/>
                        </a:rPr>
                        <a:t>Arrived in the UK: Aged 45 to 59 years</a:t>
                      </a:r>
                      <a:endParaRPr lang="en-US" sz="1200" b="0" i="0" u="none" strike="noStrike">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a:solidFill>
                            <a:srgbClr val="003366"/>
                          </a:solidFill>
                          <a:effectLst/>
                        </a:rPr>
                        <a:t>4,698</a:t>
                      </a:r>
                      <a:endParaRPr lang="en-GB" sz="1200" b="0" i="0" u="none" strike="noStrike">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680729897"/>
                  </a:ext>
                </a:extLst>
              </a:tr>
              <a:tr h="255972">
                <a:tc>
                  <a:txBody>
                    <a:bodyPr/>
                    <a:lstStyle/>
                    <a:p>
                      <a:pPr algn="l" rtl="0" fontAlgn="b"/>
                      <a:r>
                        <a:rPr lang="en-US" sz="1200" u="none" strike="noStrike">
                          <a:solidFill>
                            <a:srgbClr val="003366"/>
                          </a:solidFill>
                          <a:effectLst/>
                        </a:rPr>
                        <a:t>Arrived in the UK: Aged 60 to 64 years</a:t>
                      </a:r>
                      <a:endParaRPr lang="en-US" sz="1200" b="0" i="0" u="none" strike="noStrike">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577</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3549246023"/>
                  </a:ext>
                </a:extLst>
              </a:tr>
              <a:tr h="255972">
                <a:tc>
                  <a:txBody>
                    <a:bodyPr/>
                    <a:lstStyle/>
                    <a:p>
                      <a:pPr algn="l" rtl="0" fontAlgn="b"/>
                      <a:r>
                        <a:rPr lang="en-US" sz="1200" u="none" strike="noStrike">
                          <a:solidFill>
                            <a:srgbClr val="003366"/>
                          </a:solidFill>
                          <a:effectLst/>
                        </a:rPr>
                        <a:t>Arrived in the UK: Aged 65 to 74 years</a:t>
                      </a:r>
                      <a:endParaRPr lang="en-US" sz="1200" b="0" i="0" u="none" strike="noStrike">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566</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3849193290"/>
                  </a:ext>
                </a:extLst>
              </a:tr>
              <a:tr h="255972">
                <a:tc>
                  <a:txBody>
                    <a:bodyPr/>
                    <a:lstStyle/>
                    <a:p>
                      <a:pPr algn="l" rtl="0" fontAlgn="b"/>
                      <a:r>
                        <a:rPr lang="en-US" sz="1200" u="none" strike="noStrike">
                          <a:solidFill>
                            <a:srgbClr val="003366"/>
                          </a:solidFill>
                          <a:effectLst/>
                        </a:rPr>
                        <a:t>Arrived in the UK: Aged 75 to 84 years</a:t>
                      </a:r>
                      <a:endParaRPr lang="en-US" sz="1200" b="0" i="0" u="none" strike="noStrike">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a:solidFill>
                            <a:srgbClr val="003366"/>
                          </a:solidFill>
                          <a:effectLst/>
                        </a:rPr>
                        <a:t>160</a:t>
                      </a:r>
                      <a:endParaRPr lang="en-GB" sz="1200" b="0" i="0" u="none" strike="noStrike">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643054330"/>
                  </a:ext>
                </a:extLst>
              </a:tr>
              <a:tr h="255972">
                <a:tc>
                  <a:txBody>
                    <a:bodyPr/>
                    <a:lstStyle/>
                    <a:p>
                      <a:pPr algn="l" rtl="0" fontAlgn="b"/>
                      <a:r>
                        <a:rPr lang="en-US" sz="1200" u="none" strike="noStrike">
                          <a:solidFill>
                            <a:srgbClr val="003366"/>
                          </a:solidFill>
                          <a:effectLst/>
                        </a:rPr>
                        <a:t>Arrived in the UK: Aged 85 to 89 years</a:t>
                      </a:r>
                      <a:endParaRPr lang="en-US" sz="1200" b="0" i="0" u="none" strike="noStrike">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17</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1632759963"/>
                  </a:ext>
                </a:extLst>
              </a:tr>
              <a:tr h="255972">
                <a:tc>
                  <a:txBody>
                    <a:bodyPr/>
                    <a:lstStyle/>
                    <a:p>
                      <a:pPr algn="l" rtl="0" fontAlgn="b"/>
                      <a:r>
                        <a:rPr lang="en-US" sz="1200" u="none" strike="noStrike">
                          <a:solidFill>
                            <a:srgbClr val="003366"/>
                          </a:solidFill>
                          <a:effectLst/>
                        </a:rPr>
                        <a:t>Arrived in the UK: Aged 90 years and over</a:t>
                      </a:r>
                      <a:endParaRPr lang="en-US" sz="1200" b="0" i="0" u="none" strike="noStrike">
                        <a:solidFill>
                          <a:srgbClr val="003366"/>
                        </a:solidFill>
                        <a:effectLst/>
                        <a:latin typeface="Raleway" pitchFamily="2" charset="0"/>
                      </a:endParaRPr>
                    </a:p>
                  </a:txBody>
                  <a:tcPr marL="45720" marR="45720" anchor="b">
                    <a:solidFill>
                      <a:schemeClr val="bg1">
                        <a:lumMod val="85000"/>
                      </a:schemeClr>
                    </a:solidFill>
                  </a:tcPr>
                </a:tc>
                <a:tc>
                  <a:txBody>
                    <a:bodyPr/>
                    <a:lstStyle/>
                    <a:p>
                      <a:pPr algn="r" rtl="0" fontAlgn="b"/>
                      <a:r>
                        <a:rPr lang="en-GB" sz="1200" u="none" strike="noStrike" dirty="0">
                          <a:solidFill>
                            <a:srgbClr val="003366"/>
                          </a:solidFill>
                          <a:effectLst/>
                        </a:rPr>
                        <a:t>9</a:t>
                      </a:r>
                      <a:endParaRPr lang="en-GB" sz="1200" b="0" i="0" u="none" strike="noStrike" dirty="0">
                        <a:solidFill>
                          <a:srgbClr val="003366"/>
                        </a:solidFill>
                        <a:effectLst/>
                        <a:latin typeface="Raleway" pitchFamily="2" charset="0"/>
                      </a:endParaRPr>
                    </a:p>
                  </a:txBody>
                  <a:tcPr marL="45720" marR="45720" anchor="b">
                    <a:solidFill>
                      <a:schemeClr val="bg1">
                        <a:lumMod val="85000"/>
                      </a:schemeClr>
                    </a:solidFill>
                  </a:tcPr>
                </a:tc>
                <a:extLst>
                  <a:ext uri="{0D108BD9-81ED-4DB2-BD59-A6C34878D82A}">
                    <a16:rowId xmlns:a16="http://schemas.microsoft.com/office/drawing/2014/main" val="2968954362"/>
                  </a:ext>
                </a:extLst>
              </a:tr>
            </a:tbl>
          </a:graphicData>
        </a:graphic>
      </p:graphicFrame>
    </p:spTree>
    <p:extLst>
      <p:ext uri="{BB962C8B-B14F-4D97-AF65-F5344CB8AC3E}">
        <p14:creationId xmlns:p14="http://schemas.microsoft.com/office/powerpoint/2010/main" val="11645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4D9D1A-4D15-47CA-9467-EF3ED8A2EA16}"/>
              </a:ext>
            </a:extLst>
          </p:cNvPr>
          <p:cNvSpPr txBox="1">
            <a:spLocks noGrp="1"/>
          </p:cNvSpPr>
          <p:nvPr>
            <p:ph type="title" idx="4294967295"/>
          </p:nvPr>
        </p:nvSpPr>
        <p:spPr>
          <a:xfrm>
            <a:off x="838200" y="0"/>
            <a:ext cx="977061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3366"/>
                </a:solidFill>
                <a:effectLst/>
                <a:uLnTx/>
                <a:uFillTx/>
                <a:latin typeface="+mj-lt"/>
                <a:ea typeface="+mj-ea"/>
                <a:cs typeface="Arial" panose="020B0604020202020204" pitchFamily="34" charset="0"/>
              </a:rPr>
              <a:t>Key points</a:t>
            </a:r>
          </a:p>
        </p:txBody>
      </p:sp>
      <p:sp>
        <p:nvSpPr>
          <p:cNvPr id="3" name="Content Placeholder 2">
            <a:extLst>
              <a:ext uri="{FF2B5EF4-FFF2-40B4-BE49-F238E27FC236}">
                <a16:creationId xmlns:a16="http://schemas.microsoft.com/office/drawing/2014/main" id="{BECC4EDD-28C3-462C-9553-CADD78C32851}"/>
              </a:ext>
            </a:extLst>
          </p:cNvPr>
          <p:cNvSpPr>
            <a:spLocks noGrp="1"/>
          </p:cNvSpPr>
          <p:nvPr>
            <p:ph idx="1"/>
          </p:nvPr>
        </p:nvSpPr>
        <p:spPr>
          <a:xfrm>
            <a:off x="495300" y="1426582"/>
            <a:ext cx="11201400" cy="4562783"/>
          </a:xfrm>
        </p:spPr>
        <p:txBody>
          <a:bodyPr vert="horz" lIns="91440" tIns="45720" rIns="91440" bIns="45720" rtlCol="0" anchor="t">
            <a:noAutofit/>
          </a:bodyPr>
          <a:lstStyle/>
          <a:p>
            <a:pPr marL="342900" lvl="0" indent="-342900">
              <a:buFont typeface="Symbol" panose="05050102010706020507" pitchFamily="18" charset="2"/>
              <a:buChar char=""/>
            </a:pPr>
            <a:r>
              <a:rPr lang="en-GB" sz="1600" dirty="0">
                <a:effectLst/>
                <a:latin typeface="Raleway"/>
                <a:ea typeface="Arial" panose="020B0604020202020204" pitchFamily="34" charset="0"/>
                <a:cs typeface="Arial"/>
              </a:rPr>
              <a:t>The census was carried out on 21 March 2021.  All residents are required to complete the census so it provides the most complete picture of the borough’s population available.  This census was carried out during the Covid 19 pandemic.  At the time England was in its third </a:t>
            </a:r>
            <a:r>
              <a:rPr lang="en-GB" sz="1600" dirty="0">
                <a:latin typeface="Raleway"/>
                <a:ea typeface="Arial" panose="020B0604020202020204" pitchFamily="34" charset="0"/>
                <a:cs typeface="Arial"/>
              </a:rPr>
              <a:t>national lockdown.  R</a:t>
            </a:r>
            <a:r>
              <a:rPr lang="en-GB" sz="1600" dirty="0">
                <a:effectLst/>
                <a:latin typeface="Raleway"/>
                <a:ea typeface="Arial" panose="020B0604020202020204" pitchFamily="34" charset="0"/>
                <a:cs typeface="Arial"/>
              </a:rPr>
              <a:t>estrictions were in place on gatherings and travel while non essential retail and hospitality venues were not able to open,  </a:t>
            </a:r>
          </a:p>
          <a:p>
            <a:pPr marL="342900" lvl="0" indent="-342900">
              <a:buFont typeface="Symbol" panose="05050102010706020507" pitchFamily="18" charset="2"/>
              <a:buChar char=""/>
            </a:pPr>
            <a:r>
              <a:rPr lang="en-GB" sz="1600" dirty="0">
                <a:effectLst/>
                <a:latin typeface="Raleway"/>
                <a:ea typeface="Arial" panose="020B0604020202020204" pitchFamily="34" charset="0"/>
                <a:cs typeface="Arial"/>
              </a:rPr>
              <a:t>Tower Hamlets has the </a:t>
            </a:r>
            <a:r>
              <a:rPr lang="en-GB" sz="1600" b="1" dirty="0">
                <a:effectLst/>
                <a:latin typeface="Raleway"/>
                <a:ea typeface="Arial" panose="020B0604020202020204" pitchFamily="34" charset="0"/>
                <a:cs typeface="Arial"/>
              </a:rPr>
              <a:t>fastest growing population</a:t>
            </a:r>
            <a:r>
              <a:rPr lang="en-GB" sz="1600" dirty="0">
                <a:effectLst/>
                <a:latin typeface="Raleway"/>
                <a:ea typeface="Arial" panose="020B0604020202020204" pitchFamily="34" charset="0"/>
                <a:cs typeface="Arial"/>
              </a:rPr>
              <a:t> of any local authority area across England and Wales. Between 2011 and 2021 the local population has grown by 56,200 (22.1%) to 310,300. In 2011 the population was 254,096.</a:t>
            </a:r>
            <a:endParaRPr lang="en-GB" sz="1600" dirty="0">
              <a:effectLst/>
              <a:latin typeface="Raleway"/>
              <a:ea typeface="Calibri" panose="020F0502020204030204" pitchFamily="34" charset="0"/>
              <a:cs typeface="Arial"/>
            </a:endParaRPr>
          </a:p>
          <a:p>
            <a:pPr marL="342900" lvl="0" indent="-342900">
              <a:buFont typeface="Symbol" panose="05050102010706020507" pitchFamily="18" charset="2"/>
              <a:buChar char=""/>
            </a:pPr>
            <a:r>
              <a:rPr lang="en-GB" sz="1600" dirty="0">
                <a:effectLst/>
                <a:latin typeface="Raleway"/>
                <a:ea typeface="Arial" panose="020B0604020202020204" pitchFamily="34" charset="0"/>
                <a:cs typeface="Arial"/>
              </a:rPr>
              <a:t>Tower Hamlets is the </a:t>
            </a:r>
            <a:r>
              <a:rPr lang="en-GB" sz="1600" b="1" dirty="0">
                <a:effectLst/>
                <a:latin typeface="Raleway"/>
                <a:ea typeface="Arial" panose="020B0604020202020204" pitchFamily="34" charset="0"/>
                <a:cs typeface="Arial"/>
              </a:rPr>
              <a:t>most densely populated borough in England</a:t>
            </a:r>
            <a:r>
              <a:rPr lang="en-GB" sz="1600" dirty="0">
                <a:effectLst/>
                <a:latin typeface="Raleway"/>
                <a:ea typeface="Arial" panose="020B0604020202020204" pitchFamily="34" charset="0"/>
                <a:cs typeface="Arial"/>
              </a:rPr>
              <a:t> with 15,695 residents per square kilometre compared to an average of 424 people per square kilometre in England – that is over 37 times higher than the mean average population density for England.</a:t>
            </a:r>
            <a:endParaRPr lang="en-GB" sz="1600" dirty="0">
              <a:effectLst/>
              <a:latin typeface="Raleway"/>
              <a:ea typeface="Calibri" panose="020F0502020204030204" pitchFamily="34" charset="0"/>
              <a:cs typeface="Arial"/>
            </a:endParaRPr>
          </a:p>
          <a:p>
            <a:pPr marL="342900" lvl="0" indent="-342900">
              <a:spcAft>
                <a:spcPts val="800"/>
              </a:spcAft>
              <a:buFont typeface="Symbol" panose="05050102010706020507" pitchFamily="18" charset="2"/>
              <a:buChar char=""/>
            </a:pPr>
            <a:r>
              <a:rPr lang="en-GB" sz="1600" dirty="0">
                <a:effectLst/>
                <a:latin typeface="Raleway"/>
                <a:ea typeface="Arial" panose="020B0604020202020204" pitchFamily="34" charset="0"/>
                <a:cs typeface="Arial"/>
              </a:rPr>
              <a:t>The </a:t>
            </a:r>
            <a:r>
              <a:rPr lang="en-GB" sz="1600" dirty="0">
                <a:latin typeface="Raleway"/>
                <a:ea typeface="Arial" panose="020B0604020202020204" pitchFamily="34" charset="0"/>
                <a:cs typeface="Arial"/>
              </a:rPr>
              <a:t>m</a:t>
            </a:r>
            <a:r>
              <a:rPr lang="en-GB" sz="1600" dirty="0">
                <a:effectLst/>
                <a:latin typeface="Raleway"/>
                <a:ea typeface="Arial" panose="020B0604020202020204" pitchFamily="34" charset="0"/>
                <a:cs typeface="Arial"/>
              </a:rPr>
              <a:t>edian age in Tower Hamlets was 30 – the </a:t>
            </a:r>
            <a:r>
              <a:rPr lang="en-GB" sz="1600" b="1" dirty="0">
                <a:effectLst/>
                <a:latin typeface="Raleway"/>
                <a:ea typeface="Arial" panose="020B0604020202020204" pitchFamily="34" charset="0"/>
                <a:cs typeface="Arial"/>
              </a:rPr>
              <a:t>youngest of any area in England and Wales</a:t>
            </a:r>
            <a:r>
              <a:rPr lang="en-GB" sz="1600" dirty="0">
                <a:effectLst/>
                <a:latin typeface="Raleway"/>
                <a:ea typeface="Arial" panose="020B0604020202020204" pitchFamily="34" charset="0"/>
                <a:cs typeface="Arial"/>
              </a:rPr>
              <a:t>.  The borough had the </a:t>
            </a:r>
            <a:r>
              <a:rPr lang="en-GB" sz="1600" b="1" dirty="0">
                <a:effectLst/>
                <a:latin typeface="Raleway"/>
                <a:ea typeface="Arial" panose="020B0604020202020204" pitchFamily="34" charset="0"/>
                <a:cs typeface="Arial"/>
              </a:rPr>
              <a:t>smallest proportion of older people aged 65+ </a:t>
            </a:r>
            <a:r>
              <a:rPr lang="en-GB" sz="1600" dirty="0">
                <a:effectLst/>
                <a:latin typeface="Raleway"/>
                <a:ea typeface="Arial" panose="020B0604020202020204" pitchFamily="34" charset="0"/>
                <a:cs typeface="Arial"/>
              </a:rPr>
              <a:t>in England and Wales.  </a:t>
            </a:r>
          </a:p>
          <a:p>
            <a:pPr marL="342900" indent="-342900">
              <a:spcAft>
                <a:spcPts val="800"/>
              </a:spcAft>
              <a:buFont typeface="Symbol" panose="05050102010706020507" pitchFamily="18" charset="2"/>
              <a:buChar char=""/>
            </a:pPr>
            <a:r>
              <a:rPr lang="en-GB" sz="1600" dirty="0">
                <a:latin typeface="Raleway"/>
                <a:ea typeface="Arial" panose="020B0604020202020204" pitchFamily="34" charset="0"/>
                <a:cs typeface="Arial"/>
              </a:rPr>
              <a:t>The most common countries of birth other than the UK were Bangladesh, Italy, India, China and France.  14% of residents were born in a current European Union country. </a:t>
            </a:r>
          </a:p>
          <a:p>
            <a:pPr marL="342900" indent="-342900">
              <a:spcAft>
                <a:spcPts val="800"/>
              </a:spcAft>
              <a:buFont typeface="Symbol" panose="05050102010706020507" pitchFamily="18" charset="2"/>
              <a:buChar char=""/>
            </a:pPr>
            <a:r>
              <a:rPr lang="en-GB" sz="1600" dirty="0">
                <a:latin typeface="Raleway"/>
                <a:ea typeface="Arial" panose="020B0604020202020204" pitchFamily="34" charset="0"/>
                <a:cs typeface="Arial"/>
              </a:rPr>
              <a:t>P</a:t>
            </a:r>
            <a:r>
              <a:rPr lang="en-GB" sz="1600" dirty="0">
                <a:latin typeface="Raleway"/>
                <a:ea typeface="Calibri" panose="020F0502020204030204" pitchFamily="34" charset="0"/>
                <a:cs typeface="Arial"/>
              </a:rPr>
              <a:t>opulation turnover is high compared to elsewhere with </a:t>
            </a:r>
            <a:r>
              <a:rPr lang="en-GB" sz="1600" b="1" dirty="0">
                <a:latin typeface="Raleway"/>
                <a:ea typeface="Calibri" panose="020F0502020204030204" pitchFamily="34" charset="0"/>
                <a:cs typeface="Arial"/>
              </a:rPr>
              <a:t>more than a fifth (20.8%) of residents having lived somewhere else a year prior to the census.</a:t>
            </a:r>
          </a:p>
          <a:p>
            <a:pPr marL="342900" indent="-342900">
              <a:spcAft>
                <a:spcPts val="800"/>
              </a:spcAft>
              <a:buFont typeface="Symbol" panose="05050102010706020507" pitchFamily="18" charset="2"/>
              <a:buChar char=""/>
            </a:pPr>
            <a:endParaRPr lang="en-GB" sz="1800" dirty="0">
              <a:latin typeface="Raleway"/>
              <a:ea typeface="Calibri" panose="020F0502020204030204" pitchFamily="34" charset="0"/>
              <a:cs typeface="Arial"/>
            </a:endParaRPr>
          </a:p>
          <a:p>
            <a:pPr marL="342900" lvl="0" indent="-342900">
              <a:spcAft>
                <a:spcPts val="800"/>
              </a:spcAft>
              <a:buFont typeface="Symbol" panose="05050102010706020507" pitchFamily="18" charset="2"/>
              <a:buChar char=""/>
            </a:pPr>
            <a:endParaRPr lang="en-GB" sz="2000" dirty="0">
              <a:solidFill>
                <a:schemeClr val="tx1"/>
              </a:solidFill>
              <a:effectLst/>
              <a:latin typeface="Raleway"/>
              <a:ea typeface="Calibri" panose="020F0502020204030204" pitchFamily="34" charset="0"/>
              <a:cs typeface="Arial"/>
            </a:endParaRPr>
          </a:p>
        </p:txBody>
      </p:sp>
    </p:spTree>
    <p:extLst>
      <p:ext uri="{BB962C8B-B14F-4D97-AF65-F5344CB8AC3E}">
        <p14:creationId xmlns:p14="http://schemas.microsoft.com/office/powerpoint/2010/main" val="4235506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lstStyle/>
          <a:p>
            <a:r>
              <a:rPr lang="en-GB" dirty="0">
                <a:latin typeface="+mj-lt"/>
              </a:rPr>
              <a:t>Migration - short term residents from outside the UK</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3913094" cy="4351338"/>
          </a:xfrm>
        </p:spPr>
        <p:txBody>
          <a:bodyPr>
            <a:normAutofit/>
          </a:bodyPr>
          <a:lstStyle/>
          <a:p>
            <a:pPr>
              <a:lnSpc>
                <a:spcPct val="110000"/>
              </a:lnSpc>
              <a:spcBef>
                <a:spcPts val="600"/>
              </a:spcBef>
            </a:pPr>
            <a:r>
              <a:rPr lang="en-US" sz="1400" b="0" i="0" dirty="0">
                <a:effectLst/>
                <a:latin typeface="+mj-lt"/>
              </a:rPr>
              <a:t>Short-term residents were identified in the census as </a:t>
            </a:r>
            <a:r>
              <a:rPr lang="en-US" sz="1400" i="0" dirty="0">
                <a:effectLst/>
                <a:latin typeface="+mj-lt"/>
              </a:rPr>
              <a:t>people who were born and usually live outside the UK, who are intending to stay in the UK for between 3 and 12 months, and who were in England or Wales at the time of the census. </a:t>
            </a:r>
          </a:p>
          <a:p>
            <a:pPr>
              <a:lnSpc>
                <a:spcPct val="110000"/>
              </a:lnSpc>
              <a:spcBef>
                <a:spcPts val="600"/>
              </a:spcBef>
            </a:pPr>
            <a:r>
              <a:rPr lang="en-GB" sz="1400" dirty="0">
                <a:latin typeface="+mj-lt"/>
                <a:ea typeface="Calibri" panose="020F0502020204030204" pitchFamily="34" charset="0"/>
              </a:rPr>
              <a:t>There were 2,692 such residents in Tower Hamlets of whom the majority were female.  </a:t>
            </a:r>
          </a:p>
          <a:p>
            <a:pPr>
              <a:lnSpc>
                <a:spcPct val="110000"/>
              </a:lnSpc>
              <a:spcBef>
                <a:spcPts val="600"/>
              </a:spcBef>
            </a:pPr>
            <a:r>
              <a:rPr lang="en-GB" sz="1400" dirty="0">
                <a:latin typeface="+mj-lt"/>
                <a:ea typeface="Calibri" panose="020F0502020204030204" pitchFamily="34" charset="0"/>
              </a:rPr>
              <a:t>This was consistent with both London and England, where the majority of short term residents were also female.  </a:t>
            </a:r>
          </a:p>
        </p:txBody>
      </p:sp>
      <p:graphicFrame>
        <p:nvGraphicFramePr>
          <p:cNvPr id="7" name="Table 6">
            <a:extLst>
              <a:ext uri="{FF2B5EF4-FFF2-40B4-BE49-F238E27FC236}">
                <a16:creationId xmlns:a16="http://schemas.microsoft.com/office/drawing/2014/main" id="{39DC1D17-4C20-46A9-8012-51A74BF4F15D}"/>
              </a:ext>
            </a:extLst>
          </p:cNvPr>
          <p:cNvGraphicFramePr>
            <a:graphicFrameLocks noGrp="1"/>
          </p:cNvGraphicFramePr>
          <p:nvPr>
            <p:extLst>
              <p:ext uri="{D42A27DB-BD31-4B8C-83A1-F6EECF244321}">
                <p14:modId xmlns:p14="http://schemas.microsoft.com/office/powerpoint/2010/main" val="170654640"/>
              </p:ext>
            </p:extLst>
          </p:nvPr>
        </p:nvGraphicFramePr>
        <p:xfrm>
          <a:off x="6637106" y="1746607"/>
          <a:ext cx="4716693" cy="1870839"/>
        </p:xfrm>
        <a:graphic>
          <a:graphicData uri="http://schemas.openxmlformats.org/drawingml/2006/table">
            <a:tbl>
              <a:tblPr firstRow="1">
                <a:tableStyleId>{5C22544A-7EE6-4342-B048-85BDC9FD1C3A}</a:tableStyleId>
              </a:tblPr>
              <a:tblGrid>
                <a:gridCol w="2357737">
                  <a:extLst>
                    <a:ext uri="{9D8B030D-6E8A-4147-A177-3AD203B41FA5}">
                      <a16:colId xmlns:a16="http://schemas.microsoft.com/office/drawing/2014/main" val="3516024047"/>
                    </a:ext>
                  </a:extLst>
                </a:gridCol>
                <a:gridCol w="1368357">
                  <a:extLst>
                    <a:ext uri="{9D8B030D-6E8A-4147-A177-3AD203B41FA5}">
                      <a16:colId xmlns:a16="http://schemas.microsoft.com/office/drawing/2014/main" val="1592482534"/>
                    </a:ext>
                  </a:extLst>
                </a:gridCol>
                <a:gridCol w="990599">
                  <a:extLst>
                    <a:ext uri="{9D8B030D-6E8A-4147-A177-3AD203B41FA5}">
                      <a16:colId xmlns:a16="http://schemas.microsoft.com/office/drawing/2014/main" val="4226632565"/>
                    </a:ext>
                  </a:extLst>
                </a:gridCol>
              </a:tblGrid>
              <a:tr h="628374">
                <a:tc>
                  <a:txBody>
                    <a:bodyPr/>
                    <a:lstStyle/>
                    <a:p>
                      <a:pPr algn="l" fontAlgn="ctr"/>
                      <a:r>
                        <a:rPr lang="en-US" sz="1200" u="none" strike="noStrike" dirty="0">
                          <a:solidFill>
                            <a:srgbClr val="003366"/>
                          </a:solidFill>
                          <a:effectLst/>
                          <a:latin typeface="+mn-lt"/>
                        </a:rPr>
                        <a:t>Short Term Residents by Sex</a:t>
                      </a:r>
                      <a:endParaRPr lang="en-US" sz="1200" b="1" i="0" u="none" strike="noStrike" dirty="0">
                        <a:solidFill>
                          <a:srgbClr val="003366"/>
                        </a:solidFill>
                        <a:effectLst/>
                        <a:latin typeface="+mn-lt"/>
                      </a:endParaRPr>
                    </a:p>
                  </a:txBody>
                  <a:tcPr marL="45720" marR="45720" anchor="ctr">
                    <a:solidFill>
                      <a:schemeClr val="bg1">
                        <a:lumMod val="85000"/>
                      </a:schemeClr>
                    </a:solidFill>
                  </a:tcPr>
                </a:tc>
                <a:tc>
                  <a:txBody>
                    <a:bodyPr/>
                    <a:lstStyle/>
                    <a:p>
                      <a:pPr algn="l" fontAlgn="ctr"/>
                      <a:r>
                        <a:rPr lang="en-US" sz="1200" b="1" i="0" u="none" strike="noStrike" dirty="0">
                          <a:solidFill>
                            <a:srgbClr val="003366"/>
                          </a:solidFill>
                          <a:effectLst/>
                          <a:latin typeface="+mn-lt"/>
                        </a:rPr>
                        <a:t>Number </a:t>
                      </a:r>
                    </a:p>
                  </a:txBody>
                  <a:tcPr marL="45720" marR="45720" anchor="ctr">
                    <a:solidFill>
                      <a:schemeClr val="bg1">
                        <a:lumMod val="85000"/>
                      </a:schemeClr>
                    </a:solidFill>
                  </a:tcPr>
                </a:tc>
                <a:tc>
                  <a:txBody>
                    <a:bodyPr/>
                    <a:lstStyle/>
                    <a:p>
                      <a:pPr algn="l" fontAlgn="ctr"/>
                      <a:r>
                        <a:rPr lang="en-US" sz="1200" b="1" i="0" u="none" strike="noStrike" dirty="0">
                          <a:solidFill>
                            <a:srgbClr val="003366"/>
                          </a:solidFill>
                          <a:effectLst/>
                          <a:latin typeface="+mn-lt"/>
                        </a:rPr>
                        <a:t>Percentage</a:t>
                      </a:r>
                    </a:p>
                  </a:txBody>
                  <a:tcPr marL="45720" marR="45720" anchor="ctr">
                    <a:solidFill>
                      <a:schemeClr val="bg1">
                        <a:lumMod val="85000"/>
                      </a:schemeClr>
                    </a:solidFill>
                  </a:tcPr>
                </a:tc>
                <a:extLst>
                  <a:ext uri="{0D108BD9-81ED-4DB2-BD59-A6C34878D82A}">
                    <a16:rowId xmlns:a16="http://schemas.microsoft.com/office/drawing/2014/main" val="2902254331"/>
                  </a:ext>
                </a:extLst>
              </a:tr>
              <a:tr h="414155">
                <a:tc>
                  <a:txBody>
                    <a:bodyPr/>
                    <a:lstStyle/>
                    <a:p>
                      <a:pPr algn="l" fontAlgn="b"/>
                      <a:r>
                        <a:rPr lang="en-GB" sz="1200" u="none" strike="noStrike" dirty="0">
                          <a:solidFill>
                            <a:srgbClr val="003366"/>
                          </a:solidFill>
                          <a:effectLst/>
                          <a:latin typeface="+mn-lt"/>
                        </a:rPr>
                        <a:t>All persons</a:t>
                      </a:r>
                      <a:endParaRPr lang="en-GB" sz="1200" b="0" i="0" u="none" strike="noStrike" dirty="0">
                        <a:solidFill>
                          <a:srgbClr val="003366"/>
                        </a:solidFill>
                        <a:effectLst/>
                        <a:latin typeface="+mn-lt"/>
                      </a:endParaRPr>
                    </a:p>
                  </a:txBody>
                  <a:tcPr marL="45720" marR="45720" anchor="b">
                    <a:solidFill>
                      <a:schemeClr val="bg1">
                        <a:lumMod val="85000"/>
                      </a:schemeClr>
                    </a:solidFill>
                  </a:tcPr>
                </a:tc>
                <a:tc>
                  <a:txBody>
                    <a:bodyPr/>
                    <a:lstStyle/>
                    <a:p>
                      <a:pPr algn="r"/>
                      <a:r>
                        <a:rPr lang="en-GB" sz="1200" u="none" strike="noStrike">
                          <a:solidFill>
                            <a:srgbClr val="003366"/>
                          </a:solidFill>
                          <a:effectLst/>
                          <a:latin typeface="+mn-lt"/>
                        </a:rPr>
                        <a:t>2,692</a:t>
                      </a:r>
                      <a:endParaRPr lang="en-GB" sz="1200">
                        <a:latin typeface="+mn-lt"/>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latin typeface="+mn-lt"/>
                        </a:rPr>
                        <a:t>100.0%</a:t>
                      </a:r>
                      <a:endParaRPr lang="en-GB" sz="1200" dirty="0">
                        <a:latin typeface="+mn-lt"/>
                      </a:endParaRPr>
                    </a:p>
                  </a:txBody>
                  <a:tcPr marL="45720" marR="45720" anchor="b">
                    <a:solidFill>
                      <a:schemeClr val="bg1">
                        <a:lumMod val="85000"/>
                      </a:schemeClr>
                    </a:solidFill>
                  </a:tcPr>
                </a:tc>
                <a:extLst>
                  <a:ext uri="{0D108BD9-81ED-4DB2-BD59-A6C34878D82A}">
                    <a16:rowId xmlns:a16="http://schemas.microsoft.com/office/drawing/2014/main" val="1730400449"/>
                  </a:ext>
                </a:extLst>
              </a:tr>
              <a:tr h="414155">
                <a:tc>
                  <a:txBody>
                    <a:bodyPr/>
                    <a:lstStyle/>
                    <a:p>
                      <a:pPr algn="l" fontAlgn="b"/>
                      <a:r>
                        <a:rPr lang="en-GB" sz="1200" u="none" strike="noStrike">
                          <a:solidFill>
                            <a:srgbClr val="003366"/>
                          </a:solidFill>
                          <a:effectLst/>
                          <a:latin typeface="+mn-lt"/>
                        </a:rPr>
                        <a:t>Female</a:t>
                      </a:r>
                      <a:endParaRPr lang="en-GB" sz="1200" b="0" i="0" u="none" strike="noStrike">
                        <a:solidFill>
                          <a:srgbClr val="003366"/>
                        </a:solidFill>
                        <a:effectLst/>
                        <a:latin typeface="+mn-lt"/>
                      </a:endParaRPr>
                    </a:p>
                  </a:txBody>
                  <a:tcPr marL="45720" marR="45720" anchor="b">
                    <a:solidFill>
                      <a:schemeClr val="bg1">
                        <a:lumMod val="85000"/>
                      </a:schemeClr>
                    </a:solidFill>
                  </a:tcPr>
                </a:tc>
                <a:tc>
                  <a:txBody>
                    <a:bodyPr/>
                    <a:lstStyle/>
                    <a:p>
                      <a:pPr algn="r"/>
                      <a:r>
                        <a:rPr lang="en-GB" sz="1200" u="none" strike="noStrike">
                          <a:solidFill>
                            <a:srgbClr val="003366"/>
                          </a:solidFill>
                          <a:effectLst/>
                          <a:latin typeface="+mn-lt"/>
                        </a:rPr>
                        <a:t>1,485</a:t>
                      </a:r>
                      <a:endParaRPr lang="en-GB" sz="1200">
                        <a:latin typeface="+mn-lt"/>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latin typeface="+mn-lt"/>
                        </a:rPr>
                        <a:t>55.2%</a:t>
                      </a:r>
                      <a:endParaRPr lang="en-GB" sz="1200" dirty="0">
                        <a:latin typeface="+mn-lt"/>
                      </a:endParaRPr>
                    </a:p>
                  </a:txBody>
                  <a:tcPr marL="45720" marR="45720" anchor="b">
                    <a:solidFill>
                      <a:schemeClr val="bg1">
                        <a:lumMod val="85000"/>
                      </a:schemeClr>
                    </a:solidFill>
                  </a:tcPr>
                </a:tc>
                <a:extLst>
                  <a:ext uri="{0D108BD9-81ED-4DB2-BD59-A6C34878D82A}">
                    <a16:rowId xmlns:a16="http://schemas.microsoft.com/office/drawing/2014/main" val="992932086"/>
                  </a:ext>
                </a:extLst>
              </a:tr>
              <a:tr h="414155">
                <a:tc>
                  <a:txBody>
                    <a:bodyPr/>
                    <a:lstStyle/>
                    <a:p>
                      <a:pPr algn="l" fontAlgn="b"/>
                      <a:r>
                        <a:rPr lang="en-GB" sz="1200" u="none" strike="noStrike" dirty="0">
                          <a:solidFill>
                            <a:srgbClr val="003366"/>
                          </a:solidFill>
                          <a:effectLst/>
                          <a:latin typeface="+mn-lt"/>
                        </a:rPr>
                        <a:t>Male</a:t>
                      </a:r>
                      <a:endParaRPr lang="en-GB" sz="1200" b="0" i="0" u="none" strike="noStrike" dirty="0">
                        <a:solidFill>
                          <a:srgbClr val="003366"/>
                        </a:solidFill>
                        <a:effectLst/>
                        <a:latin typeface="+mn-lt"/>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latin typeface="+mn-lt"/>
                        </a:rPr>
                        <a:t>1,207</a:t>
                      </a:r>
                      <a:endParaRPr lang="en-GB" sz="1200" dirty="0">
                        <a:latin typeface="+mn-lt"/>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latin typeface="+mn-lt"/>
                        </a:rPr>
                        <a:t>44.8%</a:t>
                      </a:r>
                      <a:endParaRPr lang="en-GB" sz="1200" dirty="0">
                        <a:latin typeface="+mn-lt"/>
                      </a:endParaRPr>
                    </a:p>
                  </a:txBody>
                  <a:tcPr marL="45720" marR="45720" anchor="b">
                    <a:solidFill>
                      <a:schemeClr val="bg1">
                        <a:lumMod val="85000"/>
                      </a:schemeClr>
                    </a:solidFill>
                  </a:tcPr>
                </a:tc>
                <a:extLst>
                  <a:ext uri="{0D108BD9-81ED-4DB2-BD59-A6C34878D82A}">
                    <a16:rowId xmlns:a16="http://schemas.microsoft.com/office/drawing/2014/main" val="4208617443"/>
                  </a:ext>
                </a:extLst>
              </a:tr>
            </a:tbl>
          </a:graphicData>
        </a:graphic>
      </p:graphicFrame>
    </p:spTree>
    <p:extLst>
      <p:ext uri="{BB962C8B-B14F-4D97-AF65-F5344CB8AC3E}">
        <p14:creationId xmlns:p14="http://schemas.microsoft.com/office/powerpoint/2010/main" val="514293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fontScale="90000"/>
          </a:bodyPr>
          <a:lstStyle/>
          <a:p>
            <a:r>
              <a:rPr lang="en-GB" dirty="0">
                <a:latin typeface="+mj-lt"/>
              </a:rPr>
              <a:t>Population turnover – living at same address as one year previously</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3913094" cy="3980688"/>
          </a:xfrm>
        </p:spPr>
        <p:txBody>
          <a:bodyPr>
            <a:normAutofit fontScale="77500" lnSpcReduction="20000"/>
          </a:bodyPr>
          <a:lstStyle/>
          <a:p>
            <a:pPr>
              <a:lnSpc>
                <a:spcPct val="120000"/>
              </a:lnSpc>
              <a:spcBef>
                <a:spcPts val="600"/>
              </a:spcBef>
            </a:pPr>
            <a:r>
              <a:rPr lang="en-GB" sz="1800" b="1" dirty="0">
                <a:latin typeface="+mn-lt"/>
                <a:ea typeface="Calibri" panose="020F0502020204030204" pitchFamily="34" charset="0"/>
              </a:rPr>
              <a:t>20.8% (63,745) of residents were not living at the same address as one year previously</a:t>
            </a:r>
            <a:r>
              <a:rPr lang="en-GB" sz="1800" dirty="0">
                <a:latin typeface="+mn-lt"/>
                <a:ea typeface="Calibri" panose="020F0502020204030204" pitchFamily="34" charset="0"/>
              </a:rPr>
              <a:t>.  </a:t>
            </a:r>
          </a:p>
          <a:p>
            <a:pPr>
              <a:lnSpc>
                <a:spcPct val="120000"/>
              </a:lnSpc>
              <a:spcBef>
                <a:spcPts val="600"/>
              </a:spcBef>
            </a:pPr>
            <a:r>
              <a:rPr lang="en-GB" sz="1800" dirty="0">
                <a:latin typeface="+mn-lt"/>
                <a:ea typeface="Calibri" panose="020F0502020204030204" pitchFamily="34" charset="0"/>
              </a:rPr>
              <a:t>Most of those who were living somewhere else had been living somewhere within the UK (50,084, 16.3%) </a:t>
            </a:r>
          </a:p>
          <a:p>
            <a:pPr>
              <a:lnSpc>
                <a:spcPct val="120000"/>
              </a:lnSpc>
              <a:spcBef>
                <a:spcPts val="600"/>
              </a:spcBef>
            </a:pPr>
            <a:r>
              <a:rPr lang="en-GB" sz="1800" dirty="0">
                <a:latin typeface="+mn-lt"/>
                <a:ea typeface="Calibri" panose="020F0502020204030204" pitchFamily="34" charset="0"/>
              </a:rPr>
              <a:t>Around 3.4% (10,536) had been living somewhere else outside the UK</a:t>
            </a:r>
          </a:p>
          <a:p>
            <a:pPr>
              <a:lnSpc>
                <a:spcPct val="120000"/>
              </a:lnSpc>
              <a:spcBef>
                <a:spcPts val="600"/>
              </a:spcBef>
            </a:pPr>
            <a:r>
              <a:rPr lang="en-GB" sz="1800" dirty="0">
                <a:latin typeface="+mn-lt"/>
                <a:ea typeface="Calibri" panose="020F0502020204030204" pitchFamily="34" charset="0"/>
              </a:rPr>
              <a:t>A further 1% (3,125) had been living at a student term time or boarding school address in the UK and were no longer doing so.  </a:t>
            </a:r>
          </a:p>
          <a:p>
            <a:pPr>
              <a:lnSpc>
                <a:spcPct val="120000"/>
              </a:lnSpc>
              <a:spcBef>
                <a:spcPts val="600"/>
              </a:spcBef>
            </a:pPr>
            <a:r>
              <a:rPr lang="en-GB" sz="1800" dirty="0">
                <a:latin typeface="+mn-lt"/>
                <a:ea typeface="Calibri" panose="020F0502020204030204" pitchFamily="34" charset="0"/>
              </a:rPr>
              <a:t>By comparison, in London 13% were living at a different address to one year previously and in England and Wales the figure was 11%</a:t>
            </a: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sp>
        <p:nvSpPr>
          <p:cNvPr id="4" name="TextBox 3">
            <a:extLst>
              <a:ext uri="{FF2B5EF4-FFF2-40B4-BE49-F238E27FC236}">
                <a16:creationId xmlns:a16="http://schemas.microsoft.com/office/drawing/2014/main" id="{5884869C-BE1D-4FA2-B6C5-52A4AADF3CF6}"/>
              </a:ext>
            </a:extLst>
          </p:cNvPr>
          <p:cNvSpPr txBox="1"/>
          <p:nvPr/>
        </p:nvSpPr>
        <p:spPr>
          <a:xfrm>
            <a:off x="5728771" y="1565760"/>
            <a:ext cx="5431316" cy="646331"/>
          </a:xfrm>
          <a:prstGeom prst="rect">
            <a:avLst/>
          </a:prstGeom>
          <a:noFill/>
        </p:spPr>
        <p:txBody>
          <a:bodyPr wrap="square" rtlCol="0">
            <a:spAutoFit/>
          </a:bodyPr>
          <a:lstStyle/>
          <a:p>
            <a:r>
              <a:rPr lang="en-GB" b="1" dirty="0"/>
              <a:t>Population turnover – Tower Hamlets compared with England and Wales and London </a:t>
            </a:r>
          </a:p>
        </p:txBody>
      </p:sp>
      <p:graphicFrame>
        <p:nvGraphicFramePr>
          <p:cNvPr id="8" name="Table 7">
            <a:extLst>
              <a:ext uri="{FF2B5EF4-FFF2-40B4-BE49-F238E27FC236}">
                <a16:creationId xmlns:a16="http://schemas.microsoft.com/office/drawing/2014/main" id="{77FEA59B-2CE0-4AA1-AE15-E651800D6522}"/>
              </a:ext>
            </a:extLst>
          </p:cNvPr>
          <p:cNvGraphicFramePr>
            <a:graphicFrameLocks noGrp="1"/>
          </p:cNvGraphicFramePr>
          <p:nvPr>
            <p:extLst>
              <p:ext uri="{D42A27DB-BD31-4B8C-83A1-F6EECF244321}">
                <p14:modId xmlns:p14="http://schemas.microsoft.com/office/powerpoint/2010/main" val="1165512947"/>
              </p:ext>
            </p:extLst>
          </p:nvPr>
        </p:nvGraphicFramePr>
        <p:xfrm>
          <a:off x="5067759" y="2268470"/>
          <a:ext cx="6753340" cy="3560635"/>
        </p:xfrm>
        <a:graphic>
          <a:graphicData uri="http://schemas.openxmlformats.org/drawingml/2006/table">
            <a:tbl>
              <a:tblPr firstRow="1">
                <a:tableStyleId>{5C22544A-7EE6-4342-B048-85BDC9FD1C3A}</a:tableStyleId>
              </a:tblPr>
              <a:tblGrid>
                <a:gridCol w="2210496">
                  <a:extLst>
                    <a:ext uri="{9D8B030D-6E8A-4147-A177-3AD203B41FA5}">
                      <a16:colId xmlns:a16="http://schemas.microsoft.com/office/drawing/2014/main" val="1515943944"/>
                    </a:ext>
                  </a:extLst>
                </a:gridCol>
                <a:gridCol w="738909">
                  <a:extLst>
                    <a:ext uri="{9D8B030D-6E8A-4147-A177-3AD203B41FA5}">
                      <a16:colId xmlns:a16="http://schemas.microsoft.com/office/drawing/2014/main" val="2160549365"/>
                    </a:ext>
                  </a:extLst>
                </a:gridCol>
                <a:gridCol w="729672">
                  <a:extLst>
                    <a:ext uri="{9D8B030D-6E8A-4147-A177-3AD203B41FA5}">
                      <a16:colId xmlns:a16="http://schemas.microsoft.com/office/drawing/2014/main" val="3368061239"/>
                    </a:ext>
                  </a:extLst>
                </a:gridCol>
                <a:gridCol w="905164">
                  <a:extLst>
                    <a:ext uri="{9D8B030D-6E8A-4147-A177-3AD203B41FA5}">
                      <a16:colId xmlns:a16="http://schemas.microsoft.com/office/drawing/2014/main" val="1329328433"/>
                    </a:ext>
                  </a:extLst>
                </a:gridCol>
                <a:gridCol w="701964">
                  <a:extLst>
                    <a:ext uri="{9D8B030D-6E8A-4147-A177-3AD203B41FA5}">
                      <a16:colId xmlns:a16="http://schemas.microsoft.com/office/drawing/2014/main" val="508264530"/>
                    </a:ext>
                  </a:extLst>
                </a:gridCol>
                <a:gridCol w="803563">
                  <a:extLst>
                    <a:ext uri="{9D8B030D-6E8A-4147-A177-3AD203B41FA5}">
                      <a16:colId xmlns:a16="http://schemas.microsoft.com/office/drawing/2014/main" val="533505081"/>
                    </a:ext>
                  </a:extLst>
                </a:gridCol>
                <a:gridCol w="663572">
                  <a:extLst>
                    <a:ext uri="{9D8B030D-6E8A-4147-A177-3AD203B41FA5}">
                      <a16:colId xmlns:a16="http://schemas.microsoft.com/office/drawing/2014/main" val="2263557017"/>
                    </a:ext>
                  </a:extLst>
                </a:gridCol>
              </a:tblGrid>
              <a:tr h="439589">
                <a:tc>
                  <a:txBody>
                    <a:bodyPr/>
                    <a:lstStyle/>
                    <a:p>
                      <a:pPr algn="l" fontAlgn="ctr"/>
                      <a:endParaRPr lang="en-GB" sz="1200" b="1" i="0" u="none" strike="noStrike" dirty="0">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ctr" fontAlgn="ctr"/>
                      <a:r>
                        <a:rPr lang="en-GB" sz="1200" u="none" strike="noStrike" dirty="0">
                          <a:solidFill>
                            <a:srgbClr val="003366"/>
                          </a:solidFill>
                          <a:effectLst/>
                        </a:rPr>
                        <a:t>Tower Hamlets</a:t>
                      </a:r>
                      <a:endParaRPr lang="en-GB" sz="1200" b="1" i="0" u="none" strike="noStrike" dirty="0">
                        <a:solidFill>
                          <a:srgbClr val="003366"/>
                        </a:solidFill>
                        <a:effectLst/>
                        <a:latin typeface="Arial" panose="020B0604020202020204" pitchFamily="34" charset="0"/>
                      </a:endParaRPr>
                    </a:p>
                  </a:txBody>
                  <a:tcPr marL="45720" marR="45720">
                    <a:solidFill>
                      <a:schemeClr val="bg1">
                        <a:lumMod val="85000"/>
                      </a:schemeClr>
                    </a:solidFill>
                  </a:tcPr>
                </a:tc>
                <a:tc>
                  <a:txBody>
                    <a:bodyPr/>
                    <a:lstStyle/>
                    <a:p>
                      <a:pPr algn="ctr" fontAlgn="ctr"/>
                      <a:r>
                        <a:rPr lang="en-GB" sz="1200" u="none" strike="noStrike" dirty="0">
                          <a:solidFill>
                            <a:srgbClr val="003366"/>
                          </a:solidFill>
                          <a:effectLst/>
                        </a:rPr>
                        <a:t>Tower Hamlets %</a:t>
                      </a:r>
                      <a:endParaRPr lang="en-GB" sz="1200" b="1" i="0" u="none" strike="noStrike" dirty="0">
                        <a:solidFill>
                          <a:srgbClr val="003366"/>
                        </a:solidFill>
                        <a:effectLst/>
                        <a:latin typeface="Arial" panose="020B0604020202020204" pitchFamily="34" charset="0"/>
                      </a:endParaRPr>
                    </a:p>
                  </a:txBody>
                  <a:tcPr marL="45720" marR="45720">
                    <a:solidFill>
                      <a:schemeClr val="bg1">
                        <a:lumMod val="85000"/>
                      </a:schemeClr>
                    </a:solidFill>
                  </a:tcPr>
                </a:tc>
                <a:tc>
                  <a:txBody>
                    <a:bodyPr/>
                    <a:lstStyle/>
                    <a:p>
                      <a:pPr algn="ctr" fontAlgn="ctr"/>
                      <a:r>
                        <a:rPr lang="en-GB" sz="1200" u="none" strike="noStrike" dirty="0">
                          <a:solidFill>
                            <a:srgbClr val="003366"/>
                          </a:solidFill>
                          <a:effectLst/>
                        </a:rPr>
                        <a:t>England &amp; Wales</a:t>
                      </a:r>
                      <a:endParaRPr lang="en-GB" sz="1200" b="1" i="0" u="none" strike="noStrike" dirty="0">
                        <a:solidFill>
                          <a:srgbClr val="003366"/>
                        </a:solidFill>
                        <a:effectLst/>
                        <a:latin typeface="Arial" panose="020B0604020202020204" pitchFamily="34" charset="0"/>
                      </a:endParaRPr>
                    </a:p>
                  </a:txBody>
                  <a:tcPr marL="45720" marR="45720">
                    <a:solidFill>
                      <a:schemeClr val="bg1">
                        <a:lumMod val="85000"/>
                      </a:schemeClr>
                    </a:solidFill>
                  </a:tcPr>
                </a:tc>
                <a:tc>
                  <a:txBody>
                    <a:bodyPr/>
                    <a:lstStyle/>
                    <a:p>
                      <a:pPr algn="ctr" fontAlgn="ctr"/>
                      <a:r>
                        <a:rPr lang="en-GB" sz="1200" u="none" strike="noStrike" dirty="0">
                          <a:solidFill>
                            <a:srgbClr val="003366"/>
                          </a:solidFill>
                          <a:effectLst/>
                        </a:rPr>
                        <a:t>England &amp; Wales %</a:t>
                      </a:r>
                      <a:endParaRPr lang="en-GB" sz="1200" b="1" i="0" u="none" strike="noStrike" dirty="0">
                        <a:solidFill>
                          <a:srgbClr val="003366"/>
                        </a:solidFill>
                        <a:effectLst/>
                        <a:latin typeface="Arial" panose="020B0604020202020204" pitchFamily="34" charset="0"/>
                      </a:endParaRPr>
                    </a:p>
                  </a:txBody>
                  <a:tcPr marL="45720" marR="45720">
                    <a:solidFill>
                      <a:schemeClr val="bg1">
                        <a:lumMod val="85000"/>
                      </a:schemeClr>
                    </a:solidFill>
                  </a:tcPr>
                </a:tc>
                <a:tc>
                  <a:txBody>
                    <a:bodyPr/>
                    <a:lstStyle/>
                    <a:p>
                      <a:pPr algn="ctr" fontAlgn="ctr"/>
                      <a:r>
                        <a:rPr lang="en-GB" sz="1200" u="none" strike="noStrike" dirty="0">
                          <a:solidFill>
                            <a:srgbClr val="003366"/>
                          </a:solidFill>
                          <a:effectLst/>
                        </a:rPr>
                        <a:t>London</a:t>
                      </a:r>
                      <a:endParaRPr lang="en-GB" sz="1200" b="1" i="0" u="none" strike="noStrike" dirty="0">
                        <a:solidFill>
                          <a:srgbClr val="003366"/>
                        </a:solidFill>
                        <a:effectLst/>
                        <a:latin typeface="Arial" panose="020B0604020202020204" pitchFamily="34" charset="0"/>
                      </a:endParaRPr>
                    </a:p>
                  </a:txBody>
                  <a:tcPr marL="45720" marR="45720">
                    <a:solidFill>
                      <a:schemeClr val="bg1">
                        <a:lumMod val="85000"/>
                      </a:schemeClr>
                    </a:solidFill>
                  </a:tcPr>
                </a:tc>
                <a:tc>
                  <a:txBody>
                    <a:bodyPr/>
                    <a:lstStyle/>
                    <a:p>
                      <a:pPr algn="ctr" fontAlgn="ctr"/>
                      <a:r>
                        <a:rPr lang="en-GB" sz="1200" u="none" strike="noStrike" dirty="0">
                          <a:solidFill>
                            <a:srgbClr val="003366"/>
                          </a:solidFill>
                          <a:effectLst/>
                        </a:rPr>
                        <a:t>London %</a:t>
                      </a:r>
                      <a:endParaRPr lang="en-GB" sz="1200" b="1" i="0" u="none" strike="noStrike" dirty="0">
                        <a:solidFill>
                          <a:srgbClr val="003366"/>
                        </a:solidFill>
                        <a:effectLst/>
                        <a:latin typeface="Arial" panose="020B0604020202020204" pitchFamily="34" charset="0"/>
                      </a:endParaRPr>
                    </a:p>
                  </a:txBody>
                  <a:tcPr marL="45720" marR="45720">
                    <a:solidFill>
                      <a:schemeClr val="bg1">
                        <a:lumMod val="85000"/>
                      </a:schemeClr>
                    </a:solidFill>
                  </a:tcPr>
                </a:tc>
                <a:extLst>
                  <a:ext uri="{0D108BD9-81ED-4DB2-BD59-A6C34878D82A}">
                    <a16:rowId xmlns:a16="http://schemas.microsoft.com/office/drawing/2014/main" val="1965620367"/>
                  </a:ext>
                </a:extLst>
              </a:tr>
              <a:tr h="295067">
                <a:tc>
                  <a:txBody>
                    <a:bodyPr/>
                    <a:lstStyle/>
                    <a:p>
                      <a:pPr algn="l" fontAlgn="b"/>
                      <a:r>
                        <a:rPr lang="en-GB" sz="1200" u="none" strike="noStrike">
                          <a:solidFill>
                            <a:srgbClr val="003366"/>
                          </a:solidFill>
                          <a:effectLst/>
                        </a:rPr>
                        <a:t>Total: All usual residents</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306,333</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58,990,218</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8,695,497</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l" fontAlgn="b"/>
                      <a:endParaRPr lang="en-GB" sz="1200" b="0" i="0" u="none" strike="noStrike" dirty="0">
                        <a:solidFill>
                          <a:srgbClr val="003366"/>
                        </a:solidFill>
                        <a:effectLst/>
                        <a:latin typeface="Calibri" panose="020F0502020204030204" pitchFamily="34" charset="0"/>
                      </a:endParaRPr>
                    </a:p>
                  </a:txBody>
                  <a:tcPr marL="45720" marR="45720" anchor="b">
                    <a:solidFill>
                      <a:schemeClr val="bg1">
                        <a:lumMod val="85000"/>
                      </a:schemeClr>
                    </a:solidFill>
                  </a:tcPr>
                </a:tc>
                <a:extLst>
                  <a:ext uri="{0D108BD9-81ED-4DB2-BD59-A6C34878D82A}">
                    <a16:rowId xmlns:a16="http://schemas.microsoft.com/office/drawing/2014/main" val="3361197013"/>
                  </a:ext>
                </a:extLst>
              </a:tr>
              <a:tr h="584111">
                <a:tc>
                  <a:txBody>
                    <a:bodyPr/>
                    <a:lstStyle/>
                    <a:p>
                      <a:pPr algn="l" fontAlgn="b"/>
                      <a:r>
                        <a:rPr lang="en-US" sz="1200" u="none" strike="noStrike" dirty="0">
                          <a:solidFill>
                            <a:srgbClr val="003366"/>
                          </a:solidFill>
                          <a:effectLst/>
                        </a:rPr>
                        <a:t>Address 1 year ago is same as address of enumeration</a:t>
                      </a:r>
                      <a:endParaRPr lang="en-US"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242,588</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79.2%</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52,496,530</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89%</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7,547,990</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87%</a:t>
                      </a:r>
                      <a:endParaRPr lang="en-GB" sz="1200" b="0" i="0" u="none" strike="noStrike" dirty="0">
                        <a:solidFill>
                          <a:srgbClr val="003366"/>
                        </a:solidFill>
                        <a:effectLst/>
                        <a:latin typeface="Calibri" panose="020F0502020204030204" pitchFamily="34" charset="0"/>
                      </a:endParaRPr>
                    </a:p>
                  </a:txBody>
                  <a:tcPr marL="45720" marR="45720" anchor="b">
                    <a:solidFill>
                      <a:schemeClr val="bg1">
                        <a:lumMod val="85000"/>
                      </a:schemeClr>
                    </a:solidFill>
                  </a:tcPr>
                </a:tc>
                <a:extLst>
                  <a:ext uri="{0D108BD9-81ED-4DB2-BD59-A6C34878D82A}">
                    <a16:rowId xmlns:a16="http://schemas.microsoft.com/office/drawing/2014/main" val="3234965541"/>
                  </a:ext>
                </a:extLst>
              </a:tr>
              <a:tr h="584111">
                <a:tc>
                  <a:txBody>
                    <a:bodyPr/>
                    <a:lstStyle/>
                    <a:p>
                      <a:pPr algn="l" fontAlgn="b"/>
                      <a:r>
                        <a:rPr lang="en-US" sz="1200" u="none" strike="noStrike" dirty="0">
                          <a:solidFill>
                            <a:srgbClr val="003366"/>
                          </a:solidFill>
                          <a:effectLst/>
                        </a:rPr>
                        <a:t>Migrant from within UK: address 1 year ago was in UK</a:t>
                      </a:r>
                      <a:endParaRPr lang="en-US"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50,084</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16.3%</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5,599,520</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9.5%</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954,144</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11%</a:t>
                      </a:r>
                      <a:endParaRPr lang="en-GB" sz="1200" b="0" i="0" u="none" strike="noStrike" dirty="0">
                        <a:solidFill>
                          <a:srgbClr val="003366"/>
                        </a:solidFill>
                        <a:effectLst/>
                        <a:latin typeface="Calibri" panose="020F0502020204030204" pitchFamily="34" charset="0"/>
                      </a:endParaRPr>
                    </a:p>
                  </a:txBody>
                  <a:tcPr marL="45720" marR="45720" anchor="b">
                    <a:solidFill>
                      <a:schemeClr val="bg1">
                        <a:lumMod val="85000"/>
                      </a:schemeClr>
                    </a:solidFill>
                  </a:tcPr>
                </a:tc>
                <a:extLst>
                  <a:ext uri="{0D108BD9-81ED-4DB2-BD59-A6C34878D82A}">
                    <a16:rowId xmlns:a16="http://schemas.microsoft.com/office/drawing/2014/main" val="1690240036"/>
                  </a:ext>
                </a:extLst>
              </a:tr>
              <a:tr h="728633">
                <a:tc>
                  <a:txBody>
                    <a:bodyPr/>
                    <a:lstStyle/>
                    <a:p>
                      <a:pPr algn="l" fontAlgn="b"/>
                      <a:r>
                        <a:rPr lang="en-US" sz="1200" u="none" strike="noStrike" dirty="0">
                          <a:solidFill>
                            <a:srgbClr val="003366"/>
                          </a:solidFill>
                          <a:effectLst/>
                        </a:rPr>
                        <a:t>Migrant from outside UK: Address 1 year ago was outside UK</a:t>
                      </a:r>
                      <a:endParaRPr lang="en-US"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10,536</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3.4%</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545,096</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0.9%</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149,532</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2%</a:t>
                      </a:r>
                      <a:endParaRPr lang="en-GB" sz="1200" b="0" i="0" u="none" strike="noStrike" dirty="0">
                        <a:solidFill>
                          <a:srgbClr val="003366"/>
                        </a:solidFill>
                        <a:effectLst/>
                        <a:latin typeface="Calibri" panose="020F0502020204030204" pitchFamily="34" charset="0"/>
                      </a:endParaRPr>
                    </a:p>
                  </a:txBody>
                  <a:tcPr marL="45720" marR="45720" anchor="b">
                    <a:solidFill>
                      <a:schemeClr val="bg1">
                        <a:lumMod val="85000"/>
                      </a:schemeClr>
                    </a:solidFill>
                  </a:tcPr>
                </a:tc>
                <a:extLst>
                  <a:ext uri="{0D108BD9-81ED-4DB2-BD59-A6C34878D82A}">
                    <a16:rowId xmlns:a16="http://schemas.microsoft.com/office/drawing/2014/main" val="670557142"/>
                  </a:ext>
                </a:extLst>
              </a:tr>
              <a:tr h="728633">
                <a:tc>
                  <a:txBody>
                    <a:bodyPr/>
                    <a:lstStyle/>
                    <a:p>
                      <a:pPr algn="l" fontAlgn="b"/>
                      <a:r>
                        <a:rPr lang="en-US" sz="1200" u="none" strike="noStrike" dirty="0">
                          <a:solidFill>
                            <a:srgbClr val="003366"/>
                          </a:solidFill>
                          <a:effectLst/>
                        </a:rPr>
                        <a:t>Address 1 year ago is student term-time or boarding school address in UK</a:t>
                      </a:r>
                      <a:endParaRPr lang="en-US"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3,125</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1.0%</a:t>
                      </a:r>
                      <a:endParaRPr lang="en-GB" sz="1200" b="0" i="0" u="none" strike="noStrike">
                        <a:solidFill>
                          <a:srgbClr val="003366"/>
                        </a:solidFill>
                        <a:effectLst/>
                        <a:latin typeface="Calibri" panose="020F050202020403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349,072</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0.6%</a:t>
                      </a:r>
                      <a:endParaRPr lang="en-GB" sz="1200" b="0" i="0" u="none" strike="noStrike">
                        <a:solidFill>
                          <a:srgbClr val="003366"/>
                        </a:solidFill>
                        <a:effectLst/>
                        <a:latin typeface="Calibri" panose="020F0502020204030204" pitchFamily="34" charset="0"/>
                      </a:endParaRPr>
                    </a:p>
                  </a:txBody>
                  <a:tcPr marL="45720" marR="45720" anchor="b">
                    <a:solidFill>
                      <a:schemeClr val="bg1">
                        <a:lumMod val="85000"/>
                      </a:schemeClr>
                    </a:solidFill>
                  </a:tcPr>
                </a:tc>
                <a:tc>
                  <a:txBody>
                    <a:bodyPr/>
                    <a:lstStyle/>
                    <a:p>
                      <a:pPr algn="r" fontAlgn="b"/>
                      <a:r>
                        <a:rPr lang="en-GB" sz="1200" u="none" strike="noStrike">
                          <a:solidFill>
                            <a:srgbClr val="003366"/>
                          </a:solidFill>
                          <a:effectLst/>
                        </a:rPr>
                        <a:t>43,831</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0.5%</a:t>
                      </a:r>
                      <a:endParaRPr lang="en-GB" sz="1200" b="0" i="0" u="none" strike="noStrike" dirty="0">
                        <a:solidFill>
                          <a:srgbClr val="003366"/>
                        </a:solidFill>
                        <a:effectLst/>
                        <a:latin typeface="Calibri" panose="020F0502020204030204" pitchFamily="34" charset="0"/>
                      </a:endParaRPr>
                    </a:p>
                  </a:txBody>
                  <a:tcPr marL="45720" marR="45720" anchor="b">
                    <a:solidFill>
                      <a:schemeClr val="bg1">
                        <a:lumMod val="85000"/>
                      </a:schemeClr>
                    </a:solidFill>
                  </a:tcPr>
                </a:tc>
                <a:extLst>
                  <a:ext uri="{0D108BD9-81ED-4DB2-BD59-A6C34878D82A}">
                    <a16:rowId xmlns:a16="http://schemas.microsoft.com/office/drawing/2014/main" val="1405490928"/>
                  </a:ext>
                </a:extLst>
              </a:tr>
            </a:tbl>
          </a:graphicData>
        </a:graphic>
      </p:graphicFrame>
    </p:spTree>
    <p:extLst>
      <p:ext uri="{BB962C8B-B14F-4D97-AF65-F5344CB8AC3E}">
        <p14:creationId xmlns:p14="http://schemas.microsoft.com/office/powerpoint/2010/main" val="3791475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normAutofit fontScale="90000"/>
          </a:bodyPr>
          <a:lstStyle/>
          <a:p>
            <a:r>
              <a:rPr lang="en-GB" sz="4900" dirty="0">
                <a:latin typeface="+mj-lt"/>
              </a:rPr>
              <a:t>Ethnic Origin, Religion and Language</a:t>
            </a:r>
            <a:br>
              <a:rPr lang="en-GB" dirty="0">
                <a:latin typeface="+mj-lt"/>
              </a:rPr>
            </a:br>
            <a:br>
              <a:rPr lang="en-GB" dirty="0">
                <a:latin typeface="+mj-lt"/>
              </a:rPr>
            </a:br>
            <a:endParaRPr lang="en-GB" dirty="0">
              <a:latin typeface="+mj-lt"/>
            </a:endParaRPr>
          </a:p>
        </p:txBody>
      </p:sp>
    </p:spTree>
    <p:extLst>
      <p:ext uri="{BB962C8B-B14F-4D97-AF65-F5344CB8AC3E}">
        <p14:creationId xmlns:p14="http://schemas.microsoft.com/office/powerpoint/2010/main" val="2828483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a:latin typeface="+mj-lt"/>
              </a:rPr>
              <a:t>Ethnic Origin – 2011 and 2021</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616449" y="1603682"/>
            <a:ext cx="6020657" cy="4550537"/>
          </a:xfrm>
        </p:spPr>
        <p:txBody>
          <a:bodyPr>
            <a:normAutofit fontScale="25000" lnSpcReduction="20000"/>
          </a:bodyPr>
          <a:lstStyle/>
          <a:p>
            <a:pPr marL="342900" lvl="0" indent="-342900">
              <a:lnSpc>
                <a:spcPct val="120000"/>
              </a:lnSpc>
              <a:spcBef>
                <a:spcPts val="600"/>
              </a:spcBef>
              <a:buFont typeface="Symbol" panose="05050102010706020507" pitchFamily="18" charset="2"/>
              <a:buChar char=""/>
            </a:pPr>
            <a:r>
              <a:rPr lang="en-GB" sz="5600" dirty="0">
                <a:effectLst/>
                <a:latin typeface="+mj-lt"/>
                <a:ea typeface="Calibri" panose="020F0502020204030204" pitchFamily="34" charset="0"/>
                <a:cs typeface="Times New Roman" panose="02020603050405020304" pitchFamily="18" charset="0"/>
              </a:rPr>
              <a:t>Significant decrease in White British population numerically and proportionately between 2011 and 2021</a:t>
            </a:r>
          </a:p>
          <a:p>
            <a:pPr marL="342900" lvl="0" indent="-342900">
              <a:lnSpc>
                <a:spcPct val="120000"/>
              </a:lnSpc>
              <a:spcBef>
                <a:spcPts val="600"/>
              </a:spcBef>
              <a:buFont typeface="Symbol" panose="05050102010706020507" pitchFamily="18" charset="2"/>
              <a:buChar char=""/>
            </a:pPr>
            <a:r>
              <a:rPr lang="en-GB" sz="5600" dirty="0">
                <a:effectLst/>
                <a:latin typeface="+mj-lt"/>
                <a:ea typeface="Calibri" panose="020F0502020204030204" pitchFamily="34" charset="0"/>
                <a:cs typeface="Times New Roman" panose="02020603050405020304" pitchFamily="18" charset="0"/>
              </a:rPr>
              <a:t>Significant rise in the Bangladeshi population in numerical terms and a smaller proportionate increase.  </a:t>
            </a:r>
          </a:p>
          <a:p>
            <a:pPr marL="342900" lvl="0" indent="-342900">
              <a:lnSpc>
                <a:spcPct val="120000"/>
              </a:lnSpc>
              <a:spcBef>
                <a:spcPts val="600"/>
              </a:spcBef>
              <a:buFont typeface="Symbol" panose="05050102010706020507" pitchFamily="18" charset="2"/>
              <a:buChar char=""/>
            </a:pPr>
            <a:r>
              <a:rPr lang="en-GB" sz="5600" dirty="0">
                <a:effectLst/>
                <a:latin typeface="+mj-lt"/>
                <a:ea typeface="Calibri" panose="020F0502020204030204" pitchFamily="34" charset="0"/>
                <a:cs typeface="Times New Roman" panose="02020603050405020304" pitchFamily="18" charset="0"/>
              </a:rPr>
              <a:t>Significant increase in White Other population, with it totalling 45,187 in 2021 (14.6% of all residents) </a:t>
            </a:r>
          </a:p>
          <a:p>
            <a:pPr marL="342900" lvl="0" indent="-342900">
              <a:lnSpc>
                <a:spcPct val="120000"/>
              </a:lnSpc>
              <a:spcBef>
                <a:spcPts val="600"/>
              </a:spcBef>
              <a:buFont typeface="Symbol" panose="05050102010706020507" pitchFamily="18" charset="2"/>
              <a:buChar char=""/>
            </a:pPr>
            <a:r>
              <a:rPr lang="en-GB" sz="5600" dirty="0">
                <a:effectLst/>
                <a:latin typeface="+mj-lt"/>
                <a:ea typeface="Calibri" panose="020F0502020204030204" pitchFamily="34" charset="0"/>
                <a:cs typeface="Times New Roman" panose="02020603050405020304" pitchFamily="18" charset="0"/>
              </a:rPr>
              <a:t>Significant rise in ‘Other Ethnic Group’ population, to 8494 residents and twice as large as a proportion of residents than in 2011.  </a:t>
            </a:r>
            <a:endParaRPr lang="en-GB" sz="5600" dirty="0">
              <a:latin typeface="+mj-lt"/>
              <a:ea typeface="Calibri" panose="020F0502020204030204" pitchFamily="34" charset="0"/>
              <a:cs typeface="Times New Roman" panose="02020603050405020304" pitchFamily="18" charset="0"/>
            </a:endParaRPr>
          </a:p>
          <a:p>
            <a:pPr marL="342900" lvl="0" indent="-342900">
              <a:lnSpc>
                <a:spcPct val="120000"/>
              </a:lnSpc>
              <a:spcBef>
                <a:spcPts val="600"/>
              </a:spcBef>
              <a:buFont typeface="Symbol" panose="05050102010706020507" pitchFamily="18" charset="2"/>
              <a:buChar char=""/>
            </a:pPr>
            <a:r>
              <a:rPr lang="en-GB" sz="5600" dirty="0">
                <a:effectLst/>
                <a:latin typeface="+mj-lt"/>
                <a:ea typeface="Calibri" panose="020F0502020204030204" pitchFamily="34" charset="0"/>
                <a:cs typeface="Times New Roman" panose="02020603050405020304" pitchFamily="18" charset="0"/>
              </a:rPr>
              <a:t>Increase in the Black African population in both numerical and proportionate terms between 2011 and 2021.  Smaller increases in Indian, Chinese and Pakistani and Asian Other populations.</a:t>
            </a:r>
          </a:p>
          <a:p>
            <a:pPr marL="342900" lvl="0" indent="-342900">
              <a:lnSpc>
                <a:spcPct val="120000"/>
              </a:lnSpc>
              <a:spcBef>
                <a:spcPts val="600"/>
              </a:spcBef>
              <a:buFont typeface="Symbol" panose="05050102010706020507" pitchFamily="18" charset="2"/>
              <a:buChar char=""/>
            </a:pPr>
            <a:r>
              <a:rPr lang="en-GB" sz="5600" dirty="0">
                <a:effectLst/>
                <a:latin typeface="+mj-lt"/>
                <a:ea typeface="Calibri" panose="020F0502020204030204" pitchFamily="34" charset="0"/>
                <a:cs typeface="Times New Roman" panose="02020603050405020304" pitchFamily="18" charset="0"/>
              </a:rPr>
              <a:t>Increases in all Mixed ethnic groups, now comprising 5% of all residents</a:t>
            </a:r>
          </a:p>
          <a:p>
            <a:pPr marL="342900" lvl="0" indent="-342900">
              <a:lnSpc>
                <a:spcPct val="120000"/>
              </a:lnSpc>
              <a:spcBef>
                <a:spcPts val="600"/>
              </a:spcBef>
              <a:buFont typeface="Symbol" panose="05050102010706020507" pitchFamily="18" charset="2"/>
              <a:buChar char=""/>
            </a:pPr>
            <a:r>
              <a:rPr lang="en-GB" sz="5600" dirty="0">
                <a:effectLst/>
                <a:latin typeface="+mj-lt"/>
                <a:ea typeface="Calibri" panose="020F0502020204030204" pitchFamily="34" charset="0"/>
                <a:cs typeface="Times New Roman" panose="02020603050405020304" pitchFamily="18" charset="0"/>
              </a:rPr>
              <a:t>Decrease in Black Caribbean and Black Other groups – latter possibly related to new method of recording specific Black ethnic group and/or rise in Other ethnic group category.   </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3" name="Table 2">
            <a:extLst>
              <a:ext uri="{FF2B5EF4-FFF2-40B4-BE49-F238E27FC236}">
                <a16:creationId xmlns:a16="http://schemas.microsoft.com/office/drawing/2014/main" id="{50534F85-D864-478B-9590-91557953E90C}"/>
              </a:ext>
            </a:extLst>
          </p:cNvPr>
          <p:cNvGraphicFramePr>
            <a:graphicFrameLocks noGrp="1"/>
          </p:cNvGraphicFramePr>
          <p:nvPr>
            <p:extLst>
              <p:ext uri="{D42A27DB-BD31-4B8C-83A1-F6EECF244321}">
                <p14:modId xmlns:p14="http://schemas.microsoft.com/office/powerpoint/2010/main" val="2717160760"/>
              </p:ext>
            </p:extLst>
          </p:nvPr>
        </p:nvGraphicFramePr>
        <p:xfrm>
          <a:off x="6637106" y="1565760"/>
          <a:ext cx="5167898" cy="4220713"/>
        </p:xfrm>
        <a:graphic>
          <a:graphicData uri="http://schemas.openxmlformats.org/drawingml/2006/table">
            <a:tbl>
              <a:tblPr firstRow="1" firstCol="1" bandRow="1">
                <a:tableStyleId>{5C22544A-7EE6-4342-B048-85BDC9FD1C3A}</a:tableStyleId>
              </a:tblPr>
              <a:tblGrid>
                <a:gridCol w="2456870">
                  <a:extLst>
                    <a:ext uri="{9D8B030D-6E8A-4147-A177-3AD203B41FA5}">
                      <a16:colId xmlns:a16="http://schemas.microsoft.com/office/drawing/2014/main" val="915779853"/>
                    </a:ext>
                  </a:extLst>
                </a:gridCol>
                <a:gridCol w="677757">
                  <a:extLst>
                    <a:ext uri="{9D8B030D-6E8A-4147-A177-3AD203B41FA5}">
                      <a16:colId xmlns:a16="http://schemas.microsoft.com/office/drawing/2014/main" val="2113526810"/>
                    </a:ext>
                  </a:extLst>
                </a:gridCol>
                <a:gridCol w="677757">
                  <a:extLst>
                    <a:ext uri="{9D8B030D-6E8A-4147-A177-3AD203B41FA5}">
                      <a16:colId xmlns:a16="http://schemas.microsoft.com/office/drawing/2014/main" val="971823803"/>
                    </a:ext>
                  </a:extLst>
                </a:gridCol>
                <a:gridCol w="677757">
                  <a:extLst>
                    <a:ext uri="{9D8B030D-6E8A-4147-A177-3AD203B41FA5}">
                      <a16:colId xmlns:a16="http://schemas.microsoft.com/office/drawing/2014/main" val="2737302673"/>
                    </a:ext>
                  </a:extLst>
                </a:gridCol>
                <a:gridCol w="677757">
                  <a:extLst>
                    <a:ext uri="{9D8B030D-6E8A-4147-A177-3AD203B41FA5}">
                      <a16:colId xmlns:a16="http://schemas.microsoft.com/office/drawing/2014/main" val="3645547839"/>
                    </a:ext>
                  </a:extLst>
                </a:gridCol>
              </a:tblGrid>
              <a:tr h="201938">
                <a:tc>
                  <a:txBody>
                    <a:bodyPr/>
                    <a:lstStyle/>
                    <a:p>
                      <a:pPr>
                        <a:lnSpc>
                          <a:spcPct val="107000"/>
                        </a:lnSpc>
                        <a:spcAft>
                          <a:spcPts val="800"/>
                        </a:spcAft>
                      </a:pPr>
                      <a:r>
                        <a:rPr lang="en-GB" sz="1200" dirty="0">
                          <a:solidFill>
                            <a:schemeClr val="tx1"/>
                          </a:solidFill>
                          <a:effectLst/>
                        </a:rPr>
                        <a:t>Ethnic Group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2021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2021%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2011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2011%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268247837"/>
                  </a:ext>
                </a:extLst>
              </a:tr>
              <a:tr h="201938">
                <a:tc>
                  <a:txBody>
                    <a:bodyPr/>
                    <a:lstStyle/>
                    <a:p>
                      <a:pPr>
                        <a:lnSpc>
                          <a:spcPct val="107000"/>
                        </a:lnSpc>
                        <a:spcAft>
                          <a:spcPts val="800"/>
                        </a:spcAft>
                      </a:pPr>
                      <a:r>
                        <a:rPr lang="en-GB" sz="1200">
                          <a:solidFill>
                            <a:schemeClr val="tx1"/>
                          </a:solidFill>
                          <a:effectLst/>
                        </a:rPr>
                        <a:t>White British</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71177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22.9%</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79231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31.2%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795844647"/>
                  </a:ext>
                </a:extLst>
              </a:tr>
              <a:tr h="201938">
                <a:tc>
                  <a:txBody>
                    <a:bodyPr/>
                    <a:lstStyle/>
                    <a:p>
                      <a:pPr>
                        <a:lnSpc>
                          <a:spcPct val="107000"/>
                        </a:lnSpc>
                        <a:spcAft>
                          <a:spcPts val="800"/>
                        </a:spcAft>
                      </a:pPr>
                      <a:r>
                        <a:rPr lang="en-GB" sz="1200">
                          <a:solidFill>
                            <a:schemeClr val="tx1"/>
                          </a:solidFill>
                          <a:effectLst/>
                        </a:rPr>
                        <a:t>White Irish</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3567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3863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054259342"/>
                  </a:ext>
                </a:extLst>
              </a:tr>
              <a:tr h="201938">
                <a:tc>
                  <a:txBody>
                    <a:bodyPr/>
                    <a:lstStyle/>
                    <a:p>
                      <a:pPr>
                        <a:lnSpc>
                          <a:spcPct val="107000"/>
                        </a:lnSpc>
                        <a:spcAft>
                          <a:spcPts val="800"/>
                        </a:spcAft>
                      </a:pPr>
                      <a:r>
                        <a:rPr lang="en-GB" sz="1200">
                          <a:solidFill>
                            <a:schemeClr val="tx1"/>
                          </a:solidFill>
                          <a:effectLst/>
                        </a:rPr>
                        <a:t>White Gypsy Traveller</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110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0.04%</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175</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0.07%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29525508"/>
                  </a:ext>
                </a:extLst>
              </a:tr>
              <a:tr h="201938">
                <a:tc>
                  <a:txBody>
                    <a:bodyPr/>
                    <a:lstStyle/>
                    <a:p>
                      <a:pPr>
                        <a:lnSpc>
                          <a:spcPct val="107000"/>
                        </a:lnSpc>
                        <a:spcAft>
                          <a:spcPts val="800"/>
                        </a:spcAft>
                      </a:pPr>
                      <a:r>
                        <a:rPr lang="en-GB" sz="1200">
                          <a:solidFill>
                            <a:schemeClr val="tx1"/>
                          </a:solidFill>
                          <a:effectLst/>
                        </a:rPr>
                        <a:t>White Roma</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2225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800"/>
                        </a:spcAft>
                      </a:pPr>
                      <a:r>
                        <a:rPr lang="en-GB" sz="1200" dirty="0">
                          <a:solidFill>
                            <a:schemeClr val="tx1"/>
                          </a:solidFill>
                          <a:effectLst/>
                        </a:rPr>
                        <a:t>N/A</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800"/>
                        </a:spcAft>
                      </a:pPr>
                      <a:r>
                        <a:rPr lang="en-GB" sz="1200">
                          <a:solidFill>
                            <a:schemeClr val="tx1"/>
                          </a:solidFill>
                          <a:effectLst/>
                        </a:rPr>
                        <a:t>N/A</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437358455"/>
                  </a:ext>
                </a:extLst>
              </a:tr>
              <a:tr h="201938">
                <a:tc>
                  <a:txBody>
                    <a:bodyPr/>
                    <a:lstStyle/>
                    <a:p>
                      <a:pPr>
                        <a:lnSpc>
                          <a:spcPct val="107000"/>
                        </a:lnSpc>
                        <a:spcAft>
                          <a:spcPts val="800"/>
                        </a:spcAft>
                      </a:pPr>
                      <a:r>
                        <a:rPr lang="en-GB" sz="1200">
                          <a:solidFill>
                            <a:schemeClr val="tx1"/>
                          </a:solidFill>
                          <a:effectLst/>
                        </a:rPr>
                        <a:t>White Other</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45187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14.6%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31550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12.4%</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934851841"/>
                  </a:ext>
                </a:extLst>
              </a:tr>
              <a:tr h="201938">
                <a:tc>
                  <a:txBody>
                    <a:bodyPr/>
                    <a:lstStyle/>
                    <a:p>
                      <a:pPr>
                        <a:lnSpc>
                          <a:spcPct val="107000"/>
                        </a:lnSpc>
                        <a:spcAft>
                          <a:spcPts val="800"/>
                        </a:spcAft>
                      </a:pPr>
                      <a:r>
                        <a:rPr lang="en-GB" sz="1200" dirty="0">
                          <a:solidFill>
                            <a:schemeClr val="tx1"/>
                          </a:solidFill>
                          <a:effectLst/>
                        </a:rPr>
                        <a:t>Asian Bangladeshi</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107333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34.6%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81377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32.0%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565778801"/>
                  </a:ext>
                </a:extLst>
              </a:tr>
              <a:tr h="201938">
                <a:tc>
                  <a:txBody>
                    <a:bodyPr/>
                    <a:lstStyle/>
                    <a:p>
                      <a:pPr>
                        <a:lnSpc>
                          <a:spcPct val="107000"/>
                        </a:lnSpc>
                        <a:spcAft>
                          <a:spcPts val="800"/>
                        </a:spcAft>
                      </a:pPr>
                      <a:r>
                        <a:rPr lang="en-GB" sz="1200">
                          <a:solidFill>
                            <a:schemeClr val="tx1"/>
                          </a:solidFill>
                          <a:effectLst/>
                        </a:rPr>
                        <a:t>Asian Chinese</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10279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8109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3.2%</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998986451"/>
                  </a:ext>
                </a:extLst>
              </a:tr>
              <a:tr h="201938">
                <a:tc>
                  <a:txBody>
                    <a:bodyPr/>
                    <a:lstStyle/>
                    <a:p>
                      <a:pPr>
                        <a:lnSpc>
                          <a:spcPct val="107000"/>
                        </a:lnSpc>
                        <a:spcAft>
                          <a:spcPts val="800"/>
                        </a:spcAft>
                      </a:pPr>
                      <a:r>
                        <a:rPr lang="en-GB" sz="1200">
                          <a:solidFill>
                            <a:schemeClr val="tx1"/>
                          </a:solidFill>
                          <a:effectLst/>
                        </a:rPr>
                        <a:t>Asian Indian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10135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6,787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256763323"/>
                  </a:ext>
                </a:extLst>
              </a:tr>
              <a:tr h="201938">
                <a:tc>
                  <a:txBody>
                    <a:bodyPr/>
                    <a:lstStyle/>
                    <a:p>
                      <a:pPr>
                        <a:lnSpc>
                          <a:spcPct val="107000"/>
                        </a:lnSpc>
                        <a:spcAft>
                          <a:spcPts val="800"/>
                        </a:spcAft>
                      </a:pPr>
                      <a:r>
                        <a:rPr lang="en-GB" sz="1200">
                          <a:solidFill>
                            <a:schemeClr val="tx1"/>
                          </a:solidFill>
                          <a:effectLst/>
                        </a:rPr>
                        <a:t>Asian Pakistani</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3341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2,442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433137548"/>
                  </a:ext>
                </a:extLst>
              </a:tr>
              <a:tr h="201938">
                <a:tc>
                  <a:txBody>
                    <a:bodyPr/>
                    <a:lstStyle/>
                    <a:p>
                      <a:pPr>
                        <a:lnSpc>
                          <a:spcPct val="107000"/>
                        </a:lnSpc>
                        <a:spcAft>
                          <a:spcPts val="800"/>
                        </a:spcAft>
                      </a:pPr>
                      <a:r>
                        <a:rPr lang="en-GB" sz="1200">
                          <a:solidFill>
                            <a:schemeClr val="tx1"/>
                          </a:solidFill>
                          <a:effectLst/>
                        </a:rPr>
                        <a:t>Asian Other</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6768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5786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048682554"/>
                  </a:ext>
                </a:extLst>
              </a:tr>
              <a:tr h="201938">
                <a:tc>
                  <a:txBody>
                    <a:bodyPr/>
                    <a:lstStyle/>
                    <a:p>
                      <a:pPr>
                        <a:lnSpc>
                          <a:spcPct val="107000"/>
                        </a:lnSpc>
                        <a:spcAft>
                          <a:spcPts val="800"/>
                        </a:spcAft>
                      </a:pPr>
                      <a:r>
                        <a:rPr lang="en-GB" sz="1200">
                          <a:solidFill>
                            <a:schemeClr val="tx1"/>
                          </a:solidFill>
                          <a:effectLst/>
                        </a:rPr>
                        <a:t>Black African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15373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5.0%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9495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3.7%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081589320"/>
                  </a:ext>
                </a:extLst>
              </a:tr>
              <a:tr h="201938">
                <a:tc>
                  <a:txBody>
                    <a:bodyPr/>
                    <a:lstStyle/>
                    <a:p>
                      <a:pPr>
                        <a:lnSpc>
                          <a:spcPct val="107000"/>
                        </a:lnSpc>
                        <a:spcAft>
                          <a:spcPts val="800"/>
                        </a:spcAft>
                      </a:pPr>
                      <a:r>
                        <a:rPr lang="en-GB" sz="1200">
                          <a:solidFill>
                            <a:schemeClr val="tx1"/>
                          </a:solidFill>
                          <a:effectLst/>
                        </a:rPr>
                        <a:t>Black Caribbean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4930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5341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4251304055"/>
                  </a:ext>
                </a:extLst>
              </a:tr>
              <a:tr h="201938">
                <a:tc>
                  <a:txBody>
                    <a:bodyPr/>
                    <a:lstStyle/>
                    <a:p>
                      <a:pPr>
                        <a:lnSpc>
                          <a:spcPct val="107000"/>
                        </a:lnSpc>
                        <a:spcAft>
                          <a:spcPts val="800"/>
                        </a:spcAft>
                      </a:pPr>
                      <a:r>
                        <a:rPr lang="en-GB" sz="1200">
                          <a:solidFill>
                            <a:schemeClr val="tx1"/>
                          </a:solidFill>
                          <a:effectLst/>
                        </a:rPr>
                        <a:t>Black Other</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2390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3793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1.5%</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554285441"/>
                  </a:ext>
                </a:extLst>
              </a:tr>
              <a:tr h="201938">
                <a:tc>
                  <a:txBody>
                    <a:bodyPr/>
                    <a:lstStyle/>
                    <a:p>
                      <a:pPr>
                        <a:lnSpc>
                          <a:spcPct val="107000"/>
                        </a:lnSpc>
                        <a:spcAft>
                          <a:spcPts val="800"/>
                        </a:spcAft>
                      </a:pPr>
                      <a:r>
                        <a:rPr lang="en-GB" sz="1200">
                          <a:solidFill>
                            <a:schemeClr val="tx1"/>
                          </a:solidFill>
                          <a:effectLst/>
                        </a:rPr>
                        <a:t>Mixed White and Asian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4374</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1.4%</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2961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387497660"/>
                  </a:ext>
                </a:extLst>
              </a:tr>
              <a:tr h="201938">
                <a:tc>
                  <a:txBody>
                    <a:bodyPr/>
                    <a:lstStyle/>
                    <a:p>
                      <a:pPr>
                        <a:lnSpc>
                          <a:spcPct val="107000"/>
                        </a:lnSpc>
                        <a:spcAft>
                          <a:spcPts val="800"/>
                        </a:spcAft>
                      </a:pPr>
                      <a:r>
                        <a:rPr lang="en-GB" sz="1200">
                          <a:solidFill>
                            <a:schemeClr val="tx1"/>
                          </a:solidFill>
                          <a:effectLst/>
                        </a:rPr>
                        <a:t>Mixed White and Black African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2236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1509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4289738289"/>
                  </a:ext>
                </a:extLst>
              </a:tr>
              <a:tr h="383891">
                <a:tc>
                  <a:txBody>
                    <a:bodyPr/>
                    <a:lstStyle/>
                    <a:p>
                      <a:pPr>
                        <a:lnSpc>
                          <a:spcPct val="107000"/>
                        </a:lnSpc>
                        <a:spcAft>
                          <a:spcPts val="800"/>
                        </a:spcAft>
                      </a:pPr>
                      <a:r>
                        <a:rPr lang="en-GB" sz="1200">
                          <a:solidFill>
                            <a:schemeClr val="tx1"/>
                          </a:solidFill>
                          <a:effectLst/>
                        </a:rPr>
                        <a:t>Mixed White and Black Caribbean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3593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2837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044127483"/>
                  </a:ext>
                </a:extLst>
              </a:tr>
              <a:tr h="201938">
                <a:tc>
                  <a:txBody>
                    <a:bodyPr/>
                    <a:lstStyle/>
                    <a:p>
                      <a:pPr>
                        <a:lnSpc>
                          <a:spcPct val="107000"/>
                        </a:lnSpc>
                        <a:spcAft>
                          <a:spcPts val="800"/>
                        </a:spcAft>
                      </a:pPr>
                      <a:r>
                        <a:rPr lang="en-GB" sz="1200">
                          <a:solidFill>
                            <a:schemeClr val="tx1"/>
                          </a:solidFill>
                          <a:effectLst/>
                        </a:rPr>
                        <a:t>Mixed Other</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5206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3053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005802268"/>
                  </a:ext>
                </a:extLst>
              </a:tr>
              <a:tr h="201938">
                <a:tc>
                  <a:txBody>
                    <a:bodyPr/>
                    <a:lstStyle/>
                    <a:p>
                      <a:pPr>
                        <a:lnSpc>
                          <a:spcPct val="107000"/>
                        </a:lnSpc>
                        <a:spcAft>
                          <a:spcPts val="800"/>
                        </a:spcAft>
                      </a:pPr>
                      <a:r>
                        <a:rPr lang="en-GB" sz="1200">
                          <a:solidFill>
                            <a:schemeClr val="tx1"/>
                          </a:solidFill>
                          <a:effectLst/>
                        </a:rPr>
                        <a:t>Other Arab</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3588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2573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898725816"/>
                  </a:ext>
                </a:extLst>
              </a:tr>
              <a:tr h="201938">
                <a:tc>
                  <a:txBody>
                    <a:bodyPr/>
                    <a:lstStyle/>
                    <a:p>
                      <a:pPr>
                        <a:lnSpc>
                          <a:spcPct val="107000"/>
                        </a:lnSpc>
                        <a:spcAft>
                          <a:spcPts val="800"/>
                        </a:spcAft>
                      </a:pPr>
                      <a:r>
                        <a:rPr lang="en-GB" sz="1200">
                          <a:solidFill>
                            <a:schemeClr val="tx1"/>
                          </a:solidFill>
                          <a:effectLst/>
                        </a:rPr>
                        <a:t>Other ethnic group</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8494</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3214</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1.3%</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609731675"/>
                  </a:ext>
                </a:extLst>
              </a:tr>
            </a:tbl>
          </a:graphicData>
        </a:graphic>
      </p:graphicFrame>
    </p:spTree>
    <p:extLst>
      <p:ext uri="{BB962C8B-B14F-4D97-AF65-F5344CB8AC3E}">
        <p14:creationId xmlns:p14="http://schemas.microsoft.com/office/powerpoint/2010/main" val="3779879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Ethnic origin – Tower Hamlets and other areas</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518379" y="1603682"/>
            <a:ext cx="5806221" cy="5254318"/>
          </a:xfrm>
        </p:spPr>
        <p:txBody>
          <a:bodyPr>
            <a:normAutofit fontScale="32500" lnSpcReduction="20000"/>
          </a:bodyPr>
          <a:lstStyle/>
          <a:p>
            <a:pPr marL="342900" lvl="0" indent="-342900">
              <a:lnSpc>
                <a:spcPct val="120000"/>
              </a:lnSpc>
              <a:spcBef>
                <a:spcPts val="600"/>
              </a:spcBef>
              <a:buFont typeface="Symbol" panose="05050102010706020507" pitchFamily="18" charset="2"/>
              <a:buChar char=""/>
            </a:pPr>
            <a:r>
              <a:rPr lang="en-GB" sz="4300" dirty="0">
                <a:effectLst/>
                <a:latin typeface="+mj-lt"/>
                <a:ea typeface="Calibri" panose="020F0502020204030204" pitchFamily="34" charset="0"/>
                <a:cs typeface="Times New Roman" panose="02020603050405020304" pitchFamily="18" charset="0"/>
              </a:rPr>
              <a:t>At 22.9% the White British population is the </a:t>
            </a:r>
            <a:r>
              <a:rPr lang="en-GB" sz="4300" b="1" dirty="0">
                <a:effectLst/>
                <a:latin typeface="+mj-lt"/>
                <a:ea typeface="Calibri" panose="020F0502020204030204" pitchFamily="34" charset="0"/>
                <a:cs typeface="Times New Roman" panose="02020603050405020304" pitchFamily="18" charset="0"/>
              </a:rPr>
              <a:t>fourth smallest</a:t>
            </a:r>
            <a:r>
              <a:rPr lang="en-GB" sz="4300" dirty="0">
                <a:effectLst/>
                <a:latin typeface="+mj-lt"/>
                <a:ea typeface="Calibri" panose="020F0502020204030204" pitchFamily="34" charset="0"/>
                <a:cs typeface="Times New Roman" panose="02020603050405020304" pitchFamily="18" charset="0"/>
              </a:rPr>
              <a:t> in England and Wales behind Newham, Brent and Harrow and less than a third of the proportion in England and Wales.   </a:t>
            </a:r>
          </a:p>
          <a:p>
            <a:pPr marL="342900" indent="-342900">
              <a:lnSpc>
                <a:spcPct val="120000"/>
              </a:lnSpc>
              <a:spcBef>
                <a:spcPts val="600"/>
              </a:spcBef>
              <a:buFont typeface="Symbol" panose="05050102010706020507" pitchFamily="18" charset="2"/>
              <a:buChar char=""/>
            </a:pPr>
            <a:r>
              <a:rPr lang="en-GB" sz="4300" dirty="0">
                <a:effectLst/>
                <a:latin typeface="+mj-lt"/>
                <a:ea typeface="Calibri" panose="020F0502020204030204" pitchFamily="34" charset="0"/>
                <a:cs typeface="Times New Roman" panose="02020603050405020304" pitchFamily="18" charset="0"/>
              </a:rPr>
              <a:t>The </a:t>
            </a:r>
            <a:r>
              <a:rPr lang="en-GB" sz="4300" b="1" dirty="0">
                <a:effectLst/>
                <a:latin typeface="+mj-lt"/>
                <a:ea typeface="Calibri" panose="020F0502020204030204" pitchFamily="34" charset="0"/>
                <a:cs typeface="Times New Roman" panose="02020603050405020304" pitchFamily="18" charset="0"/>
              </a:rPr>
              <a:t>Bangladeshi population remains by far the largest in the country in both proportionate (34.6%) and numerical (107,333) terms</a:t>
            </a:r>
            <a:r>
              <a:rPr lang="en-GB" sz="4300" dirty="0">
                <a:effectLst/>
                <a:latin typeface="+mj-lt"/>
                <a:ea typeface="Calibri" panose="020F0502020204030204" pitchFamily="34" charset="0"/>
                <a:cs typeface="Times New Roman" panose="02020603050405020304" pitchFamily="18" charset="0"/>
              </a:rPr>
              <a:t> and is almost twice the size of the next largest area Newham (55,677).  One in six Bangladeshis in England and Wales live in Tower Hamlets.  </a:t>
            </a:r>
          </a:p>
          <a:p>
            <a:pPr marL="342900" lvl="0" indent="-342900">
              <a:lnSpc>
                <a:spcPct val="120000"/>
              </a:lnSpc>
              <a:spcBef>
                <a:spcPts val="600"/>
              </a:spcBef>
              <a:buFont typeface="Symbol" panose="05050102010706020507" pitchFamily="18" charset="2"/>
              <a:buChar char=""/>
            </a:pPr>
            <a:r>
              <a:rPr lang="en-GB" sz="4300" dirty="0">
                <a:effectLst/>
                <a:latin typeface="+mj-lt"/>
                <a:ea typeface="Calibri" panose="020F0502020204030204" pitchFamily="34" charset="0"/>
                <a:cs typeface="Times New Roman" panose="02020603050405020304" pitchFamily="18" charset="0"/>
              </a:rPr>
              <a:t>The proportion of residents from a White Other ethnic background is similar to London and more than twice the proportion in England and Wales.  </a:t>
            </a:r>
          </a:p>
          <a:p>
            <a:pPr marL="342900" lvl="0" indent="-342900">
              <a:lnSpc>
                <a:spcPct val="120000"/>
              </a:lnSpc>
              <a:spcBef>
                <a:spcPts val="600"/>
              </a:spcBef>
              <a:buFont typeface="Symbol" panose="05050102010706020507" pitchFamily="18" charset="2"/>
              <a:buChar char=""/>
            </a:pPr>
            <a:r>
              <a:rPr lang="en-GB" sz="4300" dirty="0">
                <a:effectLst/>
                <a:latin typeface="+mj-lt"/>
                <a:ea typeface="Calibri" panose="020F0502020204030204" pitchFamily="34" charset="0"/>
                <a:cs typeface="Times New Roman" panose="02020603050405020304" pitchFamily="18" charset="0"/>
              </a:rPr>
              <a:t>The proportion of </a:t>
            </a:r>
            <a:r>
              <a:rPr lang="en-GB" sz="4300" b="1" dirty="0">
                <a:effectLst/>
                <a:latin typeface="+mj-lt"/>
                <a:ea typeface="Calibri" panose="020F0502020204030204" pitchFamily="34" charset="0"/>
                <a:cs typeface="Times New Roman" panose="02020603050405020304" pitchFamily="18" charset="0"/>
              </a:rPr>
              <a:t>Black African residents (5%) is double that of England and Wales (2.5%) </a:t>
            </a:r>
            <a:r>
              <a:rPr lang="en-GB" sz="4300" dirty="0">
                <a:effectLst/>
                <a:latin typeface="+mj-lt"/>
                <a:ea typeface="Calibri" panose="020F0502020204030204" pitchFamily="34" charset="0"/>
                <a:cs typeface="Times New Roman" panose="02020603050405020304" pitchFamily="18" charset="0"/>
              </a:rPr>
              <a:t>although it is below the rate in London (7.9%).  </a:t>
            </a:r>
          </a:p>
          <a:p>
            <a:pPr marL="342900" lvl="0" indent="-342900">
              <a:lnSpc>
                <a:spcPct val="120000"/>
              </a:lnSpc>
              <a:spcBef>
                <a:spcPts val="600"/>
              </a:spcBef>
              <a:buFont typeface="Symbol" panose="05050102010706020507" pitchFamily="18" charset="2"/>
              <a:buChar char=""/>
            </a:pPr>
            <a:r>
              <a:rPr lang="en-GB" sz="4300" dirty="0">
                <a:effectLst/>
                <a:latin typeface="+mj-lt"/>
                <a:ea typeface="Calibri" panose="020F0502020204030204" pitchFamily="34" charset="0"/>
                <a:cs typeface="Times New Roman" panose="02020603050405020304" pitchFamily="18" charset="0"/>
              </a:rPr>
              <a:t>As a proportion, the </a:t>
            </a:r>
            <a:r>
              <a:rPr lang="en-GB" sz="4300" b="1" dirty="0">
                <a:effectLst/>
                <a:latin typeface="+mj-lt"/>
                <a:ea typeface="Calibri" panose="020F0502020204030204" pitchFamily="34" charset="0"/>
                <a:cs typeface="Times New Roman" panose="02020603050405020304" pitchFamily="18" charset="0"/>
              </a:rPr>
              <a:t>Chinese population is the third highest in England and Wales </a:t>
            </a:r>
            <a:r>
              <a:rPr lang="en-GB" sz="4300" dirty="0">
                <a:effectLst/>
                <a:latin typeface="+mj-lt"/>
                <a:ea typeface="Calibri" panose="020F0502020204030204" pitchFamily="34" charset="0"/>
                <a:cs typeface="Times New Roman" panose="02020603050405020304" pitchFamily="18" charset="0"/>
              </a:rPr>
              <a:t>behind the City of London and Cambridge.  </a:t>
            </a:r>
          </a:p>
          <a:p>
            <a:pPr marL="342900" lvl="0" indent="-342900">
              <a:lnSpc>
                <a:spcPct val="120000"/>
              </a:lnSpc>
              <a:spcBef>
                <a:spcPts val="600"/>
              </a:spcBef>
              <a:buFont typeface="Symbol" panose="05050102010706020507" pitchFamily="18" charset="2"/>
              <a:buChar char=""/>
            </a:pPr>
            <a:r>
              <a:rPr lang="en-GB" sz="4300" dirty="0">
                <a:effectLst/>
                <a:latin typeface="+mj-lt"/>
                <a:ea typeface="Calibri" panose="020F0502020204030204" pitchFamily="34" charset="0"/>
                <a:cs typeface="Times New Roman" panose="02020603050405020304" pitchFamily="18" charset="0"/>
              </a:rPr>
              <a:t>At 2,225, Tower Hamlets had the </a:t>
            </a:r>
            <a:r>
              <a:rPr lang="en-GB" sz="4300" b="1" dirty="0">
                <a:effectLst/>
                <a:latin typeface="+mj-lt"/>
                <a:ea typeface="Calibri" panose="020F0502020204030204" pitchFamily="34" charset="0"/>
                <a:cs typeface="Times New Roman" panose="02020603050405020304" pitchFamily="18" charset="0"/>
              </a:rPr>
              <a:t>fourth largest Roma population in England and Wales</a:t>
            </a:r>
            <a:r>
              <a:rPr lang="en-GB" sz="4300" dirty="0">
                <a:effectLst/>
                <a:latin typeface="+mj-lt"/>
                <a:ea typeface="Calibri" panose="020F0502020204030204" pitchFamily="34" charset="0"/>
                <a:cs typeface="Times New Roman" panose="02020603050405020304" pitchFamily="18" charset="0"/>
              </a:rPr>
              <a:t> after Brent, Sheffield and Newham.  </a:t>
            </a:r>
            <a:endParaRPr lang="en-GB" sz="4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4" name="Table 3">
            <a:extLst>
              <a:ext uri="{FF2B5EF4-FFF2-40B4-BE49-F238E27FC236}">
                <a16:creationId xmlns:a16="http://schemas.microsoft.com/office/drawing/2014/main" id="{3C3991F5-19B3-47F8-A9C8-470945281FA0}"/>
              </a:ext>
            </a:extLst>
          </p:cNvPr>
          <p:cNvGraphicFramePr>
            <a:graphicFrameLocks noGrp="1"/>
          </p:cNvGraphicFramePr>
          <p:nvPr>
            <p:extLst>
              <p:ext uri="{D42A27DB-BD31-4B8C-83A1-F6EECF244321}">
                <p14:modId xmlns:p14="http://schemas.microsoft.com/office/powerpoint/2010/main" val="2331562561"/>
              </p:ext>
            </p:extLst>
          </p:nvPr>
        </p:nvGraphicFramePr>
        <p:xfrm>
          <a:off x="6474898" y="1318186"/>
          <a:ext cx="5198723" cy="4551465"/>
        </p:xfrm>
        <a:graphic>
          <a:graphicData uri="http://schemas.openxmlformats.org/drawingml/2006/table">
            <a:tbl>
              <a:tblPr firstRow="1" firstCol="1" bandRow="1">
                <a:tableStyleId>{5C22544A-7EE6-4342-B048-85BDC9FD1C3A}</a:tableStyleId>
              </a:tblPr>
              <a:tblGrid>
                <a:gridCol w="2632157">
                  <a:extLst>
                    <a:ext uri="{9D8B030D-6E8A-4147-A177-3AD203B41FA5}">
                      <a16:colId xmlns:a16="http://schemas.microsoft.com/office/drawing/2014/main" val="3789373771"/>
                    </a:ext>
                  </a:extLst>
                </a:gridCol>
                <a:gridCol w="868218">
                  <a:extLst>
                    <a:ext uri="{9D8B030D-6E8A-4147-A177-3AD203B41FA5}">
                      <a16:colId xmlns:a16="http://schemas.microsoft.com/office/drawing/2014/main" val="2361276942"/>
                    </a:ext>
                  </a:extLst>
                </a:gridCol>
                <a:gridCol w="969818">
                  <a:extLst>
                    <a:ext uri="{9D8B030D-6E8A-4147-A177-3AD203B41FA5}">
                      <a16:colId xmlns:a16="http://schemas.microsoft.com/office/drawing/2014/main" val="515280559"/>
                    </a:ext>
                  </a:extLst>
                </a:gridCol>
                <a:gridCol w="728530">
                  <a:extLst>
                    <a:ext uri="{9D8B030D-6E8A-4147-A177-3AD203B41FA5}">
                      <a16:colId xmlns:a16="http://schemas.microsoft.com/office/drawing/2014/main" val="1131388278"/>
                    </a:ext>
                  </a:extLst>
                </a:gridCol>
              </a:tblGrid>
              <a:tr h="261232">
                <a:tc>
                  <a:txBody>
                    <a:bodyPr/>
                    <a:lstStyle/>
                    <a:p>
                      <a:pPr>
                        <a:lnSpc>
                          <a:spcPct val="107000"/>
                        </a:lnSpc>
                        <a:spcAft>
                          <a:spcPts val="800"/>
                        </a:spcAft>
                      </a:pPr>
                      <a:r>
                        <a:rPr lang="en-GB" sz="1200" dirty="0">
                          <a:solidFill>
                            <a:schemeClr val="tx1"/>
                          </a:solidFill>
                          <a:effectLst/>
                        </a:rPr>
                        <a:t>Ethnic Group</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nSpc>
                          <a:spcPct val="107000"/>
                        </a:lnSpc>
                        <a:spcAft>
                          <a:spcPts val="800"/>
                        </a:spcAft>
                      </a:pPr>
                      <a:r>
                        <a:rPr lang="en-GB" sz="1200" dirty="0">
                          <a:solidFill>
                            <a:schemeClr val="tx1"/>
                          </a:solidFill>
                          <a:effectLst/>
                        </a:rPr>
                        <a:t>Tower Hamlets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800"/>
                        </a:spcAft>
                      </a:pPr>
                      <a:r>
                        <a:rPr lang="en-GB" sz="1200" dirty="0">
                          <a:solidFill>
                            <a:schemeClr val="tx1"/>
                          </a:solidFill>
                          <a:effectLst/>
                        </a:rPr>
                        <a:t>England &amp; Wales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nSpc>
                          <a:spcPct val="107000"/>
                        </a:lnSpc>
                        <a:spcAft>
                          <a:spcPts val="800"/>
                        </a:spcAft>
                      </a:pPr>
                      <a:r>
                        <a:rPr lang="en-GB" sz="1200">
                          <a:solidFill>
                            <a:schemeClr val="tx1"/>
                          </a:solidFill>
                          <a:effectLst/>
                        </a:rPr>
                        <a:t>London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840227923"/>
                  </a:ext>
                </a:extLst>
              </a:tr>
              <a:tr h="219448">
                <a:tc>
                  <a:txBody>
                    <a:bodyPr/>
                    <a:lstStyle/>
                    <a:p>
                      <a:pPr>
                        <a:lnSpc>
                          <a:spcPct val="107000"/>
                        </a:lnSpc>
                        <a:spcAft>
                          <a:spcPts val="800"/>
                        </a:spcAft>
                      </a:pPr>
                      <a:r>
                        <a:rPr lang="en-GB" sz="1200" dirty="0">
                          <a:solidFill>
                            <a:schemeClr val="tx1"/>
                          </a:solidFill>
                          <a:effectLst/>
                        </a:rPr>
                        <a:t>White British</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22.9%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74.4%</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36.8%</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197922434"/>
                  </a:ext>
                </a:extLst>
              </a:tr>
              <a:tr h="219448">
                <a:tc>
                  <a:txBody>
                    <a:bodyPr/>
                    <a:lstStyle/>
                    <a:p>
                      <a:pPr>
                        <a:lnSpc>
                          <a:spcPct val="107000"/>
                        </a:lnSpc>
                        <a:spcAft>
                          <a:spcPts val="800"/>
                        </a:spcAft>
                      </a:pPr>
                      <a:r>
                        <a:rPr lang="en-GB" sz="1200" dirty="0">
                          <a:solidFill>
                            <a:schemeClr val="tx1"/>
                          </a:solidFill>
                          <a:effectLst/>
                        </a:rPr>
                        <a:t>White Irish</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0.9%</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1.8%</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219575861"/>
                  </a:ext>
                </a:extLst>
              </a:tr>
              <a:tr h="219448">
                <a:tc>
                  <a:txBody>
                    <a:bodyPr/>
                    <a:lstStyle/>
                    <a:p>
                      <a:pPr>
                        <a:lnSpc>
                          <a:spcPct val="107000"/>
                        </a:lnSpc>
                        <a:spcAft>
                          <a:spcPts val="800"/>
                        </a:spcAft>
                      </a:pPr>
                      <a:r>
                        <a:rPr lang="en-GB" sz="1200" dirty="0">
                          <a:solidFill>
                            <a:schemeClr val="tx1"/>
                          </a:solidFill>
                          <a:effectLst/>
                        </a:rPr>
                        <a:t>White Gypsy Traveller</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71253694"/>
                  </a:ext>
                </a:extLst>
              </a:tr>
              <a:tr h="219448">
                <a:tc>
                  <a:txBody>
                    <a:bodyPr/>
                    <a:lstStyle/>
                    <a:p>
                      <a:pPr>
                        <a:lnSpc>
                          <a:spcPct val="107000"/>
                        </a:lnSpc>
                        <a:spcAft>
                          <a:spcPts val="800"/>
                        </a:spcAft>
                      </a:pPr>
                      <a:r>
                        <a:rPr lang="en-GB" sz="1200">
                          <a:solidFill>
                            <a:schemeClr val="tx1"/>
                          </a:solidFill>
                          <a:effectLst/>
                        </a:rPr>
                        <a:t>White Roma</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0.4%</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894133385"/>
                  </a:ext>
                </a:extLst>
              </a:tr>
              <a:tr h="219448">
                <a:tc>
                  <a:txBody>
                    <a:bodyPr/>
                    <a:lstStyle/>
                    <a:p>
                      <a:pPr>
                        <a:lnSpc>
                          <a:spcPct val="107000"/>
                        </a:lnSpc>
                        <a:spcAft>
                          <a:spcPts val="800"/>
                        </a:spcAft>
                      </a:pPr>
                      <a:r>
                        <a:rPr lang="en-GB" sz="1200">
                          <a:solidFill>
                            <a:schemeClr val="tx1"/>
                          </a:solidFill>
                          <a:effectLst/>
                        </a:rPr>
                        <a:t>White Other</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14.6%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6.2%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14.7%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816008954"/>
                  </a:ext>
                </a:extLst>
              </a:tr>
              <a:tr h="219448">
                <a:tc>
                  <a:txBody>
                    <a:bodyPr/>
                    <a:lstStyle/>
                    <a:p>
                      <a:pPr>
                        <a:lnSpc>
                          <a:spcPct val="107000"/>
                        </a:lnSpc>
                        <a:spcAft>
                          <a:spcPts val="800"/>
                        </a:spcAft>
                      </a:pPr>
                      <a:r>
                        <a:rPr lang="en-GB" sz="1200">
                          <a:solidFill>
                            <a:schemeClr val="tx1"/>
                          </a:solidFill>
                          <a:effectLst/>
                        </a:rPr>
                        <a:t>Asian Bangladeshi</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34.6%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3.7%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718459218"/>
                  </a:ext>
                </a:extLst>
              </a:tr>
              <a:tr h="219448">
                <a:tc>
                  <a:txBody>
                    <a:bodyPr/>
                    <a:lstStyle/>
                    <a:p>
                      <a:pPr>
                        <a:lnSpc>
                          <a:spcPct val="107000"/>
                        </a:lnSpc>
                        <a:spcAft>
                          <a:spcPts val="800"/>
                        </a:spcAft>
                      </a:pPr>
                      <a:r>
                        <a:rPr lang="en-GB" sz="1200">
                          <a:solidFill>
                            <a:schemeClr val="tx1"/>
                          </a:solidFill>
                          <a:effectLst/>
                        </a:rPr>
                        <a:t>Asian Chinese</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402686336"/>
                  </a:ext>
                </a:extLst>
              </a:tr>
              <a:tr h="219448">
                <a:tc>
                  <a:txBody>
                    <a:bodyPr/>
                    <a:lstStyle/>
                    <a:p>
                      <a:pPr>
                        <a:lnSpc>
                          <a:spcPct val="107000"/>
                        </a:lnSpc>
                        <a:spcAft>
                          <a:spcPts val="800"/>
                        </a:spcAft>
                      </a:pPr>
                      <a:r>
                        <a:rPr lang="en-GB" sz="1200">
                          <a:solidFill>
                            <a:schemeClr val="tx1"/>
                          </a:solidFill>
                          <a:effectLst/>
                        </a:rPr>
                        <a:t>Asian Indian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7.5%</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43239537"/>
                  </a:ext>
                </a:extLst>
              </a:tr>
              <a:tr h="219448">
                <a:tc>
                  <a:txBody>
                    <a:bodyPr/>
                    <a:lstStyle/>
                    <a:p>
                      <a:pPr>
                        <a:lnSpc>
                          <a:spcPct val="107000"/>
                        </a:lnSpc>
                        <a:spcAft>
                          <a:spcPts val="800"/>
                        </a:spcAft>
                      </a:pPr>
                      <a:r>
                        <a:rPr lang="en-GB" sz="1200">
                          <a:solidFill>
                            <a:schemeClr val="tx1"/>
                          </a:solidFill>
                          <a:effectLst/>
                        </a:rPr>
                        <a:t>Asian Pakistani</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3.3%</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745914356"/>
                  </a:ext>
                </a:extLst>
              </a:tr>
              <a:tr h="219448">
                <a:tc>
                  <a:txBody>
                    <a:bodyPr/>
                    <a:lstStyle/>
                    <a:p>
                      <a:pPr>
                        <a:lnSpc>
                          <a:spcPct val="107000"/>
                        </a:lnSpc>
                        <a:spcAft>
                          <a:spcPts val="800"/>
                        </a:spcAft>
                      </a:pPr>
                      <a:r>
                        <a:rPr lang="en-GB" sz="1200">
                          <a:solidFill>
                            <a:schemeClr val="tx1"/>
                          </a:solidFill>
                          <a:effectLst/>
                        </a:rPr>
                        <a:t>Asian Other</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4.6%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958047800"/>
                  </a:ext>
                </a:extLst>
              </a:tr>
              <a:tr h="219448">
                <a:tc>
                  <a:txBody>
                    <a:bodyPr/>
                    <a:lstStyle/>
                    <a:p>
                      <a:pPr>
                        <a:lnSpc>
                          <a:spcPct val="107000"/>
                        </a:lnSpc>
                        <a:spcAft>
                          <a:spcPts val="800"/>
                        </a:spcAft>
                      </a:pPr>
                      <a:r>
                        <a:rPr lang="en-GB" sz="1200">
                          <a:solidFill>
                            <a:schemeClr val="tx1"/>
                          </a:solidFill>
                          <a:effectLst/>
                        </a:rPr>
                        <a:t>Black African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5.0%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7.9%</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292794186"/>
                  </a:ext>
                </a:extLst>
              </a:tr>
              <a:tr h="219448">
                <a:tc>
                  <a:txBody>
                    <a:bodyPr/>
                    <a:lstStyle/>
                    <a:p>
                      <a:pPr>
                        <a:lnSpc>
                          <a:spcPct val="107000"/>
                        </a:lnSpc>
                        <a:spcAft>
                          <a:spcPts val="800"/>
                        </a:spcAft>
                      </a:pPr>
                      <a:r>
                        <a:rPr lang="en-GB" sz="1200" dirty="0">
                          <a:solidFill>
                            <a:schemeClr val="tx1"/>
                          </a:solidFill>
                          <a:effectLst/>
                        </a:rPr>
                        <a:t>Black Caribbean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3.9%</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4280423019"/>
                  </a:ext>
                </a:extLst>
              </a:tr>
              <a:tr h="219448">
                <a:tc>
                  <a:txBody>
                    <a:bodyPr/>
                    <a:lstStyle/>
                    <a:p>
                      <a:pPr>
                        <a:lnSpc>
                          <a:spcPct val="107000"/>
                        </a:lnSpc>
                        <a:spcAft>
                          <a:spcPts val="800"/>
                        </a:spcAft>
                      </a:pPr>
                      <a:r>
                        <a:rPr lang="en-GB" sz="1200" dirty="0">
                          <a:solidFill>
                            <a:schemeClr val="tx1"/>
                          </a:solidFill>
                          <a:effectLst/>
                        </a:rPr>
                        <a:t>Black Other</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442696728"/>
                  </a:ext>
                </a:extLst>
              </a:tr>
              <a:tr h="219448">
                <a:tc>
                  <a:txBody>
                    <a:bodyPr/>
                    <a:lstStyle/>
                    <a:p>
                      <a:pPr>
                        <a:lnSpc>
                          <a:spcPct val="107000"/>
                        </a:lnSpc>
                        <a:spcAft>
                          <a:spcPts val="800"/>
                        </a:spcAft>
                      </a:pPr>
                      <a:r>
                        <a:rPr lang="en-GB" sz="1200">
                          <a:solidFill>
                            <a:schemeClr val="tx1"/>
                          </a:solidFill>
                          <a:effectLst/>
                        </a:rPr>
                        <a:t>Mixed White and Asian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1.4%</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1.4%</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948750373"/>
                  </a:ext>
                </a:extLst>
              </a:tr>
              <a:tr h="219448">
                <a:tc>
                  <a:txBody>
                    <a:bodyPr/>
                    <a:lstStyle/>
                    <a:p>
                      <a:pPr>
                        <a:lnSpc>
                          <a:spcPct val="107000"/>
                        </a:lnSpc>
                        <a:spcAft>
                          <a:spcPts val="800"/>
                        </a:spcAft>
                      </a:pPr>
                      <a:r>
                        <a:rPr lang="en-GB" sz="1200">
                          <a:solidFill>
                            <a:schemeClr val="tx1"/>
                          </a:solidFill>
                          <a:effectLst/>
                        </a:rPr>
                        <a:t>Mixed White and Black African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0.4%</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0.9%</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732300362"/>
                  </a:ext>
                </a:extLst>
              </a:tr>
              <a:tr h="219448">
                <a:tc>
                  <a:txBody>
                    <a:bodyPr/>
                    <a:lstStyle/>
                    <a:p>
                      <a:pPr>
                        <a:lnSpc>
                          <a:spcPct val="107000"/>
                        </a:lnSpc>
                        <a:spcAft>
                          <a:spcPts val="800"/>
                        </a:spcAft>
                      </a:pPr>
                      <a:r>
                        <a:rPr lang="en-GB" sz="1200">
                          <a:solidFill>
                            <a:schemeClr val="tx1"/>
                          </a:solidFill>
                          <a:effectLst/>
                        </a:rPr>
                        <a:t>Mised White and Black Caribbean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1.5%</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58882356"/>
                  </a:ext>
                </a:extLst>
              </a:tr>
              <a:tr h="219448">
                <a:tc>
                  <a:txBody>
                    <a:bodyPr/>
                    <a:lstStyle/>
                    <a:p>
                      <a:pPr>
                        <a:lnSpc>
                          <a:spcPct val="107000"/>
                        </a:lnSpc>
                        <a:spcAft>
                          <a:spcPts val="800"/>
                        </a:spcAft>
                      </a:pPr>
                      <a:r>
                        <a:rPr lang="en-GB" sz="1200">
                          <a:solidFill>
                            <a:schemeClr val="tx1"/>
                          </a:solidFill>
                          <a:effectLst/>
                        </a:rPr>
                        <a:t>Mixed Other</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1.9%</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901259496"/>
                  </a:ext>
                </a:extLst>
              </a:tr>
              <a:tr h="219448">
                <a:tc>
                  <a:txBody>
                    <a:bodyPr/>
                    <a:lstStyle/>
                    <a:p>
                      <a:pPr>
                        <a:lnSpc>
                          <a:spcPct val="107000"/>
                        </a:lnSpc>
                        <a:spcAft>
                          <a:spcPts val="800"/>
                        </a:spcAft>
                      </a:pPr>
                      <a:r>
                        <a:rPr lang="en-GB" sz="1200">
                          <a:solidFill>
                            <a:schemeClr val="tx1"/>
                          </a:solidFill>
                          <a:effectLst/>
                        </a:rPr>
                        <a:t>Other Arab</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082546428"/>
                  </a:ext>
                </a:extLst>
              </a:tr>
              <a:tr h="219448">
                <a:tc>
                  <a:txBody>
                    <a:bodyPr/>
                    <a:lstStyle/>
                    <a:p>
                      <a:pPr>
                        <a:lnSpc>
                          <a:spcPct val="107000"/>
                        </a:lnSpc>
                        <a:spcAft>
                          <a:spcPts val="800"/>
                        </a:spcAft>
                      </a:pPr>
                      <a:r>
                        <a:rPr lang="en-GB" sz="1200">
                          <a:solidFill>
                            <a:schemeClr val="tx1"/>
                          </a:solidFill>
                          <a:effectLst/>
                        </a:rPr>
                        <a:t>Other ethnic group</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4.7%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042694676"/>
                  </a:ext>
                </a:extLst>
              </a:tr>
            </a:tbl>
          </a:graphicData>
        </a:graphic>
      </p:graphicFrame>
    </p:spTree>
    <p:extLst>
      <p:ext uri="{BB962C8B-B14F-4D97-AF65-F5344CB8AC3E}">
        <p14:creationId xmlns:p14="http://schemas.microsoft.com/office/powerpoint/2010/main" val="2539886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Ethnic origin – White ethnic group (detailed)</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2"/>
            <a:ext cx="5083629" cy="4550537"/>
          </a:xfrm>
        </p:spPr>
        <p:txBody>
          <a:bodyPr>
            <a:normAutofit/>
          </a:bodyPr>
          <a:lstStyle/>
          <a:p>
            <a:pPr marL="342900" lvl="0" indent="-342900">
              <a:lnSpc>
                <a:spcPct val="100000"/>
              </a:lnSpc>
              <a:spcBef>
                <a:spcPts val="600"/>
              </a:spcBef>
              <a:buFont typeface="Symbol" panose="05050102010706020507" pitchFamily="18" charset="2"/>
              <a:buChar char=""/>
            </a:pPr>
            <a:r>
              <a:rPr lang="en-GB" sz="1400" dirty="0">
                <a:latin typeface="+mj-lt"/>
                <a:ea typeface="Calibri" panose="020F0502020204030204" pitchFamily="34" charset="0"/>
                <a:cs typeface="Times New Roman" panose="02020603050405020304" pitchFamily="18" charset="0"/>
              </a:rPr>
              <a:t>The l</a:t>
            </a:r>
            <a:r>
              <a:rPr lang="en-GB" sz="1400" dirty="0">
                <a:effectLst/>
                <a:latin typeface="+mj-lt"/>
                <a:ea typeface="Calibri" panose="020F0502020204030204" pitchFamily="34" charset="0"/>
                <a:cs typeface="Times New Roman" panose="02020603050405020304" pitchFamily="18" charset="0"/>
              </a:rPr>
              <a:t>arge White Italian ethnic group corresponds with large number of Italian born residents </a:t>
            </a:r>
            <a:r>
              <a:rPr lang="en-GB" sz="1400" dirty="0">
                <a:latin typeface="+mj-lt"/>
                <a:ea typeface="Calibri" panose="020F0502020204030204" pitchFamily="34" charset="0"/>
                <a:cs typeface="Times New Roman" panose="02020603050405020304" pitchFamily="18" charset="0"/>
              </a:rPr>
              <a:t>identified in the census </a:t>
            </a:r>
            <a:r>
              <a:rPr lang="en-GB" sz="1400" dirty="0">
                <a:effectLst/>
                <a:latin typeface="+mj-lt"/>
                <a:ea typeface="Calibri" panose="020F0502020204030204" pitchFamily="34" charset="0"/>
                <a:cs typeface="Times New Roman" panose="02020603050405020304" pitchFamily="18" charset="0"/>
              </a:rPr>
              <a:t>but accounts for less than half of them, suggesting other Italian born residents are likely to be from other ethnic groups such as Bangladeshi.</a:t>
            </a:r>
          </a:p>
          <a:p>
            <a:pPr marL="342900" lvl="0" indent="-342900">
              <a:lnSpc>
                <a:spcPct val="100000"/>
              </a:lnSpc>
              <a:spcBef>
                <a:spcPts val="600"/>
              </a:spcBef>
              <a:buFont typeface="Symbol" panose="05050102010706020507" pitchFamily="18" charset="2"/>
              <a:buChar char=""/>
            </a:pPr>
            <a:r>
              <a:rPr lang="en-GB" sz="1400" dirty="0">
                <a:effectLst/>
                <a:latin typeface="+mj-lt"/>
                <a:ea typeface="Calibri" panose="020F0502020204030204" pitchFamily="34" charset="0"/>
                <a:cs typeface="Times New Roman" panose="02020603050405020304" pitchFamily="18" charset="0"/>
              </a:rPr>
              <a:t>Similarly the increase in people born in Romania would appear to be represented in both the Romanian and Roma ethnic groups and potentially other ethnic groups.  </a:t>
            </a:r>
          </a:p>
          <a:p>
            <a:pPr marL="342900" indent="-342900">
              <a:lnSpc>
                <a:spcPct val="100000"/>
              </a:lnSpc>
              <a:spcBef>
                <a:spcPts val="600"/>
              </a:spcBef>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pPr>
            <a:endParaRPr lang="en-GB" sz="1800" dirty="0">
              <a:latin typeface="+mn-lt"/>
              <a:ea typeface="Calibri" panose="020F0502020204030204" pitchFamily="34" charset="0"/>
            </a:endParaRPr>
          </a:p>
          <a:p>
            <a:pPr>
              <a:lnSpc>
                <a:spcPct val="100000"/>
              </a:lnSpc>
              <a:spcBef>
                <a:spcPts val="600"/>
              </a:spcBef>
            </a:pPr>
            <a:endParaRPr lang="en-GB" sz="1800" dirty="0">
              <a:latin typeface="Raleway" pitchFamily="2" charset="0"/>
              <a:ea typeface="Calibri" panose="020F0502020204030204" pitchFamily="34" charset="0"/>
            </a:endParaRPr>
          </a:p>
          <a:p>
            <a:pPr>
              <a:lnSpc>
                <a:spcPct val="100000"/>
              </a:lnSpc>
              <a:spcBef>
                <a:spcPts val="600"/>
              </a:spcBef>
            </a:pPr>
            <a:endParaRPr lang="en-GB" dirty="0">
              <a:solidFill>
                <a:schemeClr val="tx1"/>
              </a:solidFill>
              <a:latin typeface="+mn-lt"/>
            </a:endParaRPr>
          </a:p>
        </p:txBody>
      </p:sp>
      <p:graphicFrame>
        <p:nvGraphicFramePr>
          <p:cNvPr id="3" name="Table 2">
            <a:extLst>
              <a:ext uri="{FF2B5EF4-FFF2-40B4-BE49-F238E27FC236}">
                <a16:creationId xmlns:a16="http://schemas.microsoft.com/office/drawing/2014/main" id="{8604F8C6-CC0E-4926-BF34-13FB7F2E8645}"/>
              </a:ext>
            </a:extLst>
          </p:cNvPr>
          <p:cNvGraphicFramePr>
            <a:graphicFrameLocks noGrp="1"/>
          </p:cNvGraphicFramePr>
          <p:nvPr>
            <p:extLst>
              <p:ext uri="{D42A27DB-BD31-4B8C-83A1-F6EECF244321}">
                <p14:modId xmlns:p14="http://schemas.microsoft.com/office/powerpoint/2010/main" val="1273568632"/>
              </p:ext>
            </p:extLst>
          </p:nvPr>
        </p:nvGraphicFramePr>
        <p:xfrm>
          <a:off x="6431622" y="1565759"/>
          <a:ext cx="5486399" cy="4146672"/>
        </p:xfrm>
        <a:graphic>
          <a:graphicData uri="http://schemas.openxmlformats.org/drawingml/2006/table">
            <a:tbl>
              <a:tblPr firstRow="1" firstCol="1" bandRow="1">
                <a:tableStyleId>{5C22544A-7EE6-4342-B048-85BDC9FD1C3A}</a:tableStyleId>
              </a:tblPr>
              <a:tblGrid>
                <a:gridCol w="2844799">
                  <a:extLst>
                    <a:ext uri="{9D8B030D-6E8A-4147-A177-3AD203B41FA5}">
                      <a16:colId xmlns:a16="http://schemas.microsoft.com/office/drawing/2014/main" val="472468012"/>
                    </a:ext>
                  </a:extLst>
                </a:gridCol>
                <a:gridCol w="1937173">
                  <a:extLst>
                    <a:ext uri="{9D8B030D-6E8A-4147-A177-3AD203B41FA5}">
                      <a16:colId xmlns:a16="http://schemas.microsoft.com/office/drawing/2014/main" val="3382013216"/>
                    </a:ext>
                  </a:extLst>
                </a:gridCol>
                <a:gridCol w="704427">
                  <a:extLst>
                    <a:ext uri="{9D8B030D-6E8A-4147-A177-3AD203B41FA5}">
                      <a16:colId xmlns:a16="http://schemas.microsoft.com/office/drawing/2014/main" val="2829790916"/>
                    </a:ext>
                  </a:extLst>
                </a:gridCol>
              </a:tblGrid>
              <a:tr h="345556">
                <a:tc>
                  <a:txBody>
                    <a:bodyPr/>
                    <a:lstStyle/>
                    <a:p>
                      <a:pPr>
                        <a:lnSpc>
                          <a:spcPct val="107000"/>
                        </a:lnSpc>
                        <a:spcAft>
                          <a:spcPts val="800"/>
                        </a:spcAft>
                      </a:pPr>
                      <a:r>
                        <a:rPr lang="en-GB" sz="1200" dirty="0">
                          <a:solidFill>
                            <a:schemeClr val="tx1"/>
                          </a:solidFill>
                          <a:effectLst/>
                        </a:rPr>
                        <a:t>Ethnic Group</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2021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2021%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1674488749"/>
                  </a:ext>
                </a:extLst>
              </a:tr>
              <a:tr h="345556">
                <a:tc>
                  <a:txBody>
                    <a:bodyPr/>
                    <a:lstStyle/>
                    <a:p>
                      <a:pPr>
                        <a:lnSpc>
                          <a:spcPct val="107000"/>
                        </a:lnSpc>
                        <a:spcAft>
                          <a:spcPts val="800"/>
                        </a:spcAft>
                      </a:pPr>
                      <a:r>
                        <a:rPr lang="en-GB" sz="1200" dirty="0">
                          <a:solidFill>
                            <a:schemeClr val="tx1"/>
                          </a:solidFill>
                          <a:effectLst/>
                        </a:rPr>
                        <a:t>White: European Mixed</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8288</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2961295312"/>
                  </a:ext>
                </a:extLst>
              </a:tr>
              <a:tr h="345556">
                <a:tc>
                  <a:txBody>
                    <a:bodyPr/>
                    <a:lstStyle/>
                    <a:p>
                      <a:pPr>
                        <a:lnSpc>
                          <a:spcPct val="107000"/>
                        </a:lnSpc>
                        <a:spcAft>
                          <a:spcPts val="800"/>
                        </a:spcAft>
                      </a:pPr>
                      <a:r>
                        <a:rPr lang="en-GB" sz="1200">
                          <a:solidFill>
                            <a:schemeClr val="tx1"/>
                          </a:solidFill>
                          <a:effectLst/>
                        </a:rPr>
                        <a:t>White: Italian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4939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2455873675"/>
                  </a:ext>
                </a:extLst>
              </a:tr>
              <a:tr h="345556">
                <a:tc>
                  <a:txBody>
                    <a:bodyPr/>
                    <a:lstStyle/>
                    <a:p>
                      <a:pPr>
                        <a:lnSpc>
                          <a:spcPct val="107000"/>
                        </a:lnSpc>
                        <a:spcAft>
                          <a:spcPts val="800"/>
                        </a:spcAft>
                      </a:pPr>
                      <a:r>
                        <a:rPr lang="en-GB" sz="1200" dirty="0">
                          <a:solidFill>
                            <a:schemeClr val="tx1"/>
                          </a:solidFill>
                          <a:effectLst/>
                        </a:rPr>
                        <a:t>White: Irish</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3567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3508449124"/>
                  </a:ext>
                </a:extLst>
              </a:tr>
              <a:tr h="345556">
                <a:tc>
                  <a:txBody>
                    <a:bodyPr/>
                    <a:lstStyle/>
                    <a:p>
                      <a:pPr>
                        <a:lnSpc>
                          <a:spcPct val="107000"/>
                        </a:lnSpc>
                        <a:spcAft>
                          <a:spcPts val="800"/>
                        </a:spcAft>
                      </a:pPr>
                      <a:r>
                        <a:rPr lang="en-GB" sz="1200">
                          <a:solidFill>
                            <a:schemeClr val="tx1"/>
                          </a:solidFill>
                          <a:effectLst/>
                        </a:rPr>
                        <a:t>White: French</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2369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0.8%</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547183320"/>
                  </a:ext>
                </a:extLst>
              </a:tr>
              <a:tr h="345556">
                <a:tc>
                  <a:txBody>
                    <a:bodyPr/>
                    <a:lstStyle/>
                    <a:p>
                      <a:pPr>
                        <a:lnSpc>
                          <a:spcPct val="107000"/>
                        </a:lnSpc>
                        <a:spcAft>
                          <a:spcPts val="800"/>
                        </a:spcAft>
                      </a:pPr>
                      <a:r>
                        <a:rPr lang="en-GB" sz="1200">
                          <a:solidFill>
                            <a:schemeClr val="tx1"/>
                          </a:solidFill>
                          <a:effectLst/>
                        </a:rPr>
                        <a:t>White: Polish</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2239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2105889530"/>
                  </a:ext>
                </a:extLst>
              </a:tr>
              <a:tr h="345556">
                <a:tc>
                  <a:txBody>
                    <a:bodyPr/>
                    <a:lstStyle/>
                    <a:p>
                      <a:pPr>
                        <a:lnSpc>
                          <a:spcPct val="107000"/>
                        </a:lnSpc>
                        <a:spcAft>
                          <a:spcPts val="800"/>
                        </a:spcAft>
                      </a:pPr>
                      <a:r>
                        <a:rPr lang="en-GB" sz="1200">
                          <a:solidFill>
                            <a:schemeClr val="tx1"/>
                          </a:solidFill>
                          <a:effectLst/>
                        </a:rPr>
                        <a:t>White: Roma</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2225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2749544124"/>
                  </a:ext>
                </a:extLst>
              </a:tr>
              <a:tr h="345556">
                <a:tc>
                  <a:txBody>
                    <a:bodyPr/>
                    <a:lstStyle/>
                    <a:p>
                      <a:pPr>
                        <a:lnSpc>
                          <a:spcPct val="107000"/>
                        </a:lnSpc>
                        <a:spcAft>
                          <a:spcPts val="800"/>
                        </a:spcAft>
                      </a:pPr>
                      <a:r>
                        <a:rPr lang="en-GB" sz="1200">
                          <a:solidFill>
                            <a:schemeClr val="tx1"/>
                          </a:solidFill>
                          <a:effectLst/>
                        </a:rPr>
                        <a:t>White: Spanish</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2060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559522588"/>
                  </a:ext>
                </a:extLst>
              </a:tr>
              <a:tr h="345556">
                <a:tc>
                  <a:txBody>
                    <a:bodyPr/>
                    <a:lstStyle/>
                    <a:p>
                      <a:pPr>
                        <a:lnSpc>
                          <a:spcPct val="107000"/>
                        </a:lnSpc>
                        <a:spcAft>
                          <a:spcPts val="800"/>
                        </a:spcAft>
                      </a:pPr>
                      <a:r>
                        <a:rPr lang="en-GB" sz="1200">
                          <a:solidFill>
                            <a:schemeClr val="tx1"/>
                          </a:solidFill>
                          <a:effectLst/>
                        </a:rPr>
                        <a:t>White: Greek</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1827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1083066423"/>
                  </a:ext>
                </a:extLst>
              </a:tr>
              <a:tr h="345556">
                <a:tc>
                  <a:txBody>
                    <a:bodyPr/>
                    <a:lstStyle/>
                    <a:p>
                      <a:pPr>
                        <a:lnSpc>
                          <a:spcPct val="107000"/>
                        </a:lnSpc>
                        <a:spcAft>
                          <a:spcPts val="800"/>
                        </a:spcAft>
                      </a:pPr>
                      <a:r>
                        <a:rPr lang="en-GB" sz="1200">
                          <a:solidFill>
                            <a:schemeClr val="tx1"/>
                          </a:solidFill>
                          <a:effectLst/>
                        </a:rPr>
                        <a:t>White: Romanian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1702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0.5%</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735642408"/>
                  </a:ext>
                </a:extLst>
              </a:tr>
              <a:tr h="345556">
                <a:tc>
                  <a:txBody>
                    <a:bodyPr/>
                    <a:lstStyle/>
                    <a:p>
                      <a:pPr>
                        <a:lnSpc>
                          <a:spcPct val="107000"/>
                        </a:lnSpc>
                        <a:spcAft>
                          <a:spcPts val="800"/>
                        </a:spcAft>
                      </a:pPr>
                      <a:r>
                        <a:rPr lang="en-GB" sz="1200">
                          <a:solidFill>
                            <a:schemeClr val="tx1"/>
                          </a:solidFill>
                          <a:effectLst/>
                        </a:rPr>
                        <a:t>White: Other Eastern European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1676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0.5%</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2157782542"/>
                  </a:ext>
                </a:extLst>
              </a:tr>
              <a:tr h="345556">
                <a:tc>
                  <a:txBody>
                    <a:bodyPr/>
                    <a:lstStyle/>
                    <a:p>
                      <a:pPr>
                        <a:lnSpc>
                          <a:spcPct val="107000"/>
                        </a:lnSpc>
                        <a:spcAft>
                          <a:spcPts val="800"/>
                        </a:spcAft>
                      </a:pPr>
                      <a:r>
                        <a:rPr lang="en-GB" sz="1200">
                          <a:solidFill>
                            <a:schemeClr val="tx1"/>
                          </a:solidFill>
                          <a:effectLst/>
                        </a:rPr>
                        <a:t>White: German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1452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0.5%</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4122538910"/>
                  </a:ext>
                </a:extLst>
              </a:tr>
            </a:tbl>
          </a:graphicData>
        </a:graphic>
      </p:graphicFrame>
    </p:spTree>
    <p:extLst>
      <p:ext uri="{BB962C8B-B14F-4D97-AF65-F5344CB8AC3E}">
        <p14:creationId xmlns:p14="http://schemas.microsoft.com/office/powerpoint/2010/main" val="2402651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Ethnic Origin – Black Ethnic Group (Detailed)</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5408488" cy="4198404"/>
          </a:xfrm>
        </p:spPr>
        <p:txBody>
          <a:bodyPr>
            <a:normAutofit/>
          </a:bodyPr>
          <a:lstStyle/>
          <a:p>
            <a:pPr marL="342900" lvl="0" indent="-342900">
              <a:lnSpc>
                <a:spcPct val="100000"/>
              </a:lnSpc>
              <a:spcBef>
                <a:spcPts val="600"/>
              </a:spcBef>
              <a:buFont typeface="Symbol" panose="05050102010706020507" pitchFamily="18" charset="2"/>
              <a:buChar char=""/>
            </a:pPr>
            <a:r>
              <a:rPr lang="en-GB" sz="1400" dirty="0">
                <a:solidFill>
                  <a:schemeClr val="tx1"/>
                </a:solidFill>
                <a:effectLst/>
                <a:latin typeface="+mn-lt"/>
                <a:ea typeface="Calibri" panose="020F0502020204030204" pitchFamily="34" charset="0"/>
                <a:cs typeface="Times New Roman" panose="02020603050405020304" pitchFamily="18" charset="0"/>
              </a:rPr>
              <a:t>Residents from Black ethnic backgrounds identified into a variety of ethnic groupings.   </a:t>
            </a:r>
          </a:p>
          <a:p>
            <a:pPr marL="342900" lvl="0" indent="-342900">
              <a:lnSpc>
                <a:spcPct val="100000"/>
              </a:lnSpc>
              <a:spcBef>
                <a:spcPts val="600"/>
              </a:spcBef>
              <a:buFont typeface="Symbol" panose="05050102010706020507" pitchFamily="18" charset="2"/>
              <a:buChar char=""/>
            </a:pPr>
            <a:r>
              <a:rPr lang="en-GB" sz="1400" dirty="0">
                <a:solidFill>
                  <a:schemeClr val="tx1"/>
                </a:solidFill>
                <a:effectLst/>
                <a:latin typeface="+mn-lt"/>
                <a:ea typeface="Calibri" panose="020F0502020204030204" pitchFamily="34" charset="0"/>
                <a:cs typeface="Times New Roman" panose="02020603050405020304" pitchFamily="18" charset="0"/>
              </a:rPr>
              <a:t>The largest single Black ethni</a:t>
            </a:r>
            <a:r>
              <a:rPr lang="en-GB" sz="1400" dirty="0">
                <a:solidFill>
                  <a:schemeClr val="tx1"/>
                </a:solidFill>
                <a:latin typeface="+mn-lt"/>
                <a:ea typeface="Calibri" panose="020F0502020204030204" pitchFamily="34" charset="0"/>
                <a:cs typeface="Times New Roman" panose="02020603050405020304" pitchFamily="18" charset="0"/>
              </a:rPr>
              <a:t>c group was Caribbean, but there were around three times as many residents from Black African backgrounds of any kind. </a:t>
            </a:r>
          </a:p>
          <a:p>
            <a:pPr marL="342900" lvl="0" indent="-342900">
              <a:lnSpc>
                <a:spcPct val="100000"/>
              </a:lnSpc>
              <a:spcBef>
                <a:spcPts val="600"/>
              </a:spcBef>
              <a:buFont typeface="Symbol" panose="05050102010706020507" pitchFamily="18" charset="2"/>
              <a:buChar char=""/>
            </a:pPr>
            <a:r>
              <a:rPr lang="en-GB" sz="1400" dirty="0">
                <a:solidFill>
                  <a:schemeClr val="tx1"/>
                </a:solidFill>
                <a:latin typeface="+mn-lt"/>
                <a:ea typeface="Calibri" panose="020F0502020204030204" pitchFamily="34" charset="0"/>
                <a:cs typeface="Times New Roman" panose="02020603050405020304" pitchFamily="18" charset="0"/>
              </a:rPr>
              <a:t>The largest of these Black African ethnic backgrounds was unspecified Black African ethnic origin. (Respondents were required to identify a broad ethnic group but specific backgrounds was determined by a write-in response under that broad background)     </a:t>
            </a:r>
            <a:endParaRPr lang="en-GB" sz="1400" dirty="0">
              <a:solidFill>
                <a:schemeClr val="tx1"/>
              </a:solidFill>
              <a:effectLst/>
              <a:latin typeface="+mn-lt"/>
              <a:ea typeface="Calibri" panose="020F0502020204030204" pitchFamily="34" charset="0"/>
              <a:cs typeface="Times New Roman" panose="02020603050405020304" pitchFamily="18" charset="0"/>
            </a:endParaRPr>
          </a:p>
          <a:p>
            <a:pPr marL="342900" indent="-342900">
              <a:lnSpc>
                <a:spcPct val="100000"/>
              </a:lnSpc>
              <a:spcBef>
                <a:spcPts val="600"/>
              </a:spcBef>
              <a:buFont typeface="Symbol" panose="05050102010706020507" pitchFamily="18" charset="2"/>
              <a:buChar char=""/>
            </a:pPr>
            <a:r>
              <a:rPr lang="en-GB" sz="1400" dirty="0">
                <a:effectLst/>
                <a:latin typeface="+mn-lt"/>
                <a:ea typeface="Calibri" panose="020F0502020204030204" pitchFamily="34" charset="0"/>
                <a:cs typeface="Times New Roman" panose="02020603050405020304" pitchFamily="18" charset="0"/>
              </a:rPr>
              <a:t>The largest identifiable Black African group was Somali, followed by Somalilander, Nigerian, Black British and Ghanaian.  </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3" name="Table 2">
            <a:extLst>
              <a:ext uri="{FF2B5EF4-FFF2-40B4-BE49-F238E27FC236}">
                <a16:creationId xmlns:a16="http://schemas.microsoft.com/office/drawing/2014/main" id="{C5C12DD8-2781-43C2-8FA2-0E0A9168A094}"/>
              </a:ext>
            </a:extLst>
          </p:cNvPr>
          <p:cNvGraphicFramePr>
            <a:graphicFrameLocks noGrp="1"/>
          </p:cNvGraphicFramePr>
          <p:nvPr>
            <p:extLst>
              <p:ext uri="{D42A27DB-BD31-4B8C-83A1-F6EECF244321}">
                <p14:modId xmlns:p14="http://schemas.microsoft.com/office/powerpoint/2010/main" val="4181845996"/>
              </p:ext>
            </p:extLst>
          </p:nvPr>
        </p:nvGraphicFramePr>
        <p:xfrm>
          <a:off x="6329193" y="1270197"/>
          <a:ext cx="5198722" cy="4674894"/>
        </p:xfrm>
        <a:graphic>
          <a:graphicData uri="http://schemas.openxmlformats.org/drawingml/2006/table">
            <a:tbl>
              <a:tblPr firstRow="1" firstCol="1" bandRow="1">
                <a:tableStyleId>{5C22544A-7EE6-4342-B048-85BDC9FD1C3A}</a:tableStyleId>
              </a:tblPr>
              <a:tblGrid>
                <a:gridCol w="3735861">
                  <a:extLst>
                    <a:ext uri="{9D8B030D-6E8A-4147-A177-3AD203B41FA5}">
                      <a16:colId xmlns:a16="http://schemas.microsoft.com/office/drawing/2014/main" val="2924547977"/>
                    </a:ext>
                  </a:extLst>
                </a:gridCol>
                <a:gridCol w="863763">
                  <a:extLst>
                    <a:ext uri="{9D8B030D-6E8A-4147-A177-3AD203B41FA5}">
                      <a16:colId xmlns:a16="http://schemas.microsoft.com/office/drawing/2014/main" val="1797038685"/>
                    </a:ext>
                  </a:extLst>
                </a:gridCol>
                <a:gridCol w="599098">
                  <a:extLst>
                    <a:ext uri="{9D8B030D-6E8A-4147-A177-3AD203B41FA5}">
                      <a16:colId xmlns:a16="http://schemas.microsoft.com/office/drawing/2014/main" val="519771588"/>
                    </a:ext>
                  </a:extLst>
                </a:gridCol>
              </a:tblGrid>
              <a:tr h="413786">
                <a:tc>
                  <a:txBody>
                    <a:bodyPr/>
                    <a:lstStyle/>
                    <a:p>
                      <a:pPr>
                        <a:lnSpc>
                          <a:spcPct val="107000"/>
                        </a:lnSpc>
                        <a:spcAft>
                          <a:spcPts val="800"/>
                        </a:spcAft>
                      </a:pPr>
                      <a:r>
                        <a:rPr lang="en-GB" sz="1200" dirty="0">
                          <a:solidFill>
                            <a:schemeClr val="tx1"/>
                          </a:solidFill>
                          <a:effectLst/>
                        </a:rPr>
                        <a:t>Ethnic Group</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2021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2021 %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3754967111"/>
                  </a:ext>
                </a:extLst>
              </a:tr>
              <a:tr h="413786">
                <a:tc>
                  <a:txBody>
                    <a:bodyPr/>
                    <a:lstStyle/>
                    <a:p>
                      <a:pPr>
                        <a:lnSpc>
                          <a:spcPct val="107000"/>
                        </a:lnSpc>
                        <a:spcAft>
                          <a:spcPts val="800"/>
                        </a:spcAft>
                      </a:pPr>
                      <a:r>
                        <a:rPr lang="en-GB" sz="1200">
                          <a:solidFill>
                            <a:schemeClr val="tx1"/>
                          </a:solidFill>
                          <a:effectLst/>
                        </a:rPr>
                        <a:t>Black, Black British, Black Welsh or Caribbean background: Caribbean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4920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3203813143"/>
                  </a:ext>
                </a:extLst>
              </a:tr>
              <a:tr h="413786">
                <a:tc>
                  <a:txBody>
                    <a:bodyPr/>
                    <a:lstStyle/>
                    <a:p>
                      <a:pPr>
                        <a:lnSpc>
                          <a:spcPct val="107000"/>
                        </a:lnSpc>
                        <a:spcAft>
                          <a:spcPts val="800"/>
                        </a:spcAft>
                      </a:pPr>
                      <a:r>
                        <a:rPr lang="en-GB" sz="1200" dirty="0">
                          <a:solidFill>
                            <a:schemeClr val="tx1"/>
                          </a:solidFill>
                          <a:effectLst/>
                        </a:rPr>
                        <a:t>Black, Black British, Black Welsh of African background: African unspecified</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4439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1.4%</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1078450409"/>
                  </a:ext>
                </a:extLst>
              </a:tr>
              <a:tr h="413786">
                <a:tc>
                  <a:txBody>
                    <a:bodyPr/>
                    <a:lstStyle/>
                    <a:p>
                      <a:pPr>
                        <a:lnSpc>
                          <a:spcPct val="107000"/>
                        </a:lnSpc>
                        <a:spcAft>
                          <a:spcPts val="800"/>
                        </a:spcAft>
                      </a:pPr>
                      <a:r>
                        <a:rPr lang="en-GB" sz="1200">
                          <a:solidFill>
                            <a:schemeClr val="tx1"/>
                          </a:solidFill>
                          <a:effectLst/>
                        </a:rPr>
                        <a:t>Black, Black British, Black Welsh of African background: Somali</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3350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3766208417"/>
                  </a:ext>
                </a:extLst>
              </a:tr>
              <a:tr h="413786">
                <a:tc>
                  <a:txBody>
                    <a:bodyPr/>
                    <a:lstStyle/>
                    <a:p>
                      <a:pPr>
                        <a:lnSpc>
                          <a:spcPct val="107000"/>
                        </a:lnSpc>
                        <a:spcAft>
                          <a:spcPts val="800"/>
                        </a:spcAft>
                      </a:pPr>
                      <a:r>
                        <a:rPr lang="en-GB" sz="1200">
                          <a:solidFill>
                            <a:schemeClr val="tx1"/>
                          </a:solidFill>
                          <a:effectLst/>
                        </a:rPr>
                        <a:t>Black, Black British, Black Welsh of African background: Somalilander</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2031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3782295891"/>
                  </a:ext>
                </a:extLst>
              </a:tr>
              <a:tr h="413786">
                <a:tc>
                  <a:txBody>
                    <a:bodyPr/>
                    <a:lstStyle/>
                    <a:p>
                      <a:pPr>
                        <a:lnSpc>
                          <a:spcPct val="107000"/>
                        </a:lnSpc>
                        <a:spcAft>
                          <a:spcPts val="800"/>
                        </a:spcAft>
                      </a:pPr>
                      <a:r>
                        <a:rPr lang="en-GB" sz="1200" dirty="0">
                          <a:solidFill>
                            <a:schemeClr val="tx1"/>
                          </a:solidFill>
                          <a:effectLst/>
                        </a:rPr>
                        <a:t>Black, Black British, Black Welsh of African background: Nigerian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1801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94304338"/>
                  </a:ext>
                </a:extLst>
              </a:tr>
              <a:tr h="413786">
                <a:tc>
                  <a:txBody>
                    <a:bodyPr/>
                    <a:lstStyle/>
                    <a:p>
                      <a:pPr>
                        <a:lnSpc>
                          <a:spcPct val="107000"/>
                        </a:lnSpc>
                        <a:spcAft>
                          <a:spcPts val="800"/>
                        </a:spcAft>
                      </a:pPr>
                      <a:r>
                        <a:rPr lang="en-GB" sz="1200">
                          <a:solidFill>
                            <a:schemeClr val="tx1"/>
                          </a:solidFill>
                          <a:effectLst/>
                        </a:rPr>
                        <a:t>Black, Black British, Black Welsh or Caribbean background: Black British</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1307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0.4%</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3262717971"/>
                  </a:ext>
                </a:extLst>
              </a:tr>
              <a:tr h="413786">
                <a:tc>
                  <a:txBody>
                    <a:bodyPr/>
                    <a:lstStyle/>
                    <a:p>
                      <a:pPr>
                        <a:lnSpc>
                          <a:spcPct val="107000"/>
                        </a:lnSpc>
                        <a:spcAft>
                          <a:spcPts val="800"/>
                        </a:spcAft>
                      </a:pPr>
                      <a:r>
                        <a:rPr lang="en-GB" sz="1200">
                          <a:solidFill>
                            <a:schemeClr val="tx1"/>
                          </a:solidFill>
                          <a:effectLst/>
                        </a:rPr>
                        <a:t>Black, Black British, Black Welsh of African background: Ghanaian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835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0.3%</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4284107999"/>
                  </a:ext>
                </a:extLst>
              </a:tr>
              <a:tr h="473964">
                <a:tc>
                  <a:txBody>
                    <a:bodyPr/>
                    <a:lstStyle/>
                    <a:p>
                      <a:pPr>
                        <a:lnSpc>
                          <a:spcPct val="107000"/>
                        </a:lnSpc>
                        <a:spcAft>
                          <a:spcPts val="800"/>
                        </a:spcAft>
                      </a:pPr>
                      <a:r>
                        <a:rPr lang="en-GB" sz="1200">
                          <a:solidFill>
                            <a:schemeClr val="tx1"/>
                          </a:solidFill>
                          <a:effectLst/>
                        </a:rPr>
                        <a:t>Black, Black British, Black Welsh of African background: Democratic Republic of the Congo</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407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3451304053"/>
                  </a:ext>
                </a:extLst>
              </a:tr>
              <a:tr h="413786">
                <a:tc>
                  <a:txBody>
                    <a:bodyPr/>
                    <a:lstStyle/>
                    <a:p>
                      <a:pPr>
                        <a:lnSpc>
                          <a:spcPct val="107000"/>
                        </a:lnSpc>
                        <a:spcAft>
                          <a:spcPts val="800"/>
                        </a:spcAft>
                      </a:pPr>
                      <a:r>
                        <a:rPr lang="en-GB" sz="1200">
                          <a:solidFill>
                            <a:schemeClr val="tx1"/>
                          </a:solidFill>
                          <a:effectLst/>
                        </a:rPr>
                        <a:t>Black, Black British, Black Welsh of African background: Black British</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367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4001763767"/>
                  </a:ext>
                </a:extLst>
              </a:tr>
            </a:tbl>
          </a:graphicData>
        </a:graphic>
      </p:graphicFrame>
    </p:spTree>
    <p:extLst>
      <p:ext uri="{BB962C8B-B14F-4D97-AF65-F5344CB8AC3E}">
        <p14:creationId xmlns:p14="http://schemas.microsoft.com/office/powerpoint/2010/main" val="2893154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a:latin typeface="+mj-lt"/>
              </a:rPr>
              <a:t>Ethnic Origin – Somali and Somalilander</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2"/>
            <a:ext cx="5408488" cy="4550537"/>
          </a:xfrm>
        </p:spPr>
        <p:txBody>
          <a:bodyPr>
            <a:normAutofit/>
          </a:bodyPr>
          <a:lstStyle/>
          <a:p>
            <a:pPr marL="342900" indent="-342900">
              <a:lnSpc>
                <a:spcPct val="100000"/>
              </a:lnSpc>
              <a:spcBef>
                <a:spcPts val="600"/>
              </a:spcBef>
              <a:buFont typeface="Symbol" panose="05050102010706020507" pitchFamily="18" charset="2"/>
              <a:buChar char=""/>
            </a:pPr>
            <a:r>
              <a:rPr lang="en-GB" sz="1400" dirty="0">
                <a:solidFill>
                  <a:schemeClr val="tx1"/>
                </a:solidFill>
                <a:effectLst/>
                <a:latin typeface="+mj-lt"/>
                <a:ea typeface="Calibri" panose="020F0502020204030204" pitchFamily="34" charset="0"/>
                <a:cs typeface="Times New Roman" panose="02020603050405020304" pitchFamily="18" charset="0"/>
              </a:rPr>
              <a:t>Not all people identifying as Somali or Somalilander identified their ethnicity as Black.  </a:t>
            </a:r>
          </a:p>
          <a:p>
            <a:pPr marL="342900" indent="-342900">
              <a:lnSpc>
                <a:spcPct val="100000"/>
              </a:lnSpc>
              <a:spcBef>
                <a:spcPts val="600"/>
              </a:spcBef>
              <a:buFont typeface="Symbol" panose="05050102010706020507" pitchFamily="18" charset="2"/>
              <a:buChar char=""/>
            </a:pPr>
            <a:r>
              <a:rPr lang="en-GB" sz="1400" dirty="0">
                <a:solidFill>
                  <a:schemeClr val="tx1"/>
                </a:solidFill>
                <a:effectLst/>
                <a:latin typeface="+mj-lt"/>
                <a:ea typeface="Calibri" panose="020F0502020204030204" pitchFamily="34" charset="0"/>
                <a:cs typeface="Times New Roman" panose="02020603050405020304" pitchFamily="18" charset="0"/>
              </a:rPr>
              <a:t>As a combined group anyone identifying their ethnicity as Somali or Somalilander comprised of 6180 residents (2.0% of all residents). </a:t>
            </a:r>
          </a:p>
          <a:p>
            <a:pPr marL="342900" indent="-342900">
              <a:lnSpc>
                <a:spcPct val="100000"/>
              </a:lnSpc>
              <a:spcBef>
                <a:spcPts val="600"/>
              </a:spcBef>
              <a:buFont typeface="Symbol" panose="05050102010706020507" pitchFamily="18" charset="2"/>
              <a:buChar char=""/>
            </a:pPr>
            <a:r>
              <a:rPr lang="en-GB" sz="1400" dirty="0">
                <a:solidFill>
                  <a:schemeClr val="tx1"/>
                </a:solidFill>
                <a:effectLst/>
                <a:latin typeface="+mj-lt"/>
                <a:ea typeface="Calibri" panose="020F0502020204030204" pitchFamily="34" charset="0"/>
                <a:cs typeface="Times New Roman" panose="02020603050405020304" pitchFamily="18" charset="0"/>
              </a:rPr>
              <a:t>The census did not require respondents to identify a specif</a:t>
            </a:r>
            <a:r>
              <a:rPr lang="en-GB" sz="1400" dirty="0">
                <a:solidFill>
                  <a:schemeClr val="tx1"/>
                </a:solidFill>
                <a:latin typeface="+mj-lt"/>
                <a:ea typeface="Calibri" panose="020F0502020204030204" pitchFamily="34" charset="0"/>
                <a:cs typeface="Times New Roman" panose="02020603050405020304" pitchFamily="18" charset="0"/>
              </a:rPr>
              <a:t>ic ethnic group so it is possible that this does not capture all Somali and Somalilander residents.  </a:t>
            </a:r>
            <a:endParaRPr lang="en-GB" sz="1400" dirty="0">
              <a:solidFill>
                <a:schemeClr val="tx1"/>
              </a:solidFill>
              <a:effectLst/>
              <a:latin typeface="+mj-lt"/>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3" name="Table 2">
            <a:extLst>
              <a:ext uri="{FF2B5EF4-FFF2-40B4-BE49-F238E27FC236}">
                <a16:creationId xmlns:a16="http://schemas.microsoft.com/office/drawing/2014/main" id="{4F8131B0-B768-489F-A99E-0AC78492D615}"/>
              </a:ext>
            </a:extLst>
          </p:cNvPr>
          <p:cNvGraphicFramePr>
            <a:graphicFrameLocks noGrp="1"/>
          </p:cNvGraphicFramePr>
          <p:nvPr>
            <p:extLst>
              <p:ext uri="{D42A27DB-BD31-4B8C-83A1-F6EECF244321}">
                <p14:modId xmlns:p14="http://schemas.microsoft.com/office/powerpoint/2010/main" val="3747596564"/>
              </p:ext>
            </p:extLst>
          </p:nvPr>
        </p:nvGraphicFramePr>
        <p:xfrm>
          <a:off x="6431622" y="1565760"/>
          <a:ext cx="5137079" cy="4054206"/>
        </p:xfrm>
        <a:graphic>
          <a:graphicData uri="http://schemas.openxmlformats.org/drawingml/2006/table">
            <a:tbl>
              <a:tblPr firstRow="1" firstCol="1" bandRow="1">
                <a:tableStyleId>{5C22544A-7EE6-4342-B048-85BDC9FD1C3A}</a:tableStyleId>
              </a:tblPr>
              <a:tblGrid>
                <a:gridCol w="3605602">
                  <a:extLst>
                    <a:ext uri="{9D8B030D-6E8A-4147-A177-3AD203B41FA5}">
                      <a16:colId xmlns:a16="http://schemas.microsoft.com/office/drawing/2014/main" val="1568529620"/>
                    </a:ext>
                  </a:extLst>
                </a:gridCol>
                <a:gridCol w="771189">
                  <a:extLst>
                    <a:ext uri="{9D8B030D-6E8A-4147-A177-3AD203B41FA5}">
                      <a16:colId xmlns:a16="http://schemas.microsoft.com/office/drawing/2014/main" val="1476518339"/>
                    </a:ext>
                  </a:extLst>
                </a:gridCol>
                <a:gridCol w="760288">
                  <a:extLst>
                    <a:ext uri="{9D8B030D-6E8A-4147-A177-3AD203B41FA5}">
                      <a16:colId xmlns:a16="http://schemas.microsoft.com/office/drawing/2014/main" val="892439901"/>
                    </a:ext>
                  </a:extLst>
                </a:gridCol>
              </a:tblGrid>
              <a:tr h="675701">
                <a:tc>
                  <a:txBody>
                    <a:bodyPr/>
                    <a:lstStyle/>
                    <a:p>
                      <a:pPr>
                        <a:lnSpc>
                          <a:spcPct val="107000"/>
                        </a:lnSpc>
                        <a:spcAft>
                          <a:spcPts val="800"/>
                        </a:spcAft>
                      </a:pPr>
                      <a:r>
                        <a:rPr lang="en-GB" sz="1200" dirty="0">
                          <a:solidFill>
                            <a:schemeClr val="tx1"/>
                          </a:solidFill>
                          <a:effectLst/>
                        </a:rPr>
                        <a:t>Ethnic Group</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2021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2021 %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2288536097"/>
                  </a:ext>
                </a:extLst>
              </a:tr>
              <a:tr h="675701">
                <a:tc>
                  <a:txBody>
                    <a:bodyPr/>
                    <a:lstStyle/>
                    <a:p>
                      <a:pPr>
                        <a:lnSpc>
                          <a:spcPct val="107000"/>
                        </a:lnSpc>
                        <a:spcAft>
                          <a:spcPts val="800"/>
                        </a:spcAft>
                      </a:pPr>
                      <a:r>
                        <a:rPr lang="en-GB" sz="1200" dirty="0">
                          <a:solidFill>
                            <a:schemeClr val="tx1"/>
                          </a:solidFill>
                          <a:effectLst/>
                        </a:rPr>
                        <a:t>Black, Black British, Black Welsh of African background: Somali</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3350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1.1%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1241066809"/>
                  </a:ext>
                </a:extLst>
              </a:tr>
              <a:tr h="675701">
                <a:tc>
                  <a:txBody>
                    <a:bodyPr/>
                    <a:lstStyle/>
                    <a:p>
                      <a:pPr>
                        <a:lnSpc>
                          <a:spcPct val="107000"/>
                        </a:lnSpc>
                        <a:spcAft>
                          <a:spcPts val="800"/>
                        </a:spcAft>
                      </a:pPr>
                      <a:r>
                        <a:rPr lang="en-GB" sz="1200" dirty="0">
                          <a:solidFill>
                            <a:schemeClr val="tx1"/>
                          </a:solidFill>
                          <a:effectLst/>
                        </a:rPr>
                        <a:t>Black, Black British, Black Welsh of African background: Somalilander</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2031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3156446748"/>
                  </a:ext>
                </a:extLst>
              </a:tr>
              <a:tr h="675701">
                <a:tc>
                  <a:txBody>
                    <a:bodyPr/>
                    <a:lstStyle/>
                    <a:p>
                      <a:pPr>
                        <a:lnSpc>
                          <a:spcPct val="107000"/>
                        </a:lnSpc>
                        <a:spcAft>
                          <a:spcPts val="800"/>
                        </a:spcAft>
                      </a:pPr>
                      <a:r>
                        <a:rPr lang="en-GB" sz="1200" dirty="0">
                          <a:solidFill>
                            <a:schemeClr val="tx1"/>
                          </a:solidFill>
                          <a:effectLst/>
                        </a:rPr>
                        <a:t>Other ethnic group: Somali</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422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2065452238"/>
                  </a:ext>
                </a:extLst>
              </a:tr>
              <a:tr h="675701">
                <a:tc>
                  <a:txBody>
                    <a:bodyPr/>
                    <a:lstStyle/>
                    <a:p>
                      <a:pPr>
                        <a:lnSpc>
                          <a:spcPct val="107000"/>
                        </a:lnSpc>
                        <a:spcAft>
                          <a:spcPts val="800"/>
                        </a:spcAft>
                      </a:pPr>
                      <a:r>
                        <a:rPr lang="en-GB" sz="1200">
                          <a:solidFill>
                            <a:schemeClr val="tx1"/>
                          </a:solidFill>
                          <a:effectLst/>
                        </a:rPr>
                        <a:t>Black, Black British, Black Welsh or Caribbean background: Somali</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195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519352092"/>
                  </a:ext>
                </a:extLst>
              </a:tr>
              <a:tr h="675701">
                <a:tc>
                  <a:txBody>
                    <a:bodyPr/>
                    <a:lstStyle/>
                    <a:p>
                      <a:pPr>
                        <a:lnSpc>
                          <a:spcPct val="107000"/>
                        </a:lnSpc>
                        <a:spcAft>
                          <a:spcPts val="800"/>
                        </a:spcAft>
                      </a:pPr>
                      <a:r>
                        <a:rPr lang="en-GB" sz="1200">
                          <a:solidFill>
                            <a:schemeClr val="tx1"/>
                          </a:solidFill>
                          <a:effectLst/>
                        </a:rPr>
                        <a:t>Other ethnic group: Somalilander</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182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b">
                    <a:solidFill>
                      <a:schemeClr val="bg1">
                        <a:lumMod val="85000"/>
                      </a:schemeClr>
                    </a:solidFill>
                  </a:tcPr>
                </a:tc>
                <a:extLst>
                  <a:ext uri="{0D108BD9-81ED-4DB2-BD59-A6C34878D82A}">
                    <a16:rowId xmlns:a16="http://schemas.microsoft.com/office/drawing/2014/main" val="3406415208"/>
                  </a:ext>
                </a:extLst>
              </a:tr>
            </a:tbl>
          </a:graphicData>
        </a:graphic>
      </p:graphicFrame>
    </p:spTree>
    <p:extLst>
      <p:ext uri="{BB962C8B-B14F-4D97-AF65-F5344CB8AC3E}">
        <p14:creationId xmlns:p14="http://schemas.microsoft.com/office/powerpoint/2010/main" val="3898109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a:latin typeface="+mj-lt"/>
              </a:rPr>
              <a:t>Religion </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2"/>
            <a:ext cx="4757057" cy="3784747"/>
          </a:xfrm>
        </p:spPr>
        <p:txBody>
          <a:bodyPr>
            <a:normAutofit fontScale="92500" lnSpcReduction="10000"/>
          </a:bodyPr>
          <a:lstStyle/>
          <a:p>
            <a:pPr marL="342900" lvl="0" indent="-342900">
              <a:lnSpc>
                <a:spcPct val="107000"/>
              </a:lnSpc>
              <a:buFont typeface="Symbol" panose="05050102010706020507" pitchFamily="18" charset="2"/>
              <a:buChar char=""/>
            </a:pPr>
            <a:r>
              <a:rPr lang="en-GB" sz="1500" dirty="0">
                <a:effectLst/>
                <a:latin typeface="+mj-lt"/>
                <a:ea typeface="Calibri" panose="020F0502020204030204" pitchFamily="34" charset="0"/>
                <a:cs typeface="Times New Roman" panose="02020603050405020304" pitchFamily="18" charset="0"/>
              </a:rPr>
              <a:t>The most common religion for residents in Tower Hamlets was Muslim with 39.9% (123,912) of residents identifying it as their religion.  This was the largest proportion of residents identifying Muslim as their religion in the country ahead of Blackburn with Darwen (35%) and Newham (34.8%).  </a:t>
            </a:r>
          </a:p>
          <a:p>
            <a:pPr marL="342900" lvl="0" indent="-342900">
              <a:lnSpc>
                <a:spcPct val="107000"/>
              </a:lnSpc>
              <a:buFont typeface="Symbol" panose="05050102010706020507" pitchFamily="18" charset="2"/>
              <a:buChar char=""/>
            </a:pPr>
            <a:r>
              <a:rPr lang="en-GB" sz="1500" dirty="0">
                <a:effectLst/>
                <a:latin typeface="+mj-lt"/>
                <a:ea typeface="Calibri" panose="020F0502020204030204" pitchFamily="34" charset="0"/>
                <a:cs typeface="Times New Roman" panose="02020603050405020304" pitchFamily="18" charset="0"/>
              </a:rPr>
              <a:t>26.6% of residents said they had No Religion.  22.3% identified as Christian which was the lowest proportion in England and Wales.    </a:t>
            </a:r>
          </a:p>
          <a:p>
            <a:pPr marL="342900" lvl="0" indent="-342900">
              <a:lnSpc>
                <a:spcPct val="110000"/>
              </a:lnSpc>
              <a:spcBef>
                <a:spcPts val="600"/>
              </a:spcBef>
              <a:buFont typeface="Symbol" panose="05050102010706020507" pitchFamily="18" charset="2"/>
              <a:buChar char=""/>
            </a:pPr>
            <a:r>
              <a:rPr lang="en-GB" sz="1500" dirty="0">
                <a:effectLst/>
                <a:latin typeface="+mj-lt"/>
                <a:ea typeface="Calibri" panose="020F0502020204030204" pitchFamily="34" charset="0"/>
                <a:cs typeface="Times New Roman" panose="02020603050405020304" pitchFamily="18" charset="0"/>
              </a:rPr>
              <a:t>The proportion of residents identifying Muslim as their religion was higher than in 2011 (39.9% vs 34.5%).  The proportion of residents identifying Christian was lower than in 2011 (22.3% vs 27.1%) but numerically the number of residents who were Christian was almost the same as a decade previously (a slight increase from 68,808 to 69,223).  </a:t>
            </a:r>
          </a:p>
          <a:p>
            <a:pPr marL="34290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4" name="Table 3">
            <a:extLst>
              <a:ext uri="{FF2B5EF4-FFF2-40B4-BE49-F238E27FC236}">
                <a16:creationId xmlns:a16="http://schemas.microsoft.com/office/drawing/2014/main" id="{60436A2B-4ECB-4009-B449-EBB035F02AC9}"/>
              </a:ext>
            </a:extLst>
          </p:cNvPr>
          <p:cNvGraphicFramePr>
            <a:graphicFrameLocks noGrp="1"/>
          </p:cNvGraphicFramePr>
          <p:nvPr>
            <p:extLst>
              <p:ext uri="{D42A27DB-BD31-4B8C-83A1-F6EECF244321}">
                <p14:modId xmlns:p14="http://schemas.microsoft.com/office/powerpoint/2010/main" val="2800206271"/>
              </p:ext>
            </p:extLst>
          </p:nvPr>
        </p:nvGraphicFramePr>
        <p:xfrm>
          <a:off x="6007395" y="1565760"/>
          <a:ext cx="5674325" cy="4403088"/>
        </p:xfrm>
        <a:graphic>
          <a:graphicData uri="http://schemas.openxmlformats.org/drawingml/2006/table">
            <a:tbl>
              <a:tblPr firstRow="1" firstCol="1" bandRow="1">
                <a:tableStyleId>{5C22544A-7EE6-4342-B048-85BDC9FD1C3A}</a:tableStyleId>
              </a:tblPr>
              <a:tblGrid>
                <a:gridCol w="1170707">
                  <a:extLst>
                    <a:ext uri="{9D8B030D-6E8A-4147-A177-3AD203B41FA5}">
                      <a16:colId xmlns:a16="http://schemas.microsoft.com/office/drawing/2014/main" val="375791468"/>
                    </a:ext>
                  </a:extLst>
                </a:gridCol>
                <a:gridCol w="743118">
                  <a:extLst>
                    <a:ext uri="{9D8B030D-6E8A-4147-A177-3AD203B41FA5}">
                      <a16:colId xmlns:a16="http://schemas.microsoft.com/office/drawing/2014/main" val="1455876878"/>
                    </a:ext>
                  </a:extLst>
                </a:gridCol>
                <a:gridCol w="722853">
                  <a:extLst>
                    <a:ext uri="{9D8B030D-6E8A-4147-A177-3AD203B41FA5}">
                      <a16:colId xmlns:a16="http://schemas.microsoft.com/office/drawing/2014/main" val="1738931125"/>
                    </a:ext>
                  </a:extLst>
                </a:gridCol>
                <a:gridCol w="859156">
                  <a:extLst>
                    <a:ext uri="{9D8B030D-6E8A-4147-A177-3AD203B41FA5}">
                      <a16:colId xmlns:a16="http://schemas.microsoft.com/office/drawing/2014/main" val="215815632"/>
                    </a:ext>
                  </a:extLst>
                </a:gridCol>
                <a:gridCol w="708269">
                  <a:extLst>
                    <a:ext uri="{9D8B030D-6E8A-4147-A177-3AD203B41FA5}">
                      <a16:colId xmlns:a16="http://schemas.microsoft.com/office/drawing/2014/main" val="717444423"/>
                    </a:ext>
                  </a:extLst>
                </a:gridCol>
                <a:gridCol w="699243">
                  <a:extLst>
                    <a:ext uri="{9D8B030D-6E8A-4147-A177-3AD203B41FA5}">
                      <a16:colId xmlns:a16="http://schemas.microsoft.com/office/drawing/2014/main" val="839537832"/>
                    </a:ext>
                  </a:extLst>
                </a:gridCol>
                <a:gridCol w="770979">
                  <a:extLst>
                    <a:ext uri="{9D8B030D-6E8A-4147-A177-3AD203B41FA5}">
                      <a16:colId xmlns:a16="http://schemas.microsoft.com/office/drawing/2014/main" val="2015404431"/>
                    </a:ext>
                  </a:extLst>
                </a:gridCol>
              </a:tblGrid>
              <a:tr h="558671">
                <a:tc>
                  <a:txBody>
                    <a:bodyPr/>
                    <a:lstStyle/>
                    <a:p>
                      <a:pPr>
                        <a:lnSpc>
                          <a:spcPct val="107000"/>
                        </a:lnSpc>
                        <a:spcAft>
                          <a:spcPts val="800"/>
                        </a:spcAft>
                      </a:pPr>
                      <a:r>
                        <a:rPr lang="en-GB" sz="1200" dirty="0">
                          <a:solidFill>
                            <a:schemeClr val="tx1"/>
                          </a:solidFill>
                          <a:effectLst/>
                        </a:rPr>
                        <a:t>Religion 2021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n-GB" sz="1000" dirty="0">
                          <a:solidFill>
                            <a:schemeClr val="tx1"/>
                          </a:solidFill>
                          <a:effectLst/>
                        </a:rPr>
                        <a:t>Tower Hamlets</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r>
                        <a:rPr lang="en-GB" sz="1000" dirty="0">
                          <a:solidFill>
                            <a:srgbClr val="003366"/>
                          </a:solidFill>
                        </a:rPr>
                        <a:t>Tower Hamlets %</a:t>
                      </a:r>
                    </a:p>
                  </a:txBody>
                  <a:tcPr marL="68580" marR="68580" marT="0" marB="0" anchor="ctr">
                    <a:solidFill>
                      <a:schemeClr val="bg1">
                        <a:lumMod val="85000"/>
                      </a:schemeClr>
                    </a:solidFill>
                  </a:tcPr>
                </a:tc>
                <a:tc>
                  <a:txBody>
                    <a:bodyPr/>
                    <a:lstStyle/>
                    <a:p>
                      <a:pPr algn="ctr">
                        <a:lnSpc>
                          <a:spcPct val="107000"/>
                        </a:lnSpc>
                        <a:spcAft>
                          <a:spcPts val="800"/>
                        </a:spcAft>
                      </a:pPr>
                      <a:r>
                        <a:rPr lang="en-GB" sz="1000" dirty="0">
                          <a:solidFill>
                            <a:schemeClr val="tx1"/>
                          </a:solidFill>
                          <a:effectLst/>
                        </a:rPr>
                        <a:t>England and Wales</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3366"/>
                          </a:solidFill>
                          <a:effectLst/>
                        </a:rPr>
                        <a:t>England and Wales</a:t>
                      </a:r>
                      <a:endParaRPr lang="en-GB" sz="1000" dirty="0">
                        <a:solidFill>
                          <a:srgbClr val="003366"/>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000" dirty="0">
                          <a:solidFill>
                            <a:srgbClr val="003366"/>
                          </a:solidFill>
                        </a:rPr>
                        <a:t> %</a:t>
                      </a:r>
                    </a:p>
                  </a:txBody>
                  <a:tcPr marL="68580" marR="68580" marT="0" marB="0" anchor="ctr">
                    <a:solidFill>
                      <a:schemeClr val="bg1">
                        <a:lumMod val="85000"/>
                      </a:schemeClr>
                    </a:solidFill>
                  </a:tcPr>
                </a:tc>
                <a:tc>
                  <a:txBody>
                    <a:bodyPr/>
                    <a:lstStyle/>
                    <a:p>
                      <a:pPr algn="ctr">
                        <a:lnSpc>
                          <a:spcPct val="107000"/>
                        </a:lnSpc>
                        <a:spcAft>
                          <a:spcPts val="800"/>
                        </a:spcAft>
                      </a:pPr>
                      <a:r>
                        <a:rPr lang="en-GB" sz="1000" dirty="0">
                          <a:solidFill>
                            <a:schemeClr val="tx1"/>
                          </a:solidFill>
                          <a:effectLst/>
                        </a:rPr>
                        <a:t>London</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r>
                        <a:rPr lang="en-GB" sz="1000" dirty="0">
                          <a:solidFill>
                            <a:srgbClr val="003366"/>
                          </a:solidFill>
                        </a:rPr>
                        <a:t>London %</a:t>
                      </a:r>
                    </a:p>
                  </a:txBody>
                  <a:tcPr marL="68580" marR="68580" marT="0" marB="0" anchor="ctr">
                    <a:solidFill>
                      <a:schemeClr val="bg1">
                        <a:lumMod val="85000"/>
                      </a:schemeClr>
                    </a:solidFill>
                  </a:tcPr>
                </a:tc>
                <a:extLst>
                  <a:ext uri="{0D108BD9-81ED-4DB2-BD59-A6C34878D82A}">
                    <a16:rowId xmlns:a16="http://schemas.microsoft.com/office/drawing/2014/main" val="1314058545"/>
                  </a:ext>
                </a:extLst>
              </a:tr>
              <a:tr h="558671">
                <a:tc>
                  <a:txBody>
                    <a:bodyPr/>
                    <a:lstStyle/>
                    <a:p>
                      <a:pPr>
                        <a:lnSpc>
                          <a:spcPct val="107000"/>
                        </a:lnSpc>
                        <a:spcAft>
                          <a:spcPts val="800"/>
                        </a:spcAft>
                      </a:pPr>
                      <a:r>
                        <a:rPr lang="en-GB" sz="1000">
                          <a:solidFill>
                            <a:schemeClr val="tx1"/>
                          </a:solidFill>
                          <a:effectLst/>
                        </a:rPr>
                        <a:t>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number</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r">
                        <a:lnSpc>
                          <a:spcPct val="107000"/>
                        </a:lnSpc>
                        <a:spcAft>
                          <a:spcPts val="800"/>
                        </a:spcAft>
                      </a:pPr>
                      <a:r>
                        <a:rPr lang="en-GB" sz="1000">
                          <a:solidFill>
                            <a:schemeClr val="tx1"/>
                          </a:solidFill>
                          <a:effectLst/>
                        </a:rPr>
                        <a:t>%</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r">
                        <a:lnSpc>
                          <a:spcPct val="107000"/>
                        </a:lnSpc>
                        <a:spcAft>
                          <a:spcPts val="800"/>
                        </a:spcAft>
                      </a:pPr>
                      <a:r>
                        <a:rPr lang="en-GB" sz="1000">
                          <a:solidFill>
                            <a:schemeClr val="tx1"/>
                          </a:solidFill>
                          <a:effectLst/>
                        </a:rPr>
                        <a:t>number</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r">
                        <a:lnSpc>
                          <a:spcPct val="107000"/>
                        </a:lnSpc>
                        <a:spcAft>
                          <a:spcPts val="800"/>
                        </a:spcAft>
                      </a:pPr>
                      <a:r>
                        <a:rPr lang="en-GB" sz="1000">
                          <a:solidFill>
                            <a:schemeClr val="tx1"/>
                          </a:solidFill>
                          <a:effectLst/>
                        </a:rPr>
                        <a:t>%</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r">
                        <a:lnSpc>
                          <a:spcPct val="107000"/>
                        </a:lnSpc>
                        <a:spcAft>
                          <a:spcPts val="800"/>
                        </a:spcAft>
                      </a:pPr>
                      <a:r>
                        <a:rPr lang="en-GB" sz="1000" dirty="0">
                          <a:solidFill>
                            <a:schemeClr val="tx1"/>
                          </a:solidFill>
                          <a:effectLst/>
                        </a:rPr>
                        <a:t>number</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r">
                        <a:lnSpc>
                          <a:spcPct val="107000"/>
                        </a:lnSpc>
                        <a:spcAft>
                          <a:spcPts val="800"/>
                        </a:spcAft>
                      </a:pPr>
                      <a:r>
                        <a:rPr lang="en-GB" sz="1000" dirty="0">
                          <a:solidFill>
                            <a:schemeClr val="tx1"/>
                          </a:solidFill>
                          <a:effectLst/>
                        </a:rPr>
                        <a:t>%</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4000028147"/>
                  </a:ext>
                </a:extLst>
              </a:tr>
              <a:tr h="430714">
                <a:tc>
                  <a:txBody>
                    <a:bodyPr/>
                    <a:lstStyle/>
                    <a:p>
                      <a:pPr>
                        <a:lnSpc>
                          <a:spcPct val="107000"/>
                        </a:lnSpc>
                        <a:spcAft>
                          <a:spcPts val="800"/>
                        </a:spcAft>
                      </a:pPr>
                      <a:r>
                        <a:rPr lang="en-GB" sz="1000">
                          <a:solidFill>
                            <a:schemeClr val="tx1"/>
                          </a:solidFill>
                          <a:effectLst/>
                        </a:rPr>
                        <a:t>Total: All usual residents</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310,306</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dirty="0">
                          <a:solidFill>
                            <a:schemeClr val="tx1"/>
                          </a:solidFill>
                          <a:effectLst/>
                        </a:rPr>
                        <a:t>100.0</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59,597,540</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100.0</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8,799,728</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100.0</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355123145"/>
                  </a:ext>
                </a:extLst>
              </a:tr>
              <a:tr h="311567">
                <a:tc>
                  <a:txBody>
                    <a:bodyPr/>
                    <a:lstStyle/>
                    <a:p>
                      <a:pPr>
                        <a:lnSpc>
                          <a:spcPct val="107000"/>
                        </a:lnSpc>
                        <a:spcAft>
                          <a:spcPts val="800"/>
                        </a:spcAft>
                      </a:pPr>
                      <a:r>
                        <a:rPr lang="en-GB" sz="1000">
                          <a:solidFill>
                            <a:schemeClr val="tx1"/>
                          </a:solidFill>
                          <a:effectLst/>
                        </a:rPr>
                        <a:t>No religion</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82,635</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26.6</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22,162,062</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37.2</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2,380,404</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27.1</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4264973852"/>
                  </a:ext>
                </a:extLst>
              </a:tr>
              <a:tr h="311567">
                <a:tc>
                  <a:txBody>
                    <a:bodyPr/>
                    <a:lstStyle/>
                    <a:p>
                      <a:pPr>
                        <a:lnSpc>
                          <a:spcPct val="107000"/>
                        </a:lnSpc>
                        <a:spcAft>
                          <a:spcPts val="800"/>
                        </a:spcAft>
                      </a:pPr>
                      <a:r>
                        <a:rPr lang="en-GB" sz="1000">
                          <a:solidFill>
                            <a:schemeClr val="tx1"/>
                          </a:solidFill>
                          <a:effectLst/>
                        </a:rPr>
                        <a:t>Christian</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69,223</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22.3</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27,522,672</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dirty="0">
                          <a:solidFill>
                            <a:schemeClr val="tx1"/>
                          </a:solidFill>
                          <a:effectLst/>
                        </a:rPr>
                        <a:t>46.2</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3,577,681</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40.7</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257162260"/>
                  </a:ext>
                </a:extLst>
              </a:tr>
              <a:tr h="311567">
                <a:tc>
                  <a:txBody>
                    <a:bodyPr/>
                    <a:lstStyle/>
                    <a:p>
                      <a:pPr>
                        <a:lnSpc>
                          <a:spcPct val="107000"/>
                        </a:lnSpc>
                        <a:spcAft>
                          <a:spcPts val="800"/>
                        </a:spcAft>
                      </a:pPr>
                      <a:r>
                        <a:rPr lang="en-GB" sz="1000">
                          <a:solidFill>
                            <a:schemeClr val="tx1"/>
                          </a:solidFill>
                          <a:effectLst/>
                        </a:rPr>
                        <a:t>Buddhist</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2,961</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1.0</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272,508</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0.5</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77,425</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0.9</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710103047"/>
                  </a:ext>
                </a:extLst>
              </a:tr>
              <a:tr h="311567">
                <a:tc>
                  <a:txBody>
                    <a:bodyPr/>
                    <a:lstStyle/>
                    <a:p>
                      <a:pPr>
                        <a:lnSpc>
                          <a:spcPct val="107000"/>
                        </a:lnSpc>
                        <a:spcAft>
                          <a:spcPts val="800"/>
                        </a:spcAft>
                      </a:pPr>
                      <a:r>
                        <a:rPr lang="en-GB" sz="1000">
                          <a:solidFill>
                            <a:schemeClr val="tx1"/>
                          </a:solidFill>
                          <a:effectLst/>
                        </a:rPr>
                        <a:t>Hindu</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6,298</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2.0</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1,032,775</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1.7</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453,034</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5.1</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137166618"/>
                  </a:ext>
                </a:extLst>
              </a:tr>
              <a:tr h="311567">
                <a:tc>
                  <a:txBody>
                    <a:bodyPr/>
                    <a:lstStyle/>
                    <a:p>
                      <a:pPr>
                        <a:lnSpc>
                          <a:spcPct val="107000"/>
                        </a:lnSpc>
                        <a:spcAft>
                          <a:spcPts val="800"/>
                        </a:spcAft>
                      </a:pPr>
                      <a:r>
                        <a:rPr lang="en-GB" sz="1000">
                          <a:solidFill>
                            <a:schemeClr val="tx1"/>
                          </a:solidFill>
                          <a:effectLst/>
                        </a:rPr>
                        <a:t>Jewish</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1,341</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0.4</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271,327</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0.5</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145,466</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1.7</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048485467"/>
                  </a:ext>
                </a:extLst>
              </a:tr>
              <a:tr h="311567">
                <a:tc>
                  <a:txBody>
                    <a:bodyPr/>
                    <a:lstStyle/>
                    <a:p>
                      <a:pPr>
                        <a:lnSpc>
                          <a:spcPct val="107000"/>
                        </a:lnSpc>
                        <a:spcAft>
                          <a:spcPts val="800"/>
                        </a:spcAft>
                      </a:pPr>
                      <a:r>
                        <a:rPr lang="en-GB" sz="1000">
                          <a:solidFill>
                            <a:schemeClr val="tx1"/>
                          </a:solidFill>
                          <a:effectLst/>
                        </a:rPr>
                        <a:t>Muslim</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123,912</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39.9</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3,868,133</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6.5</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1,318,754</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15.0</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543906851"/>
                  </a:ext>
                </a:extLst>
              </a:tr>
              <a:tr h="311567">
                <a:tc>
                  <a:txBody>
                    <a:bodyPr/>
                    <a:lstStyle/>
                    <a:p>
                      <a:pPr>
                        <a:lnSpc>
                          <a:spcPct val="107000"/>
                        </a:lnSpc>
                        <a:spcAft>
                          <a:spcPts val="800"/>
                        </a:spcAft>
                      </a:pPr>
                      <a:r>
                        <a:rPr lang="en-GB" sz="1000">
                          <a:solidFill>
                            <a:schemeClr val="tx1"/>
                          </a:solidFill>
                          <a:effectLst/>
                        </a:rPr>
                        <a:t>Sikh</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966</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0.3</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524,140</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0.9</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144,543</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1.6</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371658015"/>
                  </a:ext>
                </a:extLst>
              </a:tr>
              <a:tr h="311567">
                <a:tc>
                  <a:txBody>
                    <a:bodyPr/>
                    <a:lstStyle/>
                    <a:p>
                      <a:pPr>
                        <a:lnSpc>
                          <a:spcPct val="107000"/>
                        </a:lnSpc>
                        <a:spcAft>
                          <a:spcPts val="800"/>
                        </a:spcAft>
                      </a:pPr>
                      <a:r>
                        <a:rPr lang="en-GB" sz="1000">
                          <a:solidFill>
                            <a:schemeClr val="tx1"/>
                          </a:solidFill>
                          <a:effectLst/>
                        </a:rPr>
                        <a:t>Other religion</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1,652</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0.5</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348,334</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0.6</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86,759</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1.0</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820137905"/>
                  </a:ext>
                </a:extLst>
              </a:tr>
              <a:tr h="311567">
                <a:tc>
                  <a:txBody>
                    <a:bodyPr/>
                    <a:lstStyle/>
                    <a:p>
                      <a:pPr>
                        <a:lnSpc>
                          <a:spcPct val="107000"/>
                        </a:lnSpc>
                        <a:spcAft>
                          <a:spcPts val="800"/>
                        </a:spcAft>
                      </a:pPr>
                      <a:r>
                        <a:rPr lang="en-GB" sz="1000">
                          <a:solidFill>
                            <a:schemeClr val="tx1"/>
                          </a:solidFill>
                          <a:effectLst/>
                        </a:rPr>
                        <a:t>Not answered</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21,318</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6.9</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3,595,589</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6.0</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a:solidFill>
                            <a:schemeClr val="tx1"/>
                          </a:solidFill>
                          <a:effectLst/>
                        </a:rPr>
                        <a:t>615,662</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000" dirty="0">
                          <a:solidFill>
                            <a:schemeClr val="tx1"/>
                          </a:solidFill>
                          <a:effectLst/>
                        </a:rPr>
                        <a:t>7.0</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248298039"/>
                  </a:ext>
                </a:extLst>
              </a:tr>
            </a:tbl>
          </a:graphicData>
        </a:graphic>
      </p:graphicFrame>
    </p:spTree>
    <p:extLst>
      <p:ext uri="{BB962C8B-B14F-4D97-AF65-F5344CB8AC3E}">
        <p14:creationId xmlns:p14="http://schemas.microsoft.com/office/powerpoint/2010/main" val="447754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a:latin typeface="+mj-lt"/>
              </a:rPr>
              <a:t>Language and Proficiency in English </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2"/>
            <a:ext cx="5257800" cy="4710032"/>
          </a:xfrm>
        </p:spPr>
        <p:txBody>
          <a:bodyPr>
            <a:normAutofit fontScale="40000" lnSpcReduction="20000"/>
          </a:bodyPr>
          <a:lstStyle/>
          <a:p>
            <a:pPr marL="342900" lvl="0" indent="-342900">
              <a:lnSpc>
                <a:spcPct val="120000"/>
              </a:lnSpc>
              <a:spcBef>
                <a:spcPts val="600"/>
              </a:spcBef>
              <a:buFont typeface="Symbol" panose="05050102010706020507" pitchFamily="18" charset="2"/>
              <a:buChar char=""/>
            </a:pPr>
            <a:r>
              <a:rPr lang="en-GB" sz="2900" dirty="0">
                <a:effectLst/>
                <a:latin typeface="+mj-lt"/>
                <a:ea typeface="Calibri" panose="020F0502020204030204" pitchFamily="34" charset="0"/>
                <a:cs typeface="Times New Roman" panose="02020603050405020304" pitchFamily="18" charset="0"/>
              </a:rPr>
              <a:t>The most commonly spoken main languages other than English were Bengali (with Sylheti and </a:t>
            </a:r>
            <a:r>
              <a:rPr lang="en-GB" sz="2900" dirty="0" err="1">
                <a:effectLst/>
                <a:latin typeface="+mj-lt"/>
                <a:ea typeface="Calibri" panose="020F0502020204030204" pitchFamily="34" charset="0"/>
                <a:cs typeface="Times New Roman" panose="02020603050405020304" pitchFamily="18" charset="0"/>
              </a:rPr>
              <a:t>Chatgaya</a:t>
            </a:r>
            <a:r>
              <a:rPr lang="en-GB" sz="2900" dirty="0">
                <a:effectLst/>
                <a:latin typeface="+mj-lt"/>
                <a:ea typeface="Calibri" panose="020F0502020204030204" pitchFamily="34" charset="0"/>
                <a:cs typeface="Times New Roman" panose="02020603050405020304" pitchFamily="18" charset="0"/>
              </a:rPr>
              <a:t>) (11%) Italian (2.2%), Spanish (1.7%), French (1.2%) and Portuguese (1%)</a:t>
            </a:r>
          </a:p>
          <a:p>
            <a:pPr marL="342900" lvl="0" indent="-342900">
              <a:lnSpc>
                <a:spcPct val="120000"/>
              </a:lnSpc>
              <a:spcBef>
                <a:spcPts val="600"/>
              </a:spcBef>
              <a:buFont typeface="Symbol" panose="05050102010706020507" pitchFamily="18" charset="2"/>
              <a:buChar char=""/>
            </a:pPr>
            <a:r>
              <a:rPr lang="en-GB" sz="2900" dirty="0">
                <a:effectLst/>
                <a:latin typeface="+mj-lt"/>
                <a:ea typeface="Calibri" panose="020F0502020204030204" pitchFamily="34" charset="0"/>
                <a:cs typeface="Times New Roman" panose="02020603050405020304" pitchFamily="18" charset="0"/>
              </a:rPr>
              <a:t>There was a significant reduction in the number of people reporting Bengali as their main language in 2021 (32,772) compared with 2011 (43,525) suggesting that many more people in the Bangladeshi community now regard English as their main language.  </a:t>
            </a:r>
          </a:p>
          <a:p>
            <a:pPr marL="342900" lvl="0" indent="-342900">
              <a:lnSpc>
                <a:spcPct val="120000"/>
              </a:lnSpc>
              <a:spcBef>
                <a:spcPts val="600"/>
              </a:spcBef>
              <a:buFont typeface="Symbol" panose="05050102010706020507" pitchFamily="18" charset="2"/>
              <a:buChar char=""/>
            </a:pPr>
            <a:r>
              <a:rPr lang="en-GB" sz="2900" dirty="0">
                <a:effectLst/>
                <a:latin typeface="+mj-lt"/>
                <a:ea typeface="Calibri" panose="020F0502020204030204" pitchFamily="34" charset="0"/>
                <a:cs typeface="Times New Roman" panose="02020603050405020304" pitchFamily="18" charset="0"/>
              </a:rPr>
              <a:t>There were increases in the number of people who spoke Italian as their main language between 2011 and 2021 (2,684 vs 6,643) and similarly with Romanian (411 vs 1818).  </a:t>
            </a:r>
          </a:p>
          <a:p>
            <a:pPr marL="342900" lvl="0" indent="-342900">
              <a:lnSpc>
                <a:spcPct val="120000"/>
              </a:lnSpc>
              <a:spcBef>
                <a:spcPts val="600"/>
              </a:spcBef>
              <a:buFont typeface="Symbol" panose="05050102010706020507" pitchFamily="18" charset="2"/>
              <a:buChar char=""/>
            </a:pPr>
            <a:r>
              <a:rPr lang="en-GB" sz="2900" dirty="0">
                <a:effectLst/>
                <a:latin typeface="+mj-lt"/>
                <a:ea typeface="Calibri" panose="020F0502020204030204" pitchFamily="34" charset="0"/>
                <a:cs typeface="Times New Roman" panose="02020603050405020304" pitchFamily="18" charset="0"/>
              </a:rPr>
              <a:t>Among residents aged 3 and over, 73% spoke English as their main language and 27% did not. 5.2% said that they could not speak English well and 1% said that they could not speak English at all, totalling 6.2% with limited proficiency in English.  </a:t>
            </a:r>
          </a:p>
          <a:p>
            <a:pPr marL="342900" lvl="0" indent="-342900">
              <a:lnSpc>
                <a:spcPct val="120000"/>
              </a:lnSpc>
              <a:spcBef>
                <a:spcPts val="600"/>
              </a:spcBef>
              <a:buFont typeface="Symbol" panose="05050102010706020507" pitchFamily="18" charset="2"/>
              <a:buChar char=""/>
            </a:pPr>
            <a:r>
              <a:rPr lang="en-GB" sz="2900" dirty="0">
                <a:effectLst/>
                <a:latin typeface="+mj-lt"/>
                <a:ea typeface="Calibri" panose="020F0502020204030204" pitchFamily="34" charset="0"/>
                <a:cs typeface="Times New Roman" panose="02020603050405020304" pitchFamily="18" charset="0"/>
              </a:rPr>
              <a:t>This was the 8</a:t>
            </a:r>
            <a:r>
              <a:rPr lang="en-GB" sz="2900" baseline="30000" dirty="0">
                <a:effectLst/>
                <a:latin typeface="+mj-lt"/>
                <a:ea typeface="Calibri" panose="020F0502020204030204" pitchFamily="34" charset="0"/>
                <a:cs typeface="Times New Roman" panose="02020603050405020304" pitchFamily="18" charset="0"/>
              </a:rPr>
              <a:t>th</a:t>
            </a:r>
            <a:r>
              <a:rPr lang="en-GB" sz="2900" dirty="0">
                <a:effectLst/>
                <a:latin typeface="+mj-lt"/>
                <a:ea typeface="Calibri" panose="020F0502020204030204" pitchFamily="34" charset="0"/>
                <a:cs typeface="Times New Roman" panose="02020603050405020304" pitchFamily="18" charset="0"/>
              </a:rPr>
              <a:t> highest proportion of residents reporting that they could not speak English well or at all among 331 local authority areas, with the highest being Leicester (9%) </a:t>
            </a:r>
          </a:p>
          <a:p>
            <a:pPr marL="342900" lvl="0" indent="-342900">
              <a:lnSpc>
                <a:spcPct val="120000"/>
              </a:lnSpc>
              <a:spcBef>
                <a:spcPts val="600"/>
              </a:spcBef>
              <a:buFont typeface="Symbol" panose="05050102010706020507" pitchFamily="18" charset="2"/>
              <a:buChar char=""/>
            </a:pPr>
            <a:r>
              <a:rPr lang="en-GB" sz="2900" dirty="0">
                <a:effectLst/>
                <a:latin typeface="+mj-lt"/>
                <a:ea typeface="Calibri" panose="020F0502020204030204" pitchFamily="34" charset="0"/>
                <a:cs typeface="Times New Roman" panose="02020603050405020304" pitchFamily="18" charset="0"/>
              </a:rPr>
              <a:t>By comparison in 2011, 6.4% of residents over 3 reported not being able to speak English well and 1.6% reported not being able to speak English at all (totalling 8%), so English proficiency improved between 2011 and 2021.  </a:t>
            </a:r>
          </a:p>
          <a:p>
            <a:pPr marL="34290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3" name="Table 2">
            <a:extLst>
              <a:ext uri="{FF2B5EF4-FFF2-40B4-BE49-F238E27FC236}">
                <a16:creationId xmlns:a16="http://schemas.microsoft.com/office/drawing/2014/main" id="{EEC17FDD-C854-4934-9434-70688A43391B}"/>
              </a:ext>
            </a:extLst>
          </p:cNvPr>
          <p:cNvGraphicFramePr>
            <a:graphicFrameLocks noGrp="1"/>
          </p:cNvGraphicFramePr>
          <p:nvPr>
            <p:extLst>
              <p:ext uri="{D42A27DB-BD31-4B8C-83A1-F6EECF244321}">
                <p14:modId xmlns:p14="http://schemas.microsoft.com/office/powerpoint/2010/main" val="3177797194"/>
              </p:ext>
            </p:extLst>
          </p:nvPr>
        </p:nvGraphicFramePr>
        <p:xfrm>
          <a:off x="6431622" y="1603682"/>
          <a:ext cx="5229546" cy="3952125"/>
        </p:xfrm>
        <a:graphic>
          <a:graphicData uri="http://schemas.openxmlformats.org/drawingml/2006/table">
            <a:tbl>
              <a:tblPr firstRow="1" firstCol="1" bandRow="1">
                <a:tableStyleId>{5C22544A-7EE6-4342-B048-85BDC9FD1C3A}</a:tableStyleId>
              </a:tblPr>
              <a:tblGrid>
                <a:gridCol w="3195834">
                  <a:extLst>
                    <a:ext uri="{9D8B030D-6E8A-4147-A177-3AD203B41FA5}">
                      <a16:colId xmlns:a16="http://schemas.microsoft.com/office/drawing/2014/main" val="2642462340"/>
                    </a:ext>
                  </a:extLst>
                </a:gridCol>
                <a:gridCol w="1310688">
                  <a:extLst>
                    <a:ext uri="{9D8B030D-6E8A-4147-A177-3AD203B41FA5}">
                      <a16:colId xmlns:a16="http://schemas.microsoft.com/office/drawing/2014/main" val="216489353"/>
                    </a:ext>
                  </a:extLst>
                </a:gridCol>
                <a:gridCol w="723024">
                  <a:extLst>
                    <a:ext uri="{9D8B030D-6E8A-4147-A177-3AD203B41FA5}">
                      <a16:colId xmlns:a16="http://schemas.microsoft.com/office/drawing/2014/main" val="3563679742"/>
                    </a:ext>
                  </a:extLst>
                </a:gridCol>
              </a:tblGrid>
              <a:tr h="309228">
                <a:tc>
                  <a:txBody>
                    <a:bodyPr/>
                    <a:lstStyle/>
                    <a:p>
                      <a:pPr>
                        <a:lnSpc>
                          <a:spcPct val="107000"/>
                        </a:lnSpc>
                        <a:spcAft>
                          <a:spcPts val="800"/>
                        </a:spcAft>
                      </a:pPr>
                      <a:r>
                        <a:rPr lang="en-GB" sz="1200" dirty="0">
                          <a:solidFill>
                            <a:schemeClr val="tx1"/>
                          </a:solidFill>
                          <a:effectLst/>
                        </a:rPr>
                        <a:t>Main language Spoken (1000+ residents)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tc>
                  <a:txBody>
                    <a:bodyPr/>
                    <a:lstStyle/>
                    <a:p>
                      <a:pPr algn="ctr">
                        <a:lnSpc>
                          <a:spcPct val="107000"/>
                        </a:lnSpc>
                        <a:spcAft>
                          <a:spcPts val="800"/>
                        </a:spcAft>
                      </a:pPr>
                      <a:r>
                        <a:rPr lang="en-GB" sz="1200" dirty="0">
                          <a:solidFill>
                            <a:schemeClr val="tx1"/>
                          </a:solidFill>
                          <a:effectLst/>
                        </a:rPr>
                        <a:t>2021 number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algn="ctr" defTabSz="914400" rtl="0" eaLnBrk="1" latinLnBrk="0" hangingPunct="1">
                        <a:lnSpc>
                          <a:spcPct val="107000"/>
                        </a:lnSpc>
                        <a:spcAft>
                          <a:spcPts val="800"/>
                        </a:spcAft>
                      </a:pPr>
                      <a:r>
                        <a:rPr lang="en-GB" sz="1200" b="1" kern="1200" dirty="0">
                          <a:solidFill>
                            <a:schemeClr val="tx1"/>
                          </a:solidFill>
                          <a:effectLst/>
                          <a:latin typeface="+mn-lt"/>
                          <a:ea typeface="+mn-ea"/>
                          <a:cs typeface="+mn-cs"/>
                        </a:rPr>
                        <a:t>2021 %</a:t>
                      </a:r>
                    </a:p>
                  </a:txBody>
                  <a:tcPr marL="68580" marR="68580" marT="0" marB="0" anchor="ctr">
                    <a:solidFill>
                      <a:schemeClr val="bg1">
                        <a:lumMod val="85000"/>
                      </a:schemeClr>
                    </a:solidFill>
                  </a:tcPr>
                </a:tc>
                <a:extLst>
                  <a:ext uri="{0D108BD9-81ED-4DB2-BD59-A6C34878D82A}">
                    <a16:rowId xmlns:a16="http://schemas.microsoft.com/office/drawing/2014/main" val="113807486"/>
                  </a:ext>
                </a:extLst>
              </a:tr>
              <a:tr h="203809">
                <a:tc>
                  <a:txBody>
                    <a:bodyPr/>
                    <a:lstStyle/>
                    <a:p>
                      <a:pPr>
                        <a:lnSpc>
                          <a:spcPct val="107000"/>
                        </a:lnSpc>
                        <a:spcAft>
                          <a:spcPts val="800"/>
                        </a:spcAft>
                      </a:pPr>
                      <a:r>
                        <a:rPr lang="en-GB" sz="1200">
                          <a:solidFill>
                            <a:schemeClr val="tx1"/>
                          </a:solidFill>
                          <a:effectLst/>
                        </a:rPr>
                        <a:t>English (English or Welsh in Wales)</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218,131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73.0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137363725"/>
                  </a:ext>
                </a:extLst>
              </a:tr>
              <a:tr h="316959">
                <a:tc>
                  <a:txBody>
                    <a:bodyPr/>
                    <a:lstStyle/>
                    <a:p>
                      <a:pPr>
                        <a:lnSpc>
                          <a:spcPct val="107000"/>
                        </a:lnSpc>
                        <a:spcAft>
                          <a:spcPts val="800"/>
                        </a:spcAft>
                      </a:pPr>
                      <a:r>
                        <a:rPr lang="en-GB" sz="1200" dirty="0">
                          <a:solidFill>
                            <a:schemeClr val="tx1"/>
                          </a:solidFill>
                          <a:effectLst/>
                        </a:rPr>
                        <a:t>South Asian language: Bengali (with Sylheti and </a:t>
                      </a:r>
                      <a:r>
                        <a:rPr lang="en-GB" sz="1200" dirty="0" err="1">
                          <a:solidFill>
                            <a:schemeClr val="tx1"/>
                          </a:solidFill>
                          <a:effectLst/>
                        </a:rPr>
                        <a:t>Chatgaya</a:t>
                      </a:r>
                      <a:r>
                        <a:rPr lang="en-GB" sz="1200" dirty="0">
                          <a:solidFill>
                            <a:schemeClr val="tx1"/>
                          </a:solidFill>
                          <a:effectLst/>
                        </a:rPr>
                        <a:t>)</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32,772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11.0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943270414"/>
                  </a:ext>
                </a:extLst>
              </a:tr>
              <a:tr h="203809">
                <a:tc>
                  <a:txBody>
                    <a:bodyPr/>
                    <a:lstStyle/>
                    <a:p>
                      <a:pPr>
                        <a:lnSpc>
                          <a:spcPct val="107000"/>
                        </a:lnSpc>
                        <a:spcAft>
                          <a:spcPts val="800"/>
                        </a:spcAft>
                      </a:pPr>
                      <a:r>
                        <a:rPr lang="en-GB" sz="1200">
                          <a:solidFill>
                            <a:schemeClr val="tx1"/>
                          </a:solidFill>
                          <a:effectLst/>
                        </a:rPr>
                        <a:t>Other European language (EU)</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17,773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5.9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774485556"/>
                  </a:ext>
                </a:extLst>
              </a:tr>
              <a:tr h="203809">
                <a:tc>
                  <a:txBody>
                    <a:bodyPr/>
                    <a:lstStyle/>
                    <a:p>
                      <a:pPr>
                        <a:lnSpc>
                          <a:spcPct val="107000"/>
                        </a:lnSpc>
                        <a:spcAft>
                          <a:spcPts val="800"/>
                        </a:spcAft>
                      </a:pPr>
                      <a:r>
                        <a:rPr lang="en-GB" sz="1200">
                          <a:solidFill>
                            <a:schemeClr val="tx1"/>
                          </a:solidFill>
                          <a:effectLst/>
                        </a:rPr>
                        <a:t>Italian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6,643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092420432"/>
                  </a:ext>
                </a:extLst>
              </a:tr>
              <a:tr h="203809">
                <a:tc>
                  <a:txBody>
                    <a:bodyPr/>
                    <a:lstStyle/>
                    <a:p>
                      <a:pPr>
                        <a:lnSpc>
                          <a:spcPct val="107000"/>
                        </a:lnSpc>
                        <a:spcAft>
                          <a:spcPts val="800"/>
                        </a:spcAft>
                      </a:pPr>
                      <a:r>
                        <a:rPr lang="en-GB" sz="1200" dirty="0">
                          <a:solidFill>
                            <a:schemeClr val="tx1"/>
                          </a:solidFill>
                          <a:effectLst/>
                        </a:rPr>
                        <a:t>Spanish</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5,022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1.7</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617673198"/>
                  </a:ext>
                </a:extLst>
              </a:tr>
              <a:tr h="203809">
                <a:tc>
                  <a:txBody>
                    <a:bodyPr/>
                    <a:lstStyle/>
                    <a:p>
                      <a:pPr>
                        <a:lnSpc>
                          <a:spcPct val="107000"/>
                        </a:lnSpc>
                        <a:spcAft>
                          <a:spcPts val="800"/>
                        </a:spcAft>
                      </a:pPr>
                      <a:r>
                        <a:rPr lang="en-GB" sz="1200">
                          <a:solidFill>
                            <a:schemeClr val="tx1"/>
                          </a:solidFill>
                          <a:effectLst/>
                        </a:rPr>
                        <a:t>French</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3,663</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1.2</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018155845"/>
                  </a:ext>
                </a:extLst>
              </a:tr>
              <a:tr h="203809">
                <a:tc>
                  <a:txBody>
                    <a:bodyPr/>
                    <a:lstStyle/>
                    <a:p>
                      <a:pPr>
                        <a:lnSpc>
                          <a:spcPct val="107000"/>
                        </a:lnSpc>
                        <a:spcAft>
                          <a:spcPts val="800"/>
                        </a:spcAft>
                      </a:pPr>
                      <a:r>
                        <a:rPr lang="en-GB" sz="1200">
                          <a:solidFill>
                            <a:schemeClr val="tx1"/>
                          </a:solidFill>
                          <a:effectLst/>
                        </a:rPr>
                        <a:t>Portuguese</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3,031</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774020696"/>
                  </a:ext>
                </a:extLst>
              </a:tr>
              <a:tr h="203809">
                <a:tc>
                  <a:txBody>
                    <a:bodyPr/>
                    <a:lstStyle/>
                    <a:p>
                      <a:pPr>
                        <a:lnSpc>
                          <a:spcPct val="107000"/>
                        </a:lnSpc>
                        <a:spcAft>
                          <a:spcPts val="800"/>
                        </a:spcAft>
                      </a:pPr>
                      <a:r>
                        <a:rPr lang="en-GB" sz="1200">
                          <a:solidFill>
                            <a:schemeClr val="tx1"/>
                          </a:solidFill>
                          <a:effectLst/>
                        </a:rPr>
                        <a:t>East Asian language: All other Chinese</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2,748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866164273"/>
                  </a:ext>
                </a:extLst>
              </a:tr>
              <a:tr h="203809">
                <a:tc>
                  <a:txBody>
                    <a:bodyPr/>
                    <a:lstStyle/>
                    <a:p>
                      <a:pPr>
                        <a:lnSpc>
                          <a:spcPct val="107000"/>
                        </a:lnSpc>
                        <a:spcAft>
                          <a:spcPts val="800"/>
                        </a:spcAft>
                      </a:pPr>
                      <a:r>
                        <a:rPr lang="en-GB" sz="1200">
                          <a:solidFill>
                            <a:schemeClr val="tx1"/>
                          </a:solidFill>
                          <a:effectLst/>
                        </a:rPr>
                        <a:t>African language</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2,599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586091025"/>
                  </a:ext>
                </a:extLst>
              </a:tr>
              <a:tr h="203809">
                <a:tc>
                  <a:txBody>
                    <a:bodyPr/>
                    <a:lstStyle/>
                    <a:p>
                      <a:pPr>
                        <a:lnSpc>
                          <a:spcPct val="107000"/>
                        </a:lnSpc>
                        <a:spcAft>
                          <a:spcPts val="800"/>
                        </a:spcAft>
                      </a:pPr>
                      <a:r>
                        <a:rPr lang="en-GB" sz="1200">
                          <a:solidFill>
                            <a:schemeClr val="tx1"/>
                          </a:solidFill>
                          <a:effectLst/>
                        </a:rPr>
                        <a:t>Polish</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1,740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4099476528"/>
                  </a:ext>
                </a:extLst>
              </a:tr>
              <a:tr h="203809">
                <a:tc>
                  <a:txBody>
                    <a:bodyPr/>
                    <a:lstStyle/>
                    <a:p>
                      <a:pPr>
                        <a:lnSpc>
                          <a:spcPct val="107000"/>
                        </a:lnSpc>
                        <a:spcAft>
                          <a:spcPts val="800"/>
                        </a:spcAft>
                      </a:pPr>
                      <a:r>
                        <a:rPr lang="en-GB" sz="1200">
                          <a:solidFill>
                            <a:schemeClr val="tx1"/>
                          </a:solidFill>
                          <a:effectLst/>
                        </a:rPr>
                        <a:t>Romanian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1,818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22025478"/>
                  </a:ext>
                </a:extLst>
              </a:tr>
              <a:tr h="203809">
                <a:tc>
                  <a:txBody>
                    <a:bodyPr/>
                    <a:lstStyle/>
                    <a:p>
                      <a:pPr>
                        <a:lnSpc>
                          <a:spcPct val="107000"/>
                        </a:lnSpc>
                        <a:spcAft>
                          <a:spcPts val="800"/>
                        </a:spcAft>
                      </a:pPr>
                      <a:r>
                        <a:rPr lang="en-GB" sz="1200">
                          <a:solidFill>
                            <a:schemeClr val="tx1"/>
                          </a:solidFill>
                          <a:effectLst/>
                        </a:rPr>
                        <a:t>Greek</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1,750</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956627665"/>
                  </a:ext>
                </a:extLst>
              </a:tr>
              <a:tr h="203809">
                <a:tc>
                  <a:txBody>
                    <a:bodyPr/>
                    <a:lstStyle/>
                    <a:p>
                      <a:pPr>
                        <a:lnSpc>
                          <a:spcPct val="107000"/>
                        </a:lnSpc>
                        <a:spcAft>
                          <a:spcPts val="800"/>
                        </a:spcAft>
                      </a:pPr>
                      <a:r>
                        <a:rPr lang="en-GB" sz="1200">
                          <a:solidFill>
                            <a:schemeClr val="tx1"/>
                          </a:solidFill>
                          <a:effectLst/>
                        </a:rPr>
                        <a:t>Russian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1,906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0.6</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791564781"/>
                  </a:ext>
                </a:extLst>
              </a:tr>
              <a:tr h="203809">
                <a:tc>
                  <a:txBody>
                    <a:bodyPr/>
                    <a:lstStyle/>
                    <a:p>
                      <a:pPr>
                        <a:lnSpc>
                          <a:spcPct val="107000"/>
                        </a:lnSpc>
                        <a:spcAft>
                          <a:spcPts val="800"/>
                        </a:spcAft>
                      </a:pPr>
                      <a:r>
                        <a:rPr lang="en-GB" sz="1200">
                          <a:solidFill>
                            <a:schemeClr val="tx1"/>
                          </a:solidFill>
                          <a:effectLst/>
                        </a:rPr>
                        <a:t>Arabic</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1,575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2548665380"/>
                  </a:ext>
                </a:extLst>
              </a:tr>
              <a:tr h="203809">
                <a:tc>
                  <a:txBody>
                    <a:bodyPr/>
                    <a:lstStyle/>
                    <a:p>
                      <a:pPr>
                        <a:lnSpc>
                          <a:spcPct val="107000"/>
                        </a:lnSpc>
                        <a:spcAft>
                          <a:spcPts val="800"/>
                        </a:spcAft>
                      </a:pPr>
                      <a:r>
                        <a:rPr lang="en-GB" sz="1200">
                          <a:solidFill>
                            <a:schemeClr val="tx1"/>
                          </a:solidFill>
                          <a:effectLst/>
                        </a:rPr>
                        <a:t>African language: Somali</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1,578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498304589"/>
                  </a:ext>
                </a:extLst>
              </a:tr>
              <a:tr h="203809">
                <a:tc>
                  <a:txBody>
                    <a:bodyPr/>
                    <a:lstStyle/>
                    <a:p>
                      <a:pPr>
                        <a:lnSpc>
                          <a:spcPct val="107000"/>
                        </a:lnSpc>
                        <a:spcAft>
                          <a:spcPts val="800"/>
                        </a:spcAft>
                      </a:pPr>
                      <a:r>
                        <a:rPr lang="en-GB" sz="1200">
                          <a:solidFill>
                            <a:schemeClr val="tx1"/>
                          </a:solidFill>
                          <a:effectLst/>
                        </a:rPr>
                        <a:t>German</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1,255</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0.4</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389840103"/>
                  </a:ext>
                </a:extLst>
              </a:tr>
              <a:tr h="203809">
                <a:tc>
                  <a:txBody>
                    <a:bodyPr/>
                    <a:lstStyle/>
                    <a:p>
                      <a:pPr>
                        <a:lnSpc>
                          <a:spcPct val="107000"/>
                        </a:lnSpc>
                        <a:spcAft>
                          <a:spcPts val="800"/>
                        </a:spcAft>
                      </a:pPr>
                      <a:r>
                        <a:rPr lang="en-GB" sz="1200">
                          <a:solidFill>
                            <a:schemeClr val="tx1"/>
                          </a:solidFill>
                          <a:effectLst/>
                        </a:rPr>
                        <a:t>Turkish</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a:solidFill>
                            <a:schemeClr val="tx1"/>
                          </a:solidFill>
                          <a:effectLst/>
                        </a:rPr>
                        <a:t>1,169</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r">
                        <a:lnSpc>
                          <a:spcPct val="107000"/>
                        </a:lnSpc>
                        <a:spcAft>
                          <a:spcPts val="800"/>
                        </a:spcAft>
                      </a:pPr>
                      <a:r>
                        <a:rPr lang="en-GB" sz="1200" dirty="0">
                          <a:solidFill>
                            <a:schemeClr val="tx1"/>
                          </a:solidFill>
                          <a:effectLst/>
                        </a:rPr>
                        <a:t>0.4</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3197264831"/>
                  </a:ext>
                </a:extLst>
              </a:tr>
            </a:tbl>
          </a:graphicData>
        </a:graphic>
      </p:graphicFrame>
    </p:spTree>
    <p:extLst>
      <p:ext uri="{BB962C8B-B14F-4D97-AF65-F5344CB8AC3E}">
        <p14:creationId xmlns:p14="http://schemas.microsoft.com/office/powerpoint/2010/main" val="27988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4D9D1A-4D15-47CA-9467-EF3ED8A2EA16}"/>
              </a:ext>
            </a:extLst>
          </p:cNvPr>
          <p:cNvSpPr txBox="1">
            <a:spLocks noGrp="1"/>
          </p:cNvSpPr>
          <p:nvPr>
            <p:ph type="title" idx="4294967295"/>
          </p:nvPr>
        </p:nvSpPr>
        <p:spPr>
          <a:xfrm>
            <a:off x="838200" y="0"/>
            <a:ext cx="977061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3366"/>
                </a:solidFill>
                <a:effectLst/>
                <a:uLnTx/>
                <a:uFillTx/>
                <a:latin typeface="+mj-lt"/>
                <a:ea typeface="+mj-ea"/>
                <a:cs typeface="Arial" panose="020B0604020202020204" pitchFamily="34" charset="0"/>
              </a:rPr>
              <a:t>Key points (2)</a:t>
            </a:r>
          </a:p>
        </p:txBody>
      </p:sp>
      <p:sp>
        <p:nvSpPr>
          <p:cNvPr id="3" name="Content Placeholder 2">
            <a:extLst>
              <a:ext uri="{FF2B5EF4-FFF2-40B4-BE49-F238E27FC236}">
                <a16:creationId xmlns:a16="http://schemas.microsoft.com/office/drawing/2014/main" id="{BECC4EDD-28C3-462C-9553-CADD78C32851}"/>
              </a:ext>
            </a:extLst>
          </p:cNvPr>
          <p:cNvSpPr>
            <a:spLocks noGrp="1"/>
          </p:cNvSpPr>
          <p:nvPr>
            <p:ph idx="1"/>
          </p:nvPr>
        </p:nvSpPr>
        <p:spPr>
          <a:xfrm>
            <a:off x="495300" y="1481011"/>
            <a:ext cx="11201400" cy="4562783"/>
          </a:xfrm>
        </p:spPr>
        <p:txBody>
          <a:bodyPr vert="horz" lIns="91440" tIns="45720" rIns="91440" bIns="45720" rtlCol="0" anchor="t">
            <a:noAutofit/>
          </a:bodyPr>
          <a:lstStyle/>
          <a:p>
            <a:pPr marL="342900" indent="-342900">
              <a:spcAft>
                <a:spcPts val="800"/>
              </a:spcAft>
              <a:buFont typeface="Symbol" panose="05050102010706020507" pitchFamily="18" charset="2"/>
              <a:buChar char=""/>
            </a:pPr>
            <a:r>
              <a:rPr lang="en-GB" sz="1600" dirty="0">
                <a:latin typeface="Raleway"/>
                <a:ea typeface="Calibri" panose="020F0502020204030204" pitchFamily="34" charset="0"/>
                <a:cs typeface="Arial"/>
              </a:rPr>
              <a:t>At 34.6%, Tower Hamlets has the </a:t>
            </a:r>
            <a:r>
              <a:rPr lang="en-GB" sz="1600" b="1" dirty="0">
                <a:latin typeface="Raleway"/>
                <a:ea typeface="Calibri" panose="020F0502020204030204" pitchFamily="34" charset="0"/>
                <a:cs typeface="Arial"/>
              </a:rPr>
              <a:t>largest Bangladeshi population in England and Wales </a:t>
            </a:r>
            <a:r>
              <a:rPr lang="en-GB" sz="1600" dirty="0">
                <a:latin typeface="Raleway"/>
                <a:ea typeface="Calibri" panose="020F0502020204030204" pitchFamily="34" charset="0"/>
                <a:cs typeface="Arial"/>
              </a:rPr>
              <a:t>and the </a:t>
            </a:r>
            <a:r>
              <a:rPr lang="en-GB" sz="1600" b="1" dirty="0">
                <a:latin typeface="Raleway"/>
                <a:ea typeface="Calibri" panose="020F0502020204030204" pitchFamily="34" charset="0"/>
                <a:cs typeface="Arial"/>
              </a:rPr>
              <a:t>largest Muslim population </a:t>
            </a:r>
            <a:r>
              <a:rPr lang="en-GB" sz="1600" dirty="0">
                <a:latin typeface="Raleway"/>
                <a:ea typeface="Calibri" panose="020F0502020204030204" pitchFamily="34" charset="0"/>
                <a:cs typeface="Arial"/>
              </a:rPr>
              <a:t>(39.9%) in England and Wales.  It had the fourth smallest White British population and the smallest Christian population in England and Wales.</a:t>
            </a:r>
          </a:p>
          <a:p>
            <a:pPr marL="342900" indent="-342900">
              <a:spcAft>
                <a:spcPts val="800"/>
              </a:spcAft>
              <a:buFont typeface="Symbol" panose="05050102010706020507" pitchFamily="18" charset="2"/>
              <a:buChar char=""/>
            </a:pPr>
            <a:r>
              <a:rPr lang="en-US" sz="1600" b="1" i="0" dirty="0">
                <a:effectLst/>
                <a:latin typeface="+mj-lt"/>
              </a:rPr>
              <a:t>7.2% of adult residents were Lesbian, Gay, Bisexual or Other </a:t>
            </a:r>
            <a:r>
              <a:rPr lang="en-US" sz="1600" b="0" i="0" dirty="0">
                <a:effectLst/>
                <a:latin typeface="+mj-lt"/>
              </a:rPr>
              <a:t>and </a:t>
            </a:r>
            <a:r>
              <a:rPr lang="en-US" sz="1600" b="1" i="0" dirty="0">
                <a:effectLst/>
                <a:latin typeface="+mj-lt"/>
              </a:rPr>
              <a:t>1% had a gender identi</a:t>
            </a:r>
            <a:r>
              <a:rPr lang="en-US" sz="1600" b="1" dirty="0">
                <a:latin typeface="+mj-lt"/>
              </a:rPr>
              <a:t>t</a:t>
            </a:r>
            <a:r>
              <a:rPr lang="en-US" sz="1600" b="1" i="0" dirty="0">
                <a:effectLst/>
                <a:latin typeface="+mj-lt"/>
              </a:rPr>
              <a:t>y different to their sex registered at birth</a:t>
            </a:r>
            <a:r>
              <a:rPr lang="en-US" sz="1600" b="0" i="0" dirty="0">
                <a:effectLst/>
                <a:latin typeface="+mj-lt"/>
              </a:rPr>
              <a:t>.   </a:t>
            </a:r>
          </a:p>
          <a:p>
            <a:pPr marL="342900" indent="-342900">
              <a:spcAft>
                <a:spcPts val="800"/>
              </a:spcAft>
              <a:buFont typeface="Symbol" panose="05050102010706020507" pitchFamily="18" charset="2"/>
              <a:buChar char=""/>
            </a:pPr>
            <a:r>
              <a:rPr lang="en-US" sz="1600" b="0" i="0" dirty="0">
                <a:effectLst/>
                <a:latin typeface="+mj-lt"/>
              </a:rPr>
              <a:t>62.7% of all residents in employment were in managerial, professional or associate professional occupations but </a:t>
            </a:r>
            <a:r>
              <a:rPr lang="en-US" sz="1600" b="1" i="0" dirty="0">
                <a:effectLst/>
                <a:latin typeface="+mj-lt"/>
              </a:rPr>
              <a:t>46,000 adults have never worked. </a:t>
            </a:r>
          </a:p>
          <a:p>
            <a:pPr marL="342900" indent="-342900">
              <a:spcAft>
                <a:spcPts val="800"/>
              </a:spcAft>
              <a:buFont typeface="Symbol" panose="05050102010706020507" pitchFamily="18" charset="2"/>
              <a:buChar char=""/>
            </a:pPr>
            <a:r>
              <a:rPr lang="en-US" sz="1600" dirty="0">
                <a:latin typeface="+mj-lt"/>
                <a:ea typeface="Calibri" panose="020F0502020204030204" pitchFamily="34" charset="0"/>
                <a:cs typeface="Arial"/>
              </a:rPr>
              <a:t>Tower Hamlets has a high proportion of households who rent, both from social landlords and from private landlords whereas the </a:t>
            </a:r>
            <a:r>
              <a:rPr lang="en-US" sz="1600" b="1" dirty="0">
                <a:latin typeface="+mj-lt"/>
                <a:ea typeface="Calibri" panose="020F0502020204030204" pitchFamily="34" charset="0"/>
                <a:cs typeface="Arial"/>
              </a:rPr>
              <a:t>proportion of owner occupiers is the lowest in England and Wales</a:t>
            </a:r>
            <a:r>
              <a:rPr lang="en-US" sz="1600" dirty="0">
                <a:latin typeface="+mj-lt"/>
                <a:ea typeface="Calibri" panose="020F0502020204030204" pitchFamily="34" charset="0"/>
                <a:cs typeface="Arial"/>
              </a:rPr>
              <a:t>.  </a:t>
            </a:r>
          </a:p>
          <a:p>
            <a:pPr marL="342900" indent="-342900">
              <a:spcAft>
                <a:spcPts val="800"/>
              </a:spcAft>
              <a:buFont typeface="Symbol" panose="05050102010706020507" pitchFamily="18" charset="2"/>
              <a:buChar char=""/>
            </a:pPr>
            <a:r>
              <a:rPr lang="en-US" sz="1600" b="1" dirty="0">
                <a:latin typeface="+mj-lt"/>
                <a:ea typeface="Calibri" panose="020F0502020204030204" pitchFamily="34" charset="0"/>
                <a:cs typeface="Arial"/>
              </a:rPr>
              <a:t>15.8% of households were overcrowded </a:t>
            </a:r>
            <a:r>
              <a:rPr lang="en-US" sz="1600" dirty="0">
                <a:latin typeface="+mj-lt"/>
                <a:ea typeface="Calibri" panose="020F0502020204030204" pitchFamily="34" charset="0"/>
                <a:cs typeface="Arial"/>
              </a:rPr>
              <a:t>(had too few bedrooms for their needs).</a:t>
            </a:r>
          </a:p>
          <a:p>
            <a:pPr marL="342900" indent="-342900">
              <a:spcAft>
                <a:spcPts val="800"/>
              </a:spcAft>
              <a:buFont typeface="Symbol" panose="05050102010706020507" pitchFamily="18" charset="2"/>
              <a:buChar char=""/>
            </a:pPr>
            <a:r>
              <a:rPr lang="en-US" sz="1600" dirty="0">
                <a:latin typeface="+mj-lt"/>
                <a:ea typeface="Calibri" panose="020F0502020204030204" pitchFamily="34" charset="0"/>
                <a:cs typeface="Arial"/>
              </a:rPr>
              <a:t>Two thirds of households do not have access to a car or van, one of the lowest levels of car ownership in England and Wales.</a:t>
            </a:r>
          </a:p>
          <a:p>
            <a:pPr marL="342900" indent="-342900">
              <a:spcAft>
                <a:spcPts val="800"/>
              </a:spcAft>
              <a:buFont typeface="Symbol" panose="05050102010706020507" pitchFamily="18" charset="2"/>
              <a:buChar char=""/>
            </a:pPr>
            <a:r>
              <a:rPr lang="en-GB" sz="1600" b="1" dirty="0">
                <a:latin typeface="Raleway"/>
                <a:ea typeface="Calibri" panose="020F0502020204030204" pitchFamily="34" charset="0"/>
                <a:cs typeface="Arial"/>
              </a:rPr>
              <a:t>12.9% of residents had a disability </a:t>
            </a:r>
            <a:r>
              <a:rPr lang="en-GB" sz="1600" dirty="0">
                <a:latin typeface="Raleway"/>
                <a:ea typeface="Calibri" panose="020F0502020204030204" pitchFamily="34" charset="0"/>
                <a:cs typeface="Arial"/>
              </a:rPr>
              <a:t>and 25.7% of households had at least one disabled person living within them.</a:t>
            </a:r>
          </a:p>
          <a:p>
            <a:pPr marL="0" indent="0">
              <a:spcAft>
                <a:spcPts val="800"/>
              </a:spcAft>
              <a:buNone/>
            </a:pPr>
            <a:endParaRPr lang="en-GB" sz="1800" dirty="0">
              <a:latin typeface="Raleway"/>
              <a:ea typeface="Calibri" panose="020F0502020204030204" pitchFamily="34" charset="0"/>
              <a:cs typeface="Arial"/>
            </a:endParaRPr>
          </a:p>
          <a:p>
            <a:pPr marL="342900" lvl="0" indent="-342900">
              <a:spcAft>
                <a:spcPts val="800"/>
              </a:spcAft>
              <a:buFont typeface="Symbol" panose="05050102010706020507" pitchFamily="18" charset="2"/>
              <a:buChar char=""/>
            </a:pPr>
            <a:endParaRPr lang="en-GB" sz="2000" dirty="0">
              <a:solidFill>
                <a:schemeClr val="tx1"/>
              </a:solidFill>
              <a:effectLst/>
              <a:latin typeface="Raleway"/>
              <a:ea typeface="Calibri" panose="020F0502020204030204" pitchFamily="34" charset="0"/>
              <a:cs typeface="Arial"/>
            </a:endParaRPr>
          </a:p>
        </p:txBody>
      </p:sp>
    </p:spTree>
    <p:extLst>
      <p:ext uri="{BB962C8B-B14F-4D97-AF65-F5344CB8AC3E}">
        <p14:creationId xmlns:p14="http://schemas.microsoft.com/office/powerpoint/2010/main" val="3846190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normAutofit fontScale="90000"/>
          </a:bodyPr>
          <a:lstStyle/>
          <a:p>
            <a:r>
              <a:rPr lang="en-GB" sz="4900" dirty="0">
                <a:latin typeface="+mj-lt"/>
              </a:rPr>
              <a:t>Sexual Orientation and Gender Identity</a:t>
            </a:r>
            <a:br>
              <a:rPr lang="en-GB" dirty="0">
                <a:latin typeface="+mj-lt"/>
              </a:rPr>
            </a:br>
            <a:br>
              <a:rPr lang="en-GB" dirty="0">
                <a:latin typeface="+mj-lt"/>
              </a:rPr>
            </a:br>
            <a:endParaRPr lang="en-GB" dirty="0">
              <a:latin typeface="+mj-lt"/>
            </a:endParaRPr>
          </a:p>
        </p:txBody>
      </p:sp>
    </p:spTree>
    <p:extLst>
      <p:ext uri="{BB962C8B-B14F-4D97-AF65-F5344CB8AC3E}">
        <p14:creationId xmlns:p14="http://schemas.microsoft.com/office/powerpoint/2010/main" val="2223059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Sexual Orientation</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684963"/>
            <a:ext cx="4452993" cy="4158370"/>
          </a:xfrm>
        </p:spPr>
        <p:txBody>
          <a:bodyPr>
            <a:normAutofit fontScale="92500" lnSpcReduction="20000"/>
          </a:bodyPr>
          <a:lstStyle/>
          <a:p>
            <a:pPr algn="l" rtl="0" fontAlgn="base">
              <a:lnSpc>
                <a:spcPct val="110000"/>
              </a:lnSpc>
              <a:spcBef>
                <a:spcPts val="600"/>
              </a:spcBef>
              <a:buFont typeface="Arial" panose="020B0604020202020204" pitchFamily="34" charset="0"/>
              <a:buChar char="•"/>
            </a:pPr>
            <a:r>
              <a:rPr lang="en-US" sz="1500" b="0" i="0" dirty="0">
                <a:effectLst/>
                <a:latin typeface="Raleway" pitchFamily="2" charset="0"/>
              </a:rPr>
              <a:t>83.1% of Tower Hamlets residents aged 16+ identified as straight or heterosexual </a:t>
            </a:r>
          </a:p>
          <a:p>
            <a:pPr algn="l" rtl="0" fontAlgn="base">
              <a:lnSpc>
                <a:spcPct val="110000"/>
              </a:lnSpc>
              <a:spcBef>
                <a:spcPts val="600"/>
              </a:spcBef>
              <a:buFont typeface="Arial" panose="020B0604020202020204" pitchFamily="34" charset="0"/>
              <a:buChar char="•"/>
            </a:pPr>
            <a:r>
              <a:rPr lang="en-US" sz="1500" b="0" i="0" dirty="0">
                <a:effectLst/>
                <a:latin typeface="Raleway" pitchFamily="2" charset="0"/>
              </a:rPr>
              <a:t>4.0% of Tower Hamlets residents aged 16+ identified as gay or lesbian </a:t>
            </a:r>
          </a:p>
          <a:p>
            <a:pPr algn="l" rtl="0" fontAlgn="base">
              <a:lnSpc>
                <a:spcPct val="110000"/>
              </a:lnSpc>
              <a:spcBef>
                <a:spcPts val="600"/>
              </a:spcBef>
              <a:buFont typeface="Arial" panose="020B0604020202020204" pitchFamily="34" charset="0"/>
              <a:buChar char="•"/>
            </a:pPr>
            <a:r>
              <a:rPr lang="en-US" sz="1500" b="0" i="0" dirty="0">
                <a:effectLst/>
                <a:latin typeface="Raleway" pitchFamily="2" charset="0"/>
              </a:rPr>
              <a:t>2.5% identified as bisexual  </a:t>
            </a:r>
          </a:p>
          <a:p>
            <a:pPr algn="l" rtl="0" fontAlgn="base">
              <a:lnSpc>
                <a:spcPct val="110000"/>
              </a:lnSpc>
              <a:spcBef>
                <a:spcPts val="600"/>
              </a:spcBef>
              <a:buFont typeface="Arial" panose="020B0604020202020204" pitchFamily="34" charset="0"/>
              <a:buChar char="•"/>
            </a:pPr>
            <a:r>
              <a:rPr lang="en-US" sz="1500" b="0" i="0" dirty="0">
                <a:effectLst/>
                <a:latin typeface="Raleway" pitchFamily="2" charset="0"/>
              </a:rPr>
              <a:t>0.7% identified as having another sexual orientation </a:t>
            </a:r>
          </a:p>
          <a:p>
            <a:pPr algn="l" rtl="0" fontAlgn="base">
              <a:lnSpc>
                <a:spcPct val="110000"/>
              </a:lnSpc>
              <a:spcBef>
                <a:spcPts val="600"/>
              </a:spcBef>
              <a:buFont typeface="Arial" panose="020B0604020202020204" pitchFamily="34" charset="0"/>
              <a:buChar char="•"/>
            </a:pPr>
            <a:r>
              <a:rPr lang="en-US" sz="1500" b="0" i="0" dirty="0">
                <a:effectLst/>
                <a:latin typeface="Raleway" pitchFamily="2" charset="0"/>
              </a:rPr>
              <a:t>Taken together this means that </a:t>
            </a:r>
            <a:r>
              <a:rPr lang="en-US" sz="1500" b="1" i="0" dirty="0">
                <a:effectLst/>
                <a:latin typeface="Raleway" pitchFamily="2" charset="0"/>
              </a:rPr>
              <a:t>7.2% of residents were of Lesbian, Gay, Bisexual or Other </a:t>
            </a:r>
            <a:r>
              <a:rPr lang="en-US" sz="1500" b="0" i="0" dirty="0">
                <a:effectLst/>
                <a:latin typeface="Raleway" pitchFamily="2" charset="0"/>
              </a:rPr>
              <a:t>sexual orientations.  This is significantly higher than the proportions of 4.2% in London and 3.1% in England and Wales.   </a:t>
            </a:r>
          </a:p>
          <a:p>
            <a:pPr algn="l" rtl="0" fontAlgn="base">
              <a:lnSpc>
                <a:spcPct val="110000"/>
              </a:lnSpc>
              <a:spcBef>
                <a:spcPts val="600"/>
              </a:spcBef>
              <a:buFont typeface="Arial" panose="020B0604020202020204" pitchFamily="34" charset="0"/>
              <a:buChar char="•"/>
            </a:pPr>
            <a:r>
              <a:rPr lang="en-US" sz="1500" b="0" i="0" dirty="0">
                <a:effectLst/>
                <a:latin typeface="Raleway" pitchFamily="2" charset="0"/>
              </a:rPr>
              <a:t>9.8% of residents chose not to answer this voluntary census question.  This was a relatively high proportion compared with England and Wales and was slightly higher than London.  </a:t>
            </a:r>
          </a:p>
          <a:p>
            <a:pPr fontAlgn="base">
              <a:lnSpc>
                <a:spcPct val="110000"/>
              </a:lnSpc>
              <a:spcBef>
                <a:spcPts val="600"/>
              </a:spcBef>
            </a:pPr>
            <a:r>
              <a:rPr lang="en-US" sz="1500" b="0" i="0" dirty="0">
                <a:effectLst/>
                <a:latin typeface="Raleway" pitchFamily="2" charset="0"/>
              </a:rPr>
              <a:t>This question was asked for the first time in 2021 so historical comparison data is not available.  </a:t>
            </a:r>
          </a:p>
          <a:p>
            <a:pPr algn="l" rtl="0" fontAlgn="base">
              <a:buFont typeface="Arial" panose="020B0604020202020204" pitchFamily="34" charset="0"/>
              <a:buChar char="•"/>
            </a:pPr>
            <a:endParaRPr lang="en-US" sz="1800" b="0" i="0" dirty="0">
              <a:solidFill>
                <a:srgbClr val="000000"/>
              </a:solidFill>
              <a:effectLst/>
              <a:latin typeface="Raleway" pitchFamily="2" charset="0"/>
            </a:endParaRPr>
          </a:p>
          <a:p>
            <a:endParaRPr lang="en-GB" dirty="0">
              <a:solidFill>
                <a:schemeClr val="tx1"/>
              </a:solidFill>
              <a:latin typeface="+mn-lt"/>
            </a:endParaRPr>
          </a:p>
        </p:txBody>
      </p:sp>
      <p:graphicFrame>
        <p:nvGraphicFramePr>
          <p:cNvPr id="8" name="Table 7">
            <a:extLst>
              <a:ext uri="{FF2B5EF4-FFF2-40B4-BE49-F238E27FC236}">
                <a16:creationId xmlns:a16="http://schemas.microsoft.com/office/drawing/2014/main" id="{F407ABB4-2E29-4936-8EE9-165A6FEE373A}"/>
              </a:ext>
            </a:extLst>
          </p:cNvPr>
          <p:cNvGraphicFramePr>
            <a:graphicFrameLocks noGrp="1"/>
          </p:cNvGraphicFramePr>
          <p:nvPr>
            <p:extLst>
              <p:ext uri="{D42A27DB-BD31-4B8C-83A1-F6EECF244321}">
                <p14:modId xmlns:p14="http://schemas.microsoft.com/office/powerpoint/2010/main" val="3788125920"/>
              </p:ext>
            </p:extLst>
          </p:nvPr>
        </p:nvGraphicFramePr>
        <p:xfrm>
          <a:off x="6191892" y="1438383"/>
          <a:ext cx="5558320" cy="4404949"/>
        </p:xfrm>
        <a:graphic>
          <a:graphicData uri="http://schemas.openxmlformats.org/drawingml/2006/table">
            <a:tbl>
              <a:tblPr firstRow="1">
                <a:tableStyleId>{5C22544A-7EE6-4342-B048-85BDC9FD1C3A}</a:tableStyleId>
              </a:tblPr>
              <a:tblGrid>
                <a:gridCol w="1389580">
                  <a:extLst>
                    <a:ext uri="{9D8B030D-6E8A-4147-A177-3AD203B41FA5}">
                      <a16:colId xmlns:a16="http://schemas.microsoft.com/office/drawing/2014/main" val="3409125847"/>
                    </a:ext>
                  </a:extLst>
                </a:gridCol>
                <a:gridCol w="1305998">
                  <a:extLst>
                    <a:ext uri="{9D8B030D-6E8A-4147-A177-3AD203B41FA5}">
                      <a16:colId xmlns:a16="http://schemas.microsoft.com/office/drawing/2014/main" val="4223458904"/>
                    </a:ext>
                  </a:extLst>
                </a:gridCol>
                <a:gridCol w="1314768">
                  <a:extLst>
                    <a:ext uri="{9D8B030D-6E8A-4147-A177-3AD203B41FA5}">
                      <a16:colId xmlns:a16="http://schemas.microsoft.com/office/drawing/2014/main" val="1198262826"/>
                    </a:ext>
                  </a:extLst>
                </a:gridCol>
                <a:gridCol w="1547974">
                  <a:extLst>
                    <a:ext uri="{9D8B030D-6E8A-4147-A177-3AD203B41FA5}">
                      <a16:colId xmlns:a16="http://schemas.microsoft.com/office/drawing/2014/main" val="2508679917"/>
                    </a:ext>
                  </a:extLst>
                </a:gridCol>
              </a:tblGrid>
              <a:tr h="677657">
                <a:tc>
                  <a:txBody>
                    <a:bodyPr/>
                    <a:lstStyle/>
                    <a:p>
                      <a:pPr algn="l" fontAlgn="b"/>
                      <a:r>
                        <a:rPr lang="en-GB" sz="1400" b="1" u="none" strike="noStrike" dirty="0">
                          <a:solidFill>
                            <a:srgbClr val="003366"/>
                          </a:solidFill>
                          <a:effectLst/>
                        </a:rPr>
                        <a:t>Sexual Orientation </a:t>
                      </a:r>
                      <a:endParaRPr lang="en-GB" sz="1400" b="1" i="0" u="none" strike="noStrike" dirty="0">
                        <a:solidFill>
                          <a:srgbClr val="003366"/>
                        </a:solidFill>
                        <a:effectLst/>
                        <a:latin typeface="Calibri" panose="020F0502020204030204" pitchFamily="34" charset="0"/>
                      </a:endParaRPr>
                    </a:p>
                  </a:txBody>
                  <a:tcPr marL="45720" marR="45720" anchor="b">
                    <a:solidFill>
                      <a:schemeClr val="bg1">
                        <a:lumMod val="85000"/>
                      </a:schemeClr>
                    </a:solidFill>
                  </a:tcPr>
                </a:tc>
                <a:tc>
                  <a:txBody>
                    <a:bodyPr/>
                    <a:lstStyle/>
                    <a:p>
                      <a:pPr algn="ctr" fontAlgn="b"/>
                      <a:r>
                        <a:rPr lang="en-GB" sz="1400" b="1" u="none" strike="noStrike" dirty="0">
                          <a:solidFill>
                            <a:srgbClr val="003366"/>
                          </a:solidFill>
                          <a:effectLst/>
                        </a:rPr>
                        <a:t>Tower Hamlets %</a:t>
                      </a:r>
                      <a:endParaRPr lang="en-GB" sz="1400" b="1" i="0" u="none" strike="noStrike" dirty="0">
                        <a:solidFill>
                          <a:srgbClr val="003366"/>
                        </a:solidFill>
                        <a:effectLst/>
                        <a:latin typeface="Calibri" panose="020F0502020204030204" pitchFamily="34" charset="0"/>
                      </a:endParaRPr>
                    </a:p>
                  </a:txBody>
                  <a:tcPr marL="45720" marR="45720" anchor="b">
                    <a:solidFill>
                      <a:schemeClr val="bg1">
                        <a:lumMod val="85000"/>
                      </a:schemeClr>
                    </a:solidFill>
                  </a:tcPr>
                </a:tc>
                <a:tc>
                  <a:txBody>
                    <a:bodyPr/>
                    <a:lstStyle/>
                    <a:p>
                      <a:pPr algn="ctr" fontAlgn="b"/>
                      <a:r>
                        <a:rPr lang="en-GB" sz="1400" b="1" u="none" strike="noStrike" dirty="0">
                          <a:solidFill>
                            <a:srgbClr val="003366"/>
                          </a:solidFill>
                          <a:effectLst/>
                        </a:rPr>
                        <a:t>England and Wales %</a:t>
                      </a:r>
                      <a:endParaRPr lang="en-GB" sz="1400" b="1" i="0" u="none" strike="noStrike" dirty="0">
                        <a:solidFill>
                          <a:srgbClr val="003366"/>
                        </a:solidFill>
                        <a:effectLst/>
                        <a:latin typeface="Calibri" panose="020F0502020204030204" pitchFamily="34" charset="0"/>
                      </a:endParaRPr>
                    </a:p>
                  </a:txBody>
                  <a:tcPr marL="45720" marR="45720" anchor="b">
                    <a:solidFill>
                      <a:schemeClr val="bg1">
                        <a:lumMod val="85000"/>
                      </a:schemeClr>
                    </a:solidFill>
                  </a:tcPr>
                </a:tc>
                <a:tc>
                  <a:txBody>
                    <a:bodyPr/>
                    <a:lstStyle/>
                    <a:p>
                      <a:pPr algn="ctr" fontAlgn="b"/>
                      <a:r>
                        <a:rPr lang="en-GB" sz="1400" b="1" u="none" strike="noStrike" dirty="0">
                          <a:solidFill>
                            <a:srgbClr val="003366"/>
                          </a:solidFill>
                          <a:effectLst/>
                        </a:rPr>
                        <a:t>London %</a:t>
                      </a:r>
                      <a:endParaRPr lang="en-GB" sz="1400" b="1" i="0" u="none" strike="noStrike" dirty="0">
                        <a:solidFill>
                          <a:srgbClr val="003366"/>
                        </a:solidFill>
                        <a:effectLst/>
                        <a:latin typeface="Calibri" panose="020F0502020204030204" pitchFamily="34" charset="0"/>
                      </a:endParaRPr>
                    </a:p>
                  </a:txBody>
                  <a:tcPr marL="45720" marR="45720" anchor="b">
                    <a:solidFill>
                      <a:schemeClr val="bg1">
                        <a:lumMod val="85000"/>
                      </a:schemeClr>
                    </a:solidFill>
                  </a:tcPr>
                </a:tc>
                <a:extLst>
                  <a:ext uri="{0D108BD9-81ED-4DB2-BD59-A6C34878D82A}">
                    <a16:rowId xmlns:a16="http://schemas.microsoft.com/office/drawing/2014/main" val="3044428812"/>
                  </a:ext>
                </a:extLst>
              </a:tr>
              <a:tr h="942487">
                <a:tc>
                  <a:txBody>
                    <a:bodyPr/>
                    <a:lstStyle/>
                    <a:p>
                      <a:pPr algn="l" fontAlgn="ctr"/>
                      <a:endParaRPr lang="en-GB" sz="1400" u="none" strike="noStrike" dirty="0">
                        <a:solidFill>
                          <a:srgbClr val="003366"/>
                        </a:solidFill>
                        <a:effectLst/>
                      </a:endParaRPr>
                    </a:p>
                    <a:p>
                      <a:pPr algn="l" fontAlgn="ctr"/>
                      <a:r>
                        <a:rPr lang="en-GB" sz="1400" u="none" strike="noStrike" dirty="0">
                          <a:solidFill>
                            <a:srgbClr val="003366"/>
                          </a:solidFill>
                          <a:effectLst/>
                        </a:rPr>
                        <a:t>Straight or Heterosexual </a:t>
                      </a:r>
                      <a:endParaRPr lang="en-GB" sz="1400" b="0" i="0" u="none" strike="noStrike" dirty="0">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a:solidFill>
                          <a:srgbClr val="003366"/>
                        </a:solidFill>
                        <a:effectLst/>
                      </a:endParaRPr>
                    </a:p>
                    <a:p>
                      <a:pPr algn="r" fontAlgn="ctr"/>
                      <a:r>
                        <a:rPr lang="en-GB" sz="1400" u="none" strike="noStrike">
                          <a:solidFill>
                            <a:srgbClr val="003366"/>
                          </a:solidFill>
                          <a:effectLst/>
                        </a:rPr>
                        <a:t>83.1 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a:solidFill>
                          <a:srgbClr val="003366"/>
                        </a:solidFill>
                        <a:effectLst/>
                      </a:endParaRPr>
                    </a:p>
                    <a:p>
                      <a:pPr algn="r" fontAlgn="ctr"/>
                      <a:r>
                        <a:rPr lang="en-GB" sz="1400" u="none" strike="noStrike">
                          <a:solidFill>
                            <a:srgbClr val="003366"/>
                          </a:solidFill>
                          <a:effectLst/>
                        </a:rPr>
                        <a:t>89.4 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a:solidFill>
                          <a:srgbClr val="003366"/>
                        </a:solidFill>
                        <a:effectLst/>
                      </a:endParaRPr>
                    </a:p>
                    <a:p>
                      <a:pPr algn="r" fontAlgn="ctr"/>
                      <a:r>
                        <a:rPr lang="en-GB" sz="1400" u="none" strike="noStrike">
                          <a:solidFill>
                            <a:srgbClr val="003366"/>
                          </a:solidFill>
                          <a:effectLst/>
                        </a:rPr>
                        <a:t>86.2 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extLst>
                  <a:ext uri="{0D108BD9-81ED-4DB2-BD59-A6C34878D82A}">
                    <a16:rowId xmlns:a16="http://schemas.microsoft.com/office/drawing/2014/main" val="858308218"/>
                  </a:ext>
                </a:extLst>
              </a:tr>
              <a:tr h="568609">
                <a:tc>
                  <a:txBody>
                    <a:bodyPr/>
                    <a:lstStyle/>
                    <a:p>
                      <a:pPr algn="l" fontAlgn="ctr"/>
                      <a:endParaRPr lang="en-GB" sz="1400" u="none" strike="noStrike">
                        <a:solidFill>
                          <a:srgbClr val="003366"/>
                        </a:solidFill>
                        <a:effectLst/>
                      </a:endParaRPr>
                    </a:p>
                    <a:p>
                      <a:pPr algn="l" fontAlgn="ctr"/>
                      <a:r>
                        <a:rPr lang="en-GB" sz="1400" u="none" strike="noStrike">
                          <a:solidFill>
                            <a:srgbClr val="003366"/>
                          </a:solidFill>
                          <a:effectLst/>
                        </a:rPr>
                        <a:t>Gay or Lesbian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a:solidFill>
                          <a:srgbClr val="003366"/>
                        </a:solidFill>
                        <a:effectLst/>
                      </a:endParaRPr>
                    </a:p>
                    <a:p>
                      <a:pPr algn="r" fontAlgn="ctr"/>
                      <a:r>
                        <a:rPr lang="en-GB" sz="1400" u="none" strike="noStrike">
                          <a:solidFill>
                            <a:srgbClr val="003366"/>
                          </a:solidFill>
                          <a:effectLst/>
                        </a:rPr>
                        <a:t>4.0 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a:solidFill>
                          <a:srgbClr val="003366"/>
                        </a:solidFill>
                        <a:effectLst/>
                      </a:endParaRPr>
                    </a:p>
                    <a:p>
                      <a:pPr algn="r" fontAlgn="ctr"/>
                      <a:r>
                        <a:rPr lang="en-GB" sz="1400" u="none" strike="noStrike">
                          <a:solidFill>
                            <a:srgbClr val="003366"/>
                          </a:solidFill>
                          <a:effectLst/>
                        </a:rPr>
                        <a:t>1.5 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dirty="0">
                        <a:solidFill>
                          <a:srgbClr val="003366"/>
                        </a:solidFill>
                        <a:effectLst/>
                      </a:endParaRPr>
                    </a:p>
                    <a:p>
                      <a:pPr algn="r" fontAlgn="ctr"/>
                      <a:r>
                        <a:rPr lang="en-GB" sz="1400" u="none" strike="noStrike" dirty="0">
                          <a:solidFill>
                            <a:srgbClr val="003366"/>
                          </a:solidFill>
                          <a:effectLst/>
                        </a:rPr>
                        <a:t>2.2 </a:t>
                      </a:r>
                      <a:endParaRPr lang="en-GB" sz="1400" b="0" i="0" u="none" strike="noStrike" dirty="0">
                        <a:solidFill>
                          <a:srgbClr val="003366"/>
                        </a:solidFill>
                        <a:effectLst/>
                        <a:latin typeface="Arial" panose="020B0604020202020204" pitchFamily="34" charset="0"/>
                      </a:endParaRPr>
                    </a:p>
                  </a:txBody>
                  <a:tcPr marL="45720" marR="45720" anchor="ctr">
                    <a:solidFill>
                      <a:schemeClr val="bg1">
                        <a:lumMod val="85000"/>
                      </a:schemeClr>
                    </a:solidFill>
                  </a:tcPr>
                </a:tc>
                <a:extLst>
                  <a:ext uri="{0D108BD9-81ED-4DB2-BD59-A6C34878D82A}">
                    <a16:rowId xmlns:a16="http://schemas.microsoft.com/office/drawing/2014/main" val="2236547486"/>
                  </a:ext>
                </a:extLst>
              </a:tr>
              <a:tr h="381668">
                <a:tc>
                  <a:txBody>
                    <a:bodyPr/>
                    <a:lstStyle/>
                    <a:p>
                      <a:pPr algn="l" fontAlgn="ctr"/>
                      <a:endParaRPr lang="en-GB" sz="1400" u="none" strike="noStrike" dirty="0">
                        <a:solidFill>
                          <a:srgbClr val="003366"/>
                        </a:solidFill>
                        <a:effectLst/>
                      </a:endParaRPr>
                    </a:p>
                    <a:p>
                      <a:pPr algn="l" fontAlgn="ctr"/>
                      <a:r>
                        <a:rPr lang="en-GB" sz="1400" u="none" strike="noStrike" dirty="0">
                          <a:solidFill>
                            <a:srgbClr val="003366"/>
                          </a:solidFill>
                          <a:effectLst/>
                        </a:rPr>
                        <a:t>Bisexual </a:t>
                      </a:r>
                      <a:endParaRPr lang="en-GB" sz="1400" b="0" i="0" u="none" strike="noStrike" dirty="0">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a:solidFill>
                          <a:srgbClr val="003366"/>
                        </a:solidFill>
                        <a:effectLst/>
                      </a:endParaRPr>
                    </a:p>
                    <a:p>
                      <a:pPr algn="r" fontAlgn="ctr"/>
                      <a:r>
                        <a:rPr lang="en-GB" sz="1400" u="none" strike="noStrike">
                          <a:solidFill>
                            <a:srgbClr val="003366"/>
                          </a:solidFill>
                          <a:effectLst/>
                        </a:rPr>
                        <a:t>2.5 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dirty="0">
                        <a:solidFill>
                          <a:srgbClr val="003366"/>
                        </a:solidFill>
                        <a:effectLst/>
                      </a:endParaRPr>
                    </a:p>
                    <a:p>
                      <a:pPr algn="r" fontAlgn="ctr"/>
                      <a:r>
                        <a:rPr lang="en-GB" sz="1400" u="none" strike="noStrike" dirty="0">
                          <a:solidFill>
                            <a:srgbClr val="003366"/>
                          </a:solidFill>
                          <a:effectLst/>
                        </a:rPr>
                        <a:t>1.3 </a:t>
                      </a:r>
                      <a:endParaRPr lang="en-GB" sz="1400" b="0" i="0" u="none" strike="noStrike" dirty="0">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a:solidFill>
                          <a:srgbClr val="003366"/>
                        </a:solidFill>
                        <a:effectLst/>
                      </a:endParaRPr>
                    </a:p>
                    <a:p>
                      <a:pPr algn="r" fontAlgn="ctr"/>
                      <a:r>
                        <a:rPr lang="en-GB" sz="1400" u="none" strike="noStrike">
                          <a:solidFill>
                            <a:srgbClr val="003366"/>
                          </a:solidFill>
                          <a:effectLst/>
                        </a:rPr>
                        <a:t>1.5 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extLst>
                  <a:ext uri="{0D108BD9-81ED-4DB2-BD59-A6C34878D82A}">
                    <a16:rowId xmlns:a16="http://schemas.microsoft.com/office/drawing/2014/main" val="1952978883"/>
                  </a:ext>
                </a:extLst>
              </a:tr>
              <a:tr h="942487">
                <a:tc>
                  <a:txBody>
                    <a:bodyPr/>
                    <a:lstStyle/>
                    <a:p>
                      <a:pPr algn="l" fontAlgn="ctr"/>
                      <a:endParaRPr lang="en-GB" sz="1400" u="none" strike="noStrike">
                        <a:solidFill>
                          <a:srgbClr val="003366"/>
                        </a:solidFill>
                        <a:effectLst/>
                      </a:endParaRPr>
                    </a:p>
                    <a:p>
                      <a:pPr algn="l" fontAlgn="ctr"/>
                      <a:r>
                        <a:rPr lang="en-GB" sz="1400" u="none" strike="noStrike">
                          <a:solidFill>
                            <a:srgbClr val="003366"/>
                          </a:solidFill>
                          <a:effectLst/>
                        </a:rPr>
                        <a:t>All other sexual orientations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a:solidFill>
                          <a:srgbClr val="003366"/>
                        </a:solidFill>
                        <a:effectLst/>
                      </a:endParaRPr>
                    </a:p>
                    <a:p>
                      <a:pPr algn="r" fontAlgn="ctr"/>
                      <a:r>
                        <a:rPr lang="en-GB" sz="1400" u="none" strike="noStrike">
                          <a:solidFill>
                            <a:srgbClr val="003366"/>
                          </a:solidFill>
                          <a:effectLst/>
                        </a:rPr>
                        <a:t>0.7 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dirty="0">
                        <a:solidFill>
                          <a:srgbClr val="003366"/>
                        </a:solidFill>
                        <a:effectLst/>
                      </a:endParaRPr>
                    </a:p>
                    <a:p>
                      <a:pPr algn="r" fontAlgn="ctr"/>
                      <a:r>
                        <a:rPr lang="en-GB" sz="1400" u="none" strike="noStrike" dirty="0">
                          <a:solidFill>
                            <a:srgbClr val="003366"/>
                          </a:solidFill>
                          <a:effectLst/>
                        </a:rPr>
                        <a:t>0.3 </a:t>
                      </a:r>
                      <a:endParaRPr lang="en-GB" sz="1400" b="0" i="0" u="none" strike="noStrike" dirty="0">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a:solidFill>
                          <a:srgbClr val="003366"/>
                        </a:solidFill>
                        <a:effectLst/>
                      </a:endParaRPr>
                    </a:p>
                    <a:p>
                      <a:pPr algn="r" fontAlgn="ctr"/>
                      <a:r>
                        <a:rPr lang="en-GB" sz="1400" u="none" strike="noStrike">
                          <a:solidFill>
                            <a:srgbClr val="003366"/>
                          </a:solidFill>
                          <a:effectLst/>
                        </a:rPr>
                        <a:t>0.5 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extLst>
                  <a:ext uri="{0D108BD9-81ED-4DB2-BD59-A6C34878D82A}">
                    <a16:rowId xmlns:a16="http://schemas.microsoft.com/office/drawing/2014/main" val="2127254653"/>
                  </a:ext>
                </a:extLst>
              </a:tr>
              <a:tr h="755549">
                <a:tc>
                  <a:txBody>
                    <a:bodyPr/>
                    <a:lstStyle/>
                    <a:p>
                      <a:pPr algn="l" fontAlgn="ctr"/>
                      <a:endParaRPr lang="en-GB" sz="1400" u="none" strike="noStrike">
                        <a:solidFill>
                          <a:srgbClr val="003366"/>
                        </a:solidFill>
                        <a:effectLst/>
                      </a:endParaRPr>
                    </a:p>
                    <a:p>
                      <a:pPr algn="l" fontAlgn="ctr"/>
                      <a:r>
                        <a:rPr lang="en-GB" sz="1400" u="none" strike="noStrike">
                          <a:solidFill>
                            <a:srgbClr val="003366"/>
                          </a:solidFill>
                          <a:effectLst/>
                        </a:rPr>
                        <a:t>Not answered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a:solidFill>
                          <a:srgbClr val="003366"/>
                        </a:solidFill>
                        <a:effectLst/>
                      </a:endParaRPr>
                    </a:p>
                    <a:p>
                      <a:pPr algn="r" fontAlgn="ctr"/>
                      <a:r>
                        <a:rPr lang="en-GB" sz="1400" u="none" strike="noStrike">
                          <a:solidFill>
                            <a:srgbClr val="003366"/>
                          </a:solidFill>
                          <a:effectLst/>
                        </a:rPr>
                        <a:t>9.8 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a:solidFill>
                          <a:srgbClr val="003366"/>
                        </a:solidFill>
                        <a:effectLst/>
                      </a:endParaRPr>
                    </a:p>
                    <a:p>
                      <a:pPr algn="r" fontAlgn="ctr"/>
                      <a:r>
                        <a:rPr lang="en-GB" sz="1400" u="none" strike="noStrike">
                          <a:solidFill>
                            <a:srgbClr val="003366"/>
                          </a:solidFill>
                          <a:effectLst/>
                        </a:rPr>
                        <a:t>7.5 </a:t>
                      </a:r>
                      <a:endParaRPr lang="en-GB" sz="1400" b="0" i="0" u="none" strike="noStrike">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r" fontAlgn="ctr"/>
                      <a:endParaRPr lang="en-GB" sz="1400" u="none" strike="noStrike" dirty="0">
                        <a:solidFill>
                          <a:srgbClr val="003366"/>
                        </a:solidFill>
                        <a:effectLst/>
                      </a:endParaRPr>
                    </a:p>
                    <a:p>
                      <a:pPr algn="r" fontAlgn="ctr"/>
                      <a:r>
                        <a:rPr lang="en-GB" sz="1400" u="none" strike="noStrike" dirty="0">
                          <a:solidFill>
                            <a:srgbClr val="003366"/>
                          </a:solidFill>
                          <a:effectLst/>
                        </a:rPr>
                        <a:t>9.5 </a:t>
                      </a:r>
                      <a:endParaRPr lang="en-GB" sz="1400" b="0" i="0" u="none" strike="noStrike" dirty="0">
                        <a:solidFill>
                          <a:srgbClr val="003366"/>
                        </a:solidFill>
                        <a:effectLst/>
                        <a:latin typeface="Arial" panose="020B0604020202020204" pitchFamily="34" charset="0"/>
                      </a:endParaRPr>
                    </a:p>
                  </a:txBody>
                  <a:tcPr marL="45720" marR="45720" anchor="ctr">
                    <a:solidFill>
                      <a:schemeClr val="bg1">
                        <a:lumMod val="85000"/>
                      </a:schemeClr>
                    </a:solidFill>
                  </a:tcPr>
                </a:tc>
                <a:extLst>
                  <a:ext uri="{0D108BD9-81ED-4DB2-BD59-A6C34878D82A}">
                    <a16:rowId xmlns:a16="http://schemas.microsoft.com/office/drawing/2014/main" val="4125476560"/>
                  </a:ext>
                </a:extLst>
              </a:tr>
            </a:tbl>
          </a:graphicData>
        </a:graphic>
      </p:graphicFrame>
    </p:spTree>
    <p:extLst>
      <p:ext uri="{BB962C8B-B14F-4D97-AF65-F5344CB8AC3E}">
        <p14:creationId xmlns:p14="http://schemas.microsoft.com/office/powerpoint/2010/main" val="3772884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Gender Identity</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7" y="1684962"/>
            <a:ext cx="10709955" cy="4469257"/>
          </a:xfrm>
        </p:spPr>
        <p:txBody>
          <a:bodyPr>
            <a:normAutofit lnSpcReduction="10000"/>
          </a:bodyPr>
          <a:lstStyle/>
          <a:p>
            <a:pPr marL="342900" lvl="0" indent="-342900">
              <a:buFont typeface="Symbol" panose="05050102010706020507" pitchFamily="18" charset="2"/>
              <a:buChar char=""/>
            </a:pPr>
            <a:r>
              <a:rPr lang="en-GB" sz="1800" dirty="0">
                <a:solidFill>
                  <a:schemeClr val="tx1"/>
                </a:solidFill>
                <a:effectLst/>
                <a:latin typeface="Raleway" pitchFamily="2" charset="0"/>
                <a:ea typeface="Calibri" panose="020F0502020204030204" pitchFamily="34" charset="0"/>
                <a:cs typeface="Arial" panose="020B0604020202020204" pitchFamily="34" charset="0"/>
              </a:rPr>
              <a:t>90.7% residents identified their gender identity as being the same as their sex registered at birth.  </a:t>
            </a:r>
          </a:p>
          <a:p>
            <a:pPr marL="342900" lvl="0" indent="-342900">
              <a:buFont typeface="Symbol" panose="05050102010706020507" pitchFamily="18" charset="2"/>
              <a:buChar char=""/>
            </a:pPr>
            <a:r>
              <a:rPr lang="en-GB" sz="1800" dirty="0">
                <a:solidFill>
                  <a:schemeClr val="tx1"/>
                </a:solidFill>
                <a:effectLst/>
                <a:latin typeface="Raleway" pitchFamily="2" charset="0"/>
                <a:ea typeface="Calibri" panose="020F0502020204030204" pitchFamily="34" charset="0"/>
                <a:cs typeface="Arial" panose="020B0604020202020204" pitchFamily="34" charset="0"/>
              </a:rPr>
              <a:t>0.6% of residents aged 16+ had a gender identity different from their sex registered at birth with no specific identity given.</a:t>
            </a:r>
          </a:p>
          <a:p>
            <a:pPr marL="342900" lvl="0" indent="-342900">
              <a:buFont typeface="Symbol" panose="05050102010706020507" pitchFamily="18" charset="2"/>
              <a:buChar char=""/>
            </a:pPr>
            <a:r>
              <a:rPr lang="en-GB" sz="1800" dirty="0">
                <a:solidFill>
                  <a:schemeClr val="tx1"/>
                </a:solidFill>
                <a:effectLst/>
                <a:latin typeface="Raleway" pitchFamily="2" charset="0"/>
                <a:ea typeface="Calibri" panose="020F0502020204030204" pitchFamily="34" charset="0"/>
                <a:cs typeface="Arial" panose="020B0604020202020204" pitchFamily="34" charset="0"/>
              </a:rPr>
              <a:t>0.1% identified as a Trans woman</a:t>
            </a:r>
          </a:p>
          <a:p>
            <a:pPr marL="342900" lvl="0" indent="-342900">
              <a:buFont typeface="Symbol" panose="05050102010706020507" pitchFamily="18" charset="2"/>
              <a:buChar char=""/>
            </a:pPr>
            <a:r>
              <a:rPr lang="en-GB" sz="1800" dirty="0">
                <a:solidFill>
                  <a:schemeClr val="tx1"/>
                </a:solidFill>
                <a:effectLst/>
                <a:latin typeface="Raleway" pitchFamily="2" charset="0"/>
                <a:ea typeface="Calibri" panose="020F0502020204030204" pitchFamily="34" charset="0"/>
                <a:cs typeface="Arial" panose="020B0604020202020204" pitchFamily="34" charset="0"/>
              </a:rPr>
              <a:t>0.1% identified as a Trans man</a:t>
            </a:r>
          </a:p>
          <a:p>
            <a:pPr marL="342900" lvl="0" indent="-342900">
              <a:buFont typeface="Symbol" panose="05050102010706020507" pitchFamily="18" charset="2"/>
              <a:buChar char=""/>
            </a:pPr>
            <a:r>
              <a:rPr lang="en-GB" sz="1800" dirty="0">
                <a:solidFill>
                  <a:schemeClr val="tx1"/>
                </a:solidFill>
                <a:effectLst/>
                <a:latin typeface="Raleway" pitchFamily="2" charset="0"/>
                <a:ea typeface="Calibri" panose="020F0502020204030204" pitchFamily="34" charset="0"/>
                <a:cs typeface="Arial" panose="020B0604020202020204" pitchFamily="34" charset="0"/>
              </a:rPr>
              <a:t>0.1% identified as Non-binary</a:t>
            </a:r>
          </a:p>
          <a:p>
            <a:pPr marL="342900" lvl="0" indent="-342900">
              <a:buFont typeface="Symbol" panose="05050102010706020507" pitchFamily="18" charset="2"/>
              <a:buChar char=""/>
            </a:pPr>
            <a:r>
              <a:rPr lang="en-GB" sz="1800" dirty="0">
                <a:solidFill>
                  <a:schemeClr val="tx1"/>
                </a:solidFill>
                <a:effectLst/>
                <a:latin typeface="Raleway" pitchFamily="2" charset="0"/>
                <a:ea typeface="Calibri" panose="020F0502020204030204" pitchFamily="34" charset="0"/>
                <a:cs typeface="Arial" panose="020B0604020202020204" pitchFamily="34" charset="0"/>
              </a:rPr>
              <a:t>0.06% identified as having another gender identity</a:t>
            </a:r>
          </a:p>
          <a:p>
            <a:pPr marL="342900" lvl="0" indent="-342900">
              <a:buFont typeface="Symbol" panose="05050102010706020507" pitchFamily="18" charset="2"/>
              <a:buChar char=""/>
            </a:pPr>
            <a:r>
              <a:rPr lang="en-GB" sz="1800" b="1" dirty="0">
                <a:solidFill>
                  <a:schemeClr val="tx1"/>
                </a:solidFill>
                <a:effectLst/>
                <a:latin typeface="Raleway" pitchFamily="2" charset="0"/>
                <a:ea typeface="Calibri" panose="020F0502020204030204" pitchFamily="34" charset="0"/>
                <a:cs typeface="Arial" panose="020B0604020202020204" pitchFamily="34" charset="0"/>
              </a:rPr>
              <a:t>Collectively, 1% (2,643) of Tower Hamlets residents had a gender identity that was different to their sex registered at birth</a:t>
            </a:r>
            <a:r>
              <a:rPr lang="en-GB" sz="1800" dirty="0">
                <a:solidFill>
                  <a:schemeClr val="tx1"/>
                </a:solidFill>
                <a:effectLst/>
                <a:latin typeface="Raleway" pitchFamily="2" charset="0"/>
                <a:ea typeface="Calibri" panose="020F0502020204030204" pitchFamily="34" charset="0"/>
                <a:cs typeface="Arial" panose="020B0604020202020204" pitchFamily="34" charset="0"/>
              </a:rPr>
              <a:t>.  This was the same proportion as London but twice the proportion in England and Wales (0.5%)</a:t>
            </a:r>
          </a:p>
          <a:p>
            <a:pPr marL="342900" lvl="0" indent="-342900">
              <a:spcAft>
                <a:spcPts val="800"/>
              </a:spcAft>
              <a:buFont typeface="Symbol" panose="05050102010706020507" pitchFamily="18" charset="2"/>
              <a:buChar char=""/>
            </a:pPr>
            <a:r>
              <a:rPr lang="en-GB" sz="1800" dirty="0">
                <a:solidFill>
                  <a:schemeClr val="tx1"/>
                </a:solidFill>
                <a:effectLst/>
                <a:latin typeface="Raleway" pitchFamily="2" charset="0"/>
                <a:ea typeface="Calibri" panose="020F0502020204030204" pitchFamily="34" charset="0"/>
                <a:cs typeface="Arial" panose="020B0604020202020204" pitchFamily="34" charset="0"/>
              </a:rPr>
              <a:t>8.3% chose not to answer this voluntary question, which was higher than the proportion in England and Wales and in London.  </a:t>
            </a:r>
          </a:p>
          <a:p>
            <a:pPr marL="342900" indent="-342900">
              <a:spcAft>
                <a:spcPts val="800"/>
              </a:spcAft>
              <a:buFont typeface="Symbol" panose="05050102010706020507" pitchFamily="18" charset="2"/>
              <a:buChar char=""/>
            </a:pPr>
            <a:r>
              <a:rPr lang="en-US" sz="1800" b="0" i="0" dirty="0">
                <a:solidFill>
                  <a:schemeClr val="tx1"/>
                </a:solidFill>
                <a:effectLst/>
                <a:latin typeface="Raleway" pitchFamily="2" charset="0"/>
              </a:rPr>
              <a:t>This question was asked for the first time in 2021 so historical comparison data is not available.  </a:t>
            </a:r>
          </a:p>
          <a:p>
            <a:pPr marL="342900" lvl="0" indent="-342900">
              <a:spcAft>
                <a:spcPts val="800"/>
              </a:spcAft>
              <a:buFont typeface="Symbol" panose="05050102010706020507" pitchFamily="18" charset="2"/>
              <a:buChar char=""/>
            </a:pPr>
            <a:endParaRPr lang="en-GB" sz="1800" dirty="0">
              <a:effectLst/>
              <a:latin typeface="Raleway" pitchFamily="2" charset="0"/>
              <a:ea typeface="Calibri" panose="020F0502020204030204" pitchFamily="34" charset="0"/>
              <a:cs typeface="Arial" panose="020B0604020202020204" pitchFamily="34" charset="0"/>
            </a:endParaRPr>
          </a:p>
          <a:p>
            <a:endParaRPr lang="en-GB" dirty="0">
              <a:solidFill>
                <a:schemeClr val="tx1"/>
              </a:solidFill>
              <a:latin typeface="+mn-lt"/>
            </a:endParaRPr>
          </a:p>
        </p:txBody>
      </p:sp>
    </p:spTree>
    <p:extLst>
      <p:ext uri="{BB962C8B-B14F-4D97-AF65-F5344CB8AC3E}">
        <p14:creationId xmlns:p14="http://schemas.microsoft.com/office/powerpoint/2010/main" val="1600364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normAutofit/>
          </a:bodyPr>
          <a:lstStyle/>
          <a:p>
            <a:r>
              <a:rPr lang="en-GB" sz="4900" dirty="0">
                <a:latin typeface="+mj-lt"/>
              </a:rPr>
              <a:t>Labour Force</a:t>
            </a:r>
            <a:br>
              <a:rPr lang="en-GB" dirty="0">
                <a:latin typeface="+mj-lt"/>
              </a:rPr>
            </a:br>
            <a:br>
              <a:rPr lang="en-GB" dirty="0">
                <a:latin typeface="+mj-lt"/>
              </a:rPr>
            </a:br>
            <a:endParaRPr lang="en-GB" dirty="0">
              <a:latin typeface="+mj-lt"/>
            </a:endParaRPr>
          </a:p>
        </p:txBody>
      </p:sp>
    </p:spTree>
    <p:extLst>
      <p:ext uri="{BB962C8B-B14F-4D97-AF65-F5344CB8AC3E}">
        <p14:creationId xmlns:p14="http://schemas.microsoft.com/office/powerpoint/2010/main" val="846696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Labour force - industry</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2"/>
            <a:ext cx="3518043" cy="4550537"/>
          </a:xfrm>
        </p:spPr>
        <p:txBody>
          <a:bodyPr>
            <a:normAutofit/>
          </a:bodyPr>
          <a:lstStyle/>
          <a:p>
            <a:pPr>
              <a:lnSpc>
                <a:spcPct val="107000"/>
              </a:lnSpc>
            </a:pPr>
            <a:r>
              <a:rPr lang="en-GB" sz="1400" b="0" i="0" dirty="0">
                <a:effectLst/>
                <a:latin typeface="+mn-lt"/>
              </a:rPr>
              <a:t>Of the 155,389 jobs held by Tower Hamlets residents, the largest sector was professional, scientific and technical studies (13.6%) followed by financial and insurance activities (11.8%).  These were respectively the 12</a:t>
            </a:r>
            <a:r>
              <a:rPr lang="en-GB" sz="1400" b="0" i="0" baseline="30000" dirty="0">
                <a:effectLst/>
                <a:latin typeface="+mn-lt"/>
              </a:rPr>
              <a:t>th</a:t>
            </a:r>
            <a:r>
              <a:rPr lang="en-GB" sz="1400" b="0" i="0" dirty="0">
                <a:effectLst/>
                <a:latin typeface="+mn-lt"/>
              </a:rPr>
              <a:t> and 5</a:t>
            </a:r>
            <a:r>
              <a:rPr lang="en-GB" sz="1400" b="0" i="0" baseline="30000" dirty="0">
                <a:effectLst/>
                <a:latin typeface="+mn-lt"/>
              </a:rPr>
              <a:t>th</a:t>
            </a:r>
            <a:r>
              <a:rPr lang="en-GB" sz="1400" b="0" i="0" dirty="0">
                <a:effectLst/>
                <a:latin typeface="+mn-lt"/>
              </a:rPr>
              <a:t> highest proportions of residents employed in those industries in England and Wales.  </a:t>
            </a:r>
          </a:p>
          <a:p>
            <a:pPr>
              <a:lnSpc>
                <a:spcPct val="107000"/>
              </a:lnSpc>
            </a:pPr>
            <a:r>
              <a:rPr lang="en-GB" sz="1400" b="0" i="0" dirty="0">
                <a:effectLst/>
                <a:latin typeface="+mn-lt"/>
              </a:rPr>
              <a:t>At 2.2% the proportion of residents employed in manufacturing was the 4</a:t>
            </a:r>
            <a:r>
              <a:rPr lang="en-GB" sz="1400" b="0" i="0" baseline="30000" dirty="0">
                <a:effectLst/>
                <a:latin typeface="+mn-lt"/>
              </a:rPr>
              <a:t>th</a:t>
            </a:r>
            <a:r>
              <a:rPr lang="en-GB" sz="1400" b="0" i="0" dirty="0">
                <a:effectLst/>
                <a:latin typeface="+mn-lt"/>
              </a:rPr>
              <a:t> lowest in England and Wales. </a:t>
            </a:r>
            <a:endParaRPr lang="en-GB" sz="14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pic>
        <p:nvPicPr>
          <p:cNvPr id="1026" name="Picture 2" descr="Chart showing proportion of resident jobs by industry for Tower hamlets residents">
            <a:extLst>
              <a:ext uri="{FF2B5EF4-FFF2-40B4-BE49-F238E27FC236}">
                <a16:creationId xmlns:a16="http://schemas.microsoft.com/office/drawing/2014/main" id="{2F1E2293-D069-47E1-9316-E16E6254D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763" y="1369576"/>
            <a:ext cx="7048072" cy="430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822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Labour force – socio economic classification</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9" y="1603682"/>
            <a:ext cx="4586556" cy="3556147"/>
          </a:xfrm>
        </p:spPr>
        <p:txBody>
          <a:bodyPr>
            <a:normAutofit fontScale="70000" lnSpcReduction="20000"/>
          </a:bodyPr>
          <a:lstStyle/>
          <a:p>
            <a:pPr>
              <a:lnSpc>
                <a:spcPct val="120000"/>
              </a:lnSpc>
              <a:spcBef>
                <a:spcPts val="600"/>
              </a:spcBef>
            </a:pPr>
            <a:r>
              <a:rPr lang="en-US" sz="1800" b="0" i="0" dirty="0">
                <a:effectLst/>
                <a:latin typeface="Raleway" pitchFamily="2" charset="0"/>
              </a:rPr>
              <a:t>The Census identifies a socio-economic classification for each adult resident based on the level of occupation that they work or worked in.  Socio-economic classification includes those who are retired and is based on the occupation that they held when they were in work.   </a:t>
            </a:r>
          </a:p>
          <a:p>
            <a:pPr>
              <a:lnSpc>
                <a:spcPct val="120000"/>
              </a:lnSpc>
              <a:spcBef>
                <a:spcPts val="600"/>
              </a:spcBef>
            </a:pPr>
            <a:r>
              <a:rPr lang="en-US" sz="1800" b="0" i="0" dirty="0">
                <a:effectLst/>
                <a:latin typeface="Raleway" pitchFamily="2" charset="0"/>
              </a:rPr>
              <a:t>At 20.9% Tower Hamlets had a higher proportion of adult residents classified as being or having been in higher managerial, administrative and professional occupations than either London (17.6%) or England and Wales (13.1%). </a:t>
            </a:r>
          </a:p>
          <a:p>
            <a:pPr>
              <a:lnSpc>
                <a:spcPct val="120000"/>
              </a:lnSpc>
              <a:spcBef>
                <a:spcPts val="600"/>
              </a:spcBef>
            </a:pPr>
            <a:r>
              <a:rPr lang="en-US" sz="1800" b="0" i="0" dirty="0">
                <a:effectLst/>
                <a:latin typeface="Raleway" pitchFamily="2" charset="0"/>
              </a:rPr>
              <a:t>Tower Hamlets also had a higher proportion of adult residents classified as never worked and long term unemployed (13.7% in Tower Hamlets compared with 10.3% in London and 8.5% in England and Wales).   </a:t>
            </a:r>
            <a:r>
              <a:rPr lang="en-US" sz="1800" b="0" i="0" dirty="0">
                <a:solidFill>
                  <a:srgbClr val="000000"/>
                </a:solidFill>
                <a:effectLst/>
                <a:latin typeface="Raleway" pitchFamily="2" charset="0"/>
              </a:rPr>
              <a:t> </a:t>
            </a:r>
          </a:p>
          <a:p>
            <a:pPr marL="0" lvl="0" indent="0">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pic>
        <p:nvPicPr>
          <p:cNvPr id="2050" name="Picture 2" descr="Chart showing socio economic classification of Tower Hamlets residents based on their occupation">
            <a:extLst>
              <a:ext uri="{FF2B5EF4-FFF2-40B4-BE49-F238E27FC236}">
                <a16:creationId xmlns:a16="http://schemas.microsoft.com/office/drawing/2014/main" id="{EF2C8588-B4F5-4CF8-BF00-D9DD3A6CC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593" y="1390649"/>
            <a:ext cx="6318605" cy="456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29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Labour force – occupation</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9" y="1603682"/>
            <a:ext cx="4946152" cy="4550537"/>
          </a:xfrm>
        </p:spPr>
        <p:txBody>
          <a:bodyPr>
            <a:normAutofit/>
          </a:bodyPr>
          <a:lstStyle/>
          <a:p>
            <a:pPr fontAlgn="base"/>
            <a:r>
              <a:rPr lang="en-US" sz="1400" b="0" i="0" dirty="0">
                <a:effectLst/>
                <a:latin typeface="+mj-lt"/>
              </a:rPr>
              <a:t>Tower Hamlets had a particularly large proportion of adult residents working in professional occupations (31.5%) and associate professional occupations (17.9%) when compared to London and England and Wales.  62.7% of all residents in employment were in managerial, professional or associate professional occupations.    </a:t>
            </a:r>
          </a:p>
          <a:p>
            <a:pPr fontAlgn="base"/>
            <a:r>
              <a:rPr lang="en-US" sz="1400" b="0" i="0" dirty="0">
                <a:effectLst/>
                <a:latin typeface="+mj-lt"/>
              </a:rPr>
              <a:t>The borough had smaller than average numbers of residents working in administrative and secretarial occupations (7.2%), skilled trades (4.8%), caring, leisure and other service occupations (6.0%), process, plant and machine occupations (4.5%) and elementary occupations  (8.1%).   </a:t>
            </a:r>
          </a:p>
          <a:p>
            <a:pPr fontAlgn="base"/>
            <a:r>
              <a:rPr lang="en-US" sz="1400" b="0" i="0" dirty="0">
                <a:effectLst/>
                <a:latin typeface="+mj-lt"/>
              </a:rPr>
              <a:t>Between 2011 and 2021 the proportion of residents in professional occupations grew from 25.7% to 31.5%.  By contrast the proportion of residents in elementary occupations reduced from 9.5% to 8.1%, the proportion in skilled trades reduced from 6.0% to 4.8% and the proportion in administrative and secretarial occupations reduced from 9.9% to 7.2%. </a:t>
            </a:r>
          </a:p>
          <a:p>
            <a:pPr marL="0" lvl="0" indent="0">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pic>
        <p:nvPicPr>
          <p:cNvPr id="3074" name="Picture 2" descr="Chart showing occupation type of Tower Hamlets residents ">
            <a:extLst>
              <a:ext uri="{FF2B5EF4-FFF2-40B4-BE49-F238E27FC236}">
                <a16:creationId xmlns:a16="http://schemas.microsoft.com/office/drawing/2014/main" id="{5F86656A-2A29-4208-A32E-A106C4CB5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19225"/>
            <a:ext cx="5719280" cy="446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77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Labour force – economic activity</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603682"/>
            <a:ext cx="10761325" cy="4550537"/>
          </a:xfrm>
        </p:spPr>
        <p:txBody>
          <a:bodyPr>
            <a:normAutofit fontScale="85000" lnSpcReduction="10000"/>
          </a:bodyPr>
          <a:lstStyle/>
          <a:p>
            <a:pPr algn="l" rtl="0" fontAlgn="base">
              <a:lnSpc>
                <a:spcPct val="120000"/>
              </a:lnSpc>
              <a:spcBef>
                <a:spcPts val="600"/>
              </a:spcBef>
            </a:pPr>
            <a:r>
              <a:rPr lang="en-US" sz="1800" b="0" i="0" dirty="0">
                <a:effectLst/>
                <a:latin typeface="Raleway" pitchFamily="2" charset="0"/>
              </a:rPr>
              <a:t>Just under two thirds (63.4%) of adults (aged 16+) identified themselves as economically active with 58.7% of adults being in employment.  This was above the proportion in England and Wales (55.7%) but below the proportion in London (59.4%).   </a:t>
            </a:r>
            <a:endParaRPr lang="en-US" sz="1050" b="0" i="0" dirty="0">
              <a:effectLst/>
              <a:latin typeface="Segoe UI" panose="020B0502040204020203" pitchFamily="34" charset="0"/>
            </a:endParaRPr>
          </a:p>
          <a:p>
            <a:pPr algn="l" rtl="0" fontAlgn="base">
              <a:lnSpc>
                <a:spcPct val="120000"/>
              </a:lnSpc>
              <a:spcBef>
                <a:spcPts val="600"/>
              </a:spcBef>
            </a:pPr>
            <a:r>
              <a:rPr lang="en-US" sz="1800" b="0" i="0" dirty="0">
                <a:effectLst/>
                <a:latin typeface="Raleway" pitchFamily="2" charset="0"/>
              </a:rPr>
              <a:t>The proportion of adults who were unemployed (excluding full time students) was 4.7% or 11,891 residents. </a:t>
            </a:r>
            <a:endParaRPr lang="en-US" sz="1050" b="0" i="0" dirty="0">
              <a:effectLst/>
              <a:latin typeface="Segoe UI" panose="020B0502040204020203" pitchFamily="34" charset="0"/>
            </a:endParaRPr>
          </a:p>
          <a:p>
            <a:pPr algn="l" rtl="0" fontAlgn="base">
              <a:lnSpc>
                <a:spcPct val="120000"/>
              </a:lnSpc>
              <a:spcBef>
                <a:spcPts val="600"/>
              </a:spcBef>
            </a:pPr>
            <a:r>
              <a:rPr lang="en-US" sz="1800" b="0" i="0" dirty="0">
                <a:effectLst/>
                <a:latin typeface="Raleway" pitchFamily="2" charset="0"/>
              </a:rPr>
              <a:t>The total number of students, including students who were economically active, and students who were economically inactive, was 37,547. </a:t>
            </a:r>
            <a:endParaRPr lang="en-US" sz="1050" b="0" i="0" dirty="0">
              <a:effectLst/>
              <a:latin typeface="Segoe UI" panose="020B0502040204020203" pitchFamily="34" charset="0"/>
            </a:endParaRPr>
          </a:p>
          <a:p>
            <a:pPr algn="l" rtl="0" fontAlgn="base">
              <a:lnSpc>
                <a:spcPct val="120000"/>
              </a:lnSpc>
              <a:spcBef>
                <a:spcPts val="600"/>
              </a:spcBef>
            </a:pPr>
            <a:r>
              <a:rPr lang="en-US" sz="1800" b="0" i="0" dirty="0">
                <a:effectLst/>
                <a:latin typeface="Raleway" pitchFamily="2" charset="0"/>
              </a:rPr>
              <a:t>Unsurprisingly given Tower Hamlets demographic profile, a much smaller proportion of adults were retired (5.8%) than London (12.9%) or England and Wales (21.6%).   </a:t>
            </a:r>
            <a:endParaRPr lang="en-US" sz="1050" b="0" i="0" dirty="0">
              <a:effectLst/>
              <a:latin typeface="Segoe UI" panose="020B0502040204020203" pitchFamily="34" charset="0"/>
            </a:endParaRPr>
          </a:p>
          <a:p>
            <a:pPr algn="l" rtl="0" fontAlgn="base">
              <a:lnSpc>
                <a:spcPct val="120000"/>
              </a:lnSpc>
              <a:spcBef>
                <a:spcPts val="600"/>
              </a:spcBef>
            </a:pPr>
            <a:r>
              <a:rPr lang="en-US" sz="1800" b="0" i="0" dirty="0">
                <a:effectLst/>
                <a:latin typeface="Raleway" pitchFamily="2" charset="0"/>
              </a:rPr>
              <a:t>There were 21,324 residents who were looking after the home, which was 8.4% of adult residents.  This was higher than both London (6.0%) and England and Wales (4.8%).  </a:t>
            </a:r>
          </a:p>
          <a:p>
            <a:pPr algn="l" rtl="0" fontAlgn="base">
              <a:lnSpc>
                <a:spcPct val="120000"/>
              </a:lnSpc>
              <a:spcBef>
                <a:spcPts val="600"/>
              </a:spcBef>
            </a:pPr>
            <a:r>
              <a:rPr lang="en-US" sz="1800" b="0" i="0" dirty="0">
                <a:effectLst/>
                <a:latin typeface="Raleway" pitchFamily="2" charset="0"/>
              </a:rPr>
              <a:t>The census found that 10,159 residents were economically inactive due to being long term sick or disabled.  </a:t>
            </a:r>
            <a:endParaRPr lang="en-US" sz="1050" b="0" i="0" dirty="0">
              <a:effectLst/>
              <a:latin typeface="Segoe UI" panose="020B0502040204020203" pitchFamily="34" charset="0"/>
            </a:endParaRPr>
          </a:p>
          <a:p>
            <a:pPr algn="l" rtl="0" fontAlgn="base">
              <a:lnSpc>
                <a:spcPct val="120000"/>
              </a:lnSpc>
              <a:spcBef>
                <a:spcPts val="600"/>
              </a:spcBef>
            </a:pPr>
            <a:r>
              <a:rPr lang="en-US" sz="1800" b="0" i="0" dirty="0">
                <a:effectLst/>
                <a:latin typeface="Raleway" pitchFamily="2" charset="0"/>
              </a:rPr>
              <a:t>Almost 100,000 residents (97,491) aged 16 and over were not in work at the time of the census.  Of these, 18% had worked in the previous 12 months, 34.6% had not worked in the last 12 months and 47.4% (46,215) had never worked.  This was the 2</a:t>
            </a:r>
            <a:r>
              <a:rPr lang="en-US" sz="1800" b="0" i="0" baseline="30000" dirty="0">
                <a:effectLst/>
                <a:latin typeface="Raleway" pitchFamily="2" charset="0"/>
              </a:rPr>
              <a:t>nd</a:t>
            </a:r>
            <a:r>
              <a:rPr lang="en-US" sz="1800" b="0" i="0" dirty="0">
                <a:effectLst/>
                <a:latin typeface="Raleway" pitchFamily="2" charset="0"/>
              </a:rPr>
              <a:t> highest proportion of workless people that had never worked in England and Wales behind </a:t>
            </a:r>
            <a:r>
              <a:rPr lang="en-US" sz="1800" b="0" i="0" dirty="0" err="1">
                <a:effectLst/>
                <a:latin typeface="Raleway" pitchFamily="2" charset="0"/>
              </a:rPr>
              <a:t>Newham</a:t>
            </a:r>
            <a:r>
              <a:rPr lang="en-US" sz="1800" b="0" i="0" dirty="0">
                <a:effectLst/>
                <a:latin typeface="Raleway" pitchFamily="2" charset="0"/>
              </a:rPr>
              <a:t>.  This indicates that Tower Hamlets has significant entrenched worklessness.   </a:t>
            </a:r>
            <a:endParaRPr lang="en-US" sz="1050" b="0" i="0" dirty="0">
              <a:effectLst/>
              <a:latin typeface="Segoe UI" panose="020B0502040204020203" pitchFamily="34" charset="0"/>
            </a:endParaRPr>
          </a:p>
          <a:p>
            <a:pPr marL="0" lvl="0" indent="0">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spTree>
    <p:extLst>
      <p:ext uri="{BB962C8B-B14F-4D97-AF65-F5344CB8AC3E}">
        <p14:creationId xmlns:p14="http://schemas.microsoft.com/office/powerpoint/2010/main" val="22960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Labour force – travel to work</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356192"/>
            <a:ext cx="5442859" cy="4798027"/>
          </a:xfrm>
        </p:spPr>
        <p:txBody>
          <a:bodyPr>
            <a:normAutofit/>
          </a:bodyPr>
          <a:lstStyle/>
          <a:p>
            <a:pPr algn="l" rtl="0" fontAlgn="base">
              <a:lnSpc>
                <a:spcPct val="100000"/>
              </a:lnSpc>
              <a:spcBef>
                <a:spcPts val="600"/>
              </a:spcBef>
            </a:pPr>
            <a:r>
              <a:rPr lang="en-GB" sz="1400" b="0" i="0" dirty="0">
                <a:effectLst/>
                <a:latin typeface="+mn-lt"/>
              </a:rPr>
              <a:t>At the time of the census, 50.3% of all Tower Hamlets residents in employment were working mainly from home.  This was well above the proportion in London (42.1%) and England and Wales (31.2%) and was the 12</a:t>
            </a:r>
            <a:r>
              <a:rPr lang="en-GB" sz="1400" b="0" i="0" baseline="30000" dirty="0">
                <a:effectLst/>
                <a:latin typeface="+mn-lt"/>
              </a:rPr>
              <a:t>th</a:t>
            </a:r>
            <a:r>
              <a:rPr lang="en-GB" sz="1400" b="0" i="0" dirty="0">
                <a:effectLst/>
                <a:latin typeface="+mn-lt"/>
              </a:rPr>
              <a:t> highest proportion among local authority areas in England and Wales.  </a:t>
            </a:r>
          </a:p>
          <a:p>
            <a:pPr algn="l" rtl="0" fontAlgn="base">
              <a:lnSpc>
                <a:spcPct val="100000"/>
              </a:lnSpc>
              <a:spcBef>
                <a:spcPts val="600"/>
              </a:spcBef>
            </a:pPr>
            <a:r>
              <a:rPr lang="en-US" sz="1400" b="0" i="0" dirty="0">
                <a:effectLst/>
                <a:latin typeface="+mn-lt"/>
              </a:rPr>
              <a:t>The most common method of travel to work for those that did not mainly work from home was underground/light rail/tram with 13.8% using this method.   </a:t>
            </a:r>
          </a:p>
          <a:p>
            <a:pPr algn="l" rtl="0" fontAlgn="base">
              <a:lnSpc>
                <a:spcPct val="100000"/>
              </a:lnSpc>
              <a:spcBef>
                <a:spcPts val="600"/>
              </a:spcBef>
            </a:pPr>
            <a:r>
              <a:rPr lang="en-US" sz="1400" b="0" i="0" dirty="0">
                <a:effectLst/>
                <a:latin typeface="+mn-lt"/>
              </a:rPr>
              <a:t>The impact of the pandemic and the move to working from home can be clearly seen in the number of people travelling to work by underground/light rail/tram.  In 2011, 47,191 (39%) travelled to work by this method which more than halved in 2021 to 21,452.  Most other methods of travel also fell as a result of the huge rise in working mainly from home (from 3.7% in 2011 to 50.3% in 2021).</a:t>
            </a:r>
          </a:p>
          <a:p>
            <a:pPr algn="l" rtl="0" fontAlgn="base">
              <a:lnSpc>
                <a:spcPct val="100000"/>
              </a:lnSpc>
              <a:spcBef>
                <a:spcPts val="600"/>
              </a:spcBef>
            </a:pPr>
            <a:r>
              <a:rPr lang="en-US" sz="1400" b="0" i="0" dirty="0">
                <a:effectLst/>
                <a:latin typeface="+mn-lt"/>
              </a:rPr>
              <a:t>The number of people travelling to work by car increased slightly between 2011 and 2021 from 13,517 to 14,106 but this represented a smaller proportion of residents in employment.  </a:t>
            </a:r>
          </a:p>
          <a:p>
            <a:pPr marL="0" lvl="0" indent="0">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8" name="Table 7">
            <a:extLst>
              <a:ext uri="{FF2B5EF4-FFF2-40B4-BE49-F238E27FC236}">
                <a16:creationId xmlns:a16="http://schemas.microsoft.com/office/drawing/2014/main" id="{1221CE89-5F7F-4BFB-939B-0EBF6834A3D9}"/>
              </a:ext>
            </a:extLst>
          </p:cNvPr>
          <p:cNvGraphicFramePr>
            <a:graphicFrameLocks noGrp="1"/>
          </p:cNvGraphicFramePr>
          <p:nvPr>
            <p:extLst>
              <p:ext uri="{D42A27DB-BD31-4B8C-83A1-F6EECF244321}">
                <p14:modId xmlns:p14="http://schemas.microsoft.com/office/powerpoint/2010/main" val="126559159"/>
              </p:ext>
            </p:extLst>
          </p:nvPr>
        </p:nvGraphicFramePr>
        <p:xfrm>
          <a:off x="6843860" y="1356192"/>
          <a:ext cx="3849796" cy="4519742"/>
        </p:xfrm>
        <a:graphic>
          <a:graphicData uri="http://schemas.openxmlformats.org/drawingml/2006/table">
            <a:tbl>
              <a:tblPr firstRow="1">
                <a:tableStyleId>{5C22544A-7EE6-4342-B048-85BDC9FD1C3A}</a:tableStyleId>
              </a:tblPr>
              <a:tblGrid>
                <a:gridCol w="3165388">
                  <a:extLst>
                    <a:ext uri="{9D8B030D-6E8A-4147-A177-3AD203B41FA5}">
                      <a16:colId xmlns:a16="http://schemas.microsoft.com/office/drawing/2014/main" val="2968567196"/>
                    </a:ext>
                  </a:extLst>
                </a:gridCol>
                <a:gridCol w="684408">
                  <a:extLst>
                    <a:ext uri="{9D8B030D-6E8A-4147-A177-3AD203B41FA5}">
                      <a16:colId xmlns:a16="http://schemas.microsoft.com/office/drawing/2014/main" val="1002103928"/>
                    </a:ext>
                  </a:extLst>
                </a:gridCol>
              </a:tblGrid>
              <a:tr h="369322">
                <a:tc>
                  <a:txBody>
                    <a:bodyPr/>
                    <a:lstStyle/>
                    <a:p>
                      <a:pPr algn="l" fontAlgn="ctr"/>
                      <a:endParaRPr lang="en-US" sz="1200" b="1" u="none" strike="noStrike" dirty="0">
                        <a:solidFill>
                          <a:srgbClr val="003366"/>
                        </a:solidFill>
                        <a:effectLst/>
                      </a:endParaRPr>
                    </a:p>
                    <a:p>
                      <a:pPr algn="l" fontAlgn="ctr"/>
                      <a:r>
                        <a:rPr lang="en-US" sz="1200" b="1" u="none" strike="noStrike" dirty="0">
                          <a:solidFill>
                            <a:srgbClr val="003366"/>
                          </a:solidFill>
                          <a:effectLst/>
                        </a:rPr>
                        <a:t>Method of Travel to Work </a:t>
                      </a:r>
                      <a:endParaRPr lang="en-US" sz="1200" b="1"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l" fontAlgn="ctr"/>
                      <a:endParaRPr lang="en-GB" sz="1200" b="1" u="none" strike="noStrike" dirty="0">
                        <a:solidFill>
                          <a:srgbClr val="003366"/>
                        </a:solidFill>
                        <a:effectLst/>
                      </a:endParaRPr>
                    </a:p>
                    <a:p>
                      <a:pPr algn="l"/>
                      <a:r>
                        <a:rPr lang="en-GB" sz="1200" b="1" u="none" strike="noStrike" dirty="0">
                          <a:solidFill>
                            <a:srgbClr val="003366"/>
                          </a:solidFill>
                          <a:effectLst/>
                        </a:rPr>
                        <a:t>%  </a:t>
                      </a:r>
                      <a:endParaRPr lang="en-GB" sz="1200" b="1"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1984366510"/>
                  </a:ext>
                </a:extLst>
              </a:tr>
              <a:tr h="369322">
                <a:tc>
                  <a:txBody>
                    <a:bodyPr/>
                    <a:lstStyle/>
                    <a:p>
                      <a:pPr algn="l" fontAlgn="ctr"/>
                      <a:r>
                        <a:rPr lang="en-US" sz="1200" u="none" strike="noStrike" dirty="0">
                          <a:solidFill>
                            <a:srgbClr val="003366"/>
                          </a:solidFill>
                          <a:effectLst/>
                        </a:rPr>
                        <a:t>Work mainly at or from home </a:t>
                      </a:r>
                      <a:endParaRPr lang="en-US"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rPr>
                        <a:t>50.3%  </a:t>
                      </a:r>
                      <a:endParaRPr lang="en-GB" sz="1200"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4118155887"/>
                  </a:ext>
                </a:extLst>
              </a:tr>
              <a:tr h="369322">
                <a:tc>
                  <a:txBody>
                    <a:bodyPr/>
                    <a:lstStyle/>
                    <a:p>
                      <a:pPr algn="l" fontAlgn="ctr"/>
                      <a:r>
                        <a:rPr lang="en-US" sz="1200" u="none" strike="noStrike" dirty="0">
                          <a:solidFill>
                            <a:srgbClr val="003366"/>
                          </a:solidFill>
                          <a:effectLst/>
                        </a:rPr>
                        <a:t>Underground, metro, light rail, tram </a:t>
                      </a:r>
                      <a:endParaRPr lang="en-US"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rPr>
                        <a:t>13.8%  </a:t>
                      </a:r>
                      <a:endParaRPr lang="en-GB" sz="1200"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2537109739"/>
                  </a:ext>
                </a:extLst>
              </a:tr>
              <a:tr h="369322">
                <a:tc>
                  <a:txBody>
                    <a:bodyPr/>
                    <a:lstStyle/>
                    <a:p>
                      <a:pPr algn="l" fontAlgn="ctr"/>
                      <a:r>
                        <a:rPr lang="en-GB" sz="1200" u="none" strike="noStrike" dirty="0">
                          <a:solidFill>
                            <a:srgbClr val="003366"/>
                          </a:solidFill>
                          <a:effectLst/>
                        </a:rPr>
                        <a:t>Train </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rPr>
                        <a:t>4.6%  </a:t>
                      </a:r>
                      <a:endParaRPr lang="en-GB" sz="1200"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3087645938"/>
                  </a:ext>
                </a:extLst>
              </a:tr>
              <a:tr h="369322">
                <a:tc>
                  <a:txBody>
                    <a:bodyPr/>
                    <a:lstStyle/>
                    <a:p>
                      <a:pPr algn="l" fontAlgn="ctr"/>
                      <a:r>
                        <a:rPr lang="en-GB" sz="1200" u="none" strike="noStrike" dirty="0">
                          <a:solidFill>
                            <a:srgbClr val="003366"/>
                          </a:solidFill>
                          <a:effectLst/>
                        </a:rPr>
                        <a:t>Bus, minibus or coach </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rPr>
                        <a:t>5.8%  </a:t>
                      </a:r>
                      <a:endParaRPr lang="en-GB" sz="1200"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1393888149"/>
                  </a:ext>
                </a:extLst>
              </a:tr>
              <a:tr h="369322">
                <a:tc>
                  <a:txBody>
                    <a:bodyPr/>
                    <a:lstStyle/>
                    <a:p>
                      <a:pPr algn="l" fontAlgn="ctr"/>
                      <a:r>
                        <a:rPr lang="en-GB" sz="1200" u="none" strike="noStrike" dirty="0">
                          <a:solidFill>
                            <a:srgbClr val="003366"/>
                          </a:solidFill>
                          <a:effectLst/>
                        </a:rPr>
                        <a:t>Taxi </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rPr>
                        <a:t>0.6%  </a:t>
                      </a:r>
                      <a:endParaRPr lang="en-GB" sz="1200"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2834972825"/>
                  </a:ext>
                </a:extLst>
              </a:tr>
              <a:tr h="369322">
                <a:tc>
                  <a:txBody>
                    <a:bodyPr/>
                    <a:lstStyle/>
                    <a:p>
                      <a:pPr algn="l" fontAlgn="ctr"/>
                      <a:r>
                        <a:rPr lang="en-GB" sz="1200" u="none" strike="noStrike" dirty="0">
                          <a:solidFill>
                            <a:srgbClr val="003366"/>
                          </a:solidFill>
                          <a:effectLst/>
                        </a:rPr>
                        <a:t>Motorcycle, scooter or moped </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rPr>
                        <a:t>0.5%  </a:t>
                      </a:r>
                      <a:endParaRPr lang="en-GB" sz="1200"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1036841385"/>
                  </a:ext>
                </a:extLst>
              </a:tr>
              <a:tr h="369322">
                <a:tc>
                  <a:txBody>
                    <a:bodyPr/>
                    <a:lstStyle/>
                    <a:p>
                      <a:pPr algn="l" fontAlgn="ctr"/>
                      <a:r>
                        <a:rPr lang="en-US" sz="1200" u="none" strike="noStrike" dirty="0">
                          <a:solidFill>
                            <a:srgbClr val="003366"/>
                          </a:solidFill>
                          <a:effectLst/>
                        </a:rPr>
                        <a:t>Driving a car or van </a:t>
                      </a:r>
                      <a:endParaRPr lang="en-US"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rPr>
                        <a:t>9.1%  </a:t>
                      </a:r>
                      <a:endParaRPr lang="en-GB" sz="1200"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1015250828"/>
                  </a:ext>
                </a:extLst>
              </a:tr>
              <a:tr h="369322">
                <a:tc>
                  <a:txBody>
                    <a:bodyPr/>
                    <a:lstStyle/>
                    <a:p>
                      <a:pPr algn="l" fontAlgn="ctr"/>
                      <a:r>
                        <a:rPr lang="en-US" sz="1200" u="none" strike="noStrike" dirty="0">
                          <a:solidFill>
                            <a:srgbClr val="003366"/>
                          </a:solidFill>
                          <a:effectLst/>
                        </a:rPr>
                        <a:t>Passenger in a car or van </a:t>
                      </a:r>
                      <a:endParaRPr lang="en-US"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rPr>
                        <a:t>0.6%  </a:t>
                      </a:r>
                      <a:endParaRPr lang="en-GB" sz="1200"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2681403531"/>
                  </a:ext>
                </a:extLst>
              </a:tr>
              <a:tr h="369322">
                <a:tc>
                  <a:txBody>
                    <a:bodyPr/>
                    <a:lstStyle/>
                    <a:p>
                      <a:pPr algn="l" fontAlgn="ctr"/>
                      <a:r>
                        <a:rPr lang="en-GB" sz="1200" u="none" strike="noStrike" dirty="0">
                          <a:solidFill>
                            <a:srgbClr val="003366"/>
                          </a:solidFill>
                          <a:effectLst/>
                        </a:rPr>
                        <a:t>Bicycle </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rPr>
                        <a:t>4.6%  </a:t>
                      </a:r>
                      <a:endParaRPr lang="en-GB" sz="1200"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2324069064"/>
                  </a:ext>
                </a:extLst>
              </a:tr>
              <a:tr h="369322">
                <a:tc>
                  <a:txBody>
                    <a:bodyPr/>
                    <a:lstStyle/>
                    <a:p>
                      <a:pPr algn="l" fontAlgn="ctr"/>
                      <a:r>
                        <a:rPr lang="en-GB" sz="1200" u="none" strike="noStrike" dirty="0">
                          <a:solidFill>
                            <a:srgbClr val="003366"/>
                          </a:solidFill>
                          <a:effectLst/>
                        </a:rPr>
                        <a:t>On foot </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rPr>
                        <a:t>8.9%  </a:t>
                      </a:r>
                      <a:endParaRPr lang="en-GB" sz="1200"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2215867056"/>
                  </a:ext>
                </a:extLst>
              </a:tr>
              <a:tr h="369322">
                <a:tc>
                  <a:txBody>
                    <a:bodyPr/>
                    <a:lstStyle/>
                    <a:p>
                      <a:pPr algn="l" fontAlgn="ctr"/>
                      <a:r>
                        <a:rPr lang="en-US" sz="1200" u="none" strike="noStrike" dirty="0">
                          <a:solidFill>
                            <a:srgbClr val="003366"/>
                          </a:solidFill>
                          <a:effectLst/>
                        </a:rPr>
                        <a:t>Other method of travel to work </a:t>
                      </a:r>
                      <a:endParaRPr lang="en-US"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a:r>
                        <a:rPr lang="en-GB" sz="1200" u="none" strike="noStrike" dirty="0">
                          <a:solidFill>
                            <a:srgbClr val="003366"/>
                          </a:solidFill>
                          <a:effectLst/>
                        </a:rPr>
                        <a:t>1.1%  </a:t>
                      </a:r>
                      <a:endParaRPr lang="en-GB" sz="1200" dirty="0">
                        <a:solidFill>
                          <a:srgbClr val="003366"/>
                        </a:solidFill>
                      </a:endParaRPr>
                    </a:p>
                  </a:txBody>
                  <a:tcPr marL="45720" marR="45720" anchor="b">
                    <a:solidFill>
                      <a:schemeClr val="bg1">
                        <a:lumMod val="85000"/>
                      </a:schemeClr>
                    </a:solidFill>
                  </a:tcPr>
                </a:tc>
                <a:extLst>
                  <a:ext uri="{0D108BD9-81ED-4DB2-BD59-A6C34878D82A}">
                    <a16:rowId xmlns:a16="http://schemas.microsoft.com/office/drawing/2014/main" val="2185210950"/>
                  </a:ext>
                </a:extLst>
              </a:tr>
            </a:tbl>
          </a:graphicData>
        </a:graphic>
      </p:graphicFrame>
    </p:spTree>
    <p:extLst>
      <p:ext uri="{BB962C8B-B14F-4D97-AF65-F5344CB8AC3E}">
        <p14:creationId xmlns:p14="http://schemas.microsoft.com/office/powerpoint/2010/main" val="586189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Labour force – travel to work (walking and cycling)</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719190" y="1756881"/>
            <a:ext cx="10489915" cy="729465"/>
          </a:xfrm>
        </p:spPr>
        <p:txBody>
          <a:bodyPr>
            <a:normAutofit/>
          </a:bodyPr>
          <a:lstStyle/>
          <a:p>
            <a:pPr algn="l" rtl="0" fontAlgn="base"/>
            <a:r>
              <a:rPr lang="en-GB" sz="1400" b="0" i="0" dirty="0">
                <a:effectLst/>
                <a:latin typeface="Raleway" pitchFamily="2" charset="0"/>
              </a:rPr>
              <a:t>7</a:t>
            </a:r>
            <a:r>
              <a:rPr lang="en-GB" sz="1400" b="0" i="0" baseline="30000" dirty="0">
                <a:effectLst/>
                <a:latin typeface="Raleway" pitchFamily="2" charset="0"/>
              </a:rPr>
              <a:t>th</a:t>
            </a:r>
            <a:r>
              <a:rPr lang="en-GB" sz="1400" b="0" i="0" dirty="0">
                <a:effectLst/>
                <a:latin typeface="Raleway" pitchFamily="2" charset="0"/>
              </a:rPr>
              <a:t> highest proportion of residents travelling to work by bicycle (4.6%) in London, 19</a:t>
            </a:r>
            <a:r>
              <a:rPr lang="en-GB" sz="1400" b="0" i="0" baseline="30000" dirty="0">
                <a:effectLst/>
                <a:latin typeface="Raleway" pitchFamily="2" charset="0"/>
              </a:rPr>
              <a:t>th</a:t>
            </a:r>
            <a:r>
              <a:rPr lang="en-GB" sz="1400" b="0" i="0" dirty="0">
                <a:effectLst/>
                <a:latin typeface="Raleway" pitchFamily="2" charset="0"/>
              </a:rPr>
              <a:t> in England and Wales</a:t>
            </a:r>
          </a:p>
          <a:p>
            <a:pPr algn="l" rtl="0" fontAlgn="base"/>
            <a:r>
              <a:rPr lang="en-GB" sz="1400" dirty="0">
                <a:latin typeface="Raleway" pitchFamily="2" charset="0"/>
              </a:rPr>
              <a:t>7</a:t>
            </a:r>
            <a:r>
              <a:rPr lang="en-GB" sz="1400" baseline="30000" dirty="0">
                <a:latin typeface="Raleway" pitchFamily="2" charset="0"/>
              </a:rPr>
              <a:t>th</a:t>
            </a:r>
            <a:r>
              <a:rPr lang="en-GB" sz="1400" dirty="0">
                <a:latin typeface="Raleway" pitchFamily="2" charset="0"/>
              </a:rPr>
              <a:t> highest proportion of residents travelling to work by foot (8.9%) </a:t>
            </a:r>
            <a:endParaRPr lang="en-US" sz="1400" b="0" i="0" dirty="0">
              <a:effectLst/>
              <a:latin typeface="Segoe UI" panose="020B0502040204020203" pitchFamily="34" charset="0"/>
            </a:endParaRPr>
          </a:p>
          <a:p>
            <a:pPr marL="0" lvl="0" indent="0">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pic>
        <p:nvPicPr>
          <p:cNvPr id="5122" name="Picture 2" descr="Chart showing proportion of residents in London Boroughs who travel to wok by bicycle and walking">
            <a:extLst>
              <a:ext uri="{FF2B5EF4-FFF2-40B4-BE49-F238E27FC236}">
                <a16:creationId xmlns:a16="http://schemas.microsoft.com/office/drawing/2014/main" id="{203363B7-9E08-4E50-A3B7-5FD490105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076" y="2609635"/>
            <a:ext cx="9544693" cy="320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9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normAutofit/>
          </a:bodyPr>
          <a:lstStyle/>
          <a:p>
            <a:r>
              <a:rPr lang="en-GB" dirty="0">
                <a:latin typeface="+mj-lt"/>
              </a:rPr>
              <a:t>Demography </a:t>
            </a:r>
            <a:br>
              <a:rPr lang="en-GB" dirty="0">
                <a:latin typeface="+mj-lt"/>
              </a:rPr>
            </a:br>
            <a:br>
              <a:rPr lang="en-GB" dirty="0">
                <a:latin typeface="+mj-lt"/>
              </a:rPr>
            </a:br>
            <a:endParaRPr lang="en-GB" dirty="0">
              <a:latin typeface="+mj-lt"/>
            </a:endParaRPr>
          </a:p>
        </p:txBody>
      </p:sp>
    </p:spTree>
    <p:extLst>
      <p:ext uri="{BB962C8B-B14F-4D97-AF65-F5344CB8AC3E}">
        <p14:creationId xmlns:p14="http://schemas.microsoft.com/office/powerpoint/2010/main" val="3752238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normAutofit/>
          </a:bodyPr>
          <a:lstStyle/>
          <a:p>
            <a:r>
              <a:rPr lang="en-GB" sz="4900" dirty="0">
                <a:latin typeface="+mj-lt"/>
              </a:rPr>
              <a:t>Housing</a:t>
            </a:r>
            <a:br>
              <a:rPr lang="en-GB" dirty="0">
                <a:latin typeface="+mj-lt"/>
              </a:rPr>
            </a:br>
            <a:br>
              <a:rPr lang="en-GB" dirty="0">
                <a:latin typeface="+mj-lt"/>
              </a:rPr>
            </a:br>
            <a:endParaRPr lang="en-GB" dirty="0">
              <a:latin typeface="+mj-lt"/>
            </a:endParaRPr>
          </a:p>
        </p:txBody>
      </p:sp>
    </p:spTree>
    <p:extLst>
      <p:ext uri="{BB962C8B-B14F-4D97-AF65-F5344CB8AC3E}">
        <p14:creationId xmlns:p14="http://schemas.microsoft.com/office/powerpoint/2010/main" val="3341076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Housing – Accommodation </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356192"/>
            <a:ext cx="5747537" cy="4798027"/>
          </a:xfrm>
        </p:spPr>
        <p:txBody>
          <a:bodyPr>
            <a:normAutofit/>
          </a:bodyPr>
          <a:lstStyle/>
          <a:p>
            <a:pPr algn="l" rtl="0" fontAlgn="base">
              <a:lnSpc>
                <a:spcPct val="100000"/>
              </a:lnSpc>
              <a:spcBef>
                <a:spcPts val="600"/>
              </a:spcBef>
              <a:buFont typeface="Arial" panose="020B0604020202020204" pitchFamily="34" charset="0"/>
              <a:buChar char="•"/>
            </a:pPr>
            <a:r>
              <a:rPr lang="en-US" sz="1400" b="0" i="0" dirty="0">
                <a:effectLst/>
                <a:latin typeface="Raleway" pitchFamily="2" charset="0"/>
              </a:rPr>
              <a:t>In 2021,</a:t>
            </a:r>
            <a:r>
              <a:rPr lang="en-US" sz="1400" b="1" i="0" dirty="0">
                <a:effectLst/>
                <a:latin typeface="Raleway" pitchFamily="2" charset="0"/>
              </a:rPr>
              <a:t> 81% of households lived in purpose built flats</a:t>
            </a:r>
            <a:r>
              <a:rPr lang="en-US" sz="1400" b="0" i="0" dirty="0">
                <a:effectLst/>
                <a:latin typeface="Raleway" pitchFamily="2" charset="0"/>
              </a:rPr>
              <a:t>.  This was the second highest proportion in England and Wales after the City of London and was twice the proportion in the London region.   </a:t>
            </a:r>
          </a:p>
          <a:p>
            <a:pPr algn="l" rtl="0" fontAlgn="base">
              <a:lnSpc>
                <a:spcPct val="100000"/>
              </a:lnSpc>
              <a:spcBef>
                <a:spcPts val="600"/>
              </a:spcBef>
              <a:buFont typeface="Arial" panose="020B0604020202020204" pitchFamily="34" charset="0"/>
              <a:buChar char="•"/>
            </a:pPr>
            <a:r>
              <a:rPr lang="en-US" sz="1400" b="1" i="0" dirty="0">
                <a:effectLst/>
                <a:latin typeface="Raleway" pitchFamily="2" charset="0"/>
              </a:rPr>
              <a:t>12% of households lived in a house</a:t>
            </a:r>
            <a:r>
              <a:rPr lang="en-US" sz="1400" b="0" i="0" dirty="0">
                <a:effectLst/>
                <a:latin typeface="Raleway" pitchFamily="2" charset="0"/>
              </a:rPr>
              <a:t> while only 0.9% lived in a detached house.  This was far smaller than England and Wales where 77.9% lived in a house and 23.2% lived in a detached house. </a:t>
            </a:r>
          </a:p>
          <a:p>
            <a:pPr algn="l" rtl="0" fontAlgn="base">
              <a:lnSpc>
                <a:spcPct val="100000"/>
              </a:lnSpc>
              <a:spcBef>
                <a:spcPts val="600"/>
              </a:spcBef>
              <a:buFont typeface="Arial" panose="020B0604020202020204" pitchFamily="34" charset="0"/>
              <a:buChar char="•"/>
            </a:pPr>
            <a:r>
              <a:rPr lang="en-US" sz="1400" b="0" i="0" dirty="0">
                <a:effectLst/>
                <a:latin typeface="Raleway" pitchFamily="2" charset="0"/>
              </a:rPr>
              <a:t>Compared with other parts of London, only a small proportion lived in a property that is part of a converted or shared house (2.3% in Tower Hamlets compared with 11.1% in London).     </a:t>
            </a:r>
          </a:p>
          <a:p>
            <a:pPr algn="l" rtl="0" fontAlgn="base">
              <a:lnSpc>
                <a:spcPct val="100000"/>
              </a:lnSpc>
              <a:spcBef>
                <a:spcPts val="600"/>
              </a:spcBef>
              <a:buFont typeface="Arial" panose="020B0604020202020204" pitchFamily="34" charset="0"/>
              <a:buChar char="•"/>
            </a:pPr>
            <a:r>
              <a:rPr lang="en-US" sz="1400" dirty="0">
                <a:latin typeface="Raleway" pitchFamily="2" charset="0"/>
              </a:rPr>
              <a:t>191 households (0.2%) were in a caravan or other mobile structure.  Within Tower Hamlets this is likely to be primarily houseboat residents.  </a:t>
            </a:r>
            <a:endParaRPr lang="en-US" sz="1400" b="0" i="0" dirty="0">
              <a:effectLst/>
              <a:latin typeface="Raleway" pitchFamily="2" charset="0"/>
            </a:endParaRPr>
          </a:p>
          <a:p>
            <a:pPr marL="0" lvl="0" indent="0">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3" name="Table 2">
            <a:extLst>
              <a:ext uri="{FF2B5EF4-FFF2-40B4-BE49-F238E27FC236}">
                <a16:creationId xmlns:a16="http://schemas.microsoft.com/office/drawing/2014/main" id="{1D822835-CF2A-430B-AC83-A69EA1930A8E}"/>
              </a:ext>
            </a:extLst>
          </p:cNvPr>
          <p:cNvGraphicFramePr>
            <a:graphicFrameLocks noGrp="1"/>
          </p:cNvGraphicFramePr>
          <p:nvPr>
            <p:extLst>
              <p:ext uri="{D42A27DB-BD31-4B8C-83A1-F6EECF244321}">
                <p14:modId xmlns:p14="http://schemas.microsoft.com/office/powerpoint/2010/main" val="1058059638"/>
              </p:ext>
            </p:extLst>
          </p:nvPr>
        </p:nvGraphicFramePr>
        <p:xfrm>
          <a:off x="6719299" y="1438382"/>
          <a:ext cx="5126803" cy="4417255"/>
        </p:xfrm>
        <a:graphic>
          <a:graphicData uri="http://schemas.openxmlformats.org/drawingml/2006/table">
            <a:tbl>
              <a:tblPr firstRow="1">
                <a:tableStyleId>{5C22544A-7EE6-4342-B048-85BDC9FD1C3A}</a:tableStyleId>
              </a:tblPr>
              <a:tblGrid>
                <a:gridCol w="1426409">
                  <a:extLst>
                    <a:ext uri="{9D8B030D-6E8A-4147-A177-3AD203B41FA5}">
                      <a16:colId xmlns:a16="http://schemas.microsoft.com/office/drawing/2014/main" val="1261921505"/>
                    </a:ext>
                  </a:extLst>
                </a:gridCol>
                <a:gridCol w="1364391">
                  <a:extLst>
                    <a:ext uri="{9D8B030D-6E8A-4147-A177-3AD203B41FA5}">
                      <a16:colId xmlns:a16="http://schemas.microsoft.com/office/drawing/2014/main" val="4096905545"/>
                    </a:ext>
                  </a:extLst>
                </a:gridCol>
                <a:gridCol w="1540108">
                  <a:extLst>
                    <a:ext uri="{9D8B030D-6E8A-4147-A177-3AD203B41FA5}">
                      <a16:colId xmlns:a16="http://schemas.microsoft.com/office/drawing/2014/main" val="352405911"/>
                    </a:ext>
                  </a:extLst>
                </a:gridCol>
                <a:gridCol w="795895">
                  <a:extLst>
                    <a:ext uri="{9D8B030D-6E8A-4147-A177-3AD203B41FA5}">
                      <a16:colId xmlns:a16="http://schemas.microsoft.com/office/drawing/2014/main" val="3413320798"/>
                    </a:ext>
                  </a:extLst>
                </a:gridCol>
              </a:tblGrid>
              <a:tr h="628120">
                <a:tc>
                  <a:txBody>
                    <a:bodyPr/>
                    <a:lstStyle/>
                    <a:p>
                      <a:pPr algn="l" fontAlgn="ctr"/>
                      <a:r>
                        <a:rPr lang="en-GB" sz="1200" b="1" u="none" strike="noStrike" dirty="0">
                          <a:solidFill>
                            <a:srgbClr val="003366"/>
                          </a:solidFill>
                          <a:effectLst/>
                        </a:rPr>
                        <a:t>Accommodation type</a:t>
                      </a:r>
                      <a:endParaRPr lang="en-GB" sz="1200" b="1" i="0" u="none" strike="noStrike" dirty="0">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ctr" fontAlgn="ctr"/>
                      <a:r>
                        <a:rPr lang="en-GB" sz="1200" b="1" u="none" strike="noStrike" dirty="0">
                          <a:solidFill>
                            <a:srgbClr val="003366"/>
                          </a:solidFill>
                          <a:effectLst/>
                        </a:rPr>
                        <a:t>Tower Hamlets %</a:t>
                      </a:r>
                      <a:endParaRPr lang="en-GB" sz="1200" b="1" i="0" u="none" strike="noStrike" dirty="0">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ctr" fontAlgn="ctr"/>
                      <a:r>
                        <a:rPr lang="en-GB" sz="1200" b="1" u="none" strike="noStrike" dirty="0">
                          <a:solidFill>
                            <a:srgbClr val="003366"/>
                          </a:solidFill>
                          <a:effectLst/>
                        </a:rPr>
                        <a:t>England and Wales %</a:t>
                      </a:r>
                      <a:endParaRPr lang="en-GB" sz="1200" b="1" i="0" u="none" strike="noStrike" dirty="0">
                        <a:solidFill>
                          <a:srgbClr val="003366"/>
                        </a:solidFill>
                        <a:effectLst/>
                        <a:latin typeface="arial" panose="020B0604020202020204" pitchFamily="34" charset="0"/>
                      </a:endParaRPr>
                    </a:p>
                  </a:txBody>
                  <a:tcPr marL="45720" marR="45720" anchor="ctr">
                    <a:solidFill>
                      <a:schemeClr val="bg1">
                        <a:lumMod val="85000"/>
                      </a:schemeClr>
                    </a:solidFill>
                  </a:tcPr>
                </a:tc>
                <a:tc>
                  <a:txBody>
                    <a:bodyPr/>
                    <a:lstStyle/>
                    <a:p>
                      <a:pPr algn="ctr" fontAlgn="ctr"/>
                      <a:r>
                        <a:rPr lang="en-GB" sz="1200" b="1" u="none" strike="noStrike" dirty="0">
                          <a:solidFill>
                            <a:srgbClr val="003366"/>
                          </a:solidFill>
                          <a:effectLst/>
                        </a:rPr>
                        <a:t>London %</a:t>
                      </a:r>
                      <a:endParaRPr lang="en-GB" sz="1200" b="1" i="0" u="none" strike="noStrike" dirty="0">
                        <a:solidFill>
                          <a:srgbClr val="003366"/>
                        </a:solidFill>
                        <a:effectLst/>
                        <a:latin typeface="arial" panose="020B0604020202020204" pitchFamily="34" charset="0"/>
                      </a:endParaRPr>
                    </a:p>
                  </a:txBody>
                  <a:tcPr marL="45720" marR="45720" anchor="ctr">
                    <a:solidFill>
                      <a:schemeClr val="bg1">
                        <a:lumMod val="85000"/>
                      </a:schemeClr>
                    </a:solidFill>
                  </a:tcPr>
                </a:tc>
                <a:extLst>
                  <a:ext uri="{0D108BD9-81ED-4DB2-BD59-A6C34878D82A}">
                    <a16:rowId xmlns:a16="http://schemas.microsoft.com/office/drawing/2014/main" val="1814295396"/>
                  </a:ext>
                </a:extLst>
              </a:tr>
              <a:tr h="350297">
                <a:tc>
                  <a:txBody>
                    <a:bodyPr/>
                    <a:lstStyle/>
                    <a:p>
                      <a:pPr algn="l" fontAlgn="b"/>
                      <a:r>
                        <a:rPr lang="en-GB" sz="1200" u="none" strike="noStrike">
                          <a:solidFill>
                            <a:srgbClr val="003366"/>
                          </a:solidFill>
                          <a:effectLst/>
                        </a:rPr>
                        <a:t>Detached</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0.9%</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23.2%</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6.1%</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extLst>
                  <a:ext uri="{0D108BD9-81ED-4DB2-BD59-A6C34878D82A}">
                    <a16:rowId xmlns:a16="http://schemas.microsoft.com/office/drawing/2014/main" val="1525784148"/>
                  </a:ext>
                </a:extLst>
              </a:tr>
              <a:tr h="350297">
                <a:tc>
                  <a:txBody>
                    <a:bodyPr/>
                    <a:lstStyle/>
                    <a:p>
                      <a:pPr algn="l" fontAlgn="b"/>
                      <a:r>
                        <a:rPr lang="en-GB" sz="1200" u="none" strike="noStrike">
                          <a:solidFill>
                            <a:srgbClr val="003366"/>
                          </a:solidFill>
                          <a:effectLst/>
                        </a:rPr>
                        <a:t>Semi-detached</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2.3%</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31.5%</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18.6%</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extLst>
                  <a:ext uri="{0D108BD9-81ED-4DB2-BD59-A6C34878D82A}">
                    <a16:rowId xmlns:a16="http://schemas.microsoft.com/office/drawing/2014/main" val="3467071378"/>
                  </a:ext>
                </a:extLst>
              </a:tr>
              <a:tr h="350297">
                <a:tc>
                  <a:txBody>
                    <a:bodyPr/>
                    <a:lstStyle/>
                    <a:p>
                      <a:pPr algn="l" fontAlgn="b"/>
                      <a:r>
                        <a:rPr lang="en-GB" sz="1200" u="none" strike="noStrike">
                          <a:solidFill>
                            <a:srgbClr val="003366"/>
                          </a:solidFill>
                          <a:effectLst/>
                        </a:rPr>
                        <a:t>Terraced</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8.8%</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23.2%</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21.3%</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extLst>
                  <a:ext uri="{0D108BD9-81ED-4DB2-BD59-A6C34878D82A}">
                    <a16:rowId xmlns:a16="http://schemas.microsoft.com/office/drawing/2014/main" val="1677855880"/>
                  </a:ext>
                </a:extLst>
              </a:tr>
              <a:tr h="376627">
                <a:tc>
                  <a:txBody>
                    <a:bodyPr/>
                    <a:lstStyle/>
                    <a:p>
                      <a:pPr algn="l" fontAlgn="b"/>
                      <a:r>
                        <a:rPr lang="en-GB" sz="1200" u="none" strike="noStrike">
                          <a:solidFill>
                            <a:srgbClr val="003366"/>
                          </a:solidFill>
                          <a:effectLst/>
                        </a:rPr>
                        <a:t>Purpose-built block of flats</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80.7%</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16.7%</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40.3%</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extLst>
                  <a:ext uri="{0D108BD9-81ED-4DB2-BD59-A6C34878D82A}">
                    <a16:rowId xmlns:a16="http://schemas.microsoft.com/office/drawing/2014/main" val="53619065"/>
                  </a:ext>
                </a:extLst>
              </a:tr>
              <a:tr h="591882">
                <a:tc>
                  <a:txBody>
                    <a:bodyPr/>
                    <a:lstStyle/>
                    <a:p>
                      <a:pPr algn="l" fontAlgn="b"/>
                      <a:r>
                        <a:rPr lang="en-US" sz="1200" u="none" strike="noStrike">
                          <a:solidFill>
                            <a:srgbClr val="003366"/>
                          </a:solidFill>
                          <a:effectLst/>
                        </a:rPr>
                        <a:t>Part of a converted or shared house</a:t>
                      </a:r>
                      <a:endParaRPr lang="en-US"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2.3%</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3.4%</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11.1%</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extLst>
                  <a:ext uri="{0D108BD9-81ED-4DB2-BD59-A6C34878D82A}">
                    <a16:rowId xmlns:a16="http://schemas.microsoft.com/office/drawing/2014/main" val="1745898310"/>
                  </a:ext>
                </a:extLst>
              </a:tr>
              <a:tr h="591882">
                <a:tc>
                  <a:txBody>
                    <a:bodyPr/>
                    <a:lstStyle/>
                    <a:p>
                      <a:pPr algn="l" fontAlgn="b"/>
                      <a:r>
                        <a:rPr lang="en-US" sz="1200" u="none" strike="noStrike">
                          <a:solidFill>
                            <a:srgbClr val="003366"/>
                          </a:solidFill>
                          <a:effectLst/>
                        </a:rPr>
                        <a:t>Part of another converted building</a:t>
                      </a:r>
                      <a:endParaRPr lang="en-US"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3.5%</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0.8%</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1.2%</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extLst>
                  <a:ext uri="{0D108BD9-81ED-4DB2-BD59-A6C34878D82A}">
                    <a16:rowId xmlns:a16="http://schemas.microsoft.com/office/drawing/2014/main" val="3147293030"/>
                  </a:ext>
                </a:extLst>
              </a:tr>
              <a:tr h="350297">
                <a:tc>
                  <a:txBody>
                    <a:bodyPr/>
                    <a:lstStyle/>
                    <a:p>
                      <a:pPr algn="l" fontAlgn="b"/>
                      <a:r>
                        <a:rPr lang="en-GB" sz="1200" u="none" strike="noStrike">
                          <a:solidFill>
                            <a:srgbClr val="003366"/>
                          </a:solidFill>
                          <a:effectLst/>
                        </a:rPr>
                        <a:t>Commercial building</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1.3%</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0.8%</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1.4%</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extLst>
                  <a:ext uri="{0D108BD9-81ED-4DB2-BD59-A6C34878D82A}">
                    <a16:rowId xmlns:a16="http://schemas.microsoft.com/office/drawing/2014/main" val="256835484"/>
                  </a:ext>
                </a:extLst>
              </a:tr>
              <a:tr h="591882">
                <a:tc>
                  <a:txBody>
                    <a:bodyPr/>
                    <a:lstStyle/>
                    <a:p>
                      <a:pPr algn="l" fontAlgn="b"/>
                      <a:r>
                        <a:rPr lang="en-GB" sz="1200" u="none" strike="noStrike">
                          <a:solidFill>
                            <a:srgbClr val="003366"/>
                          </a:solidFill>
                          <a:effectLst/>
                        </a:rPr>
                        <a:t>Caravan or other mobile structure</a:t>
                      </a:r>
                      <a:endParaRPr lang="en-GB" sz="1200" b="0" i="0" u="none" strike="noStrike">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0.2%</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0.4%</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tc>
                  <a:txBody>
                    <a:bodyPr/>
                    <a:lstStyle/>
                    <a:p>
                      <a:pPr algn="r" fontAlgn="b"/>
                      <a:r>
                        <a:rPr lang="en-GB" sz="1200" u="none" strike="noStrike" dirty="0">
                          <a:solidFill>
                            <a:srgbClr val="003366"/>
                          </a:solidFill>
                          <a:effectLst/>
                        </a:rPr>
                        <a:t>0.1%</a:t>
                      </a:r>
                      <a:endParaRPr lang="en-GB" sz="1200" b="0" i="0" u="none" strike="noStrike" dirty="0">
                        <a:solidFill>
                          <a:srgbClr val="003366"/>
                        </a:solidFill>
                        <a:effectLst/>
                        <a:latin typeface="arial" panose="020B0604020202020204" pitchFamily="34" charset="0"/>
                      </a:endParaRPr>
                    </a:p>
                  </a:txBody>
                  <a:tcPr marL="45720" marR="45720" anchor="b">
                    <a:solidFill>
                      <a:schemeClr val="bg1">
                        <a:lumMod val="85000"/>
                      </a:schemeClr>
                    </a:solidFill>
                  </a:tcPr>
                </a:tc>
                <a:extLst>
                  <a:ext uri="{0D108BD9-81ED-4DB2-BD59-A6C34878D82A}">
                    <a16:rowId xmlns:a16="http://schemas.microsoft.com/office/drawing/2014/main" val="1258651544"/>
                  </a:ext>
                </a:extLst>
              </a:tr>
            </a:tbl>
          </a:graphicData>
        </a:graphic>
      </p:graphicFrame>
    </p:spTree>
    <p:extLst>
      <p:ext uri="{BB962C8B-B14F-4D97-AF65-F5344CB8AC3E}">
        <p14:creationId xmlns:p14="http://schemas.microsoft.com/office/powerpoint/2010/main" val="2515094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Housing – tenure (1) </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356192"/>
            <a:ext cx="4452993" cy="4798027"/>
          </a:xfrm>
        </p:spPr>
        <p:txBody>
          <a:bodyPr>
            <a:normAutofit fontScale="77500" lnSpcReduction="20000"/>
          </a:bodyPr>
          <a:lstStyle/>
          <a:p>
            <a:pPr algn="l" rtl="0" fontAlgn="base">
              <a:lnSpc>
                <a:spcPct val="120000"/>
              </a:lnSpc>
              <a:spcBef>
                <a:spcPts val="600"/>
              </a:spcBef>
              <a:buFont typeface="Arial" panose="020B0604020202020204" pitchFamily="34" charset="0"/>
              <a:buChar char="•"/>
            </a:pPr>
            <a:r>
              <a:rPr lang="en-US" sz="1800" dirty="0">
                <a:latin typeface="Raleway" pitchFamily="2" charset="0"/>
              </a:rPr>
              <a:t>Between 2011 and 2021 there was a s</a:t>
            </a:r>
            <a:r>
              <a:rPr lang="en-US" sz="1800" b="0" i="0" dirty="0">
                <a:effectLst/>
                <a:latin typeface="Raleway" pitchFamily="2" charset="0"/>
              </a:rPr>
              <a:t>light fall in the number of </a:t>
            </a:r>
            <a:r>
              <a:rPr lang="en-US" sz="1800" b="1" i="0" dirty="0">
                <a:effectLst/>
                <a:latin typeface="Raleway" pitchFamily="2" charset="0"/>
              </a:rPr>
              <a:t>owner occupiers</a:t>
            </a:r>
            <a:r>
              <a:rPr lang="en-US" sz="1800" b="0" i="0" dirty="0">
                <a:effectLst/>
                <a:latin typeface="Raleway" pitchFamily="2" charset="0"/>
              </a:rPr>
              <a:t> from 24.2% (of households) in 2011 to </a:t>
            </a:r>
            <a:r>
              <a:rPr lang="en-US" sz="1800" b="1" i="0" dirty="0">
                <a:effectLst/>
                <a:latin typeface="Raleway" pitchFamily="2" charset="0"/>
              </a:rPr>
              <a:t>23.1% in 2021</a:t>
            </a:r>
          </a:p>
          <a:p>
            <a:pPr algn="l" rtl="0" fontAlgn="base">
              <a:lnSpc>
                <a:spcPct val="120000"/>
              </a:lnSpc>
              <a:spcBef>
                <a:spcPts val="600"/>
              </a:spcBef>
              <a:buFont typeface="Arial" panose="020B0604020202020204" pitchFamily="34" charset="0"/>
              <a:buChar char="•"/>
            </a:pPr>
            <a:r>
              <a:rPr lang="en-US" sz="1800" b="0" i="0" dirty="0">
                <a:effectLst/>
                <a:latin typeface="Raleway" pitchFamily="2" charset="0"/>
              </a:rPr>
              <a:t>There was a decline in the proportion of  </a:t>
            </a:r>
            <a:r>
              <a:rPr lang="en-US" sz="1800" b="1" i="0" dirty="0">
                <a:effectLst/>
                <a:latin typeface="Raleway" pitchFamily="2" charset="0"/>
              </a:rPr>
              <a:t>social renting</a:t>
            </a:r>
            <a:r>
              <a:rPr lang="en-US" sz="1800" b="0" i="0" dirty="0">
                <a:effectLst/>
                <a:latin typeface="Raleway" pitchFamily="2" charset="0"/>
              </a:rPr>
              <a:t> households from 39.6% in 2011 to </a:t>
            </a:r>
            <a:r>
              <a:rPr lang="en-US" sz="1800" b="1" i="0" dirty="0">
                <a:effectLst/>
                <a:latin typeface="Raleway" pitchFamily="2" charset="0"/>
              </a:rPr>
              <a:t>35.9% in 2021</a:t>
            </a:r>
            <a:r>
              <a:rPr lang="en-US" sz="1800" b="0" i="0" dirty="0">
                <a:effectLst/>
                <a:latin typeface="Raleway" pitchFamily="2" charset="0"/>
              </a:rPr>
              <a:t>.  Of these, 16,697 (13.9%) of households reported that they rent from the local authority.  Note that there is a known issue with this census question where many social renters are unaware (or do not distinguish between) whether their landlord is the local authority or an RSL and therefore the question is often answered incorrectly.   The latest dwelling stock data suggests that there are only around 11,500 local authority owned dwellings in the borough.   </a:t>
            </a:r>
          </a:p>
          <a:p>
            <a:pPr algn="l" rtl="0" fontAlgn="base">
              <a:lnSpc>
                <a:spcPct val="120000"/>
              </a:lnSpc>
              <a:spcBef>
                <a:spcPts val="600"/>
              </a:spcBef>
              <a:buFont typeface="Arial" panose="020B0604020202020204" pitchFamily="34" charset="0"/>
              <a:buChar char="•"/>
            </a:pPr>
            <a:r>
              <a:rPr lang="en-US" sz="1800" b="0" i="0" dirty="0">
                <a:effectLst/>
                <a:latin typeface="Raleway" pitchFamily="2" charset="0"/>
              </a:rPr>
              <a:t>There was a rise in the proportion of  </a:t>
            </a:r>
            <a:r>
              <a:rPr lang="en-US" sz="1800" b="1" i="0" dirty="0">
                <a:effectLst/>
                <a:latin typeface="Raleway" pitchFamily="2" charset="0"/>
              </a:rPr>
              <a:t>private renting</a:t>
            </a:r>
            <a:r>
              <a:rPr lang="en-US" sz="1800" b="0" i="0" dirty="0">
                <a:effectLst/>
                <a:latin typeface="Raleway" pitchFamily="2" charset="0"/>
              </a:rPr>
              <a:t> households from 32.6% in 2011 to </a:t>
            </a:r>
            <a:r>
              <a:rPr lang="en-US" sz="1800" b="1" i="0" dirty="0">
                <a:effectLst/>
                <a:latin typeface="Raleway" pitchFamily="2" charset="0"/>
              </a:rPr>
              <a:t>38.2%</a:t>
            </a:r>
            <a:r>
              <a:rPr lang="en-US" sz="1800" b="0" i="0" dirty="0">
                <a:effectLst/>
                <a:latin typeface="Raleway" pitchFamily="2" charset="0"/>
              </a:rPr>
              <a:t> </a:t>
            </a:r>
            <a:r>
              <a:rPr lang="en-US" sz="1800" b="1" i="0" dirty="0">
                <a:effectLst/>
                <a:latin typeface="Raleway" pitchFamily="2" charset="0"/>
              </a:rPr>
              <a:t>in 2021</a:t>
            </a:r>
            <a:r>
              <a:rPr lang="en-US" sz="1800" b="0" i="0" dirty="0">
                <a:effectLst/>
                <a:latin typeface="Raleway" pitchFamily="2" charset="0"/>
              </a:rPr>
              <a:t>. </a:t>
            </a:r>
          </a:p>
          <a:p>
            <a:pPr marL="0" lvl="0" indent="0">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7" name="Chart 6" descr="Chart showing tenure of households in Tower Hamlets">
            <a:extLst>
              <a:ext uri="{FF2B5EF4-FFF2-40B4-BE49-F238E27FC236}">
                <a16:creationId xmlns:a16="http://schemas.microsoft.com/office/drawing/2014/main" id="{A6603B3A-1FF4-4DE2-9EA2-B57089096951}"/>
              </a:ext>
            </a:extLst>
          </p:cNvPr>
          <p:cNvGraphicFramePr>
            <a:graphicFrameLocks/>
          </p:cNvGraphicFramePr>
          <p:nvPr>
            <p:extLst>
              <p:ext uri="{D42A27DB-BD31-4B8C-83A1-F6EECF244321}">
                <p14:modId xmlns:p14="http://schemas.microsoft.com/office/powerpoint/2010/main" val="3845964529"/>
              </p:ext>
            </p:extLst>
          </p:nvPr>
        </p:nvGraphicFramePr>
        <p:xfrm>
          <a:off x="5671334" y="1356192"/>
          <a:ext cx="6113123" cy="4274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0184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Housing – tenure (2) </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356192"/>
            <a:ext cx="4452993" cy="4010465"/>
          </a:xfrm>
        </p:spPr>
        <p:txBody>
          <a:bodyPr>
            <a:normAutofit/>
          </a:bodyPr>
          <a:lstStyle/>
          <a:p>
            <a:pPr algn="l" rtl="0" fontAlgn="base">
              <a:lnSpc>
                <a:spcPct val="100000"/>
              </a:lnSpc>
              <a:spcBef>
                <a:spcPts val="600"/>
              </a:spcBef>
              <a:buFont typeface="Arial" panose="020B0604020202020204" pitchFamily="34" charset="0"/>
              <a:buChar char="•"/>
            </a:pPr>
            <a:r>
              <a:rPr lang="en-US" sz="1400" b="0" i="0" dirty="0">
                <a:effectLst/>
                <a:latin typeface="Raleway" pitchFamily="2" charset="0"/>
              </a:rPr>
              <a:t>In 2021 Tower Hamlets had the </a:t>
            </a:r>
            <a:r>
              <a:rPr lang="en-US" sz="1400" b="1" i="0" dirty="0">
                <a:effectLst/>
                <a:latin typeface="Raleway" pitchFamily="2" charset="0"/>
              </a:rPr>
              <a:t>lowest proportion of owner occupiers of any area in England and Wales at 23.1%.  </a:t>
            </a:r>
            <a:r>
              <a:rPr lang="en-US" sz="1400" b="0" i="0" dirty="0">
                <a:effectLst/>
                <a:latin typeface="Raleway" pitchFamily="2" charset="0"/>
              </a:rPr>
              <a:t>The ten areas with the smallest proportions of owner occupiers were all inner London boroughs.  </a:t>
            </a:r>
          </a:p>
          <a:p>
            <a:pPr algn="l" rtl="0" fontAlgn="base">
              <a:lnSpc>
                <a:spcPct val="100000"/>
              </a:lnSpc>
              <a:spcBef>
                <a:spcPts val="600"/>
              </a:spcBef>
              <a:buFont typeface="Arial" panose="020B0604020202020204" pitchFamily="34" charset="0"/>
              <a:buChar char="•"/>
            </a:pPr>
            <a:r>
              <a:rPr lang="en-US" sz="1400" b="0" i="0" dirty="0">
                <a:effectLst/>
                <a:latin typeface="Raleway" pitchFamily="2" charset="0"/>
              </a:rPr>
              <a:t>The t</a:t>
            </a:r>
            <a:r>
              <a:rPr lang="en-US" sz="1400" dirty="0">
                <a:latin typeface="Raleway" pitchFamily="2" charset="0"/>
              </a:rPr>
              <a:t>otal proportion of social renting households was 35.9% - significantly higher than London (23.1%) and more than twice the proportion in England and Wales (17.0%) </a:t>
            </a:r>
            <a:r>
              <a:rPr lang="en-US" sz="1400" b="0" i="0" dirty="0">
                <a:effectLst/>
                <a:latin typeface="Raleway" pitchFamily="2" charset="0"/>
              </a:rPr>
              <a:t> </a:t>
            </a:r>
          </a:p>
          <a:p>
            <a:pPr algn="l" rtl="0" fontAlgn="base">
              <a:lnSpc>
                <a:spcPct val="100000"/>
              </a:lnSpc>
              <a:spcBef>
                <a:spcPts val="600"/>
              </a:spcBef>
              <a:buFont typeface="Arial" panose="020B0604020202020204" pitchFamily="34" charset="0"/>
              <a:buChar char="•"/>
            </a:pPr>
            <a:r>
              <a:rPr lang="en-US" sz="1400" b="0" i="0" dirty="0">
                <a:effectLst/>
                <a:latin typeface="Raleway" pitchFamily="2" charset="0"/>
              </a:rPr>
              <a:t>At 38.2%, Tower Hamlets had the 5</a:t>
            </a:r>
            <a:r>
              <a:rPr lang="en-US" sz="1400" b="0" i="0" baseline="30000" dirty="0">
                <a:effectLst/>
                <a:latin typeface="Raleway" pitchFamily="2" charset="0"/>
              </a:rPr>
              <a:t>th</a:t>
            </a:r>
            <a:r>
              <a:rPr lang="en-US" sz="1400" b="0" i="0" dirty="0">
                <a:effectLst/>
                <a:latin typeface="Raleway" pitchFamily="2" charset="0"/>
              </a:rPr>
              <a:t> highest proportion of households renting privately in England and Wales in 2021.    </a:t>
            </a:r>
          </a:p>
          <a:p>
            <a:pPr algn="l" rtl="0" fontAlgn="base">
              <a:lnSpc>
                <a:spcPct val="100000"/>
              </a:lnSpc>
              <a:spcBef>
                <a:spcPts val="600"/>
              </a:spcBef>
              <a:buFont typeface="Arial" panose="020B0604020202020204" pitchFamily="34" charset="0"/>
              <a:buChar char="•"/>
            </a:pPr>
            <a:r>
              <a:rPr lang="en-US" sz="1400" dirty="0">
                <a:latin typeface="Raleway" pitchFamily="2" charset="0"/>
              </a:rPr>
              <a:t>At 2.6% the proportion of shared ownership households were also higher than London or England and Wales </a:t>
            </a:r>
            <a:endParaRPr lang="en-US" sz="1400" b="0" i="0" dirty="0">
              <a:effectLst/>
              <a:latin typeface="Raleway" pitchFamily="2" charset="0"/>
            </a:endParaRPr>
          </a:p>
          <a:p>
            <a:pPr algn="l" rtl="0" fontAlgn="base">
              <a:buFont typeface="Arial" panose="020B0604020202020204" pitchFamily="34" charset="0"/>
              <a:buChar char="•"/>
            </a:pPr>
            <a:endParaRPr lang="en-US" sz="1800" b="0" i="0" dirty="0">
              <a:solidFill>
                <a:srgbClr val="000000"/>
              </a:solidFill>
              <a:effectLst/>
              <a:latin typeface="Raleway" pitchFamily="2" charset="0"/>
            </a:endParaRPr>
          </a:p>
          <a:p>
            <a:pPr marL="0" lvl="0" indent="0">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5" name="Chart 4" descr="Chart showing tenure of households in Tower Hamlets compared with London and England and Wales">
            <a:extLst>
              <a:ext uri="{FF2B5EF4-FFF2-40B4-BE49-F238E27FC236}">
                <a16:creationId xmlns:a16="http://schemas.microsoft.com/office/drawing/2014/main" id="{A5858829-7727-4B33-908F-804DC7601AF6}"/>
              </a:ext>
            </a:extLst>
          </p:cNvPr>
          <p:cNvGraphicFramePr>
            <a:graphicFrameLocks/>
          </p:cNvGraphicFramePr>
          <p:nvPr>
            <p:extLst>
              <p:ext uri="{D42A27DB-BD31-4B8C-83A1-F6EECF244321}">
                <p14:modId xmlns:p14="http://schemas.microsoft.com/office/powerpoint/2010/main" val="3723087548"/>
              </p:ext>
            </p:extLst>
          </p:nvPr>
        </p:nvGraphicFramePr>
        <p:xfrm>
          <a:off x="5424755" y="1356191"/>
          <a:ext cx="6195316" cy="44281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2942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Housing – property size </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684962"/>
            <a:ext cx="4452993" cy="4469257"/>
          </a:xfrm>
        </p:spPr>
        <p:txBody>
          <a:bodyPr>
            <a:normAutofit/>
          </a:bodyPr>
          <a:lstStyle/>
          <a:p>
            <a:pPr algn="l" rtl="0" fontAlgn="base">
              <a:lnSpc>
                <a:spcPct val="100000"/>
              </a:lnSpc>
              <a:spcBef>
                <a:spcPts val="600"/>
              </a:spcBef>
              <a:buFont typeface="Arial" panose="020B0604020202020204" pitchFamily="34" charset="0"/>
              <a:buChar char="•"/>
            </a:pPr>
            <a:r>
              <a:rPr lang="en-US" sz="1400" b="0" i="0" dirty="0">
                <a:effectLst/>
                <a:latin typeface="Raleway" pitchFamily="2" charset="0"/>
              </a:rPr>
              <a:t>Of the 120,539 households, </a:t>
            </a:r>
          </a:p>
          <a:p>
            <a:pPr marL="457200" lvl="1" indent="0" fontAlgn="base">
              <a:lnSpc>
                <a:spcPct val="100000"/>
              </a:lnSpc>
              <a:spcBef>
                <a:spcPts val="600"/>
              </a:spcBef>
              <a:buNone/>
            </a:pPr>
            <a:r>
              <a:rPr lang="en-US" sz="1400" b="0" i="0" dirty="0">
                <a:effectLst/>
                <a:latin typeface="Raleway" pitchFamily="2" charset="0"/>
              </a:rPr>
              <a:t>- 37,943 </a:t>
            </a:r>
            <a:r>
              <a:rPr lang="en-US" sz="1400" b="1" i="0" dirty="0">
                <a:effectLst/>
                <a:latin typeface="Raleway" pitchFamily="2" charset="0"/>
              </a:rPr>
              <a:t>(31.5%) had one bedroom</a:t>
            </a:r>
            <a:r>
              <a:rPr lang="en-US" sz="1400" b="0" i="0" dirty="0">
                <a:effectLst/>
                <a:latin typeface="Raleway" pitchFamily="2" charset="0"/>
              </a:rPr>
              <a:t>, </a:t>
            </a:r>
          </a:p>
          <a:p>
            <a:pPr marL="457200" lvl="1" indent="0" fontAlgn="base">
              <a:lnSpc>
                <a:spcPct val="100000"/>
              </a:lnSpc>
              <a:spcBef>
                <a:spcPts val="600"/>
              </a:spcBef>
              <a:buNone/>
            </a:pPr>
            <a:r>
              <a:rPr lang="en-US" sz="1400" b="0" i="0" dirty="0">
                <a:effectLst/>
                <a:latin typeface="Raleway" pitchFamily="2" charset="0"/>
              </a:rPr>
              <a:t>- 48,055 </a:t>
            </a:r>
            <a:r>
              <a:rPr lang="en-US" sz="1400" b="1" i="0" dirty="0">
                <a:effectLst/>
                <a:latin typeface="Raleway" pitchFamily="2" charset="0"/>
              </a:rPr>
              <a:t>(39.9%) had two bedrooms</a:t>
            </a:r>
            <a:r>
              <a:rPr lang="en-US" sz="1400" b="0" i="0" dirty="0">
                <a:effectLst/>
                <a:latin typeface="Raleway" pitchFamily="2" charset="0"/>
              </a:rPr>
              <a:t>, </a:t>
            </a:r>
          </a:p>
          <a:p>
            <a:pPr lvl="1" fontAlgn="base">
              <a:lnSpc>
                <a:spcPct val="100000"/>
              </a:lnSpc>
              <a:spcBef>
                <a:spcPts val="600"/>
              </a:spcBef>
              <a:buFontTx/>
              <a:buChar char="-"/>
            </a:pPr>
            <a:r>
              <a:rPr lang="en-US" sz="1400" b="0" i="0" dirty="0">
                <a:effectLst/>
                <a:latin typeface="Raleway" pitchFamily="2" charset="0"/>
              </a:rPr>
              <a:t>24,119 </a:t>
            </a:r>
            <a:r>
              <a:rPr lang="en-US" sz="1400" b="1" i="0" dirty="0">
                <a:effectLst/>
                <a:latin typeface="Raleway" pitchFamily="2" charset="0"/>
              </a:rPr>
              <a:t>(20.0%) had three bedrooms</a:t>
            </a:r>
          </a:p>
          <a:p>
            <a:pPr lvl="1" fontAlgn="base">
              <a:lnSpc>
                <a:spcPct val="100000"/>
              </a:lnSpc>
              <a:spcBef>
                <a:spcPts val="600"/>
              </a:spcBef>
              <a:buFontTx/>
              <a:buChar char="-"/>
            </a:pPr>
            <a:r>
              <a:rPr lang="en-US" sz="1400" b="0" i="0" dirty="0">
                <a:effectLst/>
                <a:latin typeface="Raleway" pitchFamily="2" charset="0"/>
              </a:rPr>
              <a:t>10,422 </a:t>
            </a:r>
            <a:r>
              <a:rPr lang="en-US" sz="1400" b="1" i="0" dirty="0">
                <a:effectLst/>
                <a:latin typeface="Raleway" pitchFamily="2" charset="0"/>
              </a:rPr>
              <a:t>(8.6%) had four or more bedrooms</a:t>
            </a:r>
            <a:r>
              <a:rPr lang="en-US" sz="1400" b="0" i="0" dirty="0">
                <a:effectLst/>
                <a:latin typeface="Raleway" pitchFamily="2" charset="0"/>
              </a:rPr>
              <a:t>.   </a:t>
            </a:r>
          </a:p>
          <a:p>
            <a:pPr algn="l" rtl="0" fontAlgn="base">
              <a:lnSpc>
                <a:spcPct val="100000"/>
              </a:lnSpc>
              <a:spcBef>
                <a:spcPts val="600"/>
              </a:spcBef>
              <a:buFont typeface="Arial" panose="020B0604020202020204" pitchFamily="34" charset="0"/>
              <a:buChar char="•"/>
            </a:pPr>
            <a:r>
              <a:rPr lang="en-US" sz="1400" b="0" i="0" dirty="0">
                <a:effectLst/>
                <a:latin typeface="Raleway" pitchFamily="2" charset="0"/>
              </a:rPr>
              <a:t>Since 2011 the largest increase in households came in 4+ bedroom households (28% increase) and 1 bedroom households (26% increase) with slightly smaller increases in 2 bedroom households (15%) and three bedroom households (17%).  </a:t>
            </a:r>
          </a:p>
          <a:p>
            <a:pPr algn="l" rtl="0" fontAlgn="base">
              <a:buFont typeface="Arial" panose="020B0604020202020204" pitchFamily="34" charset="0"/>
              <a:buChar char="•"/>
            </a:pPr>
            <a:endParaRPr lang="en-US" sz="1800" b="0" i="0" dirty="0">
              <a:solidFill>
                <a:srgbClr val="000000"/>
              </a:solidFill>
              <a:effectLst/>
              <a:latin typeface="Raleway" pitchFamily="2" charset="0"/>
            </a:endParaRPr>
          </a:p>
          <a:p>
            <a:pPr marL="0" lvl="0" indent="0">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7" name="Chart 6" descr="Chart showing property size as expressed by number of bedrooms">
            <a:extLst>
              <a:ext uri="{FF2B5EF4-FFF2-40B4-BE49-F238E27FC236}">
                <a16:creationId xmlns:a16="http://schemas.microsoft.com/office/drawing/2014/main" id="{E31F5DA1-E72B-4017-8D36-3E126B168679}"/>
              </a:ext>
            </a:extLst>
          </p:cNvPr>
          <p:cNvGraphicFramePr>
            <a:graphicFrameLocks/>
          </p:cNvGraphicFramePr>
          <p:nvPr>
            <p:extLst>
              <p:ext uri="{D42A27DB-BD31-4B8C-83A1-F6EECF244321}">
                <p14:modId xmlns:p14="http://schemas.microsoft.com/office/powerpoint/2010/main" val="3761723439"/>
              </p:ext>
            </p:extLst>
          </p:nvPr>
        </p:nvGraphicFramePr>
        <p:xfrm>
          <a:off x="5753528" y="1767154"/>
          <a:ext cx="5866544" cy="40480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0995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Housing – overcrowding</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684962"/>
            <a:ext cx="4452993" cy="4469257"/>
          </a:xfrm>
        </p:spPr>
        <p:txBody>
          <a:bodyPr>
            <a:normAutofit/>
          </a:bodyPr>
          <a:lstStyle/>
          <a:p>
            <a:pPr algn="l" rtl="0" fontAlgn="base">
              <a:lnSpc>
                <a:spcPct val="100000"/>
              </a:lnSpc>
              <a:spcBef>
                <a:spcPts val="600"/>
              </a:spcBef>
              <a:buFont typeface="Arial" panose="020B0604020202020204" pitchFamily="34" charset="0"/>
              <a:buChar char="•"/>
            </a:pPr>
            <a:r>
              <a:rPr lang="en-GB" sz="1400" b="0" i="0" dirty="0">
                <a:effectLst/>
                <a:latin typeface="+mj-lt"/>
              </a:rPr>
              <a:t>Based on the measure of having too few bedrooms, </a:t>
            </a:r>
            <a:r>
              <a:rPr lang="en-GB" sz="1400" b="1" i="0" dirty="0">
                <a:effectLst/>
                <a:latin typeface="+mj-lt"/>
              </a:rPr>
              <a:t>15.8% of households were overcrowded (19,130 households)</a:t>
            </a:r>
            <a:r>
              <a:rPr lang="en-GB" sz="1400" b="0" i="0" dirty="0">
                <a:effectLst/>
                <a:latin typeface="+mj-lt"/>
              </a:rPr>
              <a:t>.  </a:t>
            </a:r>
          </a:p>
          <a:p>
            <a:pPr algn="l" rtl="0" fontAlgn="base">
              <a:lnSpc>
                <a:spcPct val="100000"/>
              </a:lnSpc>
              <a:spcBef>
                <a:spcPts val="600"/>
              </a:spcBef>
              <a:buFont typeface="Arial" panose="020B0604020202020204" pitchFamily="34" charset="0"/>
              <a:buChar char="•"/>
            </a:pPr>
            <a:r>
              <a:rPr lang="en-GB" sz="1400" b="0" i="0" dirty="0">
                <a:effectLst/>
                <a:latin typeface="+mj-lt"/>
              </a:rPr>
              <a:t>This was slightly lower than in 2011 when it was 16.4% but it was the 4th highest rate of any area in England and Wales after Newham, Barking &amp; Dagenham and Brent. </a:t>
            </a:r>
          </a:p>
          <a:p>
            <a:pPr>
              <a:lnSpc>
                <a:spcPct val="100000"/>
              </a:lnSpc>
              <a:spcBef>
                <a:spcPts val="600"/>
              </a:spcBef>
            </a:pPr>
            <a:r>
              <a:rPr lang="en-GB" sz="1400" dirty="0">
                <a:effectLst/>
                <a:latin typeface="+mj-lt"/>
                <a:ea typeface="Calibri" panose="020F0502020204030204" pitchFamily="34" charset="0"/>
                <a:cs typeface="Times New Roman" panose="02020603050405020304" pitchFamily="18" charset="0"/>
              </a:rPr>
              <a:t>In terms of underoccupancy, 24.2% had one more bedroom room than they needed and 7.5% had two more bedrooms than they needed.  </a:t>
            </a:r>
          </a:p>
          <a:p>
            <a:pPr>
              <a:spcAft>
                <a:spcPts val="800"/>
              </a:spcAft>
            </a:pPr>
            <a:endParaRPr lang="en-GB" sz="1800" dirty="0">
              <a:latin typeface="+mn-lt"/>
              <a:ea typeface="Calibri" panose="020F0502020204030204" pitchFamily="34" charset="0"/>
            </a:endParaRPr>
          </a:p>
          <a:p>
            <a:pPr>
              <a:spcAft>
                <a:spcPts val="800"/>
              </a:spcAft>
            </a:pPr>
            <a:endParaRPr lang="en-GB" sz="1800" dirty="0">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5" name="Chart 4" descr="Chart showing proportion of households in Tower Hamlets who are overcrowded compared with London and England and Wales">
            <a:extLst>
              <a:ext uri="{FF2B5EF4-FFF2-40B4-BE49-F238E27FC236}">
                <a16:creationId xmlns:a16="http://schemas.microsoft.com/office/drawing/2014/main" id="{27BABF75-5726-464D-B2E8-D48E4E9E0236}"/>
              </a:ext>
            </a:extLst>
          </p:cNvPr>
          <p:cNvGraphicFramePr>
            <a:graphicFrameLocks/>
          </p:cNvGraphicFramePr>
          <p:nvPr>
            <p:extLst>
              <p:ext uri="{D42A27DB-BD31-4B8C-83A1-F6EECF244321}">
                <p14:modId xmlns:p14="http://schemas.microsoft.com/office/powerpoint/2010/main" val="2257948570"/>
              </p:ext>
            </p:extLst>
          </p:nvPr>
        </p:nvGraphicFramePr>
        <p:xfrm>
          <a:off x="6096000" y="1684961"/>
          <a:ext cx="5647362" cy="4119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7867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Car or van availability</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684962"/>
            <a:ext cx="4452993" cy="4469257"/>
          </a:xfrm>
        </p:spPr>
        <p:txBody>
          <a:bodyPr>
            <a:normAutofit fontScale="77500" lnSpcReduction="20000"/>
          </a:bodyPr>
          <a:lstStyle/>
          <a:p>
            <a:pPr algn="l" rtl="0" fontAlgn="base">
              <a:lnSpc>
                <a:spcPct val="120000"/>
              </a:lnSpc>
              <a:spcBef>
                <a:spcPts val="600"/>
              </a:spcBef>
              <a:buFont typeface="Arial" panose="020B0604020202020204" pitchFamily="34" charset="0"/>
              <a:buChar char="•"/>
            </a:pPr>
            <a:r>
              <a:rPr lang="en-US" sz="1800" b="1" i="0" dirty="0">
                <a:effectLst/>
                <a:latin typeface="Raleway" pitchFamily="2" charset="0"/>
              </a:rPr>
              <a:t>Two thirds of Tower Hamlets households (66.4%) had no car or van in their household</a:t>
            </a:r>
            <a:r>
              <a:rPr lang="en-US" sz="1800" b="0" i="0" dirty="0">
                <a:effectLst/>
                <a:latin typeface="Raleway" pitchFamily="2" charset="0"/>
              </a:rPr>
              <a:t>.  </a:t>
            </a:r>
          </a:p>
          <a:p>
            <a:pPr algn="l" rtl="0" fontAlgn="base">
              <a:lnSpc>
                <a:spcPct val="120000"/>
              </a:lnSpc>
              <a:spcBef>
                <a:spcPts val="600"/>
              </a:spcBef>
              <a:buFont typeface="Arial" panose="020B0604020202020204" pitchFamily="34" charset="0"/>
              <a:buChar char="•"/>
            </a:pPr>
            <a:r>
              <a:rPr lang="en-US" sz="1800" b="0" i="0" dirty="0">
                <a:effectLst/>
                <a:latin typeface="Raleway" pitchFamily="2" charset="0"/>
              </a:rPr>
              <a:t>This was the third lowest level of car ownership in England and Wales after the City of London and Islington.  </a:t>
            </a:r>
          </a:p>
          <a:p>
            <a:pPr algn="l" rtl="0" fontAlgn="base">
              <a:lnSpc>
                <a:spcPct val="120000"/>
              </a:lnSpc>
              <a:spcBef>
                <a:spcPts val="600"/>
              </a:spcBef>
              <a:buFont typeface="Arial" panose="020B0604020202020204" pitchFamily="34" charset="0"/>
              <a:buChar char="•"/>
            </a:pPr>
            <a:r>
              <a:rPr lang="en-US" sz="1800" b="0" i="0" dirty="0">
                <a:effectLst/>
                <a:latin typeface="Raleway" pitchFamily="2" charset="0"/>
              </a:rPr>
              <a:t>Historically this measure has been regarded as a proxy for income deprivation based on the affordability of running a car, but increasingly it illustrates areas where large numbers of residents choose not to keep a vehicle.   </a:t>
            </a:r>
            <a:endParaRPr lang="en-GB" sz="1800" dirty="0">
              <a:latin typeface="+mn-lt"/>
              <a:ea typeface="Calibri" panose="020F0502020204030204" pitchFamily="34" charset="0"/>
            </a:endParaRPr>
          </a:p>
          <a:p>
            <a:pPr>
              <a:lnSpc>
                <a:spcPct val="120000"/>
              </a:lnSpc>
              <a:spcBef>
                <a:spcPts val="600"/>
              </a:spcBef>
              <a:spcAft>
                <a:spcPts val="800"/>
              </a:spcAft>
            </a:pPr>
            <a:r>
              <a:rPr lang="en-GB" sz="1800" dirty="0">
                <a:latin typeface="+mn-lt"/>
                <a:ea typeface="Calibri" panose="020F0502020204030204" pitchFamily="34" charset="0"/>
              </a:rPr>
              <a:t>Since the 2001 census, the proportion of car owning households  has reduced in each census from 43% in 2001 to 34% in 2021.  However the increase in the number of households means that this  reduction does not equate to fewer cars.  In 2001, 34,000 households had access to a car but by 2021 this was 40,500.   </a:t>
            </a:r>
            <a:r>
              <a:rPr lang="en-GB" sz="1800" dirty="0">
                <a:solidFill>
                  <a:srgbClr val="000000"/>
                </a:solidFill>
                <a:latin typeface="+mn-lt"/>
                <a:ea typeface="Calibri" panose="020F0502020204030204" pitchFamily="34" charset="0"/>
              </a:rPr>
              <a:t> </a:t>
            </a:r>
            <a:endParaRPr lang="en-GB" sz="1800" dirty="0">
              <a:solidFill>
                <a:srgbClr val="000000"/>
              </a:solidFill>
              <a:latin typeface="Raleway" pitchFamily="2" charset="0"/>
              <a:ea typeface="Calibri" panose="020F0502020204030204" pitchFamily="34" charset="0"/>
            </a:endParaRPr>
          </a:p>
          <a:p>
            <a:endParaRPr lang="en-GB" dirty="0">
              <a:solidFill>
                <a:schemeClr val="tx1"/>
              </a:solidFill>
              <a:latin typeface="+mn-lt"/>
            </a:endParaRPr>
          </a:p>
        </p:txBody>
      </p:sp>
      <p:graphicFrame>
        <p:nvGraphicFramePr>
          <p:cNvPr id="7" name="Chart 6" descr="Chart showing car ownership in Tower Hamlets by number of cars per household">
            <a:extLst>
              <a:ext uri="{FF2B5EF4-FFF2-40B4-BE49-F238E27FC236}">
                <a16:creationId xmlns:a16="http://schemas.microsoft.com/office/drawing/2014/main" id="{9DF7ABC1-C926-415E-A207-9D4581422AA2}"/>
              </a:ext>
            </a:extLst>
          </p:cNvPr>
          <p:cNvGraphicFramePr>
            <a:graphicFrameLocks/>
          </p:cNvGraphicFramePr>
          <p:nvPr>
            <p:extLst>
              <p:ext uri="{D42A27DB-BD31-4B8C-83A1-F6EECF244321}">
                <p14:modId xmlns:p14="http://schemas.microsoft.com/office/powerpoint/2010/main" val="3164904619"/>
              </p:ext>
            </p:extLst>
          </p:nvPr>
        </p:nvGraphicFramePr>
        <p:xfrm>
          <a:off x="5835721" y="1565761"/>
          <a:ext cx="5815173" cy="41261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2983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normAutofit/>
          </a:bodyPr>
          <a:lstStyle/>
          <a:p>
            <a:r>
              <a:rPr lang="en-GB" sz="4900" dirty="0">
                <a:latin typeface="+mn-lt"/>
              </a:rPr>
              <a:t>Health</a:t>
            </a:r>
            <a:br>
              <a:rPr lang="en-GB" dirty="0">
                <a:latin typeface="+mj-lt"/>
              </a:rPr>
            </a:br>
            <a:br>
              <a:rPr lang="en-GB" dirty="0">
                <a:latin typeface="+mj-lt"/>
              </a:rPr>
            </a:br>
            <a:endParaRPr lang="en-GB" dirty="0">
              <a:latin typeface="+mj-lt"/>
            </a:endParaRPr>
          </a:p>
        </p:txBody>
      </p:sp>
    </p:spTree>
    <p:extLst>
      <p:ext uri="{BB962C8B-B14F-4D97-AF65-F5344CB8AC3E}">
        <p14:creationId xmlns:p14="http://schemas.microsoft.com/office/powerpoint/2010/main" val="2283841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Health – general health</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684962"/>
            <a:ext cx="4452993" cy="4469257"/>
          </a:xfrm>
        </p:spPr>
        <p:txBody>
          <a:bodyPr>
            <a:normAutofit/>
          </a:bodyPr>
          <a:lstStyle/>
          <a:p>
            <a:pPr lvl="0">
              <a:lnSpc>
                <a:spcPct val="100000"/>
              </a:lnSpc>
              <a:spcBef>
                <a:spcPts val="600"/>
              </a:spcBef>
            </a:pPr>
            <a:r>
              <a:rPr lang="en-GB" sz="1400" dirty="0">
                <a:effectLst/>
                <a:latin typeface="+mn-lt"/>
                <a:ea typeface="Calibri" panose="020F0502020204030204" pitchFamily="34" charset="0"/>
                <a:cs typeface="Arial" panose="020B0604020202020204" pitchFamily="34" charset="0"/>
              </a:rPr>
              <a:t>85.1% of Tower Hamlets residents described themselves as being in good or very good health, whereas 10% were in fair health, 3.6% in bad health and 1.3% in very bad health.  </a:t>
            </a:r>
          </a:p>
          <a:p>
            <a:pPr lvl="0">
              <a:lnSpc>
                <a:spcPct val="100000"/>
              </a:lnSpc>
              <a:spcBef>
                <a:spcPts val="600"/>
              </a:spcBef>
              <a:spcAft>
                <a:spcPts val="800"/>
              </a:spcAft>
            </a:pPr>
            <a:r>
              <a:rPr lang="en-GB" sz="1400" dirty="0">
                <a:effectLst/>
                <a:latin typeface="+mn-lt"/>
                <a:ea typeface="Calibri" panose="020F0502020204030204" pitchFamily="34" charset="0"/>
                <a:cs typeface="Arial" panose="020B0604020202020204" pitchFamily="34" charset="0"/>
              </a:rPr>
              <a:t>The proportion of residents in fair, bad and very bad health (14.9%) (46,250 residents) was below that of England and Wales (17.9%) but slightly higher than London (14.5%).  </a:t>
            </a:r>
          </a:p>
          <a:p>
            <a:pPr>
              <a:lnSpc>
                <a:spcPct val="100000"/>
              </a:lnSpc>
              <a:spcBef>
                <a:spcPts val="600"/>
              </a:spcBef>
            </a:pPr>
            <a:r>
              <a:rPr lang="en-GB" sz="1400" dirty="0">
                <a:effectLst/>
                <a:latin typeface="+mn-lt"/>
                <a:ea typeface="Calibri" panose="020F0502020204030204" pitchFamily="34" charset="0"/>
                <a:cs typeface="Arial" panose="020B0604020202020204" pitchFamily="34" charset="0"/>
              </a:rPr>
              <a:t>The proportion of residents in fair, bad or very bad health was lower in 2021 (14.9%) than in was in 2011 (16.7%). </a:t>
            </a:r>
            <a:endParaRPr lang="en-GB" sz="1400" dirty="0">
              <a:latin typeface="+mn-lt"/>
            </a:endParaRPr>
          </a:p>
          <a:p>
            <a:endParaRPr lang="en-GB" dirty="0">
              <a:solidFill>
                <a:schemeClr val="tx1"/>
              </a:solidFill>
              <a:latin typeface="+mn-lt"/>
            </a:endParaRPr>
          </a:p>
        </p:txBody>
      </p:sp>
      <p:graphicFrame>
        <p:nvGraphicFramePr>
          <p:cNvPr id="4" name="Chart 3" descr="Chart showing proportion of Tower Hamlets residents in very good health, good health, fair health, bad health and very bad health. ">
            <a:extLst>
              <a:ext uri="{FF2B5EF4-FFF2-40B4-BE49-F238E27FC236}">
                <a16:creationId xmlns:a16="http://schemas.microsoft.com/office/drawing/2014/main" id="{7CD1BA0C-D1DB-4320-AD12-21036F67FB6E}"/>
              </a:ext>
            </a:extLst>
          </p:cNvPr>
          <p:cNvGraphicFramePr>
            <a:graphicFrameLocks/>
          </p:cNvGraphicFramePr>
          <p:nvPr>
            <p:extLst>
              <p:ext uri="{D42A27DB-BD31-4B8C-83A1-F6EECF244321}">
                <p14:modId xmlns:p14="http://schemas.microsoft.com/office/powerpoint/2010/main" val="604973525"/>
              </p:ext>
            </p:extLst>
          </p:nvPr>
        </p:nvGraphicFramePr>
        <p:xfrm>
          <a:off x="5527496" y="1808252"/>
          <a:ext cx="6082301" cy="3945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8640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Health – disability</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684962"/>
            <a:ext cx="4452993" cy="4469257"/>
          </a:xfrm>
        </p:spPr>
        <p:txBody>
          <a:bodyPr>
            <a:normAutofit/>
          </a:bodyPr>
          <a:lstStyle/>
          <a:p>
            <a:pPr marL="342900" lvl="0" indent="-342900">
              <a:lnSpc>
                <a:spcPct val="100000"/>
              </a:lnSpc>
              <a:spcBef>
                <a:spcPts val="600"/>
              </a:spcBef>
              <a:buFont typeface="Symbol" panose="05050102010706020507" pitchFamily="18" charset="2"/>
              <a:buChar char=""/>
            </a:pPr>
            <a:r>
              <a:rPr lang="en-GB" sz="1400" b="1" dirty="0">
                <a:effectLst/>
                <a:latin typeface="Raleway" pitchFamily="2" charset="0"/>
                <a:ea typeface="Calibri" panose="020F0502020204030204" pitchFamily="34" charset="0"/>
                <a:cs typeface="Arial" panose="020B0604020202020204" pitchFamily="34" charset="0"/>
              </a:rPr>
              <a:t>12.9% (40,125) of residents reported having a disability</a:t>
            </a:r>
            <a:r>
              <a:rPr lang="en-GB" sz="1400" dirty="0">
                <a:effectLst/>
                <a:latin typeface="Raleway" pitchFamily="2" charset="0"/>
                <a:ea typeface="Calibri" panose="020F0502020204030204" pitchFamily="34" charset="0"/>
                <a:cs typeface="Arial" panose="020B0604020202020204" pitchFamily="34" charset="0"/>
              </a:rPr>
              <a:t> </a:t>
            </a:r>
          </a:p>
          <a:p>
            <a:pPr marL="342900" lvl="0" indent="-342900">
              <a:lnSpc>
                <a:spcPct val="100000"/>
              </a:lnSpc>
              <a:spcBef>
                <a:spcPts val="600"/>
              </a:spcBef>
              <a:buFont typeface="Symbol" panose="05050102010706020507" pitchFamily="18" charset="2"/>
              <a:buChar char=""/>
            </a:pPr>
            <a:r>
              <a:rPr lang="en-GB" sz="1400" dirty="0">
                <a:effectLst/>
                <a:latin typeface="Raleway" pitchFamily="2" charset="0"/>
                <a:ea typeface="Calibri" panose="020F0502020204030204" pitchFamily="34" charset="0"/>
                <a:cs typeface="Arial" panose="020B0604020202020204" pitchFamily="34" charset="0"/>
              </a:rPr>
              <a:t>This is slightly lower than in 2011 when 13.5% had a disability</a:t>
            </a:r>
          </a:p>
          <a:p>
            <a:pPr marL="342900" lvl="0" indent="-342900">
              <a:lnSpc>
                <a:spcPct val="100000"/>
              </a:lnSpc>
              <a:spcBef>
                <a:spcPts val="600"/>
              </a:spcBef>
              <a:buFont typeface="Symbol" panose="05050102010706020507" pitchFamily="18" charset="2"/>
              <a:buChar char=""/>
            </a:pPr>
            <a:r>
              <a:rPr lang="en-GB" sz="1400" dirty="0">
                <a:effectLst/>
                <a:latin typeface="Raleway" pitchFamily="2" charset="0"/>
                <a:ea typeface="Calibri" panose="020F0502020204030204" pitchFamily="34" charset="0"/>
                <a:cs typeface="Arial" panose="020B0604020202020204" pitchFamily="34" charset="0"/>
              </a:rPr>
              <a:t>Of these, 5.7% (17,599) reported that their activities were limited a lot and 7.3% (22,526) reported that their activities were limited a little.  </a:t>
            </a:r>
          </a:p>
          <a:p>
            <a:pPr marL="342900" lvl="0" indent="-342900">
              <a:lnSpc>
                <a:spcPct val="100000"/>
              </a:lnSpc>
              <a:spcBef>
                <a:spcPts val="600"/>
              </a:spcBef>
              <a:spcAft>
                <a:spcPts val="800"/>
              </a:spcAft>
              <a:buFont typeface="Symbol" panose="05050102010706020507" pitchFamily="18" charset="2"/>
              <a:buChar char=""/>
            </a:pPr>
            <a:r>
              <a:rPr lang="en-GB" sz="1400" dirty="0">
                <a:effectLst/>
                <a:latin typeface="Raleway" pitchFamily="2" charset="0"/>
                <a:ea typeface="Calibri" panose="020F0502020204030204" pitchFamily="34" charset="0"/>
                <a:cs typeface="Arial" panose="020B0604020202020204" pitchFamily="34" charset="0"/>
              </a:rPr>
              <a:t>A further 4.5% had a long term physical or mental health condition that did not limit their day to day activities.  </a:t>
            </a:r>
          </a:p>
          <a:p>
            <a:pPr marL="342900" lvl="0" indent="-342900">
              <a:lnSpc>
                <a:spcPct val="100000"/>
              </a:lnSpc>
              <a:spcBef>
                <a:spcPts val="600"/>
              </a:spcBef>
              <a:spcAft>
                <a:spcPts val="800"/>
              </a:spcAft>
              <a:buFont typeface="Symbol" panose="05050102010706020507" pitchFamily="18" charset="2"/>
              <a:buChar char=""/>
            </a:pPr>
            <a:r>
              <a:rPr lang="en-GB" sz="1400" b="1" dirty="0">
                <a:effectLst/>
                <a:latin typeface="Raleway" pitchFamily="2" charset="0"/>
                <a:ea typeface="Calibri" panose="020F0502020204030204" pitchFamily="34" charset="0"/>
                <a:cs typeface="Arial" panose="020B0604020202020204" pitchFamily="34" charset="0"/>
              </a:rPr>
              <a:t>25.7% of all households had at least one person with a disability</a:t>
            </a:r>
            <a:r>
              <a:rPr lang="en-GB" sz="1400" dirty="0">
                <a:effectLst/>
                <a:latin typeface="Raleway" pitchFamily="2" charset="0"/>
                <a:ea typeface="Calibri" panose="020F0502020204030204" pitchFamily="34" charset="0"/>
                <a:cs typeface="Arial" panose="020B0604020202020204" pitchFamily="34" charset="0"/>
              </a:rPr>
              <a:t> </a:t>
            </a:r>
          </a:p>
          <a:p>
            <a:pPr marL="342900" lvl="0" indent="-342900">
              <a:buFont typeface="Symbol" panose="05050102010706020507" pitchFamily="18" charset="2"/>
              <a:buChar char=""/>
            </a:pPr>
            <a:endParaRPr lang="en-GB" dirty="0">
              <a:solidFill>
                <a:schemeClr val="tx1"/>
              </a:solidFill>
              <a:latin typeface="+mn-lt"/>
            </a:endParaRPr>
          </a:p>
        </p:txBody>
      </p:sp>
      <p:graphicFrame>
        <p:nvGraphicFramePr>
          <p:cNvPr id="4" name="Chart 3" descr="Chart showing proportion of residents of Tower Hamlets who are and are not disabled under the equality act">
            <a:extLst>
              <a:ext uri="{FF2B5EF4-FFF2-40B4-BE49-F238E27FC236}">
                <a16:creationId xmlns:a16="http://schemas.microsoft.com/office/drawing/2014/main" id="{E3FD8002-7953-41BA-859D-76420280417A}"/>
              </a:ext>
            </a:extLst>
          </p:cNvPr>
          <p:cNvGraphicFramePr>
            <a:graphicFrameLocks/>
          </p:cNvGraphicFramePr>
          <p:nvPr>
            <p:extLst>
              <p:ext uri="{D42A27DB-BD31-4B8C-83A1-F6EECF244321}">
                <p14:modId xmlns:p14="http://schemas.microsoft.com/office/powerpoint/2010/main" val="2325149509"/>
              </p:ext>
            </p:extLst>
          </p:nvPr>
        </p:nvGraphicFramePr>
        <p:xfrm>
          <a:off x="5291191" y="1684961"/>
          <a:ext cx="6380251" cy="40993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438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0"/>
            <a:ext cx="9770616" cy="1325563"/>
          </a:xfrm>
        </p:spPr>
        <p:txBody>
          <a:bodyPr/>
          <a:lstStyle/>
          <a:p>
            <a:r>
              <a:rPr lang="en-GB">
                <a:latin typeface="+mj-lt"/>
              </a:rPr>
              <a:t>Overall borough population</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3"/>
            <a:ext cx="4492336" cy="2822844"/>
          </a:xfrm>
        </p:spPr>
        <p:txBody>
          <a:bodyPr>
            <a:normAutofit fontScale="25000" lnSpcReduction="20000"/>
          </a:bodyPr>
          <a:lstStyle/>
          <a:p>
            <a:pPr>
              <a:lnSpc>
                <a:spcPct val="120000"/>
              </a:lnSpc>
              <a:spcBef>
                <a:spcPts val="600"/>
              </a:spcBef>
            </a:pPr>
            <a:r>
              <a:rPr lang="en-GB" sz="7200" dirty="0">
                <a:latin typeface="+mn-lt"/>
              </a:rPr>
              <a:t>As of census day on 21 March 2021, the population of Tower Hamlets was 310,300.</a:t>
            </a:r>
          </a:p>
          <a:p>
            <a:pPr>
              <a:lnSpc>
                <a:spcPct val="120000"/>
              </a:lnSpc>
              <a:spcBef>
                <a:spcPts val="600"/>
              </a:spcBef>
            </a:pPr>
            <a:r>
              <a:rPr lang="en-GB" sz="7200" dirty="0">
                <a:latin typeface="+mn-lt"/>
              </a:rPr>
              <a:t>This was an increase of 56,200 or 22% since 2011 – the largest increase of any area in England and Wales.   </a:t>
            </a:r>
          </a:p>
          <a:p>
            <a:pPr>
              <a:lnSpc>
                <a:spcPct val="120000"/>
              </a:lnSpc>
              <a:spcBef>
                <a:spcPts val="600"/>
              </a:spcBef>
            </a:pPr>
            <a:r>
              <a:rPr lang="en-GB" sz="7200" dirty="0">
                <a:latin typeface="+mn-lt"/>
              </a:rPr>
              <a:t>This equates to 15.4 additional persons every day over the ten year period. </a:t>
            </a:r>
          </a:p>
          <a:p>
            <a:pPr>
              <a:lnSpc>
                <a:spcPct val="120000"/>
              </a:lnSpc>
              <a:spcBef>
                <a:spcPts val="600"/>
              </a:spcBef>
            </a:pPr>
            <a:r>
              <a:rPr lang="en-GB" sz="7200" dirty="0">
                <a:latin typeface="+mn-lt"/>
              </a:rPr>
              <a:t>The census day population is 21,700 below the mid year 2020 estimate – 7% lower. </a:t>
            </a:r>
          </a:p>
          <a:p>
            <a:pPr>
              <a:lnSpc>
                <a:spcPct val="100000"/>
              </a:lnSpc>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a:lnSpc>
                <a:spcPct val="100000"/>
              </a:lnSpc>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r>
              <a:rPr lang="en-GB" sz="4400" dirty="0">
                <a:solidFill>
                  <a:schemeClr val="tx1"/>
                </a:solidFill>
                <a:latin typeface="+mn-lt"/>
              </a:rPr>
              <a:t>*(rounded to nearest 100 persons).  </a:t>
            </a:r>
          </a:p>
          <a:p>
            <a:pPr marL="0" indent="0">
              <a:lnSpc>
                <a:spcPct val="100000"/>
              </a:lnSpc>
              <a:buNone/>
            </a:pPr>
            <a:endParaRPr lang="en-GB" dirty="0">
              <a:solidFill>
                <a:schemeClr val="tx1"/>
              </a:solidFill>
              <a:latin typeface="+mn-lt"/>
            </a:endParaRPr>
          </a:p>
        </p:txBody>
      </p:sp>
      <p:graphicFrame>
        <p:nvGraphicFramePr>
          <p:cNvPr id="4" name="Chart 3" descr="Chart showing Tower Hamlets population in 2021 compared with 2011 and the 202 mid year estiamte">
            <a:extLst>
              <a:ext uri="{FF2B5EF4-FFF2-40B4-BE49-F238E27FC236}">
                <a16:creationId xmlns:a16="http://schemas.microsoft.com/office/drawing/2014/main" id="{5D6C8219-29DF-4F19-B1C4-B5AF96625B47}"/>
              </a:ext>
            </a:extLst>
          </p:cNvPr>
          <p:cNvGraphicFramePr/>
          <p:nvPr>
            <p:extLst>
              <p:ext uri="{D42A27DB-BD31-4B8C-83A1-F6EECF244321}">
                <p14:modId xmlns:p14="http://schemas.microsoft.com/office/powerpoint/2010/main" val="1411715250"/>
              </p:ext>
            </p:extLst>
          </p:nvPr>
        </p:nvGraphicFramePr>
        <p:xfrm>
          <a:off x="5621481" y="1423555"/>
          <a:ext cx="6057899" cy="43178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6616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Health – carers</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684962"/>
            <a:ext cx="4761218" cy="4572000"/>
          </a:xfrm>
        </p:spPr>
        <p:txBody>
          <a:bodyPr>
            <a:noAutofit/>
          </a:bodyPr>
          <a:lstStyle/>
          <a:p>
            <a:pPr marL="342900" lvl="0" indent="-342900">
              <a:lnSpc>
                <a:spcPct val="100000"/>
              </a:lnSpc>
              <a:spcBef>
                <a:spcPts val="600"/>
              </a:spcBef>
              <a:buFont typeface="Symbol" panose="05050102010706020507" pitchFamily="18" charset="2"/>
              <a:buChar char=""/>
            </a:pPr>
            <a:r>
              <a:rPr lang="en-GB" sz="1400" dirty="0">
                <a:effectLst/>
                <a:latin typeface="Raleway" pitchFamily="2" charset="0"/>
                <a:ea typeface="Calibri" panose="020F0502020204030204" pitchFamily="34" charset="0"/>
                <a:cs typeface="Arial" panose="020B0604020202020204" pitchFamily="34" charset="0"/>
              </a:rPr>
              <a:t>18,551 residents were providing unpaid care which was 6.4% of residents aged 5 and over.</a:t>
            </a:r>
          </a:p>
          <a:p>
            <a:pPr marL="342900" lvl="0" indent="-342900">
              <a:lnSpc>
                <a:spcPct val="100000"/>
              </a:lnSpc>
              <a:spcBef>
                <a:spcPts val="600"/>
              </a:spcBef>
              <a:buFont typeface="Symbol" panose="05050102010706020507" pitchFamily="18" charset="2"/>
              <a:buChar char=""/>
            </a:pPr>
            <a:r>
              <a:rPr lang="en-GB" sz="1400" dirty="0">
                <a:effectLst/>
                <a:latin typeface="Raleway" pitchFamily="2" charset="0"/>
                <a:ea typeface="Calibri" panose="020F0502020204030204" pitchFamily="34" charset="0"/>
                <a:cs typeface="Arial" panose="020B0604020202020204" pitchFamily="34" charset="0"/>
              </a:rPr>
              <a:t>The proportion of residents providing care (6.4%) was lower than England and Wales (8.8%) and London (7.3%)</a:t>
            </a:r>
          </a:p>
          <a:p>
            <a:pPr marL="342900" lvl="0" indent="-342900">
              <a:lnSpc>
                <a:spcPct val="100000"/>
              </a:lnSpc>
              <a:spcBef>
                <a:spcPts val="600"/>
              </a:spcBef>
              <a:buFont typeface="Symbol" panose="05050102010706020507" pitchFamily="18" charset="2"/>
              <a:buChar char=""/>
            </a:pPr>
            <a:r>
              <a:rPr lang="en-GB" sz="1400" dirty="0">
                <a:effectLst/>
                <a:latin typeface="Raleway" pitchFamily="2" charset="0"/>
                <a:ea typeface="Calibri" panose="020F0502020204030204" pitchFamily="34" charset="0"/>
                <a:cs typeface="Arial" panose="020B0604020202020204" pitchFamily="34" charset="0"/>
              </a:rPr>
              <a:t>The 2011 Census recorded carers as a proportion of all age residents.  Based on a proportion of all age residents as opposed to residents aged 5 and over, there were a smaller proportion of residents providing unpaid care in 2021 (6.0%) than in 2011 (7.6%).  </a:t>
            </a:r>
          </a:p>
          <a:p>
            <a:pPr marL="342900" lvl="0" indent="-342900">
              <a:lnSpc>
                <a:spcPct val="100000"/>
              </a:lnSpc>
              <a:spcBef>
                <a:spcPts val="600"/>
              </a:spcBef>
              <a:spcAft>
                <a:spcPts val="800"/>
              </a:spcAft>
              <a:buFont typeface="Symbol" panose="05050102010706020507" pitchFamily="18" charset="2"/>
              <a:buChar char=""/>
            </a:pPr>
            <a:r>
              <a:rPr lang="en-GB" sz="1400" dirty="0">
                <a:effectLst/>
                <a:latin typeface="Raleway" pitchFamily="2" charset="0"/>
                <a:ea typeface="Calibri" panose="020F0502020204030204" pitchFamily="34" charset="0"/>
                <a:cs typeface="Arial" panose="020B0604020202020204" pitchFamily="34" charset="0"/>
              </a:rPr>
              <a:t>This fall in the number of carers was consistent with the picture in England and Wales where carers fell from 10.3% of residents in 2011 to 8.8% in 2021 and in London where </a:t>
            </a:r>
            <a:r>
              <a:rPr lang="en-US" sz="1400" b="0" i="0" dirty="0" err="1">
                <a:effectLst/>
                <a:latin typeface="Raleway" pitchFamily="2" charset="0"/>
              </a:rPr>
              <a:t>carers</a:t>
            </a:r>
            <a:r>
              <a:rPr lang="en-US" sz="1400" b="0" i="0" dirty="0">
                <a:effectLst/>
                <a:latin typeface="Raleway" pitchFamily="2" charset="0"/>
              </a:rPr>
              <a:t> fell from 8.4% in 2011 to 7.3% in 2021.</a:t>
            </a:r>
            <a:endParaRPr lang="en-GB" sz="1400" dirty="0">
              <a:latin typeface="+mn-lt"/>
            </a:endParaRPr>
          </a:p>
        </p:txBody>
      </p:sp>
      <p:graphicFrame>
        <p:nvGraphicFramePr>
          <p:cNvPr id="4" name="Chart 3" descr="Chart showing percentage of residents aged 5 and over who provide unpaid care by the number of hours of care that they provide.  ">
            <a:extLst>
              <a:ext uri="{FF2B5EF4-FFF2-40B4-BE49-F238E27FC236}">
                <a16:creationId xmlns:a16="http://schemas.microsoft.com/office/drawing/2014/main" id="{C2D5FC02-E394-4B25-A065-271018822707}"/>
              </a:ext>
            </a:extLst>
          </p:cNvPr>
          <p:cNvGraphicFramePr>
            <a:graphicFrameLocks/>
          </p:cNvGraphicFramePr>
          <p:nvPr>
            <p:extLst>
              <p:ext uri="{D42A27DB-BD31-4B8C-83A1-F6EECF244321}">
                <p14:modId xmlns:p14="http://schemas.microsoft.com/office/powerpoint/2010/main" val="4092238923"/>
              </p:ext>
            </p:extLst>
          </p:nvPr>
        </p:nvGraphicFramePr>
        <p:xfrm>
          <a:off x="5753528" y="1417835"/>
          <a:ext cx="5876818" cy="4469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9537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normAutofit/>
          </a:bodyPr>
          <a:lstStyle/>
          <a:p>
            <a:r>
              <a:rPr lang="en-GB" sz="4900" dirty="0">
                <a:latin typeface="+mj-lt"/>
              </a:rPr>
              <a:t>Education</a:t>
            </a:r>
            <a:br>
              <a:rPr lang="en-GB" dirty="0">
                <a:latin typeface="+mj-lt"/>
              </a:rPr>
            </a:br>
            <a:br>
              <a:rPr lang="en-GB" dirty="0">
                <a:latin typeface="+mj-lt"/>
              </a:rPr>
            </a:br>
            <a:endParaRPr lang="en-GB" dirty="0">
              <a:latin typeface="+mj-lt"/>
            </a:endParaRPr>
          </a:p>
        </p:txBody>
      </p:sp>
    </p:spTree>
    <p:extLst>
      <p:ext uri="{BB962C8B-B14F-4D97-AF65-F5344CB8AC3E}">
        <p14:creationId xmlns:p14="http://schemas.microsoft.com/office/powerpoint/2010/main" val="542099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240197"/>
            <a:ext cx="9770616" cy="1325563"/>
          </a:xfrm>
        </p:spPr>
        <p:txBody>
          <a:bodyPr>
            <a:normAutofit/>
          </a:bodyPr>
          <a:lstStyle/>
          <a:p>
            <a:r>
              <a:rPr lang="en-GB" dirty="0">
                <a:latin typeface="+mj-lt"/>
              </a:rPr>
              <a:t>Education  - highest level of qualification </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8" y="1684962"/>
            <a:ext cx="4761218" cy="4572000"/>
          </a:xfrm>
        </p:spPr>
        <p:txBody>
          <a:bodyPr>
            <a:noAutofit/>
          </a:bodyPr>
          <a:lstStyle/>
          <a:p>
            <a:pPr marL="342900" lvl="0" indent="-342900">
              <a:lnSpc>
                <a:spcPct val="100000"/>
              </a:lnSpc>
              <a:spcBef>
                <a:spcPts val="600"/>
              </a:spcBef>
              <a:buFont typeface="Symbol" panose="05050102010706020507" pitchFamily="18" charset="2"/>
              <a:buChar char=""/>
            </a:pPr>
            <a:r>
              <a:rPr lang="en-GB" sz="1400" dirty="0">
                <a:effectLst/>
                <a:latin typeface="Raleway" pitchFamily="2" charset="0"/>
                <a:ea typeface="Calibri" panose="020F0502020204030204" pitchFamily="34" charset="0"/>
                <a:cs typeface="Arial" panose="020B0604020202020204" pitchFamily="34" charset="0"/>
              </a:rPr>
              <a:t>50.3% of Tower Hamlets residents aged over 16 had a level 4 qualification.  This was higher than London (46.7%) and substantially higher than England and Wales (33.8%).</a:t>
            </a:r>
          </a:p>
          <a:p>
            <a:pPr marL="342900" lvl="0" indent="-342900">
              <a:lnSpc>
                <a:spcPct val="100000"/>
              </a:lnSpc>
              <a:spcBef>
                <a:spcPts val="600"/>
              </a:spcBef>
              <a:buFont typeface="Symbol" panose="05050102010706020507" pitchFamily="18" charset="2"/>
              <a:buChar char=""/>
            </a:pPr>
            <a:r>
              <a:rPr lang="en-GB" sz="1400" dirty="0">
                <a:latin typeface="Raleway" pitchFamily="2" charset="0"/>
                <a:ea typeface="Calibri" panose="020F0502020204030204" pitchFamily="34" charset="0"/>
              </a:rPr>
              <a:t>Between 2011 and 2021 there was a significant increase in the proportion of residents with level 4 qualifications, rising from 40.0% to 50.3%.  </a:t>
            </a:r>
            <a:endParaRPr lang="en-GB" sz="1400" dirty="0">
              <a:effectLst/>
              <a:latin typeface="Raleway" pitchFamily="2" charset="0"/>
              <a:ea typeface="Calibri" panose="020F0502020204030204" pitchFamily="34" charset="0"/>
              <a:cs typeface="Arial" panose="020B0604020202020204" pitchFamily="34" charset="0"/>
            </a:endParaRPr>
          </a:p>
          <a:p>
            <a:pPr marL="342900" lvl="0" indent="-342900">
              <a:lnSpc>
                <a:spcPct val="100000"/>
              </a:lnSpc>
              <a:spcBef>
                <a:spcPts val="600"/>
              </a:spcBef>
              <a:buFont typeface="Symbol" panose="05050102010706020507" pitchFamily="18" charset="2"/>
              <a:buChar char=""/>
            </a:pPr>
            <a:r>
              <a:rPr lang="en-GB" sz="1400" dirty="0">
                <a:effectLst/>
                <a:latin typeface="Raleway" pitchFamily="2" charset="0"/>
                <a:ea typeface="Calibri" panose="020F0502020204030204" pitchFamily="34" charset="0"/>
                <a:cs typeface="Arial" panose="020B0604020202020204" pitchFamily="34" charset="0"/>
              </a:rPr>
              <a:t>16.2% of residents aged 16+ had no qualifications in 2021.  This was lower than England and Wales (18.2%).</a:t>
            </a:r>
          </a:p>
          <a:p>
            <a:pPr marL="342900" lvl="0" indent="-342900">
              <a:lnSpc>
                <a:spcPct val="100000"/>
              </a:lnSpc>
              <a:spcBef>
                <a:spcPts val="600"/>
              </a:spcBef>
              <a:buFont typeface="Symbol" panose="05050102010706020507" pitchFamily="18" charset="2"/>
              <a:buChar char=""/>
            </a:pPr>
            <a:r>
              <a:rPr lang="en-GB" sz="1400" dirty="0">
                <a:latin typeface="Raleway" pitchFamily="2" charset="0"/>
                <a:ea typeface="Calibri" panose="020F0502020204030204" pitchFamily="34" charset="0"/>
              </a:rPr>
              <a:t>The proportion of residents with no qualifications has fallen since 2011 when it was 20.0%.  </a:t>
            </a:r>
          </a:p>
          <a:p>
            <a:pPr marL="342900" lvl="0" indent="-342900">
              <a:lnSpc>
                <a:spcPct val="100000"/>
              </a:lnSpc>
              <a:spcBef>
                <a:spcPts val="600"/>
              </a:spcBef>
              <a:buFont typeface="Symbol" panose="05050102010706020507" pitchFamily="18" charset="2"/>
              <a:buChar char=""/>
            </a:pPr>
            <a:r>
              <a:rPr lang="en-GB" sz="1400" dirty="0">
                <a:latin typeface="Raleway" pitchFamily="2" charset="0"/>
                <a:ea typeface="Calibri" panose="020F0502020204030204" pitchFamily="34" charset="0"/>
              </a:rPr>
              <a:t>Between 2011 and 2021 the number of people whose highest qualification was an apprenticeship rose from 1,821 (0.9%) to 5,441 (2.2%)</a:t>
            </a:r>
            <a:endParaRPr lang="en-GB" sz="1400" dirty="0">
              <a:effectLst/>
              <a:latin typeface="Raleway" pitchFamily="2" charset="0"/>
              <a:ea typeface="Calibri" panose="020F0502020204030204" pitchFamily="34" charset="0"/>
              <a:cs typeface="Arial" panose="020B0604020202020204" pitchFamily="34" charset="0"/>
            </a:endParaRPr>
          </a:p>
        </p:txBody>
      </p:sp>
      <p:graphicFrame>
        <p:nvGraphicFramePr>
          <p:cNvPr id="3" name="Chart 2" descr="Chart showing highest level of qualification attained by residents ">
            <a:extLst>
              <a:ext uri="{FF2B5EF4-FFF2-40B4-BE49-F238E27FC236}">
                <a16:creationId xmlns:a16="http://schemas.microsoft.com/office/drawing/2014/main" id="{4731FF70-F98B-6410-3204-B5373FC9453F}"/>
              </a:ext>
            </a:extLst>
          </p:cNvPr>
          <p:cNvGraphicFramePr>
            <a:graphicFrameLocks/>
          </p:cNvGraphicFramePr>
          <p:nvPr>
            <p:extLst>
              <p:ext uri="{D42A27DB-BD31-4B8C-83A1-F6EECF244321}">
                <p14:modId xmlns:p14="http://schemas.microsoft.com/office/powerpoint/2010/main" val="1196471687"/>
              </p:ext>
            </p:extLst>
          </p:nvPr>
        </p:nvGraphicFramePr>
        <p:xfrm>
          <a:off x="5747657" y="1480457"/>
          <a:ext cx="5865844" cy="3789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7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0"/>
            <a:ext cx="9770616" cy="1325563"/>
          </a:xfrm>
        </p:spPr>
        <p:txBody>
          <a:bodyPr/>
          <a:lstStyle/>
          <a:p>
            <a:r>
              <a:rPr lang="en-GB" dirty="0">
                <a:latin typeface="+mj-lt"/>
              </a:rPr>
              <a:t>Population density</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2"/>
            <a:ext cx="4492336" cy="4099887"/>
          </a:xfrm>
        </p:spPr>
        <p:txBody>
          <a:bodyPr vert="horz" lIns="91440" tIns="45720" rIns="91440" bIns="45720" rtlCol="0" anchor="t">
            <a:normAutofit fontScale="25000" lnSpcReduction="20000"/>
          </a:bodyPr>
          <a:lstStyle/>
          <a:p>
            <a:pPr>
              <a:lnSpc>
                <a:spcPct val="120000"/>
              </a:lnSpc>
              <a:spcBef>
                <a:spcPts val="600"/>
              </a:spcBef>
            </a:pPr>
            <a:r>
              <a:rPr lang="en-GB" sz="7200" dirty="0">
                <a:effectLst/>
                <a:latin typeface="+mj-lt"/>
                <a:ea typeface="Calibri" panose="020F0502020204030204" pitchFamily="34" charset="0"/>
                <a:cs typeface="Arial"/>
              </a:rPr>
              <a:t>With a population density of 15,695 persons per km</a:t>
            </a:r>
            <a:r>
              <a:rPr lang="en-GB" sz="7200" baseline="30000" dirty="0">
                <a:effectLst/>
                <a:latin typeface="+mj-lt"/>
                <a:ea typeface="Calibri" panose="020F0502020204030204" pitchFamily="34" charset="0"/>
                <a:cs typeface="Arial"/>
              </a:rPr>
              <a:t>2</a:t>
            </a:r>
            <a:r>
              <a:rPr lang="en-GB" sz="7200" dirty="0">
                <a:effectLst/>
                <a:latin typeface="+mj-lt"/>
                <a:ea typeface="Calibri" panose="020F0502020204030204" pitchFamily="34" charset="0"/>
                <a:cs typeface="Arial"/>
              </a:rPr>
              <a:t>, Tower Hamlets is by far the most densely populated area in England and Wales.</a:t>
            </a:r>
            <a:r>
              <a:rPr lang="en-GB" sz="7200" dirty="0">
                <a:latin typeface="+mj-lt"/>
                <a:ea typeface="Calibri" panose="020F0502020204030204" pitchFamily="34" charset="0"/>
                <a:cs typeface="Arial"/>
              </a:rPr>
              <a:t> </a:t>
            </a:r>
            <a:endParaRPr lang="en-GB" sz="7200" dirty="0">
              <a:effectLst/>
              <a:latin typeface="+mj-lt"/>
              <a:ea typeface="Calibri" panose="020F0502020204030204" pitchFamily="34" charset="0"/>
              <a:cs typeface="Arial" panose="020B0604020202020204" pitchFamily="34" charset="0"/>
            </a:endParaRPr>
          </a:p>
          <a:p>
            <a:pPr>
              <a:lnSpc>
                <a:spcPct val="120000"/>
              </a:lnSpc>
              <a:spcBef>
                <a:spcPts val="600"/>
              </a:spcBef>
            </a:pPr>
            <a:r>
              <a:rPr lang="en-GB" sz="7200" dirty="0">
                <a:latin typeface="+mj-lt"/>
                <a:ea typeface="Calibri" panose="020F0502020204030204" pitchFamily="34" charset="0"/>
                <a:cs typeface="Arial"/>
              </a:rPr>
              <a:t>The next most densely populated areas were </a:t>
            </a:r>
            <a:r>
              <a:rPr lang="en-GB" sz="7200" dirty="0">
                <a:effectLst/>
                <a:latin typeface="+mj-lt"/>
                <a:ea typeface="Calibri" panose="020F0502020204030204" pitchFamily="34" charset="0"/>
                <a:cs typeface="Arial"/>
              </a:rPr>
              <a:t>Islington (14,578 per km</a:t>
            </a:r>
            <a:r>
              <a:rPr lang="en-GB" sz="7200" baseline="30000" dirty="0">
                <a:effectLst/>
                <a:latin typeface="+mj-lt"/>
                <a:ea typeface="Calibri" panose="020F0502020204030204" pitchFamily="34" charset="0"/>
                <a:cs typeface="Arial"/>
              </a:rPr>
              <a:t>2</a:t>
            </a:r>
            <a:r>
              <a:rPr lang="en-GB" sz="7200" dirty="0">
                <a:effectLst/>
                <a:latin typeface="+mj-lt"/>
                <a:ea typeface="Calibri" panose="020F0502020204030204" pitchFamily="34" charset="0"/>
                <a:cs typeface="Arial"/>
              </a:rPr>
              <a:t>) and Hackney (13,611 per km</a:t>
            </a:r>
            <a:r>
              <a:rPr lang="en-GB" sz="7200" baseline="30000" dirty="0">
                <a:effectLst/>
                <a:latin typeface="+mj-lt"/>
                <a:ea typeface="Calibri" panose="020F0502020204030204" pitchFamily="34" charset="0"/>
                <a:cs typeface="Arial"/>
              </a:rPr>
              <a:t>2</a:t>
            </a:r>
            <a:r>
              <a:rPr lang="en-GB" sz="7200" dirty="0">
                <a:effectLst/>
                <a:latin typeface="+mj-lt"/>
                <a:ea typeface="Calibri" panose="020F0502020204030204" pitchFamily="34" charset="0"/>
                <a:cs typeface="Arial"/>
              </a:rPr>
              <a:t>)</a:t>
            </a:r>
            <a:r>
              <a:rPr lang="en-GB" sz="7200" dirty="0">
                <a:latin typeface="+mj-lt"/>
                <a:ea typeface="Calibri" panose="020F0502020204030204" pitchFamily="34" charset="0"/>
                <a:cs typeface="Arial"/>
              </a:rPr>
              <a:t> </a:t>
            </a:r>
            <a:endParaRPr lang="en-GB" sz="7200" dirty="0">
              <a:effectLst/>
              <a:latin typeface="+mj-lt"/>
              <a:ea typeface="Calibri" panose="020F0502020204030204" pitchFamily="34" charset="0"/>
              <a:cs typeface="Arial" panose="020B0604020202020204" pitchFamily="34" charset="0"/>
            </a:endParaRPr>
          </a:p>
          <a:p>
            <a:pPr>
              <a:lnSpc>
                <a:spcPct val="120000"/>
              </a:lnSpc>
              <a:spcBef>
                <a:spcPts val="600"/>
              </a:spcBef>
            </a:pPr>
            <a:r>
              <a:rPr lang="en-GB" sz="7200" dirty="0">
                <a:effectLst/>
                <a:latin typeface="+mj-lt"/>
                <a:ea typeface="Calibri" panose="020F0502020204030204" pitchFamily="34" charset="0"/>
                <a:cs typeface="Arial"/>
              </a:rPr>
              <a:t>Population density in England was 434 persons per km</a:t>
            </a:r>
            <a:r>
              <a:rPr lang="en-GB" sz="7200" baseline="30000" dirty="0">
                <a:effectLst/>
                <a:latin typeface="+mj-lt"/>
                <a:ea typeface="Calibri" panose="020F0502020204030204" pitchFamily="34" charset="0"/>
                <a:cs typeface="Arial"/>
              </a:rPr>
              <a:t>2</a:t>
            </a:r>
            <a:r>
              <a:rPr lang="en-GB" sz="7200" dirty="0">
                <a:effectLst/>
                <a:latin typeface="+mj-lt"/>
                <a:ea typeface="Calibri" panose="020F0502020204030204" pitchFamily="34" charset="0"/>
                <a:cs typeface="Arial"/>
              </a:rPr>
              <a:t> and in London it was 5,598 per km</a:t>
            </a:r>
            <a:r>
              <a:rPr lang="en-GB" sz="7200" baseline="30000" dirty="0">
                <a:effectLst/>
                <a:latin typeface="+mj-lt"/>
                <a:ea typeface="Calibri" panose="020F0502020204030204" pitchFamily="34" charset="0"/>
                <a:cs typeface="Arial"/>
              </a:rPr>
              <a:t>2</a:t>
            </a:r>
            <a:r>
              <a:rPr lang="en-GB" sz="7200" dirty="0">
                <a:effectLst/>
                <a:latin typeface="+mj-lt"/>
                <a:ea typeface="Calibri" panose="020F0502020204030204" pitchFamily="34" charset="0"/>
                <a:cs typeface="Arial"/>
              </a:rPr>
              <a:t>.</a:t>
            </a:r>
            <a:r>
              <a:rPr lang="en-GB" sz="7200" dirty="0">
                <a:latin typeface="+mj-lt"/>
                <a:ea typeface="Calibri" panose="020F0502020204030204" pitchFamily="34" charset="0"/>
                <a:cs typeface="Arial"/>
              </a:rPr>
              <a:t> </a:t>
            </a:r>
            <a:endParaRPr lang="en-GB" sz="7200" dirty="0">
              <a:latin typeface="+mn-lt"/>
            </a:endParaRPr>
          </a:p>
          <a:p>
            <a:pPr>
              <a:lnSpc>
                <a:spcPct val="120000"/>
              </a:lnSpc>
              <a:spcBef>
                <a:spcPts val="600"/>
              </a:spcBef>
            </a:pPr>
            <a:r>
              <a:rPr lang="en-GB" sz="7200" dirty="0">
                <a:latin typeface="+mn-lt"/>
                <a:cs typeface="Arial"/>
              </a:rPr>
              <a:t>For England that is three people for every football pitch sized area of land. Contrast that to the chart on the right. </a:t>
            </a:r>
            <a:endParaRPr lang="en-GB" sz="7200" dirty="0">
              <a:latin typeface="+mn-lt"/>
            </a:endParaRPr>
          </a:p>
          <a:p>
            <a:pPr>
              <a:lnSpc>
                <a:spcPct val="100000"/>
              </a:lnSpc>
            </a:pPr>
            <a:endParaRPr lang="en-GB" sz="7200" dirty="0">
              <a:solidFill>
                <a:schemeClr val="tx1"/>
              </a:solidFill>
              <a:latin typeface="+mn-lt"/>
            </a:endParaRPr>
          </a:p>
          <a:p>
            <a:pPr>
              <a:lnSpc>
                <a:spcPct val="100000"/>
              </a:lnSpc>
            </a:pPr>
            <a:endParaRPr lang="en-GB" sz="7200" dirty="0">
              <a:solidFill>
                <a:schemeClr val="tx1"/>
              </a:solidFill>
              <a:latin typeface="+mn-lt"/>
            </a:endParaRPr>
          </a:p>
          <a:p>
            <a:pPr>
              <a:lnSpc>
                <a:spcPct val="100000"/>
              </a:lnSpc>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r>
              <a:rPr lang="en-GB" sz="4400" dirty="0">
                <a:solidFill>
                  <a:schemeClr val="tx1"/>
                </a:solidFill>
                <a:latin typeface="+mn-lt"/>
                <a:cs typeface="Arial"/>
              </a:rPr>
              <a:t>*(rounded to nearest 100 persons).  </a:t>
            </a:r>
            <a:endParaRPr lang="en-GB" sz="4400" dirty="0">
              <a:solidFill>
                <a:schemeClr val="tx1"/>
              </a:solidFill>
              <a:latin typeface="+mn-lt"/>
            </a:endParaRPr>
          </a:p>
          <a:p>
            <a:pPr marL="0" indent="0">
              <a:lnSpc>
                <a:spcPct val="100000"/>
              </a:lnSpc>
              <a:buNone/>
            </a:pPr>
            <a:endParaRPr lang="en-GB" dirty="0">
              <a:solidFill>
                <a:schemeClr val="tx1"/>
              </a:solidFill>
              <a:latin typeface="+mn-lt"/>
            </a:endParaRPr>
          </a:p>
        </p:txBody>
      </p:sp>
      <p:pic>
        <p:nvPicPr>
          <p:cNvPr id="5" name="Picture 4" descr="Infographic of population density in Tower Hamlets illustrated by number of people on a football pitch-sized area of land">
            <a:extLst>
              <a:ext uri="{FF2B5EF4-FFF2-40B4-BE49-F238E27FC236}">
                <a16:creationId xmlns:a16="http://schemas.microsoft.com/office/drawing/2014/main" id="{83647D6F-BF9C-417D-AC10-334711454D7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69000" y="1801812"/>
            <a:ext cx="6019800" cy="2986088"/>
          </a:xfrm>
          <a:prstGeom prst="rect">
            <a:avLst/>
          </a:prstGeom>
        </p:spPr>
      </p:pic>
    </p:spTree>
    <p:extLst>
      <p:ext uri="{BB962C8B-B14F-4D97-AF65-F5344CB8AC3E}">
        <p14:creationId xmlns:p14="http://schemas.microsoft.com/office/powerpoint/2010/main" val="161650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200" y="0"/>
            <a:ext cx="9770616" cy="1325563"/>
          </a:xfrm>
        </p:spPr>
        <p:txBody>
          <a:bodyPr/>
          <a:lstStyle/>
          <a:p>
            <a:r>
              <a:rPr lang="en-GB" dirty="0">
                <a:latin typeface="+mj-lt"/>
              </a:rPr>
              <a:t>Population density – London </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200" y="1603682"/>
            <a:ext cx="4113944" cy="4099887"/>
          </a:xfrm>
        </p:spPr>
        <p:txBody>
          <a:bodyPr vert="horz" lIns="91440" tIns="45720" rIns="91440" bIns="45720" rtlCol="0" anchor="t">
            <a:normAutofit fontScale="25000" lnSpcReduction="20000"/>
          </a:bodyPr>
          <a:lstStyle/>
          <a:p>
            <a:pPr>
              <a:lnSpc>
                <a:spcPct val="120000"/>
              </a:lnSpc>
              <a:spcBef>
                <a:spcPts val="600"/>
              </a:spcBef>
            </a:pPr>
            <a:r>
              <a:rPr lang="en-GB" sz="7200" dirty="0">
                <a:effectLst/>
                <a:latin typeface="+mj-lt"/>
                <a:ea typeface="Calibri" panose="020F0502020204030204" pitchFamily="34" charset="0"/>
                <a:cs typeface="Arial"/>
              </a:rPr>
              <a:t>Population density is very high throughout inner north and inner north east London, with Islington and Hackney respectively having the 2</a:t>
            </a:r>
            <a:r>
              <a:rPr lang="en-GB" sz="7200" baseline="30000" dirty="0">
                <a:effectLst/>
                <a:latin typeface="+mj-lt"/>
                <a:ea typeface="Calibri" panose="020F0502020204030204" pitchFamily="34" charset="0"/>
                <a:cs typeface="Arial"/>
              </a:rPr>
              <a:t>nd</a:t>
            </a:r>
            <a:r>
              <a:rPr lang="en-GB" sz="7200" dirty="0">
                <a:effectLst/>
                <a:latin typeface="+mj-lt"/>
                <a:ea typeface="Calibri" panose="020F0502020204030204" pitchFamily="34" charset="0"/>
                <a:cs typeface="Arial"/>
              </a:rPr>
              <a:t> and 3</a:t>
            </a:r>
            <a:r>
              <a:rPr lang="en-GB" sz="7200" baseline="30000" dirty="0">
                <a:effectLst/>
                <a:latin typeface="+mj-lt"/>
                <a:ea typeface="Calibri" panose="020F0502020204030204" pitchFamily="34" charset="0"/>
                <a:cs typeface="Arial"/>
              </a:rPr>
              <a:t>rd</a:t>
            </a:r>
            <a:r>
              <a:rPr lang="en-GB" sz="7200" dirty="0">
                <a:effectLst/>
                <a:latin typeface="+mj-lt"/>
                <a:ea typeface="Calibri" panose="020F0502020204030204" pitchFamily="34" charset="0"/>
                <a:cs typeface="Arial"/>
              </a:rPr>
              <a:t> highest levels of population density in England and Newham the 8</a:t>
            </a:r>
            <a:r>
              <a:rPr lang="en-GB" sz="7200" baseline="30000" dirty="0">
                <a:effectLst/>
                <a:latin typeface="+mj-lt"/>
                <a:ea typeface="Calibri" panose="020F0502020204030204" pitchFamily="34" charset="0"/>
                <a:cs typeface="Arial"/>
              </a:rPr>
              <a:t>th</a:t>
            </a:r>
            <a:r>
              <a:rPr lang="en-GB" sz="7200" dirty="0">
                <a:effectLst/>
                <a:latin typeface="+mj-lt"/>
                <a:ea typeface="Calibri" panose="020F0502020204030204" pitchFamily="34" charset="0"/>
                <a:cs typeface="Arial"/>
              </a:rPr>
              <a:t>.  </a:t>
            </a:r>
          </a:p>
          <a:p>
            <a:pPr>
              <a:lnSpc>
                <a:spcPct val="120000"/>
              </a:lnSpc>
              <a:spcBef>
                <a:spcPts val="600"/>
              </a:spcBef>
            </a:pPr>
            <a:r>
              <a:rPr lang="en-GB" sz="7200" dirty="0">
                <a:latin typeface="+mj-lt"/>
                <a:ea typeface="Calibri" panose="020F0502020204030204" pitchFamily="34" charset="0"/>
                <a:cs typeface="Arial"/>
              </a:rPr>
              <a:t>The top 20 most densely populated areas in England and Wales are all London boroughs.  </a:t>
            </a:r>
            <a:endParaRPr lang="en-GB" sz="7200" dirty="0">
              <a:latin typeface="+mn-lt"/>
            </a:endParaRPr>
          </a:p>
          <a:p>
            <a:pPr>
              <a:lnSpc>
                <a:spcPct val="100000"/>
              </a:lnSpc>
            </a:pPr>
            <a:endParaRPr lang="en-GB" sz="7200" dirty="0">
              <a:solidFill>
                <a:schemeClr val="tx1"/>
              </a:solidFill>
              <a:latin typeface="+mn-lt"/>
            </a:endParaRPr>
          </a:p>
          <a:p>
            <a:pPr>
              <a:lnSpc>
                <a:spcPct val="100000"/>
              </a:lnSpc>
            </a:pPr>
            <a:endParaRPr lang="en-GB" sz="7200" dirty="0">
              <a:solidFill>
                <a:schemeClr val="tx1"/>
              </a:solidFill>
              <a:latin typeface="+mn-lt"/>
            </a:endParaRPr>
          </a:p>
          <a:p>
            <a:pPr>
              <a:lnSpc>
                <a:spcPct val="100000"/>
              </a:lnSpc>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r>
              <a:rPr lang="en-GB" sz="4400" dirty="0">
                <a:solidFill>
                  <a:schemeClr val="tx1"/>
                </a:solidFill>
                <a:latin typeface="+mn-lt"/>
                <a:cs typeface="Arial"/>
              </a:rPr>
              <a:t>*(rounded to nearest 100 persons).  </a:t>
            </a:r>
            <a:endParaRPr lang="en-GB" sz="4400" dirty="0">
              <a:solidFill>
                <a:schemeClr val="tx1"/>
              </a:solidFill>
              <a:latin typeface="+mn-lt"/>
            </a:endParaRPr>
          </a:p>
          <a:p>
            <a:pPr marL="0" indent="0">
              <a:lnSpc>
                <a:spcPct val="100000"/>
              </a:lnSpc>
              <a:buNone/>
            </a:pPr>
            <a:endParaRPr lang="en-GB" dirty="0">
              <a:solidFill>
                <a:schemeClr val="tx1"/>
              </a:solidFill>
              <a:latin typeface="+mn-lt"/>
            </a:endParaRPr>
          </a:p>
        </p:txBody>
      </p:sp>
      <p:pic>
        <p:nvPicPr>
          <p:cNvPr id="5" name="Picture 4" descr="Thematic map showing population density in London">
            <a:extLst>
              <a:ext uri="{FF2B5EF4-FFF2-40B4-BE49-F238E27FC236}">
                <a16:creationId xmlns:a16="http://schemas.microsoft.com/office/drawing/2014/main" id="{59ABC0C4-3E1C-4D3A-96FB-4688D098FD85}"/>
              </a:ext>
            </a:extLst>
          </p:cNvPr>
          <p:cNvPicPr>
            <a:picLocks noChangeAspect="1"/>
          </p:cNvPicPr>
          <p:nvPr/>
        </p:nvPicPr>
        <p:blipFill>
          <a:blip r:embed="rId2"/>
          <a:stretch>
            <a:fillRect/>
          </a:stretch>
        </p:blipFill>
        <p:spPr>
          <a:xfrm>
            <a:off x="5548045" y="1256095"/>
            <a:ext cx="5517224" cy="4681653"/>
          </a:xfrm>
          <a:prstGeom prst="rect">
            <a:avLst/>
          </a:prstGeom>
        </p:spPr>
      </p:pic>
    </p:spTree>
    <p:extLst>
      <p:ext uri="{BB962C8B-B14F-4D97-AF65-F5344CB8AC3E}">
        <p14:creationId xmlns:p14="http://schemas.microsoft.com/office/powerpoint/2010/main" val="313395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75D6-EDF9-4F6F-9718-965ED6460E3E}"/>
              </a:ext>
            </a:extLst>
          </p:cNvPr>
          <p:cNvSpPr>
            <a:spLocks noGrp="1"/>
          </p:cNvSpPr>
          <p:nvPr>
            <p:ph type="title"/>
          </p:nvPr>
        </p:nvSpPr>
        <p:spPr>
          <a:xfrm>
            <a:off x="838199" y="130629"/>
            <a:ext cx="9770616" cy="1325563"/>
          </a:xfrm>
        </p:spPr>
        <p:txBody>
          <a:bodyPr/>
          <a:lstStyle/>
          <a:p>
            <a:r>
              <a:rPr lang="en-GB" dirty="0">
                <a:latin typeface="+mj-lt"/>
              </a:rPr>
              <a:t>Population density across Tower Hamlets</a:t>
            </a:r>
          </a:p>
        </p:txBody>
      </p:sp>
      <p:sp>
        <p:nvSpPr>
          <p:cNvPr id="6" name="Content Placeholder 5">
            <a:extLst>
              <a:ext uri="{FF2B5EF4-FFF2-40B4-BE49-F238E27FC236}">
                <a16:creationId xmlns:a16="http://schemas.microsoft.com/office/drawing/2014/main" id="{46E1B55F-86B1-43CC-9420-DDA5B7BC7F53}"/>
              </a:ext>
            </a:extLst>
          </p:cNvPr>
          <p:cNvSpPr>
            <a:spLocks noGrp="1"/>
          </p:cNvSpPr>
          <p:nvPr>
            <p:ph idx="1"/>
          </p:nvPr>
        </p:nvSpPr>
        <p:spPr>
          <a:xfrm>
            <a:off x="838199" y="1603682"/>
            <a:ext cx="4452257" cy="4099887"/>
          </a:xfrm>
        </p:spPr>
        <p:txBody>
          <a:bodyPr vert="horz" lIns="91440" tIns="45720" rIns="91440" bIns="45720" rtlCol="0" anchor="t">
            <a:normAutofit fontScale="25000" lnSpcReduction="20000"/>
          </a:bodyPr>
          <a:lstStyle/>
          <a:p>
            <a:pPr>
              <a:lnSpc>
                <a:spcPct val="120000"/>
              </a:lnSpc>
              <a:spcBef>
                <a:spcPts val="600"/>
              </a:spcBef>
            </a:pPr>
            <a:r>
              <a:rPr lang="en-GB" sz="7200" dirty="0">
                <a:effectLst/>
                <a:latin typeface="+mj-lt"/>
                <a:ea typeface="Calibri" panose="020F0502020204030204" pitchFamily="34" charset="0"/>
                <a:cs typeface="Arial"/>
              </a:rPr>
              <a:t>Population density across the borough varies somewhat, dependent on land use and availability of green spaces.  </a:t>
            </a:r>
            <a:endParaRPr lang="en-GB" sz="7200" dirty="0">
              <a:latin typeface="+mn-lt"/>
            </a:endParaRPr>
          </a:p>
          <a:p>
            <a:pPr>
              <a:lnSpc>
                <a:spcPct val="120000"/>
              </a:lnSpc>
              <a:spcBef>
                <a:spcPts val="600"/>
              </a:spcBef>
            </a:pPr>
            <a:r>
              <a:rPr lang="en-GB" sz="7200" dirty="0">
                <a:solidFill>
                  <a:schemeClr val="tx1"/>
                </a:solidFill>
                <a:latin typeface="+mn-lt"/>
              </a:rPr>
              <a:t>The impact of concentrated pockets of residential high rise can be seen in parts of the south of the borough such as the </a:t>
            </a:r>
            <a:r>
              <a:rPr lang="en-GB" sz="7200" dirty="0" err="1">
                <a:solidFill>
                  <a:schemeClr val="tx1"/>
                </a:solidFill>
                <a:latin typeface="+mn-lt"/>
              </a:rPr>
              <a:t>Leamouth</a:t>
            </a:r>
            <a:r>
              <a:rPr lang="en-GB" sz="7200" dirty="0">
                <a:solidFill>
                  <a:schemeClr val="tx1"/>
                </a:solidFill>
                <a:latin typeface="+mn-lt"/>
              </a:rPr>
              <a:t> peninsular (London City Island) and the Isle of Dogs.  </a:t>
            </a:r>
          </a:p>
          <a:p>
            <a:pPr>
              <a:lnSpc>
                <a:spcPct val="120000"/>
              </a:lnSpc>
              <a:spcBef>
                <a:spcPts val="600"/>
              </a:spcBef>
            </a:pPr>
            <a:r>
              <a:rPr lang="en-GB" sz="7200" dirty="0">
                <a:solidFill>
                  <a:schemeClr val="tx1"/>
                </a:solidFill>
                <a:latin typeface="+mn-lt"/>
              </a:rPr>
              <a:t>In other parts of the borough such as the north west, density levels are consistently high.   </a:t>
            </a:r>
          </a:p>
          <a:p>
            <a:pPr>
              <a:lnSpc>
                <a:spcPct val="100000"/>
              </a:lnSpc>
            </a:pPr>
            <a:endParaRPr lang="en-GB" sz="7200" dirty="0">
              <a:solidFill>
                <a:schemeClr val="tx1"/>
              </a:solidFill>
              <a:latin typeface="+mn-lt"/>
            </a:endParaRPr>
          </a:p>
          <a:p>
            <a:pPr>
              <a:lnSpc>
                <a:spcPct val="100000"/>
              </a:lnSpc>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endParaRPr lang="en-GB" sz="7200" dirty="0">
              <a:solidFill>
                <a:schemeClr val="tx1"/>
              </a:solidFill>
              <a:latin typeface="+mn-lt"/>
            </a:endParaRPr>
          </a:p>
          <a:p>
            <a:pPr marL="0" indent="0">
              <a:lnSpc>
                <a:spcPct val="100000"/>
              </a:lnSpc>
              <a:buNone/>
            </a:pPr>
            <a:r>
              <a:rPr lang="en-GB" sz="4400" dirty="0">
                <a:solidFill>
                  <a:schemeClr val="tx1"/>
                </a:solidFill>
                <a:latin typeface="+mn-lt"/>
                <a:cs typeface="Arial"/>
              </a:rPr>
              <a:t>*(rounded to nearest 100 persons).  </a:t>
            </a:r>
            <a:endParaRPr lang="en-GB" sz="4400" dirty="0">
              <a:solidFill>
                <a:schemeClr val="tx1"/>
              </a:solidFill>
              <a:latin typeface="+mn-lt"/>
            </a:endParaRPr>
          </a:p>
          <a:p>
            <a:pPr marL="0" indent="0">
              <a:lnSpc>
                <a:spcPct val="100000"/>
              </a:lnSpc>
              <a:buNone/>
            </a:pPr>
            <a:endParaRPr lang="en-GB" dirty="0">
              <a:solidFill>
                <a:schemeClr val="tx1"/>
              </a:solidFill>
              <a:latin typeface="+mn-lt"/>
            </a:endParaRPr>
          </a:p>
        </p:txBody>
      </p:sp>
      <p:pic>
        <p:nvPicPr>
          <p:cNvPr id="7" name="Picture 6" descr="Thematic map showing population density in Tower Hamlets">
            <a:extLst>
              <a:ext uri="{FF2B5EF4-FFF2-40B4-BE49-F238E27FC236}">
                <a16:creationId xmlns:a16="http://schemas.microsoft.com/office/drawing/2014/main" id="{BCCCB4EC-3869-446D-9FEA-67810A5D5242}"/>
              </a:ext>
            </a:extLst>
          </p:cNvPr>
          <p:cNvPicPr>
            <a:picLocks noChangeAspect="1"/>
          </p:cNvPicPr>
          <p:nvPr/>
        </p:nvPicPr>
        <p:blipFill>
          <a:blip r:embed="rId2"/>
          <a:stretch>
            <a:fillRect/>
          </a:stretch>
        </p:blipFill>
        <p:spPr>
          <a:xfrm>
            <a:off x="5959012" y="1202291"/>
            <a:ext cx="5106256" cy="4768343"/>
          </a:xfrm>
          <a:prstGeom prst="rect">
            <a:avLst/>
          </a:prstGeom>
        </p:spPr>
      </p:pic>
    </p:spTree>
    <p:extLst>
      <p:ext uri="{BB962C8B-B14F-4D97-AF65-F5344CB8AC3E}">
        <p14:creationId xmlns:p14="http://schemas.microsoft.com/office/powerpoint/2010/main" val="255806827"/>
      </p:ext>
    </p:extLst>
  </p:cSld>
  <p:clrMapOvr>
    <a:masterClrMapping/>
  </p:clrMapOvr>
</p:sld>
</file>

<file path=ppt/theme/theme1.xml><?xml version="1.0" encoding="utf-8"?>
<a:theme xmlns:a="http://schemas.openxmlformats.org/drawingml/2006/main" name="LBTH PPT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TH PPT theme" id="{8690AB46-57C9-486D-8051-A8FCF98A9542}" vid="{7F942EB9-57AC-446A-B234-44AFCCC3D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B32EB6DCB9B488EB0A1577DA9391B" ma:contentTypeVersion="6" ma:contentTypeDescription="Create a new document." ma:contentTypeScope="" ma:versionID="cbe8eef1814205d0eee70f18576f07cd">
  <xsd:schema xmlns:xsd="http://www.w3.org/2001/XMLSchema" xmlns:xs="http://www.w3.org/2001/XMLSchema" xmlns:p="http://schemas.microsoft.com/office/2006/metadata/properties" xmlns:ns2="3be3469a-a164-4c9a-9ae2-3f88bf996ce0" xmlns:ns3="ec4fd612-b8fd-4431-89e1-4f01f34de54a" targetNamespace="http://schemas.microsoft.com/office/2006/metadata/properties" ma:root="true" ma:fieldsID="095c3fd9faae18c689fbcad35fb6c45f" ns2:_="" ns3:_="">
    <xsd:import namespace="3be3469a-a164-4c9a-9ae2-3f88bf996ce0"/>
    <xsd:import namespace="ec4fd612-b8fd-4431-89e1-4f01f34de5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3469a-a164-4c9a-9ae2-3f88bf996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4fd612-b8fd-4431-89e1-4f01f34de5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C9804C-FAAA-4D8B-A3E8-F4CDD0302B1D}">
  <ds:schemaRefs>
    <ds:schemaRef ds:uri="3be3469a-a164-4c9a-9ae2-3f88bf996ce0"/>
    <ds:schemaRef ds:uri="ec4fd612-b8fd-4431-89e1-4f01f34de5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8ADC5A-807F-42B2-92C7-50F51D6D3270}">
  <ds:schemaRefs>
    <ds:schemaRef ds:uri="http://schemas.microsoft.com/office/2006/metadata/properties"/>
    <ds:schemaRef ds:uri="http://purl.org/dc/dcmitype/"/>
    <ds:schemaRef ds:uri="http://schemas.microsoft.com/office/infopath/2007/PartnerControl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ec4fd612-b8fd-4431-89e1-4f01f34de54a"/>
    <ds:schemaRef ds:uri="3be3469a-a164-4c9a-9ae2-3f88bf996ce0"/>
  </ds:schemaRefs>
</ds:datastoreItem>
</file>

<file path=customXml/itemProps3.xml><?xml version="1.0" encoding="utf-8"?>
<ds:datastoreItem xmlns:ds="http://schemas.openxmlformats.org/officeDocument/2006/customXml" ds:itemID="{78AC92BE-7F65-4AD4-9C31-5651DA116B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1748</TotalTime>
  <Words>8260</Words>
  <Application>Microsoft Office PowerPoint</Application>
  <PresentationFormat>Widescreen</PresentationFormat>
  <Paragraphs>1173</Paragraphs>
  <Slides>62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Arial</vt:lpstr>
      <vt:lpstr>Calibri</vt:lpstr>
      <vt:lpstr>Raleway</vt:lpstr>
      <vt:lpstr>Segoe UI</vt:lpstr>
      <vt:lpstr>Symbol</vt:lpstr>
      <vt:lpstr>LBTH PPT theme</vt:lpstr>
      <vt:lpstr>2021 Census – Findings   </vt:lpstr>
      <vt:lpstr>Contents</vt:lpstr>
      <vt:lpstr>Key points</vt:lpstr>
      <vt:lpstr>Key points (2)</vt:lpstr>
      <vt:lpstr>Demography   </vt:lpstr>
      <vt:lpstr>Overall borough population</vt:lpstr>
      <vt:lpstr>Population density</vt:lpstr>
      <vt:lpstr>Population density – London </vt:lpstr>
      <vt:lpstr>Population density across Tower Hamlets</vt:lpstr>
      <vt:lpstr>Age</vt:lpstr>
      <vt:lpstr>Age – five year breakdown</vt:lpstr>
      <vt:lpstr>Child population</vt:lpstr>
      <vt:lpstr>Older population </vt:lpstr>
      <vt:lpstr>Older population by area (66+)</vt:lpstr>
      <vt:lpstr>Sex</vt:lpstr>
      <vt:lpstr>Sex by age</vt:lpstr>
      <vt:lpstr>Households</vt:lpstr>
      <vt:lpstr>Household size – larger households</vt:lpstr>
      <vt:lpstr>Household composition – single person households</vt:lpstr>
      <vt:lpstr>Household composition – households with dependent children</vt:lpstr>
      <vt:lpstr>Living arrangements</vt:lpstr>
      <vt:lpstr>Communal establishments</vt:lpstr>
      <vt:lpstr>Country of Birth and Migration   </vt:lpstr>
      <vt:lpstr>Country of birth of Tower Hamlets residents (top 10)</vt:lpstr>
      <vt:lpstr>Country of birth compared with elsewhere</vt:lpstr>
      <vt:lpstr>Country of birth – European Union and Africa</vt:lpstr>
      <vt:lpstr>Migration – length of residence in UK</vt:lpstr>
      <vt:lpstr>Migration – year of arrival in UK</vt:lpstr>
      <vt:lpstr>Migration – age at time of arrival in UK</vt:lpstr>
      <vt:lpstr>Migration - short term residents from outside the UK</vt:lpstr>
      <vt:lpstr>Population turnover – living at same address as one year previously</vt:lpstr>
      <vt:lpstr>Ethnic Origin, Religion and Language  </vt:lpstr>
      <vt:lpstr>Ethnic Origin – 2011 and 2021</vt:lpstr>
      <vt:lpstr>Ethnic origin – Tower Hamlets and other areas</vt:lpstr>
      <vt:lpstr>Ethnic origin – White ethnic group (detailed)</vt:lpstr>
      <vt:lpstr>Ethnic Origin – Black Ethnic Group (Detailed)</vt:lpstr>
      <vt:lpstr>Ethnic Origin – Somali and Somalilander</vt:lpstr>
      <vt:lpstr>Religion </vt:lpstr>
      <vt:lpstr>Language and Proficiency in English </vt:lpstr>
      <vt:lpstr>Sexual Orientation and Gender Identity  </vt:lpstr>
      <vt:lpstr>Sexual Orientation</vt:lpstr>
      <vt:lpstr>Gender Identity</vt:lpstr>
      <vt:lpstr>Labour Force  </vt:lpstr>
      <vt:lpstr>Labour force - industry</vt:lpstr>
      <vt:lpstr>Labour force – socio economic classification</vt:lpstr>
      <vt:lpstr>Labour force – occupation</vt:lpstr>
      <vt:lpstr>Labour force – economic activity</vt:lpstr>
      <vt:lpstr>Labour force – travel to work</vt:lpstr>
      <vt:lpstr>Labour force – travel to work (walking and cycling)</vt:lpstr>
      <vt:lpstr>Housing  </vt:lpstr>
      <vt:lpstr>Housing – Accommodation </vt:lpstr>
      <vt:lpstr>Housing – tenure (1) </vt:lpstr>
      <vt:lpstr>Housing – tenure (2) </vt:lpstr>
      <vt:lpstr>Housing – property size </vt:lpstr>
      <vt:lpstr>Housing – overcrowding</vt:lpstr>
      <vt:lpstr>Car or van availability</vt:lpstr>
      <vt:lpstr>Health  </vt:lpstr>
      <vt:lpstr>Health – general health</vt:lpstr>
      <vt:lpstr>Health – disability</vt:lpstr>
      <vt:lpstr>Health – carers</vt:lpstr>
      <vt:lpstr>Education  </vt:lpstr>
      <vt:lpstr>Education  - highest level of qualification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Census findings</dc:title>
  <dc:creator>Mike Pickin</dc:creator>
  <cp:lastModifiedBy>Phillip Nduoyo</cp:lastModifiedBy>
  <cp:revision>6</cp:revision>
  <dcterms:created xsi:type="dcterms:W3CDTF">2020-02-07T11:14:16Z</dcterms:created>
  <dcterms:modified xsi:type="dcterms:W3CDTF">2023-03-16T12:08:11Z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0x010100E9FB32EB6DCB9B488EB0A1577DA9391B</vt:lpwstr>
  </property>
  <property fmtid="{D5CDD505-2E9C-101B-9397-08002B2CF9AE}" pid="3" name="Order">
    <vt:r8>153600</vt:r8>
  </property>
</Properties>
</file>