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3"/>
  </p:notesMasterIdLst>
  <p:sldIdLst>
    <p:sldId id="307" r:id="rId5"/>
    <p:sldId id="308" r:id="rId6"/>
    <p:sldId id="311" r:id="rId7"/>
    <p:sldId id="313" r:id="rId8"/>
    <p:sldId id="325" r:id="rId9"/>
    <p:sldId id="312" r:id="rId10"/>
    <p:sldId id="326" r:id="rId11"/>
    <p:sldId id="323" r:id="rId12"/>
    <p:sldId id="327" r:id="rId13"/>
    <p:sldId id="328" r:id="rId14"/>
    <p:sldId id="329" r:id="rId15"/>
    <p:sldId id="330" r:id="rId16"/>
    <p:sldId id="331" r:id="rId17"/>
    <p:sldId id="332" r:id="rId18"/>
    <p:sldId id="333" r:id="rId19"/>
    <p:sldId id="334" r:id="rId20"/>
    <p:sldId id="335" r:id="rId21"/>
    <p:sldId id="33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ita Haynes" initials="JH" lastIdx="1" clrIdx="0">
    <p:extLst>
      <p:ext uri="{19B8F6BF-5375-455C-9EA6-DF929625EA0E}">
        <p15:presenceInfo xmlns:p15="http://schemas.microsoft.com/office/powerpoint/2012/main" userId="S::Juanita.Haynes@towerhamlets.gov.uk::6e249f8b-1385-472f-9b7e-558abdfb57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D034"/>
    <a:srgbClr val="5F7180"/>
    <a:srgbClr val="00445E"/>
    <a:srgbClr val="003366"/>
    <a:srgbClr val="00B2BB"/>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8" autoAdjust="0"/>
  </p:normalViewPr>
  <p:slideViewPr>
    <p:cSldViewPr snapToGrid="0">
      <p:cViewPr varScale="1">
        <p:scale>
          <a:sx n="54" d="100"/>
          <a:sy n="54" d="100"/>
        </p:scale>
        <p:origin x="328" y="296"/>
      </p:cViewPr>
      <p:guideLst>
        <p:guide orient="horz" pos="2160"/>
        <p:guide pos="3840"/>
      </p:guideLst>
    </p:cSldViewPr>
  </p:slideViewPr>
  <p:outlineViewPr>
    <p:cViewPr>
      <p:scale>
        <a:sx n="33" d="100"/>
        <a:sy n="33" d="100"/>
      </p:scale>
      <p:origin x="0" y="-6952"/>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solidFill>
                  <a:srgbClr val="5F7180"/>
                </a:solidFill>
              </a:rPr>
              <a:t>Recorded Crime by Crime Type</a:t>
            </a:r>
            <a:r>
              <a:rPr lang="en-GB" baseline="0" dirty="0">
                <a:solidFill>
                  <a:srgbClr val="5F7180"/>
                </a:solidFill>
              </a:rPr>
              <a:t> for Tower Hamlets, Year to December 2018</a:t>
            </a:r>
            <a:endParaRPr lang="en-GB" dirty="0">
              <a:solidFill>
                <a:srgbClr val="5F7180"/>
              </a:solidFill>
            </a:endParaRPr>
          </a:p>
        </c:rich>
      </c:tx>
      <c:overlay val="0"/>
    </c:title>
    <c:autoTitleDeleted val="0"/>
    <c:plotArea>
      <c:layout/>
      <c:pieChart>
        <c:varyColors val="1"/>
        <c:ser>
          <c:idx val="0"/>
          <c:order val="0"/>
          <c:dLbls>
            <c:dLbl>
              <c:idx val="4"/>
              <c:tx>
                <c:rich>
                  <a:bodyPr/>
                  <a:lstStyle/>
                  <a:p>
                    <a:r>
                      <a:rPr lang="en-US"/>
                      <a:t>crimes </a:t>
                    </a:r>
                    <a:r>
                      <a:rPr lang="en-US" dirty="0"/>
                      <a:t>against society, 390</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CC-432B-97E0-4CDA99CE32E2}"/>
                </c:ext>
              </c:extLst>
            </c:dLbl>
            <c:dLbl>
              <c:idx val="6"/>
              <c:tx>
                <c:rich>
                  <a:bodyPr/>
                  <a:lstStyle/>
                  <a:p>
                    <a:r>
                      <a:rPr lang="en-US" dirty="0"/>
                      <a:t>Possession </a:t>
                    </a:r>
                    <a:r>
                      <a:rPr lang="en-US"/>
                      <a:t>of weapons, </a:t>
                    </a:r>
                    <a:r>
                      <a:rPr lang="en-US" dirty="0"/>
                      <a:t>339</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CC-432B-97E0-4CDA99CE32E2}"/>
                </c:ext>
              </c:extLst>
            </c:dLbl>
            <c:spPr>
              <a:noFill/>
              <a:ln>
                <a:noFill/>
              </a:ln>
              <a:effectLst/>
            </c:spPr>
            <c:txPr>
              <a:bodyPr/>
              <a:lstStyle/>
              <a:p>
                <a:pPr>
                  <a:defRPr sz="800" baseline="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'All crime'!$C$30:$C$46</c:f>
              <c:strCache>
                <c:ptCount val="17"/>
                <c:pt idx="0">
                  <c:v>All other theft offences</c:v>
                </c:pt>
                <c:pt idx="1">
                  <c:v>Bicycle theft</c:v>
                </c:pt>
                <c:pt idx="2">
                  <c:v>Criminal damage and arson</c:v>
                </c:pt>
                <c:pt idx="3">
                  <c:v>Drug offences</c:v>
                </c:pt>
                <c:pt idx="4">
                  <c:v>Miscellaneous crimes against society</c:v>
                </c:pt>
                <c:pt idx="5">
                  <c:v>Non-residential burglary</c:v>
                </c:pt>
                <c:pt idx="6">
                  <c:v>Possession of weapons offences</c:v>
                </c:pt>
                <c:pt idx="7">
                  <c:v>Public order offences</c:v>
                </c:pt>
                <c:pt idx="8">
                  <c:v>Residential burglary</c:v>
                </c:pt>
                <c:pt idx="9">
                  <c:v>Robbery</c:v>
                </c:pt>
                <c:pt idx="10">
                  <c:v>Sexual offences</c:v>
                </c:pt>
                <c:pt idx="11">
                  <c:v>Shoplifting</c:v>
                </c:pt>
                <c:pt idx="12">
                  <c:v>Stalking and harassment</c:v>
                </c:pt>
                <c:pt idx="13">
                  <c:v>Theft from the person</c:v>
                </c:pt>
                <c:pt idx="14">
                  <c:v>Vehicle offences</c:v>
                </c:pt>
                <c:pt idx="15">
                  <c:v>Violence with injury</c:v>
                </c:pt>
                <c:pt idx="16">
                  <c:v>Violence without injury</c:v>
                </c:pt>
              </c:strCache>
            </c:strRef>
          </c:cat>
          <c:val>
            <c:numRef>
              <c:f>'All crime'!$D$30:$D$46</c:f>
              <c:numCache>
                <c:formatCode>General</c:formatCode>
                <c:ptCount val="17"/>
                <c:pt idx="0">
                  <c:v>4355</c:v>
                </c:pt>
                <c:pt idx="1">
                  <c:v>1443</c:v>
                </c:pt>
                <c:pt idx="2">
                  <c:v>2092</c:v>
                </c:pt>
                <c:pt idx="3">
                  <c:v>2104</c:v>
                </c:pt>
                <c:pt idx="4">
                  <c:v>390</c:v>
                </c:pt>
                <c:pt idx="5">
                  <c:v>962</c:v>
                </c:pt>
                <c:pt idx="6">
                  <c:v>339</c:v>
                </c:pt>
                <c:pt idx="7">
                  <c:v>2229</c:v>
                </c:pt>
                <c:pt idx="8">
                  <c:v>2328</c:v>
                </c:pt>
                <c:pt idx="9">
                  <c:v>1545</c:v>
                </c:pt>
                <c:pt idx="10">
                  <c:v>774</c:v>
                </c:pt>
                <c:pt idx="11">
                  <c:v>1064</c:v>
                </c:pt>
                <c:pt idx="12">
                  <c:v>2189</c:v>
                </c:pt>
                <c:pt idx="13">
                  <c:v>1761</c:v>
                </c:pt>
                <c:pt idx="14">
                  <c:v>3600</c:v>
                </c:pt>
                <c:pt idx="15">
                  <c:v>2949</c:v>
                </c:pt>
                <c:pt idx="16">
                  <c:v>3416</c:v>
                </c:pt>
              </c:numCache>
            </c:numRef>
          </c:val>
          <c:extLst>
            <c:ext xmlns:c16="http://schemas.microsoft.com/office/drawing/2014/chart" uri="{C3380CC4-5D6E-409C-BE32-E72D297353CC}">
              <c16:uniqueId val="{00000002-90CC-432B-97E0-4CDA99CE32E2}"/>
            </c:ext>
          </c:extLst>
        </c:ser>
        <c:dLbls>
          <c:showLegendKey val="0"/>
          <c:showVal val="0"/>
          <c:showCatName val="1"/>
          <c:showSerName val="0"/>
          <c:showPercent val="0"/>
          <c:showBubbleSize val="0"/>
          <c:showLeaderLines val="1"/>
        </c:dLbls>
        <c:firstSliceAng val="0"/>
      </c:pieChart>
    </c:plotArea>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45E"/>
                </a:solidFill>
                <a:latin typeface="+mn-lt"/>
                <a:ea typeface="+mn-ea"/>
                <a:cs typeface="+mn-cs"/>
              </a:defRPr>
            </a:pPr>
            <a:r>
              <a:rPr lang="en-US" dirty="0">
                <a:solidFill>
                  <a:srgbClr val="00445E"/>
                </a:solidFill>
              </a:rPr>
              <a:t>Sexual violence victims by ethnicity, 2018/19</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45E"/>
              </a:solidFill>
              <a:latin typeface="+mn-lt"/>
              <a:ea typeface="+mn-ea"/>
              <a:cs typeface="+mn-cs"/>
            </a:defRPr>
          </a:pPr>
          <a:endParaRPr lang="en-US"/>
        </a:p>
      </c:txPr>
    </c:title>
    <c:autoTitleDeleted val="0"/>
    <c:plotArea>
      <c:layout/>
      <c:barChart>
        <c:barDir val="col"/>
        <c:grouping val="clustered"/>
        <c:varyColors val="0"/>
        <c:ser>
          <c:idx val="0"/>
          <c:order val="0"/>
          <c:tx>
            <c:strRef>
              <c:f>SV!$D$52</c:f>
              <c:strCache>
                <c:ptCount val="1"/>
                <c:pt idx="0">
                  <c:v>Sexual offence victims by ethnicity, 2018/19</c:v>
                </c:pt>
              </c:strCache>
            </c:strRef>
          </c:tx>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45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SV!$C$53:$C$57</c:f>
              <c:strCache>
                <c:ptCount val="5"/>
                <c:pt idx="0">
                  <c:v>White</c:v>
                </c:pt>
                <c:pt idx="1">
                  <c:v>Asian</c:v>
                </c:pt>
                <c:pt idx="2">
                  <c:v>Black</c:v>
                </c:pt>
                <c:pt idx="3">
                  <c:v>Other</c:v>
                </c:pt>
                <c:pt idx="4">
                  <c:v>Unknown</c:v>
                </c:pt>
              </c:strCache>
            </c:strRef>
          </c:cat>
          <c:val>
            <c:numRef>
              <c:f>SV!$D$53:$D$57</c:f>
              <c:numCache>
                <c:formatCode>0%</c:formatCode>
                <c:ptCount val="5"/>
                <c:pt idx="0">
                  <c:v>0.39</c:v>
                </c:pt>
                <c:pt idx="1">
                  <c:v>0.27</c:v>
                </c:pt>
                <c:pt idx="2">
                  <c:v>0.12</c:v>
                </c:pt>
                <c:pt idx="3">
                  <c:v>0.04</c:v>
                </c:pt>
                <c:pt idx="4">
                  <c:v>0.18</c:v>
                </c:pt>
              </c:numCache>
            </c:numRef>
          </c:val>
          <c:extLst>
            <c:ext xmlns:c16="http://schemas.microsoft.com/office/drawing/2014/chart" uri="{C3380CC4-5D6E-409C-BE32-E72D297353CC}">
              <c16:uniqueId val="{00000000-6C02-4B0D-B84B-6CEBF9A45A0A}"/>
            </c:ext>
          </c:extLst>
        </c:ser>
        <c:dLbls>
          <c:showLegendKey val="0"/>
          <c:showVal val="0"/>
          <c:showCatName val="0"/>
          <c:showSerName val="0"/>
          <c:showPercent val="0"/>
          <c:showBubbleSize val="0"/>
        </c:dLbls>
        <c:gapWidth val="50"/>
        <c:overlap val="-27"/>
        <c:axId val="1456187472"/>
        <c:axId val="1462272528"/>
      </c:barChart>
      <c:catAx>
        <c:axId val="145618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45E"/>
                </a:solidFill>
                <a:latin typeface="+mn-lt"/>
                <a:ea typeface="+mn-ea"/>
                <a:cs typeface="+mn-cs"/>
              </a:defRPr>
            </a:pPr>
            <a:endParaRPr lang="en-US"/>
          </a:p>
        </c:txPr>
        <c:crossAx val="1462272528"/>
        <c:crosses val="autoZero"/>
        <c:auto val="1"/>
        <c:lblAlgn val="ctr"/>
        <c:lblOffset val="100"/>
        <c:noMultiLvlLbl val="0"/>
      </c:catAx>
      <c:valAx>
        <c:axId val="14622725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45E"/>
                </a:solidFill>
                <a:latin typeface="+mn-lt"/>
                <a:ea typeface="+mn-ea"/>
                <a:cs typeface="+mn-cs"/>
              </a:defRPr>
            </a:pPr>
            <a:endParaRPr lang="en-US"/>
          </a:p>
        </c:txPr>
        <c:crossAx val="1456187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45E"/>
                </a:solidFill>
                <a:latin typeface="+mn-lt"/>
                <a:ea typeface="+mn-ea"/>
                <a:cs typeface="+mn-cs"/>
              </a:defRPr>
            </a:pPr>
            <a:r>
              <a:rPr lang="en-US" dirty="0">
                <a:solidFill>
                  <a:srgbClr val="00445E"/>
                </a:solidFill>
              </a:rPr>
              <a:t>Sexual violence victims by age, 2018/19</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45E"/>
              </a:solidFill>
              <a:latin typeface="+mn-lt"/>
              <a:ea typeface="+mn-ea"/>
              <a:cs typeface="+mn-cs"/>
            </a:defRPr>
          </a:pPr>
          <a:endParaRPr lang="en-US"/>
        </a:p>
      </c:txPr>
    </c:title>
    <c:autoTitleDeleted val="0"/>
    <c:plotArea>
      <c:layout>
        <c:manualLayout>
          <c:layoutTarget val="inner"/>
          <c:xMode val="edge"/>
          <c:yMode val="edge"/>
          <c:x val="8.161548556430448E-2"/>
          <c:y val="0.16784740449110527"/>
          <c:w val="0.88782895888014002"/>
          <c:h val="0.72760061242344709"/>
        </c:manualLayout>
      </c:layout>
      <c:barChart>
        <c:barDir val="col"/>
        <c:grouping val="clustered"/>
        <c:varyColors val="0"/>
        <c:ser>
          <c:idx val="0"/>
          <c:order val="0"/>
          <c:tx>
            <c:strRef>
              <c:f>SV!$D$36</c:f>
              <c:strCache>
                <c:ptCount val="1"/>
                <c:pt idx="0">
                  <c:v>Sexual Offence victims by age, 2018/19</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45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SV!$C$37:$C$43</c:f>
              <c:strCache>
                <c:ptCount val="7"/>
                <c:pt idx="0">
                  <c:v>Under 18</c:v>
                </c:pt>
                <c:pt idx="1">
                  <c:v>18-24</c:v>
                </c:pt>
                <c:pt idx="2">
                  <c:v>25-34</c:v>
                </c:pt>
                <c:pt idx="3">
                  <c:v>35-44</c:v>
                </c:pt>
                <c:pt idx="4">
                  <c:v>45-54</c:v>
                </c:pt>
                <c:pt idx="5">
                  <c:v>55-64</c:v>
                </c:pt>
                <c:pt idx="6">
                  <c:v>65+</c:v>
                </c:pt>
              </c:strCache>
            </c:strRef>
          </c:cat>
          <c:val>
            <c:numRef>
              <c:f>SV!$D$37:$D$43</c:f>
              <c:numCache>
                <c:formatCode>0%</c:formatCode>
                <c:ptCount val="7"/>
                <c:pt idx="0">
                  <c:v>0.22</c:v>
                </c:pt>
                <c:pt idx="1">
                  <c:v>0.27</c:v>
                </c:pt>
                <c:pt idx="2">
                  <c:v>0.3</c:v>
                </c:pt>
                <c:pt idx="3">
                  <c:v>0.12</c:v>
                </c:pt>
                <c:pt idx="4">
                  <c:v>0.06</c:v>
                </c:pt>
                <c:pt idx="5">
                  <c:v>0.02</c:v>
                </c:pt>
                <c:pt idx="6">
                  <c:v>0.01</c:v>
                </c:pt>
              </c:numCache>
            </c:numRef>
          </c:val>
          <c:extLst>
            <c:ext xmlns:c16="http://schemas.microsoft.com/office/drawing/2014/chart" uri="{C3380CC4-5D6E-409C-BE32-E72D297353CC}">
              <c16:uniqueId val="{00000000-75E2-43BD-8915-747831CD4B5D}"/>
            </c:ext>
          </c:extLst>
        </c:ser>
        <c:dLbls>
          <c:showLegendKey val="0"/>
          <c:showVal val="0"/>
          <c:showCatName val="0"/>
          <c:showSerName val="0"/>
          <c:showPercent val="0"/>
          <c:showBubbleSize val="0"/>
        </c:dLbls>
        <c:gapWidth val="50"/>
        <c:overlap val="-27"/>
        <c:axId val="1450500784"/>
        <c:axId val="1450036160"/>
      </c:barChart>
      <c:catAx>
        <c:axId val="145050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45E"/>
                </a:solidFill>
                <a:latin typeface="+mn-lt"/>
                <a:ea typeface="+mn-ea"/>
                <a:cs typeface="+mn-cs"/>
              </a:defRPr>
            </a:pPr>
            <a:endParaRPr lang="en-US"/>
          </a:p>
        </c:txPr>
        <c:crossAx val="1450036160"/>
        <c:crosses val="autoZero"/>
        <c:auto val="1"/>
        <c:lblAlgn val="ctr"/>
        <c:lblOffset val="100"/>
        <c:noMultiLvlLbl val="0"/>
      </c:catAx>
      <c:valAx>
        <c:axId val="1450036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45E"/>
                </a:solidFill>
                <a:latin typeface="+mn-lt"/>
                <a:ea typeface="+mn-ea"/>
                <a:cs typeface="+mn-cs"/>
              </a:defRPr>
            </a:pPr>
            <a:endParaRPr lang="en-US"/>
          </a:p>
        </c:txPr>
        <c:crossAx val="1450500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45E"/>
                </a:solidFill>
                <a:latin typeface="+mn-lt"/>
                <a:ea typeface="+mn-ea"/>
                <a:cs typeface="+mn-cs"/>
              </a:defRPr>
            </a:pPr>
            <a:r>
              <a:rPr lang="en-GB" baseline="0" dirty="0">
                <a:solidFill>
                  <a:srgbClr val="00445E"/>
                </a:solidFill>
              </a:rPr>
              <a:t>Hate Crimes (excluding Race Hate Crime, year to March 2015 and year to February 2020</a:t>
            </a:r>
            <a:endParaRPr lang="en-GB" dirty="0">
              <a:solidFill>
                <a:srgbClr val="00445E"/>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45E"/>
              </a:solidFill>
              <a:latin typeface="+mn-lt"/>
              <a:ea typeface="+mn-ea"/>
              <a:cs typeface="+mn-cs"/>
            </a:defRPr>
          </a:pPr>
          <a:endParaRPr lang="en-US"/>
        </a:p>
      </c:txPr>
    </c:title>
    <c:autoTitleDeleted val="0"/>
    <c:plotArea>
      <c:layout/>
      <c:barChart>
        <c:barDir val="col"/>
        <c:grouping val="clustered"/>
        <c:varyColors val="0"/>
        <c:ser>
          <c:idx val="0"/>
          <c:order val="0"/>
          <c:tx>
            <c:strRef>
              <c:f>'Hate Crime'!$B$1</c:f>
              <c:strCache>
                <c:ptCount val="1"/>
                <c:pt idx="0">
                  <c:v>Mar-15</c:v>
                </c:pt>
              </c:strCache>
            </c:strRef>
          </c:tx>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'Hate Crime'!$A$2:$A$7</c:f>
              <c:strCache>
                <c:ptCount val="6"/>
                <c:pt idx="0">
                  <c:v>Anti-Semitic </c:v>
                </c:pt>
                <c:pt idx="1">
                  <c:v>Disability </c:v>
                </c:pt>
                <c:pt idx="2">
                  <c:v>Faith</c:v>
                </c:pt>
                <c:pt idx="3">
                  <c:v>Sexual orientation</c:v>
                </c:pt>
                <c:pt idx="4">
                  <c:v>Islamophobic</c:v>
                </c:pt>
                <c:pt idx="5">
                  <c:v>Transgender</c:v>
                </c:pt>
              </c:strCache>
            </c:strRef>
          </c:cat>
          <c:val>
            <c:numRef>
              <c:f>'Hate Crime'!$B$2:$B$7</c:f>
              <c:numCache>
                <c:formatCode>General</c:formatCode>
                <c:ptCount val="6"/>
                <c:pt idx="0">
                  <c:v>8</c:v>
                </c:pt>
                <c:pt idx="1">
                  <c:v>16</c:v>
                </c:pt>
                <c:pt idx="2">
                  <c:v>73</c:v>
                </c:pt>
                <c:pt idx="3">
                  <c:v>88</c:v>
                </c:pt>
                <c:pt idx="4">
                  <c:v>54</c:v>
                </c:pt>
                <c:pt idx="5">
                  <c:v>8</c:v>
                </c:pt>
              </c:numCache>
            </c:numRef>
          </c:val>
          <c:extLst>
            <c:ext xmlns:c16="http://schemas.microsoft.com/office/drawing/2014/chart" uri="{C3380CC4-5D6E-409C-BE32-E72D297353CC}">
              <c16:uniqueId val="{00000000-3BBD-4274-9010-597A999467BF}"/>
            </c:ext>
          </c:extLst>
        </c:ser>
        <c:ser>
          <c:idx val="1"/>
          <c:order val="1"/>
          <c:tx>
            <c:strRef>
              <c:f>'Hate Crime'!$C$1</c:f>
              <c:strCache>
                <c:ptCount val="1"/>
                <c:pt idx="0">
                  <c:v>Feb-20</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45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'Hate Crime'!$A$2:$A$7</c:f>
              <c:strCache>
                <c:ptCount val="6"/>
                <c:pt idx="0">
                  <c:v>Anti-Semitic </c:v>
                </c:pt>
                <c:pt idx="1">
                  <c:v>Disability </c:v>
                </c:pt>
                <c:pt idx="2">
                  <c:v>Faith</c:v>
                </c:pt>
                <c:pt idx="3">
                  <c:v>Sexual orientation</c:v>
                </c:pt>
                <c:pt idx="4">
                  <c:v>Islamophobic</c:v>
                </c:pt>
                <c:pt idx="5">
                  <c:v>Transgender</c:v>
                </c:pt>
              </c:strCache>
            </c:strRef>
          </c:cat>
          <c:val>
            <c:numRef>
              <c:f>'Hate Crime'!$C$2:$C$7</c:f>
              <c:numCache>
                <c:formatCode>General</c:formatCode>
                <c:ptCount val="6"/>
                <c:pt idx="0">
                  <c:v>13</c:v>
                </c:pt>
                <c:pt idx="1">
                  <c:v>13</c:v>
                </c:pt>
                <c:pt idx="2">
                  <c:v>119</c:v>
                </c:pt>
                <c:pt idx="3">
                  <c:v>162</c:v>
                </c:pt>
                <c:pt idx="4">
                  <c:v>81</c:v>
                </c:pt>
                <c:pt idx="5">
                  <c:v>10</c:v>
                </c:pt>
              </c:numCache>
            </c:numRef>
          </c:val>
          <c:extLst>
            <c:ext xmlns:c16="http://schemas.microsoft.com/office/drawing/2014/chart" uri="{C3380CC4-5D6E-409C-BE32-E72D297353CC}">
              <c16:uniqueId val="{00000001-3BBD-4274-9010-597A999467BF}"/>
            </c:ext>
          </c:extLst>
        </c:ser>
        <c:dLbls>
          <c:showLegendKey val="0"/>
          <c:showVal val="0"/>
          <c:showCatName val="0"/>
          <c:showSerName val="0"/>
          <c:showPercent val="0"/>
          <c:showBubbleSize val="0"/>
        </c:dLbls>
        <c:gapWidth val="75"/>
        <c:axId val="835265807"/>
        <c:axId val="832793919"/>
      </c:barChart>
      <c:catAx>
        <c:axId val="835265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45E"/>
                </a:solidFill>
                <a:latin typeface="+mn-lt"/>
                <a:ea typeface="+mn-ea"/>
                <a:cs typeface="+mn-cs"/>
              </a:defRPr>
            </a:pPr>
            <a:endParaRPr lang="en-US"/>
          </a:p>
        </c:txPr>
        <c:crossAx val="832793919"/>
        <c:crosses val="autoZero"/>
        <c:auto val="1"/>
        <c:lblAlgn val="ctr"/>
        <c:lblOffset val="100"/>
        <c:noMultiLvlLbl val="0"/>
      </c:catAx>
      <c:valAx>
        <c:axId val="8327939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45E"/>
                </a:solidFill>
                <a:latin typeface="+mn-lt"/>
                <a:ea typeface="+mn-ea"/>
                <a:cs typeface="+mn-cs"/>
              </a:defRPr>
            </a:pPr>
            <a:endParaRPr lang="en-US"/>
          </a:p>
        </c:txPr>
        <c:crossAx val="835265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445E"/>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45E"/>
                </a:solidFill>
                <a:latin typeface="+mn-lt"/>
                <a:ea typeface="+mn-ea"/>
                <a:cs typeface="+mn-cs"/>
              </a:defRPr>
            </a:pPr>
            <a:r>
              <a:rPr lang="en-GB" dirty="0">
                <a:solidFill>
                  <a:srgbClr val="00445E"/>
                </a:solidFill>
              </a:rPr>
              <a:t>Race hate</a:t>
            </a:r>
            <a:r>
              <a:rPr lang="en-GB" baseline="0" dirty="0">
                <a:solidFill>
                  <a:srgbClr val="00445E"/>
                </a:solidFill>
              </a:rPr>
              <a:t> crimes, year to February 2020, London Boroughs</a:t>
            </a:r>
            <a:endParaRPr lang="en-GB" dirty="0">
              <a:solidFill>
                <a:srgbClr val="00445E"/>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45E"/>
              </a:solidFill>
              <a:latin typeface="+mn-lt"/>
              <a:ea typeface="+mn-ea"/>
              <a:cs typeface="+mn-cs"/>
            </a:defRPr>
          </a:pPr>
          <a:endParaRPr lang="en-US"/>
        </a:p>
      </c:txPr>
    </c:title>
    <c:autoTitleDeleted val="0"/>
    <c:plotArea>
      <c:layout/>
      <c:barChart>
        <c:barDir val="col"/>
        <c:grouping val="clustered"/>
        <c:varyColors val="0"/>
        <c:ser>
          <c:idx val="0"/>
          <c:order val="0"/>
          <c:spPr>
            <a:solidFill>
              <a:srgbClr val="5F7180"/>
            </a:solidFill>
            <a:ln>
              <a:noFill/>
            </a:ln>
            <a:effectLst/>
          </c:spPr>
          <c:invertIfNegative val="0"/>
          <c:dPt>
            <c:idx val="10"/>
            <c:invertIfNegative val="0"/>
            <c:bubble3D val="0"/>
            <c:spPr>
              <a:solidFill>
                <a:srgbClr val="BBD034"/>
              </a:solidFill>
              <a:ln>
                <a:noFill/>
              </a:ln>
              <a:effectLst/>
            </c:spPr>
            <c:extLst>
              <c:ext xmlns:c16="http://schemas.microsoft.com/office/drawing/2014/chart" uri="{C3380CC4-5D6E-409C-BE32-E72D297353CC}">
                <c16:uniqueId val="{00000001-A114-4526-8F36-F42FD73FBC7F}"/>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14-4526-8F36-F42FD73FBC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'Hate Crime'!$A$22:$A$53</c:f>
              <c:strCache>
                <c:ptCount val="32"/>
                <c:pt idx="0">
                  <c:v>Camden</c:v>
                </c:pt>
                <c:pt idx="1">
                  <c:v>Hackney</c:v>
                </c:pt>
                <c:pt idx="2">
                  <c:v>Hammersmith and Fulham</c:v>
                </c:pt>
                <c:pt idx="3">
                  <c:v>Haringey</c:v>
                </c:pt>
                <c:pt idx="4">
                  <c:v>Islington</c:v>
                </c:pt>
                <c:pt idx="5">
                  <c:v>Kensington and Chelsea</c:v>
                </c:pt>
                <c:pt idx="6">
                  <c:v>Lambeth</c:v>
                </c:pt>
                <c:pt idx="7">
                  <c:v>Lewisham</c:v>
                </c:pt>
                <c:pt idx="8">
                  <c:v>Newham</c:v>
                </c:pt>
                <c:pt idx="9">
                  <c:v>Southwark</c:v>
                </c:pt>
                <c:pt idx="10">
                  <c:v>Tower Hamlets</c:v>
                </c:pt>
                <c:pt idx="11">
                  <c:v>Wandsworth</c:v>
                </c:pt>
                <c:pt idx="12">
                  <c:v>Westminster</c:v>
                </c:pt>
                <c:pt idx="13">
                  <c:v>Barking and Dagenham</c:v>
                </c:pt>
                <c:pt idx="14">
                  <c:v>Barnet</c:v>
                </c:pt>
                <c:pt idx="15">
                  <c:v>Bexley</c:v>
                </c:pt>
                <c:pt idx="16">
                  <c:v>Brent</c:v>
                </c:pt>
                <c:pt idx="17">
                  <c:v>Bromley</c:v>
                </c:pt>
                <c:pt idx="18">
                  <c:v>Croydon</c:v>
                </c:pt>
                <c:pt idx="19">
                  <c:v>Ealing</c:v>
                </c:pt>
                <c:pt idx="20">
                  <c:v>Enfield</c:v>
                </c:pt>
                <c:pt idx="21">
                  <c:v>Greenwich</c:v>
                </c:pt>
                <c:pt idx="22">
                  <c:v>Harrow</c:v>
                </c:pt>
                <c:pt idx="23">
                  <c:v>Havering</c:v>
                </c:pt>
                <c:pt idx="24">
                  <c:v>Hillingdon</c:v>
                </c:pt>
                <c:pt idx="25">
                  <c:v>Hounslow</c:v>
                </c:pt>
                <c:pt idx="26">
                  <c:v>Kingston upon Thames</c:v>
                </c:pt>
                <c:pt idx="27">
                  <c:v>Merton</c:v>
                </c:pt>
                <c:pt idx="28">
                  <c:v>Redbridge</c:v>
                </c:pt>
                <c:pt idx="29">
                  <c:v>Richmond upon Thames</c:v>
                </c:pt>
                <c:pt idx="30">
                  <c:v>Sutton</c:v>
                </c:pt>
                <c:pt idx="31">
                  <c:v>Waltham Forest</c:v>
                </c:pt>
              </c:strCache>
            </c:strRef>
          </c:cat>
          <c:val>
            <c:numRef>
              <c:f>'Hate Crime'!$B$22:$B$53</c:f>
              <c:numCache>
                <c:formatCode>General</c:formatCode>
                <c:ptCount val="32"/>
                <c:pt idx="0">
                  <c:v>851</c:v>
                </c:pt>
                <c:pt idx="1">
                  <c:v>774</c:v>
                </c:pt>
                <c:pt idx="2">
                  <c:v>575</c:v>
                </c:pt>
                <c:pt idx="3">
                  <c:v>604</c:v>
                </c:pt>
                <c:pt idx="4">
                  <c:v>569</c:v>
                </c:pt>
                <c:pt idx="5">
                  <c:v>397</c:v>
                </c:pt>
                <c:pt idx="6">
                  <c:v>754</c:v>
                </c:pt>
                <c:pt idx="7">
                  <c:v>612</c:v>
                </c:pt>
                <c:pt idx="8">
                  <c:v>659</c:v>
                </c:pt>
                <c:pt idx="9">
                  <c:v>767</c:v>
                </c:pt>
                <c:pt idx="10">
                  <c:v>718</c:v>
                </c:pt>
                <c:pt idx="11">
                  <c:v>463</c:v>
                </c:pt>
                <c:pt idx="12">
                  <c:v>1406</c:v>
                </c:pt>
                <c:pt idx="13">
                  <c:v>388</c:v>
                </c:pt>
                <c:pt idx="14">
                  <c:v>797</c:v>
                </c:pt>
                <c:pt idx="15">
                  <c:v>337</c:v>
                </c:pt>
                <c:pt idx="16">
                  <c:v>603</c:v>
                </c:pt>
                <c:pt idx="17">
                  <c:v>438</c:v>
                </c:pt>
                <c:pt idx="18">
                  <c:v>667</c:v>
                </c:pt>
                <c:pt idx="19">
                  <c:v>680</c:v>
                </c:pt>
                <c:pt idx="20">
                  <c:v>401</c:v>
                </c:pt>
                <c:pt idx="21">
                  <c:v>623</c:v>
                </c:pt>
                <c:pt idx="22">
                  <c:v>333</c:v>
                </c:pt>
                <c:pt idx="23">
                  <c:v>381</c:v>
                </c:pt>
                <c:pt idx="24">
                  <c:v>516</c:v>
                </c:pt>
                <c:pt idx="25">
                  <c:v>506</c:v>
                </c:pt>
                <c:pt idx="26">
                  <c:v>265</c:v>
                </c:pt>
                <c:pt idx="27">
                  <c:v>284</c:v>
                </c:pt>
                <c:pt idx="28">
                  <c:v>417</c:v>
                </c:pt>
                <c:pt idx="29">
                  <c:v>245</c:v>
                </c:pt>
                <c:pt idx="30">
                  <c:v>298</c:v>
                </c:pt>
                <c:pt idx="31">
                  <c:v>364</c:v>
                </c:pt>
              </c:numCache>
            </c:numRef>
          </c:val>
          <c:extLst>
            <c:ext xmlns:c16="http://schemas.microsoft.com/office/drawing/2014/chart" uri="{C3380CC4-5D6E-409C-BE32-E72D297353CC}">
              <c16:uniqueId val="{00000002-A114-4526-8F36-F42FD73FBC7F}"/>
            </c:ext>
          </c:extLst>
        </c:ser>
        <c:dLbls>
          <c:showLegendKey val="0"/>
          <c:showVal val="0"/>
          <c:showCatName val="0"/>
          <c:showSerName val="0"/>
          <c:showPercent val="0"/>
          <c:showBubbleSize val="0"/>
        </c:dLbls>
        <c:gapWidth val="50"/>
        <c:overlap val="-27"/>
        <c:axId val="1437132384"/>
        <c:axId val="1436721856"/>
      </c:barChart>
      <c:catAx>
        <c:axId val="143713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45E"/>
                </a:solidFill>
                <a:latin typeface="+mn-lt"/>
                <a:ea typeface="+mn-ea"/>
                <a:cs typeface="+mn-cs"/>
              </a:defRPr>
            </a:pPr>
            <a:endParaRPr lang="en-US"/>
          </a:p>
        </c:txPr>
        <c:crossAx val="1436721856"/>
        <c:crosses val="autoZero"/>
        <c:auto val="0"/>
        <c:lblAlgn val="ctr"/>
        <c:lblOffset val="100"/>
        <c:noMultiLvlLbl val="0"/>
      </c:catAx>
      <c:valAx>
        <c:axId val="1436721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45E"/>
                </a:solidFill>
                <a:latin typeface="+mn-lt"/>
                <a:ea typeface="+mn-ea"/>
                <a:cs typeface="+mn-cs"/>
              </a:defRPr>
            </a:pPr>
            <a:endParaRPr lang="en-US"/>
          </a:p>
        </c:txPr>
        <c:crossAx val="1437132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B2BB"/>
                </a:solidFill>
                <a:latin typeface="+mn-lt"/>
                <a:ea typeface="+mn-ea"/>
                <a:cs typeface="+mn-cs"/>
              </a:defRPr>
            </a:pPr>
            <a:r>
              <a:rPr lang="en-US" baseline="0" dirty="0">
                <a:solidFill>
                  <a:srgbClr val="5F7180"/>
                </a:solidFill>
              </a:rPr>
              <a:t>Children cautioned or sentenced, April 2018 to March 2019</a:t>
            </a:r>
            <a:r>
              <a:rPr lang="en-US" baseline="0" dirty="0">
                <a:solidFill>
                  <a:srgbClr val="00B2BB"/>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B2BB"/>
              </a:solidFill>
              <a:latin typeface="+mn-lt"/>
              <a:ea typeface="+mn-ea"/>
              <a:cs typeface="+mn-cs"/>
            </a:defRPr>
          </a:pPr>
          <a:endParaRPr lang="en-US"/>
        </a:p>
      </c:txPr>
    </c:title>
    <c:autoTitleDeleted val="0"/>
    <c:plotArea>
      <c:layout/>
      <c:barChart>
        <c:barDir val="col"/>
        <c:grouping val="clustered"/>
        <c:varyColors val="0"/>
        <c:ser>
          <c:idx val="0"/>
          <c:order val="0"/>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F718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'[Crime Data Worksheet.xlsx]18-19 Youth Justice '!$F$1:$F$31</c:f>
              <c:strCache>
                <c:ptCount val="31"/>
                <c:pt idx="0">
                  <c:v>Barking and Dagenham</c:v>
                </c:pt>
                <c:pt idx="1">
                  <c:v>Barnet</c:v>
                </c:pt>
                <c:pt idx="2">
                  <c:v>Bexley</c:v>
                </c:pt>
                <c:pt idx="3">
                  <c:v>Brent</c:v>
                </c:pt>
                <c:pt idx="4">
                  <c:v>Bromley</c:v>
                </c:pt>
                <c:pt idx="5">
                  <c:v>Camden</c:v>
                </c:pt>
                <c:pt idx="6">
                  <c:v>Croydon</c:v>
                </c:pt>
                <c:pt idx="7">
                  <c:v>Ealing</c:v>
                </c:pt>
                <c:pt idx="8">
                  <c:v>Enfield</c:v>
                </c:pt>
                <c:pt idx="9">
                  <c:v>Greenwich</c:v>
                </c:pt>
                <c:pt idx="10">
                  <c:v>Hackney</c:v>
                </c:pt>
                <c:pt idx="11">
                  <c:v>Hammersmith and Fulham</c:v>
                </c:pt>
                <c:pt idx="12">
                  <c:v>Haringey</c:v>
                </c:pt>
                <c:pt idx="13">
                  <c:v>Harrow</c:v>
                </c:pt>
                <c:pt idx="14">
                  <c:v>Havering</c:v>
                </c:pt>
                <c:pt idx="15">
                  <c:v>Hillingdon</c:v>
                </c:pt>
                <c:pt idx="16">
                  <c:v>Hounslow</c:v>
                </c:pt>
                <c:pt idx="17">
                  <c:v>Islington</c:v>
                </c:pt>
                <c:pt idx="18">
                  <c:v>Kensington and Chelsea</c:v>
                </c:pt>
                <c:pt idx="19">
                  <c:v>Kingston and Richmond</c:v>
                </c:pt>
                <c:pt idx="20">
                  <c:v>Lambeth</c:v>
                </c:pt>
                <c:pt idx="21">
                  <c:v>Lewisham</c:v>
                </c:pt>
                <c:pt idx="22">
                  <c:v>Merton</c:v>
                </c:pt>
                <c:pt idx="23">
                  <c:v>Newham</c:v>
                </c:pt>
                <c:pt idx="24">
                  <c:v>Redbridge</c:v>
                </c:pt>
                <c:pt idx="25">
                  <c:v>Southwark</c:v>
                </c:pt>
                <c:pt idx="26">
                  <c:v>Sutton</c:v>
                </c:pt>
                <c:pt idx="27">
                  <c:v>Tower Hamlets and City of London</c:v>
                </c:pt>
                <c:pt idx="28">
                  <c:v>Waltham Forest</c:v>
                </c:pt>
                <c:pt idx="29">
                  <c:v>Wandsworth</c:v>
                </c:pt>
                <c:pt idx="30">
                  <c:v>Westminster</c:v>
                </c:pt>
              </c:strCache>
            </c:strRef>
          </c:cat>
          <c:val>
            <c:numRef>
              <c:f>'[Crime Data Worksheet.xlsx]18-19 Youth Justice '!$G$1:$G$31</c:f>
              <c:numCache>
                <c:formatCode>General</c:formatCode>
                <c:ptCount val="31"/>
                <c:pt idx="0">
                  <c:v>186</c:v>
                </c:pt>
                <c:pt idx="1">
                  <c:v>98</c:v>
                </c:pt>
                <c:pt idx="2">
                  <c:v>115</c:v>
                </c:pt>
                <c:pt idx="3">
                  <c:v>175</c:v>
                </c:pt>
                <c:pt idx="4">
                  <c:v>125</c:v>
                </c:pt>
                <c:pt idx="5">
                  <c:v>101</c:v>
                </c:pt>
                <c:pt idx="6">
                  <c:v>294</c:v>
                </c:pt>
                <c:pt idx="7">
                  <c:v>104</c:v>
                </c:pt>
                <c:pt idx="8">
                  <c:v>199</c:v>
                </c:pt>
                <c:pt idx="9">
                  <c:v>156</c:v>
                </c:pt>
                <c:pt idx="10">
                  <c:v>150</c:v>
                </c:pt>
                <c:pt idx="11">
                  <c:v>79</c:v>
                </c:pt>
                <c:pt idx="12">
                  <c:v>142</c:v>
                </c:pt>
                <c:pt idx="13">
                  <c:v>77</c:v>
                </c:pt>
                <c:pt idx="14">
                  <c:v>109</c:v>
                </c:pt>
                <c:pt idx="15">
                  <c:v>82</c:v>
                </c:pt>
                <c:pt idx="16">
                  <c:v>119</c:v>
                </c:pt>
                <c:pt idx="17">
                  <c:v>104</c:v>
                </c:pt>
                <c:pt idx="18">
                  <c:v>31</c:v>
                </c:pt>
                <c:pt idx="19">
                  <c:v>54</c:v>
                </c:pt>
                <c:pt idx="20">
                  <c:v>191</c:v>
                </c:pt>
                <c:pt idx="21">
                  <c:v>219</c:v>
                </c:pt>
                <c:pt idx="22">
                  <c:v>54</c:v>
                </c:pt>
                <c:pt idx="23">
                  <c:v>180</c:v>
                </c:pt>
                <c:pt idx="24">
                  <c:v>121</c:v>
                </c:pt>
                <c:pt idx="25">
                  <c:v>198</c:v>
                </c:pt>
                <c:pt idx="26">
                  <c:v>73</c:v>
                </c:pt>
                <c:pt idx="27">
                  <c:v>182</c:v>
                </c:pt>
                <c:pt idx="28">
                  <c:v>188</c:v>
                </c:pt>
                <c:pt idx="29">
                  <c:v>62</c:v>
                </c:pt>
                <c:pt idx="30">
                  <c:v>55</c:v>
                </c:pt>
              </c:numCache>
            </c:numRef>
          </c:val>
          <c:extLst>
            <c:ext xmlns:c16="http://schemas.microsoft.com/office/drawing/2014/chart" uri="{C3380CC4-5D6E-409C-BE32-E72D297353CC}">
              <c16:uniqueId val="{00000000-8190-43FD-A528-4E8122E4653B}"/>
            </c:ext>
          </c:extLst>
        </c:ser>
        <c:dLbls>
          <c:showLegendKey val="0"/>
          <c:showVal val="0"/>
          <c:showCatName val="0"/>
          <c:showSerName val="0"/>
          <c:showPercent val="0"/>
          <c:showBubbleSize val="0"/>
        </c:dLbls>
        <c:gapWidth val="25"/>
        <c:overlap val="5"/>
        <c:axId val="1217217936"/>
        <c:axId val="1229522736"/>
      </c:barChart>
      <c:catAx>
        <c:axId val="121721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229522736"/>
        <c:crosses val="autoZero"/>
        <c:auto val="1"/>
        <c:lblAlgn val="ctr"/>
        <c:lblOffset val="100"/>
        <c:noMultiLvlLbl val="0"/>
      </c:catAx>
      <c:valAx>
        <c:axId val="1229522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21721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5F7180"/>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F7180"/>
                </a:solidFill>
                <a:latin typeface="+mn-lt"/>
                <a:ea typeface="+mn-ea"/>
                <a:cs typeface="+mn-cs"/>
              </a:defRPr>
            </a:pPr>
            <a:r>
              <a:rPr lang="en-GB" baseline="0" dirty="0">
                <a:solidFill>
                  <a:srgbClr val="5F7180"/>
                </a:solidFill>
              </a:rPr>
              <a:t>Offences committed by children by type of offence, 2013/14 to 2018/19 </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F7180"/>
              </a:solidFill>
              <a:latin typeface="+mn-lt"/>
              <a:ea typeface="+mn-ea"/>
              <a:cs typeface="+mn-cs"/>
            </a:defRPr>
          </a:pPr>
          <a:endParaRPr lang="en-US"/>
        </a:p>
      </c:txPr>
    </c:title>
    <c:autoTitleDeleted val="0"/>
    <c:plotArea>
      <c:layout>
        <c:manualLayout>
          <c:layoutTarget val="inner"/>
          <c:xMode val="edge"/>
          <c:yMode val="edge"/>
          <c:x val="5.0824880288273241E-2"/>
          <c:y val="9.5180757218073966E-2"/>
          <c:w val="0.9295785316782984"/>
          <c:h val="0.70230552704558113"/>
        </c:manualLayout>
      </c:layout>
      <c:barChart>
        <c:barDir val="col"/>
        <c:grouping val="stacked"/>
        <c:varyColors val="0"/>
        <c:ser>
          <c:idx val="0"/>
          <c:order val="0"/>
          <c:tx>
            <c:strRef>
              <c:f>'18-19 Youth Justice '!$A$41</c:f>
              <c:strCache>
                <c:ptCount val="1"/>
                <c:pt idx="0">
                  <c:v>Breach of statutory order</c:v>
                </c:pt>
              </c:strCache>
            </c:strRef>
          </c:tx>
          <c:spPr>
            <a:solidFill>
              <a:schemeClr val="accent1"/>
            </a:solidFill>
            <a:ln>
              <a:noFill/>
            </a:ln>
            <a:effectLst/>
          </c:spPr>
          <c:invertIfNegative val="0"/>
          <c:dLbls>
            <c:dLbl>
              <c:idx val="5"/>
              <c:layout>
                <c:manualLayout>
                  <c:x val="4.5138227825786234E-2"/>
                  <c:y val="-3.64797081623360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3F-45A7-AA7A-7774B90918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'!$B$40:$G$40</c:f>
              <c:strCache>
                <c:ptCount val="6"/>
                <c:pt idx="0">
                  <c:v>2013/14</c:v>
                </c:pt>
                <c:pt idx="1">
                  <c:v>2014/15</c:v>
                </c:pt>
                <c:pt idx="2">
                  <c:v>2015/16</c:v>
                </c:pt>
                <c:pt idx="3">
                  <c:v>2016/17</c:v>
                </c:pt>
                <c:pt idx="4">
                  <c:v>2017/18</c:v>
                </c:pt>
                <c:pt idx="5">
                  <c:v>2018/19</c:v>
                </c:pt>
              </c:strCache>
            </c:strRef>
          </c:cat>
          <c:val>
            <c:numRef>
              <c:f>'18-19 Youth Justice '!$B$41:$G$41</c:f>
              <c:numCache>
                <c:formatCode>General</c:formatCode>
                <c:ptCount val="6"/>
                <c:pt idx="0">
                  <c:v>62</c:v>
                </c:pt>
                <c:pt idx="1">
                  <c:v>28</c:v>
                </c:pt>
                <c:pt idx="2">
                  <c:v>38</c:v>
                </c:pt>
                <c:pt idx="3">
                  <c:v>19</c:v>
                </c:pt>
                <c:pt idx="4">
                  <c:v>29</c:v>
                </c:pt>
                <c:pt idx="5">
                  <c:v>8</c:v>
                </c:pt>
              </c:numCache>
            </c:numRef>
          </c:val>
          <c:extLst>
            <c:ext xmlns:c16="http://schemas.microsoft.com/office/drawing/2014/chart" uri="{C3380CC4-5D6E-409C-BE32-E72D297353CC}">
              <c16:uniqueId val="{00000001-693F-45A7-AA7A-7774B90918EB}"/>
            </c:ext>
          </c:extLst>
        </c:ser>
        <c:ser>
          <c:idx val="1"/>
          <c:order val="1"/>
          <c:tx>
            <c:strRef>
              <c:f>'18-19 Youth Justice '!$A$42</c:f>
              <c:strCache>
                <c:ptCount val="1"/>
                <c:pt idx="0">
                  <c:v>Burglary</c:v>
                </c:pt>
              </c:strCache>
            </c:strRef>
          </c:tx>
          <c:spPr>
            <a:solidFill>
              <a:schemeClr val="accent4">
                <a:lumMod val="40000"/>
                <a:lumOff val="60000"/>
              </a:schemeClr>
            </a:solidFill>
            <a:ln>
              <a:noFill/>
            </a:ln>
            <a:effectLst/>
          </c:spPr>
          <c:invertIfNegative val="0"/>
          <c:dLbls>
            <c:dLbl>
              <c:idx val="0"/>
              <c:layout>
                <c:manualLayout>
                  <c:x val="6.8356575166935371E-2"/>
                  <c:y val="2.80112044817927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3F-45A7-AA7A-7774B90918EB}"/>
                </c:ext>
              </c:extLst>
            </c:dLbl>
            <c:dLbl>
              <c:idx val="1"/>
              <c:layout>
                <c:manualLayout>
                  <c:x val="5.6963812639112765E-2"/>
                  <c:y val="-1.027065632915898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3F-45A7-AA7A-7774B90918EB}"/>
                </c:ext>
              </c:extLst>
            </c:dLbl>
            <c:dLbl>
              <c:idx val="2"/>
              <c:layout>
                <c:manualLayout>
                  <c:x val="4.5571050111290243E-2"/>
                  <c:y val="8.40336134453781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3F-45A7-AA7A-7774B90918EB}"/>
                </c:ext>
              </c:extLst>
            </c:dLbl>
            <c:dLbl>
              <c:idx val="3"/>
              <c:layout>
                <c:manualLayout>
                  <c:x val="4.7849602616854676E-2"/>
                  <c:y val="-2.80112044817927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3F-45A7-AA7A-7774B90918EB}"/>
                </c:ext>
              </c:extLst>
            </c:dLbl>
            <c:dLbl>
              <c:idx val="4"/>
              <c:layout>
                <c:manualLayout>
                  <c:x val="5.6963812639112807E-2"/>
                  <c:y val="8.40336134453771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3F-45A7-AA7A-7774B90918EB}"/>
                </c:ext>
              </c:extLst>
            </c:dLbl>
            <c:dLbl>
              <c:idx val="5"/>
              <c:layout>
                <c:manualLayout>
                  <c:x val="4.8147443014172099E-2"/>
                  <c:y val="-1.459188326493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3F-45A7-AA7A-7774B90918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'!$B$40:$G$40</c:f>
              <c:strCache>
                <c:ptCount val="6"/>
                <c:pt idx="0">
                  <c:v>2013/14</c:v>
                </c:pt>
                <c:pt idx="1">
                  <c:v>2014/15</c:v>
                </c:pt>
                <c:pt idx="2">
                  <c:v>2015/16</c:v>
                </c:pt>
                <c:pt idx="3">
                  <c:v>2016/17</c:v>
                </c:pt>
                <c:pt idx="4">
                  <c:v>2017/18</c:v>
                </c:pt>
                <c:pt idx="5">
                  <c:v>2018/19</c:v>
                </c:pt>
              </c:strCache>
            </c:strRef>
          </c:cat>
          <c:val>
            <c:numRef>
              <c:f>'18-19 Youth Justice '!$B$42:$G$42</c:f>
              <c:numCache>
                <c:formatCode>General</c:formatCode>
                <c:ptCount val="6"/>
                <c:pt idx="0">
                  <c:v>8</c:v>
                </c:pt>
                <c:pt idx="1">
                  <c:v>17</c:v>
                </c:pt>
                <c:pt idx="2">
                  <c:v>17</c:v>
                </c:pt>
                <c:pt idx="3">
                  <c:v>13</c:v>
                </c:pt>
                <c:pt idx="4">
                  <c:v>24</c:v>
                </c:pt>
                <c:pt idx="5">
                  <c:v>9</c:v>
                </c:pt>
              </c:numCache>
            </c:numRef>
          </c:val>
          <c:extLst>
            <c:ext xmlns:c16="http://schemas.microsoft.com/office/drawing/2014/chart" uri="{C3380CC4-5D6E-409C-BE32-E72D297353CC}">
              <c16:uniqueId val="{00000008-693F-45A7-AA7A-7774B90918EB}"/>
            </c:ext>
          </c:extLst>
        </c:ser>
        <c:ser>
          <c:idx val="2"/>
          <c:order val="2"/>
          <c:tx>
            <c:strRef>
              <c:f>'18-19 Youth Justice '!$A$43</c:f>
              <c:strCache>
                <c:ptCount val="1"/>
                <c:pt idx="0">
                  <c:v>Criminal damage</c:v>
                </c:pt>
              </c:strCache>
            </c:strRef>
          </c:tx>
          <c:spPr>
            <a:solidFill>
              <a:schemeClr val="accent3"/>
            </a:solidFill>
            <a:ln>
              <a:noFill/>
            </a:ln>
            <a:effectLst/>
          </c:spPr>
          <c:invertIfNegative val="0"/>
          <c:dLbls>
            <c:dLbl>
              <c:idx val="5"/>
              <c:layout>
                <c:manualLayout>
                  <c:x val="-4.6642835419979226E-2"/>
                  <c:y val="5.4719562243502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3F-45A7-AA7A-7774B90918EB}"/>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'!$B$40:$G$40</c:f>
              <c:strCache>
                <c:ptCount val="6"/>
                <c:pt idx="0">
                  <c:v>2013/14</c:v>
                </c:pt>
                <c:pt idx="1">
                  <c:v>2014/15</c:v>
                </c:pt>
                <c:pt idx="2">
                  <c:v>2015/16</c:v>
                </c:pt>
                <c:pt idx="3">
                  <c:v>2016/17</c:v>
                </c:pt>
                <c:pt idx="4">
                  <c:v>2017/18</c:v>
                </c:pt>
                <c:pt idx="5">
                  <c:v>2018/19</c:v>
                </c:pt>
              </c:strCache>
            </c:strRef>
          </c:cat>
          <c:val>
            <c:numRef>
              <c:f>'18-19 Youth Justice '!$B$43:$G$43</c:f>
              <c:numCache>
                <c:formatCode>General</c:formatCode>
                <c:ptCount val="6"/>
                <c:pt idx="0">
                  <c:v>13</c:v>
                </c:pt>
                <c:pt idx="1">
                  <c:v>22</c:v>
                </c:pt>
                <c:pt idx="2">
                  <c:v>38</c:v>
                </c:pt>
                <c:pt idx="3">
                  <c:v>26</c:v>
                </c:pt>
                <c:pt idx="4">
                  <c:v>12</c:v>
                </c:pt>
                <c:pt idx="5">
                  <c:v>6</c:v>
                </c:pt>
              </c:numCache>
            </c:numRef>
          </c:val>
          <c:extLst>
            <c:ext xmlns:c16="http://schemas.microsoft.com/office/drawing/2014/chart" uri="{C3380CC4-5D6E-409C-BE32-E72D297353CC}">
              <c16:uniqueId val="{0000000A-693F-45A7-AA7A-7774B90918EB}"/>
            </c:ext>
          </c:extLst>
        </c:ser>
        <c:ser>
          <c:idx val="3"/>
          <c:order val="3"/>
          <c:tx>
            <c:strRef>
              <c:f>'18-19 Youth Justice '!$A$44</c:f>
              <c:strCache>
                <c:ptCount val="1"/>
                <c:pt idx="0">
                  <c:v>Drugs</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'!$B$40:$G$40</c:f>
              <c:strCache>
                <c:ptCount val="6"/>
                <c:pt idx="0">
                  <c:v>2013/14</c:v>
                </c:pt>
                <c:pt idx="1">
                  <c:v>2014/15</c:v>
                </c:pt>
                <c:pt idx="2">
                  <c:v>2015/16</c:v>
                </c:pt>
                <c:pt idx="3">
                  <c:v>2016/17</c:v>
                </c:pt>
                <c:pt idx="4">
                  <c:v>2017/18</c:v>
                </c:pt>
                <c:pt idx="5">
                  <c:v>2018/19</c:v>
                </c:pt>
              </c:strCache>
            </c:strRef>
          </c:cat>
          <c:val>
            <c:numRef>
              <c:f>'18-19 Youth Justice '!$B$44:$G$44</c:f>
              <c:numCache>
                <c:formatCode>General</c:formatCode>
                <c:ptCount val="6"/>
                <c:pt idx="0">
                  <c:v>130</c:v>
                </c:pt>
                <c:pt idx="1">
                  <c:v>79</c:v>
                </c:pt>
                <c:pt idx="2">
                  <c:v>98</c:v>
                </c:pt>
                <c:pt idx="3">
                  <c:v>106</c:v>
                </c:pt>
                <c:pt idx="4">
                  <c:v>70</c:v>
                </c:pt>
                <c:pt idx="5">
                  <c:v>109</c:v>
                </c:pt>
              </c:numCache>
            </c:numRef>
          </c:val>
          <c:extLst>
            <c:ext xmlns:c16="http://schemas.microsoft.com/office/drawing/2014/chart" uri="{C3380CC4-5D6E-409C-BE32-E72D297353CC}">
              <c16:uniqueId val="{0000000B-693F-45A7-AA7A-7774B90918EB}"/>
            </c:ext>
          </c:extLst>
        </c:ser>
        <c:ser>
          <c:idx val="4"/>
          <c:order val="4"/>
          <c:tx>
            <c:strRef>
              <c:f>'18-19 Youth Justice '!$A$45</c:f>
              <c:strCache>
                <c:ptCount val="1"/>
                <c:pt idx="0">
                  <c:v>Motoring offences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'!$B$40:$G$40</c:f>
              <c:strCache>
                <c:ptCount val="6"/>
                <c:pt idx="0">
                  <c:v>2013/14</c:v>
                </c:pt>
                <c:pt idx="1">
                  <c:v>2014/15</c:v>
                </c:pt>
                <c:pt idx="2">
                  <c:v>2015/16</c:v>
                </c:pt>
                <c:pt idx="3">
                  <c:v>2016/17</c:v>
                </c:pt>
                <c:pt idx="4">
                  <c:v>2017/18</c:v>
                </c:pt>
                <c:pt idx="5">
                  <c:v>2018/19</c:v>
                </c:pt>
              </c:strCache>
            </c:strRef>
          </c:cat>
          <c:val>
            <c:numRef>
              <c:f>'18-19 Youth Justice '!$B$45:$G$45</c:f>
              <c:numCache>
                <c:formatCode>General</c:formatCode>
                <c:ptCount val="6"/>
                <c:pt idx="0">
                  <c:v>40</c:v>
                </c:pt>
                <c:pt idx="1">
                  <c:v>61</c:v>
                </c:pt>
                <c:pt idx="2">
                  <c:v>77</c:v>
                </c:pt>
                <c:pt idx="3">
                  <c:v>76</c:v>
                </c:pt>
                <c:pt idx="4">
                  <c:v>67</c:v>
                </c:pt>
                <c:pt idx="5">
                  <c:v>36</c:v>
                </c:pt>
              </c:numCache>
            </c:numRef>
          </c:val>
          <c:extLst>
            <c:ext xmlns:c16="http://schemas.microsoft.com/office/drawing/2014/chart" uri="{C3380CC4-5D6E-409C-BE32-E72D297353CC}">
              <c16:uniqueId val="{0000000C-693F-45A7-AA7A-7774B90918EB}"/>
            </c:ext>
          </c:extLst>
        </c:ser>
        <c:ser>
          <c:idx val="5"/>
          <c:order val="5"/>
          <c:tx>
            <c:strRef>
              <c:f>'18-19 Youth Justice '!$A$46</c:f>
              <c:strCache>
                <c:ptCount val="1"/>
                <c:pt idx="0">
                  <c:v>Other</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'!$B$40:$G$40</c:f>
              <c:strCache>
                <c:ptCount val="6"/>
                <c:pt idx="0">
                  <c:v>2013/14</c:v>
                </c:pt>
                <c:pt idx="1">
                  <c:v>2014/15</c:v>
                </c:pt>
                <c:pt idx="2">
                  <c:v>2015/16</c:v>
                </c:pt>
                <c:pt idx="3">
                  <c:v>2016/17</c:v>
                </c:pt>
                <c:pt idx="4">
                  <c:v>2017/18</c:v>
                </c:pt>
                <c:pt idx="5">
                  <c:v>2018/19</c:v>
                </c:pt>
              </c:strCache>
            </c:strRef>
          </c:cat>
          <c:val>
            <c:numRef>
              <c:f>'18-19 Youth Justice '!$B$46:$G$46</c:f>
              <c:numCache>
                <c:formatCode>General</c:formatCode>
                <c:ptCount val="6"/>
                <c:pt idx="0">
                  <c:v>68</c:v>
                </c:pt>
                <c:pt idx="1">
                  <c:v>51</c:v>
                </c:pt>
                <c:pt idx="2">
                  <c:v>72</c:v>
                </c:pt>
                <c:pt idx="3">
                  <c:v>94</c:v>
                </c:pt>
                <c:pt idx="4">
                  <c:v>66</c:v>
                </c:pt>
                <c:pt idx="5">
                  <c:v>44</c:v>
                </c:pt>
              </c:numCache>
            </c:numRef>
          </c:val>
          <c:extLst>
            <c:ext xmlns:c16="http://schemas.microsoft.com/office/drawing/2014/chart" uri="{C3380CC4-5D6E-409C-BE32-E72D297353CC}">
              <c16:uniqueId val="{0000000D-693F-45A7-AA7A-7774B90918EB}"/>
            </c:ext>
          </c:extLst>
        </c:ser>
        <c:ser>
          <c:idx val="6"/>
          <c:order val="6"/>
          <c:tx>
            <c:strRef>
              <c:f>'18-19 Youth Justice '!$A$47</c:f>
              <c:strCache>
                <c:ptCount val="1"/>
                <c:pt idx="0">
                  <c:v>Public order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'!$B$40:$G$40</c:f>
              <c:strCache>
                <c:ptCount val="6"/>
                <c:pt idx="0">
                  <c:v>2013/14</c:v>
                </c:pt>
                <c:pt idx="1">
                  <c:v>2014/15</c:v>
                </c:pt>
                <c:pt idx="2">
                  <c:v>2015/16</c:v>
                </c:pt>
                <c:pt idx="3">
                  <c:v>2016/17</c:v>
                </c:pt>
                <c:pt idx="4">
                  <c:v>2017/18</c:v>
                </c:pt>
                <c:pt idx="5">
                  <c:v>2018/19</c:v>
                </c:pt>
              </c:strCache>
            </c:strRef>
          </c:cat>
          <c:val>
            <c:numRef>
              <c:f>'18-19 Youth Justice '!$B$47:$G$47</c:f>
              <c:numCache>
                <c:formatCode>General</c:formatCode>
                <c:ptCount val="6"/>
                <c:pt idx="0">
                  <c:v>22</c:v>
                </c:pt>
                <c:pt idx="1">
                  <c:v>16</c:v>
                </c:pt>
                <c:pt idx="2">
                  <c:v>28</c:v>
                </c:pt>
                <c:pt idx="3">
                  <c:v>33</c:v>
                </c:pt>
                <c:pt idx="4">
                  <c:v>30</c:v>
                </c:pt>
                <c:pt idx="5">
                  <c:v>24</c:v>
                </c:pt>
              </c:numCache>
            </c:numRef>
          </c:val>
          <c:extLst>
            <c:ext xmlns:c16="http://schemas.microsoft.com/office/drawing/2014/chart" uri="{C3380CC4-5D6E-409C-BE32-E72D297353CC}">
              <c16:uniqueId val="{0000000E-693F-45A7-AA7A-7774B90918EB}"/>
            </c:ext>
          </c:extLst>
        </c:ser>
        <c:ser>
          <c:idx val="7"/>
          <c:order val="7"/>
          <c:tx>
            <c:strRef>
              <c:f>'18-19 Youth Justice '!$A$48</c:f>
              <c:strCache>
                <c:ptCount val="1"/>
                <c:pt idx="0">
                  <c:v>Robbery</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'!$B$40:$G$40</c:f>
              <c:strCache>
                <c:ptCount val="6"/>
                <c:pt idx="0">
                  <c:v>2013/14</c:v>
                </c:pt>
                <c:pt idx="1">
                  <c:v>2014/15</c:v>
                </c:pt>
                <c:pt idx="2">
                  <c:v>2015/16</c:v>
                </c:pt>
                <c:pt idx="3">
                  <c:v>2016/17</c:v>
                </c:pt>
                <c:pt idx="4">
                  <c:v>2017/18</c:v>
                </c:pt>
                <c:pt idx="5">
                  <c:v>2018/19</c:v>
                </c:pt>
              </c:strCache>
            </c:strRef>
          </c:cat>
          <c:val>
            <c:numRef>
              <c:f>'18-19 Youth Justice '!$B$48:$G$48</c:f>
              <c:numCache>
                <c:formatCode>General</c:formatCode>
                <c:ptCount val="6"/>
                <c:pt idx="0">
                  <c:v>37</c:v>
                </c:pt>
                <c:pt idx="1">
                  <c:v>17</c:v>
                </c:pt>
                <c:pt idx="2">
                  <c:v>28</c:v>
                </c:pt>
                <c:pt idx="3">
                  <c:v>29</c:v>
                </c:pt>
                <c:pt idx="4">
                  <c:v>14</c:v>
                </c:pt>
                <c:pt idx="5">
                  <c:v>31</c:v>
                </c:pt>
              </c:numCache>
            </c:numRef>
          </c:val>
          <c:extLst>
            <c:ext xmlns:c16="http://schemas.microsoft.com/office/drawing/2014/chart" uri="{C3380CC4-5D6E-409C-BE32-E72D297353CC}">
              <c16:uniqueId val="{0000000F-693F-45A7-AA7A-7774B90918EB}"/>
            </c:ext>
          </c:extLst>
        </c:ser>
        <c:ser>
          <c:idx val="8"/>
          <c:order val="8"/>
          <c:tx>
            <c:strRef>
              <c:f>'18-19 Youth Justice '!$A$49</c:f>
              <c:strCache>
                <c:ptCount val="1"/>
                <c:pt idx="0">
                  <c:v>Sexual offences</c:v>
                </c:pt>
              </c:strCache>
            </c:strRef>
          </c:tx>
          <c:spPr>
            <a:solidFill>
              <a:srgbClr val="FF0000"/>
            </a:solidFill>
            <a:ln>
              <a:noFill/>
            </a:ln>
            <a:effectLst/>
          </c:spPr>
          <c:invertIfNegative val="0"/>
          <c:dLbls>
            <c:dLbl>
              <c:idx val="0"/>
              <c:layout>
                <c:manualLayout>
                  <c:x val="4.8147443014172099E-2"/>
                  <c:y val="1.8239854081167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93F-45A7-AA7A-7774B90918EB}"/>
                </c:ext>
              </c:extLst>
            </c:dLbl>
            <c:dLbl>
              <c:idx val="1"/>
              <c:layout>
                <c:manualLayout>
                  <c:x val="4.5138227825786345E-2"/>
                  <c:y val="-1.823985408116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93F-45A7-AA7A-7774B90918EB}"/>
                </c:ext>
              </c:extLst>
            </c:dLbl>
            <c:dLbl>
              <c:idx val="2"/>
              <c:layout>
                <c:manualLayout>
                  <c:x val="4.513822782578629E-2"/>
                  <c:y val="9.1199270405836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93F-45A7-AA7A-7774B90918EB}"/>
                </c:ext>
              </c:extLst>
            </c:dLbl>
            <c:dLbl>
              <c:idx val="3"/>
              <c:layout>
                <c:manualLayout>
                  <c:x val="4.5138227825786345E-2"/>
                  <c:y val="3.64797081623340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93F-45A7-AA7A-7774B90918EB}"/>
                </c:ext>
              </c:extLst>
            </c:dLbl>
            <c:dLbl>
              <c:idx val="4"/>
              <c:layout>
                <c:manualLayout>
                  <c:x val="4.2129012637400695E-2"/>
                  <c:y val="5.4719562243502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93F-45A7-AA7A-7774B90918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'!$B$40:$G$40</c:f>
              <c:strCache>
                <c:ptCount val="6"/>
                <c:pt idx="0">
                  <c:v>2013/14</c:v>
                </c:pt>
                <c:pt idx="1">
                  <c:v>2014/15</c:v>
                </c:pt>
                <c:pt idx="2">
                  <c:v>2015/16</c:v>
                </c:pt>
                <c:pt idx="3">
                  <c:v>2016/17</c:v>
                </c:pt>
                <c:pt idx="4">
                  <c:v>2017/18</c:v>
                </c:pt>
                <c:pt idx="5">
                  <c:v>2018/19</c:v>
                </c:pt>
              </c:strCache>
            </c:strRef>
          </c:cat>
          <c:val>
            <c:numRef>
              <c:f>'18-19 Youth Justice '!$B$49:$G$49</c:f>
              <c:numCache>
                <c:formatCode>General</c:formatCode>
                <c:ptCount val="6"/>
                <c:pt idx="0">
                  <c:v>5</c:v>
                </c:pt>
                <c:pt idx="1">
                  <c:v>3</c:v>
                </c:pt>
                <c:pt idx="2">
                  <c:v>4</c:v>
                </c:pt>
                <c:pt idx="3">
                  <c:v>6</c:v>
                </c:pt>
                <c:pt idx="4">
                  <c:v>2</c:v>
                </c:pt>
              </c:numCache>
            </c:numRef>
          </c:val>
          <c:extLst>
            <c:ext xmlns:c16="http://schemas.microsoft.com/office/drawing/2014/chart" uri="{C3380CC4-5D6E-409C-BE32-E72D297353CC}">
              <c16:uniqueId val="{00000015-693F-45A7-AA7A-7774B90918EB}"/>
            </c:ext>
          </c:extLst>
        </c:ser>
        <c:ser>
          <c:idx val="9"/>
          <c:order val="9"/>
          <c:tx>
            <c:strRef>
              <c:f>'18-19 Youth Justice '!$A$50</c:f>
              <c:strCache>
                <c:ptCount val="1"/>
                <c:pt idx="0">
                  <c:v>Theft and handling stolen goods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'!$B$40:$G$40</c:f>
              <c:strCache>
                <c:ptCount val="6"/>
                <c:pt idx="0">
                  <c:v>2013/14</c:v>
                </c:pt>
                <c:pt idx="1">
                  <c:v>2014/15</c:v>
                </c:pt>
                <c:pt idx="2">
                  <c:v>2015/16</c:v>
                </c:pt>
                <c:pt idx="3">
                  <c:v>2016/17</c:v>
                </c:pt>
                <c:pt idx="4">
                  <c:v>2017/18</c:v>
                </c:pt>
                <c:pt idx="5">
                  <c:v>2018/19</c:v>
                </c:pt>
              </c:strCache>
            </c:strRef>
          </c:cat>
          <c:val>
            <c:numRef>
              <c:f>'18-19 Youth Justice '!$B$50:$G$50</c:f>
              <c:numCache>
                <c:formatCode>General</c:formatCode>
                <c:ptCount val="6"/>
                <c:pt idx="0">
                  <c:v>48</c:v>
                </c:pt>
                <c:pt idx="1">
                  <c:v>40</c:v>
                </c:pt>
                <c:pt idx="2">
                  <c:v>53</c:v>
                </c:pt>
                <c:pt idx="3">
                  <c:v>65</c:v>
                </c:pt>
                <c:pt idx="4">
                  <c:v>37</c:v>
                </c:pt>
                <c:pt idx="5">
                  <c:v>16</c:v>
                </c:pt>
              </c:numCache>
            </c:numRef>
          </c:val>
          <c:extLst>
            <c:ext xmlns:c16="http://schemas.microsoft.com/office/drawing/2014/chart" uri="{C3380CC4-5D6E-409C-BE32-E72D297353CC}">
              <c16:uniqueId val="{00000016-693F-45A7-AA7A-7774B90918EB}"/>
            </c:ext>
          </c:extLst>
        </c:ser>
        <c:ser>
          <c:idx val="10"/>
          <c:order val="10"/>
          <c:tx>
            <c:strRef>
              <c:f>'18-19 Youth Justice '!$A$51</c:f>
              <c:strCache>
                <c:ptCount val="1"/>
                <c:pt idx="0">
                  <c:v>Violence against the person</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'!$B$40:$G$40</c:f>
              <c:strCache>
                <c:ptCount val="6"/>
                <c:pt idx="0">
                  <c:v>2013/14</c:v>
                </c:pt>
                <c:pt idx="1">
                  <c:v>2014/15</c:v>
                </c:pt>
                <c:pt idx="2">
                  <c:v>2015/16</c:v>
                </c:pt>
                <c:pt idx="3">
                  <c:v>2016/17</c:v>
                </c:pt>
                <c:pt idx="4">
                  <c:v>2017/18</c:v>
                </c:pt>
                <c:pt idx="5">
                  <c:v>2018/19</c:v>
                </c:pt>
              </c:strCache>
            </c:strRef>
          </c:cat>
          <c:val>
            <c:numRef>
              <c:f>'18-19 Youth Justice '!$B$51:$G$51</c:f>
              <c:numCache>
                <c:formatCode>General</c:formatCode>
                <c:ptCount val="6"/>
                <c:pt idx="0">
                  <c:v>95</c:v>
                </c:pt>
                <c:pt idx="1">
                  <c:v>101</c:v>
                </c:pt>
                <c:pt idx="2">
                  <c:v>174</c:v>
                </c:pt>
                <c:pt idx="3">
                  <c:v>170</c:v>
                </c:pt>
                <c:pt idx="4">
                  <c:v>115</c:v>
                </c:pt>
                <c:pt idx="5">
                  <c:v>124</c:v>
                </c:pt>
              </c:numCache>
            </c:numRef>
          </c:val>
          <c:extLst>
            <c:ext xmlns:c16="http://schemas.microsoft.com/office/drawing/2014/chart" uri="{C3380CC4-5D6E-409C-BE32-E72D297353CC}">
              <c16:uniqueId val="{00000017-693F-45A7-AA7A-7774B90918EB}"/>
            </c:ext>
          </c:extLst>
        </c:ser>
        <c:dLbls>
          <c:showLegendKey val="0"/>
          <c:showVal val="0"/>
          <c:showCatName val="0"/>
          <c:showSerName val="0"/>
          <c:showPercent val="0"/>
          <c:showBubbleSize val="0"/>
        </c:dLbls>
        <c:gapWidth val="150"/>
        <c:overlap val="100"/>
        <c:axId val="1380291520"/>
        <c:axId val="1289587104"/>
      </c:barChart>
      <c:catAx>
        <c:axId val="138029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9587104"/>
        <c:crosses val="autoZero"/>
        <c:auto val="1"/>
        <c:lblAlgn val="ctr"/>
        <c:lblOffset val="100"/>
        <c:noMultiLvlLbl val="0"/>
      </c:catAx>
      <c:valAx>
        <c:axId val="1289587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380291520"/>
        <c:crosses val="autoZero"/>
        <c:crossBetween val="between"/>
      </c:valAx>
      <c:spPr>
        <a:noFill/>
        <a:ln>
          <a:noFill/>
        </a:ln>
        <a:effectLst/>
      </c:spPr>
    </c:plotArea>
    <c:legend>
      <c:legendPos val="b"/>
      <c:layout>
        <c:manualLayout>
          <c:xMode val="edge"/>
          <c:yMode val="edge"/>
          <c:x val="4.6639281228811835E-2"/>
          <c:y val="0.8440087138565272"/>
          <c:w val="0.76600875823787462"/>
          <c:h val="0.14355581592148015"/>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5F7180"/>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aseline="0" dirty="0">
                <a:solidFill>
                  <a:srgbClr val="5F7180"/>
                </a:solidFill>
              </a:rPr>
              <a:t>Children cautioned or sentenced in the year to March 2019 by ethnic group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F718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'!$E$86:$J$86</c:f>
              <c:strCache>
                <c:ptCount val="6"/>
                <c:pt idx="0">
                  <c:v>Asian</c:v>
                </c:pt>
                <c:pt idx="1">
                  <c:v>Black</c:v>
                </c:pt>
                <c:pt idx="2">
                  <c:v>Mixed</c:v>
                </c:pt>
                <c:pt idx="3">
                  <c:v>Other</c:v>
                </c:pt>
                <c:pt idx="4">
                  <c:v>Unknown</c:v>
                </c:pt>
                <c:pt idx="5">
                  <c:v>White</c:v>
                </c:pt>
              </c:strCache>
            </c:strRef>
          </c:cat>
          <c:val>
            <c:numRef>
              <c:f>'18-19 Youth Justice '!$E$87:$J$87</c:f>
              <c:numCache>
                <c:formatCode>0%</c:formatCode>
                <c:ptCount val="6"/>
                <c:pt idx="0">
                  <c:v>0.48901098901098899</c:v>
                </c:pt>
                <c:pt idx="1">
                  <c:v>0.12087912087912088</c:v>
                </c:pt>
                <c:pt idx="2">
                  <c:v>0.12087912087912088</c:v>
                </c:pt>
                <c:pt idx="3">
                  <c:v>2.197802197802198E-2</c:v>
                </c:pt>
                <c:pt idx="4">
                  <c:v>3.2967032967032968E-2</c:v>
                </c:pt>
                <c:pt idx="5">
                  <c:v>0.214285714285714</c:v>
                </c:pt>
              </c:numCache>
            </c:numRef>
          </c:val>
          <c:extLst>
            <c:ext xmlns:c16="http://schemas.microsoft.com/office/drawing/2014/chart" uri="{C3380CC4-5D6E-409C-BE32-E72D297353CC}">
              <c16:uniqueId val="{00000000-B5A3-4DA7-93BF-B32B6CE1965F}"/>
            </c:ext>
          </c:extLst>
        </c:ser>
        <c:dLbls>
          <c:showLegendKey val="0"/>
          <c:showVal val="0"/>
          <c:showCatName val="0"/>
          <c:showSerName val="0"/>
          <c:showPercent val="0"/>
          <c:showBubbleSize val="0"/>
        </c:dLbls>
        <c:gapWidth val="25"/>
        <c:overlap val="-27"/>
        <c:axId val="622027312"/>
        <c:axId val="618647072"/>
      </c:barChart>
      <c:catAx>
        <c:axId val="62202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618647072"/>
        <c:crosses val="autoZero"/>
        <c:auto val="1"/>
        <c:lblAlgn val="ctr"/>
        <c:lblOffset val="100"/>
        <c:noMultiLvlLbl val="0"/>
      </c:catAx>
      <c:valAx>
        <c:axId val="6186470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622027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5F7180"/>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B2BB"/>
                </a:solidFill>
                <a:latin typeface="+mn-lt"/>
                <a:ea typeface="+mn-ea"/>
                <a:cs typeface="+mn-cs"/>
              </a:defRPr>
            </a:pPr>
            <a:r>
              <a:rPr lang="en-GB" sz="1200" dirty="0">
                <a:solidFill>
                  <a:srgbClr val="5F7180"/>
                </a:solidFill>
              </a:rPr>
              <a:t>Children</a:t>
            </a:r>
            <a:r>
              <a:rPr lang="en-GB" sz="1200" baseline="0" dirty="0">
                <a:solidFill>
                  <a:srgbClr val="5F7180"/>
                </a:solidFill>
              </a:rPr>
              <a:t> cautioned or sentenced in the year to March 2019 by sex</a:t>
            </a:r>
            <a:endParaRPr lang="en-GB" sz="1200" dirty="0">
              <a:solidFill>
                <a:srgbClr val="5F718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B2BB"/>
              </a:solidFill>
              <a:latin typeface="+mn-lt"/>
              <a:ea typeface="+mn-ea"/>
              <a:cs typeface="+mn-cs"/>
            </a:defRPr>
          </a:pPr>
          <a:endParaRPr lang="en-US"/>
        </a:p>
      </c:txPr>
    </c:title>
    <c:autoTitleDeleted val="0"/>
    <c:plotArea>
      <c:layout/>
      <c:barChart>
        <c:barDir val="col"/>
        <c:grouping val="clustered"/>
        <c:varyColors val="0"/>
        <c:ser>
          <c:idx val="0"/>
          <c:order val="0"/>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F718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Youth Justice '!$E$90:$F$90</c:f>
              <c:strCache>
                <c:ptCount val="2"/>
                <c:pt idx="0">
                  <c:v>Male</c:v>
                </c:pt>
                <c:pt idx="1">
                  <c:v>Female</c:v>
                </c:pt>
              </c:strCache>
            </c:strRef>
          </c:cat>
          <c:val>
            <c:numRef>
              <c:f>'18-19 Youth Justice '!$E$91:$F$91</c:f>
              <c:numCache>
                <c:formatCode>0%</c:formatCode>
                <c:ptCount val="2"/>
                <c:pt idx="0">
                  <c:v>0.92307692307692313</c:v>
                </c:pt>
                <c:pt idx="1">
                  <c:v>7.6923076923076927E-2</c:v>
                </c:pt>
              </c:numCache>
            </c:numRef>
          </c:val>
          <c:extLst>
            <c:ext xmlns:c16="http://schemas.microsoft.com/office/drawing/2014/chart" uri="{C3380CC4-5D6E-409C-BE32-E72D297353CC}">
              <c16:uniqueId val="{00000000-A408-439A-93B0-27DF2E199416}"/>
            </c:ext>
          </c:extLst>
        </c:ser>
        <c:dLbls>
          <c:showLegendKey val="0"/>
          <c:showVal val="0"/>
          <c:showCatName val="0"/>
          <c:showSerName val="0"/>
          <c:showPercent val="0"/>
          <c:showBubbleSize val="0"/>
        </c:dLbls>
        <c:gapWidth val="25"/>
        <c:overlap val="-27"/>
        <c:axId val="630577728"/>
        <c:axId val="636809360"/>
      </c:barChart>
      <c:catAx>
        <c:axId val="63057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636809360"/>
        <c:crosses val="autoZero"/>
        <c:auto val="1"/>
        <c:lblAlgn val="ctr"/>
        <c:lblOffset val="100"/>
        <c:noMultiLvlLbl val="0"/>
      </c:catAx>
      <c:valAx>
        <c:axId val="6368093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630577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5F7180"/>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F7180"/>
                </a:solidFill>
                <a:latin typeface="+mn-lt"/>
                <a:ea typeface="+mn-ea"/>
                <a:cs typeface="+mn-cs"/>
              </a:defRPr>
            </a:pPr>
            <a:r>
              <a:rPr lang="en-GB" dirty="0">
                <a:solidFill>
                  <a:srgbClr val="5F7180"/>
                </a:solidFill>
              </a:rPr>
              <a:t>Domestic</a:t>
            </a:r>
            <a:r>
              <a:rPr lang="en-GB" baseline="0" dirty="0">
                <a:solidFill>
                  <a:srgbClr val="5F7180"/>
                </a:solidFill>
              </a:rPr>
              <a:t> Violence Offences per 1000 population, year to February 2020, London Boroughs</a:t>
            </a:r>
            <a:endParaRPr lang="en-GB" dirty="0">
              <a:solidFill>
                <a:srgbClr val="5F718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F7180"/>
              </a:solidFill>
              <a:latin typeface="+mn-lt"/>
              <a:ea typeface="+mn-ea"/>
              <a:cs typeface="+mn-cs"/>
            </a:defRPr>
          </a:pPr>
          <a:endParaRPr lang="en-US"/>
        </a:p>
      </c:txPr>
    </c:title>
    <c:autoTitleDeleted val="0"/>
    <c:plotArea>
      <c:layout/>
      <c:barChart>
        <c:barDir val="col"/>
        <c:grouping val="clustered"/>
        <c:varyColors val="0"/>
        <c:ser>
          <c:idx val="0"/>
          <c:order val="0"/>
          <c:tx>
            <c:strRef>
              <c:f>DV!$B$1</c:f>
              <c:strCache>
                <c:ptCount val="1"/>
                <c:pt idx="0">
                  <c:v>DV offences</c:v>
                </c:pt>
              </c:strCache>
            </c:strRef>
          </c:tx>
          <c:spPr>
            <a:solidFill>
              <a:srgbClr val="5F7180"/>
            </a:solidFill>
            <a:ln>
              <a:noFill/>
            </a:ln>
            <a:effectLst/>
          </c:spPr>
          <c:invertIfNegative val="0"/>
          <c:dPt>
            <c:idx val="10"/>
            <c:invertIfNegative val="0"/>
            <c:bubble3D val="0"/>
            <c:spPr>
              <a:solidFill>
                <a:srgbClr val="BBD034"/>
              </a:solidFill>
              <a:ln>
                <a:noFill/>
              </a:ln>
              <a:effectLst/>
            </c:spPr>
            <c:extLst>
              <c:ext xmlns:c16="http://schemas.microsoft.com/office/drawing/2014/chart" uri="{C3380CC4-5D6E-409C-BE32-E72D297353CC}">
                <c16:uniqueId val="{00000001-B76E-4159-A941-61F935380EB9}"/>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6E-4159-A941-61F935380E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DV!$A$2:$A$33</c:f>
              <c:strCache>
                <c:ptCount val="32"/>
                <c:pt idx="0">
                  <c:v>Camden</c:v>
                </c:pt>
                <c:pt idx="1">
                  <c:v>Hackney</c:v>
                </c:pt>
                <c:pt idx="2">
                  <c:v>Hammersmith and Fulham</c:v>
                </c:pt>
                <c:pt idx="3">
                  <c:v>Haringey</c:v>
                </c:pt>
                <c:pt idx="4">
                  <c:v>Islington</c:v>
                </c:pt>
                <c:pt idx="5">
                  <c:v>Kensington and Chelsea</c:v>
                </c:pt>
                <c:pt idx="6">
                  <c:v>Lambeth</c:v>
                </c:pt>
                <c:pt idx="7">
                  <c:v>Lewisham</c:v>
                </c:pt>
                <c:pt idx="8">
                  <c:v>Newham</c:v>
                </c:pt>
                <c:pt idx="9">
                  <c:v>Southwark</c:v>
                </c:pt>
                <c:pt idx="10">
                  <c:v>Tower Hamlets</c:v>
                </c:pt>
                <c:pt idx="11">
                  <c:v>Wandsworth</c:v>
                </c:pt>
                <c:pt idx="12">
                  <c:v>Westminster</c:v>
                </c:pt>
                <c:pt idx="13">
                  <c:v>Barking and Dagenham</c:v>
                </c:pt>
                <c:pt idx="14">
                  <c:v>Barnet</c:v>
                </c:pt>
                <c:pt idx="15">
                  <c:v>Bexley</c:v>
                </c:pt>
                <c:pt idx="16">
                  <c:v>Brent</c:v>
                </c:pt>
                <c:pt idx="17">
                  <c:v>Bromley</c:v>
                </c:pt>
                <c:pt idx="18">
                  <c:v>Croydon</c:v>
                </c:pt>
                <c:pt idx="19">
                  <c:v>Ealing</c:v>
                </c:pt>
                <c:pt idx="20">
                  <c:v>Enfield</c:v>
                </c:pt>
                <c:pt idx="21">
                  <c:v>Greenwich</c:v>
                </c:pt>
                <c:pt idx="22">
                  <c:v>Harrow</c:v>
                </c:pt>
                <c:pt idx="23">
                  <c:v>Havering</c:v>
                </c:pt>
                <c:pt idx="24">
                  <c:v>Hillingdon</c:v>
                </c:pt>
                <c:pt idx="25">
                  <c:v>Hounslow</c:v>
                </c:pt>
                <c:pt idx="26">
                  <c:v>Kingston upon Thames</c:v>
                </c:pt>
                <c:pt idx="27">
                  <c:v>Merton</c:v>
                </c:pt>
                <c:pt idx="28">
                  <c:v>Redbridge</c:v>
                </c:pt>
                <c:pt idx="29">
                  <c:v>Richmond upon Thames</c:v>
                </c:pt>
                <c:pt idx="30">
                  <c:v>Sutton</c:v>
                </c:pt>
                <c:pt idx="31">
                  <c:v>Waltham Forest</c:v>
                </c:pt>
              </c:strCache>
            </c:strRef>
          </c:cat>
          <c:val>
            <c:numRef>
              <c:f>DV!$B$2:$B$33</c:f>
              <c:numCache>
                <c:formatCode>General</c:formatCode>
                <c:ptCount val="32"/>
                <c:pt idx="0">
                  <c:v>8.9</c:v>
                </c:pt>
                <c:pt idx="1">
                  <c:v>10.7</c:v>
                </c:pt>
                <c:pt idx="2">
                  <c:v>10.199999999999999</c:v>
                </c:pt>
                <c:pt idx="3">
                  <c:v>11.2</c:v>
                </c:pt>
                <c:pt idx="4">
                  <c:v>11.1</c:v>
                </c:pt>
                <c:pt idx="5">
                  <c:v>8.3000000000000007</c:v>
                </c:pt>
                <c:pt idx="6">
                  <c:v>10.4</c:v>
                </c:pt>
                <c:pt idx="7">
                  <c:v>12.9</c:v>
                </c:pt>
                <c:pt idx="8">
                  <c:v>11.3</c:v>
                </c:pt>
                <c:pt idx="9">
                  <c:v>11.3</c:v>
                </c:pt>
                <c:pt idx="10">
                  <c:v>12.1</c:v>
                </c:pt>
                <c:pt idx="11">
                  <c:v>7.8</c:v>
                </c:pt>
                <c:pt idx="12">
                  <c:v>9.4</c:v>
                </c:pt>
                <c:pt idx="13">
                  <c:v>14.9</c:v>
                </c:pt>
                <c:pt idx="14">
                  <c:v>8.1</c:v>
                </c:pt>
                <c:pt idx="15">
                  <c:v>10.7</c:v>
                </c:pt>
                <c:pt idx="16">
                  <c:v>10.199999999999999</c:v>
                </c:pt>
                <c:pt idx="17">
                  <c:v>9.3000000000000007</c:v>
                </c:pt>
                <c:pt idx="18">
                  <c:v>11.6</c:v>
                </c:pt>
                <c:pt idx="19">
                  <c:v>9.3000000000000007</c:v>
                </c:pt>
                <c:pt idx="20">
                  <c:v>11</c:v>
                </c:pt>
                <c:pt idx="21">
                  <c:v>14</c:v>
                </c:pt>
                <c:pt idx="22">
                  <c:v>8</c:v>
                </c:pt>
                <c:pt idx="23">
                  <c:v>10.3</c:v>
                </c:pt>
                <c:pt idx="24">
                  <c:v>9.8000000000000007</c:v>
                </c:pt>
                <c:pt idx="25">
                  <c:v>12.6</c:v>
                </c:pt>
                <c:pt idx="26">
                  <c:v>8.3000000000000007</c:v>
                </c:pt>
                <c:pt idx="27">
                  <c:v>8.9</c:v>
                </c:pt>
                <c:pt idx="28">
                  <c:v>8.1</c:v>
                </c:pt>
                <c:pt idx="29">
                  <c:v>6.2</c:v>
                </c:pt>
                <c:pt idx="30">
                  <c:v>9.5</c:v>
                </c:pt>
                <c:pt idx="31">
                  <c:v>9.9</c:v>
                </c:pt>
              </c:numCache>
            </c:numRef>
          </c:val>
          <c:extLst>
            <c:ext xmlns:c16="http://schemas.microsoft.com/office/drawing/2014/chart" uri="{C3380CC4-5D6E-409C-BE32-E72D297353CC}">
              <c16:uniqueId val="{00000002-B76E-4159-A941-61F935380EB9}"/>
            </c:ext>
          </c:extLst>
        </c:ser>
        <c:dLbls>
          <c:showLegendKey val="0"/>
          <c:showVal val="0"/>
          <c:showCatName val="0"/>
          <c:showSerName val="0"/>
          <c:showPercent val="0"/>
          <c:showBubbleSize val="0"/>
        </c:dLbls>
        <c:gapWidth val="50"/>
        <c:overlap val="-27"/>
        <c:axId val="1251888831"/>
        <c:axId val="1522582527"/>
      </c:barChart>
      <c:catAx>
        <c:axId val="125188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522582527"/>
        <c:crosses val="autoZero"/>
        <c:auto val="1"/>
        <c:lblAlgn val="ctr"/>
        <c:lblOffset val="100"/>
        <c:noMultiLvlLbl val="0"/>
      </c:catAx>
      <c:valAx>
        <c:axId val="1522582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251888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F7180"/>
                </a:solidFill>
                <a:latin typeface="+mn-lt"/>
                <a:ea typeface="+mn-ea"/>
                <a:cs typeface="+mn-cs"/>
              </a:defRPr>
            </a:pPr>
            <a:r>
              <a:rPr lang="en-GB">
                <a:solidFill>
                  <a:srgbClr val="5F7180"/>
                </a:solidFill>
              </a:rPr>
              <a:t>Domestic Violence victims by sex, 2018/19</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F7180"/>
              </a:solidFill>
              <a:latin typeface="+mn-lt"/>
              <a:ea typeface="+mn-ea"/>
              <a:cs typeface="+mn-cs"/>
            </a:defRPr>
          </a:pPr>
          <a:endParaRPr lang="en-US"/>
        </a:p>
      </c:txPr>
    </c:title>
    <c:autoTitleDeleted val="0"/>
    <c:plotArea>
      <c:layout/>
      <c:barChart>
        <c:barDir val="col"/>
        <c:grouping val="clustered"/>
        <c:varyColors val="0"/>
        <c:ser>
          <c:idx val="0"/>
          <c:order val="0"/>
          <c:tx>
            <c:strRef>
              <c:f>DV!$E$22</c:f>
              <c:strCache>
                <c:ptCount val="1"/>
                <c:pt idx="0">
                  <c:v>Domestic Violence victims by sex</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F718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DV!$D$23:$D$24</c:f>
              <c:strCache>
                <c:ptCount val="2"/>
                <c:pt idx="0">
                  <c:v>Male</c:v>
                </c:pt>
                <c:pt idx="1">
                  <c:v>Female</c:v>
                </c:pt>
              </c:strCache>
            </c:strRef>
          </c:cat>
          <c:val>
            <c:numRef>
              <c:f>DV!$E$23:$E$24</c:f>
              <c:numCache>
                <c:formatCode>0%</c:formatCode>
                <c:ptCount val="2"/>
                <c:pt idx="0">
                  <c:v>0.26</c:v>
                </c:pt>
                <c:pt idx="1">
                  <c:v>0.74</c:v>
                </c:pt>
              </c:numCache>
            </c:numRef>
          </c:val>
          <c:extLst>
            <c:ext xmlns:c16="http://schemas.microsoft.com/office/drawing/2014/chart" uri="{C3380CC4-5D6E-409C-BE32-E72D297353CC}">
              <c16:uniqueId val="{00000000-ED50-4C12-BF90-5A8C6E00E670}"/>
            </c:ext>
          </c:extLst>
        </c:ser>
        <c:dLbls>
          <c:showLegendKey val="0"/>
          <c:showVal val="0"/>
          <c:showCatName val="0"/>
          <c:showSerName val="0"/>
          <c:showPercent val="0"/>
          <c:showBubbleSize val="0"/>
        </c:dLbls>
        <c:gapWidth val="50"/>
        <c:overlap val="-27"/>
        <c:axId val="1576240335"/>
        <c:axId val="1597261279"/>
      </c:barChart>
      <c:catAx>
        <c:axId val="157624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597261279"/>
        <c:crosses val="autoZero"/>
        <c:auto val="1"/>
        <c:lblAlgn val="ctr"/>
        <c:lblOffset val="100"/>
        <c:noMultiLvlLbl val="0"/>
      </c:catAx>
      <c:valAx>
        <c:axId val="159726127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576240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5F7180"/>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rgbClr val="5F7180"/>
                </a:solidFill>
              </a:rPr>
              <a:t>Domestic Violence victims by ethnicity, 2018/19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DV!$E$41</c:f>
              <c:strCache>
                <c:ptCount val="1"/>
                <c:pt idx="0">
                  <c:v>Domestic Violence Victims by ethnicity</c:v>
                </c:pt>
              </c:strCache>
            </c:strRef>
          </c:tx>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F718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DV!$D$42:$D$46</c:f>
              <c:strCache>
                <c:ptCount val="5"/>
                <c:pt idx="0">
                  <c:v>Asian</c:v>
                </c:pt>
                <c:pt idx="1">
                  <c:v>White</c:v>
                </c:pt>
                <c:pt idx="2">
                  <c:v>Unknown </c:v>
                </c:pt>
                <c:pt idx="3">
                  <c:v>Black</c:v>
                </c:pt>
                <c:pt idx="4">
                  <c:v>Other</c:v>
                </c:pt>
              </c:strCache>
            </c:strRef>
          </c:cat>
          <c:val>
            <c:numRef>
              <c:f>DV!$E$42:$E$46</c:f>
              <c:numCache>
                <c:formatCode>0%</c:formatCode>
                <c:ptCount val="5"/>
                <c:pt idx="0">
                  <c:v>0.41</c:v>
                </c:pt>
                <c:pt idx="1">
                  <c:v>0.35</c:v>
                </c:pt>
                <c:pt idx="2">
                  <c:v>0.12</c:v>
                </c:pt>
                <c:pt idx="3">
                  <c:v>0.1</c:v>
                </c:pt>
                <c:pt idx="4">
                  <c:v>0.02</c:v>
                </c:pt>
              </c:numCache>
            </c:numRef>
          </c:val>
          <c:extLst>
            <c:ext xmlns:c16="http://schemas.microsoft.com/office/drawing/2014/chart" uri="{C3380CC4-5D6E-409C-BE32-E72D297353CC}">
              <c16:uniqueId val="{00000000-121D-4565-BCE6-768B1126D5B2}"/>
            </c:ext>
          </c:extLst>
        </c:ser>
        <c:dLbls>
          <c:showLegendKey val="0"/>
          <c:showVal val="0"/>
          <c:showCatName val="0"/>
          <c:showSerName val="0"/>
          <c:showPercent val="0"/>
          <c:showBubbleSize val="0"/>
        </c:dLbls>
        <c:gapWidth val="50"/>
        <c:overlap val="-27"/>
        <c:axId val="1595577215"/>
        <c:axId val="1590768895"/>
      </c:barChart>
      <c:catAx>
        <c:axId val="159557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590768895"/>
        <c:crosses val="autoZero"/>
        <c:auto val="1"/>
        <c:lblAlgn val="ctr"/>
        <c:lblOffset val="100"/>
        <c:noMultiLvlLbl val="0"/>
      </c:catAx>
      <c:valAx>
        <c:axId val="159076889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595577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45E"/>
                </a:solidFill>
                <a:latin typeface="+mn-lt"/>
                <a:ea typeface="+mn-ea"/>
                <a:cs typeface="+mn-cs"/>
              </a:defRPr>
            </a:pPr>
            <a:r>
              <a:rPr lang="en-GB" dirty="0">
                <a:solidFill>
                  <a:srgbClr val="00445E"/>
                </a:solidFill>
              </a:rPr>
              <a:t>Sexual Offences per 1000</a:t>
            </a:r>
            <a:r>
              <a:rPr lang="en-GB" baseline="0" dirty="0">
                <a:solidFill>
                  <a:srgbClr val="00445E"/>
                </a:solidFill>
              </a:rPr>
              <a:t> population, year to February 2020, London Boroughs</a:t>
            </a:r>
            <a:endParaRPr lang="en-GB" dirty="0">
              <a:solidFill>
                <a:srgbClr val="00445E"/>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45E"/>
              </a:solidFill>
              <a:latin typeface="+mn-lt"/>
              <a:ea typeface="+mn-ea"/>
              <a:cs typeface="+mn-cs"/>
            </a:defRPr>
          </a:pPr>
          <a:endParaRPr lang="en-US"/>
        </a:p>
      </c:txPr>
    </c:title>
    <c:autoTitleDeleted val="0"/>
    <c:plotArea>
      <c:layout/>
      <c:barChart>
        <c:barDir val="col"/>
        <c:grouping val="clustered"/>
        <c:varyColors val="0"/>
        <c:ser>
          <c:idx val="0"/>
          <c:order val="0"/>
          <c:spPr>
            <a:solidFill>
              <a:srgbClr val="5F7180"/>
            </a:solidFill>
            <a:ln>
              <a:noFill/>
            </a:ln>
            <a:effectLst/>
          </c:spPr>
          <c:invertIfNegative val="0"/>
          <c:dPt>
            <c:idx val="10"/>
            <c:invertIfNegative val="0"/>
            <c:bubble3D val="0"/>
            <c:spPr>
              <a:solidFill>
                <a:srgbClr val="BBD034"/>
              </a:solidFill>
              <a:ln>
                <a:noFill/>
              </a:ln>
              <a:effectLst/>
            </c:spPr>
            <c:extLst>
              <c:ext xmlns:c16="http://schemas.microsoft.com/office/drawing/2014/chart" uri="{C3380CC4-5D6E-409C-BE32-E72D297353CC}">
                <c16:uniqueId val="{00000001-E8B3-4BAC-96C4-FBD9A0DC2E69}"/>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B3-4BAC-96C4-FBD9A0DC2E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SV!$A$2:$A$33</c:f>
              <c:strCache>
                <c:ptCount val="32"/>
                <c:pt idx="0">
                  <c:v>Camden</c:v>
                </c:pt>
                <c:pt idx="1">
                  <c:v>Hackney</c:v>
                </c:pt>
                <c:pt idx="2">
                  <c:v>Hammersmith and Fulham</c:v>
                </c:pt>
                <c:pt idx="3">
                  <c:v>Haringey</c:v>
                </c:pt>
                <c:pt idx="4">
                  <c:v>Islington</c:v>
                </c:pt>
                <c:pt idx="5">
                  <c:v>Kensington and Chelsea</c:v>
                </c:pt>
                <c:pt idx="6">
                  <c:v>Lambeth</c:v>
                </c:pt>
                <c:pt idx="7">
                  <c:v>Lewisham</c:v>
                </c:pt>
                <c:pt idx="8">
                  <c:v>Newham</c:v>
                </c:pt>
                <c:pt idx="9">
                  <c:v>Southwark</c:v>
                </c:pt>
                <c:pt idx="10">
                  <c:v>Tower Hamlets</c:v>
                </c:pt>
                <c:pt idx="11">
                  <c:v>Wandsworth</c:v>
                </c:pt>
                <c:pt idx="12">
                  <c:v>Westminster</c:v>
                </c:pt>
                <c:pt idx="13">
                  <c:v>Barking and Dagenham</c:v>
                </c:pt>
                <c:pt idx="14">
                  <c:v>Barnet</c:v>
                </c:pt>
                <c:pt idx="15">
                  <c:v>Bexley</c:v>
                </c:pt>
                <c:pt idx="16">
                  <c:v>Brent</c:v>
                </c:pt>
                <c:pt idx="17">
                  <c:v>Bromley</c:v>
                </c:pt>
                <c:pt idx="18">
                  <c:v>Croydon</c:v>
                </c:pt>
                <c:pt idx="19">
                  <c:v>Ealing</c:v>
                </c:pt>
                <c:pt idx="20">
                  <c:v>Enfield</c:v>
                </c:pt>
                <c:pt idx="21">
                  <c:v>Greenwich</c:v>
                </c:pt>
                <c:pt idx="22">
                  <c:v>Harrow</c:v>
                </c:pt>
                <c:pt idx="23">
                  <c:v>Havering</c:v>
                </c:pt>
                <c:pt idx="24">
                  <c:v>Hillingdon</c:v>
                </c:pt>
                <c:pt idx="25">
                  <c:v>Hounslow</c:v>
                </c:pt>
                <c:pt idx="26">
                  <c:v>Kingston upon Thames</c:v>
                </c:pt>
                <c:pt idx="27">
                  <c:v>Merton</c:v>
                </c:pt>
                <c:pt idx="28">
                  <c:v>Redbridge</c:v>
                </c:pt>
                <c:pt idx="29">
                  <c:v>Richmond upon Thames</c:v>
                </c:pt>
                <c:pt idx="30">
                  <c:v>Sutton</c:v>
                </c:pt>
                <c:pt idx="31">
                  <c:v>Waltham Forest</c:v>
                </c:pt>
              </c:strCache>
            </c:strRef>
          </c:cat>
          <c:val>
            <c:numRef>
              <c:f>SV!$B$2:$B$33</c:f>
              <c:numCache>
                <c:formatCode>General</c:formatCode>
                <c:ptCount val="32"/>
                <c:pt idx="0">
                  <c:v>2.8</c:v>
                </c:pt>
                <c:pt idx="1">
                  <c:v>2.8</c:v>
                </c:pt>
                <c:pt idx="2">
                  <c:v>2.7</c:v>
                </c:pt>
                <c:pt idx="3">
                  <c:v>2.8</c:v>
                </c:pt>
                <c:pt idx="4">
                  <c:v>2.8</c:v>
                </c:pt>
                <c:pt idx="5">
                  <c:v>2.4</c:v>
                </c:pt>
                <c:pt idx="6">
                  <c:v>3.3</c:v>
                </c:pt>
                <c:pt idx="7">
                  <c:v>2.4</c:v>
                </c:pt>
                <c:pt idx="8">
                  <c:v>2.6</c:v>
                </c:pt>
                <c:pt idx="9">
                  <c:v>2.6</c:v>
                </c:pt>
                <c:pt idx="10">
                  <c:v>2.7</c:v>
                </c:pt>
                <c:pt idx="11">
                  <c:v>2.2000000000000002</c:v>
                </c:pt>
                <c:pt idx="12">
                  <c:v>5</c:v>
                </c:pt>
                <c:pt idx="13">
                  <c:v>3.3</c:v>
                </c:pt>
                <c:pt idx="14">
                  <c:v>1.4</c:v>
                </c:pt>
                <c:pt idx="15">
                  <c:v>1.6</c:v>
                </c:pt>
                <c:pt idx="16">
                  <c:v>2</c:v>
                </c:pt>
                <c:pt idx="17">
                  <c:v>1.7</c:v>
                </c:pt>
                <c:pt idx="18">
                  <c:v>2.7</c:v>
                </c:pt>
                <c:pt idx="19">
                  <c:v>2.1</c:v>
                </c:pt>
                <c:pt idx="20">
                  <c:v>1.9</c:v>
                </c:pt>
                <c:pt idx="21">
                  <c:v>3</c:v>
                </c:pt>
                <c:pt idx="22">
                  <c:v>1.9</c:v>
                </c:pt>
                <c:pt idx="23">
                  <c:v>2</c:v>
                </c:pt>
                <c:pt idx="24">
                  <c:v>1.6</c:v>
                </c:pt>
                <c:pt idx="25">
                  <c:v>2</c:v>
                </c:pt>
                <c:pt idx="26">
                  <c:v>2.2999999999999998</c:v>
                </c:pt>
                <c:pt idx="27">
                  <c:v>1.6</c:v>
                </c:pt>
                <c:pt idx="28">
                  <c:v>1.6</c:v>
                </c:pt>
                <c:pt idx="29">
                  <c:v>1.4</c:v>
                </c:pt>
                <c:pt idx="30">
                  <c:v>1.4</c:v>
                </c:pt>
                <c:pt idx="31">
                  <c:v>1.9</c:v>
                </c:pt>
              </c:numCache>
            </c:numRef>
          </c:val>
          <c:extLst>
            <c:ext xmlns:c16="http://schemas.microsoft.com/office/drawing/2014/chart" uri="{C3380CC4-5D6E-409C-BE32-E72D297353CC}">
              <c16:uniqueId val="{00000002-E8B3-4BAC-96C4-FBD9A0DC2E69}"/>
            </c:ext>
          </c:extLst>
        </c:ser>
        <c:dLbls>
          <c:showLegendKey val="0"/>
          <c:showVal val="0"/>
          <c:showCatName val="0"/>
          <c:showSerName val="0"/>
          <c:showPercent val="0"/>
          <c:showBubbleSize val="0"/>
        </c:dLbls>
        <c:gapWidth val="50"/>
        <c:overlap val="-27"/>
        <c:axId val="1438668592"/>
        <c:axId val="1215181584"/>
      </c:barChart>
      <c:catAx>
        <c:axId val="143866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45E"/>
                </a:solidFill>
                <a:latin typeface="+mn-lt"/>
                <a:ea typeface="+mn-ea"/>
                <a:cs typeface="+mn-cs"/>
              </a:defRPr>
            </a:pPr>
            <a:endParaRPr lang="en-US"/>
          </a:p>
        </c:txPr>
        <c:crossAx val="1215181584"/>
        <c:crosses val="autoZero"/>
        <c:auto val="1"/>
        <c:lblAlgn val="ctr"/>
        <c:lblOffset val="100"/>
        <c:noMultiLvlLbl val="0"/>
      </c:catAx>
      <c:valAx>
        <c:axId val="1215181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45E"/>
                </a:solidFill>
                <a:latin typeface="+mn-lt"/>
                <a:ea typeface="+mn-ea"/>
                <a:cs typeface="+mn-cs"/>
              </a:defRPr>
            </a:pPr>
            <a:endParaRPr lang="en-US"/>
          </a:p>
        </c:txPr>
        <c:crossAx val="1438668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445E"/>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0.01272</cdr:x>
      <cdr:y>0.61376</cdr:y>
    </cdr:from>
    <cdr:to>
      <cdr:x>0.12648</cdr:x>
      <cdr:y>1</cdr:y>
    </cdr:to>
    <cdr:sp macro="" textlink="">
      <cdr:nvSpPr>
        <cdr:cNvPr id="2" name="TextBox 4">
          <a:extLst xmlns:a="http://schemas.openxmlformats.org/drawingml/2006/main">
            <a:ext uri="{FF2B5EF4-FFF2-40B4-BE49-F238E27FC236}">
              <a16:creationId xmlns:a16="http://schemas.microsoft.com/office/drawing/2014/main" id="{4AAA2F7E-3A47-4124-AB4E-C9B7472328B5}"/>
            </a:ext>
          </a:extLst>
        </cdr:cNvPr>
        <cdr:cNvSpPr txBox="1"/>
      </cdr:nvSpPr>
      <cdr:spPr>
        <a:xfrm xmlns:a="http://schemas.openxmlformats.org/drawingml/2006/main">
          <a:off x="105297" y="3105650"/>
          <a:ext cx="942109" cy="19543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t>Source: ONS, Recorded Crime Data by Community Safety Partnership Area, December 2018</a:t>
          </a:r>
        </a:p>
      </cdr:txBody>
    </cdr:sp>
  </cdr:relSizeAnchor>
</c:userShapes>
</file>

<file path=ppt/drawings/drawing2.xml><?xml version="1.0" encoding="utf-8"?>
<c:userShapes xmlns:c="http://schemas.openxmlformats.org/drawingml/2006/chart">
  <cdr:relSizeAnchor xmlns:cdr="http://schemas.openxmlformats.org/drawingml/2006/chartDrawing">
    <cdr:from>
      <cdr:x>0.02105</cdr:x>
      <cdr:y>0.87373</cdr:y>
    </cdr:from>
    <cdr:to>
      <cdr:x>0.28415</cdr:x>
      <cdr:y>1</cdr:y>
    </cdr:to>
    <cdr:sp macro="" textlink="">
      <cdr:nvSpPr>
        <cdr:cNvPr id="2" name="TextBox 1">
          <a:extLst xmlns:a="http://schemas.openxmlformats.org/drawingml/2006/main">
            <a:ext uri="{FF2B5EF4-FFF2-40B4-BE49-F238E27FC236}">
              <a16:creationId xmlns:a16="http://schemas.microsoft.com/office/drawing/2014/main" id="{9187AA07-1DE3-4BAE-828A-A04E9F7E7B23}"/>
            </a:ext>
          </a:extLst>
        </cdr:cNvPr>
        <cdr:cNvSpPr txBox="1"/>
      </cdr:nvSpPr>
      <cdr:spPr>
        <a:xfrm xmlns:a="http://schemas.openxmlformats.org/drawingml/2006/main">
          <a:off x="144027" y="3384392"/>
          <a:ext cx="1800163" cy="489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a:t>Source: Youth Justice Statistics, 2018-19, Ministry of Justice and Youth Justice Board for England and Wales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7454A-DEB4-481D-8DBE-44354C2F92CB}" type="datetimeFigureOut">
              <a:rPr lang="en-GB" smtClean="0"/>
              <a:t>15/10/2020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282D3-23FA-4A7A-9B4B-24FD9830A2DF}" type="slidenum">
              <a:rPr lang="en-GB" smtClean="0"/>
              <a:t>‹#›</a:t>
            </a:fld>
            <a:endParaRPr lang="en-GB" dirty="0"/>
          </a:p>
        </p:txBody>
      </p:sp>
    </p:spTree>
    <p:extLst>
      <p:ext uri="{BB962C8B-B14F-4D97-AF65-F5344CB8AC3E}">
        <p14:creationId xmlns:p14="http://schemas.microsoft.com/office/powerpoint/2010/main" val="27365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0282D3-23FA-4A7A-9B4B-24FD9830A2DF}" type="slidenum">
              <a:rPr lang="en-GB" smtClean="0"/>
              <a:t>18</a:t>
            </a:fld>
            <a:endParaRPr lang="en-GB" dirty="0"/>
          </a:p>
        </p:txBody>
      </p:sp>
    </p:spTree>
    <p:extLst>
      <p:ext uri="{BB962C8B-B14F-4D97-AF65-F5344CB8AC3E}">
        <p14:creationId xmlns:p14="http://schemas.microsoft.com/office/powerpoint/2010/main" val="2242641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TextBox 3">
            <a:extLst>
              <a:ext uri="{FF2B5EF4-FFF2-40B4-BE49-F238E27FC236}">
                <a16:creationId xmlns:a16="http://schemas.microsoft.com/office/drawing/2014/main" id="{E1075D38-B8A8-4035-928C-FF6E5D7AD8D8}"/>
              </a:ext>
            </a:extLst>
          </p:cNvPr>
          <p:cNvSpPr txBox="1"/>
          <p:nvPr userDrawn="1"/>
        </p:nvSpPr>
        <p:spPr>
          <a:xfrm rot="20536238">
            <a:off x="1982992" y="2455769"/>
            <a:ext cx="8692195" cy="1446550"/>
          </a:xfrm>
          <a:prstGeom prst="rect">
            <a:avLst/>
          </a:prstGeom>
          <a:noFill/>
        </p:spPr>
        <p:txBody>
          <a:bodyPr wrap="square" rtlCol="0">
            <a:spAutoFit/>
          </a:bodyPr>
          <a:lstStyle/>
          <a:p>
            <a:endParaRPr lang="en-GB" sz="4400" dirty="0">
              <a:solidFill>
                <a:schemeClr val="bg2"/>
              </a:solidFill>
            </a:endParaRPr>
          </a:p>
          <a:p>
            <a:r>
              <a:rPr lang="en-GB" sz="4400" dirty="0">
                <a:solidFill>
                  <a:schemeClr val="bg2"/>
                </a:solidFill>
              </a:rPr>
              <a:t> </a:t>
            </a:r>
          </a:p>
        </p:txBody>
      </p:sp>
    </p:spTree>
    <p:extLst>
      <p:ext uri="{BB962C8B-B14F-4D97-AF65-F5344CB8AC3E}">
        <p14:creationId xmlns:p14="http://schemas.microsoft.com/office/powerpoint/2010/main" val="186031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2582587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9694001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986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9860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8323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170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7329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8597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20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19919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017519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49456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636451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1B372-8C36-4975-89E3-9FF20E73CD1C}" type="datetime1">
              <a:rPr lang="en-GB" smtClean="0"/>
              <a:t>15/10/2020</a:t>
            </a:fld>
            <a:endParaRPr lang="en-GB" dirty="0"/>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DEF09-DC59-41CD-BC64-BD78B82BF172}" type="slidenum">
              <a:rPr lang="en-GB" smtClean="0"/>
              <a:t>‹#›</a:t>
            </a:fld>
            <a:endParaRPr lang="en-GB" dirty="0"/>
          </a:p>
        </p:txBody>
      </p:sp>
    </p:spTree>
    <p:extLst>
      <p:ext uri="{BB962C8B-B14F-4D97-AF65-F5344CB8AC3E}">
        <p14:creationId xmlns:p14="http://schemas.microsoft.com/office/powerpoint/2010/main" val="23818482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50" r:id="rId12"/>
    <p:sldLayoutId id="2147483652" r:id="rId13"/>
    <p:sldLayoutId id="2147483654" r:id="rId14"/>
  </p:sldLayoutIdLst>
  <p:hf sldNum="0" hdr="0" ftr="0" dt="0"/>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lstStyle/>
          <a:p>
            <a:r>
              <a:rPr lang="en-GB" dirty="0">
                <a:latin typeface="+mj-lt"/>
              </a:rPr>
              <a:t>Borough Profile 2020</a:t>
            </a:r>
          </a:p>
        </p:txBody>
      </p:sp>
      <p:sp>
        <p:nvSpPr>
          <p:cNvPr id="3" name="Subtitle 2">
            <a:extLst>
              <a:ext uri="{FF2B5EF4-FFF2-40B4-BE49-F238E27FC236}">
                <a16:creationId xmlns:a16="http://schemas.microsoft.com/office/drawing/2014/main" id="{0163BE1E-29B4-418E-9F93-BE5DFF3D3E8D}"/>
              </a:ext>
            </a:extLst>
          </p:cNvPr>
          <p:cNvSpPr>
            <a:spLocks noGrp="1"/>
          </p:cNvSpPr>
          <p:nvPr>
            <p:ph type="subTitle" idx="1"/>
          </p:nvPr>
        </p:nvSpPr>
        <p:spPr/>
        <p:txBody>
          <a:bodyPr/>
          <a:lstStyle/>
          <a:p>
            <a:r>
              <a:rPr lang="en-GB" dirty="0">
                <a:latin typeface="+mj-lt"/>
              </a:rPr>
              <a:t>Chapter 8: Crime</a:t>
            </a:r>
          </a:p>
        </p:txBody>
      </p:sp>
      <p:pic>
        <p:nvPicPr>
          <p:cNvPr id="5" name="Picture 4">
            <a:extLst>
              <a:ext uri="{FF2B5EF4-FFF2-40B4-BE49-F238E27FC236}">
                <a16:creationId xmlns:a16="http://schemas.microsoft.com/office/drawing/2014/main" id="{3C799087-7976-453E-B760-7419197957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00983"/>
            <a:ext cx="1284821" cy="1334654"/>
          </a:xfrm>
          <a:prstGeom prst="rect">
            <a:avLst/>
          </a:prstGeom>
        </p:spPr>
      </p:pic>
    </p:spTree>
    <p:extLst>
      <p:ext uri="{BB962C8B-B14F-4D97-AF65-F5344CB8AC3E}">
        <p14:creationId xmlns:p14="http://schemas.microsoft.com/office/powerpoint/2010/main" val="274113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Youth Crime – Ethnic Group and Sex</a:t>
            </a:r>
          </a:p>
        </p:txBody>
      </p:sp>
      <p:sp>
        <p:nvSpPr>
          <p:cNvPr id="2" name="Rectangle 1" descr="Chart of youth crime by sex">
            <a:extLst>
              <a:ext uri="{FF2B5EF4-FFF2-40B4-BE49-F238E27FC236}">
                <a16:creationId xmlns:a16="http://schemas.microsoft.com/office/drawing/2014/main" id="{6D3871E4-112D-470B-963C-262FC0D80645}"/>
              </a:ext>
            </a:extLst>
          </p:cNvPr>
          <p:cNvSpPr/>
          <p:nvPr/>
        </p:nvSpPr>
        <p:spPr>
          <a:xfrm>
            <a:off x="838200" y="1325563"/>
            <a:ext cx="11060875" cy="1077218"/>
          </a:xfrm>
          <a:prstGeom prst="rect">
            <a:avLst/>
          </a:prstGeom>
        </p:spPr>
        <p:txBody>
          <a:bodyPr wrap="square">
            <a:spAutoFit/>
          </a:bodyPr>
          <a:lstStyle/>
          <a:p>
            <a:pPr marL="285750" indent="-285750">
              <a:buFont typeface="Arial" panose="020B0604020202020204" pitchFamily="34" charset="0"/>
              <a:buChar char="•"/>
            </a:pPr>
            <a:r>
              <a:rPr lang="en-GB" dirty="0"/>
              <a:t>75.3 per cent of offenders  in 2018/19 were from a BAME ethnic group,  21.4 per cent were from a white ethnic group, 3.3per cent were from an unknown ethnic group.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92% of offenders in 2018/19 were male and 8% were female</a:t>
            </a:r>
          </a:p>
        </p:txBody>
      </p:sp>
      <p:graphicFrame>
        <p:nvGraphicFramePr>
          <p:cNvPr id="6" name="Chart 5" descr="Chart of youth crime by ethnic group">
            <a:extLst>
              <a:ext uri="{FF2B5EF4-FFF2-40B4-BE49-F238E27FC236}">
                <a16:creationId xmlns:a16="http://schemas.microsoft.com/office/drawing/2014/main" id="{ADA52C04-D811-41B9-83CA-64095FDE08A2}"/>
              </a:ext>
            </a:extLst>
          </p:cNvPr>
          <p:cNvGraphicFramePr>
            <a:graphicFrameLocks/>
          </p:cNvGraphicFramePr>
          <p:nvPr>
            <p:extLst>
              <p:ext uri="{D42A27DB-BD31-4B8C-83A1-F6EECF244321}">
                <p14:modId xmlns:p14="http://schemas.microsoft.com/office/powerpoint/2010/main" val="3890952678"/>
              </p:ext>
            </p:extLst>
          </p:nvPr>
        </p:nvGraphicFramePr>
        <p:xfrm>
          <a:off x="838200" y="2716986"/>
          <a:ext cx="5742384" cy="28154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Chart of youth crime by sex">
            <a:extLst>
              <a:ext uri="{FF2B5EF4-FFF2-40B4-BE49-F238E27FC236}">
                <a16:creationId xmlns:a16="http://schemas.microsoft.com/office/drawing/2014/main" id="{B8FAD8C4-7812-4F66-8039-0725C2A51A99}"/>
              </a:ext>
            </a:extLst>
          </p:cNvPr>
          <p:cNvGraphicFramePr>
            <a:graphicFrameLocks/>
          </p:cNvGraphicFramePr>
          <p:nvPr>
            <p:extLst>
              <p:ext uri="{D42A27DB-BD31-4B8C-83A1-F6EECF244321}">
                <p14:modId xmlns:p14="http://schemas.microsoft.com/office/powerpoint/2010/main" val="2495039981"/>
              </p:ext>
            </p:extLst>
          </p:nvPr>
        </p:nvGraphicFramePr>
        <p:xfrm>
          <a:off x="7824193" y="2701781"/>
          <a:ext cx="3328716" cy="2815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678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Domestic Violence</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1060875" cy="923330"/>
          </a:xfrm>
          <a:prstGeom prst="rect">
            <a:avLst/>
          </a:prstGeom>
        </p:spPr>
        <p:txBody>
          <a:bodyPr wrap="square">
            <a:spAutoFit/>
          </a:bodyPr>
          <a:lstStyle/>
          <a:p>
            <a:pPr marL="285750" indent="-285750">
              <a:buFont typeface="Arial" panose="020B0604020202020204" pitchFamily="34" charset="0"/>
              <a:buChar char="•"/>
            </a:pPr>
            <a:r>
              <a:rPr lang="en-GB" dirty="0"/>
              <a:t>There were  3,613 domestic abuse </a:t>
            </a:r>
            <a:r>
              <a:rPr lang="en-GB" i="1" dirty="0"/>
              <a:t>offences</a:t>
            </a:r>
            <a:r>
              <a:rPr lang="en-GB" dirty="0"/>
              <a:t> in the year to February 2020, a rate of 12.1 offences per 1,000 population.</a:t>
            </a:r>
          </a:p>
          <a:p>
            <a:pPr marL="285750" indent="-285750">
              <a:buFont typeface="Arial" panose="020B0604020202020204" pitchFamily="34" charset="0"/>
              <a:buChar char="•"/>
            </a:pPr>
            <a:r>
              <a:rPr lang="en-GB" dirty="0"/>
              <a:t>Tower Hamlets had the 5</a:t>
            </a:r>
            <a:r>
              <a:rPr lang="en-GB" baseline="30000" dirty="0"/>
              <a:t>th</a:t>
            </a:r>
            <a:r>
              <a:rPr lang="en-GB" dirty="0"/>
              <a:t> highest rate among the 32 London Boroughs.</a:t>
            </a:r>
          </a:p>
        </p:txBody>
      </p:sp>
      <p:graphicFrame>
        <p:nvGraphicFramePr>
          <p:cNvPr id="8" name="Chart 7" descr="Chart showing domestic violence offence rates across London Boroughs">
            <a:extLst>
              <a:ext uri="{FF2B5EF4-FFF2-40B4-BE49-F238E27FC236}">
                <a16:creationId xmlns:a16="http://schemas.microsoft.com/office/drawing/2014/main" id="{EC4763DF-F635-4BCA-A32F-D4454D38EDC0}"/>
              </a:ext>
            </a:extLst>
          </p:cNvPr>
          <p:cNvGraphicFramePr>
            <a:graphicFrameLocks/>
          </p:cNvGraphicFramePr>
          <p:nvPr>
            <p:extLst>
              <p:ext uri="{D42A27DB-BD31-4B8C-83A1-F6EECF244321}">
                <p14:modId xmlns:p14="http://schemas.microsoft.com/office/powerpoint/2010/main" val="3037907275"/>
              </p:ext>
            </p:extLst>
          </p:nvPr>
        </p:nvGraphicFramePr>
        <p:xfrm>
          <a:off x="1662545" y="2394198"/>
          <a:ext cx="8714510" cy="34830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506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Domestic Violence (2)</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1060875" cy="2308324"/>
          </a:xfrm>
          <a:prstGeom prst="rect">
            <a:avLst/>
          </a:prstGeom>
        </p:spPr>
        <p:txBody>
          <a:bodyPr wrap="square">
            <a:spAutoFit/>
          </a:bodyPr>
          <a:lstStyle/>
          <a:p>
            <a:pPr marL="285750" indent="-285750">
              <a:buFont typeface="Arial" panose="020B0604020202020204" pitchFamily="34" charset="0"/>
              <a:buChar char="•"/>
            </a:pPr>
            <a:r>
              <a:rPr lang="en-GB" sz="1600" dirty="0"/>
              <a:t>Rate of recorded Domestic Violence </a:t>
            </a:r>
            <a:r>
              <a:rPr lang="en-GB" sz="1600" i="1" dirty="0"/>
              <a:t>incidents</a:t>
            </a:r>
            <a:r>
              <a:rPr lang="en-GB" sz="1600" dirty="0"/>
              <a:t> much higher – 6,098 or 20.5 per 1000 population (3</a:t>
            </a:r>
            <a:r>
              <a:rPr lang="en-GB" sz="1600" baseline="30000" dirty="0"/>
              <a:t>rd</a:t>
            </a:r>
            <a:r>
              <a:rPr lang="en-GB" sz="1600" dirty="0"/>
              <a:t> highest in London).</a:t>
            </a:r>
          </a:p>
          <a:p>
            <a:pPr marL="285750" indent="-285750">
              <a:buFont typeface="Arial" panose="020B0604020202020204" pitchFamily="34" charset="0"/>
              <a:buChar char="•"/>
            </a:pPr>
            <a:r>
              <a:rPr lang="en-GB" sz="1600" dirty="0"/>
              <a:t>74 per cent of victims of domestic Violence </a:t>
            </a:r>
            <a:r>
              <a:rPr lang="en-GB" sz="1600" i="1" dirty="0"/>
              <a:t>victims</a:t>
            </a:r>
            <a:r>
              <a:rPr lang="en-GB" sz="1600" dirty="0"/>
              <a:t> were female and 26 per cent were male in 2018/19. This compares to the Crime Survey for England and Wales where 67% of victims nationally were women and 33% were men. </a:t>
            </a:r>
          </a:p>
          <a:p>
            <a:pPr marL="285750" indent="-285750">
              <a:buFont typeface="Arial" panose="020B0604020202020204" pitchFamily="34" charset="0"/>
              <a:buChar char="•"/>
            </a:pPr>
            <a:r>
              <a:rPr lang="en-GB" sz="1600" dirty="0"/>
              <a:t>41 per cent of victims were Asian, 35per cent White, 10per cent Black, 12per cent unknown ethnicity .</a:t>
            </a:r>
          </a:p>
          <a:p>
            <a:pPr marL="285750" indent="-285750">
              <a:buFont typeface="Arial" panose="020B0604020202020204" pitchFamily="34" charset="0"/>
              <a:buChar char="•"/>
            </a:pPr>
            <a:r>
              <a:rPr lang="en-GB" sz="1600" dirty="0"/>
              <a:t>77 per cent aged 18-44, with 25-34 year olds making up the largest group.  4per cent under 18.  </a:t>
            </a:r>
          </a:p>
          <a:p>
            <a:pPr marL="285750" indent="-285750">
              <a:buFont typeface="Arial" panose="020B0604020202020204" pitchFamily="34" charset="0"/>
              <a:buChar char="•"/>
            </a:pPr>
            <a:r>
              <a:rPr lang="en-GB" sz="1600" dirty="0"/>
              <a:t>92per cent of domestic violence </a:t>
            </a:r>
            <a:r>
              <a:rPr lang="en-GB" sz="1600" i="1" dirty="0"/>
              <a:t>perpetrators </a:t>
            </a:r>
            <a:r>
              <a:rPr lang="en-GB" sz="1600" dirty="0"/>
              <a:t>were male while 8 per cent were female. </a:t>
            </a:r>
          </a:p>
          <a:p>
            <a:pPr marL="285750" indent="-285750">
              <a:buFont typeface="Arial" panose="020B0604020202020204" pitchFamily="34" charset="0"/>
              <a:buChar char="•"/>
            </a:pPr>
            <a:r>
              <a:rPr lang="en-GB" sz="1600" dirty="0"/>
              <a:t>47per cent of perpetrators were Asian, 37per cent White, 14per cent Black.  87per cent aged 18-44</a:t>
            </a:r>
          </a:p>
        </p:txBody>
      </p:sp>
      <p:graphicFrame>
        <p:nvGraphicFramePr>
          <p:cNvPr id="5" name="Chart 4" descr="Chart of domestic violence victims by sex">
            <a:extLst>
              <a:ext uri="{FF2B5EF4-FFF2-40B4-BE49-F238E27FC236}">
                <a16:creationId xmlns:a16="http://schemas.microsoft.com/office/drawing/2014/main" id="{18746094-893D-4052-A233-0EB32ABCC67D}"/>
              </a:ext>
            </a:extLst>
          </p:cNvPr>
          <p:cNvGraphicFramePr>
            <a:graphicFrameLocks/>
          </p:cNvGraphicFramePr>
          <p:nvPr>
            <p:extLst>
              <p:ext uri="{D42A27DB-BD31-4B8C-83A1-F6EECF244321}">
                <p14:modId xmlns:p14="http://schemas.microsoft.com/office/powerpoint/2010/main" val="2328180255"/>
              </p:ext>
            </p:extLst>
          </p:nvPr>
        </p:nvGraphicFramePr>
        <p:xfrm>
          <a:off x="1013608" y="3743332"/>
          <a:ext cx="3683084" cy="21988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Chart of domestic violence victims by ethnicity ">
            <a:extLst>
              <a:ext uri="{FF2B5EF4-FFF2-40B4-BE49-F238E27FC236}">
                <a16:creationId xmlns:a16="http://schemas.microsoft.com/office/drawing/2014/main" id="{BDBDB605-A0CE-40F1-9F8C-EEB833840276}"/>
              </a:ext>
            </a:extLst>
          </p:cNvPr>
          <p:cNvGraphicFramePr>
            <a:graphicFrameLocks/>
          </p:cNvGraphicFramePr>
          <p:nvPr>
            <p:extLst>
              <p:ext uri="{D42A27DB-BD31-4B8C-83A1-F6EECF244321}">
                <p14:modId xmlns:p14="http://schemas.microsoft.com/office/powerpoint/2010/main" val="1100820344"/>
              </p:ext>
            </p:extLst>
          </p:nvPr>
        </p:nvGraphicFramePr>
        <p:xfrm>
          <a:off x="5700464" y="3743332"/>
          <a:ext cx="4572000" cy="2089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541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Sexual Violence</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1060875" cy="1200329"/>
          </a:xfrm>
          <a:prstGeom prst="rect">
            <a:avLst/>
          </a:prstGeom>
        </p:spPr>
        <p:txBody>
          <a:bodyPr wrap="square">
            <a:spAutoFit/>
          </a:bodyPr>
          <a:lstStyle/>
          <a:p>
            <a:pPr marL="285750" indent="-285750">
              <a:buFont typeface="Arial" panose="020B0604020202020204" pitchFamily="34" charset="0"/>
              <a:buChar char="•"/>
            </a:pPr>
            <a:r>
              <a:rPr lang="en-GB" dirty="0"/>
              <a:t>There were 817 Sexual offences in Tower Hamlets in the year to February 2020, a rate of 2.7 offences per 1000 population.</a:t>
            </a:r>
          </a:p>
          <a:p>
            <a:pPr marL="285750" indent="-285750">
              <a:buFont typeface="Arial" panose="020B0604020202020204" pitchFamily="34" charset="0"/>
              <a:buChar char="•"/>
            </a:pPr>
            <a:r>
              <a:rPr lang="en-GB" dirty="0"/>
              <a:t>There has been a 26 per cent rise in sexual offences in the borough between March 2016 and February 2020.  </a:t>
            </a:r>
          </a:p>
        </p:txBody>
      </p:sp>
      <p:graphicFrame>
        <p:nvGraphicFramePr>
          <p:cNvPr id="5" name="Chart 4" descr="Chart of sexual violence offences across London Boroughs ">
            <a:extLst>
              <a:ext uri="{FF2B5EF4-FFF2-40B4-BE49-F238E27FC236}">
                <a16:creationId xmlns:a16="http://schemas.microsoft.com/office/drawing/2014/main" id="{00674DFE-5096-4BA0-B942-B68D6CDE9514}"/>
              </a:ext>
            </a:extLst>
          </p:cNvPr>
          <p:cNvGraphicFramePr>
            <a:graphicFrameLocks/>
          </p:cNvGraphicFramePr>
          <p:nvPr>
            <p:extLst>
              <p:ext uri="{D42A27DB-BD31-4B8C-83A1-F6EECF244321}">
                <p14:modId xmlns:p14="http://schemas.microsoft.com/office/powerpoint/2010/main" val="3115496516"/>
              </p:ext>
            </p:extLst>
          </p:nvPr>
        </p:nvGraphicFramePr>
        <p:xfrm>
          <a:off x="1919537" y="2780928"/>
          <a:ext cx="8136903"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282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Sexual Violence – Victims and Perpetrators</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1060875" cy="923330"/>
          </a:xfrm>
          <a:prstGeom prst="rect">
            <a:avLst/>
          </a:prstGeom>
        </p:spPr>
        <p:txBody>
          <a:bodyPr wrap="square">
            <a:spAutoFit/>
          </a:bodyPr>
          <a:lstStyle/>
          <a:p>
            <a:r>
              <a:rPr lang="en-GB" b="1" dirty="0"/>
              <a:t>Victims - </a:t>
            </a:r>
            <a:r>
              <a:rPr lang="en-GB" dirty="0"/>
              <a:t>88per cent of sexual violence victims were female in 2018/19 and 39 per cent of victims</a:t>
            </a:r>
            <a:r>
              <a:rPr lang="en-GB" i="1" dirty="0"/>
              <a:t> </a:t>
            </a:r>
            <a:r>
              <a:rPr lang="en-GB" dirty="0"/>
              <a:t>were White, 27per cent Asian, 12per cent Black, 12per cent unknown ethnicity. 69per cent of victims were aged 18-44 while 22 per cent were under 18.  </a:t>
            </a:r>
          </a:p>
        </p:txBody>
      </p:sp>
      <p:graphicFrame>
        <p:nvGraphicFramePr>
          <p:cNvPr id="6" name="Chart 5" descr="Chart of sexual violence victims by ethnicity ">
            <a:extLst>
              <a:ext uri="{FF2B5EF4-FFF2-40B4-BE49-F238E27FC236}">
                <a16:creationId xmlns:a16="http://schemas.microsoft.com/office/drawing/2014/main" id="{84A7F810-F03F-4B0A-BB3F-DA6EF8E2413C}"/>
              </a:ext>
            </a:extLst>
          </p:cNvPr>
          <p:cNvGraphicFramePr>
            <a:graphicFrameLocks/>
          </p:cNvGraphicFramePr>
          <p:nvPr>
            <p:extLst>
              <p:ext uri="{D42A27DB-BD31-4B8C-83A1-F6EECF244321}">
                <p14:modId xmlns:p14="http://schemas.microsoft.com/office/powerpoint/2010/main" val="1145263252"/>
              </p:ext>
            </p:extLst>
          </p:nvPr>
        </p:nvGraphicFramePr>
        <p:xfrm>
          <a:off x="838200" y="2248893"/>
          <a:ext cx="399593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Chart of sexual violence victims by age">
            <a:extLst>
              <a:ext uri="{FF2B5EF4-FFF2-40B4-BE49-F238E27FC236}">
                <a16:creationId xmlns:a16="http://schemas.microsoft.com/office/drawing/2014/main" id="{4F28B02E-A424-4F79-B65C-FEE3D74E1370}"/>
              </a:ext>
            </a:extLst>
          </p:cNvPr>
          <p:cNvGraphicFramePr>
            <a:graphicFrameLocks/>
          </p:cNvGraphicFramePr>
          <p:nvPr>
            <p:extLst>
              <p:ext uri="{D42A27DB-BD31-4B8C-83A1-F6EECF244321}">
                <p14:modId xmlns:p14="http://schemas.microsoft.com/office/powerpoint/2010/main" val="1491081786"/>
              </p:ext>
            </p:extLst>
          </p:nvPr>
        </p:nvGraphicFramePr>
        <p:xfrm>
          <a:off x="6525862" y="224889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D069640-D8BF-4238-9C95-D0D74B189934}"/>
              </a:ext>
            </a:extLst>
          </p:cNvPr>
          <p:cNvSpPr txBox="1"/>
          <p:nvPr/>
        </p:nvSpPr>
        <p:spPr>
          <a:xfrm>
            <a:off x="838200" y="4992093"/>
            <a:ext cx="10259662" cy="1200329"/>
          </a:xfrm>
          <a:prstGeom prst="rect">
            <a:avLst/>
          </a:prstGeom>
          <a:noFill/>
        </p:spPr>
        <p:txBody>
          <a:bodyPr wrap="square" rtlCol="0">
            <a:spAutoFit/>
          </a:bodyPr>
          <a:lstStyle/>
          <a:p>
            <a:r>
              <a:rPr lang="en-GB" b="1" dirty="0"/>
              <a:t>Perpetrators - </a:t>
            </a:r>
            <a:r>
              <a:rPr lang="en-GB" dirty="0"/>
              <a:t>98per cent of sexual violence perpetrators in 2018/19 were male. In terms of ethnic group, 47 per cent of perpetrators were Asian, 37per cent white, 14per cent black. In terms of age. 70 per cent of perpetrators were aged 18-44 with 19per cent being aged 18-24.  5 per cent were under 18 and 25per cent were aged 45 and over. </a:t>
            </a:r>
          </a:p>
        </p:txBody>
      </p:sp>
    </p:spTree>
    <p:extLst>
      <p:ext uri="{BB962C8B-B14F-4D97-AF65-F5344CB8AC3E}">
        <p14:creationId xmlns:p14="http://schemas.microsoft.com/office/powerpoint/2010/main" val="4072608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Drugs and Alcohol</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9926782" cy="3970318"/>
          </a:xfrm>
          <a:prstGeom prst="rect">
            <a:avLst/>
          </a:prstGeom>
        </p:spPr>
        <p:txBody>
          <a:bodyPr wrap="square">
            <a:spAutoFit/>
          </a:bodyPr>
          <a:lstStyle/>
          <a:p>
            <a:pPr marL="285750" lvl="0" indent="-285750">
              <a:buFont typeface="Arial" panose="020B0604020202020204" pitchFamily="34" charset="0"/>
              <a:buChar char="•"/>
            </a:pPr>
            <a:r>
              <a:rPr lang="en-GB" dirty="0">
                <a:solidFill>
                  <a:schemeClr val="dk1"/>
                </a:solidFill>
              </a:rPr>
              <a:t>The Annual Residents Survey (ARS) captures residents perception about local services and includes a suite of questions about residents concerns about anti-social behaviour. In 2019, 67 per cent  of residents cited drug using or dealing as a concern. </a:t>
            </a:r>
          </a:p>
          <a:p>
            <a:pPr marL="285750" lvl="0" indent="-285750">
              <a:buFont typeface="Arial" panose="020B0604020202020204" pitchFamily="34" charset="0"/>
              <a:buChar char="•"/>
            </a:pPr>
            <a:r>
              <a:rPr lang="en-GB" dirty="0">
                <a:solidFill>
                  <a:schemeClr val="dk1"/>
                </a:solidFill>
              </a:rPr>
              <a:t>There were 551 arrests made for intent to supply drugs in 2018/19, with 64per cent of arrests relating to possession of class A drugs involved the possession of cocaine or crack cocaine.  </a:t>
            </a:r>
          </a:p>
          <a:p>
            <a:pPr marL="285750" lvl="0" indent="-285750">
              <a:buFont typeface="Arial" panose="020B0604020202020204" pitchFamily="34" charset="0"/>
              <a:buChar char="•"/>
            </a:pPr>
            <a:r>
              <a:rPr lang="en-GB" dirty="0">
                <a:solidFill>
                  <a:schemeClr val="dk1"/>
                </a:solidFill>
              </a:rPr>
              <a:t>Tower Hamlets has the highest estimated rate of opiate and crack cocaine users in London  - 3,244 or 14.4 per 100,000 adults.</a:t>
            </a:r>
          </a:p>
          <a:p>
            <a:pPr marL="285750" lvl="0" indent="-285750">
              <a:buFont typeface="Arial" panose="020B0604020202020204" pitchFamily="34" charset="0"/>
              <a:buChar char="•"/>
            </a:pPr>
            <a:r>
              <a:rPr lang="en-GB" dirty="0">
                <a:solidFill>
                  <a:schemeClr val="dk1"/>
                </a:solidFill>
              </a:rPr>
              <a:t>According to the 2017 Pupil Attitude Survey of children and young people in Tower Hamlets schools, 6per cent of school children have tried drugs</a:t>
            </a:r>
          </a:p>
          <a:p>
            <a:pPr marL="285750" lvl="0" indent="-285750">
              <a:buFont typeface="Arial" panose="020B0604020202020204" pitchFamily="34" charset="0"/>
              <a:buChar char="•"/>
            </a:pPr>
            <a:r>
              <a:rPr lang="en-GB" dirty="0">
                <a:solidFill>
                  <a:schemeClr val="dk1"/>
                </a:solidFill>
              </a:rPr>
              <a:t>The Annual Residents Survey also found that 45per cent of residents said people being drunk and rowdy was a concern, but 48per cent of adult residents say that they have never drunk alcohol</a:t>
            </a:r>
          </a:p>
          <a:p>
            <a:pPr marL="285750" lvl="0" indent="-285750">
              <a:buFont typeface="Arial" panose="020B0604020202020204" pitchFamily="34" charset="0"/>
              <a:buChar char="•"/>
            </a:pPr>
            <a:r>
              <a:rPr lang="en-GB" dirty="0">
                <a:solidFill>
                  <a:schemeClr val="dk1"/>
                </a:solidFill>
              </a:rPr>
              <a:t>There were 3,400 dependent drinkers in Tower Hamlets. </a:t>
            </a:r>
            <a:endParaRPr lang="en-GB" dirty="0"/>
          </a:p>
        </p:txBody>
      </p:sp>
    </p:spTree>
    <p:extLst>
      <p:ext uri="{BB962C8B-B14F-4D97-AF65-F5344CB8AC3E}">
        <p14:creationId xmlns:p14="http://schemas.microsoft.com/office/powerpoint/2010/main" val="402671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Hate Crime</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9926782" cy="1600438"/>
          </a:xfrm>
          <a:prstGeom prst="rect">
            <a:avLst/>
          </a:prstGeom>
        </p:spPr>
        <p:txBody>
          <a:bodyPr wrap="square">
            <a:spAutoFit/>
          </a:bodyPr>
          <a:lstStyle/>
          <a:p>
            <a:pPr marL="285750" indent="-285750">
              <a:buFont typeface="Arial" panose="020B0604020202020204" pitchFamily="34" charset="0"/>
              <a:buChar char="•"/>
            </a:pPr>
            <a:r>
              <a:rPr lang="en-GB" sz="1400" dirty="0"/>
              <a:t>In the year to February 2020 there were 13 anti-Semitic hate crime offences; 13 disability hate crime offences; 119 Faith hate crime offences (5</a:t>
            </a:r>
            <a:r>
              <a:rPr lang="en-GB" sz="1400" baseline="30000" dirty="0"/>
              <a:t>th</a:t>
            </a:r>
            <a:r>
              <a:rPr lang="en-GB" sz="1400" dirty="0"/>
              <a:t> highest in London); 162 sexual orientation hate crime offences (6</a:t>
            </a:r>
            <a:r>
              <a:rPr lang="en-GB" sz="1400" baseline="30000" dirty="0"/>
              <a:t>th</a:t>
            </a:r>
            <a:r>
              <a:rPr lang="en-GB" sz="1400" dirty="0"/>
              <a:t> highest in London); 81 Islamophobic hate crime offences (2</a:t>
            </a:r>
            <a:r>
              <a:rPr lang="en-GB" sz="1400" baseline="30000" dirty="0"/>
              <a:t>nd</a:t>
            </a:r>
            <a:r>
              <a:rPr lang="en-GB" sz="1400" dirty="0"/>
              <a:t> highest in London); 718 race hate crime offences (7</a:t>
            </a:r>
            <a:r>
              <a:rPr lang="en-GB" sz="1400" baseline="30000" dirty="0"/>
              <a:t>th</a:t>
            </a:r>
            <a:r>
              <a:rPr lang="en-GB" sz="1400" dirty="0"/>
              <a:t> highest in London); 10 transgender hate crime offences.</a:t>
            </a:r>
          </a:p>
          <a:p>
            <a:pPr marL="285750" indent="-285750">
              <a:buFont typeface="Arial" panose="020B0604020202020204" pitchFamily="34" charset="0"/>
              <a:buChar char="•"/>
            </a:pPr>
            <a:r>
              <a:rPr lang="en-GB" sz="1400" dirty="0"/>
              <a:t>There is a rising trend in some hate crimes, particularly sexual orientation hate crimes which almost doubled between March 2016 and February 2020. Race hate and Islamophobic hate crimes were also higher in February 2020 than in March 2016 (respectively rising from 548 to 718 and from 54 to 81). </a:t>
            </a:r>
          </a:p>
        </p:txBody>
      </p:sp>
      <p:graphicFrame>
        <p:nvGraphicFramePr>
          <p:cNvPr id="5" name="Chart 4" descr="Chart of hate crimes by type">
            <a:extLst>
              <a:ext uri="{FF2B5EF4-FFF2-40B4-BE49-F238E27FC236}">
                <a16:creationId xmlns:a16="http://schemas.microsoft.com/office/drawing/2014/main" id="{344707E5-CC14-4C9D-9220-20B94AE5E7C5}"/>
              </a:ext>
            </a:extLst>
          </p:cNvPr>
          <p:cNvGraphicFramePr>
            <a:graphicFrameLocks/>
          </p:cNvGraphicFramePr>
          <p:nvPr>
            <p:extLst>
              <p:ext uri="{D42A27DB-BD31-4B8C-83A1-F6EECF244321}">
                <p14:modId xmlns:p14="http://schemas.microsoft.com/office/powerpoint/2010/main" val="1116987332"/>
              </p:ext>
            </p:extLst>
          </p:nvPr>
        </p:nvGraphicFramePr>
        <p:xfrm>
          <a:off x="1196009" y="2976626"/>
          <a:ext cx="3456384"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Chart of race hate crime by London Borough">
            <a:extLst>
              <a:ext uri="{FF2B5EF4-FFF2-40B4-BE49-F238E27FC236}">
                <a16:creationId xmlns:a16="http://schemas.microsoft.com/office/drawing/2014/main" id="{EF8DDC31-D9FC-46DC-9760-3840FF0B4563}"/>
              </a:ext>
            </a:extLst>
          </p:cNvPr>
          <p:cNvGraphicFramePr>
            <a:graphicFrameLocks/>
          </p:cNvGraphicFramePr>
          <p:nvPr>
            <p:extLst>
              <p:ext uri="{D42A27DB-BD31-4B8C-83A1-F6EECF244321}">
                <p14:modId xmlns:p14="http://schemas.microsoft.com/office/powerpoint/2010/main" val="3112802333"/>
              </p:ext>
            </p:extLst>
          </p:nvPr>
        </p:nvGraphicFramePr>
        <p:xfrm>
          <a:off x="5324080" y="2976626"/>
          <a:ext cx="5146676"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4118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a:latin typeface="+mj-lt"/>
              </a:rPr>
              <a:t>Hate Crime (2)</a:t>
            </a:r>
            <a:endParaRPr lang="en-GB" dirty="0">
              <a:latin typeface="+mj-lt"/>
            </a:endParaRP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9926782" cy="4185761"/>
          </a:xfrm>
          <a:prstGeom prst="rect">
            <a:avLst/>
          </a:prstGeom>
        </p:spPr>
        <p:txBody>
          <a:bodyPr wrap="square">
            <a:spAutoFit/>
          </a:bodyPr>
          <a:lstStyle/>
          <a:p>
            <a:pPr marL="285750" indent="-285750">
              <a:buFont typeface="Arial" panose="020B0604020202020204" pitchFamily="34" charset="0"/>
              <a:buChar char="•"/>
            </a:pPr>
            <a:r>
              <a:rPr lang="en-GB" sz="1400" dirty="0"/>
              <a:t>Males were more likely than females to be the victim of every type of hate crime in 2018/19 and were particularly more likely to be the victim of sexual orientation hate crimes, accounting for 85 per cent of these crimes.  They were also particularly more likely to be the victim of anti-Semitic hate crimes, accounting for 78 per cent of these crimes.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33per cent of victims of race hate crimes in 2018/19 were Asian, 23 per cent were black, 22per cent were white and 19 per cent were of unknown ethnicity.</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More than a quarter (27 per cent) of victims of disability hate crimes in 2018/19 were children under 18 and 22per cent of victims of anti-Semitic hate crimes were children under 18 (although this only related to a small number of reported crimes).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Adults aged 18-44 were the victims of 78 per cent of race hate crimes, 84 per cent of sexual orientation hate crimes and 84per cent  of Islamophobic hate crimes.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Males were much more likely than females to be the perpetrators of hate crime in 2018/19, accounting for at least 80 per cent of every hate crime type for which information was available.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12 per cent of residents say that Hate Crime is a major or minor problem in their area – a smaller proportion than in 18 other London boroughs</a:t>
            </a:r>
          </a:p>
        </p:txBody>
      </p:sp>
    </p:spTree>
    <p:extLst>
      <p:ext uri="{BB962C8B-B14F-4D97-AF65-F5344CB8AC3E}">
        <p14:creationId xmlns:p14="http://schemas.microsoft.com/office/powerpoint/2010/main" val="400179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Perceptions of the Borough</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9926782" cy="4524315"/>
          </a:xfrm>
          <a:prstGeom prst="rect">
            <a:avLst/>
          </a:prstGeom>
        </p:spPr>
        <p:txBody>
          <a:bodyPr wrap="square">
            <a:spAutoFit/>
          </a:bodyPr>
          <a:lstStyle/>
          <a:p>
            <a:r>
              <a:rPr lang="en-GB" dirty="0"/>
              <a:t>The Annual Residents Survey captures residents  perceptions about the council, local services  and the area. In 2019:- </a:t>
            </a:r>
          </a:p>
          <a:p>
            <a:endParaRPr lang="en-GB" dirty="0"/>
          </a:p>
          <a:p>
            <a:pPr marL="742950" lvl="1" indent="-285750">
              <a:buFont typeface="Arial" panose="020B0604020202020204" pitchFamily="34" charset="0"/>
              <a:buChar char="•"/>
            </a:pPr>
            <a:r>
              <a:rPr lang="en-GB" dirty="0"/>
              <a:t>78 per cent of local residents agreed that the local area is a place where people from different backgrounds get on well together.  This was 8 per centage points lower than in 2018 but was still above the London average of 75 per cent.</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70 per cent of residents said they were satisfied with the area as a place to live, down from 79 per cent the previous year.  </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86 per cent of residents said that they feel safe in the borough during the day and 58 per cent feel safe after dark.  </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35 per cent of residents said noisy neighbours were a problem.</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45 per cent of residents said vandalism and graffiti were a problem.</a:t>
            </a:r>
          </a:p>
        </p:txBody>
      </p:sp>
    </p:spTree>
    <p:extLst>
      <p:ext uri="{BB962C8B-B14F-4D97-AF65-F5344CB8AC3E}">
        <p14:creationId xmlns:p14="http://schemas.microsoft.com/office/powerpoint/2010/main" val="406582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4D9D1A-4D15-47CA-9467-EF3ED8A2EA16}"/>
              </a:ext>
            </a:extLst>
          </p:cNvPr>
          <p:cNvSpPr txBox="1">
            <a:spLocks noGrp="1"/>
          </p:cNvSpPr>
          <p:nvPr>
            <p:ph type="title" idx="4294967295"/>
          </p:nvPr>
        </p:nvSpPr>
        <p:spPr>
          <a:xfrm>
            <a:off x="723900" y="0"/>
            <a:ext cx="977061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3366"/>
                </a:solidFill>
                <a:effectLst/>
                <a:uLnTx/>
                <a:uFillTx/>
                <a:latin typeface="+mj-lt"/>
                <a:ea typeface="+mj-ea"/>
                <a:cs typeface="Arial" panose="020B0604020202020204" pitchFamily="34" charset="0"/>
              </a:rPr>
              <a:t>Summary</a:t>
            </a:r>
          </a:p>
        </p:txBody>
      </p:sp>
      <p:sp>
        <p:nvSpPr>
          <p:cNvPr id="3" name="Content Placeholder 2">
            <a:extLst>
              <a:ext uri="{FF2B5EF4-FFF2-40B4-BE49-F238E27FC236}">
                <a16:creationId xmlns:a16="http://schemas.microsoft.com/office/drawing/2014/main" id="{BECC4EDD-28C3-462C-9553-CADD78C32851}"/>
              </a:ext>
            </a:extLst>
          </p:cNvPr>
          <p:cNvSpPr>
            <a:spLocks noGrp="1"/>
          </p:cNvSpPr>
          <p:nvPr>
            <p:ph idx="1"/>
          </p:nvPr>
        </p:nvSpPr>
        <p:spPr>
          <a:xfrm>
            <a:off x="495300" y="1481011"/>
            <a:ext cx="11201400" cy="4562783"/>
          </a:xfrm>
        </p:spPr>
        <p:txBody>
          <a:bodyPr>
            <a:noAutofit/>
          </a:bodyPr>
          <a:lstStyle/>
          <a:p>
            <a:r>
              <a:rPr lang="en-GB" sz="1400" dirty="0">
                <a:latin typeface="+mn-lt"/>
              </a:rPr>
              <a:t>Crime in Tower Hamlets has risen in recent years but less rapidly than in London as a whole. In December 2019 there were 35,118 notifiable offences, a 4.2 per cent increase since 2016, compared to the 16. per cent increase in the London as a whole.</a:t>
            </a:r>
          </a:p>
          <a:p>
            <a:r>
              <a:rPr lang="en-GB" sz="1400" dirty="0">
                <a:latin typeface="+mn-lt"/>
              </a:rPr>
              <a:t>Tower Hamlets has the 6</a:t>
            </a:r>
            <a:r>
              <a:rPr lang="en-GB" sz="1400" baseline="30000" dirty="0">
                <a:latin typeface="+mn-lt"/>
              </a:rPr>
              <a:t>th</a:t>
            </a:r>
            <a:r>
              <a:rPr lang="en-GB" sz="1400" dirty="0">
                <a:latin typeface="+mn-lt"/>
              </a:rPr>
              <a:t> highest rate of crime overall in London (total notifiable offences) and the 2</a:t>
            </a:r>
            <a:r>
              <a:rPr lang="en-GB" sz="1400" baseline="30000" dirty="0">
                <a:latin typeface="+mn-lt"/>
              </a:rPr>
              <a:t>nd</a:t>
            </a:r>
            <a:r>
              <a:rPr lang="en-GB" sz="1400" dirty="0">
                <a:latin typeface="+mn-lt"/>
              </a:rPr>
              <a:t> highest rate of Anti Social Behaviour calls in London. </a:t>
            </a:r>
          </a:p>
          <a:p>
            <a:r>
              <a:rPr lang="en-GB" sz="1400" dirty="0">
                <a:solidFill>
                  <a:schemeClr val="dk1"/>
                </a:solidFill>
                <a:latin typeface="+mn-lt"/>
              </a:rPr>
              <a:t>86 per cent of residents say they feel safe in the area during the day and 58 per cent feel safe at night.</a:t>
            </a:r>
          </a:p>
          <a:p>
            <a:r>
              <a:rPr lang="en-GB" sz="1400" dirty="0">
                <a:latin typeface="+mn-lt"/>
              </a:rPr>
              <a:t>Recorded youth crime in the borough has fallen, as it has elsewhere. BME boys are more likely than other young people to have committed a proven offence.</a:t>
            </a:r>
          </a:p>
          <a:p>
            <a:r>
              <a:rPr lang="en-GB" sz="1400" dirty="0">
                <a:latin typeface="+mn-lt"/>
              </a:rPr>
              <a:t>Tower Hamlets has the 5</a:t>
            </a:r>
            <a:r>
              <a:rPr lang="en-GB" sz="1400" baseline="30000" dirty="0">
                <a:latin typeface="+mn-lt"/>
              </a:rPr>
              <a:t>th</a:t>
            </a:r>
            <a:r>
              <a:rPr lang="en-GB" sz="1400" dirty="0">
                <a:latin typeface="+mn-lt"/>
              </a:rPr>
              <a:t> highest rate of domestic violence offences in London, with the majority of victims being female and the majority of perpetrators being male.  </a:t>
            </a:r>
          </a:p>
          <a:p>
            <a:r>
              <a:rPr lang="en-GB" sz="1400" dirty="0">
                <a:latin typeface="+mn-lt"/>
              </a:rPr>
              <a:t>Between December 2015 and December 2019 there was a 39 per cent rise in sexual offences. </a:t>
            </a:r>
          </a:p>
          <a:p>
            <a:pPr lvl="0"/>
            <a:r>
              <a:rPr lang="en-GB" sz="1400" dirty="0">
                <a:solidFill>
                  <a:schemeClr val="dk1"/>
                </a:solidFill>
                <a:latin typeface="+mn-lt"/>
              </a:rPr>
              <a:t>In 2019 the proportion of residents who cited drug using or dealing as a concern was 67 per cent, an increase of 7 per cent points since 2018.</a:t>
            </a:r>
          </a:p>
          <a:p>
            <a:pPr lvl="0"/>
            <a:r>
              <a:rPr lang="en-GB" sz="1400" dirty="0">
                <a:solidFill>
                  <a:schemeClr val="dk1"/>
                </a:solidFill>
                <a:latin typeface="+mn-lt"/>
              </a:rPr>
              <a:t>In the context of other London boroughs, the number of race hate crimes, sexual orientation hate crimes, faith hate crimes and Islamophobic hate crimes are all above average. Conversely, fewer local residents consider hate crime to be a problem than in the majority of other London boroughs. </a:t>
            </a:r>
          </a:p>
          <a:p>
            <a:pPr lvl="0"/>
            <a:r>
              <a:rPr lang="en-GB" sz="1400" dirty="0">
                <a:solidFill>
                  <a:schemeClr val="dk1"/>
                </a:solidFill>
                <a:latin typeface="+mn-lt"/>
              </a:rPr>
              <a:t>Our residents remain positive about cohesion.  78 per cent think people from different backgrounds get on well together.  However there has been a shift between 2018 and 2019, with a fall of 8 per centage points from 86 per cent.  Nevertheless, this compares well to the London average of 75 per cent.</a:t>
            </a:r>
          </a:p>
        </p:txBody>
      </p:sp>
    </p:spTree>
    <p:extLst>
      <p:ext uri="{BB962C8B-B14F-4D97-AF65-F5344CB8AC3E}">
        <p14:creationId xmlns:p14="http://schemas.microsoft.com/office/powerpoint/2010/main" val="361024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839963-6316-4BCE-A478-CDA072399971}"/>
              </a:ext>
            </a:extLst>
          </p:cNvPr>
          <p:cNvSpPr>
            <a:spLocks noGrp="1"/>
          </p:cNvSpPr>
          <p:nvPr>
            <p:ph type="title"/>
          </p:nvPr>
        </p:nvSpPr>
        <p:spPr/>
        <p:txBody>
          <a:bodyPr/>
          <a:lstStyle/>
          <a:p>
            <a:r>
              <a:rPr lang="en-GB" dirty="0">
                <a:latin typeface="+mj-lt"/>
              </a:rPr>
              <a:t>Recorded Crime By Crime Type</a:t>
            </a:r>
          </a:p>
        </p:txBody>
      </p:sp>
      <p:graphicFrame>
        <p:nvGraphicFramePr>
          <p:cNvPr id="6" name="Chart 5" descr="Chart showing crime by type">
            <a:extLst>
              <a:ext uri="{FF2B5EF4-FFF2-40B4-BE49-F238E27FC236}">
                <a16:creationId xmlns:a16="http://schemas.microsoft.com/office/drawing/2014/main" id="{5BE1AE32-76B5-47E1-88AC-93B7D765974F}"/>
              </a:ext>
            </a:extLst>
          </p:cNvPr>
          <p:cNvGraphicFramePr>
            <a:graphicFrameLocks/>
          </p:cNvGraphicFramePr>
          <p:nvPr>
            <p:extLst>
              <p:ext uri="{D42A27DB-BD31-4B8C-83A1-F6EECF244321}">
                <p14:modId xmlns:p14="http://schemas.microsoft.com/office/powerpoint/2010/main" val="1463544384"/>
              </p:ext>
            </p:extLst>
          </p:nvPr>
        </p:nvGraphicFramePr>
        <p:xfrm>
          <a:off x="1737358" y="997234"/>
          <a:ext cx="8280920" cy="50600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853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Overall Crime</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9926782" cy="4247317"/>
          </a:xfrm>
          <a:prstGeom prst="rect">
            <a:avLst/>
          </a:prstGeom>
        </p:spPr>
        <p:txBody>
          <a:bodyPr wrap="square">
            <a:spAutoFit/>
          </a:bodyPr>
          <a:lstStyle/>
          <a:p>
            <a:pPr marL="285750" indent="-285750">
              <a:buFont typeface="Arial" panose="020B0604020202020204" pitchFamily="34" charset="0"/>
              <a:buChar char="•"/>
            </a:pPr>
            <a:r>
              <a:rPr lang="en-GB" dirty="0"/>
              <a:t>35,118 notifiable offences as at December 2019.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14.3per cent increase since December 2016.</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Compares to an increase of 19.6per cent across London as a whole.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Rate of 117.9 crimes per 1000 population.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6</a:t>
            </a:r>
            <a:r>
              <a:rPr lang="en-GB" baseline="30000" dirty="0"/>
              <a:t>th</a:t>
            </a:r>
            <a:r>
              <a:rPr lang="en-GB" dirty="0"/>
              <a:t> highest rate of 32 London Boroughs.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17,109 Anti Social Behaviour Calls in the year to December 2019.</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57.45 ASB calls per 1000 population.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2</a:t>
            </a:r>
            <a:r>
              <a:rPr lang="en-GB" baseline="30000" dirty="0"/>
              <a:t>nd</a:t>
            </a:r>
            <a:r>
              <a:rPr lang="en-GB" dirty="0"/>
              <a:t> highest number and rate of ASB calls in London (after Westminster).</a:t>
            </a:r>
          </a:p>
        </p:txBody>
      </p:sp>
    </p:spTree>
    <p:extLst>
      <p:ext uri="{BB962C8B-B14F-4D97-AF65-F5344CB8AC3E}">
        <p14:creationId xmlns:p14="http://schemas.microsoft.com/office/powerpoint/2010/main" val="399225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Under Reporting of Crime</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9926782" cy="3693319"/>
          </a:xfrm>
          <a:prstGeom prst="rect">
            <a:avLst/>
          </a:prstGeom>
        </p:spPr>
        <p:txBody>
          <a:bodyPr wrap="square">
            <a:spAutoFit/>
          </a:bodyPr>
          <a:lstStyle/>
          <a:p>
            <a:pPr marL="285750" indent="-285750">
              <a:buFont typeface="Arial" panose="020B0604020202020204" pitchFamily="34" charset="0"/>
              <a:buChar char="•"/>
            </a:pPr>
            <a:r>
              <a:rPr lang="en-GB" dirty="0"/>
              <a:t>It is known that crime is significantly under-reported and some types of crime are particularly likely to go unreported</a:t>
            </a:r>
          </a:p>
          <a:p>
            <a:pPr marL="285750" indent="-285750">
              <a:buFont typeface="Arial" panose="020B0604020202020204" pitchFamily="34" charset="0"/>
              <a:buChar char="•"/>
            </a:pPr>
            <a:r>
              <a:rPr lang="en-GB" dirty="0"/>
              <a:t>The Crime Survey for England and Wales (CSEW) estimates that there were 6.4 million crimes (excluding fraud and computer misuse) in the year to March 2019 but police recorded crime data in the year to March  2019 amounted to 5.2 million offences.    </a:t>
            </a:r>
          </a:p>
          <a:p>
            <a:pPr marL="285750" indent="-285750">
              <a:buFont typeface="Arial" panose="020B0604020202020204" pitchFamily="34" charset="0"/>
              <a:buChar char="•"/>
            </a:pPr>
            <a:r>
              <a:rPr lang="en-GB" dirty="0"/>
              <a:t>Domestic violence is particularly likely to go unreported - Nationally, the CSEW estimates that 2.4 million adults experienced domestic abuse in the year to March 2019 while the police recorded 746k crimes in the same period.  </a:t>
            </a:r>
          </a:p>
          <a:p>
            <a:pPr marL="285750" indent="-285750">
              <a:buFont typeface="Arial" panose="020B0604020202020204" pitchFamily="34" charset="0"/>
              <a:buChar char="•"/>
            </a:pPr>
            <a:r>
              <a:rPr lang="en-GB" dirty="0"/>
              <a:t>Police made 32 arrests per 100 recorded domestic abuse crimes nationally, meaning that fewer than one in ten of the adults who experienced domestic abuse will have seen that lead to an arrest.</a:t>
            </a:r>
          </a:p>
          <a:p>
            <a:pPr marL="285750" indent="-285750">
              <a:buFont typeface="Arial" panose="020B0604020202020204" pitchFamily="34" charset="0"/>
              <a:buChar char="•"/>
            </a:pPr>
            <a:r>
              <a:rPr lang="en-GB" dirty="0"/>
              <a:t>It is clear from other sources such as A&amp;E admissions and presentations in acute settings that unreported crime is impacting on other services such as healthcare provision </a:t>
            </a:r>
          </a:p>
        </p:txBody>
      </p:sp>
    </p:spTree>
    <p:extLst>
      <p:ext uri="{BB962C8B-B14F-4D97-AF65-F5344CB8AC3E}">
        <p14:creationId xmlns:p14="http://schemas.microsoft.com/office/powerpoint/2010/main" val="427720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Indices of Multiple Deprivation - Crime Domain</a:t>
            </a:r>
          </a:p>
        </p:txBody>
      </p:sp>
      <p:pic>
        <p:nvPicPr>
          <p:cNvPr id="9" name="Picture 8" descr="Map of crime deprivation 2015">
            <a:extLst>
              <a:ext uri="{FF2B5EF4-FFF2-40B4-BE49-F238E27FC236}">
                <a16:creationId xmlns:a16="http://schemas.microsoft.com/office/drawing/2014/main" id="{1922A548-782D-4F48-943E-F31446FBC3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043" b="9061"/>
          <a:stretch/>
        </p:blipFill>
        <p:spPr>
          <a:xfrm>
            <a:off x="1209145" y="1718505"/>
            <a:ext cx="4142286" cy="4442754"/>
          </a:xfrm>
          <a:prstGeom prst="rect">
            <a:avLst/>
          </a:prstGeom>
        </p:spPr>
      </p:pic>
      <p:pic>
        <p:nvPicPr>
          <p:cNvPr id="10" name="Picture 9" descr="Map of crime deprivation 2019">
            <a:extLst>
              <a:ext uri="{FF2B5EF4-FFF2-40B4-BE49-F238E27FC236}">
                <a16:creationId xmlns:a16="http://schemas.microsoft.com/office/drawing/2014/main" id="{1145A97D-34F9-4001-9609-B233901838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872" b="9914"/>
          <a:stretch/>
        </p:blipFill>
        <p:spPr>
          <a:xfrm>
            <a:off x="5937120" y="1626919"/>
            <a:ext cx="4199936" cy="4464004"/>
          </a:xfrm>
          <a:prstGeom prst="rect">
            <a:avLst/>
          </a:prstGeom>
        </p:spPr>
      </p:pic>
      <p:sp>
        <p:nvSpPr>
          <p:cNvPr id="5" name="TextBox 4">
            <a:extLst>
              <a:ext uri="{FF2B5EF4-FFF2-40B4-BE49-F238E27FC236}">
                <a16:creationId xmlns:a16="http://schemas.microsoft.com/office/drawing/2014/main" id="{8D7AAC6C-7440-4E7C-8A2B-62D7054EC70D}"/>
              </a:ext>
              <a:ext uri="{C183D7F6-B498-43B3-948B-1728B52AA6E4}">
                <adec:decorative xmlns:adec="http://schemas.microsoft.com/office/drawing/2017/decorative" val="1"/>
              </a:ext>
            </a:extLst>
          </p:cNvPr>
          <p:cNvSpPr txBox="1"/>
          <p:nvPr/>
        </p:nvSpPr>
        <p:spPr>
          <a:xfrm>
            <a:off x="1209145" y="1626919"/>
            <a:ext cx="1332174" cy="369332"/>
          </a:xfrm>
          <a:prstGeom prst="rect">
            <a:avLst/>
          </a:prstGeom>
          <a:noFill/>
        </p:spPr>
        <p:txBody>
          <a:bodyPr wrap="square" rtlCol="0">
            <a:spAutoFit/>
          </a:bodyPr>
          <a:lstStyle/>
          <a:p>
            <a:r>
              <a:rPr lang="en-GB" dirty="0"/>
              <a:t>2015</a:t>
            </a:r>
          </a:p>
        </p:txBody>
      </p:sp>
      <p:sp>
        <p:nvSpPr>
          <p:cNvPr id="6" name="TextBox 5">
            <a:extLst>
              <a:ext uri="{FF2B5EF4-FFF2-40B4-BE49-F238E27FC236}">
                <a16:creationId xmlns:a16="http://schemas.microsoft.com/office/drawing/2014/main" id="{2294D292-D979-4011-8D4A-F93D89757B78}"/>
              </a:ext>
              <a:ext uri="{C183D7F6-B498-43B3-948B-1728B52AA6E4}">
                <adec:decorative xmlns:adec="http://schemas.microsoft.com/office/drawing/2017/decorative" val="1"/>
              </a:ext>
            </a:extLst>
          </p:cNvPr>
          <p:cNvSpPr txBox="1"/>
          <p:nvPr/>
        </p:nvSpPr>
        <p:spPr>
          <a:xfrm>
            <a:off x="6096000" y="1616240"/>
            <a:ext cx="1076696" cy="369332"/>
          </a:xfrm>
          <a:prstGeom prst="rect">
            <a:avLst/>
          </a:prstGeom>
          <a:noFill/>
        </p:spPr>
        <p:txBody>
          <a:bodyPr wrap="square" rtlCol="0">
            <a:spAutoFit/>
          </a:bodyPr>
          <a:lstStyle/>
          <a:p>
            <a:r>
              <a:rPr lang="en-GB" dirty="0"/>
              <a:t>2019</a:t>
            </a:r>
          </a:p>
        </p:txBody>
      </p:sp>
    </p:spTree>
    <p:extLst>
      <p:ext uri="{BB962C8B-B14F-4D97-AF65-F5344CB8AC3E}">
        <p14:creationId xmlns:p14="http://schemas.microsoft.com/office/powerpoint/2010/main" val="223107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Crime as a determinant of deprivation</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9926782" cy="3416320"/>
          </a:xfrm>
          <a:prstGeom prst="rect">
            <a:avLst/>
          </a:prstGeom>
        </p:spPr>
        <p:txBody>
          <a:bodyPr wrap="square">
            <a:spAutoFit/>
          </a:bodyPr>
          <a:lstStyle/>
          <a:p>
            <a:pPr marL="285750" indent="-285750">
              <a:buFont typeface="Arial" panose="020B0604020202020204" pitchFamily="34" charset="0"/>
              <a:buChar char="•"/>
            </a:pPr>
            <a:r>
              <a:rPr lang="en-GB" dirty="0"/>
              <a:t>The Crime Domain is one of seven domains in the English Indices of Multiple  Deprivation (IMD).  As such, it contributes to the overall deprivation score for the local area and recognises the link between poverty, disadvantage and crime. </a:t>
            </a:r>
            <a:endParaRPr lang="en-GB" dirty="0">
              <a:solidFill>
                <a:srgbClr val="FF0000"/>
              </a:solidFill>
            </a:endParaRPr>
          </a:p>
          <a:p>
            <a:pPr marL="285750" indent="-285750">
              <a:buFont typeface="Arial" panose="020B0604020202020204" pitchFamily="34" charset="0"/>
              <a:buChar char="•"/>
            </a:pPr>
            <a:r>
              <a:rPr lang="en-GB" dirty="0"/>
              <a:t>Tower Hamlets is ranked 33</a:t>
            </a:r>
            <a:r>
              <a:rPr lang="en-GB" baseline="30000" dirty="0"/>
              <a:t>rd</a:t>
            </a:r>
            <a:r>
              <a:rPr lang="en-GB" dirty="0"/>
              <a:t> out of 317 local authority districts in England on the IMD Crime Domain (based on the rank of score measure</a:t>
            </a:r>
          </a:p>
          <a:p>
            <a:pPr marL="285750" indent="-285750">
              <a:buFont typeface="Arial" panose="020B0604020202020204" pitchFamily="34" charset="0"/>
              <a:buChar char="•"/>
            </a:pPr>
            <a:r>
              <a:rPr lang="en-GB" dirty="0"/>
              <a:t>This compares with an ‘overall’ ranking of 50th (Rank of Score measure) meaning that Tower Hamlets is more deprived on this measure than it is overall. </a:t>
            </a:r>
          </a:p>
          <a:p>
            <a:pPr marL="285750" indent="-285750">
              <a:buFont typeface="Arial" panose="020B0604020202020204" pitchFamily="34" charset="0"/>
              <a:buChar char="•"/>
            </a:pPr>
            <a:r>
              <a:rPr lang="en-GB" dirty="0"/>
              <a:t>Tower Hamlets was the sixth most deprived London Borough (of 33) based on its rank of score for the Crime domain</a:t>
            </a:r>
          </a:p>
          <a:p>
            <a:pPr marL="285750" indent="-285750">
              <a:buFont typeface="Arial" panose="020B0604020202020204" pitchFamily="34" charset="0"/>
              <a:buChar char="•"/>
            </a:pPr>
            <a:r>
              <a:rPr lang="en-GB" dirty="0"/>
              <a:t>Crime deprivation in Tower Hamlets decreased relative to other areas between 2015 and 2019, with Tower Hamlets moving from the 13</a:t>
            </a:r>
            <a:r>
              <a:rPr lang="en-GB" baseline="30000" dirty="0"/>
              <a:t>th</a:t>
            </a:r>
            <a:r>
              <a:rPr lang="en-GB" dirty="0"/>
              <a:t> most deprived area to the 33</a:t>
            </a:r>
            <a:r>
              <a:rPr lang="en-GB" baseline="30000" dirty="0"/>
              <a:t>rd</a:t>
            </a:r>
            <a:r>
              <a:rPr lang="en-GB" dirty="0"/>
              <a:t> most deprived area. </a:t>
            </a:r>
          </a:p>
        </p:txBody>
      </p:sp>
    </p:spTree>
    <p:extLst>
      <p:ext uri="{BB962C8B-B14F-4D97-AF65-F5344CB8AC3E}">
        <p14:creationId xmlns:p14="http://schemas.microsoft.com/office/powerpoint/2010/main" val="76918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Youth Crime – Children Cautioned or Sentenced</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1060875" cy="1200329"/>
          </a:xfrm>
          <a:prstGeom prst="rect">
            <a:avLst/>
          </a:prstGeom>
        </p:spPr>
        <p:txBody>
          <a:bodyPr wrap="square">
            <a:spAutoFit/>
          </a:bodyPr>
          <a:lstStyle/>
          <a:p>
            <a:pPr marL="285750" indent="-285750">
              <a:buFont typeface="Arial" panose="020B0604020202020204" pitchFamily="34" charset="0"/>
              <a:buChar char="•"/>
            </a:pPr>
            <a:r>
              <a:rPr lang="en-GB" dirty="0"/>
              <a:t>182 children were cautioned or sentenced in Tower Hamlets and the City of London in 2018/19, which equates to 0.64% of all children aged 10-17 estimated to be living in the two areas in mid 2018.  </a:t>
            </a:r>
          </a:p>
          <a:p>
            <a:pPr marL="285750" indent="-285750">
              <a:buFont typeface="Arial" panose="020B0604020202020204" pitchFamily="34" charset="0"/>
              <a:buChar char="•"/>
            </a:pPr>
            <a:r>
              <a:rPr lang="en-GB" dirty="0"/>
              <a:t>By comparison, 4023 children were cautioned or sentenced in London which equates to 0.50% of all children aged 0-17 in mid 2018.  </a:t>
            </a:r>
          </a:p>
        </p:txBody>
      </p:sp>
      <p:graphicFrame>
        <p:nvGraphicFramePr>
          <p:cNvPr id="6" name="Chart 5" descr="Chart of children being cautioned or sentenced">
            <a:extLst>
              <a:ext uri="{FF2B5EF4-FFF2-40B4-BE49-F238E27FC236}">
                <a16:creationId xmlns:a16="http://schemas.microsoft.com/office/drawing/2014/main" id="{4FE8B873-EAC7-4CDE-849C-26E75F58ABDB}"/>
              </a:ext>
            </a:extLst>
          </p:cNvPr>
          <p:cNvGraphicFramePr>
            <a:graphicFrameLocks/>
          </p:cNvGraphicFramePr>
          <p:nvPr>
            <p:extLst>
              <p:ext uri="{D42A27DB-BD31-4B8C-83A1-F6EECF244321}">
                <p14:modId xmlns:p14="http://schemas.microsoft.com/office/powerpoint/2010/main" val="1943822990"/>
              </p:ext>
            </p:extLst>
          </p:nvPr>
        </p:nvGraphicFramePr>
        <p:xfrm>
          <a:off x="1520041" y="2492896"/>
          <a:ext cx="8110847" cy="3563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875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Youth Crime – Offences Committed</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1060875" cy="646331"/>
          </a:xfrm>
          <a:prstGeom prst="rect">
            <a:avLst/>
          </a:prstGeom>
        </p:spPr>
        <p:txBody>
          <a:bodyPr wrap="square">
            <a:spAutoFit/>
          </a:bodyPr>
          <a:lstStyle/>
          <a:p>
            <a:pPr marL="285750" indent="-285750">
              <a:buFont typeface="Arial" panose="020B0604020202020204" pitchFamily="34" charset="0"/>
              <a:buChar char="•"/>
            </a:pPr>
            <a:r>
              <a:rPr lang="en-GB" dirty="0"/>
              <a:t>Youth offences have fallen in each of the last two years and totalled 407 in 2018/19.  </a:t>
            </a:r>
          </a:p>
          <a:p>
            <a:pPr marL="285750" indent="-285750">
              <a:buFont typeface="Arial" panose="020B0604020202020204" pitchFamily="34" charset="0"/>
              <a:buChar char="•"/>
            </a:pPr>
            <a:r>
              <a:rPr lang="en-GB" dirty="0"/>
              <a:t>However, drugs offences in 2018/19 were the highest they had been since 2013/14   </a:t>
            </a:r>
          </a:p>
        </p:txBody>
      </p:sp>
      <p:graphicFrame>
        <p:nvGraphicFramePr>
          <p:cNvPr id="5" name="Chart 4" descr="Chart of youth offences by type of offence">
            <a:extLst>
              <a:ext uri="{FF2B5EF4-FFF2-40B4-BE49-F238E27FC236}">
                <a16:creationId xmlns:a16="http://schemas.microsoft.com/office/drawing/2014/main" id="{1420AAF2-115D-47A2-9705-8662670D310A}"/>
              </a:ext>
            </a:extLst>
          </p:cNvPr>
          <p:cNvGraphicFramePr>
            <a:graphicFrameLocks/>
          </p:cNvGraphicFramePr>
          <p:nvPr>
            <p:extLst>
              <p:ext uri="{D42A27DB-BD31-4B8C-83A1-F6EECF244321}">
                <p14:modId xmlns:p14="http://schemas.microsoft.com/office/powerpoint/2010/main" val="2177082606"/>
              </p:ext>
            </p:extLst>
          </p:nvPr>
        </p:nvGraphicFramePr>
        <p:xfrm>
          <a:off x="1537855" y="1971894"/>
          <a:ext cx="7438465" cy="4096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915701"/>
      </p:ext>
    </p:extLst>
  </p:cSld>
  <p:clrMapOvr>
    <a:masterClrMapping/>
  </p:clrMapOvr>
</p:sld>
</file>

<file path=ppt/theme/theme1.xml><?xml version="1.0" encoding="utf-8"?>
<a:theme xmlns:a="http://schemas.openxmlformats.org/drawingml/2006/main" name="LBTH PPT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TH PPT theme" id="{8690AB46-57C9-486D-8051-A8FCF98A9542}" vid="{7F942EB9-57AC-446A-B234-44AFCCC3D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BB513BD579BF4FAC6B5580372F2F7E" ma:contentTypeVersion="13" ma:contentTypeDescription="Create a new document." ma:contentTypeScope="" ma:versionID="55413226cba683ef6b5ed64a23670ee2">
  <xsd:schema xmlns:xsd="http://www.w3.org/2001/XMLSchema" xmlns:xs="http://www.w3.org/2001/XMLSchema" xmlns:p="http://schemas.microsoft.com/office/2006/metadata/properties" xmlns:ns3="46c37b34-2409-4c5e-90c0-b948f1353365" xmlns:ns4="2a4cc58a-d66d-45cf-b590-f56250971858" targetNamespace="http://schemas.microsoft.com/office/2006/metadata/properties" ma:root="true" ma:fieldsID="80054715bc255f450e23c14427ee8ce3" ns3:_="" ns4:_="">
    <xsd:import namespace="46c37b34-2409-4c5e-90c0-b948f1353365"/>
    <xsd:import namespace="2a4cc58a-d66d-45cf-b590-f562509718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37b34-2409-4c5e-90c0-b948f13533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4cc58a-d66d-45cf-b590-f562509718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2.xml><?xml version="1.0" encoding="utf-8"?>
<ds:datastoreItem xmlns:ds="http://schemas.openxmlformats.org/officeDocument/2006/customXml" ds:itemID="{778ADC5A-807F-42B2-92C7-50F51D6D3270}">
  <ds:schemaRefs>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2a4cc58a-d66d-45cf-b590-f56250971858"/>
    <ds:schemaRef ds:uri="46c37b34-2409-4c5e-90c0-b948f1353365"/>
    <ds:schemaRef ds:uri="http://purl.org/dc/elements/1.1/"/>
  </ds:schemaRefs>
</ds:datastoreItem>
</file>

<file path=customXml/itemProps3.xml><?xml version="1.0" encoding="utf-8"?>
<ds:datastoreItem xmlns:ds="http://schemas.openxmlformats.org/officeDocument/2006/customXml" ds:itemID="{47C95CC8-FCC5-45E6-B66C-2BDBA5BFD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c37b34-2409-4c5e-90c0-b948f1353365"/>
    <ds:schemaRef ds:uri="2a4cc58a-d66d-45cf-b590-f56250971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2997</TotalTime>
  <Words>2149</Words>
  <Application>Microsoft Office PowerPoint</Application>
  <PresentationFormat>Widescreen</PresentationFormat>
  <Paragraphs>122</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Raleway</vt:lpstr>
      <vt:lpstr>LBTH PPT theme</vt:lpstr>
      <vt:lpstr>Borough Profile 2020</vt:lpstr>
      <vt:lpstr>Summary</vt:lpstr>
      <vt:lpstr>Recorded Crime By Crime Type</vt:lpstr>
      <vt:lpstr>Overall Crime</vt:lpstr>
      <vt:lpstr>Under Reporting of Crime</vt:lpstr>
      <vt:lpstr>Indices of Multiple Deprivation - Crime Domain</vt:lpstr>
      <vt:lpstr>Crime as a determinant of deprivation</vt:lpstr>
      <vt:lpstr>Youth Crime – Children Cautioned or Sentenced</vt:lpstr>
      <vt:lpstr>Youth Crime – Offences Committed</vt:lpstr>
      <vt:lpstr>Youth Crime – Ethnic Group and Sex</vt:lpstr>
      <vt:lpstr>Domestic Violence</vt:lpstr>
      <vt:lpstr>Domestic Violence (2)</vt:lpstr>
      <vt:lpstr>Sexual Violence</vt:lpstr>
      <vt:lpstr>Sexual Violence – Victims and Perpetrators</vt:lpstr>
      <vt:lpstr>Drugs and Alcohol</vt:lpstr>
      <vt:lpstr>Hate Crime</vt:lpstr>
      <vt:lpstr>Hate Crime (2)</vt:lpstr>
      <vt:lpstr>Perceptions of the Borough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Pickin</dc:creator>
  <cp:lastModifiedBy>Rob Flynn</cp:lastModifiedBy>
  <cp:revision>161</cp:revision>
  <dcterms:created xsi:type="dcterms:W3CDTF">2020-02-07T11:14:16Z</dcterms:created>
  <dcterms:modified xsi:type="dcterms:W3CDTF">2020-10-15T10:19:48Z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0x01010047BB513BD579BF4FAC6B5580372F2F7E</vt:lpwstr>
  </property>
</Properties>
</file>