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</p:sldMasterIdLst>
  <p:notesMasterIdLst>
    <p:notesMasterId r:id="rId13"/>
  </p:notesMasterIdLst>
  <p:sldIdLst>
    <p:sldId id="307" r:id="rId5"/>
    <p:sldId id="308" r:id="rId6"/>
    <p:sldId id="310" r:id="rId7"/>
    <p:sldId id="323" r:id="rId8"/>
    <p:sldId id="324" r:id="rId9"/>
    <p:sldId id="311" r:id="rId10"/>
    <p:sldId id="325" r:id="rId11"/>
    <p:sldId id="31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ita Haynes" initials="JH" lastIdx="1" clrIdx="0">
    <p:extLst>
      <p:ext uri="{19B8F6BF-5375-455C-9EA6-DF929625EA0E}">
        <p15:presenceInfo xmlns:p15="http://schemas.microsoft.com/office/powerpoint/2012/main" userId="S::Juanita.Haynes@towerhamlets.gov.uk::6e249f8b-1385-472f-9b7e-558abdfb57b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7180"/>
    <a:srgbClr val="BBD034"/>
    <a:srgbClr val="00445E"/>
    <a:srgbClr val="003366"/>
    <a:srgbClr val="00B2BB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88" autoAdjust="0"/>
  </p:normalViewPr>
  <p:slideViewPr>
    <p:cSldViewPr snapToGrid="0">
      <p:cViewPr>
        <p:scale>
          <a:sx n="53" d="100"/>
          <a:sy n="53" d="100"/>
        </p:scale>
        <p:origin x="35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952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100" dirty="0">
                <a:solidFill>
                  <a:srgbClr val="5F7180"/>
                </a:solidFill>
                <a:latin typeface="Century Gothic" panose="020B0502020202020204" pitchFamily="34" charset="0"/>
              </a:rPr>
              <a:t>Gross Value Added for NUTS 3</a:t>
            </a:r>
            <a:r>
              <a:rPr lang="en-GB" sz="1100" baseline="0" dirty="0">
                <a:solidFill>
                  <a:srgbClr val="5F7180"/>
                </a:solidFill>
                <a:latin typeface="Century Gothic" panose="020B0502020202020204" pitchFamily="34" charset="0"/>
              </a:rPr>
              <a:t> Areas, 2008 and 2017 (£</a:t>
            </a:r>
            <a:r>
              <a:rPr lang="en-GB" sz="1100" baseline="0" dirty="0" err="1">
                <a:solidFill>
                  <a:srgbClr val="5F7180"/>
                </a:solidFill>
                <a:latin typeface="Century Gothic" panose="020B0502020202020204" pitchFamily="34" charset="0"/>
              </a:rPr>
              <a:t>bns</a:t>
            </a:r>
            <a:r>
              <a:rPr lang="en-GB" sz="1100" baseline="0" dirty="0">
                <a:solidFill>
                  <a:srgbClr val="00B2BB"/>
                </a:solidFill>
                <a:latin typeface="Century Gothic" panose="020B0502020202020204" pitchFamily="34" charset="0"/>
              </a:rPr>
              <a:t>)</a:t>
            </a:r>
            <a:r>
              <a:rPr lang="en-GB" sz="1100" dirty="0">
                <a:solidFill>
                  <a:srgbClr val="00B2BB"/>
                </a:solidFill>
                <a:latin typeface="Century Gothic" panose="020B0502020202020204" pitchFamily="34" charset="0"/>
              </a:rPr>
              <a:t> 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7364598377958009E-2"/>
          <c:y val="3.1912148709583379E-2"/>
          <c:w val="0.90263537932227755"/>
          <c:h val="0.694374870076205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'GVA Analysis'!$J$26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5F718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'GVA Analysis'!$I$27:$I$34</c:f>
              <c:strCache>
                <c:ptCount val="8"/>
                <c:pt idx="0">
                  <c:v>Tower Hamlets</c:v>
                </c:pt>
                <c:pt idx="1">
                  <c:v>City of Westminster</c:v>
                </c:pt>
                <c:pt idx="2">
                  <c:v>Camden and City of London</c:v>
                </c:pt>
                <c:pt idx="3">
                  <c:v>City of Manchester</c:v>
                </c:pt>
                <c:pt idx="4">
                  <c:v>Glasgow</c:v>
                </c:pt>
                <c:pt idx="5">
                  <c:v>Leeds</c:v>
                </c:pt>
                <c:pt idx="6">
                  <c:v>Birmingham</c:v>
                </c:pt>
                <c:pt idx="7">
                  <c:v>Edinburgh</c:v>
                </c:pt>
              </c:strCache>
            </c:strRef>
          </c:cat>
          <c:val>
            <c:numRef>
              <c:f>'GVA Analysis'!$J$27:$J$34</c:f>
              <c:numCache>
                <c:formatCode>_-* #,##0.0_-;\-* #,##0.0_-;_-* "-"??_-;_-@_-</c:formatCode>
                <c:ptCount val="8"/>
                <c:pt idx="0">
                  <c:v>19.966000000000001</c:v>
                </c:pt>
                <c:pt idx="1">
                  <c:v>38.618000000000002</c:v>
                </c:pt>
                <c:pt idx="2">
                  <c:v>51.707999999999998</c:v>
                </c:pt>
                <c:pt idx="3">
                  <c:v>13.348000000000001</c:v>
                </c:pt>
                <c:pt idx="4">
                  <c:v>15.457000000000001</c:v>
                </c:pt>
                <c:pt idx="5">
                  <c:v>19.129000000000001</c:v>
                </c:pt>
                <c:pt idx="6">
                  <c:v>20.95</c:v>
                </c:pt>
                <c:pt idx="7">
                  <c:v>17.811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34-4EE3-906D-9B1F41746488}"/>
            </c:ext>
          </c:extLst>
        </c:ser>
        <c:ser>
          <c:idx val="1"/>
          <c:order val="1"/>
          <c:tx>
            <c:strRef>
              <c:f>'GVA Analysis'!$K$26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BBD03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'GVA Analysis'!$I$27:$I$34</c:f>
              <c:strCache>
                <c:ptCount val="8"/>
                <c:pt idx="0">
                  <c:v>Tower Hamlets</c:v>
                </c:pt>
                <c:pt idx="1">
                  <c:v>City of Westminster</c:v>
                </c:pt>
                <c:pt idx="2">
                  <c:v>Camden and City of London</c:v>
                </c:pt>
                <c:pt idx="3">
                  <c:v>City of Manchester</c:v>
                </c:pt>
                <c:pt idx="4">
                  <c:v>Glasgow</c:v>
                </c:pt>
                <c:pt idx="5">
                  <c:v>Leeds</c:v>
                </c:pt>
                <c:pt idx="6">
                  <c:v>Birmingham</c:v>
                </c:pt>
                <c:pt idx="7">
                  <c:v>Edinburgh</c:v>
                </c:pt>
              </c:strCache>
            </c:strRef>
          </c:cat>
          <c:val>
            <c:numRef>
              <c:f>'GVA Analysis'!$K$27:$K$34</c:f>
              <c:numCache>
                <c:formatCode>_-* #,##0.0_-;\-* #,##0.0_-;_-* "-"??_-;_-@_-</c:formatCode>
                <c:ptCount val="8"/>
                <c:pt idx="0">
                  <c:v>29.66</c:v>
                </c:pt>
                <c:pt idx="1">
                  <c:v>61.206000000000003</c:v>
                </c:pt>
                <c:pt idx="2">
                  <c:v>87.778000000000006</c:v>
                </c:pt>
                <c:pt idx="3">
                  <c:v>19.315999999999999</c:v>
                </c:pt>
                <c:pt idx="4">
                  <c:v>19.3</c:v>
                </c:pt>
                <c:pt idx="5">
                  <c:v>23.407</c:v>
                </c:pt>
                <c:pt idx="6">
                  <c:v>28.155999999999999</c:v>
                </c:pt>
                <c:pt idx="7">
                  <c:v>23.231999999999999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34-4EE3-906D-9B1F41746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54584064"/>
        <c:axId val="54585600"/>
      </c:barChart>
      <c:catAx>
        <c:axId val="54584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4585600"/>
        <c:crosses val="autoZero"/>
        <c:auto val="1"/>
        <c:lblAlgn val="ctr"/>
        <c:lblOffset val="100"/>
        <c:noMultiLvlLbl val="0"/>
      </c:catAx>
      <c:valAx>
        <c:axId val="5458560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_-* #,##0.0_-;\-* #,##0.0_-;_-* &quot;-&quot;??_-;_-@_-" sourceLinked="1"/>
        <c:majorTickMark val="none"/>
        <c:minorTickMark val="none"/>
        <c:tickLblPos val="nextTo"/>
        <c:spPr>
          <a:ln w="9525">
            <a:noFill/>
          </a:ln>
        </c:spPr>
        <c:crossAx val="54584064"/>
        <c:crosses val="autoZero"/>
        <c:crossBetween val="between"/>
      </c:valAx>
      <c:spPr>
        <a:solidFill>
          <a:schemeClr val="bg1"/>
        </a:solidFill>
      </c:spPr>
    </c:plotArea>
    <c:legend>
      <c:legendPos val="b"/>
      <c:overlay val="0"/>
    </c:legend>
    <c:plotVisOnly val="1"/>
    <c:dispBlanksAs val="gap"/>
    <c:showDLblsOverMax val="0"/>
  </c:chart>
  <c:spPr>
    <a:solidFill>
      <a:schemeClr val="bg1"/>
    </a:solidFill>
    <a:ln>
      <a:solidFill>
        <a:srgbClr val="003366"/>
      </a:solidFill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100" baseline="0" dirty="0">
                <a:solidFill>
                  <a:srgbClr val="5F7180"/>
                </a:solidFill>
                <a:latin typeface="Century Gothic" panose="020B0502020202020204" pitchFamily="34" charset="0"/>
              </a:rPr>
              <a:t>Employee Jobs and Enterprises by Broad Industry, 2018 </a:t>
            </a:r>
            <a:endParaRPr lang="en-GB" sz="1100" dirty="0">
              <a:solidFill>
                <a:srgbClr val="5F7180"/>
              </a:solidFill>
              <a:latin typeface="Century Gothic" panose="020B0502020202020204" pitchFamily="34" charset="0"/>
            </a:endParaRP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'Businesses vs employees'!$O$3</c:f>
              <c:strCache>
                <c:ptCount val="1"/>
                <c:pt idx="0">
                  <c:v>Employee Jobs</c:v>
                </c:pt>
              </c:strCache>
            </c:strRef>
          </c:tx>
          <c:spPr>
            <a:solidFill>
              <a:srgbClr val="BBD03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'Businesses vs employees'!$N$4:$N$18</c:f>
              <c:strCache>
                <c:ptCount val="15"/>
                <c:pt idx="0">
                  <c:v>Mining, quarrying &amp; utilities </c:v>
                </c:pt>
                <c:pt idx="1">
                  <c:v>Manufacturing</c:v>
                </c:pt>
                <c:pt idx="2">
                  <c:v>Construction </c:v>
                </c:pt>
                <c:pt idx="3">
                  <c:v>Wholesale, retail and motortrades</c:v>
                </c:pt>
                <c:pt idx="4">
                  <c:v>Transport &amp; storage (inc postal) </c:v>
                </c:pt>
                <c:pt idx="5">
                  <c:v>Accommodation &amp; food services </c:v>
                </c:pt>
                <c:pt idx="6">
                  <c:v>Information &amp; communication</c:v>
                </c:pt>
                <c:pt idx="7">
                  <c:v>Financial &amp; insurance </c:v>
                </c:pt>
                <c:pt idx="8">
                  <c:v>Property </c:v>
                </c:pt>
                <c:pt idx="9">
                  <c:v>Professional, scientific &amp; technical</c:v>
                </c:pt>
                <c:pt idx="10">
                  <c:v>Business administration &amp; support services</c:v>
                </c:pt>
                <c:pt idx="11">
                  <c:v>Public administration &amp; defence </c:v>
                </c:pt>
                <c:pt idx="12">
                  <c:v>Education</c:v>
                </c:pt>
                <c:pt idx="13">
                  <c:v>Health</c:v>
                </c:pt>
                <c:pt idx="14">
                  <c:v>Arts, entertainment, recreation &amp; other services </c:v>
                </c:pt>
              </c:strCache>
            </c:strRef>
          </c:cat>
          <c:val>
            <c:numRef>
              <c:f>'Businesses vs employees'!$O$4:$O$18</c:f>
              <c:numCache>
                <c:formatCode>0.0%</c:formatCode>
                <c:ptCount val="15"/>
                <c:pt idx="0">
                  <c:v>0</c:v>
                </c:pt>
                <c:pt idx="1">
                  <c:v>1.2E-2</c:v>
                </c:pt>
                <c:pt idx="2">
                  <c:v>0.02</c:v>
                </c:pt>
                <c:pt idx="3">
                  <c:v>7.8E-2</c:v>
                </c:pt>
                <c:pt idx="4">
                  <c:v>1.7000000000000001E-2</c:v>
                </c:pt>
                <c:pt idx="5">
                  <c:v>5.7000000000000002E-2</c:v>
                </c:pt>
                <c:pt idx="6">
                  <c:v>9.0999999999999998E-2</c:v>
                </c:pt>
                <c:pt idx="7">
                  <c:v>0.221</c:v>
                </c:pt>
                <c:pt idx="8">
                  <c:v>2.3E-2</c:v>
                </c:pt>
                <c:pt idx="9">
                  <c:v>0.158</c:v>
                </c:pt>
                <c:pt idx="10">
                  <c:v>0.11700000000000001</c:v>
                </c:pt>
                <c:pt idx="11">
                  <c:v>0.04</c:v>
                </c:pt>
                <c:pt idx="12">
                  <c:v>5.7000000000000002E-2</c:v>
                </c:pt>
                <c:pt idx="13">
                  <c:v>9.4E-2</c:v>
                </c:pt>
                <c:pt idx="14">
                  <c:v>2.5000000000000001E-2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7-46B9-90C5-3A6947F01241}"/>
            </c:ext>
          </c:extLst>
        </c:ser>
        <c:ser>
          <c:idx val="1"/>
          <c:order val="1"/>
          <c:tx>
            <c:strRef>
              <c:f>'Businesses vs employees'!$P$3</c:f>
              <c:strCache>
                <c:ptCount val="1"/>
                <c:pt idx="0">
                  <c:v>Businesses</c:v>
                </c:pt>
              </c:strCache>
            </c:strRef>
          </c:tx>
          <c:spPr>
            <a:solidFill>
              <a:srgbClr val="5F718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'Businesses vs employees'!$N$4:$N$18</c:f>
              <c:strCache>
                <c:ptCount val="15"/>
                <c:pt idx="0">
                  <c:v>Mining, quarrying &amp; utilities </c:v>
                </c:pt>
                <c:pt idx="1">
                  <c:v>Manufacturing</c:v>
                </c:pt>
                <c:pt idx="2">
                  <c:v>Construction </c:v>
                </c:pt>
                <c:pt idx="3">
                  <c:v>Wholesale, retail and motortrades</c:v>
                </c:pt>
                <c:pt idx="4">
                  <c:v>Transport &amp; storage (inc postal) </c:v>
                </c:pt>
                <c:pt idx="5">
                  <c:v>Accommodation &amp; food services </c:v>
                </c:pt>
                <c:pt idx="6">
                  <c:v>Information &amp; communication</c:v>
                </c:pt>
                <c:pt idx="7">
                  <c:v>Financial &amp; insurance </c:v>
                </c:pt>
                <c:pt idx="8">
                  <c:v>Property </c:v>
                </c:pt>
                <c:pt idx="9">
                  <c:v>Professional, scientific &amp; technical</c:v>
                </c:pt>
                <c:pt idx="10">
                  <c:v>Business administration &amp; support services</c:v>
                </c:pt>
                <c:pt idx="11">
                  <c:v>Public administration &amp; defence </c:v>
                </c:pt>
                <c:pt idx="12">
                  <c:v>Education</c:v>
                </c:pt>
                <c:pt idx="13">
                  <c:v>Health</c:v>
                </c:pt>
                <c:pt idx="14">
                  <c:v>Arts, entertainment, recreation &amp; other services </c:v>
                </c:pt>
              </c:strCache>
            </c:strRef>
          </c:cat>
          <c:val>
            <c:numRef>
              <c:f>'Businesses vs employees'!$P$4:$P$18</c:f>
              <c:numCache>
                <c:formatCode>0.0%</c:formatCode>
                <c:ptCount val="15"/>
                <c:pt idx="0">
                  <c:v>6.0501296456352636E-3</c:v>
                </c:pt>
                <c:pt idx="1">
                  <c:v>2.6217228464419477E-2</c:v>
                </c:pt>
                <c:pt idx="2">
                  <c:v>4.6384327283203686E-2</c:v>
                </c:pt>
                <c:pt idx="3">
                  <c:v>0.121</c:v>
                </c:pt>
                <c:pt idx="4">
                  <c:v>2.2760011524056468E-2</c:v>
                </c:pt>
                <c:pt idx="5">
                  <c:v>5.387496398732354E-2</c:v>
                </c:pt>
                <c:pt idx="6">
                  <c:v>0.19331604724863152</c:v>
                </c:pt>
                <c:pt idx="7">
                  <c:v>2.9962546816479401E-2</c:v>
                </c:pt>
                <c:pt idx="8">
                  <c:v>4.177470469605301E-2</c:v>
                </c:pt>
                <c:pt idx="9">
                  <c:v>0.25381734370498416</c:v>
                </c:pt>
                <c:pt idx="10">
                  <c:v>9.0751944684528948E-2</c:v>
                </c:pt>
                <c:pt idx="11">
                  <c:v>2.8810141169691731E-4</c:v>
                </c:pt>
                <c:pt idx="12">
                  <c:v>2.0743301642178046E-2</c:v>
                </c:pt>
                <c:pt idx="13">
                  <c:v>2.9674445404782483E-2</c:v>
                </c:pt>
                <c:pt idx="14">
                  <c:v>6.2518006338231055E-2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37-46B9-90C5-3A6947F012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5258624"/>
        <c:axId val="85260928"/>
      </c:barChart>
      <c:catAx>
        <c:axId val="852586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85260928"/>
        <c:crosses val="autoZero"/>
        <c:auto val="1"/>
        <c:lblAlgn val="ctr"/>
        <c:lblOffset val="100"/>
        <c:noMultiLvlLbl val="0"/>
      </c:catAx>
      <c:valAx>
        <c:axId val="8526092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85258624"/>
        <c:crosses val="autoZero"/>
        <c:crossBetween val="between"/>
      </c:valAx>
      <c:spPr>
        <a:solidFill>
          <a:schemeClr val="bg1"/>
        </a:solidFill>
      </c:spPr>
    </c:plotArea>
    <c:legend>
      <c:legendPos val="b"/>
      <c:overlay val="0"/>
    </c:legend>
    <c:plotVisOnly val="1"/>
    <c:dispBlanksAs val="gap"/>
    <c:showDLblsOverMax val="0"/>
  </c:chart>
  <c:spPr>
    <a:solidFill>
      <a:schemeClr val="bg1"/>
    </a:solidFill>
    <a:ln>
      <a:solidFill>
        <a:srgbClr val="00445E"/>
      </a:solidFill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>
                <a:solidFill>
                  <a:srgbClr val="0070C0"/>
                </a:solidFill>
                <a:latin typeface="Century Gothic" panose="020B0502020202020204" pitchFamily="34" charset="0"/>
              </a:defRPr>
            </a:pPr>
            <a:r>
              <a:rPr lang="en-GB" sz="1100" dirty="0">
                <a:solidFill>
                  <a:srgbClr val="00445E"/>
                </a:solidFill>
                <a:latin typeface="Century Gothic" panose="020B0502020202020204" pitchFamily="34" charset="0"/>
              </a:rPr>
              <a:t>Median Weekly Earnings of Workers and Residents</a:t>
            </a:r>
            <a:r>
              <a:rPr lang="en-GB" sz="1100" baseline="0" dirty="0">
                <a:solidFill>
                  <a:srgbClr val="00445E"/>
                </a:solidFill>
                <a:latin typeface="Century Gothic" panose="020B0502020202020204" pitchFamily="34" charset="0"/>
              </a:rPr>
              <a:t> in Tower Hamlets, 2009 -  2019</a:t>
            </a:r>
            <a:endParaRPr lang="en-GB" sz="1100" dirty="0">
              <a:solidFill>
                <a:srgbClr val="00445E"/>
              </a:solidFill>
              <a:latin typeface="Century Gothic" panose="020B0502020202020204" pitchFamily="34" charset="0"/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'Earnings time series'!$B$1</c:f>
              <c:strCache>
                <c:ptCount val="1"/>
                <c:pt idx="0">
                  <c:v>Place of Work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'Earnings time series'!$A$2:$A$12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'Earnings time series'!$B$2:$B$12</c:f>
              <c:numCache>
                <c:formatCode>_-[$£-809]* #,##0_-;\-[$£-809]* #,##0_-;_-[$£-809]* "-"??_-;_-@_-</c:formatCode>
                <c:ptCount val="11"/>
                <c:pt idx="0">
                  <c:v>833.2</c:v>
                </c:pt>
                <c:pt idx="1">
                  <c:v>819.8</c:v>
                </c:pt>
                <c:pt idx="2">
                  <c:v>862.4</c:v>
                </c:pt>
                <c:pt idx="3">
                  <c:v>841.9</c:v>
                </c:pt>
                <c:pt idx="4">
                  <c:v>887.1</c:v>
                </c:pt>
                <c:pt idx="5">
                  <c:v>897.5</c:v>
                </c:pt>
                <c:pt idx="6">
                  <c:v>862.4</c:v>
                </c:pt>
                <c:pt idx="7">
                  <c:v>847</c:v>
                </c:pt>
                <c:pt idx="8">
                  <c:v>900.8</c:v>
                </c:pt>
                <c:pt idx="9">
                  <c:v>922.4</c:v>
                </c:pt>
                <c:pt idx="10">
                  <c:v>869.6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A3-4CA9-AEBB-E68AB7976DA8}"/>
            </c:ext>
          </c:extLst>
        </c:ser>
        <c:ser>
          <c:idx val="1"/>
          <c:order val="1"/>
          <c:tx>
            <c:strRef>
              <c:f>'Earnings time series'!$C$1</c:f>
              <c:strCache>
                <c:ptCount val="1"/>
                <c:pt idx="0">
                  <c:v>Place of Residence</c:v>
                </c:pt>
              </c:strCache>
            </c:strRef>
          </c:tx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'Earnings time series'!$A$2:$A$12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'Earnings time series'!$C$2:$C$12</c:f>
              <c:numCache>
                <c:formatCode>_-[$£-809]* #,##0_-;\-[$£-809]* #,##0_-;_-[$£-809]* "-"??_-;_-@_-</c:formatCode>
                <c:ptCount val="11"/>
                <c:pt idx="0">
                  <c:v>651.6</c:v>
                </c:pt>
                <c:pt idx="1">
                  <c:v>646.29999999999995</c:v>
                </c:pt>
                <c:pt idx="2">
                  <c:v>639.4</c:v>
                </c:pt>
                <c:pt idx="3">
                  <c:v>649.9</c:v>
                </c:pt>
                <c:pt idx="4">
                  <c:v>659.8</c:v>
                </c:pt>
                <c:pt idx="5">
                  <c:v>662.6</c:v>
                </c:pt>
                <c:pt idx="6">
                  <c:v>634.70000000000005</c:v>
                </c:pt>
                <c:pt idx="7">
                  <c:v>664.7</c:v>
                </c:pt>
                <c:pt idx="8">
                  <c:v>710.4</c:v>
                </c:pt>
                <c:pt idx="9">
                  <c:v>725.5</c:v>
                </c:pt>
                <c:pt idx="10">
                  <c:v>780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A3-4CA9-AEBB-E68AB7976D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4884608"/>
        <c:axId val="95570176"/>
      </c:lineChart>
      <c:catAx>
        <c:axId val="9488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5570176"/>
        <c:crosses val="autoZero"/>
        <c:auto val="1"/>
        <c:lblAlgn val="ctr"/>
        <c:lblOffset val="100"/>
        <c:noMultiLvlLbl val="0"/>
      </c:catAx>
      <c:valAx>
        <c:axId val="95570176"/>
        <c:scaling>
          <c:orientation val="minMax"/>
          <c:min val="50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_-[$£-809]* #,##0_-;\-[$£-809]* #,##0_-;_-[$£-809]* &quot;-&quot;??_-;_-@_-" sourceLinked="1"/>
        <c:majorTickMark val="none"/>
        <c:minorTickMark val="none"/>
        <c:tickLblPos val="nextTo"/>
        <c:crossAx val="94884608"/>
        <c:crosses val="autoZero"/>
        <c:crossBetween val="between"/>
      </c:valAx>
      <c:spPr>
        <a:solidFill>
          <a:schemeClr val="bg1"/>
        </a:solidFill>
      </c:spPr>
    </c:plotArea>
    <c:legend>
      <c:legendPos val="r"/>
      <c:overlay val="0"/>
    </c:legend>
    <c:plotVisOnly val="1"/>
    <c:dispBlanksAs val="gap"/>
    <c:showDLblsOverMax val="0"/>
  </c:chart>
  <c:spPr>
    <a:solidFill>
      <a:schemeClr val="bg1"/>
    </a:solidFill>
    <a:ln>
      <a:solidFill>
        <a:srgbClr val="00445E"/>
      </a:solidFill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F7180"/>
                </a:solidFill>
                <a:latin typeface="+mn-lt"/>
                <a:ea typeface="+mn-ea"/>
                <a:cs typeface="+mn-cs"/>
              </a:defRPr>
            </a:pPr>
            <a:r>
              <a:rPr lang="en-GB">
                <a:solidFill>
                  <a:srgbClr val="5F7180"/>
                </a:solidFill>
              </a:rPr>
              <a:t>Projected increase in Employee jobs, 2016 to 2026 (Top</a:t>
            </a:r>
            <a:r>
              <a:rPr lang="en-GB" baseline="0">
                <a:solidFill>
                  <a:srgbClr val="5F7180"/>
                </a:solidFill>
              </a:rPr>
              <a:t> 10 London Boroughs)</a:t>
            </a:r>
            <a:r>
              <a:rPr lang="en-GB">
                <a:solidFill>
                  <a:srgbClr val="5F7180"/>
                </a:solidFill>
              </a:rPr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5F718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Projected increase in Employee jobs, 2016 to 2026 </c:v>
                </c:pt>
              </c:strCache>
            </c:strRef>
          </c:tx>
          <c:spPr>
            <a:solidFill>
              <a:srgbClr val="5F7180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BBD03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19-4321-A2E1-40F8E30F1E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5F718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Sheet1!$B$2:$B$11</c:f>
              <c:strCache>
                <c:ptCount val="10"/>
                <c:pt idx="0">
                  <c:v>Hillingdon</c:v>
                </c:pt>
                <c:pt idx="1">
                  <c:v>Hammersmith and Fulham</c:v>
                </c:pt>
                <c:pt idx="2">
                  <c:v>Islington</c:v>
                </c:pt>
                <c:pt idx="3">
                  <c:v>Camden</c:v>
                </c:pt>
                <c:pt idx="4">
                  <c:v>Hackney </c:v>
                </c:pt>
                <c:pt idx="5">
                  <c:v>Southwark</c:v>
                </c:pt>
                <c:pt idx="6">
                  <c:v>Newham</c:v>
                </c:pt>
                <c:pt idx="7">
                  <c:v>Westminster</c:v>
                </c:pt>
                <c:pt idx="8">
                  <c:v>City of London</c:v>
                </c:pt>
                <c:pt idx="9">
                  <c:v>Tower Hamlets</c:v>
                </c:pt>
              </c:strCache>
            </c:strRef>
          </c:cat>
          <c:val>
            <c:numRef>
              <c:f>Sheet1!$C$2:$C$11</c:f>
              <c:numCache>
                <c:formatCode>_-* #,##0_-;\-* #,##0_-;_-* "-"??_-;_-@_-</c:formatCode>
                <c:ptCount val="10"/>
                <c:pt idx="0">
                  <c:v>10000</c:v>
                </c:pt>
                <c:pt idx="1">
                  <c:v>16000</c:v>
                </c:pt>
                <c:pt idx="2">
                  <c:v>30000</c:v>
                </c:pt>
                <c:pt idx="3">
                  <c:v>31000</c:v>
                </c:pt>
                <c:pt idx="4">
                  <c:v>33000</c:v>
                </c:pt>
                <c:pt idx="5">
                  <c:v>36000</c:v>
                </c:pt>
                <c:pt idx="6">
                  <c:v>41000</c:v>
                </c:pt>
                <c:pt idx="7">
                  <c:v>47000</c:v>
                </c:pt>
                <c:pt idx="8">
                  <c:v>66000</c:v>
                </c:pt>
                <c:pt idx="9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19-4321-A2E1-40F8E30F1E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49446512"/>
        <c:axId val="433947968"/>
      </c:barChart>
      <c:catAx>
        <c:axId val="549446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F718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947968"/>
        <c:crosses val="autoZero"/>
        <c:auto val="1"/>
        <c:lblAlgn val="ctr"/>
        <c:lblOffset val="100"/>
        <c:noMultiLvlLbl val="0"/>
      </c:catAx>
      <c:valAx>
        <c:axId val="433947968"/>
        <c:scaling>
          <c:orientation val="minMax"/>
        </c:scaling>
        <c:delete val="0"/>
        <c:axPos val="b"/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F718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446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rgbClr val="5F718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0.71484</cdr:x>
      <cdr:y>0.84726</cdr:y>
    </cdr:from>
    <cdr:to>
      <cdr:x>1</cdr:x>
      <cdr:y>1</cdr:y>
    </cdr:to>
    <cdr:sp macro="" textlink="">
      <cdr:nvSpPr>
        <cdr:cNvPr id="2" name="Text Box 2">
          <a:extLst xmlns:a="http://schemas.openxmlformats.org/drawingml/2006/main">
            <a:ext uri="{FF2B5EF4-FFF2-40B4-BE49-F238E27FC236}">
              <a16:creationId xmlns:a16="http://schemas.microsoft.com/office/drawing/2014/main" id="{C49C77F0-8529-47CA-B812-77316D1E9528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54912" y="6055614"/>
          <a:ext cx="1950720" cy="44852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rot="0" vert="horz" wrap="square" lIns="91440" tIns="45720" rIns="91440" bIns="45720" anchor="t" anchorCtr="0"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800" dirty="0">
              <a:latin typeface="Century Gothic"/>
              <a:ea typeface="Times New Roman"/>
              <a:cs typeface="Times New Roman"/>
            </a:rPr>
            <a:t>Source: Regional Gross Valued Added (Income Approach), Office For National Statistics, 1997 to 2017</a:t>
          </a:r>
          <a:endParaRPr lang="en-GB" sz="1200" dirty="0">
            <a:latin typeface="Century Gothic"/>
            <a:ea typeface="Times New Roman"/>
            <a:cs typeface="Times New Roman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0.01738</cdr:x>
      <cdr:y>0.885</cdr:y>
    </cdr:from>
    <cdr:to>
      <cdr:x>0.19783</cdr:x>
      <cdr:y>0.96377</cdr:y>
    </cdr:to>
    <cdr:sp macro="" textlink="">
      <cdr:nvSpPr>
        <cdr:cNvPr id="2" name="Text Box 2">
          <a:extLst xmlns:a="http://schemas.openxmlformats.org/drawingml/2006/main">
            <a:ext uri="{FF2B5EF4-FFF2-40B4-BE49-F238E27FC236}">
              <a16:creationId xmlns:a16="http://schemas.microsoft.com/office/drawing/2014/main" id="{E6824334-BEEF-4935-988F-20F5C97BC30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6266" y="4541878"/>
          <a:ext cx="1934461" cy="4042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rot="0" vert="horz" wrap="square" lIns="91440" tIns="45720" rIns="91440" bIns="45720" anchor="t" anchorCtr="0"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Aft>
              <a:spcPts val="0"/>
            </a:spcAft>
          </a:pPr>
          <a:r>
            <a:rPr lang="en-GB" sz="800" dirty="0">
              <a:effectLst/>
              <a:latin typeface="Century Gothic"/>
              <a:ea typeface="Times New Roman"/>
              <a:cs typeface="Times New Roman"/>
            </a:rPr>
            <a:t>Source: ONS Business Register and Employment Survey 2018 and ONS Annual Population Survey July 2018 to June 2019</a:t>
          </a:r>
          <a:endParaRPr lang="en-GB" sz="1200" dirty="0">
            <a:effectLst/>
            <a:latin typeface="Century Gothic"/>
            <a:ea typeface="Times New Roman"/>
            <a:cs typeface="Times New Roman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0.81811</cdr:x>
      <cdr:y>0.69855</cdr:y>
    </cdr:from>
    <cdr:to>
      <cdr:x>0.98958</cdr:x>
      <cdr:y>0.92271</cdr:y>
    </cdr:to>
    <cdr:sp macro="" textlink="">
      <cdr:nvSpPr>
        <cdr:cNvPr id="2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84576" y="2376265"/>
          <a:ext cx="1086624" cy="7625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rot="0" vert="horz" wrap="square" lIns="91440" tIns="45720" rIns="91440" bIns="45720" anchor="t" anchorCtr="0"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Aft>
              <a:spcPts val="0"/>
            </a:spcAft>
          </a:pPr>
          <a:r>
            <a:rPr lang="en-GB" sz="800" dirty="0">
              <a:effectLst/>
              <a:latin typeface="Century Gothic"/>
              <a:ea typeface="Times New Roman"/>
              <a:cs typeface="Times New Roman"/>
            </a:rPr>
            <a:t>Source: ONS Annual Survey of Hours and Earnings, Residence and Workplace Analysis, 2009 - 2019</a:t>
          </a:r>
          <a:endParaRPr lang="en-GB" sz="1200" dirty="0">
            <a:effectLst/>
            <a:latin typeface="Century Gothic"/>
            <a:ea typeface="Times New Roman"/>
            <a:cs typeface="Times New Roman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7454A-DEB4-481D-8DBE-44354C2F92CB}" type="datetimeFigureOut">
              <a:rPr lang="en-GB" smtClean="0"/>
              <a:t>15/10/2020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282D3-23FA-4A7A-9B4B-24FD9830A2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52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DC2FB-60EB-42F9-88DC-B87BE317C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1" y="1122363"/>
            <a:ext cx="7186126" cy="2387600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C81B1B-C1AD-4610-9765-10AB1B1A3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7186127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075D38-B8A8-4035-928C-FF6E5D7AD8D8}"/>
              </a:ext>
            </a:extLst>
          </p:cNvPr>
          <p:cNvSpPr txBox="1"/>
          <p:nvPr userDrawn="1"/>
        </p:nvSpPr>
        <p:spPr>
          <a:xfrm rot="20536238">
            <a:off x="1982992" y="2455769"/>
            <a:ext cx="86921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400" dirty="0">
              <a:solidFill>
                <a:schemeClr val="bg2"/>
              </a:solidFill>
            </a:endParaRPr>
          </a:p>
          <a:p>
            <a:r>
              <a:rPr lang="en-GB" sz="4400" dirty="0">
                <a:solidFill>
                  <a:schemeClr val="bg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0319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0B32-27A2-4570-A26D-101D582E3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36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C6104-3F21-449D-B750-5F91268BF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36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3AFE9BBB-7ED8-404A-8BCF-B4EA86112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"/>
            <a:ext cx="97617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25878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5240745-C3CA-49A7-BF69-697EA98AC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"/>
            <a:ext cx="97617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40014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AB841-276D-4AC1-AE14-C657EFF71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8"/>
            <a:ext cx="9770616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561FF-A59C-41BF-8DA2-E19D23B8D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683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862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0B32-27A2-4570-A26D-101D582E3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36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C6104-3F21-449D-B750-5F91268BF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36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3AFE9BBB-7ED8-404A-8BCF-B4EA86112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"/>
            <a:ext cx="97617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860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5240745-C3CA-49A7-BF69-697EA98AC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"/>
            <a:ext cx="97617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23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AB841-276D-4AC1-AE14-C657EFF71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8"/>
            <a:ext cx="9770616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561FF-A59C-41BF-8DA2-E19D23B8D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683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0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0B32-27A2-4570-A26D-101D582E3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36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C6104-3F21-449D-B750-5F91268BF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36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3AFE9BBB-7ED8-404A-8BCF-B4EA86112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"/>
            <a:ext cx="97617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99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5240745-C3CA-49A7-BF69-697EA98AC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"/>
            <a:ext cx="97617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71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020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AB841-276D-4AC1-AE14-C657EFF71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8"/>
            <a:ext cx="9770616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561FF-A59C-41BF-8DA2-E19D23B8D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683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99198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0B32-27A2-4570-A26D-101D582E3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36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C6104-3F21-449D-B750-5F91268BF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36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3AFE9BBB-7ED8-404A-8BCF-B4EA86112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"/>
            <a:ext cx="97617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75193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5240745-C3CA-49A7-BF69-697EA98AC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"/>
            <a:ext cx="97617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569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AB841-276D-4AC1-AE14-C657EFF71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8"/>
            <a:ext cx="9770616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561FF-A59C-41BF-8DA2-E19D23B8D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683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64514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0929D1-A8E1-47D7-8022-AA09FC3B5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"/>
            <a:ext cx="97617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0F75A-D3E4-4D2D-B9C9-CFEFCBC08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0368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6B00B-AAB4-4152-8A58-1AD3A3913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1B372-8C36-4975-89E3-9FF20E73CD1C}" type="datetime1">
              <a:rPr lang="en-GB" smtClean="0"/>
              <a:t>15/10/2020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4F3B2-D58D-4AEE-BF91-410881D9E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49FEE-CE91-4BCC-BD71-9FDC31049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DEF09-DC59-41CD-BC64-BD78B82BF1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84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50" r:id="rId12"/>
    <p:sldLayoutId id="2147483652" r:id="rId13"/>
    <p:sldLayoutId id="2147483654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89DC2-9800-421A-8A80-35263614EB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+mj-lt"/>
              </a:rPr>
              <a:t>Borough Profile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63BE1E-29B4-418E-9F93-BE5DFF3D3E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+mj-lt"/>
              </a:rPr>
              <a:t>Chapter 3: Economy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799087-7976-453E-B760-741919795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400983"/>
            <a:ext cx="1284821" cy="1334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13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64D9D1A-4D15-47CA-9467-EF3ED8A2EA1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0"/>
            <a:ext cx="9770616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3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C4EDD-28C3-462C-9553-CADD78C32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81011"/>
            <a:ext cx="11201400" cy="4562783"/>
          </a:xfrm>
        </p:spPr>
        <p:txBody>
          <a:bodyPr>
            <a:noAutofit/>
          </a:bodyPr>
          <a:lstStyle/>
          <a:p>
            <a:r>
              <a:rPr lang="en-GB" sz="1800" dirty="0">
                <a:latin typeface="+mn-lt"/>
              </a:rPr>
              <a:t>Tower Hamlets economic output in 2017 was £29.7bn – more than Birmingham or the City of Manchester.  </a:t>
            </a:r>
          </a:p>
          <a:p>
            <a:r>
              <a:rPr lang="en-GB" sz="1800" dirty="0">
                <a:latin typeface="+mn-lt"/>
              </a:rPr>
              <a:t> The economy grew by 49% between 2008 and 2017.</a:t>
            </a:r>
          </a:p>
          <a:p>
            <a:r>
              <a:rPr lang="en-GB" sz="1800" dirty="0">
                <a:latin typeface="+mn-lt"/>
              </a:rPr>
              <a:t> Business growth of 36% in last 5 years.</a:t>
            </a:r>
          </a:p>
          <a:p>
            <a:r>
              <a:rPr lang="en-GB" sz="1800" dirty="0">
                <a:latin typeface="+mn-lt"/>
              </a:rPr>
              <a:t>Vast majority (98%) are small and micro businesses.</a:t>
            </a:r>
          </a:p>
          <a:p>
            <a:r>
              <a:rPr lang="en-GB" sz="1800" dirty="0">
                <a:latin typeface="+mn-lt"/>
              </a:rPr>
              <a:t>Nearly 300,000 jobs in the borough – greater than the working age population and continuing to rise.</a:t>
            </a:r>
          </a:p>
          <a:p>
            <a:r>
              <a:rPr lang="en-GB" sz="1800" dirty="0">
                <a:latin typeface="+mn-lt"/>
              </a:rPr>
              <a:t>Finance and Insurance makes up 22% of all jobs, but this figure has fallen by 4% (or 6,000 jobs) since 2015.</a:t>
            </a:r>
          </a:p>
          <a:p>
            <a:r>
              <a:rPr lang="en-GB" sz="1800" dirty="0">
                <a:latin typeface="+mn-lt"/>
              </a:rPr>
              <a:t>Most jobs (86%) are filled by non residents.</a:t>
            </a:r>
          </a:p>
          <a:p>
            <a:r>
              <a:rPr lang="en-GB" sz="1800" dirty="0">
                <a:latin typeface="+mn-lt"/>
              </a:rPr>
              <a:t>The median earnings of £870 for workers is the 2</a:t>
            </a:r>
            <a:r>
              <a:rPr lang="en-GB" sz="1800" baseline="30000" dirty="0">
                <a:latin typeface="+mn-lt"/>
              </a:rPr>
              <a:t>nd</a:t>
            </a:r>
            <a:r>
              <a:rPr lang="en-GB" sz="1800" dirty="0">
                <a:latin typeface="+mn-lt"/>
              </a:rPr>
              <a:t> highest in the UK but residents earn significantly less - £90 per week.</a:t>
            </a:r>
          </a:p>
        </p:txBody>
      </p:sp>
    </p:spTree>
    <p:extLst>
      <p:ext uri="{BB962C8B-B14F-4D97-AF65-F5344CB8AC3E}">
        <p14:creationId xmlns:p14="http://schemas.microsoft.com/office/powerpoint/2010/main" val="361024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575D6-EDF9-4F6F-9718-965ED6460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770616" cy="1325563"/>
          </a:xfrm>
        </p:spPr>
        <p:txBody>
          <a:bodyPr/>
          <a:lstStyle/>
          <a:p>
            <a:r>
              <a:rPr lang="en-GB" dirty="0">
                <a:latin typeface="+mj-lt"/>
              </a:rPr>
              <a:t>Size of the Tower Hamlets Economy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6DA063-D2DB-4B91-8A19-749F7BDB30B4}"/>
              </a:ext>
            </a:extLst>
          </p:cNvPr>
          <p:cNvSpPr txBox="1"/>
          <p:nvPr/>
        </p:nvSpPr>
        <p:spPr>
          <a:xfrm>
            <a:off x="838199" y="1271889"/>
            <a:ext cx="107877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In 2017, Tower Hamlets had a total economic output, or gross value added, of around £29.7 billion – higher than any of the core UK cities outside of London. </a:t>
            </a:r>
          </a:p>
          <a:p>
            <a:endParaRPr lang="en-GB" sz="1600" dirty="0"/>
          </a:p>
          <a:p>
            <a:r>
              <a:rPr lang="en-GB" sz="1600" dirty="0"/>
              <a:t>The borough accounted for 7 per cent of the economic output in London and 2 per cent of the economic output in the UK.  </a:t>
            </a:r>
          </a:p>
          <a:p>
            <a:endParaRPr lang="en-GB" sz="1600" dirty="0"/>
          </a:p>
          <a:p>
            <a:r>
              <a:rPr lang="en-GB" sz="1600" dirty="0"/>
              <a:t>Between 2008 and 2017, the economy grew by almost £10 billion or 49 per cent.  This was faster growth than in London as a whole (41 per cent) and much higher than the UK as a whole (27 per cent).</a:t>
            </a:r>
          </a:p>
        </p:txBody>
      </p:sp>
      <p:graphicFrame>
        <p:nvGraphicFramePr>
          <p:cNvPr id="9" name="Chart 8" descr="Chart showing gross added value of economy">
            <a:extLst>
              <a:ext uri="{FF2B5EF4-FFF2-40B4-BE49-F238E27FC236}">
                <a16:creationId xmlns:a16="http://schemas.microsoft.com/office/drawing/2014/main" id="{8AF2A8E4-3C26-4FE8-AED8-872A0F9458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4109221"/>
              </p:ext>
            </p:extLst>
          </p:nvPr>
        </p:nvGraphicFramePr>
        <p:xfrm>
          <a:off x="1579418" y="3573016"/>
          <a:ext cx="7684934" cy="2471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6616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575D6-EDF9-4F6F-9718-965ED6460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770616" cy="1325563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+mj-lt"/>
              </a:rPr>
              <a:t>Businesses operating in Tower Hamlets</a:t>
            </a:r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6DA063-D2DB-4B91-8A19-749F7BDB30B4}"/>
              </a:ext>
            </a:extLst>
          </p:cNvPr>
          <p:cNvSpPr txBox="1"/>
          <p:nvPr/>
        </p:nvSpPr>
        <p:spPr>
          <a:xfrm>
            <a:off x="838199" y="1271889"/>
            <a:ext cx="107877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In 2019, there were 17,355 local enterprises based in Tower Hamlets. </a:t>
            </a:r>
          </a:p>
          <a:p>
            <a:endParaRPr lang="en-GB" sz="1600" dirty="0"/>
          </a:p>
          <a:p>
            <a:r>
              <a:rPr lang="en-GB" sz="1600" dirty="0"/>
              <a:t>The number of businesses based in the borough has increased by 36 per cent in the past five years (up from 12,790 enterprises in 2014). </a:t>
            </a:r>
          </a:p>
          <a:p>
            <a:endParaRPr lang="en-GB" sz="1600" dirty="0"/>
          </a:p>
          <a:p>
            <a:r>
              <a:rPr lang="en-GB" sz="1600" dirty="0"/>
              <a:t>This is higher growth than in London as a whole (30%) and higher than Great Britain (20%). </a:t>
            </a:r>
          </a:p>
          <a:p>
            <a:endParaRPr lang="en-GB" sz="1600" dirty="0"/>
          </a:p>
          <a:p>
            <a:r>
              <a:rPr lang="en-GB" sz="1600" dirty="0"/>
              <a:t>98% are either micro businesses or small businesses (less than 50 employees)</a:t>
            </a:r>
          </a:p>
        </p:txBody>
      </p:sp>
      <p:graphicFrame>
        <p:nvGraphicFramePr>
          <p:cNvPr id="5" name="Table 4" descr="Table showing business count and size">
            <a:extLst>
              <a:ext uri="{FF2B5EF4-FFF2-40B4-BE49-F238E27FC236}">
                <a16:creationId xmlns:a16="http://schemas.microsoft.com/office/drawing/2014/main" id="{C666D5F6-D59F-461E-A98E-6A7E513CE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040070"/>
              </p:ext>
            </p:extLst>
          </p:nvPr>
        </p:nvGraphicFramePr>
        <p:xfrm>
          <a:off x="955964" y="3737113"/>
          <a:ext cx="10127670" cy="140416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905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7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2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3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76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376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Business Size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solidFill>
                            <a:schemeClr val="tx1"/>
                          </a:solidFill>
                          <a:effectLst/>
                        </a:rPr>
                        <a:t>Tower Hamlets</a:t>
                      </a:r>
                      <a:endParaRPr lang="en-GB" sz="9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solidFill>
                            <a:schemeClr val="tx1"/>
                          </a:solidFill>
                          <a:effectLst/>
                        </a:rPr>
                        <a:t>Tower Hamlets</a:t>
                      </a:r>
                      <a:endParaRPr lang="en-GB" sz="9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London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London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06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 dirty="0">
                          <a:effectLst/>
                        </a:rPr>
                        <a:t> 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0" marR="6850" marT="685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(numbers of enterprises)</a:t>
                      </a:r>
                      <a:endParaRPr lang="en-GB" sz="900" b="1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(%)</a:t>
                      </a:r>
                      <a:endParaRPr lang="en-GB" sz="900" b="1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(numbers)</a:t>
                      </a:r>
                      <a:endParaRPr lang="en-GB" sz="900" b="1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(%)</a:t>
                      </a:r>
                      <a:endParaRPr lang="en-GB" sz="900" b="1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06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Micro (0-9 employees)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15,560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89.7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473,875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90.7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06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Small (10-49 employees)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1,385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38,570</a:t>
                      </a:r>
                      <a:endParaRPr lang="en-GB" sz="9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7.4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06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Medium (50-249 employees)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300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1.7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7,650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1.5</a:t>
                      </a:r>
                      <a:endParaRPr lang="en-GB" sz="9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06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Large (250+ employees)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100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0.6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2,145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0.4</a:t>
                      </a:r>
                      <a:endParaRPr lang="en-GB" sz="9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06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 dirty="0">
                          <a:effectLst/>
                        </a:rPr>
                        <a:t>Total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17,355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100</a:t>
                      </a:r>
                      <a:endParaRPr lang="en-GB" sz="9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522,240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100 </a:t>
                      </a:r>
                      <a:endParaRPr lang="en-GB" sz="9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850" marR="6850" marT="68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699153F-7952-402A-B057-22F4A15D17DC}"/>
              </a:ext>
            </a:extLst>
          </p:cNvPr>
          <p:cNvSpPr txBox="1"/>
          <p:nvPr/>
        </p:nvSpPr>
        <p:spPr>
          <a:xfrm>
            <a:off x="1022684" y="5586111"/>
            <a:ext cx="4584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en-GB" sz="1000" dirty="0"/>
              <a:t>(Source: ONS Interdepartmental Business Register 2019)</a:t>
            </a:r>
            <a:endParaRPr lang="en-GB" sz="1000" b="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1441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575D6-EDF9-4F6F-9718-965ED6460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770616" cy="1325563"/>
          </a:xfrm>
        </p:spPr>
        <p:txBody>
          <a:bodyPr>
            <a:normAutofit fontScale="90000"/>
          </a:bodyPr>
          <a:lstStyle/>
          <a:p>
            <a:br>
              <a:rPr lang="en-GB" dirty="0">
                <a:latin typeface="+mj-lt"/>
              </a:rPr>
            </a:br>
            <a:r>
              <a:rPr lang="en-GB" dirty="0">
                <a:latin typeface="+mj-lt"/>
              </a:rPr>
              <a:t>Jobs in Tower Hamlets</a:t>
            </a:r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6DA063-D2DB-4B91-8A19-749F7BDB30B4}"/>
              </a:ext>
            </a:extLst>
          </p:cNvPr>
          <p:cNvSpPr txBox="1"/>
          <p:nvPr/>
        </p:nvSpPr>
        <p:spPr>
          <a:xfrm>
            <a:off x="838199" y="1271889"/>
            <a:ext cx="1078774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298,000 jobs  and more jobs than working age residents.</a:t>
            </a:r>
          </a:p>
          <a:p>
            <a:endParaRPr lang="en-GB" sz="1600" dirty="0"/>
          </a:p>
          <a:p>
            <a:r>
              <a:rPr lang="en-GB" sz="1600" dirty="0"/>
              <a:t>22,000 additional jobs between 2015 and 2018 – an increase of 8%</a:t>
            </a:r>
          </a:p>
          <a:p>
            <a:endParaRPr lang="en-GB" sz="1600" dirty="0"/>
          </a:p>
          <a:p>
            <a:r>
              <a:rPr lang="en-GB" sz="1600" dirty="0"/>
              <a:t>In the same time period the number of jobs in London increased by 5% and in England by 3.5%. </a:t>
            </a:r>
          </a:p>
          <a:p>
            <a:endParaRPr lang="en-GB" sz="1600" dirty="0"/>
          </a:p>
          <a:p>
            <a:r>
              <a:rPr lang="en-GB" sz="1600" dirty="0"/>
              <a:t>Although the Finance and Insurance industry makes up only 3% of businesses it makes up 22% of all jobs in 2018 with an average of 127 jobs per business.  However, the  number of jobs within this sector has fallen – in 2015 it represented 26% of all jobs.    </a:t>
            </a:r>
          </a:p>
          <a:p>
            <a:endParaRPr lang="en-GB" sz="1600" dirty="0"/>
          </a:p>
          <a:p>
            <a:r>
              <a:rPr lang="en-GB" sz="1600" dirty="0"/>
              <a:t>The Health industry also has relatively few large employers averaging 54 jobs per business. </a:t>
            </a:r>
          </a:p>
          <a:p>
            <a:endParaRPr lang="en-GB" sz="1600" dirty="0"/>
          </a:p>
          <a:p>
            <a:r>
              <a:rPr lang="en-GB" sz="1600" dirty="0"/>
              <a:t>Conversely arts, entertainment, recreation and other services accounts for 6.3% of businesses but 2.5% of all employee jobs – an average of 7 jobs per business.  </a:t>
            </a:r>
          </a:p>
          <a:p>
            <a:r>
              <a:rPr lang="en-GB" sz="1600" dirty="0"/>
              <a:t>The construction industry also employs relatively few persons at an average of 7.5 jobs per business. </a:t>
            </a:r>
          </a:p>
          <a:p>
            <a:endParaRPr lang="en-GB" sz="1600" dirty="0"/>
          </a:p>
          <a:p>
            <a:r>
              <a:rPr lang="en-GB" sz="1600" dirty="0"/>
              <a:t>86% of all jobs are filled by commuters into the borough. </a:t>
            </a:r>
          </a:p>
        </p:txBody>
      </p:sp>
    </p:spTree>
    <p:extLst>
      <p:ext uri="{BB962C8B-B14F-4D97-AF65-F5344CB8AC3E}">
        <p14:creationId xmlns:p14="http://schemas.microsoft.com/office/powerpoint/2010/main" val="98175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839963-6316-4BCE-A478-CDA07239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j-lt"/>
              </a:rPr>
              <a:t>Jobs in Tower Hamlets</a:t>
            </a:r>
          </a:p>
        </p:txBody>
      </p:sp>
      <p:graphicFrame>
        <p:nvGraphicFramePr>
          <p:cNvPr id="7" name="Chart 6" descr="Chart showing employee jobs by industry">
            <a:extLst>
              <a:ext uri="{FF2B5EF4-FFF2-40B4-BE49-F238E27FC236}">
                <a16:creationId xmlns:a16="http://schemas.microsoft.com/office/drawing/2014/main" id="{88288125-1E95-497D-B1F8-8DCE31B743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0629959"/>
              </p:ext>
            </p:extLst>
          </p:nvPr>
        </p:nvGraphicFramePr>
        <p:xfrm>
          <a:off x="1013790" y="1321762"/>
          <a:ext cx="10389933" cy="452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8538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839963-6316-4BCE-A478-CDA07239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j-lt"/>
              </a:rPr>
              <a:t>Earnings</a:t>
            </a:r>
          </a:p>
        </p:txBody>
      </p:sp>
      <p:sp>
        <p:nvSpPr>
          <p:cNvPr id="2" name="TextBox 1" descr="Time series chart showing median weekly earnings ">
            <a:extLst>
              <a:ext uri="{FF2B5EF4-FFF2-40B4-BE49-F238E27FC236}">
                <a16:creationId xmlns:a16="http://schemas.microsoft.com/office/drawing/2014/main" id="{B7089509-CEE1-45FA-9A1D-9631217E1ADE}"/>
              </a:ext>
            </a:extLst>
          </p:cNvPr>
          <p:cNvSpPr txBox="1"/>
          <p:nvPr/>
        </p:nvSpPr>
        <p:spPr>
          <a:xfrm>
            <a:off x="838200" y="1326701"/>
            <a:ext cx="1089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At £870, median earnings for workers in Tower Hamlets are the second highest in the UK (after the City of London).  Residents earn around £90 less on average than those working in Tower Hamlets – the largest gap between workers and residents in London.</a:t>
            </a:r>
          </a:p>
          <a:p>
            <a:endParaRPr lang="en-GB" sz="1600" dirty="0"/>
          </a:p>
          <a:p>
            <a:r>
              <a:rPr lang="en-GB" sz="1600" dirty="0"/>
              <a:t>The gap between workers and residents narrowed in 2019, due to both a reduction in earnings by place of work and an increase in earnings by place of residence</a:t>
            </a:r>
          </a:p>
        </p:txBody>
      </p:sp>
      <p:graphicFrame>
        <p:nvGraphicFramePr>
          <p:cNvPr id="6" name="Chart 5" descr="Time series chart showing median earnings">
            <a:extLst>
              <a:ext uri="{FF2B5EF4-FFF2-40B4-BE49-F238E27FC236}">
                <a16:creationId xmlns:a16="http://schemas.microsoft.com/office/drawing/2014/main" id="{682393AE-28E2-44E6-9B92-651E12F763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702206"/>
              </p:ext>
            </p:extLst>
          </p:nvPr>
        </p:nvGraphicFramePr>
        <p:xfrm>
          <a:off x="1759527" y="2896362"/>
          <a:ext cx="7744691" cy="3171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6555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F1F665-8C49-46C4-9576-76EB15A7F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761738" cy="1325563"/>
          </a:xfrm>
        </p:spPr>
        <p:txBody>
          <a:bodyPr/>
          <a:lstStyle/>
          <a:p>
            <a:r>
              <a:rPr lang="en-GB" dirty="0">
                <a:latin typeface="+mj-lt"/>
              </a:rPr>
              <a:t>Future Growth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D3871E4-112D-470B-963C-262FC0D80645}"/>
              </a:ext>
            </a:extLst>
          </p:cNvPr>
          <p:cNvSpPr/>
          <p:nvPr/>
        </p:nvSpPr>
        <p:spPr>
          <a:xfrm>
            <a:off x="838200" y="1325563"/>
            <a:ext cx="477289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/>
              <a:t>The GLA project an increase of 110,000 jobs between 2016 and 2026 – by far the largest increase in London.</a:t>
            </a:r>
          </a:p>
          <a:p>
            <a:r>
              <a:rPr lang="en-GB"/>
              <a:t> </a:t>
            </a:r>
          </a:p>
          <a:p>
            <a:r>
              <a:rPr lang="en-GB"/>
              <a:t>40% increase on the existing number of jobs</a:t>
            </a:r>
          </a:p>
          <a:p>
            <a:r>
              <a:rPr lang="en-GB"/>
              <a:t>Geographically, most jobs are expected to be located in Canary Wharf and City Fringe</a:t>
            </a:r>
          </a:p>
          <a:p>
            <a:r>
              <a:rPr lang="en-GB"/>
              <a:t>Biggest sectoral increase is professional, scientific and technical (+20%).</a:t>
            </a:r>
          </a:p>
          <a:p>
            <a:endParaRPr lang="en-GB"/>
          </a:p>
          <a:p>
            <a:r>
              <a:rPr lang="en-GB"/>
              <a:t>Despite this growth, there is expected to be a 13% fall in manufacturing jobs. </a:t>
            </a:r>
          </a:p>
          <a:p>
            <a:endParaRPr lang="en-GB"/>
          </a:p>
          <a:p>
            <a:r>
              <a:rPr lang="en-GB"/>
              <a:t>*It is important to note that these projections do not take into account the considerable economic impacts of the 2020 Covid 19 Pandemic. </a:t>
            </a:r>
            <a:endParaRPr lang="en-GB" dirty="0"/>
          </a:p>
        </p:txBody>
      </p:sp>
      <p:graphicFrame>
        <p:nvGraphicFramePr>
          <p:cNvPr id="8" name="Chart 7" descr="Chart showing projected increase in employee jobs">
            <a:extLst>
              <a:ext uri="{FF2B5EF4-FFF2-40B4-BE49-F238E27FC236}">
                <a16:creationId xmlns:a16="http://schemas.microsoft.com/office/drawing/2014/main" id="{358F0C8D-FA93-46DB-8EE4-B641AC568B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647993"/>
              </p:ext>
            </p:extLst>
          </p:nvPr>
        </p:nvGraphicFramePr>
        <p:xfrm>
          <a:off x="6580911" y="1542431"/>
          <a:ext cx="5126180" cy="4068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AA8070B-CE39-43E3-9BBC-9136DBD781B8}"/>
              </a:ext>
            </a:extLst>
          </p:cNvPr>
          <p:cNvSpPr txBox="1"/>
          <p:nvPr/>
        </p:nvSpPr>
        <p:spPr>
          <a:xfrm>
            <a:off x="9545782" y="4405745"/>
            <a:ext cx="1925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Source: GLA, Labour Market Projections (2017) – employee jobs</a:t>
            </a:r>
          </a:p>
        </p:txBody>
      </p:sp>
    </p:spTree>
    <p:extLst>
      <p:ext uri="{BB962C8B-B14F-4D97-AF65-F5344CB8AC3E}">
        <p14:creationId xmlns:p14="http://schemas.microsoft.com/office/powerpoint/2010/main" val="3992252282"/>
      </p:ext>
    </p:extLst>
  </p:cSld>
  <p:clrMapOvr>
    <a:masterClrMapping/>
  </p:clrMapOvr>
</p:sld>
</file>

<file path=ppt/theme/theme1.xml><?xml version="1.0" encoding="utf-8"?>
<a:theme xmlns:a="http://schemas.openxmlformats.org/drawingml/2006/main" name="LBTH PPT theme">
  <a:themeElements>
    <a:clrScheme name="LBTH Colours">
      <a:dk1>
        <a:srgbClr val="00445E"/>
      </a:dk1>
      <a:lt1>
        <a:srgbClr val="FFFFFF"/>
      </a:lt1>
      <a:dk2>
        <a:srgbClr val="00B2BB"/>
      </a:dk2>
      <a:lt2>
        <a:srgbClr val="BBD034"/>
      </a:lt2>
      <a:accent1>
        <a:srgbClr val="E62154"/>
      </a:accent1>
      <a:accent2>
        <a:srgbClr val="F7A823"/>
      </a:accent2>
      <a:accent3>
        <a:srgbClr val="E5E000"/>
      </a:accent3>
      <a:accent4>
        <a:srgbClr val="AF137E"/>
      </a:accent4>
      <a:accent5>
        <a:srgbClr val="E94E1B"/>
      </a:accent5>
      <a:accent6>
        <a:srgbClr val="92C256"/>
      </a:accent6>
      <a:hlink>
        <a:srgbClr val="0000FF"/>
      </a:hlink>
      <a:folHlink>
        <a:srgbClr val="800080"/>
      </a:folHlink>
    </a:clrScheme>
    <a:fontScheme name="Custom 1">
      <a:majorFont>
        <a:latin typeface="Raleway"/>
        <a:ea typeface=""/>
        <a:cs typeface=""/>
      </a:majorFont>
      <a:minorFont>
        <a:latin typeface="Ralew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BTH PPT theme" id="{8690AB46-57C9-486D-8051-A8FCF98A9542}" vid="{7F942EB9-57AC-446A-B234-44AFCCC3DB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BB513BD579BF4FAC6B5580372F2F7E" ma:contentTypeVersion="13" ma:contentTypeDescription="Create a new document." ma:contentTypeScope="" ma:versionID="55413226cba683ef6b5ed64a23670ee2">
  <xsd:schema xmlns:xsd="http://www.w3.org/2001/XMLSchema" xmlns:xs="http://www.w3.org/2001/XMLSchema" xmlns:p="http://schemas.microsoft.com/office/2006/metadata/properties" xmlns:ns3="46c37b34-2409-4c5e-90c0-b948f1353365" xmlns:ns4="2a4cc58a-d66d-45cf-b590-f56250971858" targetNamespace="http://schemas.microsoft.com/office/2006/metadata/properties" ma:root="true" ma:fieldsID="80054715bc255f450e23c14427ee8ce3" ns3:_="" ns4:_="">
    <xsd:import namespace="46c37b34-2409-4c5e-90c0-b948f1353365"/>
    <xsd:import namespace="2a4cc58a-d66d-45cf-b590-f5625097185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37b34-2409-4c5e-90c0-b948f13533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4cc58a-d66d-45cf-b590-f562509718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C95CC8-FCC5-45E6-B66C-2BDBA5BFDB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c37b34-2409-4c5e-90c0-b948f1353365"/>
    <ds:schemaRef ds:uri="2a4cc58a-d66d-45cf-b590-f562509718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8ADC5A-807F-42B2-92C7-50F51D6D327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46c37b34-2409-4c5e-90c0-b948f1353365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2a4cc58a-d66d-45cf-b590-f5625097185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8AC92BE-7F65-4AD4-9C31-5651DA116B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2169</TotalTime>
  <Words>894</Words>
  <Application>Microsoft Office PowerPoint</Application>
  <PresentationFormat>Widescreen</PresentationFormat>
  <Paragraphs>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Raleway</vt:lpstr>
      <vt:lpstr>LBTH PPT theme</vt:lpstr>
      <vt:lpstr>Borough Profile 2020</vt:lpstr>
      <vt:lpstr>Summary</vt:lpstr>
      <vt:lpstr>Size of the Tower Hamlets Economy</vt:lpstr>
      <vt:lpstr>Businesses operating in Tower Hamlets </vt:lpstr>
      <vt:lpstr> Jobs in Tower Hamlets </vt:lpstr>
      <vt:lpstr>Jobs in Tower Hamlets</vt:lpstr>
      <vt:lpstr>Earnings</vt:lpstr>
      <vt:lpstr>Future Growth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Pickin</dc:creator>
  <cp:lastModifiedBy>Rob Flynn</cp:lastModifiedBy>
  <cp:revision>129</cp:revision>
  <dcterms:created xsi:type="dcterms:W3CDTF">2020-02-07T11:14:16Z</dcterms:created>
  <dcterms:modified xsi:type="dcterms:W3CDTF">2020-10-15T09:35:07Z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0x01010047BB513BD579BF4FAC6B5580372F2F7E</vt:lpwstr>
  </property>
</Properties>
</file>