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6"/>
  </p:notesMasterIdLst>
  <p:sldIdLst>
    <p:sldId id="307" r:id="rId5"/>
    <p:sldId id="308" r:id="rId6"/>
    <p:sldId id="312" r:id="rId7"/>
    <p:sldId id="313" r:id="rId8"/>
    <p:sldId id="323" r:id="rId9"/>
    <p:sldId id="325" r:id="rId10"/>
    <p:sldId id="315" r:id="rId11"/>
    <p:sldId id="326" r:id="rId12"/>
    <p:sldId id="327" r:id="rId13"/>
    <p:sldId id="322" r:id="rId14"/>
    <p:sldId id="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7180"/>
    <a:srgbClr val="BBD034"/>
    <a:srgbClr val="00445E"/>
    <a:srgbClr val="003366"/>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48" d="100"/>
          <a:sy n="48" d="100"/>
        </p:scale>
        <p:origin x="40" y="176"/>
      </p:cViewPr>
      <p:guideLst>
        <p:guide orient="horz" pos="2160"/>
        <p:guide pos="3840"/>
      </p:guideLst>
    </p:cSldViewPr>
  </p:slideViewPr>
  <p:outlineViewPr>
    <p:cViewPr>
      <p:scale>
        <a:sx n="33" d="100"/>
        <a:sy n="33" d="100"/>
      </p:scale>
      <p:origin x="0" y="-69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445E"/>
                </a:solidFill>
              </a:defRPr>
            </a:pPr>
            <a:r>
              <a:rPr lang="en-GB" sz="1100">
                <a:solidFill>
                  <a:srgbClr val="00445E"/>
                </a:solidFill>
                <a:latin typeface="Century Gothic" panose="020B0502020202020204" pitchFamily="34" charset="0"/>
              </a:rPr>
              <a:t>Main Reasons For Homlessness in Tower Hamlets 2017-2018</a:t>
            </a:r>
          </a:p>
        </c:rich>
      </c:tx>
      <c:overlay val="0"/>
    </c:title>
    <c:autoTitleDeleted val="0"/>
    <c:plotArea>
      <c:layout/>
      <c:barChart>
        <c:barDir val="bar"/>
        <c:grouping val="clustered"/>
        <c:varyColors val="0"/>
        <c:ser>
          <c:idx val="0"/>
          <c:order val="0"/>
          <c:spPr>
            <a:solidFill>
              <a:srgbClr val="BBD034"/>
            </a:solidFill>
          </c:spPr>
          <c:invertIfNegative val="0"/>
          <c:dPt>
            <c:idx val="0"/>
            <c:invertIfNegative val="0"/>
            <c:bubble3D val="0"/>
            <c:spPr>
              <a:solidFill>
                <a:srgbClr val="5F7180"/>
              </a:solidFill>
            </c:spPr>
            <c:extLst>
              <c:ext xmlns:c16="http://schemas.microsoft.com/office/drawing/2014/chart" uri="{C3380CC4-5D6E-409C-BE32-E72D297353CC}">
                <c16:uniqueId val="{00000003-1B58-41E5-AC27-9B303FDE52F8}"/>
              </c:ext>
            </c:extLst>
          </c:dPt>
          <c:dPt>
            <c:idx val="1"/>
            <c:invertIfNegative val="0"/>
            <c:bubble3D val="0"/>
            <c:spPr>
              <a:solidFill>
                <a:srgbClr val="FFFFFF">
                  <a:lumMod val="85000"/>
                </a:srgbClr>
              </a:solidFill>
            </c:spPr>
            <c:extLst>
              <c:ext xmlns:c16="http://schemas.microsoft.com/office/drawing/2014/chart" uri="{C3380CC4-5D6E-409C-BE32-E72D297353CC}">
                <c16:uniqueId val="{00000002-1B58-41E5-AC27-9B303FDE52F8}"/>
              </c:ext>
            </c:extLst>
          </c:dPt>
          <c:dPt>
            <c:idx val="2"/>
            <c:invertIfNegative val="0"/>
            <c:bubble3D val="0"/>
            <c:spPr>
              <a:solidFill>
                <a:srgbClr val="5F7180"/>
              </a:solidFill>
            </c:spPr>
            <c:extLst>
              <c:ext xmlns:c16="http://schemas.microsoft.com/office/drawing/2014/chart" uri="{C3380CC4-5D6E-409C-BE32-E72D297353CC}">
                <c16:uniqueId val="{00000001-1B58-41E5-AC27-9B303FDE52F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Homelessness!$G$13:$G$16</c:f>
              <c:strCache>
                <c:ptCount val="4"/>
                <c:pt idx="0">
                  <c:v>Parents no longer able to accommodate</c:v>
                </c:pt>
                <c:pt idx="1">
                  <c:v>Friends/Family no longer able to accommodate</c:v>
                </c:pt>
                <c:pt idx="2">
                  <c:v>Domestic Violence </c:v>
                </c:pt>
                <c:pt idx="3">
                  <c:v>End of shorthold tenancy</c:v>
                </c:pt>
              </c:strCache>
            </c:strRef>
          </c:cat>
          <c:val>
            <c:numRef>
              <c:f>Homelessness!$H$13:$H$16</c:f>
              <c:numCache>
                <c:formatCode>General</c:formatCode>
                <c:ptCount val="4"/>
                <c:pt idx="0">
                  <c:v>110</c:v>
                </c:pt>
                <c:pt idx="1">
                  <c:v>78</c:v>
                </c:pt>
                <c:pt idx="2">
                  <c:v>63</c:v>
                </c:pt>
                <c:pt idx="3">
                  <c:v>93</c:v>
                </c:pt>
              </c:numCache>
            </c:numRef>
          </c:val>
          <c:extLst>
            <c:ext xmlns:c16="http://schemas.microsoft.com/office/drawing/2014/chart" uri="{C3380CC4-5D6E-409C-BE32-E72D297353CC}">
              <c16:uniqueId val="{00000000-1B58-41E5-AC27-9B303FDE52F8}"/>
            </c:ext>
          </c:extLst>
        </c:ser>
        <c:dLbls>
          <c:showLegendKey val="0"/>
          <c:showVal val="0"/>
          <c:showCatName val="0"/>
          <c:showSerName val="0"/>
          <c:showPercent val="0"/>
          <c:showBubbleSize val="0"/>
        </c:dLbls>
        <c:gapWidth val="75"/>
        <c:overlap val="-25"/>
        <c:axId val="75420800"/>
        <c:axId val="75422336"/>
      </c:barChart>
      <c:catAx>
        <c:axId val="75420800"/>
        <c:scaling>
          <c:orientation val="minMax"/>
        </c:scaling>
        <c:delete val="0"/>
        <c:axPos val="l"/>
        <c:numFmt formatCode="General" sourceLinked="0"/>
        <c:majorTickMark val="none"/>
        <c:minorTickMark val="none"/>
        <c:tickLblPos val="nextTo"/>
        <c:crossAx val="75422336"/>
        <c:crosses val="autoZero"/>
        <c:auto val="1"/>
        <c:lblAlgn val="ctr"/>
        <c:lblOffset val="100"/>
        <c:noMultiLvlLbl val="0"/>
      </c:catAx>
      <c:valAx>
        <c:axId val="75422336"/>
        <c:scaling>
          <c:orientation val="minMax"/>
        </c:scaling>
        <c:delete val="0"/>
        <c:axPos val="b"/>
        <c:numFmt formatCode="General" sourceLinked="1"/>
        <c:majorTickMark val="none"/>
        <c:minorTickMark val="none"/>
        <c:tickLblPos val="nextTo"/>
        <c:spPr>
          <a:ln w="9525">
            <a:noFill/>
          </a:ln>
        </c:spPr>
        <c:crossAx val="75420800"/>
        <c:crosses val="autoZero"/>
        <c:crossBetween val="between"/>
      </c:valAx>
      <c:spPr>
        <a:solidFill>
          <a:srgbClr val="FFFFFF"/>
        </a:solidFill>
      </c:spPr>
    </c:plotArea>
    <c:plotVisOnly val="1"/>
    <c:dispBlanksAs val="gap"/>
    <c:showDLblsOverMax val="0"/>
  </c:chart>
  <c:spPr>
    <a:solidFill>
      <a:srgbClr val="FFFFFF"/>
    </a:solidFill>
    <a:ln>
      <a:solidFill>
        <a:srgbClr val="00445E"/>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000" dirty="0">
                <a:solidFill>
                  <a:srgbClr val="00445E"/>
                </a:solidFill>
                <a:latin typeface="Century Gothic" panose="020B0502020202020204" pitchFamily="34" charset="0"/>
              </a:rPr>
              <a:t>Support needs among</a:t>
            </a:r>
            <a:r>
              <a:rPr lang="en-GB" sz="1000" baseline="0" dirty="0">
                <a:solidFill>
                  <a:srgbClr val="00445E"/>
                </a:solidFill>
                <a:latin typeface="Century Gothic" panose="020B0502020202020204" pitchFamily="34" charset="0"/>
              </a:rPr>
              <a:t> rough sleepers, Tower Hamlets, 2017/18 and 2018/19- % of rough sleepers with support needs </a:t>
            </a:r>
            <a:endParaRPr lang="en-GB" sz="1000" dirty="0">
              <a:solidFill>
                <a:srgbClr val="00445E"/>
              </a:solidFill>
              <a:latin typeface="Century Gothic" panose="020B0502020202020204" pitchFamily="34" charset="0"/>
            </a:endParaRPr>
          </a:p>
        </c:rich>
      </c:tx>
      <c:layout>
        <c:manualLayout>
          <c:xMode val="edge"/>
          <c:yMode val="edge"/>
          <c:x val="0.12790607661384099"/>
          <c:y val="2.7777777777777776E-2"/>
        </c:manualLayout>
      </c:layout>
      <c:overlay val="0"/>
    </c:title>
    <c:autoTitleDeleted val="0"/>
    <c:plotArea>
      <c:layout/>
      <c:barChart>
        <c:barDir val="col"/>
        <c:grouping val="clustered"/>
        <c:varyColors val="0"/>
        <c:ser>
          <c:idx val="0"/>
          <c:order val="0"/>
          <c:tx>
            <c:strRef>
              <c:f>'Rough Sleeping'!$B$3</c:f>
              <c:strCache>
                <c:ptCount val="1"/>
                <c:pt idx="0">
                  <c:v>2017/18</c:v>
                </c:pt>
              </c:strCache>
            </c:strRef>
          </c:tx>
          <c:spPr>
            <a:solidFill>
              <a:schemeClr val="tx1">
                <a:lumMod val="50000"/>
                <a:lumOff val="50000"/>
              </a:schemeClr>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'Rough Sleeping'!$A$4:$A$7</c:f>
              <c:strCache>
                <c:ptCount val="4"/>
                <c:pt idx="0">
                  <c:v>Alcohol</c:v>
                </c:pt>
                <c:pt idx="1">
                  <c:v>Drugs</c:v>
                </c:pt>
                <c:pt idx="2">
                  <c:v>Mental Helath</c:v>
                </c:pt>
                <c:pt idx="3">
                  <c:v>None of these needs</c:v>
                </c:pt>
              </c:strCache>
            </c:strRef>
          </c:cat>
          <c:val>
            <c:numRef>
              <c:f>'Rough Sleeping'!$B$4:$B$7</c:f>
              <c:numCache>
                <c:formatCode>General</c:formatCode>
                <c:ptCount val="4"/>
                <c:pt idx="0">
                  <c:v>50</c:v>
                </c:pt>
                <c:pt idx="1">
                  <c:v>63</c:v>
                </c:pt>
                <c:pt idx="2">
                  <c:v>62</c:v>
                </c:pt>
                <c:pt idx="3">
                  <c:v>9</c:v>
                </c:pt>
              </c:numCache>
            </c:numRef>
          </c:val>
          <c:extLst>
            <c:ext xmlns:c16="http://schemas.microsoft.com/office/drawing/2014/chart" uri="{C3380CC4-5D6E-409C-BE32-E72D297353CC}">
              <c16:uniqueId val="{00000000-6738-4151-AD4C-9C2466336DF9}"/>
            </c:ext>
          </c:extLst>
        </c:ser>
        <c:ser>
          <c:idx val="1"/>
          <c:order val="1"/>
          <c:tx>
            <c:strRef>
              <c:f>'Rough Sleeping'!$C$3</c:f>
              <c:strCache>
                <c:ptCount val="1"/>
                <c:pt idx="0">
                  <c:v>2018/19</c:v>
                </c:pt>
              </c:strCache>
            </c:strRef>
          </c:tx>
          <c:spPr>
            <a:solidFill>
              <a:srgbClr val="BBD034"/>
            </a:solidFill>
          </c:spPr>
          <c:invertIfNegative val="0"/>
          <c:dLbls>
            <c:dLbl>
              <c:idx val="3"/>
              <c:layout>
                <c:manualLayout>
                  <c:x val="2.8219086768136873E-3"/>
                  <c:y val="7.3653987995689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38-4151-AD4C-9C2466336DF9}"/>
                </c:ext>
              </c:extLst>
            </c:dLbl>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'Rough Sleeping'!$A$4:$A$7</c:f>
              <c:strCache>
                <c:ptCount val="4"/>
                <c:pt idx="0">
                  <c:v>Alcohol</c:v>
                </c:pt>
                <c:pt idx="1">
                  <c:v>Drugs</c:v>
                </c:pt>
                <c:pt idx="2">
                  <c:v>Mental Helath</c:v>
                </c:pt>
                <c:pt idx="3">
                  <c:v>None of these needs</c:v>
                </c:pt>
              </c:strCache>
            </c:strRef>
          </c:cat>
          <c:val>
            <c:numRef>
              <c:f>'Rough Sleeping'!$C$4:$C$7</c:f>
              <c:numCache>
                <c:formatCode>General</c:formatCode>
                <c:ptCount val="4"/>
                <c:pt idx="0">
                  <c:v>47</c:v>
                </c:pt>
                <c:pt idx="1">
                  <c:v>63</c:v>
                </c:pt>
                <c:pt idx="2">
                  <c:v>59</c:v>
                </c:pt>
                <c:pt idx="3">
                  <c:v>11</c:v>
                </c:pt>
              </c:numCache>
            </c:numRef>
          </c:val>
          <c:extLst>
            <c:ext xmlns:c16="http://schemas.microsoft.com/office/drawing/2014/chart" uri="{C3380CC4-5D6E-409C-BE32-E72D297353CC}">
              <c16:uniqueId val="{00000002-6738-4151-AD4C-9C2466336DF9}"/>
            </c:ext>
          </c:extLst>
        </c:ser>
        <c:dLbls>
          <c:showLegendKey val="0"/>
          <c:showVal val="0"/>
          <c:showCatName val="0"/>
          <c:showSerName val="0"/>
          <c:showPercent val="0"/>
          <c:showBubbleSize val="0"/>
        </c:dLbls>
        <c:gapWidth val="75"/>
        <c:axId val="23232512"/>
        <c:axId val="23234048"/>
      </c:barChart>
      <c:catAx>
        <c:axId val="23232512"/>
        <c:scaling>
          <c:orientation val="minMax"/>
        </c:scaling>
        <c:delete val="0"/>
        <c:axPos val="b"/>
        <c:numFmt formatCode="General" sourceLinked="0"/>
        <c:majorTickMark val="none"/>
        <c:minorTickMark val="none"/>
        <c:tickLblPos val="nextTo"/>
        <c:crossAx val="23234048"/>
        <c:crosses val="autoZero"/>
        <c:auto val="1"/>
        <c:lblAlgn val="ctr"/>
        <c:lblOffset val="100"/>
        <c:noMultiLvlLbl val="0"/>
      </c:catAx>
      <c:valAx>
        <c:axId val="23234048"/>
        <c:scaling>
          <c:orientation val="minMax"/>
        </c:scaling>
        <c:delete val="1"/>
        <c:axPos val="l"/>
        <c:majorGridlines>
          <c:spPr>
            <a:ln>
              <a:noFill/>
            </a:ln>
          </c:spPr>
        </c:majorGridlines>
        <c:numFmt formatCode="General" sourceLinked="1"/>
        <c:majorTickMark val="none"/>
        <c:minorTickMark val="none"/>
        <c:tickLblPos val="nextTo"/>
        <c:crossAx val="23232512"/>
        <c:crosses val="autoZero"/>
        <c:crossBetween val="between"/>
      </c:valAx>
      <c:spPr>
        <a:solidFill>
          <a:srgbClr val="FFFFFF"/>
        </a:solidFill>
      </c:spPr>
    </c:plotArea>
    <c:legend>
      <c:legendPos val="b"/>
      <c:overlay val="0"/>
    </c:legend>
    <c:plotVisOnly val="1"/>
    <c:dispBlanksAs val="gap"/>
    <c:showDLblsOverMax val="0"/>
  </c:chart>
  <c:spPr>
    <a:solidFill>
      <a:srgbClr val="FFFFFF"/>
    </a:solidFill>
    <a:ln>
      <a:solidFill>
        <a:srgbClr val="00445E"/>
      </a:solid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0.0621</cdr:x>
      <cdr:y>0.87648</cdr:y>
    </cdr:from>
    <cdr:to>
      <cdr:x>0.34999</cdr:x>
      <cdr:y>0.96212</cdr:y>
    </cdr:to>
    <cdr:sp macro="" textlink="">
      <cdr:nvSpPr>
        <cdr:cNvPr id="2" name="TextBox 1">
          <a:extLst xmlns:a="http://schemas.openxmlformats.org/drawingml/2006/main">
            <a:ext uri="{FF2B5EF4-FFF2-40B4-BE49-F238E27FC236}">
              <a16:creationId xmlns:a16="http://schemas.microsoft.com/office/drawing/2014/main" id="{F4899BC1-BC85-406F-BA27-9879351623A1}"/>
            </a:ext>
          </a:extLst>
        </cdr:cNvPr>
        <cdr:cNvSpPr txBox="1"/>
      </cdr:nvSpPr>
      <cdr:spPr>
        <a:xfrm xmlns:a="http://schemas.openxmlformats.org/drawingml/2006/main">
          <a:off x="343054" y="3780008"/>
          <a:ext cx="159026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900" i="1" dirty="0"/>
            <a:t>Source: MHCLG, Live Tables on Homelessness, 2017-2018</a:t>
          </a:r>
        </a:p>
      </cdr:txBody>
    </cdr:sp>
  </cdr:relSizeAnchor>
</c:userShapes>
</file>

<file path=ppt/drawings/drawing2.xml><?xml version="1.0" encoding="utf-8"?>
<c:userShapes xmlns:c="http://schemas.openxmlformats.org/drawingml/2006/chart">
  <cdr:relSizeAnchor xmlns:cdr="http://schemas.openxmlformats.org/drawingml/2006/chartDrawing">
    <cdr:from>
      <cdr:x>0.04928</cdr:x>
      <cdr:y>0.91031</cdr:y>
    </cdr:from>
    <cdr:to>
      <cdr:x>0.32464</cdr:x>
      <cdr:y>0.97237</cdr:y>
    </cdr:to>
    <cdr:sp macro="" textlink="">
      <cdr:nvSpPr>
        <cdr:cNvPr id="2" name="TextBox 1">
          <a:extLst xmlns:a="http://schemas.openxmlformats.org/drawingml/2006/main">
            <a:ext uri="{FF2B5EF4-FFF2-40B4-BE49-F238E27FC236}">
              <a16:creationId xmlns:a16="http://schemas.microsoft.com/office/drawing/2014/main" id="{413462F0-F721-4F2E-9EEE-DC42CF0FC085}"/>
            </a:ext>
          </a:extLst>
        </cdr:cNvPr>
        <cdr:cNvSpPr txBox="1"/>
      </cdr:nvSpPr>
      <cdr:spPr>
        <a:xfrm xmlns:a="http://schemas.openxmlformats.org/drawingml/2006/main">
          <a:off x="235529" y="4077708"/>
          <a:ext cx="1316191" cy="2780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600" dirty="0"/>
            <a:t>Rough Sleeping in London (CHAIN reports), Greater London Authority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dirty="0"/>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0282D3-23FA-4A7A-9B4B-24FD9830A2DF}" type="slidenum">
              <a:rPr lang="en-GB" smtClean="0"/>
              <a:t>7</a:t>
            </a:fld>
            <a:endParaRPr lang="en-GB" dirty="0"/>
          </a:p>
        </p:txBody>
      </p:sp>
    </p:spTree>
    <p:extLst>
      <p:ext uri="{BB962C8B-B14F-4D97-AF65-F5344CB8AC3E}">
        <p14:creationId xmlns:p14="http://schemas.microsoft.com/office/powerpoint/2010/main" val="151221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dirty="0">
              <a:solidFill>
                <a:schemeClr val="bg2"/>
              </a:solidFill>
            </a:endParaRPr>
          </a:p>
          <a:p>
            <a:r>
              <a:rPr lang="en-GB" sz="4400" dirty="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15/10/2020</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dirty="0"/>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a:latin typeface="+mj-lt"/>
              </a:rPr>
              <a:t>Chapter 5: </a:t>
            </a:r>
            <a:r>
              <a:rPr lang="en-GB" dirty="0">
                <a:latin typeface="+mj-lt"/>
              </a:rPr>
              <a:t>Housing</a:t>
            </a:r>
          </a:p>
        </p:txBody>
      </p:sp>
      <p:pic>
        <p:nvPicPr>
          <p:cNvPr id="5" name="Picture 4">
            <a:extLst>
              <a:ext uri="{FF2B5EF4-FFF2-40B4-BE49-F238E27FC236}">
                <a16:creationId xmlns:a16="http://schemas.microsoft.com/office/drawing/2014/main" id="{3C799087-7976-453E-B760-7419197957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00983"/>
            <a:ext cx="1284821" cy="1334654"/>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Delivery</a:t>
            </a: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3416320"/>
          </a:xfrm>
          <a:prstGeom prst="rect">
            <a:avLst/>
          </a:prstGeom>
        </p:spPr>
        <p:txBody>
          <a:bodyPr wrap="square">
            <a:spAutoFit/>
          </a:bodyPr>
          <a:lstStyle/>
          <a:p>
            <a:r>
              <a:rPr lang="en-GB" dirty="0"/>
              <a:t>Between 2016/17 and 2030/31 Tower Hamlets is expected to accommodate an additional 54,000 homes. Housing delivery will be focused in:</a:t>
            </a:r>
          </a:p>
          <a:p>
            <a:endParaRPr lang="en-GB" dirty="0"/>
          </a:p>
          <a:p>
            <a:pPr marL="285750" indent="-285750">
              <a:buFont typeface="Arial" panose="020B0604020202020204" pitchFamily="34" charset="0"/>
              <a:buChar char="•"/>
            </a:pPr>
            <a:r>
              <a:rPr lang="en-GB" dirty="0"/>
              <a:t>City Fringe/Tech City</a:t>
            </a:r>
          </a:p>
          <a:p>
            <a:pPr marL="285750" indent="-285750">
              <a:buFont typeface="Arial" panose="020B0604020202020204" pitchFamily="34" charset="0"/>
              <a:buChar char="•"/>
            </a:pPr>
            <a:r>
              <a:rPr lang="en-GB" dirty="0"/>
              <a:t>Isle of Dogs/South Poplar</a:t>
            </a:r>
          </a:p>
          <a:p>
            <a:pPr marL="285750" indent="-285750">
              <a:buFont typeface="Arial" panose="020B0604020202020204" pitchFamily="34" charset="0"/>
              <a:buChar char="•"/>
            </a:pPr>
            <a:r>
              <a:rPr lang="en-GB" dirty="0"/>
              <a:t>Lower Lea Valley</a:t>
            </a:r>
          </a:p>
          <a:p>
            <a:endParaRPr lang="en-GB" dirty="0"/>
          </a:p>
          <a:p>
            <a:r>
              <a:rPr lang="en-GB" dirty="0"/>
              <a:t>Nearly half of these new homes (49%) will be in the Isle of Dogs  (Canary Wharf, </a:t>
            </a:r>
            <a:r>
              <a:rPr lang="en-GB" dirty="0" err="1"/>
              <a:t>Blackwall</a:t>
            </a:r>
            <a:r>
              <a:rPr lang="en-GB" dirty="0"/>
              <a:t> &amp; Cubitt Town wards). </a:t>
            </a:r>
          </a:p>
          <a:p>
            <a:endParaRPr lang="en-GB" dirty="0"/>
          </a:p>
        </p:txBody>
      </p:sp>
      <p:pic>
        <p:nvPicPr>
          <p:cNvPr id="7" name="Picture 6" descr="Map showing housing increase">
            <a:extLst>
              <a:ext uri="{FF2B5EF4-FFF2-40B4-BE49-F238E27FC236}">
                <a16:creationId xmlns:a16="http://schemas.microsoft.com/office/drawing/2014/main" id="{032D5D91-86DC-4B43-8B1F-099875A27BA7}"/>
              </a:ext>
            </a:extLst>
          </p:cNvPr>
          <p:cNvPicPr/>
          <p:nvPr/>
        </p:nvPicPr>
        <p:blipFill rotWithShape="1">
          <a:blip r:embed="rId2" cstate="print">
            <a:extLst>
              <a:ext uri="{28A0092B-C50C-407E-A947-70E740481C1C}">
                <a14:useLocalDpi xmlns:a14="http://schemas.microsoft.com/office/drawing/2010/main" val="0"/>
              </a:ext>
            </a:extLst>
          </a:blip>
          <a:srcRect t="13417"/>
          <a:stretch/>
        </p:blipFill>
        <p:spPr bwMode="auto">
          <a:xfrm>
            <a:off x="7521674" y="1514575"/>
            <a:ext cx="3929546" cy="4107146"/>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879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Affordability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2"/>
            <a:ext cx="10383982" cy="4154984"/>
          </a:xfrm>
          <a:prstGeom prst="rect">
            <a:avLst/>
          </a:prstGeom>
        </p:spPr>
        <p:txBody>
          <a:bodyPr wrap="square">
            <a:spAutoFit/>
          </a:bodyPr>
          <a:lstStyle/>
          <a:p>
            <a:r>
              <a:rPr lang="en-GB" sz="2400" dirty="0">
                <a:cs typeface="Arial" panose="020B0604020202020204" pitchFamily="34" charset="0"/>
              </a:rPr>
              <a:t>In September 2019, the average house price in Tower Hamlets was £481,000, just above the London average of £468,330 and  twice the national average of £240,000.</a:t>
            </a:r>
          </a:p>
          <a:p>
            <a:endParaRPr lang="en-GB" sz="2400" dirty="0">
              <a:cs typeface="Arial" panose="020B0604020202020204" pitchFamily="34" charset="0"/>
            </a:endParaRPr>
          </a:p>
          <a:p>
            <a:r>
              <a:rPr lang="en-GB" sz="2400" dirty="0">
                <a:cs typeface="Arial" panose="020B0604020202020204" pitchFamily="34" charset="0"/>
              </a:rPr>
              <a:t>Between September 2014 and March 2019, private sector rents increased by 17% and are now the 9</a:t>
            </a:r>
            <a:r>
              <a:rPr lang="en-GB" sz="2400" baseline="30000" dirty="0">
                <a:cs typeface="Arial" panose="020B0604020202020204" pitchFamily="34" charset="0"/>
              </a:rPr>
              <a:t>th</a:t>
            </a:r>
            <a:r>
              <a:rPr lang="en-GB" sz="2400" dirty="0">
                <a:cs typeface="Arial" panose="020B0604020202020204" pitchFamily="34" charset="0"/>
              </a:rPr>
              <a:t> highest of all the London Boroughs.  The average rent in Tower Hamlets was £1,647 compared to £695 nationally. </a:t>
            </a:r>
          </a:p>
          <a:p>
            <a:endParaRPr lang="en-GB" sz="2400" dirty="0">
              <a:cs typeface="Arial" panose="020B0604020202020204" pitchFamily="34" charset="0"/>
            </a:endParaRPr>
          </a:p>
          <a:p>
            <a:r>
              <a:rPr lang="en-GB" sz="2400" dirty="0">
                <a:cs typeface="Arial" panose="020B0604020202020204" pitchFamily="34" charset="0"/>
              </a:rPr>
              <a:t>In 2019 the average earnings for residents in the borough is £42,602 higher than the London average of £36,797 and the England average of £30,661.</a:t>
            </a:r>
          </a:p>
        </p:txBody>
      </p:sp>
    </p:spTree>
    <p:extLst>
      <p:ext uri="{BB962C8B-B14F-4D97-AF65-F5344CB8AC3E}">
        <p14:creationId xmlns:p14="http://schemas.microsoft.com/office/powerpoint/2010/main" val="273218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8382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Summary</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a:noAutofit/>
          </a:bodyPr>
          <a:lstStyle/>
          <a:p>
            <a:r>
              <a:rPr lang="en-GB" sz="1800" dirty="0">
                <a:latin typeface="+mn-lt"/>
              </a:rPr>
              <a:t>The council has the </a:t>
            </a:r>
            <a:r>
              <a:rPr lang="en-GB" sz="1800" b="1" dirty="0">
                <a:latin typeface="+mn-lt"/>
              </a:rPr>
              <a:t>7</a:t>
            </a:r>
            <a:r>
              <a:rPr lang="en-GB" sz="1800" b="1" baseline="30000" dirty="0">
                <a:latin typeface="+mn-lt"/>
              </a:rPr>
              <a:t>th</a:t>
            </a:r>
            <a:r>
              <a:rPr lang="en-GB" sz="1800" b="1" dirty="0">
                <a:latin typeface="+mn-lt"/>
              </a:rPr>
              <a:t> highest </a:t>
            </a:r>
            <a:r>
              <a:rPr lang="en-GB" sz="1800" dirty="0">
                <a:latin typeface="+mn-lt"/>
              </a:rPr>
              <a:t>waiting list nationally. There are </a:t>
            </a:r>
            <a:r>
              <a:rPr lang="en-GB" sz="1800" b="1" dirty="0">
                <a:latin typeface="+mn-lt"/>
              </a:rPr>
              <a:t>18,808</a:t>
            </a:r>
            <a:r>
              <a:rPr lang="en-GB" sz="1800" dirty="0">
                <a:latin typeface="+mn-lt"/>
              </a:rPr>
              <a:t> households on the council’s housing waiting list.  BME households account for 78% of all households on the housing register.</a:t>
            </a:r>
          </a:p>
          <a:p>
            <a:r>
              <a:rPr lang="en-GB" sz="1800" dirty="0">
                <a:latin typeface="+mn-lt"/>
              </a:rPr>
              <a:t>In </a:t>
            </a:r>
            <a:r>
              <a:rPr lang="en-GB" sz="1800" b="1" dirty="0">
                <a:latin typeface="+mn-lt"/>
              </a:rPr>
              <a:t>March 2019</a:t>
            </a:r>
            <a:r>
              <a:rPr lang="en-GB" sz="1800" dirty="0">
                <a:latin typeface="+mn-lt"/>
              </a:rPr>
              <a:t>, there were </a:t>
            </a:r>
            <a:r>
              <a:rPr lang="en-GB" sz="1800" b="1" dirty="0">
                <a:latin typeface="+mn-lt"/>
              </a:rPr>
              <a:t>2,529 </a:t>
            </a:r>
            <a:r>
              <a:rPr lang="en-GB" sz="1800" dirty="0">
                <a:latin typeface="+mn-lt"/>
              </a:rPr>
              <a:t>households in temporary accommodation, of which half are placed in accommodation outside of the borough.</a:t>
            </a:r>
          </a:p>
          <a:p>
            <a:r>
              <a:rPr lang="en-GB" sz="1800" dirty="0">
                <a:latin typeface="+mn-lt"/>
              </a:rPr>
              <a:t>In 2017/18   568 homeless decisions.  Homelessness disproportionately affects younger residents in the borough, with 83% of homeless acceptances in 2017/18 from those aged 16 -44.</a:t>
            </a:r>
          </a:p>
          <a:p>
            <a:r>
              <a:rPr lang="en-GB" sz="1800" dirty="0">
                <a:latin typeface="+mn-lt"/>
              </a:rPr>
              <a:t>In 2018/19 the council approved 250 applications for the Disability Facilities Grant.</a:t>
            </a:r>
          </a:p>
          <a:p>
            <a:r>
              <a:rPr lang="en-GB" sz="1800" dirty="0">
                <a:latin typeface="+mn-lt"/>
              </a:rPr>
              <a:t>In 2018/19 375 people were seen rough sleeping in the borough.  People seen rough sleeping are predominately male (88%) and are UK nationals (66%)</a:t>
            </a:r>
          </a:p>
          <a:p>
            <a:r>
              <a:rPr lang="en-GB" sz="1800" dirty="0">
                <a:latin typeface="+mn-lt"/>
              </a:rPr>
              <a:t>Estimates published by MHCLG show that 39% of housing in Tower Hamlets is now privately rented.</a:t>
            </a:r>
          </a:p>
          <a:p>
            <a:r>
              <a:rPr lang="en-GB" sz="1800" dirty="0">
                <a:latin typeface="+mn-lt"/>
              </a:rPr>
              <a:t>Around 12,000 additional homes were built in the borough between 2015 and 2018.</a:t>
            </a:r>
          </a:p>
          <a:p>
            <a:r>
              <a:rPr lang="en-GB" sz="1800" dirty="0">
                <a:latin typeface="+mn-lt"/>
              </a:rPr>
              <a:t>Tower Hamlets has one of the highest housing targets in London and is expected to accommodate an additional 54,000 homes between 2016/17 and 2030/31.</a:t>
            </a:r>
          </a:p>
        </p:txBody>
      </p:sp>
    </p:spTree>
    <p:extLst>
      <p:ext uri="{BB962C8B-B14F-4D97-AF65-F5344CB8AC3E}">
        <p14:creationId xmlns:p14="http://schemas.microsoft.com/office/powerpoint/2010/main" val="36102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Deprivation</a:t>
            </a:r>
          </a:p>
        </p:txBody>
      </p:sp>
      <p:sp>
        <p:nvSpPr>
          <p:cNvPr id="8" name="Rectangle 7">
            <a:extLst>
              <a:ext uri="{FF2B5EF4-FFF2-40B4-BE49-F238E27FC236}">
                <a16:creationId xmlns:a16="http://schemas.microsoft.com/office/drawing/2014/main" id="{4F91F020-4B1D-4181-A75E-12E8BF60BBFA}"/>
              </a:ext>
            </a:extLst>
          </p:cNvPr>
          <p:cNvSpPr/>
          <p:nvPr/>
        </p:nvSpPr>
        <p:spPr>
          <a:xfrm>
            <a:off x="623455" y="1163782"/>
            <a:ext cx="9761738" cy="830997"/>
          </a:xfrm>
          <a:prstGeom prst="rect">
            <a:avLst/>
          </a:prstGeom>
        </p:spPr>
        <p:txBody>
          <a:bodyPr wrap="square">
            <a:spAutoFit/>
          </a:bodyPr>
          <a:lstStyle/>
          <a:p>
            <a:r>
              <a:rPr lang="en-GB" sz="1600" dirty="0"/>
              <a:t>Tower Hamlets was the 24</a:t>
            </a:r>
            <a:r>
              <a:rPr lang="en-GB" sz="1600" baseline="30000" dirty="0"/>
              <a:t>th</a:t>
            </a:r>
            <a:r>
              <a:rPr lang="en-GB" sz="1600" dirty="0"/>
              <a:t> most deprived local authority area in England on the Indices of Multiple Deprivation Barriers to Housing and Services Domain in 2019, having been the 4</a:t>
            </a:r>
            <a:r>
              <a:rPr lang="en-GB" sz="1600" baseline="30000" dirty="0"/>
              <a:t>th</a:t>
            </a:r>
            <a:r>
              <a:rPr lang="en-GB" sz="1600" dirty="0"/>
              <a:t> most deprived area in 2015</a:t>
            </a:r>
          </a:p>
        </p:txBody>
      </p:sp>
      <p:pic>
        <p:nvPicPr>
          <p:cNvPr id="9" name="Picture 8" descr="Map of Housing Deprivation in 2015">
            <a:extLst>
              <a:ext uri="{FF2B5EF4-FFF2-40B4-BE49-F238E27FC236}">
                <a16:creationId xmlns:a16="http://schemas.microsoft.com/office/drawing/2014/main" id="{1C41323D-80E0-417C-9392-0F09DEDBD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016" b="11111"/>
          <a:stretch/>
        </p:blipFill>
        <p:spPr>
          <a:xfrm>
            <a:off x="1213721" y="1931994"/>
            <a:ext cx="3823423" cy="4045347"/>
          </a:xfrm>
          <a:prstGeom prst="rect">
            <a:avLst/>
          </a:prstGeom>
        </p:spPr>
      </p:pic>
      <p:pic>
        <p:nvPicPr>
          <p:cNvPr id="10" name="Picture 9" descr="Map of Housing deprivation in 2019">
            <a:extLst>
              <a:ext uri="{FF2B5EF4-FFF2-40B4-BE49-F238E27FC236}">
                <a16:creationId xmlns:a16="http://schemas.microsoft.com/office/drawing/2014/main" id="{B2CDFFDB-9BE1-4FE0-B8ED-BDB353725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84" b="10257"/>
          <a:stretch/>
        </p:blipFill>
        <p:spPr>
          <a:xfrm>
            <a:off x="6445779" y="1994778"/>
            <a:ext cx="3790042" cy="3982563"/>
          </a:xfrm>
          <a:prstGeom prst="rect">
            <a:avLst/>
          </a:prstGeom>
        </p:spPr>
      </p:pic>
      <p:sp>
        <p:nvSpPr>
          <p:cNvPr id="5" name="TextBox 4">
            <a:extLst>
              <a:ext uri="{FF2B5EF4-FFF2-40B4-BE49-F238E27FC236}">
                <a16:creationId xmlns:a16="http://schemas.microsoft.com/office/drawing/2014/main" id="{F9BDAC5F-CDC5-484B-85AB-EC3FE1F8F423}"/>
              </a:ext>
              <a:ext uri="{C183D7F6-B498-43B3-948B-1728B52AA6E4}">
                <adec:decorative xmlns:adec="http://schemas.microsoft.com/office/drawing/2017/decorative" val="1"/>
              </a:ext>
            </a:extLst>
          </p:cNvPr>
          <p:cNvSpPr txBox="1"/>
          <p:nvPr/>
        </p:nvSpPr>
        <p:spPr>
          <a:xfrm>
            <a:off x="968991" y="2197290"/>
            <a:ext cx="987188" cy="369332"/>
          </a:xfrm>
          <a:prstGeom prst="rect">
            <a:avLst/>
          </a:prstGeom>
          <a:noFill/>
        </p:spPr>
        <p:txBody>
          <a:bodyPr wrap="square" rtlCol="0">
            <a:spAutoFit/>
          </a:bodyPr>
          <a:lstStyle/>
          <a:p>
            <a:r>
              <a:rPr lang="en-GB" dirty="0"/>
              <a:t>2015</a:t>
            </a:r>
          </a:p>
        </p:txBody>
      </p:sp>
      <p:sp>
        <p:nvSpPr>
          <p:cNvPr id="6" name="TextBox 5">
            <a:extLst>
              <a:ext uri="{FF2B5EF4-FFF2-40B4-BE49-F238E27FC236}">
                <a16:creationId xmlns:a16="http://schemas.microsoft.com/office/drawing/2014/main" id="{DB04F951-4C73-4B9A-AF61-FCD16DF857A1}"/>
              </a:ext>
              <a:ext uri="{C183D7F6-B498-43B3-948B-1728B52AA6E4}">
                <adec:decorative xmlns:adec="http://schemas.microsoft.com/office/drawing/2017/decorative" val="1"/>
              </a:ext>
            </a:extLst>
          </p:cNvPr>
          <p:cNvSpPr txBox="1"/>
          <p:nvPr/>
        </p:nvSpPr>
        <p:spPr>
          <a:xfrm>
            <a:off x="6445779" y="2230038"/>
            <a:ext cx="1033194" cy="369332"/>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23107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Need (1)</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10515600" cy="3970318"/>
          </a:xfrm>
          <a:prstGeom prst="rect">
            <a:avLst/>
          </a:prstGeom>
        </p:spPr>
        <p:txBody>
          <a:bodyPr wrap="square">
            <a:spAutoFit/>
          </a:bodyPr>
          <a:lstStyle/>
          <a:p>
            <a:pPr marL="285750" indent="-285750"/>
            <a:r>
              <a:rPr lang="en-GB" b="1" dirty="0"/>
              <a:t>Housing waiting list </a:t>
            </a:r>
          </a:p>
          <a:p>
            <a:pPr marL="285750" indent="-285750"/>
            <a:r>
              <a:rPr lang="en-GB" dirty="0"/>
              <a:t>In 2019 there were 19,826 households on the Tower Hamlets housing register .  This is the third</a:t>
            </a:r>
          </a:p>
          <a:p>
            <a:pPr marL="285750" indent="-285750"/>
            <a:r>
              <a:rPr lang="en-GB" dirty="0"/>
              <a:t>highest waiting list in London after Newham and Lambeth and the 8</a:t>
            </a:r>
            <a:r>
              <a:rPr lang="en-GB" baseline="30000" dirty="0"/>
              <a:t>th</a:t>
            </a:r>
            <a:r>
              <a:rPr lang="en-GB" dirty="0"/>
              <a:t> highest nationally. </a:t>
            </a:r>
          </a:p>
          <a:p>
            <a:endParaRPr lang="en-GB" dirty="0"/>
          </a:p>
          <a:p>
            <a:pPr marL="285750" indent="-285750"/>
            <a:r>
              <a:rPr lang="en-GB" dirty="0"/>
              <a:t>Around 40 percent of households on the housing waiting list are living in over-crowded conditions.  </a:t>
            </a:r>
          </a:p>
          <a:p>
            <a:endParaRPr lang="en-GB" dirty="0"/>
          </a:p>
          <a:p>
            <a:pPr marL="285750" indent="-285750"/>
            <a:r>
              <a:rPr lang="en-GB" dirty="0"/>
              <a:t>BME households make up 78  percent of households on the housing register which includes 60</a:t>
            </a:r>
          </a:p>
          <a:p>
            <a:pPr marL="285750" indent="-285750"/>
            <a:r>
              <a:rPr lang="en-GB" dirty="0"/>
              <a:t>percent on the housing register record as Asian, predominately of Bangladeshi heritage.</a:t>
            </a:r>
          </a:p>
          <a:p>
            <a:pPr marL="285750" indent="-285750"/>
            <a:r>
              <a:rPr lang="en-GB" dirty="0"/>
              <a:t> </a:t>
            </a:r>
          </a:p>
          <a:p>
            <a:pPr marL="285750" indent="-285750"/>
            <a:r>
              <a:rPr lang="en-GB" b="1" dirty="0"/>
              <a:t>Temporary accommodation</a:t>
            </a:r>
          </a:p>
          <a:p>
            <a:pPr marL="285750" indent="-285750"/>
            <a:r>
              <a:rPr lang="en-GB" dirty="0"/>
              <a:t>Tower Hamlets has the 7</a:t>
            </a:r>
            <a:r>
              <a:rPr lang="en-GB" baseline="30000" dirty="0"/>
              <a:t>th</a:t>
            </a:r>
            <a:r>
              <a:rPr lang="en-GB" dirty="0"/>
              <a:t> highest number of households in London, living in temporary</a:t>
            </a:r>
          </a:p>
          <a:p>
            <a:pPr marL="285750" indent="-285750"/>
            <a:r>
              <a:rPr lang="en-GB" dirty="0"/>
              <a:t>accommodation.  In March 2019, there were 2,529 households living in temporary accommodation, of</a:t>
            </a:r>
          </a:p>
          <a:p>
            <a:pPr marL="285750" indent="-285750"/>
            <a:r>
              <a:rPr lang="en-GB" dirty="0"/>
              <a:t>which half (1,260 households) are in accommodation outside of the borough.   </a:t>
            </a:r>
          </a:p>
        </p:txBody>
      </p:sp>
    </p:spTree>
    <p:extLst>
      <p:ext uri="{BB962C8B-B14F-4D97-AF65-F5344CB8AC3E}">
        <p14:creationId xmlns:p14="http://schemas.microsoft.com/office/powerpoint/2010/main" val="39922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Need (2)</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4772891" cy="3970318"/>
          </a:xfrm>
          <a:prstGeom prst="rect">
            <a:avLst/>
          </a:prstGeom>
        </p:spPr>
        <p:txBody>
          <a:bodyPr wrap="square">
            <a:spAutoFit/>
          </a:bodyPr>
          <a:lstStyle/>
          <a:p>
            <a:r>
              <a:rPr lang="en-GB" dirty="0"/>
              <a:t>Homelessness </a:t>
            </a:r>
          </a:p>
          <a:p>
            <a:r>
              <a:rPr lang="en-GB" dirty="0"/>
              <a:t>In 2017/18 Tower Hamlets made 568 homeless decisions, 9% higher than the number of decisions made in 2016/17.</a:t>
            </a:r>
          </a:p>
          <a:p>
            <a:endParaRPr lang="en-GB" dirty="0"/>
          </a:p>
          <a:p>
            <a:r>
              <a:rPr lang="en-GB" dirty="0"/>
              <a:t>Homelessness disproportionately affects younger age groups with 83% of homelessness acceptances in 2017/18 from those aged 16 – 44.</a:t>
            </a:r>
          </a:p>
          <a:p>
            <a:endParaRPr lang="en-GB" dirty="0"/>
          </a:p>
          <a:p>
            <a:r>
              <a:rPr lang="en-GB" dirty="0"/>
              <a:t>Overall, 75% of all acceptances are from households with dependent children, and 45% are  from female lone parents with dependent children.</a:t>
            </a:r>
          </a:p>
        </p:txBody>
      </p:sp>
      <p:graphicFrame>
        <p:nvGraphicFramePr>
          <p:cNvPr id="6" name="Content Placeholder 8" descr="Chart showing main reasons for homelessness">
            <a:extLst>
              <a:ext uri="{FF2B5EF4-FFF2-40B4-BE49-F238E27FC236}">
                <a16:creationId xmlns:a16="http://schemas.microsoft.com/office/drawing/2014/main" id="{244D51F5-905E-4301-B1B4-F33D7F98137A}"/>
              </a:ext>
            </a:extLst>
          </p:cNvPr>
          <p:cNvGraphicFramePr>
            <a:graphicFrameLocks/>
          </p:cNvGraphicFramePr>
          <p:nvPr>
            <p:extLst>
              <p:ext uri="{D42A27DB-BD31-4B8C-83A1-F6EECF244321}">
                <p14:modId xmlns:p14="http://schemas.microsoft.com/office/powerpoint/2010/main" val="924295981"/>
              </p:ext>
            </p:extLst>
          </p:nvPr>
        </p:nvGraphicFramePr>
        <p:xfrm>
          <a:off x="6172199" y="1446663"/>
          <a:ext cx="5523931" cy="4312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75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Need (3)</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2"/>
            <a:ext cx="10383982" cy="4154984"/>
          </a:xfrm>
          <a:prstGeom prst="rect">
            <a:avLst/>
          </a:prstGeom>
        </p:spPr>
        <p:txBody>
          <a:bodyPr wrap="square">
            <a:spAutoFit/>
          </a:bodyPr>
          <a:lstStyle/>
          <a:p>
            <a:r>
              <a:rPr lang="en-GB" sz="1200" b="1" dirty="0"/>
              <a:t>Supported housing</a:t>
            </a:r>
          </a:p>
          <a:p>
            <a:r>
              <a:rPr lang="en-GB" sz="1200" dirty="0"/>
              <a:t>Our Supporting People Commissioning Strategy sets out local needs and the programme to support residents learning difficulties and disabilities, residents with mental and substance misuse problems, lone parents families, families afflicted by domestic violence, as well as refugees, ex-offenders and vulnerable young people.</a:t>
            </a:r>
          </a:p>
          <a:p>
            <a:endParaRPr lang="en-GB" sz="1200" dirty="0"/>
          </a:p>
          <a:p>
            <a:r>
              <a:rPr lang="en-GB" sz="1200" dirty="0"/>
              <a:t>There are currently 5,023 supported housing units in the borough.  Known gaps in provision include:</a:t>
            </a:r>
          </a:p>
          <a:p>
            <a:endParaRPr lang="en-GB" sz="1200" dirty="0"/>
          </a:p>
          <a:p>
            <a:pPr marL="285750" indent="-285750">
              <a:buFont typeface="Arial" panose="020B0604020202020204" pitchFamily="34" charset="0"/>
              <a:buChar char="•"/>
            </a:pPr>
            <a:r>
              <a:rPr lang="en-GB" sz="1200" dirty="0"/>
              <a:t>Lack of appropriate  supported housing options for residents with  learning disabilities, mental health issues and aging residents, and </a:t>
            </a:r>
          </a:p>
          <a:p>
            <a:pPr marL="285750" indent="-285750">
              <a:buFont typeface="Arial" panose="020B0604020202020204" pitchFamily="34" charset="0"/>
              <a:buChar char="•"/>
            </a:pPr>
            <a:r>
              <a:rPr lang="en-GB" sz="1200" dirty="0"/>
              <a:t>Lack of suitable housing options and provision for those leaving the care system, for teenage parents, and for young people at risk due to homelessness.</a:t>
            </a:r>
          </a:p>
          <a:p>
            <a:endParaRPr lang="en-GB" sz="1200" dirty="0"/>
          </a:p>
          <a:p>
            <a:r>
              <a:rPr lang="en-GB" sz="1200" b="1" dirty="0"/>
              <a:t>Disabled households</a:t>
            </a:r>
          </a:p>
          <a:p>
            <a:r>
              <a:rPr lang="en-GB" sz="1200" dirty="0"/>
              <a:t>The housing needs survey carried as part of the 2014 Strategic Housing Market Assessment(SHMA) estimated there are </a:t>
            </a:r>
          </a:p>
          <a:p>
            <a:pPr marL="285750" indent="-285750">
              <a:buFont typeface="Arial" panose="020B0604020202020204" pitchFamily="34" charset="0"/>
              <a:buChar char="•"/>
            </a:pPr>
            <a:r>
              <a:rPr lang="en-GB" sz="1200" dirty="0"/>
              <a:t>20,293  households that contain at least one household member with a disability or limiting long term illness;</a:t>
            </a:r>
          </a:p>
          <a:p>
            <a:pPr marL="285750" indent="-285750">
              <a:buFont typeface="Arial" panose="020B0604020202020204" pitchFamily="34" charset="0"/>
              <a:buChar char="•"/>
            </a:pPr>
            <a:r>
              <a:rPr lang="en-GB" sz="1200" dirty="0"/>
              <a:t>1.7% of households said that they have a support need;</a:t>
            </a:r>
          </a:p>
          <a:p>
            <a:pPr marL="285750" indent="-285750">
              <a:buFont typeface="Arial" panose="020B0604020202020204" pitchFamily="34" charset="0"/>
              <a:buChar char="•"/>
            </a:pPr>
            <a:r>
              <a:rPr lang="en-GB" sz="1200" dirty="0"/>
              <a:t>10.5% of households said that their home had been adapted to meet the needs of a household member with a disability.</a:t>
            </a:r>
          </a:p>
          <a:p>
            <a:endParaRPr lang="en-GB" sz="1200" dirty="0"/>
          </a:p>
          <a:p>
            <a:r>
              <a:rPr lang="en-GB" sz="1200" dirty="0"/>
              <a:t>In 2018/19 the council approved 250 applications from landlords, tenants, leaseholders and owner-occupiers for Disability Facilities Grant programme carried out works to their homes. </a:t>
            </a:r>
          </a:p>
          <a:p>
            <a:endParaRPr lang="en-GB" sz="1200" dirty="0"/>
          </a:p>
          <a:p>
            <a:r>
              <a:rPr lang="en-GB" sz="1200" b="1" dirty="0"/>
              <a:t>Older people housing </a:t>
            </a:r>
          </a:p>
          <a:p>
            <a:r>
              <a:rPr lang="en-GB" sz="1200" dirty="0"/>
              <a:t>Our analysis shows that compared to the national  and regional average, 65% of our residents aged 50 and over live in social housing.</a:t>
            </a:r>
          </a:p>
        </p:txBody>
      </p:sp>
    </p:spTree>
    <p:extLst>
      <p:ext uri="{BB962C8B-B14F-4D97-AF65-F5344CB8AC3E}">
        <p14:creationId xmlns:p14="http://schemas.microsoft.com/office/powerpoint/2010/main" val="144517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Need (4)</a:t>
            </a:r>
          </a:p>
        </p:txBody>
      </p:sp>
      <p:sp>
        <p:nvSpPr>
          <p:cNvPr id="3" name="TextBox 2">
            <a:extLst>
              <a:ext uri="{FF2B5EF4-FFF2-40B4-BE49-F238E27FC236}">
                <a16:creationId xmlns:a16="http://schemas.microsoft.com/office/drawing/2014/main" id="{691889DE-24B5-44C4-97C3-F0DB792AE892}"/>
              </a:ext>
            </a:extLst>
          </p:cNvPr>
          <p:cNvSpPr txBox="1"/>
          <p:nvPr/>
        </p:nvSpPr>
        <p:spPr>
          <a:xfrm>
            <a:off x="1039091" y="1325564"/>
            <a:ext cx="5056909" cy="4278094"/>
          </a:xfrm>
          <a:prstGeom prst="rect">
            <a:avLst/>
          </a:prstGeom>
          <a:noFill/>
        </p:spPr>
        <p:txBody>
          <a:bodyPr wrap="square" rtlCol="0">
            <a:spAutoFit/>
          </a:bodyPr>
          <a:lstStyle/>
          <a:p>
            <a:r>
              <a:rPr lang="en-GB" sz="1600" dirty="0"/>
              <a:t>Rough sleepers</a:t>
            </a:r>
          </a:p>
          <a:p>
            <a:r>
              <a:rPr lang="en-GB" sz="1600" dirty="0"/>
              <a:t>In 2018/19 there were 375  people seen rough sleeping in the borough. </a:t>
            </a:r>
          </a:p>
          <a:p>
            <a:endParaRPr lang="en-GB" sz="1600" dirty="0"/>
          </a:p>
          <a:p>
            <a:r>
              <a:rPr lang="en-GB" sz="1600" dirty="0"/>
              <a:t>Tower Hamlets has the 7</a:t>
            </a:r>
            <a:r>
              <a:rPr lang="en-GB" sz="1600" baseline="30000" dirty="0"/>
              <a:t>th</a:t>
            </a:r>
            <a:r>
              <a:rPr lang="en-GB" sz="1600" dirty="0"/>
              <a:t> highest number of rough sleepers in the Capital.   People seen rough sleeping are predominately male, 81% and UK nationals (66%).  </a:t>
            </a:r>
          </a:p>
          <a:p>
            <a:endParaRPr lang="en-GB" sz="1600" dirty="0"/>
          </a:p>
          <a:p>
            <a:r>
              <a:rPr lang="en-GB" sz="1600" dirty="0"/>
              <a:t>By ethnicity just under four in ten (39%) were White British,  15.5% were from the White ‘Other’ group, 2 % were Bangladeshi and 8% were Black African.</a:t>
            </a:r>
          </a:p>
          <a:p>
            <a:endParaRPr lang="en-GB" sz="1600" dirty="0"/>
          </a:p>
          <a:p>
            <a:r>
              <a:rPr lang="en-GB" sz="1600" dirty="0"/>
              <a:t>The age profile of people seen rough sleeping in Tower Hamlets  is younger compared to than that for London.  Approximately 40% of people seen rough sleeping in Tower Hamlets are aged 36-45 compared to 32% in London.</a:t>
            </a:r>
          </a:p>
        </p:txBody>
      </p:sp>
      <p:graphicFrame>
        <p:nvGraphicFramePr>
          <p:cNvPr id="16" name="Chart 15" descr="Chart showing support needs of rough sleepers">
            <a:extLst>
              <a:ext uri="{FF2B5EF4-FFF2-40B4-BE49-F238E27FC236}">
                <a16:creationId xmlns:a16="http://schemas.microsoft.com/office/drawing/2014/main" id="{0CCBA434-B2AA-4281-B2D2-E902F8D9C481}"/>
              </a:ext>
            </a:extLst>
          </p:cNvPr>
          <p:cNvGraphicFramePr/>
          <p:nvPr>
            <p:extLst>
              <p:ext uri="{D42A27DB-BD31-4B8C-83A1-F6EECF244321}">
                <p14:modId xmlns:p14="http://schemas.microsoft.com/office/powerpoint/2010/main" val="1785116314"/>
              </p:ext>
            </p:extLst>
          </p:nvPr>
        </p:nvGraphicFramePr>
        <p:xfrm>
          <a:off x="6927271" y="1325564"/>
          <a:ext cx="4779817" cy="4479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2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Tenure</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2"/>
            <a:ext cx="10383982" cy="3785652"/>
          </a:xfrm>
          <a:prstGeom prst="rect">
            <a:avLst/>
          </a:prstGeom>
        </p:spPr>
        <p:txBody>
          <a:bodyPr wrap="square">
            <a:spAutoFit/>
          </a:bodyPr>
          <a:lstStyle/>
          <a:p>
            <a:r>
              <a:rPr lang="en-GB" sz="2000" dirty="0"/>
              <a:t>There has been significant change in the tenure profile of the borough’s housing stock over the last two decades.  Office for National Statistics research outputs based on MHCLG dwelling stock data and the Annual Population Survey estimate that 39% of the housing in the borough was privately rented in 2017. </a:t>
            </a:r>
          </a:p>
          <a:p>
            <a:endParaRPr lang="en-GB" sz="2000" dirty="0"/>
          </a:p>
          <a:p>
            <a:r>
              <a:rPr lang="en-GB" sz="2000" dirty="0"/>
              <a:t>At its peak 86% of the local housing stock was council owned, according to MHCLG estimates this has had fallen to 9% by 2018 with a further 26% managed by registered providers/housing associations.</a:t>
            </a:r>
          </a:p>
          <a:p>
            <a:endParaRPr lang="en-GB" sz="2000" dirty="0"/>
          </a:p>
          <a:p>
            <a:r>
              <a:rPr lang="en-GB" sz="2000" dirty="0"/>
              <a:t>In Tower Hamlets older residents, those aged 50 and over are more likely to be living in social housing, whilst young adults under 34 are more likely to live in private rented accommodation.</a:t>
            </a:r>
          </a:p>
        </p:txBody>
      </p:sp>
    </p:spTree>
    <p:extLst>
      <p:ext uri="{BB962C8B-B14F-4D97-AF65-F5344CB8AC3E}">
        <p14:creationId xmlns:p14="http://schemas.microsoft.com/office/powerpoint/2010/main" val="111825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Housing Stock</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2"/>
            <a:ext cx="10383982" cy="4832092"/>
          </a:xfrm>
          <a:prstGeom prst="rect">
            <a:avLst/>
          </a:prstGeom>
        </p:spPr>
        <p:txBody>
          <a:bodyPr wrap="square">
            <a:spAutoFit/>
          </a:bodyPr>
          <a:lstStyle/>
          <a:p>
            <a:r>
              <a:rPr lang="en-GB" sz="1400" dirty="0"/>
              <a:t>Tower Hamlets has experienced the fastest growth in its housing stock in the country over the last decade with the number of dwellings increasing from 197,010 in 2011 to 120,020 in 2018, an increase of  24%.  </a:t>
            </a:r>
          </a:p>
          <a:p>
            <a:endParaRPr lang="en-GB" sz="1400" dirty="0"/>
          </a:p>
          <a:p>
            <a:r>
              <a:rPr lang="en-GB" sz="1400" dirty="0"/>
              <a:t>Between 2015 and 2018 almost 12,000 additional homes have been built in the borough. </a:t>
            </a:r>
          </a:p>
          <a:p>
            <a:endParaRPr lang="en-GB" sz="1400" dirty="0"/>
          </a:p>
          <a:p>
            <a:r>
              <a:rPr lang="en-GB" sz="1400" dirty="0"/>
              <a:t>After Waltham Forest (42%) and Barking and Dagenham  (36%) Tower Hamlets (30%) has delivered the 3</a:t>
            </a:r>
            <a:r>
              <a:rPr lang="en-GB" sz="1400" baseline="30000" dirty="0"/>
              <a:t>rd</a:t>
            </a:r>
            <a:r>
              <a:rPr lang="en-GB" sz="1400" dirty="0"/>
              <a:t> highest proportion of affordable homes in the Capital. </a:t>
            </a:r>
          </a:p>
          <a:p>
            <a:endParaRPr lang="en-GB" sz="1400" dirty="0"/>
          </a:p>
          <a:p>
            <a:r>
              <a:rPr lang="en-GB" sz="1400" dirty="0"/>
              <a:t>Around 63% of second homes in London are in 5 London boroughs: </a:t>
            </a:r>
          </a:p>
          <a:p>
            <a:r>
              <a:rPr lang="en-GB" sz="1400" dirty="0"/>
              <a:t>Kensington and Chelsea – 8,850 homes</a:t>
            </a:r>
          </a:p>
          <a:p>
            <a:r>
              <a:rPr lang="en-GB" sz="1400" dirty="0"/>
              <a:t>Camden – 7,120 homes</a:t>
            </a:r>
          </a:p>
          <a:p>
            <a:r>
              <a:rPr lang="en-GB" sz="1400" dirty="0"/>
              <a:t>Tower Hamlets – 6,160 homes</a:t>
            </a:r>
          </a:p>
          <a:p>
            <a:r>
              <a:rPr lang="en-GB" sz="1400" dirty="0"/>
              <a:t>Barnet – 3,660 homes </a:t>
            </a:r>
          </a:p>
          <a:p>
            <a:r>
              <a:rPr lang="en-GB" sz="1400" dirty="0"/>
              <a:t>Westminster – 3,190 homes</a:t>
            </a:r>
          </a:p>
          <a:p>
            <a:endParaRPr lang="en-GB" sz="1400" dirty="0"/>
          </a:p>
          <a:p>
            <a:r>
              <a:rPr lang="en-GB" sz="1400" dirty="0"/>
              <a:t>In 2018, 82 (23%) of London’s existing 360 tall buildings (20+ storeys) were in Tower Hamlets. </a:t>
            </a:r>
          </a:p>
          <a:p>
            <a:r>
              <a:rPr lang="en-GB" sz="1400" dirty="0"/>
              <a:t>71 of these buildings were primarily residential, comprising more than 20,400 homes.  </a:t>
            </a:r>
          </a:p>
          <a:p>
            <a:r>
              <a:rPr lang="en-GB" sz="1400" dirty="0"/>
              <a:t>6 out of 25 tall buildings completed in 2018 in London were in Tower Hamlets.  There were a further 84 tall buildings in the pipeline (proposed/under construction).  </a:t>
            </a:r>
          </a:p>
          <a:p>
            <a:endParaRPr lang="en-GB" sz="1400" dirty="0"/>
          </a:p>
          <a:p>
            <a:r>
              <a:rPr lang="en-GB" sz="1400" dirty="0"/>
              <a:t>Short Term lets are increasingly common for both tourism and work, including both whole properties and individual rooms within properties.</a:t>
            </a:r>
          </a:p>
        </p:txBody>
      </p:sp>
    </p:spTree>
    <p:extLst>
      <p:ext uri="{BB962C8B-B14F-4D97-AF65-F5344CB8AC3E}">
        <p14:creationId xmlns:p14="http://schemas.microsoft.com/office/powerpoint/2010/main" val="2777546087"/>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3" ma:contentTypeDescription="Create a new document." ma:contentTypeScope="" ma:versionID="55413226cba683ef6b5ed64a23670ee2">
  <xsd:schema xmlns:xsd="http://www.w3.org/2001/XMLSchema" xmlns:xs="http://www.w3.org/2001/XMLSchema" xmlns:p="http://schemas.microsoft.com/office/2006/metadata/properties" xmlns:ns3="46c37b34-2409-4c5e-90c0-b948f1353365" xmlns:ns4="2a4cc58a-d66d-45cf-b590-f56250971858" targetNamespace="http://schemas.microsoft.com/office/2006/metadata/properties" ma:root="true" ma:fieldsID="80054715bc255f450e23c14427ee8ce3" ns3:_="" ns4:_="">
    <xsd:import namespace="46c37b34-2409-4c5e-90c0-b948f1353365"/>
    <xsd:import namespace="2a4cc58a-d66d-45cf-b590-f562509718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95CC8-FCC5-45E6-B66C-2BDBA5BFD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37b34-2409-4c5e-90c0-b948f1353365"/>
    <ds:schemaRef ds:uri="2a4cc58a-d66d-45cf-b590-f5625097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78ADC5A-807F-42B2-92C7-50F51D6D3270}">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2a4cc58a-d66d-45cf-b590-f56250971858"/>
    <ds:schemaRef ds:uri="46c37b34-2409-4c5e-90c0-b948f135336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Default Theme</Template>
  <TotalTime>2210</TotalTime>
  <Words>1384</Words>
  <Application>Microsoft Office PowerPoint</Application>
  <PresentationFormat>Widescreen</PresentationFormat>
  <Paragraphs>108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Raleway</vt:lpstr>
      <vt:lpstr>LBTH PPT theme</vt:lpstr>
      <vt:lpstr>Borough Profile 2020</vt:lpstr>
      <vt:lpstr>Summary</vt:lpstr>
      <vt:lpstr>Housing Deprivation</vt:lpstr>
      <vt:lpstr>Housing Need (1)</vt:lpstr>
      <vt:lpstr>Housing Need (2)</vt:lpstr>
      <vt:lpstr>Housing Need (3)</vt:lpstr>
      <vt:lpstr>Housing Need (4)</vt:lpstr>
      <vt:lpstr>Housing Tenure</vt:lpstr>
      <vt:lpstr>Housing Stock</vt:lpstr>
      <vt:lpstr>Housing Delivery</vt:lpstr>
      <vt:lpstr>Housing Affordability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Rob Flynn</cp:lastModifiedBy>
  <cp:revision>143</cp:revision>
  <dcterms:created xsi:type="dcterms:W3CDTF">2020-02-07T11:14:16Z</dcterms:created>
  <dcterms:modified xsi:type="dcterms:W3CDTF">2020-10-15T10:04:33Z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