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1.xml" ContentType="application/vnd.openxmlformats-officedocument.presentationml.notesSlide+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17"/>
  </p:notesMasterIdLst>
  <p:sldIdLst>
    <p:sldId id="307" r:id="rId5"/>
    <p:sldId id="308" r:id="rId6"/>
    <p:sldId id="311" r:id="rId7"/>
    <p:sldId id="337" r:id="rId8"/>
    <p:sldId id="338" r:id="rId9"/>
    <p:sldId id="339" r:id="rId10"/>
    <p:sldId id="340" r:id="rId11"/>
    <p:sldId id="341" r:id="rId12"/>
    <p:sldId id="342" r:id="rId13"/>
    <p:sldId id="343" r:id="rId14"/>
    <p:sldId id="325" r:id="rId15"/>
    <p:sldId id="34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anita Haynes" initials="JH" lastIdx="1" clrIdx="0">
    <p:extLst>
      <p:ext uri="{19B8F6BF-5375-455C-9EA6-DF929625EA0E}">
        <p15:presenceInfo xmlns:p15="http://schemas.microsoft.com/office/powerpoint/2012/main" userId="S::Juanita.Haynes@towerhamlets.gov.uk::6e249f8b-1385-472f-9b7e-558abdfb57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F7180"/>
    <a:srgbClr val="00445E"/>
    <a:srgbClr val="BBD034"/>
    <a:srgbClr val="003366"/>
    <a:srgbClr val="00B2BB"/>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88" autoAdjust="0"/>
  </p:normalViewPr>
  <p:slideViewPr>
    <p:cSldViewPr snapToGrid="0">
      <p:cViewPr varScale="1">
        <p:scale>
          <a:sx n="54" d="100"/>
          <a:sy n="54" d="100"/>
        </p:scale>
        <p:origin x="328" y="56"/>
      </p:cViewPr>
      <p:guideLst>
        <p:guide orient="horz" pos="2160"/>
        <p:guide pos="3840"/>
      </p:guideLst>
    </p:cSldViewPr>
  </p:slideViewPr>
  <p:outlineViewPr>
    <p:cViewPr>
      <p:scale>
        <a:sx n="33" d="100"/>
        <a:sy n="33" d="100"/>
      </p:scale>
      <p:origin x="0" y="-6952"/>
    </p:cViewPr>
    <p:sldLst>
      <p:sld r:id="rId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B2BB"/>
                </a:solidFill>
              </a:defRPr>
            </a:pPr>
            <a:r>
              <a:rPr lang="en-US" dirty="0">
                <a:solidFill>
                  <a:srgbClr val="00445E"/>
                </a:solidFill>
              </a:rPr>
              <a:t>Rate of children in need per 10,000 children as at</a:t>
            </a:r>
          </a:p>
          <a:p>
            <a:pPr>
              <a:defRPr>
                <a:solidFill>
                  <a:srgbClr val="00B2BB"/>
                </a:solidFill>
              </a:defRPr>
            </a:pPr>
            <a:r>
              <a:rPr lang="en-US" dirty="0">
                <a:solidFill>
                  <a:srgbClr val="00445E"/>
                </a:solidFill>
              </a:rPr>
              <a:t> 31 March</a:t>
            </a:r>
            <a:r>
              <a:rPr lang="en-US" baseline="0" dirty="0">
                <a:solidFill>
                  <a:srgbClr val="00445E"/>
                </a:solidFill>
              </a:rPr>
              <a:t> each year, 2014-2019</a:t>
            </a:r>
            <a:endParaRPr lang="en-US" dirty="0">
              <a:solidFill>
                <a:srgbClr val="00445E"/>
              </a:solidFill>
            </a:endParaRPr>
          </a:p>
        </c:rich>
      </c:tx>
      <c:overlay val="0"/>
    </c:title>
    <c:autoTitleDeleted val="0"/>
    <c:plotArea>
      <c:layout>
        <c:manualLayout>
          <c:layoutTarget val="inner"/>
          <c:xMode val="edge"/>
          <c:yMode val="edge"/>
          <c:x val="8.7968027523346273E-2"/>
          <c:y val="0.26958421399186433"/>
          <c:w val="0.87836648548785956"/>
          <c:h val="0.56151783946714695"/>
        </c:manualLayout>
      </c:layout>
      <c:lineChart>
        <c:grouping val="standard"/>
        <c:varyColors val="0"/>
        <c:ser>
          <c:idx val="0"/>
          <c:order val="0"/>
          <c:tx>
            <c:strRef>
              <c:f>'Children in need'!$A$2</c:f>
              <c:strCache>
                <c:ptCount val="1"/>
                <c:pt idx="0">
                  <c:v>England</c:v>
                </c:pt>
              </c:strCache>
            </c:strRef>
          </c:tx>
          <c:spPr>
            <a:ln>
              <a:solidFill>
                <a:schemeClr val="bg1">
                  <a:lumMod val="65000"/>
                </a:schemeClr>
              </a:solidFill>
            </a:ln>
          </c:spPr>
          <c:marker>
            <c:symbol val="none"/>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'Children in need'!$B$1:$G$1</c:f>
              <c:numCache>
                <c:formatCode>General</c:formatCode>
                <c:ptCount val="6"/>
                <c:pt idx="0">
                  <c:v>2014</c:v>
                </c:pt>
                <c:pt idx="1">
                  <c:v>2015</c:v>
                </c:pt>
                <c:pt idx="2">
                  <c:v>2016</c:v>
                </c:pt>
                <c:pt idx="3">
                  <c:v>2017</c:v>
                </c:pt>
                <c:pt idx="4">
                  <c:v>2018</c:v>
                </c:pt>
                <c:pt idx="5">
                  <c:v>2019</c:v>
                </c:pt>
              </c:numCache>
            </c:numRef>
          </c:cat>
          <c:val>
            <c:numRef>
              <c:f>'Children in need'!$B$2:$G$2</c:f>
              <c:numCache>
                <c:formatCode>0.0</c:formatCode>
                <c:ptCount val="6"/>
                <c:pt idx="0">
                  <c:v>346.40000000000003</c:v>
                </c:pt>
                <c:pt idx="1">
                  <c:v>337.3</c:v>
                </c:pt>
                <c:pt idx="2">
                  <c:v>337.70000000000005</c:v>
                </c:pt>
                <c:pt idx="3" formatCode="#,##0.0">
                  <c:v>330.40000000000003</c:v>
                </c:pt>
                <c:pt idx="4" formatCode="#,##0.0">
                  <c:v>341</c:v>
                </c:pt>
                <c:pt idx="5" formatCode="#,##0.0">
                  <c:v>334.2</c:v>
                </c:pt>
              </c:numCache>
            </c:numRef>
          </c:val>
          <c:smooth val="0"/>
          <c:extLst>
            <c:ext xmlns:c16="http://schemas.microsoft.com/office/drawing/2014/chart" uri="{C3380CC4-5D6E-409C-BE32-E72D297353CC}">
              <c16:uniqueId val="{00000000-7610-449A-B85C-CD90027F4456}"/>
            </c:ext>
          </c:extLst>
        </c:ser>
        <c:ser>
          <c:idx val="1"/>
          <c:order val="1"/>
          <c:tx>
            <c:strRef>
              <c:f>'Children in need'!$A$3</c:f>
              <c:strCache>
                <c:ptCount val="1"/>
                <c:pt idx="0">
                  <c:v>London</c:v>
                </c:pt>
              </c:strCache>
            </c:strRef>
          </c:tx>
          <c:spPr>
            <a:ln>
              <a:solidFill>
                <a:schemeClr val="tx1">
                  <a:lumMod val="75000"/>
                  <a:lumOff val="25000"/>
                </a:schemeClr>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'Children in need'!$B$1:$G$1</c:f>
              <c:numCache>
                <c:formatCode>General</c:formatCode>
                <c:ptCount val="6"/>
                <c:pt idx="0">
                  <c:v>2014</c:v>
                </c:pt>
                <c:pt idx="1">
                  <c:v>2015</c:v>
                </c:pt>
                <c:pt idx="2">
                  <c:v>2016</c:v>
                </c:pt>
                <c:pt idx="3">
                  <c:v>2017</c:v>
                </c:pt>
                <c:pt idx="4">
                  <c:v>2018</c:v>
                </c:pt>
                <c:pt idx="5">
                  <c:v>2019</c:v>
                </c:pt>
              </c:numCache>
            </c:numRef>
          </c:cat>
          <c:val>
            <c:numRef>
              <c:f>'Children in need'!$B$3:$G$3</c:f>
              <c:numCache>
                <c:formatCode>0.0</c:formatCode>
                <c:ptCount val="6"/>
                <c:pt idx="0">
                  <c:v>367.8</c:v>
                </c:pt>
                <c:pt idx="1">
                  <c:v>370.6</c:v>
                </c:pt>
                <c:pt idx="2">
                  <c:v>355.3</c:v>
                </c:pt>
                <c:pt idx="3" formatCode="General">
                  <c:v>343.1</c:v>
                </c:pt>
                <c:pt idx="4" formatCode="#,##0.0">
                  <c:v>363.8</c:v>
                </c:pt>
                <c:pt idx="5" formatCode="#,##0.0">
                  <c:v>350.7</c:v>
                </c:pt>
              </c:numCache>
            </c:numRef>
          </c:val>
          <c:smooth val="0"/>
          <c:extLst>
            <c:ext xmlns:c16="http://schemas.microsoft.com/office/drawing/2014/chart" uri="{C3380CC4-5D6E-409C-BE32-E72D297353CC}">
              <c16:uniqueId val="{00000001-7610-449A-B85C-CD90027F4456}"/>
            </c:ext>
          </c:extLst>
        </c:ser>
        <c:ser>
          <c:idx val="2"/>
          <c:order val="2"/>
          <c:tx>
            <c:strRef>
              <c:f>'Children in need'!$A$4</c:f>
              <c:strCache>
                <c:ptCount val="1"/>
                <c:pt idx="0">
                  <c:v>Tower Hamlets</c:v>
                </c:pt>
              </c:strCache>
            </c:strRef>
          </c:tx>
          <c:spPr>
            <a:ln>
              <a:solidFill>
                <a:srgbClr val="BBD034"/>
              </a:solidFill>
            </a:ln>
          </c:spPr>
          <c:marker>
            <c:symbol val="none"/>
          </c:marker>
          <c:dPt>
            <c:idx val="5"/>
            <c:bubble3D val="0"/>
            <c:extLst>
              <c:ext xmlns:c16="http://schemas.microsoft.com/office/drawing/2014/chart" uri="{C3380CC4-5D6E-409C-BE32-E72D297353CC}">
                <c16:uniqueId val="{00000003-7610-449A-B85C-CD90027F4456}"/>
              </c:ext>
            </c:extLst>
          </c:dPt>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'Children in need'!$B$1:$G$1</c:f>
              <c:numCache>
                <c:formatCode>General</c:formatCode>
                <c:ptCount val="6"/>
                <c:pt idx="0">
                  <c:v>2014</c:v>
                </c:pt>
                <c:pt idx="1">
                  <c:v>2015</c:v>
                </c:pt>
                <c:pt idx="2">
                  <c:v>2016</c:v>
                </c:pt>
                <c:pt idx="3">
                  <c:v>2017</c:v>
                </c:pt>
                <c:pt idx="4">
                  <c:v>2018</c:v>
                </c:pt>
                <c:pt idx="5">
                  <c:v>2019</c:v>
                </c:pt>
              </c:numCache>
            </c:numRef>
          </c:cat>
          <c:val>
            <c:numRef>
              <c:f>'Children in need'!$B$4:$G$4</c:f>
              <c:numCache>
                <c:formatCode>0.0</c:formatCode>
                <c:ptCount val="6"/>
                <c:pt idx="0">
                  <c:v>430.90000000000003</c:v>
                </c:pt>
                <c:pt idx="1">
                  <c:v>398.20000000000005</c:v>
                </c:pt>
                <c:pt idx="2">
                  <c:v>445.70000000000005</c:v>
                </c:pt>
                <c:pt idx="3" formatCode="General">
                  <c:v>377.3</c:v>
                </c:pt>
                <c:pt idx="4" formatCode="#,##0.0">
                  <c:v>461.7</c:v>
                </c:pt>
                <c:pt idx="5" formatCode="#,##0.0">
                  <c:v>493.6</c:v>
                </c:pt>
              </c:numCache>
            </c:numRef>
          </c:val>
          <c:smooth val="0"/>
          <c:extLst>
            <c:ext xmlns:c16="http://schemas.microsoft.com/office/drawing/2014/chart" uri="{C3380CC4-5D6E-409C-BE32-E72D297353CC}">
              <c16:uniqueId val="{00000002-7610-449A-B85C-CD90027F4456}"/>
            </c:ext>
          </c:extLst>
        </c:ser>
        <c:dLbls>
          <c:showLegendKey val="0"/>
          <c:showVal val="0"/>
          <c:showCatName val="0"/>
          <c:showSerName val="0"/>
          <c:showPercent val="0"/>
          <c:showBubbleSize val="0"/>
        </c:dLbls>
        <c:smooth val="0"/>
        <c:axId val="22013440"/>
        <c:axId val="22014976"/>
      </c:lineChart>
      <c:catAx>
        <c:axId val="22013440"/>
        <c:scaling>
          <c:orientation val="minMax"/>
        </c:scaling>
        <c:delete val="0"/>
        <c:axPos val="b"/>
        <c:numFmt formatCode="General" sourceLinked="1"/>
        <c:majorTickMark val="none"/>
        <c:minorTickMark val="none"/>
        <c:tickLblPos val="nextTo"/>
        <c:crossAx val="22014976"/>
        <c:crosses val="autoZero"/>
        <c:auto val="1"/>
        <c:lblAlgn val="ctr"/>
        <c:lblOffset val="100"/>
        <c:noMultiLvlLbl val="0"/>
      </c:catAx>
      <c:valAx>
        <c:axId val="22014976"/>
        <c:scaling>
          <c:orientation val="minMax"/>
          <c:min val="300"/>
        </c:scaling>
        <c:delete val="0"/>
        <c:axPos val="l"/>
        <c:numFmt formatCode="0.0" sourceLinked="1"/>
        <c:majorTickMark val="none"/>
        <c:minorTickMark val="none"/>
        <c:tickLblPos val="nextTo"/>
        <c:spPr>
          <a:ln w="9525">
            <a:noFill/>
          </a:ln>
        </c:spPr>
        <c:crossAx val="22013440"/>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baseline="0">
                <a:solidFill>
                  <a:schemeClr val="accent5"/>
                </a:solidFill>
              </a:defRPr>
            </a:pPr>
            <a:r>
              <a:rPr lang="en-GB" sz="1600" baseline="0" dirty="0">
                <a:solidFill>
                  <a:srgbClr val="00445E"/>
                </a:solidFill>
                <a:latin typeface="Arial" panose="020B0604020202020204" pitchFamily="34" charset="0"/>
              </a:rPr>
              <a:t>Rate of children subject to a child protection plan</a:t>
            </a:r>
          </a:p>
          <a:p>
            <a:pPr algn="l">
              <a:defRPr baseline="0">
                <a:solidFill>
                  <a:schemeClr val="accent5"/>
                </a:solidFill>
              </a:defRPr>
            </a:pPr>
            <a:r>
              <a:rPr lang="en-GB" sz="1600" baseline="0" dirty="0">
                <a:solidFill>
                  <a:srgbClr val="00445E"/>
                </a:solidFill>
                <a:latin typeface="Arial" panose="020B0604020202020204" pitchFamily="34" charset="0"/>
              </a:rPr>
              <a:t> per 10,000 children as at 31 March each year</a:t>
            </a:r>
          </a:p>
        </c:rich>
      </c:tx>
      <c:layout>
        <c:manualLayout>
          <c:xMode val="edge"/>
          <c:yMode val="edge"/>
          <c:x val="4.2739343005525482E-2"/>
          <c:y val="1.2154061426125067E-2"/>
        </c:manualLayout>
      </c:layout>
      <c:overlay val="0"/>
    </c:title>
    <c:autoTitleDeleted val="0"/>
    <c:plotArea>
      <c:layout>
        <c:manualLayout>
          <c:layoutTarget val="inner"/>
          <c:xMode val="edge"/>
          <c:yMode val="edge"/>
          <c:x val="6.118418893885956E-2"/>
          <c:y val="0.17382264039627782"/>
          <c:w val="0.93340380774916487"/>
          <c:h val="0.6706848185450659"/>
        </c:manualLayout>
      </c:layout>
      <c:lineChart>
        <c:grouping val="standard"/>
        <c:varyColors val="0"/>
        <c:ser>
          <c:idx val="0"/>
          <c:order val="0"/>
          <c:tx>
            <c:strRef>
              <c:f>'Children protection plan'!$A$2</c:f>
              <c:strCache>
                <c:ptCount val="1"/>
                <c:pt idx="0">
                  <c:v>England</c:v>
                </c:pt>
              </c:strCache>
            </c:strRef>
          </c:tx>
          <c:spPr>
            <a:ln>
              <a:solidFill>
                <a:schemeClr val="bg1">
                  <a:lumMod val="75000"/>
                </a:schemeClr>
              </a:solidFill>
            </a:ln>
          </c:spPr>
          <c:marker>
            <c:symbol val="none"/>
          </c:marker>
          <c:cat>
            <c:numRef>
              <c:f>'Children protection plan'!$B$1:$H$1</c:f>
              <c:numCache>
                <c:formatCode>General</c:formatCode>
                <c:ptCount val="7"/>
                <c:pt idx="0">
                  <c:v>2013</c:v>
                </c:pt>
                <c:pt idx="1">
                  <c:v>2014</c:v>
                </c:pt>
                <c:pt idx="2">
                  <c:v>2015</c:v>
                </c:pt>
                <c:pt idx="3">
                  <c:v>2016</c:v>
                </c:pt>
                <c:pt idx="4">
                  <c:v>2017</c:v>
                </c:pt>
                <c:pt idx="5">
                  <c:v>2018</c:v>
                </c:pt>
                <c:pt idx="6">
                  <c:v>2019</c:v>
                </c:pt>
              </c:numCache>
            </c:numRef>
          </c:cat>
          <c:val>
            <c:numRef>
              <c:f>'Children protection plan'!$B$2:$H$2</c:f>
              <c:numCache>
                <c:formatCode>General</c:formatCode>
                <c:ptCount val="7"/>
                <c:pt idx="0">
                  <c:v>37.9</c:v>
                </c:pt>
                <c:pt idx="1">
                  <c:v>42.1</c:v>
                </c:pt>
                <c:pt idx="2">
                  <c:v>42.9</c:v>
                </c:pt>
                <c:pt idx="3">
                  <c:v>43.1</c:v>
                </c:pt>
                <c:pt idx="4">
                  <c:v>43.3</c:v>
                </c:pt>
                <c:pt idx="5" formatCode="#,##0.0">
                  <c:v>45.3</c:v>
                </c:pt>
                <c:pt idx="6">
                  <c:v>43.7</c:v>
                </c:pt>
              </c:numCache>
            </c:numRef>
          </c:val>
          <c:smooth val="0"/>
          <c:extLst>
            <c:ext xmlns:c16="http://schemas.microsoft.com/office/drawing/2014/chart" uri="{C3380CC4-5D6E-409C-BE32-E72D297353CC}">
              <c16:uniqueId val="{00000000-565C-42B2-8303-C8E394A9717E}"/>
            </c:ext>
          </c:extLst>
        </c:ser>
        <c:ser>
          <c:idx val="1"/>
          <c:order val="1"/>
          <c:tx>
            <c:strRef>
              <c:f>'Children protection plan'!$A$3</c:f>
              <c:strCache>
                <c:ptCount val="1"/>
                <c:pt idx="0">
                  <c:v>London</c:v>
                </c:pt>
              </c:strCache>
            </c:strRef>
          </c:tx>
          <c:spPr>
            <a:ln>
              <a:solidFill>
                <a:schemeClr val="tx1">
                  <a:lumMod val="65000"/>
                  <a:lumOff val="35000"/>
                </a:schemeClr>
              </a:solidFill>
            </a:ln>
          </c:spPr>
          <c:marker>
            <c:symbol val="none"/>
          </c:marker>
          <c:cat>
            <c:numRef>
              <c:f>'Children protection plan'!$B$1:$H$1</c:f>
              <c:numCache>
                <c:formatCode>General</c:formatCode>
                <c:ptCount val="7"/>
                <c:pt idx="0">
                  <c:v>2013</c:v>
                </c:pt>
                <c:pt idx="1">
                  <c:v>2014</c:v>
                </c:pt>
                <c:pt idx="2">
                  <c:v>2015</c:v>
                </c:pt>
                <c:pt idx="3">
                  <c:v>2016</c:v>
                </c:pt>
                <c:pt idx="4">
                  <c:v>2017</c:v>
                </c:pt>
                <c:pt idx="5">
                  <c:v>2018</c:v>
                </c:pt>
                <c:pt idx="6">
                  <c:v>2019</c:v>
                </c:pt>
              </c:numCache>
            </c:numRef>
          </c:cat>
          <c:val>
            <c:numRef>
              <c:f>'Children protection plan'!$B$3:$H$3</c:f>
              <c:numCache>
                <c:formatCode>General</c:formatCode>
                <c:ptCount val="7"/>
                <c:pt idx="0">
                  <c:v>34.799999999999997</c:v>
                </c:pt>
                <c:pt idx="1">
                  <c:v>37.4</c:v>
                </c:pt>
                <c:pt idx="2">
                  <c:v>40.6</c:v>
                </c:pt>
                <c:pt idx="3">
                  <c:v>37.9</c:v>
                </c:pt>
                <c:pt idx="4">
                  <c:v>39.1</c:v>
                </c:pt>
                <c:pt idx="5" formatCode="#,##0.0">
                  <c:v>39.6</c:v>
                </c:pt>
                <c:pt idx="6">
                  <c:v>36.700000000000003</c:v>
                </c:pt>
              </c:numCache>
            </c:numRef>
          </c:val>
          <c:smooth val="0"/>
          <c:extLst>
            <c:ext xmlns:c16="http://schemas.microsoft.com/office/drawing/2014/chart" uri="{C3380CC4-5D6E-409C-BE32-E72D297353CC}">
              <c16:uniqueId val="{00000001-565C-42B2-8303-C8E394A9717E}"/>
            </c:ext>
          </c:extLst>
        </c:ser>
        <c:ser>
          <c:idx val="2"/>
          <c:order val="2"/>
          <c:tx>
            <c:strRef>
              <c:f>'Children protection plan'!$A$4</c:f>
              <c:strCache>
                <c:ptCount val="1"/>
                <c:pt idx="0">
                  <c:v>Tower Hamlets</c:v>
                </c:pt>
              </c:strCache>
            </c:strRef>
          </c:tx>
          <c:spPr>
            <a:ln>
              <a:solidFill>
                <a:srgbClr val="BBD034"/>
              </a:solidFill>
            </a:ln>
          </c:spPr>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'Children protection plan'!$B$1:$H$1</c:f>
              <c:numCache>
                <c:formatCode>General</c:formatCode>
                <c:ptCount val="7"/>
                <c:pt idx="0">
                  <c:v>2013</c:v>
                </c:pt>
                <c:pt idx="1">
                  <c:v>2014</c:v>
                </c:pt>
                <c:pt idx="2">
                  <c:v>2015</c:v>
                </c:pt>
                <c:pt idx="3">
                  <c:v>2016</c:v>
                </c:pt>
                <c:pt idx="4">
                  <c:v>2017</c:v>
                </c:pt>
                <c:pt idx="5">
                  <c:v>2018</c:v>
                </c:pt>
                <c:pt idx="6">
                  <c:v>2019</c:v>
                </c:pt>
              </c:numCache>
            </c:numRef>
          </c:cat>
          <c:val>
            <c:numRef>
              <c:f>'Children protection plan'!$B$4:$H$4</c:f>
              <c:numCache>
                <c:formatCode>General</c:formatCode>
                <c:ptCount val="7"/>
                <c:pt idx="0">
                  <c:v>58.2</c:v>
                </c:pt>
                <c:pt idx="1">
                  <c:v>55.6</c:v>
                </c:pt>
                <c:pt idx="2">
                  <c:v>50.9</c:v>
                </c:pt>
                <c:pt idx="3">
                  <c:v>45.9</c:v>
                </c:pt>
                <c:pt idx="4">
                  <c:v>56.7</c:v>
                </c:pt>
                <c:pt idx="5" formatCode="#,##0.0">
                  <c:v>42.4</c:v>
                </c:pt>
                <c:pt idx="6">
                  <c:v>39.700000000000003</c:v>
                </c:pt>
              </c:numCache>
            </c:numRef>
          </c:val>
          <c:smooth val="0"/>
          <c:extLst>
            <c:ext xmlns:c16="http://schemas.microsoft.com/office/drawing/2014/chart" uri="{C3380CC4-5D6E-409C-BE32-E72D297353CC}">
              <c16:uniqueId val="{00000002-565C-42B2-8303-C8E394A9717E}"/>
            </c:ext>
          </c:extLst>
        </c:ser>
        <c:dLbls>
          <c:showLegendKey val="0"/>
          <c:showVal val="0"/>
          <c:showCatName val="0"/>
          <c:showSerName val="0"/>
          <c:showPercent val="0"/>
          <c:showBubbleSize val="0"/>
        </c:dLbls>
        <c:smooth val="0"/>
        <c:axId val="22740992"/>
        <c:axId val="22742528"/>
      </c:lineChart>
      <c:catAx>
        <c:axId val="22740992"/>
        <c:scaling>
          <c:orientation val="minMax"/>
        </c:scaling>
        <c:delete val="0"/>
        <c:axPos val="b"/>
        <c:numFmt formatCode="General" sourceLinked="1"/>
        <c:majorTickMark val="none"/>
        <c:minorTickMark val="none"/>
        <c:tickLblPos val="nextTo"/>
        <c:txPr>
          <a:bodyPr/>
          <a:lstStyle/>
          <a:p>
            <a:pPr>
              <a:defRPr>
                <a:solidFill>
                  <a:srgbClr val="00445E"/>
                </a:solidFill>
              </a:defRPr>
            </a:pPr>
            <a:endParaRPr lang="en-US"/>
          </a:p>
        </c:txPr>
        <c:crossAx val="22742528"/>
        <c:crosses val="autoZero"/>
        <c:auto val="1"/>
        <c:lblAlgn val="ctr"/>
        <c:lblOffset val="100"/>
        <c:noMultiLvlLbl val="0"/>
      </c:catAx>
      <c:valAx>
        <c:axId val="22742528"/>
        <c:scaling>
          <c:orientation val="minMax"/>
        </c:scaling>
        <c:delete val="0"/>
        <c:axPos val="l"/>
        <c:numFmt formatCode="General" sourceLinked="1"/>
        <c:majorTickMark val="none"/>
        <c:minorTickMark val="none"/>
        <c:tickLblPos val="nextTo"/>
        <c:spPr>
          <a:ln w="9525">
            <a:noFill/>
          </a:ln>
        </c:spPr>
        <c:txPr>
          <a:bodyPr/>
          <a:lstStyle/>
          <a:p>
            <a:pPr>
              <a:defRPr>
                <a:solidFill>
                  <a:srgbClr val="00445E"/>
                </a:solidFill>
              </a:defRPr>
            </a:pPr>
            <a:endParaRPr lang="en-US"/>
          </a:p>
        </c:txPr>
        <c:crossAx val="22740992"/>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5"/>
                </a:solidFill>
              </a:defRPr>
            </a:pPr>
            <a:r>
              <a:rPr lang="en-GB" sz="1600" dirty="0">
                <a:solidFill>
                  <a:srgbClr val="00445E"/>
                </a:solidFill>
                <a:latin typeface="Arial" panose="020B0604020202020204" pitchFamily="34" charset="0"/>
                <a:cs typeface="Arial" panose="020B0604020202020204" pitchFamily="34" charset="0"/>
              </a:rPr>
              <a:t>Proportion of children</a:t>
            </a:r>
            <a:r>
              <a:rPr lang="en-GB" sz="1600" baseline="0" dirty="0">
                <a:solidFill>
                  <a:srgbClr val="00445E"/>
                </a:solidFill>
                <a:latin typeface="Arial" panose="020B0604020202020204" pitchFamily="34" charset="0"/>
                <a:cs typeface="Arial" panose="020B0604020202020204" pitchFamily="34" charset="0"/>
              </a:rPr>
              <a:t> subject to a child protection plan as at 31 March 2019, by category of abuse</a:t>
            </a:r>
            <a:endParaRPr lang="en-GB" sz="1600" dirty="0">
              <a:solidFill>
                <a:srgbClr val="00445E"/>
              </a:solidFill>
              <a:latin typeface="Arial" panose="020B0604020202020204" pitchFamily="34" charset="0"/>
              <a:cs typeface="Arial" panose="020B0604020202020204" pitchFamily="34" charset="0"/>
            </a:endParaRPr>
          </a:p>
        </c:rich>
      </c:tx>
      <c:layout>
        <c:manualLayout>
          <c:xMode val="edge"/>
          <c:yMode val="edge"/>
          <c:x val="0.12624479148678797"/>
          <c:y val="1.5060928571470926E-2"/>
        </c:manualLayout>
      </c:layout>
      <c:overlay val="0"/>
      <c:spPr>
        <a:ln>
          <a:noFill/>
        </a:ln>
      </c:spPr>
    </c:title>
    <c:autoTitleDeleted val="0"/>
    <c:plotArea>
      <c:layout>
        <c:manualLayout>
          <c:layoutTarget val="inner"/>
          <c:xMode val="edge"/>
          <c:yMode val="edge"/>
          <c:x val="5.1982821762978894E-2"/>
          <c:y val="0.24911724577122923"/>
          <c:w val="0.93072406642882144"/>
          <c:h val="0.59223632850138419"/>
        </c:manualLayout>
      </c:layout>
      <c:barChart>
        <c:barDir val="col"/>
        <c:grouping val="clustered"/>
        <c:varyColors val="0"/>
        <c:ser>
          <c:idx val="0"/>
          <c:order val="0"/>
          <c:tx>
            <c:strRef>
              <c:f>'characteristics of CIN'!$B$8</c:f>
              <c:strCache>
                <c:ptCount val="1"/>
                <c:pt idx="0">
                  <c:v>England</c:v>
                </c:pt>
              </c:strCache>
            </c:strRef>
          </c:tx>
          <c:spPr>
            <a:solidFill>
              <a:schemeClr val="bg1">
                <a:lumMod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'characteristics of CIN'!$C$7:$G$7</c:f>
              <c:strCache>
                <c:ptCount val="5"/>
                <c:pt idx="0">
                  <c:v>Neglect</c:v>
                </c:pt>
                <c:pt idx="1">
                  <c:v>Emotional Abuse</c:v>
                </c:pt>
                <c:pt idx="2">
                  <c:v>Physical Abuse</c:v>
                </c:pt>
                <c:pt idx="3">
                  <c:v>Sexual Abuse</c:v>
                </c:pt>
                <c:pt idx="4">
                  <c:v>Multiple</c:v>
                </c:pt>
              </c:strCache>
            </c:strRef>
          </c:cat>
          <c:val>
            <c:numRef>
              <c:f>'characteristics of CIN'!$C$8:$G$8</c:f>
              <c:numCache>
                <c:formatCode>0%</c:formatCode>
                <c:ptCount val="5"/>
                <c:pt idx="0">
                  <c:v>0.48182166092613854</c:v>
                </c:pt>
                <c:pt idx="1">
                  <c:v>0.38270187523918869</c:v>
                </c:pt>
                <c:pt idx="2">
                  <c:v>6.7164179104477612E-2</c:v>
                </c:pt>
                <c:pt idx="3">
                  <c:v>3.9992345962495214E-2</c:v>
                </c:pt>
                <c:pt idx="4">
                  <c:v>2.8319938767699962E-2</c:v>
                </c:pt>
              </c:numCache>
            </c:numRef>
          </c:val>
          <c:extLst>
            <c:ext xmlns:c16="http://schemas.microsoft.com/office/drawing/2014/chart" uri="{C3380CC4-5D6E-409C-BE32-E72D297353CC}">
              <c16:uniqueId val="{00000000-4DAC-4381-A3F5-59C8AB9957C1}"/>
            </c:ext>
          </c:extLst>
        </c:ser>
        <c:ser>
          <c:idx val="1"/>
          <c:order val="1"/>
          <c:tx>
            <c:strRef>
              <c:f>'characteristics of CIN'!$B$9</c:f>
              <c:strCache>
                <c:ptCount val="1"/>
                <c:pt idx="0">
                  <c:v>London</c:v>
                </c:pt>
              </c:strCache>
            </c:strRef>
          </c:tx>
          <c:spPr>
            <a:solidFill>
              <a:srgbClr val="5F718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'characteristics of CIN'!$C$7:$G$7</c:f>
              <c:strCache>
                <c:ptCount val="5"/>
                <c:pt idx="0">
                  <c:v>Neglect</c:v>
                </c:pt>
                <c:pt idx="1">
                  <c:v>Emotional Abuse</c:v>
                </c:pt>
                <c:pt idx="2">
                  <c:v>Physical Abuse</c:v>
                </c:pt>
                <c:pt idx="3">
                  <c:v>Sexual Abuse</c:v>
                </c:pt>
                <c:pt idx="4">
                  <c:v>Multiple</c:v>
                </c:pt>
              </c:strCache>
            </c:strRef>
          </c:cat>
          <c:val>
            <c:numRef>
              <c:f>'characteristics of CIN'!$C$9:$G$9</c:f>
              <c:numCache>
                <c:formatCode>0%</c:formatCode>
                <c:ptCount val="5"/>
                <c:pt idx="0">
                  <c:v>0.42722371967654987</c:v>
                </c:pt>
                <c:pt idx="1">
                  <c:v>0.44204851752021562</c:v>
                </c:pt>
                <c:pt idx="2">
                  <c:v>7.681940700808626E-2</c:v>
                </c:pt>
                <c:pt idx="3">
                  <c:v>3.0997304582210242E-2</c:v>
                </c:pt>
                <c:pt idx="4">
                  <c:v>2.15633423180593E-2</c:v>
                </c:pt>
              </c:numCache>
            </c:numRef>
          </c:val>
          <c:extLst>
            <c:ext xmlns:c16="http://schemas.microsoft.com/office/drawing/2014/chart" uri="{C3380CC4-5D6E-409C-BE32-E72D297353CC}">
              <c16:uniqueId val="{00000001-4DAC-4381-A3F5-59C8AB9957C1}"/>
            </c:ext>
          </c:extLst>
        </c:ser>
        <c:ser>
          <c:idx val="2"/>
          <c:order val="2"/>
          <c:tx>
            <c:strRef>
              <c:f>'characteristics of CIN'!$B$10</c:f>
              <c:strCache>
                <c:ptCount val="1"/>
                <c:pt idx="0">
                  <c:v>Tower Hamlets</c:v>
                </c:pt>
              </c:strCache>
            </c:strRef>
          </c:tx>
          <c:spPr>
            <a:solidFill>
              <a:srgbClr val="BBD03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'characteristics of CIN'!$C$7:$G$7</c:f>
              <c:strCache>
                <c:ptCount val="5"/>
                <c:pt idx="0">
                  <c:v>Neglect</c:v>
                </c:pt>
                <c:pt idx="1">
                  <c:v>Emotional Abuse</c:v>
                </c:pt>
                <c:pt idx="2">
                  <c:v>Physical Abuse</c:v>
                </c:pt>
                <c:pt idx="3">
                  <c:v>Sexual Abuse</c:v>
                </c:pt>
                <c:pt idx="4">
                  <c:v>Multiple</c:v>
                </c:pt>
              </c:strCache>
            </c:strRef>
          </c:cat>
          <c:val>
            <c:numRef>
              <c:f>'characteristics of CIN'!$C$10:$G$10</c:f>
              <c:numCache>
                <c:formatCode>0%</c:formatCode>
                <c:ptCount val="5"/>
                <c:pt idx="0">
                  <c:v>0.60992907801418439</c:v>
                </c:pt>
                <c:pt idx="1">
                  <c:v>0.28368794326241137</c:v>
                </c:pt>
                <c:pt idx="2">
                  <c:v>6.3829787234042548E-2</c:v>
                </c:pt>
                <c:pt idx="3">
                  <c:v>4.2553191489361701E-2</c:v>
                </c:pt>
                <c:pt idx="4">
                  <c:v>0</c:v>
                </c:pt>
              </c:numCache>
            </c:numRef>
          </c:val>
          <c:extLst>
            <c:ext xmlns:c16="http://schemas.microsoft.com/office/drawing/2014/chart" uri="{C3380CC4-5D6E-409C-BE32-E72D297353CC}">
              <c16:uniqueId val="{00000002-4DAC-4381-A3F5-59C8AB9957C1}"/>
            </c:ext>
          </c:extLst>
        </c:ser>
        <c:dLbls>
          <c:showLegendKey val="0"/>
          <c:showVal val="0"/>
          <c:showCatName val="0"/>
          <c:showSerName val="0"/>
          <c:showPercent val="0"/>
          <c:showBubbleSize val="0"/>
        </c:dLbls>
        <c:gapWidth val="75"/>
        <c:axId val="22825984"/>
        <c:axId val="22848256"/>
      </c:barChart>
      <c:catAx>
        <c:axId val="22825984"/>
        <c:scaling>
          <c:orientation val="minMax"/>
        </c:scaling>
        <c:delete val="0"/>
        <c:axPos val="b"/>
        <c:numFmt formatCode="General" sourceLinked="0"/>
        <c:majorTickMark val="none"/>
        <c:minorTickMark val="none"/>
        <c:tickLblPos val="nextTo"/>
        <c:crossAx val="22848256"/>
        <c:crosses val="autoZero"/>
        <c:auto val="1"/>
        <c:lblAlgn val="ctr"/>
        <c:lblOffset val="100"/>
        <c:noMultiLvlLbl val="0"/>
      </c:catAx>
      <c:valAx>
        <c:axId val="22848256"/>
        <c:scaling>
          <c:orientation val="minMax"/>
        </c:scaling>
        <c:delete val="1"/>
        <c:axPos val="l"/>
        <c:numFmt formatCode="0%" sourceLinked="1"/>
        <c:majorTickMark val="none"/>
        <c:minorTickMark val="none"/>
        <c:tickLblPos val="nextTo"/>
        <c:crossAx val="22825984"/>
        <c:crosses val="autoZero"/>
        <c:crossBetween val="between"/>
      </c:valAx>
      <c:spPr>
        <a:noFill/>
        <a:ln w="25400">
          <a:noFill/>
        </a:ln>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600" dirty="0">
                <a:solidFill>
                  <a:srgbClr val="00445E"/>
                </a:solidFill>
                <a:latin typeface="Arial" panose="020B0604020202020204" pitchFamily="34" charset="0"/>
                <a:cs typeface="Arial" panose="020B0604020202020204" pitchFamily="34" charset="0"/>
              </a:rPr>
              <a:t>Rate of Looked After</a:t>
            </a:r>
            <a:r>
              <a:rPr lang="en-GB" sz="1600" baseline="0" dirty="0">
                <a:solidFill>
                  <a:srgbClr val="00445E"/>
                </a:solidFill>
                <a:latin typeface="Arial" panose="020B0604020202020204" pitchFamily="34" charset="0"/>
                <a:cs typeface="Arial" panose="020B0604020202020204" pitchFamily="34" charset="0"/>
              </a:rPr>
              <a:t> Children per 10,000 Children as at March 31st each year, 2015 to 2019</a:t>
            </a:r>
          </a:p>
          <a:p>
            <a:pPr>
              <a:defRPr/>
            </a:pPr>
            <a:endParaRPr lang="en-GB" dirty="0"/>
          </a:p>
        </c:rich>
      </c:tx>
      <c:layout>
        <c:manualLayout>
          <c:xMode val="edge"/>
          <c:yMode val="edge"/>
          <c:x val="0.13627777777777778"/>
          <c:y val="2.7777777777777776E-2"/>
        </c:manualLayout>
      </c:layout>
      <c:overlay val="0"/>
    </c:title>
    <c:autoTitleDeleted val="0"/>
    <c:plotArea>
      <c:layout>
        <c:manualLayout>
          <c:layoutTarget val="inner"/>
          <c:xMode val="edge"/>
          <c:yMode val="edge"/>
          <c:x val="6.97024230012179E-2"/>
          <c:y val="0.29301463181874338"/>
          <c:w val="0.90782563288519924"/>
          <c:h val="0.52482284611119601"/>
        </c:manualLayout>
      </c:layout>
      <c:lineChart>
        <c:grouping val="standard"/>
        <c:varyColors val="0"/>
        <c:ser>
          <c:idx val="0"/>
          <c:order val="0"/>
          <c:tx>
            <c:strRef>
              <c:f>'LAC Analysis'!$A$2</c:f>
              <c:strCache>
                <c:ptCount val="1"/>
                <c:pt idx="0">
                  <c:v>England</c:v>
                </c:pt>
              </c:strCache>
            </c:strRef>
          </c:tx>
          <c:spPr>
            <a:ln>
              <a:solidFill>
                <a:schemeClr val="bg1">
                  <a:lumMod val="65000"/>
                </a:schemeClr>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'LAC Analysis'!$B$1:$F$1</c:f>
              <c:numCache>
                <c:formatCode>General</c:formatCode>
                <c:ptCount val="5"/>
                <c:pt idx="0">
                  <c:v>2015</c:v>
                </c:pt>
                <c:pt idx="1">
                  <c:v>2016</c:v>
                </c:pt>
                <c:pt idx="2">
                  <c:v>2017</c:v>
                </c:pt>
                <c:pt idx="3">
                  <c:v>2018</c:v>
                </c:pt>
                <c:pt idx="4">
                  <c:v>2019</c:v>
                </c:pt>
              </c:numCache>
            </c:numRef>
          </c:cat>
          <c:val>
            <c:numRef>
              <c:f>'LAC Analysis'!$B$2:$F$2</c:f>
              <c:numCache>
                <c:formatCode>General</c:formatCode>
                <c:ptCount val="5"/>
                <c:pt idx="0">
                  <c:v>60</c:v>
                </c:pt>
                <c:pt idx="1">
                  <c:v>60</c:v>
                </c:pt>
                <c:pt idx="2">
                  <c:v>62</c:v>
                </c:pt>
                <c:pt idx="3">
                  <c:v>64</c:v>
                </c:pt>
                <c:pt idx="4">
                  <c:v>65</c:v>
                </c:pt>
              </c:numCache>
            </c:numRef>
          </c:val>
          <c:smooth val="0"/>
          <c:extLst>
            <c:ext xmlns:c16="http://schemas.microsoft.com/office/drawing/2014/chart" uri="{C3380CC4-5D6E-409C-BE32-E72D297353CC}">
              <c16:uniqueId val="{00000000-5B1D-4570-9379-C8778D90F74C}"/>
            </c:ext>
          </c:extLst>
        </c:ser>
        <c:ser>
          <c:idx val="1"/>
          <c:order val="1"/>
          <c:tx>
            <c:strRef>
              <c:f>'LAC Analysis'!$A$3</c:f>
              <c:strCache>
                <c:ptCount val="1"/>
                <c:pt idx="0">
                  <c:v>London</c:v>
                </c:pt>
              </c:strCache>
            </c:strRef>
          </c:tx>
          <c:spPr>
            <a:ln>
              <a:solidFill>
                <a:srgbClr val="BBD034"/>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'LAC Analysis'!$B$1:$F$1</c:f>
              <c:numCache>
                <c:formatCode>General</c:formatCode>
                <c:ptCount val="5"/>
                <c:pt idx="0">
                  <c:v>2015</c:v>
                </c:pt>
                <c:pt idx="1">
                  <c:v>2016</c:v>
                </c:pt>
                <c:pt idx="2">
                  <c:v>2017</c:v>
                </c:pt>
                <c:pt idx="3">
                  <c:v>2018</c:v>
                </c:pt>
                <c:pt idx="4">
                  <c:v>2019</c:v>
                </c:pt>
              </c:numCache>
            </c:numRef>
          </c:cat>
          <c:val>
            <c:numRef>
              <c:f>'LAC Analysis'!$B$3:$F$3</c:f>
              <c:numCache>
                <c:formatCode>General</c:formatCode>
                <c:ptCount val="5"/>
                <c:pt idx="0">
                  <c:v>52</c:v>
                </c:pt>
                <c:pt idx="1">
                  <c:v>51</c:v>
                </c:pt>
                <c:pt idx="2">
                  <c:v>50</c:v>
                </c:pt>
                <c:pt idx="3">
                  <c:v>49</c:v>
                </c:pt>
                <c:pt idx="4">
                  <c:v>50</c:v>
                </c:pt>
              </c:numCache>
            </c:numRef>
          </c:val>
          <c:smooth val="0"/>
          <c:extLst>
            <c:ext xmlns:c16="http://schemas.microsoft.com/office/drawing/2014/chart" uri="{C3380CC4-5D6E-409C-BE32-E72D297353CC}">
              <c16:uniqueId val="{00000001-5B1D-4570-9379-C8778D90F74C}"/>
            </c:ext>
          </c:extLst>
        </c:ser>
        <c:ser>
          <c:idx val="2"/>
          <c:order val="2"/>
          <c:tx>
            <c:strRef>
              <c:f>'LAC Analysis'!$A$4</c:f>
              <c:strCache>
                <c:ptCount val="1"/>
                <c:pt idx="0">
                  <c:v>Tower Hamlets</c:v>
                </c:pt>
              </c:strCache>
            </c:strRef>
          </c:tx>
          <c:spPr>
            <a:ln>
              <a:solidFill>
                <a:schemeClr val="accent5"/>
              </a:solidFill>
            </a:ln>
          </c:spPr>
          <c:marker>
            <c:symbol val="none"/>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'LAC Analysis'!$B$1:$F$1</c:f>
              <c:numCache>
                <c:formatCode>General</c:formatCode>
                <c:ptCount val="5"/>
                <c:pt idx="0">
                  <c:v>2015</c:v>
                </c:pt>
                <c:pt idx="1">
                  <c:v>2016</c:v>
                </c:pt>
                <c:pt idx="2">
                  <c:v>2017</c:v>
                </c:pt>
                <c:pt idx="3">
                  <c:v>2018</c:v>
                </c:pt>
                <c:pt idx="4">
                  <c:v>2019</c:v>
                </c:pt>
              </c:numCache>
            </c:numRef>
          </c:cat>
          <c:val>
            <c:numRef>
              <c:f>'LAC Analysis'!$B$4:$F$4</c:f>
              <c:numCache>
                <c:formatCode>General</c:formatCode>
                <c:ptCount val="5"/>
                <c:pt idx="0">
                  <c:v>44</c:v>
                </c:pt>
                <c:pt idx="1">
                  <c:v>47</c:v>
                </c:pt>
                <c:pt idx="2">
                  <c:v>50</c:v>
                </c:pt>
                <c:pt idx="3">
                  <c:v>42</c:v>
                </c:pt>
                <c:pt idx="4">
                  <c:v>46</c:v>
                </c:pt>
              </c:numCache>
            </c:numRef>
          </c:val>
          <c:smooth val="0"/>
          <c:extLst>
            <c:ext xmlns:c16="http://schemas.microsoft.com/office/drawing/2014/chart" uri="{C3380CC4-5D6E-409C-BE32-E72D297353CC}">
              <c16:uniqueId val="{00000002-5B1D-4570-9379-C8778D90F74C}"/>
            </c:ext>
          </c:extLst>
        </c:ser>
        <c:dLbls>
          <c:showLegendKey val="0"/>
          <c:showVal val="0"/>
          <c:showCatName val="0"/>
          <c:showSerName val="0"/>
          <c:showPercent val="0"/>
          <c:showBubbleSize val="0"/>
        </c:dLbls>
        <c:smooth val="0"/>
        <c:axId val="22955904"/>
        <c:axId val="22957440"/>
      </c:lineChart>
      <c:catAx>
        <c:axId val="22955904"/>
        <c:scaling>
          <c:orientation val="minMax"/>
        </c:scaling>
        <c:delete val="0"/>
        <c:axPos val="b"/>
        <c:numFmt formatCode="General" sourceLinked="1"/>
        <c:majorTickMark val="none"/>
        <c:minorTickMark val="none"/>
        <c:tickLblPos val="nextTo"/>
        <c:crossAx val="22957440"/>
        <c:crosses val="autoZero"/>
        <c:auto val="1"/>
        <c:lblAlgn val="ctr"/>
        <c:lblOffset val="100"/>
        <c:noMultiLvlLbl val="0"/>
      </c:catAx>
      <c:valAx>
        <c:axId val="22957440"/>
        <c:scaling>
          <c:orientation val="minMax"/>
          <c:min val="30"/>
        </c:scaling>
        <c:delete val="0"/>
        <c:axPos val="l"/>
        <c:numFmt formatCode="General" sourceLinked="1"/>
        <c:majorTickMark val="none"/>
        <c:minorTickMark val="none"/>
        <c:tickLblPos val="nextTo"/>
        <c:spPr>
          <a:ln w="9525">
            <a:noFill/>
          </a:ln>
        </c:spPr>
        <c:crossAx val="22955904"/>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445E"/>
                </a:solidFill>
              </a:defRPr>
            </a:pPr>
            <a:r>
              <a:rPr lang="en-GB" sz="1600" dirty="0">
                <a:solidFill>
                  <a:srgbClr val="00445E"/>
                </a:solidFill>
                <a:latin typeface="Arial" panose="020B0604020202020204" pitchFamily="34" charset="0"/>
                <a:cs typeface="Arial" panose="020B0604020202020204" pitchFamily="34" charset="0"/>
              </a:rPr>
              <a:t>Children Looked After in 2018/19 By Category of Need</a:t>
            </a:r>
          </a:p>
        </c:rich>
      </c:tx>
      <c:overlay val="0"/>
    </c:title>
    <c:autoTitleDeleted val="0"/>
    <c:plotArea>
      <c:layout>
        <c:manualLayout>
          <c:layoutTarget val="inner"/>
          <c:xMode val="edge"/>
          <c:yMode val="edge"/>
          <c:x val="4.5770708016569586E-2"/>
          <c:y val="0.12192565354811036"/>
          <c:w val="0.93060840462170868"/>
          <c:h val="0.65416322875186372"/>
        </c:manualLayout>
      </c:layout>
      <c:barChart>
        <c:barDir val="col"/>
        <c:grouping val="clustered"/>
        <c:varyColors val="0"/>
        <c:ser>
          <c:idx val="0"/>
          <c:order val="0"/>
          <c:tx>
            <c:strRef>
              <c:f>Sheet1!$B$2</c:f>
              <c:strCache>
                <c:ptCount val="1"/>
                <c:pt idx="0">
                  <c:v>England</c:v>
                </c:pt>
              </c:strCache>
            </c:strRef>
          </c:tx>
          <c:spPr>
            <a:solidFill>
              <a:schemeClr val="bg1">
                <a:lumMod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Sheet1!$C$1:$I$1</c:f>
              <c:strCache>
                <c:ptCount val="7"/>
                <c:pt idx="0">
                  <c:v>Abuse or neglect</c:v>
                </c:pt>
                <c:pt idx="1">
                  <c:v>Child Disability</c:v>
                </c:pt>
                <c:pt idx="2">
                  <c:v>Parental Illness</c:v>
                </c:pt>
                <c:pt idx="3">
                  <c:v>Family in acute stress</c:v>
                </c:pt>
                <c:pt idx="4">
                  <c:v>Family Dysfunction</c:v>
                </c:pt>
                <c:pt idx="5">
                  <c:v>Socially Unacceptable Behaviour</c:v>
                </c:pt>
                <c:pt idx="6">
                  <c:v>Absent Parenting</c:v>
                </c:pt>
              </c:strCache>
            </c:strRef>
          </c:cat>
          <c:val>
            <c:numRef>
              <c:f>Sheet1!$C$2:$I$2</c:f>
              <c:numCache>
                <c:formatCode>0%</c:formatCode>
                <c:ptCount val="7"/>
                <c:pt idx="0">
                  <c:v>0.59</c:v>
                </c:pt>
                <c:pt idx="1">
                  <c:v>0.02</c:v>
                </c:pt>
                <c:pt idx="2">
                  <c:v>0.03</c:v>
                </c:pt>
                <c:pt idx="3">
                  <c:v>0.08</c:v>
                </c:pt>
                <c:pt idx="4">
                  <c:v>0.13</c:v>
                </c:pt>
                <c:pt idx="5">
                  <c:v>0.03</c:v>
                </c:pt>
                <c:pt idx="6">
                  <c:v>0.13</c:v>
                </c:pt>
              </c:numCache>
            </c:numRef>
          </c:val>
          <c:extLst>
            <c:ext xmlns:c16="http://schemas.microsoft.com/office/drawing/2014/chart" uri="{C3380CC4-5D6E-409C-BE32-E72D297353CC}">
              <c16:uniqueId val="{00000000-53C9-4BDF-B02B-3BA1D52DEF86}"/>
            </c:ext>
          </c:extLst>
        </c:ser>
        <c:ser>
          <c:idx val="1"/>
          <c:order val="1"/>
          <c:tx>
            <c:strRef>
              <c:f>Sheet1!$B$3</c:f>
              <c:strCache>
                <c:ptCount val="1"/>
                <c:pt idx="0">
                  <c:v>London</c:v>
                </c:pt>
              </c:strCache>
            </c:strRef>
          </c:tx>
          <c:spPr>
            <a:solidFill>
              <a:srgbClr val="5F7180"/>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Sheet1!$C$1:$I$1</c:f>
              <c:strCache>
                <c:ptCount val="7"/>
                <c:pt idx="0">
                  <c:v>Abuse or neglect</c:v>
                </c:pt>
                <c:pt idx="1">
                  <c:v>Child Disability</c:v>
                </c:pt>
                <c:pt idx="2">
                  <c:v>Parental Illness</c:v>
                </c:pt>
                <c:pt idx="3">
                  <c:v>Family in acute stress</c:v>
                </c:pt>
                <c:pt idx="4">
                  <c:v>Family Dysfunction</c:v>
                </c:pt>
                <c:pt idx="5">
                  <c:v>Socially Unacceptable Behaviour</c:v>
                </c:pt>
                <c:pt idx="6">
                  <c:v>Absent Parenting</c:v>
                </c:pt>
              </c:strCache>
            </c:strRef>
          </c:cat>
          <c:val>
            <c:numRef>
              <c:f>Sheet1!$C$3:$I$3</c:f>
              <c:numCache>
                <c:formatCode>0%</c:formatCode>
                <c:ptCount val="7"/>
                <c:pt idx="0">
                  <c:v>0.43</c:v>
                </c:pt>
                <c:pt idx="1">
                  <c:v>0.02</c:v>
                </c:pt>
                <c:pt idx="2">
                  <c:v>0.04</c:v>
                </c:pt>
                <c:pt idx="3">
                  <c:v>0.08</c:v>
                </c:pt>
                <c:pt idx="4">
                  <c:v>0.11</c:v>
                </c:pt>
                <c:pt idx="5">
                  <c:v>0.05</c:v>
                </c:pt>
                <c:pt idx="6">
                  <c:v>0.27</c:v>
                </c:pt>
              </c:numCache>
            </c:numRef>
          </c:val>
          <c:extLst>
            <c:ext xmlns:c16="http://schemas.microsoft.com/office/drawing/2014/chart" uri="{C3380CC4-5D6E-409C-BE32-E72D297353CC}">
              <c16:uniqueId val="{00000001-53C9-4BDF-B02B-3BA1D52DEF86}"/>
            </c:ext>
          </c:extLst>
        </c:ser>
        <c:ser>
          <c:idx val="2"/>
          <c:order val="2"/>
          <c:tx>
            <c:strRef>
              <c:f>Sheet1!$B$4</c:f>
              <c:strCache>
                <c:ptCount val="1"/>
                <c:pt idx="0">
                  <c:v>Tower Hamlets</c:v>
                </c:pt>
              </c:strCache>
            </c:strRef>
          </c:tx>
          <c:spPr>
            <a:solidFill>
              <a:srgbClr val="BBD03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Sheet1!$C$1:$I$1</c:f>
              <c:strCache>
                <c:ptCount val="7"/>
                <c:pt idx="0">
                  <c:v>Abuse or neglect</c:v>
                </c:pt>
                <c:pt idx="1">
                  <c:v>Child Disability</c:v>
                </c:pt>
                <c:pt idx="2">
                  <c:v>Parental Illness</c:v>
                </c:pt>
                <c:pt idx="3">
                  <c:v>Family in acute stress</c:v>
                </c:pt>
                <c:pt idx="4">
                  <c:v>Family Dysfunction</c:v>
                </c:pt>
                <c:pt idx="5">
                  <c:v>Socially Unacceptable Behaviour</c:v>
                </c:pt>
                <c:pt idx="6">
                  <c:v>Absent Parenting</c:v>
                </c:pt>
              </c:strCache>
            </c:strRef>
          </c:cat>
          <c:val>
            <c:numRef>
              <c:f>Sheet1!$C$4:$I$4</c:f>
              <c:numCache>
                <c:formatCode>0%</c:formatCode>
                <c:ptCount val="7"/>
                <c:pt idx="0">
                  <c:v>0.4</c:v>
                </c:pt>
                <c:pt idx="1">
                  <c:v>0.03</c:v>
                </c:pt>
                <c:pt idx="2">
                  <c:v>0.06</c:v>
                </c:pt>
                <c:pt idx="3">
                  <c:v>0.05</c:v>
                </c:pt>
                <c:pt idx="4">
                  <c:v>0.11</c:v>
                </c:pt>
                <c:pt idx="5">
                  <c:v>0.1</c:v>
                </c:pt>
                <c:pt idx="6">
                  <c:v>0.24</c:v>
                </c:pt>
              </c:numCache>
            </c:numRef>
          </c:val>
          <c:extLst>
            <c:ext xmlns:c16="http://schemas.microsoft.com/office/drawing/2014/chart" uri="{C3380CC4-5D6E-409C-BE32-E72D297353CC}">
              <c16:uniqueId val="{00000002-53C9-4BDF-B02B-3BA1D52DEF86}"/>
            </c:ext>
          </c:extLst>
        </c:ser>
        <c:dLbls>
          <c:showLegendKey val="0"/>
          <c:showVal val="0"/>
          <c:showCatName val="0"/>
          <c:showSerName val="0"/>
          <c:showPercent val="0"/>
          <c:showBubbleSize val="0"/>
        </c:dLbls>
        <c:gapWidth val="75"/>
        <c:axId val="23536384"/>
        <c:axId val="23537920"/>
      </c:barChart>
      <c:catAx>
        <c:axId val="23536384"/>
        <c:scaling>
          <c:orientation val="minMax"/>
        </c:scaling>
        <c:delete val="0"/>
        <c:axPos val="b"/>
        <c:numFmt formatCode="General" sourceLinked="0"/>
        <c:majorTickMark val="none"/>
        <c:minorTickMark val="none"/>
        <c:tickLblPos val="nextTo"/>
        <c:crossAx val="23537920"/>
        <c:crosses val="autoZero"/>
        <c:auto val="1"/>
        <c:lblAlgn val="ctr"/>
        <c:lblOffset val="100"/>
        <c:noMultiLvlLbl val="0"/>
      </c:catAx>
      <c:valAx>
        <c:axId val="23537920"/>
        <c:scaling>
          <c:orientation val="minMax"/>
        </c:scaling>
        <c:delete val="1"/>
        <c:axPos val="l"/>
        <c:numFmt formatCode="0%" sourceLinked="1"/>
        <c:majorTickMark val="none"/>
        <c:minorTickMark val="none"/>
        <c:tickLblPos val="nextTo"/>
        <c:crossAx val="23536384"/>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445E"/>
                </a:solidFill>
              </a:defRPr>
            </a:pPr>
            <a:r>
              <a:rPr lang="en-GB" sz="1600" dirty="0">
                <a:solidFill>
                  <a:srgbClr val="00445E"/>
                </a:solidFill>
                <a:latin typeface="Arial" panose="020B0604020202020204" pitchFamily="34" charset="0"/>
                <a:cs typeface="Arial" panose="020B0604020202020204" pitchFamily="34" charset="0"/>
              </a:rPr>
              <a:t>Looked After Children as at 31 March 2019, by Placement</a:t>
            </a:r>
          </a:p>
        </c:rich>
      </c:tx>
      <c:overlay val="0"/>
    </c:title>
    <c:autoTitleDeleted val="0"/>
    <c:plotArea>
      <c:layout/>
      <c:barChart>
        <c:barDir val="col"/>
        <c:grouping val="clustered"/>
        <c:varyColors val="0"/>
        <c:ser>
          <c:idx val="0"/>
          <c:order val="0"/>
          <c:tx>
            <c:strRef>
              <c:f>Sheet2!$A$8</c:f>
              <c:strCache>
                <c:ptCount val="1"/>
                <c:pt idx="0">
                  <c:v>England</c:v>
                </c:pt>
              </c:strCache>
            </c:strRef>
          </c:tx>
          <c:spPr>
            <a:solidFill>
              <a:schemeClr val="bg1">
                <a:lumMod val="75000"/>
              </a:schemeClr>
            </a:solidFill>
          </c:spPr>
          <c:invertIfNegative val="0"/>
          <c:dLbls>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Sheet2!$B$7:$H$7</c:f>
              <c:strCache>
                <c:ptCount val="7"/>
                <c:pt idx="0">
                  <c:v>Foster Placement</c:v>
                </c:pt>
                <c:pt idx="1">
                  <c:v>Placed for Adoption</c:v>
                </c:pt>
                <c:pt idx="2">
                  <c:v>Placed with a parent</c:v>
                </c:pt>
                <c:pt idx="3">
                  <c:v>Placement in the community</c:v>
                </c:pt>
                <c:pt idx="4">
                  <c:v>Children's homes, secure units and hostels</c:v>
                </c:pt>
                <c:pt idx="5">
                  <c:v>Other residential setting</c:v>
                </c:pt>
                <c:pt idx="6">
                  <c:v>Other placements</c:v>
                </c:pt>
              </c:strCache>
            </c:strRef>
          </c:cat>
          <c:val>
            <c:numRef>
              <c:f>Sheet2!$B$8:$H$8</c:f>
              <c:numCache>
                <c:formatCode>0%</c:formatCode>
                <c:ptCount val="7"/>
                <c:pt idx="0">
                  <c:v>0.72</c:v>
                </c:pt>
                <c:pt idx="1">
                  <c:v>0.03</c:v>
                </c:pt>
                <c:pt idx="2">
                  <c:v>7.0000000000000007E-2</c:v>
                </c:pt>
                <c:pt idx="3">
                  <c:v>0.04</c:v>
                </c:pt>
                <c:pt idx="4">
                  <c:v>0.12</c:v>
                </c:pt>
                <c:pt idx="5">
                  <c:v>0.01</c:v>
                </c:pt>
                <c:pt idx="6">
                  <c:v>0.01</c:v>
                </c:pt>
              </c:numCache>
            </c:numRef>
          </c:val>
          <c:extLst>
            <c:ext xmlns:c16="http://schemas.microsoft.com/office/drawing/2014/chart" uri="{C3380CC4-5D6E-409C-BE32-E72D297353CC}">
              <c16:uniqueId val="{00000000-472A-413A-BCA9-96E1E92A9639}"/>
            </c:ext>
          </c:extLst>
        </c:ser>
        <c:ser>
          <c:idx val="1"/>
          <c:order val="1"/>
          <c:tx>
            <c:strRef>
              <c:f>Sheet2!$A$9</c:f>
              <c:strCache>
                <c:ptCount val="1"/>
                <c:pt idx="0">
                  <c:v>London</c:v>
                </c:pt>
              </c:strCache>
            </c:strRef>
          </c:tx>
          <c:spPr>
            <a:solidFill>
              <a:srgbClr val="5F7180"/>
            </a:solidFill>
          </c:spPr>
          <c:invertIfNegative val="0"/>
          <c:dLbls>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Sheet2!$B$7:$H$7</c:f>
              <c:strCache>
                <c:ptCount val="7"/>
                <c:pt idx="0">
                  <c:v>Foster Placement</c:v>
                </c:pt>
                <c:pt idx="1">
                  <c:v>Placed for Adoption</c:v>
                </c:pt>
                <c:pt idx="2">
                  <c:v>Placed with a parent</c:v>
                </c:pt>
                <c:pt idx="3">
                  <c:v>Placement in the community</c:v>
                </c:pt>
                <c:pt idx="4">
                  <c:v>Children's homes, secure units and hostels</c:v>
                </c:pt>
                <c:pt idx="5">
                  <c:v>Other residential setting</c:v>
                </c:pt>
                <c:pt idx="6">
                  <c:v>Other placements</c:v>
                </c:pt>
              </c:strCache>
            </c:strRef>
          </c:cat>
          <c:val>
            <c:numRef>
              <c:f>Sheet2!$B$9:$H$9</c:f>
              <c:numCache>
                <c:formatCode>0%</c:formatCode>
                <c:ptCount val="7"/>
                <c:pt idx="0">
                  <c:v>0.7</c:v>
                </c:pt>
                <c:pt idx="1">
                  <c:v>0.02</c:v>
                </c:pt>
                <c:pt idx="2">
                  <c:v>0.02</c:v>
                </c:pt>
                <c:pt idx="3">
                  <c:v>7.0000000000000007E-2</c:v>
                </c:pt>
                <c:pt idx="4">
                  <c:v>0.16</c:v>
                </c:pt>
                <c:pt idx="5">
                  <c:v>0.03</c:v>
                </c:pt>
                <c:pt idx="6">
                  <c:v>0</c:v>
                </c:pt>
              </c:numCache>
            </c:numRef>
          </c:val>
          <c:extLst>
            <c:ext xmlns:c16="http://schemas.microsoft.com/office/drawing/2014/chart" uri="{C3380CC4-5D6E-409C-BE32-E72D297353CC}">
              <c16:uniqueId val="{00000001-472A-413A-BCA9-96E1E92A9639}"/>
            </c:ext>
          </c:extLst>
        </c:ser>
        <c:ser>
          <c:idx val="2"/>
          <c:order val="2"/>
          <c:tx>
            <c:strRef>
              <c:f>Sheet2!$A$10</c:f>
              <c:strCache>
                <c:ptCount val="1"/>
                <c:pt idx="0">
                  <c:v>Tower Hamlets</c:v>
                </c:pt>
              </c:strCache>
            </c:strRef>
          </c:tx>
          <c:spPr>
            <a:solidFill>
              <a:srgbClr val="BBD034"/>
            </a:solidFill>
          </c:spPr>
          <c:invertIfNegative val="0"/>
          <c:dLbls>
            <c:spPr>
              <a:noFill/>
              <a:ln>
                <a:noFill/>
              </a:ln>
              <a:effectLst/>
            </c:spPr>
            <c:txPr>
              <a:bodyPr/>
              <a:lstStyle/>
              <a:p>
                <a:pPr>
                  <a:defRPr sz="8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Sheet2!$B$7:$H$7</c:f>
              <c:strCache>
                <c:ptCount val="7"/>
                <c:pt idx="0">
                  <c:v>Foster Placement</c:v>
                </c:pt>
                <c:pt idx="1">
                  <c:v>Placed for Adoption</c:v>
                </c:pt>
                <c:pt idx="2">
                  <c:v>Placed with a parent</c:v>
                </c:pt>
                <c:pt idx="3">
                  <c:v>Placement in the community</c:v>
                </c:pt>
                <c:pt idx="4">
                  <c:v>Children's homes, secure units and hostels</c:v>
                </c:pt>
                <c:pt idx="5">
                  <c:v>Other residential setting</c:v>
                </c:pt>
                <c:pt idx="6">
                  <c:v>Other placements</c:v>
                </c:pt>
              </c:strCache>
            </c:strRef>
          </c:cat>
          <c:val>
            <c:numRef>
              <c:f>Sheet2!$B$10:$H$10</c:f>
              <c:numCache>
                <c:formatCode>0%</c:formatCode>
                <c:ptCount val="7"/>
                <c:pt idx="0">
                  <c:v>0.66</c:v>
                </c:pt>
                <c:pt idx="1">
                  <c:v>0</c:v>
                </c:pt>
                <c:pt idx="2">
                  <c:v>0.04</c:v>
                </c:pt>
                <c:pt idx="3">
                  <c:v>0.15</c:v>
                </c:pt>
                <c:pt idx="4">
                  <c:v>7.0000000000000007E-2</c:v>
                </c:pt>
                <c:pt idx="5">
                  <c:v>0.05</c:v>
                </c:pt>
                <c:pt idx="6">
                  <c:v>0</c:v>
                </c:pt>
              </c:numCache>
            </c:numRef>
          </c:val>
          <c:extLst>
            <c:ext xmlns:c16="http://schemas.microsoft.com/office/drawing/2014/chart" uri="{C3380CC4-5D6E-409C-BE32-E72D297353CC}">
              <c16:uniqueId val="{00000002-472A-413A-BCA9-96E1E92A9639}"/>
            </c:ext>
          </c:extLst>
        </c:ser>
        <c:dLbls>
          <c:showLegendKey val="0"/>
          <c:showVal val="0"/>
          <c:showCatName val="0"/>
          <c:showSerName val="0"/>
          <c:showPercent val="0"/>
          <c:showBubbleSize val="0"/>
        </c:dLbls>
        <c:gapWidth val="75"/>
        <c:axId val="23711744"/>
        <c:axId val="23713280"/>
      </c:barChart>
      <c:catAx>
        <c:axId val="23711744"/>
        <c:scaling>
          <c:orientation val="minMax"/>
        </c:scaling>
        <c:delete val="0"/>
        <c:axPos val="b"/>
        <c:numFmt formatCode="General" sourceLinked="0"/>
        <c:majorTickMark val="none"/>
        <c:minorTickMark val="none"/>
        <c:tickLblPos val="nextTo"/>
        <c:crossAx val="23713280"/>
        <c:crosses val="autoZero"/>
        <c:auto val="1"/>
        <c:lblAlgn val="ctr"/>
        <c:lblOffset val="100"/>
        <c:noMultiLvlLbl val="0"/>
      </c:catAx>
      <c:valAx>
        <c:axId val="23713280"/>
        <c:scaling>
          <c:orientation val="minMax"/>
        </c:scaling>
        <c:delete val="1"/>
        <c:axPos val="l"/>
        <c:numFmt formatCode="0%" sourceLinked="1"/>
        <c:majorTickMark val="none"/>
        <c:minorTickMark val="none"/>
        <c:tickLblPos val="nextTo"/>
        <c:crossAx val="23711744"/>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600" dirty="0">
                <a:solidFill>
                  <a:srgbClr val="00445E"/>
                </a:solidFill>
                <a:latin typeface="Arial" panose="020B0604020202020204" pitchFamily="34" charset="0"/>
                <a:cs typeface="Arial" panose="020B0604020202020204" pitchFamily="34" charset="0"/>
              </a:rPr>
              <a:t>Rates</a:t>
            </a:r>
            <a:r>
              <a:rPr lang="en-GB" sz="1600" baseline="0" dirty="0">
                <a:solidFill>
                  <a:srgbClr val="00445E"/>
                </a:solidFill>
                <a:latin typeface="Arial" panose="020B0604020202020204" pitchFamily="34" charset="0"/>
                <a:cs typeface="Arial" panose="020B0604020202020204" pitchFamily="34" charset="0"/>
              </a:rPr>
              <a:t> of long term adult social care users per 100,000 population, by broad age group, 2018-19</a:t>
            </a:r>
          </a:p>
        </c:rich>
      </c:tx>
      <c:overlay val="0"/>
    </c:title>
    <c:autoTitleDeleted val="0"/>
    <c:plotArea>
      <c:layout/>
      <c:barChart>
        <c:barDir val="col"/>
        <c:grouping val="clustered"/>
        <c:varyColors val="0"/>
        <c:ser>
          <c:idx val="0"/>
          <c:order val="0"/>
          <c:tx>
            <c:strRef>
              <c:f>'ASC - Long term care'!$A$2</c:f>
              <c:strCache>
                <c:ptCount val="1"/>
                <c:pt idx="0">
                  <c:v>Tower Hamlets</c:v>
                </c:pt>
              </c:strCache>
            </c:strRef>
          </c:tx>
          <c:spPr>
            <a:solidFill>
              <a:srgbClr val="BBD03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'ASC - Long term care'!$B$1:$C$1</c:f>
              <c:strCache>
                <c:ptCount val="2"/>
                <c:pt idx="0">
                  <c:v>18 to 64 years</c:v>
                </c:pt>
                <c:pt idx="1">
                  <c:v>65+ years</c:v>
                </c:pt>
              </c:strCache>
            </c:strRef>
          </c:cat>
          <c:val>
            <c:numRef>
              <c:f>'ASC - Long term care'!$B$2:$C$2</c:f>
              <c:numCache>
                <c:formatCode>General</c:formatCode>
                <c:ptCount val="2"/>
                <c:pt idx="0" formatCode="[$-10409]#,##0">
                  <c:v>725</c:v>
                </c:pt>
                <c:pt idx="1">
                  <c:v>11905</c:v>
                </c:pt>
              </c:numCache>
            </c:numRef>
          </c:val>
          <c:extLst>
            <c:ext xmlns:c16="http://schemas.microsoft.com/office/drawing/2014/chart" uri="{C3380CC4-5D6E-409C-BE32-E72D297353CC}">
              <c16:uniqueId val="{00000000-2E33-4401-A34A-3DFFA3ECE7A8}"/>
            </c:ext>
          </c:extLst>
        </c:ser>
        <c:ser>
          <c:idx val="1"/>
          <c:order val="1"/>
          <c:tx>
            <c:strRef>
              <c:f>'ASC - Long term care'!$A$3</c:f>
              <c:strCache>
                <c:ptCount val="1"/>
                <c:pt idx="0">
                  <c:v>London </c:v>
                </c:pt>
              </c:strCache>
            </c:strRef>
          </c:tx>
          <c:spPr>
            <a:solidFill>
              <a:srgbClr val="5F718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'ASC - Long term care'!$B$1:$C$1</c:f>
              <c:strCache>
                <c:ptCount val="2"/>
                <c:pt idx="0">
                  <c:v>18 to 64 years</c:v>
                </c:pt>
                <c:pt idx="1">
                  <c:v>65+ years</c:v>
                </c:pt>
              </c:strCache>
            </c:strRef>
          </c:cat>
          <c:val>
            <c:numRef>
              <c:f>'ASC - Long term care'!$B$3:$C$3</c:f>
              <c:numCache>
                <c:formatCode>General</c:formatCode>
                <c:ptCount val="2"/>
                <c:pt idx="0" formatCode="[$-10409]#,##0">
                  <c:v>800</c:v>
                </c:pt>
                <c:pt idx="1">
                  <c:v>7045</c:v>
                </c:pt>
              </c:numCache>
            </c:numRef>
          </c:val>
          <c:extLst>
            <c:ext xmlns:c16="http://schemas.microsoft.com/office/drawing/2014/chart" uri="{C3380CC4-5D6E-409C-BE32-E72D297353CC}">
              <c16:uniqueId val="{00000001-2E33-4401-A34A-3DFFA3ECE7A8}"/>
            </c:ext>
          </c:extLst>
        </c:ser>
        <c:ser>
          <c:idx val="2"/>
          <c:order val="2"/>
          <c:tx>
            <c:strRef>
              <c:f>'ASC - Long term care'!$A$4</c:f>
              <c:strCache>
                <c:ptCount val="1"/>
                <c:pt idx="0">
                  <c:v>England</c:v>
                </c:pt>
              </c:strCache>
            </c:strRef>
          </c:tx>
          <c:spPr>
            <a:solidFill>
              <a:schemeClr val="bg1">
                <a:lumMod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'ASC - Long term care'!$B$1:$C$1</c:f>
              <c:strCache>
                <c:ptCount val="2"/>
                <c:pt idx="0">
                  <c:v>18 to 64 years</c:v>
                </c:pt>
                <c:pt idx="1">
                  <c:v>65+ years</c:v>
                </c:pt>
              </c:strCache>
            </c:strRef>
          </c:cat>
          <c:val>
            <c:numRef>
              <c:f>'ASC - Long term care'!$B$4:$C$4</c:f>
              <c:numCache>
                <c:formatCode>[$-10409]#,##0</c:formatCode>
                <c:ptCount val="2"/>
                <c:pt idx="0">
                  <c:v>865</c:v>
                </c:pt>
                <c:pt idx="1">
                  <c:v>5390</c:v>
                </c:pt>
              </c:numCache>
            </c:numRef>
          </c:val>
          <c:extLst>
            <c:ext xmlns:c16="http://schemas.microsoft.com/office/drawing/2014/chart" uri="{C3380CC4-5D6E-409C-BE32-E72D297353CC}">
              <c16:uniqueId val="{00000002-2E33-4401-A34A-3DFFA3ECE7A8}"/>
            </c:ext>
          </c:extLst>
        </c:ser>
        <c:dLbls>
          <c:showLegendKey val="0"/>
          <c:showVal val="0"/>
          <c:showCatName val="0"/>
          <c:showSerName val="0"/>
          <c:showPercent val="0"/>
          <c:showBubbleSize val="0"/>
        </c:dLbls>
        <c:gapWidth val="75"/>
        <c:axId val="23845120"/>
        <c:axId val="23859200"/>
      </c:barChart>
      <c:catAx>
        <c:axId val="23845120"/>
        <c:scaling>
          <c:orientation val="minMax"/>
        </c:scaling>
        <c:delete val="0"/>
        <c:axPos val="b"/>
        <c:numFmt formatCode="General" sourceLinked="0"/>
        <c:majorTickMark val="none"/>
        <c:minorTickMark val="none"/>
        <c:tickLblPos val="nextTo"/>
        <c:crossAx val="23859200"/>
        <c:crosses val="autoZero"/>
        <c:auto val="1"/>
        <c:lblAlgn val="ctr"/>
        <c:lblOffset val="100"/>
        <c:noMultiLvlLbl val="0"/>
      </c:catAx>
      <c:valAx>
        <c:axId val="23859200"/>
        <c:scaling>
          <c:orientation val="minMax"/>
        </c:scaling>
        <c:delete val="0"/>
        <c:axPos val="l"/>
        <c:numFmt formatCode="[$-10409]#,##0" sourceLinked="1"/>
        <c:majorTickMark val="none"/>
        <c:minorTickMark val="none"/>
        <c:tickLblPos val="nextTo"/>
        <c:spPr>
          <a:ln w="9525">
            <a:noFill/>
          </a:ln>
        </c:spPr>
        <c:crossAx val="23845120"/>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solidFill>
                  <a:srgbClr val="00445E"/>
                </a:solidFill>
                <a:latin typeface="Arial" panose="020B0604020202020204" pitchFamily="34" charset="0"/>
                <a:cs typeface="Arial" panose="020B0604020202020204" pitchFamily="34" charset="0"/>
              </a:defRPr>
            </a:pPr>
            <a:r>
              <a:rPr lang="en-GB" sz="1600">
                <a:solidFill>
                  <a:srgbClr val="00445E"/>
                </a:solidFill>
                <a:latin typeface="Arial" panose="020B0604020202020204" pitchFamily="34" charset="0"/>
                <a:cs typeface="Arial" panose="020B0604020202020204" pitchFamily="34" charset="0"/>
              </a:rPr>
              <a:t>Long term</a:t>
            </a:r>
            <a:r>
              <a:rPr lang="en-GB" sz="1600" baseline="0">
                <a:solidFill>
                  <a:srgbClr val="00445E"/>
                </a:solidFill>
                <a:latin typeface="Arial" panose="020B0604020202020204" pitchFamily="34" charset="0"/>
                <a:cs typeface="Arial" panose="020B0604020202020204" pitchFamily="34" charset="0"/>
              </a:rPr>
              <a:t> adult social care users by primary need, 2018/19</a:t>
            </a:r>
            <a:endParaRPr lang="en-GB" sz="1600">
              <a:solidFill>
                <a:srgbClr val="00445E"/>
              </a:solidFill>
              <a:latin typeface="Arial" panose="020B0604020202020204" pitchFamily="34" charset="0"/>
              <a:cs typeface="Arial" panose="020B0604020202020204" pitchFamily="34" charset="0"/>
            </a:endParaRPr>
          </a:p>
        </c:rich>
      </c:tx>
      <c:overlay val="0"/>
      <c:spPr>
        <a:solidFill>
          <a:schemeClr val="bg1"/>
        </a:solidFill>
      </c:spPr>
    </c:title>
    <c:autoTitleDeleted val="0"/>
    <c:plotArea>
      <c:layout/>
      <c:barChart>
        <c:barDir val="col"/>
        <c:grouping val="clustered"/>
        <c:varyColors val="0"/>
        <c:ser>
          <c:idx val="0"/>
          <c:order val="0"/>
          <c:tx>
            <c:strRef>
              <c:f>Sheet1!$F$10</c:f>
              <c:strCache>
                <c:ptCount val="1"/>
                <c:pt idx="0">
                  <c:v>18-64 years</c:v>
                </c:pt>
              </c:strCache>
            </c:strRef>
          </c:tx>
          <c:spPr>
            <a:solidFill>
              <a:srgbClr val="BBD03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Sheet1!$G$9:$N$9</c:f>
              <c:strCache>
                <c:ptCount val="8"/>
                <c:pt idx="0">
                  <c:v>Physical Support
Access and Mobility </c:v>
                </c:pt>
                <c:pt idx="1">
                  <c:v>Physical Support
Personal Care </c:v>
                </c:pt>
                <c:pt idx="2">
                  <c:v>Sensory Support
- Visual Impairment</c:v>
                </c:pt>
                <c:pt idx="3">
                  <c:v>Sensory Support
- Hearing Impairment</c:v>
                </c:pt>
                <c:pt idx="4">
                  <c:v>Memory and Cognition
</c:v>
                </c:pt>
                <c:pt idx="5">
                  <c:v>Learning Disability 
</c:v>
                </c:pt>
                <c:pt idx="6">
                  <c:v>Mental Health 
</c:v>
                </c:pt>
                <c:pt idx="7">
                  <c:v>Social Support
</c:v>
                </c:pt>
              </c:strCache>
            </c:strRef>
          </c:cat>
          <c:val>
            <c:numRef>
              <c:f>Sheet1!$G$10:$N$10</c:f>
              <c:numCache>
                <c:formatCode>0%</c:formatCode>
                <c:ptCount val="8"/>
                <c:pt idx="0">
                  <c:v>5.0335570469798654E-2</c:v>
                </c:pt>
                <c:pt idx="1">
                  <c:v>0.3087248322147651</c:v>
                </c:pt>
                <c:pt idx="2">
                  <c:v>6.7114093959731542E-3</c:v>
                </c:pt>
                <c:pt idx="3">
                  <c:v>0</c:v>
                </c:pt>
                <c:pt idx="4">
                  <c:v>3.3557046979865771E-3</c:v>
                </c:pt>
                <c:pt idx="5">
                  <c:v>0.41610738255033558</c:v>
                </c:pt>
                <c:pt idx="6">
                  <c:v>0.20134228187919462</c:v>
                </c:pt>
                <c:pt idx="7">
                  <c:v>6.7114093959731542E-3</c:v>
                </c:pt>
              </c:numCache>
            </c:numRef>
          </c:val>
          <c:extLst>
            <c:ext xmlns:c16="http://schemas.microsoft.com/office/drawing/2014/chart" uri="{C3380CC4-5D6E-409C-BE32-E72D297353CC}">
              <c16:uniqueId val="{00000000-AA16-4AD7-AD07-3A6683A09414}"/>
            </c:ext>
          </c:extLst>
        </c:ser>
        <c:ser>
          <c:idx val="1"/>
          <c:order val="1"/>
          <c:tx>
            <c:strRef>
              <c:f>Sheet1!$F$11</c:f>
              <c:strCache>
                <c:ptCount val="1"/>
                <c:pt idx="0">
                  <c:v>Over 65s</c:v>
                </c:pt>
              </c:strCache>
            </c:strRef>
          </c:tx>
          <c:spPr>
            <a:solidFill>
              <a:srgbClr val="5F718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Sheet1!$G$9:$N$9</c:f>
              <c:strCache>
                <c:ptCount val="8"/>
                <c:pt idx="0">
                  <c:v>Physical Support
Access and Mobility </c:v>
                </c:pt>
                <c:pt idx="1">
                  <c:v>Physical Support
Personal Care </c:v>
                </c:pt>
                <c:pt idx="2">
                  <c:v>Sensory Support
- Visual Impairment</c:v>
                </c:pt>
                <c:pt idx="3">
                  <c:v>Sensory Support
- Hearing Impairment</c:v>
                </c:pt>
                <c:pt idx="4">
                  <c:v>Memory and Cognition
</c:v>
                </c:pt>
                <c:pt idx="5">
                  <c:v>Learning Disability 
</c:v>
                </c:pt>
                <c:pt idx="6">
                  <c:v>Mental Health 
</c:v>
                </c:pt>
                <c:pt idx="7">
                  <c:v>Social Support
</c:v>
                </c:pt>
              </c:strCache>
            </c:strRef>
          </c:cat>
          <c:val>
            <c:numRef>
              <c:f>Sheet1!$G$11:$N$11</c:f>
              <c:numCache>
                <c:formatCode>0%</c:formatCode>
                <c:ptCount val="8"/>
                <c:pt idx="0">
                  <c:v>0.18766066838046272</c:v>
                </c:pt>
                <c:pt idx="1">
                  <c:v>0.59125964010282772</c:v>
                </c:pt>
                <c:pt idx="2">
                  <c:v>5.1413881748071976E-3</c:v>
                </c:pt>
                <c:pt idx="3">
                  <c:v>7.7120822622107968E-3</c:v>
                </c:pt>
                <c:pt idx="4">
                  <c:v>3.5989717223650387E-2</c:v>
                </c:pt>
                <c:pt idx="5">
                  <c:v>3.0848329048843187E-2</c:v>
                </c:pt>
                <c:pt idx="6">
                  <c:v>0.12339331619537275</c:v>
                </c:pt>
                <c:pt idx="7">
                  <c:v>1.0282776349614395E-2</c:v>
                </c:pt>
              </c:numCache>
            </c:numRef>
          </c:val>
          <c:extLst>
            <c:ext xmlns:c16="http://schemas.microsoft.com/office/drawing/2014/chart" uri="{C3380CC4-5D6E-409C-BE32-E72D297353CC}">
              <c16:uniqueId val="{00000001-AA16-4AD7-AD07-3A6683A09414}"/>
            </c:ext>
          </c:extLst>
        </c:ser>
        <c:dLbls>
          <c:showLegendKey val="0"/>
          <c:showVal val="0"/>
          <c:showCatName val="0"/>
          <c:showSerName val="0"/>
          <c:showPercent val="0"/>
          <c:showBubbleSize val="0"/>
        </c:dLbls>
        <c:gapWidth val="50"/>
        <c:axId val="24035328"/>
        <c:axId val="24036864"/>
      </c:barChart>
      <c:catAx>
        <c:axId val="24035328"/>
        <c:scaling>
          <c:orientation val="minMax"/>
        </c:scaling>
        <c:delete val="0"/>
        <c:axPos val="b"/>
        <c:numFmt formatCode="General" sourceLinked="0"/>
        <c:majorTickMark val="none"/>
        <c:minorTickMark val="none"/>
        <c:tickLblPos val="nextTo"/>
        <c:crossAx val="24036864"/>
        <c:crosses val="autoZero"/>
        <c:auto val="1"/>
        <c:lblAlgn val="ctr"/>
        <c:lblOffset val="100"/>
        <c:noMultiLvlLbl val="0"/>
      </c:catAx>
      <c:valAx>
        <c:axId val="24036864"/>
        <c:scaling>
          <c:orientation val="minMax"/>
        </c:scaling>
        <c:delete val="1"/>
        <c:axPos val="l"/>
        <c:numFmt formatCode="0%" sourceLinked="1"/>
        <c:majorTickMark val="none"/>
        <c:minorTickMark val="none"/>
        <c:tickLblPos val="nextTo"/>
        <c:crossAx val="24035328"/>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GB" sz="1400" dirty="0">
                <a:solidFill>
                  <a:srgbClr val="00445E"/>
                </a:solidFill>
                <a:latin typeface="Arial" panose="020B0604020202020204" pitchFamily="34" charset="0"/>
                <a:cs typeface="Arial" panose="020B0604020202020204" pitchFamily="34" charset="0"/>
              </a:rPr>
              <a:t>Working</a:t>
            </a:r>
            <a:r>
              <a:rPr lang="en-GB" sz="1400" baseline="0" dirty="0">
                <a:solidFill>
                  <a:srgbClr val="00445E"/>
                </a:solidFill>
                <a:latin typeface="Arial" panose="020B0604020202020204" pitchFamily="34" charset="0"/>
                <a:cs typeface="Arial" panose="020B0604020202020204" pitchFamily="34" charset="0"/>
              </a:rPr>
              <a:t> Age (18-64) </a:t>
            </a:r>
            <a:r>
              <a:rPr lang="en-GB" sz="1400" dirty="0">
                <a:solidFill>
                  <a:srgbClr val="00445E"/>
                </a:solidFill>
                <a:latin typeface="Arial" panose="020B0604020202020204" pitchFamily="34" charset="0"/>
                <a:cs typeface="Arial" panose="020B0604020202020204" pitchFamily="34" charset="0"/>
              </a:rPr>
              <a:t>Adult</a:t>
            </a:r>
            <a:r>
              <a:rPr lang="en-GB" sz="1400" baseline="0" dirty="0">
                <a:solidFill>
                  <a:srgbClr val="00445E"/>
                </a:solidFill>
                <a:latin typeface="Arial" panose="020B0604020202020204" pitchFamily="34" charset="0"/>
                <a:cs typeface="Arial" panose="020B0604020202020204" pitchFamily="34" charset="0"/>
              </a:rPr>
              <a:t> Care Needs  - Projected rise in learning disabilities, impaired mobility and common mental disorder 2019-2035</a:t>
            </a:r>
          </a:p>
        </c:rich>
      </c:tx>
      <c:overlay val="0"/>
    </c:title>
    <c:autoTitleDeleted val="0"/>
    <c:plotArea>
      <c:layout>
        <c:manualLayout>
          <c:layoutTarget val="inner"/>
          <c:xMode val="edge"/>
          <c:yMode val="edge"/>
          <c:x val="4.9499500055549386E-2"/>
          <c:y val="0.18416461301115986"/>
          <c:w val="0.92228141317631374"/>
          <c:h val="0.64913626254733425"/>
        </c:manualLayout>
      </c:layout>
      <c:barChart>
        <c:barDir val="col"/>
        <c:grouping val="clustered"/>
        <c:varyColors val="0"/>
        <c:ser>
          <c:idx val="0"/>
          <c:order val="0"/>
          <c:tx>
            <c:strRef>
              <c:f>'Future Need (PANSI)'!$I$3</c:f>
              <c:strCache>
                <c:ptCount val="1"/>
                <c:pt idx="0">
                  <c:v>Towert Hamlets</c:v>
                </c:pt>
              </c:strCache>
            </c:strRef>
          </c:tx>
          <c:spPr>
            <a:solidFill>
              <a:srgbClr val="5F718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'Future Need (PANSI)'!$H$4:$H$6</c:f>
              <c:strCache>
                <c:ptCount val="3"/>
                <c:pt idx="0">
                  <c:v>Moderate or severe learning disability</c:v>
                </c:pt>
                <c:pt idx="1">
                  <c:v>Impaired Mobility</c:v>
                </c:pt>
                <c:pt idx="2">
                  <c:v>Common Mental Disorder</c:v>
                </c:pt>
              </c:strCache>
            </c:strRef>
          </c:cat>
          <c:val>
            <c:numRef>
              <c:f>'Future Need (PANSI)'!$I$4:$I$6</c:f>
              <c:numCache>
                <c:formatCode>0%</c:formatCode>
                <c:ptCount val="3"/>
                <c:pt idx="0">
                  <c:v>0.18783679753656668</c:v>
                </c:pt>
                <c:pt idx="1">
                  <c:v>0.36775848000932521</c:v>
                </c:pt>
                <c:pt idx="2">
                  <c:v>0.17862234999883131</c:v>
                </c:pt>
              </c:numCache>
            </c:numRef>
          </c:val>
          <c:extLst>
            <c:ext xmlns:c16="http://schemas.microsoft.com/office/drawing/2014/chart" uri="{C3380CC4-5D6E-409C-BE32-E72D297353CC}">
              <c16:uniqueId val="{00000000-F397-4E0E-851C-AE10BDE4555C}"/>
            </c:ext>
          </c:extLst>
        </c:ser>
        <c:ser>
          <c:idx val="1"/>
          <c:order val="1"/>
          <c:tx>
            <c:strRef>
              <c:f>'Future Need (PANSI)'!$J$3</c:f>
              <c:strCache>
                <c:ptCount val="1"/>
                <c:pt idx="0">
                  <c:v>London</c:v>
                </c:pt>
              </c:strCache>
            </c:strRef>
          </c:tx>
          <c:spPr>
            <a:solidFill>
              <a:srgbClr val="BBD034"/>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'Future Need (PANSI)'!$H$4:$H$6</c:f>
              <c:strCache>
                <c:ptCount val="3"/>
                <c:pt idx="0">
                  <c:v>Moderate or severe learning disability</c:v>
                </c:pt>
                <c:pt idx="1">
                  <c:v>Impaired Mobility</c:v>
                </c:pt>
                <c:pt idx="2">
                  <c:v>Common Mental Disorder</c:v>
                </c:pt>
              </c:strCache>
            </c:strRef>
          </c:cat>
          <c:val>
            <c:numRef>
              <c:f>'Future Need (PANSI)'!$J$4:$J$6</c:f>
              <c:numCache>
                <c:formatCode>0%</c:formatCode>
                <c:ptCount val="3"/>
                <c:pt idx="0">
                  <c:v>7.7855871617749095E-2</c:v>
                </c:pt>
                <c:pt idx="1">
                  <c:v>0.14043984161699319</c:v>
                </c:pt>
                <c:pt idx="2">
                  <c:v>6.5074013312629964E-2</c:v>
                </c:pt>
              </c:numCache>
            </c:numRef>
          </c:val>
          <c:extLst>
            <c:ext xmlns:c16="http://schemas.microsoft.com/office/drawing/2014/chart" uri="{C3380CC4-5D6E-409C-BE32-E72D297353CC}">
              <c16:uniqueId val="{00000001-F397-4E0E-851C-AE10BDE4555C}"/>
            </c:ext>
          </c:extLst>
        </c:ser>
        <c:ser>
          <c:idx val="2"/>
          <c:order val="2"/>
          <c:tx>
            <c:strRef>
              <c:f>'Future Need (PANSI)'!$K$3</c:f>
              <c:strCache>
                <c:ptCount val="1"/>
                <c:pt idx="0">
                  <c:v>England</c:v>
                </c:pt>
              </c:strCache>
            </c:strRef>
          </c:tx>
          <c:spPr>
            <a:solidFill>
              <a:schemeClr val="bg1">
                <a:lumMod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'Future Need (PANSI)'!$H$4:$H$6</c:f>
              <c:strCache>
                <c:ptCount val="3"/>
                <c:pt idx="0">
                  <c:v>Moderate or severe learning disability</c:v>
                </c:pt>
                <c:pt idx="1">
                  <c:v>Impaired Mobility</c:v>
                </c:pt>
                <c:pt idx="2">
                  <c:v>Common Mental Disorder</c:v>
                </c:pt>
              </c:strCache>
            </c:strRef>
          </c:cat>
          <c:val>
            <c:numRef>
              <c:f>'Future Need (PANSI)'!$K$4:$K$6</c:f>
              <c:numCache>
                <c:formatCode>0%</c:formatCode>
                <c:ptCount val="3"/>
                <c:pt idx="0">
                  <c:v>2.8194052344463039E-2</c:v>
                </c:pt>
                <c:pt idx="1">
                  <c:v>1.6228653405799154E-2</c:v>
                </c:pt>
                <c:pt idx="2">
                  <c:v>1.1181004303193909E-2</c:v>
                </c:pt>
              </c:numCache>
            </c:numRef>
          </c:val>
          <c:extLst>
            <c:ext xmlns:c16="http://schemas.microsoft.com/office/drawing/2014/chart" uri="{C3380CC4-5D6E-409C-BE32-E72D297353CC}">
              <c16:uniqueId val="{00000002-F397-4E0E-851C-AE10BDE4555C}"/>
            </c:ext>
          </c:extLst>
        </c:ser>
        <c:dLbls>
          <c:showLegendKey val="0"/>
          <c:showVal val="0"/>
          <c:showCatName val="0"/>
          <c:showSerName val="0"/>
          <c:showPercent val="0"/>
          <c:showBubbleSize val="0"/>
        </c:dLbls>
        <c:gapWidth val="75"/>
        <c:axId val="23970560"/>
        <c:axId val="23972096"/>
      </c:barChart>
      <c:catAx>
        <c:axId val="23970560"/>
        <c:scaling>
          <c:orientation val="minMax"/>
        </c:scaling>
        <c:delete val="0"/>
        <c:axPos val="b"/>
        <c:numFmt formatCode="General" sourceLinked="0"/>
        <c:majorTickMark val="none"/>
        <c:minorTickMark val="none"/>
        <c:tickLblPos val="nextTo"/>
        <c:crossAx val="23972096"/>
        <c:crosses val="autoZero"/>
        <c:auto val="1"/>
        <c:lblAlgn val="ctr"/>
        <c:lblOffset val="100"/>
        <c:noMultiLvlLbl val="0"/>
      </c:catAx>
      <c:valAx>
        <c:axId val="23972096"/>
        <c:scaling>
          <c:orientation val="minMax"/>
        </c:scaling>
        <c:delete val="1"/>
        <c:axPos val="l"/>
        <c:numFmt formatCode="0%" sourceLinked="1"/>
        <c:majorTickMark val="none"/>
        <c:minorTickMark val="none"/>
        <c:tickLblPos val="nextTo"/>
        <c:crossAx val="23970560"/>
        <c:crosses val="autoZero"/>
        <c:crossBetween val="between"/>
      </c:valAx>
      <c:spPr>
        <a:solidFill>
          <a:schemeClr val="bg1"/>
        </a:solidFill>
      </c:spPr>
    </c:plotArea>
    <c:legend>
      <c:legendPos val="b"/>
      <c:overlay val="0"/>
    </c:legend>
    <c:plotVisOnly val="1"/>
    <c:dispBlanksAs val="gap"/>
    <c:showDLblsOverMax val="0"/>
  </c:chart>
  <c:spPr>
    <a:solidFill>
      <a:schemeClr val="bg1"/>
    </a:solidFill>
    <a:ln>
      <a:solidFill>
        <a:srgbClr val="00445E"/>
      </a:solid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0.00708</cdr:x>
      <cdr:y>0.88136</cdr:y>
    </cdr:from>
    <cdr:to>
      <cdr:x>0.29381</cdr:x>
      <cdr:y>1</cdr:y>
    </cdr:to>
    <cdr:sp macro="" textlink="">
      <cdr:nvSpPr>
        <cdr:cNvPr id="2" name="TextBox 1"/>
        <cdr:cNvSpPr txBox="1"/>
      </cdr:nvSpPr>
      <cdr:spPr>
        <a:xfrm xmlns:a="http://schemas.openxmlformats.org/drawingml/2006/main">
          <a:off x="49469" y="3744416"/>
          <a:ext cx="2002759"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900" dirty="0"/>
            <a:t>Source: Characteristics of Children in Need, Department for Education</a:t>
          </a:r>
        </a:p>
      </cdr:txBody>
    </cdr:sp>
  </cdr:relSizeAnchor>
</c:userShapes>
</file>

<file path=ppt/drawings/drawing2.xml><?xml version="1.0" encoding="utf-8"?>
<c:userShapes xmlns:c="http://schemas.openxmlformats.org/drawingml/2006/chart">
  <cdr:relSizeAnchor xmlns:cdr="http://schemas.openxmlformats.org/drawingml/2006/chartDrawing">
    <cdr:from>
      <cdr:x>0.08183</cdr:x>
      <cdr:y>0.67241</cdr:y>
    </cdr:from>
    <cdr:to>
      <cdr:x>0.46028</cdr:x>
      <cdr:y>0.82759</cdr:y>
    </cdr:to>
    <cdr:sp macro="" textlink="">
      <cdr:nvSpPr>
        <cdr:cNvPr id="2" name="TextBox 1"/>
        <cdr:cNvSpPr txBox="1"/>
      </cdr:nvSpPr>
      <cdr:spPr>
        <a:xfrm xmlns:a="http://schemas.openxmlformats.org/drawingml/2006/main">
          <a:off x="576064" y="2808312"/>
          <a:ext cx="2664296" cy="6480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Source: Characteristics of Children In Need, Department for Education, 2013/14 – 2018/19</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47454A-DEB4-481D-8DBE-44354C2F92CB}" type="datetimeFigureOut">
              <a:rPr lang="en-GB" smtClean="0"/>
              <a:t>05/10/2020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0282D3-23FA-4A7A-9B4B-24FD9830A2DF}" type="slidenum">
              <a:rPr lang="en-GB" smtClean="0"/>
              <a:t>‹#›</a:t>
            </a:fld>
            <a:endParaRPr lang="en-GB" dirty="0"/>
          </a:p>
        </p:txBody>
      </p:sp>
    </p:spTree>
    <p:extLst>
      <p:ext uri="{BB962C8B-B14F-4D97-AF65-F5344CB8AC3E}">
        <p14:creationId xmlns:p14="http://schemas.microsoft.com/office/powerpoint/2010/main" val="273652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30282D3-23FA-4A7A-9B4B-24FD9830A2DF}" type="slidenum">
              <a:rPr lang="en-GB" smtClean="0"/>
              <a:t>12</a:t>
            </a:fld>
            <a:endParaRPr lang="en-GB" dirty="0"/>
          </a:p>
        </p:txBody>
      </p:sp>
    </p:spTree>
    <p:extLst>
      <p:ext uri="{BB962C8B-B14F-4D97-AF65-F5344CB8AC3E}">
        <p14:creationId xmlns:p14="http://schemas.microsoft.com/office/powerpoint/2010/main" val="35873597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DC2FB-60EB-42F9-88DC-B87BE317C79A}"/>
              </a:ext>
            </a:extLst>
          </p:cNvPr>
          <p:cNvSpPr>
            <a:spLocks noGrp="1"/>
          </p:cNvSpPr>
          <p:nvPr>
            <p:ph type="ctrTitle"/>
          </p:nvPr>
        </p:nvSpPr>
        <p:spPr>
          <a:xfrm>
            <a:off x="838201" y="1122363"/>
            <a:ext cx="7186126" cy="2387600"/>
          </a:xfrm>
        </p:spPr>
        <p:txBody>
          <a:bodyPr anchor="b">
            <a:normAutofit/>
          </a:bodyPr>
          <a:lstStyle>
            <a:lvl1pPr algn="l">
              <a:defRPr sz="4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1C81B1B-C1AD-4610-9765-10AB1B1A3A3C}"/>
              </a:ext>
            </a:extLst>
          </p:cNvPr>
          <p:cNvSpPr>
            <a:spLocks noGrp="1"/>
          </p:cNvSpPr>
          <p:nvPr>
            <p:ph type="subTitle" idx="1"/>
          </p:nvPr>
        </p:nvSpPr>
        <p:spPr>
          <a:xfrm>
            <a:off x="838200" y="3602038"/>
            <a:ext cx="7186127" cy="1655762"/>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TextBox 3">
            <a:extLst>
              <a:ext uri="{FF2B5EF4-FFF2-40B4-BE49-F238E27FC236}">
                <a16:creationId xmlns:a16="http://schemas.microsoft.com/office/drawing/2014/main" id="{E1075D38-B8A8-4035-928C-FF6E5D7AD8D8}"/>
              </a:ext>
            </a:extLst>
          </p:cNvPr>
          <p:cNvSpPr txBox="1"/>
          <p:nvPr userDrawn="1"/>
        </p:nvSpPr>
        <p:spPr>
          <a:xfrm rot="20536238">
            <a:off x="1982992" y="2455769"/>
            <a:ext cx="8692195" cy="1446550"/>
          </a:xfrm>
          <a:prstGeom prst="rect">
            <a:avLst/>
          </a:prstGeom>
          <a:noFill/>
        </p:spPr>
        <p:txBody>
          <a:bodyPr wrap="square" rtlCol="0">
            <a:spAutoFit/>
          </a:bodyPr>
          <a:lstStyle/>
          <a:p>
            <a:endParaRPr lang="en-GB" sz="4400" dirty="0">
              <a:solidFill>
                <a:schemeClr val="bg2"/>
              </a:solidFill>
            </a:endParaRPr>
          </a:p>
          <a:p>
            <a:r>
              <a:rPr lang="en-GB" sz="4400" dirty="0">
                <a:solidFill>
                  <a:schemeClr val="bg2"/>
                </a:solidFill>
              </a:rPr>
              <a:t> </a:t>
            </a:r>
          </a:p>
        </p:txBody>
      </p:sp>
    </p:spTree>
    <p:extLst>
      <p:ext uri="{BB962C8B-B14F-4D97-AF65-F5344CB8AC3E}">
        <p14:creationId xmlns:p14="http://schemas.microsoft.com/office/powerpoint/2010/main" val="1860319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410B32-27A2-4570-A26D-101D582E3C6C}"/>
              </a:ext>
            </a:extLst>
          </p:cNvPr>
          <p:cNvSpPr>
            <a:spLocks noGrp="1"/>
          </p:cNvSpPr>
          <p:nvPr>
            <p:ph sz="half" idx="1"/>
          </p:nvPr>
        </p:nvSpPr>
        <p:spPr>
          <a:xfrm>
            <a:off x="838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C6104-3F21-449D-B750-5F91268BF49E}"/>
              </a:ext>
            </a:extLst>
          </p:cNvPr>
          <p:cNvSpPr>
            <a:spLocks noGrp="1"/>
          </p:cNvSpPr>
          <p:nvPr>
            <p:ph sz="half" idx="2"/>
          </p:nvPr>
        </p:nvSpPr>
        <p:spPr>
          <a:xfrm>
            <a:off x="6172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a:extLst>
              <a:ext uri="{FF2B5EF4-FFF2-40B4-BE49-F238E27FC236}">
                <a16:creationId xmlns:a16="http://schemas.microsoft.com/office/drawing/2014/main" id="{3AFE9BBB-7ED8-404A-8BCF-B4EA8611213F}"/>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22582587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5240745-C3CA-49A7-BF69-697EA98ACD49}"/>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296940014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AB841-276D-4AC1-AE14-C657EFF71100}"/>
              </a:ext>
            </a:extLst>
          </p:cNvPr>
          <p:cNvSpPr>
            <a:spLocks noGrp="1"/>
          </p:cNvSpPr>
          <p:nvPr>
            <p:ph type="title"/>
          </p:nvPr>
        </p:nvSpPr>
        <p:spPr>
          <a:xfrm>
            <a:off x="838200" y="1138"/>
            <a:ext cx="9770616" cy="1325563"/>
          </a:xfrm>
        </p:spPr>
        <p:txBody>
          <a:bodyPr/>
          <a:lstStyle>
            <a:lvl1pPr>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836561FF-A59C-41BF-8DA2-E19D23B8DB7D}"/>
              </a:ext>
            </a:extLst>
          </p:cNvPr>
          <p:cNvSpPr>
            <a:spLocks noGrp="1"/>
          </p:cNvSpPr>
          <p:nvPr>
            <p:ph idx="1"/>
          </p:nvPr>
        </p:nvSpPr>
        <p:spPr>
          <a:xfrm>
            <a:off x="838200" y="1603683"/>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9862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410B32-27A2-4570-A26D-101D582E3C6C}"/>
              </a:ext>
            </a:extLst>
          </p:cNvPr>
          <p:cNvSpPr>
            <a:spLocks noGrp="1"/>
          </p:cNvSpPr>
          <p:nvPr>
            <p:ph sz="half" idx="1"/>
          </p:nvPr>
        </p:nvSpPr>
        <p:spPr>
          <a:xfrm>
            <a:off x="838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C6104-3F21-449D-B750-5F91268BF49E}"/>
              </a:ext>
            </a:extLst>
          </p:cNvPr>
          <p:cNvSpPr>
            <a:spLocks noGrp="1"/>
          </p:cNvSpPr>
          <p:nvPr>
            <p:ph sz="half" idx="2"/>
          </p:nvPr>
        </p:nvSpPr>
        <p:spPr>
          <a:xfrm>
            <a:off x="6172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a:extLst>
              <a:ext uri="{FF2B5EF4-FFF2-40B4-BE49-F238E27FC236}">
                <a16:creationId xmlns:a16="http://schemas.microsoft.com/office/drawing/2014/main" id="{3AFE9BBB-7ED8-404A-8BCF-B4EA8611213F}"/>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1059860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5240745-C3CA-49A7-BF69-697EA98ACD49}"/>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118323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AB841-276D-4AC1-AE14-C657EFF71100}"/>
              </a:ext>
            </a:extLst>
          </p:cNvPr>
          <p:cNvSpPr>
            <a:spLocks noGrp="1"/>
          </p:cNvSpPr>
          <p:nvPr>
            <p:ph type="title"/>
          </p:nvPr>
        </p:nvSpPr>
        <p:spPr>
          <a:xfrm>
            <a:off x="838200" y="1138"/>
            <a:ext cx="9770616" cy="1325563"/>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36561FF-A59C-41BF-8DA2-E19D23B8DB7D}"/>
              </a:ext>
            </a:extLst>
          </p:cNvPr>
          <p:cNvSpPr>
            <a:spLocks noGrp="1"/>
          </p:cNvSpPr>
          <p:nvPr>
            <p:ph idx="1"/>
          </p:nvPr>
        </p:nvSpPr>
        <p:spPr>
          <a:xfrm>
            <a:off x="838200" y="1603683"/>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2170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410B32-27A2-4570-A26D-101D582E3C6C}"/>
              </a:ext>
            </a:extLst>
          </p:cNvPr>
          <p:cNvSpPr>
            <a:spLocks noGrp="1"/>
          </p:cNvSpPr>
          <p:nvPr>
            <p:ph sz="half" idx="1"/>
          </p:nvPr>
        </p:nvSpPr>
        <p:spPr>
          <a:xfrm>
            <a:off x="838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C6104-3F21-449D-B750-5F91268BF49E}"/>
              </a:ext>
            </a:extLst>
          </p:cNvPr>
          <p:cNvSpPr>
            <a:spLocks noGrp="1"/>
          </p:cNvSpPr>
          <p:nvPr>
            <p:ph sz="half" idx="2"/>
          </p:nvPr>
        </p:nvSpPr>
        <p:spPr>
          <a:xfrm>
            <a:off x="6172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a:extLst>
              <a:ext uri="{FF2B5EF4-FFF2-40B4-BE49-F238E27FC236}">
                <a16:creationId xmlns:a16="http://schemas.microsoft.com/office/drawing/2014/main" id="{3AFE9BBB-7ED8-404A-8BCF-B4EA8611213F}"/>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73299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5240745-C3CA-49A7-BF69-697EA98ACD49}"/>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185971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0209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AB841-276D-4AC1-AE14-C657EFF71100}"/>
              </a:ext>
            </a:extLst>
          </p:cNvPr>
          <p:cNvSpPr>
            <a:spLocks noGrp="1"/>
          </p:cNvSpPr>
          <p:nvPr>
            <p:ph type="title"/>
          </p:nvPr>
        </p:nvSpPr>
        <p:spPr>
          <a:xfrm>
            <a:off x="838200" y="1138"/>
            <a:ext cx="9770616" cy="1325563"/>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36561FF-A59C-41BF-8DA2-E19D23B8DB7D}"/>
              </a:ext>
            </a:extLst>
          </p:cNvPr>
          <p:cNvSpPr>
            <a:spLocks noGrp="1"/>
          </p:cNvSpPr>
          <p:nvPr>
            <p:ph idx="1"/>
          </p:nvPr>
        </p:nvSpPr>
        <p:spPr>
          <a:xfrm>
            <a:off x="838200" y="1603683"/>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98199198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410B32-27A2-4570-A26D-101D582E3C6C}"/>
              </a:ext>
            </a:extLst>
          </p:cNvPr>
          <p:cNvSpPr>
            <a:spLocks noGrp="1"/>
          </p:cNvSpPr>
          <p:nvPr>
            <p:ph sz="half" idx="1"/>
          </p:nvPr>
        </p:nvSpPr>
        <p:spPr>
          <a:xfrm>
            <a:off x="838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C6104-3F21-449D-B750-5F91268BF49E}"/>
              </a:ext>
            </a:extLst>
          </p:cNvPr>
          <p:cNvSpPr>
            <a:spLocks noGrp="1"/>
          </p:cNvSpPr>
          <p:nvPr>
            <p:ph sz="half" idx="2"/>
          </p:nvPr>
        </p:nvSpPr>
        <p:spPr>
          <a:xfrm>
            <a:off x="6172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a:extLst>
              <a:ext uri="{FF2B5EF4-FFF2-40B4-BE49-F238E27FC236}">
                <a16:creationId xmlns:a16="http://schemas.microsoft.com/office/drawing/2014/main" id="{3AFE9BBB-7ED8-404A-8BCF-B4EA8611213F}"/>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30175193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5240745-C3CA-49A7-BF69-697EA98ACD49}"/>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Tree>
    <p:extLst>
      <p:ext uri="{BB962C8B-B14F-4D97-AF65-F5344CB8AC3E}">
        <p14:creationId xmlns:p14="http://schemas.microsoft.com/office/powerpoint/2010/main" val="494569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AB841-276D-4AC1-AE14-C657EFF71100}"/>
              </a:ext>
            </a:extLst>
          </p:cNvPr>
          <p:cNvSpPr>
            <a:spLocks noGrp="1"/>
          </p:cNvSpPr>
          <p:nvPr>
            <p:ph type="title"/>
          </p:nvPr>
        </p:nvSpPr>
        <p:spPr>
          <a:xfrm>
            <a:off x="838200" y="1138"/>
            <a:ext cx="9770616" cy="1325563"/>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36561FF-A59C-41BF-8DA2-E19D23B8DB7D}"/>
              </a:ext>
            </a:extLst>
          </p:cNvPr>
          <p:cNvSpPr>
            <a:spLocks noGrp="1"/>
          </p:cNvSpPr>
          <p:nvPr>
            <p:ph idx="1"/>
          </p:nvPr>
        </p:nvSpPr>
        <p:spPr>
          <a:xfrm>
            <a:off x="838200" y="1603683"/>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96364514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0929D1-A8E1-47D7-8022-AA09FC3B5902}"/>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130F75A-D3E4-4D2D-B9C9-CFEFCBC0865D}"/>
              </a:ext>
            </a:extLst>
          </p:cNvPr>
          <p:cNvSpPr>
            <a:spLocks noGrp="1"/>
          </p:cNvSpPr>
          <p:nvPr>
            <p:ph type="body" idx="1"/>
          </p:nvPr>
        </p:nvSpPr>
        <p:spPr>
          <a:xfrm>
            <a:off x="838200" y="1603683"/>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436B00B-AAB4-4152-8A58-1AD3A3913E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1B372-8C36-4975-89E3-9FF20E73CD1C}" type="datetime1">
              <a:rPr lang="en-GB" smtClean="0"/>
              <a:t>05/10/2020</a:t>
            </a:fld>
            <a:endParaRPr lang="en-GB" dirty="0"/>
          </a:p>
        </p:txBody>
      </p:sp>
      <p:sp>
        <p:nvSpPr>
          <p:cNvPr id="5" name="Footer Placeholder 4">
            <a:extLst>
              <a:ext uri="{FF2B5EF4-FFF2-40B4-BE49-F238E27FC236}">
                <a16:creationId xmlns:a16="http://schemas.microsoft.com/office/drawing/2014/main" id="{63C4F3B2-D58D-4AEE-BF91-410881D9EF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0E49FEE-CE91-4BCC-BD71-9FDC31049B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DEF09-DC59-41CD-BC64-BD78B82BF172}" type="slidenum">
              <a:rPr lang="en-GB" smtClean="0"/>
              <a:t>‹#›</a:t>
            </a:fld>
            <a:endParaRPr lang="en-GB" dirty="0"/>
          </a:p>
        </p:txBody>
      </p:sp>
    </p:spTree>
    <p:extLst>
      <p:ext uri="{BB962C8B-B14F-4D97-AF65-F5344CB8AC3E}">
        <p14:creationId xmlns:p14="http://schemas.microsoft.com/office/powerpoint/2010/main" val="238184821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50" r:id="rId12"/>
    <p:sldLayoutId id="2147483652" r:id="rId13"/>
    <p:sldLayoutId id="2147483654" r:id="rId14"/>
  </p:sldLayoutIdLst>
  <p:hf sldNum="0" hdr="0" ftr="0" dt="0"/>
  <p:txStyles>
    <p:titleStyle>
      <a:lvl1pPr algn="l" defTabSz="914400" rtl="0" eaLnBrk="1" latinLnBrk="0" hangingPunct="1">
        <a:lnSpc>
          <a:spcPct val="90000"/>
        </a:lnSpc>
        <a:spcBef>
          <a:spcPct val="0"/>
        </a:spcBef>
        <a:buNone/>
        <a:defRPr sz="4400" b="1" kern="1200">
          <a:solidFill>
            <a:srgbClr val="00336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6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36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36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36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36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89DC2-9800-421A-8A80-35263614EB3C}"/>
              </a:ext>
            </a:extLst>
          </p:cNvPr>
          <p:cNvSpPr>
            <a:spLocks noGrp="1"/>
          </p:cNvSpPr>
          <p:nvPr>
            <p:ph type="ctrTitle"/>
          </p:nvPr>
        </p:nvSpPr>
        <p:spPr/>
        <p:txBody>
          <a:bodyPr/>
          <a:lstStyle/>
          <a:p>
            <a:r>
              <a:rPr lang="en-GB" dirty="0">
                <a:latin typeface="+mj-lt"/>
              </a:rPr>
              <a:t>Borough Profile 2020</a:t>
            </a:r>
          </a:p>
        </p:txBody>
      </p:sp>
      <p:sp>
        <p:nvSpPr>
          <p:cNvPr id="3" name="Subtitle 2">
            <a:extLst>
              <a:ext uri="{FF2B5EF4-FFF2-40B4-BE49-F238E27FC236}">
                <a16:creationId xmlns:a16="http://schemas.microsoft.com/office/drawing/2014/main" id="{0163BE1E-29B4-418E-9F93-BE5DFF3D3E8D}"/>
              </a:ext>
            </a:extLst>
          </p:cNvPr>
          <p:cNvSpPr>
            <a:spLocks noGrp="1"/>
          </p:cNvSpPr>
          <p:nvPr>
            <p:ph type="subTitle" idx="1"/>
          </p:nvPr>
        </p:nvSpPr>
        <p:spPr/>
        <p:txBody>
          <a:bodyPr/>
          <a:lstStyle/>
          <a:p>
            <a:r>
              <a:rPr lang="en-GB" dirty="0">
                <a:latin typeface="+mj-lt"/>
              </a:rPr>
              <a:t>Chapter 6: Social Care</a:t>
            </a:r>
          </a:p>
        </p:txBody>
      </p:sp>
      <p:pic>
        <p:nvPicPr>
          <p:cNvPr id="5" name="Picture 4">
            <a:extLst>
              <a:ext uri="{FF2B5EF4-FFF2-40B4-BE49-F238E27FC236}">
                <a16:creationId xmlns:a16="http://schemas.microsoft.com/office/drawing/2014/main" id="{3C799087-7976-453E-B760-7419197957D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400983"/>
            <a:ext cx="1284821" cy="1334654"/>
          </a:xfrm>
          <a:prstGeom prst="rect">
            <a:avLst/>
          </a:prstGeom>
        </p:spPr>
      </p:pic>
    </p:spTree>
    <p:extLst>
      <p:ext uri="{BB962C8B-B14F-4D97-AF65-F5344CB8AC3E}">
        <p14:creationId xmlns:p14="http://schemas.microsoft.com/office/powerpoint/2010/main" val="2741138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Adult Social Care – Support Needs</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1169551"/>
          </a:xfrm>
          <a:prstGeom prst="rect">
            <a:avLst/>
          </a:prstGeom>
          <a:noFill/>
        </p:spPr>
        <p:txBody>
          <a:bodyPr wrap="square" rtlCol="0">
            <a:spAutoFit/>
          </a:bodyPr>
          <a:lstStyle/>
          <a:p>
            <a:r>
              <a:rPr lang="en-GB" dirty="0">
                <a:solidFill>
                  <a:prstClr val="black"/>
                </a:solidFill>
              </a:rPr>
              <a:t>Most older 65s receiving long term social care had a physical support need, relating to access/mobility or to a personal care need.  With working age adults support for a learning disability was the most common care need. </a:t>
            </a:r>
          </a:p>
          <a:p>
            <a:endParaRPr lang="en-GB" sz="1600" dirty="0">
              <a:solidFill>
                <a:prstClr val="black"/>
              </a:solidFill>
            </a:endParaRPr>
          </a:p>
        </p:txBody>
      </p:sp>
      <p:graphicFrame>
        <p:nvGraphicFramePr>
          <p:cNvPr id="6" name="Chart 5" descr="Chart of care users by primary need">
            <a:extLst>
              <a:ext uri="{FF2B5EF4-FFF2-40B4-BE49-F238E27FC236}">
                <a16:creationId xmlns:a16="http://schemas.microsoft.com/office/drawing/2014/main" id="{BCC66088-8F64-44F7-A2F6-7676847F5561}"/>
              </a:ext>
            </a:extLst>
          </p:cNvPr>
          <p:cNvGraphicFramePr>
            <a:graphicFrameLocks/>
          </p:cNvGraphicFramePr>
          <p:nvPr>
            <p:extLst>
              <p:ext uri="{D42A27DB-BD31-4B8C-83A1-F6EECF244321}">
                <p14:modId xmlns:p14="http://schemas.microsoft.com/office/powerpoint/2010/main" val="2853833630"/>
              </p:ext>
            </p:extLst>
          </p:nvPr>
        </p:nvGraphicFramePr>
        <p:xfrm>
          <a:off x="1963004" y="2282048"/>
          <a:ext cx="8344778" cy="3536861"/>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FD266D47-95D5-4AE2-996B-59DD7546D0BC}"/>
              </a:ext>
            </a:extLst>
          </p:cNvPr>
          <p:cNvSpPr txBox="1"/>
          <p:nvPr/>
        </p:nvSpPr>
        <p:spPr>
          <a:xfrm>
            <a:off x="7392144" y="2780928"/>
            <a:ext cx="1872208" cy="553998"/>
          </a:xfrm>
          <a:prstGeom prst="rect">
            <a:avLst/>
          </a:prstGeom>
          <a:noFill/>
        </p:spPr>
        <p:txBody>
          <a:bodyPr wrap="square" rtlCol="0">
            <a:spAutoFit/>
          </a:bodyPr>
          <a:lstStyle/>
          <a:p>
            <a:r>
              <a:rPr lang="en-GB" sz="1000" b="1" dirty="0">
                <a:solidFill>
                  <a:prstClr val="black"/>
                </a:solidFill>
                <a:latin typeface="Calibri"/>
              </a:rPr>
              <a:t>Source: NHS Digital, Adult Social Care Activity and Finance Report, England - 2018-19 </a:t>
            </a:r>
            <a:endParaRPr lang="en-GB" sz="1000" dirty="0">
              <a:solidFill>
                <a:prstClr val="black"/>
              </a:solidFill>
              <a:latin typeface="Calibri"/>
            </a:endParaRPr>
          </a:p>
        </p:txBody>
      </p:sp>
    </p:spTree>
    <p:extLst>
      <p:ext uri="{BB962C8B-B14F-4D97-AF65-F5344CB8AC3E}">
        <p14:creationId xmlns:p14="http://schemas.microsoft.com/office/powerpoint/2010/main" val="4097471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F1F665-8C49-46C4-9576-76EB15A7F029}"/>
              </a:ext>
            </a:extLst>
          </p:cNvPr>
          <p:cNvSpPr>
            <a:spLocks noGrp="1"/>
          </p:cNvSpPr>
          <p:nvPr>
            <p:ph type="title"/>
          </p:nvPr>
        </p:nvSpPr>
        <p:spPr>
          <a:xfrm>
            <a:off x="838200" y="0"/>
            <a:ext cx="9761738" cy="1325563"/>
          </a:xfrm>
        </p:spPr>
        <p:txBody>
          <a:bodyPr/>
          <a:lstStyle/>
          <a:p>
            <a:r>
              <a:rPr lang="en-GB" dirty="0">
                <a:latin typeface="+mj-lt"/>
              </a:rPr>
              <a:t>Older People – Future Care Need</a:t>
            </a:r>
          </a:p>
        </p:txBody>
      </p:sp>
      <p:sp>
        <p:nvSpPr>
          <p:cNvPr id="2" name="Rectangle 1">
            <a:extLst>
              <a:ext uri="{FF2B5EF4-FFF2-40B4-BE49-F238E27FC236}">
                <a16:creationId xmlns:a16="http://schemas.microsoft.com/office/drawing/2014/main" id="{6D3871E4-112D-470B-963C-262FC0D80645}"/>
              </a:ext>
            </a:extLst>
          </p:cNvPr>
          <p:cNvSpPr/>
          <p:nvPr/>
        </p:nvSpPr>
        <p:spPr>
          <a:xfrm>
            <a:off x="838200" y="1325563"/>
            <a:ext cx="9926782" cy="5078313"/>
          </a:xfrm>
          <a:prstGeom prst="rect">
            <a:avLst/>
          </a:prstGeom>
        </p:spPr>
        <p:txBody>
          <a:bodyPr wrap="square">
            <a:spAutoFit/>
          </a:bodyPr>
          <a:lstStyle/>
          <a:p>
            <a:pPr marL="285750" indent="-285750">
              <a:buFont typeface="Arial" panose="020B0604020202020204" pitchFamily="34" charset="0"/>
              <a:buChar char="•"/>
            </a:pPr>
            <a:r>
              <a:rPr lang="en-GB" dirty="0">
                <a:solidFill>
                  <a:prstClr val="black"/>
                </a:solidFill>
              </a:rPr>
              <a:t>POPPI (Projecting Older People Information System) projects that the number of older people requiring help with </a:t>
            </a:r>
            <a:r>
              <a:rPr lang="en-GB" i="1" dirty="0">
                <a:solidFill>
                  <a:prstClr val="black"/>
                </a:solidFill>
              </a:rPr>
              <a:t>at least one domestic task</a:t>
            </a:r>
            <a:r>
              <a:rPr lang="en-GB" dirty="0">
                <a:solidFill>
                  <a:prstClr val="black"/>
                </a:solidFill>
              </a:rPr>
              <a:t> will rise from 5,582 in 2019 to 6,341 in 2023 and to 9935 in 2035.</a:t>
            </a: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r>
              <a:rPr lang="en-GB" dirty="0">
                <a:solidFill>
                  <a:prstClr val="black"/>
                </a:solidFill>
              </a:rPr>
              <a:t>POPPI projects that the number of older people requiring help with </a:t>
            </a:r>
            <a:r>
              <a:rPr lang="en-GB" i="1" dirty="0">
                <a:solidFill>
                  <a:prstClr val="black"/>
                </a:solidFill>
              </a:rPr>
              <a:t>at least one self care activity</a:t>
            </a:r>
            <a:r>
              <a:rPr lang="en-GB" dirty="0">
                <a:solidFill>
                  <a:prstClr val="black"/>
                </a:solidFill>
              </a:rPr>
              <a:t> will rise from 5,587 in 2019 to 6,374 in 2023 and 9,968 in 2035. </a:t>
            </a: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r>
              <a:rPr lang="en-GB" dirty="0">
                <a:solidFill>
                  <a:prstClr val="black"/>
                </a:solidFill>
              </a:rPr>
              <a:t>Each of these equates to an increase of 14per cent between 2019 and 2023 and an increase of 78per cent between 2019 and 2035.</a:t>
            </a: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r>
              <a:rPr lang="en-GB" dirty="0">
                <a:solidFill>
                  <a:prstClr val="black"/>
                </a:solidFill>
              </a:rPr>
              <a:t>This compares with London where there is expected to be an increase of 49per cent requiring help with these tasks between 2019 and 2035 and England where there is expected to be an increase of 40 to 41per cent requiring help with these tasks. </a:t>
            </a: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r>
              <a:rPr lang="en-GB" dirty="0">
                <a:solidFill>
                  <a:prstClr val="black"/>
                </a:solidFill>
              </a:rPr>
              <a:t>POPPI projects that the number of males requiring help with a domestic task or a self help task will increase by 93per cent between 2019 and 2035 and that the number of females requiring help with at a domestic task or a self care activity will increase by 69per cent.</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277204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Working Age Adults – Future Care Need </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923330"/>
          </a:xfrm>
          <a:prstGeom prst="rect">
            <a:avLst/>
          </a:prstGeom>
          <a:noFill/>
        </p:spPr>
        <p:txBody>
          <a:bodyPr wrap="square" rtlCol="0">
            <a:spAutoFit/>
          </a:bodyPr>
          <a:lstStyle/>
          <a:p>
            <a:r>
              <a:rPr lang="en-GB" dirty="0"/>
              <a:t>PANSI (Projecting Adults Needs and Service Information) projects that there will be a significantly higher increase in learning disabilities, impaired mobility and common mental disorders  within the 18-64 year old population between 2019 and 2035 than in London or England as a whole. </a:t>
            </a:r>
            <a:endParaRPr lang="en-GB" sz="1600" dirty="0">
              <a:solidFill>
                <a:prstClr val="black"/>
              </a:solidFill>
            </a:endParaRPr>
          </a:p>
        </p:txBody>
      </p:sp>
      <p:graphicFrame>
        <p:nvGraphicFramePr>
          <p:cNvPr id="7" name="Chart 6" descr="Chary of working age care users">
            <a:extLst>
              <a:ext uri="{FF2B5EF4-FFF2-40B4-BE49-F238E27FC236}">
                <a16:creationId xmlns:a16="http://schemas.microsoft.com/office/drawing/2014/main" id="{1B8B28CD-8CBF-4A89-ABE4-0CB22DBEFF3A}"/>
              </a:ext>
            </a:extLst>
          </p:cNvPr>
          <p:cNvGraphicFramePr>
            <a:graphicFrameLocks/>
          </p:cNvGraphicFramePr>
          <p:nvPr>
            <p:extLst>
              <p:ext uri="{D42A27DB-BD31-4B8C-83A1-F6EECF244321}">
                <p14:modId xmlns:p14="http://schemas.microsoft.com/office/powerpoint/2010/main" val="1841649053"/>
              </p:ext>
            </p:extLst>
          </p:nvPr>
        </p:nvGraphicFramePr>
        <p:xfrm>
          <a:off x="1919535" y="2528690"/>
          <a:ext cx="8245743" cy="339709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71F064DE-6432-4045-9B10-5DD41F434801}"/>
              </a:ext>
            </a:extLst>
          </p:cNvPr>
          <p:cNvSpPr txBox="1"/>
          <p:nvPr/>
        </p:nvSpPr>
        <p:spPr>
          <a:xfrm>
            <a:off x="6816080" y="3212976"/>
            <a:ext cx="2088232" cy="707886"/>
          </a:xfrm>
          <a:prstGeom prst="rect">
            <a:avLst/>
          </a:prstGeom>
          <a:noFill/>
        </p:spPr>
        <p:txBody>
          <a:bodyPr wrap="square" rtlCol="0">
            <a:spAutoFit/>
          </a:bodyPr>
          <a:lstStyle/>
          <a:p>
            <a:r>
              <a:rPr lang="en-GB" sz="1000" dirty="0">
                <a:solidFill>
                  <a:prstClr val="black"/>
                </a:solidFill>
                <a:latin typeface="Calibri"/>
              </a:rPr>
              <a:t>Source: Projecting Adult Needs and Service Information (PANSI), Oxford Brooks University and Institute of Public Care</a:t>
            </a:r>
          </a:p>
        </p:txBody>
      </p:sp>
    </p:spTree>
    <p:extLst>
      <p:ext uri="{BB962C8B-B14F-4D97-AF65-F5344CB8AC3E}">
        <p14:creationId xmlns:p14="http://schemas.microsoft.com/office/powerpoint/2010/main" val="203961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64D9D1A-4D15-47CA-9467-EF3ED8A2EA16}"/>
              </a:ext>
            </a:extLst>
          </p:cNvPr>
          <p:cNvSpPr txBox="1">
            <a:spLocks noGrp="1"/>
          </p:cNvSpPr>
          <p:nvPr>
            <p:ph type="title" idx="4294967295"/>
          </p:nvPr>
        </p:nvSpPr>
        <p:spPr>
          <a:xfrm>
            <a:off x="723900" y="0"/>
            <a:ext cx="9770616"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b="1" kern="1200">
                <a:solidFill>
                  <a:srgbClr val="003366"/>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003366"/>
                </a:solidFill>
                <a:effectLst/>
                <a:uLnTx/>
                <a:uFillTx/>
                <a:latin typeface="+mj-lt"/>
                <a:ea typeface="+mj-ea"/>
                <a:cs typeface="Arial" panose="020B0604020202020204" pitchFamily="34" charset="0"/>
              </a:rPr>
              <a:t>Summary</a:t>
            </a:r>
          </a:p>
        </p:txBody>
      </p:sp>
      <p:sp>
        <p:nvSpPr>
          <p:cNvPr id="3" name="Content Placeholder 2">
            <a:extLst>
              <a:ext uri="{FF2B5EF4-FFF2-40B4-BE49-F238E27FC236}">
                <a16:creationId xmlns:a16="http://schemas.microsoft.com/office/drawing/2014/main" id="{BECC4EDD-28C3-462C-9553-CADD78C32851}"/>
              </a:ext>
            </a:extLst>
          </p:cNvPr>
          <p:cNvSpPr>
            <a:spLocks noGrp="1"/>
          </p:cNvSpPr>
          <p:nvPr>
            <p:ph idx="1"/>
          </p:nvPr>
        </p:nvSpPr>
        <p:spPr>
          <a:xfrm>
            <a:off x="495300" y="1481011"/>
            <a:ext cx="11201400" cy="4562783"/>
          </a:xfrm>
        </p:spPr>
        <p:txBody>
          <a:bodyPr>
            <a:noAutofit/>
          </a:bodyPr>
          <a:lstStyle/>
          <a:p>
            <a:r>
              <a:rPr lang="en-GB" sz="1600" dirty="0">
                <a:solidFill>
                  <a:prstClr val="black"/>
                </a:solidFill>
                <a:latin typeface="+mn-lt"/>
              </a:rPr>
              <a:t>Tower Hamlets has a high proportion of children in need when compared with England and London.</a:t>
            </a:r>
          </a:p>
          <a:p>
            <a:r>
              <a:rPr lang="en-GB" sz="1600" dirty="0">
                <a:solidFill>
                  <a:prstClr val="black"/>
                </a:solidFill>
                <a:latin typeface="+mn-lt"/>
              </a:rPr>
              <a:t> The number of children identified as being in need has risen considerably since 2017</a:t>
            </a:r>
          </a:p>
          <a:p>
            <a:r>
              <a:rPr lang="en-GB" sz="1600" dirty="0">
                <a:solidFill>
                  <a:prstClr val="black"/>
                </a:solidFill>
                <a:latin typeface="+mn-lt"/>
              </a:rPr>
              <a:t>Neglect is the most common form of abuse for children in receipt of a child protection plan.</a:t>
            </a:r>
          </a:p>
          <a:p>
            <a:r>
              <a:rPr lang="en-GB" sz="1600" dirty="0">
                <a:solidFill>
                  <a:prstClr val="black"/>
                </a:solidFill>
                <a:latin typeface="+mn-lt"/>
              </a:rPr>
              <a:t>The proportion of children who are being looked after by the local authority is below the national and regional average, but the number of children has risen in recent years. The main reasons for children entering care are abuse or neglect (40 per cent) and absent parenting (24 per cent).</a:t>
            </a:r>
          </a:p>
          <a:p>
            <a:pPr algn="just"/>
            <a:r>
              <a:rPr lang="en-GB" sz="1600" dirty="0">
                <a:solidFill>
                  <a:prstClr val="black"/>
                </a:solidFill>
                <a:latin typeface="+mn-lt"/>
              </a:rPr>
              <a:t>The majority of children in care (66 per cent) are in foster care but a significant proportion (15 per cent) are placed in the community, while 7per cent are in children’s homes, secure units or hostels.</a:t>
            </a:r>
          </a:p>
          <a:p>
            <a:r>
              <a:rPr lang="en-GB" sz="1600" dirty="0">
                <a:solidFill>
                  <a:prstClr val="black"/>
                </a:solidFill>
                <a:latin typeface="+mn-lt"/>
              </a:rPr>
              <a:t>Tower Hamlets has (by far) the highest proportion of older people in receipt of adult social care in England.</a:t>
            </a:r>
          </a:p>
          <a:p>
            <a:r>
              <a:rPr lang="en-GB" sz="1600" dirty="0">
                <a:solidFill>
                  <a:prstClr val="black"/>
                </a:solidFill>
                <a:latin typeface="+mn-lt"/>
              </a:rPr>
              <a:t>Older people  with care needs primarily have physical support needs whereas working age adults in receipt of adult social care are more likely to have a learning disability or a mental health need.</a:t>
            </a:r>
          </a:p>
          <a:p>
            <a:r>
              <a:rPr lang="en-GB" sz="1600" dirty="0">
                <a:solidFill>
                  <a:prstClr val="black"/>
                </a:solidFill>
                <a:latin typeface="+mn-lt"/>
              </a:rPr>
              <a:t>Care needs among older people and working age adults are projected to increase more rapidly between 2019 and 2035 than in London or England, with a key driver for this being population increase and demographic change.  </a:t>
            </a:r>
          </a:p>
        </p:txBody>
      </p:sp>
    </p:spTree>
    <p:extLst>
      <p:ext uri="{BB962C8B-B14F-4D97-AF65-F5344CB8AC3E}">
        <p14:creationId xmlns:p14="http://schemas.microsoft.com/office/powerpoint/2010/main" val="361024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Children In Need</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923330"/>
          </a:xfrm>
          <a:prstGeom prst="rect">
            <a:avLst/>
          </a:prstGeom>
          <a:noFill/>
        </p:spPr>
        <p:txBody>
          <a:bodyPr wrap="square" rtlCol="0">
            <a:spAutoFit/>
          </a:bodyPr>
          <a:lstStyle/>
          <a:p>
            <a:r>
              <a:rPr lang="en-GB" dirty="0">
                <a:solidFill>
                  <a:prstClr val="black"/>
                </a:solidFill>
              </a:rPr>
              <a:t>In March 2019 there were 3,503 children in need in Tower Hamlets, an increase of 968 in 2 years or a rate of 493.6 per 10,000 children - above both the national and London rate. Tower Hamlets has the 3</a:t>
            </a:r>
            <a:r>
              <a:rPr lang="en-GB" baseline="30000" dirty="0">
                <a:solidFill>
                  <a:prstClr val="black"/>
                </a:solidFill>
              </a:rPr>
              <a:t>rd</a:t>
            </a:r>
            <a:r>
              <a:rPr lang="en-GB" dirty="0">
                <a:solidFill>
                  <a:prstClr val="black"/>
                </a:solidFill>
              </a:rPr>
              <a:t> highest rate in London (after Islington and Hammersmith and Fulham).</a:t>
            </a:r>
          </a:p>
        </p:txBody>
      </p:sp>
      <p:graphicFrame>
        <p:nvGraphicFramePr>
          <p:cNvPr id="7" name="Chart 6" descr="Chart of children in need. ">
            <a:extLst>
              <a:ext uri="{FF2B5EF4-FFF2-40B4-BE49-F238E27FC236}">
                <a16:creationId xmlns:a16="http://schemas.microsoft.com/office/drawing/2014/main" id="{D1AAB38E-F389-49F1-81DE-5A3C3F8F7740}"/>
              </a:ext>
            </a:extLst>
          </p:cNvPr>
          <p:cNvGraphicFramePr>
            <a:graphicFrameLocks/>
          </p:cNvGraphicFramePr>
          <p:nvPr>
            <p:extLst>
              <p:ext uri="{D42A27DB-BD31-4B8C-83A1-F6EECF244321}">
                <p14:modId xmlns:p14="http://schemas.microsoft.com/office/powerpoint/2010/main" val="2918694921"/>
              </p:ext>
            </p:extLst>
          </p:nvPr>
        </p:nvGraphicFramePr>
        <p:xfrm>
          <a:off x="2125683" y="2295525"/>
          <a:ext cx="7885216" cy="35115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853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Child Protection Plans</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923330"/>
          </a:xfrm>
          <a:prstGeom prst="rect">
            <a:avLst/>
          </a:prstGeom>
          <a:noFill/>
        </p:spPr>
        <p:txBody>
          <a:bodyPr wrap="square" rtlCol="0">
            <a:spAutoFit/>
          </a:bodyPr>
          <a:lstStyle/>
          <a:p>
            <a:r>
              <a:rPr lang="en-GB" dirty="0">
                <a:solidFill>
                  <a:prstClr val="black"/>
                </a:solidFill>
                <a:cs typeface="Arial" panose="020B0604020202020204" pitchFamily="34" charset="0"/>
              </a:rPr>
              <a:t>In March 2019 there  282 children with child protection plans in the borough, a fall of 99 between 2017 and 2019.  This is a rate of 39.7 children subject to a plan per 10,000 children.  Tower Hamlets has the 9</a:t>
            </a:r>
            <a:r>
              <a:rPr lang="en-GB" baseline="30000" dirty="0">
                <a:solidFill>
                  <a:prstClr val="black"/>
                </a:solidFill>
                <a:cs typeface="Arial" panose="020B0604020202020204" pitchFamily="34" charset="0"/>
              </a:rPr>
              <a:t>th</a:t>
            </a:r>
            <a:r>
              <a:rPr lang="en-GB" dirty="0">
                <a:solidFill>
                  <a:prstClr val="black"/>
                </a:solidFill>
                <a:cs typeface="Arial" panose="020B0604020202020204" pitchFamily="34" charset="0"/>
              </a:rPr>
              <a:t> highest rate in London.</a:t>
            </a:r>
          </a:p>
        </p:txBody>
      </p:sp>
      <p:graphicFrame>
        <p:nvGraphicFramePr>
          <p:cNvPr id="6" name="Chart 5" descr="Chart of children with a child protection plan">
            <a:extLst>
              <a:ext uri="{FF2B5EF4-FFF2-40B4-BE49-F238E27FC236}">
                <a16:creationId xmlns:a16="http://schemas.microsoft.com/office/drawing/2014/main" id="{4C58CC3E-995B-4DE2-B5DC-223EBECA4C54}"/>
              </a:ext>
            </a:extLst>
          </p:cNvPr>
          <p:cNvGraphicFramePr>
            <a:graphicFrameLocks/>
          </p:cNvGraphicFramePr>
          <p:nvPr>
            <p:extLst>
              <p:ext uri="{D42A27DB-BD31-4B8C-83A1-F6EECF244321}">
                <p14:modId xmlns:p14="http://schemas.microsoft.com/office/powerpoint/2010/main" val="2742125667"/>
              </p:ext>
            </p:extLst>
          </p:nvPr>
        </p:nvGraphicFramePr>
        <p:xfrm>
          <a:off x="2118684" y="2276872"/>
          <a:ext cx="8092116" cy="36805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655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Child Protection Plans (2)</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prstClr val="black"/>
                </a:solidFill>
                <a:cs typeface="Arial" panose="020B0604020202020204" pitchFamily="34" charset="0"/>
              </a:rPr>
              <a:t>Most common reason for being subject to a child protection plan in Tower Hamlets was neglect (61 per cent).</a:t>
            </a:r>
          </a:p>
          <a:p>
            <a:pPr marL="285750" indent="-285750">
              <a:buFont typeface="Arial" panose="020B0604020202020204" pitchFamily="34" charset="0"/>
              <a:buChar char="•"/>
            </a:pPr>
            <a:r>
              <a:rPr lang="en-GB" sz="1600" dirty="0">
                <a:solidFill>
                  <a:prstClr val="black"/>
                </a:solidFill>
                <a:cs typeface="Arial" panose="020B0604020202020204" pitchFamily="34" charset="0"/>
              </a:rPr>
              <a:t>Higher proportion t common of children are subject to child protection as a result of neglect than in London or England, while a lower proportion are subject to a child protection plan as a result of emotional abuse. </a:t>
            </a:r>
          </a:p>
          <a:p>
            <a:pPr marL="285750" indent="-285750">
              <a:buFont typeface="Arial" panose="020B0604020202020204" pitchFamily="34" charset="0"/>
              <a:buChar char="•"/>
            </a:pPr>
            <a:r>
              <a:rPr lang="en-GB" sz="1600" dirty="0">
                <a:solidFill>
                  <a:prstClr val="black"/>
                </a:solidFill>
                <a:cs typeface="Arial" panose="020B0604020202020204" pitchFamily="34" charset="0"/>
              </a:rPr>
              <a:t>Just under a quarter of plans (24.3per cent) were second or subsequent plans.</a:t>
            </a:r>
          </a:p>
        </p:txBody>
      </p:sp>
      <p:graphicFrame>
        <p:nvGraphicFramePr>
          <p:cNvPr id="7" name="Chart 6" descr="Chart of children with protection plan by category">
            <a:extLst>
              <a:ext uri="{FF2B5EF4-FFF2-40B4-BE49-F238E27FC236}">
                <a16:creationId xmlns:a16="http://schemas.microsoft.com/office/drawing/2014/main" id="{69D1F710-FF34-4FFE-9AB1-7BCD16B0E24D}"/>
              </a:ext>
            </a:extLst>
          </p:cNvPr>
          <p:cNvGraphicFramePr>
            <a:graphicFrameLocks/>
          </p:cNvGraphicFramePr>
          <p:nvPr>
            <p:extLst>
              <p:ext uri="{D42A27DB-BD31-4B8C-83A1-F6EECF244321}">
                <p14:modId xmlns:p14="http://schemas.microsoft.com/office/powerpoint/2010/main" val="4015808306"/>
              </p:ext>
            </p:extLst>
          </p:nvPr>
        </p:nvGraphicFramePr>
        <p:xfrm>
          <a:off x="1995055" y="2525897"/>
          <a:ext cx="8340436" cy="337296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DA462CB2-8D09-433B-AB10-2C10AE8DFD4B}"/>
              </a:ext>
            </a:extLst>
          </p:cNvPr>
          <p:cNvSpPr txBox="1"/>
          <p:nvPr/>
        </p:nvSpPr>
        <p:spPr>
          <a:xfrm>
            <a:off x="7968208" y="3915058"/>
            <a:ext cx="2016224" cy="369332"/>
          </a:xfrm>
          <a:prstGeom prst="rect">
            <a:avLst/>
          </a:prstGeom>
          <a:noFill/>
        </p:spPr>
        <p:txBody>
          <a:bodyPr wrap="square" rtlCol="0">
            <a:spAutoFit/>
          </a:bodyPr>
          <a:lstStyle/>
          <a:p>
            <a:r>
              <a:rPr lang="en-GB" sz="900" dirty="0">
                <a:solidFill>
                  <a:prstClr val="black"/>
                </a:solidFill>
                <a:latin typeface="Calibri"/>
              </a:rPr>
              <a:t>Source: Characteristics of Children In Need, Department for Education</a:t>
            </a:r>
          </a:p>
        </p:txBody>
      </p:sp>
    </p:spTree>
    <p:extLst>
      <p:ext uri="{BB962C8B-B14F-4D97-AF65-F5344CB8AC3E}">
        <p14:creationId xmlns:p14="http://schemas.microsoft.com/office/powerpoint/2010/main" val="82232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Looked After Children</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1569660"/>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prstClr val="black"/>
                </a:solidFill>
                <a:cs typeface="Arial" panose="020B0604020202020204" pitchFamily="34" charset="0"/>
              </a:rPr>
              <a:t>In March 2019 there  were 329 children being looked after by Tower Hamlets.  This was a rate of 46 per 10,000 children. </a:t>
            </a:r>
          </a:p>
          <a:p>
            <a:pPr marL="285750" indent="-285750">
              <a:buFont typeface="Arial" panose="020B0604020202020204" pitchFamily="34" charset="0"/>
              <a:buChar char="•"/>
            </a:pPr>
            <a:r>
              <a:rPr lang="en-GB" sz="1600" dirty="0">
                <a:solidFill>
                  <a:prstClr val="black"/>
                </a:solidFill>
                <a:cs typeface="Arial" panose="020B0604020202020204" pitchFamily="34" charset="0"/>
              </a:rPr>
              <a:t>This was slightly below the London average of 50 per 10,000 children and well below the England average of 65 per 10,000 children.</a:t>
            </a:r>
          </a:p>
          <a:p>
            <a:pPr marL="285750" indent="-285750">
              <a:buFont typeface="Arial" panose="020B0604020202020204" pitchFamily="34" charset="0"/>
              <a:buChar char="•"/>
            </a:pPr>
            <a:r>
              <a:rPr lang="en-GB" sz="1600" dirty="0">
                <a:solidFill>
                  <a:prstClr val="black"/>
                </a:solidFill>
                <a:cs typeface="Arial" panose="020B0604020202020204" pitchFamily="34" charset="0"/>
              </a:rPr>
              <a:t>The number of looked after children was 20per cent higher in 2019 than it had been in 2015 (55 more children).  This is not fully reflected </a:t>
            </a:r>
            <a:r>
              <a:rPr lang="en-GB" sz="1600" dirty="0">
                <a:solidFill>
                  <a:prstClr val="black"/>
                </a:solidFill>
                <a:latin typeface="Arial" panose="020B0604020202020204" pitchFamily="34" charset="0"/>
                <a:cs typeface="Arial" panose="020B0604020202020204" pitchFamily="34" charset="0"/>
              </a:rPr>
              <a:t>in the rate due to a rise in the overall child population.  </a:t>
            </a:r>
          </a:p>
        </p:txBody>
      </p:sp>
      <p:graphicFrame>
        <p:nvGraphicFramePr>
          <p:cNvPr id="6" name="Chart 5" descr="Chart of looked after children">
            <a:extLst>
              <a:ext uri="{FF2B5EF4-FFF2-40B4-BE49-F238E27FC236}">
                <a16:creationId xmlns:a16="http://schemas.microsoft.com/office/drawing/2014/main" id="{69E9B6A7-58A7-47F2-8E9E-4D359B0CF3F4}"/>
              </a:ext>
            </a:extLst>
          </p:cNvPr>
          <p:cNvGraphicFramePr>
            <a:graphicFrameLocks/>
          </p:cNvGraphicFramePr>
          <p:nvPr>
            <p:extLst>
              <p:ext uri="{D42A27DB-BD31-4B8C-83A1-F6EECF244321}">
                <p14:modId xmlns:p14="http://schemas.microsoft.com/office/powerpoint/2010/main" val="4181824862"/>
              </p:ext>
            </p:extLst>
          </p:nvPr>
        </p:nvGraphicFramePr>
        <p:xfrm>
          <a:off x="2182235" y="3020291"/>
          <a:ext cx="7058748" cy="3089564"/>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05176670-2814-4F76-A4C6-40A74519503F}"/>
              </a:ext>
            </a:extLst>
          </p:cNvPr>
          <p:cNvSpPr txBox="1"/>
          <p:nvPr/>
        </p:nvSpPr>
        <p:spPr>
          <a:xfrm>
            <a:off x="2182234" y="5712767"/>
            <a:ext cx="2272104" cy="276999"/>
          </a:xfrm>
          <a:prstGeom prst="rect">
            <a:avLst/>
          </a:prstGeom>
          <a:noFill/>
        </p:spPr>
        <p:txBody>
          <a:bodyPr wrap="square" rtlCol="0">
            <a:spAutoFit/>
          </a:bodyPr>
          <a:lstStyle/>
          <a:p>
            <a:r>
              <a:rPr lang="en-GB" sz="600" dirty="0">
                <a:solidFill>
                  <a:prstClr val="black"/>
                </a:solidFill>
                <a:latin typeface="Calibri"/>
              </a:rPr>
              <a:t>Source: Children Looked After in England, including Adoption, Local Authority Tables, 2014/15 to 2018/19, Department for Education </a:t>
            </a:r>
          </a:p>
        </p:txBody>
      </p:sp>
    </p:spTree>
    <p:extLst>
      <p:ext uri="{BB962C8B-B14F-4D97-AF65-F5344CB8AC3E}">
        <p14:creationId xmlns:p14="http://schemas.microsoft.com/office/powerpoint/2010/main" val="291032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Reasons for being Looked After</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1323439"/>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prstClr val="black"/>
                </a:solidFill>
                <a:cs typeface="Arial" panose="020B0604020202020204" pitchFamily="34" charset="0"/>
              </a:rPr>
              <a:t>By far the most common reason for children entering care was abuse or neglect (40 per cent), although this was well below the national average.</a:t>
            </a:r>
          </a:p>
          <a:p>
            <a:pPr marL="285750" indent="-285750">
              <a:buFont typeface="Arial" panose="020B0604020202020204" pitchFamily="34" charset="0"/>
              <a:buChar char="•"/>
            </a:pPr>
            <a:r>
              <a:rPr lang="en-GB" sz="1600" dirty="0">
                <a:solidFill>
                  <a:prstClr val="black"/>
                </a:solidFill>
                <a:cs typeface="Arial" panose="020B0604020202020204" pitchFamily="34" charset="0"/>
              </a:rPr>
              <a:t>Children in Tower Hamlets were more likely to enter care as a result of socially unacceptable behaviour than in England or London and they were more likely to enter care as a result of absent parenting compared with the national average</a:t>
            </a:r>
          </a:p>
        </p:txBody>
      </p:sp>
      <p:graphicFrame>
        <p:nvGraphicFramePr>
          <p:cNvPr id="7" name="Chart 6" descr="Chart with reasons for children being looked after">
            <a:extLst>
              <a:ext uri="{FF2B5EF4-FFF2-40B4-BE49-F238E27FC236}">
                <a16:creationId xmlns:a16="http://schemas.microsoft.com/office/drawing/2014/main" id="{45D4467B-52CB-4CFD-8539-92583CBF699F}"/>
              </a:ext>
            </a:extLst>
          </p:cNvPr>
          <p:cNvGraphicFramePr>
            <a:graphicFrameLocks/>
          </p:cNvGraphicFramePr>
          <p:nvPr>
            <p:extLst>
              <p:ext uri="{D42A27DB-BD31-4B8C-83A1-F6EECF244321}">
                <p14:modId xmlns:p14="http://schemas.microsoft.com/office/powerpoint/2010/main" val="2163480990"/>
              </p:ext>
            </p:extLst>
          </p:nvPr>
        </p:nvGraphicFramePr>
        <p:xfrm>
          <a:off x="1828801" y="2650139"/>
          <a:ext cx="8534400" cy="325862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4DF8FBE9-54FA-4E5E-84FA-F2AA23CA8ED8}"/>
              </a:ext>
            </a:extLst>
          </p:cNvPr>
          <p:cNvSpPr txBox="1"/>
          <p:nvPr/>
        </p:nvSpPr>
        <p:spPr>
          <a:xfrm>
            <a:off x="6960096" y="3212976"/>
            <a:ext cx="2736304" cy="553998"/>
          </a:xfrm>
          <a:prstGeom prst="rect">
            <a:avLst/>
          </a:prstGeom>
          <a:noFill/>
        </p:spPr>
        <p:txBody>
          <a:bodyPr wrap="square" rtlCol="0">
            <a:spAutoFit/>
          </a:bodyPr>
          <a:lstStyle/>
          <a:p>
            <a:r>
              <a:rPr lang="en-GB" sz="1000" dirty="0">
                <a:solidFill>
                  <a:prstClr val="black"/>
                </a:solidFill>
                <a:latin typeface="Calibri"/>
              </a:rPr>
              <a:t>Source: Children Looked After in England, including Adoption, Underlying Data Tables,  2018/19, Department for Education </a:t>
            </a:r>
          </a:p>
        </p:txBody>
      </p:sp>
    </p:spTree>
    <p:extLst>
      <p:ext uri="{BB962C8B-B14F-4D97-AF65-F5344CB8AC3E}">
        <p14:creationId xmlns:p14="http://schemas.microsoft.com/office/powerpoint/2010/main" val="3585348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Placements for Looked After Children </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830997"/>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prstClr val="black"/>
                </a:solidFill>
                <a:cs typeface="Arial" panose="020B0604020202020204" pitchFamily="34" charset="0"/>
              </a:rPr>
              <a:t>Two thirds of children are in foster placements, but this is below the average for London and England</a:t>
            </a:r>
          </a:p>
          <a:p>
            <a:pPr marL="285750" indent="-285750">
              <a:buFont typeface="Arial" panose="020B0604020202020204" pitchFamily="34" charset="0"/>
              <a:buChar char="•"/>
            </a:pPr>
            <a:r>
              <a:rPr lang="en-GB" sz="1600" dirty="0">
                <a:solidFill>
                  <a:prstClr val="black"/>
                </a:solidFill>
                <a:cs typeface="Arial" panose="020B0604020202020204" pitchFamily="34" charset="0"/>
              </a:rPr>
              <a:t>Tower Hamlets has a significantly higher proportion of children placed within community settings</a:t>
            </a:r>
          </a:p>
          <a:p>
            <a:pPr marL="285750" indent="-285750">
              <a:buFont typeface="Arial" panose="020B0604020202020204" pitchFamily="34" charset="0"/>
              <a:buChar char="•"/>
            </a:pPr>
            <a:r>
              <a:rPr lang="en-GB" sz="1600" dirty="0">
                <a:solidFill>
                  <a:prstClr val="black"/>
                </a:solidFill>
                <a:cs typeface="Arial" panose="020B0604020202020204" pitchFamily="34" charset="0"/>
              </a:rPr>
              <a:t>Few children are placed in children’s homes, secure units and hostels than in London or England </a:t>
            </a:r>
            <a:r>
              <a:rPr lang="en-GB" sz="1600" dirty="0">
                <a:solidFill>
                  <a:prstClr val="black"/>
                </a:solidFill>
              </a:rPr>
              <a:t>as a whole</a:t>
            </a:r>
          </a:p>
        </p:txBody>
      </p:sp>
      <p:graphicFrame>
        <p:nvGraphicFramePr>
          <p:cNvPr id="6" name="Chart 5" descr="Chart of looked after children by type of placement">
            <a:extLst>
              <a:ext uri="{FF2B5EF4-FFF2-40B4-BE49-F238E27FC236}">
                <a16:creationId xmlns:a16="http://schemas.microsoft.com/office/drawing/2014/main" id="{CF431B01-C477-41EC-B808-D422F24C109B}"/>
              </a:ext>
            </a:extLst>
          </p:cNvPr>
          <p:cNvGraphicFramePr>
            <a:graphicFrameLocks/>
          </p:cNvGraphicFramePr>
          <p:nvPr>
            <p:extLst>
              <p:ext uri="{D42A27DB-BD31-4B8C-83A1-F6EECF244321}">
                <p14:modId xmlns:p14="http://schemas.microsoft.com/office/powerpoint/2010/main" val="1460425806"/>
              </p:ext>
            </p:extLst>
          </p:nvPr>
        </p:nvGraphicFramePr>
        <p:xfrm>
          <a:off x="1881098" y="2359643"/>
          <a:ext cx="8208912"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C2BFE194-1F0E-4F63-94C3-F16DEA64B852}"/>
              </a:ext>
            </a:extLst>
          </p:cNvPr>
          <p:cNvSpPr txBox="1"/>
          <p:nvPr/>
        </p:nvSpPr>
        <p:spPr>
          <a:xfrm>
            <a:off x="6744072" y="3573016"/>
            <a:ext cx="2880320" cy="553998"/>
          </a:xfrm>
          <a:prstGeom prst="rect">
            <a:avLst/>
          </a:prstGeom>
          <a:noFill/>
        </p:spPr>
        <p:txBody>
          <a:bodyPr wrap="square" rtlCol="0">
            <a:spAutoFit/>
          </a:bodyPr>
          <a:lstStyle/>
          <a:p>
            <a:r>
              <a:rPr lang="en-GB" sz="1000" dirty="0">
                <a:solidFill>
                  <a:prstClr val="black"/>
                </a:solidFill>
                <a:latin typeface="Calibri"/>
              </a:rPr>
              <a:t>Source: Children Looked After in England, including Adoption, Underlying Data Tables,  2018/19, Department for Education </a:t>
            </a:r>
          </a:p>
        </p:txBody>
      </p:sp>
    </p:spTree>
    <p:extLst>
      <p:ext uri="{BB962C8B-B14F-4D97-AF65-F5344CB8AC3E}">
        <p14:creationId xmlns:p14="http://schemas.microsoft.com/office/powerpoint/2010/main" val="2321158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839963-6316-4BCE-A478-CDA072399971}"/>
              </a:ext>
            </a:extLst>
          </p:cNvPr>
          <p:cNvSpPr>
            <a:spLocks noGrp="1"/>
          </p:cNvSpPr>
          <p:nvPr>
            <p:ph type="title"/>
          </p:nvPr>
        </p:nvSpPr>
        <p:spPr/>
        <p:txBody>
          <a:bodyPr/>
          <a:lstStyle/>
          <a:p>
            <a:r>
              <a:rPr lang="en-GB" dirty="0">
                <a:latin typeface="+mj-lt"/>
              </a:rPr>
              <a:t>Adult Social Care Users</a:t>
            </a:r>
          </a:p>
        </p:txBody>
      </p:sp>
      <p:sp>
        <p:nvSpPr>
          <p:cNvPr id="2" name="TextBox 1">
            <a:extLst>
              <a:ext uri="{FF2B5EF4-FFF2-40B4-BE49-F238E27FC236}">
                <a16:creationId xmlns:a16="http://schemas.microsoft.com/office/drawing/2014/main" id="{5FA7AF9E-9B95-41AB-BB5E-4309ECD0CB26}"/>
              </a:ext>
            </a:extLst>
          </p:cNvPr>
          <p:cNvSpPr txBox="1"/>
          <p:nvPr/>
        </p:nvSpPr>
        <p:spPr>
          <a:xfrm>
            <a:off x="926275" y="1326701"/>
            <a:ext cx="10747169" cy="1323439"/>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prstClr val="black"/>
                </a:solidFill>
              </a:rPr>
              <a:t>Tower Hamlets has a very high proportion of its over 65 population who are social care users.  In  2018-19 there were 11,905 adult social care users per 100,000 population.  This is by far the highest of the 152 upper tier English Councils and well above the England and London averages.</a:t>
            </a:r>
          </a:p>
          <a:p>
            <a:pPr marL="285750" indent="-285750">
              <a:buFont typeface="Arial" panose="020B0604020202020204" pitchFamily="34" charset="0"/>
              <a:buChar char="•"/>
            </a:pPr>
            <a:r>
              <a:rPr lang="en-GB" sz="1600" dirty="0">
                <a:solidFill>
                  <a:prstClr val="black"/>
                </a:solidFill>
              </a:rPr>
              <a:t>Conversely, the rate of working age adults who are long term social care users is lower than the London or England average.</a:t>
            </a:r>
          </a:p>
        </p:txBody>
      </p:sp>
      <p:graphicFrame>
        <p:nvGraphicFramePr>
          <p:cNvPr id="7" name="Chart 6" descr="Chart of long terms adult social care users">
            <a:extLst>
              <a:ext uri="{FF2B5EF4-FFF2-40B4-BE49-F238E27FC236}">
                <a16:creationId xmlns:a16="http://schemas.microsoft.com/office/drawing/2014/main" id="{F39E4FE2-E13E-4C72-991C-60CC77F6C3CC}"/>
              </a:ext>
            </a:extLst>
          </p:cNvPr>
          <p:cNvGraphicFramePr>
            <a:graphicFrameLocks/>
          </p:cNvGraphicFramePr>
          <p:nvPr>
            <p:extLst>
              <p:ext uri="{D42A27DB-BD31-4B8C-83A1-F6EECF244321}">
                <p14:modId xmlns:p14="http://schemas.microsoft.com/office/powerpoint/2010/main" val="1063763867"/>
              </p:ext>
            </p:extLst>
          </p:nvPr>
        </p:nvGraphicFramePr>
        <p:xfrm>
          <a:off x="2531604" y="2726340"/>
          <a:ext cx="7128792" cy="328653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2A33E216-961D-46B7-8FE0-1D49A8500CC2}"/>
              </a:ext>
            </a:extLst>
          </p:cNvPr>
          <p:cNvSpPr txBox="1"/>
          <p:nvPr/>
        </p:nvSpPr>
        <p:spPr>
          <a:xfrm>
            <a:off x="3186545" y="3942348"/>
            <a:ext cx="1983586" cy="553998"/>
          </a:xfrm>
          <a:prstGeom prst="rect">
            <a:avLst/>
          </a:prstGeom>
          <a:noFill/>
        </p:spPr>
        <p:txBody>
          <a:bodyPr wrap="square" rtlCol="0">
            <a:spAutoFit/>
          </a:bodyPr>
          <a:lstStyle/>
          <a:p>
            <a:r>
              <a:rPr lang="en-GB" sz="1000" b="1" dirty="0">
                <a:solidFill>
                  <a:prstClr val="black"/>
                </a:solidFill>
                <a:latin typeface="Calibri"/>
              </a:rPr>
              <a:t>Source: NHS Digital, Adult Social Care Activity and Finance Report, England - 2018-19 </a:t>
            </a:r>
            <a:endParaRPr lang="en-GB" sz="1000" dirty="0">
              <a:solidFill>
                <a:prstClr val="black"/>
              </a:solidFill>
              <a:latin typeface="Calibri"/>
            </a:endParaRPr>
          </a:p>
        </p:txBody>
      </p:sp>
    </p:spTree>
    <p:extLst>
      <p:ext uri="{BB962C8B-B14F-4D97-AF65-F5344CB8AC3E}">
        <p14:creationId xmlns:p14="http://schemas.microsoft.com/office/powerpoint/2010/main" val="3044419046"/>
      </p:ext>
    </p:extLst>
  </p:cSld>
  <p:clrMapOvr>
    <a:masterClrMapping/>
  </p:clrMapOvr>
</p:sld>
</file>

<file path=ppt/theme/theme1.xml><?xml version="1.0" encoding="utf-8"?>
<a:theme xmlns:a="http://schemas.openxmlformats.org/drawingml/2006/main" name="LBTH PPT theme">
  <a:themeElements>
    <a:clrScheme name="LBTH Colours">
      <a:dk1>
        <a:srgbClr val="00445E"/>
      </a:dk1>
      <a:lt1>
        <a:srgbClr val="FFFFFF"/>
      </a:lt1>
      <a:dk2>
        <a:srgbClr val="00B2BB"/>
      </a:dk2>
      <a:lt2>
        <a:srgbClr val="BBD034"/>
      </a:lt2>
      <a:accent1>
        <a:srgbClr val="E62154"/>
      </a:accent1>
      <a:accent2>
        <a:srgbClr val="F7A823"/>
      </a:accent2>
      <a:accent3>
        <a:srgbClr val="E5E000"/>
      </a:accent3>
      <a:accent4>
        <a:srgbClr val="AF137E"/>
      </a:accent4>
      <a:accent5>
        <a:srgbClr val="E94E1B"/>
      </a:accent5>
      <a:accent6>
        <a:srgbClr val="92C256"/>
      </a:accent6>
      <a:hlink>
        <a:srgbClr val="0000FF"/>
      </a:hlink>
      <a:folHlink>
        <a:srgbClr val="800080"/>
      </a:folHlink>
    </a:clrScheme>
    <a:fontScheme name="Custom 1">
      <a:majorFont>
        <a:latin typeface="Raleway"/>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BTH PPT theme" id="{8690AB46-57C9-486D-8051-A8FCF98A9542}" vid="{7F942EB9-57AC-446A-B234-44AFCCC3DB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BB513BD579BF4FAC6B5580372F2F7E" ma:contentTypeVersion="13" ma:contentTypeDescription="Create a new document." ma:contentTypeScope="" ma:versionID="55413226cba683ef6b5ed64a23670ee2">
  <xsd:schema xmlns:xsd="http://www.w3.org/2001/XMLSchema" xmlns:xs="http://www.w3.org/2001/XMLSchema" xmlns:p="http://schemas.microsoft.com/office/2006/metadata/properties" xmlns:ns3="46c37b34-2409-4c5e-90c0-b948f1353365" xmlns:ns4="2a4cc58a-d66d-45cf-b590-f56250971858" targetNamespace="http://schemas.microsoft.com/office/2006/metadata/properties" ma:root="true" ma:fieldsID="80054715bc255f450e23c14427ee8ce3" ns3:_="" ns4:_="">
    <xsd:import namespace="46c37b34-2409-4c5e-90c0-b948f1353365"/>
    <xsd:import namespace="2a4cc58a-d66d-45cf-b590-f5625097185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c37b34-2409-4c5e-90c0-b948f135336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4cc58a-d66d-45cf-b590-f5625097185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C95CC8-FCC5-45E6-B66C-2BDBA5BFDB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c37b34-2409-4c5e-90c0-b948f1353365"/>
    <ds:schemaRef ds:uri="2a4cc58a-d66d-45cf-b590-f562509718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AC92BE-7F65-4AD4-9C31-5651DA116B67}">
  <ds:schemaRefs>
    <ds:schemaRef ds:uri="http://schemas.microsoft.com/sharepoint/v3/contenttype/forms"/>
  </ds:schemaRefs>
</ds:datastoreItem>
</file>

<file path=customXml/itemProps3.xml><?xml version="1.0" encoding="utf-8"?>
<ds:datastoreItem xmlns:ds="http://schemas.openxmlformats.org/officeDocument/2006/customXml" ds:itemID="{778ADC5A-807F-42B2-92C7-50F51D6D3270}">
  <ds:schemaRefs>
    <ds:schemaRef ds:uri="http://purl.org/dc/dcmitype/"/>
    <ds:schemaRef ds:uri="http://www.w3.org/XML/1998/namespace"/>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2a4cc58a-d66d-45cf-b590-f56250971858"/>
    <ds:schemaRef ds:uri="46c37b34-2409-4c5e-90c0-b948f1353365"/>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Default Theme</Template>
  <TotalTime>3200</TotalTime>
  <Words>1342</Words>
  <Application>Microsoft Office PowerPoint</Application>
  <PresentationFormat>Widescreen</PresentationFormat>
  <Paragraphs>68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Raleway</vt:lpstr>
      <vt:lpstr>LBTH PPT theme</vt:lpstr>
      <vt:lpstr>Borough Profile 2020</vt:lpstr>
      <vt:lpstr>Summary</vt:lpstr>
      <vt:lpstr>Children In Need</vt:lpstr>
      <vt:lpstr>Child Protection Plans</vt:lpstr>
      <vt:lpstr>Child Protection Plans (2)</vt:lpstr>
      <vt:lpstr>Looked After Children</vt:lpstr>
      <vt:lpstr>Reasons for being Looked After</vt:lpstr>
      <vt:lpstr>Placements for Looked After Children </vt:lpstr>
      <vt:lpstr>Adult Social Care Users</vt:lpstr>
      <vt:lpstr>Adult Social Care – Support Needs</vt:lpstr>
      <vt:lpstr>Older People – Future Care Need</vt:lpstr>
      <vt:lpstr>Working Age Adults – Future Care Need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Pickin</dc:creator>
  <cp:lastModifiedBy>Rob Flynn</cp:lastModifiedBy>
  <cp:revision>174</cp:revision>
  <dcterms:created xsi:type="dcterms:W3CDTF">2020-02-07T11:14:16Z</dcterms:created>
  <dcterms:modified xsi:type="dcterms:W3CDTF">2020-10-05T14:35:45Z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0x01010047BB513BD579BF4FAC6B5580372F2F7E</vt:lpwstr>
  </property>
</Properties>
</file>