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7180"/>
    <a:srgbClr val="BBD03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6" autoAdjust="0"/>
    <p:restoredTop sz="93792" autoAdjust="0"/>
  </p:normalViewPr>
  <p:slideViewPr>
    <p:cSldViewPr snapToGrid="0">
      <p:cViewPr varScale="1">
        <p:scale>
          <a:sx n="59" d="100"/>
          <a:sy n="59" d="100"/>
        </p:scale>
        <p:origin x="868"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sz="1400" b="0" i="0" u="none" strike="noStrike" kern="1200" spc="0" baseline="0">
                <a:solidFill>
                  <a:schemeClr val="dk1"/>
                </a:solidFill>
                <a:latin typeface="+mn-lt"/>
                <a:ea typeface="+mn-ea"/>
                <a:cs typeface="+mn-cs"/>
              </a:defRPr>
            </a:pPr>
            <a:r>
              <a:rPr lang="en-GB" sz="1200" dirty="0"/>
              <a:t>Estimated entries and exits at mainline and London Overground Stations in Tower Hamlets, 2013/14 – 2018/19</a:t>
            </a:r>
          </a:p>
        </c:rich>
      </c:tx>
      <c:layout>
        <c:manualLayout>
          <c:xMode val="edge"/>
          <c:yMode val="edge"/>
          <c:x val="1.7872797181501119E-2"/>
          <c:y val="0"/>
        </c:manualLayout>
      </c:layout>
      <c:overlay val="0"/>
      <c:spPr>
        <a:solidFill>
          <a:schemeClr val="bg1"/>
        </a:solidFill>
        <a:ln>
          <a:noFill/>
        </a:ln>
        <a:effectLst/>
      </c:spPr>
      <c:txPr>
        <a:bodyPr rot="0" spcFirstLastPara="1" vertOverflow="ellipsis" vert="horz" wrap="square" anchor="ctr" anchorCtr="1"/>
        <a:lstStyle/>
        <a:p>
          <a:pPr algn="l" rtl="0">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2039958523127066E-2"/>
          <c:y val="0.22921252141549889"/>
          <c:w val="0.90179285634929451"/>
          <c:h val="0.60892178995912527"/>
        </c:manualLayout>
      </c:layout>
      <c:lineChart>
        <c:grouping val="standard"/>
        <c:varyColors val="0"/>
        <c:ser>
          <c:idx val="0"/>
          <c:order val="0"/>
          <c:tx>
            <c:strRef>
              <c:f>[Book1]Sheet1!$A$2</c:f>
              <c:strCache>
                <c:ptCount val="1"/>
                <c:pt idx="0">
                  <c:v>Bethnal Green</c:v>
                </c:pt>
              </c:strCache>
            </c:strRef>
          </c:tx>
          <c:spPr>
            <a:ln w="28575" cap="rnd">
              <a:solidFill>
                <a:schemeClr val="accent1"/>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74-484C-AD01-14D49B47D186}"/>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[Book1]Sheet1!$B$1:$G$1</c:f>
              <c:strCache>
                <c:ptCount val="6"/>
                <c:pt idx="0">
                  <c:v>2013-14</c:v>
                </c:pt>
                <c:pt idx="1">
                  <c:v>2014-15</c:v>
                </c:pt>
                <c:pt idx="2">
                  <c:v>2015-16</c:v>
                </c:pt>
                <c:pt idx="3">
                  <c:v>2016-17</c:v>
                </c:pt>
                <c:pt idx="4">
                  <c:v>2017-18</c:v>
                </c:pt>
                <c:pt idx="5">
                  <c:v>2018-19</c:v>
                </c:pt>
              </c:strCache>
            </c:strRef>
          </c:cat>
          <c:val>
            <c:numRef>
              <c:f>[Book1]Sheet1!$B$2:$G$2</c:f>
              <c:numCache>
                <c:formatCode>#,##0</c:formatCode>
                <c:ptCount val="6"/>
                <c:pt idx="0">
                  <c:v>815176</c:v>
                </c:pt>
                <c:pt idx="1">
                  <c:v>903572</c:v>
                </c:pt>
                <c:pt idx="2">
                  <c:v>1062062</c:v>
                </c:pt>
                <c:pt idx="3">
                  <c:v>1256376</c:v>
                </c:pt>
                <c:pt idx="4">
                  <c:v>1248048</c:v>
                </c:pt>
                <c:pt idx="5">
                  <c:v>1272734</c:v>
                </c:pt>
              </c:numCache>
            </c:numRef>
          </c:val>
          <c:smooth val="0"/>
          <c:extLst>
            <c:ext xmlns:c16="http://schemas.microsoft.com/office/drawing/2014/chart" uri="{C3380CC4-5D6E-409C-BE32-E72D297353CC}">
              <c16:uniqueId val="{00000001-A974-484C-AD01-14D49B47D186}"/>
            </c:ext>
          </c:extLst>
        </c:ser>
        <c:ser>
          <c:idx val="1"/>
          <c:order val="1"/>
          <c:tx>
            <c:strRef>
              <c:f>[Book1]Sheet1!$A$3</c:f>
              <c:strCache>
                <c:ptCount val="1"/>
                <c:pt idx="0">
                  <c:v>Cambridge Heath</c:v>
                </c:pt>
              </c:strCache>
            </c:strRef>
          </c:tx>
          <c:spPr>
            <a:ln w="28575" cap="rnd">
              <a:solidFill>
                <a:schemeClr val="accent2"/>
              </a:solidFill>
              <a:round/>
            </a:ln>
            <a:effectLst/>
          </c:spPr>
          <c:marker>
            <c:symbol val="none"/>
          </c:marker>
          <c:dLbls>
            <c:dLbl>
              <c:idx val="5"/>
              <c:layout>
                <c:manualLayout>
                  <c:x val="0"/>
                  <c:y val="1.3812503959539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74-484C-AD01-14D49B47D186}"/>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[Book1]Sheet1!$B$1:$G$1</c:f>
              <c:strCache>
                <c:ptCount val="6"/>
                <c:pt idx="0">
                  <c:v>2013-14</c:v>
                </c:pt>
                <c:pt idx="1">
                  <c:v>2014-15</c:v>
                </c:pt>
                <c:pt idx="2">
                  <c:v>2015-16</c:v>
                </c:pt>
                <c:pt idx="3">
                  <c:v>2016-17</c:v>
                </c:pt>
                <c:pt idx="4">
                  <c:v>2017-18</c:v>
                </c:pt>
                <c:pt idx="5">
                  <c:v>2018-19</c:v>
                </c:pt>
              </c:strCache>
            </c:strRef>
          </c:cat>
          <c:val>
            <c:numRef>
              <c:f>[Book1]Sheet1!$B$3:$G$3</c:f>
              <c:numCache>
                <c:formatCode>#,##0</c:formatCode>
                <c:ptCount val="6"/>
                <c:pt idx="0">
                  <c:v>357754</c:v>
                </c:pt>
                <c:pt idx="1">
                  <c:v>402078</c:v>
                </c:pt>
                <c:pt idx="2">
                  <c:v>646748</c:v>
                </c:pt>
                <c:pt idx="3">
                  <c:v>765702</c:v>
                </c:pt>
                <c:pt idx="4">
                  <c:v>774528</c:v>
                </c:pt>
                <c:pt idx="5">
                  <c:v>786006</c:v>
                </c:pt>
              </c:numCache>
            </c:numRef>
          </c:val>
          <c:smooth val="0"/>
          <c:extLst>
            <c:ext xmlns:c16="http://schemas.microsoft.com/office/drawing/2014/chart" uri="{C3380CC4-5D6E-409C-BE32-E72D297353CC}">
              <c16:uniqueId val="{00000003-A974-484C-AD01-14D49B47D186}"/>
            </c:ext>
          </c:extLst>
        </c:ser>
        <c:ser>
          <c:idx val="2"/>
          <c:order val="2"/>
          <c:tx>
            <c:strRef>
              <c:f>[Book1]Sheet1!$A$4</c:f>
              <c:strCache>
                <c:ptCount val="1"/>
                <c:pt idx="0">
                  <c:v>Limehouse</c:v>
                </c:pt>
              </c:strCache>
            </c:strRef>
          </c:tx>
          <c:spPr>
            <a:ln w="28575" cap="rnd">
              <a:solidFill>
                <a:schemeClr val="accent3"/>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74-484C-AD01-14D49B47D186}"/>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[Book1]Sheet1!$B$1:$G$1</c:f>
              <c:strCache>
                <c:ptCount val="6"/>
                <c:pt idx="0">
                  <c:v>2013-14</c:v>
                </c:pt>
                <c:pt idx="1">
                  <c:v>2014-15</c:v>
                </c:pt>
                <c:pt idx="2">
                  <c:v>2015-16</c:v>
                </c:pt>
                <c:pt idx="3">
                  <c:v>2016-17</c:v>
                </c:pt>
                <c:pt idx="4">
                  <c:v>2017-18</c:v>
                </c:pt>
                <c:pt idx="5">
                  <c:v>2018-19</c:v>
                </c:pt>
              </c:strCache>
            </c:strRef>
          </c:cat>
          <c:val>
            <c:numRef>
              <c:f>[Book1]Sheet1!$B$4:$G$4</c:f>
              <c:numCache>
                <c:formatCode>#,##0</c:formatCode>
                <c:ptCount val="6"/>
                <c:pt idx="0">
                  <c:v>3251190</c:v>
                </c:pt>
                <c:pt idx="1">
                  <c:v>3195328</c:v>
                </c:pt>
                <c:pt idx="2">
                  <c:v>3100736</c:v>
                </c:pt>
                <c:pt idx="3">
                  <c:v>3439218</c:v>
                </c:pt>
                <c:pt idx="4">
                  <c:v>3505448</c:v>
                </c:pt>
                <c:pt idx="5">
                  <c:v>3553990</c:v>
                </c:pt>
              </c:numCache>
            </c:numRef>
          </c:val>
          <c:smooth val="0"/>
          <c:extLst>
            <c:ext xmlns:c16="http://schemas.microsoft.com/office/drawing/2014/chart" uri="{C3380CC4-5D6E-409C-BE32-E72D297353CC}">
              <c16:uniqueId val="{00000005-A974-484C-AD01-14D49B47D186}"/>
            </c:ext>
          </c:extLst>
        </c:ser>
        <c:ser>
          <c:idx val="3"/>
          <c:order val="3"/>
          <c:tx>
            <c:strRef>
              <c:f>[Book1]Sheet1!$A$5</c:f>
              <c:strCache>
                <c:ptCount val="1"/>
                <c:pt idx="0">
                  <c:v>Shadwell</c:v>
                </c:pt>
              </c:strCache>
            </c:strRef>
          </c:tx>
          <c:spPr>
            <a:ln w="28575" cap="rnd">
              <a:solidFill>
                <a:schemeClr val="accent4"/>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74-484C-AD01-14D49B47D186}"/>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[Book1]Sheet1!$B$1:$G$1</c:f>
              <c:strCache>
                <c:ptCount val="6"/>
                <c:pt idx="0">
                  <c:v>2013-14</c:v>
                </c:pt>
                <c:pt idx="1">
                  <c:v>2014-15</c:v>
                </c:pt>
                <c:pt idx="2">
                  <c:v>2015-16</c:v>
                </c:pt>
                <c:pt idx="3">
                  <c:v>2016-17</c:v>
                </c:pt>
                <c:pt idx="4">
                  <c:v>2017-18</c:v>
                </c:pt>
                <c:pt idx="5">
                  <c:v>2018-19</c:v>
                </c:pt>
              </c:strCache>
            </c:strRef>
          </c:cat>
          <c:val>
            <c:numRef>
              <c:f>[Book1]Sheet1!$B$5:$G$5</c:f>
              <c:numCache>
                <c:formatCode>#,##0</c:formatCode>
                <c:ptCount val="6"/>
                <c:pt idx="0">
                  <c:v>2125856</c:v>
                </c:pt>
                <c:pt idx="1">
                  <c:v>2672934</c:v>
                </c:pt>
                <c:pt idx="2">
                  <c:v>4976464</c:v>
                </c:pt>
                <c:pt idx="3">
                  <c:v>5015038</c:v>
                </c:pt>
                <c:pt idx="4">
                  <c:v>4970846</c:v>
                </c:pt>
                <c:pt idx="5">
                  <c:v>5087054</c:v>
                </c:pt>
              </c:numCache>
            </c:numRef>
          </c:val>
          <c:smooth val="0"/>
          <c:extLst>
            <c:ext xmlns:c16="http://schemas.microsoft.com/office/drawing/2014/chart" uri="{C3380CC4-5D6E-409C-BE32-E72D297353CC}">
              <c16:uniqueId val="{00000007-A974-484C-AD01-14D49B47D186}"/>
            </c:ext>
          </c:extLst>
        </c:ser>
        <c:ser>
          <c:idx val="4"/>
          <c:order val="4"/>
          <c:tx>
            <c:strRef>
              <c:f>[Book1]Sheet1!$A$6</c:f>
              <c:strCache>
                <c:ptCount val="1"/>
                <c:pt idx="0">
                  <c:v>Shoreditch High Street</c:v>
                </c:pt>
              </c:strCache>
            </c:strRef>
          </c:tx>
          <c:spPr>
            <a:ln w="28575" cap="rnd">
              <a:solidFill>
                <a:schemeClr val="accent5"/>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74-484C-AD01-14D49B47D186}"/>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[Book1]Sheet1!$B$1:$G$1</c:f>
              <c:strCache>
                <c:ptCount val="6"/>
                <c:pt idx="0">
                  <c:v>2013-14</c:v>
                </c:pt>
                <c:pt idx="1">
                  <c:v>2014-15</c:v>
                </c:pt>
                <c:pt idx="2">
                  <c:v>2015-16</c:v>
                </c:pt>
                <c:pt idx="3">
                  <c:v>2016-17</c:v>
                </c:pt>
                <c:pt idx="4">
                  <c:v>2017-18</c:v>
                </c:pt>
                <c:pt idx="5">
                  <c:v>2018-19</c:v>
                </c:pt>
              </c:strCache>
            </c:strRef>
          </c:cat>
          <c:val>
            <c:numRef>
              <c:f>[Book1]Sheet1!$B$6:$G$6</c:f>
              <c:numCache>
                <c:formatCode>#,##0</c:formatCode>
                <c:ptCount val="6"/>
                <c:pt idx="0">
                  <c:v>4057118</c:v>
                </c:pt>
                <c:pt idx="1">
                  <c:v>4877664</c:v>
                </c:pt>
                <c:pt idx="2">
                  <c:v>7661254</c:v>
                </c:pt>
                <c:pt idx="3">
                  <c:v>7855004</c:v>
                </c:pt>
                <c:pt idx="4">
                  <c:v>8586056</c:v>
                </c:pt>
                <c:pt idx="5">
                  <c:v>9374284</c:v>
                </c:pt>
              </c:numCache>
            </c:numRef>
          </c:val>
          <c:smooth val="0"/>
          <c:extLst>
            <c:ext xmlns:c16="http://schemas.microsoft.com/office/drawing/2014/chart" uri="{C3380CC4-5D6E-409C-BE32-E72D297353CC}">
              <c16:uniqueId val="{00000009-A974-484C-AD01-14D49B47D186}"/>
            </c:ext>
          </c:extLst>
        </c:ser>
        <c:ser>
          <c:idx val="5"/>
          <c:order val="5"/>
          <c:tx>
            <c:strRef>
              <c:f>[Book1]Sheet1!$A$7</c:f>
              <c:strCache>
                <c:ptCount val="1"/>
                <c:pt idx="0">
                  <c:v>Wapping</c:v>
                </c:pt>
              </c:strCache>
            </c:strRef>
          </c:tx>
          <c:spPr>
            <a:ln w="28575" cap="rnd">
              <a:solidFill>
                <a:schemeClr val="accent6"/>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74-484C-AD01-14D49B47D186}"/>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[Book1]Sheet1!$B$1:$G$1</c:f>
              <c:strCache>
                <c:ptCount val="6"/>
                <c:pt idx="0">
                  <c:v>2013-14</c:v>
                </c:pt>
                <c:pt idx="1">
                  <c:v>2014-15</c:v>
                </c:pt>
                <c:pt idx="2">
                  <c:v>2015-16</c:v>
                </c:pt>
                <c:pt idx="3">
                  <c:v>2016-17</c:v>
                </c:pt>
                <c:pt idx="4">
                  <c:v>2017-18</c:v>
                </c:pt>
                <c:pt idx="5">
                  <c:v>2018-19</c:v>
                </c:pt>
              </c:strCache>
            </c:strRef>
          </c:cat>
          <c:val>
            <c:numRef>
              <c:f>[Book1]Sheet1!$B$7:$G$7</c:f>
              <c:numCache>
                <c:formatCode>#,##0</c:formatCode>
                <c:ptCount val="6"/>
                <c:pt idx="0">
                  <c:v>1371438</c:v>
                </c:pt>
                <c:pt idx="1">
                  <c:v>1569378</c:v>
                </c:pt>
                <c:pt idx="2">
                  <c:v>2464180</c:v>
                </c:pt>
                <c:pt idx="3">
                  <c:v>2483812</c:v>
                </c:pt>
                <c:pt idx="4">
                  <c:v>2590068</c:v>
                </c:pt>
                <c:pt idx="5">
                  <c:v>2724584</c:v>
                </c:pt>
              </c:numCache>
            </c:numRef>
          </c:val>
          <c:smooth val="0"/>
          <c:extLst>
            <c:ext xmlns:c16="http://schemas.microsoft.com/office/drawing/2014/chart" uri="{C3380CC4-5D6E-409C-BE32-E72D297353CC}">
              <c16:uniqueId val="{0000000B-A974-484C-AD01-14D49B47D186}"/>
            </c:ext>
          </c:extLst>
        </c:ser>
        <c:ser>
          <c:idx val="6"/>
          <c:order val="6"/>
          <c:tx>
            <c:strRef>
              <c:f>[Book1]Sheet1!$A$8</c:f>
              <c:strCache>
                <c:ptCount val="1"/>
                <c:pt idx="0">
                  <c:v>Whitechapel</c:v>
                </c:pt>
              </c:strCache>
            </c:strRef>
          </c:tx>
          <c:spPr>
            <a:ln w="28575" cap="rnd">
              <a:solidFill>
                <a:schemeClr val="accent1">
                  <a:lumMod val="60000"/>
                </a:schemeClr>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74-484C-AD01-14D49B47D186}"/>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[Book1]Sheet1!$B$1:$G$1</c:f>
              <c:strCache>
                <c:ptCount val="6"/>
                <c:pt idx="0">
                  <c:v>2013-14</c:v>
                </c:pt>
                <c:pt idx="1">
                  <c:v>2014-15</c:v>
                </c:pt>
                <c:pt idx="2">
                  <c:v>2015-16</c:v>
                </c:pt>
                <c:pt idx="3">
                  <c:v>2016-17</c:v>
                </c:pt>
                <c:pt idx="4">
                  <c:v>2017-18</c:v>
                </c:pt>
                <c:pt idx="5">
                  <c:v>2018-19</c:v>
                </c:pt>
              </c:strCache>
            </c:strRef>
          </c:cat>
          <c:val>
            <c:numRef>
              <c:f>[Book1]Sheet1!$B$8:$G$8</c:f>
              <c:numCache>
                <c:formatCode>#,##0</c:formatCode>
                <c:ptCount val="6"/>
                <c:pt idx="0">
                  <c:v>4398360</c:v>
                </c:pt>
                <c:pt idx="1">
                  <c:v>7163154</c:v>
                </c:pt>
                <c:pt idx="2">
                  <c:v>13996988</c:v>
                </c:pt>
                <c:pt idx="3">
                  <c:v>14127954</c:v>
                </c:pt>
                <c:pt idx="4">
                  <c:v>14442948</c:v>
                </c:pt>
                <c:pt idx="5">
                  <c:v>14412690</c:v>
                </c:pt>
              </c:numCache>
            </c:numRef>
          </c:val>
          <c:smooth val="0"/>
          <c:extLst>
            <c:ext xmlns:c16="http://schemas.microsoft.com/office/drawing/2014/chart" uri="{C3380CC4-5D6E-409C-BE32-E72D297353CC}">
              <c16:uniqueId val="{0000000D-A974-484C-AD01-14D49B47D186}"/>
            </c:ext>
          </c:extLst>
        </c:ser>
        <c:dLbls>
          <c:showLegendKey val="0"/>
          <c:showVal val="0"/>
          <c:showCatName val="0"/>
          <c:showSerName val="0"/>
          <c:showPercent val="0"/>
          <c:showBubbleSize val="0"/>
        </c:dLbls>
        <c:smooth val="0"/>
        <c:axId val="401342543"/>
        <c:axId val="392683183"/>
      </c:lineChart>
      <c:catAx>
        <c:axId val="401342543"/>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92683183"/>
        <c:crosses val="max"/>
        <c:auto val="1"/>
        <c:lblAlgn val="ctr"/>
        <c:lblOffset val="100"/>
        <c:noMultiLvlLbl val="0"/>
      </c:catAx>
      <c:valAx>
        <c:axId val="3926831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01342543"/>
        <c:crosses val="autoZero"/>
        <c:crossBetween val="between"/>
      </c:valAx>
      <c:spPr>
        <a:noFill/>
        <a:ln>
          <a:noFill/>
        </a:ln>
        <a:effectLst/>
      </c:spPr>
    </c:plotArea>
    <c:legend>
      <c:legendPos val="b"/>
      <c:layout>
        <c:manualLayout>
          <c:xMode val="edge"/>
          <c:yMode val="edge"/>
          <c:x val="6.3227696922564164E-2"/>
          <c:y val="0.87611869726335689"/>
          <c:w val="0.9"/>
          <c:h val="5.827190892883216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Entries and exits at London Underground stations in Tower Hamlets, 2013-2017</a:t>
            </a:r>
          </a:p>
        </c:rich>
      </c:tx>
      <c:layout>
        <c:manualLayout>
          <c:xMode val="edge"/>
          <c:yMode val="edge"/>
          <c:x val="0.15359537346091981"/>
          <c:y val="3.5927078061285374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9.1848973302483303E-2"/>
          <c:y val="0.12113957502664313"/>
          <c:w val="0.8912809204774349"/>
          <c:h val="0.6193738247190641"/>
        </c:manualLayout>
      </c:layout>
      <c:lineChart>
        <c:grouping val="standard"/>
        <c:varyColors val="0"/>
        <c:ser>
          <c:idx val="0"/>
          <c:order val="0"/>
          <c:tx>
            <c:strRef>
              <c:f>'[Transport worksheet.xlsx]Sheet2'!$A$13</c:f>
              <c:strCache>
                <c:ptCount val="1"/>
                <c:pt idx="0">
                  <c:v>Aldgate East</c:v>
                </c:pt>
              </c:strCache>
            </c:strRef>
          </c:tx>
          <c:spPr>
            <a:ln w="28575" cap="rnd">
              <a:solidFill>
                <a:srgbClr val="7030A0"/>
              </a:solidFill>
              <a:round/>
            </a:ln>
            <a:effectLst/>
          </c:spPr>
          <c:marker>
            <c:symbol val="none"/>
          </c:marker>
          <c:cat>
            <c:numRef>
              <c:f>'[Transport worksheet.xlsx]Sheet2'!$B$12:$F$12</c:f>
              <c:numCache>
                <c:formatCode>0</c:formatCode>
                <c:ptCount val="5"/>
                <c:pt idx="0">
                  <c:v>2013</c:v>
                </c:pt>
                <c:pt idx="1">
                  <c:v>2014</c:v>
                </c:pt>
                <c:pt idx="2">
                  <c:v>2015</c:v>
                </c:pt>
                <c:pt idx="3">
                  <c:v>2016</c:v>
                </c:pt>
                <c:pt idx="4">
                  <c:v>2017</c:v>
                </c:pt>
              </c:numCache>
            </c:numRef>
          </c:cat>
          <c:val>
            <c:numRef>
              <c:f>'[Transport worksheet.xlsx]Sheet2'!$B$13:$F$13</c:f>
              <c:numCache>
                <c:formatCode>_-* #,##0_-;\-* #,##0_-;_-* "-"??_-;_-@_-</c:formatCode>
                <c:ptCount val="5"/>
                <c:pt idx="0">
                  <c:v>11663144</c:v>
                </c:pt>
                <c:pt idx="1">
                  <c:v>12248009</c:v>
                </c:pt>
                <c:pt idx="2">
                  <c:v>12839311</c:v>
                </c:pt>
                <c:pt idx="3">
                  <c:v>13434630</c:v>
                </c:pt>
                <c:pt idx="4">
                  <c:v>13998292</c:v>
                </c:pt>
              </c:numCache>
            </c:numRef>
          </c:val>
          <c:smooth val="0"/>
          <c:extLst>
            <c:ext xmlns:c16="http://schemas.microsoft.com/office/drawing/2014/chart" uri="{C3380CC4-5D6E-409C-BE32-E72D297353CC}">
              <c16:uniqueId val="{00000000-AEC2-4669-BD4E-260FDFD5C604}"/>
            </c:ext>
          </c:extLst>
        </c:ser>
        <c:ser>
          <c:idx val="1"/>
          <c:order val="1"/>
          <c:tx>
            <c:strRef>
              <c:f>'[Transport worksheet.xlsx]Sheet2'!$A$14</c:f>
              <c:strCache>
                <c:ptCount val="1"/>
                <c:pt idx="0">
                  <c:v>Bethnal Green</c:v>
                </c:pt>
              </c:strCache>
            </c:strRef>
          </c:tx>
          <c:spPr>
            <a:ln w="28575" cap="rnd">
              <a:solidFill>
                <a:schemeClr val="accent2"/>
              </a:solidFill>
              <a:round/>
            </a:ln>
            <a:effectLst/>
          </c:spPr>
          <c:marker>
            <c:symbol val="none"/>
          </c:marker>
          <c:cat>
            <c:numRef>
              <c:f>'[Transport worksheet.xlsx]Sheet2'!$B$12:$F$12</c:f>
              <c:numCache>
                <c:formatCode>0</c:formatCode>
                <c:ptCount val="5"/>
                <c:pt idx="0">
                  <c:v>2013</c:v>
                </c:pt>
                <c:pt idx="1">
                  <c:v>2014</c:v>
                </c:pt>
                <c:pt idx="2">
                  <c:v>2015</c:v>
                </c:pt>
                <c:pt idx="3">
                  <c:v>2016</c:v>
                </c:pt>
                <c:pt idx="4">
                  <c:v>2017</c:v>
                </c:pt>
              </c:numCache>
            </c:numRef>
          </c:cat>
          <c:val>
            <c:numRef>
              <c:f>'[Transport worksheet.xlsx]Sheet2'!$B$14:$F$14</c:f>
              <c:numCache>
                <c:formatCode>_-* #,##0_-;\-* #,##0_-;_-* "-"??_-;_-@_-</c:formatCode>
                <c:ptCount val="5"/>
                <c:pt idx="0">
                  <c:v>15272389</c:v>
                </c:pt>
                <c:pt idx="1">
                  <c:v>16076636</c:v>
                </c:pt>
                <c:pt idx="2">
                  <c:v>16164736.999999998</c:v>
                </c:pt>
                <c:pt idx="3">
                  <c:v>16272340</c:v>
                </c:pt>
                <c:pt idx="4">
                  <c:v>15573304</c:v>
                </c:pt>
              </c:numCache>
            </c:numRef>
          </c:val>
          <c:smooth val="0"/>
          <c:extLst>
            <c:ext xmlns:c16="http://schemas.microsoft.com/office/drawing/2014/chart" uri="{C3380CC4-5D6E-409C-BE32-E72D297353CC}">
              <c16:uniqueId val="{00000001-AEC2-4669-BD4E-260FDFD5C604}"/>
            </c:ext>
          </c:extLst>
        </c:ser>
        <c:ser>
          <c:idx val="2"/>
          <c:order val="2"/>
          <c:tx>
            <c:strRef>
              <c:f>'[Transport worksheet.xlsx]Sheet2'!$A$15</c:f>
              <c:strCache>
                <c:ptCount val="1"/>
                <c:pt idx="0">
                  <c:v>Bow Road</c:v>
                </c:pt>
              </c:strCache>
            </c:strRef>
          </c:tx>
          <c:spPr>
            <a:ln w="28575" cap="rnd">
              <a:solidFill>
                <a:schemeClr val="accent3"/>
              </a:solidFill>
              <a:round/>
            </a:ln>
            <a:effectLst/>
          </c:spPr>
          <c:marker>
            <c:symbol val="none"/>
          </c:marker>
          <c:cat>
            <c:numRef>
              <c:f>'[Transport worksheet.xlsx]Sheet2'!$B$12:$F$12</c:f>
              <c:numCache>
                <c:formatCode>0</c:formatCode>
                <c:ptCount val="5"/>
                <c:pt idx="0">
                  <c:v>2013</c:v>
                </c:pt>
                <c:pt idx="1">
                  <c:v>2014</c:v>
                </c:pt>
                <c:pt idx="2">
                  <c:v>2015</c:v>
                </c:pt>
                <c:pt idx="3">
                  <c:v>2016</c:v>
                </c:pt>
                <c:pt idx="4">
                  <c:v>2017</c:v>
                </c:pt>
              </c:numCache>
            </c:numRef>
          </c:cat>
          <c:val>
            <c:numRef>
              <c:f>'[Transport worksheet.xlsx]Sheet2'!$B$15:$F$15</c:f>
              <c:numCache>
                <c:formatCode>_-* #,##0_-;\-* #,##0_-;_-* "-"??_-;_-@_-</c:formatCode>
                <c:ptCount val="5"/>
                <c:pt idx="0">
                  <c:v>5601781</c:v>
                </c:pt>
                <c:pt idx="1">
                  <c:v>5765573</c:v>
                </c:pt>
                <c:pt idx="2">
                  <c:v>6102443</c:v>
                </c:pt>
                <c:pt idx="3">
                  <c:v>5645547</c:v>
                </c:pt>
                <c:pt idx="4">
                  <c:v>5657512</c:v>
                </c:pt>
              </c:numCache>
            </c:numRef>
          </c:val>
          <c:smooth val="0"/>
          <c:extLst>
            <c:ext xmlns:c16="http://schemas.microsoft.com/office/drawing/2014/chart" uri="{C3380CC4-5D6E-409C-BE32-E72D297353CC}">
              <c16:uniqueId val="{00000002-AEC2-4669-BD4E-260FDFD5C604}"/>
            </c:ext>
          </c:extLst>
        </c:ser>
        <c:ser>
          <c:idx val="3"/>
          <c:order val="3"/>
          <c:tx>
            <c:strRef>
              <c:f>'[Transport worksheet.xlsx]Sheet2'!$A$16</c:f>
              <c:strCache>
                <c:ptCount val="1"/>
                <c:pt idx="0">
                  <c:v>Bromley-by-Bow</c:v>
                </c:pt>
              </c:strCache>
            </c:strRef>
          </c:tx>
          <c:spPr>
            <a:ln w="28575" cap="rnd">
              <a:solidFill>
                <a:schemeClr val="accent4"/>
              </a:solidFill>
              <a:round/>
            </a:ln>
            <a:effectLst/>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C2-4669-BD4E-260FDFD5C604}"/>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 worksheet.xlsx]Sheet2'!$B$12:$F$12</c:f>
              <c:numCache>
                <c:formatCode>0</c:formatCode>
                <c:ptCount val="5"/>
                <c:pt idx="0">
                  <c:v>2013</c:v>
                </c:pt>
                <c:pt idx="1">
                  <c:v>2014</c:v>
                </c:pt>
                <c:pt idx="2">
                  <c:v>2015</c:v>
                </c:pt>
                <c:pt idx="3">
                  <c:v>2016</c:v>
                </c:pt>
                <c:pt idx="4">
                  <c:v>2017</c:v>
                </c:pt>
              </c:numCache>
            </c:numRef>
          </c:cat>
          <c:val>
            <c:numRef>
              <c:f>'[Transport worksheet.xlsx]Sheet2'!$B$16:$F$16</c:f>
              <c:numCache>
                <c:formatCode>_-* #,##0_-;\-* #,##0_-;_-* "-"??_-;_-@_-</c:formatCode>
                <c:ptCount val="5"/>
                <c:pt idx="0">
                  <c:v>3210211</c:v>
                </c:pt>
                <c:pt idx="1">
                  <c:v>3414885</c:v>
                </c:pt>
                <c:pt idx="2">
                  <c:v>3685840</c:v>
                </c:pt>
                <c:pt idx="3">
                  <c:v>3789045</c:v>
                </c:pt>
                <c:pt idx="4">
                  <c:v>3750698</c:v>
                </c:pt>
              </c:numCache>
            </c:numRef>
          </c:val>
          <c:smooth val="0"/>
          <c:extLst>
            <c:ext xmlns:c16="http://schemas.microsoft.com/office/drawing/2014/chart" uri="{C3380CC4-5D6E-409C-BE32-E72D297353CC}">
              <c16:uniqueId val="{00000004-AEC2-4669-BD4E-260FDFD5C604}"/>
            </c:ext>
          </c:extLst>
        </c:ser>
        <c:ser>
          <c:idx val="4"/>
          <c:order val="4"/>
          <c:tx>
            <c:strRef>
              <c:f>'[Transport worksheet.xlsx]Sheet2'!$A$17</c:f>
              <c:strCache>
                <c:ptCount val="1"/>
                <c:pt idx="0">
                  <c:v>Canary Wharf</c:v>
                </c:pt>
              </c:strCache>
            </c:strRef>
          </c:tx>
          <c:spPr>
            <a:ln w="28575" cap="rnd">
              <a:solidFill>
                <a:schemeClr val="accent5"/>
              </a:solidFill>
              <a:round/>
            </a:ln>
            <a:effectLst/>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C2-4669-BD4E-260FDFD5C604}"/>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 worksheet.xlsx]Sheet2'!$B$12:$F$12</c:f>
              <c:numCache>
                <c:formatCode>0</c:formatCode>
                <c:ptCount val="5"/>
                <c:pt idx="0">
                  <c:v>2013</c:v>
                </c:pt>
                <c:pt idx="1">
                  <c:v>2014</c:v>
                </c:pt>
                <c:pt idx="2">
                  <c:v>2015</c:v>
                </c:pt>
                <c:pt idx="3">
                  <c:v>2016</c:v>
                </c:pt>
                <c:pt idx="4">
                  <c:v>2017</c:v>
                </c:pt>
              </c:numCache>
            </c:numRef>
          </c:cat>
          <c:val>
            <c:numRef>
              <c:f>'[Transport worksheet.xlsx]Sheet2'!$B$17:$F$17</c:f>
              <c:numCache>
                <c:formatCode>_-* #,##0_-;\-* #,##0_-;_-* "-"??_-;_-@_-</c:formatCode>
                <c:ptCount val="5"/>
                <c:pt idx="0">
                  <c:v>50046631</c:v>
                </c:pt>
                <c:pt idx="1">
                  <c:v>51809003</c:v>
                </c:pt>
                <c:pt idx="2">
                  <c:v>54441424</c:v>
                </c:pt>
                <c:pt idx="3">
                  <c:v>54785734</c:v>
                </c:pt>
                <c:pt idx="4">
                  <c:v>50913578</c:v>
                </c:pt>
              </c:numCache>
            </c:numRef>
          </c:val>
          <c:smooth val="0"/>
          <c:extLst>
            <c:ext xmlns:c16="http://schemas.microsoft.com/office/drawing/2014/chart" uri="{C3380CC4-5D6E-409C-BE32-E72D297353CC}">
              <c16:uniqueId val="{00000006-AEC2-4669-BD4E-260FDFD5C604}"/>
            </c:ext>
          </c:extLst>
        </c:ser>
        <c:ser>
          <c:idx val="5"/>
          <c:order val="5"/>
          <c:tx>
            <c:strRef>
              <c:f>'[Transport worksheet.xlsx]Sheet2'!$A$18</c:f>
              <c:strCache>
                <c:ptCount val="1"/>
                <c:pt idx="0">
                  <c:v>Mile End</c:v>
                </c:pt>
              </c:strCache>
            </c:strRef>
          </c:tx>
          <c:spPr>
            <a:ln w="28575" cap="rnd">
              <a:solidFill>
                <a:schemeClr val="accent6"/>
              </a:solidFill>
              <a:round/>
            </a:ln>
            <a:effectLst/>
          </c:spPr>
          <c:marker>
            <c:symbol val="none"/>
          </c:marker>
          <c:cat>
            <c:numRef>
              <c:f>'[Transport worksheet.xlsx]Sheet2'!$B$12:$F$12</c:f>
              <c:numCache>
                <c:formatCode>0</c:formatCode>
                <c:ptCount val="5"/>
                <c:pt idx="0">
                  <c:v>2013</c:v>
                </c:pt>
                <c:pt idx="1">
                  <c:v>2014</c:v>
                </c:pt>
                <c:pt idx="2">
                  <c:v>2015</c:v>
                </c:pt>
                <c:pt idx="3">
                  <c:v>2016</c:v>
                </c:pt>
                <c:pt idx="4">
                  <c:v>2017</c:v>
                </c:pt>
              </c:numCache>
            </c:numRef>
          </c:cat>
          <c:val>
            <c:numRef>
              <c:f>'[Transport worksheet.xlsx]Sheet2'!$B$18:$F$18</c:f>
              <c:numCache>
                <c:formatCode>_-* #,##0_-;\-* #,##0_-;_-* "-"??_-;_-@_-</c:formatCode>
                <c:ptCount val="5"/>
                <c:pt idx="0">
                  <c:v>14370438</c:v>
                </c:pt>
                <c:pt idx="1">
                  <c:v>15596293</c:v>
                </c:pt>
                <c:pt idx="2">
                  <c:v>16310716</c:v>
                </c:pt>
                <c:pt idx="3">
                  <c:v>15746922</c:v>
                </c:pt>
                <c:pt idx="4">
                  <c:v>15749656</c:v>
                </c:pt>
              </c:numCache>
            </c:numRef>
          </c:val>
          <c:smooth val="0"/>
          <c:extLst>
            <c:ext xmlns:c16="http://schemas.microsoft.com/office/drawing/2014/chart" uri="{C3380CC4-5D6E-409C-BE32-E72D297353CC}">
              <c16:uniqueId val="{00000007-AEC2-4669-BD4E-260FDFD5C604}"/>
            </c:ext>
          </c:extLst>
        </c:ser>
        <c:ser>
          <c:idx val="6"/>
          <c:order val="6"/>
          <c:tx>
            <c:strRef>
              <c:f>'[Transport worksheet.xlsx]Sheet2'!$A$19</c:f>
              <c:strCache>
                <c:ptCount val="1"/>
                <c:pt idx="0">
                  <c:v>Stepney Green</c:v>
                </c:pt>
              </c:strCache>
            </c:strRef>
          </c:tx>
          <c:spPr>
            <a:ln w="28575" cap="rnd">
              <a:solidFill>
                <a:schemeClr val="accent1">
                  <a:lumMod val="60000"/>
                </a:schemeClr>
              </a:solidFill>
              <a:round/>
            </a:ln>
            <a:effectLst/>
          </c:spPr>
          <c:marker>
            <c:symbol val="none"/>
          </c:marker>
          <c:dLbls>
            <c:dLbl>
              <c:idx val="4"/>
              <c:layout>
                <c:manualLayout>
                  <c:x val="-1.4528476709300676E-16"/>
                  <c:y val="-8.3857442348008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C2-4669-BD4E-260FDFD5C604}"/>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 worksheet.xlsx]Sheet2'!$B$12:$F$12</c:f>
              <c:numCache>
                <c:formatCode>0</c:formatCode>
                <c:ptCount val="5"/>
                <c:pt idx="0">
                  <c:v>2013</c:v>
                </c:pt>
                <c:pt idx="1">
                  <c:v>2014</c:v>
                </c:pt>
                <c:pt idx="2">
                  <c:v>2015</c:v>
                </c:pt>
                <c:pt idx="3">
                  <c:v>2016</c:v>
                </c:pt>
                <c:pt idx="4">
                  <c:v>2017</c:v>
                </c:pt>
              </c:numCache>
            </c:numRef>
          </c:cat>
          <c:val>
            <c:numRef>
              <c:f>'[Transport worksheet.xlsx]Sheet2'!$B$19:$F$19</c:f>
              <c:numCache>
                <c:formatCode>_-* #,##0_-;\-* #,##0_-;_-* "-"??_-;_-@_-</c:formatCode>
                <c:ptCount val="5"/>
                <c:pt idx="0">
                  <c:v>5002409</c:v>
                </c:pt>
                <c:pt idx="1">
                  <c:v>5427571</c:v>
                </c:pt>
                <c:pt idx="2">
                  <c:v>5846372</c:v>
                </c:pt>
                <c:pt idx="3">
                  <c:v>6411775</c:v>
                </c:pt>
                <c:pt idx="4">
                  <c:v>6341140</c:v>
                </c:pt>
              </c:numCache>
            </c:numRef>
          </c:val>
          <c:smooth val="0"/>
          <c:extLst>
            <c:ext xmlns:c16="http://schemas.microsoft.com/office/drawing/2014/chart" uri="{C3380CC4-5D6E-409C-BE32-E72D297353CC}">
              <c16:uniqueId val="{00000009-AEC2-4669-BD4E-260FDFD5C604}"/>
            </c:ext>
          </c:extLst>
        </c:ser>
        <c:ser>
          <c:idx val="7"/>
          <c:order val="7"/>
          <c:tx>
            <c:strRef>
              <c:f>'[Transport worksheet.xlsx]Sheet2'!$A$20</c:f>
              <c:strCache>
                <c:ptCount val="1"/>
                <c:pt idx="0">
                  <c:v>Tower Hill</c:v>
                </c:pt>
              </c:strCache>
            </c:strRef>
          </c:tx>
          <c:spPr>
            <a:ln w="28575" cap="rnd">
              <a:solidFill>
                <a:schemeClr val="accent2">
                  <a:lumMod val="60000"/>
                </a:schemeClr>
              </a:solidFill>
              <a:round/>
            </a:ln>
            <a:effectLst/>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EC2-4669-BD4E-260FDFD5C604}"/>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 worksheet.xlsx]Sheet2'!$B$12:$F$12</c:f>
              <c:numCache>
                <c:formatCode>0</c:formatCode>
                <c:ptCount val="5"/>
                <c:pt idx="0">
                  <c:v>2013</c:v>
                </c:pt>
                <c:pt idx="1">
                  <c:v>2014</c:v>
                </c:pt>
                <c:pt idx="2">
                  <c:v>2015</c:v>
                </c:pt>
                <c:pt idx="3">
                  <c:v>2016</c:v>
                </c:pt>
                <c:pt idx="4">
                  <c:v>2017</c:v>
                </c:pt>
              </c:numCache>
            </c:numRef>
          </c:cat>
          <c:val>
            <c:numRef>
              <c:f>'[Transport worksheet.xlsx]Sheet2'!$B$20:$F$20</c:f>
              <c:numCache>
                <c:formatCode>_-* #,##0_-;\-* #,##0_-;_-* "-"??_-;_-@_-</c:formatCode>
                <c:ptCount val="5"/>
                <c:pt idx="0">
                  <c:v>23414868</c:v>
                </c:pt>
                <c:pt idx="1">
                  <c:v>26323869</c:v>
                </c:pt>
                <c:pt idx="2">
                  <c:v>22176713</c:v>
                </c:pt>
                <c:pt idx="3">
                  <c:v>21834402</c:v>
                </c:pt>
                <c:pt idx="4">
                  <c:v>21032731</c:v>
                </c:pt>
              </c:numCache>
            </c:numRef>
          </c:val>
          <c:smooth val="0"/>
          <c:extLst>
            <c:ext xmlns:c16="http://schemas.microsoft.com/office/drawing/2014/chart" uri="{C3380CC4-5D6E-409C-BE32-E72D297353CC}">
              <c16:uniqueId val="{0000000B-AEC2-4669-BD4E-260FDFD5C604}"/>
            </c:ext>
          </c:extLst>
        </c:ser>
        <c:ser>
          <c:idx val="8"/>
          <c:order val="8"/>
          <c:tx>
            <c:strRef>
              <c:f>'[Transport worksheet.xlsx]Sheet2'!$A$21</c:f>
              <c:strCache>
                <c:ptCount val="1"/>
                <c:pt idx="0">
                  <c:v>Whitechapel</c:v>
                </c:pt>
              </c:strCache>
            </c:strRef>
          </c:tx>
          <c:spPr>
            <a:ln w="28575" cap="rnd">
              <a:solidFill>
                <a:srgbClr val="FF0000"/>
              </a:solidFill>
              <a:round/>
            </a:ln>
            <a:effectLst/>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EC2-4669-BD4E-260FDFD5C604}"/>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 worksheet.xlsx]Sheet2'!$B$12:$F$12</c:f>
              <c:numCache>
                <c:formatCode>0</c:formatCode>
                <c:ptCount val="5"/>
                <c:pt idx="0">
                  <c:v>2013</c:v>
                </c:pt>
                <c:pt idx="1">
                  <c:v>2014</c:v>
                </c:pt>
                <c:pt idx="2">
                  <c:v>2015</c:v>
                </c:pt>
                <c:pt idx="3">
                  <c:v>2016</c:v>
                </c:pt>
                <c:pt idx="4">
                  <c:v>2017</c:v>
                </c:pt>
              </c:numCache>
            </c:numRef>
          </c:cat>
          <c:val>
            <c:numRef>
              <c:f>'[Transport worksheet.xlsx]Sheet2'!$B$21:$F$21</c:f>
              <c:numCache>
                <c:formatCode>_-* #,##0_-;\-* #,##0_-;_-* "-"??_-;_-@_-</c:formatCode>
                <c:ptCount val="5"/>
                <c:pt idx="0">
                  <c:v>14448854</c:v>
                </c:pt>
                <c:pt idx="1">
                  <c:v>12890831</c:v>
                </c:pt>
                <c:pt idx="2">
                  <c:v>11702345</c:v>
                </c:pt>
                <c:pt idx="3">
                  <c:v>14369235</c:v>
                </c:pt>
                <c:pt idx="4">
                  <c:v>13803686</c:v>
                </c:pt>
              </c:numCache>
            </c:numRef>
          </c:val>
          <c:smooth val="0"/>
          <c:extLst>
            <c:ext xmlns:c16="http://schemas.microsoft.com/office/drawing/2014/chart" uri="{C3380CC4-5D6E-409C-BE32-E72D297353CC}">
              <c16:uniqueId val="{0000000D-AEC2-4669-BD4E-260FDFD5C604}"/>
            </c:ext>
          </c:extLst>
        </c:ser>
        <c:dLbls>
          <c:showLegendKey val="0"/>
          <c:showVal val="0"/>
          <c:showCatName val="0"/>
          <c:showSerName val="0"/>
          <c:showPercent val="0"/>
          <c:showBubbleSize val="0"/>
        </c:dLbls>
        <c:smooth val="0"/>
        <c:axId val="569760735"/>
        <c:axId val="582184559"/>
      </c:lineChart>
      <c:catAx>
        <c:axId val="569760735"/>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582184559"/>
        <c:crosses val="autoZero"/>
        <c:auto val="1"/>
        <c:lblAlgn val="ctr"/>
        <c:lblOffset val="100"/>
        <c:noMultiLvlLbl val="0"/>
      </c:catAx>
      <c:valAx>
        <c:axId val="582184559"/>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569760735"/>
        <c:crosses val="autoZero"/>
        <c:crossBetween val="between"/>
      </c:valAx>
      <c:spPr>
        <a:noFill/>
        <a:ln>
          <a:noFill/>
        </a:ln>
        <a:effectLst/>
      </c:spPr>
    </c:plotArea>
    <c:legend>
      <c:legendPos val="b"/>
      <c:layout>
        <c:manualLayout>
          <c:xMode val="edge"/>
          <c:yMode val="edge"/>
          <c:x val="0.17724262521555575"/>
          <c:y val="0.81628121566739498"/>
          <c:w val="0.65164921288938915"/>
          <c:h val="0.105332432198891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lgn="l">
              <a:defRPr sz="1400" b="0" i="0" u="none" strike="noStrike" kern="1200" spc="0" baseline="0">
                <a:solidFill>
                  <a:schemeClr val="dk1"/>
                </a:solidFill>
                <a:latin typeface="+mn-lt"/>
                <a:ea typeface="+mn-ea"/>
                <a:cs typeface="+mn-cs"/>
              </a:defRPr>
            </a:pPr>
            <a:r>
              <a:rPr lang="en-GB" dirty="0"/>
              <a:t>Access to a car or van by tenure type, </a:t>
            </a:r>
          </a:p>
          <a:p>
            <a:pPr algn="l">
              <a:defRPr/>
            </a:pPr>
            <a:r>
              <a:rPr lang="en-GB" dirty="0"/>
              <a:t>2011 Census.</a:t>
            </a:r>
          </a:p>
        </c:rich>
      </c:tx>
      <c:layout>
        <c:manualLayout>
          <c:xMode val="edge"/>
          <c:yMode val="edge"/>
          <c:x val="7.9812144778105467E-3"/>
          <c:y val="1.7511854974263087E-2"/>
        </c:manualLayout>
      </c:layout>
      <c:overlay val="0"/>
      <c:spPr>
        <a:solidFill>
          <a:schemeClr val="bg1"/>
        </a:solidFill>
        <a:ln>
          <a:noFill/>
        </a:ln>
        <a:effectLst/>
      </c:spPr>
      <c:txPr>
        <a:bodyPr rot="0" spcFirstLastPara="1" vertOverflow="ellipsis" vert="horz" wrap="square" anchor="ctr" anchorCtr="1"/>
        <a:lstStyle/>
        <a:p>
          <a:pPr algn="l">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6.2850629040570899E-2"/>
          <c:y val="0.18892270413762222"/>
          <c:w val="0.93714937095942907"/>
          <c:h val="0.57734375193281184"/>
        </c:manualLayout>
      </c:layout>
      <c:barChart>
        <c:barDir val="col"/>
        <c:grouping val="clustered"/>
        <c:varyColors val="0"/>
        <c:ser>
          <c:idx val="0"/>
          <c:order val="0"/>
          <c:tx>
            <c:strRef>
              <c:f>'[nomis_2020_04_16_103508 (1).xlsx]Sheet1'!$B$1</c:f>
              <c:strCache>
                <c:ptCount val="1"/>
                <c:pt idx="0">
                  <c:v>No cars or vans in household</c:v>
                </c:pt>
              </c:strCache>
            </c:strRef>
          </c:tx>
          <c:spPr>
            <a:solidFill>
              <a:srgbClr val="5F718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'[nomis_2020_04_16_103508 (1).xlsx]Sheet1'!$A$2:$A$5</c:f>
              <c:strCache>
                <c:ptCount val="4"/>
                <c:pt idx="0">
                  <c:v>All tenures</c:v>
                </c:pt>
                <c:pt idx="1">
                  <c:v>Owned or shared ownership</c:v>
                </c:pt>
                <c:pt idx="2">
                  <c:v>Social rented</c:v>
                </c:pt>
                <c:pt idx="3">
                  <c:v>Private Rented or living rent free</c:v>
                </c:pt>
              </c:strCache>
            </c:strRef>
          </c:cat>
          <c:val>
            <c:numRef>
              <c:f>'[nomis_2020_04_16_103508 (1).xlsx]Sheet1'!$B$2:$B$5</c:f>
              <c:numCache>
                <c:formatCode>0%</c:formatCode>
                <c:ptCount val="4"/>
                <c:pt idx="0">
                  <c:v>0.55811426722536683</c:v>
                </c:pt>
                <c:pt idx="1">
                  <c:v>0.37097623537005897</c:v>
                </c:pt>
                <c:pt idx="2">
                  <c:v>0.53897137512702686</c:v>
                </c:pt>
                <c:pt idx="3">
                  <c:v>0.72186304919217215</c:v>
                </c:pt>
              </c:numCache>
            </c:numRef>
          </c:val>
          <c:extLst>
            <c:ext xmlns:c16="http://schemas.microsoft.com/office/drawing/2014/chart" uri="{C3380CC4-5D6E-409C-BE32-E72D297353CC}">
              <c16:uniqueId val="{00000000-5096-4697-AD9A-6E9A9287EFD2}"/>
            </c:ext>
          </c:extLst>
        </c:ser>
        <c:ser>
          <c:idx val="1"/>
          <c:order val="1"/>
          <c:tx>
            <c:strRef>
              <c:f>'[nomis_2020_04_16_103508 (1).xlsx]Sheet1'!$C$1</c:f>
              <c:strCache>
                <c:ptCount val="1"/>
                <c:pt idx="0">
                  <c:v>1 car or van in household</c:v>
                </c:pt>
              </c:strCache>
            </c:strRef>
          </c:tx>
          <c:spPr>
            <a:solidFill>
              <a:srgbClr val="BBD03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'[nomis_2020_04_16_103508 (1).xlsx]Sheet1'!$A$2:$A$5</c:f>
              <c:strCache>
                <c:ptCount val="4"/>
                <c:pt idx="0">
                  <c:v>All tenures</c:v>
                </c:pt>
                <c:pt idx="1">
                  <c:v>Owned or shared ownership</c:v>
                </c:pt>
                <c:pt idx="2">
                  <c:v>Social rented</c:v>
                </c:pt>
                <c:pt idx="3">
                  <c:v>Private Rented or living rent free</c:v>
                </c:pt>
              </c:strCache>
            </c:strRef>
          </c:cat>
          <c:val>
            <c:numRef>
              <c:f>'[nomis_2020_04_16_103508 (1).xlsx]Sheet1'!$C$2:$C$5</c:f>
              <c:numCache>
                <c:formatCode>0%</c:formatCode>
                <c:ptCount val="4"/>
                <c:pt idx="0">
                  <c:v>0.36873010229964487</c:v>
                </c:pt>
                <c:pt idx="1">
                  <c:v>0.49348553568091863</c:v>
                </c:pt>
                <c:pt idx="2">
                  <c:v>0.39470489311762008</c:v>
                </c:pt>
                <c:pt idx="3">
                  <c:v>0.24126462124892559</c:v>
                </c:pt>
              </c:numCache>
            </c:numRef>
          </c:val>
          <c:extLst>
            <c:ext xmlns:c16="http://schemas.microsoft.com/office/drawing/2014/chart" uri="{C3380CC4-5D6E-409C-BE32-E72D297353CC}">
              <c16:uniqueId val="{00000001-5096-4697-AD9A-6E9A9287EFD2}"/>
            </c:ext>
          </c:extLst>
        </c:ser>
        <c:ser>
          <c:idx val="2"/>
          <c:order val="2"/>
          <c:tx>
            <c:strRef>
              <c:f>'[nomis_2020_04_16_103508 (1).xlsx]Sheet1'!$D$1</c:f>
              <c:strCache>
                <c:ptCount val="1"/>
                <c:pt idx="0">
                  <c:v>2 or more cars or vans in household</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'[nomis_2020_04_16_103508 (1).xlsx]Sheet1'!$A$2:$A$5</c:f>
              <c:strCache>
                <c:ptCount val="4"/>
                <c:pt idx="0">
                  <c:v>All tenures</c:v>
                </c:pt>
                <c:pt idx="1">
                  <c:v>Owned or shared ownership</c:v>
                </c:pt>
                <c:pt idx="2">
                  <c:v>Social rented</c:v>
                </c:pt>
                <c:pt idx="3">
                  <c:v>Private Rented or living rent free</c:v>
                </c:pt>
              </c:strCache>
            </c:strRef>
          </c:cat>
          <c:val>
            <c:numRef>
              <c:f>'[nomis_2020_04_16_103508 (1).xlsx]Sheet1'!$D$2:$D$5</c:f>
              <c:numCache>
                <c:formatCode>0%</c:formatCode>
                <c:ptCount val="4"/>
                <c:pt idx="0">
                  <c:v>7.3155630474988312E-2</c:v>
                </c:pt>
                <c:pt idx="1">
                  <c:v>0.1355382289490224</c:v>
                </c:pt>
                <c:pt idx="2">
                  <c:v>6.632373175535311E-2</c:v>
                </c:pt>
                <c:pt idx="3">
                  <c:v>3.6872329558902302E-2</c:v>
                </c:pt>
              </c:numCache>
            </c:numRef>
          </c:val>
          <c:extLst>
            <c:ext xmlns:c16="http://schemas.microsoft.com/office/drawing/2014/chart" uri="{C3380CC4-5D6E-409C-BE32-E72D297353CC}">
              <c16:uniqueId val="{00000002-5096-4697-AD9A-6E9A9287EFD2}"/>
            </c:ext>
          </c:extLst>
        </c:ser>
        <c:dLbls>
          <c:showLegendKey val="0"/>
          <c:showVal val="0"/>
          <c:showCatName val="0"/>
          <c:showSerName val="0"/>
          <c:showPercent val="0"/>
          <c:showBubbleSize val="0"/>
        </c:dLbls>
        <c:gapWidth val="75"/>
        <c:axId val="161201328"/>
        <c:axId val="159070160"/>
      </c:barChart>
      <c:catAx>
        <c:axId val="16120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9070160"/>
        <c:crosses val="autoZero"/>
        <c:auto val="1"/>
        <c:lblAlgn val="ctr"/>
        <c:lblOffset val="100"/>
        <c:noMultiLvlLbl val="0"/>
      </c:catAx>
      <c:valAx>
        <c:axId val="159070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1201328"/>
        <c:crosses val="autoZero"/>
        <c:crossBetween val="between"/>
      </c:valAx>
      <c:spPr>
        <a:noFill/>
        <a:ln>
          <a:noFill/>
        </a:ln>
        <a:effectLst/>
      </c:spPr>
    </c:plotArea>
    <c:legend>
      <c:legendPos val="b"/>
      <c:layout>
        <c:manualLayout>
          <c:xMode val="edge"/>
          <c:yMode val="edge"/>
          <c:x val="0.29993395002290113"/>
          <c:y val="0.8748813805763499"/>
          <c:w val="0.65211646788723265"/>
          <c:h val="7.57446649091847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GB"/>
              <a:t>Average speed (mph) on local 'A' roads in England, London and Tower Hamlets</a:t>
            </a:r>
          </a:p>
        </c:rich>
      </c:tx>
      <c:layout>
        <c:manualLayout>
          <c:xMode val="edge"/>
          <c:yMode val="edge"/>
          <c:x val="9.3585544430238501E-3"/>
          <c:y val="1.803789646567081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3.708262434778202E-2"/>
          <c:y val="0.12057759541297101"/>
          <c:w val="0.94589928604424067"/>
          <c:h val="0.65528906533539777"/>
        </c:manualLayout>
      </c:layout>
      <c:barChart>
        <c:barDir val="col"/>
        <c:grouping val="clustered"/>
        <c:varyColors val="0"/>
        <c:ser>
          <c:idx val="0"/>
          <c:order val="0"/>
          <c:tx>
            <c:strRef>
              <c:f>Sheet1!$B$1</c:f>
              <c:strCache>
                <c:ptCount val="1"/>
                <c:pt idx="0">
                  <c:v>2015</c:v>
                </c:pt>
              </c:strCache>
            </c:strRef>
          </c:tx>
          <c:spPr>
            <a:solidFill>
              <a:srgbClr val="5F718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England</c:v>
                </c:pt>
                <c:pt idx="1">
                  <c:v>London</c:v>
                </c:pt>
                <c:pt idx="2">
                  <c:v>Inner London</c:v>
                </c:pt>
                <c:pt idx="3">
                  <c:v>Tower Hamlets</c:v>
                </c:pt>
              </c:strCache>
            </c:strRef>
          </c:cat>
          <c:val>
            <c:numRef>
              <c:f>Sheet1!$B$2:$B$5</c:f>
              <c:numCache>
                <c:formatCode>General</c:formatCode>
                <c:ptCount val="4"/>
                <c:pt idx="0">
                  <c:v>25.5</c:v>
                </c:pt>
                <c:pt idx="1">
                  <c:v>16.600000000000001</c:v>
                </c:pt>
                <c:pt idx="2">
                  <c:v>12.1</c:v>
                </c:pt>
                <c:pt idx="3">
                  <c:v>14.4</c:v>
                </c:pt>
              </c:numCache>
            </c:numRef>
          </c:val>
          <c:extLst>
            <c:ext xmlns:c16="http://schemas.microsoft.com/office/drawing/2014/chart" uri="{C3380CC4-5D6E-409C-BE32-E72D297353CC}">
              <c16:uniqueId val="{00000000-D3CD-4E8B-A8D8-E96154D0926F}"/>
            </c:ext>
          </c:extLst>
        </c:ser>
        <c:ser>
          <c:idx val="1"/>
          <c:order val="1"/>
          <c:tx>
            <c:strRef>
              <c:f>Sheet1!$C$1</c:f>
              <c:strCache>
                <c:ptCount val="1"/>
                <c:pt idx="0">
                  <c:v>2019</c:v>
                </c:pt>
              </c:strCache>
            </c:strRef>
          </c:tx>
          <c:spPr>
            <a:solidFill>
              <a:srgbClr val="BBD03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CD-4E8B-A8D8-E96154D0926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CD-4E8B-A8D8-E96154D0926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CD-4E8B-A8D8-E96154D0926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CD-4E8B-A8D8-E96154D0926F}"/>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England</c:v>
                </c:pt>
                <c:pt idx="1">
                  <c:v>London</c:v>
                </c:pt>
                <c:pt idx="2">
                  <c:v>Inner London</c:v>
                </c:pt>
                <c:pt idx="3">
                  <c:v>Tower Hamlets</c:v>
                </c:pt>
              </c:strCache>
            </c:strRef>
          </c:cat>
          <c:val>
            <c:numRef>
              <c:f>Sheet1!$C$2:$C$5</c:f>
              <c:numCache>
                <c:formatCode>General</c:formatCode>
                <c:ptCount val="4"/>
                <c:pt idx="0" formatCode="0.0">
                  <c:v>25.3</c:v>
                </c:pt>
                <c:pt idx="1">
                  <c:v>14.7</c:v>
                </c:pt>
                <c:pt idx="2" formatCode="0.0">
                  <c:v>11</c:v>
                </c:pt>
                <c:pt idx="3">
                  <c:v>12.9</c:v>
                </c:pt>
              </c:numCache>
            </c:numRef>
          </c:val>
          <c:extLst>
            <c:ext xmlns:c16="http://schemas.microsoft.com/office/drawing/2014/chart" uri="{C3380CC4-5D6E-409C-BE32-E72D297353CC}">
              <c16:uniqueId val="{00000005-D3CD-4E8B-A8D8-E96154D0926F}"/>
            </c:ext>
          </c:extLst>
        </c:ser>
        <c:dLbls>
          <c:showLegendKey val="0"/>
          <c:showVal val="0"/>
          <c:showCatName val="0"/>
          <c:showSerName val="0"/>
          <c:showPercent val="0"/>
          <c:showBubbleSize val="0"/>
        </c:dLbls>
        <c:gapWidth val="50"/>
        <c:axId val="1530403791"/>
        <c:axId val="1618871423"/>
      </c:barChart>
      <c:catAx>
        <c:axId val="1530403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18871423"/>
        <c:crosses val="autoZero"/>
        <c:auto val="1"/>
        <c:lblAlgn val="ctr"/>
        <c:lblOffset val="100"/>
        <c:noMultiLvlLbl val="0"/>
      </c:catAx>
      <c:valAx>
        <c:axId val="1618871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30403791"/>
        <c:crosses val="autoZero"/>
        <c:crossBetween val="between"/>
      </c:valAx>
      <c:spPr>
        <a:solidFill>
          <a:schemeClr val="bg1"/>
        </a:solidFill>
        <a:ln>
          <a:noFill/>
        </a:ln>
        <a:effectLst/>
      </c:spPr>
    </c:plotArea>
    <c:legend>
      <c:legendPos val="b"/>
      <c:layout>
        <c:manualLayout>
          <c:xMode val="edge"/>
          <c:yMode val="edge"/>
          <c:x val="0.78295175215369672"/>
          <c:y val="0.93848932312357813"/>
          <c:w val="0.17295307774588417"/>
          <c:h val="3.64038380215307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0.03292</cdr:x>
      <cdr:y>0.93568</cdr:y>
    </cdr:from>
    <cdr:to>
      <cdr:x>0.73333</cdr:x>
      <cdr:y>1</cdr:y>
    </cdr:to>
    <cdr:sp macro="" textlink="">
      <cdr:nvSpPr>
        <cdr:cNvPr id="2" name="TextBox 1">
          <a:extLst xmlns:a="http://schemas.openxmlformats.org/drawingml/2006/main">
            <a:ext uri="{FF2B5EF4-FFF2-40B4-BE49-F238E27FC236}">
              <a16:creationId xmlns:a16="http://schemas.microsoft.com/office/drawing/2014/main" id="{66BD5850-CDA3-4F75-8DF7-B6EFDBD23DFB}"/>
            </a:ext>
          </a:extLst>
        </cdr:cNvPr>
        <cdr:cNvSpPr txBox="1"/>
      </cdr:nvSpPr>
      <cdr:spPr>
        <a:xfrm xmlns:a="http://schemas.openxmlformats.org/drawingml/2006/main">
          <a:off x="284442" y="3441282"/>
          <a:ext cx="6052262" cy="2365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i="1" dirty="0"/>
            <a:t>Source: Office of Rail and Road, estimates of station usage 2018/19 </a:t>
          </a:r>
        </a:p>
      </cdr:txBody>
    </cdr:sp>
  </cdr:relSizeAnchor>
</c:userShapes>
</file>

<file path=ppt/drawings/drawing2.xml><?xml version="1.0" encoding="utf-8"?>
<c:userShapes xmlns:c="http://schemas.openxmlformats.org/drawingml/2006/chart">
  <cdr:relSizeAnchor xmlns:cdr="http://schemas.openxmlformats.org/drawingml/2006/chartDrawing">
    <cdr:from>
      <cdr:x>0.0087</cdr:x>
      <cdr:y>0.94543</cdr:y>
    </cdr:from>
    <cdr:to>
      <cdr:x>0.84533</cdr:x>
      <cdr:y>1</cdr:y>
    </cdr:to>
    <cdr:sp macro="" textlink="">
      <cdr:nvSpPr>
        <cdr:cNvPr id="2" name="TextBox 1">
          <a:extLst xmlns:a="http://schemas.openxmlformats.org/drawingml/2006/main">
            <a:ext uri="{FF2B5EF4-FFF2-40B4-BE49-F238E27FC236}">
              <a16:creationId xmlns:a16="http://schemas.microsoft.com/office/drawing/2014/main" id="{AA132DBD-5474-41C2-B924-F6816EB29293}"/>
            </a:ext>
          </a:extLst>
        </cdr:cNvPr>
        <cdr:cNvSpPr txBox="1"/>
      </cdr:nvSpPr>
      <cdr:spPr>
        <a:xfrm xmlns:a="http://schemas.openxmlformats.org/drawingml/2006/main">
          <a:off x="44563" y="4789051"/>
          <a:ext cx="4285440" cy="2764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GB" sz="1100" i="1" dirty="0"/>
            <a:t>Source: Transport for London, entry and exit figures by station</a:t>
          </a:r>
        </a:p>
      </cdr:txBody>
    </cdr:sp>
  </cdr:relSizeAnchor>
</c:userShapes>
</file>

<file path=ppt/drawings/drawing3.xml><?xml version="1.0" encoding="utf-8"?>
<c:userShapes xmlns:c="http://schemas.openxmlformats.org/drawingml/2006/chart">
  <cdr:relSizeAnchor xmlns:cdr="http://schemas.openxmlformats.org/drawingml/2006/chartDrawing">
    <cdr:from>
      <cdr:x>0.00739</cdr:x>
      <cdr:y>0.84543</cdr:y>
    </cdr:from>
    <cdr:to>
      <cdr:x>0.31723</cdr:x>
      <cdr:y>1</cdr:y>
    </cdr:to>
    <cdr:sp macro="" textlink="">
      <cdr:nvSpPr>
        <cdr:cNvPr id="2" name="TextBox 1">
          <a:extLst xmlns:a="http://schemas.openxmlformats.org/drawingml/2006/main">
            <a:ext uri="{FF2B5EF4-FFF2-40B4-BE49-F238E27FC236}">
              <a16:creationId xmlns:a16="http://schemas.microsoft.com/office/drawing/2014/main" id="{F5BE0F1B-615E-46C3-8FFD-002CAF8301F5}"/>
            </a:ext>
          </a:extLst>
        </cdr:cNvPr>
        <cdr:cNvSpPr txBox="1"/>
      </cdr:nvSpPr>
      <cdr:spPr>
        <a:xfrm xmlns:a="http://schemas.openxmlformats.org/drawingml/2006/main">
          <a:off x="61805" y="2392089"/>
          <a:ext cx="2592288" cy="437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dirty="0"/>
            <a:t>Source:</a:t>
          </a:r>
        </a:p>
        <a:p xmlns:a="http://schemas.openxmlformats.org/drawingml/2006/main">
          <a:r>
            <a:rPr lang="en-GB" sz="900" dirty="0"/>
            <a:t> 2011 Census, Tenure by car or van availability</a:t>
          </a:r>
        </a:p>
      </cdr:txBody>
    </cdr:sp>
  </cdr:relSizeAnchor>
</c:userShapes>
</file>

<file path=ppt/drawings/drawing4.xml><?xml version="1.0" encoding="utf-8"?>
<c:userShapes xmlns:c="http://schemas.openxmlformats.org/drawingml/2006/chart">
  <cdr:relSizeAnchor xmlns:cdr="http://schemas.openxmlformats.org/drawingml/2006/chartDrawing">
    <cdr:from>
      <cdr:x>0.01754</cdr:x>
      <cdr:y>0.8479</cdr:y>
    </cdr:from>
    <cdr:to>
      <cdr:x>0.4386</cdr:x>
      <cdr:y>1</cdr:y>
    </cdr:to>
    <cdr:sp macro="" textlink="">
      <cdr:nvSpPr>
        <cdr:cNvPr id="2" name="TextBox 1">
          <a:extLst xmlns:a="http://schemas.openxmlformats.org/drawingml/2006/main">
            <a:ext uri="{FF2B5EF4-FFF2-40B4-BE49-F238E27FC236}">
              <a16:creationId xmlns:a16="http://schemas.microsoft.com/office/drawing/2014/main" id="{94B11C83-AC4D-4F21-B34B-B9D90D36AF23}"/>
            </a:ext>
          </a:extLst>
        </cdr:cNvPr>
        <cdr:cNvSpPr txBox="1"/>
      </cdr:nvSpPr>
      <cdr:spPr>
        <a:xfrm xmlns:a="http://schemas.openxmlformats.org/drawingml/2006/main">
          <a:off x="89844" y="4717914"/>
          <a:ext cx="2156770" cy="8463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t>Source: </a:t>
          </a:r>
        </a:p>
        <a:p xmlns:a="http://schemas.openxmlformats.org/drawingml/2006/main">
          <a:r>
            <a:rPr lang="en-GB" sz="1000" dirty="0"/>
            <a:t>Department for Transport, average speed on local ‘A’ roads by local authority in England from 2015 </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8690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98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598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8323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82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05/10/2020</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140453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p:txBody>
          <a:bodyPr>
            <a:normAutofit/>
          </a:bodyPr>
          <a:lstStyle/>
          <a:p>
            <a:r>
              <a:rPr lang="en-GB" dirty="0"/>
              <a:t>Borough Profile</a:t>
            </a:r>
          </a:p>
        </p:txBody>
      </p:sp>
      <p:sp>
        <p:nvSpPr>
          <p:cNvPr id="3" name="Subtitle 2">
            <a:extLst>
              <a:ext uri="{FF2B5EF4-FFF2-40B4-BE49-F238E27FC236}">
                <a16:creationId xmlns:a16="http://schemas.microsoft.com/office/drawing/2014/main" id="{C116D53B-FBB0-4102-A292-4C07FA099AD5}"/>
              </a:ext>
            </a:extLst>
          </p:cNvPr>
          <p:cNvSpPr>
            <a:spLocks noGrp="1"/>
          </p:cNvSpPr>
          <p:nvPr>
            <p:ph type="subTitle" idx="1"/>
          </p:nvPr>
        </p:nvSpPr>
        <p:spPr/>
        <p:txBody>
          <a:bodyPr/>
          <a:lstStyle/>
          <a:p>
            <a:r>
              <a:rPr lang="en-GB"/>
              <a:t>Chapter 11: </a:t>
            </a:r>
            <a:r>
              <a:rPr lang="en-GB" dirty="0"/>
              <a:t>Transport</a:t>
            </a:r>
          </a:p>
          <a:p>
            <a:endParaRPr lang="en-GB" dirty="0"/>
          </a:p>
          <a:p>
            <a:endParaRPr lang="en-GB" dirty="0"/>
          </a:p>
        </p:txBody>
      </p:sp>
      <p:pic>
        <p:nvPicPr>
          <p:cNvPr id="5" name="Graphic 4" descr="Streetcar">
            <a:extLst>
              <a:ext uri="{FF2B5EF4-FFF2-40B4-BE49-F238E27FC236}">
                <a16:creationId xmlns:a16="http://schemas.microsoft.com/office/drawing/2014/main" id="{DDDA93A9-E19A-48E9-AF6C-5D0160E595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604" y="4367719"/>
            <a:ext cx="914400" cy="890081"/>
          </a:xfrm>
          <a:prstGeom prst="rect">
            <a:avLst/>
          </a:prstGeom>
        </p:spPr>
      </p:pic>
    </p:spTree>
    <p:extLst>
      <p:ext uri="{BB962C8B-B14F-4D97-AF65-F5344CB8AC3E}">
        <p14:creationId xmlns:p14="http://schemas.microsoft.com/office/powerpoint/2010/main" val="1391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6A8-4DDA-456A-A6FD-1B90B3573516}"/>
              </a:ext>
            </a:extLst>
          </p:cNvPr>
          <p:cNvSpPr>
            <a:spLocks noGrp="1"/>
          </p:cNvSpPr>
          <p:nvPr>
            <p:ph type="title"/>
          </p:nvPr>
        </p:nvSpPr>
        <p:spPr/>
        <p:txBody>
          <a:bodyPr/>
          <a:lstStyle/>
          <a:p>
            <a:r>
              <a:rPr lang="en-GB" dirty="0"/>
              <a:t>Summary</a:t>
            </a:r>
          </a:p>
        </p:txBody>
      </p:sp>
      <p:sp>
        <p:nvSpPr>
          <p:cNvPr id="4" name="Content Placeholder 3">
            <a:extLst>
              <a:ext uri="{FF2B5EF4-FFF2-40B4-BE49-F238E27FC236}">
                <a16:creationId xmlns:a16="http://schemas.microsoft.com/office/drawing/2014/main" id="{BA8019FE-DB50-40B8-B692-E536214E0548}"/>
              </a:ext>
            </a:extLst>
          </p:cNvPr>
          <p:cNvSpPr txBox="1">
            <a:spLocks noGrp="1"/>
          </p:cNvSpPr>
          <p:nvPr>
            <p:ph idx="1"/>
          </p:nvPr>
        </p:nvSpPr>
        <p:spPr>
          <a:xfrm>
            <a:off x="838200" y="1603375"/>
            <a:ext cx="10515600" cy="4102662"/>
          </a:xfrm>
          <a:prstGeom prst="rect">
            <a:avLst/>
          </a:prstGeom>
          <a:noFill/>
          <a:ln>
            <a:noFill/>
          </a:ln>
        </p:spPr>
        <p:txBody>
          <a:bodyPr wrap="square" rtlCol="0">
            <a:spAutoFit/>
          </a:bodyPr>
          <a:lstStyle/>
          <a:p>
            <a:pPr marL="0" indent="0">
              <a:buNone/>
            </a:pPr>
            <a:r>
              <a:rPr lang="en-GB" sz="1800" dirty="0">
                <a:solidFill>
                  <a:schemeClr val="dk1"/>
                </a:solidFill>
              </a:rPr>
              <a:t>Tower Hamlets has an extensive transport network with 7 Overground stations and 9 underground stations, the busiest of which is Canary Wharf station. </a:t>
            </a:r>
          </a:p>
          <a:p>
            <a:pPr marL="0" indent="0">
              <a:buNone/>
            </a:pPr>
            <a:r>
              <a:rPr lang="en-GB" sz="1800" dirty="0">
                <a:solidFill>
                  <a:schemeClr val="dk1"/>
                </a:solidFill>
              </a:rPr>
              <a:t>The borough is also served by 17 DLR stations and 26 daytime bus routes. </a:t>
            </a:r>
          </a:p>
          <a:p>
            <a:pPr marL="0" indent="0">
              <a:buNone/>
            </a:pPr>
            <a:r>
              <a:rPr lang="en-GB" sz="1800" dirty="0">
                <a:solidFill>
                  <a:schemeClr val="dk1"/>
                </a:solidFill>
              </a:rPr>
              <a:t>With 5 percent  of residents having access to a car or van at the time of the last census, Tower Hamlets had one of the lowest levels of car access in the country</a:t>
            </a:r>
          </a:p>
          <a:p>
            <a:pPr marL="0" indent="0">
              <a:buNone/>
            </a:pPr>
            <a:r>
              <a:rPr lang="en-GB" sz="1800" dirty="0">
                <a:solidFill>
                  <a:schemeClr val="dk1"/>
                </a:solidFill>
              </a:rPr>
              <a:t>Average speeds on Tower Hamlets ‘A’ roads are below the average across England and London and decreased between 2015 and 2019. </a:t>
            </a:r>
          </a:p>
          <a:p>
            <a:pPr marL="0" indent="0">
              <a:buNone/>
            </a:pPr>
            <a:r>
              <a:rPr lang="en-GB" sz="1800" dirty="0">
                <a:solidFill>
                  <a:schemeClr val="dk1"/>
                </a:solidFill>
              </a:rPr>
              <a:t>Tower Hamlets has a higher than average proportion of people who walk or cycle on a regular basis, but a low proportion of people cycling for leisure. </a:t>
            </a:r>
          </a:p>
          <a:p>
            <a:pPr marL="0" indent="0">
              <a:buNone/>
            </a:pPr>
            <a:r>
              <a:rPr lang="en-GB" sz="1800" dirty="0">
                <a:solidFill>
                  <a:schemeClr val="dk1"/>
                </a:solidFill>
              </a:rPr>
              <a:t>Future transport developments for Tower Hamlets include the opening of the Elizabeth Line and the implementation of liveable streets across the borough.   </a:t>
            </a:r>
          </a:p>
          <a:p>
            <a:pPr marL="0" indent="0">
              <a:buNone/>
            </a:pPr>
            <a:r>
              <a:rPr lang="en-GB" sz="1800" dirty="0">
                <a:solidFill>
                  <a:schemeClr val="dk1"/>
                </a:solidFill>
              </a:rPr>
              <a:t>The liveable streets programme will bring changes to the public realm which aim to promote walking, cycle and use of public transport in place of car usage.</a:t>
            </a:r>
          </a:p>
        </p:txBody>
      </p:sp>
    </p:spTree>
    <p:extLst>
      <p:ext uri="{BB962C8B-B14F-4D97-AF65-F5344CB8AC3E}">
        <p14:creationId xmlns:p14="http://schemas.microsoft.com/office/powerpoint/2010/main" val="143017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8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ADF6-9E2D-414C-8C59-A881EE6A5CB1}"/>
              </a:ext>
            </a:extLst>
          </p:cNvPr>
          <p:cNvSpPr>
            <a:spLocks noGrp="1"/>
          </p:cNvSpPr>
          <p:nvPr>
            <p:ph type="title"/>
          </p:nvPr>
        </p:nvSpPr>
        <p:spPr>
          <a:xfrm>
            <a:off x="838200" y="365126"/>
            <a:ext cx="10515599" cy="796492"/>
          </a:xfrm>
        </p:spPr>
        <p:txBody>
          <a:bodyPr vert="horz" lIns="91440" tIns="45720" rIns="91440" bIns="45720" rtlCol="0" anchor="ctr">
            <a:normAutofit/>
          </a:bodyPr>
          <a:lstStyle/>
          <a:p>
            <a:r>
              <a:rPr lang="en-US" kern="1200" dirty="0">
                <a:solidFill>
                  <a:schemeClr val="tx1"/>
                </a:solidFill>
                <a:latin typeface="+mj-lt"/>
                <a:ea typeface="+mj-ea"/>
                <a:cs typeface="+mj-cs"/>
              </a:rPr>
              <a:t>Transport usage - Rail</a:t>
            </a:r>
          </a:p>
        </p:txBody>
      </p:sp>
      <p:sp>
        <p:nvSpPr>
          <p:cNvPr id="3" name="Content Placeholder 2">
            <a:extLst>
              <a:ext uri="{FF2B5EF4-FFF2-40B4-BE49-F238E27FC236}">
                <a16:creationId xmlns:a16="http://schemas.microsoft.com/office/drawing/2014/main" id="{1C776678-B2DB-4A53-A756-82080AE56D67}"/>
              </a:ext>
            </a:extLst>
          </p:cNvPr>
          <p:cNvSpPr>
            <a:spLocks noGrp="1"/>
          </p:cNvSpPr>
          <p:nvPr>
            <p:ph idx="1"/>
          </p:nvPr>
        </p:nvSpPr>
        <p:spPr>
          <a:xfrm>
            <a:off x="954932" y="1345045"/>
            <a:ext cx="5393361" cy="4351338"/>
          </a:xfrm>
        </p:spPr>
        <p:txBody>
          <a:bodyPr vert="horz" lIns="91440" tIns="45720" rIns="91440" bIns="45720" rtlCol="0">
            <a:normAutofit/>
          </a:bodyPr>
          <a:lstStyle/>
          <a:p>
            <a:pPr marL="0" indent="0">
              <a:buNone/>
            </a:pPr>
            <a:r>
              <a:rPr lang="en-US" sz="1800" dirty="0">
                <a:solidFill>
                  <a:schemeClr val="tx1"/>
                </a:solidFill>
                <a:latin typeface="+mn-lt"/>
                <a:cs typeface="+mn-cs"/>
              </a:rPr>
              <a:t>The busiest Overground station in Tower Hamlets is Whitechapel with an estimated 14.4m entries and exits in 2018/19, making it the 32</a:t>
            </a:r>
            <a:r>
              <a:rPr lang="en-US" sz="1800" baseline="30000" dirty="0">
                <a:solidFill>
                  <a:schemeClr val="tx1"/>
                </a:solidFill>
                <a:latin typeface="+mn-lt"/>
                <a:cs typeface="+mn-cs"/>
              </a:rPr>
              <a:t>nd</a:t>
            </a:r>
            <a:r>
              <a:rPr lang="en-US" sz="1800" dirty="0">
                <a:solidFill>
                  <a:schemeClr val="tx1"/>
                </a:solidFill>
                <a:latin typeface="+mn-lt"/>
                <a:cs typeface="+mn-cs"/>
              </a:rPr>
              <a:t> busiest station in Great Britain</a:t>
            </a:r>
          </a:p>
          <a:p>
            <a:pPr marL="0" indent="0">
              <a:buNone/>
            </a:pPr>
            <a:r>
              <a:rPr lang="en-US" sz="1800" dirty="0">
                <a:solidFill>
                  <a:schemeClr val="tx1"/>
                </a:solidFill>
                <a:latin typeface="+mn-lt"/>
                <a:cs typeface="+mn-cs"/>
              </a:rPr>
              <a:t>Between 2013/14 and 2018/19, total transport usage at the borough’s seven stations increased by 127% to more than 37m entries and exits, with the greatest increase at Whitechapel (228%)</a:t>
            </a:r>
          </a:p>
          <a:p>
            <a:pPr marL="0" indent="0">
              <a:buNone/>
            </a:pPr>
            <a:r>
              <a:rPr lang="en-US" sz="1800" dirty="0">
                <a:solidFill>
                  <a:schemeClr val="tx1"/>
                </a:solidFill>
                <a:latin typeface="+mn-lt"/>
                <a:cs typeface="+mn-cs"/>
              </a:rPr>
              <a:t>The London Overground line, which runs north to south through the city fringe, has seen particularly high growth in usage.</a:t>
            </a:r>
          </a:p>
          <a:p>
            <a:endParaRPr lang="en-US" sz="2000" dirty="0">
              <a:solidFill>
                <a:schemeClr val="tx1"/>
              </a:solidFill>
              <a:latin typeface="+mn-lt"/>
              <a:cs typeface="+mn-cs"/>
            </a:endParaRPr>
          </a:p>
        </p:txBody>
      </p:sp>
      <p:graphicFrame>
        <p:nvGraphicFramePr>
          <p:cNvPr id="4" name="Chart 3" descr="Chart of entries and exits at overground stations">
            <a:extLst>
              <a:ext uri="{FF2B5EF4-FFF2-40B4-BE49-F238E27FC236}">
                <a16:creationId xmlns:a16="http://schemas.microsoft.com/office/drawing/2014/main" id="{B3D2E82D-D610-4740-8D5D-45A465D0A2CF}"/>
              </a:ext>
            </a:extLst>
          </p:cNvPr>
          <p:cNvGraphicFramePr>
            <a:graphicFrameLocks/>
          </p:cNvGraphicFramePr>
          <p:nvPr>
            <p:extLst>
              <p:ext uri="{D42A27DB-BD31-4B8C-83A1-F6EECF244321}">
                <p14:modId xmlns:p14="http://schemas.microsoft.com/office/powerpoint/2010/main" val="1337779128"/>
              </p:ext>
            </p:extLst>
          </p:nvPr>
        </p:nvGraphicFramePr>
        <p:xfrm>
          <a:off x="6906387" y="1345045"/>
          <a:ext cx="5194822" cy="45888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7060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D5CB-F9D2-4317-AF96-3ED8C5C6A36E}"/>
              </a:ext>
            </a:extLst>
          </p:cNvPr>
          <p:cNvSpPr>
            <a:spLocks noGrp="1"/>
          </p:cNvSpPr>
          <p:nvPr>
            <p:ph type="title"/>
          </p:nvPr>
        </p:nvSpPr>
        <p:spPr>
          <a:xfrm>
            <a:off x="838200" y="232163"/>
            <a:ext cx="10515599" cy="1207532"/>
          </a:xfrm>
        </p:spPr>
        <p:txBody>
          <a:bodyPr vert="horz" lIns="91440" tIns="45720" rIns="91440" bIns="45720" rtlCol="0" anchor="ctr">
            <a:normAutofit fontScale="90000"/>
          </a:bodyPr>
          <a:lstStyle/>
          <a:p>
            <a:r>
              <a:rPr lang="en-US" kern="1200" dirty="0">
                <a:solidFill>
                  <a:schemeClr val="tx1"/>
                </a:solidFill>
                <a:latin typeface="+mj-lt"/>
                <a:ea typeface="+mj-ea"/>
                <a:cs typeface="+mj-cs"/>
              </a:rPr>
              <a:t>Transport usage – London Underground </a:t>
            </a:r>
          </a:p>
        </p:txBody>
      </p:sp>
      <p:sp>
        <p:nvSpPr>
          <p:cNvPr id="3" name="Content Placeholder 2">
            <a:extLst>
              <a:ext uri="{FF2B5EF4-FFF2-40B4-BE49-F238E27FC236}">
                <a16:creationId xmlns:a16="http://schemas.microsoft.com/office/drawing/2014/main" id="{59D0273D-6678-4C30-8C3D-E9547E2957B6}"/>
              </a:ext>
            </a:extLst>
          </p:cNvPr>
          <p:cNvSpPr>
            <a:spLocks noGrp="1"/>
          </p:cNvSpPr>
          <p:nvPr>
            <p:ph idx="1"/>
          </p:nvPr>
        </p:nvSpPr>
        <p:spPr>
          <a:xfrm>
            <a:off x="838200" y="1439695"/>
            <a:ext cx="5393361" cy="4351338"/>
          </a:xfrm>
        </p:spPr>
        <p:txBody>
          <a:bodyPr vert="horz" lIns="91440" tIns="45720" rIns="91440" bIns="45720" rtlCol="0">
            <a:normAutofit/>
          </a:bodyPr>
          <a:lstStyle/>
          <a:p>
            <a:pPr marL="0" indent="0">
              <a:buNone/>
            </a:pPr>
            <a:r>
              <a:rPr lang="en-US" sz="1800" dirty="0">
                <a:solidFill>
                  <a:schemeClr val="tx1"/>
                </a:solidFill>
                <a:latin typeface="+mn-lt"/>
                <a:cs typeface="+mn-cs"/>
              </a:rPr>
              <a:t>Tower Hamlets has stations on the Jubilee, Central, District, Circle and Hammersmith and City lines. </a:t>
            </a:r>
          </a:p>
          <a:p>
            <a:pPr marL="0" indent="0">
              <a:buNone/>
            </a:pPr>
            <a:r>
              <a:rPr lang="en-US" sz="1800" dirty="0">
                <a:solidFill>
                  <a:schemeClr val="tx1"/>
                </a:solidFill>
                <a:latin typeface="+mn-lt"/>
                <a:cs typeface="+mn-cs"/>
              </a:rPr>
              <a:t>With 50.9m entries and exits in 2017, Canary Wharf was by far the busiest tube station in Tower Hamlets and was the 9</a:t>
            </a:r>
            <a:r>
              <a:rPr lang="en-US" sz="1800" baseline="30000" dirty="0">
                <a:solidFill>
                  <a:schemeClr val="tx1"/>
                </a:solidFill>
                <a:latin typeface="+mn-lt"/>
                <a:cs typeface="+mn-cs"/>
              </a:rPr>
              <a:t>th</a:t>
            </a:r>
            <a:r>
              <a:rPr lang="en-US" sz="1800" dirty="0">
                <a:solidFill>
                  <a:schemeClr val="tx1"/>
                </a:solidFill>
                <a:latin typeface="+mn-lt"/>
                <a:cs typeface="+mn-cs"/>
              </a:rPr>
              <a:t> busiest station on the London Underground network</a:t>
            </a:r>
          </a:p>
          <a:p>
            <a:pPr marL="0" indent="0">
              <a:buNone/>
            </a:pPr>
            <a:r>
              <a:rPr lang="en-US" sz="1800" dirty="0">
                <a:solidFill>
                  <a:schemeClr val="tx1"/>
                </a:solidFill>
                <a:latin typeface="+mn-lt"/>
                <a:cs typeface="+mn-cs"/>
              </a:rPr>
              <a:t>In total there were 146.8m entries and exits at the 9 tube stations in Tower Hamlets in 2017. </a:t>
            </a:r>
          </a:p>
          <a:p>
            <a:pPr marL="0"/>
            <a:endParaRPr lang="en-US" sz="2400" dirty="0">
              <a:solidFill>
                <a:schemeClr val="tx1"/>
              </a:solidFill>
              <a:latin typeface="+mn-lt"/>
              <a:cs typeface="+mn-cs"/>
            </a:endParaRPr>
          </a:p>
        </p:txBody>
      </p:sp>
      <p:graphicFrame>
        <p:nvGraphicFramePr>
          <p:cNvPr id="4" name="Chart 3" descr="Chart of entries and exits at London underground stations">
            <a:extLst>
              <a:ext uri="{FF2B5EF4-FFF2-40B4-BE49-F238E27FC236}">
                <a16:creationId xmlns:a16="http://schemas.microsoft.com/office/drawing/2014/main" id="{3104A522-E24B-4FA4-808E-4FD347DA749C}"/>
              </a:ext>
            </a:extLst>
          </p:cNvPr>
          <p:cNvGraphicFramePr>
            <a:graphicFrameLocks/>
          </p:cNvGraphicFramePr>
          <p:nvPr>
            <p:extLst>
              <p:ext uri="{D42A27DB-BD31-4B8C-83A1-F6EECF244321}">
                <p14:modId xmlns:p14="http://schemas.microsoft.com/office/powerpoint/2010/main" val="1878906736"/>
              </p:ext>
            </p:extLst>
          </p:nvPr>
        </p:nvGraphicFramePr>
        <p:xfrm>
          <a:off x="6853563" y="1439695"/>
          <a:ext cx="4926633" cy="47025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586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128A-8B48-44FF-B1ED-664153E260E0}"/>
              </a:ext>
            </a:extLst>
          </p:cNvPr>
          <p:cNvSpPr>
            <a:spLocks noGrp="1"/>
          </p:cNvSpPr>
          <p:nvPr>
            <p:ph type="title"/>
          </p:nvPr>
        </p:nvSpPr>
        <p:spPr/>
        <p:txBody>
          <a:bodyPr/>
          <a:lstStyle/>
          <a:p>
            <a:r>
              <a:rPr lang="en-GB" dirty="0"/>
              <a:t>Other public transport </a:t>
            </a:r>
          </a:p>
        </p:txBody>
      </p:sp>
      <p:sp>
        <p:nvSpPr>
          <p:cNvPr id="4" name="Content Placeholder 3">
            <a:extLst>
              <a:ext uri="{FF2B5EF4-FFF2-40B4-BE49-F238E27FC236}">
                <a16:creationId xmlns:a16="http://schemas.microsoft.com/office/drawing/2014/main" id="{6E1E5680-0989-424E-834D-6B2FE4C1C835}"/>
              </a:ext>
            </a:extLst>
          </p:cNvPr>
          <p:cNvSpPr txBox="1">
            <a:spLocks noGrp="1"/>
          </p:cNvSpPr>
          <p:nvPr>
            <p:ph idx="1"/>
          </p:nvPr>
        </p:nvSpPr>
        <p:spPr>
          <a:xfrm>
            <a:off x="838200" y="1603375"/>
            <a:ext cx="10515600" cy="6360716"/>
          </a:xfrm>
          <a:prstGeom prst="rect">
            <a:avLst/>
          </a:prstGeom>
          <a:noFill/>
        </p:spPr>
        <p:txBody>
          <a:bodyPr wrap="square" rtlCol="0">
            <a:spAutoFit/>
          </a:bodyPr>
          <a:lstStyle/>
          <a:p>
            <a:pPr marL="0" indent="0">
              <a:buNone/>
            </a:pPr>
            <a:r>
              <a:rPr lang="en-GB" sz="1800" dirty="0"/>
              <a:t>There are seventeen Docklands Light Railway stations in Tower Hamlets (out of a total of 45 across the network</a:t>
            </a:r>
          </a:p>
          <a:p>
            <a:pPr marL="0" indent="0">
              <a:buNone/>
            </a:pPr>
            <a:r>
              <a:rPr lang="en-GB" sz="1800" dirty="0"/>
              <a:t>The initial network opened in 1987 to support the regeneration of the London docklands.  It has been extended several times since then, improving connections between Tower Hamlets and boroughs to the south and east.  </a:t>
            </a:r>
          </a:p>
          <a:p>
            <a:pPr marL="0" indent="0">
              <a:buNone/>
            </a:pPr>
            <a:r>
              <a:rPr lang="en-GB" sz="1800" dirty="0"/>
              <a:t>Overall, there were 121.8m passenger services in 2018/19 on the DLR network, a rise of 1.8% on the previous year.  </a:t>
            </a:r>
          </a:p>
          <a:p>
            <a:pPr marL="0" indent="0">
              <a:buNone/>
            </a:pPr>
            <a:r>
              <a:rPr lang="en-GB" sz="1800" dirty="0"/>
              <a:t>Tower Hamlets has an extensive bus network with around 26 daytime routes passing through or terminating in the borough.</a:t>
            </a:r>
          </a:p>
          <a:p>
            <a:pPr marL="0" indent="0">
              <a:buNone/>
            </a:pPr>
            <a:r>
              <a:rPr lang="en-GB" sz="1800" dirty="0"/>
              <a:t>TfL Public Transport Accessibility Level (PTAL) data for 2015 identified good levels of public transport accessibility for the majority of the borough, but with some areas of less good access – specifically parts of the Isle of Dogs, the </a:t>
            </a:r>
            <a:r>
              <a:rPr lang="en-GB" sz="1800" dirty="0" err="1"/>
              <a:t>Aberfeldy</a:t>
            </a:r>
            <a:r>
              <a:rPr lang="en-GB" sz="1800" dirty="0"/>
              <a:t> village area of Poplar and the northern part of Bow. </a:t>
            </a:r>
          </a:p>
          <a:p>
            <a:pPr marL="0" indent="0">
              <a:buNone/>
            </a:pPr>
            <a:r>
              <a:rPr lang="en-GB" sz="1800" dirty="0"/>
              <a:t>Night Services – Canary Wharf station on the Jubilee Line and Wapping, Shadwell, Whitechapel and Shoreditch High Street stations on the TfL London Overground are now served by an all night service on Friday and Saturday nights. </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293790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8464-6061-4093-8BF2-E4CDC8FE14D3}"/>
              </a:ext>
            </a:extLst>
          </p:cNvPr>
          <p:cNvSpPr>
            <a:spLocks noGrp="1"/>
          </p:cNvSpPr>
          <p:nvPr>
            <p:ph type="title"/>
          </p:nvPr>
        </p:nvSpPr>
        <p:spPr>
          <a:xfrm>
            <a:off x="838200" y="365125"/>
            <a:ext cx="10515599" cy="880015"/>
          </a:xfrm>
        </p:spPr>
        <p:txBody>
          <a:bodyPr vert="horz" lIns="91440" tIns="45720" rIns="91440" bIns="45720" rtlCol="0" anchor="ctr">
            <a:normAutofit/>
          </a:bodyPr>
          <a:lstStyle/>
          <a:p>
            <a:r>
              <a:rPr lang="en-US" kern="1200" dirty="0">
                <a:solidFill>
                  <a:schemeClr val="tx1"/>
                </a:solidFill>
                <a:latin typeface="+mj-lt"/>
                <a:ea typeface="+mj-ea"/>
                <a:cs typeface="+mj-cs"/>
              </a:rPr>
              <a:t>Access to car or van</a:t>
            </a:r>
          </a:p>
        </p:txBody>
      </p:sp>
      <p:sp>
        <p:nvSpPr>
          <p:cNvPr id="3" name="Content Placeholder 2">
            <a:extLst>
              <a:ext uri="{FF2B5EF4-FFF2-40B4-BE49-F238E27FC236}">
                <a16:creationId xmlns:a16="http://schemas.microsoft.com/office/drawing/2014/main" id="{D044D5D3-36D8-4860-81F0-01CAAE91E800}"/>
              </a:ext>
            </a:extLst>
          </p:cNvPr>
          <p:cNvSpPr>
            <a:spLocks noGrp="1"/>
          </p:cNvSpPr>
          <p:nvPr>
            <p:ph idx="1"/>
          </p:nvPr>
        </p:nvSpPr>
        <p:spPr>
          <a:xfrm>
            <a:off x="945204" y="1391055"/>
            <a:ext cx="5393361" cy="4351338"/>
          </a:xfrm>
        </p:spPr>
        <p:txBody>
          <a:bodyPr vert="horz" lIns="91440" tIns="45720" rIns="91440" bIns="45720" rtlCol="0">
            <a:normAutofit/>
          </a:bodyPr>
          <a:lstStyle/>
          <a:p>
            <a:pPr marL="0" indent="0">
              <a:buNone/>
            </a:pPr>
            <a:r>
              <a:rPr lang="en-US" sz="1600" dirty="0">
                <a:solidFill>
                  <a:schemeClr val="tx1"/>
                </a:solidFill>
                <a:latin typeface="+mn-lt"/>
                <a:cs typeface="+mn-cs"/>
              </a:rPr>
              <a:t>At the time of the 2011 census, 56% of residents in Tower Hamlets did not have access to a car or van. This was the 5</a:t>
            </a:r>
            <a:r>
              <a:rPr lang="en-US" sz="1600" baseline="30000" dirty="0">
                <a:solidFill>
                  <a:schemeClr val="tx1"/>
                </a:solidFill>
                <a:latin typeface="+mn-lt"/>
                <a:cs typeface="+mn-cs"/>
              </a:rPr>
              <a:t>th</a:t>
            </a:r>
            <a:r>
              <a:rPr lang="en-US" sz="1600" dirty="0">
                <a:solidFill>
                  <a:schemeClr val="tx1"/>
                </a:solidFill>
                <a:latin typeface="+mn-lt"/>
                <a:cs typeface="+mn-cs"/>
              </a:rPr>
              <a:t> highest proportion of persons without access to a car in the country (after City of London, Islington, Hackney and Westminster).</a:t>
            </a:r>
          </a:p>
          <a:p>
            <a:pPr marL="0" indent="0">
              <a:buNone/>
            </a:pPr>
            <a:r>
              <a:rPr lang="en-US" sz="1600" dirty="0">
                <a:solidFill>
                  <a:schemeClr val="tx1"/>
                </a:solidFill>
                <a:latin typeface="+mn-lt"/>
                <a:cs typeface="+mn-cs"/>
              </a:rPr>
              <a:t>Residents from black ethnic groups were the least likely to have access to a car or van with 65% having no access.  Residents from Asian ethnic groups were the most likely to have access to a car with 48% having no access (reducing further to 45% for residents of Bangladeshi ethnicity). </a:t>
            </a:r>
          </a:p>
          <a:p>
            <a:pPr marL="0" indent="0">
              <a:buNone/>
            </a:pPr>
            <a:r>
              <a:rPr lang="en-US" sz="1600" dirty="0">
                <a:solidFill>
                  <a:schemeClr val="tx1"/>
                </a:solidFill>
                <a:latin typeface="+mn-lt"/>
                <a:cs typeface="+mn-cs"/>
              </a:rPr>
              <a:t>Tenure had a significant impact on access to a car a van.  Owner occupiers were by far the most likely to have access to a car and van with only 37% having no cars or vans in the household.  54% of residents in social housing did no have access to car or van, while 72% of residents who rented privately or lived rent free did not have access to a car or van. </a:t>
            </a:r>
          </a:p>
          <a:p>
            <a:endParaRPr lang="en-US" sz="1500" dirty="0">
              <a:solidFill>
                <a:schemeClr val="tx1"/>
              </a:solidFill>
              <a:latin typeface="+mn-lt"/>
              <a:cs typeface="+mn-cs"/>
            </a:endParaRPr>
          </a:p>
        </p:txBody>
      </p:sp>
      <p:graphicFrame>
        <p:nvGraphicFramePr>
          <p:cNvPr id="4" name="Chart 3" descr="Chart showing access to a car or van by tenure">
            <a:extLst>
              <a:ext uri="{FF2B5EF4-FFF2-40B4-BE49-F238E27FC236}">
                <a16:creationId xmlns:a16="http://schemas.microsoft.com/office/drawing/2014/main" id="{41710230-38CC-4143-A999-D1CEB47845B2}"/>
              </a:ext>
            </a:extLst>
          </p:cNvPr>
          <p:cNvGraphicFramePr>
            <a:graphicFrameLocks/>
          </p:cNvGraphicFramePr>
          <p:nvPr>
            <p:extLst>
              <p:ext uri="{D42A27DB-BD31-4B8C-83A1-F6EECF244321}">
                <p14:modId xmlns:p14="http://schemas.microsoft.com/office/powerpoint/2010/main" val="2100160213"/>
              </p:ext>
            </p:extLst>
          </p:nvPr>
        </p:nvGraphicFramePr>
        <p:xfrm>
          <a:off x="7274042" y="1391055"/>
          <a:ext cx="4710436"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961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8FCD-9584-4DAD-B529-4EC21D87849E}"/>
              </a:ext>
            </a:extLst>
          </p:cNvPr>
          <p:cNvSpPr>
            <a:spLocks noGrp="1"/>
          </p:cNvSpPr>
          <p:nvPr>
            <p:ph type="title"/>
          </p:nvPr>
        </p:nvSpPr>
        <p:spPr>
          <a:xfrm>
            <a:off x="838200" y="365126"/>
            <a:ext cx="10515599" cy="685462"/>
          </a:xfrm>
        </p:spPr>
        <p:txBody>
          <a:bodyPr vert="horz" lIns="91440" tIns="45720" rIns="91440" bIns="45720" rtlCol="0" anchor="ctr">
            <a:normAutofit fontScale="90000"/>
          </a:bodyPr>
          <a:lstStyle/>
          <a:p>
            <a:r>
              <a:rPr lang="en-US" kern="1200" dirty="0">
                <a:solidFill>
                  <a:schemeClr val="tx1"/>
                </a:solidFill>
                <a:latin typeface="+mj-lt"/>
                <a:ea typeface="+mj-ea"/>
                <a:cs typeface="+mj-cs"/>
              </a:rPr>
              <a:t>Road congestion</a:t>
            </a:r>
          </a:p>
        </p:txBody>
      </p:sp>
      <p:sp>
        <p:nvSpPr>
          <p:cNvPr id="4" name="Content Placeholder 3">
            <a:extLst>
              <a:ext uri="{FF2B5EF4-FFF2-40B4-BE49-F238E27FC236}">
                <a16:creationId xmlns:a16="http://schemas.microsoft.com/office/drawing/2014/main" id="{CBB26741-2128-4CCF-AA37-90A3D06BFA63}"/>
              </a:ext>
            </a:extLst>
          </p:cNvPr>
          <p:cNvSpPr>
            <a:spLocks noGrp="1"/>
          </p:cNvSpPr>
          <p:nvPr>
            <p:ph idx="1"/>
          </p:nvPr>
        </p:nvSpPr>
        <p:spPr>
          <a:xfrm>
            <a:off x="838200" y="1219184"/>
            <a:ext cx="5393361" cy="4957779"/>
          </a:xfrm>
          <a:prstGeom prst="rect">
            <a:avLst/>
          </a:prstGeom>
        </p:spPr>
        <p:txBody>
          <a:bodyPr vert="horz" lIns="91440" tIns="45720" rIns="91440" bIns="45720" rtlCol="0">
            <a:normAutofit/>
          </a:bodyPr>
          <a:lstStyle/>
          <a:p>
            <a:pPr marL="0" indent="0">
              <a:buNone/>
            </a:pPr>
            <a:r>
              <a:rPr lang="en-US" sz="1800" dirty="0">
                <a:solidFill>
                  <a:schemeClr val="tx1"/>
                </a:solidFill>
                <a:latin typeface="+mn-lt"/>
                <a:cs typeface="+mn-cs"/>
              </a:rPr>
              <a:t>The average speed on locally controlled ‘A’ roads in Tower Hamlets in 2019 was 12.9 miles per hour.</a:t>
            </a:r>
          </a:p>
          <a:p>
            <a:pPr marL="0" indent="0">
              <a:buNone/>
            </a:pPr>
            <a:r>
              <a:rPr lang="en-US" sz="1800" dirty="0">
                <a:solidFill>
                  <a:schemeClr val="tx1"/>
                </a:solidFill>
                <a:latin typeface="+mn-lt"/>
                <a:cs typeface="+mn-cs"/>
              </a:rPr>
              <a:t>This was a decline from 2015 when the average speed on ‘A’ roads was 14.4 miles per hour.</a:t>
            </a:r>
          </a:p>
          <a:p>
            <a:pPr marL="0" indent="0">
              <a:buNone/>
            </a:pPr>
            <a:r>
              <a:rPr lang="en-US" sz="1800" dirty="0">
                <a:solidFill>
                  <a:schemeClr val="tx1"/>
                </a:solidFill>
                <a:latin typeface="+mn-lt"/>
                <a:cs typeface="+mn-cs"/>
              </a:rPr>
              <a:t>Average road speeds were slower than England (25.3 miles per hour), and slower than London (14.7 miles per hour) but slightly higher than the average for inner London (11.0 miles per hour).</a:t>
            </a:r>
          </a:p>
        </p:txBody>
      </p:sp>
      <p:graphicFrame>
        <p:nvGraphicFramePr>
          <p:cNvPr id="5" name="Chart 4" descr="Chart showing average speed on A roads">
            <a:extLst>
              <a:ext uri="{FF2B5EF4-FFF2-40B4-BE49-F238E27FC236}">
                <a16:creationId xmlns:a16="http://schemas.microsoft.com/office/drawing/2014/main" id="{C8873933-88F5-4014-8927-65F88F57A06D}"/>
              </a:ext>
            </a:extLst>
          </p:cNvPr>
          <p:cNvGraphicFramePr>
            <a:graphicFrameLocks/>
          </p:cNvGraphicFramePr>
          <p:nvPr>
            <p:extLst>
              <p:ext uri="{D42A27DB-BD31-4B8C-83A1-F6EECF244321}">
                <p14:modId xmlns:p14="http://schemas.microsoft.com/office/powerpoint/2010/main" val="3231758496"/>
              </p:ext>
            </p:extLst>
          </p:nvPr>
        </p:nvGraphicFramePr>
        <p:xfrm>
          <a:off x="6816842" y="1219184"/>
          <a:ext cx="5011992" cy="4442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6048274"/>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BB513BD579BF4FAC6B5580372F2F7E" ma:contentTypeVersion="12" ma:contentTypeDescription="Create a new document." ma:contentTypeScope="" ma:versionID="825220b275ae27ac51bcca61e596a08d">
  <xsd:schema xmlns:xsd="http://www.w3.org/2001/XMLSchema" xmlns:xs="http://www.w3.org/2001/XMLSchema" xmlns:p="http://schemas.microsoft.com/office/2006/metadata/properties" xmlns:ns3="2a4cc58a-d66d-45cf-b590-f56250971858" xmlns:ns4="46c37b34-2409-4c5e-90c0-b948f1353365" targetNamespace="http://schemas.microsoft.com/office/2006/metadata/properties" ma:root="true" ma:fieldsID="35fe7b5627b822305097cbd2168a9121" ns3:_="" ns4:_="">
    <xsd:import namespace="2a4cc58a-d66d-45cf-b590-f56250971858"/>
    <xsd:import namespace="46c37b34-2409-4c5e-90c0-b948f135336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cc58a-d66d-45cf-b590-f562509718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37b34-2409-4c5e-90c0-b948f135336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552A82-D88C-439A-AA03-07F21C863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cc58a-d66d-45cf-b590-f56250971858"/>
    <ds:schemaRef ds:uri="46c37b34-2409-4c5e-90c0-b948f1353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8ADC5A-807F-42B2-92C7-50F51D6D3270}">
  <ds:schemaRefs>
    <ds:schemaRef ds:uri="http://purl.org/dc/elements/1.1/"/>
    <ds:schemaRef ds:uri="http://www.w3.org/XML/1998/namespace"/>
    <ds:schemaRef ds:uri="2a4cc58a-d66d-45cf-b590-f56250971858"/>
    <ds:schemaRef ds:uri="46c37b34-2409-4c5e-90c0-b948f1353365"/>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8AC92BE-7F65-4AD4-9C31-5651DA116B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TotalTime>
  <Words>958</Words>
  <Application>Microsoft Office PowerPoint</Application>
  <PresentationFormat>Widescreen</PresentationFormat>
  <Paragraphs>63</Paragraphs>
  <Slides>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Office Theme</vt:lpstr>
      <vt:lpstr>Borough Profile</vt:lpstr>
      <vt:lpstr>Summary</vt:lpstr>
      <vt:lpstr>Transport usage - Rail</vt:lpstr>
      <vt:lpstr>Transport usage – London Underground </vt:lpstr>
      <vt:lpstr>Other public transport </vt:lpstr>
      <vt:lpstr>Access to car or van</vt:lpstr>
      <vt:lpstr>Road congestion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Borough Profile</dc:title>
  <dc:creator>Juanita Haynes</dc:creator>
  <cp:lastModifiedBy>Rob Flynn</cp:lastModifiedBy>
  <cp:revision>9</cp:revision>
  <dcterms:created xsi:type="dcterms:W3CDTF">2020-09-18T17:12:36Z</dcterms:created>
  <dcterms:modified xsi:type="dcterms:W3CDTF">2020-10-05T14:33:21Z</dcterms:modified>
</cp:coreProperties>
</file>