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4"/>
    <p:sldMasterId id="2147483668" r:id="rId5"/>
  </p:sldMasterIdLst>
  <p:notesMasterIdLst>
    <p:notesMasterId r:id="rId24"/>
  </p:notesMasterIdLst>
  <p:handoutMasterIdLst>
    <p:handoutMasterId r:id="rId25"/>
  </p:handoutMasterIdLst>
  <p:sldIdLst>
    <p:sldId id="337" r:id="rId6"/>
    <p:sldId id="317" r:id="rId7"/>
    <p:sldId id="287" r:id="rId8"/>
    <p:sldId id="325" r:id="rId9"/>
    <p:sldId id="374" r:id="rId10"/>
    <p:sldId id="338" r:id="rId11"/>
    <p:sldId id="350" r:id="rId12"/>
    <p:sldId id="376" r:id="rId13"/>
    <p:sldId id="356" r:id="rId14"/>
    <p:sldId id="358" r:id="rId15"/>
    <p:sldId id="360" r:id="rId16"/>
    <p:sldId id="364" r:id="rId17"/>
    <p:sldId id="378" r:id="rId18"/>
    <p:sldId id="397" r:id="rId19"/>
    <p:sldId id="405" r:id="rId20"/>
    <p:sldId id="406" r:id="rId21"/>
    <p:sldId id="407" r:id="rId22"/>
    <p:sldId id="381"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09A018-EA1A-555A-7F4F-7582C4A2209A}" name="Iqbal Raakin" initials="IR" userId="S::Iqbal.Raakin@towerhamlets.gov.uk::713c3ed3-9823-4612-b78e-ee89cc26ba57" providerId="AD"/>
  <p188:author id="{38B5791E-39ED-AD46-5E2C-DB19BDE29A3B}" name="Frances Winter" initials="FW" userId="S::Frances.Winter@towerhamlets.gov.uk::d4cdb6a5-c407-47ea-b014-8b37c1791a8b" providerId="AD"/>
  <p188:author id="{4004B472-F244-0997-7B6A-A2C43C3EB23E}" name="Sharon Godman" initials="SG" userId="S::Sharon.Godman@towerhamlets.gov.uk::7d3da250-8623-413c-b4b1-c0b751026ac9" providerId="AD"/>
  <p188:author id="{9D92CE7F-39FE-B2C5-8632-3108F7871154}" name="Vicky Allen" initials="VA" userId="S::vicky.allen@towerhamlets.gov.uk::cbc9291a-40cf-4bbb-91fd-ee44c8fc4fae" providerId="AD"/>
  <p188:author id="{F27227EA-690A-BD3C-FBC0-48B5AD167A26}" name="Abidah Kamali" initials="AK" userId="S::Abidah.Kamali@towerhamlets.gov.uk::03ee68ac-1c99-462b-bb8f-e64a6e129195" providerId="AD"/>
  <p188:author id="{2B5C0EFF-2C82-3C0F-8773-15E596478045}" name="Sharon Godman" initials="SG" userId="S::sharon.godman@towerhamlets.gov.uk::7d3da250-8623-413c-b4b1-c0b751026ac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ctoria Beard" initials="VB" lastIdx="4" clrIdx="0">
    <p:extLst>
      <p:ext uri="{19B8F6BF-5375-455C-9EA6-DF929625EA0E}">
        <p15:presenceInfo xmlns:p15="http://schemas.microsoft.com/office/powerpoint/2012/main" userId="S::Victoria.Beard@towerhamlets.gov.uk::0efd2c82-4615-4531-83ce-114567117883" providerId="AD"/>
      </p:ext>
    </p:extLst>
  </p:cmAuthor>
  <p:cmAuthor id="2" name="Afazul Hoque" initials="AH" lastIdx="1" clrIdx="1">
    <p:extLst>
      <p:ext uri="{19B8F6BF-5375-455C-9EA6-DF929625EA0E}">
        <p15:presenceInfo xmlns:p15="http://schemas.microsoft.com/office/powerpoint/2012/main" userId="S::Afazul.Hoque@towerhamlets.gov.uk::55d7b7cc-0fa6-4e96-9930-7bf4fc54db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E6"/>
    <a:srgbClr val="000000"/>
    <a:srgbClr val="00445E"/>
    <a:srgbClr val="A8A7A4"/>
    <a:srgbClr val="BBD034"/>
    <a:srgbClr val="91AEBA"/>
    <a:srgbClr val="1E5A71"/>
    <a:srgbClr val="4CC9CF"/>
    <a:srgbClr val="319B31"/>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856391-D560-422D-9735-0452F374418D}" v="62" dt="2022-10-21T15:16:56.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132"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9CBFD9-29A0-4834-9ED1-73B5C6F955E5}" type="doc">
      <dgm:prSet loTypeId="urn:microsoft.com/office/officeart/2008/layout/NameandTitleOrganizationalChart" loCatId="hierarchy" qsTypeId="urn:microsoft.com/office/officeart/2005/8/quickstyle/simple1" qsCatId="simple" csTypeId="urn:microsoft.com/office/officeart/2005/8/colors/accent0_1" csCatId="mainScheme" phldr="1"/>
      <dgm:spPr/>
      <dgm:t>
        <a:bodyPr/>
        <a:lstStyle/>
        <a:p>
          <a:endParaRPr lang="en-GB"/>
        </a:p>
      </dgm:t>
    </dgm:pt>
    <dgm:pt modelId="{4E51F8D9-FD50-45CF-9088-E01D226A3D82}">
      <dgm:prSet phldrT="[Text]" custT="1"/>
      <dgm:spPr/>
      <dgm:t>
        <a:bodyPr/>
        <a:lstStyle/>
        <a:p>
          <a:r>
            <a:rPr lang="en-GB" sz="1200" b="1">
              <a:latin typeface="Raleway" pitchFamily="2" charset="0"/>
            </a:rPr>
            <a:t>Partnership Executive Group </a:t>
          </a:r>
        </a:p>
      </dgm:t>
    </dgm:pt>
    <dgm:pt modelId="{F4A021FC-C2B5-47C2-9B25-84F6EAD8C2DC}" type="parTrans" cxnId="{63497189-0431-4A8F-AE77-B07C5742D0C5}">
      <dgm:prSet/>
      <dgm:spPr/>
      <dgm:t>
        <a:bodyPr/>
        <a:lstStyle/>
        <a:p>
          <a:endParaRPr lang="en-GB">
            <a:latin typeface="Raleway" pitchFamily="2" charset="0"/>
          </a:endParaRPr>
        </a:p>
      </dgm:t>
    </dgm:pt>
    <dgm:pt modelId="{136A1DBB-9B25-4169-A286-75A620CFCE07}" type="sibTrans" cxnId="{63497189-0431-4A8F-AE77-B07C5742D0C5}">
      <dgm:prSet/>
      <dgm:spPr>
        <a:noFill/>
        <a:ln>
          <a:noFill/>
        </a:ln>
      </dgm:spPr>
      <dgm:t>
        <a:bodyPr/>
        <a:lstStyle/>
        <a:p>
          <a:endParaRPr lang="en-GB">
            <a:latin typeface="Raleway" pitchFamily="2" charset="0"/>
          </a:endParaRPr>
        </a:p>
      </dgm:t>
    </dgm:pt>
    <dgm:pt modelId="{9F1CA8B8-D561-4606-9A5F-AA1C4365D1FA}" type="asst">
      <dgm:prSet phldrT="[Text]"/>
      <dgm:spPr>
        <a:ln>
          <a:prstDash val="dashDot"/>
        </a:ln>
      </dgm:spPr>
      <dgm:t>
        <a:bodyPr/>
        <a:lstStyle/>
        <a:p>
          <a:r>
            <a:rPr lang="en-GB" b="1">
              <a:latin typeface="Raleway" pitchFamily="2" charset="0"/>
            </a:rPr>
            <a:t>Under review: </a:t>
          </a:r>
          <a:r>
            <a:rPr lang="en-GB" b="0">
              <a:latin typeface="Raleway" pitchFamily="2" charset="0"/>
            </a:rPr>
            <a:t> Race Equality Partnership Network</a:t>
          </a:r>
        </a:p>
      </dgm:t>
    </dgm:pt>
    <dgm:pt modelId="{94F8AA26-5512-444D-B46F-7CC4D70EE299}" type="parTrans" cxnId="{2CDC0E94-C8B2-4E49-9FC8-A56E96C14B0D}">
      <dgm:prSet/>
      <dgm:spPr/>
      <dgm:t>
        <a:bodyPr/>
        <a:lstStyle/>
        <a:p>
          <a:endParaRPr lang="en-GB">
            <a:latin typeface="Raleway" pitchFamily="2" charset="0"/>
          </a:endParaRPr>
        </a:p>
      </dgm:t>
    </dgm:pt>
    <dgm:pt modelId="{240F5BA7-068C-45B5-B76C-243C057DF1D6}" type="sibTrans" cxnId="{2CDC0E94-C8B2-4E49-9FC8-A56E96C14B0D}">
      <dgm:prSet/>
      <dgm:spPr>
        <a:noFill/>
        <a:ln>
          <a:noFill/>
        </a:ln>
      </dgm:spPr>
      <dgm:t>
        <a:bodyPr/>
        <a:lstStyle/>
        <a:p>
          <a:endParaRPr lang="en-GB">
            <a:latin typeface="Raleway" pitchFamily="2" charset="0"/>
          </a:endParaRPr>
        </a:p>
      </dgm:t>
    </dgm:pt>
    <dgm:pt modelId="{28311C8C-B285-4C97-9AD3-367EBBA2EE2F}">
      <dgm:prSet phldrT="[Text]" custT="1"/>
      <dgm:spPr/>
      <dgm:t>
        <a:bodyPr/>
        <a:lstStyle/>
        <a:p>
          <a:r>
            <a:rPr lang="en-GB" sz="1100" b="1">
              <a:latin typeface="Raleway" pitchFamily="2" charset="0"/>
            </a:rPr>
            <a:t>Children and Families Executive </a:t>
          </a:r>
        </a:p>
      </dgm:t>
    </dgm:pt>
    <dgm:pt modelId="{1AAB673B-6A4A-4D11-B65B-F7F424A41089}" type="parTrans" cxnId="{92331902-C116-4F27-8AB6-CBBD030D7E4C}">
      <dgm:prSet/>
      <dgm:spPr/>
      <dgm:t>
        <a:bodyPr/>
        <a:lstStyle/>
        <a:p>
          <a:endParaRPr lang="en-GB">
            <a:latin typeface="Raleway" pitchFamily="2" charset="0"/>
          </a:endParaRPr>
        </a:p>
      </dgm:t>
    </dgm:pt>
    <dgm:pt modelId="{1792EAC8-D2D1-4886-AFF3-CD65B50E66C2}" type="sibTrans" cxnId="{92331902-C116-4F27-8AB6-CBBD030D7E4C}">
      <dgm:prSet/>
      <dgm:spPr>
        <a:noFill/>
        <a:ln>
          <a:noFill/>
        </a:ln>
      </dgm:spPr>
      <dgm:t>
        <a:bodyPr/>
        <a:lstStyle/>
        <a:p>
          <a:pPr algn="ctr"/>
          <a:endParaRPr lang="en-GB">
            <a:latin typeface="Raleway" pitchFamily="2" charset="0"/>
          </a:endParaRPr>
        </a:p>
      </dgm:t>
    </dgm:pt>
    <dgm:pt modelId="{C66DBEC1-AB23-40D4-BC80-04B0C2B07B0B}">
      <dgm:prSet phldrT="[Text]" custT="1"/>
      <dgm:spPr/>
      <dgm:t>
        <a:bodyPr/>
        <a:lstStyle/>
        <a:p>
          <a:r>
            <a:rPr lang="en-GB" sz="1100" b="1">
              <a:latin typeface="Raleway" pitchFamily="2" charset="0"/>
            </a:rPr>
            <a:t>Health and Wellbeing Board</a:t>
          </a:r>
        </a:p>
      </dgm:t>
    </dgm:pt>
    <dgm:pt modelId="{1DC7B79E-A1C5-490F-B917-82004C7E5A72}" type="parTrans" cxnId="{1EA8649F-0087-4BDD-B450-0482A9F85643}">
      <dgm:prSet/>
      <dgm:spPr/>
      <dgm:t>
        <a:bodyPr/>
        <a:lstStyle/>
        <a:p>
          <a:endParaRPr lang="en-GB">
            <a:latin typeface="Raleway" pitchFamily="2" charset="0"/>
          </a:endParaRPr>
        </a:p>
      </dgm:t>
    </dgm:pt>
    <dgm:pt modelId="{AF8FF1B4-E331-48DF-9991-A767F68D2690}" type="sibTrans" cxnId="{1EA8649F-0087-4BDD-B450-0482A9F85643}">
      <dgm:prSet/>
      <dgm:spPr>
        <a:noFill/>
        <a:ln>
          <a:noFill/>
        </a:ln>
      </dgm:spPr>
      <dgm:t>
        <a:bodyPr/>
        <a:lstStyle/>
        <a:p>
          <a:pPr algn="ctr"/>
          <a:endParaRPr lang="en-GB">
            <a:latin typeface="Raleway" pitchFamily="2" charset="0"/>
          </a:endParaRPr>
        </a:p>
      </dgm:t>
    </dgm:pt>
    <dgm:pt modelId="{1C60E742-3513-4CC6-A4B8-B72E37C40878}">
      <dgm:prSet phldrT="[Text]" custT="1"/>
      <dgm:spPr/>
      <dgm:t>
        <a:bodyPr/>
        <a:lstStyle/>
        <a:p>
          <a:r>
            <a:rPr lang="en-GB" sz="1100" b="1">
              <a:latin typeface="Raleway" pitchFamily="2" charset="0"/>
            </a:rPr>
            <a:t>Community Safety Partnership </a:t>
          </a:r>
        </a:p>
      </dgm:t>
    </dgm:pt>
    <dgm:pt modelId="{7250B08B-8B51-4DB6-B92A-A8CBBDA435AE}" type="parTrans" cxnId="{D1C658B8-C865-4AD0-83D8-80A11E8FAEA8}">
      <dgm:prSet/>
      <dgm:spPr/>
      <dgm:t>
        <a:bodyPr/>
        <a:lstStyle/>
        <a:p>
          <a:endParaRPr lang="en-GB">
            <a:latin typeface="Raleway" pitchFamily="2" charset="0"/>
          </a:endParaRPr>
        </a:p>
      </dgm:t>
    </dgm:pt>
    <dgm:pt modelId="{040E2F15-B364-4551-B43F-C7DE1CE94011}" type="sibTrans" cxnId="{D1C658B8-C865-4AD0-83D8-80A11E8FAEA8}">
      <dgm:prSet/>
      <dgm:spPr>
        <a:noFill/>
        <a:ln>
          <a:noFill/>
        </a:ln>
      </dgm:spPr>
      <dgm:t>
        <a:bodyPr/>
        <a:lstStyle/>
        <a:p>
          <a:pPr algn="ctr"/>
          <a:endParaRPr lang="en-GB">
            <a:latin typeface="Raleway" pitchFamily="2" charset="0"/>
          </a:endParaRPr>
        </a:p>
      </dgm:t>
    </dgm:pt>
    <dgm:pt modelId="{B444652A-8089-4E37-AFA5-460E118123CC}">
      <dgm:prSet custT="1"/>
      <dgm:spPr/>
      <dgm:t>
        <a:bodyPr/>
        <a:lstStyle/>
        <a:p>
          <a:r>
            <a:rPr lang="en-GB" sz="1100" b="1">
              <a:latin typeface="Raleway" pitchFamily="2" charset="0"/>
            </a:rPr>
            <a:t>Cooperate </a:t>
          </a:r>
        </a:p>
        <a:p>
          <a:r>
            <a:rPr lang="en-GB" sz="1100" b="1">
              <a:latin typeface="Raleway" pitchFamily="2" charset="0"/>
            </a:rPr>
            <a:t>(VCS and Public Sector)</a:t>
          </a:r>
        </a:p>
      </dgm:t>
    </dgm:pt>
    <dgm:pt modelId="{51F21393-2E73-490E-8F72-8737AC80E58D}" type="parTrans" cxnId="{E64D2BBC-9DFC-4B3E-87F9-C4F707B21474}">
      <dgm:prSet/>
      <dgm:spPr/>
      <dgm:t>
        <a:bodyPr/>
        <a:lstStyle/>
        <a:p>
          <a:endParaRPr lang="en-GB">
            <a:latin typeface="Raleway" pitchFamily="2" charset="0"/>
          </a:endParaRPr>
        </a:p>
      </dgm:t>
    </dgm:pt>
    <dgm:pt modelId="{07818ECE-4E60-4E3D-95CC-8B5EFE931D9B}" type="sibTrans" cxnId="{E64D2BBC-9DFC-4B3E-87F9-C4F707B21474}">
      <dgm:prSet/>
      <dgm:spPr>
        <a:noFill/>
        <a:ln>
          <a:noFill/>
        </a:ln>
      </dgm:spPr>
      <dgm:t>
        <a:bodyPr/>
        <a:lstStyle/>
        <a:p>
          <a:pPr algn="ctr"/>
          <a:endParaRPr lang="en-GB">
            <a:latin typeface="Raleway" pitchFamily="2" charset="0"/>
          </a:endParaRPr>
        </a:p>
      </dgm:t>
    </dgm:pt>
    <dgm:pt modelId="{B671D83B-5E8B-43B6-9E41-2EA876EC53F0}">
      <dgm:prSet custT="1"/>
      <dgm:spPr/>
      <dgm:t>
        <a:bodyPr/>
        <a:lstStyle/>
        <a:p>
          <a:r>
            <a:rPr lang="en-GB" sz="1100" b="1">
              <a:latin typeface="Raleway" pitchFamily="2" charset="0"/>
            </a:rPr>
            <a:t>Growth and Economic Development Partnership</a:t>
          </a:r>
        </a:p>
      </dgm:t>
    </dgm:pt>
    <dgm:pt modelId="{2F8AFC69-9AC7-4FBC-A0DB-550C0401A2B8}" type="parTrans" cxnId="{4587BBA3-DA57-4823-90DA-2A6E27FD01A8}">
      <dgm:prSet/>
      <dgm:spPr/>
      <dgm:t>
        <a:bodyPr/>
        <a:lstStyle/>
        <a:p>
          <a:endParaRPr lang="en-GB">
            <a:latin typeface="Raleway" pitchFamily="2" charset="0"/>
          </a:endParaRPr>
        </a:p>
      </dgm:t>
    </dgm:pt>
    <dgm:pt modelId="{143B9BA1-1143-401F-B754-5A1C4931B87A}" type="sibTrans" cxnId="{4587BBA3-DA57-4823-90DA-2A6E27FD01A8}">
      <dgm:prSet custT="1"/>
      <dgm:spPr>
        <a:noFill/>
        <a:ln>
          <a:noFill/>
        </a:ln>
      </dgm:spPr>
      <dgm:t>
        <a:bodyPr/>
        <a:lstStyle/>
        <a:p>
          <a:pPr algn="ctr"/>
          <a:endParaRPr lang="en-GB" sz="1100">
            <a:latin typeface="Raleway" pitchFamily="2" charset="0"/>
          </a:endParaRPr>
        </a:p>
      </dgm:t>
    </dgm:pt>
    <dgm:pt modelId="{5E3A6059-E2E0-4C38-89D6-7D49A7880577}">
      <dgm:prSet phldrT="[Text]" custT="1"/>
      <dgm:spPr/>
      <dgm:t>
        <a:bodyPr/>
        <a:lstStyle/>
        <a:p>
          <a:r>
            <a:rPr lang="en-GB" sz="1200" b="1">
              <a:latin typeface="Raleway" pitchFamily="2" charset="0"/>
            </a:rPr>
            <a:t>Tower Hamlets Partnership Board</a:t>
          </a:r>
        </a:p>
      </dgm:t>
    </dgm:pt>
    <dgm:pt modelId="{2DFF9A07-9808-4F63-BF4B-9BCDADC9C24E}" type="parTrans" cxnId="{AAFF8D67-1DCF-42C5-BB6E-99B89EF95C32}">
      <dgm:prSet/>
      <dgm:spPr/>
      <dgm:t>
        <a:bodyPr/>
        <a:lstStyle/>
        <a:p>
          <a:endParaRPr lang="en-GB">
            <a:latin typeface="Raleway" pitchFamily="2" charset="0"/>
          </a:endParaRPr>
        </a:p>
      </dgm:t>
    </dgm:pt>
    <dgm:pt modelId="{CD49FD73-B8DF-4739-9C6E-C8B640431E42}" type="sibTrans" cxnId="{AAFF8D67-1DCF-42C5-BB6E-99B89EF95C32}">
      <dgm:prSet/>
      <dgm:spPr>
        <a:noFill/>
        <a:ln>
          <a:noFill/>
        </a:ln>
      </dgm:spPr>
      <dgm:t>
        <a:bodyPr/>
        <a:lstStyle/>
        <a:p>
          <a:endParaRPr lang="en-GB">
            <a:latin typeface="Raleway" pitchFamily="2" charset="0"/>
          </a:endParaRPr>
        </a:p>
      </dgm:t>
    </dgm:pt>
    <dgm:pt modelId="{75763BEA-6574-4C17-9246-DFD0A7668D96}">
      <dgm:prSet custT="1"/>
      <dgm:spPr>
        <a:ln>
          <a:prstDash val="sysDash"/>
        </a:ln>
      </dgm:spPr>
      <dgm:t>
        <a:bodyPr/>
        <a:lstStyle/>
        <a:p>
          <a:r>
            <a:rPr lang="en-GB" sz="1100" b="1">
              <a:latin typeface="Raleway" pitchFamily="2" charset="0"/>
            </a:rPr>
            <a:t>Climate Partnership</a:t>
          </a:r>
        </a:p>
      </dgm:t>
    </dgm:pt>
    <dgm:pt modelId="{2B653A03-B3C6-43B9-888A-C7E96285263B}" type="parTrans" cxnId="{3B7843B4-CCC8-4F37-9D66-438CD3D9D37F}">
      <dgm:prSet/>
      <dgm:spPr/>
      <dgm:t>
        <a:bodyPr/>
        <a:lstStyle/>
        <a:p>
          <a:endParaRPr lang="en-GB">
            <a:latin typeface="Raleway" pitchFamily="2" charset="0"/>
          </a:endParaRPr>
        </a:p>
      </dgm:t>
    </dgm:pt>
    <dgm:pt modelId="{72BFE9F5-791A-465B-8D50-E79CED40B624}" type="sibTrans" cxnId="{3B7843B4-CCC8-4F37-9D66-438CD3D9D37F}">
      <dgm:prSet custT="1"/>
      <dgm:spPr>
        <a:noFill/>
        <a:ln>
          <a:noFill/>
        </a:ln>
      </dgm:spPr>
      <dgm:t>
        <a:bodyPr/>
        <a:lstStyle/>
        <a:p>
          <a:pPr algn="ctr"/>
          <a:endParaRPr lang="en-GB" sz="800">
            <a:latin typeface="Raleway" pitchFamily="2" charset="0"/>
          </a:endParaRPr>
        </a:p>
      </dgm:t>
    </dgm:pt>
    <dgm:pt modelId="{382813D2-B227-4EEC-A83D-DADEDE140F69}">
      <dgm:prSet custT="1"/>
      <dgm:spPr>
        <a:ln>
          <a:prstDash val="sysDash"/>
        </a:ln>
      </dgm:spPr>
      <dgm:t>
        <a:bodyPr/>
        <a:lstStyle/>
        <a:p>
          <a:r>
            <a:rPr lang="en-GB" sz="1100" b="1">
              <a:latin typeface="Raleway" pitchFamily="2" charset="0"/>
            </a:rPr>
            <a:t>Tower Hamlets Housing Forum</a:t>
          </a:r>
        </a:p>
      </dgm:t>
    </dgm:pt>
    <dgm:pt modelId="{07B8B0CD-78E4-4707-96AE-866D49DD9938}" type="parTrans" cxnId="{0E200EE7-08AB-4744-9DE9-90DA0B22797B}">
      <dgm:prSet/>
      <dgm:spPr/>
      <dgm:t>
        <a:bodyPr/>
        <a:lstStyle/>
        <a:p>
          <a:endParaRPr lang="en-GB">
            <a:latin typeface="Raleway" pitchFamily="2" charset="0"/>
          </a:endParaRPr>
        </a:p>
      </dgm:t>
    </dgm:pt>
    <dgm:pt modelId="{30AAE8F2-52BB-4A6A-AD63-AC2A5900C3FC}" type="sibTrans" cxnId="{0E200EE7-08AB-4744-9DE9-90DA0B22797B}">
      <dgm:prSet/>
      <dgm:spPr>
        <a:noFill/>
        <a:ln>
          <a:noFill/>
        </a:ln>
      </dgm:spPr>
      <dgm:t>
        <a:bodyPr/>
        <a:lstStyle/>
        <a:p>
          <a:pPr algn="ctr"/>
          <a:endParaRPr lang="en-GB">
            <a:latin typeface="Raleway" pitchFamily="2" charset="0"/>
          </a:endParaRPr>
        </a:p>
      </dgm:t>
    </dgm:pt>
    <dgm:pt modelId="{0342D5D0-98AB-49A2-B2AF-87CF98D54287}" type="pres">
      <dgm:prSet presAssocID="{439CBFD9-29A0-4834-9ED1-73B5C6F955E5}" presName="hierChild1" presStyleCnt="0">
        <dgm:presLayoutVars>
          <dgm:orgChart val="1"/>
          <dgm:chPref val="1"/>
          <dgm:dir/>
          <dgm:animOne val="branch"/>
          <dgm:animLvl val="lvl"/>
          <dgm:resizeHandles/>
        </dgm:presLayoutVars>
      </dgm:prSet>
      <dgm:spPr/>
    </dgm:pt>
    <dgm:pt modelId="{A8D55FD6-7F92-49B6-9E2B-2027C4C87643}" type="pres">
      <dgm:prSet presAssocID="{5E3A6059-E2E0-4C38-89D6-7D49A7880577}" presName="hierRoot1" presStyleCnt="0">
        <dgm:presLayoutVars>
          <dgm:hierBranch val="init"/>
        </dgm:presLayoutVars>
      </dgm:prSet>
      <dgm:spPr/>
    </dgm:pt>
    <dgm:pt modelId="{10DEA786-225D-4914-92CB-1923FBD7A2D4}" type="pres">
      <dgm:prSet presAssocID="{5E3A6059-E2E0-4C38-89D6-7D49A7880577}" presName="rootComposite1" presStyleCnt="0"/>
      <dgm:spPr/>
    </dgm:pt>
    <dgm:pt modelId="{8CD52126-227B-4156-8A90-AA30E1FD5A7B}" type="pres">
      <dgm:prSet presAssocID="{5E3A6059-E2E0-4C38-89D6-7D49A7880577}" presName="rootText1" presStyleLbl="node0" presStyleIdx="0" presStyleCnt="2" custScaleX="101725" custScaleY="100165" custLinFactX="35045" custLinFactNeighborX="100000" custLinFactNeighborY="-89257">
        <dgm:presLayoutVars>
          <dgm:chMax/>
          <dgm:chPref val="3"/>
        </dgm:presLayoutVars>
      </dgm:prSet>
      <dgm:spPr/>
    </dgm:pt>
    <dgm:pt modelId="{70FD66C4-817D-4637-9931-012EB010359F}" type="pres">
      <dgm:prSet presAssocID="{5E3A6059-E2E0-4C38-89D6-7D49A7880577}" presName="titleText1" presStyleLbl="fgAcc0" presStyleIdx="0" presStyleCnt="2" custLinFactX="55100" custLinFactY="-100000" custLinFactNeighborX="100000" custLinFactNeighborY="-142646">
        <dgm:presLayoutVars>
          <dgm:chMax val="0"/>
          <dgm:chPref val="0"/>
        </dgm:presLayoutVars>
      </dgm:prSet>
      <dgm:spPr/>
    </dgm:pt>
    <dgm:pt modelId="{478D9D3B-E2A6-446D-95EC-B3EBA707F684}" type="pres">
      <dgm:prSet presAssocID="{5E3A6059-E2E0-4C38-89D6-7D49A7880577}" presName="rootConnector1" presStyleLbl="node1" presStyleIdx="0" presStyleCnt="7"/>
      <dgm:spPr/>
    </dgm:pt>
    <dgm:pt modelId="{9307F220-9DDF-48D8-A360-80BCF57ED8FE}" type="pres">
      <dgm:prSet presAssocID="{5E3A6059-E2E0-4C38-89D6-7D49A7880577}" presName="hierChild2" presStyleCnt="0"/>
      <dgm:spPr/>
    </dgm:pt>
    <dgm:pt modelId="{5AE14FC8-24F5-4CFC-9417-D7A11D92FA7B}" type="pres">
      <dgm:prSet presAssocID="{5E3A6059-E2E0-4C38-89D6-7D49A7880577}" presName="hierChild3" presStyleCnt="0"/>
      <dgm:spPr/>
    </dgm:pt>
    <dgm:pt modelId="{A3E90CB1-B91D-4B67-92C3-7E06664AAC48}" type="pres">
      <dgm:prSet presAssocID="{4E51F8D9-FD50-45CF-9088-E01D226A3D82}" presName="hierRoot1" presStyleCnt="0">
        <dgm:presLayoutVars>
          <dgm:hierBranch val="init"/>
        </dgm:presLayoutVars>
      </dgm:prSet>
      <dgm:spPr/>
    </dgm:pt>
    <dgm:pt modelId="{E06EFF48-B90B-4021-9EFA-35A805C32224}" type="pres">
      <dgm:prSet presAssocID="{4E51F8D9-FD50-45CF-9088-E01D226A3D82}" presName="rootComposite1" presStyleCnt="0"/>
      <dgm:spPr/>
    </dgm:pt>
    <dgm:pt modelId="{3F8CD813-6208-4807-B461-B69383D5FF9C}" type="pres">
      <dgm:prSet presAssocID="{4E51F8D9-FD50-45CF-9088-E01D226A3D82}" presName="rootText1" presStyleLbl="node0" presStyleIdx="1" presStyleCnt="2" custScaleY="81404" custLinFactNeighborX="-834" custLinFactNeighborY="39919">
        <dgm:presLayoutVars>
          <dgm:chMax/>
          <dgm:chPref val="3"/>
        </dgm:presLayoutVars>
      </dgm:prSet>
      <dgm:spPr/>
    </dgm:pt>
    <dgm:pt modelId="{B53F8CCE-5DF9-4715-A62A-4450AC0EC2E3}" type="pres">
      <dgm:prSet presAssocID="{4E51F8D9-FD50-45CF-9088-E01D226A3D82}" presName="titleText1" presStyleLbl="fgAcc0" presStyleIdx="1" presStyleCnt="2" custLinFactNeighborX="6031" custLinFactNeighborY="97379">
        <dgm:presLayoutVars>
          <dgm:chMax val="0"/>
          <dgm:chPref val="0"/>
        </dgm:presLayoutVars>
      </dgm:prSet>
      <dgm:spPr/>
    </dgm:pt>
    <dgm:pt modelId="{19DF6A87-D373-4D1F-8A98-2F309C01265E}" type="pres">
      <dgm:prSet presAssocID="{4E51F8D9-FD50-45CF-9088-E01D226A3D82}" presName="rootConnector1" presStyleLbl="node1" presStyleIdx="0" presStyleCnt="7"/>
      <dgm:spPr/>
    </dgm:pt>
    <dgm:pt modelId="{68231791-AB6B-4BD6-82A9-49D41BFEA27B}" type="pres">
      <dgm:prSet presAssocID="{4E51F8D9-FD50-45CF-9088-E01D226A3D82}" presName="hierChild2" presStyleCnt="0"/>
      <dgm:spPr/>
    </dgm:pt>
    <dgm:pt modelId="{46F8D19F-2749-40F6-B51A-ABB67795DB9F}" type="pres">
      <dgm:prSet presAssocID="{1AAB673B-6A4A-4D11-B65B-F7F424A41089}" presName="Name37" presStyleLbl="parChTrans1D2" presStyleIdx="0" presStyleCnt="8"/>
      <dgm:spPr/>
    </dgm:pt>
    <dgm:pt modelId="{B8A3C9DA-A841-4358-8A96-CBCC3EB0ED4D}" type="pres">
      <dgm:prSet presAssocID="{28311C8C-B285-4C97-9AD3-367EBBA2EE2F}" presName="hierRoot2" presStyleCnt="0">
        <dgm:presLayoutVars>
          <dgm:hierBranch val="init"/>
        </dgm:presLayoutVars>
      </dgm:prSet>
      <dgm:spPr/>
    </dgm:pt>
    <dgm:pt modelId="{9E8990F7-5B32-4383-9440-528CF9017BBD}" type="pres">
      <dgm:prSet presAssocID="{28311C8C-B285-4C97-9AD3-367EBBA2EE2F}" presName="rootComposite" presStyleCnt="0"/>
      <dgm:spPr/>
    </dgm:pt>
    <dgm:pt modelId="{EE08B6D4-60A1-4291-8420-EC81EBB607E5}" type="pres">
      <dgm:prSet presAssocID="{28311C8C-B285-4C97-9AD3-367EBBA2EE2F}" presName="rootText" presStyleLbl="node1" presStyleIdx="0" presStyleCnt="7">
        <dgm:presLayoutVars>
          <dgm:chMax/>
          <dgm:chPref val="3"/>
        </dgm:presLayoutVars>
      </dgm:prSet>
      <dgm:spPr/>
    </dgm:pt>
    <dgm:pt modelId="{A356E626-97C8-444B-B0EB-62D40269BCD9}" type="pres">
      <dgm:prSet presAssocID="{28311C8C-B285-4C97-9AD3-367EBBA2EE2F}" presName="titleText2" presStyleLbl="fgAcc1" presStyleIdx="0" presStyleCnt="7" custScaleX="119616" custScaleY="162184" custLinFactNeighborX="2931" custLinFactNeighborY="49161">
        <dgm:presLayoutVars>
          <dgm:chMax val="0"/>
          <dgm:chPref val="0"/>
        </dgm:presLayoutVars>
      </dgm:prSet>
      <dgm:spPr/>
    </dgm:pt>
    <dgm:pt modelId="{42CDA880-AB5F-44E6-92D0-6C848A3ABDC6}" type="pres">
      <dgm:prSet presAssocID="{28311C8C-B285-4C97-9AD3-367EBBA2EE2F}" presName="rootConnector" presStyleLbl="node2" presStyleIdx="0" presStyleCnt="0"/>
      <dgm:spPr/>
    </dgm:pt>
    <dgm:pt modelId="{72C3574B-2B07-474D-A492-6128EC399D30}" type="pres">
      <dgm:prSet presAssocID="{28311C8C-B285-4C97-9AD3-367EBBA2EE2F}" presName="hierChild4" presStyleCnt="0"/>
      <dgm:spPr/>
    </dgm:pt>
    <dgm:pt modelId="{7AB487CD-585C-4A08-8211-4B09D6361003}" type="pres">
      <dgm:prSet presAssocID="{28311C8C-B285-4C97-9AD3-367EBBA2EE2F}" presName="hierChild5" presStyleCnt="0"/>
      <dgm:spPr/>
    </dgm:pt>
    <dgm:pt modelId="{97B37B1B-8BFF-46EF-8450-9E47875F5168}" type="pres">
      <dgm:prSet presAssocID="{1DC7B79E-A1C5-490F-B917-82004C7E5A72}" presName="Name37" presStyleLbl="parChTrans1D2" presStyleIdx="1" presStyleCnt="8"/>
      <dgm:spPr/>
    </dgm:pt>
    <dgm:pt modelId="{2658D8E6-5E5A-4F0A-8241-B98750B31511}" type="pres">
      <dgm:prSet presAssocID="{C66DBEC1-AB23-40D4-BC80-04B0C2B07B0B}" presName="hierRoot2" presStyleCnt="0">
        <dgm:presLayoutVars>
          <dgm:hierBranch val="init"/>
        </dgm:presLayoutVars>
      </dgm:prSet>
      <dgm:spPr/>
    </dgm:pt>
    <dgm:pt modelId="{40E337CA-9140-4768-BAD7-90DD2C844219}" type="pres">
      <dgm:prSet presAssocID="{C66DBEC1-AB23-40D4-BC80-04B0C2B07B0B}" presName="rootComposite" presStyleCnt="0"/>
      <dgm:spPr/>
    </dgm:pt>
    <dgm:pt modelId="{5B5CD34D-ED33-48DB-B7C3-4258466F1F19}" type="pres">
      <dgm:prSet presAssocID="{C66DBEC1-AB23-40D4-BC80-04B0C2B07B0B}" presName="rootText" presStyleLbl="node1" presStyleIdx="1" presStyleCnt="7">
        <dgm:presLayoutVars>
          <dgm:chMax/>
          <dgm:chPref val="3"/>
        </dgm:presLayoutVars>
      </dgm:prSet>
      <dgm:spPr/>
    </dgm:pt>
    <dgm:pt modelId="{C38BA3C2-328B-4B86-8F34-CEF2AC9BBC14}" type="pres">
      <dgm:prSet presAssocID="{C66DBEC1-AB23-40D4-BC80-04B0C2B07B0B}" presName="titleText2" presStyleLbl="fgAcc1" presStyleIdx="1" presStyleCnt="7" custLinFactNeighborY="53209">
        <dgm:presLayoutVars>
          <dgm:chMax val="0"/>
          <dgm:chPref val="0"/>
        </dgm:presLayoutVars>
      </dgm:prSet>
      <dgm:spPr/>
    </dgm:pt>
    <dgm:pt modelId="{1A589DE8-A1F8-4D1C-B429-AB2D0F49D9AD}" type="pres">
      <dgm:prSet presAssocID="{C66DBEC1-AB23-40D4-BC80-04B0C2B07B0B}" presName="rootConnector" presStyleLbl="node2" presStyleIdx="0" presStyleCnt="0"/>
      <dgm:spPr/>
    </dgm:pt>
    <dgm:pt modelId="{62D76E1D-DD7A-454A-9512-3A744400CEDC}" type="pres">
      <dgm:prSet presAssocID="{C66DBEC1-AB23-40D4-BC80-04B0C2B07B0B}" presName="hierChild4" presStyleCnt="0"/>
      <dgm:spPr/>
    </dgm:pt>
    <dgm:pt modelId="{310D811F-110F-48D2-863D-E7D778009029}" type="pres">
      <dgm:prSet presAssocID="{C66DBEC1-AB23-40D4-BC80-04B0C2B07B0B}" presName="hierChild5" presStyleCnt="0"/>
      <dgm:spPr/>
    </dgm:pt>
    <dgm:pt modelId="{F60E2BCA-2597-4050-8F21-3330869D740B}" type="pres">
      <dgm:prSet presAssocID="{7250B08B-8B51-4DB6-B92A-A8CBBDA435AE}" presName="Name37" presStyleLbl="parChTrans1D2" presStyleIdx="2" presStyleCnt="8"/>
      <dgm:spPr/>
    </dgm:pt>
    <dgm:pt modelId="{BDEDBE0C-8240-41B3-8F2A-EDB4751011E9}" type="pres">
      <dgm:prSet presAssocID="{1C60E742-3513-4CC6-A4B8-B72E37C40878}" presName="hierRoot2" presStyleCnt="0">
        <dgm:presLayoutVars>
          <dgm:hierBranch val="init"/>
        </dgm:presLayoutVars>
      </dgm:prSet>
      <dgm:spPr/>
    </dgm:pt>
    <dgm:pt modelId="{7D3E0E9D-8D75-4F31-9647-A9B2A55B8508}" type="pres">
      <dgm:prSet presAssocID="{1C60E742-3513-4CC6-A4B8-B72E37C40878}" presName="rootComposite" presStyleCnt="0"/>
      <dgm:spPr/>
    </dgm:pt>
    <dgm:pt modelId="{5865FA7C-4F28-4A3C-9DAA-8DC24C03546F}" type="pres">
      <dgm:prSet presAssocID="{1C60E742-3513-4CC6-A4B8-B72E37C40878}" presName="rootText" presStyleLbl="node1" presStyleIdx="2" presStyleCnt="7">
        <dgm:presLayoutVars>
          <dgm:chMax/>
          <dgm:chPref val="3"/>
        </dgm:presLayoutVars>
      </dgm:prSet>
      <dgm:spPr/>
    </dgm:pt>
    <dgm:pt modelId="{8A7A924F-D7A4-4CBF-89F8-21602BD5B917}" type="pres">
      <dgm:prSet presAssocID="{1C60E742-3513-4CC6-A4B8-B72E37C40878}" presName="titleText2" presStyleLbl="fgAcc1" presStyleIdx="2" presStyleCnt="7" custLinFactNeighborX="5998" custLinFactNeighborY="53209">
        <dgm:presLayoutVars>
          <dgm:chMax val="0"/>
          <dgm:chPref val="0"/>
        </dgm:presLayoutVars>
      </dgm:prSet>
      <dgm:spPr/>
    </dgm:pt>
    <dgm:pt modelId="{62FB2B70-C513-4373-9182-A377B3F45FC6}" type="pres">
      <dgm:prSet presAssocID="{1C60E742-3513-4CC6-A4B8-B72E37C40878}" presName="rootConnector" presStyleLbl="node2" presStyleIdx="0" presStyleCnt="0"/>
      <dgm:spPr/>
    </dgm:pt>
    <dgm:pt modelId="{4D27F764-4908-4956-BF80-88690009AD6A}" type="pres">
      <dgm:prSet presAssocID="{1C60E742-3513-4CC6-A4B8-B72E37C40878}" presName="hierChild4" presStyleCnt="0"/>
      <dgm:spPr/>
    </dgm:pt>
    <dgm:pt modelId="{D9911688-2E8C-42D1-96CD-04DF0EC874F8}" type="pres">
      <dgm:prSet presAssocID="{1C60E742-3513-4CC6-A4B8-B72E37C40878}" presName="hierChild5" presStyleCnt="0"/>
      <dgm:spPr/>
    </dgm:pt>
    <dgm:pt modelId="{E4A76D98-F526-4B52-A518-11E2B47AF9E0}" type="pres">
      <dgm:prSet presAssocID="{2F8AFC69-9AC7-4FBC-A0DB-550C0401A2B8}" presName="Name37" presStyleLbl="parChTrans1D2" presStyleIdx="3" presStyleCnt="8"/>
      <dgm:spPr/>
    </dgm:pt>
    <dgm:pt modelId="{FAE50A55-FFD5-489D-8D31-590F54F0ADC9}" type="pres">
      <dgm:prSet presAssocID="{B671D83B-5E8B-43B6-9E41-2EA876EC53F0}" presName="hierRoot2" presStyleCnt="0">
        <dgm:presLayoutVars>
          <dgm:hierBranch val="init"/>
        </dgm:presLayoutVars>
      </dgm:prSet>
      <dgm:spPr/>
    </dgm:pt>
    <dgm:pt modelId="{8A0618FA-AD05-4E51-BF47-28ED3B6FD974}" type="pres">
      <dgm:prSet presAssocID="{B671D83B-5E8B-43B6-9E41-2EA876EC53F0}" presName="rootComposite" presStyleCnt="0"/>
      <dgm:spPr/>
    </dgm:pt>
    <dgm:pt modelId="{65E9B9ED-83C9-479C-BADD-B3FFDF318BD3}" type="pres">
      <dgm:prSet presAssocID="{B671D83B-5E8B-43B6-9E41-2EA876EC53F0}" presName="rootText" presStyleLbl="node1" presStyleIdx="3" presStyleCnt="7">
        <dgm:presLayoutVars>
          <dgm:chMax/>
          <dgm:chPref val="3"/>
        </dgm:presLayoutVars>
      </dgm:prSet>
      <dgm:spPr/>
    </dgm:pt>
    <dgm:pt modelId="{3C2A809F-D056-4462-9ADF-475F2B3C62FC}" type="pres">
      <dgm:prSet presAssocID="{B671D83B-5E8B-43B6-9E41-2EA876EC53F0}" presName="titleText2" presStyleLbl="fgAcc1" presStyleIdx="3" presStyleCnt="7" custLinFactNeighborX="1127" custLinFactNeighborY="53209">
        <dgm:presLayoutVars>
          <dgm:chMax val="0"/>
          <dgm:chPref val="0"/>
        </dgm:presLayoutVars>
      </dgm:prSet>
      <dgm:spPr/>
    </dgm:pt>
    <dgm:pt modelId="{8E44EDD1-E4EB-4ADA-BED0-F4C8EC4FA29B}" type="pres">
      <dgm:prSet presAssocID="{B671D83B-5E8B-43B6-9E41-2EA876EC53F0}" presName="rootConnector" presStyleLbl="node2" presStyleIdx="0" presStyleCnt="0"/>
      <dgm:spPr/>
    </dgm:pt>
    <dgm:pt modelId="{96FDC6F2-4AA6-4B3F-BBB9-1ACED649FD22}" type="pres">
      <dgm:prSet presAssocID="{B671D83B-5E8B-43B6-9E41-2EA876EC53F0}" presName="hierChild4" presStyleCnt="0"/>
      <dgm:spPr/>
    </dgm:pt>
    <dgm:pt modelId="{69A0B9D7-C89C-48D4-86B7-A49C6BEC996F}" type="pres">
      <dgm:prSet presAssocID="{B671D83B-5E8B-43B6-9E41-2EA876EC53F0}" presName="hierChild5" presStyleCnt="0"/>
      <dgm:spPr/>
    </dgm:pt>
    <dgm:pt modelId="{E3292194-7940-45B5-85EB-D7D36FCB8948}" type="pres">
      <dgm:prSet presAssocID="{51F21393-2E73-490E-8F72-8737AC80E58D}" presName="Name37" presStyleLbl="parChTrans1D2" presStyleIdx="4" presStyleCnt="8"/>
      <dgm:spPr/>
    </dgm:pt>
    <dgm:pt modelId="{196062DA-F066-4971-95FA-2F76BF010581}" type="pres">
      <dgm:prSet presAssocID="{B444652A-8089-4E37-AFA5-460E118123CC}" presName="hierRoot2" presStyleCnt="0">
        <dgm:presLayoutVars>
          <dgm:hierBranch val="init"/>
        </dgm:presLayoutVars>
      </dgm:prSet>
      <dgm:spPr/>
    </dgm:pt>
    <dgm:pt modelId="{99616A6F-B810-4930-9005-0B73F59488D1}" type="pres">
      <dgm:prSet presAssocID="{B444652A-8089-4E37-AFA5-460E118123CC}" presName="rootComposite" presStyleCnt="0"/>
      <dgm:spPr/>
    </dgm:pt>
    <dgm:pt modelId="{08279FF5-632B-4725-9DAC-750AD674D66C}" type="pres">
      <dgm:prSet presAssocID="{B444652A-8089-4E37-AFA5-460E118123CC}" presName="rootText" presStyleLbl="node1" presStyleIdx="4" presStyleCnt="7">
        <dgm:presLayoutVars>
          <dgm:chMax/>
          <dgm:chPref val="3"/>
        </dgm:presLayoutVars>
      </dgm:prSet>
      <dgm:spPr/>
    </dgm:pt>
    <dgm:pt modelId="{1E9352DF-8144-4B99-A375-0F56B7EB1F50}" type="pres">
      <dgm:prSet presAssocID="{B444652A-8089-4E37-AFA5-460E118123CC}" presName="titleText2" presStyleLbl="fgAcc1" presStyleIdx="4" presStyleCnt="7" custLinFactNeighborX="12102" custLinFactNeighborY="53209">
        <dgm:presLayoutVars>
          <dgm:chMax val="0"/>
          <dgm:chPref val="0"/>
        </dgm:presLayoutVars>
      </dgm:prSet>
      <dgm:spPr/>
    </dgm:pt>
    <dgm:pt modelId="{1286A9CA-1EC0-417A-AE20-17126D4C1E91}" type="pres">
      <dgm:prSet presAssocID="{B444652A-8089-4E37-AFA5-460E118123CC}" presName="rootConnector" presStyleLbl="node2" presStyleIdx="0" presStyleCnt="0"/>
      <dgm:spPr/>
    </dgm:pt>
    <dgm:pt modelId="{9CA6CA0E-B7C0-4627-AEC2-748A04B083AB}" type="pres">
      <dgm:prSet presAssocID="{B444652A-8089-4E37-AFA5-460E118123CC}" presName="hierChild4" presStyleCnt="0"/>
      <dgm:spPr/>
    </dgm:pt>
    <dgm:pt modelId="{3D0BC6F3-A987-486B-9D58-B4683B89B51B}" type="pres">
      <dgm:prSet presAssocID="{B444652A-8089-4E37-AFA5-460E118123CC}" presName="hierChild5" presStyleCnt="0"/>
      <dgm:spPr/>
    </dgm:pt>
    <dgm:pt modelId="{491CFB5F-73E7-43FB-AF85-50CDBA376A09}" type="pres">
      <dgm:prSet presAssocID="{2B653A03-B3C6-43B9-888A-C7E96285263B}" presName="Name37" presStyleLbl="parChTrans1D2" presStyleIdx="5" presStyleCnt="8"/>
      <dgm:spPr/>
    </dgm:pt>
    <dgm:pt modelId="{69BB4FA9-7D2F-44CE-9D34-D2545B959385}" type="pres">
      <dgm:prSet presAssocID="{75763BEA-6574-4C17-9246-DFD0A7668D96}" presName="hierRoot2" presStyleCnt="0">
        <dgm:presLayoutVars>
          <dgm:hierBranch val="init"/>
        </dgm:presLayoutVars>
      </dgm:prSet>
      <dgm:spPr/>
    </dgm:pt>
    <dgm:pt modelId="{59881F35-F3A7-42F1-A4A2-A5DCC4AA055A}" type="pres">
      <dgm:prSet presAssocID="{75763BEA-6574-4C17-9246-DFD0A7668D96}" presName="rootComposite" presStyleCnt="0"/>
      <dgm:spPr/>
    </dgm:pt>
    <dgm:pt modelId="{DD374A16-847F-461C-984D-B942E844F218}" type="pres">
      <dgm:prSet presAssocID="{75763BEA-6574-4C17-9246-DFD0A7668D96}" presName="rootText" presStyleLbl="node1" presStyleIdx="5" presStyleCnt="7">
        <dgm:presLayoutVars>
          <dgm:chMax/>
          <dgm:chPref val="3"/>
        </dgm:presLayoutVars>
      </dgm:prSet>
      <dgm:spPr/>
    </dgm:pt>
    <dgm:pt modelId="{BE6B1DEC-4783-42B3-AF35-27F1D8B1045B}" type="pres">
      <dgm:prSet presAssocID="{75763BEA-6574-4C17-9246-DFD0A7668D96}" presName="titleText2" presStyleLbl="fgAcc1" presStyleIdx="5" presStyleCnt="7" custLinFactNeighborX="8283" custLinFactNeighborY="45697">
        <dgm:presLayoutVars>
          <dgm:chMax val="0"/>
          <dgm:chPref val="0"/>
        </dgm:presLayoutVars>
      </dgm:prSet>
      <dgm:spPr/>
    </dgm:pt>
    <dgm:pt modelId="{402075FC-7292-4CF5-A08B-A7C5C2D15ACD}" type="pres">
      <dgm:prSet presAssocID="{75763BEA-6574-4C17-9246-DFD0A7668D96}" presName="rootConnector" presStyleLbl="node2" presStyleIdx="0" presStyleCnt="0"/>
      <dgm:spPr/>
    </dgm:pt>
    <dgm:pt modelId="{8BC8005B-1313-4A61-89E7-09FD4BCBB038}" type="pres">
      <dgm:prSet presAssocID="{75763BEA-6574-4C17-9246-DFD0A7668D96}" presName="hierChild4" presStyleCnt="0"/>
      <dgm:spPr/>
    </dgm:pt>
    <dgm:pt modelId="{48FA487C-60A4-428D-B38B-E59A45EBB64C}" type="pres">
      <dgm:prSet presAssocID="{75763BEA-6574-4C17-9246-DFD0A7668D96}" presName="hierChild5" presStyleCnt="0"/>
      <dgm:spPr/>
    </dgm:pt>
    <dgm:pt modelId="{C6085E6E-CA31-4F20-AF78-4BA87570C188}" type="pres">
      <dgm:prSet presAssocID="{07B8B0CD-78E4-4707-96AE-866D49DD9938}" presName="Name37" presStyleLbl="parChTrans1D2" presStyleIdx="6" presStyleCnt="8"/>
      <dgm:spPr/>
    </dgm:pt>
    <dgm:pt modelId="{DCE8044F-9666-45A8-A6F9-93974DEECC0E}" type="pres">
      <dgm:prSet presAssocID="{382813D2-B227-4EEC-A83D-DADEDE140F69}" presName="hierRoot2" presStyleCnt="0">
        <dgm:presLayoutVars>
          <dgm:hierBranch val="init"/>
        </dgm:presLayoutVars>
      </dgm:prSet>
      <dgm:spPr/>
    </dgm:pt>
    <dgm:pt modelId="{7B471C76-BD34-4979-BC86-EB14FC8F17E9}" type="pres">
      <dgm:prSet presAssocID="{382813D2-B227-4EEC-A83D-DADEDE140F69}" presName="rootComposite" presStyleCnt="0"/>
      <dgm:spPr/>
    </dgm:pt>
    <dgm:pt modelId="{5DC0D0D1-D87B-4B3D-85BE-1248D4BD50B4}" type="pres">
      <dgm:prSet presAssocID="{382813D2-B227-4EEC-A83D-DADEDE140F69}" presName="rootText" presStyleLbl="node1" presStyleIdx="6" presStyleCnt="7">
        <dgm:presLayoutVars>
          <dgm:chMax/>
          <dgm:chPref val="3"/>
        </dgm:presLayoutVars>
      </dgm:prSet>
      <dgm:spPr/>
    </dgm:pt>
    <dgm:pt modelId="{936B669D-A987-493F-AF55-950EDA450B7C}" type="pres">
      <dgm:prSet presAssocID="{382813D2-B227-4EEC-A83D-DADEDE140F69}" presName="titleText2" presStyleLbl="fgAcc1" presStyleIdx="6" presStyleCnt="7" custLinFactNeighborX="2485" custLinFactNeighborY="45697">
        <dgm:presLayoutVars>
          <dgm:chMax val="0"/>
          <dgm:chPref val="0"/>
        </dgm:presLayoutVars>
      </dgm:prSet>
      <dgm:spPr/>
    </dgm:pt>
    <dgm:pt modelId="{BEBDEE34-F6FF-4223-90ED-D46CE09D3AF8}" type="pres">
      <dgm:prSet presAssocID="{382813D2-B227-4EEC-A83D-DADEDE140F69}" presName="rootConnector" presStyleLbl="node2" presStyleIdx="0" presStyleCnt="0"/>
      <dgm:spPr/>
    </dgm:pt>
    <dgm:pt modelId="{ABCFF968-CF4C-4EB9-9605-045315917A25}" type="pres">
      <dgm:prSet presAssocID="{382813D2-B227-4EEC-A83D-DADEDE140F69}" presName="hierChild4" presStyleCnt="0"/>
      <dgm:spPr/>
    </dgm:pt>
    <dgm:pt modelId="{B4CA4277-C39E-40A7-925F-5DE39394BA99}" type="pres">
      <dgm:prSet presAssocID="{382813D2-B227-4EEC-A83D-DADEDE140F69}" presName="hierChild5" presStyleCnt="0"/>
      <dgm:spPr/>
    </dgm:pt>
    <dgm:pt modelId="{F995DC34-6691-486D-8C89-F373BE7EC9FD}" type="pres">
      <dgm:prSet presAssocID="{4E51F8D9-FD50-45CF-9088-E01D226A3D82}" presName="hierChild3" presStyleCnt="0"/>
      <dgm:spPr/>
    </dgm:pt>
    <dgm:pt modelId="{87DC900E-5CEA-4FE4-84FA-04EFA1EA9258}" type="pres">
      <dgm:prSet presAssocID="{94F8AA26-5512-444D-B46F-7CC4D70EE299}" presName="Name96" presStyleLbl="parChTrans1D2" presStyleIdx="7" presStyleCnt="8"/>
      <dgm:spPr/>
    </dgm:pt>
    <dgm:pt modelId="{BD2B4B40-6235-409F-AEB1-C82F2279EB9E}" type="pres">
      <dgm:prSet presAssocID="{9F1CA8B8-D561-4606-9A5F-AA1C4365D1FA}" presName="hierRoot3" presStyleCnt="0">
        <dgm:presLayoutVars>
          <dgm:hierBranch val="init"/>
        </dgm:presLayoutVars>
      </dgm:prSet>
      <dgm:spPr/>
    </dgm:pt>
    <dgm:pt modelId="{2B9BCBC3-9D6F-45D1-A714-6FCE4D68DF5E}" type="pres">
      <dgm:prSet presAssocID="{9F1CA8B8-D561-4606-9A5F-AA1C4365D1FA}" presName="rootComposite3" presStyleCnt="0"/>
      <dgm:spPr/>
    </dgm:pt>
    <dgm:pt modelId="{0ED3BC3F-0B7E-4EA6-BEEE-150D2F52D0E8}" type="pres">
      <dgm:prSet presAssocID="{9F1CA8B8-D561-4606-9A5F-AA1C4365D1FA}" presName="rootText3" presStyleLbl="asst1" presStyleIdx="0" presStyleCnt="1">
        <dgm:presLayoutVars>
          <dgm:chPref val="3"/>
        </dgm:presLayoutVars>
      </dgm:prSet>
      <dgm:spPr/>
    </dgm:pt>
    <dgm:pt modelId="{83F33B50-F67D-4677-AA66-60ABB8210971}" type="pres">
      <dgm:prSet presAssocID="{9F1CA8B8-D561-4606-9A5F-AA1C4365D1FA}" presName="titleText3" presStyleLbl="fgAcc2" presStyleIdx="0" presStyleCnt="1">
        <dgm:presLayoutVars>
          <dgm:chMax val="0"/>
          <dgm:chPref val="0"/>
        </dgm:presLayoutVars>
      </dgm:prSet>
      <dgm:spPr/>
    </dgm:pt>
    <dgm:pt modelId="{72E19E2E-189F-44E1-ADB5-B00ECDDA8254}" type="pres">
      <dgm:prSet presAssocID="{9F1CA8B8-D561-4606-9A5F-AA1C4365D1FA}" presName="rootConnector3" presStyleLbl="asst1" presStyleIdx="0" presStyleCnt="1"/>
      <dgm:spPr/>
    </dgm:pt>
    <dgm:pt modelId="{EE092A67-94BF-4B7C-9711-FFDDD57FCB04}" type="pres">
      <dgm:prSet presAssocID="{9F1CA8B8-D561-4606-9A5F-AA1C4365D1FA}" presName="hierChild6" presStyleCnt="0"/>
      <dgm:spPr/>
    </dgm:pt>
    <dgm:pt modelId="{9CDB6FC2-A920-41A5-854B-C269328B9D42}" type="pres">
      <dgm:prSet presAssocID="{9F1CA8B8-D561-4606-9A5F-AA1C4365D1FA}" presName="hierChild7" presStyleCnt="0"/>
      <dgm:spPr/>
    </dgm:pt>
  </dgm:ptLst>
  <dgm:cxnLst>
    <dgm:cxn modelId="{92331902-C116-4F27-8AB6-CBBD030D7E4C}" srcId="{4E51F8D9-FD50-45CF-9088-E01D226A3D82}" destId="{28311C8C-B285-4C97-9AD3-367EBBA2EE2F}" srcOrd="1" destOrd="0" parTransId="{1AAB673B-6A4A-4D11-B65B-F7F424A41089}" sibTransId="{1792EAC8-D2D1-4886-AFF3-CD65B50E66C2}"/>
    <dgm:cxn modelId="{386B4804-A784-4BED-AF27-17349E8F5B4E}" type="presOf" srcId="{240F5BA7-068C-45B5-B76C-243C057DF1D6}" destId="{83F33B50-F67D-4677-AA66-60ABB8210971}" srcOrd="0" destOrd="0" presId="urn:microsoft.com/office/officeart/2008/layout/NameandTitleOrganizationalChart"/>
    <dgm:cxn modelId="{27242A23-B57D-4B27-839A-100829170BEF}" type="presOf" srcId="{B444652A-8089-4E37-AFA5-460E118123CC}" destId="{1286A9CA-1EC0-417A-AE20-17126D4C1E91}" srcOrd="1" destOrd="0" presId="urn:microsoft.com/office/officeart/2008/layout/NameandTitleOrganizationalChart"/>
    <dgm:cxn modelId="{A8CF7624-C228-4A02-B8E9-8EFFDA56773B}" type="presOf" srcId="{CD49FD73-B8DF-4739-9C6E-C8B640431E42}" destId="{70FD66C4-817D-4637-9931-012EB010359F}" srcOrd="0" destOrd="0" presId="urn:microsoft.com/office/officeart/2008/layout/NameandTitleOrganizationalChart"/>
    <dgm:cxn modelId="{A78EFA24-3E4B-45E7-A97B-C081C0301DB5}" type="presOf" srcId="{9F1CA8B8-D561-4606-9A5F-AA1C4365D1FA}" destId="{0ED3BC3F-0B7E-4EA6-BEEE-150D2F52D0E8}" srcOrd="0" destOrd="0" presId="urn:microsoft.com/office/officeart/2008/layout/NameandTitleOrganizationalChart"/>
    <dgm:cxn modelId="{3951E52A-B4E2-453C-B110-741235CBCCF3}" type="presOf" srcId="{07818ECE-4E60-4E3D-95CC-8B5EFE931D9B}" destId="{1E9352DF-8144-4B99-A375-0F56B7EB1F50}" srcOrd="0" destOrd="0" presId="urn:microsoft.com/office/officeart/2008/layout/NameandTitleOrganizationalChart"/>
    <dgm:cxn modelId="{20E8CA2C-C617-4B07-82C9-48D9B845BC1F}" type="presOf" srcId="{136A1DBB-9B25-4169-A286-75A620CFCE07}" destId="{B53F8CCE-5DF9-4715-A62A-4450AC0EC2E3}" srcOrd="0" destOrd="0" presId="urn:microsoft.com/office/officeart/2008/layout/NameandTitleOrganizationalChart"/>
    <dgm:cxn modelId="{B05C7034-7416-44F8-82E2-2537443146B6}" type="presOf" srcId="{2F8AFC69-9AC7-4FBC-A0DB-550C0401A2B8}" destId="{E4A76D98-F526-4B52-A518-11E2B47AF9E0}" srcOrd="0" destOrd="0" presId="urn:microsoft.com/office/officeart/2008/layout/NameandTitleOrganizationalChart"/>
    <dgm:cxn modelId="{603F9734-DCF9-4701-B48E-60105AE3F4B2}" type="presOf" srcId="{1DC7B79E-A1C5-490F-B917-82004C7E5A72}" destId="{97B37B1B-8BFF-46EF-8450-9E47875F5168}" srcOrd="0" destOrd="0" presId="urn:microsoft.com/office/officeart/2008/layout/NameandTitleOrganizationalChart"/>
    <dgm:cxn modelId="{D3B7E33A-278E-4353-BA82-7A6B61BC3889}" type="presOf" srcId="{28311C8C-B285-4C97-9AD3-367EBBA2EE2F}" destId="{42CDA880-AB5F-44E6-92D0-6C848A3ABDC6}" srcOrd="1" destOrd="0" presId="urn:microsoft.com/office/officeart/2008/layout/NameandTitleOrganizationalChart"/>
    <dgm:cxn modelId="{B7253D3C-2072-4CE3-BB78-E5BC721C579B}" type="presOf" srcId="{1C60E742-3513-4CC6-A4B8-B72E37C40878}" destId="{5865FA7C-4F28-4A3C-9DAA-8DC24C03546F}" srcOrd="0" destOrd="0" presId="urn:microsoft.com/office/officeart/2008/layout/NameandTitleOrganizationalChart"/>
    <dgm:cxn modelId="{EA19F65E-4787-4EBA-8204-B09269AF8DEA}" type="presOf" srcId="{B671D83B-5E8B-43B6-9E41-2EA876EC53F0}" destId="{8E44EDD1-E4EB-4ADA-BED0-F4C8EC4FA29B}" srcOrd="1" destOrd="0" presId="urn:microsoft.com/office/officeart/2008/layout/NameandTitleOrganizationalChart"/>
    <dgm:cxn modelId="{B1A63743-59E5-4410-8696-2E9B0A4432EF}" type="presOf" srcId="{C66DBEC1-AB23-40D4-BC80-04B0C2B07B0B}" destId="{5B5CD34D-ED33-48DB-B7C3-4258466F1F19}" srcOrd="0" destOrd="0" presId="urn:microsoft.com/office/officeart/2008/layout/NameandTitleOrganizationalChart"/>
    <dgm:cxn modelId="{FDA1FF63-47AC-494D-B685-71912AD841F1}" type="presOf" srcId="{9F1CA8B8-D561-4606-9A5F-AA1C4365D1FA}" destId="{72E19E2E-189F-44E1-ADB5-B00ECDDA8254}" srcOrd="1" destOrd="0" presId="urn:microsoft.com/office/officeart/2008/layout/NameandTitleOrganizationalChart"/>
    <dgm:cxn modelId="{AAFF8D67-1DCF-42C5-BB6E-99B89EF95C32}" srcId="{439CBFD9-29A0-4834-9ED1-73B5C6F955E5}" destId="{5E3A6059-E2E0-4C38-89D6-7D49A7880577}" srcOrd="0" destOrd="0" parTransId="{2DFF9A07-9808-4F63-BF4B-9BCDADC9C24E}" sibTransId="{CD49FD73-B8DF-4739-9C6E-C8B640431E42}"/>
    <dgm:cxn modelId="{FE49B367-1DBC-4ECA-B8C5-6C20F8BD6937}" type="presOf" srcId="{AF8FF1B4-E331-48DF-9991-A767F68D2690}" destId="{C38BA3C2-328B-4B86-8F34-CEF2AC9BBC14}" srcOrd="0" destOrd="0" presId="urn:microsoft.com/office/officeart/2008/layout/NameandTitleOrganizationalChart"/>
    <dgm:cxn modelId="{FF003B4B-4493-43E3-AAEA-7A1F1C62C37F}" type="presOf" srcId="{1AAB673B-6A4A-4D11-B65B-F7F424A41089}" destId="{46F8D19F-2749-40F6-B51A-ABB67795DB9F}" srcOrd="0" destOrd="0" presId="urn:microsoft.com/office/officeart/2008/layout/NameandTitleOrganizationalChart"/>
    <dgm:cxn modelId="{4A29536C-7921-4625-8B71-74320B7F61F2}" type="presOf" srcId="{7250B08B-8B51-4DB6-B92A-A8CBBDA435AE}" destId="{F60E2BCA-2597-4050-8F21-3330869D740B}" srcOrd="0" destOrd="0" presId="urn:microsoft.com/office/officeart/2008/layout/NameandTitleOrganizationalChart"/>
    <dgm:cxn modelId="{4BEDA96D-AF99-439C-9B41-47AE61715C49}" type="presOf" srcId="{5E3A6059-E2E0-4C38-89D6-7D49A7880577}" destId="{8CD52126-227B-4156-8A90-AA30E1FD5A7B}" srcOrd="0" destOrd="0" presId="urn:microsoft.com/office/officeart/2008/layout/NameandTitleOrganizationalChart"/>
    <dgm:cxn modelId="{8E8AEF74-68DF-48A0-BA7F-A01CF8F60498}" type="presOf" srcId="{382813D2-B227-4EEC-A83D-DADEDE140F69}" destId="{5DC0D0D1-D87B-4B3D-85BE-1248D4BD50B4}" srcOrd="0" destOrd="0" presId="urn:microsoft.com/office/officeart/2008/layout/NameandTitleOrganizationalChart"/>
    <dgm:cxn modelId="{D5F66059-CE47-4BA8-922C-820D271BA74B}" type="presOf" srcId="{439CBFD9-29A0-4834-9ED1-73B5C6F955E5}" destId="{0342D5D0-98AB-49A2-B2AF-87CF98D54287}" srcOrd="0" destOrd="0" presId="urn:microsoft.com/office/officeart/2008/layout/NameandTitleOrganizationalChart"/>
    <dgm:cxn modelId="{970AED7C-DBC2-4A74-8EB7-7C8413F8502C}" type="presOf" srcId="{5E3A6059-E2E0-4C38-89D6-7D49A7880577}" destId="{478D9D3B-E2A6-446D-95EC-B3EBA707F684}" srcOrd="1" destOrd="0" presId="urn:microsoft.com/office/officeart/2008/layout/NameandTitleOrganizationalChart"/>
    <dgm:cxn modelId="{63497189-0431-4A8F-AE77-B07C5742D0C5}" srcId="{439CBFD9-29A0-4834-9ED1-73B5C6F955E5}" destId="{4E51F8D9-FD50-45CF-9088-E01D226A3D82}" srcOrd="1" destOrd="0" parTransId="{F4A021FC-C2B5-47C2-9B25-84F6EAD8C2DC}" sibTransId="{136A1DBB-9B25-4169-A286-75A620CFCE07}"/>
    <dgm:cxn modelId="{3E150C8A-7E98-4AEB-8FED-F3D773D24C19}" type="presOf" srcId="{382813D2-B227-4EEC-A83D-DADEDE140F69}" destId="{BEBDEE34-F6FF-4223-90ED-D46CE09D3AF8}" srcOrd="1" destOrd="0" presId="urn:microsoft.com/office/officeart/2008/layout/NameandTitleOrganizationalChart"/>
    <dgm:cxn modelId="{325ED790-89CA-4362-ADE2-E7A622F7AF98}" type="presOf" srcId="{143B9BA1-1143-401F-B754-5A1C4931B87A}" destId="{3C2A809F-D056-4462-9ADF-475F2B3C62FC}" srcOrd="0" destOrd="0" presId="urn:microsoft.com/office/officeart/2008/layout/NameandTitleOrganizationalChart"/>
    <dgm:cxn modelId="{2CDC0E94-C8B2-4E49-9FC8-A56E96C14B0D}" srcId="{4E51F8D9-FD50-45CF-9088-E01D226A3D82}" destId="{9F1CA8B8-D561-4606-9A5F-AA1C4365D1FA}" srcOrd="0" destOrd="0" parTransId="{94F8AA26-5512-444D-B46F-7CC4D70EE299}" sibTransId="{240F5BA7-068C-45B5-B76C-243C057DF1D6}"/>
    <dgm:cxn modelId="{EC71859B-011B-462F-8D47-0D0D358E4FB7}" type="presOf" srcId="{28311C8C-B285-4C97-9AD3-367EBBA2EE2F}" destId="{EE08B6D4-60A1-4291-8420-EC81EBB607E5}" srcOrd="0" destOrd="0" presId="urn:microsoft.com/office/officeart/2008/layout/NameandTitleOrganizationalChart"/>
    <dgm:cxn modelId="{1EA8649F-0087-4BDD-B450-0482A9F85643}" srcId="{4E51F8D9-FD50-45CF-9088-E01D226A3D82}" destId="{C66DBEC1-AB23-40D4-BC80-04B0C2B07B0B}" srcOrd="2" destOrd="0" parTransId="{1DC7B79E-A1C5-490F-B917-82004C7E5A72}" sibTransId="{AF8FF1B4-E331-48DF-9991-A767F68D2690}"/>
    <dgm:cxn modelId="{66C94D9F-BAC7-4025-962E-992BAE8A1D81}" type="presOf" srcId="{1792EAC8-D2D1-4886-AFF3-CD65B50E66C2}" destId="{A356E626-97C8-444B-B0EB-62D40269BCD9}" srcOrd="0" destOrd="0" presId="urn:microsoft.com/office/officeart/2008/layout/NameandTitleOrganizationalChart"/>
    <dgm:cxn modelId="{55EB509F-2324-4AA8-B44B-8D5AE41E1F51}" type="presOf" srcId="{51F21393-2E73-490E-8F72-8737AC80E58D}" destId="{E3292194-7940-45B5-85EB-D7D36FCB8948}" srcOrd="0" destOrd="0" presId="urn:microsoft.com/office/officeart/2008/layout/NameandTitleOrganizationalChart"/>
    <dgm:cxn modelId="{4587BBA3-DA57-4823-90DA-2A6E27FD01A8}" srcId="{4E51F8D9-FD50-45CF-9088-E01D226A3D82}" destId="{B671D83B-5E8B-43B6-9E41-2EA876EC53F0}" srcOrd="4" destOrd="0" parTransId="{2F8AFC69-9AC7-4FBC-A0DB-550C0401A2B8}" sibTransId="{143B9BA1-1143-401F-B754-5A1C4931B87A}"/>
    <dgm:cxn modelId="{C021A6A4-8240-4D85-8E23-36BDE13AE246}" type="presOf" srcId="{07B8B0CD-78E4-4707-96AE-866D49DD9938}" destId="{C6085E6E-CA31-4F20-AF78-4BA87570C188}" srcOrd="0" destOrd="0" presId="urn:microsoft.com/office/officeart/2008/layout/NameandTitleOrganizationalChart"/>
    <dgm:cxn modelId="{E9ABBFA8-7395-4947-893D-5478305300CA}" type="presOf" srcId="{2B653A03-B3C6-43B9-888A-C7E96285263B}" destId="{491CFB5F-73E7-43FB-AF85-50CDBA376A09}" srcOrd="0" destOrd="0" presId="urn:microsoft.com/office/officeart/2008/layout/NameandTitleOrganizationalChart"/>
    <dgm:cxn modelId="{3B7843B4-CCC8-4F37-9D66-438CD3D9D37F}" srcId="{4E51F8D9-FD50-45CF-9088-E01D226A3D82}" destId="{75763BEA-6574-4C17-9246-DFD0A7668D96}" srcOrd="6" destOrd="0" parTransId="{2B653A03-B3C6-43B9-888A-C7E96285263B}" sibTransId="{72BFE9F5-791A-465B-8D50-E79CED40B624}"/>
    <dgm:cxn modelId="{01D0BBB5-5036-4FDC-BFB2-F69E03B08264}" type="presOf" srcId="{B671D83B-5E8B-43B6-9E41-2EA876EC53F0}" destId="{65E9B9ED-83C9-479C-BADD-B3FFDF318BD3}" srcOrd="0" destOrd="0" presId="urn:microsoft.com/office/officeart/2008/layout/NameandTitleOrganizationalChart"/>
    <dgm:cxn modelId="{D1C658B8-C865-4AD0-83D8-80A11E8FAEA8}" srcId="{4E51F8D9-FD50-45CF-9088-E01D226A3D82}" destId="{1C60E742-3513-4CC6-A4B8-B72E37C40878}" srcOrd="3" destOrd="0" parTransId="{7250B08B-8B51-4DB6-B92A-A8CBBDA435AE}" sibTransId="{040E2F15-B364-4551-B43F-C7DE1CE94011}"/>
    <dgm:cxn modelId="{E64D2BBC-9DFC-4B3E-87F9-C4F707B21474}" srcId="{4E51F8D9-FD50-45CF-9088-E01D226A3D82}" destId="{B444652A-8089-4E37-AFA5-460E118123CC}" srcOrd="5" destOrd="0" parTransId="{51F21393-2E73-490E-8F72-8737AC80E58D}" sibTransId="{07818ECE-4E60-4E3D-95CC-8B5EFE931D9B}"/>
    <dgm:cxn modelId="{4F007ABC-A076-4385-BABF-12325C4C6AA1}" type="presOf" srcId="{4E51F8D9-FD50-45CF-9088-E01D226A3D82}" destId="{3F8CD813-6208-4807-B461-B69383D5FF9C}" srcOrd="0" destOrd="0" presId="urn:microsoft.com/office/officeart/2008/layout/NameandTitleOrganizationalChart"/>
    <dgm:cxn modelId="{01BF38C2-6CD9-4B9D-9D27-DCB9A534A7E0}" type="presOf" srcId="{B444652A-8089-4E37-AFA5-460E118123CC}" destId="{08279FF5-632B-4725-9DAC-750AD674D66C}" srcOrd="0" destOrd="0" presId="urn:microsoft.com/office/officeart/2008/layout/NameandTitleOrganizationalChart"/>
    <dgm:cxn modelId="{F479F3C7-3027-45B7-A912-456429E07F54}" type="presOf" srcId="{040E2F15-B364-4551-B43F-C7DE1CE94011}" destId="{8A7A924F-D7A4-4CBF-89F8-21602BD5B917}" srcOrd="0" destOrd="0" presId="urn:microsoft.com/office/officeart/2008/layout/NameandTitleOrganizationalChart"/>
    <dgm:cxn modelId="{49167EC8-7A53-4441-8DA1-409BBA4C71C1}" type="presOf" srcId="{94F8AA26-5512-444D-B46F-7CC4D70EE299}" destId="{87DC900E-5CEA-4FE4-84FA-04EFA1EA9258}" srcOrd="0" destOrd="0" presId="urn:microsoft.com/office/officeart/2008/layout/NameandTitleOrganizationalChart"/>
    <dgm:cxn modelId="{1F42E5C8-52D5-43B6-B82E-89FDCB8EC4AB}" type="presOf" srcId="{1C60E742-3513-4CC6-A4B8-B72E37C40878}" destId="{62FB2B70-C513-4373-9182-A377B3F45FC6}" srcOrd="1" destOrd="0" presId="urn:microsoft.com/office/officeart/2008/layout/NameandTitleOrganizationalChart"/>
    <dgm:cxn modelId="{BA7B03CC-16A8-43EB-920E-442A5E33B8DF}" type="presOf" srcId="{75763BEA-6574-4C17-9246-DFD0A7668D96}" destId="{402075FC-7292-4CF5-A08B-A7C5C2D15ACD}" srcOrd="1" destOrd="0" presId="urn:microsoft.com/office/officeart/2008/layout/NameandTitleOrganizationalChart"/>
    <dgm:cxn modelId="{E6C88BCF-8ABB-4E21-BB8C-8794FE47273E}" type="presOf" srcId="{30AAE8F2-52BB-4A6A-AD63-AC2A5900C3FC}" destId="{936B669D-A987-493F-AF55-950EDA450B7C}" srcOrd="0" destOrd="0" presId="urn:microsoft.com/office/officeart/2008/layout/NameandTitleOrganizationalChart"/>
    <dgm:cxn modelId="{86F898E6-90EE-4896-98EA-46674E55B124}" type="presOf" srcId="{C66DBEC1-AB23-40D4-BC80-04B0C2B07B0B}" destId="{1A589DE8-A1F8-4D1C-B429-AB2D0F49D9AD}" srcOrd="1" destOrd="0" presId="urn:microsoft.com/office/officeart/2008/layout/NameandTitleOrganizationalChart"/>
    <dgm:cxn modelId="{0E200EE7-08AB-4744-9DE9-90DA0B22797B}" srcId="{4E51F8D9-FD50-45CF-9088-E01D226A3D82}" destId="{382813D2-B227-4EEC-A83D-DADEDE140F69}" srcOrd="7" destOrd="0" parTransId="{07B8B0CD-78E4-4707-96AE-866D49DD9938}" sibTransId="{30AAE8F2-52BB-4A6A-AD63-AC2A5900C3FC}"/>
    <dgm:cxn modelId="{73DBC6E7-4D55-4AD9-810F-2CD24C3CAF5B}" type="presOf" srcId="{75763BEA-6574-4C17-9246-DFD0A7668D96}" destId="{DD374A16-847F-461C-984D-B942E844F218}" srcOrd="0" destOrd="0" presId="urn:microsoft.com/office/officeart/2008/layout/NameandTitleOrganizationalChart"/>
    <dgm:cxn modelId="{AF0105EF-8F83-4F7C-9E8D-FF74093E8DBB}" type="presOf" srcId="{72BFE9F5-791A-465B-8D50-E79CED40B624}" destId="{BE6B1DEC-4783-42B3-AF35-27F1D8B1045B}" srcOrd="0" destOrd="0" presId="urn:microsoft.com/office/officeart/2008/layout/NameandTitleOrganizationalChart"/>
    <dgm:cxn modelId="{A256A3FD-FA84-47D0-9376-B4E787635B04}" type="presOf" srcId="{4E51F8D9-FD50-45CF-9088-E01D226A3D82}" destId="{19DF6A87-D373-4D1F-8A98-2F309C01265E}" srcOrd="1" destOrd="0" presId="urn:microsoft.com/office/officeart/2008/layout/NameandTitleOrganizationalChart"/>
    <dgm:cxn modelId="{374E332C-F6A3-4E1E-94BB-01E59E53D44C}" type="presParOf" srcId="{0342D5D0-98AB-49A2-B2AF-87CF98D54287}" destId="{A8D55FD6-7F92-49B6-9E2B-2027C4C87643}" srcOrd="0" destOrd="0" presId="urn:microsoft.com/office/officeart/2008/layout/NameandTitleOrganizationalChart"/>
    <dgm:cxn modelId="{EF675253-4C66-4AEF-A410-D66025E0B357}" type="presParOf" srcId="{A8D55FD6-7F92-49B6-9E2B-2027C4C87643}" destId="{10DEA786-225D-4914-92CB-1923FBD7A2D4}" srcOrd="0" destOrd="0" presId="urn:microsoft.com/office/officeart/2008/layout/NameandTitleOrganizationalChart"/>
    <dgm:cxn modelId="{531C4B1E-D6A7-4C73-B95F-05F5248469A9}" type="presParOf" srcId="{10DEA786-225D-4914-92CB-1923FBD7A2D4}" destId="{8CD52126-227B-4156-8A90-AA30E1FD5A7B}" srcOrd="0" destOrd="0" presId="urn:microsoft.com/office/officeart/2008/layout/NameandTitleOrganizationalChart"/>
    <dgm:cxn modelId="{7724D759-9B0A-4FC4-8340-A7AEA9046469}" type="presParOf" srcId="{10DEA786-225D-4914-92CB-1923FBD7A2D4}" destId="{70FD66C4-817D-4637-9931-012EB010359F}" srcOrd="1" destOrd="0" presId="urn:microsoft.com/office/officeart/2008/layout/NameandTitleOrganizationalChart"/>
    <dgm:cxn modelId="{D7623EB4-81AA-475C-BC0D-80FABDC10EB1}" type="presParOf" srcId="{10DEA786-225D-4914-92CB-1923FBD7A2D4}" destId="{478D9D3B-E2A6-446D-95EC-B3EBA707F684}" srcOrd="2" destOrd="0" presId="urn:microsoft.com/office/officeart/2008/layout/NameandTitleOrganizationalChart"/>
    <dgm:cxn modelId="{A8461000-9F96-4E31-905E-7ADF1001FD88}" type="presParOf" srcId="{A8D55FD6-7F92-49B6-9E2B-2027C4C87643}" destId="{9307F220-9DDF-48D8-A360-80BCF57ED8FE}" srcOrd="1" destOrd="0" presId="urn:microsoft.com/office/officeart/2008/layout/NameandTitleOrganizationalChart"/>
    <dgm:cxn modelId="{9FF302C8-3E56-42CE-BC4D-930082F7989E}" type="presParOf" srcId="{A8D55FD6-7F92-49B6-9E2B-2027C4C87643}" destId="{5AE14FC8-24F5-4CFC-9417-D7A11D92FA7B}" srcOrd="2" destOrd="0" presId="urn:microsoft.com/office/officeart/2008/layout/NameandTitleOrganizationalChart"/>
    <dgm:cxn modelId="{AA218B01-B073-4326-B0CF-68F298334DFB}" type="presParOf" srcId="{0342D5D0-98AB-49A2-B2AF-87CF98D54287}" destId="{A3E90CB1-B91D-4B67-92C3-7E06664AAC48}" srcOrd="1" destOrd="0" presId="urn:microsoft.com/office/officeart/2008/layout/NameandTitleOrganizationalChart"/>
    <dgm:cxn modelId="{EBFC2BED-5940-4DC7-BF95-B3F420E0330C}" type="presParOf" srcId="{A3E90CB1-B91D-4B67-92C3-7E06664AAC48}" destId="{E06EFF48-B90B-4021-9EFA-35A805C32224}" srcOrd="0" destOrd="0" presId="urn:microsoft.com/office/officeart/2008/layout/NameandTitleOrganizationalChart"/>
    <dgm:cxn modelId="{6CC39779-8921-405F-AC6A-60BF05DA3C2A}" type="presParOf" srcId="{E06EFF48-B90B-4021-9EFA-35A805C32224}" destId="{3F8CD813-6208-4807-B461-B69383D5FF9C}" srcOrd="0" destOrd="0" presId="urn:microsoft.com/office/officeart/2008/layout/NameandTitleOrganizationalChart"/>
    <dgm:cxn modelId="{DB03DD2D-1A67-4F4C-9ADA-696A22F63FA4}" type="presParOf" srcId="{E06EFF48-B90B-4021-9EFA-35A805C32224}" destId="{B53F8CCE-5DF9-4715-A62A-4450AC0EC2E3}" srcOrd="1" destOrd="0" presId="urn:microsoft.com/office/officeart/2008/layout/NameandTitleOrganizationalChart"/>
    <dgm:cxn modelId="{605BEE53-32C6-4795-982C-37F91E85D256}" type="presParOf" srcId="{E06EFF48-B90B-4021-9EFA-35A805C32224}" destId="{19DF6A87-D373-4D1F-8A98-2F309C01265E}" srcOrd="2" destOrd="0" presId="urn:microsoft.com/office/officeart/2008/layout/NameandTitleOrganizationalChart"/>
    <dgm:cxn modelId="{37AFFB57-4475-4BD8-A10E-C7D195B9DB68}" type="presParOf" srcId="{A3E90CB1-B91D-4B67-92C3-7E06664AAC48}" destId="{68231791-AB6B-4BD6-82A9-49D41BFEA27B}" srcOrd="1" destOrd="0" presId="urn:microsoft.com/office/officeart/2008/layout/NameandTitleOrganizationalChart"/>
    <dgm:cxn modelId="{271586C7-A94C-4F34-8DCF-6243993D03E2}" type="presParOf" srcId="{68231791-AB6B-4BD6-82A9-49D41BFEA27B}" destId="{46F8D19F-2749-40F6-B51A-ABB67795DB9F}" srcOrd="0" destOrd="0" presId="urn:microsoft.com/office/officeart/2008/layout/NameandTitleOrganizationalChart"/>
    <dgm:cxn modelId="{6F7A0F28-8B96-4401-82D3-50C1DFA8E8E6}" type="presParOf" srcId="{68231791-AB6B-4BD6-82A9-49D41BFEA27B}" destId="{B8A3C9DA-A841-4358-8A96-CBCC3EB0ED4D}" srcOrd="1" destOrd="0" presId="urn:microsoft.com/office/officeart/2008/layout/NameandTitleOrganizationalChart"/>
    <dgm:cxn modelId="{F6196529-3152-4983-B438-AF13F610196D}" type="presParOf" srcId="{B8A3C9DA-A841-4358-8A96-CBCC3EB0ED4D}" destId="{9E8990F7-5B32-4383-9440-528CF9017BBD}" srcOrd="0" destOrd="0" presId="urn:microsoft.com/office/officeart/2008/layout/NameandTitleOrganizationalChart"/>
    <dgm:cxn modelId="{A2BD965C-A172-4E51-B414-A5EC013E9A7C}" type="presParOf" srcId="{9E8990F7-5B32-4383-9440-528CF9017BBD}" destId="{EE08B6D4-60A1-4291-8420-EC81EBB607E5}" srcOrd="0" destOrd="0" presId="urn:microsoft.com/office/officeart/2008/layout/NameandTitleOrganizationalChart"/>
    <dgm:cxn modelId="{11886F2B-328A-4783-93E3-8C48E1D15868}" type="presParOf" srcId="{9E8990F7-5B32-4383-9440-528CF9017BBD}" destId="{A356E626-97C8-444B-B0EB-62D40269BCD9}" srcOrd="1" destOrd="0" presId="urn:microsoft.com/office/officeart/2008/layout/NameandTitleOrganizationalChart"/>
    <dgm:cxn modelId="{4C5FB901-B0C0-4B7A-A4FE-F2001D5C950F}" type="presParOf" srcId="{9E8990F7-5B32-4383-9440-528CF9017BBD}" destId="{42CDA880-AB5F-44E6-92D0-6C848A3ABDC6}" srcOrd="2" destOrd="0" presId="urn:microsoft.com/office/officeart/2008/layout/NameandTitleOrganizationalChart"/>
    <dgm:cxn modelId="{5F2FC967-6A5D-4619-96B7-49A64665D55C}" type="presParOf" srcId="{B8A3C9DA-A841-4358-8A96-CBCC3EB0ED4D}" destId="{72C3574B-2B07-474D-A492-6128EC399D30}" srcOrd="1" destOrd="0" presId="urn:microsoft.com/office/officeart/2008/layout/NameandTitleOrganizationalChart"/>
    <dgm:cxn modelId="{C2B413A9-78F9-40E1-8FF1-ED211C3D90AB}" type="presParOf" srcId="{B8A3C9DA-A841-4358-8A96-CBCC3EB0ED4D}" destId="{7AB487CD-585C-4A08-8211-4B09D6361003}" srcOrd="2" destOrd="0" presId="urn:microsoft.com/office/officeart/2008/layout/NameandTitleOrganizationalChart"/>
    <dgm:cxn modelId="{F5CD2D97-A97D-4348-883F-B14CD90ED8C1}" type="presParOf" srcId="{68231791-AB6B-4BD6-82A9-49D41BFEA27B}" destId="{97B37B1B-8BFF-46EF-8450-9E47875F5168}" srcOrd="2" destOrd="0" presId="urn:microsoft.com/office/officeart/2008/layout/NameandTitleOrganizationalChart"/>
    <dgm:cxn modelId="{50A1231C-BB24-4D05-A49F-388328D9EC64}" type="presParOf" srcId="{68231791-AB6B-4BD6-82A9-49D41BFEA27B}" destId="{2658D8E6-5E5A-4F0A-8241-B98750B31511}" srcOrd="3" destOrd="0" presId="urn:microsoft.com/office/officeart/2008/layout/NameandTitleOrganizationalChart"/>
    <dgm:cxn modelId="{A7956A10-27E7-4AA4-B651-622E2CD09CD1}" type="presParOf" srcId="{2658D8E6-5E5A-4F0A-8241-B98750B31511}" destId="{40E337CA-9140-4768-BAD7-90DD2C844219}" srcOrd="0" destOrd="0" presId="urn:microsoft.com/office/officeart/2008/layout/NameandTitleOrganizationalChart"/>
    <dgm:cxn modelId="{3360B53D-DB73-41D9-A10C-FC7B96A8FB00}" type="presParOf" srcId="{40E337CA-9140-4768-BAD7-90DD2C844219}" destId="{5B5CD34D-ED33-48DB-B7C3-4258466F1F19}" srcOrd="0" destOrd="0" presId="urn:microsoft.com/office/officeart/2008/layout/NameandTitleOrganizationalChart"/>
    <dgm:cxn modelId="{015F17DF-4FC0-428A-8B8D-1D14AB3C0CC7}" type="presParOf" srcId="{40E337CA-9140-4768-BAD7-90DD2C844219}" destId="{C38BA3C2-328B-4B86-8F34-CEF2AC9BBC14}" srcOrd="1" destOrd="0" presId="urn:microsoft.com/office/officeart/2008/layout/NameandTitleOrganizationalChart"/>
    <dgm:cxn modelId="{E7128A8B-F4A3-4C40-AF17-593DD865259F}" type="presParOf" srcId="{40E337CA-9140-4768-BAD7-90DD2C844219}" destId="{1A589DE8-A1F8-4D1C-B429-AB2D0F49D9AD}" srcOrd="2" destOrd="0" presId="urn:microsoft.com/office/officeart/2008/layout/NameandTitleOrganizationalChart"/>
    <dgm:cxn modelId="{E045DCE8-21C8-4FEE-817B-3B2D3B391D6E}" type="presParOf" srcId="{2658D8E6-5E5A-4F0A-8241-B98750B31511}" destId="{62D76E1D-DD7A-454A-9512-3A744400CEDC}" srcOrd="1" destOrd="0" presId="urn:microsoft.com/office/officeart/2008/layout/NameandTitleOrganizationalChart"/>
    <dgm:cxn modelId="{81A3EEB2-E91C-40CC-ACA2-5109879F6ED4}" type="presParOf" srcId="{2658D8E6-5E5A-4F0A-8241-B98750B31511}" destId="{310D811F-110F-48D2-863D-E7D778009029}" srcOrd="2" destOrd="0" presId="urn:microsoft.com/office/officeart/2008/layout/NameandTitleOrganizationalChart"/>
    <dgm:cxn modelId="{4F470B84-EC3E-4E7C-8894-CA0F8E4F43F0}" type="presParOf" srcId="{68231791-AB6B-4BD6-82A9-49D41BFEA27B}" destId="{F60E2BCA-2597-4050-8F21-3330869D740B}" srcOrd="4" destOrd="0" presId="urn:microsoft.com/office/officeart/2008/layout/NameandTitleOrganizationalChart"/>
    <dgm:cxn modelId="{5A94F8F4-E140-4D07-A80B-E4309F2801B5}" type="presParOf" srcId="{68231791-AB6B-4BD6-82A9-49D41BFEA27B}" destId="{BDEDBE0C-8240-41B3-8F2A-EDB4751011E9}" srcOrd="5" destOrd="0" presId="urn:microsoft.com/office/officeart/2008/layout/NameandTitleOrganizationalChart"/>
    <dgm:cxn modelId="{81C746C2-1E8A-485C-8AD3-3670E4F6981B}" type="presParOf" srcId="{BDEDBE0C-8240-41B3-8F2A-EDB4751011E9}" destId="{7D3E0E9D-8D75-4F31-9647-A9B2A55B8508}" srcOrd="0" destOrd="0" presId="urn:microsoft.com/office/officeart/2008/layout/NameandTitleOrganizationalChart"/>
    <dgm:cxn modelId="{C60CD92F-0075-485A-B0B8-C84D5378342C}" type="presParOf" srcId="{7D3E0E9D-8D75-4F31-9647-A9B2A55B8508}" destId="{5865FA7C-4F28-4A3C-9DAA-8DC24C03546F}" srcOrd="0" destOrd="0" presId="urn:microsoft.com/office/officeart/2008/layout/NameandTitleOrganizationalChart"/>
    <dgm:cxn modelId="{0D4D9488-E846-4901-AE67-1353B65D1B8B}" type="presParOf" srcId="{7D3E0E9D-8D75-4F31-9647-A9B2A55B8508}" destId="{8A7A924F-D7A4-4CBF-89F8-21602BD5B917}" srcOrd="1" destOrd="0" presId="urn:microsoft.com/office/officeart/2008/layout/NameandTitleOrganizationalChart"/>
    <dgm:cxn modelId="{09182768-5356-4B1F-8AB5-EBD45D1AF35D}" type="presParOf" srcId="{7D3E0E9D-8D75-4F31-9647-A9B2A55B8508}" destId="{62FB2B70-C513-4373-9182-A377B3F45FC6}" srcOrd="2" destOrd="0" presId="urn:microsoft.com/office/officeart/2008/layout/NameandTitleOrganizationalChart"/>
    <dgm:cxn modelId="{7843BF34-8E7E-4E40-8DB6-A917C6FE2DD8}" type="presParOf" srcId="{BDEDBE0C-8240-41B3-8F2A-EDB4751011E9}" destId="{4D27F764-4908-4956-BF80-88690009AD6A}" srcOrd="1" destOrd="0" presId="urn:microsoft.com/office/officeart/2008/layout/NameandTitleOrganizationalChart"/>
    <dgm:cxn modelId="{9DB9E4F6-5B13-4018-AAA6-86356252DDF0}" type="presParOf" srcId="{BDEDBE0C-8240-41B3-8F2A-EDB4751011E9}" destId="{D9911688-2E8C-42D1-96CD-04DF0EC874F8}" srcOrd="2" destOrd="0" presId="urn:microsoft.com/office/officeart/2008/layout/NameandTitleOrganizationalChart"/>
    <dgm:cxn modelId="{7DA7BE5E-E9CE-4CE0-AC4D-164C9408B7DC}" type="presParOf" srcId="{68231791-AB6B-4BD6-82A9-49D41BFEA27B}" destId="{E4A76D98-F526-4B52-A518-11E2B47AF9E0}" srcOrd="6" destOrd="0" presId="urn:microsoft.com/office/officeart/2008/layout/NameandTitleOrganizationalChart"/>
    <dgm:cxn modelId="{5AB5D230-5393-4307-96EE-722223617B62}" type="presParOf" srcId="{68231791-AB6B-4BD6-82A9-49D41BFEA27B}" destId="{FAE50A55-FFD5-489D-8D31-590F54F0ADC9}" srcOrd="7" destOrd="0" presId="urn:microsoft.com/office/officeart/2008/layout/NameandTitleOrganizationalChart"/>
    <dgm:cxn modelId="{BF897B98-11A8-49FA-BD76-03DA6A890501}" type="presParOf" srcId="{FAE50A55-FFD5-489D-8D31-590F54F0ADC9}" destId="{8A0618FA-AD05-4E51-BF47-28ED3B6FD974}" srcOrd="0" destOrd="0" presId="urn:microsoft.com/office/officeart/2008/layout/NameandTitleOrganizationalChart"/>
    <dgm:cxn modelId="{FA0F8458-F2E1-47E1-953C-976200EF3607}" type="presParOf" srcId="{8A0618FA-AD05-4E51-BF47-28ED3B6FD974}" destId="{65E9B9ED-83C9-479C-BADD-B3FFDF318BD3}" srcOrd="0" destOrd="0" presId="urn:microsoft.com/office/officeart/2008/layout/NameandTitleOrganizationalChart"/>
    <dgm:cxn modelId="{BCDA6C56-9969-41F3-9AB6-4EB318AC869E}" type="presParOf" srcId="{8A0618FA-AD05-4E51-BF47-28ED3B6FD974}" destId="{3C2A809F-D056-4462-9ADF-475F2B3C62FC}" srcOrd="1" destOrd="0" presId="urn:microsoft.com/office/officeart/2008/layout/NameandTitleOrganizationalChart"/>
    <dgm:cxn modelId="{246D6D02-7ADE-4274-8CAB-FA194DF1EE00}" type="presParOf" srcId="{8A0618FA-AD05-4E51-BF47-28ED3B6FD974}" destId="{8E44EDD1-E4EB-4ADA-BED0-F4C8EC4FA29B}" srcOrd="2" destOrd="0" presId="urn:microsoft.com/office/officeart/2008/layout/NameandTitleOrganizationalChart"/>
    <dgm:cxn modelId="{F12F9C0F-4D10-43BC-AAA8-D98B42C0CD84}" type="presParOf" srcId="{FAE50A55-FFD5-489D-8D31-590F54F0ADC9}" destId="{96FDC6F2-4AA6-4B3F-BBB9-1ACED649FD22}" srcOrd="1" destOrd="0" presId="urn:microsoft.com/office/officeart/2008/layout/NameandTitleOrganizationalChart"/>
    <dgm:cxn modelId="{108F47D1-1AD5-40A8-A2C7-6A99AB315ECB}" type="presParOf" srcId="{FAE50A55-FFD5-489D-8D31-590F54F0ADC9}" destId="{69A0B9D7-C89C-48D4-86B7-A49C6BEC996F}" srcOrd="2" destOrd="0" presId="urn:microsoft.com/office/officeart/2008/layout/NameandTitleOrganizationalChart"/>
    <dgm:cxn modelId="{A874B623-2894-4E54-8049-BD47F3437C8D}" type="presParOf" srcId="{68231791-AB6B-4BD6-82A9-49D41BFEA27B}" destId="{E3292194-7940-45B5-85EB-D7D36FCB8948}" srcOrd="8" destOrd="0" presId="urn:microsoft.com/office/officeart/2008/layout/NameandTitleOrganizationalChart"/>
    <dgm:cxn modelId="{E357C2E2-30DF-4108-B993-8FFF547E107E}" type="presParOf" srcId="{68231791-AB6B-4BD6-82A9-49D41BFEA27B}" destId="{196062DA-F066-4971-95FA-2F76BF010581}" srcOrd="9" destOrd="0" presId="urn:microsoft.com/office/officeart/2008/layout/NameandTitleOrganizationalChart"/>
    <dgm:cxn modelId="{5E870ADC-B436-4027-9007-AC1E29CB1B8F}" type="presParOf" srcId="{196062DA-F066-4971-95FA-2F76BF010581}" destId="{99616A6F-B810-4930-9005-0B73F59488D1}" srcOrd="0" destOrd="0" presId="urn:microsoft.com/office/officeart/2008/layout/NameandTitleOrganizationalChart"/>
    <dgm:cxn modelId="{B0EAF4F8-771E-4199-AF20-6AC22168C6A7}" type="presParOf" srcId="{99616A6F-B810-4930-9005-0B73F59488D1}" destId="{08279FF5-632B-4725-9DAC-750AD674D66C}" srcOrd="0" destOrd="0" presId="urn:microsoft.com/office/officeart/2008/layout/NameandTitleOrganizationalChart"/>
    <dgm:cxn modelId="{2A20D705-A37D-4CE4-9957-584A3F7344A2}" type="presParOf" srcId="{99616A6F-B810-4930-9005-0B73F59488D1}" destId="{1E9352DF-8144-4B99-A375-0F56B7EB1F50}" srcOrd="1" destOrd="0" presId="urn:microsoft.com/office/officeart/2008/layout/NameandTitleOrganizationalChart"/>
    <dgm:cxn modelId="{67D7F087-4326-4654-9BED-D84030C7317F}" type="presParOf" srcId="{99616A6F-B810-4930-9005-0B73F59488D1}" destId="{1286A9CA-1EC0-417A-AE20-17126D4C1E91}" srcOrd="2" destOrd="0" presId="urn:microsoft.com/office/officeart/2008/layout/NameandTitleOrganizationalChart"/>
    <dgm:cxn modelId="{590BF236-5A00-43D5-81D6-0C7BB792BB0A}" type="presParOf" srcId="{196062DA-F066-4971-95FA-2F76BF010581}" destId="{9CA6CA0E-B7C0-4627-AEC2-748A04B083AB}" srcOrd="1" destOrd="0" presId="urn:microsoft.com/office/officeart/2008/layout/NameandTitleOrganizationalChart"/>
    <dgm:cxn modelId="{5B2B7C29-BB82-4D7C-92EC-84E585371A98}" type="presParOf" srcId="{196062DA-F066-4971-95FA-2F76BF010581}" destId="{3D0BC6F3-A987-486B-9D58-B4683B89B51B}" srcOrd="2" destOrd="0" presId="urn:microsoft.com/office/officeart/2008/layout/NameandTitleOrganizationalChart"/>
    <dgm:cxn modelId="{6F4CFC20-67D0-4E9E-BE72-8C6A0ABAE157}" type="presParOf" srcId="{68231791-AB6B-4BD6-82A9-49D41BFEA27B}" destId="{491CFB5F-73E7-43FB-AF85-50CDBA376A09}" srcOrd="10" destOrd="0" presId="urn:microsoft.com/office/officeart/2008/layout/NameandTitleOrganizationalChart"/>
    <dgm:cxn modelId="{129EC858-FE03-44FC-A1E2-F94FC3CDDA72}" type="presParOf" srcId="{68231791-AB6B-4BD6-82A9-49D41BFEA27B}" destId="{69BB4FA9-7D2F-44CE-9D34-D2545B959385}" srcOrd="11" destOrd="0" presId="urn:microsoft.com/office/officeart/2008/layout/NameandTitleOrganizationalChart"/>
    <dgm:cxn modelId="{5BAC50CA-53EB-4524-9277-305340BC2FCE}" type="presParOf" srcId="{69BB4FA9-7D2F-44CE-9D34-D2545B959385}" destId="{59881F35-F3A7-42F1-A4A2-A5DCC4AA055A}" srcOrd="0" destOrd="0" presId="urn:microsoft.com/office/officeart/2008/layout/NameandTitleOrganizationalChart"/>
    <dgm:cxn modelId="{3BF6C2AC-EC7A-44F2-B5A3-7F6B220185AF}" type="presParOf" srcId="{59881F35-F3A7-42F1-A4A2-A5DCC4AA055A}" destId="{DD374A16-847F-461C-984D-B942E844F218}" srcOrd="0" destOrd="0" presId="urn:microsoft.com/office/officeart/2008/layout/NameandTitleOrganizationalChart"/>
    <dgm:cxn modelId="{AA23AB18-8C37-4972-818E-C30B1C0FB1A0}" type="presParOf" srcId="{59881F35-F3A7-42F1-A4A2-A5DCC4AA055A}" destId="{BE6B1DEC-4783-42B3-AF35-27F1D8B1045B}" srcOrd="1" destOrd="0" presId="urn:microsoft.com/office/officeart/2008/layout/NameandTitleOrganizationalChart"/>
    <dgm:cxn modelId="{8118E52A-4A16-440C-B78E-8804C5C1FDFE}" type="presParOf" srcId="{59881F35-F3A7-42F1-A4A2-A5DCC4AA055A}" destId="{402075FC-7292-4CF5-A08B-A7C5C2D15ACD}" srcOrd="2" destOrd="0" presId="urn:microsoft.com/office/officeart/2008/layout/NameandTitleOrganizationalChart"/>
    <dgm:cxn modelId="{1A586A2D-E632-4E4C-BAD7-D7E864E69FE2}" type="presParOf" srcId="{69BB4FA9-7D2F-44CE-9D34-D2545B959385}" destId="{8BC8005B-1313-4A61-89E7-09FD4BCBB038}" srcOrd="1" destOrd="0" presId="urn:microsoft.com/office/officeart/2008/layout/NameandTitleOrganizationalChart"/>
    <dgm:cxn modelId="{80EC033B-5A7F-407D-811A-45C91AF57777}" type="presParOf" srcId="{69BB4FA9-7D2F-44CE-9D34-D2545B959385}" destId="{48FA487C-60A4-428D-B38B-E59A45EBB64C}" srcOrd="2" destOrd="0" presId="urn:microsoft.com/office/officeart/2008/layout/NameandTitleOrganizationalChart"/>
    <dgm:cxn modelId="{3C68C9FB-8682-4D7E-8006-93D6864973F5}" type="presParOf" srcId="{68231791-AB6B-4BD6-82A9-49D41BFEA27B}" destId="{C6085E6E-CA31-4F20-AF78-4BA87570C188}" srcOrd="12" destOrd="0" presId="urn:microsoft.com/office/officeart/2008/layout/NameandTitleOrganizationalChart"/>
    <dgm:cxn modelId="{1930FBA3-FA1B-469D-B49E-95B140A6EBFE}" type="presParOf" srcId="{68231791-AB6B-4BD6-82A9-49D41BFEA27B}" destId="{DCE8044F-9666-45A8-A6F9-93974DEECC0E}" srcOrd="13" destOrd="0" presId="urn:microsoft.com/office/officeart/2008/layout/NameandTitleOrganizationalChart"/>
    <dgm:cxn modelId="{04E6478C-D5A6-423E-A363-E98FF77AA357}" type="presParOf" srcId="{DCE8044F-9666-45A8-A6F9-93974DEECC0E}" destId="{7B471C76-BD34-4979-BC86-EB14FC8F17E9}" srcOrd="0" destOrd="0" presId="urn:microsoft.com/office/officeart/2008/layout/NameandTitleOrganizationalChart"/>
    <dgm:cxn modelId="{3EA395F0-8DEB-4138-8CCF-0DC1093E9079}" type="presParOf" srcId="{7B471C76-BD34-4979-BC86-EB14FC8F17E9}" destId="{5DC0D0D1-D87B-4B3D-85BE-1248D4BD50B4}" srcOrd="0" destOrd="0" presId="urn:microsoft.com/office/officeart/2008/layout/NameandTitleOrganizationalChart"/>
    <dgm:cxn modelId="{5B481B7A-3522-4D3A-AEA2-08C1580BDD9E}" type="presParOf" srcId="{7B471C76-BD34-4979-BC86-EB14FC8F17E9}" destId="{936B669D-A987-493F-AF55-950EDA450B7C}" srcOrd="1" destOrd="0" presId="urn:microsoft.com/office/officeart/2008/layout/NameandTitleOrganizationalChart"/>
    <dgm:cxn modelId="{13785EA0-D5EC-42F6-B80B-49B9B076616E}" type="presParOf" srcId="{7B471C76-BD34-4979-BC86-EB14FC8F17E9}" destId="{BEBDEE34-F6FF-4223-90ED-D46CE09D3AF8}" srcOrd="2" destOrd="0" presId="urn:microsoft.com/office/officeart/2008/layout/NameandTitleOrganizationalChart"/>
    <dgm:cxn modelId="{AEF5FF0D-C621-41A7-A015-C327C58D6F0D}" type="presParOf" srcId="{DCE8044F-9666-45A8-A6F9-93974DEECC0E}" destId="{ABCFF968-CF4C-4EB9-9605-045315917A25}" srcOrd="1" destOrd="0" presId="urn:microsoft.com/office/officeart/2008/layout/NameandTitleOrganizationalChart"/>
    <dgm:cxn modelId="{CE2489F4-634F-414D-BE5C-EEAAE0A7D236}" type="presParOf" srcId="{DCE8044F-9666-45A8-A6F9-93974DEECC0E}" destId="{B4CA4277-C39E-40A7-925F-5DE39394BA99}" srcOrd="2" destOrd="0" presId="urn:microsoft.com/office/officeart/2008/layout/NameandTitleOrganizationalChart"/>
    <dgm:cxn modelId="{A2670214-2152-4EFF-B1CF-B7C9EA372DE8}" type="presParOf" srcId="{A3E90CB1-B91D-4B67-92C3-7E06664AAC48}" destId="{F995DC34-6691-486D-8C89-F373BE7EC9FD}" srcOrd="2" destOrd="0" presId="urn:microsoft.com/office/officeart/2008/layout/NameandTitleOrganizationalChart"/>
    <dgm:cxn modelId="{87C8FB6A-7093-4654-BB3D-E7B1C8E5C371}" type="presParOf" srcId="{F995DC34-6691-486D-8C89-F373BE7EC9FD}" destId="{87DC900E-5CEA-4FE4-84FA-04EFA1EA9258}" srcOrd="0" destOrd="0" presId="urn:microsoft.com/office/officeart/2008/layout/NameandTitleOrganizationalChart"/>
    <dgm:cxn modelId="{7DB1DC8E-F7DF-4F26-9343-183B45E390DA}" type="presParOf" srcId="{F995DC34-6691-486D-8C89-F373BE7EC9FD}" destId="{BD2B4B40-6235-409F-AEB1-C82F2279EB9E}" srcOrd="1" destOrd="0" presId="urn:microsoft.com/office/officeart/2008/layout/NameandTitleOrganizationalChart"/>
    <dgm:cxn modelId="{BD6422DF-2309-427C-94FA-A667A182AA52}" type="presParOf" srcId="{BD2B4B40-6235-409F-AEB1-C82F2279EB9E}" destId="{2B9BCBC3-9D6F-45D1-A714-6FCE4D68DF5E}" srcOrd="0" destOrd="0" presId="urn:microsoft.com/office/officeart/2008/layout/NameandTitleOrganizationalChart"/>
    <dgm:cxn modelId="{E0054903-BC59-4EF2-8D3D-B2761C190221}" type="presParOf" srcId="{2B9BCBC3-9D6F-45D1-A714-6FCE4D68DF5E}" destId="{0ED3BC3F-0B7E-4EA6-BEEE-150D2F52D0E8}" srcOrd="0" destOrd="0" presId="urn:microsoft.com/office/officeart/2008/layout/NameandTitleOrganizationalChart"/>
    <dgm:cxn modelId="{C31CBF24-9583-428B-BB77-6DCA75DA0989}" type="presParOf" srcId="{2B9BCBC3-9D6F-45D1-A714-6FCE4D68DF5E}" destId="{83F33B50-F67D-4677-AA66-60ABB8210971}" srcOrd="1" destOrd="0" presId="urn:microsoft.com/office/officeart/2008/layout/NameandTitleOrganizationalChart"/>
    <dgm:cxn modelId="{9AF54344-0AB5-4031-9EA5-CB83DF753E9B}" type="presParOf" srcId="{2B9BCBC3-9D6F-45D1-A714-6FCE4D68DF5E}" destId="{72E19E2E-189F-44E1-ADB5-B00ECDDA8254}" srcOrd="2" destOrd="0" presId="urn:microsoft.com/office/officeart/2008/layout/NameandTitleOrganizationalChart"/>
    <dgm:cxn modelId="{D4DBCA43-413B-447B-B8CA-D9A1DE49B9BF}" type="presParOf" srcId="{BD2B4B40-6235-409F-AEB1-C82F2279EB9E}" destId="{EE092A67-94BF-4B7C-9711-FFDDD57FCB04}" srcOrd="1" destOrd="0" presId="urn:microsoft.com/office/officeart/2008/layout/NameandTitleOrganizationalChart"/>
    <dgm:cxn modelId="{BDB429B5-83FC-43CD-979D-75721AA5CE26}" type="presParOf" srcId="{BD2B4B40-6235-409F-AEB1-C82F2279EB9E}" destId="{9CDB6FC2-A920-41A5-854B-C269328B9D42}" srcOrd="2" destOrd="0" presId="urn:microsoft.com/office/officeart/2008/layout/NameandTitleOrganizationalChar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C900E-5CEA-4FE4-84FA-04EFA1EA9258}">
      <dsp:nvSpPr>
        <dsp:cNvPr id="0" name=""/>
        <dsp:cNvSpPr/>
      </dsp:nvSpPr>
      <dsp:spPr>
        <a:xfrm>
          <a:off x="5739327" y="1549552"/>
          <a:ext cx="207587" cy="510420"/>
        </a:xfrm>
        <a:custGeom>
          <a:avLst/>
          <a:gdLst/>
          <a:ahLst/>
          <a:cxnLst/>
          <a:rect l="0" t="0" r="0" b="0"/>
          <a:pathLst>
            <a:path>
              <a:moveTo>
                <a:pt x="207587" y="0"/>
              </a:moveTo>
              <a:lnTo>
                <a:pt x="207587" y="510420"/>
              </a:lnTo>
              <a:lnTo>
                <a:pt x="0" y="51042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085E6E-CA31-4F20-AF78-4BA87570C188}">
      <dsp:nvSpPr>
        <dsp:cNvPr id="0" name=""/>
        <dsp:cNvSpPr/>
      </dsp:nvSpPr>
      <dsp:spPr>
        <a:xfrm>
          <a:off x="5946915" y="1549552"/>
          <a:ext cx="5209613" cy="1223410"/>
        </a:xfrm>
        <a:custGeom>
          <a:avLst/>
          <a:gdLst/>
          <a:ahLst/>
          <a:cxnLst/>
          <a:rect l="0" t="0" r="0" b="0"/>
          <a:pathLst>
            <a:path>
              <a:moveTo>
                <a:pt x="0" y="0"/>
              </a:moveTo>
              <a:lnTo>
                <a:pt x="0" y="1069051"/>
              </a:lnTo>
              <a:lnTo>
                <a:pt x="5209613" y="1069051"/>
              </a:lnTo>
              <a:lnTo>
                <a:pt x="5209613" y="122341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1CFB5F-73E7-43FB-AF85-50CDBA376A09}">
      <dsp:nvSpPr>
        <dsp:cNvPr id="0" name=""/>
        <dsp:cNvSpPr/>
      </dsp:nvSpPr>
      <dsp:spPr>
        <a:xfrm>
          <a:off x="5946915" y="1549552"/>
          <a:ext cx="3495425" cy="1223410"/>
        </a:xfrm>
        <a:custGeom>
          <a:avLst/>
          <a:gdLst/>
          <a:ahLst/>
          <a:cxnLst/>
          <a:rect l="0" t="0" r="0" b="0"/>
          <a:pathLst>
            <a:path>
              <a:moveTo>
                <a:pt x="0" y="0"/>
              </a:moveTo>
              <a:lnTo>
                <a:pt x="0" y="1069051"/>
              </a:lnTo>
              <a:lnTo>
                <a:pt x="3495425" y="1069051"/>
              </a:lnTo>
              <a:lnTo>
                <a:pt x="3495425" y="122341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292194-7940-45B5-85EB-D7D36FCB8948}">
      <dsp:nvSpPr>
        <dsp:cNvPr id="0" name=""/>
        <dsp:cNvSpPr/>
      </dsp:nvSpPr>
      <dsp:spPr>
        <a:xfrm>
          <a:off x="5946915" y="1549552"/>
          <a:ext cx="1781237" cy="1223410"/>
        </a:xfrm>
        <a:custGeom>
          <a:avLst/>
          <a:gdLst/>
          <a:ahLst/>
          <a:cxnLst/>
          <a:rect l="0" t="0" r="0" b="0"/>
          <a:pathLst>
            <a:path>
              <a:moveTo>
                <a:pt x="0" y="0"/>
              </a:moveTo>
              <a:lnTo>
                <a:pt x="0" y="1069051"/>
              </a:lnTo>
              <a:lnTo>
                <a:pt x="1781237" y="1069051"/>
              </a:lnTo>
              <a:lnTo>
                <a:pt x="1781237" y="122341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A76D98-F526-4B52-A518-11E2B47AF9E0}">
      <dsp:nvSpPr>
        <dsp:cNvPr id="0" name=""/>
        <dsp:cNvSpPr/>
      </dsp:nvSpPr>
      <dsp:spPr>
        <a:xfrm>
          <a:off x="5901195" y="1549552"/>
          <a:ext cx="91440" cy="1223410"/>
        </a:xfrm>
        <a:custGeom>
          <a:avLst/>
          <a:gdLst/>
          <a:ahLst/>
          <a:cxnLst/>
          <a:rect l="0" t="0" r="0" b="0"/>
          <a:pathLst>
            <a:path>
              <a:moveTo>
                <a:pt x="45720" y="0"/>
              </a:moveTo>
              <a:lnTo>
                <a:pt x="45720" y="1069051"/>
              </a:lnTo>
              <a:lnTo>
                <a:pt x="112768" y="1069051"/>
              </a:lnTo>
              <a:lnTo>
                <a:pt x="112768" y="122341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0E2BCA-2597-4050-8F21-3330869D740B}">
      <dsp:nvSpPr>
        <dsp:cNvPr id="0" name=""/>
        <dsp:cNvSpPr/>
      </dsp:nvSpPr>
      <dsp:spPr>
        <a:xfrm>
          <a:off x="4299775" y="1549552"/>
          <a:ext cx="1647139" cy="1223410"/>
        </a:xfrm>
        <a:custGeom>
          <a:avLst/>
          <a:gdLst/>
          <a:ahLst/>
          <a:cxnLst/>
          <a:rect l="0" t="0" r="0" b="0"/>
          <a:pathLst>
            <a:path>
              <a:moveTo>
                <a:pt x="1647139" y="0"/>
              </a:moveTo>
              <a:lnTo>
                <a:pt x="1647139" y="1069051"/>
              </a:lnTo>
              <a:lnTo>
                <a:pt x="0" y="1069051"/>
              </a:lnTo>
              <a:lnTo>
                <a:pt x="0" y="122341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B37B1B-8BFF-46EF-8450-9E47875F5168}">
      <dsp:nvSpPr>
        <dsp:cNvPr id="0" name=""/>
        <dsp:cNvSpPr/>
      </dsp:nvSpPr>
      <dsp:spPr>
        <a:xfrm>
          <a:off x="2585587" y="1549552"/>
          <a:ext cx="3361328" cy="1223410"/>
        </a:xfrm>
        <a:custGeom>
          <a:avLst/>
          <a:gdLst/>
          <a:ahLst/>
          <a:cxnLst/>
          <a:rect l="0" t="0" r="0" b="0"/>
          <a:pathLst>
            <a:path>
              <a:moveTo>
                <a:pt x="3361328" y="0"/>
              </a:moveTo>
              <a:lnTo>
                <a:pt x="3361328" y="1069051"/>
              </a:lnTo>
              <a:lnTo>
                <a:pt x="0" y="1069051"/>
              </a:lnTo>
              <a:lnTo>
                <a:pt x="0" y="122341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F8D19F-2749-40F6-B51A-ABB67795DB9F}">
      <dsp:nvSpPr>
        <dsp:cNvPr id="0" name=""/>
        <dsp:cNvSpPr/>
      </dsp:nvSpPr>
      <dsp:spPr>
        <a:xfrm>
          <a:off x="758613" y="1549552"/>
          <a:ext cx="5188301" cy="1223410"/>
        </a:xfrm>
        <a:custGeom>
          <a:avLst/>
          <a:gdLst/>
          <a:ahLst/>
          <a:cxnLst/>
          <a:rect l="0" t="0" r="0" b="0"/>
          <a:pathLst>
            <a:path>
              <a:moveTo>
                <a:pt x="5188301" y="0"/>
              </a:moveTo>
              <a:lnTo>
                <a:pt x="5188301" y="1069051"/>
              </a:lnTo>
              <a:lnTo>
                <a:pt x="0" y="1069051"/>
              </a:lnTo>
              <a:lnTo>
                <a:pt x="0" y="122341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D52126-227B-4156-8A90-AA30E1FD5A7B}">
      <dsp:nvSpPr>
        <dsp:cNvPr id="0" name=""/>
        <dsp:cNvSpPr/>
      </dsp:nvSpPr>
      <dsp:spPr>
        <a:xfrm>
          <a:off x="5318983" y="156488"/>
          <a:ext cx="1299741" cy="66262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93350" numCol="1" spcCol="1270" anchor="ctr" anchorCtr="0">
          <a:noAutofit/>
        </a:bodyPr>
        <a:lstStyle/>
        <a:p>
          <a:pPr marL="0" lvl="0" indent="0" algn="ctr" defTabSz="533400">
            <a:lnSpc>
              <a:spcPct val="90000"/>
            </a:lnSpc>
            <a:spcBef>
              <a:spcPct val="0"/>
            </a:spcBef>
            <a:spcAft>
              <a:spcPct val="35000"/>
            </a:spcAft>
            <a:buNone/>
          </a:pPr>
          <a:r>
            <a:rPr lang="en-GB" sz="1200" b="1" kern="1200">
              <a:latin typeface="Raleway" pitchFamily="2" charset="0"/>
            </a:rPr>
            <a:t>Tower Hamlets Partnership Board</a:t>
          </a:r>
        </a:p>
      </dsp:txBody>
      <dsp:txXfrm>
        <a:off x="5318983" y="156488"/>
        <a:ext cx="1299741" cy="662628"/>
      </dsp:txXfrm>
    </dsp:sp>
    <dsp:sp modelId="{70FD66C4-817D-4637-9931-012EB010359F}">
      <dsp:nvSpPr>
        <dsp:cNvPr id="0" name=""/>
        <dsp:cNvSpPr/>
      </dsp:nvSpPr>
      <dsp:spPr>
        <a:xfrm>
          <a:off x="5643615" y="726966"/>
          <a:ext cx="1149930" cy="22051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en-GB" sz="1500" kern="1200">
            <a:latin typeface="Raleway" pitchFamily="2" charset="0"/>
          </a:endParaRPr>
        </a:p>
      </dsp:txBody>
      <dsp:txXfrm>
        <a:off x="5643615" y="726966"/>
        <a:ext cx="1149930" cy="220512"/>
      </dsp:txXfrm>
    </dsp:sp>
    <dsp:sp modelId="{3F8CD813-6208-4807-B461-B69383D5FF9C}">
      <dsp:nvSpPr>
        <dsp:cNvPr id="0" name=""/>
        <dsp:cNvSpPr/>
      </dsp:nvSpPr>
      <dsp:spPr>
        <a:xfrm>
          <a:off x="5308064" y="1011035"/>
          <a:ext cx="1277701" cy="53851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93350" numCol="1" spcCol="1270" anchor="ctr" anchorCtr="0">
          <a:noAutofit/>
        </a:bodyPr>
        <a:lstStyle/>
        <a:p>
          <a:pPr marL="0" lvl="0" indent="0" algn="ctr" defTabSz="533400">
            <a:lnSpc>
              <a:spcPct val="90000"/>
            </a:lnSpc>
            <a:spcBef>
              <a:spcPct val="0"/>
            </a:spcBef>
            <a:spcAft>
              <a:spcPct val="35000"/>
            </a:spcAft>
            <a:buNone/>
          </a:pPr>
          <a:r>
            <a:rPr lang="en-GB" sz="1200" b="1" kern="1200">
              <a:latin typeface="Raleway" pitchFamily="2" charset="0"/>
            </a:rPr>
            <a:t>Partnership Executive Group </a:t>
          </a:r>
        </a:p>
      </dsp:txBody>
      <dsp:txXfrm>
        <a:off x="5308064" y="1011035"/>
        <a:ext cx="1277701" cy="538517"/>
      </dsp:txXfrm>
    </dsp:sp>
    <dsp:sp modelId="{B53F8CCE-5DF9-4715-A62A-4450AC0EC2E3}">
      <dsp:nvSpPr>
        <dsp:cNvPr id="0" name=""/>
        <dsp:cNvSpPr/>
      </dsp:nvSpPr>
      <dsp:spPr>
        <a:xfrm>
          <a:off x="5643613" y="1414707"/>
          <a:ext cx="1149930" cy="22051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en-GB" sz="1500" kern="1200">
            <a:latin typeface="Raleway" pitchFamily="2" charset="0"/>
          </a:endParaRPr>
        </a:p>
      </dsp:txBody>
      <dsp:txXfrm>
        <a:off x="5643613" y="1414707"/>
        <a:ext cx="1149930" cy="220512"/>
      </dsp:txXfrm>
    </dsp:sp>
    <dsp:sp modelId="{EE08B6D4-60A1-4291-8420-EC81EBB607E5}">
      <dsp:nvSpPr>
        <dsp:cNvPr id="0" name=""/>
        <dsp:cNvSpPr/>
      </dsp:nvSpPr>
      <dsp:spPr>
        <a:xfrm>
          <a:off x="119763" y="2772963"/>
          <a:ext cx="1277701" cy="66153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93350" numCol="1" spcCol="1270" anchor="ctr" anchorCtr="0">
          <a:noAutofit/>
        </a:bodyPr>
        <a:lstStyle/>
        <a:p>
          <a:pPr marL="0" lvl="0" indent="0" algn="ctr" defTabSz="488950">
            <a:lnSpc>
              <a:spcPct val="90000"/>
            </a:lnSpc>
            <a:spcBef>
              <a:spcPct val="0"/>
            </a:spcBef>
            <a:spcAft>
              <a:spcPct val="35000"/>
            </a:spcAft>
            <a:buNone/>
          </a:pPr>
          <a:r>
            <a:rPr lang="en-GB" sz="1100" b="1" kern="1200">
              <a:latin typeface="Raleway" pitchFamily="2" charset="0"/>
            </a:rPr>
            <a:t>Children and Families Executive </a:t>
          </a:r>
        </a:p>
      </dsp:txBody>
      <dsp:txXfrm>
        <a:off x="119763" y="2772963"/>
        <a:ext cx="1277701" cy="661536"/>
      </dsp:txXfrm>
    </dsp:sp>
    <dsp:sp modelId="{A356E626-97C8-444B-B0EB-62D40269BCD9}">
      <dsp:nvSpPr>
        <dsp:cNvPr id="0" name=""/>
        <dsp:cNvSpPr/>
      </dsp:nvSpPr>
      <dsp:spPr>
        <a:xfrm>
          <a:off x="296222" y="3327336"/>
          <a:ext cx="1375501" cy="35763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420" tIns="14605" rIns="58420" bIns="14605" numCol="1" spcCol="1270" anchor="ctr" anchorCtr="0">
          <a:noAutofit/>
        </a:bodyPr>
        <a:lstStyle/>
        <a:p>
          <a:pPr marL="0" lvl="0" indent="0" algn="ctr" defTabSz="1022350">
            <a:lnSpc>
              <a:spcPct val="90000"/>
            </a:lnSpc>
            <a:spcBef>
              <a:spcPct val="0"/>
            </a:spcBef>
            <a:spcAft>
              <a:spcPct val="35000"/>
            </a:spcAft>
            <a:buNone/>
          </a:pPr>
          <a:endParaRPr lang="en-GB" sz="2300" kern="1200">
            <a:latin typeface="Raleway" pitchFamily="2" charset="0"/>
          </a:endParaRPr>
        </a:p>
      </dsp:txBody>
      <dsp:txXfrm>
        <a:off x="296222" y="3327336"/>
        <a:ext cx="1375501" cy="357635"/>
      </dsp:txXfrm>
    </dsp:sp>
    <dsp:sp modelId="{5B5CD34D-ED33-48DB-B7C3-4258466F1F19}">
      <dsp:nvSpPr>
        <dsp:cNvPr id="0" name=""/>
        <dsp:cNvSpPr/>
      </dsp:nvSpPr>
      <dsp:spPr>
        <a:xfrm>
          <a:off x="1946736" y="2772963"/>
          <a:ext cx="1277701" cy="66153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93350" numCol="1" spcCol="1270" anchor="ctr" anchorCtr="0">
          <a:noAutofit/>
        </a:bodyPr>
        <a:lstStyle/>
        <a:p>
          <a:pPr marL="0" lvl="0" indent="0" algn="ctr" defTabSz="488950">
            <a:lnSpc>
              <a:spcPct val="90000"/>
            </a:lnSpc>
            <a:spcBef>
              <a:spcPct val="0"/>
            </a:spcBef>
            <a:spcAft>
              <a:spcPct val="35000"/>
            </a:spcAft>
            <a:buNone/>
          </a:pPr>
          <a:r>
            <a:rPr lang="en-GB" sz="1100" b="1" kern="1200">
              <a:latin typeface="Raleway" pitchFamily="2" charset="0"/>
            </a:rPr>
            <a:t>Health and Wellbeing Board</a:t>
          </a:r>
        </a:p>
      </dsp:txBody>
      <dsp:txXfrm>
        <a:off x="1946736" y="2772963"/>
        <a:ext cx="1277701" cy="661536"/>
      </dsp:txXfrm>
    </dsp:sp>
    <dsp:sp modelId="{C38BA3C2-328B-4B86-8F34-CEF2AC9BBC14}">
      <dsp:nvSpPr>
        <dsp:cNvPr id="0" name=""/>
        <dsp:cNvSpPr/>
      </dsp:nvSpPr>
      <dsp:spPr>
        <a:xfrm>
          <a:off x="2202276" y="3404824"/>
          <a:ext cx="1149930" cy="22051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ctr" defTabSz="666750">
            <a:lnSpc>
              <a:spcPct val="90000"/>
            </a:lnSpc>
            <a:spcBef>
              <a:spcPct val="0"/>
            </a:spcBef>
            <a:spcAft>
              <a:spcPct val="35000"/>
            </a:spcAft>
            <a:buNone/>
          </a:pPr>
          <a:endParaRPr lang="en-GB" sz="1500" kern="1200">
            <a:latin typeface="Raleway" pitchFamily="2" charset="0"/>
          </a:endParaRPr>
        </a:p>
      </dsp:txBody>
      <dsp:txXfrm>
        <a:off x="2202276" y="3404824"/>
        <a:ext cx="1149930" cy="220512"/>
      </dsp:txXfrm>
    </dsp:sp>
    <dsp:sp modelId="{5865FA7C-4F28-4A3C-9DAA-8DC24C03546F}">
      <dsp:nvSpPr>
        <dsp:cNvPr id="0" name=""/>
        <dsp:cNvSpPr/>
      </dsp:nvSpPr>
      <dsp:spPr>
        <a:xfrm>
          <a:off x="3660925" y="2772963"/>
          <a:ext cx="1277701" cy="66153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93350" numCol="1" spcCol="1270" anchor="ctr" anchorCtr="0">
          <a:noAutofit/>
        </a:bodyPr>
        <a:lstStyle/>
        <a:p>
          <a:pPr marL="0" lvl="0" indent="0" algn="ctr" defTabSz="488950">
            <a:lnSpc>
              <a:spcPct val="90000"/>
            </a:lnSpc>
            <a:spcBef>
              <a:spcPct val="0"/>
            </a:spcBef>
            <a:spcAft>
              <a:spcPct val="35000"/>
            </a:spcAft>
            <a:buNone/>
          </a:pPr>
          <a:r>
            <a:rPr lang="en-GB" sz="1100" b="1" kern="1200">
              <a:latin typeface="Raleway" pitchFamily="2" charset="0"/>
            </a:rPr>
            <a:t>Community Safety Partnership </a:t>
          </a:r>
        </a:p>
      </dsp:txBody>
      <dsp:txXfrm>
        <a:off x="3660925" y="2772963"/>
        <a:ext cx="1277701" cy="661536"/>
      </dsp:txXfrm>
    </dsp:sp>
    <dsp:sp modelId="{8A7A924F-D7A4-4CBF-89F8-21602BD5B917}">
      <dsp:nvSpPr>
        <dsp:cNvPr id="0" name=""/>
        <dsp:cNvSpPr/>
      </dsp:nvSpPr>
      <dsp:spPr>
        <a:xfrm>
          <a:off x="3985438" y="3404824"/>
          <a:ext cx="1149930" cy="22051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ctr" defTabSz="666750">
            <a:lnSpc>
              <a:spcPct val="90000"/>
            </a:lnSpc>
            <a:spcBef>
              <a:spcPct val="0"/>
            </a:spcBef>
            <a:spcAft>
              <a:spcPct val="35000"/>
            </a:spcAft>
            <a:buNone/>
          </a:pPr>
          <a:endParaRPr lang="en-GB" sz="1500" kern="1200">
            <a:latin typeface="Raleway" pitchFamily="2" charset="0"/>
          </a:endParaRPr>
        </a:p>
      </dsp:txBody>
      <dsp:txXfrm>
        <a:off x="3985438" y="3404824"/>
        <a:ext cx="1149930" cy="220512"/>
      </dsp:txXfrm>
    </dsp:sp>
    <dsp:sp modelId="{65E9B9ED-83C9-479C-BADD-B3FFDF318BD3}">
      <dsp:nvSpPr>
        <dsp:cNvPr id="0" name=""/>
        <dsp:cNvSpPr/>
      </dsp:nvSpPr>
      <dsp:spPr>
        <a:xfrm>
          <a:off x="5375113" y="2772963"/>
          <a:ext cx="1277701" cy="66153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93350" numCol="1" spcCol="1270" anchor="ctr" anchorCtr="0">
          <a:noAutofit/>
        </a:bodyPr>
        <a:lstStyle/>
        <a:p>
          <a:pPr marL="0" lvl="0" indent="0" algn="ctr" defTabSz="488950">
            <a:lnSpc>
              <a:spcPct val="90000"/>
            </a:lnSpc>
            <a:spcBef>
              <a:spcPct val="0"/>
            </a:spcBef>
            <a:spcAft>
              <a:spcPct val="35000"/>
            </a:spcAft>
            <a:buNone/>
          </a:pPr>
          <a:r>
            <a:rPr lang="en-GB" sz="1100" b="1" kern="1200">
              <a:latin typeface="Raleway" pitchFamily="2" charset="0"/>
            </a:rPr>
            <a:t>Growth and Economic Development Partnership</a:t>
          </a:r>
        </a:p>
      </dsp:txBody>
      <dsp:txXfrm>
        <a:off x="5375113" y="2772963"/>
        <a:ext cx="1277701" cy="661536"/>
      </dsp:txXfrm>
    </dsp:sp>
    <dsp:sp modelId="{3C2A809F-D056-4462-9ADF-475F2B3C62FC}">
      <dsp:nvSpPr>
        <dsp:cNvPr id="0" name=""/>
        <dsp:cNvSpPr/>
      </dsp:nvSpPr>
      <dsp:spPr>
        <a:xfrm>
          <a:off x="5643613" y="3404824"/>
          <a:ext cx="1149930" cy="22051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ctr" defTabSz="488950">
            <a:lnSpc>
              <a:spcPct val="90000"/>
            </a:lnSpc>
            <a:spcBef>
              <a:spcPct val="0"/>
            </a:spcBef>
            <a:spcAft>
              <a:spcPct val="35000"/>
            </a:spcAft>
            <a:buNone/>
          </a:pPr>
          <a:endParaRPr lang="en-GB" sz="1100" kern="1200">
            <a:latin typeface="Raleway" pitchFamily="2" charset="0"/>
          </a:endParaRPr>
        </a:p>
      </dsp:txBody>
      <dsp:txXfrm>
        <a:off x="5643613" y="3404824"/>
        <a:ext cx="1149930" cy="220512"/>
      </dsp:txXfrm>
    </dsp:sp>
    <dsp:sp modelId="{08279FF5-632B-4725-9DAC-750AD674D66C}">
      <dsp:nvSpPr>
        <dsp:cNvPr id="0" name=""/>
        <dsp:cNvSpPr/>
      </dsp:nvSpPr>
      <dsp:spPr>
        <a:xfrm>
          <a:off x="7089301" y="2772963"/>
          <a:ext cx="1277701" cy="66153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93350" numCol="1" spcCol="1270" anchor="ctr" anchorCtr="0">
          <a:noAutofit/>
        </a:bodyPr>
        <a:lstStyle/>
        <a:p>
          <a:pPr marL="0" lvl="0" indent="0" algn="ctr" defTabSz="488950">
            <a:lnSpc>
              <a:spcPct val="90000"/>
            </a:lnSpc>
            <a:spcBef>
              <a:spcPct val="0"/>
            </a:spcBef>
            <a:spcAft>
              <a:spcPct val="35000"/>
            </a:spcAft>
            <a:buNone/>
          </a:pPr>
          <a:r>
            <a:rPr lang="en-GB" sz="1100" b="1" kern="1200">
              <a:latin typeface="Raleway" pitchFamily="2" charset="0"/>
            </a:rPr>
            <a:t>Cooperate </a:t>
          </a:r>
        </a:p>
        <a:p>
          <a:pPr marL="0" lvl="0" indent="0" algn="ctr" defTabSz="488950">
            <a:lnSpc>
              <a:spcPct val="90000"/>
            </a:lnSpc>
            <a:spcBef>
              <a:spcPct val="0"/>
            </a:spcBef>
            <a:spcAft>
              <a:spcPct val="35000"/>
            </a:spcAft>
            <a:buNone/>
          </a:pPr>
          <a:r>
            <a:rPr lang="en-GB" sz="1100" b="1" kern="1200">
              <a:latin typeface="Raleway" pitchFamily="2" charset="0"/>
            </a:rPr>
            <a:t>(VCS and Public Sector)</a:t>
          </a:r>
        </a:p>
      </dsp:txBody>
      <dsp:txXfrm>
        <a:off x="7089301" y="2772963"/>
        <a:ext cx="1277701" cy="661536"/>
      </dsp:txXfrm>
    </dsp:sp>
    <dsp:sp modelId="{1E9352DF-8144-4B99-A375-0F56B7EB1F50}">
      <dsp:nvSpPr>
        <dsp:cNvPr id="0" name=""/>
        <dsp:cNvSpPr/>
      </dsp:nvSpPr>
      <dsp:spPr>
        <a:xfrm>
          <a:off x="7484006" y="3404824"/>
          <a:ext cx="1149930" cy="22051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ctr" defTabSz="666750">
            <a:lnSpc>
              <a:spcPct val="90000"/>
            </a:lnSpc>
            <a:spcBef>
              <a:spcPct val="0"/>
            </a:spcBef>
            <a:spcAft>
              <a:spcPct val="35000"/>
            </a:spcAft>
            <a:buNone/>
          </a:pPr>
          <a:endParaRPr lang="en-GB" sz="1500" kern="1200">
            <a:latin typeface="Raleway" pitchFamily="2" charset="0"/>
          </a:endParaRPr>
        </a:p>
      </dsp:txBody>
      <dsp:txXfrm>
        <a:off x="7484006" y="3404824"/>
        <a:ext cx="1149930" cy="220512"/>
      </dsp:txXfrm>
    </dsp:sp>
    <dsp:sp modelId="{DD374A16-847F-461C-984D-B942E844F218}">
      <dsp:nvSpPr>
        <dsp:cNvPr id="0" name=""/>
        <dsp:cNvSpPr/>
      </dsp:nvSpPr>
      <dsp:spPr>
        <a:xfrm>
          <a:off x="8803490" y="2772963"/>
          <a:ext cx="1277701" cy="661536"/>
        </a:xfrm>
        <a:prstGeom prst="rect">
          <a:avLst/>
        </a:prstGeom>
        <a:solidFill>
          <a:schemeClr val="lt1">
            <a:hueOff val="0"/>
            <a:satOff val="0"/>
            <a:lumOff val="0"/>
            <a:alphaOff val="0"/>
          </a:schemeClr>
        </a:solidFill>
        <a:ln w="12700" cap="flat" cmpd="sng" algn="ctr">
          <a:solidFill>
            <a:scrgbClr r="0" g="0" b="0"/>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93350" numCol="1" spcCol="1270" anchor="ctr" anchorCtr="0">
          <a:noAutofit/>
        </a:bodyPr>
        <a:lstStyle/>
        <a:p>
          <a:pPr marL="0" lvl="0" indent="0" algn="ctr" defTabSz="488950">
            <a:lnSpc>
              <a:spcPct val="90000"/>
            </a:lnSpc>
            <a:spcBef>
              <a:spcPct val="0"/>
            </a:spcBef>
            <a:spcAft>
              <a:spcPct val="35000"/>
            </a:spcAft>
            <a:buNone/>
          </a:pPr>
          <a:r>
            <a:rPr lang="en-GB" sz="1100" b="1" kern="1200">
              <a:latin typeface="Raleway" pitchFamily="2" charset="0"/>
            </a:rPr>
            <a:t>Climate Partnership</a:t>
          </a:r>
        </a:p>
      </dsp:txBody>
      <dsp:txXfrm>
        <a:off x="8803490" y="2772963"/>
        <a:ext cx="1277701" cy="661536"/>
      </dsp:txXfrm>
    </dsp:sp>
    <dsp:sp modelId="{BE6B1DEC-4783-42B3-AF35-27F1D8B1045B}">
      <dsp:nvSpPr>
        <dsp:cNvPr id="0" name=""/>
        <dsp:cNvSpPr/>
      </dsp:nvSpPr>
      <dsp:spPr>
        <a:xfrm>
          <a:off x="9154279" y="3388259"/>
          <a:ext cx="1149930" cy="22051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marL="0" lvl="0" indent="0" algn="ctr" defTabSz="355600">
            <a:lnSpc>
              <a:spcPct val="90000"/>
            </a:lnSpc>
            <a:spcBef>
              <a:spcPct val="0"/>
            </a:spcBef>
            <a:spcAft>
              <a:spcPct val="35000"/>
            </a:spcAft>
            <a:buNone/>
          </a:pPr>
          <a:endParaRPr lang="en-GB" sz="800" kern="1200">
            <a:latin typeface="Raleway" pitchFamily="2" charset="0"/>
          </a:endParaRPr>
        </a:p>
      </dsp:txBody>
      <dsp:txXfrm>
        <a:off x="9154279" y="3388259"/>
        <a:ext cx="1149930" cy="220512"/>
      </dsp:txXfrm>
    </dsp:sp>
    <dsp:sp modelId="{5DC0D0D1-D87B-4B3D-85BE-1248D4BD50B4}">
      <dsp:nvSpPr>
        <dsp:cNvPr id="0" name=""/>
        <dsp:cNvSpPr/>
      </dsp:nvSpPr>
      <dsp:spPr>
        <a:xfrm>
          <a:off x="10517678" y="2772963"/>
          <a:ext cx="1277701" cy="661536"/>
        </a:xfrm>
        <a:prstGeom prst="rect">
          <a:avLst/>
        </a:prstGeom>
        <a:solidFill>
          <a:schemeClr val="lt1">
            <a:hueOff val="0"/>
            <a:satOff val="0"/>
            <a:lumOff val="0"/>
            <a:alphaOff val="0"/>
          </a:schemeClr>
        </a:solidFill>
        <a:ln w="12700" cap="flat" cmpd="sng" algn="ctr">
          <a:solidFill>
            <a:scrgbClr r="0" g="0" b="0"/>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93350" numCol="1" spcCol="1270" anchor="ctr" anchorCtr="0">
          <a:noAutofit/>
        </a:bodyPr>
        <a:lstStyle/>
        <a:p>
          <a:pPr marL="0" lvl="0" indent="0" algn="ctr" defTabSz="488950">
            <a:lnSpc>
              <a:spcPct val="90000"/>
            </a:lnSpc>
            <a:spcBef>
              <a:spcPct val="0"/>
            </a:spcBef>
            <a:spcAft>
              <a:spcPct val="35000"/>
            </a:spcAft>
            <a:buNone/>
          </a:pPr>
          <a:r>
            <a:rPr lang="en-GB" sz="1100" b="1" kern="1200">
              <a:latin typeface="Raleway" pitchFamily="2" charset="0"/>
            </a:rPr>
            <a:t>Tower Hamlets Housing Forum</a:t>
          </a:r>
        </a:p>
      </dsp:txBody>
      <dsp:txXfrm>
        <a:off x="10517678" y="2772963"/>
        <a:ext cx="1277701" cy="661536"/>
      </dsp:txXfrm>
    </dsp:sp>
    <dsp:sp modelId="{936B669D-A987-493F-AF55-950EDA450B7C}">
      <dsp:nvSpPr>
        <dsp:cNvPr id="0" name=""/>
        <dsp:cNvSpPr/>
      </dsp:nvSpPr>
      <dsp:spPr>
        <a:xfrm>
          <a:off x="10801794" y="3388259"/>
          <a:ext cx="1149930" cy="22051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ctr" defTabSz="666750">
            <a:lnSpc>
              <a:spcPct val="90000"/>
            </a:lnSpc>
            <a:spcBef>
              <a:spcPct val="0"/>
            </a:spcBef>
            <a:spcAft>
              <a:spcPct val="35000"/>
            </a:spcAft>
            <a:buNone/>
          </a:pPr>
          <a:endParaRPr lang="en-GB" sz="1500" kern="1200">
            <a:latin typeface="Raleway" pitchFamily="2" charset="0"/>
          </a:endParaRPr>
        </a:p>
      </dsp:txBody>
      <dsp:txXfrm>
        <a:off x="10801794" y="3388259"/>
        <a:ext cx="1149930" cy="220512"/>
      </dsp:txXfrm>
    </dsp:sp>
    <dsp:sp modelId="{0ED3BC3F-0B7E-4EA6-BEEE-150D2F52D0E8}">
      <dsp:nvSpPr>
        <dsp:cNvPr id="0" name=""/>
        <dsp:cNvSpPr/>
      </dsp:nvSpPr>
      <dsp:spPr>
        <a:xfrm>
          <a:off x="4461626" y="1729204"/>
          <a:ext cx="1277701" cy="661536"/>
        </a:xfrm>
        <a:prstGeom prst="rect">
          <a:avLst/>
        </a:prstGeom>
        <a:solidFill>
          <a:schemeClr val="lt1">
            <a:hueOff val="0"/>
            <a:satOff val="0"/>
            <a:lumOff val="0"/>
            <a:alphaOff val="0"/>
          </a:schemeClr>
        </a:solidFill>
        <a:ln w="12700" cap="flat" cmpd="sng" algn="ctr">
          <a:solidFill>
            <a:scrgbClr r="0" g="0" b="0"/>
          </a:solidFill>
          <a:prstDash val="dashDot"/>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93350" numCol="1" spcCol="1270" anchor="ctr" anchorCtr="0">
          <a:noAutofit/>
        </a:bodyPr>
        <a:lstStyle/>
        <a:p>
          <a:pPr marL="0" lvl="0" indent="0" algn="ctr" defTabSz="444500">
            <a:lnSpc>
              <a:spcPct val="90000"/>
            </a:lnSpc>
            <a:spcBef>
              <a:spcPct val="0"/>
            </a:spcBef>
            <a:spcAft>
              <a:spcPct val="35000"/>
            </a:spcAft>
            <a:buNone/>
          </a:pPr>
          <a:r>
            <a:rPr lang="en-GB" sz="1000" b="1" kern="1200">
              <a:latin typeface="Raleway" pitchFamily="2" charset="0"/>
            </a:rPr>
            <a:t>Under review: </a:t>
          </a:r>
          <a:r>
            <a:rPr lang="en-GB" sz="1000" b="0" kern="1200">
              <a:latin typeface="Raleway" pitchFamily="2" charset="0"/>
            </a:rPr>
            <a:t> Race Equality Partnership Network</a:t>
          </a:r>
        </a:p>
      </dsp:txBody>
      <dsp:txXfrm>
        <a:off x="4461626" y="1729204"/>
        <a:ext cx="1277701" cy="661536"/>
      </dsp:txXfrm>
    </dsp:sp>
    <dsp:sp modelId="{83F33B50-F67D-4677-AA66-60ABB8210971}">
      <dsp:nvSpPr>
        <dsp:cNvPr id="0" name=""/>
        <dsp:cNvSpPr/>
      </dsp:nvSpPr>
      <dsp:spPr>
        <a:xfrm>
          <a:off x="4717166" y="2243733"/>
          <a:ext cx="1149930" cy="22051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endParaRPr lang="en-GB" sz="1000" kern="1200">
            <a:latin typeface="Raleway" pitchFamily="2" charset="0"/>
          </a:endParaRPr>
        </a:p>
      </dsp:txBody>
      <dsp:txXfrm>
        <a:off x="4717166" y="2243733"/>
        <a:ext cx="1149930" cy="220512"/>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9CF412-3E62-43AA-ACB0-03AD96B3B81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a:t>Tower Hamlets Strategic Plan 2020-23</a:t>
            </a:r>
          </a:p>
        </p:txBody>
      </p:sp>
      <p:sp>
        <p:nvSpPr>
          <p:cNvPr id="3" name="Date Placeholder 2">
            <a:extLst>
              <a:ext uri="{FF2B5EF4-FFF2-40B4-BE49-F238E27FC236}">
                <a16:creationId xmlns:a16="http://schemas.microsoft.com/office/drawing/2014/main" id="{69AF3FC9-C8C9-4F89-BE27-1D25DB7AFEA8}"/>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EBC636A-1D0D-437A-9ECA-CAFA21F4AE6E}" type="datetimeFigureOut">
              <a:rPr lang="en-GB" smtClean="0"/>
              <a:t>24/10/2022</a:t>
            </a:fld>
            <a:endParaRPr lang="en-GB"/>
          </a:p>
        </p:txBody>
      </p:sp>
      <p:sp>
        <p:nvSpPr>
          <p:cNvPr id="4" name="Footer Placeholder 3">
            <a:extLst>
              <a:ext uri="{FF2B5EF4-FFF2-40B4-BE49-F238E27FC236}">
                <a16:creationId xmlns:a16="http://schemas.microsoft.com/office/drawing/2014/main" id="{85FBF5AF-EF68-4A45-8666-43DD6E434357}"/>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GB"/>
              <a:t>Tower Hamlets Strategic Plan </a:t>
            </a:r>
          </a:p>
        </p:txBody>
      </p:sp>
      <p:sp>
        <p:nvSpPr>
          <p:cNvPr id="5" name="Slide Number Placeholder 4">
            <a:extLst>
              <a:ext uri="{FF2B5EF4-FFF2-40B4-BE49-F238E27FC236}">
                <a16:creationId xmlns:a16="http://schemas.microsoft.com/office/drawing/2014/main" id="{17BB1748-03D2-4B66-ADC6-2D3E3808EB3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9EFCDD1-891B-43D1-84DB-04DC49BB0724}" type="slidenum">
              <a:rPr lang="en-GB" smtClean="0"/>
              <a:t>‹#›</a:t>
            </a:fld>
            <a:endParaRPr lang="en-GB"/>
          </a:p>
        </p:txBody>
      </p:sp>
    </p:spTree>
    <p:extLst>
      <p:ext uri="{BB962C8B-B14F-4D97-AF65-F5344CB8AC3E}">
        <p14:creationId xmlns:p14="http://schemas.microsoft.com/office/powerpoint/2010/main" val="257613157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a:t>Tower Hamlets Strategic Plan 2020-23</a:t>
            </a: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02A990D-BBAE-48FC-B8F4-DFE3D9A35B2F}" type="datetimeFigureOut">
              <a:rPr lang="en-GB" smtClean="0"/>
              <a:t>24/10/2022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en-GB"/>
              <a:t>Tower Hamlets Strategic Plan </a:t>
            </a: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CD980F2-9369-4965-9A92-FAC872D0F2AF}" type="slidenum">
              <a:rPr lang="en-GB" smtClean="0"/>
              <a:t>‹#›</a:t>
            </a:fld>
            <a:endParaRPr lang="en-GB"/>
          </a:p>
        </p:txBody>
      </p:sp>
    </p:spTree>
    <p:extLst>
      <p:ext uri="{BB962C8B-B14F-4D97-AF65-F5344CB8AC3E}">
        <p14:creationId xmlns:p14="http://schemas.microsoft.com/office/powerpoint/2010/main" val="223201670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0BAC38-6292-4973-A0E0-A6025F2A6462}"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783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10</a:t>
            </a:fld>
            <a:endParaRPr lang="en-GB"/>
          </a:p>
        </p:txBody>
      </p:sp>
    </p:spTree>
    <p:extLst>
      <p:ext uri="{BB962C8B-B14F-4D97-AF65-F5344CB8AC3E}">
        <p14:creationId xmlns:p14="http://schemas.microsoft.com/office/powerpoint/2010/main" val="3783114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11</a:t>
            </a:fld>
            <a:endParaRPr lang="en-GB"/>
          </a:p>
        </p:txBody>
      </p:sp>
    </p:spTree>
    <p:extLst>
      <p:ext uri="{BB962C8B-B14F-4D97-AF65-F5344CB8AC3E}">
        <p14:creationId xmlns:p14="http://schemas.microsoft.com/office/powerpoint/2010/main" val="1404335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885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414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Performance across many TH plan indicators as expected has been affected by factors including the Covid-19 pandemic where data is either unavailable or performance has dipped against the baseline position of 2017.</a:t>
            </a:r>
          </a:p>
          <a:p>
            <a:endParaRPr lang="en-GB"/>
          </a:p>
          <a:p>
            <a:r>
              <a:rPr lang="en-GB"/>
              <a:t>There is still work to be done to support children with writing at KS2, and careers support for secondary school pupils.</a:t>
            </a:r>
          </a:p>
          <a:p>
            <a:endParaRPr lang="en-GB"/>
          </a:p>
        </p:txBody>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14</a:t>
            </a:fld>
            <a:endParaRPr lang="en-GB"/>
          </a:p>
        </p:txBody>
      </p:sp>
    </p:spTree>
    <p:extLst>
      <p:ext uri="{BB962C8B-B14F-4D97-AF65-F5344CB8AC3E}">
        <p14:creationId xmlns:p14="http://schemas.microsoft.com/office/powerpoint/2010/main" val="42332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Economic indicators show a mixed picture, business survival rates, and job growth are down (</a:t>
            </a:r>
            <a:r>
              <a:rPr lang="en-GB" err="1"/>
              <a:t>brexit</a:t>
            </a:r>
            <a:r>
              <a:rPr lang="en-GB"/>
              <a:t> and covid-19 pandemic) so there is more work to be done here, however, more residents are employed which is a positive reflection of the increase in the WAP, and more young people also have an NVQ at level 1, so that’s also good news.</a:t>
            </a:r>
          </a:p>
          <a:p>
            <a:endParaRPr lang="en-GB"/>
          </a:p>
          <a:p>
            <a:endParaRPr lang="en-GB"/>
          </a:p>
          <a:p>
            <a:r>
              <a:rPr lang="en-GB"/>
              <a:t>NVQ: 9/20 London average 6.5 other borough’s – slight dip, but not as significantly. Newham 9.3 to 8.1. Hackney 6.9 to 6.2. London Data Store.</a:t>
            </a:r>
          </a:p>
          <a:p>
            <a:endParaRPr lang="en-GB"/>
          </a:p>
          <a:p>
            <a:endParaRPr lang="en-GB"/>
          </a:p>
          <a:p>
            <a:endParaRPr lang="en-GB"/>
          </a:p>
        </p:txBody>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15</a:t>
            </a:fld>
            <a:endParaRPr lang="en-GB"/>
          </a:p>
        </p:txBody>
      </p:sp>
    </p:spTree>
    <p:extLst>
      <p:ext uri="{BB962C8B-B14F-4D97-AF65-F5344CB8AC3E}">
        <p14:creationId xmlns:p14="http://schemas.microsoft.com/office/powerpoint/2010/main" val="3345994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Due to Covid-19 restrictions, the face-to-face annual resident’s survey was postponed. However, results from the most recent telephone survey suggest that there is more work to be done on strengthening community cohesion and building trust. Your take on how the partnership might do this is welcomed.</a:t>
            </a:r>
          </a:p>
          <a:p>
            <a:endParaRPr lang="en-GB"/>
          </a:p>
        </p:txBody>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16</a:t>
            </a:fld>
            <a:endParaRPr lang="en-GB"/>
          </a:p>
        </p:txBody>
      </p:sp>
    </p:spTree>
    <p:extLst>
      <p:ext uri="{BB962C8B-B14F-4D97-AF65-F5344CB8AC3E}">
        <p14:creationId xmlns:p14="http://schemas.microsoft.com/office/powerpoint/2010/main" val="2528913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positive trends in health improvement indicators. However, the data does suggest that ongoing improvements are needed in the timely access to mental health services by children and young people.</a:t>
            </a:r>
          </a:p>
          <a:p>
            <a:endParaRPr lang="en-GB"/>
          </a:p>
          <a:p>
            <a:r>
              <a:rPr lang="en-GB"/>
              <a:t>Air quality improvements in the borough, NOX emissions reductions, possibly from Covid and lockdowns, and remote working/learning.</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Before we move on to our discussion on partnership and our SWOT analysis, are there any reflections or comments on the cross-cutting priorities and performance areas?</a:t>
            </a:r>
          </a:p>
          <a:p>
            <a:endParaRPr lang="en-GB"/>
          </a:p>
        </p:txBody>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17</a:t>
            </a:fld>
            <a:endParaRPr lang="en-GB"/>
          </a:p>
        </p:txBody>
      </p:sp>
    </p:spTree>
    <p:extLst>
      <p:ext uri="{BB962C8B-B14F-4D97-AF65-F5344CB8AC3E}">
        <p14:creationId xmlns:p14="http://schemas.microsoft.com/office/powerpoint/2010/main" val="3165881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2</a:t>
            </a:fld>
            <a:endParaRPr lang="en-GB"/>
          </a:p>
        </p:txBody>
      </p:sp>
    </p:spTree>
    <p:extLst>
      <p:ext uri="{BB962C8B-B14F-4D97-AF65-F5344CB8AC3E}">
        <p14:creationId xmlns:p14="http://schemas.microsoft.com/office/powerpoint/2010/main" val="1413372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3</a:t>
            </a:fld>
            <a:endParaRPr lang="en-GB"/>
          </a:p>
        </p:txBody>
      </p:sp>
    </p:spTree>
    <p:extLst>
      <p:ext uri="{BB962C8B-B14F-4D97-AF65-F5344CB8AC3E}">
        <p14:creationId xmlns:p14="http://schemas.microsoft.com/office/powerpoint/2010/main" val="290471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63DBFDD3-5203-496B-A8FA-0B6B58B00D14}" type="slidenum">
              <a:rPr lang="en-GB" smtClean="0"/>
              <a:t>4</a:t>
            </a:fld>
            <a:endParaRPr lang="en-GB"/>
          </a:p>
        </p:txBody>
      </p:sp>
    </p:spTree>
    <p:extLst>
      <p:ext uri="{BB962C8B-B14F-4D97-AF65-F5344CB8AC3E}">
        <p14:creationId xmlns:p14="http://schemas.microsoft.com/office/powerpoint/2010/main" val="3375765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5</a:t>
            </a:fld>
            <a:endParaRPr lang="en-GB"/>
          </a:p>
        </p:txBody>
      </p:sp>
    </p:spTree>
    <p:extLst>
      <p:ext uri="{BB962C8B-B14F-4D97-AF65-F5344CB8AC3E}">
        <p14:creationId xmlns:p14="http://schemas.microsoft.com/office/powerpoint/2010/main" val="314565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6</a:t>
            </a:fld>
            <a:endParaRPr lang="en-GB"/>
          </a:p>
        </p:txBody>
      </p:sp>
    </p:spTree>
    <p:extLst>
      <p:ext uri="{BB962C8B-B14F-4D97-AF65-F5344CB8AC3E}">
        <p14:creationId xmlns:p14="http://schemas.microsoft.com/office/powerpoint/2010/main" val="1395293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126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8</a:t>
            </a:fld>
            <a:endParaRPr lang="en-GB"/>
          </a:p>
        </p:txBody>
      </p:sp>
    </p:spTree>
    <p:extLst>
      <p:ext uri="{BB962C8B-B14F-4D97-AF65-F5344CB8AC3E}">
        <p14:creationId xmlns:p14="http://schemas.microsoft.com/office/powerpoint/2010/main" val="2006960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9</a:t>
            </a:fld>
            <a:endParaRPr lang="en-GB"/>
          </a:p>
        </p:txBody>
      </p:sp>
    </p:spTree>
    <p:extLst>
      <p:ext uri="{BB962C8B-B14F-4D97-AF65-F5344CB8AC3E}">
        <p14:creationId xmlns:p14="http://schemas.microsoft.com/office/powerpoint/2010/main" val="4065346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8725C7-C995-4221-8C2E-E30E1650633D}" type="datetime3">
              <a:rPr lang="en-US" smtClean="0"/>
              <a:t>24 October 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237693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5A014-166D-4D02-A0A3-0ECEBC6E8B0C}" type="datetime3">
              <a:rPr lang="en-US" smtClean="0"/>
              <a:t>24 October 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1122434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8A7BFD-2DFC-499E-B1C4-07113ADB43A2}" type="datetime3">
              <a:rPr lang="en-US" smtClean="0"/>
              <a:t>24 October 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3489867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838201" y="1122363"/>
            <a:ext cx="7186126" cy="2387600"/>
          </a:xfrm>
        </p:spPr>
        <p:txBody>
          <a:bodyPr anchor="b">
            <a:normAutofit/>
          </a:bodyPr>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838200" y="3602038"/>
            <a:ext cx="7186127"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090083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727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431928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557678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69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8FAB8F-EA23-439B-AB6E-FEEE4F94BFAB}" type="datetime3">
              <a:rPr lang="en-US" smtClean="0"/>
              <a:t>24 October 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388324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B66367-E329-48F3-82AD-BB6466694027}" type="datetime3">
              <a:rPr lang="en-US" smtClean="0"/>
              <a:t>24 October 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3656013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4B04D5-B60B-442C-9133-61457E99EB16}" type="datetime3">
              <a:rPr lang="en-US" smtClean="0"/>
              <a:t>24 October 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233534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56AA54-B2AD-4F16-AF53-92D03F010A94}" type="datetime3">
              <a:rPr lang="en-US" smtClean="0"/>
              <a:t>24 October 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1296546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A9DD38-591F-4F37-898E-A8AD8F0FE94A}" type="datetime3">
              <a:rPr lang="en-US" smtClean="0"/>
              <a:t>24 October 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3431947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78C35-986D-413C-ADE3-92C15CC8CE76}" type="datetime3">
              <a:rPr lang="en-US" smtClean="0"/>
              <a:t>24 October 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232602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CC7A15-B0CB-4D5F-915D-C7EEA7822581}" type="datetime3">
              <a:rPr lang="en-US" smtClean="0"/>
              <a:t>24 October 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400128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3A4AA0-A312-4AB5-B0B9-378ECF0C1E75}" type="datetime3">
              <a:rPr lang="en-US" smtClean="0"/>
              <a:t>24 October 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267928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D7CF2-C64E-4C65-B896-DBC3FFB85FB2}" type="datetime3">
              <a:rPr lang="en-US" smtClean="0"/>
              <a:t>24 October 2022</a:t>
            </a:fld>
            <a:endParaRPr lang="en-GB"/>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6C52B-B35D-4819-BB38-B93C26330C57}" type="slidenum">
              <a:rPr lang="en-GB" smtClean="0"/>
              <a:t>‹#›</a:t>
            </a:fld>
            <a:endParaRPr lang="en-GB"/>
          </a:p>
        </p:txBody>
      </p:sp>
    </p:spTree>
    <p:extLst>
      <p:ext uri="{BB962C8B-B14F-4D97-AF65-F5344CB8AC3E}">
        <p14:creationId xmlns:p14="http://schemas.microsoft.com/office/powerpoint/2010/main" val="147794259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838200" y="160368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B7B13-E777-46A4-AB49-5ED43CC1BF76}" type="datetimeFigureOut">
              <a:rPr lang="en-GB" smtClean="0"/>
              <a:t>24/10/2022</a:t>
            </a:fld>
            <a:endParaRPr lang="en-GB"/>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BCE56-BEE1-4278-9D45-29BCB868D5BE}" type="slidenum">
              <a:rPr lang="en-GB" smtClean="0"/>
              <a:t>‹#›</a:t>
            </a:fld>
            <a:endParaRPr lang="en-GB"/>
          </a:p>
        </p:txBody>
      </p:sp>
    </p:spTree>
    <p:extLst>
      <p:ext uri="{BB962C8B-B14F-4D97-AF65-F5344CB8AC3E}">
        <p14:creationId xmlns:p14="http://schemas.microsoft.com/office/powerpoint/2010/main" val="406867275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18" Type="http://schemas.openxmlformats.org/officeDocument/2006/relationships/image" Target="../media/image43.png"/><Relationship Id="rId3" Type="http://schemas.openxmlformats.org/officeDocument/2006/relationships/hyperlink" Target="https://www.towerhamlets.gov.uk/lgnl/community_and_living/community_plan/tower_hamlets_partnership.aspx" TargetMode="External"/><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hyperlink" Target="mailto:TowerHamletsPartnership@towerhamlets.gov.uk" TargetMode="External"/><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www.towerhamletstogether.com/hsj-value-awards-2021-paediatric-care-initiative-of-the-year"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www.towerhamlets.gov.uk/News_events/2022/March-2022/Inspiring-and-supporting-Tower-Hamlets-women-into-leadership.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2">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4">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9C1E4A-7D54-4FAD-BC19-3B3868CED3F5}"/>
              </a:ext>
            </a:extLst>
          </p:cNvPr>
          <p:cNvSpPr>
            <a:spLocks noGrp="1"/>
          </p:cNvSpPr>
          <p:nvPr>
            <p:ph type="ctrTitle"/>
          </p:nvPr>
        </p:nvSpPr>
        <p:spPr>
          <a:xfrm>
            <a:off x="699714" y="5490971"/>
            <a:ext cx="6962072" cy="1159200"/>
          </a:xfrm>
        </p:spPr>
        <p:txBody>
          <a:bodyPr vert="horz" lIns="91440" tIns="45720" rIns="91440" bIns="45720" rtlCol="0" anchor="ctr">
            <a:normAutofit fontScale="90000"/>
          </a:bodyPr>
          <a:lstStyle/>
          <a:p>
            <a:br>
              <a:rPr lang="en-US" sz="1000">
                <a:solidFill>
                  <a:srgbClr val="FFFFFF"/>
                </a:solidFill>
                <a:latin typeface="+mj-lt"/>
                <a:cs typeface="+mj-cs"/>
              </a:rPr>
            </a:br>
            <a:r>
              <a:rPr lang="en-US" sz="2000" b="0">
                <a:solidFill>
                  <a:srgbClr val="FFFFFF"/>
                </a:solidFill>
                <a:latin typeface="Raleway" pitchFamily="2" charset="0"/>
                <a:cs typeface="+mj-cs"/>
              </a:rPr>
              <a:t>Tower Hamlets Plan (2018-2023) </a:t>
            </a:r>
            <a:br>
              <a:rPr lang="en-US" sz="2000" b="0">
                <a:solidFill>
                  <a:srgbClr val="FFFFFF"/>
                </a:solidFill>
                <a:latin typeface="Raleway" pitchFamily="2" charset="0"/>
                <a:cs typeface="+mj-cs"/>
              </a:rPr>
            </a:br>
            <a:br>
              <a:rPr lang="en-US" sz="2000" b="0">
                <a:solidFill>
                  <a:srgbClr val="FFFFFF"/>
                </a:solidFill>
                <a:latin typeface="Raleway" pitchFamily="2" charset="0"/>
                <a:cs typeface="+mj-cs"/>
              </a:rPr>
            </a:br>
            <a:r>
              <a:rPr lang="en-US" sz="2000" b="0">
                <a:solidFill>
                  <a:srgbClr val="FFFFFF"/>
                </a:solidFill>
                <a:latin typeface="Raleway" pitchFamily="2" charset="0"/>
                <a:cs typeface="+mj-cs"/>
              </a:rPr>
              <a:t>Annual Review, 2021-2022</a:t>
            </a:r>
            <a:br>
              <a:rPr lang="en-US" sz="1000">
                <a:solidFill>
                  <a:srgbClr val="FFFFFF"/>
                </a:solidFill>
                <a:latin typeface="+mj-lt"/>
                <a:cs typeface="+mj-cs"/>
              </a:rPr>
            </a:br>
            <a:br>
              <a:rPr lang="en-GB" sz="1000">
                <a:solidFill>
                  <a:srgbClr val="FFFFFF"/>
                </a:solidFill>
              </a:rPr>
            </a:br>
            <a:br>
              <a:rPr lang="en-US" sz="1000">
                <a:solidFill>
                  <a:srgbClr val="FFFFFF"/>
                </a:solidFill>
                <a:latin typeface="+mj-lt"/>
                <a:cs typeface="+mj-cs"/>
              </a:rPr>
            </a:br>
            <a:endParaRPr lang="en-US" sz="1000">
              <a:solidFill>
                <a:srgbClr val="FFFFFF"/>
              </a:solidFill>
              <a:latin typeface="+mj-lt"/>
              <a:cs typeface="+mj-cs"/>
            </a:endParaRPr>
          </a:p>
        </p:txBody>
      </p:sp>
      <p:sp>
        <p:nvSpPr>
          <p:cNvPr id="3" name="Subtitle 2">
            <a:extLst>
              <a:ext uri="{FF2B5EF4-FFF2-40B4-BE49-F238E27FC236}">
                <a16:creationId xmlns:a16="http://schemas.microsoft.com/office/drawing/2014/main" id="{C116D53B-FBB0-4102-A292-4C07FA099AD5}"/>
              </a:ext>
            </a:extLst>
          </p:cNvPr>
          <p:cNvSpPr>
            <a:spLocks noGrp="1"/>
          </p:cNvSpPr>
          <p:nvPr>
            <p:ph type="subTitle" idx="1"/>
          </p:nvPr>
        </p:nvSpPr>
        <p:spPr>
          <a:xfrm>
            <a:off x="8456522" y="5633765"/>
            <a:ext cx="3408555" cy="873612"/>
          </a:xfrm>
        </p:spPr>
        <p:txBody>
          <a:bodyPr vert="horz" lIns="91440" tIns="45720" rIns="91440" bIns="45720" rtlCol="0" anchor="ctr">
            <a:normAutofit/>
          </a:bodyPr>
          <a:lstStyle/>
          <a:p>
            <a:r>
              <a:rPr lang="en-US" sz="2000">
                <a:solidFill>
                  <a:srgbClr val="FFFFFF"/>
                </a:solidFill>
                <a:latin typeface="+mn-lt"/>
                <a:cs typeface="+mn-cs"/>
              </a:rPr>
              <a:t>September 2022</a:t>
            </a:r>
          </a:p>
        </p:txBody>
      </p:sp>
      <p:pic>
        <p:nvPicPr>
          <p:cNvPr id="5" name="Picture 4" descr="Tower Hamlets Partnership Logo">
            <a:extLst>
              <a:ext uri="{FF2B5EF4-FFF2-40B4-BE49-F238E27FC236}">
                <a16:creationId xmlns:a16="http://schemas.microsoft.com/office/drawing/2014/main" id="{6A0D2878-9361-48E4-8D9C-738B56EB2CE0}"/>
              </a:ext>
            </a:extLst>
          </p:cNvPr>
          <p:cNvPicPr>
            <a:picLocks noChangeAspect="1"/>
          </p:cNvPicPr>
          <p:nvPr/>
        </p:nvPicPr>
        <p:blipFill rotWithShape="1">
          <a:blip r:embed="rId3">
            <a:extLst>
              <a:ext uri="{28A0092B-C50C-407E-A947-70E740481C1C}">
                <a14:useLocalDpi xmlns:a14="http://schemas.microsoft.com/office/drawing/2010/main" val="0"/>
              </a:ext>
            </a:extLst>
          </a:blip>
          <a:srcRect t="1333" r="-2" b="8185"/>
          <a:stretch/>
        </p:blipFill>
        <p:spPr>
          <a:xfrm>
            <a:off x="432225" y="600549"/>
            <a:ext cx="11327549" cy="4099680"/>
          </a:xfrm>
          <a:prstGeom prst="rect">
            <a:avLst/>
          </a:prstGeom>
        </p:spPr>
      </p:pic>
    </p:spTree>
    <p:extLst>
      <p:ext uri="{BB962C8B-B14F-4D97-AF65-F5344CB8AC3E}">
        <p14:creationId xmlns:p14="http://schemas.microsoft.com/office/powerpoint/2010/main" val="3489368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67DEA2-9AB5-420E-8677-B1A8A27EB94A}"/>
              </a:ext>
            </a:extLst>
          </p:cNvPr>
          <p:cNvSpPr>
            <a:spLocks noGrp="1"/>
          </p:cNvSpPr>
          <p:nvPr>
            <p:ph type="title" idx="4294967295"/>
          </p:nvPr>
        </p:nvSpPr>
        <p:spPr>
          <a:xfrm>
            <a:off x="838201" y="-1325563"/>
            <a:ext cx="10515600" cy="1325563"/>
          </a:xfrm>
        </p:spPr>
        <p:txBody>
          <a:bodyPr vert="horz" lIns="91440" tIns="45720" rIns="91440" bIns="45720" rtlCol="0" anchor="b">
            <a:normAutofit/>
          </a:bodyPr>
          <a:lstStyle/>
          <a:p>
            <a:r>
              <a:rPr lang="en-GB" dirty="0"/>
              <a:t>Our strategy continued 5 - cooperate</a:t>
            </a:r>
          </a:p>
        </p:txBody>
      </p:sp>
      <p:sp>
        <p:nvSpPr>
          <p:cNvPr id="22" name="TextBox 21">
            <a:extLst>
              <a:ext uri="{FF2B5EF4-FFF2-40B4-BE49-F238E27FC236}">
                <a16:creationId xmlns:a16="http://schemas.microsoft.com/office/drawing/2014/main" id="{BE87C28F-419D-42BF-8A6B-867D0A83ADC9}"/>
              </a:ext>
            </a:extLst>
          </p:cNvPr>
          <p:cNvSpPr txBox="1"/>
          <p:nvPr/>
        </p:nvSpPr>
        <p:spPr>
          <a:xfrm>
            <a:off x="-2911" y="4183"/>
            <a:ext cx="2198703" cy="8248412"/>
          </a:xfrm>
          <a:prstGeom prst="rect">
            <a:avLst/>
          </a:prstGeom>
          <a:solidFill>
            <a:schemeClr val="tx1">
              <a:lumMod val="90000"/>
              <a:lumOff val="10000"/>
            </a:schemeClr>
          </a:solidFill>
        </p:spPr>
        <p:txBody>
          <a:bodyPr wrap="square">
            <a:spAutoFit/>
          </a:bodyPr>
          <a:lstStyle/>
          <a:p>
            <a:pPr>
              <a:defRPr/>
            </a:pPr>
            <a:r>
              <a:rPr lang="en-US" sz="2400" b="1">
                <a:solidFill>
                  <a:schemeClr val="bg1"/>
                </a:solidFill>
                <a:latin typeface="Raleway" pitchFamily="2" charset="0"/>
              </a:rPr>
              <a:t>Strong, resilient and safe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bg1"/>
              </a:solidFill>
              <a:effectLst/>
              <a:uLnTx/>
              <a:uFillTx/>
              <a:latin typeface="Raleway" pitchFamily="2" charset="0"/>
              <a:ea typeface="+mn-ea"/>
              <a:cs typeface="+mn-cs"/>
            </a:endParaRPr>
          </a:p>
        </p:txBody>
      </p:sp>
      <p:pic>
        <p:nvPicPr>
          <p:cNvPr id="7" name="Picture 6" descr="Image of volunteers at work.">
            <a:extLst>
              <a:ext uri="{FF2B5EF4-FFF2-40B4-BE49-F238E27FC236}">
                <a16:creationId xmlns:a16="http://schemas.microsoft.com/office/drawing/2014/main" id="{0D5790BA-4CD9-4C00-83EE-EC55FAD4BD47}"/>
              </a:ext>
            </a:extLst>
          </p:cNvPr>
          <p:cNvPicPr>
            <a:picLocks noChangeAspect="1"/>
          </p:cNvPicPr>
          <p:nvPr/>
        </p:nvPicPr>
        <p:blipFill>
          <a:blip r:embed="rId3"/>
          <a:stretch>
            <a:fillRect/>
          </a:stretch>
        </p:blipFill>
        <p:spPr>
          <a:xfrm>
            <a:off x="99228" y="1765629"/>
            <a:ext cx="2025433" cy="1325283"/>
          </a:xfrm>
          <a:prstGeom prst="rect">
            <a:avLst/>
          </a:prstGeom>
        </p:spPr>
      </p:pic>
      <p:sp>
        <p:nvSpPr>
          <p:cNvPr id="23" name="TextBox 22">
            <a:extLst>
              <a:ext uri="{FF2B5EF4-FFF2-40B4-BE49-F238E27FC236}">
                <a16:creationId xmlns:a16="http://schemas.microsoft.com/office/drawing/2014/main" id="{301D68A5-C104-4E67-807C-599C1C9B6322}"/>
              </a:ext>
            </a:extLst>
          </p:cNvPr>
          <p:cNvSpPr txBox="1"/>
          <p:nvPr/>
        </p:nvSpPr>
        <p:spPr>
          <a:xfrm>
            <a:off x="78483" y="3366740"/>
            <a:ext cx="2066924" cy="3416320"/>
          </a:xfrm>
          <a:prstGeom prst="rect">
            <a:avLst/>
          </a:prstGeom>
          <a:solidFill>
            <a:srgbClr val="92D050"/>
          </a:solidFill>
        </p:spPr>
        <p:txBody>
          <a:bodyPr wrap="square" rtlCol="0">
            <a:spAutoFit/>
          </a:bodyPr>
          <a:lstStyle/>
          <a:p>
            <a:r>
              <a:rPr lang="en-GB" sz="1200" b="1" dirty="0">
                <a:latin typeface="Raleway" pitchFamily="2" charset="0"/>
              </a:rPr>
              <a:t>Priorities for 2022-23:</a:t>
            </a:r>
          </a:p>
          <a:p>
            <a:pPr marL="171450" indent="-171450">
              <a:buFont typeface="Arial" panose="020B0604020202020204" pitchFamily="34" charset="0"/>
              <a:buChar char="•"/>
            </a:pPr>
            <a:r>
              <a:rPr kumimoji="0" lang="en-US" sz="1200" b="0" i="0" u="none" strike="noStrike" kern="1200" cap="none" spc="0" normalizeH="0" baseline="0" noProof="0" dirty="0">
                <a:ln>
                  <a:noFill/>
                </a:ln>
                <a:effectLst/>
                <a:uLnTx/>
                <a:uFillTx/>
                <a:latin typeface="Raleway" pitchFamily="2" charset="0"/>
                <a:ea typeface="+mn-ea"/>
                <a:cs typeface="+mn-cs"/>
              </a:rPr>
              <a:t>VCS contribution to health and social care Integrated Care Systems</a:t>
            </a:r>
          </a:p>
          <a:p>
            <a:pPr marL="171450" indent="-171450">
              <a:buFont typeface="Arial" panose="020B0604020202020204" pitchFamily="34" charset="0"/>
              <a:buChar char="•"/>
            </a:pPr>
            <a:r>
              <a:rPr kumimoji="0" lang="en-US" sz="1200" b="0" i="0" u="none" strike="noStrike" kern="1200" cap="none" spc="0" normalizeH="0" baseline="0" noProof="0" dirty="0">
                <a:ln>
                  <a:noFill/>
                </a:ln>
                <a:effectLst/>
                <a:uLnTx/>
                <a:uFillTx/>
                <a:latin typeface="Raleway" pitchFamily="2" charset="0"/>
                <a:ea typeface="+mn-ea"/>
                <a:cs typeface="+mn-cs"/>
              </a:rPr>
              <a:t>Co-ordinating input into the development and implementation of borough Climate Change Action Plan</a:t>
            </a:r>
          </a:p>
          <a:p>
            <a:pPr marL="171450" indent="-171450">
              <a:buFont typeface="Arial" panose="020B0604020202020204" pitchFamily="34" charset="0"/>
              <a:buChar char="•"/>
            </a:pPr>
            <a:r>
              <a:rPr lang="en-US" sz="1200" dirty="0">
                <a:latin typeface="Raleway" pitchFamily="2" charset="0"/>
              </a:rPr>
              <a:t>D</a:t>
            </a:r>
            <a:r>
              <a:rPr kumimoji="0" lang="en-US" sz="1200" b="0" i="0" u="none" strike="noStrike" kern="1200" cap="none" spc="0" normalizeH="0" baseline="0" noProof="0" dirty="0" err="1">
                <a:ln>
                  <a:noFill/>
                </a:ln>
                <a:effectLst/>
                <a:uLnTx/>
                <a:uFillTx/>
                <a:latin typeface="Raleway" pitchFamily="2" charset="0"/>
                <a:ea typeface="+mn-ea"/>
                <a:cs typeface="+mn-cs"/>
              </a:rPr>
              <a:t>evelopment</a:t>
            </a:r>
            <a:r>
              <a:rPr kumimoji="0" lang="en-US" sz="1200" b="0" i="0" u="none" strike="noStrike" kern="1200" cap="none" spc="0" normalizeH="0" baseline="0" noProof="0" dirty="0">
                <a:ln>
                  <a:noFill/>
                </a:ln>
                <a:effectLst/>
                <a:uLnTx/>
                <a:uFillTx/>
                <a:latin typeface="Raleway" pitchFamily="2" charset="0"/>
                <a:ea typeface="+mn-ea"/>
                <a:cs typeface="+mn-cs"/>
              </a:rPr>
              <a:t> of a VCS Forum in the borough, providing leadership and linking the Forum to Queen Mary University of London's Civic Agreement </a:t>
            </a:r>
            <a:r>
              <a:rPr kumimoji="0" lang="en-US" sz="1200" b="0" i="0" u="none" strike="noStrike" kern="1200" cap="none" spc="0" normalizeH="0" baseline="0" noProof="0" dirty="0" err="1">
                <a:ln>
                  <a:noFill/>
                </a:ln>
                <a:effectLst/>
                <a:uLnTx/>
                <a:uFillTx/>
                <a:latin typeface="Raleway" pitchFamily="2" charset="0"/>
                <a:ea typeface="+mn-ea"/>
                <a:cs typeface="+mn-cs"/>
              </a:rPr>
              <a:t>programme</a:t>
            </a:r>
            <a:r>
              <a:rPr kumimoji="0" lang="en-US" sz="1200" b="0" i="0" u="none" strike="noStrike" kern="1200" cap="none" spc="0" normalizeH="0" baseline="0" noProof="0" dirty="0">
                <a:ln>
                  <a:noFill/>
                </a:ln>
                <a:effectLst/>
                <a:uLnTx/>
                <a:uFillTx/>
                <a:latin typeface="Raleway" pitchFamily="2" charset="0"/>
              </a:rPr>
              <a:t>.</a:t>
            </a:r>
            <a:endParaRPr lang="en-GB" sz="1200" dirty="0">
              <a:latin typeface="Raleway" pitchFamily="2" charset="0"/>
            </a:endParaRPr>
          </a:p>
        </p:txBody>
      </p:sp>
      <p:sp>
        <p:nvSpPr>
          <p:cNvPr id="40" name="Rectangle 39">
            <a:extLst>
              <a:ext uri="{FF2B5EF4-FFF2-40B4-BE49-F238E27FC236}">
                <a16:creationId xmlns:a16="http://schemas.microsoft.com/office/drawing/2014/main" id="{3267DE49-960F-4AD6-B63B-5BEEB5899E29}"/>
              </a:ext>
              <a:ext uri="{C183D7F6-B498-43B3-948B-1728B52AA6E4}">
                <adec:decorative xmlns:adec="http://schemas.microsoft.com/office/drawing/2017/decorative" val="1"/>
              </a:ext>
            </a:extLst>
          </p:cNvPr>
          <p:cNvSpPr/>
          <p:nvPr/>
        </p:nvSpPr>
        <p:spPr>
          <a:xfrm>
            <a:off x="2204688" y="0"/>
            <a:ext cx="45719"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F48B083F-0A01-4111-9DFF-651F1E35E2B0}"/>
              </a:ext>
            </a:extLst>
          </p:cNvPr>
          <p:cNvSpPr txBox="1"/>
          <p:nvPr/>
        </p:nvSpPr>
        <p:spPr>
          <a:xfrm>
            <a:off x="2281810" y="47947"/>
            <a:ext cx="9731205" cy="861774"/>
          </a:xfrm>
          <a:prstGeom prst="rect">
            <a:avLst/>
          </a:prstGeom>
          <a:noFill/>
        </p:spPr>
        <p:txBody>
          <a:bodyPr wrap="square" rtlCol="0">
            <a:spAutoFit/>
          </a:bodyPr>
          <a:lstStyle/>
          <a:p>
            <a:r>
              <a:rPr lang="en-US" sz="1400" b="1">
                <a:latin typeface="Raleway" pitchFamily="2" charset="0"/>
              </a:rPr>
              <a:t>Cooperate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Cooperate is the voluntary, community and public sector partnership. It is a strategic body that engages its partners to deliver the Tower Hamlets Voluntary and Community Sector (VCS) Strategy. Co-operate provides an opportunity to come together to consider recovery and renewal, bringing in new thinking and new ways of working.</a:t>
            </a:r>
          </a:p>
        </p:txBody>
      </p:sp>
      <p:sp>
        <p:nvSpPr>
          <p:cNvPr id="20" name="Rectangle 19">
            <a:extLst>
              <a:ext uri="{FF2B5EF4-FFF2-40B4-BE49-F238E27FC236}">
                <a16:creationId xmlns:a16="http://schemas.microsoft.com/office/drawing/2014/main" id="{2C93181D-A500-49E5-ACB2-769381BD7BAC}"/>
              </a:ext>
              <a:ext uri="{C183D7F6-B498-43B3-948B-1728B52AA6E4}">
                <adec:decorative xmlns:adec="http://schemas.microsoft.com/office/drawing/2017/decorative" val="1"/>
              </a:ext>
            </a:extLst>
          </p:cNvPr>
          <p:cNvSpPr/>
          <p:nvPr/>
        </p:nvSpPr>
        <p:spPr>
          <a:xfrm>
            <a:off x="2244578" y="1003263"/>
            <a:ext cx="9941593"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A20F58A-33AF-47F7-86DE-556BBBB06492}"/>
              </a:ext>
            </a:extLst>
          </p:cNvPr>
          <p:cNvSpPr txBox="1"/>
          <p:nvPr/>
        </p:nvSpPr>
        <p:spPr>
          <a:xfrm>
            <a:off x="2281810" y="1095829"/>
            <a:ext cx="9867131" cy="3231654"/>
          </a:xfrm>
          <a:prstGeom prst="rect">
            <a:avLst/>
          </a:prstGeom>
          <a:noFill/>
        </p:spPr>
        <p:txBody>
          <a:bodyPr wrap="square" rtlCol="0">
            <a:spAutoFit/>
          </a:bodyPr>
          <a:lstStyle/>
          <a:p>
            <a:pPr>
              <a:defRPr/>
            </a:pPr>
            <a:r>
              <a:rPr kumimoji="0" lang="en-GB" sz="1200" b="1" i="0" u="none" strike="noStrike" kern="1200" cap="none" spc="0" normalizeH="0" baseline="0" noProof="0">
                <a:ln>
                  <a:noFill/>
                </a:ln>
                <a:solidFill>
                  <a:srgbClr val="00445E"/>
                </a:solidFill>
                <a:effectLst/>
                <a:uLnTx/>
                <a:uFillTx/>
                <a:latin typeface="Raleway"/>
              </a:rPr>
              <a:t>Current Priorities, Activities and Impact (2021-22) including:</a:t>
            </a:r>
            <a:endParaRPr lang="en-GB" sz="1200">
              <a:latin typeface="Raleway"/>
            </a:endParaRPr>
          </a:p>
          <a:p>
            <a:pPr>
              <a:defRPr/>
            </a:pPr>
            <a:r>
              <a:rPr lang="en-US" sz="1200" b="1">
                <a:solidFill>
                  <a:srgbClr val="00445E"/>
                </a:solidFill>
                <a:latin typeface="Raleway" pitchFamily="2" charset="0"/>
              </a:rPr>
              <a:t>D</a:t>
            </a:r>
            <a:r>
              <a:rPr kumimoji="0" lang="en-US" sz="1200" b="1" u="none" strike="noStrike" kern="1200" cap="none" spc="0" normalizeH="0" baseline="0" noProof="0" err="1">
                <a:ln>
                  <a:noFill/>
                </a:ln>
                <a:solidFill>
                  <a:srgbClr val="00445E"/>
                </a:solidFill>
                <a:effectLst/>
                <a:uLnTx/>
                <a:uFillTx/>
                <a:latin typeface="Raleway" pitchFamily="2" charset="0"/>
                <a:ea typeface="+mn-ea"/>
                <a:cs typeface="+mn-cs"/>
              </a:rPr>
              <a:t>eveloping</a:t>
            </a:r>
            <a:r>
              <a:rPr kumimoji="0" lang="en-US" sz="1200" b="1" u="none" strike="noStrike" kern="1200" cap="none" spc="0" normalizeH="0" baseline="0" noProof="0">
                <a:ln>
                  <a:noFill/>
                </a:ln>
                <a:solidFill>
                  <a:srgbClr val="00445E"/>
                </a:solidFill>
                <a:effectLst/>
                <a:uLnTx/>
                <a:uFillTx/>
                <a:latin typeface="Raleway" pitchFamily="2" charset="0"/>
                <a:ea typeface="+mn-ea"/>
                <a:cs typeface="+mn-cs"/>
              </a:rPr>
              <a:t> volunteering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445E"/>
                </a:solidFill>
                <a:latin typeface="Raleway" pitchFamily="2" charset="0"/>
              </a:rPr>
              <a:t>Continuation of COVID-19 Volunteering Hub, linking volunteers to employment, education and training and recruiting more volunteers from Black, Asian and Multi-Ethnic backgrounds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445E"/>
                </a:solidFill>
                <a:latin typeface="Raleway" pitchFamily="2" charset="0"/>
              </a:rPr>
              <a:t>Training and matching </a:t>
            </a:r>
            <a:r>
              <a:rPr lang="en-US" sz="1200" err="1">
                <a:solidFill>
                  <a:srgbClr val="00445E"/>
                </a:solidFill>
                <a:latin typeface="Raleway" pitchFamily="2" charset="0"/>
              </a:rPr>
              <a:t>programme</a:t>
            </a:r>
            <a:r>
              <a:rPr lang="en-US" sz="1200">
                <a:solidFill>
                  <a:srgbClr val="00445E"/>
                </a:solidFill>
                <a:latin typeface="Raleway" pitchFamily="2" charset="0"/>
              </a:rPr>
              <a:t> for VCS trustees from BAME backgrounds</a:t>
            </a:r>
          </a:p>
          <a:p>
            <a:pPr marR="0" lvl="0" algn="l" defTabSz="914400" rtl="0" eaLnBrk="1" fontAlgn="auto" latinLnBrk="0" hangingPunct="1">
              <a:lnSpc>
                <a:spcPct val="100000"/>
              </a:lnSpc>
              <a:spcBef>
                <a:spcPts val="0"/>
              </a:spcBef>
              <a:spcAft>
                <a:spcPts val="0"/>
              </a:spcAft>
              <a:buClrTx/>
              <a:buSzTx/>
              <a:tabLst/>
              <a:defRPr/>
            </a:pPr>
            <a:endParaRPr lang="en-US" sz="1200">
              <a:solidFill>
                <a:srgbClr val="00445E"/>
              </a:solidFill>
              <a:latin typeface="Raleway" pitchFamily="2" charset="0"/>
            </a:endParaRPr>
          </a:p>
          <a:p>
            <a:pPr>
              <a:defRPr/>
            </a:pPr>
            <a:r>
              <a:rPr lang="en-US" sz="1200" b="1">
                <a:solidFill>
                  <a:srgbClr val="00445E"/>
                </a:solidFill>
                <a:latin typeface="Raleway" pitchFamily="2" charset="0"/>
              </a:rPr>
              <a:t>E</a:t>
            </a:r>
            <a:r>
              <a:rPr kumimoji="0" lang="en-US" sz="1200" b="1" u="none" strike="noStrike" kern="1200" cap="none" spc="0" normalizeH="0" baseline="0" noProof="0" err="1">
                <a:ln>
                  <a:noFill/>
                </a:ln>
                <a:solidFill>
                  <a:srgbClr val="00445E"/>
                </a:solidFill>
                <a:effectLst/>
                <a:uLnTx/>
                <a:uFillTx/>
                <a:latin typeface="Raleway" pitchFamily="2" charset="0"/>
                <a:ea typeface="+mn-ea"/>
                <a:cs typeface="+mn-cs"/>
              </a:rPr>
              <a:t>nhancing</a:t>
            </a:r>
            <a:r>
              <a:rPr kumimoji="0" lang="en-US" sz="1200" b="1" u="none" strike="noStrike" kern="1200" cap="none" spc="0" normalizeH="0" baseline="0" noProof="0">
                <a:ln>
                  <a:noFill/>
                </a:ln>
                <a:solidFill>
                  <a:srgbClr val="00445E"/>
                </a:solidFill>
                <a:effectLst/>
                <a:uLnTx/>
                <a:uFillTx/>
                <a:latin typeface="Raleway" pitchFamily="2" charset="0"/>
                <a:ea typeface="+mn-ea"/>
                <a:cs typeface="+mn-cs"/>
              </a:rPr>
              <a:t> access to external funding</a:t>
            </a:r>
          </a:p>
          <a:p>
            <a:pPr marL="171450" indent="-171450">
              <a:buFont typeface="Arial" panose="020B0604020202020204" pitchFamily="34" charset="0"/>
              <a:buChar char="•"/>
              <a:defRPr/>
            </a:pPr>
            <a:r>
              <a:rPr lang="en-US" sz="1200">
                <a:solidFill>
                  <a:srgbClr val="00445E"/>
                </a:solidFill>
                <a:latin typeface="Raleway" pitchFamily="2" charset="0"/>
              </a:rPr>
              <a:t>Establishment of Tower Hamlets Funders’ Forum and </a:t>
            </a:r>
            <a:r>
              <a:rPr lang="en-US" sz="1200" err="1">
                <a:solidFill>
                  <a:srgbClr val="00445E"/>
                </a:solidFill>
                <a:latin typeface="Raleway" pitchFamily="2" charset="0"/>
              </a:rPr>
              <a:t>co-ordinated</a:t>
            </a:r>
            <a:r>
              <a:rPr lang="en-US" sz="1200">
                <a:solidFill>
                  <a:srgbClr val="00445E"/>
                </a:solidFill>
                <a:latin typeface="Raleway" pitchFamily="2" charset="0"/>
              </a:rPr>
              <a:t> funding briefing enabling Tower Hamlets to be 8th most successful in London for VCS securing funding relating to pandemic (£44 million)</a:t>
            </a:r>
          </a:p>
          <a:p>
            <a:pPr>
              <a:defRPr/>
            </a:pPr>
            <a:endParaRPr lang="en-US" sz="1200">
              <a:solidFill>
                <a:srgbClr val="00445E"/>
              </a:solidFill>
              <a:latin typeface="Raleway" pitchFamily="2" charset="0"/>
            </a:endParaRPr>
          </a:p>
          <a:p>
            <a:pPr>
              <a:defRPr/>
            </a:pPr>
            <a:r>
              <a:rPr lang="en-US" sz="1200" b="1">
                <a:solidFill>
                  <a:srgbClr val="00445E"/>
                </a:solidFill>
                <a:latin typeface="Raleway" pitchFamily="2" charset="0"/>
              </a:rPr>
              <a:t>I</a:t>
            </a:r>
            <a:r>
              <a:rPr kumimoji="0" lang="en-US" sz="1200" b="1" u="none" strike="noStrike" kern="1200" cap="none" spc="0" normalizeH="0" baseline="0" noProof="0" err="1">
                <a:ln>
                  <a:noFill/>
                </a:ln>
                <a:solidFill>
                  <a:srgbClr val="00445E"/>
                </a:solidFill>
                <a:effectLst/>
                <a:uLnTx/>
                <a:uFillTx/>
                <a:latin typeface="Raleway" pitchFamily="2" charset="0"/>
                <a:ea typeface="+mn-ea"/>
                <a:cs typeface="+mn-cs"/>
              </a:rPr>
              <a:t>mproving</a:t>
            </a:r>
            <a:r>
              <a:rPr kumimoji="0" lang="en-US" sz="1200" b="1" u="none" strike="noStrike" kern="1200" cap="none" spc="0" normalizeH="0" baseline="0" noProof="0">
                <a:ln>
                  <a:noFill/>
                </a:ln>
                <a:solidFill>
                  <a:srgbClr val="00445E"/>
                </a:solidFill>
                <a:effectLst/>
                <a:uLnTx/>
                <a:uFillTx/>
                <a:latin typeface="Raleway" pitchFamily="2" charset="0"/>
                <a:ea typeface="+mn-ea"/>
                <a:cs typeface="+mn-cs"/>
              </a:rPr>
              <a:t> the digital capabilities of </a:t>
            </a:r>
            <a:r>
              <a:rPr kumimoji="0" lang="en-US" sz="1200" b="1" u="none" strike="noStrike" kern="1200" cap="none" spc="0" normalizeH="0" baseline="0" noProof="0" err="1">
                <a:ln>
                  <a:noFill/>
                </a:ln>
                <a:solidFill>
                  <a:srgbClr val="00445E"/>
                </a:solidFill>
                <a:effectLst/>
                <a:uLnTx/>
                <a:uFillTx/>
                <a:latin typeface="Raleway" pitchFamily="2" charset="0"/>
                <a:ea typeface="+mn-ea"/>
                <a:cs typeface="+mn-cs"/>
              </a:rPr>
              <a:t>organisations</a:t>
            </a:r>
            <a:endParaRPr lang="en-US" sz="1200" b="1">
              <a:solidFill>
                <a:srgbClr val="00445E"/>
              </a:solidFill>
              <a:latin typeface="Raleway" pitchFamily="2" charset="0"/>
            </a:endParaRPr>
          </a:p>
          <a:p>
            <a:pPr marL="171450" indent="-171450">
              <a:buFont typeface="Arial" panose="020B0604020202020204" pitchFamily="34" charset="0"/>
              <a:buChar char="•"/>
              <a:defRPr/>
            </a:pPr>
            <a:r>
              <a:rPr lang="en-US" sz="1200">
                <a:solidFill>
                  <a:srgbClr val="00445E"/>
                </a:solidFill>
                <a:latin typeface="Raleway" pitchFamily="2" charset="0"/>
              </a:rPr>
              <a:t>VCS contribution to Digital Inclusion Strategy and continued development of Tower Hamlets Council for Voluntary Service digital offer</a:t>
            </a:r>
          </a:p>
          <a:p>
            <a:pPr>
              <a:defRPr/>
            </a:pPr>
            <a:endParaRPr lang="en-US" sz="1200">
              <a:solidFill>
                <a:srgbClr val="00445E"/>
              </a:solidFill>
              <a:latin typeface="Raleway" pitchFamily="2" charset="0"/>
            </a:endParaRPr>
          </a:p>
          <a:p>
            <a:pPr>
              <a:defRPr/>
            </a:pPr>
            <a:r>
              <a:rPr lang="en-US" sz="1200" b="1">
                <a:solidFill>
                  <a:srgbClr val="00445E"/>
                </a:solidFill>
                <a:latin typeface="Raleway" pitchFamily="2" charset="0"/>
              </a:rPr>
              <a:t>Improving Consultation and engagement with the VCS</a:t>
            </a:r>
            <a:endParaRPr lang="en-US" sz="1200">
              <a:solidFill>
                <a:srgbClr val="00445E"/>
              </a:solidFill>
              <a:latin typeface="Raleway" pitchFamily="2" charset="0"/>
            </a:endParaRPr>
          </a:p>
          <a:p>
            <a:pPr marL="171450" indent="-171450">
              <a:buFont typeface="Arial" panose="020B0604020202020204" pitchFamily="34" charset="0"/>
              <a:buChar char="•"/>
              <a:defRPr/>
            </a:pPr>
            <a:r>
              <a:rPr lang="en-US" sz="1200">
                <a:solidFill>
                  <a:srgbClr val="00445E"/>
                </a:solidFill>
                <a:latin typeface="Raleway" pitchFamily="2" charset="0"/>
              </a:rPr>
              <a:t>New Cooperate established, with new structure and membership</a:t>
            </a:r>
          </a:p>
          <a:p>
            <a:pPr marL="171450" indent="-171450">
              <a:buFont typeface="Arial" panose="020B0604020202020204" pitchFamily="34" charset="0"/>
              <a:buChar char="•"/>
              <a:defRPr/>
            </a:pPr>
            <a:r>
              <a:rPr lang="en-US" sz="1200">
                <a:solidFill>
                  <a:srgbClr val="00445E"/>
                </a:solidFill>
                <a:latin typeface="Raleway" pitchFamily="2" charset="0"/>
              </a:rPr>
              <a:t>Equalities Hub and Networks established</a:t>
            </a:r>
          </a:p>
          <a:p>
            <a:pPr marL="171450" indent="-171450">
              <a:buFont typeface="Arial" panose="020B0604020202020204" pitchFamily="34" charset="0"/>
              <a:buChar char="•"/>
              <a:defRPr/>
            </a:pPr>
            <a:r>
              <a:rPr lang="en-US" sz="1200">
                <a:solidFill>
                  <a:srgbClr val="00445E"/>
                </a:solidFill>
                <a:latin typeface="Raleway" pitchFamily="2" charset="0"/>
              </a:rPr>
              <a:t>Secured Cornerstone funding bid to support partnership working</a:t>
            </a:r>
          </a:p>
        </p:txBody>
      </p:sp>
      <p:pic>
        <p:nvPicPr>
          <p:cNvPr id="11" name="Picture 10" descr="Image of the Tower Hamlets Equalities Hub">
            <a:extLst>
              <a:ext uri="{FF2B5EF4-FFF2-40B4-BE49-F238E27FC236}">
                <a16:creationId xmlns:a16="http://schemas.microsoft.com/office/drawing/2014/main" id="{DE019C51-28A4-412F-80C0-DDD073585996}"/>
              </a:ext>
            </a:extLst>
          </p:cNvPr>
          <p:cNvPicPr>
            <a:picLocks noChangeAspect="1"/>
          </p:cNvPicPr>
          <p:nvPr/>
        </p:nvPicPr>
        <p:blipFill>
          <a:blip r:embed="rId4"/>
          <a:stretch>
            <a:fillRect/>
          </a:stretch>
        </p:blipFill>
        <p:spPr>
          <a:xfrm>
            <a:off x="2509520" y="4471302"/>
            <a:ext cx="2448825" cy="1144468"/>
          </a:xfrm>
          <a:prstGeom prst="rect">
            <a:avLst/>
          </a:prstGeom>
        </p:spPr>
      </p:pic>
      <p:sp>
        <p:nvSpPr>
          <p:cNvPr id="21" name="TextBox 20">
            <a:extLst>
              <a:ext uri="{FF2B5EF4-FFF2-40B4-BE49-F238E27FC236}">
                <a16:creationId xmlns:a16="http://schemas.microsoft.com/office/drawing/2014/main" id="{0650F61B-68A9-4188-B6CD-18BFC81255B9}"/>
              </a:ext>
            </a:extLst>
          </p:cNvPr>
          <p:cNvSpPr txBox="1"/>
          <p:nvPr/>
        </p:nvSpPr>
        <p:spPr>
          <a:xfrm>
            <a:off x="5701340" y="4631548"/>
            <a:ext cx="6311675" cy="1200329"/>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445E"/>
                </a:solidFill>
                <a:effectLst/>
                <a:uLnTx/>
                <a:uFillTx/>
                <a:latin typeface="Raleway"/>
                <a:ea typeface="+mn-ea"/>
                <a:cs typeface="+mn-cs"/>
              </a:rPr>
              <a:t>Case Study:</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445E"/>
              </a:solidFill>
              <a:effectLst/>
              <a:uLnTx/>
              <a:uFillTx/>
              <a:latin typeface="Ralewa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445E"/>
                </a:solidFill>
                <a:latin typeface="Raleway"/>
              </a:rPr>
              <a:t>A partnership led by the Tower Hamlets Council for Voluntary Service has </a:t>
            </a:r>
            <a:r>
              <a:rPr kumimoji="0" lang="en-US" sz="1200" b="0" i="0" u="none" strike="noStrike" kern="1200" cap="none" spc="0" normalizeH="0" baseline="0" noProof="0">
                <a:ln>
                  <a:noFill/>
                </a:ln>
                <a:solidFill>
                  <a:srgbClr val="00445E"/>
                </a:solidFill>
                <a:effectLst/>
                <a:uLnTx/>
                <a:uFillTx/>
                <a:latin typeface="Raleway"/>
                <a:ea typeface="+mn-ea"/>
                <a:cs typeface="+mn-cs"/>
              </a:rPr>
              <a:t>secured £300,000 from the Cornerstone Fund. The two-year funding will support civil society </a:t>
            </a:r>
            <a:r>
              <a:rPr kumimoji="0" lang="en-US" sz="1200" b="0" i="0" u="none" strike="noStrike" kern="1200" cap="none" spc="0" normalizeH="0" baseline="0" noProof="0" err="1">
                <a:ln>
                  <a:noFill/>
                </a:ln>
                <a:solidFill>
                  <a:srgbClr val="00445E"/>
                </a:solidFill>
                <a:effectLst/>
                <a:uLnTx/>
                <a:uFillTx/>
                <a:latin typeface="Raleway"/>
                <a:ea typeface="+mn-ea"/>
                <a:cs typeface="+mn-cs"/>
              </a:rPr>
              <a:t>organisations</a:t>
            </a:r>
            <a:r>
              <a:rPr kumimoji="0" lang="en-US" sz="1200" b="0" i="0" u="none" strike="noStrike" kern="1200" cap="none" spc="0" normalizeH="0" baseline="0" noProof="0">
                <a:ln>
                  <a:noFill/>
                </a:ln>
                <a:solidFill>
                  <a:srgbClr val="00445E"/>
                </a:solidFill>
                <a:effectLst/>
                <a:uLnTx/>
                <a:uFillTx/>
                <a:latin typeface="Raleway"/>
                <a:ea typeface="+mn-ea"/>
                <a:cs typeface="+mn-cs"/>
              </a:rPr>
              <a:t> to take a community-driven approach to their work. The ultimate aim </a:t>
            </a:r>
            <a:r>
              <a:rPr lang="en-US" sz="1200">
                <a:solidFill>
                  <a:srgbClr val="00445E"/>
                </a:solidFill>
                <a:latin typeface="Raleway"/>
              </a:rPr>
              <a:t>is to tackle inequality and bring about change in people’s lives. </a:t>
            </a:r>
          </a:p>
        </p:txBody>
      </p:sp>
      <p:sp>
        <p:nvSpPr>
          <p:cNvPr id="26" name="Rectangle 25">
            <a:extLst>
              <a:ext uri="{FF2B5EF4-FFF2-40B4-BE49-F238E27FC236}">
                <a16:creationId xmlns:a16="http://schemas.microsoft.com/office/drawing/2014/main" id="{D3407EB3-4ED8-429C-B04A-6385BDBFE305}"/>
              </a:ext>
              <a:ext uri="{C183D7F6-B498-43B3-948B-1728B52AA6E4}">
                <adec:decorative xmlns:adec="http://schemas.microsoft.com/office/drawing/2017/decorative" val="1"/>
              </a:ext>
            </a:extLst>
          </p:cNvPr>
          <p:cNvSpPr/>
          <p:nvPr/>
        </p:nvSpPr>
        <p:spPr>
          <a:xfrm>
            <a:off x="2259303" y="4366820"/>
            <a:ext cx="9941593"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Image of the Tower Hamlets Council for Voluntary Service equalities hub and flourishing communities project">
            <a:extLst>
              <a:ext uri="{FF2B5EF4-FFF2-40B4-BE49-F238E27FC236}">
                <a16:creationId xmlns:a16="http://schemas.microsoft.com/office/drawing/2014/main" id="{D2355AE7-A2E8-4FD3-9235-017879B591F5}"/>
              </a:ext>
            </a:extLst>
          </p:cNvPr>
          <p:cNvPicPr>
            <a:picLocks noChangeAspect="1"/>
          </p:cNvPicPr>
          <p:nvPr/>
        </p:nvPicPr>
        <p:blipFill>
          <a:blip r:embed="rId5"/>
          <a:stretch>
            <a:fillRect/>
          </a:stretch>
        </p:blipFill>
        <p:spPr>
          <a:xfrm>
            <a:off x="2558333" y="5629934"/>
            <a:ext cx="2484495" cy="1134893"/>
          </a:xfrm>
          <a:prstGeom prst="rect">
            <a:avLst/>
          </a:prstGeom>
        </p:spPr>
      </p:pic>
      <p:sp>
        <p:nvSpPr>
          <p:cNvPr id="2" name="Slide Number Placeholder 1">
            <a:extLst>
              <a:ext uri="{FF2B5EF4-FFF2-40B4-BE49-F238E27FC236}">
                <a16:creationId xmlns:a16="http://schemas.microsoft.com/office/drawing/2014/main" id="{6D8C60EE-2BEC-4F2A-9F97-ADBBA5EDCA4F}"/>
              </a:ext>
            </a:extLst>
          </p:cNvPr>
          <p:cNvSpPr>
            <a:spLocks noGrp="1"/>
          </p:cNvSpPr>
          <p:nvPr>
            <p:ph type="sldNum" sz="quarter" idx="12"/>
          </p:nvPr>
        </p:nvSpPr>
        <p:spPr/>
        <p:txBody>
          <a:bodyPr/>
          <a:lstStyle/>
          <a:p>
            <a:fld id="{36D6C52B-B35D-4819-BB38-B93C26330C57}" type="slidenum">
              <a:rPr lang="en-GB" smtClean="0"/>
              <a:t>10</a:t>
            </a:fld>
            <a:endParaRPr lang="en-GB"/>
          </a:p>
        </p:txBody>
      </p:sp>
    </p:spTree>
    <p:extLst>
      <p:ext uri="{BB962C8B-B14F-4D97-AF65-F5344CB8AC3E}">
        <p14:creationId xmlns:p14="http://schemas.microsoft.com/office/powerpoint/2010/main" val="314697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A1B38-58AD-44DB-82B3-6587B570FDC4}"/>
              </a:ext>
            </a:extLst>
          </p:cNvPr>
          <p:cNvSpPr>
            <a:spLocks noGrp="1"/>
          </p:cNvSpPr>
          <p:nvPr>
            <p:ph type="title" idx="4294967295"/>
          </p:nvPr>
        </p:nvSpPr>
        <p:spPr>
          <a:xfrm>
            <a:off x="838201" y="-1325563"/>
            <a:ext cx="10515600" cy="1325563"/>
          </a:xfrm>
        </p:spPr>
        <p:txBody>
          <a:bodyPr vert="horz" lIns="91440" tIns="45720" rIns="91440" bIns="45720" rtlCol="0" anchor="b">
            <a:normAutofit/>
          </a:bodyPr>
          <a:lstStyle/>
          <a:p>
            <a:r>
              <a:rPr lang="en-GB" dirty="0"/>
              <a:t>Our strategy continued 6 – Tower Hamlets Housing Forum</a:t>
            </a:r>
          </a:p>
        </p:txBody>
      </p:sp>
      <p:sp>
        <p:nvSpPr>
          <p:cNvPr id="22" name="TextBox 21">
            <a:extLst>
              <a:ext uri="{FF2B5EF4-FFF2-40B4-BE49-F238E27FC236}">
                <a16:creationId xmlns:a16="http://schemas.microsoft.com/office/drawing/2014/main" id="{BE87C28F-419D-42BF-8A6B-867D0A83ADC9}"/>
              </a:ext>
            </a:extLst>
          </p:cNvPr>
          <p:cNvSpPr txBox="1"/>
          <p:nvPr/>
        </p:nvSpPr>
        <p:spPr>
          <a:xfrm>
            <a:off x="-27132" y="-9820"/>
            <a:ext cx="2231820" cy="6832640"/>
          </a:xfrm>
          <a:prstGeom prst="rect">
            <a:avLst/>
          </a:prstGeom>
          <a:solidFill>
            <a:schemeClr val="tx1">
              <a:lumMod val="90000"/>
              <a:lumOff val="10000"/>
            </a:schemeClr>
          </a:solidFill>
        </p:spPr>
        <p:txBody>
          <a:bodyPr wrap="square">
            <a:spAutoFit/>
          </a:bodyPr>
          <a:lstStyle/>
          <a:p>
            <a:r>
              <a:rPr lang="en-US" sz="2400" b="1">
                <a:solidFill>
                  <a:schemeClr val="bg1"/>
                </a:solidFill>
                <a:latin typeface="Raleway" pitchFamily="2" charset="0"/>
              </a:rPr>
              <a:t>Strong, resilient and safe communities </a:t>
            </a:r>
          </a:p>
          <a:p>
            <a:endParaRPr lang="en-US" sz="1800" b="1">
              <a:solidFill>
                <a:schemeClr val="bg1"/>
              </a:solidFill>
              <a:latin typeface="Raleway" pitchFamily="2" charset="0"/>
            </a:endParaRPr>
          </a:p>
          <a:p>
            <a:endParaRPr lang="en-US" b="1">
              <a:solidFill>
                <a:schemeClr val="bg1"/>
              </a:solidFill>
              <a:latin typeface="Raleway" pitchFamily="2" charset="0"/>
            </a:endParaRPr>
          </a:p>
          <a:p>
            <a:endParaRPr lang="en-US" sz="1800" b="1">
              <a:solidFill>
                <a:schemeClr val="bg1"/>
              </a:solidFill>
              <a:latin typeface="Raleway" pitchFamily="2" charset="0"/>
            </a:endParaRPr>
          </a:p>
          <a:p>
            <a:endParaRPr lang="en-US" b="1">
              <a:solidFill>
                <a:schemeClr val="bg1"/>
              </a:solidFill>
              <a:latin typeface="Raleway" pitchFamily="2" charset="0"/>
            </a:endParaRPr>
          </a:p>
          <a:p>
            <a:endParaRPr lang="en-US" sz="1800" b="1">
              <a:solidFill>
                <a:schemeClr val="bg1"/>
              </a:solidFill>
              <a:latin typeface="Raleway" pitchFamily="2" charset="0"/>
            </a:endParaRPr>
          </a:p>
          <a:p>
            <a:endParaRPr lang="en-US" b="1">
              <a:solidFill>
                <a:schemeClr val="bg1"/>
              </a:solidFill>
              <a:latin typeface="Raleway" pitchFamily="2" charset="0"/>
            </a:endParaRPr>
          </a:p>
          <a:p>
            <a:endParaRPr lang="en-US" sz="1800" b="1">
              <a:solidFill>
                <a:schemeClr val="bg1"/>
              </a:solidFill>
              <a:latin typeface="Raleway" pitchFamily="2" charset="0"/>
            </a:endParaRPr>
          </a:p>
          <a:p>
            <a:endParaRPr lang="en-US" b="1">
              <a:solidFill>
                <a:schemeClr val="bg1"/>
              </a:solidFill>
              <a:latin typeface="Raleway" pitchFamily="2" charset="0"/>
            </a:endParaRPr>
          </a:p>
          <a:p>
            <a:endParaRPr lang="en-US" sz="1800" b="1">
              <a:solidFill>
                <a:schemeClr val="bg1"/>
              </a:solidFill>
              <a:latin typeface="Raleway" pitchFamily="2" charset="0"/>
            </a:endParaRPr>
          </a:p>
          <a:p>
            <a:endParaRPr lang="en-US" b="1">
              <a:solidFill>
                <a:schemeClr val="bg1"/>
              </a:solidFill>
              <a:latin typeface="Raleway" pitchFamily="2" charset="0"/>
            </a:endParaRPr>
          </a:p>
          <a:p>
            <a:endParaRPr lang="en-US" sz="1800" b="1">
              <a:solidFill>
                <a:schemeClr val="bg1"/>
              </a:solidFill>
              <a:latin typeface="Raleway" pitchFamily="2" charset="0"/>
            </a:endParaRPr>
          </a:p>
          <a:p>
            <a:endParaRPr lang="en-US" b="1">
              <a:solidFill>
                <a:schemeClr val="bg1"/>
              </a:solidFill>
              <a:latin typeface="Raleway" pitchFamily="2" charset="0"/>
            </a:endParaRPr>
          </a:p>
          <a:p>
            <a:endParaRPr lang="en-US" sz="1800" b="1">
              <a:solidFill>
                <a:schemeClr val="bg1"/>
              </a:solidFill>
              <a:latin typeface="Raleway" pitchFamily="2" charset="0"/>
            </a:endParaRPr>
          </a:p>
          <a:p>
            <a:endParaRPr lang="en-US" b="1">
              <a:solidFill>
                <a:schemeClr val="bg1"/>
              </a:solidFill>
              <a:latin typeface="Raleway" pitchFamily="2" charset="0"/>
            </a:endParaRPr>
          </a:p>
          <a:p>
            <a:endParaRPr lang="en-US" sz="1800" b="1">
              <a:solidFill>
                <a:schemeClr val="bg1"/>
              </a:solidFill>
              <a:latin typeface="Raleway" pitchFamily="2" charset="0"/>
            </a:endParaRPr>
          </a:p>
          <a:p>
            <a:endParaRPr lang="en-US" b="1">
              <a:solidFill>
                <a:schemeClr val="bg1"/>
              </a:solidFill>
              <a:latin typeface="Raleway" pitchFamily="2" charset="0"/>
            </a:endParaRPr>
          </a:p>
          <a:p>
            <a:endParaRPr lang="en-US" b="1">
              <a:solidFill>
                <a:schemeClr val="bg1"/>
              </a:solidFill>
              <a:latin typeface="Raleway" pitchFamily="2" charset="0"/>
            </a:endParaRPr>
          </a:p>
          <a:p>
            <a:endParaRPr lang="en-US" sz="1800" b="1">
              <a:solidFill>
                <a:schemeClr val="bg1"/>
              </a:solidFill>
              <a:latin typeface="Raleway" pitchFamily="2" charset="0"/>
            </a:endParaRPr>
          </a:p>
          <a:p>
            <a:endParaRPr lang="en-US" sz="1800" b="1">
              <a:solidFill>
                <a:schemeClr val="bg1"/>
              </a:solidFill>
              <a:latin typeface="Raleway" pitchFamily="2" charset="0"/>
            </a:endParaRPr>
          </a:p>
        </p:txBody>
      </p:sp>
      <p:pic>
        <p:nvPicPr>
          <p:cNvPr id="23" name="Picture 22" descr="An image of a young person with a safety hat and digital tablet at work on a construction site.">
            <a:extLst>
              <a:ext uri="{FF2B5EF4-FFF2-40B4-BE49-F238E27FC236}">
                <a16:creationId xmlns:a16="http://schemas.microsoft.com/office/drawing/2014/main" id="{F6286604-F5CD-415A-BA81-944200BC87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334" y="1923840"/>
            <a:ext cx="1800494" cy="1200329"/>
          </a:xfrm>
          <a:prstGeom prst="rect">
            <a:avLst/>
          </a:prstGeom>
        </p:spPr>
      </p:pic>
      <p:pic>
        <p:nvPicPr>
          <p:cNvPr id="10" name="Picture 9" descr="Image of young people visiting a construction site for housing development">
            <a:extLst>
              <a:ext uri="{FF2B5EF4-FFF2-40B4-BE49-F238E27FC236}">
                <a16:creationId xmlns:a16="http://schemas.microsoft.com/office/drawing/2014/main" id="{B12F9011-79E5-4ECA-AB01-5E66D8B5FE2F}"/>
              </a:ext>
            </a:extLst>
          </p:cNvPr>
          <p:cNvPicPr>
            <a:picLocks noChangeAspect="1"/>
          </p:cNvPicPr>
          <p:nvPr/>
        </p:nvPicPr>
        <p:blipFill>
          <a:blip r:embed="rId4"/>
          <a:stretch>
            <a:fillRect/>
          </a:stretch>
        </p:blipFill>
        <p:spPr>
          <a:xfrm>
            <a:off x="209334" y="3194130"/>
            <a:ext cx="1780756" cy="1588242"/>
          </a:xfrm>
          <a:prstGeom prst="rect">
            <a:avLst/>
          </a:prstGeom>
        </p:spPr>
      </p:pic>
      <p:sp>
        <p:nvSpPr>
          <p:cNvPr id="17" name="TextBox 16">
            <a:extLst>
              <a:ext uri="{FF2B5EF4-FFF2-40B4-BE49-F238E27FC236}">
                <a16:creationId xmlns:a16="http://schemas.microsoft.com/office/drawing/2014/main" id="{A3A02155-EC2F-4B15-9330-7D58E3C36CF9}"/>
              </a:ext>
            </a:extLst>
          </p:cNvPr>
          <p:cNvSpPr txBox="1"/>
          <p:nvPr/>
        </p:nvSpPr>
        <p:spPr>
          <a:xfrm>
            <a:off x="27357" y="4922294"/>
            <a:ext cx="2066924" cy="461665"/>
          </a:xfrm>
          <a:prstGeom prst="rect">
            <a:avLst/>
          </a:prstGeom>
          <a:solidFill>
            <a:srgbClr val="92D050"/>
          </a:solidFill>
        </p:spPr>
        <p:txBody>
          <a:bodyPr wrap="square" rtlCol="0">
            <a:spAutoFit/>
          </a:bodyPr>
          <a:lstStyle/>
          <a:p>
            <a:r>
              <a:rPr lang="en-GB" sz="1200" b="1" dirty="0">
                <a:latin typeface="Raleway" pitchFamily="2" charset="0"/>
              </a:rPr>
              <a:t>Priorities for 2022-23:</a:t>
            </a:r>
          </a:p>
          <a:p>
            <a:r>
              <a:rPr lang="en-GB" sz="1200" dirty="0">
                <a:latin typeface="Raleway" pitchFamily="2" charset="0"/>
              </a:rPr>
              <a:t>under development</a:t>
            </a:r>
          </a:p>
        </p:txBody>
      </p:sp>
      <p:sp>
        <p:nvSpPr>
          <p:cNvPr id="40" name="Rectangle 39">
            <a:extLst>
              <a:ext uri="{FF2B5EF4-FFF2-40B4-BE49-F238E27FC236}">
                <a16:creationId xmlns:a16="http://schemas.microsoft.com/office/drawing/2014/main" id="{3267DE49-960F-4AD6-B63B-5BEEB5899E29}"/>
              </a:ext>
              <a:ext uri="{C183D7F6-B498-43B3-948B-1728B52AA6E4}">
                <adec:decorative xmlns:adec="http://schemas.microsoft.com/office/drawing/2017/decorative" val="1"/>
              </a:ext>
            </a:extLst>
          </p:cNvPr>
          <p:cNvSpPr/>
          <p:nvPr/>
        </p:nvSpPr>
        <p:spPr>
          <a:xfrm>
            <a:off x="2204688" y="0"/>
            <a:ext cx="45719"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5A6E7EB3-53EA-4153-983B-B61E7B988235}"/>
              </a:ext>
            </a:extLst>
          </p:cNvPr>
          <p:cNvSpPr txBox="1"/>
          <p:nvPr/>
        </p:nvSpPr>
        <p:spPr>
          <a:xfrm>
            <a:off x="2274956" y="120765"/>
            <a:ext cx="9731205" cy="677108"/>
          </a:xfrm>
          <a:prstGeom prst="rect">
            <a:avLst/>
          </a:prstGeom>
          <a:noFill/>
        </p:spPr>
        <p:txBody>
          <a:bodyPr wrap="square" rtlCol="0">
            <a:spAutoFit/>
          </a:bodyPr>
          <a:lstStyle/>
          <a:p>
            <a:r>
              <a:rPr lang="en-US" sz="1400" b="1">
                <a:latin typeface="Raleway" pitchFamily="2" charset="0"/>
              </a:rPr>
              <a:t>Tower Hamlets Housing Forum</a:t>
            </a:r>
          </a:p>
          <a:p>
            <a:pPr>
              <a:defRPr/>
            </a:pPr>
            <a:r>
              <a:rPr lang="en-GB" sz="1200">
                <a:solidFill>
                  <a:srgbClr val="00445E"/>
                </a:solidFill>
                <a:latin typeface="Raleway" pitchFamily="2" charset="0"/>
              </a:rPr>
              <a:t>Tower Hamlets Housing Forum (THHF) brings together the council and local housing associations, so residents benefit from </a:t>
            </a:r>
            <a:r>
              <a:rPr lang="en-US" sz="1200">
                <a:solidFill>
                  <a:srgbClr val="00445E"/>
                </a:solidFill>
                <a:latin typeface="Raleway" pitchFamily="2" charset="0"/>
              </a:rPr>
              <a:t>effectively developed, managed and safe homes and estates; and a vibrant cohesive community</a:t>
            </a:r>
            <a:r>
              <a:rPr lang="en-GB" sz="1200">
                <a:solidFill>
                  <a:srgbClr val="00445E"/>
                </a:solidFill>
                <a:latin typeface="Raleway" pitchFamily="2" charset="0"/>
              </a:rPr>
              <a:t>.</a:t>
            </a:r>
          </a:p>
        </p:txBody>
      </p:sp>
      <p:sp>
        <p:nvSpPr>
          <p:cNvPr id="16" name="Rectangle 15">
            <a:extLst>
              <a:ext uri="{FF2B5EF4-FFF2-40B4-BE49-F238E27FC236}">
                <a16:creationId xmlns:a16="http://schemas.microsoft.com/office/drawing/2014/main" id="{809BC7B0-2B91-4585-99E1-6ED55F996EC2}"/>
              </a:ext>
              <a:ext uri="{C183D7F6-B498-43B3-948B-1728B52AA6E4}">
                <adec:decorative xmlns:adec="http://schemas.microsoft.com/office/drawing/2017/decorative" val="1"/>
              </a:ext>
            </a:extLst>
          </p:cNvPr>
          <p:cNvSpPr/>
          <p:nvPr/>
        </p:nvSpPr>
        <p:spPr>
          <a:xfrm>
            <a:off x="2250407" y="947579"/>
            <a:ext cx="9941593"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B454F89-5E31-45E2-818E-08D6ECFF2959}"/>
              </a:ext>
            </a:extLst>
          </p:cNvPr>
          <p:cNvSpPr txBox="1"/>
          <p:nvPr/>
        </p:nvSpPr>
        <p:spPr>
          <a:xfrm>
            <a:off x="2274956" y="1255615"/>
            <a:ext cx="9615761" cy="2677656"/>
          </a:xfrm>
          <a:prstGeom prst="rect">
            <a:avLst/>
          </a:prstGeom>
          <a:noFill/>
        </p:spPr>
        <p:txBody>
          <a:bodyPr wrap="square" lIns="91440" tIns="45720" rIns="91440" bIns="45720" rtlCol="0" anchor="t">
            <a:spAutoFit/>
          </a:bodyPr>
          <a:lstStyle/>
          <a:p>
            <a:pPr>
              <a:defRPr/>
            </a:pPr>
            <a:r>
              <a:rPr kumimoji="0" lang="en-GB" sz="1200" b="1" i="0" u="none" strike="noStrike" kern="1200" cap="none" spc="0" normalizeH="0" baseline="0" noProof="0">
                <a:ln>
                  <a:noFill/>
                </a:ln>
                <a:solidFill>
                  <a:srgbClr val="00445E"/>
                </a:solidFill>
                <a:effectLst/>
                <a:uLnTx/>
                <a:uFillTx/>
                <a:latin typeface="Raleway"/>
              </a:rPr>
              <a:t>Current Priorities, Activities and Impact (2021-22) including:</a:t>
            </a:r>
            <a:endParaRPr lang="en-GB" sz="1200">
              <a:latin typeface="Raleway"/>
            </a:endParaRPr>
          </a:p>
          <a:p>
            <a:pPr marL="171450" indent="-171450">
              <a:buFont typeface="Arial" panose="020B0604020202020204" pitchFamily="34" charset="0"/>
              <a:buChar char="•"/>
              <a:defRPr/>
            </a:pPr>
            <a:r>
              <a:rPr kumimoji="0" lang="en-US" sz="1200" b="1" u="none" strike="noStrike" kern="1200" cap="none" spc="0" normalizeH="0" baseline="0" noProof="0">
                <a:ln>
                  <a:noFill/>
                </a:ln>
                <a:solidFill>
                  <a:srgbClr val="00445E"/>
                </a:solidFill>
                <a:effectLst/>
                <a:uLnTx/>
                <a:uFillTx/>
                <a:latin typeface="Raleway"/>
              </a:rPr>
              <a:t>Community greening and quality open spaces: </a:t>
            </a:r>
            <a:r>
              <a:rPr kumimoji="0" lang="en-US" sz="1200" u="none" strike="noStrike" kern="1200" cap="none" spc="0" normalizeH="0" baseline="0" noProof="0">
                <a:ln>
                  <a:noFill/>
                </a:ln>
                <a:solidFill>
                  <a:srgbClr val="00445E"/>
                </a:solidFill>
                <a:effectLst/>
                <a:uLnTx/>
                <a:uFillTx/>
                <a:latin typeface="Raleway"/>
              </a:rPr>
              <a:t>good practice guide </a:t>
            </a:r>
            <a:r>
              <a:rPr lang="en-US" sz="1200">
                <a:solidFill>
                  <a:srgbClr val="00445E"/>
                </a:solidFill>
                <a:latin typeface="Raleway"/>
              </a:rPr>
              <a:t>to support </a:t>
            </a:r>
            <a:r>
              <a:rPr kumimoji="0" lang="en-US" sz="1200" u="none" strike="noStrike" kern="1200" cap="none" spc="0" normalizeH="0" baseline="0" noProof="0">
                <a:ln>
                  <a:noFill/>
                </a:ln>
                <a:solidFill>
                  <a:srgbClr val="00445E"/>
                </a:solidFill>
                <a:effectLst/>
                <a:uLnTx/>
                <a:uFillTx/>
                <a:latin typeface="Raleway"/>
              </a:rPr>
              <a:t>health benefits, and </a:t>
            </a:r>
            <a:r>
              <a:rPr lang="en-US" sz="1200">
                <a:solidFill>
                  <a:srgbClr val="00445E"/>
                </a:solidFill>
                <a:latin typeface="Raleway"/>
              </a:rPr>
              <a:t>inspecting and </a:t>
            </a:r>
            <a:r>
              <a:rPr kumimoji="0" lang="en-US" sz="1200" u="none" strike="noStrike" kern="1200" cap="none" spc="0" normalizeH="0" baseline="0" noProof="0">
                <a:ln>
                  <a:noFill/>
                </a:ln>
                <a:solidFill>
                  <a:srgbClr val="00445E"/>
                </a:solidFill>
                <a:effectLst/>
                <a:uLnTx/>
                <a:uFillTx/>
                <a:latin typeface="Raleway"/>
              </a:rPr>
              <a:t>maintaining play areas.</a:t>
            </a:r>
            <a:endParaRPr lang="en-US" sz="1200" u="none" strike="noStrike" kern="1200" cap="none" spc="0" normalizeH="0" baseline="0" noProof="0">
              <a:ln>
                <a:noFill/>
              </a:ln>
              <a:solidFill>
                <a:srgbClr val="00445E"/>
              </a:solidFill>
              <a:effectLst/>
              <a:uLnTx/>
              <a:uFillTx/>
              <a:latin typeface="Raleway"/>
            </a:endParaRPr>
          </a:p>
          <a:p>
            <a:pPr marL="171450" indent="-171450">
              <a:buFont typeface="Arial" panose="020B0604020202020204" pitchFamily="34" charset="0"/>
              <a:buChar char="•"/>
              <a:defRPr/>
            </a:pPr>
            <a:r>
              <a:rPr kumimoji="0" lang="en-US" sz="1200" b="1" u="none" strike="noStrike" kern="1200" cap="none" spc="0" normalizeH="0" baseline="0" noProof="0">
                <a:ln>
                  <a:noFill/>
                </a:ln>
                <a:solidFill>
                  <a:srgbClr val="00445E"/>
                </a:solidFill>
                <a:effectLst/>
                <a:uLnTx/>
                <a:uFillTx/>
                <a:latin typeface="Raleway"/>
              </a:rPr>
              <a:t>Tower Hamlets Common Housing Register (CHR):</a:t>
            </a:r>
            <a:r>
              <a:rPr lang="en-US" sz="1200">
                <a:solidFill>
                  <a:srgbClr val="00445E"/>
                </a:solidFill>
                <a:latin typeface="Raleway"/>
              </a:rPr>
              <a:t> </a:t>
            </a:r>
            <a:r>
              <a:rPr kumimoji="0" lang="en-US" sz="1200" u="none" strike="noStrike" kern="1200" cap="none" spc="0" normalizeH="0" baseline="0" noProof="0">
                <a:ln>
                  <a:noFill/>
                </a:ln>
                <a:solidFill>
                  <a:srgbClr val="00445E"/>
                </a:solidFill>
                <a:effectLst/>
                <a:uLnTx/>
                <a:uFillTx/>
                <a:latin typeface="Raleway"/>
              </a:rPr>
              <a:t> approved local lettings plan for new homes.</a:t>
            </a:r>
            <a:endParaRPr lang="en-US" sz="1200" u="none" strike="noStrike" kern="1200" cap="none" spc="0" normalizeH="0" baseline="0" noProof="0">
              <a:ln>
                <a:noFill/>
              </a:ln>
              <a:solidFill>
                <a:srgbClr val="00445E"/>
              </a:solidFill>
              <a:effectLst/>
              <a:uLnTx/>
              <a:uFillTx/>
              <a:latin typeface="Raleway"/>
            </a:endParaRPr>
          </a:p>
          <a:p>
            <a:pPr marL="171450" indent="-171450">
              <a:buFont typeface="Arial" panose="020B0604020202020204" pitchFamily="34" charset="0"/>
              <a:buChar char="•"/>
              <a:defRPr/>
            </a:pPr>
            <a:r>
              <a:rPr kumimoji="0" lang="en-US" sz="1200" b="1" u="none" strike="noStrike" kern="1200" cap="none" spc="0" normalizeH="0" baseline="0" noProof="0">
                <a:ln>
                  <a:noFill/>
                </a:ln>
                <a:solidFill>
                  <a:srgbClr val="00445E"/>
                </a:solidFill>
                <a:effectLst/>
                <a:uLnTx/>
                <a:uFillTx/>
                <a:latin typeface="Raleway"/>
              </a:rPr>
              <a:t>Fire &amp; Building Safety: </a:t>
            </a:r>
            <a:r>
              <a:rPr kumimoji="0" lang="en-US" sz="1200" u="none" strike="noStrike" kern="1200" cap="none" spc="0" normalizeH="0" baseline="0" noProof="0">
                <a:ln>
                  <a:noFill/>
                </a:ln>
                <a:solidFill>
                  <a:srgbClr val="00445E"/>
                </a:solidFill>
                <a:effectLst/>
                <a:uLnTx/>
                <a:uFillTx/>
                <a:latin typeface="Raleway"/>
              </a:rPr>
              <a:t>landlords have been reviewing the fire and building safety of homes, and partners have shared best practice </a:t>
            </a:r>
            <a:r>
              <a:rPr lang="en-US" sz="1200">
                <a:solidFill>
                  <a:srgbClr val="00445E"/>
                </a:solidFill>
                <a:latin typeface="Raleway"/>
              </a:rPr>
              <a:t>and </a:t>
            </a:r>
            <a:r>
              <a:rPr kumimoji="0" lang="en-US" sz="1200" u="none" strike="noStrike" kern="1200" cap="none" spc="0" normalizeH="0" baseline="0" noProof="0">
                <a:ln>
                  <a:noFill/>
                </a:ln>
                <a:solidFill>
                  <a:srgbClr val="00445E"/>
                </a:solidFill>
                <a:effectLst/>
                <a:uLnTx/>
                <a:uFillTx/>
                <a:latin typeface="Raleway"/>
              </a:rPr>
              <a:t>lessons from recent tower block fires. Partners, residents and the council are promoting fire safety through films.</a:t>
            </a:r>
            <a:endParaRPr lang="en-US" sz="1200" u="none" strike="noStrike" kern="1200" cap="none" spc="0" normalizeH="0" baseline="0" noProof="0">
              <a:ln>
                <a:noFill/>
              </a:ln>
              <a:solidFill>
                <a:srgbClr val="00445E"/>
              </a:solidFill>
              <a:effectLst/>
              <a:uLnTx/>
              <a:uFillTx/>
              <a:latin typeface="Raleway"/>
            </a:endParaRPr>
          </a:p>
          <a:p>
            <a:pPr marL="171450" indent="-171450">
              <a:buFont typeface="Arial" panose="020B0604020202020204" pitchFamily="34" charset="0"/>
              <a:buChar char="•"/>
              <a:defRPr/>
            </a:pPr>
            <a:r>
              <a:rPr kumimoji="0" lang="en-US" sz="1200" b="1" u="none" strike="noStrike" kern="1200" cap="none" spc="0" normalizeH="0" baseline="0" noProof="0">
                <a:ln>
                  <a:noFill/>
                </a:ln>
                <a:solidFill>
                  <a:srgbClr val="00445E"/>
                </a:solidFill>
                <a:effectLst/>
                <a:uLnTx/>
                <a:uFillTx/>
                <a:latin typeface="Raleway"/>
              </a:rPr>
              <a:t>Antisocial </a:t>
            </a:r>
            <a:r>
              <a:rPr kumimoji="0" lang="en-US" sz="1200" b="1" u="none" strike="noStrike" kern="1200" cap="none" spc="0" normalizeH="0" baseline="0" noProof="0" err="1">
                <a:ln>
                  <a:noFill/>
                </a:ln>
                <a:solidFill>
                  <a:srgbClr val="00445E"/>
                </a:solidFill>
                <a:effectLst/>
                <a:uLnTx/>
                <a:uFillTx/>
                <a:latin typeface="Raleway"/>
              </a:rPr>
              <a:t>Behaviour</a:t>
            </a:r>
            <a:r>
              <a:rPr lang="en-US" sz="1200">
                <a:solidFill>
                  <a:srgbClr val="00445E"/>
                </a:solidFill>
                <a:latin typeface="Raleway"/>
              </a:rPr>
              <a:t>: conducted </a:t>
            </a:r>
            <a:r>
              <a:rPr kumimoji="0" lang="en-US" sz="1200" u="none" strike="noStrike" kern="1200" cap="none" spc="0" normalizeH="0" baseline="0" noProof="0">
                <a:ln>
                  <a:noFill/>
                </a:ln>
                <a:solidFill>
                  <a:srgbClr val="00445E"/>
                </a:solidFill>
                <a:effectLst/>
                <a:uLnTx/>
                <a:uFillTx/>
                <a:latin typeface="Raleway"/>
              </a:rPr>
              <a:t>joint Police, Housing Associations and </a:t>
            </a:r>
            <a:r>
              <a:rPr lang="en-US" sz="1200">
                <a:solidFill>
                  <a:srgbClr val="00445E"/>
                </a:solidFill>
                <a:latin typeface="Raleway"/>
              </a:rPr>
              <a:t>Tower Hamlets Enforcement Officer (THEO) </a:t>
            </a:r>
            <a:r>
              <a:rPr kumimoji="0" lang="en-US" sz="1200" u="none" strike="noStrike" kern="1200" cap="none" spc="0" normalizeH="0" baseline="0" noProof="0">
                <a:ln>
                  <a:noFill/>
                </a:ln>
                <a:solidFill>
                  <a:srgbClr val="00445E"/>
                </a:solidFill>
                <a:effectLst/>
                <a:uLnTx/>
                <a:uFillTx/>
                <a:latin typeface="Raleway"/>
              </a:rPr>
              <a:t>patrols, weapon sweeps, and conversations with residents as part of </a:t>
            </a:r>
            <a:r>
              <a:rPr lang="en-US" sz="1200">
                <a:solidFill>
                  <a:srgbClr val="00445E"/>
                </a:solidFill>
                <a:latin typeface="Raleway"/>
              </a:rPr>
              <a:t>ASB Awareness week and p</a:t>
            </a:r>
            <a:r>
              <a:rPr kumimoji="0" lang="en-US" sz="1200" u="none" strike="noStrike" kern="1200" cap="none" spc="0" normalizeH="0" baseline="0" noProof="0" err="1">
                <a:ln>
                  <a:noFill/>
                </a:ln>
                <a:solidFill>
                  <a:srgbClr val="00445E"/>
                </a:solidFill>
                <a:effectLst/>
                <a:uLnTx/>
                <a:uFillTx/>
                <a:latin typeface="Raleway"/>
              </a:rPr>
              <a:t>ublicised</a:t>
            </a:r>
            <a:r>
              <a:rPr kumimoji="0" lang="en-US" sz="1200" u="none" strike="noStrike" kern="1200" cap="none" spc="0" normalizeH="0" baseline="0" noProof="0">
                <a:ln>
                  <a:noFill/>
                </a:ln>
                <a:solidFill>
                  <a:srgbClr val="00445E"/>
                </a:solidFill>
                <a:effectLst/>
                <a:uLnTx/>
                <a:uFillTx/>
                <a:latin typeface="Raleway"/>
              </a:rPr>
              <a:t> the Community Trigger</a:t>
            </a:r>
            <a:r>
              <a:rPr lang="en-US" sz="1200">
                <a:solidFill>
                  <a:srgbClr val="00445E"/>
                </a:solidFill>
                <a:latin typeface="Raleway"/>
              </a:rPr>
              <a:t> - </a:t>
            </a:r>
            <a:r>
              <a:rPr kumimoji="0" lang="en-US" sz="1200" u="none" strike="noStrike" kern="1200" cap="none" spc="0" normalizeH="0" baseline="0" noProof="0">
                <a:ln>
                  <a:noFill/>
                </a:ln>
                <a:solidFill>
                  <a:srgbClr val="00445E"/>
                </a:solidFill>
                <a:effectLst/>
                <a:uLnTx/>
                <a:uFillTx/>
                <a:latin typeface="Raleway"/>
              </a:rPr>
              <a:t>a tool that offers those experiencing ASB a means to bring their landlord and statutory agencies together to review the effectiveness of ASB interventions.</a:t>
            </a:r>
            <a:r>
              <a:rPr lang="en-US" sz="1200">
                <a:solidFill>
                  <a:srgbClr val="00445E"/>
                </a:solidFill>
                <a:latin typeface="Raleway"/>
              </a:rPr>
              <a:t>  </a:t>
            </a:r>
            <a:endParaRPr lang="en-US" sz="1200" u="none" strike="noStrike" kern="1200" cap="none" spc="0" normalizeH="0" baseline="0" noProof="0">
              <a:ln>
                <a:noFill/>
              </a:ln>
              <a:solidFill>
                <a:srgbClr val="00445E"/>
              </a:solidFill>
              <a:effectLst/>
              <a:uLnTx/>
              <a:uFillTx/>
              <a:latin typeface="Raleway" pitchFamily="2" charset="0"/>
            </a:endParaRPr>
          </a:p>
          <a:p>
            <a:pPr marL="171450" indent="-171450">
              <a:buFont typeface="Arial" panose="020B0604020202020204" pitchFamily="34" charset="0"/>
              <a:buChar char="•"/>
              <a:defRPr/>
            </a:pPr>
            <a:r>
              <a:rPr kumimoji="0" lang="en-US" sz="1200" b="1" u="none" strike="noStrike" kern="1200" cap="none" spc="0" normalizeH="0" baseline="0" noProof="0">
                <a:ln>
                  <a:noFill/>
                </a:ln>
                <a:solidFill>
                  <a:srgbClr val="00445E"/>
                </a:solidFill>
                <a:effectLst/>
                <a:uLnTx/>
                <a:uFillTx/>
                <a:latin typeface="Raleway"/>
              </a:rPr>
              <a:t>Covid-19</a:t>
            </a:r>
            <a:r>
              <a:rPr kumimoji="0" lang="en-US" sz="1200" u="none" strike="noStrike" kern="1200" cap="none" spc="0" normalizeH="0" baseline="0" noProof="0">
                <a:ln>
                  <a:noFill/>
                </a:ln>
                <a:solidFill>
                  <a:srgbClr val="00445E"/>
                </a:solidFill>
                <a:effectLst/>
                <a:uLnTx/>
                <a:uFillTx/>
                <a:latin typeface="Raleway"/>
              </a:rPr>
              <a:t>: celebrated community heroes and continue </a:t>
            </a:r>
            <a:r>
              <a:rPr lang="en-US" sz="1200">
                <a:solidFill>
                  <a:srgbClr val="00445E"/>
                </a:solidFill>
                <a:latin typeface="Raleway"/>
              </a:rPr>
              <a:t>practical, financial and emotional support to </a:t>
            </a:r>
            <a:r>
              <a:rPr kumimoji="0" lang="en-US" sz="1200" u="none" strike="noStrike" kern="1200" cap="none" spc="0" normalizeH="0" baseline="0" noProof="0">
                <a:ln>
                  <a:noFill/>
                </a:ln>
                <a:solidFill>
                  <a:srgbClr val="00445E"/>
                </a:solidFill>
                <a:effectLst/>
                <a:uLnTx/>
                <a:uFillTx/>
                <a:latin typeface="Raleway"/>
              </a:rPr>
              <a:t>those most affected.</a:t>
            </a:r>
            <a:r>
              <a:rPr lang="en-US" sz="1200">
                <a:solidFill>
                  <a:srgbClr val="00445E"/>
                </a:solidFill>
                <a:latin typeface="Raleway"/>
              </a:rPr>
              <a:t> </a:t>
            </a:r>
            <a:endParaRPr lang="en-US" sz="1200" u="none" strike="noStrike" kern="1200" cap="none" spc="0" normalizeH="0" baseline="0" noProof="0">
              <a:ln>
                <a:noFill/>
              </a:ln>
              <a:solidFill>
                <a:srgbClr val="00445E"/>
              </a:solidFill>
              <a:effectLst/>
              <a:uLnTx/>
              <a:uFillTx/>
              <a:latin typeface="Raleway" pitchFamily="2" charset="0"/>
            </a:endParaRPr>
          </a:p>
          <a:p>
            <a:pPr marL="171450" indent="-171450">
              <a:buFont typeface="Arial" panose="020B0604020202020204" pitchFamily="34" charset="0"/>
              <a:buChar char="•"/>
              <a:defRPr/>
            </a:pPr>
            <a:r>
              <a:rPr lang="en-US" sz="1200" b="1">
                <a:solidFill>
                  <a:srgbClr val="00445E"/>
                </a:solidFill>
                <a:latin typeface="Raleway"/>
              </a:rPr>
              <a:t>Training and Employment</a:t>
            </a:r>
            <a:r>
              <a:rPr lang="en-US" sz="1200">
                <a:solidFill>
                  <a:srgbClr val="00445E"/>
                </a:solidFill>
                <a:latin typeface="Raleway"/>
              </a:rPr>
              <a:t>: w</a:t>
            </a:r>
            <a:r>
              <a:rPr kumimoji="0" lang="en-US" sz="1200" u="none" strike="noStrike" kern="1200" cap="none" spc="0" normalizeH="0" baseline="0" noProof="0" err="1">
                <a:ln>
                  <a:noFill/>
                </a:ln>
                <a:solidFill>
                  <a:srgbClr val="00445E"/>
                </a:solidFill>
                <a:effectLst/>
                <a:uLnTx/>
                <a:uFillTx/>
                <a:latin typeface="Raleway"/>
              </a:rPr>
              <a:t>orked</a:t>
            </a:r>
            <a:r>
              <a:rPr kumimoji="0" lang="en-US" sz="1200" u="none" strike="noStrike" kern="1200" cap="none" spc="0" normalizeH="0" baseline="0" noProof="0">
                <a:ln>
                  <a:noFill/>
                </a:ln>
                <a:solidFill>
                  <a:srgbClr val="00445E"/>
                </a:solidFill>
                <a:effectLst/>
                <a:uLnTx/>
                <a:uFillTx/>
                <a:latin typeface="Raleway"/>
              </a:rPr>
              <a:t> with the council to bring more accredited training and employment opportunities to residents.</a:t>
            </a:r>
            <a:r>
              <a:rPr lang="en-US" sz="1200">
                <a:solidFill>
                  <a:srgbClr val="00445E"/>
                </a:solidFill>
                <a:latin typeface="Raleway"/>
              </a:rPr>
              <a:t> </a:t>
            </a:r>
            <a:r>
              <a:rPr kumimoji="0" lang="en-US" sz="1200" u="none" strike="noStrike" kern="1200" cap="none" spc="0" normalizeH="0" baseline="0" noProof="0">
                <a:ln>
                  <a:noFill/>
                </a:ln>
                <a:solidFill>
                  <a:srgbClr val="00445E"/>
                </a:solidFill>
                <a:effectLst/>
                <a:uLnTx/>
                <a:uFillTx/>
                <a:latin typeface="Raleway"/>
              </a:rPr>
              <a:t> This has included Kickstart, </a:t>
            </a:r>
            <a:r>
              <a:rPr kumimoji="0" lang="en-US" sz="1200" u="none" strike="noStrike" kern="1200" cap="none" spc="0" normalizeH="0" baseline="0" noProof="0" err="1">
                <a:ln>
                  <a:noFill/>
                </a:ln>
                <a:solidFill>
                  <a:srgbClr val="00445E"/>
                </a:solidFill>
                <a:effectLst/>
                <a:uLnTx/>
                <a:uFillTx/>
                <a:latin typeface="Raleway"/>
              </a:rPr>
              <a:t>Workpath</a:t>
            </a:r>
            <a:r>
              <a:rPr kumimoji="0" lang="en-US" sz="1200" u="none" strike="noStrike" kern="1200" cap="none" spc="0" normalizeH="0" baseline="0" noProof="0">
                <a:ln>
                  <a:noFill/>
                </a:ln>
                <a:solidFill>
                  <a:srgbClr val="00445E"/>
                </a:solidFill>
                <a:effectLst/>
                <a:uLnTx/>
                <a:uFillTx/>
                <a:latin typeface="Raleway"/>
              </a:rPr>
              <a:t>, and very successful job fairs.</a:t>
            </a:r>
            <a:endParaRPr lang="en-US" sz="1200" b="0" i="0">
              <a:solidFill>
                <a:srgbClr val="00445E"/>
              </a:solidFill>
              <a:latin typeface="Raleway"/>
            </a:endParaRPr>
          </a:p>
          <a:p>
            <a:pPr marL="628650" lvl="1" indent="-171450">
              <a:buFont typeface="Arial" panose="020B0604020202020204" pitchFamily="34" charset="0"/>
              <a:buChar char="•"/>
              <a:defRPr/>
            </a:pPr>
            <a:endParaRPr lang="en-US" sz="1200" b="0" i="0">
              <a:solidFill>
                <a:srgbClr val="00445E"/>
              </a:solidFill>
              <a:latin typeface="Raleway" pitchFamily="2" charset="0"/>
            </a:endParaRPr>
          </a:p>
        </p:txBody>
      </p:sp>
      <p:sp>
        <p:nvSpPr>
          <p:cNvPr id="26" name="Rectangle 25">
            <a:extLst>
              <a:ext uri="{FF2B5EF4-FFF2-40B4-BE49-F238E27FC236}">
                <a16:creationId xmlns:a16="http://schemas.microsoft.com/office/drawing/2014/main" id="{D3407EB3-4ED8-429C-B04A-6385BDBFE305}"/>
              </a:ext>
              <a:ext uri="{C183D7F6-B498-43B3-948B-1728B52AA6E4}">
                <adec:decorative xmlns:adec="http://schemas.microsoft.com/office/drawing/2017/decorative" val="1"/>
              </a:ext>
            </a:extLst>
          </p:cNvPr>
          <p:cNvSpPr/>
          <p:nvPr/>
        </p:nvSpPr>
        <p:spPr>
          <a:xfrm>
            <a:off x="2249067" y="3942532"/>
            <a:ext cx="9941593"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group of people on training">
            <a:extLst>
              <a:ext uri="{FF2B5EF4-FFF2-40B4-BE49-F238E27FC236}">
                <a16:creationId xmlns:a16="http://schemas.microsoft.com/office/drawing/2014/main" id="{F2650945-8323-4518-B01C-3D2CB1E323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04547" y="4649776"/>
            <a:ext cx="2434798" cy="1624963"/>
          </a:xfrm>
          <a:prstGeom prst="rect">
            <a:avLst/>
          </a:prstGeom>
        </p:spPr>
      </p:pic>
      <p:sp>
        <p:nvSpPr>
          <p:cNvPr id="21" name="TextBox 20">
            <a:extLst>
              <a:ext uri="{FF2B5EF4-FFF2-40B4-BE49-F238E27FC236}">
                <a16:creationId xmlns:a16="http://schemas.microsoft.com/office/drawing/2014/main" id="{0650F61B-68A9-4188-B6CD-18BFC81255B9}"/>
              </a:ext>
            </a:extLst>
          </p:cNvPr>
          <p:cNvSpPr txBox="1"/>
          <p:nvPr/>
        </p:nvSpPr>
        <p:spPr>
          <a:xfrm>
            <a:off x="5852733" y="4182178"/>
            <a:ext cx="6302179" cy="2477601"/>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445E"/>
                </a:solidFill>
                <a:effectLst/>
                <a:uLnTx/>
                <a:uFillTx/>
                <a:latin typeface="Raleway"/>
                <a:ea typeface="+mn-ea"/>
                <a:cs typeface="+mn-cs"/>
              </a:rPr>
              <a:t>Case Study: Joint Resident Training </a:t>
            </a:r>
            <a:r>
              <a:rPr kumimoji="0" lang="en-US" sz="1100" b="1" i="0" u="none" strike="noStrike" kern="1200" cap="none" spc="0" normalizeH="0" baseline="0" noProof="0" err="1">
                <a:ln>
                  <a:noFill/>
                </a:ln>
                <a:solidFill>
                  <a:srgbClr val="00445E"/>
                </a:solidFill>
                <a:effectLst/>
                <a:uLnTx/>
                <a:uFillTx/>
                <a:latin typeface="Raleway"/>
                <a:ea typeface="+mn-ea"/>
                <a:cs typeface="+mn-cs"/>
              </a:rPr>
              <a:t>Programme</a:t>
            </a:r>
            <a:r>
              <a:rPr kumimoji="0" lang="en-US" sz="1100" b="1" i="0" u="none" strike="noStrike" kern="1200" cap="none" spc="0" normalizeH="0" baseline="0" noProof="0">
                <a:ln>
                  <a:noFill/>
                </a:ln>
                <a:solidFill>
                  <a:srgbClr val="00445E"/>
                </a:solidFill>
                <a:effectLst/>
                <a:uLnTx/>
                <a:uFillTx/>
                <a:latin typeface="Raleway"/>
                <a:ea typeface="+mn-ea"/>
                <a:cs typeface="+mn-cs"/>
              </a:rPr>
              <a:t> </a:t>
            </a:r>
            <a:endParaRPr kumimoji="0" lang="en-US" sz="1100" b="0" i="0" u="none" strike="noStrike" kern="1200" cap="none" spc="0" normalizeH="0" baseline="0" noProof="0">
              <a:ln>
                <a:noFill/>
              </a:ln>
              <a:solidFill>
                <a:srgbClr val="00445E"/>
              </a:solidFill>
              <a:effectLst/>
              <a:uLnTx/>
              <a:uFillTx/>
              <a:latin typeface="Ralewa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445E"/>
                </a:solidFill>
                <a:effectLst/>
                <a:uLnTx/>
                <a:uFillTx/>
                <a:latin typeface="Raleway"/>
                <a:ea typeface="+mn-ea"/>
                <a:cs typeface="+mn-cs"/>
              </a:rPr>
              <a:t>This partnership </a:t>
            </a:r>
            <a:r>
              <a:rPr lang="en-US" sz="1100" err="1">
                <a:solidFill>
                  <a:srgbClr val="00445E"/>
                </a:solidFill>
                <a:latin typeface="Raleway"/>
              </a:rPr>
              <a:t>programme</a:t>
            </a:r>
            <a:r>
              <a:rPr lang="en-US" sz="1100">
                <a:solidFill>
                  <a:srgbClr val="00445E"/>
                </a:solidFill>
                <a:latin typeface="Raleway"/>
              </a:rPr>
              <a:t> running now for five years, has been delivered through </a:t>
            </a:r>
            <a:r>
              <a:rPr kumimoji="0" lang="en-US" sz="1100" b="0" i="0" u="none" strike="noStrike" kern="1200" cap="none" spc="0" normalizeH="0" baseline="0" noProof="0">
                <a:ln>
                  <a:noFill/>
                </a:ln>
                <a:solidFill>
                  <a:srgbClr val="00445E"/>
                </a:solidFill>
                <a:effectLst/>
                <a:uLnTx/>
                <a:uFillTx/>
                <a:latin typeface="Raleway"/>
                <a:ea typeface="+mn-ea"/>
                <a:cs typeface="+mn-cs"/>
              </a:rPr>
              <a:t>housing providers across Tower Hamlets. It upskills residents through a mix of accredited and non-accredited courses including First Aid and Mental Health First Aid, Level 2 Food Safety, personal </a:t>
            </a:r>
            <a:r>
              <a:rPr lang="en-US" sz="1100">
                <a:solidFill>
                  <a:srgbClr val="00445E"/>
                </a:solidFill>
                <a:latin typeface="Raleway"/>
              </a:rPr>
              <a:t>l</a:t>
            </a:r>
            <a:r>
              <a:rPr kumimoji="0" lang="en-US" sz="1100" b="0" i="0" u="none" strike="noStrike" kern="1200" cap="none" spc="0" normalizeH="0" baseline="0" noProof="0" err="1">
                <a:ln>
                  <a:noFill/>
                </a:ln>
                <a:solidFill>
                  <a:srgbClr val="00445E"/>
                </a:solidFill>
                <a:effectLst/>
                <a:uLnTx/>
                <a:uFillTx/>
                <a:latin typeface="Raleway"/>
                <a:ea typeface="+mn-ea"/>
                <a:cs typeface="+mn-cs"/>
              </a:rPr>
              <a:t>eadership</a:t>
            </a:r>
            <a:r>
              <a:rPr kumimoji="0" lang="en-US" sz="1100" b="0" i="0" u="none" strike="noStrike" kern="1200" cap="none" spc="0" normalizeH="0" baseline="0" noProof="0">
                <a:ln>
                  <a:noFill/>
                </a:ln>
                <a:solidFill>
                  <a:srgbClr val="00445E"/>
                </a:solidFill>
                <a:effectLst/>
                <a:uLnTx/>
                <a:uFillTx/>
                <a:latin typeface="Raleway"/>
                <a:ea typeface="+mn-ea"/>
                <a:cs typeface="+mn-cs"/>
              </a:rPr>
              <a:t> and effectiveness and safeguarding.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solidFill>
                <a:srgbClr val="00445E"/>
              </a:solidFill>
              <a:latin typeface="Ralewa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err="1">
                <a:solidFill>
                  <a:srgbClr val="00445E"/>
                </a:solidFill>
                <a:latin typeface="Raleway"/>
              </a:rPr>
              <a:t>Ms</a:t>
            </a:r>
            <a:r>
              <a:rPr lang="en-US" sz="1100">
                <a:solidFill>
                  <a:srgbClr val="00445E"/>
                </a:solidFill>
                <a:latin typeface="Raleway"/>
              </a:rPr>
              <a:t> B. Completed the Personal Leadership Training: “</a:t>
            </a:r>
            <a:r>
              <a:rPr lang="en-US" sz="1100" i="1">
                <a:solidFill>
                  <a:srgbClr val="00445E"/>
                </a:solidFill>
                <a:latin typeface="Raleway"/>
              </a:rPr>
              <a:t>I took part in this course because I work in a school, and I wanted to further my career. I was told that I would need to demonstrate leadership skills to do this. This made me really nervous because I didn’t know what they wanted from me and how I could show this. Luckily, I saw this course was available, so I signed up and the trainer was fantastic. He really has the confidence and knowledge on how to be a good leader. I’ve now received a certificate of completion which I showed my employers, and they were really impressed that I went out of my way to gain this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445E"/>
              </a:solidFill>
              <a:latin typeface="Raleway"/>
            </a:endParaRPr>
          </a:p>
        </p:txBody>
      </p:sp>
      <p:sp>
        <p:nvSpPr>
          <p:cNvPr id="19" name="Slide Number Placeholder 1">
            <a:extLst>
              <a:ext uri="{FF2B5EF4-FFF2-40B4-BE49-F238E27FC236}">
                <a16:creationId xmlns:a16="http://schemas.microsoft.com/office/drawing/2014/main" id="{063E70F9-41F5-472C-8E9D-D0DF2571E06E}"/>
              </a:ext>
            </a:extLst>
          </p:cNvPr>
          <p:cNvSpPr>
            <a:spLocks noGrp="1"/>
          </p:cNvSpPr>
          <p:nvPr>
            <p:ph type="sldNum" sz="quarter" idx="12"/>
          </p:nvPr>
        </p:nvSpPr>
        <p:spPr>
          <a:xfrm>
            <a:off x="8610601" y="6356353"/>
            <a:ext cx="2743200" cy="365125"/>
          </a:xfrm>
        </p:spPr>
        <p:txBody>
          <a:bodyPr/>
          <a:lstStyle/>
          <a:p>
            <a:fld id="{36D6C52B-B35D-4819-BB38-B93C26330C57}" type="slidenum">
              <a:rPr lang="en-GB" smtClean="0"/>
              <a:t>11</a:t>
            </a:fld>
            <a:endParaRPr lang="en-GB"/>
          </a:p>
        </p:txBody>
      </p:sp>
    </p:spTree>
    <p:extLst>
      <p:ext uri="{BB962C8B-B14F-4D97-AF65-F5344CB8AC3E}">
        <p14:creationId xmlns:p14="http://schemas.microsoft.com/office/powerpoint/2010/main" val="1832055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8DD87-E0C2-43CC-B823-8DE8E03E466B}"/>
              </a:ext>
            </a:extLst>
          </p:cNvPr>
          <p:cNvSpPr>
            <a:spLocks noGrp="1"/>
          </p:cNvSpPr>
          <p:nvPr>
            <p:ph type="title" idx="4294967295"/>
          </p:nvPr>
        </p:nvSpPr>
        <p:spPr>
          <a:xfrm>
            <a:off x="838201" y="-1325563"/>
            <a:ext cx="10515600" cy="1325563"/>
          </a:xfrm>
        </p:spPr>
        <p:txBody>
          <a:bodyPr vert="horz" lIns="91440" tIns="45720" rIns="91440" bIns="45720" rtlCol="0" anchor="b">
            <a:noAutofit/>
          </a:bodyPr>
          <a:lstStyle/>
          <a:p>
            <a:r>
              <a:rPr lang="en-GB" sz="3800" dirty="0">
                <a:latin typeface="+mn-lt"/>
              </a:rPr>
              <a:t>Our strategy continued 7 - </a:t>
            </a:r>
            <a:r>
              <a:rPr kumimoji="0" lang="en-US" sz="3800" i="0" u="none" strike="noStrike" kern="1200" cap="none" spc="0" normalizeH="0" baseline="0" noProof="0" dirty="0">
                <a:ln>
                  <a:noFill/>
                </a:ln>
                <a:solidFill>
                  <a:srgbClr val="00445E"/>
                </a:solidFill>
                <a:effectLst/>
                <a:uLnTx/>
                <a:uFillTx/>
                <a:latin typeface="+mn-lt"/>
                <a:ea typeface="+mn-ea"/>
                <a:cs typeface="+mn-cs"/>
              </a:rPr>
              <a:t>Health and Wellbeing Board and Tower Hamlets Together </a:t>
            </a:r>
            <a:endParaRPr lang="en-GB" sz="3800" dirty="0">
              <a:latin typeface="+mn-lt"/>
            </a:endParaRPr>
          </a:p>
        </p:txBody>
      </p:sp>
      <p:sp>
        <p:nvSpPr>
          <p:cNvPr id="18" name="TextBox 17">
            <a:extLst>
              <a:ext uri="{FF2B5EF4-FFF2-40B4-BE49-F238E27FC236}">
                <a16:creationId xmlns:a16="http://schemas.microsoft.com/office/drawing/2014/main" id="{B8856ACA-ACBB-400D-8C37-75099D75A70F}"/>
              </a:ext>
            </a:extLst>
          </p:cNvPr>
          <p:cNvSpPr txBox="1"/>
          <p:nvPr/>
        </p:nvSpPr>
        <p:spPr>
          <a:xfrm>
            <a:off x="0" y="0"/>
            <a:ext cx="2204687" cy="6858000"/>
          </a:xfrm>
          <a:prstGeom prst="rect">
            <a:avLst/>
          </a:prstGeom>
          <a:solidFill>
            <a:schemeClr val="tx1">
              <a:lumMod val="90000"/>
              <a:lumOff val="1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Raleway" pitchFamily="2" charset="0"/>
                <a:ea typeface="+mn-ea"/>
                <a:cs typeface="+mn-cs"/>
              </a:rPr>
              <a:t>Better health and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Raleway" pitchFamily="2" charset="0"/>
              <a:ea typeface="+mn-ea"/>
              <a:cs typeface="+mn-cs"/>
            </a:endParaRPr>
          </a:p>
          <a:p>
            <a:endParaRPr lang="en-US" b="1">
              <a:solidFill>
                <a:schemeClr val="bg1"/>
              </a:solidFill>
              <a:latin typeface="Raleway" pitchFamily="2" charset="0"/>
            </a:endParaRPr>
          </a:p>
          <a:p>
            <a:endParaRPr lang="en-US" sz="1800" b="1">
              <a:solidFill>
                <a:schemeClr val="bg1"/>
              </a:solidFill>
              <a:latin typeface="Raleway" pitchFamily="2" charset="0"/>
            </a:endParaRPr>
          </a:p>
          <a:p>
            <a:endParaRPr lang="en-US" b="1">
              <a:solidFill>
                <a:schemeClr val="bg1"/>
              </a:solidFill>
              <a:latin typeface="Raleway" pitchFamily="2" charset="0"/>
            </a:endParaRPr>
          </a:p>
          <a:p>
            <a:endParaRPr lang="en-US" sz="1800" b="1">
              <a:solidFill>
                <a:schemeClr val="bg1"/>
              </a:solidFill>
              <a:latin typeface="Raleway" pitchFamily="2" charset="0"/>
            </a:endParaRPr>
          </a:p>
          <a:p>
            <a:endParaRPr lang="en-US" b="1">
              <a:solidFill>
                <a:schemeClr val="bg1"/>
              </a:solidFill>
              <a:latin typeface="Raleway" pitchFamily="2" charset="0"/>
            </a:endParaRPr>
          </a:p>
          <a:p>
            <a:endParaRPr lang="en-US" sz="1800" b="1">
              <a:solidFill>
                <a:schemeClr val="bg1"/>
              </a:solidFill>
              <a:latin typeface="Raleway" pitchFamily="2" charset="0"/>
            </a:endParaRPr>
          </a:p>
          <a:p>
            <a:endParaRPr lang="en-US" b="1">
              <a:solidFill>
                <a:schemeClr val="bg1"/>
              </a:solidFill>
              <a:latin typeface="Raleway" pitchFamily="2" charset="0"/>
            </a:endParaRPr>
          </a:p>
          <a:p>
            <a:endParaRPr lang="en-US" sz="1800" b="1">
              <a:solidFill>
                <a:schemeClr val="bg1"/>
              </a:solidFill>
              <a:latin typeface="Raleway" pitchFamily="2" charset="0"/>
            </a:endParaRPr>
          </a:p>
          <a:p>
            <a:endParaRPr lang="en-US" b="1">
              <a:solidFill>
                <a:schemeClr val="bg1"/>
              </a:solidFill>
              <a:latin typeface="Raleway" pitchFamily="2" charset="0"/>
            </a:endParaRPr>
          </a:p>
          <a:p>
            <a:endParaRPr lang="en-US" sz="1800" b="1">
              <a:solidFill>
                <a:schemeClr val="bg1"/>
              </a:solidFill>
              <a:latin typeface="Raleway" pitchFamily="2" charset="0"/>
            </a:endParaRPr>
          </a:p>
          <a:p>
            <a:endParaRPr lang="en-US" b="1">
              <a:solidFill>
                <a:schemeClr val="bg1"/>
              </a:solidFill>
              <a:latin typeface="Raleway" pitchFamily="2" charset="0"/>
            </a:endParaRPr>
          </a:p>
          <a:p>
            <a:endParaRPr lang="en-US" sz="1800" b="1">
              <a:solidFill>
                <a:schemeClr val="bg1"/>
              </a:solidFill>
              <a:latin typeface="Raleway" pitchFamily="2" charset="0"/>
            </a:endParaRPr>
          </a:p>
          <a:p>
            <a:endParaRPr lang="en-US" b="1">
              <a:solidFill>
                <a:schemeClr val="bg1"/>
              </a:solidFill>
              <a:latin typeface="Raleway" pitchFamily="2" charset="0"/>
            </a:endParaRPr>
          </a:p>
          <a:p>
            <a:endParaRPr lang="en-US" sz="1800" b="1">
              <a:solidFill>
                <a:schemeClr val="bg1"/>
              </a:solidFill>
              <a:latin typeface="Raleway" pitchFamily="2" charset="0"/>
            </a:endParaRPr>
          </a:p>
          <a:p>
            <a:endParaRPr lang="en-US" b="1">
              <a:solidFill>
                <a:schemeClr val="bg1"/>
              </a:solidFill>
              <a:latin typeface="Raleway" pitchFamily="2" charset="0"/>
            </a:endParaRPr>
          </a:p>
          <a:p>
            <a:endParaRPr lang="en-US" sz="1800" b="1">
              <a:solidFill>
                <a:schemeClr val="bg1"/>
              </a:solidFill>
              <a:latin typeface="Raleway" pitchFamily="2" charset="0"/>
            </a:endParaRPr>
          </a:p>
          <a:p>
            <a:endParaRPr lang="en-US" b="1">
              <a:solidFill>
                <a:schemeClr val="bg1"/>
              </a:solidFill>
              <a:latin typeface="Raleway" pitchFamily="2" charset="0"/>
            </a:endParaRPr>
          </a:p>
          <a:p>
            <a:endParaRPr lang="en-US" sz="1800" b="1">
              <a:solidFill>
                <a:schemeClr val="bg1"/>
              </a:solidFill>
              <a:latin typeface="Raleway" pitchFamily="2" charset="0"/>
            </a:endParaRPr>
          </a:p>
        </p:txBody>
      </p:sp>
      <p:pic>
        <p:nvPicPr>
          <p:cNvPr id="9" name="Picture 8" descr="An image of the front of Royal London Hospital in Tower Hamlets">
            <a:extLst>
              <a:ext uri="{FF2B5EF4-FFF2-40B4-BE49-F238E27FC236}">
                <a16:creationId xmlns:a16="http://schemas.microsoft.com/office/drawing/2014/main" id="{A20C52B4-D0DA-4860-B333-195AEBDAC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28" y="794197"/>
            <a:ext cx="1945370" cy="1296994"/>
          </a:xfrm>
          <a:prstGeom prst="rect">
            <a:avLst/>
          </a:prstGeom>
        </p:spPr>
      </p:pic>
      <p:sp>
        <p:nvSpPr>
          <p:cNvPr id="19" name="TextBox 18">
            <a:extLst>
              <a:ext uri="{FF2B5EF4-FFF2-40B4-BE49-F238E27FC236}">
                <a16:creationId xmlns:a16="http://schemas.microsoft.com/office/drawing/2014/main" id="{48C40ED5-19CC-441A-B98D-6B2BCE48ACA1}"/>
              </a:ext>
            </a:extLst>
          </p:cNvPr>
          <p:cNvSpPr txBox="1"/>
          <p:nvPr/>
        </p:nvSpPr>
        <p:spPr>
          <a:xfrm>
            <a:off x="70573" y="2187223"/>
            <a:ext cx="2063539" cy="4762217"/>
          </a:xfrm>
          <a:prstGeom prst="rect">
            <a:avLst/>
          </a:prstGeom>
          <a:solidFill>
            <a:srgbClr val="92D050"/>
          </a:solidFill>
        </p:spPr>
        <p:txBody>
          <a:bodyPr wrap="square" rtlCol="0">
            <a:spAutoFit/>
          </a:bodyPr>
          <a:lstStyle/>
          <a:p>
            <a:r>
              <a:rPr lang="en-GB" sz="1100" b="1">
                <a:latin typeface="Raleway" pitchFamily="2" charset="0"/>
              </a:rPr>
              <a:t>Priorities 2022-23 including:</a:t>
            </a:r>
          </a:p>
          <a:p>
            <a:pPr marL="171450" indent="-171450">
              <a:buFont typeface="Arial" panose="020B0604020202020204" pitchFamily="34" charset="0"/>
              <a:buChar char="•"/>
            </a:pPr>
            <a:r>
              <a:rPr lang="en-GB" sz="1100">
                <a:latin typeface="Raleway" pitchFamily="2" charset="0"/>
              </a:rPr>
              <a:t>Implementing JHWS and development of a locality plan across health and social care</a:t>
            </a:r>
          </a:p>
          <a:p>
            <a:endParaRPr lang="en-GB" sz="1100" b="1">
              <a:latin typeface="Raleway" pitchFamily="2" charset="0"/>
            </a:endParaRPr>
          </a:p>
          <a:p>
            <a:r>
              <a:rPr lang="en-US" sz="1100" b="1">
                <a:latin typeface="Raleway" pitchFamily="2" charset="0"/>
              </a:rPr>
              <a:t>Healthy adults: Living Well </a:t>
            </a:r>
          </a:p>
          <a:p>
            <a:pPr marL="171450" indent="-171450">
              <a:buFont typeface="Arial" panose="020B0604020202020204" pitchFamily="34" charset="0"/>
              <a:buChar char="•"/>
            </a:pPr>
            <a:r>
              <a:rPr lang="en-US" sz="1100">
                <a:latin typeface="Raleway" pitchFamily="2" charset="0"/>
              </a:rPr>
              <a:t>Trauma-informed approach to care</a:t>
            </a:r>
          </a:p>
          <a:p>
            <a:pPr marL="171450" indent="-171450">
              <a:buFont typeface="Arial" panose="020B0604020202020204" pitchFamily="34" charset="0"/>
              <a:buChar char="•"/>
            </a:pPr>
            <a:r>
              <a:rPr lang="en-US" sz="1100">
                <a:latin typeface="Raleway" pitchFamily="2" charset="0"/>
              </a:rPr>
              <a:t>Integrating pharmacies into the local system</a:t>
            </a:r>
          </a:p>
          <a:p>
            <a:pPr marL="171450" indent="-171450">
              <a:buFont typeface="Arial" panose="020B0604020202020204" pitchFamily="34" charset="0"/>
              <a:buChar char="•"/>
            </a:pPr>
            <a:r>
              <a:rPr lang="en-US" sz="1100">
                <a:latin typeface="Raleway" pitchFamily="2" charset="0"/>
              </a:rPr>
              <a:t>Coproduction to address health inequalities</a:t>
            </a:r>
          </a:p>
          <a:p>
            <a:pPr marL="171450" indent="-171450">
              <a:buFont typeface="Arial" panose="020B0604020202020204" pitchFamily="34" charset="0"/>
              <a:buChar char="•"/>
            </a:pPr>
            <a:r>
              <a:rPr lang="en-US" sz="1100">
                <a:latin typeface="Raleway" pitchFamily="2" charset="0"/>
              </a:rPr>
              <a:t>Improving health service access for disabled  residents </a:t>
            </a:r>
          </a:p>
          <a:p>
            <a:endParaRPr lang="en-US" sz="1100">
              <a:latin typeface="Raleway" pitchFamily="2" charset="0"/>
            </a:endParaRPr>
          </a:p>
          <a:p>
            <a:r>
              <a:rPr lang="en-US" sz="1100" b="1">
                <a:latin typeface="Raleway" pitchFamily="2" charset="0"/>
              </a:rPr>
              <a:t>Complex adults: Promoting Independence </a:t>
            </a:r>
          </a:p>
          <a:p>
            <a:pPr marL="171450" indent="-171450">
              <a:buFont typeface="Arial" panose="020B0604020202020204" pitchFamily="34" charset="0"/>
              <a:buChar char="•"/>
            </a:pPr>
            <a:r>
              <a:rPr lang="en-US" sz="1100">
                <a:latin typeface="Raleway" pitchFamily="2" charset="0"/>
              </a:rPr>
              <a:t>New model of homecare</a:t>
            </a:r>
          </a:p>
          <a:p>
            <a:pPr marL="171450" indent="-171450">
              <a:buFont typeface="Arial" panose="020B0604020202020204" pitchFamily="34" charset="0"/>
              <a:buChar char="•"/>
            </a:pPr>
            <a:r>
              <a:rPr lang="en-US" sz="1100">
                <a:latin typeface="Raleway" pitchFamily="2" charset="0"/>
              </a:rPr>
              <a:t>Long-term management for people with diabetes</a:t>
            </a:r>
          </a:p>
          <a:p>
            <a:pPr marL="171450" indent="-171450">
              <a:buFont typeface="Arial" panose="020B0604020202020204" pitchFamily="34" charset="0"/>
              <a:buChar char="•"/>
            </a:pPr>
            <a:r>
              <a:rPr lang="en-US" sz="1100">
                <a:latin typeface="Raleway" pitchFamily="2" charset="0"/>
              </a:rPr>
              <a:t>Local care coordination for people who are frail</a:t>
            </a:r>
          </a:p>
          <a:p>
            <a:pPr marL="171450" indent="-171450">
              <a:buFont typeface="Arial" panose="020B0604020202020204" pitchFamily="34" charset="0"/>
              <a:buChar char="•"/>
            </a:pPr>
            <a:r>
              <a:rPr lang="en-US" sz="1100">
                <a:latin typeface="Raleway" pitchFamily="2" charset="0"/>
              </a:rPr>
              <a:t>Smooth transitions for young people with complex needs</a:t>
            </a:r>
          </a:p>
        </p:txBody>
      </p:sp>
      <p:sp>
        <p:nvSpPr>
          <p:cNvPr id="40" name="Rectangle 39">
            <a:extLst>
              <a:ext uri="{FF2B5EF4-FFF2-40B4-BE49-F238E27FC236}">
                <a16:creationId xmlns:a16="http://schemas.microsoft.com/office/drawing/2014/main" id="{3267DE49-960F-4AD6-B63B-5BEEB5899E29}"/>
              </a:ext>
              <a:ext uri="{C183D7F6-B498-43B3-948B-1728B52AA6E4}">
                <adec:decorative xmlns:adec="http://schemas.microsoft.com/office/drawing/2017/decorative" val="1"/>
              </a:ext>
            </a:extLst>
          </p:cNvPr>
          <p:cNvSpPr/>
          <p:nvPr/>
        </p:nvSpPr>
        <p:spPr>
          <a:xfrm>
            <a:off x="2204688" y="0"/>
            <a:ext cx="45719"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EFB4674F-F1AF-4A8E-AA66-5D0EBA9B3F8D}"/>
              </a:ext>
            </a:extLst>
          </p:cNvPr>
          <p:cNvSpPr txBox="1"/>
          <p:nvPr/>
        </p:nvSpPr>
        <p:spPr>
          <a:xfrm>
            <a:off x="2258216" y="67803"/>
            <a:ext cx="9731204"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445E"/>
                </a:solidFill>
                <a:effectLst/>
                <a:uLnTx/>
                <a:uFillTx/>
                <a:latin typeface="Raleway" pitchFamily="2" charset="0"/>
                <a:ea typeface="+mn-ea"/>
                <a:cs typeface="+mn-cs"/>
              </a:rPr>
              <a:t>Health and Wellbeing Board and Tower Hamlets Together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445E"/>
                </a:solidFill>
                <a:latin typeface="Raleway" pitchFamily="2" charset="0"/>
              </a:rPr>
              <a:t>The Health and Wellbeing Board and the Tower Hamlets Together work to improve the health and well-being of people, reduce health inequalities and improve the quality and management of health and care services. The HWBB has a statutory duty to prepare the Joint Strategic Needs Assessment, Joint Health and Wellbeing Strategy (JHWS) and is responsible for encouraging integrated working and overseeing deployment of the Better Care Fund.  On 1</a:t>
            </a:r>
            <a:r>
              <a:rPr lang="en-US" sz="1200" baseline="30000" dirty="0">
                <a:solidFill>
                  <a:srgbClr val="00445E"/>
                </a:solidFill>
                <a:latin typeface="Raleway" pitchFamily="2" charset="0"/>
              </a:rPr>
              <a:t>st</a:t>
            </a:r>
            <a:r>
              <a:rPr lang="en-US" sz="1200" dirty="0">
                <a:solidFill>
                  <a:srgbClr val="00445E"/>
                </a:solidFill>
                <a:latin typeface="Raleway" pitchFamily="2" charset="0"/>
              </a:rPr>
              <a:t> July 2022, the North East London Health and Care Partnership was established as an Integrated Care System. Tower Hamlets is part of seven Place-based Partnerships of the ICS  and continues as THT working with provider collaboratives to transform people’s health and lives by </a:t>
            </a:r>
            <a:r>
              <a:rPr lang="en-US" sz="1200" dirty="0" err="1">
                <a:solidFill>
                  <a:srgbClr val="00445E"/>
                </a:solidFill>
                <a:latin typeface="Raleway" pitchFamily="2" charset="0"/>
              </a:rPr>
              <a:t>reorganising</a:t>
            </a:r>
            <a:r>
              <a:rPr lang="en-US" sz="1200" dirty="0">
                <a:solidFill>
                  <a:srgbClr val="00445E"/>
                </a:solidFill>
                <a:latin typeface="Raleway" pitchFamily="2" charset="0"/>
              </a:rPr>
              <a:t> services to match people’s needs. </a:t>
            </a:r>
          </a:p>
        </p:txBody>
      </p:sp>
      <p:sp>
        <p:nvSpPr>
          <p:cNvPr id="42" name="Rectangle 41">
            <a:extLst>
              <a:ext uri="{FF2B5EF4-FFF2-40B4-BE49-F238E27FC236}">
                <a16:creationId xmlns:a16="http://schemas.microsoft.com/office/drawing/2014/main" id="{0286E340-311E-475F-A78C-51CA9776D9D2}"/>
              </a:ext>
              <a:ext uri="{C183D7F6-B498-43B3-948B-1728B52AA6E4}">
                <adec:decorative xmlns:adec="http://schemas.microsoft.com/office/drawing/2017/decorative" val="1"/>
              </a:ext>
            </a:extLst>
          </p:cNvPr>
          <p:cNvSpPr/>
          <p:nvPr/>
        </p:nvSpPr>
        <p:spPr>
          <a:xfrm flipV="1">
            <a:off x="2271480" y="1746887"/>
            <a:ext cx="9948751" cy="4956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A08CFF7-D801-42CD-87B9-D3AF108D7EBF}"/>
              </a:ext>
            </a:extLst>
          </p:cNvPr>
          <p:cNvSpPr txBox="1"/>
          <p:nvPr/>
        </p:nvSpPr>
        <p:spPr>
          <a:xfrm>
            <a:off x="2271480" y="1898971"/>
            <a:ext cx="9814155" cy="1754326"/>
          </a:xfrm>
          <a:prstGeom prst="rect">
            <a:avLst/>
          </a:prstGeom>
          <a:noFill/>
        </p:spPr>
        <p:txBody>
          <a:bodyPr wrap="square">
            <a:spAutoFit/>
          </a:bodyPr>
          <a:lstStyle/>
          <a:p>
            <a:pPr>
              <a:defRPr/>
            </a:pPr>
            <a:r>
              <a:rPr kumimoji="0" lang="en-GB" sz="1200" b="1" i="0" u="none" strike="noStrike" kern="1200" cap="none" spc="0" normalizeH="0" baseline="0" noProof="0">
                <a:ln>
                  <a:noFill/>
                </a:ln>
                <a:solidFill>
                  <a:srgbClr val="00445E"/>
                </a:solidFill>
                <a:effectLst/>
                <a:uLnTx/>
                <a:uFillTx/>
                <a:latin typeface="Raleway"/>
              </a:rPr>
              <a:t>Current Priorities, Activities and Impact (2021-22) including:</a:t>
            </a:r>
            <a:endParaRPr lang="en-GB" sz="1200">
              <a:latin typeface="Raleway"/>
            </a:endParaRPr>
          </a:p>
          <a:p>
            <a:pPr marL="171450" indent="-171450">
              <a:buFont typeface="Arial" panose="020B0604020202020204" pitchFamily="34" charset="0"/>
              <a:buChar char="•"/>
            </a:pPr>
            <a:r>
              <a:rPr lang="en-US" sz="1200">
                <a:latin typeface="Raleway" pitchFamily="2" charset="0"/>
              </a:rPr>
              <a:t>Launched the new </a:t>
            </a:r>
            <a:r>
              <a:rPr lang="en-US" sz="1200">
                <a:solidFill>
                  <a:srgbClr val="00445E"/>
                </a:solidFill>
                <a:latin typeface="Raleway" pitchFamily="2" charset="0"/>
              </a:rPr>
              <a:t>Joint Health and Wellbeing Strategy </a:t>
            </a:r>
            <a:r>
              <a:rPr lang="en-US" sz="1200">
                <a:latin typeface="Raleway" pitchFamily="2" charset="0"/>
              </a:rPr>
              <a:t>2021-25 with a focus on safety, happiness, healthy lives and good support.</a:t>
            </a:r>
          </a:p>
          <a:p>
            <a:pPr marL="171450" indent="-171450">
              <a:buFont typeface="Arial" panose="020B0604020202020204" pitchFamily="34" charset="0"/>
              <a:buChar char="•"/>
            </a:pPr>
            <a:r>
              <a:rPr lang="en-US" sz="1200">
                <a:latin typeface="Raleway" pitchFamily="2" charset="0"/>
              </a:rPr>
              <a:t>Responded to the Covid-19 pandemic and vaccination rollout.</a:t>
            </a:r>
          </a:p>
          <a:p>
            <a:pPr marL="171450" indent="-171450">
              <a:buFont typeface="Arial" panose="020B0604020202020204" pitchFamily="34" charset="0"/>
              <a:buChar char="•"/>
            </a:pPr>
            <a:r>
              <a:rPr lang="en-US" sz="1200">
                <a:latin typeface="Raleway" pitchFamily="2" charset="0"/>
              </a:rPr>
              <a:t>Launched an integrated information and advice offer across health and social care, with a digital portal, a telephone-based triage and information service, supported by community outreach. </a:t>
            </a:r>
          </a:p>
          <a:p>
            <a:pPr marL="171450" indent="-171450">
              <a:buFont typeface="Arial" panose="020B0604020202020204" pitchFamily="34" charset="0"/>
              <a:buChar char="•"/>
            </a:pPr>
            <a:r>
              <a:rPr lang="en-US" sz="1200">
                <a:latin typeface="Raleway" pitchFamily="2" charset="0"/>
              </a:rPr>
              <a:t>Worked to increase the integration between the council’s </a:t>
            </a:r>
            <a:r>
              <a:rPr lang="en-US" sz="1200" err="1">
                <a:latin typeface="Raleway" pitchFamily="2" charset="0"/>
              </a:rPr>
              <a:t>reablement</a:t>
            </a:r>
            <a:r>
              <a:rPr lang="en-US" sz="1200">
                <a:latin typeface="Raleway" pitchFamily="2" charset="0"/>
              </a:rPr>
              <a:t> and NHS rehabilitation services.</a:t>
            </a:r>
          </a:p>
          <a:p>
            <a:pPr marL="171450" indent="-171450">
              <a:buFont typeface="Arial" panose="020B0604020202020204" pitchFamily="34" charset="0"/>
              <a:buChar char="•"/>
            </a:pPr>
            <a:r>
              <a:rPr lang="en-US" sz="1200">
                <a:latin typeface="Raleway" pitchFamily="2" charset="0"/>
              </a:rPr>
              <a:t>Integrated rapid response offer including therapies, nursing, step-down &amp; step-up provision.</a:t>
            </a:r>
          </a:p>
          <a:p>
            <a:pPr marL="171450" indent="-171450">
              <a:buFont typeface="Arial" panose="020B0604020202020204" pitchFamily="34" charset="0"/>
              <a:buChar char="•"/>
            </a:pPr>
            <a:r>
              <a:rPr lang="en-US" sz="1200">
                <a:latin typeface="Raleway" pitchFamily="2" charset="0"/>
              </a:rPr>
              <a:t>Expansion of Rough Sleeping and Mental Health services, and improved support at Royal London for homeless patients.</a:t>
            </a:r>
          </a:p>
          <a:p>
            <a:pPr marL="171450" indent="-171450">
              <a:buFont typeface="Arial" panose="020B0604020202020204" pitchFamily="34" charset="0"/>
              <a:buChar char="•"/>
            </a:pPr>
            <a:r>
              <a:rPr lang="en-US" sz="1200">
                <a:latin typeface="Raleway" pitchFamily="2" charset="0"/>
              </a:rPr>
              <a:t>Introduced new primary care network mental health teams, including support for people with longer-term and complex needs.</a:t>
            </a:r>
            <a:endParaRPr lang="en-US">
              <a:latin typeface="Raleway" pitchFamily="2" charset="0"/>
            </a:endParaRPr>
          </a:p>
        </p:txBody>
      </p:sp>
      <p:sp>
        <p:nvSpPr>
          <p:cNvPr id="28" name="Rectangle 27">
            <a:extLst>
              <a:ext uri="{FF2B5EF4-FFF2-40B4-BE49-F238E27FC236}">
                <a16:creationId xmlns:a16="http://schemas.microsoft.com/office/drawing/2014/main" id="{619457E7-C952-46C2-896A-8087E16C31FD}"/>
              </a:ext>
              <a:ext uri="{C183D7F6-B498-43B3-948B-1728B52AA6E4}">
                <adec:decorative xmlns:adec="http://schemas.microsoft.com/office/drawing/2017/decorative" val="1"/>
              </a:ext>
            </a:extLst>
          </p:cNvPr>
          <p:cNvSpPr/>
          <p:nvPr/>
        </p:nvSpPr>
        <p:spPr>
          <a:xfrm flipV="1">
            <a:off x="2258216" y="3858345"/>
            <a:ext cx="9948751" cy="4956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Image of a covid-19 vaccine being administered to a local resident.">
            <a:extLst>
              <a:ext uri="{FF2B5EF4-FFF2-40B4-BE49-F238E27FC236}">
                <a16:creationId xmlns:a16="http://schemas.microsoft.com/office/drawing/2014/main" id="{FCEE4A86-51F0-462E-9651-E224198D6D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440" y="4430764"/>
            <a:ext cx="2424041" cy="1616027"/>
          </a:xfrm>
          <a:prstGeom prst="rect">
            <a:avLst/>
          </a:prstGeom>
        </p:spPr>
      </p:pic>
      <p:sp>
        <p:nvSpPr>
          <p:cNvPr id="27" name="TextBox 26">
            <a:extLst>
              <a:ext uri="{FF2B5EF4-FFF2-40B4-BE49-F238E27FC236}">
                <a16:creationId xmlns:a16="http://schemas.microsoft.com/office/drawing/2014/main" id="{95F77134-0D2D-4A14-99D6-EC2E6FF717DF}"/>
              </a:ext>
            </a:extLst>
          </p:cNvPr>
          <p:cNvSpPr txBox="1"/>
          <p:nvPr/>
        </p:nvSpPr>
        <p:spPr>
          <a:xfrm>
            <a:off x="4986514" y="4043822"/>
            <a:ext cx="7026501" cy="2677656"/>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445E"/>
                </a:solidFill>
                <a:effectLst/>
                <a:uLnTx/>
                <a:uFillTx/>
                <a:latin typeface="Raleway"/>
                <a:ea typeface="+mn-ea"/>
                <a:cs typeface="+mn-cs"/>
              </a:rPr>
              <a:t>CASE STUDY: </a:t>
            </a:r>
            <a:r>
              <a:rPr lang="en-US" sz="1200" b="1">
                <a:solidFill>
                  <a:srgbClr val="00445E"/>
                </a:solidFill>
                <a:latin typeface="Raleway"/>
              </a:rPr>
              <a:t>Covid-19 Vaccine Helpline</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445E"/>
                </a:solidFill>
                <a:latin typeface="Raleway"/>
              </a:rPr>
              <a:t>The first borough in London to set up a joint vaccine helpline with multi-agency staff who could speak community languages. </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445E"/>
                </a:solidFill>
                <a:latin typeface="Raleway"/>
              </a:rPr>
              <a:t>The helpline focused on making sure that every eligible resident, including those who were vulnerable or did not have access to the internet, received their vaccination appointments. In its first two weeks, 4000 outgoing calls were made to residents in priority groups to offer appointments, and the helpline received 1000 calls. </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445E"/>
                </a:solidFill>
                <a:latin typeface="Raleway"/>
              </a:rPr>
              <a:t>Encouraged residents to get vaccinated and helped to reassure those who were hesitant.</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445E"/>
                </a:solidFill>
                <a:latin typeface="Raleway"/>
              </a:rPr>
              <a:t>Other boroughs across London showed interest in replicating the model.</a:t>
            </a:r>
          </a:p>
          <a:p>
            <a:pPr marR="0" lvl="0" algn="l" defTabSz="914400" rtl="0" eaLnBrk="1" fontAlgn="t" latinLnBrk="0" hangingPunct="1">
              <a:lnSpc>
                <a:spcPct val="100000"/>
              </a:lnSpc>
              <a:spcBef>
                <a:spcPts val="0"/>
              </a:spcBef>
              <a:spcAft>
                <a:spcPts val="0"/>
              </a:spcAft>
              <a:buClrTx/>
              <a:buSzTx/>
              <a:tabLst/>
              <a:defRPr/>
            </a:pPr>
            <a:endParaRPr lang="en-US" sz="1200">
              <a:solidFill>
                <a:srgbClr val="00445E"/>
              </a:solidFill>
              <a:latin typeface="Raleway"/>
            </a:endParaRPr>
          </a:p>
          <a:p>
            <a:pPr marR="0" lvl="0" algn="l" defTabSz="914400" rtl="0" eaLnBrk="1" fontAlgn="t" latinLnBrk="0" hangingPunct="1">
              <a:lnSpc>
                <a:spcPct val="100000"/>
              </a:lnSpc>
              <a:spcBef>
                <a:spcPts val="0"/>
              </a:spcBef>
              <a:spcAft>
                <a:spcPts val="0"/>
              </a:spcAft>
              <a:buClrTx/>
              <a:buSzTx/>
              <a:tabLst/>
              <a:defRPr/>
            </a:pPr>
            <a:r>
              <a:rPr lang="en-US" sz="1200">
                <a:solidFill>
                  <a:srgbClr val="00445E"/>
                </a:solidFill>
                <a:latin typeface="Raleway"/>
              </a:rPr>
              <a:t>One resident commented: ‘</a:t>
            </a:r>
            <a:r>
              <a:rPr lang="en-US" sz="1200" i="1">
                <a:solidFill>
                  <a:srgbClr val="00445E"/>
                </a:solidFill>
                <a:latin typeface="Raleway"/>
              </a:rPr>
              <a:t>Outstanding service and professionalism shown by the Covid helpline when I called the service for assistance. They patiently and thoroughly dealt with all of my queries and went above and beyond what I presume are the scope of a call handler’s duties and subsequently completing my booking for a vaccination.’</a:t>
            </a:r>
          </a:p>
        </p:txBody>
      </p:sp>
      <p:sp>
        <p:nvSpPr>
          <p:cNvPr id="2" name="Slide Number Placeholder 1">
            <a:extLst>
              <a:ext uri="{FF2B5EF4-FFF2-40B4-BE49-F238E27FC236}">
                <a16:creationId xmlns:a16="http://schemas.microsoft.com/office/drawing/2014/main" id="{6D8C60EE-2BEC-4F2A-9F97-ADBBA5EDC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6C52B-B35D-4819-BB38-B93C26330C57}" type="slidenum">
              <a:rPr kumimoji="0" lang="en-GB" sz="1200" b="0" i="0" u="none" strike="noStrike" kern="1200" cap="none" spc="0" normalizeH="0" baseline="0" noProof="0" smtClean="0">
                <a:ln>
                  <a:noFill/>
                </a:ln>
                <a:solidFill>
                  <a:srgbClr val="00445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srgbClr val="00445E">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514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78188-00A1-4E03-8158-65E398D007B5}"/>
              </a:ext>
            </a:extLst>
          </p:cNvPr>
          <p:cNvSpPr>
            <a:spLocks noGrp="1"/>
          </p:cNvSpPr>
          <p:nvPr>
            <p:ph type="title" idx="4294967295"/>
          </p:nvPr>
        </p:nvSpPr>
        <p:spPr>
          <a:xfrm>
            <a:off x="838201" y="-1325563"/>
            <a:ext cx="10515600" cy="1325563"/>
          </a:xfrm>
        </p:spPr>
        <p:txBody>
          <a:bodyPr vert="horz" lIns="91440" tIns="45720" rIns="91440" bIns="45720" rtlCol="0" anchor="b">
            <a:normAutofit/>
          </a:bodyPr>
          <a:lstStyle/>
          <a:p>
            <a:r>
              <a:rPr lang="en-GB" dirty="0"/>
              <a:t>Our strategy continued 8 – climate partnership</a:t>
            </a:r>
          </a:p>
        </p:txBody>
      </p:sp>
      <p:sp>
        <p:nvSpPr>
          <p:cNvPr id="13" name="TextBox 12">
            <a:extLst>
              <a:ext uri="{FF2B5EF4-FFF2-40B4-BE49-F238E27FC236}">
                <a16:creationId xmlns:a16="http://schemas.microsoft.com/office/drawing/2014/main" id="{06969AB9-5137-41B9-A3D2-930B08A8D521}"/>
              </a:ext>
            </a:extLst>
          </p:cNvPr>
          <p:cNvSpPr txBox="1"/>
          <p:nvPr/>
        </p:nvSpPr>
        <p:spPr>
          <a:xfrm>
            <a:off x="-19429" y="0"/>
            <a:ext cx="2219379" cy="6858000"/>
          </a:xfrm>
          <a:prstGeom prst="rect">
            <a:avLst/>
          </a:prstGeom>
          <a:solidFill>
            <a:schemeClr val="tx1">
              <a:lumMod val="90000"/>
              <a:lumOff val="1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Raleway" pitchFamily="2" charset="0"/>
                <a:ea typeface="+mn-ea"/>
                <a:cs typeface="+mn-cs"/>
              </a:rPr>
              <a:t>Better Health and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chemeClr val="bg1"/>
              </a:solidFill>
              <a:latin typeface="Raleway" pitchFamily="2" charset="0"/>
            </a:endParaRPr>
          </a:p>
          <a:p>
            <a:pPr>
              <a:defRPr/>
            </a:pPr>
            <a:endParaRPr lang="en-GB" b="1">
              <a:solidFill>
                <a:schemeClr val="bg1"/>
              </a:solidFill>
              <a:latin typeface="Raleway" pitchFamily="2" charset="0"/>
            </a:endParaRPr>
          </a:p>
          <a:p>
            <a:pPr>
              <a:defRPr/>
            </a:pPr>
            <a:endParaRPr kumimoji="0" lang="en-GB"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solidFill>
              <a:effectLst/>
              <a:uLnTx/>
              <a:uFillTx/>
              <a:latin typeface="Raleway" pitchFamily="2" charset="0"/>
              <a:ea typeface="+mn-ea"/>
              <a:cs typeface="+mn-cs"/>
            </a:endParaRPr>
          </a:p>
        </p:txBody>
      </p:sp>
      <p:pic>
        <p:nvPicPr>
          <p:cNvPr id="24" name="Picture 23" descr="Chrisp Street Community Cycles">
            <a:extLst>
              <a:ext uri="{FF2B5EF4-FFF2-40B4-BE49-F238E27FC236}">
                <a16:creationId xmlns:a16="http://schemas.microsoft.com/office/drawing/2014/main" id="{9B74E444-3436-40A4-B9DB-57625BF4984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937" y="2106217"/>
            <a:ext cx="1659320" cy="1566704"/>
          </a:xfrm>
          <a:prstGeom prst="rect">
            <a:avLst/>
          </a:prstGeom>
          <a:noFill/>
        </p:spPr>
      </p:pic>
      <p:sp>
        <p:nvSpPr>
          <p:cNvPr id="15" name="TextBox 14">
            <a:extLst>
              <a:ext uri="{FF2B5EF4-FFF2-40B4-BE49-F238E27FC236}">
                <a16:creationId xmlns:a16="http://schemas.microsoft.com/office/drawing/2014/main" id="{69CC9AB6-F1DB-4261-B913-B8A1415F77A8}"/>
              </a:ext>
            </a:extLst>
          </p:cNvPr>
          <p:cNvSpPr txBox="1"/>
          <p:nvPr/>
        </p:nvSpPr>
        <p:spPr>
          <a:xfrm>
            <a:off x="8592" y="4065073"/>
            <a:ext cx="2168071" cy="2677656"/>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Raleway" pitchFamily="2" charset="0"/>
                <a:ea typeface="+mn-ea"/>
                <a:cs typeface="+mn-cs"/>
              </a:rPr>
              <a:t>Priorities for 2022-23:</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Raleway" pitchFamily="2" charset="0"/>
                <a:ea typeface="+mn-ea"/>
                <a:cs typeface="+mn-cs"/>
              </a:rPr>
              <a:t>Launch the Climate Partnership sub-groups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Raleway" pitchFamily="2" charset="0"/>
                <a:ea typeface="+mn-ea"/>
                <a:cs typeface="+mn-cs"/>
              </a:rPr>
              <a:t>Launch Climate Pledge for </a:t>
            </a:r>
            <a:r>
              <a:rPr kumimoji="0" lang="en-US" sz="1200" b="0" i="0" u="none" strike="noStrike" kern="1200" cap="none" spc="0" normalizeH="0" baseline="0" noProof="0" dirty="0" err="1">
                <a:ln>
                  <a:noFill/>
                </a:ln>
                <a:effectLst/>
                <a:uLnTx/>
                <a:uFillTx/>
                <a:latin typeface="Raleway" pitchFamily="2" charset="0"/>
                <a:ea typeface="+mn-ea"/>
                <a:cs typeface="+mn-cs"/>
              </a:rPr>
              <a:t>organisations</a:t>
            </a:r>
            <a:r>
              <a:rPr kumimoji="0" lang="en-US" sz="1200" b="0" i="0" u="none" strike="noStrike" kern="1200" cap="none" spc="0" normalizeH="0" baseline="0" noProof="0" dirty="0">
                <a:ln>
                  <a:noFill/>
                </a:ln>
                <a:effectLst/>
                <a:uLnTx/>
                <a:uFillTx/>
                <a:latin typeface="Raleway" pitchFamily="2" charset="0"/>
                <a:ea typeface="+mn-ea"/>
                <a:cs typeface="+mn-cs"/>
              </a:rPr>
              <a:t> to sign up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Raleway" pitchFamily="2" charset="0"/>
                <a:ea typeface="+mn-ea"/>
                <a:cs typeface="+mn-cs"/>
              </a:rPr>
              <a:t>Launch carbon footprint tool to help </a:t>
            </a:r>
            <a:r>
              <a:rPr kumimoji="0" lang="en-US" sz="1200" b="0" i="0" u="none" strike="noStrike" kern="1200" cap="none" spc="0" normalizeH="0" baseline="0" noProof="0" dirty="0" err="1">
                <a:ln>
                  <a:noFill/>
                </a:ln>
                <a:effectLst/>
                <a:uLnTx/>
                <a:uFillTx/>
                <a:latin typeface="Raleway" pitchFamily="2" charset="0"/>
                <a:ea typeface="+mn-ea"/>
                <a:cs typeface="+mn-cs"/>
              </a:rPr>
              <a:t>organisations</a:t>
            </a:r>
            <a:r>
              <a:rPr kumimoji="0" lang="en-US" sz="1200" b="0" i="0" u="none" strike="noStrike" kern="1200" cap="none" spc="0" normalizeH="0" baseline="0" noProof="0" dirty="0">
                <a:ln>
                  <a:noFill/>
                </a:ln>
                <a:effectLst/>
                <a:uLnTx/>
                <a:uFillTx/>
                <a:latin typeface="Raleway" pitchFamily="2" charset="0"/>
                <a:ea typeface="+mn-ea"/>
                <a:cs typeface="+mn-cs"/>
              </a:rPr>
              <a:t> calculate and reduce their carbon footprint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Raleway" pitchFamily="2" charset="0"/>
                <a:ea typeface="+mn-ea"/>
                <a:cs typeface="+mn-cs"/>
              </a:rPr>
              <a:t>Establish and launch the borough Climate Alliance </a:t>
            </a:r>
            <a:endParaRPr kumimoji="0" lang="en-GB" sz="1200" b="0" i="0" u="none" strike="noStrike" kern="1200" cap="none" spc="0" normalizeH="0" baseline="0" noProof="0" dirty="0">
              <a:ln>
                <a:noFill/>
              </a:ln>
              <a:effectLst/>
              <a:uLnTx/>
              <a:uFillTx/>
              <a:latin typeface="Raleway" pitchFamily="2" charset="0"/>
              <a:ea typeface="+mn-ea"/>
              <a:cs typeface="+mn-cs"/>
            </a:endParaRPr>
          </a:p>
        </p:txBody>
      </p:sp>
      <p:sp>
        <p:nvSpPr>
          <p:cNvPr id="40" name="Rectangle 39">
            <a:extLst>
              <a:ext uri="{FF2B5EF4-FFF2-40B4-BE49-F238E27FC236}">
                <a16:creationId xmlns:a16="http://schemas.microsoft.com/office/drawing/2014/main" id="{3267DE49-960F-4AD6-B63B-5BEEB5899E29}"/>
              </a:ext>
              <a:ext uri="{C183D7F6-B498-43B3-948B-1728B52AA6E4}">
                <adec:decorative xmlns:adec="http://schemas.microsoft.com/office/drawing/2017/decorative" val="1"/>
              </a:ext>
            </a:extLst>
          </p:cNvPr>
          <p:cNvSpPr/>
          <p:nvPr/>
        </p:nvSpPr>
        <p:spPr>
          <a:xfrm>
            <a:off x="2204688" y="0"/>
            <a:ext cx="45719"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B454F89-5E31-45E2-818E-08D6ECFF2959}"/>
              </a:ext>
            </a:extLst>
          </p:cNvPr>
          <p:cNvSpPr txBox="1"/>
          <p:nvPr/>
        </p:nvSpPr>
        <p:spPr>
          <a:xfrm>
            <a:off x="2296126" y="164286"/>
            <a:ext cx="9615761"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latin typeface="Raleway" pitchFamily="2" charset="0"/>
              </a:rPr>
              <a:t>Climate Partnership</a:t>
            </a:r>
          </a:p>
          <a:p>
            <a:pPr marL="0" marR="0" lvl="0" indent="0" defTabSz="914400" rtl="0" eaLnBrk="1" fontAlgn="auto" latinLnBrk="0" hangingPunct="1">
              <a:lnSpc>
                <a:spcPct val="100000"/>
              </a:lnSpc>
              <a:spcBef>
                <a:spcPts val="0"/>
              </a:spcBef>
              <a:spcAft>
                <a:spcPts val="0"/>
              </a:spcAft>
              <a:buClrTx/>
              <a:buSzTx/>
              <a:buFontTx/>
              <a:buNone/>
              <a:tabLst/>
              <a:defRPr/>
            </a:pPr>
            <a:r>
              <a:rPr lang="en-US" sz="1200">
                <a:latin typeface="Raleway" pitchFamily="2" charset="0"/>
              </a:rPr>
              <a:t>The council declared a climate emergency in 2019 and set two ambitious targets, net zero council by 2025 and borough by 2045. In May 2021, the PEG established a partnership climate task force. Representatives worked together to develop a Climate Action Plan which was agreed by PEG in November 2021. The task force has become the Climate Partnership and is overseeing the implementation of the action plan</a:t>
            </a:r>
            <a:r>
              <a:rPr lang="en-US" sz="1200">
                <a:solidFill>
                  <a:srgbClr val="00445E"/>
                </a:solidFill>
                <a:latin typeface="Raleway" pitchFamily="2" charset="0"/>
              </a:rPr>
              <a:t>. This strategic partnership will act at the Mayor’s Climate Advisory Board, with changes incorporated.  </a:t>
            </a:r>
            <a:endParaRPr kumimoji="0" lang="en-GB" sz="1200" b="1" i="0" u="none" strike="noStrike" kern="1200" cap="none" spc="0" normalizeH="0" baseline="0" noProof="0">
              <a:ln>
                <a:noFill/>
              </a:ln>
              <a:solidFill>
                <a:srgbClr val="00445E"/>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445E"/>
              </a:solidFill>
              <a:effectLst/>
              <a:uLnTx/>
              <a:uFillTx/>
              <a:latin typeface="Raleway" pitchFamily="2" charset="0"/>
              <a:ea typeface="+mn-ea"/>
              <a:cs typeface="+mn-cs"/>
            </a:endParaRPr>
          </a:p>
        </p:txBody>
      </p:sp>
      <p:sp>
        <p:nvSpPr>
          <p:cNvPr id="23" name="Rectangle 22">
            <a:extLst>
              <a:ext uri="{FF2B5EF4-FFF2-40B4-BE49-F238E27FC236}">
                <a16:creationId xmlns:a16="http://schemas.microsoft.com/office/drawing/2014/main" id="{8BBC35C9-3E7F-4CCE-B68A-E5E1CA18B8C2}"/>
              </a:ext>
              <a:ext uri="{C183D7F6-B498-43B3-948B-1728B52AA6E4}">
                <adec:decorative xmlns:adec="http://schemas.microsoft.com/office/drawing/2017/decorative" val="1"/>
              </a:ext>
            </a:extLst>
          </p:cNvPr>
          <p:cNvSpPr/>
          <p:nvPr/>
        </p:nvSpPr>
        <p:spPr>
          <a:xfrm>
            <a:off x="2287022" y="1427199"/>
            <a:ext cx="9941593"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137146E-E5B9-44FC-BA6B-D1AD2C248B08}"/>
              </a:ext>
            </a:extLst>
          </p:cNvPr>
          <p:cNvSpPr txBox="1"/>
          <p:nvPr/>
        </p:nvSpPr>
        <p:spPr>
          <a:xfrm>
            <a:off x="2287023" y="1580058"/>
            <a:ext cx="9721040" cy="1569660"/>
          </a:xfrm>
          <a:prstGeom prst="rect">
            <a:avLst/>
          </a:prstGeom>
          <a:noFill/>
        </p:spPr>
        <p:txBody>
          <a:bodyPr wrap="square">
            <a:spAutoFit/>
          </a:bodyPr>
          <a:lstStyle/>
          <a:p>
            <a:pPr>
              <a:defRPr/>
            </a:pPr>
            <a:r>
              <a:rPr kumimoji="0" lang="en-GB" sz="1200" b="1" i="0" u="none" strike="noStrike" kern="1200" cap="none" spc="0" normalizeH="0" baseline="0" noProof="0">
                <a:ln>
                  <a:noFill/>
                </a:ln>
                <a:solidFill>
                  <a:srgbClr val="00445E"/>
                </a:solidFill>
                <a:effectLst/>
                <a:uLnTx/>
                <a:uFillTx/>
                <a:latin typeface="Raleway"/>
              </a:rPr>
              <a:t>Current Priorities, Activities and Impact (2021-22) including:</a:t>
            </a:r>
            <a:endParaRPr lang="en-GB" sz="1200">
              <a:latin typeface="Raleway"/>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rgbClr val="00445E"/>
                </a:solidFill>
                <a:effectLst/>
                <a:uLnTx/>
                <a:uFillTx/>
                <a:latin typeface="Raleway" pitchFamily="2" charset="0"/>
                <a:ea typeface="+mn-ea"/>
                <a:cs typeface="+mn-cs"/>
              </a:rPr>
              <a:t>Mobilised</a:t>
            </a: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 partners to work collaboratively to tackle the climate emergency </a:t>
            </a:r>
            <a:r>
              <a:rPr lang="en-US" sz="1200">
                <a:solidFill>
                  <a:srgbClr val="00445E"/>
                </a:solidFill>
                <a:latin typeface="Raleway" pitchFamily="2" charset="0"/>
              </a:rPr>
              <a:t>through a climate e</a:t>
            </a:r>
            <a:r>
              <a:rPr kumimoji="0" lang="en-US" sz="1200" b="0" i="0" u="none" strike="noStrike" kern="1200" cap="none" spc="0" normalizeH="0" baseline="0" noProof="0" err="1">
                <a:ln>
                  <a:noFill/>
                </a:ln>
                <a:solidFill>
                  <a:srgbClr val="00445E"/>
                </a:solidFill>
                <a:effectLst/>
                <a:uLnTx/>
                <a:uFillTx/>
                <a:latin typeface="Raleway" pitchFamily="2" charset="0"/>
                <a:ea typeface="+mn-ea"/>
                <a:cs typeface="+mn-cs"/>
              </a:rPr>
              <a:t>ngagement</a:t>
            </a: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 </a:t>
            </a:r>
            <a:r>
              <a:rPr lang="en-US" sz="1200">
                <a:solidFill>
                  <a:srgbClr val="00445E"/>
                </a:solidFill>
                <a:latin typeface="Raleway" pitchFamily="2" charset="0"/>
              </a:rPr>
              <a:t>e</a:t>
            </a: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vent</a:t>
            </a:r>
            <a:r>
              <a:rPr lang="en-US" sz="1200">
                <a:solidFill>
                  <a:srgbClr val="00445E"/>
                </a:solidFill>
                <a:latin typeface="Raleway" pitchFamily="2" charset="0"/>
              </a:rPr>
              <a:t>, the p</a:t>
            </a:r>
            <a:r>
              <a:rPr kumimoji="0" lang="en-US" sz="1200" b="0" i="0" u="none" strike="noStrike" kern="1200" cap="none" spc="0" normalizeH="0" baseline="0" noProof="0" err="1">
                <a:ln>
                  <a:noFill/>
                </a:ln>
                <a:solidFill>
                  <a:srgbClr val="00445E"/>
                </a:solidFill>
                <a:effectLst/>
                <a:uLnTx/>
                <a:uFillTx/>
                <a:latin typeface="Raleway" pitchFamily="2" charset="0"/>
                <a:ea typeface="+mn-ea"/>
                <a:cs typeface="+mn-cs"/>
              </a:rPr>
              <a:t>artnership</a:t>
            </a: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 climate </a:t>
            </a:r>
            <a:r>
              <a:rPr lang="en-US" sz="1200">
                <a:solidFill>
                  <a:srgbClr val="00445E"/>
                </a:solidFill>
                <a:latin typeface="Raleway" pitchFamily="2" charset="0"/>
              </a:rPr>
              <a:t>a</a:t>
            </a:r>
            <a:r>
              <a:rPr kumimoji="0" lang="en-US" sz="1200" b="0" i="0" u="none" strike="noStrike" kern="1200" cap="none" spc="0" normalizeH="0" baseline="0" noProof="0" err="1">
                <a:ln>
                  <a:noFill/>
                </a:ln>
                <a:solidFill>
                  <a:srgbClr val="00445E"/>
                </a:solidFill>
                <a:effectLst/>
                <a:uLnTx/>
                <a:uFillTx/>
                <a:latin typeface="Raleway" pitchFamily="2" charset="0"/>
                <a:ea typeface="+mn-ea"/>
                <a:cs typeface="+mn-cs"/>
              </a:rPr>
              <a:t>ction</a:t>
            </a: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 plan, and development of the Climate Partnership.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Engaged with 344 Idea Store learners during Green Week February 2022, to promote recycling, plastic reduction, composting, sustainable travel, reducing emissions and energy saving approaches. The council, </a:t>
            </a:r>
            <a:r>
              <a:rPr kumimoji="0" lang="en-US" sz="1200" b="0" i="0" u="none" strike="noStrike" kern="1200" cap="none" spc="0" normalizeH="0" baseline="0" noProof="0" err="1">
                <a:ln>
                  <a:noFill/>
                </a:ln>
                <a:solidFill>
                  <a:srgbClr val="00445E"/>
                </a:solidFill>
                <a:effectLst/>
                <a:uLnTx/>
                <a:uFillTx/>
                <a:latin typeface="Raleway" pitchFamily="2" charset="0"/>
                <a:ea typeface="+mn-ea"/>
                <a:cs typeface="+mn-cs"/>
              </a:rPr>
              <a:t>Stepney</a:t>
            </a: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 City Farm, Bromley by Bow Centre, </a:t>
            </a:r>
            <a:r>
              <a:rPr kumimoji="0" lang="en-US" sz="1200" b="0" i="0" u="none" strike="noStrike" kern="1200" cap="none" spc="0" normalizeH="0" baseline="0" noProof="0" err="1">
                <a:ln>
                  <a:noFill/>
                </a:ln>
                <a:solidFill>
                  <a:srgbClr val="00445E"/>
                </a:solidFill>
                <a:effectLst/>
                <a:uLnTx/>
                <a:uFillTx/>
                <a:latin typeface="Raleway" pitchFamily="2" charset="0"/>
                <a:ea typeface="+mn-ea"/>
                <a:cs typeface="+mn-cs"/>
              </a:rPr>
              <a:t>Bikeworks</a:t>
            </a:r>
            <a:r>
              <a:rPr lang="en-US" sz="1200">
                <a:solidFill>
                  <a:srgbClr val="00445E"/>
                </a:solidFill>
                <a:latin typeface="Raleway" pitchFamily="2" charset="0"/>
              </a:rPr>
              <a:t>, </a:t>
            </a: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Women’s Environment Network, Sunny Jar Eco Hub</a:t>
            </a:r>
            <a:r>
              <a:rPr lang="en-US" sz="1200">
                <a:solidFill>
                  <a:srgbClr val="00445E"/>
                </a:solidFill>
                <a:latin typeface="Raleway" pitchFamily="2" charset="0"/>
              </a:rPr>
              <a:t>, </a:t>
            </a: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and </a:t>
            </a:r>
            <a:r>
              <a:rPr kumimoji="0" lang="en-US" sz="1200" b="0" i="0" u="none" strike="noStrike" kern="1200" cap="none" spc="0" normalizeH="0" baseline="0" noProof="0" err="1">
                <a:ln>
                  <a:noFill/>
                </a:ln>
                <a:solidFill>
                  <a:srgbClr val="00445E"/>
                </a:solidFill>
                <a:effectLst/>
                <a:uLnTx/>
                <a:uFillTx/>
                <a:latin typeface="Raleway" pitchFamily="2" charset="0"/>
                <a:ea typeface="+mn-ea"/>
                <a:cs typeface="+mn-cs"/>
              </a:rPr>
              <a:t>Chrisp</a:t>
            </a: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 Street community cycles participated</a:t>
            </a:r>
            <a:r>
              <a:rPr lang="en-US" sz="1200">
                <a:solidFill>
                  <a:srgbClr val="00445E"/>
                </a:solidFill>
                <a:latin typeface="Raleway" pitchFamily="2" charset="0"/>
              </a:rPr>
              <a:t>.</a:t>
            </a: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Delivered the third year of a retrofit grants </a:t>
            </a:r>
            <a:r>
              <a:rPr kumimoji="0" lang="en-US" sz="1200" b="0" i="0" u="none" strike="noStrike" kern="1200" cap="none" spc="0" normalizeH="0" baseline="0" noProof="0" err="1">
                <a:ln>
                  <a:noFill/>
                </a:ln>
                <a:solidFill>
                  <a:srgbClr val="00445E"/>
                </a:solidFill>
                <a:effectLst/>
                <a:uLnTx/>
                <a:uFillTx/>
                <a:latin typeface="Raleway" pitchFamily="2" charset="0"/>
                <a:ea typeface="+mn-ea"/>
                <a:cs typeface="+mn-cs"/>
              </a:rPr>
              <a:t>programme</a:t>
            </a: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 supporting energy efficiency in schools and small and medium enterprises. To date, the council has awarded 166 grants </a:t>
            </a:r>
            <a:r>
              <a:rPr kumimoji="0" lang="en-US" sz="1200" b="0" i="0" u="none" strike="noStrike" kern="1200" cap="none" spc="0" normalizeH="0" baseline="0" noProof="0" err="1">
                <a:ln>
                  <a:noFill/>
                </a:ln>
                <a:solidFill>
                  <a:srgbClr val="00445E"/>
                </a:solidFill>
                <a:effectLst/>
                <a:uLnTx/>
                <a:uFillTx/>
                <a:latin typeface="Raleway" pitchFamily="2" charset="0"/>
                <a:ea typeface="+mn-ea"/>
                <a:cs typeface="+mn-cs"/>
              </a:rPr>
              <a:t>totalling</a:t>
            </a: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 £1,432m, reducing carbon dioxide emissions by c.758 </a:t>
            </a:r>
            <a:r>
              <a:rPr kumimoji="0" lang="en-US" sz="1200" b="0" i="0" u="none" strike="noStrike" kern="1200" cap="none" spc="0" normalizeH="0" baseline="0" noProof="0" err="1">
                <a:ln>
                  <a:noFill/>
                </a:ln>
                <a:solidFill>
                  <a:srgbClr val="00445E"/>
                </a:solidFill>
                <a:effectLst/>
                <a:uLnTx/>
                <a:uFillTx/>
                <a:latin typeface="Raleway" pitchFamily="2" charset="0"/>
                <a:ea typeface="+mn-ea"/>
                <a:cs typeface="+mn-cs"/>
              </a:rPr>
              <a:t>tonnes</a:t>
            </a: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a:t>
            </a:r>
          </a:p>
        </p:txBody>
      </p:sp>
      <p:sp>
        <p:nvSpPr>
          <p:cNvPr id="26" name="Rectangle 25">
            <a:extLst>
              <a:ext uri="{FF2B5EF4-FFF2-40B4-BE49-F238E27FC236}">
                <a16:creationId xmlns:a16="http://schemas.microsoft.com/office/drawing/2014/main" id="{D3407EB3-4ED8-429C-B04A-6385BDBFE305}"/>
              </a:ext>
              <a:ext uri="{C183D7F6-B498-43B3-948B-1728B52AA6E4}">
                <adec:decorative xmlns:adec="http://schemas.microsoft.com/office/drawing/2017/decorative" val="1"/>
              </a:ext>
            </a:extLst>
          </p:cNvPr>
          <p:cNvSpPr/>
          <p:nvPr/>
        </p:nvSpPr>
        <p:spPr>
          <a:xfrm>
            <a:off x="2287023" y="3325560"/>
            <a:ext cx="9941593"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7" name="Picture 2" descr="Solar Panels, on the toof of Morpeth School in Tower Hamets">
            <a:extLst>
              <a:ext uri="{FF2B5EF4-FFF2-40B4-BE49-F238E27FC236}">
                <a16:creationId xmlns:a16="http://schemas.microsoft.com/office/drawing/2014/main" id="{5B6C9E4A-40A0-4922-882D-491752CE94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3501" y="4262459"/>
            <a:ext cx="2978468" cy="198564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0650F61B-68A9-4188-B6CD-18BFC81255B9}"/>
              </a:ext>
            </a:extLst>
          </p:cNvPr>
          <p:cNvSpPr txBox="1"/>
          <p:nvPr/>
        </p:nvSpPr>
        <p:spPr>
          <a:xfrm>
            <a:off x="6096000" y="3547121"/>
            <a:ext cx="6017517" cy="3416320"/>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445E"/>
                </a:solidFill>
                <a:effectLst/>
                <a:uLnTx/>
                <a:uFillTx/>
                <a:latin typeface="Raleway"/>
                <a:ea typeface="+mn-ea"/>
                <a:cs typeface="+mn-cs"/>
              </a:rPr>
              <a:t>Case Study:  Carbon reductions</a:t>
            </a:r>
          </a:p>
          <a:p>
            <a:pPr marL="0" marR="0" lvl="0" indent="0" algn="l" defTabSz="914400" rtl="0" eaLnBrk="1" fontAlgn="t" latinLnBrk="0" hangingPunct="1">
              <a:lnSpc>
                <a:spcPct val="100000"/>
              </a:lnSpc>
              <a:spcBef>
                <a:spcPts val="0"/>
              </a:spcBef>
              <a:spcAft>
                <a:spcPts val="0"/>
              </a:spcAft>
              <a:buClrTx/>
              <a:buSzTx/>
              <a:buFontTx/>
              <a:buNone/>
              <a:tabLst/>
              <a:defRPr/>
            </a:pPr>
            <a:br>
              <a:rPr kumimoji="0" lang="en-US" sz="1200" b="1" i="0" u="none" strike="noStrike" kern="1200" cap="none" spc="0" normalizeH="0" baseline="0" noProof="0">
                <a:ln>
                  <a:noFill/>
                </a:ln>
                <a:solidFill>
                  <a:srgbClr val="00445E"/>
                </a:solidFill>
                <a:effectLst/>
                <a:uLnTx/>
                <a:uFillTx/>
                <a:latin typeface="Raleway"/>
                <a:ea typeface="+mn-ea"/>
                <a:cs typeface="+mn-cs"/>
              </a:rPr>
            </a:br>
            <a:r>
              <a:rPr lang="en-US" sz="1200">
                <a:solidFill>
                  <a:srgbClr val="00445E"/>
                </a:solidFill>
                <a:latin typeface="Raleway"/>
              </a:rPr>
              <a:t>The </a:t>
            </a:r>
            <a:r>
              <a:rPr kumimoji="0" lang="en-US" sz="1200" b="0" i="0" u="none" strike="noStrike" kern="1200" cap="none" spc="0" normalizeH="0" baseline="0" noProof="0">
                <a:ln>
                  <a:noFill/>
                </a:ln>
                <a:solidFill>
                  <a:srgbClr val="00445E"/>
                </a:solidFill>
                <a:effectLst/>
                <a:uLnTx/>
                <a:uFillTx/>
                <a:latin typeface="Raleway"/>
                <a:ea typeface="+mn-ea"/>
                <a:cs typeface="+mn-cs"/>
              </a:rPr>
              <a:t>Schools Energy Retrofit </a:t>
            </a:r>
            <a:r>
              <a:rPr kumimoji="0" lang="en-US" sz="1200" b="0" i="0" u="none" strike="noStrike" kern="1200" cap="none" spc="0" normalizeH="0" baseline="0" noProof="0" err="1">
                <a:ln>
                  <a:noFill/>
                </a:ln>
                <a:solidFill>
                  <a:srgbClr val="00445E"/>
                </a:solidFill>
                <a:effectLst/>
                <a:uLnTx/>
                <a:uFillTx/>
                <a:latin typeface="Raleway"/>
                <a:ea typeface="+mn-ea"/>
                <a:cs typeface="+mn-cs"/>
              </a:rPr>
              <a:t>Programme</a:t>
            </a:r>
            <a:r>
              <a:rPr kumimoji="0" lang="en-US" sz="1200" b="0" i="0" u="none" strike="noStrike" kern="1200" cap="none" spc="0" normalizeH="0" baseline="0" noProof="0">
                <a:ln>
                  <a:noFill/>
                </a:ln>
                <a:solidFill>
                  <a:srgbClr val="00445E"/>
                </a:solidFill>
                <a:effectLst/>
                <a:uLnTx/>
                <a:uFillTx/>
                <a:latin typeface="Raleway"/>
                <a:ea typeface="+mn-ea"/>
                <a:cs typeface="+mn-cs"/>
              </a:rPr>
              <a:t> supports schools and pupils in their ambitions to reduce their energy consumption, carbon emissions and energy costs. 24 schools have received 100 per cent grant funding from the council c.£673,000 through this </a:t>
            </a:r>
            <a:r>
              <a:rPr kumimoji="0" lang="en-US" sz="1200" b="0" i="0" u="none" strike="noStrike" kern="1200" cap="none" spc="0" normalizeH="0" baseline="0" noProof="0" err="1">
                <a:ln>
                  <a:noFill/>
                </a:ln>
                <a:solidFill>
                  <a:srgbClr val="00445E"/>
                </a:solidFill>
                <a:effectLst/>
                <a:uLnTx/>
                <a:uFillTx/>
                <a:latin typeface="Raleway"/>
                <a:ea typeface="+mn-ea"/>
                <a:cs typeface="+mn-cs"/>
              </a:rPr>
              <a:t>programme</a:t>
            </a:r>
            <a:r>
              <a:rPr kumimoji="0" lang="en-US" sz="1200" b="0" i="0" u="none" strike="noStrike" kern="1200" cap="none" spc="0" normalizeH="0" baseline="0" noProof="0">
                <a:ln>
                  <a:noFill/>
                </a:ln>
                <a:solidFill>
                  <a:srgbClr val="00445E"/>
                </a:solidFill>
                <a:effectLst/>
                <a:uLnTx/>
                <a:uFillTx/>
                <a:latin typeface="Raleway"/>
                <a:ea typeface="+mn-ea"/>
                <a:cs typeface="+mn-cs"/>
              </a:rPr>
              <a:t> funded by the Carbon Fund, saving 348 </a:t>
            </a:r>
            <a:r>
              <a:rPr kumimoji="0" lang="en-US" sz="1200" b="0" i="0" u="none" strike="noStrike" kern="1200" cap="none" spc="0" normalizeH="0" baseline="0" noProof="0" err="1">
                <a:ln>
                  <a:noFill/>
                </a:ln>
                <a:solidFill>
                  <a:srgbClr val="00445E"/>
                </a:solidFill>
                <a:effectLst/>
                <a:uLnTx/>
                <a:uFillTx/>
                <a:latin typeface="Raleway"/>
                <a:ea typeface="+mn-ea"/>
                <a:cs typeface="+mn-cs"/>
              </a:rPr>
              <a:t>tonnes</a:t>
            </a:r>
            <a:r>
              <a:rPr kumimoji="0" lang="en-US" sz="1200" b="0" i="0" u="none" strike="noStrike" kern="1200" cap="none" spc="0" normalizeH="0" baseline="0" noProof="0">
                <a:ln>
                  <a:noFill/>
                </a:ln>
                <a:solidFill>
                  <a:srgbClr val="00445E"/>
                </a:solidFill>
                <a:effectLst/>
                <a:uLnTx/>
                <a:uFillTx/>
                <a:latin typeface="Raleway"/>
                <a:ea typeface="+mn-ea"/>
                <a:cs typeface="+mn-cs"/>
              </a:rPr>
              <a:t> of carbon. 5 more schools are in the pipeline, having put forward successful bids, developed with their students. Solar panels </a:t>
            </a:r>
            <a:r>
              <a:rPr lang="en-US" sz="1200">
                <a:solidFill>
                  <a:srgbClr val="00445E"/>
                </a:solidFill>
                <a:latin typeface="Raleway"/>
              </a:rPr>
              <a:t>installed at </a:t>
            </a:r>
            <a:r>
              <a:rPr kumimoji="0" lang="en-US" sz="1200" b="0" i="0" u="none" strike="noStrike" kern="1200" cap="none" spc="0" normalizeH="0" baseline="0" noProof="0" err="1">
                <a:ln>
                  <a:noFill/>
                </a:ln>
                <a:solidFill>
                  <a:srgbClr val="00445E"/>
                </a:solidFill>
                <a:effectLst/>
                <a:uLnTx/>
                <a:uFillTx/>
                <a:latin typeface="Raleway"/>
                <a:ea typeface="+mn-ea"/>
                <a:cs typeface="+mn-cs"/>
              </a:rPr>
              <a:t>Morpeth</a:t>
            </a:r>
            <a:r>
              <a:rPr kumimoji="0" lang="en-US" sz="1200" b="0" i="0" u="none" strike="noStrike" kern="1200" cap="none" spc="0" normalizeH="0" baseline="0" noProof="0">
                <a:ln>
                  <a:noFill/>
                </a:ln>
                <a:solidFill>
                  <a:srgbClr val="00445E"/>
                </a:solidFill>
                <a:effectLst/>
                <a:uLnTx/>
                <a:uFillTx/>
                <a:latin typeface="Raleway"/>
                <a:ea typeface="+mn-ea"/>
                <a:cs typeface="+mn-cs"/>
              </a:rPr>
              <a:t> School in </a:t>
            </a:r>
            <a:r>
              <a:rPr kumimoji="0" lang="en-US" sz="1200" b="0" i="0" u="none" strike="noStrike" kern="1200" cap="none" spc="0" normalizeH="0" baseline="0" noProof="0" err="1">
                <a:ln>
                  <a:noFill/>
                </a:ln>
                <a:solidFill>
                  <a:srgbClr val="00445E"/>
                </a:solidFill>
                <a:effectLst/>
                <a:uLnTx/>
                <a:uFillTx/>
                <a:latin typeface="Raleway"/>
                <a:ea typeface="+mn-ea"/>
                <a:cs typeface="+mn-cs"/>
              </a:rPr>
              <a:t>Bethnal</a:t>
            </a:r>
            <a:r>
              <a:rPr kumimoji="0" lang="en-US" sz="1200" b="0" i="0" u="none" strike="noStrike" kern="1200" cap="none" spc="0" normalizeH="0" baseline="0" noProof="0">
                <a:ln>
                  <a:noFill/>
                </a:ln>
                <a:solidFill>
                  <a:srgbClr val="00445E"/>
                </a:solidFill>
                <a:effectLst/>
                <a:uLnTx/>
                <a:uFillTx/>
                <a:latin typeface="Raleway"/>
                <a:ea typeface="+mn-ea"/>
                <a:cs typeface="+mn-cs"/>
              </a:rPr>
              <a:t> Green is providing 20 percent of its electricity, reducing its carbon output by 19 per cent and saving the school around £20,000 per year.  </a:t>
            </a:r>
          </a:p>
          <a:p>
            <a:pPr marL="0" marR="0" lvl="0" indent="0" algn="l" defTabSz="914400" rtl="0" eaLnBrk="1" fontAlgn="t"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a:ln>
                  <a:noFill/>
                </a:ln>
                <a:solidFill>
                  <a:srgbClr val="00445E"/>
                </a:solidFill>
                <a:effectLst/>
                <a:uLnTx/>
                <a:uFillTx/>
                <a:latin typeface="Raleway"/>
                <a:ea typeface="+mn-ea"/>
                <a:cs typeface="+mn-cs"/>
              </a:rPr>
            </a:br>
            <a:r>
              <a:rPr kumimoji="0" lang="en-US" sz="1200" b="0" i="0" u="none" strike="noStrike" kern="1200" cap="none" spc="0" normalizeH="0" baseline="0" noProof="0">
                <a:ln>
                  <a:noFill/>
                </a:ln>
                <a:solidFill>
                  <a:srgbClr val="00445E"/>
                </a:solidFill>
                <a:effectLst/>
                <a:uLnTx/>
                <a:uFillTx/>
                <a:latin typeface="Raleway"/>
                <a:ea typeface="+mn-ea"/>
                <a:cs typeface="+mn-cs"/>
              </a:rPr>
              <a:t>Headteacher of </a:t>
            </a:r>
            <a:r>
              <a:rPr kumimoji="0" lang="en-US" sz="1200" b="0" i="0" u="none" strike="noStrike" kern="1200" cap="none" spc="0" normalizeH="0" baseline="0" noProof="0" err="1">
                <a:ln>
                  <a:noFill/>
                </a:ln>
                <a:solidFill>
                  <a:srgbClr val="00445E"/>
                </a:solidFill>
                <a:effectLst/>
                <a:uLnTx/>
                <a:uFillTx/>
                <a:latin typeface="Raleway"/>
                <a:ea typeface="+mn-ea"/>
                <a:cs typeface="+mn-cs"/>
              </a:rPr>
              <a:t>Morpeth</a:t>
            </a:r>
            <a:r>
              <a:rPr kumimoji="0" lang="en-US" sz="1200" b="0" i="0" u="none" strike="noStrike" kern="1200" cap="none" spc="0" normalizeH="0" baseline="0" noProof="0">
                <a:ln>
                  <a:noFill/>
                </a:ln>
                <a:solidFill>
                  <a:srgbClr val="00445E"/>
                </a:solidFill>
                <a:effectLst/>
                <a:uLnTx/>
                <a:uFillTx/>
                <a:latin typeface="Raleway"/>
                <a:ea typeface="+mn-ea"/>
                <a:cs typeface="+mn-cs"/>
              </a:rPr>
              <a:t> School, Jemima Reilly, said: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445E"/>
                </a:solidFill>
                <a:effectLst/>
                <a:uLnTx/>
                <a:uFillTx/>
                <a:latin typeface="Raleway"/>
                <a:ea typeface="+mn-ea"/>
                <a:cs typeface="+mn-cs"/>
              </a:rPr>
              <a:t>“I’m really pleased that the project of installing the solar panels at </a:t>
            </a:r>
            <a:r>
              <a:rPr kumimoji="0" lang="en-US" sz="1200" b="0" i="1" u="none" strike="noStrike" kern="1200" cap="none" spc="0" normalizeH="0" baseline="0" noProof="0" err="1">
                <a:ln>
                  <a:noFill/>
                </a:ln>
                <a:solidFill>
                  <a:srgbClr val="00445E"/>
                </a:solidFill>
                <a:effectLst/>
                <a:uLnTx/>
                <a:uFillTx/>
                <a:latin typeface="Raleway"/>
                <a:ea typeface="+mn-ea"/>
                <a:cs typeface="+mn-cs"/>
              </a:rPr>
              <a:t>Morpeth</a:t>
            </a:r>
            <a:r>
              <a:rPr kumimoji="0" lang="en-US" sz="1200" b="0" i="1" u="none" strike="noStrike" kern="1200" cap="none" spc="0" normalizeH="0" baseline="0" noProof="0">
                <a:ln>
                  <a:noFill/>
                </a:ln>
                <a:solidFill>
                  <a:srgbClr val="00445E"/>
                </a:solidFill>
                <a:effectLst/>
                <a:uLnTx/>
                <a:uFillTx/>
                <a:latin typeface="Raleway"/>
                <a:ea typeface="+mn-ea"/>
                <a:cs typeface="+mn-cs"/>
              </a:rPr>
              <a:t> was one that was largely driven by the pupils. It was their commitment to finding ways that we could become more sustainable as a school that challenged us to do better, led by the Eco Council. This is just one part of the work that they’ve been doing to help us address the climate emergency.”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445E"/>
              </a:solidFill>
              <a:effectLst/>
              <a:uLnTx/>
              <a:uFillTx/>
              <a:latin typeface="Raleway"/>
              <a:ea typeface="+mn-ea"/>
              <a:cs typeface="+mn-cs"/>
            </a:endParaRPr>
          </a:p>
        </p:txBody>
      </p:sp>
      <p:sp>
        <p:nvSpPr>
          <p:cNvPr id="16" name="Slide Number Placeholder 1">
            <a:extLst>
              <a:ext uri="{FF2B5EF4-FFF2-40B4-BE49-F238E27FC236}">
                <a16:creationId xmlns:a16="http://schemas.microsoft.com/office/drawing/2014/main" id="{2B7BCFED-ED5E-4B7C-B272-9FFB6650AA07}"/>
              </a:ext>
            </a:extLst>
          </p:cNvPr>
          <p:cNvSpPr>
            <a:spLocks noGrp="1"/>
          </p:cNvSpPr>
          <p:nvPr>
            <p:ph type="sldNum" sz="quarter" idx="12"/>
          </p:nvPr>
        </p:nvSpPr>
        <p:spPr>
          <a:xfrm>
            <a:off x="9370317"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6C52B-B35D-4819-BB38-B93C26330C57}" type="slidenum">
              <a:rPr kumimoji="0" lang="en-GB" sz="1200" b="0" i="0" u="none" strike="noStrike" kern="1200" cap="none" spc="0" normalizeH="0" baseline="0" noProof="0" smtClean="0">
                <a:ln>
                  <a:noFill/>
                </a:ln>
                <a:solidFill>
                  <a:srgbClr val="00445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srgbClr val="00445E">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373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C0FB-06AB-498E-ACAC-562CAB7E65C0}"/>
              </a:ext>
            </a:extLst>
          </p:cNvPr>
          <p:cNvSpPr>
            <a:spLocks noGrp="1"/>
          </p:cNvSpPr>
          <p:nvPr>
            <p:ph type="title"/>
          </p:nvPr>
        </p:nvSpPr>
        <p:spPr/>
        <p:txBody>
          <a:bodyPr>
            <a:normAutofit/>
          </a:bodyPr>
          <a:lstStyle/>
          <a:p>
            <a:r>
              <a:rPr lang="en-GB" sz="2400" b="1">
                <a:latin typeface="Raleway" pitchFamily="2" charset="0"/>
              </a:rPr>
              <a:t>Tower Hamlets data: a better deal for children and young people </a:t>
            </a:r>
            <a:br>
              <a:rPr lang="en-GB" sz="2400" b="1">
                <a:latin typeface="Raleway" pitchFamily="2" charset="0"/>
              </a:rPr>
            </a:br>
            <a:br>
              <a:rPr lang="en-GB" sz="2400" b="1">
                <a:latin typeface="Raleway" pitchFamily="2" charset="0"/>
              </a:rPr>
            </a:br>
            <a:endParaRPr lang="en-GB" sz="2400"/>
          </a:p>
        </p:txBody>
      </p:sp>
      <p:graphicFrame>
        <p:nvGraphicFramePr>
          <p:cNvPr id="5" name="Content Placeholder 4">
            <a:extLst>
              <a:ext uri="{FF2B5EF4-FFF2-40B4-BE49-F238E27FC236}">
                <a16:creationId xmlns:a16="http://schemas.microsoft.com/office/drawing/2014/main" id="{5F9F6AB2-D833-447D-88A5-634D0C2A5432}"/>
              </a:ext>
            </a:extLst>
          </p:cNvPr>
          <p:cNvGraphicFramePr>
            <a:graphicFrameLocks noGrp="1"/>
          </p:cNvGraphicFramePr>
          <p:nvPr>
            <p:ph idx="1"/>
            <p:extLst>
              <p:ext uri="{D42A27DB-BD31-4B8C-83A1-F6EECF244321}">
                <p14:modId xmlns:p14="http://schemas.microsoft.com/office/powerpoint/2010/main" val="53560048"/>
              </p:ext>
            </p:extLst>
          </p:nvPr>
        </p:nvGraphicFramePr>
        <p:xfrm>
          <a:off x="969334" y="1386988"/>
          <a:ext cx="9454062" cy="4035617"/>
        </p:xfrm>
        <a:graphic>
          <a:graphicData uri="http://schemas.openxmlformats.org/drawingml/2006/table">
            <a:tbl>
              <a:tblPr firstRow="1"/>
              <a:tblGrid>
                <a:gridCol w="2283589">
                  <a:extLst>
                    <a:ext uri="{9D8B030D-6E8A-4147-A177-3AD203B41FA5}">
                      <a16:colId xmlns:a16="http://schemas.microsoft.com/office/drawing/2014/main" val="4069809410"/>
                    </a:ext>
                  </a:extLst>
                </a:gridCol>
                <a:gridCol w="810674">
                  <a:extLst>
                    <a:ext uri="{9D8B030D-6E8A-4147-A177-3AD203B41FA5}">
                      <a16:colId xmlns:a16="http://schemas.microsoft.com/office/drawing/2014/main" val="479945868"/>
                    </a:ext>
                  </a:extLst>
                </a:gridCol>
                <a:gridCol w="890601">
                  <a:extLst>
                    <a:ext uri="{9D8B030D-6E8A-4147-A177-3AD203B41FA5}">
                      <a16:colId xmlns:a16="http://schemas.microsoft.com/office/drawing/2014/main" val="3756014790"/>
                    </a:ext>
                  </a:extLst>
                </a:gridCol>
                <a:gridCol w="826623">
                  <a:extLst>
                    <a:ext uri="{9D8B030D-6E8A-4147-A177-3AD203B41FA5}">
                      <a16:colId xmlns:a16="http://schemas.microsoft.com/office/drawing/2014/main" val="1983274261"/>
                    </a:ext>
                  </a:extLst>
                </a:gridCol>
                <a:gridCol w="965994">
                  <a:extLst>
                    <a:ext uri="{9D8B030D-6E8A-4147-A177-3AD203B41FA5}">
                      <a16:colId xmlns:a16="http://schemas.microsoft.com/office/drawing/2014/main" val="1381605577"/>
                    </a:ext>
                  </a:extLst>
                </a:gridCol>
                <a:gridCol w="873691">
                  <a:extLst>
                    <a:ext uri="{9D8B030D-6E8A-4147-A177-3AD203B41FA5}">
                      <a16:colId xmlns:a16="http://schemas.microsoft.com/office/drawing/2014/main" val="1351021865"/>
                    </a:ext>
                  </a:extLst>
                </a:gridCol>
                <a:gridCol w="1067360">
                  <a:extLst>
                    <a:ext uri="{9D8B030D-6E8A-4147-A177-3AD203B41FA5}">
                      <a16:colId xmlns:a16="http://schemas.microsoft.com/office/drawing/2014/main" val="591916374"/>
                    </a:ext>
                  </a:extLst>
                </a:gridCol>
                <a:gridCol w="978648">
                  <a:extLst>
                    <a:ext uri="{9D8B030D-6E8A-4147-A177-3AD203B41FA5}">
                      <a16:colId xmlns:a16="http://schemas.microsoft.com/office/drawing/2014/main" val="1034249517"/>
                    </a:ext>
                  </a:extLst>
                </a:gridCol>
                <a:gridCol w="756882">
                  <a:extLst>
                    <a:ext uri="{9D8B030D-6E8A-4147-A177-3AD203B41FA5}">
                      <a16:colId xmlns:a16="http://schemas.microsoft.com/office/drawing/2014/main" val="3174389396"/>
                    </a:ext>
                  </a:extLst>
                </a:gridCol>
              </a:tblGrid>
              <a:tr h="88053">
                <a:tc>
                  <a:txBody>
                    <a:bodyPr/>
                    <a:lstStyle/>
                    <a:p>
                      <a:pPr algn="l" fontAlgn="b"/>
                      <a:r>
                        <a:rPr lang="en-GB" sz="1200" b="0" i="0" u="none" strike="noStrike">
                          <a:solidFill>
                            <a:srgbClr val="FFFFFF"/>
                          </a:solidFill>
                          <a:effectLst/>
                          <a:latin typeface="Raleway" pitchFamily="2" charset="0"/>
                        </a:rPr>
                        <a:t>Measure </a:t>
                      </a:r>
                    </a:p>
                  </a:txBody>
                  <a:tcPr marL="5145" marR="5145" marT="5145" marB="370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Polarity</a:t>
                      </a:r>
                    </a:p>
                  </a:txBody>
                  <a:tcPr marL="5145" marR="5145" marT="5145" marB="37041"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Baseline:  2017/18 </a:t>
                      </a:r>
                    </a:p>
                  </a:txBody>
                  <a:tcPr marL="5145" marR="5145" marT="5145" marB="370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2018/2019 </a:t>
                      </a:r>
                    </a:p>
                  </a:txBody>
                  <a:tcPr marL="5145" marR="5145" marT="5145" marB="370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2019/2020</a:t>
                      </a:r>
                    </a:p>
                  </a:txBody>
                  <a:tcPr marL="5145" marR="5145" marT="5145" marB="370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2020/21</a:t>
                      </a:r>
                    </a:p>
                  </a:txBody>
                  <a:tcPr marL="5145" marR="5145" marT="5145" marB="370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2021/22</a:t>
                      </a:r>
                    </a:p>
                  </a:txBody>
                  <a:tcPr marL="5145" marR="5145" marT="5145" marB="370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Overall Trend from 2017</a:t>
                      </a:r>
                    </a:p>
                  </a:txBody>
                  <a:tcPr marL="5145" marR="5145" marT="5145" marB="370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London</a:t>
                      </a:r>
                    </a:p>
                  </a:txBody>
                  <a:tcPr marL="5145" marR="5145" marT="5145" marB="370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865289083"/>
                  </a:ext>
                </a:extLst>
              </a:tr>
              <a:tr h="470733">
                <a:tc>
                  <a:txBody>
                    <a:bodyPr/>
                    <a:lstStyle/>
                    <a:p>
                      <a:pPr algn="l" fontAlgn="b"/>
                      <a:r>
                        <a:rPr lang="en-US" sz="1200" b="0" i="0" u="none" strike="noStrike">
                          <a:solidFill>
                            <a:srgbClr val="000000"/>
                          </a:solidFill>
                          <a:effectLst/>
                          <a:latin typeface="Raleway" pitchFamily="2" charset="0"/>
                        </a:rPr>
                        <a:t>Pupil progress score in reading for KS2 </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Higher is better</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1.1</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1.3</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Raleway" pitchFamily="2" charset="0"/>
                        <a:ea typeface="+mn-ea"/>
                        <a:cs typeface="+mn-cs"/>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9B31"/>
                    </a:solidFill>
                  </a:tcPr>
                </a:tc>
                <a:tc>
                  <a:txBody>
                    <a:bodyPr/>
                    <a:lstStyle/>
                    <a:p>
                      <a:pPr algn="ctr" fontAlgn="b"/>
                      <a:r>
                        <a:rPr lang="en-GB" sz="1200" b="0" i="0" u="none" strike="noStrike">
                          <a:solidFill>
                            <a:srgbClr val="000000"/>
                          </a:solidFill>
                          <a:effectLst/>
                          <a:latin typeface="Raleway" pitchFamily="2" charset="0"/>
                        </a:rPr>
                        <a:t>0.8</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78559"/>
                  </a:ext>
                </a:extLst>
              </a:tr>
              <a:tr h="617354">
                <a:tc>
                  <a:txBody>
                    <a:bodyPr/>
                    <a:lstStyle/>
                    <a:p>
                      <a:pPr algn="l" fontAlgn="b"/>
                      <a:r>
                        <a:rPr lang="en-US" sz="1200" b="0" i="0" u="none" strike="noStrike">
                          <a:solidFill>
                            <a:srgbClr val="000000"/>
                          </a:solidFill>
                          <a:effectLst/>
                          <a:latin typeface="Raleway" pitchFamily="2" charset="0"/>
                        </a:rPr>
                        <a:t>Pupil progress score in writing for KS2 </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Higher is better</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1.5</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1.2</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Raleway" pitchFamily="2" charset="0"/>
                        <a:ea typeface="+mn-ea"/>
                        <a:cs typeface="+mn-cs"/>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200" b="0" i="0" u="none" strike="noStrike">
                          <a:solidFill>
                            <a:srgbClr val="000000"/>
                          </a:solidFill>
                          <a:effectLst/>
                          <a:latin typeface="Raleway" pitchFamily="2" charset="0"/>
                        </a:rPr>
                        <a:t>0.8</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410973"/>
                  </a:ext>
                </a:extLst>
              </a:tr>
              <a:tr h="617354">
                <a:tc>
                  <a:txBody>
                    <a:bodyPr/>
                    <a:lstStyle/>
                    <a:p>
                      <a:pPr algn="l" fontAlgn="b"/>
                      <a:r>
                        <a:rPr lang="en-US" sz="1200" b="0" i="0" u="none" strike="noStrike">
                          <a:solidFill>
                            <a:srgbClr val="000000"/>
                          </a:solidFill>
                          <a:effectLst/>
                          <a:latin typeface="Raleway" pitchFamily="2" charset="0"/>
                        </a:rPr>
                        <a:t>Pupil progress score in maths for KS2 </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Higher is better</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1.9</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1.9</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Raleway" pitchFamily="2" charset="0"/>
                        <a:ea typeface="+mn-ea"/>
                        <a:cs typeface="+mn-cs"/>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GB" sz="1200" b="0" i="0" u="none" strike="noStrike">
                          <a:solidFill>
                            <a:srgbClr val="000000"/>
                          </a:solidFill>
                          <a:effectLst/>
                          <a:latin typeface="Raleway" pitchFamily="2" charset="0"/>
                        </a:rPr>
                        <a:t>1.2</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7412418"/>
                  </a:ext>
                </a:extLst>
              </a:tr>
              <a:tr h="316394">
                <a:tc>
                  <a:txBody>
                    <a:bodyPr/>
                    <a:lstStyle/>
                    <a:p>
                      <a:pPr algn="l" fontAlgn="b"/>
                      <a:r>
                        <a:rPr lang="en-US" sz="1200" b="0" i="0" u="none" strike="noStrike">
                          <a:solidFill>
                            <a:srgbClr val="000000"/>
                          </a:solidFill>
                          <a:effectLst/>
                          <a:latin typeface="Raleway" pitchFamily="2" charset="0"/>
                        </a:rPr>
                        <a:t>Percentage of pupils have participated in positive activities in the past four weeks</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Higher is better</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Raleway" pitchFamily="2" charset="0"/>
                        <a:ea typeface="+mn-ea"/>
                        <a:cs typeface="+mn-cs"/>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GB" sz="1200" b="0" i="0" u="none" strike="noStrike">
                          <a:solidFill>
                            <a:srgbClr val="000000"/>
                          </a:solidFill>
                          <a:effectLst/>
                          <a:latin typeface="Raleway" pitchFamily="2" charset="0"/>
                        </a:rPr>
                        <a:t>98%</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90658398"/>
                  </a:ext>
                </a:extLst>
              </a:tr>
              <a:tr h="449640">
                <a:tc>
                  <a:txBody>
                    <a:bodyPr/>
                    <a:lstStyle/>
                    <a:p>
                      <a:pPr algn="l" fontAlgn="b"/>
                      <a:r>
                        <a:rPr lang="en-US" sz="1200" b="0" i="0" u="none" strike="noStrike">
                          <a:solidFill>
                            <a:srgbClr val="000000"/>
                          </a:solidFill>
                          <a:effectLst/>
                          <a:latin typeface="Raleway" pitchFamily="2" charset="0"/>
                        </a:rPr>
                        <a:t>Percentage of secondary school pupils who have enough information and support to help plan their future</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Higher is better</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Raleway" pitchFamily="2" charset="0"/>
                        <a:ea typeface="+mn-ea"/>
                        <a:cs typeface="+mn-cs"/>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GB" sz="1200" b="0" i="0" u="none" strike="noStrike">
                          <a:solidFill>
                            <a:srgbClr val="000000"/>
                          </a:solidFill>
                          <a:effectLst/>
                          <a:latin typeface="Raleway" pitchFamily="2" charset="0"/>
                        </a:rPr>
                        <a:t>37.8%</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44429210"/>
                  </a:ext>
                </a:extLst>
              </a:tr>
              <a:tr h="557698">
                <a:tc>
                  <a:txBody>
                    <a:bodyPr/>
                    <a:lstStyle/>
                    <a:p>
                      <a:pPr algn="l" fontAlgn="b"/>
                      <a:r>
                        <a:rPr lang="en-US" sz="1200" b="0" i="0" u="none" strike="noStrike">
                          <a:solidFill>
                            <a:srgbClr val="000000"/>
                          </a:solidFill>
                          <a:effectLst/>
                          <a:latin typeface="Raleway" pitchFamily="2" charset="0"/>
                        </a:rPr>
                        <a:t>Progress 8 score at the end of KS4</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Higher is better</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0.15</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0.24</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US" sz="1200" b="0" i="0" u="none" strike="noStrike">
                        <a:solidFill>
                          <a:srgbClr val="000000"/>
                        </a:solidFill>
                        <a:effectLst/>
                        <a:latin typeface="Raleway" pitchFamily="2" charset="0"/>
                      </a:endParaRP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9B31"/>
                    </a:solidFill>
                  </a:tcPr>
                </a:tc>
                <a:tc>
                  <a:txBody>
                    <a:bodyPr/>
                    <a:lstStyle/>
                    <a:p>
                      <a:pPr algn="ctr" fontAlgn="b"/>
                      <a:r>
                        <a:rPr lang="en-US" sz="1200" b="0" i="0" u="none" strike="noStrike">
                          <a:solidFill>
                            <a:srgbClr val="000000"/>
                          </a:solidFill>
                          <a:effectLst/>
                          <a:latin typeface="Raleway" pitchFamily="2" charset="0"/>
                        </a:rPr>
                        <a:t>0.22</a:t>
                      </a:r>
                    </a:p>
                  </a:txBody>
                  <a:tcPr marL="5145" marR="5145" marT="5145" marB="370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9923721"/>
                  </a:ext>
                </a:extLst>
              </a:tr>
            </a:tbl>
          </a:graphicData>
        </a:graphic>
      </p:graphicFrame>
      <p:graphicFrame>
        <p:nvGraphicFramePr>
          <p:cNvPr id="7" name="Table 7">
            <a:extLst>
              <a:ext uri="{FF2B5EF4-FFF2-40B4-BE49-F238E27FC236}">
                <a16:creationId xmlns:a16="http://schemas.microsoft.com/office/drawing/2014/main" id="{6A1A3D79-C5AE-2E42-0339-F0FBDBA04BA1}"/>
              </a:ext>
            </a:extLst>
          </p:cNvPr>
          <p:cNvGraphicFramePr>
            <a:graphicFrameLocks noGrp="1"/>
          </p:cNvGraphicFramePr>
          <p:nvPr/>
        </p:nvGraphicFramePr>
        <p:xfrm>
          <a:off x="3456142" y="5709084"/>
          <a:ext cx="4825409" cy="365760"/>
        </p:xfrm>
        <a:graphic>
          <a:graphicData uri="http://schemas.openxmlformats.org/drawingml/2006/table">
            <a:tbl>
              <a:tblPr firstRow="1" bandRow="1">
                <a:tableStyleId>{5C22544A-7EE6-4342-B048-85BDC9FD1C3A}</a:tableStyleId>
              </a:tblPr>
              <a:tblGrid>
                <a:gridCol w="505454">
                  <a:extLst>
                    <a:ext uri="{9D8B030D-6E8A-4147-A177-3AD203B41FA5}">
                      <a16:colId xmlns:a16="http://schemas.microsoft.com/office/drawing/2014/main" val="3106143014"/>
                    </a:ext>
                  </a:extLst>
                </a:gridCol>
                <a:gridCol w="970699">
                  <a:extLst>
                    <a:ext uri="{9D8B030D-6E8A-4147-A177-3AD203B41FA5}">
                      <a16:colId xmlns:a16="http://schemas.microsoft.com/office/drawing/2014/main" val="2764375097"/>
                    </a:ext>
                  </a:extLst>
                </a:gridCol>
                <a:gridCol w="531628">
                  <a:extLst>
                    <a:ext uri="{9D8B030D-6E8A-4147-A177-3AD203B41FA5}">
                      <a16:colId xmlns:a16="http://schemas.microsoft.com/office/drawing/2014/main" val="835140514"/>
                    </a:ext>
                  </a:extLst>
                </a:gridCol>
                <a:gridCol w="1073889">
                  <a:extLst>
                    <a:ext uri="{9D8B030D-6E8A-4147-A177-3AD203B41FA5}">
                      <a16:colId xmlns:a16="http://schemas.microsoft.com/office/drawing/2014/main" val="691911569"/>
                    </a:ext>
                  </a:extLst>
                </a:gridCol>
                <a:gridCol w="520995">
                  <a:extLst>
                    <a:ext uri="{9D8B030D-6E8A-4147-A177-3AD203B41FA5}">
                      <a16:colId xmlns:a16="http://schemas.microsoft.com/office/drawing/2014/main" val="373523361"/>
                    </a:ext>
                  </a:extLst>
                </a:gridCol>
                <a:gridCol w="1222744">
                  <a:extLst>
                    <a:ext uri="{9D8B030D-6E8A-4147-A177-3AD203B41FA5}">
                      <a16:colId xmlns:a16="http://schemas.microsoft.com/office/drawing/2014/main" val="1466792753"/>
                    </a:ext>
                  </a:extLst>
                </a:gridCol>
              </a:tblGrid>
              <a:tr h="312662">
                <a:tc>
                  <a:txBody>
                    <a:bodyPr/>
                    <a:lstStyle/>
                    <a:p>
                      <a:endParaRPr lang="en-GB" sz="1200">
                        <a:solidFill>
                          <a:srgbClr val="000000"/>
                        </a:solidFill>
                        <a:latin typeface="Raleway"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r>
                        <a:rPr lang="en-GB" sz="1200">
                          <a:solidFill>
                            <a:srgbClr val="000000"/>
                          </a:solidFill>
                          <a:latin typeface="Raleway" pitchFamily="2" charset="0"/>
                        </a:rPr>
                        <a:t>Improved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GB" sz="1200">
                          <a:solidFill>
                            <a:srgbClr val="000000"/>
                          </a:solidFill>
                          <a:latin typeface="Raleway" pitchFamily="2" charset="0"/>
                        </a:rPr>
                        <a:t>The same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200">
                          <a:solidFill>
                            <a:srgbClr val="000000"/>
                          </a:solidFill>
                          <a:latin typeface="Raleway" pitchFamily="2" charset="0"/>
                        </a:rPr>
                        <a:t>Worsened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9886828"/>
                  </a:ext>
                </a:extLst>
              </a:tr>
            </a:tbl>
          </a:graphicData>
        </a:graphic>
      </p:graphicFrame>
      <p:graphicFrame>
        <p:nvGraphicFramePr>
          <p:cNvPr id="3" name="Table 2">
            <a:extLst>
              <a:ext uri="{FF2B5EF4-FFF2-40B4-BE49-F238E27FC236}">
                <a16:creationId xmlns:a16="http://schemas.microsoft.com/office/drawing/2014/main" id="{3D95F0DD-E992-4D76-AF4B-7E95A83AAB85}"/>
              </a:ext>
            </a:extLst>
          </p:cNvPr>
          <p:cNvGraphicFramePr>
            <a:graphicFrameLocks noGrp="1"/>
          </p:cNvGraphicFramePr>
          <p:nvPr/>
        </p:nvGraphicFramePr>
        <p:xfrm>
          <a:off x="8281551" y="5709084"/>
          <a:ext cx="2075429" cy="365760"/>
        </p:xfrm>
        <a:graphic>
          <a:graphicData uri="http://schemas.openxmlformats.org/drawingml/2006/table">
            <a:tbl>
              <a:tblPr firstRow="1" bandRow="1">
                <a:tableStyleId>{5C22544A-7EE6-4342-B048-85BDC9FD1C3A}</a:tableStyleId>
              </a:tblPr>
              <a:tblGrid>
                <a:gridCol w="620097">
                  <a:extLst>
                    <a:ext uri="{9D8B030D-6E8A-4147-A177-3AD203B41FA5}">
                      <a16:colId xmlns:a16="http://schemas.microsoft.com/office/drawing/2014/main" val="1580813474"/>
                    </a:ext>
                  </a:extLst>
                </a:gridCol>
                <a:gridCol w="1455332">
                  <a:extLst>
                    <a:ext uri="{9D8B030D-6E8A-4147-A177-3AD203B41FA5}">
                      <a16:colId xmlns:a16="http://schemas.microsoft.com/office/drawing/2014/main" val="1565043964"/>
                    </a:ext>
                  </a:extLst>
                </a:gridCol>
              </a:tblGrid>
              <a:tr h="365125">
                <a:tc>
                  <a:txBody>
                    <a:bodyPr/>
                    <a:lstStyle/>
                    <a:p>
                      <a:endParaRPr lang="en-GB">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GB" sz="1200">
                          <a:solidFill>
                            <a:srgbClr val="000000"/>
                          </a:solidFill>
                          <a:latin typeface="Raleway" pitchFamily="2" charset="0"/>
                        </a:rPr>
                        <a:t>Data Unavailable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35043"/>
                  </a:ext>
                </a:extLst>
              </a:tr>
            </a:tbl>
          </a:graphicData>
        </a:graphic>
      </p:graphicFrame>
      <p:sp>
        <p:nvSpPr>
          <p:cNvPr id="4" name="Slide Number Placeholder 3">
            <a:extLst>
              <a:ext uri="{FF2B5EF4-FFF2-40B4-BE49-F238E27FC236}">
                <a16:creationId xmlns:a16="http://schemas.microsoft.com/office/drawing/2014/main" id="{81622BF0-77E3-4C30-8FC7-608892279D12}"/>
              </a:ext>
            </a:extLst>
          </p:cNvPr>
          <p:cNvSpPr>
            <a:spLocks noGrp="1"/>
          </p:cNvSpPr>
          <p:nvPr>
            <p:ph type="sldNum" sz="quarter" idx="12"/>
          </p:nvPr>
        </p:nvSpPr>
        <p:spPr/>
        <p:txBody>
          <a:bodyPr/>
          <a:lstStyle/>
          <a:p>
            <a:fld id="{36D6C52B-B35D-4819-BB38-B93C26330C57}" type="slidenum">
              <a:rPr lang="en-GB" smtClean="0"/>
              <a:t>14</a:t>
            </a:fld>
            <a:endParaRPr lang="en-GB"/>
          </a:p>
        </p:txBody>
      </p:sp>
    </p:spTree>
    <p:extLst>
      <p:ext uri="{BB962C8B-B14F-4D97-AF65-F5344CB8AC3E}">
        <p14:creationId xmlns:p14="http://schemas.microsoft.com/office/powerpoint/2010/main" val="1964132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6A9C-A692-4911-8D62-397C25341C5E}"/>
              </a:ext>
            </a:extLst>
          </p:cNvPr>
          <p:cNvSpPr>
            <a:spLocks noGrp="1"/>
          </p:cNvSpPr>
          <p:nvPr>
            <p:ph type="title"/>
          </p:nvPr>
        </p:nvSpPr>
        <p:spPr>
          <a:xfrm>
            <a:off x="838201" y="365129"/>
            <a:ext cx="10515600" cy="597398"/>
          </a:xfrm>
        </p:spPr>
        <p:txBody>
          <a:bodyPr>
            <a:normAutofit/>
          </a:bodyPr>
          <a:lstStyle/>
          <a:p>
            <a:r>
              <a:rPr lang="en-GB" sz="2400" b="1">
                <a:latin typeface="Raleway" pitchFamily="2" charset="0"/>
              </a:rPr>
              <a:t>Tower Hamlets data: good jobs and employment  </a:t>
            </a:r>
            <a:endParaRPr lang="en-GB" sz="2400"/>
          </a:p>
        </p:txBody>
      </p:sp>
      <p:graphicFrame>
        <p:nvGraphicFramePr>
          <p:cNvPr id="5" name="Content Placeholder 4">
            <a:extLst>
              <a:ext uri="{FF2B5EF4-FFF2-40B4-BE49-F238E27FC236}">
                <a16:creationId xmlns:a16="http://schemas.microsoft.com/office/drawing/2014/main" id="{8C9625D2-855D-409D-8D33-28682F3CCB37}"/>
              </a:ext>
            </a:extLst>
          </p:cNvPr>
          <p:cNvGraphicFramePr>
            <a:graphicFrameLocks noGrp="1"/>
          </p:cNvGraphicFramePr>
          <p:nvPr>
            <p:ph idx="1"/>
            <p:extLst>
              <p:ext uri="{D42A27DB-BD31-4B8C-83A1-F6EECF244321}">
                <p14:modId xmlns:p14="http://schemas.microsoft.com/office/powerpoint/2010/main" val="2450920054"/>
              </p:ext>
            </p:extLst>
          </p:nvPr>
        </p:nvGraphicFramePr>
        <p:xfrm>
          <a:off x="848628" y="1194183"/>
          <a:ext cx="9775829" cy="3516813"/>
        </p:xfrm>
        <a:graphic>
          <a:graphicData uri="http://schemas.openxmlformats.org/drawingml/2006/table">
            <a:tbl>
              <a:tblPr firstRow="1"/>
              <a:tblGrid>
                <a:gridCol w="2774104">
                  <a:extLst>
                    <a:ext uri="{9D8B030D-6E8A-4147-A177-3AD203B41FA5}">
                      <a16:colId xmlns:a16="http://schemas.microsoft.com/office/drawing/2014/main" val="4258780969"/>
                    </a:ext>
                  </a:extLst>
                </a:gridCol>
                <a:gridCol w="853567">
                  <a:extLst>
                    <a:ext uri="{9D8B030D-6E8A-4147-A177-3AD203B41FA5}">
                      <a16:colId xmlns:a16="http://schemas.microsoft.com/office/drawing/2014/main" val="2831488320"/>
                    </a:ext>
                  </a:extLst>
                </a:gridCol>
                <a:gridCol w="828826">
                  <a:extLst>
                    <a:ext uri="{9D8B030D-6E8A-4147-A177-3AD203B41FA5}">
                      <a16:colId xmlns:a16="http://schemas.microsoft.com/office/drawing/2014/main" val="4280757971"/>
                    </a:ext>
                  </a:extLst>
                </a:gridCol>
                <a:gridCol w="977272">
                  <a:extLst>
                    <a:ext uri="{9D8B030D-6E8A-4147-A177-3AD203B41FA5}">
                      <a16:colId xmlns:a16="http://schemas.microsoft.com/office/drawing/2014/main" val="2608861306"/>
                    </a:ext>
                  </a:extLst>
                </a:gridCol>
                <a:gridCol w="890679">
                  <a:extLst>
                    <a:ext uri="{9D8B030D-6E8A-4147-A177-3AD203B41FA5}">
                      <a16:colId xmlns:a16="http://schemas.microsoft.com/office/drawing/2014/main" val="3123933791"/>
                    </a:ext>
                  </a:extLst>
                </a:gridCol>
                <a:gridCol w="865938">
                  <a:extLst>
                    <a:ext uri="{9D8B030D-6E8A-4147-A177-3AD203B41FA5}">
                      <a16:colId xmlns:a16="http://schemas.microsoft.com/office/drawing/2014/main" val="941500801"/>
                    </a:ext>
                  </a:extLst>
                </a:gridCol>
                <a:gridCol w="816456">
                  <a:extLst>
                    <a:ext uri="{9D8B030D-6E8A-4147-A177-3AD203B41FA5}">
                      <a16:colId xmlns:a16="http://schemas.microsoft.com/office/drawing/2014/main" val="509560595"/>
                    </a:ext>
                  </a:extLst>
                </a:gridCol>
                <a:gridCol w="1057891">
                  <a:extLst>
                    <a:ext uri="{9D8B030D-6E8A-4147-A177-3AD203B41FA5}">
                      <a16:colId xmlns:a16="http://schemas.microsoft.com/office/drawing/2014/main" val="1666626388"/>
                    </a:ext>
                  </a:extLst>
                </a:gridCol>
                <a:gridCol w="711096">
                  <a:extLst>
                    <a:ext uri="{9D8B030D-6E8A-4147-A177-3AD203B41FA5}">
                      <a16:colId xmlns:a16="http://schemas.microsoft.com/office/drawing/2014/main" val="1374087106"/>
                    </a:ext>
                  </a:extLst>
                </a:gridCol>
              </a:tblGrid>
              <a:tr h="414625">
                <a:tc>
                  <a:txBody>
                    <a:bodyPr/>
                    <a:lstStyle/>
                    <a:p>
                      <a:pPr algn="l" fontAlgn="b"/>
                      <a:r>
                        <a:rPr lang="en-GB" sz="1200" b="0" i="0" u="none" strike="noStrike">
                          <a:solidFill>
                            <a:srgbClr val="FFFFFF"/>
                          </a:solidFill>
                          <a:effectLst/>
                          <a:latin typeface="Raleway" pitchFamily="2" charset="0"/>
                        </a:rPr>
                        <a:t>Measure </a:t>
                      </a:r>
                    </a:p>
                  </a:txBody>
                  <a:tcPr marL="6050" marR="6050" marT="6050" marB="4356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Polarity</a:t>
                      </a:r>
                    </a:p>
                  </a:txBody>
                  <a:tcPr marL="6050" marR="6050" marT="6050" marB="4356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Baseline:</a:t>
                      </a:r>
                    </a:p>
                    <a:p>
                      <a:pPr algn="ctr" fontAlgn="b"/>
                      <a:r>
                        <a:rPr lang="en-GB" sz="1200" b="0" i="0" u="none" strike="noStrike">
                          <a:solidFill>
                            <a:srgbClr val="FFFFFF"/>
                          </a:solidFill>
                          <a:effectLst/>
                          <a:latin typeface="Raleway" pitchFamily="2" charset="0"/>
                        </a:rPr>
                        <a:t>2017/18 </a:t>
                      </a:r>
                    </a:p>
                  </a:txBody>
                  <a:tcPr marL="6050" marR="6050" marT="6050" marB="4356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2018/2019 </a:t>
                      </a:r>
                    </a:p>
                  </a:txBody>
                  <a:tcPr marL="6050" marR="6050" marT="6050" marB="4356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2019/2020</a:t>
                      </a:r>
                    </a:p>
                  </a:txBody>
                  <a:tcPr marL="6050" marR="6050" marT="6050" marB="4356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2020/21</a:t>
                      </a:r>
                    </a:p>
                  </a:txBody>
                  <a:tcPr marL="6050" marR="6050" marT="6050" marB="4356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2021/22</a:t>
                      </a:r>
                    </a:p>
                  </a:txBody>
                  <a:tcPr marL="6050" marR="6050" marT="6050" marB="4356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Overall Trend from 2017</a:t>
                      </a:r>
                    </a:p>
                  </a:txBody>
                  <a:tcPr marL="6050" marR="6050" marT="6050" marB="4356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London</a:t>
                      </a:r>
                    </a:p>
                  </a:txBody>
                  <a:tcPr marL="6050" marR="6050" marT="6050" marB="4356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93104866"/>
                  </a:ext>
                </a:extLst>
              </a:tr>
              <a:tr h="514734">
                <a:tc>
                  <a:txBody>
                    <a:bodyPr/>
                    <a:lstStyle/>
                    <a:p>
                      <a:pPr algn="l" fontAlgn="b"/>
                      <a:r>
                        <a:rPr lang="en-GB" sz="1200" b="0" i="0" u="none" strike="noStrike">
                          <a:solidFill>
                            <a:srgbClr val="000000"/>
                          </a:solidFill>
                          <a:effectLst/>
                          <a:latin typeface="Raleway" pitchFamily="2" charset="0"/>
                        </a:rPr>
                        <a:t>Employment Rate </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Higher is better</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64.7%</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73%</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71.8%</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72.6%</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72.9%</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9B31"/>
                    </a:solidFill>
                  </a:tcPr>
                </a:tc>
                <a:tc>
                  <a:txBody>
                    <a:bodyPr/>
                    <a:lstStyle/>
                    <a:p>
                      <a:pPr algn="ctr" fontAlgn="b"/>
                      <a:r>
                        <a:rPr lang="en-GB" sz="1200" b="0" i="0" u="none" strike="noStrike">
                          <a:solidFill>
                            <a:srgbClr val="000000"/>
                          </a:solidFill>
                          <a:effectLst/>
                          <a:latin typeface="Raleway" pitchFamily="2" charset="0"/>
                        </a:rPr>
                        <a:t>74.9%</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470616"/>
                  </a:ext>
                </a:extLst>
              </a:tr>
              <a:tr h="595643">
                <a:tc>
                  <a:txBody>
                    <a:bodyPr/>
                    <a:lstStyle/>
                    <a:p>
                      <a:pPr algn="l" fontAlgn="b"/>
                      <a:r>
                        <a:rPr lang="en-US" sz="1200" b="0" i="0" u="none" strike="noStrike">
                          <a:solidFill>
                            <a:srgbClr val="000000"/>
                          </a:solidFill>
                          <a:effectLst/>
                          <a:latin typeface="Raleway" pitchFamily="2" charset="0"/>
                        </a:rPr>
                        <a:t>Business survival rate (in one year) </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Higher is better</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88.1%</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86.5%</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GB" sz="1200" b="0" i="0" u="none" strike="noStrike">
                          <a:solidFill>
                            <a:srgbClr val="000000"/>
                          </a:solidFill>
                          <a:effectLst/>
                          <a:latin typeface="Raleway" pitchFamily="2" charset="0"/>
                        </a:rPr>
                        <a:t>81.8%</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200" b="0" i="0" u="none" strike="noStrike">
                          <a:solidFill>
                            <a:srgbClr val="000000"/>
                          </a:solidFill>
                          <a:effectLst/>
                          <a:latin typeface="Raleway" pitchFamily="2" charset="0"/>
                        </a:rPr>
                        <a:t>84.1%</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159666"/>
                  </a:ext>
                </a:extLst>
              </a:tr>
              <a:tr h="611784">
                <a:tc>
                  <a:txBody>
                    <a:bodyPr/>
                    <a:lstStyle/>
                    <a:p>
                      <a:pPr algn="l" fontAlgn="b"/>
                      <a:r>
                        <a:rPr lang="en-US" sz="1200" b="0" i="0" u="none" strike="noStrike">
                          <a:solidFill>
                            <a:srgbClr val="000000"/>
                          </a:solidFill>
                          <a:effectLst/>
                          <a:latin typeface="Raleway" pitchFamily="2" charset="0"/>
                        </a:rPr>
                        <a:t>Number of residents supported into sustainable employment through support from the WorkPath partnership</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Higher is better</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994</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1113</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1180</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692</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891</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endParaRPr lang="en-GB" sz="1200" b="0" i="0" u="none" strike="noStrike">
                        <a:solidFill>
                          <a:srgbClr val="000000"/>
                        </a:solidFill>
                        <a:effectLst/>
                        <a:latin typeface="Raleway" pitchFamily="2" charset="0"/>
                      </a:endParaRP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67573065"/>
                  </a:ext>
                </a:extLst>
              </a:tr>
              <a:tr h="626192">
                <a:tc>
                  <a:txBody>
                    <a:bodyPr/>
                    <a:lstStyle/>
                    <a:p>
                      <a:pPr algn="l" fontAlgn="b"/>
                      <a:r>
                        <a:rPr lang="en-US" sz="1200" b="0" i="0" u="none" strike="noStrike">
                          <a:solidFill>
                            <a:srgbClr val="000000"/>
                          </a:solidFill>
                          <a:effectLst/>
                          <a:latin typeface="Raleway" pitchFamily="2" charset="0"/>
                        </a:rPr>
                        <a:t>Residents with a Level 1 qualification (% with NVQ1 only - aged 16-64)</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Higher is better</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5.3%</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6.9%</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2.2%</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5.1%</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6.1%</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9B31"/>
                    </a:solidFill>
                  </a:tcPr>
                </a:tc>
                <a:tc>
                  <a:txBody>
                    <a:bodyPr/>
                    <a:lstStyle/>
                    <a:p>
                      <a:pPr algn="ctr" fontAlgn="b"/>
                      <a:r>
                        <a:rPr lang="en-GB" sz="1200" b="0" i="0" u="none" strike="noStrike">
                          <a:solidFill>
                            <a:srgbClr val="000000"/>
                          </a:solidFill>
                          <a:effectLst/>
                          <a:latin typeface="Raleway" pitchFamily="2" charset="0"/>
                        </a:rPr>
                        <a:t>5.8%</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843704"/>
                  </a:ext>
                </a:extLst>
              </a:tr>
              <a:tr h="583738">
                <a:tc>
                  <a:txBody>
                    <a:bodyPr/>
                    <a:lstStyle/>
                    <a:p>
                      <a:pPr algn="l" fontAlgn="b"/>
                      <a:r>
                        <a:rPr lang="en-GB" sz="1200" b="0" i="0" u="none" strike="noStrike">
                          <a:solidFill>
                            <a:srgbClr val="000000"/>
                          </a:solidFill>
                          <a:effectLst/>
                          <a:latin typeface="Raleway" pitchFamily="2" charset="0"/>
                        </a:rPr>
                        <a:t>Job growth</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Higher is better</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2.8%</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2.3%</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-4.9%</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1200" b="0" i="0" u="none" strike="noStrike">
                        <a:solidFill>
                          <a:srgbClr val="000000"/>
                        </a:solidFill>
                        <a:effectLst/>
                        <a:latin typeface="Raleway" pitchFamily="2" charset="0"/>
                      </a:endParaRP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US" sz="1200" b="0" i="0" u="none" strike="noStrike">
                        <a:solidFill>
                          <a:srgbClr val="000000"/>
                        </a:solidFill>
                        <a:effectLst/>
                        <a:latin typeface="Raleway" pitchFamily="2" charset="0"/>
                      </a:endParaRP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Raleway" pitchFamily="2" charset="0"/>
                        </a:rPr>
                        <a:t>-2.5%</a:t>
                      </a:r>
                    </a:p>
                  </a:txBody>
                  <a:tcPr marL="6050" marR="6050" marT="6050" marB="43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120905"/>
                  </a:ext>
                </a:extLst>
              </a:tr>
            </a:tbl>
          </a:graphicData>
        </a:graphic>
      </p:graphicFrame>
      <p:graphicFrame>
        <p:nvGraphicFramePr>
          <p:cNvPr id="6" name="Table 7">
            <a:extLst>
              <a:ext uri="{FF2B5EF4-FFF2-40B4-BE49-F238E27FC236}">
                <a16:creationId xmlns:a16="http://schemas.microsoft.com/office/drawing/2014/main" id="{90C45E07-79F9-4290-BD6C-22D351C1A84B}"/>
              </a:ext>
            </a:extLst>
          </p:cNvPr>
          <p:cNvGraphicFramePr>
            <a:graphicFrameLocks noGrp="1"/>
          </p:cNvGraphicFramePr>
          <p:nvPr/>
        </p:nvGraphicFramePr>
        <p:xfrm>
          <a:off x="3683295" y="5304912"/>
          <a:ext cx="4825409" cy="365760"/>
        </p:xfrm>
        <a:graphic>
          <a:graphicData uri="http://schemas.openxmlformats.org/drawingml/2006/table">
            <a:tbl>
              <a:tblPr firstRow="1" bandRow="1">
                <a:tableStyleId>{5C22544A-7EE6-4342-B048-85BDC9FD1C3A}</a:tableStyleId>
              </a:tblPr>
              <a:tblGrid>
                <a:gridCol w="505454">
                  <a:extLst>
                    <a:ext uri="{9D8B030D-6E8A-4147-A177-3AD203B41FA5}">
                      <a16:colId xmlns:a16="http://schemas.microsoft.com/office/drawing/2014/main" val="3106143014"/>
                    </a:ext>
                  </a:extLst>
                </a:gridCol>
                <a:gridCol w="970699">
                  <a:extLst>
                    <a:ext uri="{9D8B030D-6E8A-4147-A177-3AD203B41FA5}">
                      <a16:colId xmlns:a16="http://schemas.microsoft.com/office/drawing/2014/main" val="2764375097"/>
                    </a:ext>
                  </a:extLst>
                </a:gridCol>
                <a:gridCol w="531628">
                  <a:extLst>
                    <a:ext uri="{9D8B030D-6E8A-4147-A177-3AD203B41FA5}">
                      <a16:colId xmlns:a16="http://schemas.microsoft.com/office/drawing/2014/main" val="835140514"/>
                    </a:ext>
                  </a:extLst>
                </a:gridCol>
                <a:gridCol w="1073889">
                  <a:extLst>
                    <a:ext uri="{9D8B030D-6E8A-4147-A177-3AD203B41FA5}">
                      <a16:colId xmlns:a16="http://schemas.microsoft.com/office/drawing/2014/main" val="691911569"/>
                    </a:ext>
                  </a:extLst>
                </a:gridCol>
                <a:gridCol w="520995">
                  <a:extLst>
                    <a:ext uri="{9D8B030D-6E8A-4147-A177-3AD203B41FA5}">
                      <a16:colId xmlns:a16="http://schemas.microsoft.com/office/drawing/2014/main" val="373523361"/>
                    </a:ext>
                  </a:extLst>
                </a:gridCol>
                <a:gridCol w="1222744">
                  <a:extLst>
                    <a:ext uri="{9D8B030D-6E8A-4147-A177-3AD203B41FA5}">
                      <a16:colId xmlns:a16="http://schemas.microsoft.com/office/drawing/2014/main" val="1466792753"/>
                    </a:ext>
                  </a:extLst>
                </a:gridCol>
              </a:tblGrid>
              <a:tr h="312662">
                <a:tc>
                  <a:txBody>
                    <a:bodyPr/>
                    <a:lstStyle/>
                    <a:p>
                      <a:endParaRPr lang="en-GB" sz="1200">
                        <a:solidFill>
                          <a:srgbClr val="000000"/>
                        </a:solidFill>
                        <a:latin typeface="Raleway"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r>
                        <a:rPr lang="en-GB" sz="1200">
                          <a:solidFill>
                            <a:srgbClr val="000000"/>
                          </a:solidFill>
                          <a:latin typeface="Raleway" pitchFamily="2" charset="0"/>
                        </a:rPr>
                        <a:t>Improved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GB" sz="1200">
                          <a:solidFill>
                            <a:srgbClr val="000000"/>
                          </a:solidFill>
                          <a:latin typeface="Raleway" pitchFamily="2" charset="0"/>
                        </a:rPr>
                        <a:t>The same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200">
                          <a:solidFill>
                            <a:srgbClr val="000000"/>
                          </a:solidFill>
                          <a:latin typeface="Raleway" pitchFamily="2" charset="0"/>
                        </a:rPr>
                        <a:t>Worsened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9886828"/>
                  </a:ext>
                </a:extLst>
              </a:tr>
            </a:tbl>
          </a:graphicData>
        </a:graphic>
      </p:graphicFrame>
      <p:graphicFrame>
        <p:nvGraphicFramePr>
          <p:cNvPr id="7" name="Table 6">
            <a:extLst>
              <a:ext uri="{FF2B5EF4-FFF2-40B4-BE49-F238E27FC236}">
                <a16:creationId xmlns:a16="http://schemas.microsoft.com/office/drawing/2014/main" id="{32941AFB-E88E-4B54-8377-2072CEAB15AF}"/>
              </a:ext>
            </a:extLst>
          </p:cNvPr>
          <p:cNvGraphicFramePr>
            <a:graphicFrameLocks noGrp="1"/>
          </p:cNvGraphicFramePr>
          <p:nvPr/>
        </p:nvGraphicFramePr>
        <p:xfrm>
          <a:off x="8508704" y="5298057"/>
          <a:ext cx="2075429" cy="365760"/>
        </p:xfrm>
        <a:graphic>
          <a:graphicData uri="http://schemas.openxmlformats.org/drawingml/2006/table">
            <a:tbl>
              <a:tblPr firstRow="1" bandRow="1">
                <a:tableStyleId>{5C22544A-7EE6-4342-B048-85BDC9FD1C3A}</a:tableStyleId>
              </a:tblPr>
              <a:tblGrid>
                <a:gridCol w="620097">
                  <a:extLst>
                    <a:ext uri="{9D8B030D-6E8A-4147-A177-3AD203B41FA5}">
                      <a16:colId xmlns:a16="http://schemas.microsoft.com/office/drawing/2014/main" val="1580813474"/>
                    </a:ext>
                  </a:extLst>
                </a:gridCol>
                <a:gridCol w="1455332">
                  <a:extLst>
                    <a:ext uri="{9D8B030D-6E8A-4147-A177-3AD203B41FA5}">
                      <a16:colId xmlns:a16="http://schemas.microsoft.com/office/drawing/2014/main" val="1565043964"/>
                    </a:ext>
                  </a:extLst>
                </a:gridCol>
              </a:tblGrid>
              <a:tr h="357174">
                <a:tc>
                  <a:txBody>
                    <a:bodyPr/>
                    <a:lstStyle/>
                    <a:p>
                      <a:endParaRPr lang="en-GB">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GB" sz="1200">
                          <a:solidFill>
                            <a:srgbClr val="000000"/>
                          </a:solidFill>
                          <a:latin typeface="Raleway" pitchFamily="2" charset="0"/>
                        </a:rPr>
                        <a:t>Data Unavailable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35043"/>
                  </a:ext>
                </a:extLst>
              </a:tr>
            </a:tbl>
          </a:graphicData>
        </a:graphic>
      </p:graphicFrame>
      <p:sp>
        <p:nvSpPr>
          <p:cNvPr id="4" name="Slide Number Placeholder 3">
            <a:extLst>
              <a:ext uri="{FF2B5EF4-FFF2-40B4-BE49-F238E27FC236}">
                <a16:creationId xmlns:a16="http://schemas.microsoft.com/office/drawing/2014/main" id="{AA99F44C-487B-424D-BB81-8B6482094CD0}"/>
              </a:ext>
            </a:extLst>
          </p:cNvPr>
          <p:cNvSpPr>
            <a:spLocks noGrp="1"/>
          </p:cNvSpPr>
          <p:nvPr>
            <p:ph type="sldNum" sz="quarter" idx="12"/>
          </p:nvPr>
        </p:nvSpPr>
        <p:spPr/>
        <p:txBody>
          <a:bodyPr/>
          <a:lstStyle/>
          <a:p>
            <a:fld id="{36D6C52B-B35D-4819-BB38-B93C26330C57}" type="slidenum">
              <a:rPr lang="en-GB" smtClean="0"/>
              <a:t>15</a:t>
            </a:fld>
            <a:endParaRPr lang="en-GB"/>
          </a:p>
        </p:txBody>
      </p:sp>
    </p:spTree>
    <p:extLst>
      <p:ext uri="{BB962C8B-B14F-4D97-AF65-F5344CB8AC3E}">
        <p14:creationId xmlns:p14="http://schemas.microsoft.com/office/powerpoint/2010/main" val="3189173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29F2-57B7-4382-BC1E-7C574538BF99}"/>
              </a:ext>
            </a:extLst>
          </p:cNvPr>
          <p:cNvSpPr>
            <a:spLocks noGrp="1"/>
          </p:cNvSpPr>
          <p:nvPr>
            <p:ph type="title"/>
          </p:nvPr>
        </p:nvSpPr>
        <p:spPr>
          <a:xfrm>
            <a:off x="838201" y="224173"/>
            <a:ext cx="10515600" cy="722207"/>
          </a:xfrm>
        </p:spPr>
        <p:txBody>
          <a:bodyPr>
            <a:normAutofit/>
          </a:bodyPr>
          <a:lstStyle/>
          <a:p>
            <a:r>
              <a:rPr lang="en-GB" sz="2400" b="1">
                <a:latin typeface="Raleway" pitchFamily="2" charset="0"/>
              </a:rPr>
              <a:t>Tower Hamlets data: strong, resilient and safe communities </a:t>
            </a:r>
            <a:endParaRPr lang="en-GB" sz="2400"/>
          </a:p>
        </p:txBody>
      </p:sp>
      <p:graphicFrame>
        <p:nvGraphicFramePr>
          <p:cNvPr id="5" name="Content Placeholder 4">
            <a:extLst>
              <a:ext uri="{FF2B5EF4-FFF2-40B4-BE49-F238E27FC236}">
                <a16:creationId xmlns:a16="http://schemas.microsoft.com/office/drawing/2014/main" id="{7AF2606B-AC6D-4D72-B3E7-7FFED052730F}"/>
              </a:ext>
            </a:extLst>
          </p:cNvPr>
          <p:cNvGraphicFramePr>
            <a:graphicFrameLocks noGrp="1"/>
          </p:cNvGraphicFramePr>
          <p:nvPr>
            <p:ph idx="1"/>
            <p:extLst>
              <p:ext uri="{D42A27DB-BD31-4B8C-83A1-F6EECF244321}">
                <p14:modId xmlns:p14="http://schemas.microsoft.com/office/powerpoint/2010/main" val="4242775439"/>
              </p:ext>
            </p:extLst>
          </p:nvPr>
        </p:nvGraphicFramePr>
        <p:xfrm>
          <a:off x="838199" y="891869"/>
          <a:ext cx="9884081" cy="4398533"/>
        </p:xfrm>
        <a:graphic>
          <a:graphicData uri="http://schemas.openxmlformats.org/drawingml/2006/table">
            <a:tbl>
              <a:tblPr firstRow="1"/>
              <a:tblGrid>
                <a:gridCol w="2410586">
                  <a:extLst>
                    <a:ext uri="{9D8B030D-6E8A-4147-A177-3AD203B41FA5}">
                      <a16:colId xmlns:a16="http://schemas.microsoft.com/office/drawing/2014/main" val="36232515"/>
                    </a:ext>
                  </a:extLst>
                </a:gridCol>
                <a:gridCol w="855758">
                  <a:extLst>
                    <a:ext uri="{9D8B030D-6E8A-4147-A177-3AD203B41FA5}">
                      <a16:colId xmlns:a16="http://schemas.microsoft.com/office/drawing/2014/main" val="2006008117"/>
                    </a:ext>
                  </a:extLst>
                </a:gridCol>
                <a:gridCol w="940127">
                  <a:extLst>
                    <a:ext uri="{9D8B030D-6E8A-4147-A177-3AD203B41FA5}">
                      <a16:colId xmlns:a16="http://schemas.microsoft.com/office/drawing/2014/main" val="2356483834"/>
                    </a:ext>
                  </a:extLst>
                </a:gridCol>
                <a:gridCol w="1084764">
                  <a:extLst>
                    <a:ext uri="{9D8B030D-6E8A-4147-A177-3AD203B41FA5}">
                      <a16:colId xmlns:a16="http://schemas.microsoft.com/office/drawing/2014/main" val="3717536512"/>
                    </a:ext>
                  </a:extLst>
                </a:gridCol>
                <a:gridCol w="1060658">
                  <a:extLst>
                    <a:ext uri="{9D8B030D-6E8A-4147-A177-3AD203B41FA5}">
                      <a16:colId xmlns:a16="http://schemas.microsoft.com/office/drawing/2014/main" val="3359173927"/>
                    </a:ext>
                  </a:extLst>
                </a:gridCol>
                <a:gridCol w="807546">
                  <a:extLst>
                    <a:ext uri="{9D8B030D-6E8A-4147-A177-3AD203B41FA5}">
                      <a16:colId xmlns:a16="http://schemas.microsoft.com/office/drawing/2014/main" val="3239799075"/>
                    </a:ext>
                  </a:extLst>
                </a:gridCol>
                <a:gridCol w="807546">
                  <a:extLst>
                    <a:ext uri="{9D8B030D-6E8A-4147-A177-3AD203B41FA5}">
                      <a16:colId xmlns:a16="http://schemas.microsoft.com/office/drawing/2014/main" val="3652449837"/>
                    </a:ext>
                  </a:extLst>
                </a:gridCol>
                <a:gridCol w="1112539">
                  <a:extLst>
                    <a:ext uri="{9D8B030D-6E8A-4147-A177-3AD203B41FA5}">
                      <a16:colId xmlns:a16="http://schemas.microsoft.com/office/drawing/2014/main" val="2502078039"/>
                    </a:ext>
                  </a:extLst>
                </a:gridCol>
                <a:gridCol w="804557">
                  <a:extLst>
                    <a:ext uri="{9D8B030D-6E8A-4147-A177-3AD203B41FA5}">
                      <a16:colId xmlns:a16="http://schemas.microsoft.com/office/drawing/2014/main" val="3110608430"/>
                    </a:ext>
                  </a:extLst>
                </a:gridCol>
              </a:tblGrid>
              <a:tr h="414138">
                <a:tc>
                  <a:txBody>
                    <a:bodyPr/>
                    <a:lstStyle/>
                    <a:p>
                      <a:pPr algn="l" fontAlgn="b"/>
                      <a:r>
                        <a:rPr lang="en-GB" sz="1200" b="0" i="0" u="none" strike="noStrike">
                          <a:solidFill>
                            <a:srgbClr val="FFFFFF"/>
                          </a:solidFill>
                          <a:effectLst/>
                          <a:latin typeface="Raleway" pitchFamily="2" charset="0"/>
                        </a:rPr>
                        <a:t>Measure </a:t>
                      </a:r>
                    </a:p>
                  </a:txBody>
                  <a:tcPr marL="5982" marR="5982" marT="5982" marB="4306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Polarity</a:t>
                      </a:r>
                    </a:p>
                  </a:txBody>
                  <a:tcPr marL="5982" marR="5982" marT="5982" marB="4306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Baseline:</a:t>
                      </a:r>
                    </a:p>
                    <a:p>
                      <a:pPr algn="ctr" fontAlgn="b"/>
                      <a:r>
                        <a:rPr lang="en-GB" sz="1200" b="0" i="0" u="none" strike="noStrike">
                          <a:solidFill>
                            <a:srgbClr val="FFFFFF"/>
                          </a:solidFill>
                          <a:effectLst/>
                          <a:latin typeface="Raleway" pitchFamily="2" charset="0"/>
                        </a:rPr>
                        <a:t>2017/18 </a:t>
                      </a:r>
                    </a:p>
                  </a:txBody>
                  <a:tcPr marL="5982" marR="5982" marT="5982" marB="4306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2018/2019 </a:t>
                      </a:r>
                    </a:p>
                  </a:txBody>
                  <a:tcPr marL="5982" marR="5982" marT="5982" marB="4306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2019/2020</a:t>
                      </a:r>
                    </a:p>
                  </a:txBody>
                  <a:tcPr marL="5982" marR="5982" marT="5982" marB="4306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2020/21</a:t>
                      </a:r>
                    </a:p>
                  </a:txBody>
                  <a:tcPr marL="5982" marR="5982" marT="5982" marB="4306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2021/22</a:t>
                      </a:r>
                    </a:p>
                  </a:txBody>
                  <a:tcPr marL="5982" marR="5982" marT="5982" marB="4306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Overall Trend from 2017</a:t>
                      </a:r>
                    </a:p>
                  </a:txBody>
                  <a:tcPr marL="5982" marR="5982" marT="5982" marB="4306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London</a:t>
                      </a:r>
                    </a:p>
                  </a:txBody>
                  <a:tcPr marL="5982" marR="5982" marT="5982" marB="4306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541135125"/>
                  </a:ext>
                </a:extLst>
              </a:tr>
              <a:tr h="816484">
                <a:tc>
                  <a:txBody>
                    <a:bodyPr/>
                    <a:lstStyle/>
                    <a:p>
                      <a:pPr algn="l" fontAlgn="b"/>
                      <a:r>
                        <a:rPr lang="en-US" sz="1200" b="0" i="0" u="none" strike="noStrike">
                          <a:solidFill>
                            <a:srgbClr val="000000"/>
                          </a:solidFill>
                          <a:effectLst/>
                          <a:latin typeface="Raleway" pitchFamily="2" charset="0"/>
                        </a:rPr>
                        <a:t>Percentage of residents who feel safe during the day</a:t>
                      </a: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Higher is better</a:t>
                      </a: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GB" sz="1200" b="0" i="0" u="none" strike="noStrike">
                          <a:solidFill>
                            <a:srgbClr val="000000"/>
                          </a:solidFill>
                          <a:effectLst/>
                          <a:latin typeface="Raleway" pitchFamily="2" charset="0"/>
                        </a:rPr>
                        <a:t>86%</a:t>
                      </a: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200" b="0" i="0" u="none" strike="noStrike">
                          <a:solidFill>
                            <a:srgbClr val="000000"/>
                          </a:solidFill>
                          <a:effectLst/>
                          <a:latin typeface="Raleway" pitchFamily="2" charset="0"/>
                        </a:rPr>
                        <a:t>89%*</a:t>
                      </a: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Raleway" pitchFamily="2" charset="0"/>
                        <a:ea typeface="+mn-ea"/>
                        <a:cs typeface="+mn-cs"/>
                      </a:endParaRP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9B31"/>
                    </a:solidFill>
                  </a:tcPr>
                </a:tc>
                <a:tc>
                  <a:txBody>
                    <a:bodyPr/>
                    <a:lstStyle/>
                    <a:p>
                      <a:pPr algn="ctr" fontAlgn="b"/>
                      <a:r>
                        <a:rPr lang="en-GB" sz="1200" b="0" i="0" u="none" strike="noStrike">
                          <a:solidFill>
                            <a:srgbClr val="000000"/>
                          </a:solidFill>
                          <a:effectLst/>
                          <a:latin typeface="Raleway" pitchFamily="2" charset="0"/>
                        </a:rPr>
                        <a:t>94%</a:t>
                      </a: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103443"/>
                  </a:ext>
                </a:extLst>
              </a:tr>
              <a:tr h="816484">
                <a:tc>
                  <a:txBody>
                    <a:bodyPr/>
                    <a:lstStyle/>
                    <a:p>
                      <a:pPr algn="l" fontAlgn="b"/>
                      <a:r>
                        <a:rPr lang="en-US" sz="1200" b="0" i="0" u="none" strike="noStrike">
                          <a:solidFill>
                            <a:srgbClr val="000000"/>
                          </a:solidFill>
                          <a:effectLst/>
                          <a:latin typeface="Raleway" pitchFamily="2" charset="0"/>
                        </a:rPr>
                        <a:t>Percentage of residents who feel that partners are dealing effectively with crime and anti-social </a:t>
                      </a:r>
                      <a:r>
                        <a:rPr lang="en-US" sz="1200" b="0" i="0" u="none" strike="noStrike" err="1">
                          <a:solidFill>
                            <a:srgbClr val="000000"/>
                          </a:solidFill>
                          <a:effectLst/>
                          <a:latin typeface="Raleway" pitchFamily="2" charset="0"/>
                        </a:rPr>
                        <a:t>behaviour</a:t>
                      </a:r>
                      <a:endParaRPr lang="en-US" sz="1200" b="0" i="0" u="none" strike="noStrike">
                        <a:solidFill>
                          <a:srgbClr val="000000"/>
                        </a:solidFill>
                        <a:effectLst/>
                        <a:latin typeface="Raleway" pitchFamily="2" charset="0"/>
                      </a:endParaRP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Higher is better</a:t>
                      </a: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57%</a:t>
                      </a: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52%</a:t>
                      </a: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200" b="0" i="0" u="none" strike="noStrike">
                          <a:solidFill>
                            <a:srgbClr val="000000"/>
                          </a:solidFill>
                          <a:effectLst/>
                          <a:latin typeface="Raleway" pitchFamily="2" charset="0"/>
                        </a:rPr>
                        <a:t>42%*</a:t>
                      </a: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Raleway" pitchFamily="2" charset="0"/>
                        <a:ea typeface="+mn-ea"/>
                        <a:cs typeface="+mn-cs"/>
                      </a:endParaRP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endParaRPr lang="en-GB" sz="1200" b="0" i="0" u="none" strike="noStrike">
                        <a:solidFill>
                          <a:srgbClr val="000000"/>
                        </a:solidFill>
                        <a:effectLst/>
                        <a:latin typeface="Raleway" pitchFamily="2" charset="0"/>
                      </a:endParaRP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03369542"/>
                  </a:ext>
                </a:extLst>
              </a:tr>
              <a:tr h="816484">
                <a:tc>
                  <a:txBody>
                    <a:bodyPr/>
                    <a:lstStyle/>
                    <a:p>
                      <a:pPr algn="l" fontAlgn="b"/>
                      <a:r>
                        <a:rPr lang="en-US" sz="1200" b="0" i="0" u="none" strike="noStrike">
                          <a:solidFill>
                            <a:srgbClr val="000000"/>
                          </a:solidFill>
                          <a:effectLst/>
                          <a:latin typeface="Raleway" pitchFamily="2" charset="0"/>
                        </a:rPr>
                        <a:t>Percentage of residents satisfied with their area as a place to live</a:t>
                      </a: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Higher is better</a:t>
                      </a: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79%</a:t>
                      </a: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70%</a:t>
                      </a: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200" b="0" i="0" u="none" strike="noStrike">
                          <a:solidFill>
                            <a:srgbClr val="000000"/>
                          </a:solidFill>
                          <a:effectLst/>
                          <a:latin typeface="Raleway" pitchFamily="2" charset="0"/>
                        </a:rPr>
                        <a:t>74%*</a:t>
                      </a:r>
                      <a:br>
                        <a:rPr lang="en-US" sz="1200" b="0" i="0" u="none" strike="noStrike">
                          <a:solidFill>
                            <a:srgbClr val="000000"/>
                          </a:solidFill>
                          <a:effectLst/>
                          <a:latin typeface="Raleway" pitchFamily="2" charset="0"/>
                        </a:rPr>
                      </a:br>
                      <a:endParaRPr lang="en-US" sz="1200" b="0" i="0" u="none" strike="noStrike">
                        <a:solidFill>
                          <a:srgbClr val="000000"/>
                        </a:solidFill>
                        <a:effectLst/>
                        <a:latin typeface="Raleway" pitchFamily="2" charset="0"/>
                      </a:endParaRP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Raleway" pitchFamily="2" charset="0"/>
                        <a:ea typeface="+mn-ea"/>
                        <a:cs typeface="+mn-cs"/>
                      </a:endParaRP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200" b="0" i="0" u="none" strike="noStrike">
                          <a:solidFill>
                            <a:srgbClr val="000000"/>
                          </a:solidFill>
                          <a:effectLst/>
                          <a:latin typeface="Raleway" pitchFamily="2" charset="0"/>
                        </a:rPr>
                        <a:t>83%</a:t>
                      </a: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175966"/>
                  </a:ext>
                </a:extLst>
              </a:tr>
              <a:tr h="816484">
                <a:tc>
                  <a:txBody>
                    <a:bodyPr/>
                    <a:lstStyle/>
                    <a:p>
                      <a:pPr algn="l" fontAlgn="b"/>
                      <a:r>
                        <a:rPr lang="en-US" sz="1200" b="0" i="0" u="none" strike="noStrike">
                          <a:solidFill>
                            <a:srgbClr val="000000"/>
                          </a:solidFill>
                          <a:effectLst/>
                          <a:latin typeface="Raleway" pitchFamily="2" charset="0"/>
                        </a:rPr>
                        <a:t>Percentage of residents who feel that people from different backgrounds get on well together</a:t>
                      </a: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Higher is better</a:t>
                      </a: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86%</a:t>
                      </a: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78%</a:t>
                      </a: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200" b="0" i="0" u="none" strike="noStrike">
                          <a:solidFill>
                            <a:srgbClr val="000000"/>
                          </a:solidFill>
                          <a:effectLst/>
                          <a:latin typeface="Raleway" pitchFamily="2" charset="0"/>
                        </a:rPr>
                        <a:t>79%*</a:t>
                      </a:r>
                      <a:br>
                        <a:rPr lang="en-US" sz="1200" b="0" i="0" u="none" strike="noStrike">
                          <a:solidFill>
                            <a:srgbClr val="000000"/>
                          </a:solidFill>
                          <a:effectLst/>
                          <a:latin typeface="Raleway" pitchFamily="2" charset="0"/>
                        </a:rPr>
                      </a:br>
                      <a:endParaRPr lang="en-US" sz="1200" b="0" i="0" u="none" strike="noStrike">
                        <a:solidFill>
                          <a:srgbClr val="000000"/>
                        </a:solidFill>
                        <a:effectLst/>
                        <a:latin typeface="Raleway" pitchFamily="2" charset="0"/>
                      </a:endParaRP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Raleway" pitchFamily="2" charset="0"/>
                        <a:ea typeface="+mn-ea"/>
                        <a:cs typeface="+mn-cs"/>
                      </a:endParaRP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endParaRPr lang="en-GB" sz="1200" b="0" i="0" u="none" strike="noStrike">
                        <a:solidFill>
                          <a:srgbClr val="000000"/>
                        </a:solidFill>
                        <a:effectLst/>
                        <a:latin typeface="Raleway" pitchFamily="2" charset="0"/>
                      </a:endParaRP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51651044"/>
                  </a:ext>
                </a:extLst>
              </a:tr>
              <a:tr h="717788">
                <a:tc>
                  <a:txBody>
                    <a:bodyPr/>
                    <a:lstStyle/>
                    <a:p>
                      <a:pPr algn="l" fontAlgn="b"/>
                      <a:r>
                        <a:rPr lang="en-US" sz="1200" b="0" i="0" u="none" strike="noStrike">
                          <a:solidFill>
                            <a:srgbClr val="000000"/>
                          </a:solidFill>
                          <a:effectLst/>
                          <a:latin typeface="Raleway" pitchFamily="2" charset="0"/>
                        </a:rPr>
                        <a:t>Population turnover rate (per 1,000 population) </a:t>
                      </a: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GB" sz="1200" b="0" i="0" u="none" strike="noStrike">
                          <a:solidFill>
                            <a:srgbClr val="000000"/>
                          </a:solidFill>
                          <a:effectLst/>
                          <a:latin typeface="Raleway" pitchFamily="2" charset="0"/>
                        </a:rPr>
                        <a:t>235</a:t>
                      </a: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248</a:t>
                      </a: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227</a:t>
                      </a: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Raleway" pitchFamily="2" charset="0"/>
                        <a:ea typeface="+mn-ea"/>
                        <a:cs typeface="+mn-cs"/>
                      </a:endParaRP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GB" sz="1200" b="0" i="0" u="none" strike="noStrike">
                          <a:solidFill>
                            <a:srgbClr val="000000"/>
                          </a:solidFill>
                          <a:effectLst/>
                          <a:latin typeface="Raleway" pitchFamily="2" charset="0"/>
                        </a:rPr>
                        <a:t>95</a:t>
                      </a:r>
                    </a:p>
                  </a:txBody>
                  <a:tcPr marL="5982" marR="5982" marT="5982" marB="4306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2469635"/>
                  </a:ext>
                </a:extLst>
              </a:tr>
            </a:tbl>
          </a:graphicData>
        </a:graphic>
      </p:graphicFrame>
      <p:sp>
        <p:nvSpPr>
          <p:cNvPr id="6" name="TextBox 5">
            <a:extLst>
              <a:ext uri="{FF2B5EF4-FFF2-40B4-BE49-F238E27FC236}">
                <a16:creationId xmlns:a16="http://schemas.microsoft.com/office/drawing/2014/main" id="{C89DC2AF-A7C6-40BD-9AEE-D492BA09CC08}"/>
              </a:ext>
            </a:extLst>
          </p:cNvPr>
          <p:cNvSpPr txBox="1"/>
          <p:nvPr/>
        </p:nvSpPr>
        <p:spPr>
          <a:xfrm>
            <a:off x="838198" y="5566453"/>
            <a:ext cx="7522031" cy="276999"/>
          </a:xfrm>
          <a:prstGeom prst="rect">
            <a:avLst/>
          </a:prstGeom>
          <a:noFill/>
        </p:spPr>
        <p:txBody>
          <a:bodyPr wrap="square" rtlCol="0">
            <a:spAutoFit/>
          </a:bodyPr>
          <a:lstStyle/>
          <a:p>
            <a:r>
              <a:rPr lang="en-GB" sz="1200">
                <a:solidFill>
                  <a:srgbClr val="000000"/>
                </a:solidFill>
                <a:latin typeface="Raleway" pitchFamily="2" charset="0"/>
              </a:rPr>
              <a:t>*</a:t>
            </a:r>
            <a:r>
              <a:rPr lang="en-US" sz="1200" b="0" i="0" u="none" strike="noStrike">
                <a:solidFill>
                  <a:srgbClr val="000000"/>
                </a:solidFill>
                <a:effectLst/>
                <a:latin typeface="Raleway" pitchFamily="2" charset="0"/>
              </a:rPr>
              <a:t>N.B: Telephone survey, so not comparable to previous years </a:t>
            </a:r>
            <a:r>
              <a:rPr lang="en-US" sz="1200">
                <a:solidFill>
                  <a:srgbClr val="000000"/>
                </a:solidFill>
                <a:latin typeface="Raleway" pitchFamily="2" charset="0"/>
              </a:rPr>
              <a:t>Annual Residents Survey results (ARS)</a:t>
            </a:r>
            <a:endParaRPr lang="en-GB" sz="1200">
              <a:solidFill>
                <a:srgbClr val="000000"/>
              </a:solidFill>
              <a:latin typeface="Raleway" pitchFamily="2" charset="0"/>
            </a:endParaRPr>
          </a:p>
        </p:txBody>
      </p:sp>
      <p:graphicFrame>
        <p:nvGraphicFramePr>
          <p:cNvPr id="7" name="Table 7">
            <a:extLst>
              <a:ext uri="{FF2B5EF4-FFF2-40B4-BE49-F238E27FC236}">
                <a16:creationId xmlns:a16="http://schemas.microsoft.com/office/drawing/2014/main" id="{48BBC51D-A4A3-4BF6-9FB6-8EB66AFF6F4F}"/>
              </a:ext>
            </a:extLst>
          </p:cNvPr>
          <p:cNvGraphicFramePr>
            <a:graphicFrameLocks noGrp="1"/>
          </p:cNvGraphicFramePr>
          <p:nvPr/>
        </p:nvGraphicFramePr>
        <p:xfrm>
          <a:off x="3821442" y="6108845"/>
          <a:ext cx="4825409" cy="365760"/>
        </p:xfrm>
        <a:graphic>
          <a:graphicData uri="http://schemas.openxmlformats.org/drawingml/2006/table">
            <a:tbl>
              <a:tblPr firstRow="1" bandRow="1">
                <a:tableStyleId>{5C22544A-7EE6-4342-B048-85BDC9FD1C3A}</a:tableStyleId>
              </a:tblPr>
              <a:tblGrid>
                <a:gridCol w="505454">
                  <a:extLst>
                    <a:ext uri="{9D8B030D-6E8A-4147-A177-3AD203B41FA5}">
                      <a16:colId xmlns:a16="http://schemas.microsoft.com/office/drawing/2014/main" val="3106143014"/>
                    </a:ext>
                  </a:extLst>
                </a:gridCol>
                <a:gridCol w="970699">
                  <a:extLst>
                    <a:ext uri="{9D8B030D-6E8A-4147-A177-3AD203B41FA5}">
                      <a16:colId xmlns:a16="http://schemas.microsoft.com/office/drawing/2014/main" val="2764375097"/>
                    </a:ext>
                  </a:extLst>
                </a:gridCol>
                <a:gridCol w="531628">
                  <a:extLst>
                    <a:ext uri="{9D8B030D-6E8A-4147-A177-3AD203B41FA5}">
                      <a16:colId xmlns:a16="http://schemas.microsoft.com/office/drawing/2014/main" val="835140514"/>
                    </a:ext>
                  </a:extLst>
                </a:gridCol>
                <a:gridCol w="1073889">
                  <a:extLst>
                    <a:ext uri="{9D8B030D-6E8A-4147-A177-3AD203B41FA5}">
                      <a16:colId xmlns:a16="http://schemas.microsoft.com/office/drawing/2014/main" val="691911569"/>
                    </a:ext>
                  </a:extLst>
                </a:gridCol>
                <a:gridCol w="520995">
                  <a:extLst>
                    <a:ext uri="{9D8B030D-6E8A-4147-A177-3AD203B41FA5}">
                      <a16:colId xmlns:a16="http://schemas.microsoft.com/office/drawing/2014/main" val="373523361"/>
                    </a:ext>
                  </a:extLst>
                </a:gridCol>
                <a:gridCol w="1222744">
                  <a:extLst>
                    <a:ext uri="{9D8B030D-6E8A-4147-A177-3AD203B41FA5}">
                      <a16:colId xmlns:a16="http://schemas.microsoft.com/office/drawing/2014/main" val="1466792753"/>
                    </a:ext>
                  </a:extLst>
                </a:gridCol>
              </a:tblGrid>
              <a:tr h="312662">
                <a:tc>
                  <a:txBody>
                    <a:bodyPr/>
                    <a:lstStyle/>
                    <a:p>
                      <a:endParaRPr lang="en-GB" sz="1200">
                        <a:solidFill>
                          <a:srgbClr val="000000"/>
                        </a:solidFill>
                        <a:latin typeface="Raleway"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r>
                        <a:rPr lang="en-GB" sz="1200">
                          <a:solidFill>
                            <a:srgbClr val="000000"/>
                          </a:solidFill>
                          <a:latin typeface="Raleway" pitchFamily="2" charset="0"/>
                        </a:rPr>
                        <a:t>Improved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GB" sz="1200">
                          <a:solidFill>
                            <a:srgbClr val="000000"/>
                          </a:solidFill>
                          <a:latin typeface="Raleway" pitchFamily="2" charset="0"/>
                        </a:rPr>
                        <a:t>The same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200">
                          <a:solidFill>
                            <a:srgbClr val="000000"/>
                          </a:solidFill>
                          <a:latin typeface="Raleway" pitchFamily="2" charset="0"/>
                        </a:rPr>
                        <a:t>Worsened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9886828"/>
                  </a:ext>
                </a:extLst>
              </a:tr>
            </a:tbl>
          </a:graphicData>
        </a:graphic>
      </p:graphicFrame>
      <p:graphicFrame>
        <p:nvGraphicFramePr>
          <p:cNvPr id="8" name="Table 7">
            <a:extLst>
              <a:ext uri="{FF2B5EF4-FFF2-40B4-BE49-F238E27FC236}">
                <a16:creationId xmlns:a16="http://schemas.microsoft.com/office/drawing/2014/main" id="{438D4174-C403-463B-BB75-29E40EF05B19}"/>
              </a:ext>
            </a:extLst>
          </p:cNvPr>
          <p:cNvGraphicFramePr>
            <a:graphicFrameLocks noGrp="1"/>
          </p:cNvGraphicFramePr>
          <p:nvPr/>
        </p:nvGraphicFramePr>
        <p:xfrm>
          <a:off x="8646851" y="6101990"/>
          <a:ext cx="2075429" cy="365760"/>
        </p:xfrm>
        <a:graphic>
          <a:graphicData uri="http://schemas.openxmlformats.org/drawingml/2006/table">
            <a:tbl>
              <a:tblPr firstRow="1" bandRow="1">
                <a:tableStyleId>{5C22544A-7EE6-4342-B048-85BDC9FD1C3A}</a:tableStyleId>
              </a:tblPr>
              <a:tblGrid>
                <a:gridCol w="620097">
                  <a:extLst>
                    <a:ext uri="{9D8B030D-6E8A-4147-A177-3AD203B41FA5}">
                      <a16:colId xmlns:a16="http://schemas.microsoft.com/office/drawing/2014/main" val="1580813474"/>
                    </a:ext>
                  </a:extLst>
                </a:gridCol>
                <a:gridCol w="1455332">
                  <a:extLst>
                    <a:ext uri="{9D8B030D-6E8A-4147-A177-3AD203B41FA5}">
                      <a16:colId xmlns:a16="http://schemas.microsoft.com/office/drawing/2014/main" val="1565043964"/>
                    </a:ext>
                  </a:extLst>
                </a:gridCol>
              </a:tblGrid>
              <a:tr h="357174">
                <a:tc>
                  <a:txBody>
                    <a:bodyPr/>
                    <a:lstStyle/>
                    <a:p>
                      <a:endParaRPr lang="en-GB">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GB" sz="1200">
                          <a:solidFill>
                            <a:srgbClr val="000000"/>
                          </a:solidFill>
                          <a:latin typeface="Raleway" pitchFamily="2" charset="0"/>
                        </a:rPr>
                        <a:t>Data Unavailable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35043"/>
                  </a:ext>
                </a:extLst>
              </a:tr>
            </a:tbl>
          </a:graphicData>
        </a:graphic>
      </p:graphicFrame>
      <p:sp>
        <p:nvSpPr>
          <p:cNvPr id="4" name="Slide Number Placeholder 3">
            <a:extLst>
              <a:ext uri="{FF2B5EF4-FFF2-40B4-BE49-F238E27FC236}">
                <a16:creationId xmlns:a16="http://schemas.microsoft.com/office/drawing/2014/main" id="{D8468D54-B18D-46C7-A715-03FD859F4560}"/>
              </a:ext>
            </a:extLst>
          </p:cNvPr>
          <p:cNvSpPr>
            <a:spLocks noGrp="1"/>
          </p:cNvSpPr>
          <p:nvPr>
            <p:ph type="sldNum" sz="quarter" idx="12"/>
          </p:nvPr>
        </p:nvSpPr>
        <p:spPr/>
        <p:txBody>
          <a:bodyPr/>
          <a:lstStyle/>
          <a:p>
            <a:fld id="{36D6C52B-B35D-4819-BB38-B93C26330C57}" type="slidenum">
              <a:rPr lang="en-GB" smtClean="0"/>
              <a:t>16</a:t>
            </a:fld>
            <a:endParaRPr lang="en-GB"/>
          </a:p>
        </p:txBody>
      </p:sp>
    </p:spTree>
    <p:extLst>
      <p:ext uri="{BB962C8B-B14F-4D97-AF65-F5344CB8AC3E}">
        <p14:creationId xmlns:p14="http://schemas.microsoft.com/office/powerpoint/2010/main" val="2293216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30F0-0547-46B9-AF60-E84147EDA546}"/>
              </a:ext>
            </a:extLst>
          </p:cNvPr>
          <p:cNvSpPr>
            <a:spLocks noGrp="1"/>
          </p:cNvSpPr>
          <p:nvPr>
            <p:ph type="title"/>
          </p:nvPr>
        </p:nvSpPr>
        <p:spPr>
          <a:xfrm>
            <a:off x="838201" y="179307"/>
            <a:ext cx="10515600" cy="644679"/>
          </a:xfrm>
        </p:spPr>
        <p:txBody>
          <a:bodyPr>
            <a:normAutofit/>
          </a:bodyPr>
          <a:lstStyle/>
          <a:p>
            <a:r>
              <a:rPr lang="en-GB" sz="2800" b="1">
                <a:latin typeface="Raleway" pitchFamily="2" charset="0"/>
              </a:rPr>
              <a:t>Tower Hamlets data: better health and wellbeing </a:t>
            </a:r>
          </a:p>
        </p:txBody>
      </p:sp>
      <p:graphicFrame>
        <p:nvGraphicFramePr>
          <p:cNvPr id="5" name="Table 4">
            <a:extLst>
              <a:ext uri="{FF2B5EF4-FFF2-40B4-BE49-F238E27FC236}">
                <a16:creationId xmlns:a16="http://schemas.microsoft.com/office/drawing/2014/main" id="{18EB51AD-9D8A-4A81-9E80-B37834879D44}"/>
              </a:ext>
            </a:extLst>
          </p:cNvPr>
          <p:cNvGraphicFramePr>
            <a:graphicFrameLocks noGrp="1"/>
          </p:cNvGraphicFramePr>
          <p:nvPr>
            <p:extLst>
              <p:ext uri="{D42A27DB-BD31-4B8C-83A1-F6EECF244321}">
                <p14:modId xmlns:p14="http://schemas.microsoft.com/office/powerpoint/2010/main" val="2222028931"/>
              </p:ext>
            </p:extLst>
          </p:nvPr>
        </p:nvGraphicFramePr>
        <p:xfrm>
          <a:off x="838199" y="823986"/>
          <a:ext cx="10474843" cy="4732224"/>
        </p:xfrm>
        <a:graphic>
          <a:graphicData uri="http://schemas.openxmlformats.org/drawingml/2006/table">
            <a:tbl>
              <a:tblPr firstRow="1"/>
              <a:tblGrid>
                <a:gridCol w="2167312">
                  <a:extLst>
                    <a:ext uri="{9D8B030D-6E8A-4147-A177-3AD203B41FA5}">
                      <a16:colId xmlns:a16="http://schemas.microsoft.com/office/drawing/2014/main" val="3407241040"/>
                    </a:ext>
                  </a:extLst>
                </a:gridCol>
                <a:gridCol w="885159">
                  <a:extLst>
                    <a:ext uri="{9D8B030D-6E8A-4147-A177-3AD203B41FA5}">
                      <a16:colId xmlns:a16="http://schemas.microsoft.com/office/drawing/2014/main" val="3586176011"/>
                    </a:ext>
                  </a:extLst>
                </a:gridCol>
                <a:gridCol w="934886">
                  <a:extLst>
                    <a:ext uri="{9D8B030D-6E8A-4147-A177-3AD203B41FA5}">
                      <a16:colId xmlns:a16="http://schemas.microsoft.com/office/drawing/2014/main" val="3948865889"/>
                    </a:ext>
                  </a:extLst>
                </a:gridCol>
                <a:gridCol w="964722">
                  <a:extLst>
                    <a:ext uri="{9D8B030D-6E8A-4147-A177-3AD203B41FA5}">
                      <a16:colId xmlns:a16="http://schemas.microsoft.com/office/drawing/2014/main" val="2580709414"/>
                    </a:ext>
                  </a:extLst>
                </a:gridCol>
                <a:gridCol w="1074124">
                  <a:extLst>
                    <a:ext uri="{9D8B030D-6E8A-4147-A177-3AD203B41FA5}">
                      <a16:colId xmlns:a16="http://schemas.microsoft.com/office/drawing/2014/main" val="3618174592"/>
                    </a:ext>
                  </a:extLst>
                </a:gridCol>
                <a:gridCol w="845377">
                  <a:extLst>
                    <a:ext uri="{9D8B030D-6E8A-4147-A177-3AD203B41FA5}">
                      <a16:colId xmlns:a16="http://schemas.microsoft.com/office/drawing/2014/main" val="4176870368"/>
                    </a:ext>
                  </a:extLst>
                </a:gridCol>
                <a:gridCol w="1054233">
                  <a:extLst>
                    <a:ext uri="{9D8B030D-6E8A-4147-A177-3AD203B41FA5}">
                      <a16:colId xmlns:a16="http://schemas.microsoft.com/office/drawing/2014/main" val="3841116016"/>
                    </a:ext>
                  </a:extLst>
                </a:gridCol>
                <a:gridCol w="997204">
                  <a:extLst>
                    <a:ext uri="{9D8B030D-6E8A-4147-A177-3AD203B41FA5}">
                      <a16:colId xmlns:a16="http://schemas.microsoft.com/office/drawing/2014/main" val="2785000752"/>
                    </a:ext>
                  </a:extLst>
                </a:gridCol>
                <a:gridCol w="1551826">
                  <a:extLst>
                    <a:ext uri="{9D8B030D-6E8A-4147-A177-3AD203B41FA5}">
                      <a16:colId xmlns:a16="http://schemas.microsoft.com/office/drawing/2014/main" val="655546800"/>
                    </a:ext>
                  </a:extLst>
                </a:gridCol>
              </a:tblGrid>
              <a:tr h="547096">
                <a:tc>
                  <a:txBody>
                    <a:bodyPr/>
                    <a:lstStyle/>
                    <a:p>
                      <a:pPr algn="l" fontAlgn="b"/>
                      <a:r>
                        <a:rPr lang="en-GB" sz="1200" b="0" i="0" u="none" strike="noStrike">
                          <a:solidFill>
                            <a:srgbClr val="FFFFFF"/>
                          </a:solidFill>
                          <a:effectLst/>
                          <a:latin typeface="Raleway" pitchFamily="2" charset="0"/>
                        </a:rPr>
                        <a:t>Measure </a:t>
                      </a:r>
                    </a:p>
                  </a:txBody>
                  <a:tcPr marL="5868" marR="5868" marT="5868" marB="422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Polarity</a:t>
                      </a:r>
                    </a:p>
                  </a:txBody>
                  <a:tcPr marL="5868" marR="5868" marT="5868" marB="422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2017/18 </a:t>
                      </a:r>
                    </a:p>
                  </a:txBody>
                  <a:tcPr marL="5868" marR="5868" marT="5868" marB="422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2018/2019 </a:t>
                      </a:r>
                    </a:p>
                  </a:txBody>
                  <a:tcPr marL="5868" marR="5868" marT="5868" marB="422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2019/2020</a:t>
                      </a:r>
                    </a:p>
                  </a:txBody>
                  <a:tcPr marL="5868" marR="5868" marT="5868" marB="422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2020/21</a:t>
                      </a:r>
                    </a:p>
                  </a:txBody>
                  <a:tcPr marL="5868" marR="5868" marT="5868" marB="422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2021/22</a:t>
                      </a:r>
                    </a:p>
                  </a:txBody>
                  <a:tcPr marL="5868" marR="5868" marT="5868" marB="422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Overall Trend from 2017</a:t>
                      </a:r>
                    </a:p>
                  </a:txBody>
                  <a:tcPr marL="5868" marR="5868" marT="5868" marB="422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0" i="0" u="none" strike="noStrike">
                          <a:solidFill>
                            <a:srgbClr val="FFFFFF"/>
                          </a:solidFill>
                          <a:effectLst/>
                          <a:latin typeface="Raleway" pitchFamily="2" charset="0"/>
                        </a:rPr>
                        <a:t>London</a:t>
                      </a:r>
                    </a:p>
                  </a:txBody>
                  <a:tcPr marL="5868" marR="5868" marT="5868" marB="422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579256327"/>
                  </a:ext>
                </a:extLst>
              </a:tr>
              <a:tr h="454410">
                <a:tc>
                  <a:txBody>
                    <a:bodyPr/>
                    <a:lstStyle/>
                    <a:p>
                      <a:pPr algn="l" fontAlgn="b"/>
                      <a:r>
                        <a:rPr lang="en-US" sz="1200" b="0" i="0" u="none" strike="noStrike">
                          <a:solidFill>
                            <a:srgbClr val="000000"/>
                          </a:solidFill>
                          <a:effectLst/>
                          <a:latin typeface="Raleway" pitchFamily="2" charset="0"/>
                        </a:rPr>
                        <a:t>Healthy life expectancy years for men (at birth)</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Higher is better</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61.9</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60.5</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Raleway" pitchFamily="2" charset="0"/>
                        <a:ea typeface="+mn-ea"/>
                        <a:cs typeface="+mn-cs"/>
                      </a:endParaRP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GB" sz="1200" b="0" i="0" u="none" strike="noStrike">
                          <a:solidFill>
                            <a:srgbClr val="000000"/>
                          </a:solidFill>
                          <a:effectLst/>
                          <a:latin typeface="Raleway" pitchFamily="2" charset="0"/>
                        </a:rPr>
                        <a:t>65.3</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Raleway" pitchFamily="2" charset="0"/>
                        <a:ea typeface="+mn-ea"/>
                        <a:cs typeface="+mn-cs"/>
                      </a:endParaRP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9B31"/>
                    </a:solidFill>
                  </a:tcPr>
                </a:tc>
                <a:tc>
                  <a:txBody>
                    <a:bodyPr/>
                    <a:lstStyle/>
                    <a:p>
                      <a:pPr algn="ctr" fontAlgn="b"/>
                      <a:r>
                        <a:rPr lang="en-GB" sz="1200" b="0" i="0" u="none" strike="noStrike">
                          <a:solidFill>
                            <a:srgbClr val="000000"/>
                          </a:solidFill>
                          <a:effectLst/>
                          <a:latin typeface="Raleway" pitchFamily="2" charset="0"/>
                        </a:rPr>
                        <a:t>63.8</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330087"/>
                  </a:ext>
                </a:extLst>
              </a:tr>
              <a:tr h="454410">
                <a:tc>
                  <a:txBody>
                    <a:bodyPr/>
                    <a:lstStyle/>
                    <a:p>
                      <a:pPr algn="l" fontAlgn="b"/>
                      <a:r>
                        <a:rPr lang="en-US" sz="1200" b="0" i="0" u="none" strike="noStrike">
                          <a:solidFill>
                            <a:srgbClr val="000000"/>
                          </a:solidFill>
                          <a:effectLst/>
                          <a:latin typeface="Raleway" pitchFamily="2" charset="0"/>
                        </a:rPr>
                        <a:t>Healthy life expectancy years for women (at birth)</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Higher is better</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57.2</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56.6</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Raleway" pitchFamily="2" charset="0"/>
                        <a:ea typeface="+mn-ea"/>
                        <a:cs typeface="+mn-cs"/>
                      </a:endParaRP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GB" sz="1200" b="0" i="0" u="none" strike="noStrike">
                          <a:solidFill>
                            <a:srgbClr val="000000"/>
                          </a:solidFill>
                          <a:effectLst/>
                          <a:latin typeface="Raleway" pitchFamily="2" charset="0"/>
                        </a:rPr>
                        <a:t>57.8</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Raleway" pitchFamily="2" charset="0"/>
                        <a:ea typeface="+mn-ea"/>
                        <a:cs typeface="+mn-cs"/>
                      </a:endParaRP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9B31"/>
                    </a:solidFill>
                  </a:tcPr>
                </a:tc>
                <a:tc>
                  <a:txBody>
                    <a:bodyPr/>
                    <a:lstStyle/>
                    <a:p>
                      <a:pPr algn="ctr" fontAlgn="b"/>
                      <a:r>
                        <a:rPr lang="en-GB" sz="1200" b="0" i="0" u="none" strike="noStrike">
                          <a:solidFill>
                            <a:srgbClr val="000000"/>
                          </a:solidFill>
                          <a:effectLst/>
                          <a:latin typeface="Raleway" pitchFamily="2" charset="0"/>
                        </a:rPr>
                        <a:t>65.0</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593568"/>
                  </a:ext>
                </a:extLst>
              </a:tr>
              <a:tr h="589512">
                <a:tc>
                  <a:txBody>
                    <a:bodyPr/>
                    <a:lstStyle/>
                    <a:p>
                      <a:pPr algn="l" fontAlgn="b"/>
                      <a:r>
                        <a:rPr lang="en-US" sz="1200" b="0" i="0" u="none" strike="noStrike">
                          <a:solidFill>
                            <a:srgbClr val="000000"/>
                          </a:solidFill>
                          <a:effectLst/>
                          <a:latin typeface="Raleway" pitchFamily="2" charset="0"/>
                        </a:rPr>
                        <a:t>Year 6 prevalence of overweight or obese</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Lower is better</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42%</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41.4%</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41.7%</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Raleway" pitchFamily="2" charset="0"/>
                        <a:ea typeface="+mn-ea"/>
                        <a:cs typeface="+mn-cs"/>
                      </a:endParaRP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GB" sz="1200" b="0" i="0" u="none" strike="noStrike">
                          <a:solidFill>
                            <a:srgbClr val="000000"/>
                          </a:solidFill>
                          <a:effectLst/>
                          <a:latin typeface="Raleway" pitchFamily="2" charset="0"/>
                        </a:rPr>
                        <a:t>38.2%</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28023"/>
                  </a:ext>
                </a:extLst>
              </a:tr>
              <a:tr h="287163">
                <a:tc>
                  <a:txBody>
                    <a:bodyPr/>
                    <a:lstStyle/>
                    <a:p>
                      <a:pPr algn="l" fontAlgn="b"/>
                      <a:r>
                        <a:rPr lang="en-US" sz="1200" b="0" i="0" u="none" strike="noStrike">
                          <a:solidFill>
                            <a:srgbClr val="000000"/>
                          </a:solidFill>
                          <a:effectLst/>
                          <a:latin typeface="Raleway" pitchFamily="2" charset="0"/>
                        </a:rPr>
                        <a:t>Percentage residents exposed to N02 levels that exceed the EU limit </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Lower is better</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77%</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GB" sz="1200" b="0" i="0" u="none" strike="noStrike">
                          <a:solidFill>
                            <a:srgbClr val="000000"/>
                          </a:solidFill>
                          <a:effectLst/>
                          <a:latin typeface="Raleway" pitchFamily="2" charset="0"/>
                        </a:rPr>
                        <a:t>7.5%</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Raleway" pitchFamily="2" charset="0"/>
                        <a:ea typeface="+mn-ea"/>
                        <a:cs typeface="+mn-cs"/>
                      </a:endParaRP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GB" sz="1200" b="0" i="0" u="none" strike="noStrike">
                        <a:solidFill>
                          <a:srgbClr val="000000"/>
                        </a:solidFill>
                        <a:effectLst/>
                        <a:latin typeface="Raleway" pitchFamily="2" charset="0"/>
                      </a:endParaRP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9B31"/>
                    </a:solidFill>
                  </a:tcPr>
                </a:tc>
                <a:tc>
                  <a:txBody>
                    <a:bodyPr/>
                    <a:lstStyle/>
                    <a:p>
                      <a:pPr algn="l" fontAlgn="b"/>
                      <a:r>
                        <a:rPr lang="en-GB" sz="1200" b="0" i="0" u="none" strike="noStrike">
                          <a:solidFill>
                            <a:srgbClr val="000000"/>
                          </a:solidFill>
                          <a:effectLst/>
                          <a:latin typeface="Raleway" pitchFamily="2" charset="0"/>
                        </a:rPr>
                        <a:t>Inner: 2.9%</a:t>
                      </a:r>
                      <a:br>
                        <a:rPr lang="en-GB" sz="1200" b="0" i="0" u="none" strike="noStrike">
                          <a:solidFill>
                            <a:srgbClr val="000000"/>
                          </a:solidFill>
                          <a:effectLst/>
                          <a:latin typeface="Raleway" pitchFamily="2" charset="0"/>
                        </a:rPr>
                      </a:br>
                      <a:r>
                        <a:rPr lang="en-GB" sz="1200" b="0" i="0" u="none" strike="noStrike">
                          <a:solidFill>
                            <a:srgbClr val="000000"/>
                          </a:solidFill>
                          <a:effectLst/>
                          <a:latin typeface="Raleway" pitchFamily="2" charset="0"/>
                        </a:rPr>
                        <a:t>Outer: 0.1%</a:t>
                      </a:r>
                    </a:p>
                    <a:p>
                      <a:pPr algn="l" fontAlgn="b"/>
                      <a:r>
                        <a:rPr lang="en-GB" sz="1200" b="0" i="0" u="none" strike="noStrike">
                          <a:solidFill>
                            <a:srgbClr val="000000"/>
                          </a:solidFill>
                          <a:effectLst/>
                          <a:latin typeface="Raleway" pitchFamily="2" charset="0"/>
                        </a:rPr>
                        <a:t>Greater London: 1.9%</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397512"/>
                  </a:ext>
                </a:extLst>
              </a:tr>
              <a:tr h="655200">
                <a:tc>
                  <a:txBody>
                    <a:bodyPr/>
                    <a:lstStyle/>
                    <a:p>
                      <a:pPr algn="l" fontAlgn="b"/>
                      <a:r>
                        <a:rPr lang="en-US" sz="1200" b="0" i="0" u="none" strike="noStrike">
                          <a:solidFill>
                            <a:srgbClr val="000000"/>
                          </a:solidFill>
                          <a:effectLst/>
                          <a:latin typeface="Raleway" pitchFamily="2" charset="0"/>
                        </a:rPr>
                        <a:t>Residents’ happiness rating compared to London and England (score 0 to 10)</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Higher is better</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7.3</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7.7</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7.6</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7.1</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Raleway" pitchFamily="2" charset="0"/>
                        <a:ea typeface="+mn-ea"/>
                        <a:cs typeface="+mn-cs"/>
                      </a:endParaRP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200" b="0" i="0" u="none" strike="noStrike">
                          <a:solidFill>
                            <a:srgbClr val="000000"/>
                          </a:solidFill>
                          <a:effectLst/>
                          <a:latin typeface="Raleway" pitchFamily="2" charset="0"/>
                        </a:rPr>
                        <a:t>7.2</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5038580"/>
                  </a:ext>
                </a:extLst>
              </a:tr>
              <a:tr h="655200">
                <a:tc>
                  <a:txBody>
                    <a:bodyPr/>
                    <a:lstStyle/>
                    <a:p>
                      <a:pPr algn="l" fontAlgn="b"/>
                      <a:r>
                        <a:rPr lang="en-US" sz="1200" b="0" i="0" u="none" strike="noStrike">
                          <a:solidFill>
                            <a:srgbClr val="000000"/>
                          </a:solidFill>
                          <a:effectLst/>
                          <a:latin typeface="Raleway" pitchFamily="2" charset="0"/>
                        </a:rPr>
                        <a:t>Children and young people accessing timely mental health support </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Higher is better</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Raleway" pitchFamily="2" charset="0"/>
                      </a:endParaRP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GB" sz="1200" b="0" i="0" u="none" strike="noStrike">
                          <a:solidFill>
                            <a:srgbClr val="000000"/>
                          </a:solidFill>
                          <a:effectLst/>
                          <a:latin typeface="Raleway" pitchFamily="2" charset="0"/>
                        </a:rPr>
                        <a:t>45.5%</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27.1%</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Raleway" pitchFamily="2" charset="0"/>
                        <a:ea typeface="+mn-ea"/>
                        <a:cs typeface="+mn-cs"/>
                      </a:endParaRP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endParaRPr lang="en-GB" sz="1200" b="0" i="0" u="none" strike="noStrike">
                        <a:solidFill>
                          <a:srgbClr val="000000"/>
                        </a:solidFill>
                        <a:effectLst/>
                        <a:latin typeface="Raleway" pitchFamily="2" charset="0"/>
                      </a:endParaRP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09641200"/>
                  </a:ext>
                </a:extLst>
              </a:tr>
              <a:tr h="692022">
                <a:tc>
                  <a:txBody>
                    <a:bodyPr/>
                    <a:lstStyle/>
                    <a:p>
                      <a:pPr algn="l" fontAlgn="b"/>
                      <a:r>
                        <a:rPr lang="en-US" sz="1200" b="0" i="0" u="none" strike="noStrike">
                          <a:solidFill>
                            <a:srgbClr val="000000"/>
                          </a:solidFill>
                          <a:effectLst/>
                          <a:latin typeface="Raleway" pitchFamily="2" charset="0"/>
                        </a:rPr>
                        <a:t>Hospital admissions for asthma for young people aged 19 and under (per 100.000 population)</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Lower is better</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192.9</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263</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224.6</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Raleway" pitchFamily="2" charset="0"/>
                        </a:rPr>
                        <a:t>51.6</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Raleway" pitchFamily="2" charset="0"/>
                        <a:ea typeface="+mn-ea"/>
                        <a:cs typeface="+mn-cs"/>
                      </a:endParaRP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GB" sz="1200" b="0" i="0" u="none" strike="noStrike">
                        <a:solidFill>
                          <a:srgbClr val="000000"/>
                        </a:solidFill>
                        <a:effectLst/>
                        <a:latin typeface="Raleway" pitchFamily="2" charset="0"/>
                      </a:endParaRP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9B31"/>
                    </a:solidFill>
                  </a:tcPr>
                </a:tc>
                <a:tc>
                  <a:txBody>
                    <a:bodyPr/>
                    <a:lstStyle/>
                    <a:p>
                      <a:pPr algn="ctr" fontAlgn="b"/>
                      <a:r>
                        <a:rPr lang="en-GB" sz="1200" b="0" i="0" u="none" strike="noStrike">
                          <a:solidFill>
                            <a:srgbClr val="000000"/>
                          </a:solidFill>
                          <a:effectLst/>
                          <a:latin typeface="Raleway" pitchFamily="2" charset="0"/>
                        </a:rPr>
                        <a:t>72.9</a:t>
                      </a:r>
                    </a:p>
                  </a:txBody>
                  <a:tcPr marL="5868" marR="5868" marT="5868" marB="422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760504"/>
                  </a:ext>
                </a:extLst>
              </a:tr>
            </a:tbl>
          </a:graphicData>
        </a:graphic>
      </p:graphicFrame>
      <p:graphicFrame>
        <p:nvGraphicFramePr>
          <p:cNvPr id="6" name="Table 7">
            <a:extLst>
              <a:ext uri="{FF2B5EF4-FFF2-40B4-BE49-F238E27FC236}">
                <a16:creationId xmlns:a16="http://schemas.microsoft.com/office/drawing/2014/main" id="{F016EAC9-8C05-4E73-A26C-403A89776415}"/>
              </a:ext>
            </a:extLst>
          </p:cNvPr>
          <p:cNvGraphicFramePr>
            <a:graphicFrameLocks noGrp="1"/>
          </p:cNvGraphicFramePr>
          <p:nvPr/>
        </p:nvGraphicFramePr>
        <p:xfrm>
          <a:off x="4412204" y="5925965"/>
          <a:ext cx="4825409" cy="365760"/>
        </p:xfrm>
        <a:graphic>
          <a:graphicData uri="http://schemas.openxmlformats.org/drawingml/2006/table">
            <a:tbl>
              <a:tblPr firstRow="1" bandRow="1">
                <a:tableStyleId>{5C22544A-7EE6-4342-B048-85BDC9FD1C3A}</a:tableStyleId>
              </a:tblPr>
              <a:tblGrid>
                <a:gridCol w="505454">
                  <a:extLst>
                    <a:ext uri="{9D8B030D-6E8A-4147-A177-3AD203B41FA5}">
                      <a16:colId xmlns:a16="http://schemas.microsoft.com/office/drawing/2014/main" val="3106143014"/>
                    </a:ext>
                  </a:extLst>
                </a:gridCol>
                <a:gridCol w="970699">
                  <a:extLst>
                    <a:ext uri="{9D8B030D-6E8A-4147-A177-3AD203B41FA5}">
                      <a16:colId xmlns:a16="http://schemas.microsoft.com/office/drawing/2014/main" val="2764375097"/>
                    </a:ext>
                  </a:extLst>
                </a:gridCol>
                <a:gridCol w="531628">
                  <a:extLst>
                    <a:ext uri="{9D8B030D-6E8A-4147-A177-3AD203B41FA5}">
                      <a16:colId xmlns:a16="http://schemas.microsoft.com/office/drawing/2014/main" val="835140514"/>
                    </a:ext>
                  </a:extLst>
                </a:gridCol>
                <a:gridCol w="1073889">
                  <a:extLst>
                    <a:ext uri="{9D8B030D-6E8A-4147-A177-3AD203B41FA5}">
                      <a16:colId xmlns:a16="http://schemas.microsoft.com/office/drawing/2014/main" val="691911569"/>
                    </a:ext>
                  </a:extLst>
                </a:gridCol>
                <a:gridCol w="520995">
                  <a:extLst>
                    <a:ext uri="{9D8B030D-6E8A-4147-A177-3AD203B41FA5}">
                      <a16:colId xmlns:a16="http://schemas.microsoft.com/office/drawing/2014/main" val="373523361"/>
                    </a:ext>
                  </a:extLst>
                </a:gridCol>
                <a:gridCol w="1222744">
                  <a:extLst>
                    <a:ext uri="{9D8B030D-6E8A-4147-A177-3AD203B41FA5}">
                      <a16:colId xmlns:a16="http://schemas.microsoft.com/office/drawing/2014/main" val="1466792753"/>
                    </a:ext>
                  </a:extLst>
                </a:gridCol>
              </a:tblGrid>
              <a:tr h="312662">
                <a:tc>
                  <a:txBody>
                    <a:bodyPr/>
                    <a:lstStyle/>
                    <a:p>
                      <a:endParaRPr lang="en-GB" sz="1200">
                        <a:solidFill>
                          <a:srgbClr val="000000"/>
                        </a:solidFill>
                        <a:latin typeface="Raleway"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r>
                        <a:rPr lang="en-GB" sz="1200">
                          <a:solidFill>
                            <a:srgbClr val="000000"/>
                          </a:solidFill>
                          <a:latin typeface="Raleway" pitchFamily="2" charset="0"/>
                        </a:rPr>
                        <a:t>Improved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GB" sz="1200">
                          <a:solidFill>
                            <a:srgbClr val="000000"/>
                          </a:solidFill>
                          <a:latin typeface="Raleway" pitchFamily="2" charset="0"/>
                        </a:rPr>
                        <a:t>The same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200">
                          <a:solidFill>
                            <a:srgbClr val="000000"/>
                          </a:solidFill>
                          <a:latin typeface="Raleway" pitchFamily="2" charset="0"/>
                        </a:rPr>
                        <a:t>Worsened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9886828"/>
                  </a:ext>
                </a:extLst>
              </a:tr>
            </a:tbl>
          </a:graphicData>
        </a:graphic>
      </p:graphicFrame>
      <p:graphicFrame>
        <p:nvGraphicFramePr>
          <p:cNvPr id="7" name="Table 6">
            <a:extLst>
              <a:ext uri="{FF2B5EF4-FFF2-40B4-BE49-F238E27FC236}">
                <a16:creationId xmlns:a16="http://schemas.microsoft.com/office/drawing/2014/main" id="{28478BAA-4F75-44DC-B86E-F583AA2411B8}"/>
              </a:ext>
            </a:extLst>
          </p:cNvPr>
          <p:cNvGraphicFramePr>
            <a:graphicFrameLocks noGrp="1"/>
          </p:cNvGraphicFramePr>
          <p:nvPr/>
        </p:nvGraphicFramePr>
        <p:xfrm>
          <a:off x="9237613" y="5925965"/>
          <a:ext cx="2075429" cy="365760"/>
        </p:xfrm>
        <a:graphic>
          <a:graphicData uri="http://schemas.openxmlformats.org/drawingml/2006/table">
            <a:tbl>
              <a:tblPr firstRow="1" bandRow="1">
                <a:tableStyleId>{5C22544A-7EE6-4342-B048-85BDC9FD1C3A}</a:tableStyleId>
              </a:tblPr>
              <a:tblGrid>
                <a:gridCol w="620097">
                  <a:extLst>
                    <a:ext uri="{9D8B030D-6E8A-4147-A177-3AD203B41FA5}">
                      <a16:colId xmlns:a16="http://schemas.microsoft.com/office/drawing/2014/main" val="1580813474"/>
                    </a:ext>
                  </a:extLst>
                </a:gridCol>
                <a:gridCol w="1455332">
                  <a:extLst>
                    <a:ext uri="{9D8B030D-6E8A-4147-A177-3AD203B41FA5}">
                      <a16:colId xmlns:a16="http://schemas.microsoft.com/office/drawing/2014/main" val="1565043964"/>
                    </a:ext>
                  </a:extLst>
                </a:gridCol>
              </a:tblGrid>
              <a:tr h="357174">
                <a:tc>
                  <a:txBody>
                    <a:bodyPr/>
                    <a:lstStyle/>
                    <a:p>
                      <a:endParaRPr lang="en-GB">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GB" sz="1200">
                          <a:solidFill>
                            <a:srgbClr val="000000"/>
                          </a:solidFill>
                          <a:latin typeface="Raleway" pitchFamily="2" charset="0"/>
                        </a:rPr>
                        <a:t>Data Unavailable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35043"/>
                  </a:ext>
                </a:extLst>
              </a:tr>
            </a:tbl>
          </a:graphicData>
        </a:graphic>
      </p:graphicFrame>
      <p:sp>
        <p:nvSpPr>
          <p:cNvPr id="4" name="Slide Number Placeholder 3">
            <a:extLst>
              <a:ext uri="{FF2B5EF4-FFF2-40B4-BE49-F238E27FC236}">
                <a16:creationId xmlns:a16="http://schemas.microsoft.com/office/drawing/2014/main" id="{8BE17920-B7F8-4204-8D73-DE30002F8A8A}"/>
              </a:ext>
            </a:extLst>
          </p:cNvPr>
          <p:cNvSpPr>
            <a:spLocks noGrp="1"/>
          </p:cNvSpPr>
          <p:nvPr>
            <p:ph type="sldNum" sz="quarter" idx="12"/>
          </p:nvPr>
        </p:nvSpPr>
        <p:spPr/>
        <p:txBody>
          <a:bodyPr/>
          <a:lstStyle/>
          <a:p>
            <a:fld id="{36D6C52B-B35D-4819-BB38-B93C26330C57}" type="slidenum">
              <a:rPr lang="en-GB" smtClean="0"/>
              <a:t>17</a:t>
            </a:fld>
            <a:endParaRPr lang="en-GB"/>
          </a:p>
        </p:txBody>
      </p:sp>
    </p:spTree>
    <p:extLst>
      <p:ext uri="{BB962C8B-B14F-4D97-AF65-F5344CB8AC3E}">
        <p14:creationId xmlns:p14="http://schemas.microsoft.com/office/powerpoint/2010/main" val="171391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30F0-0547-46B9-AF60-E84147EDA546}"/>
              </a:ext>
            </a:extLst>
          </p:cNvPr>
          <p:cNvSpPr>
            <a:spLocks noGrp="1"/>
          </p:cNvSpPr>
          <p:nvPr>
            <p:ph type="title"/>
          </p:nvPr>
        </p:nvSpPr>
        <p:spPr/>
        <p:txBody>
          <a:bodyPr>
            <a:normAutofit/>
          </a:bodyPr>
          <a:lstStyle/>
          <a:p>
            <a:r>
              <a:rPr lang="en-GB" sz="2400" b="1">
                <a:latin typeface="Raleway"/>
                <a:ea typeface="+mn-ea"/>
                <a:cs typeface="+mn-cs"/>
              </a:rPr>
              <a:t>If you have any questions about the annual review or would like to find out more, please do not hesitate to contact us:</a:t>
            </a:r>
          </a:p>
        </p:txBody>
      </p:sp>
      <p:sp>
        <p:nvSpPr>
          <p:cNvPr id="3" name="Content Placeholder 2">
            <a:extLst>
              <a:ext uri="{FF2B5EF4-FFF2-40B4-BE49-F238E27FC236}">
                <a16:creationId xmlns:a16="http://schemas.microsoft.com/office/drawing/2014/main" id="{893A952A-94AC-4DCF-BD47-7D1879CAA308}"/>
              </a:ext>
            </a:extLst>
          </p:cNvPr>
          <p:cNvSpPr>
            <a:spLocks noGrp="1"/>
          </p:cNvSpPr>
          <p:nvPr>
            <p:ph idx="1"/>
          </p:nvPr>
        </p:nvSpPr>
        <p:spPr/>
        <p:txBody>
          <a:bodyPr/>
          <a:lstStyle/>
          <a:p>
            <a:pPr marL="0" indent="0">
              <a:buNone/>
              <a:defRPr/>
            </a:pPr>
            <a:r>
              <a:rPr kumimoji="0" lang="en-GB" sz="2000" b="0" i="0" u="none" strike="noStrike" kern="1200" cap="none" spc="0" normalizeH="0" baseline="0" noProof="0">
                <a:ln>
                  <a:noFill/>
                </a:ln>
                <a:solidFill>
                  <a:srgbClr val="00445E"/>
                </a:solidFill>
                <a:effectLst/>
                <a:uLnTx/>
                <a:uFillTx/>
                <a:latin typeface="Calibri" panose="020F0502020204030204"/>
                <a:ea typeface="+mn-ea"/>
                <a:cs typeface="+mn-cs"/>
              </a:rPr>
              <a:t>Frances Winter: LBTH Strategy and Improvement Lead</a:t>
            </a:r>
          </a:p>
          <a:p>
            <a:pPr marL="0" marR="0" lvl="0" indent="0" algn="l" defTabSz="914400" rtl="0" eaLnBrk="1" fontAlgn="auto" latinLnBrk="0" hangingPunct="1">
              <a:lnSpc>
                <a:spcPct val="90000"/>
              </a:lnSpc>
              <a:spcBef>
                <a:spcPts val="1000"/>
              </a:spcBef>
              <a:spcAft>
                <a:spcPts val="0"/>
              </a:spcAft>
              <a:buClrTx/>
              <a:buSzTx/>
              <a:buNone/>
              <a:tabLst/>
              <a:defRPr/>
            </a:pPr>
            <a:r>
              <a:rPr kumimoji="0" lang="en-GB" sz="2000" b="0" i="0" u="none" strike="noStrike" kern="1200" cap="none" spc="0" normalizeH="0" baseline="0" noProof="0">
                <a:ln>
                  <a:noFill/>
                </a:ln>
                <a:solidFill>
                  <a:srgbClr val="00445E"/>
                </a:solidFill>
                <a:effectLst/>
                <a:uLnTx/>
                <a:uFillTx/>
                <a:latin typeface="Calibri" panose="020F0502020204030204"/>
                <a:ea typeface="+mn-ea"/>
                <a:cs typeface="+mn-cs"/>
              </a:rPr>
              <a:t>Abidah Kamali: LBTH Senior Strategy and Policy Officer</a:t>
            </a:r>
          </a:p>
          <a:p>
            <a:pPr marL="0" indent="0">
              <a:buNone/>
            </a:pPr>
            <a:r>
              <a:rPr lang="en-GB" sz="2000">
                <a:hlinkClick r:id="rId2"/>
              </a:rPr>
              <a:t>TowerHamletsPartnership@towerhamlets.gov.uk</a:t>
            </a:r>
            <a:endParaRPr lang="en-GB" sz="2000"/>
          </a:p>
          <a:p>
            <a:pPr marL="0" indent="0">
              <a:buNone/>
            </a:pPr>
            <a:endParaRPr lang="en-GB" sz="2000"/>
          </a:p>
          <a:p>
            <a:pPr marL="0" indent="0">
              <a:buNone/>
            </a:pPr>
            <a:r>
              <a:rPr lang="en-GB" sz="2000">
                <a:hlinkClick r:id="rId3"/>
              </a:rPr>
              <a:t>https://www.towerhamlets.gov.uk/lgnl/community_and_living/community_plan/tower_hamlets_partnership.aspx</a:t>
            </a:r>
            <a:endParaRPr lang="en-GB" sz="2000"/>
          </a:p>
          <a:p>
            <a:pPr marL="0" indent="0">
              <a:buNone/>
            </a:pPr>
            <a:endParaRPr lang="en-GB"/>
          </a:p>
          <a:p>
            <a:endParaRPr lang="en-GB"/>
          </a:p>
          <a:p>
            <a:endParaRPr lang="en-GB"/>
          </a:p>
          <a:p>
            <a:endParaRPr lang="en-GB"/>
          </a:p>
        </p:txBody>
      </p:sp>
      <p:pic>
        <p:nvPicPr>
          <p:cNvPr id="10" name="Picture 9" descr="Address to the Tower Hamlets Partnership linkedin page">
            <a:extLst>
              <a:ext uri="{FF2B5EF4-FFF2-40B4-BE49-F238E27FC236}">
                <a16:creationId xmlns:a16="http://schemas.microsoft.com/office/drawing/2014/main" id="{53A5A0F9-EB22-46B9-BFC2-F239EDF1A8C6}"/>
              </a:ext>
            </a:extLst>
          </p:cNvPr>
          <p:cNvPicPr>
            <a:picLocks noChangeAspect="1"/>
          </p:cNvPicPr>
          <p:nvPr/>
        </p:nvPicPr>
        <p:blipFill>
          <a:blip r:embed="rId4"/>
          <a:stretch>
            <a:fillRect/>
          </a:stretch>
        </p:blipFill>
        <p:spPr>
          <a:xfrm>
            <a:off x="900510" y="3047178"/>
            <a:ext cx="10583752" cy="362001"/>
          </a:xfrm>
          <a:prstGeom prst="rect">
            <a:avLst/>
          </a:prstGeom>
        </p:spPr>
      </p:pic>
      <p:pic>
        <p:nvPicPr>
          <p:cNvPr id="1034" name="Picture 10" descr="Tower Hamlets Council">
            <a:extLst>
              <a:ext uri="{FF2B5EF4-FFF2-40B4-BE49-F238E27FC236}">
                <a16:creationId xmlns:a16="http://schemas.microsoft.com/office/drawing/2014/main" id="{BA8FA8A6-2D6F-43F7-9F67-AB33C24231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740" y="4529861"/>
            <a:ext cx="986086" cy="76868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ower Hamlets Housing Forum">
            <a:extLst>
              <a:ext uri="{FF2B5EF4-FFF2-40B4-BE49-F238E27FC236}">
                <a16:creationId xmlns:a16="http://schemas.microsoft.com/office/drawing/2014/main" id="{A04BA57C-0F51-4DC8-9830-EDFED32256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990" y="5719990"/>
            <a:ext cx="1309349" cy="444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nary Wharf Group — Open City">
            <a:extLst>
              <a:ext uri="{FF2B5EF4-FFF2-40B4-BE49-F238E27FC236}">
                <a16:creationId xmlns:a16="http://schemas.microsoft.com/office/drawing/2014/main" id="{B31F96AC-A704-4CEA-9E8F-C805EEE28A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8208" y="4639095"/>
            <a:ext cx="1202420" cy="61075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epartment for Work and Pensions">
            <a:extLst>
              <a:ext uri="{FF2B5EF4-FFF2-40B4-BE49-F238E27FC236}">
                <a16:creationId xmlns:a16="http://schemas.microsoft.com/office/drawing/2014/main" id="{973E019D-A099-4E46-8B2F-51FA72F8F5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5597" y="4605770"/>
            <a:ext cx="1603515" cy="71585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East London Business Alliance">
            <a:extLst>
              <a:ext uri="{FF2B5EF4-FFF2-40B4-BE49-F238E27FC236}">
                <a16:creationId xmlns:a16="http://schemas.microsoft.com/office/drawing/2014/main" id="{E04CE51E-0B4A-45B5-A9F3-361C07E9A0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8412" y="4497446"/>
            <a:ext cx="918125" cy="9284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arts Health NHS Trust">
            <a:extLst>
              <a:ext uri="{FF2B5EF4-FFF2-40B4-BE49-F238E27FC236}">
                <a16:creationId xmlns:a16="http://schemas.microsoft.com/office/drawing/2014/main" id="{38FD51E9-7C9B-48AE-A2C3-CDBFE52FA8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5697" y="4458530"/>
            <a:ext cx="1272155" cy="932266"/>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North East London NHS">
            <a:extLst>
              <a:ext uri="{FF2B5EF4-FFF2-40B4-BE49-F238E27FC236}">
                <a16:creationId xmlns:a16="http://schemas.microsoft.com/office/drawing/2014/main" id="{F82FFF05-68B5-4770-B718-32A420A29A0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98341" y="4829591"/>
            <a:ext cx="1210199" cy="46895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East London NHS Foundation Trust">
            <a:extLst>
              <a:ext uri="{FF2B5EF4-FFF2-40B4-BE49-F238E27FC236}">
                <a16:creationId xmlns:a16="http://schemas.microsoft.com/office/drawing/2014/main" id="{F778376D-DA3F-4C16-B211-E13B881B59D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94592" y="4528286"/>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ower Hamlets Inter Faith Forum">
            <a:extLst>
              <a:ext uri="{FF2B5EF4-FFF2-40B4-BE49-F238E27FC236}">
                <a16:creationId xmlns:a16="http://schemas.microsoft.com/office/drawing/2014/main" id="{F6A75F1C-401F-4B7D-969C-95B2CB2164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09855" y="4445744"/>
            <a:ext cx="1071562" cy="10715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1E1A877-BCCD-404B-8227-07524C72E07D}"/>
              </a:ext>
            </a:extLst>
          </p:cNvPr>
          <p:cNvSpPr txBox="1"/>
          <p:nvPr/>
        </p:nvSpPr>
        <p:spPr>
          <a:xfrm>
            <a:off x="2025354" y="5700402"/>
            <a:ext cx="1059678" cy="707886"/>
          </a:xfrm>
          <a:prstGeom prst="rect">
            <a:avLst/>
          </a:prstGeom>
          <a:noFill/>
        </p:spPr>
        <p:txBody>
          <a:bodyPr wrap="square" rtlCol="0">
            <a:spAutoFit/>
          </a:bodyPr>
          <a:lstStyle/>
          <a:p>
            <a:r>
              <a:rPr lang="en-GB" sz="1000" b="1">
                <a:latin typeface="Raleway" pitchFamily="2" charset="0"/>
              </a:rPr>
              <a:t>Tower Hamlets Full headteacher consultative</a:t>
            </a:r>
          </a:p>
        </p:txBody>
      </p:sp>
      <p:pic>
        <p:nvPicPr>
          <p:cNvPr id="1052" name="Picture 28" descr="East London Mosque &amp; London Muslim Centre - Online fundraising, fundraising  ideas, donate online - MuslimGiving">
            <a:extLst>
              <a:ext uri="{FF2B5EF4-FFF2-40B4-BE49-F238E27FC236}">
                <a16:creationId xmlns:a16="http://schemas.microsoft.com/office/drawing/2014/main" id="{5755677D-B1F8-4DF4-8831-A3037072CD1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77233" y="4345664"/>
            <a:ext cx="1157997" cy="11579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ew City College">
            <a:extLst>
              <a:ext uri="{FF2B5EF4-FFF2-40B4-BE49-F238E27FC236}">
                <a16:creationId xmlns:a16="http://schemas.microsoft.com/office/drawing/2014/main" id="{255C0FCD-0F41-4474-910A-58FE8D5D96B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54267" y="5646995"/>
            <a:ext cx="1698213" cy="94784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Queen Mary University of London">
            <a:extLst>
              <a:ext uri="{FF2B5EF4-FFF2-40B4-BE49-F238E27FC236}">
                <a16:creationId xmlns:a16="http://schemas.microsoft.com/office/drawing/2014/main" id="{61F73E66-BC5B-4CA8-92E4-42FE253916F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55792" y="5692645"/>
            <a:ext cx="1115448" cy="6548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etropolitan Police | News archive">
            <a:extLst>
              <a:ext uri="{FF2B5EF4-FFF2-40B4-BE49-F238E27FC236}">
                <a16:creationId xmlns:a16="http://schemas.microsoft.com/office/drawing/2014/main" id="{D4582531-7400-4501-8094-21465FF163E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33114" y="5814226"/>
            <a:ext cx="1033678" cy="53844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London Fire Brigade">
            <a:extLst>
              <a:ext uri="{FF2B5EF4-FFF2-40B4-BE49-F238E27FC236}">
                <a16:creationId xmlns:a16="http://schemas.microsoft.com/office/drawing/2014/main" id="{65736245-2A44-414F-9D29-95D41F04C54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70104" y="5936830"/>
            <a:ext cx="1106557" cy="48026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ower Hamlets Council for volutary service">
            <a:extLst>
              <a:ext uri="{FF2B5EF4-FFF2-40B4-BE49-F238E27FC236}">
                <a16:creationId xmlns:a16="http://schemas.microsoft.com/office/drawing/2014/main" id="{D6511BBA-6C11-4078-9A81-4D07B7D53A2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497605" y="5887279"/>
            <a:ext cx="1529241" cy="52981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BE17920-B7F8-4204-8D73-DE30002F8A8A}"/>
              </a:ext>
            </a:extLst>
          </p:cNvPr>
          <p:cNvSpPr>
            <a:spLocks noGrp="1"/>
          </p:cNvSpPr>
          <p:nvPr>
            <p:ph type="sldNum" sz="quarter" idx="12"/>
          </p:nvPr>
        </p:nvSpPr>
        <p:spPr/>
        <p:txBody>
          <a:bodyPr/>
          <a:lstStyle/>
          <a:p>
            <a:fld id="{36D6C52B-B35D-4819-BB38-B93C26330C57}" type="slidenum">
              <a:rPr lang="en-GB" smtClean="0"/>
              <a:t>18</a:t>
            </a:fld>
            <a:endParaRPr lang="en-GB"/>
          </a:p>
        </p:txBody>
      </p:sp>
    </p:spTree>
    <p:extLst>
      <p:ext uri="{BB962C8B-B14F-4D97-AF65-F5344CB8AC3E}">
        <p14:creationId xmlns:p14="http://schemas.microsoft.com/office/powerpoint/2010/main" val="678148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562758" y="279722"/>
            <a:ext cx="2556362"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D430003-E268-4E61-B92E-18C32A86DF9D}"/>
              </a:ext>
              <a:ext uri="{C183D7F6-B498-43B3-948B-1728B52AA6E4}">
                <adec:decorative xmlns:adec="http://schemas.microsoft.com/office/drawing/2017/decorative" val="0"/>
              </a:ext>
            </a:extLst>
          </p:cNvPr>
          <p:cNvSpPr>
            <a:spLocks noGrp="1"/>
          </p:cNvSpPr>
          <p:nvPr>
            <p:ph type="title"/>
          </p:nvPr>
        </p:nvSpPr>
        <p:spPr>
          <a:xfrm>
            <a:off x="495300" y="375301"/>
            <a:ext cx="2623820" cy="807774"/>
          </a:xfrm>
        </p:spPr>
        <p:txBody>
          <a:bodyPr anchor="t" anchorCtr="0">
            <a:normAutofit fontScale="90000"/>
          </a:bodyPr>
          <a:lstStyle/>
          <a:p>
            <a:r>
              <a:rPr lang="en-US" sz="1600" b="1">
                <a:solidFill>
                  <a:srgbClr val="4CC9CF"/>
                </a:solidFill>
                <a:latin typeface="Raleway" pitchFamily="2" charset="0"/>
                <a:cs typeface="Arial" panose="020B0604020202020204" pitchFamily="34" charset="0"/>
              </a:rPr>
              <a:t>Tower Hamlets Plan – Annual Review</a:t>
            </a:r>
            <a:br>
              <a:rPr lang="en-US" sz="1600" b="1">
                <a:solidFill>
                  <a:srgbClr val="4CC9CF"/>
                </a:solidFill>
                <a:latin typeface="Raleway" pitchFamily="2" charset="0"/>
                <a:cs typeface="Arial" panose="020B0604020202020204" pitchFamily="34" charset="0"/>
              </a:rPr>
            </a:br>
            <a:br>
              <a:rPr lang="en-US" sz="1600" b="1">
                <a:solidFill>
                  <a:srgbClr val="4CC9CF"/>
                </a:solidFill>
                <a:latin typeface="Raleway" pitchFamily="2" charset="0"/>
                <a:cs typeface="Arial" panose="020B0604020202020204" pitchFamily="34" charset="0"/>
              </a:rPr>
            </a:br>
            <a:r>
              <a:rPr lang="en-US" sz="1600" b="1">
                <a:latin typeface="Raleway" pitchFamily="2" charset="0"/>
                <a:cs typeface="Arial" panose="020B0604020202020204" pitchFamily="34" charset="0"/>
              </a:rPr>
              <a:t>April 2021 – March 2022</a:t>
            </a:r>
            <a:br>
              <a:rPr lang="en-US" sz="1600" b="1">
                <a:solidFill>
                  <a:schemeClr val="tx2"/>
                </a:solidFill>
                <a:latin typeface="Arial" panose="020B0604020202020204" pitchFamily="34" charset="0"/>
                <a:cs typeface="Arial" panose="020B0604020202020204" pitchFamily="34" charset="0"/>
              </a:rPr>
            </a:br>
            <a:endParaRPr lang="en-GB" sz="1600" b="1">
              <a:solidFill>
                <a:schemeClr val="tx2"/>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562758" y="1178317"/>
            <a:ext cx="255636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1" name="Picture 2" descr="Image of Tower Bridge">
            <a:extLst>
              <a:ext uri="{FF2B5EF4-FFF2-40B4-BE49-F238E27FC236}">
                <a16:creationId xmlns:a16="http://schemas.microsoft.com/office/drawing/2014/main" id="{300C1A84-A5C5-4089-80D9-E94073E664D1}"/>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58" y="1380200"/>
            <a:ext cx="2556362" cy="17580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n image of Canary Wharf and its surrounding buildings">
            <a:extLst>
              <a:ext uri="{FF2B5EF4-FFF2-40B4-BE49-F238E27FC236}">
                <a16:creationId xmlns:a16="http://schemas.microsoft.com/office/drawing/2014/main" id="{D583C8AA-E1A7-455F-BFF8-AA733E45B622}"/>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759" y="3189069"/>
            <a:ext cx="2556361" cy="17071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n image of the Whitechapel area in Tower Hamlets">
            <a:extLst>
              <a:ext uri="{FF2B5EF4-FFF2-40B4-BE49-F238E27FC236}">
                <a16:creationId xmlns:a16="http://schemas.microsoft.com/office/drawing/2014/main" id="{20A47736-DCE4-4DD3-ADBB-093DCD01BA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58" y="4947098"/>
            <a:ext cx="2531440" cy="168202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393440" y="279722"/>
            <a:ext cx="8224101"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87EE1D6-FC67-441A-B62B-A0C62B21AC94}"/>
              </a:ext>
              <a:ext uri="{C183D7F6-B498-43B3-948B-1728B52AA6E4}">
                <adec:decorative xmlns:adec="http://schemas.microsoft.com/office/drawing/2017/decorative" val="0"/>
              </a:ext>
            </a:extLst>
          </p:cNvPr>
          <p:cNvSpPr txBox="1">
            <a:spLocks/>
          </p:cNvSpPr>
          <p:nvPr/>
        </p:nvSpPr>
        <p:spPr>
          <a:xfrm>
            <a:off x="3322320" y="375301"/>
            <a:ext cx="8195162" cy="80777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b="1">
                <a:solidFill>
                  <a:srgbClr val="319B31"/>
                </a:solidFill>
                <a:latin typeface="Raleway" pitchFamily="2" charset="0"/>
                <a:cs typeface="Arial" panose="020B0604020202020204" pitchFamily="34" charset="0"/>
              </a:rPr>
              <a:t>Contents</a:t>
            </a:r>
          </a:p>
        </p:txBody>
      </p: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393440" y="1183075"/>
            <a:ext cx="8224101"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74976C1-2CE1-4D87-9416-6A0B0810C9D1}"/>
              </a:ext>
              <a:ext uri="{C183D7F6-B498-43B3-948B-1728B52AA6E4}">
                <adec:decorative xmlns:adec="http://schemas.microsoft.com/office/drawing/2017/decorative" val="0"/>
              </a:ext>
            </a:extLst>
          </p:cNvPr>
          <p:cNvSpPr>
            <a:spLocks noGrp="1"/>
          </p:cNvSpPr>
          <p:nvPr>
            <p:ph idx="1"/>
          </p:nvPr>
        </p:nvSpPr>
        <p:spPr>
          <a:xfrm>
            <a:off x="3393440" y="1410758"/>
            <a:ext cx="7960360" cy="4351338"/>
          </a:xfrm>
        </p:spPr>
        <p:txBody>
          <a:bodyPr vert="horz" lIns="91440" tIns="45720" rIns="91440" bIns="45720" rtlCol="0" anchor="t">
            <a:normAutofit/>
          </a:bodyPr>
          <a:lstStyle/>
          <a:p>
            <a:pPr marL="0" indent="0">
              <a:lnSpc>
                <a:spcPct val="120000"/>
              </a:lnSpc>
              <a:buNone/>
              <a:tabLst>
                <a:tab pos="7262813" algn="r"/>
              </a:tabLst>
            </a:pPr>
            <a:r>
              <a:rPr lang="en-GB" sz="1200" dirty="0">
                <a:latin typeface="Raleway" pitchFamily="2" charset="0"/>
                <a:cs typeface="Arial" panose="020B0604020202020204" pitchFamily="34" charset="0"/>
              </a:rPr>
              <a:t>Introduction	3-4</a:t>
            </a:r>
          </a:p>
          <a:p>
            <a:pPr marL="0" indent="0">
              <a:lnSpc>
                <a:spcPct val="120000"/>
              </a:lnSpc>
              <a:buNone/>
              <a:tabLst>
                <a:tab pos="7262813" algn="r"/>
              </a:tabLst>
            </a:pPr>
            <a:r>
              <a:rPr lang="en-US" sz="1200" dirty="0">
                <a:latin typeface="Raleway" pitchFamily="2" charset="0"/>
                <a:cs typeface="Arial" panose="020B0604020202020204" pitchFamily="34" charset="0"/>
              </a:rPr>
              <a:t>Partnership Executive Group</a:t>
            </a:r>
            <a:r>
              <a:rPr lang="en-GB" sz="1200" spc="-25" dirty="0">
                <a:latin typeface="Raleway" pitchFamily="2" charset="0"/>
                <a:ea typeface="Times New Roman" panose="02020603050405020304" pitchFamily="18" charset="0"/>
                <a:cs typeface="Arial" panose="020B0604020202020204" pitchFamily="34" charset="0"/>
              </a:rPr>
              <a:t>	5</a:t>
            </a:r>
            <a:endParaRPr lang="en-GB" sz="1200" dirty="0">
              <a:latin typeface="Raleway" pitchFamily="2" charset="0"/>
              <a:cs typeface="Arial" panose="020B0604020202020204" pitchFamily="34" charset="0"/>
            </a:endParaRPr>
          </a:p>
          <a:p>
            <a:pPr marL="0" indent="0">
              <a:lnSpc>
                <a:spcPct val="120000"/>
              </a:lnSpc>
              <a:buNone/>
              <a:tabLst>
                <a:tab pos="7262813" algn="r"/>
              </a:tabLst>
            </a:pPr>
            <a:r>
              <a:rPr lang="en-US" sz="1200" dirty="0">
                <a:latin typeface="Raleway" pitchFamily="2" charset="0"/>
                <a:cs typeface="Arial" panose="020B0604020202020204" pitchFamily="34" charset="0"/>
              </a:rPr>
              <a:t>A better deal for children and young people</a:t>
            </a:r>
            <a:r>
              <a:rPr lang="en-GB" sz="1200" spc="-25" dirty="0">
                <a:latin typeface="Raleway" pitchFamily="2" charset="0"/>
                <a:ea typeface="Times New Roman" panose="02020603050405020304" pitchFamily="18" charset="0"/>
                <a:cs typeface="Arial" panose="020B0604020202020204" pitchFamily="34" charset="0"/>
              </a:rPr>
              <a:t>	6</a:t>
            </a:r>
            <a:endParaRPr lang="en-GB" sz="1200" dirty="0">
              <a:latin typeface="Raleway" pitchFamily="2" charset="0"/>
              <a:cs typeface="Arial" panose="020B0604020202020204" pitchFamily="34" charset="0"/>
            </a:endParaRPr>
          </a:p>
          <a:p>
            <a:pPr marL="0" indent="0">
              <a:lnSpc>
                <a:spcPct val="120000"/>
              </a:lnSpc>
              <a:buNone/>
              <a:tabLst>
                <a:tab pos="7262813" algn="r"/>
              </a:tabLst>
            </a:pPr>
            <a:r>
              <a:rPr lang="en-GB" sz="1200" spc="-25" dirty="0">
                <a:effectLst/>
                <a:latin typeface="Raleway" pitchFamily="2" charset="0"/>
                <a:ea typeface="Times New Roman" panose="02020603050405020304" pitchFamily="18" charset="0"/>
                <a:cs typeface="Arial" panose="020B0604020202020204" pitchFamily="34" charset="0"/>
              </a:rPr>
              <a:t>Good jobs and employment</a:t>
            </a:r>
            <a:r>
              <a:rPr lang="en-GB" sz="1200" dirty="0">
                <a:latin typeface="Raleway" pitchFamily="2" charset="0"/>
                <a:cs typeface="Arial" panose="020B0604020202020204" pitchFamily="34" charset="0"/>
              </a:rPr>
              <a:t>	7</a:t>
            </a:r>
          </a:p>
          <a:p>
            <a:pPr marL="0" indent="0">
              <a:lnSpc>
                <a:spcPct val="120000"/>
              </a:lnSpc>
              <a:buNone/>
              <a:tabLst>
                <a:tab pos="7262813" algn="r"/>
              </a:tabLst>
            </a:pPr>
            <a:r>
              <a:rPr lang="en-GB" sz="1200" dirty="0">
                <a:latin typeface="Raleway" pitchFamily="2" charset="0"/>
                <a:cs typeface="Arial" panose="020B0604020202020204" pitchFamily="34" charset="0"/>
              </a:rPr>
              <a:t>Strong, resilient and safe communities	8-11</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tab pos="7262813" algn="r"/>
              </a:tabLst>
              <a:defRPr/>
            </a:pPr>
            <a:r>
              <a:rPr kumimoji="0" lang="en-GB" sz="1200" b="0" i="0" u="none" strike="noStrike" kern="1200" cap="none" spc="0" normalizeH="0" baseline="0" noProof="0" dirty="0">
                <a:ln>
                  <a:noFill/>
                </a:ln>
                <a:solidFill>
                  <a:srgbClr val="00445E"/>
                </a:solidFill>
                <a:effectLst/>
                <a:uLnTx/>
                <a:uFillTx/>
                <a:latin typeface="Raleway" pitchFamily="2" charset="0"/>
                <a:cs typeface="Arial" panose="020B0604020202020204" pitchFamily="34" charset="0"/>
              </a:rPr>
              <a:t>Better Health and Wellbeing	12-13</a:t>
            </a:r>
          </a:p>
          <a:p>
            <a:pPr marL="0" indent="0">
              <a:lnSpc>
                <a:spcPct val="120000"/>
              </a:lnSpc>
              <a:buNone/>
              <a:tabLst>
                <a:tab pos="7262813" algn="r"/>
              </a:tabLst>
            </a:pPr>
            <a:r>
              <a:rPr kumimoji="0" lang="en-GB" sz="1200" b="0" i="0" u="none" strike="noStrike" kern="1200" cap="none" spc="0" normalizeH="0" baseline="0" noProof="0" dirty="0">
                <a:ln>
                  <a:noFill/>
                </a:ln>
                <a:solidFill>
                  <a:srgbClr val="00445E"/>
                </a:solidFill>
                <a:effectLst/>
                <a:uLnTx/>
                <a:uFillTx/>
                <a:latin typeface="Raleway" pitchFamily="2" charset="0"/>
                <a:cs typeface="Arial" panose="020B0604020202020204" pitchFamily="34" charset="0"/>
              </a:rPr>
              <a:t>Tower Hamlets Plan Data	14-17</a:t>
            </a:r>
          </a:p>
          <a:p>
            <a:pPr marL="0" indent="0">
              <a:lnSpc>
                <a:spcPct val="120000"/>
              </a:lnSpc>
              <a:buNone/>
              <a:tabLst>
                <a:tab pos="7262813" algn="r"/>
              </a:tabLst>
            </a:pPr>
            <a:r>
              <a:rPr lang="en-GB" sz="1200" dirty="0">
                <a:solidFill>
                  <a:srgbClr val="00445E"/>
                </a:solidFill>
                <a:latin typeface="Raleway" pitchFamily="2" charset="0"/>
                <a:cs typeface="Arial" panose="020B0604020202020204" pitchFamily="34" charset="0"/>
              </a:rPr>
              <a:t>Find out more</a:t>
            </a:r>
            <a:r>
              <a:rPr kumimoji="0" lang="en-GB" sz="1200" b="0" i="0" u="none" strike="noStrike" kern="1200" cap="none" spc="0" normalizeH="0" baseline="0" noProof="0" dirty="0">
                <a:ln>
                  <a:noFill/>
                </a:ln>
                <a:solidFill>
                  <a:srgbClr val="00445E"/>
                </a:solidFill>
                <a:effectLst/>
                <a:uLnTx/>
                <a:uFillTx/>
                <a:latin typeface="Raleway" pitchFamily="2" charset="0"/>
                <a:cs typeface="Arial" panose="020B0604020202020204" pitchFamily="34" charset="0"/>
              </a:rPr>
              <a:t>	18</a:t>
            </a:r>
          </a:p>
          <a:p>
            <a:pPr marL="0" indent="0">
              <a:lnSpc>
                <a:spcPct val="120000"/>
              </a:lnSpc>
              <a:buNone/>
              <a:tabLst>
                <a:tab pos="7262813" algn="r"/>
              </a:tabLst>
            </a:pPr>
            <a:endParaRPr lang="en-GB" sz="1200" dirty="0">
              <a:latin typeface="Raleway" pitchFamily="2" charset="0"/>
              <a:cs typeface="Arial" panose="020B0604020202020204" pitchFamily="34" charset="0"/>
            </a:endParaRPr>
          </a:p>
          <a:p>
            <a:pPr marL="0" indent="0">
              <a:lnSpc>
                <a:spcPct val="120000"/>
              </a:lnSpc>
              <a:buNone/>
              <a:tabLst>
                <a:tab pos="7262813" algn="r"/>
              </a:tabLst>
            </a:pPr>
            <a:endParaRPr lang="en-GB" sz="1200" dirty="0">
              <a:latin typeface="Raleway" pitchFamily="2" charset="0"/>
              <a:cs typeface="Arial" panose="020B0604020202020204" pitchFamily="34" charset="0"/>
            </a:endParaRPr>
          </a:p>
          <a:p>
            <a:pPr marL="0" indent="0">
              <a:lnSpc>
                <a:spcPct val="120000"/>
              </a:lnSpc>
              <a:buNone/>
            </a:pPr>
            <a:endParaRPr lang="en-GB" sz="1200" dirty="0">
              <a:highlight>
                <a:srgbClr val="FFFF00"/>
              </a:highlight>
              <a:latin typeface="Raleway" pitchFamily="2" charset="0"/>
            </a:endParaRPr>
          </a:p>
          <a:p>
            <a:pPr marL="0" indent="0">
              <a:buNone/>
            </a:pPr>
            <a:endParaRPr lang="en-GB" sz="1600" dirty="0">
              <a:latin typeface="Raleway" pitchFamily="2" charset="0"/>
            </a:endParaRPr>
          </a:p>
        </p:txBody>
      </p:sp>
      <p:sp>
        <p:nvSpPr>
          <p:cNvPr id="5" name="Slide Number Placeholder 4">
            <a:extLst>
              <a:ext uri="{FF2B5EF4-FFF2-40B4-BE49-F238E27FC236}">
                <a16:creationId xmlns:a16="http://schemas.microsoft.com/office/drawing/2014/main" id="{45B27181-DDC8-4B54-B010-455A177DBA15}"/>
              </a:ext>
              <a:ext uri="{C183D7F6-B498-43B3-948B-1728B52AA6E4}">
                <adec:decorative xmlns:adec="http://schemas.microsoft.com/office/drawing/2017/decorative" val="0"/>
              </a:ext>
            </a:extLst>
          </p:cNvPr>
          <p:cNvSpPr>
            <a:spLocks noGrp="1"/>
          </p:cNvSpPr>
          <p:nvPr>
            <p:ph type="sldNum" sz="quarter" idx="12"/>
          </p:nvPr>
        </p:nvSpPr>
        <p:spPr/>
        <p:txBody>
          <a:bodyPr/>
          <a:lstStyle/>
          <a:p>
            <a:fld id="{36D6C52B-B35D-4819-BB38-B93C26330C57}" type="slidenum">
              <a:rPr lang="en-GB" smtClean="0">
                <a:solidFill>
                  <a:srgbClr val="1E5A71"/>
                </a:solidFill>
                <a:latin typeface="Raleway" pitchFamily="2" charset="0"/>
              </a:rPr>
              <a:t>2</a:t>
            </a:fld>
            <a:endParaRPr lang="en-GB">
              <a:solidFill>
                <a:srgbClr val="1E5A71"/>
              </a:solidFill>
              <a:latin typeface="Raleway" pitchFamily="2" charset="0"/>
            </a:endParaRPr>
          </a:p>
        </p:txBody>
      </p:sp>
    </p:spTree>
    <p:extLst>
      <p:ext uri="{BB962C8B-B14F-4D97-AF65-F5344CB8AC3E}">
        <p14:creationId xmlns:p14="http://schemas.microsoft.com/office/powerpoint/2010/main" val="1842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562758" y="279722"/>
            <a:ext cx="4244373"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le 1" descr="Strategic Plan 2020-23 - introduction (continued)">
            <a:extLst>
              <a:ext uri="{FF2B5EF4-FFF2-40B4-BE49-F238E27FC236}">
                <a16:creationId xmlns:a16="http://schemas.microsoft.com/office/drawing/2014/main" id="{DD430003-E268-4E61-B92E-18C32A86DF9D}"/>
              </a:ext>
              <a:ext uri="{C183D7F6-B498-43B3-948B-1728B52AA6E4}">
                <adec:decorative xmlns:adec="http://schemas.microsoft.com/office/drawing/2017/decorative" val="0"/>
              </a:ext>
            </a:extLst>
          </p:cNvPr>
          <p:cNvSpPr>
            <a:spLocks noGrp="1"/>
          </p:cNvSpPr>
          <p:nvPr>
            <p:ph type="title"/>
          </p:nvPr>
        </p:nvSpPr>
        <p:spPr>
          <a:xfrm>
            <a:off x="495300" y="375301"/>
            <a:ext cx="4233454" cy="803016"/>
          </a:xfrm>
        </p:spPr>
        <p:txBody>
          <a:bodyPr anchor="t" anchorCtr="0">
            <a:normAutofit fontScale="90000"/>
          </a:bodyPr>
          <a:lstStyle/>
          <a:p>
            <a:r>
              <a:rPr lang="en-US" sz="2000" b="1">
                <a:latin typeface="Raleway" pitchFamily="2" charset="0"/>
                <a:ea typeface="+mn-ea"/>
                <a:cs typeface="+mn-cs"/>
              </a:rPr>
              <a:t>Tower Hamlets Plan Annual Review</a:t>
            </a:r>
            <a:br>
              <a:rPr lang="en-US" sz="2000" b="1">
                <a:latin typeface="Raleway" pitchFamily="2" charset="0"/>
                <a:ea typeface="+mn-ea"/>
                <a:cs typeface="+mn-cs"/>
              </a:rPr>
            </a:br>
            <a:br>
              <a:rPr lang="en-US" sz="2000" b="1">
                <a:latin typeface="Raleway" pitchFamily="2" charset="0"/>
                <a:ea typeface="+mn-ea"/>
                <a:cs typeface="+mn-cs"/>
              </a:rPr>
            </a:br>
            <a:r>
              <a:rPr lang="en-US" sz="2000" b="1">
                <a:latin typeface="Raleway" pitchFamily="2" charset="0"/>
                <a:ea typeface="+mn-ea"/>
                <a:cs typeface="+mn-cs"/>
              </a:rPr>
              <a:t>April 2021 – March 2022</a:t>
            </a:r>
            <a:br>
              <a:rPr lang="en-US" sz="1600" b="1">
                <a:solidFill>
                  <a:schemeClr val="tx2"/>
                </a:solidFill>
                <a:latin typeface="Arial" panose="020B0604020202020204" pitchFamily="34" charset="0"/>
                <a:cs typeface="Arial" panose="020B0604020202020204" pitchFamily="34" charset="0"/>
              </a:rPr>
            </a:br>
            <a:endParaRPr lang="en-GB" sz="1600" b="1">
              <a:solidFill>
                <a:schemeClr val="tx2"/>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562758" y="1178317"/>
            <a:ext cx="4244373"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Content Placeholder 6" descr="Image of Tower Hamlets Partnership Strategic Framework. This outlines our objectives, themes and outcomes to building a stronger, more inclusive and fairer borough.">
            <a:extLst>
              <a:ext uri="{FF2B5EF4-FFF2-40B4-BE49-F238E27FC236}">
                <a16:creationId xmlns:a16="http://schemas.microsoft.com/office/drawing/2014/main" id="{BE9683C6-E12D-4701-9FED-C01A92089654}"/>
              </a:ext>
            </a:extLst>
          </p:cNvPr>
          <p:cNvPicPr>
            <a:picLocks noChangeAspect="1"/>
          </p:cNvPicPr>
          <p:nvPr/>
        </p:nvPicPr>
        <p:blipFill>
          <a:blip r:embed="rId3"/>
          <a:stretch>
            <a:fillRect/>
          </a:stretch>
        </p:blipFill>
        <p:spPr>
          <a:xfrm>
            <a:off x="90493" y="1269137"/>
            <a:ext cx="5150550" cy="5583253"/>
          </a:xfrm>
          <a:prstGeom prst="rect">
            <a:avLst/>
          </a:prstGeom>
        </p:spPr>
      </p:pic>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5149692" y="279722"/>
            <a:ext cx="6467849"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E2E21B78-D4D6-4AF9-ACB6-CF4D5A82161A}"/>
              </a:ext>
              <a:ext uri="{C183D7F6-B498-43B3-948B-1728B52AA6E4}">
                <adec:decorative xmlns:adec="http://schemas.microsoft.com/office/drawing/2017/decorative" val="0"/>
              </a:ext>
            </a:extLst>
          </p:cNvPr>
          <p:cNvSpPr txBox="1">
            <a:spLocks/>
          </p:cNvSpPr>
          <p:nvPr/>
        </p:nvSpPr>
        <p:spPr>
          <a:xfrm>
            <a:off x="5149692" y="370543"/>
            <a:ext cx="6367790" cy="80777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a:latin typeface="Raleway" pitchFamily="2" charset="0"/>
                <a:ea typeface="+mn-ea"/>
                <a:cs typeface="+mn-cs"/>
              </a:rPr>
              <a:t>Introduction </a:t>
            </a:r>
          </a:p>
          <a:p>
            <a:endParaRPr lang="en-GB" sz="1600" b="1">
              <a:solidFill>
                <a:srgbClr val="319B31"/>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5241043" y="1178317"/>
            <a:ext cx="6376498" cy="4758"/>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101E146-7A47-48BA-9A91-5F300206451B}"/>
              </a:ext>
            </a:extLst>
          </p:cNvPr>
          <p:cNvSpPr>
            <a:spLocks noGrp="1" noChangeAspect="1"/>
          </p:cNvSpPr>
          <p:nvPr>
            <p:ph idx="1"/>
          </p:nvPr>
        </p:nvSpPr>
        <p:spPr>
          <a:xfrm>
            <a:off x="5149692" y="1393372"/>
            <a:ext cx="6726229" cy="5390603"/>
          </a:xfrm>
        </p:spPr>
        <p:txBody>
          <a:bodyPr vert="horz" lIns="91440" tIns="45720" rIns="91440" bIns="45720" numCol="2" spcCol="252000" rtlCol="0" anchor="t">
            <a:noAutofit/>
          </a:bodyPr>
          <a:lstStyle/>
          <a:p>
            <a:pPr marL="0" indent="0" fontAlgn="base">
              <a:lnSpc>
                <a:spcPct val="120000"/>
              </a:lnSpc>
              <a:buNone/>
            </a:pPr>
            <a:r>
              <a:rPr lang="en-US" sz="1200" dirty="0">
                <a:latin typeface="Raleway"/>
              </a:rPr>
              <a:t>The </a:t>
            </a:r>
            <a:r>
              <a:rPr lang="en-US" sz="1200" dirty="0">
                <a:solidFill>
                  <a:srgbClr val="00445E"/>
                </a:solidFill>
                <a:latin typeface="Raleway"/>
              </a:rPr>
              <a:t>Tower Hamlets Plan 2018-2023 sets out the Tower Hamlets Partnership’s vision for the borough: to </a:t>
            </a:r>
            <a:r>
              <a:rPr lang="en-US" sz="1200" b="1" dirty="0">
                <a:solidFill>
                  <a:srgbClr val="00445E"/>
                </a:solidFill>
                <a:latin typeface="Raleway"/>
              </a:rPr>
              <a:t>tackle inequality by building a strong, inclusive and fair borough</a:t>
            </a:r>
            <a:r>
              <a:rPr lang="en-US" sz="1200" dirty="0">
                <a:solidFill>
                  <a:srgbClr val="00445E"/>
                </a:solidFill>
                <a:latin typeface="Raleway"/>
              </a:rPr>
              <a:t>. </a:t>
            </a:r>
            <a:endParaRPr lang="en-US" sz="1200" dirty="0">
              <a:solidFill>
                <a:srgbClr val="00445E"/>
              </a:solidFill>
              <a:latin typeface="Raleway" pitchFamily="2" charset="0"/>
            </a:endParaRPr>
          </a:p>
          <a:p>
            <a:pPr marL="0" indent="0" fontAlgn="base">
              <a:lnSpc>
                <a:spcPct val="120000"/>
              </a:lnSpc>
              <a:buNone/>
            </a:pPr>
            <a:r>
              <a:rPr lang="en-US" sz="1200" dirty="0">
                <a:solidFill>
                  <a:srgbClr val="00445E"/>
                </a:solidFill>
                <a:latin typeface="Raleway"/>
              </a:rPr>
              <a:t>The Partnership Plan is underpinned by four priorities:</a:t>
            </a:r>
          </a:p>
          <a:p>
            <a:pPr fontAlgn="base">
              <a:lnSpc>
                <a:spcPct val="100000"/>
              </a:lnSpc>
              <a:spcBef>
                <a:spcPts val="0"/>
              </a:spcBef>
            </a:pPr>
            <a:r>
              <a:rPr lang="en-US" sz="1200" dirty="0">
                <a:solidFill>
                  <a:srgbClr val="00445E"/>
                </a:solidFill>
                <a:latin typeface="Raleway"/>
              </a:rPr>
              <a:t>a better deal for children and young people</a:t>
            </a:r>
          </a:p>
          <a:p>
            <a:pPr fontAlgn="base">
              <a:lnSpc>
                <a:spcPct val="100000"/>
              </a:lnSpc>
              <a:spcBef>
                <a:spcPts val="0"/>
              </a:spcBef>
            </a:pPr>
            <a:r>
              <a:rPr lang="en-US" sz="1200" dirty="0">
                <a:solidFill>
                  <a:srgbClr val="00445E"/>
                </a:solidFill>
                <a:latin typeface="Raleway"/>
              </a:rPr>
              <a:t>good jobs and employment</a:t>
            </a:r>
          </a:p>
          <a:p>
            <a:pPr fontAlgn="base">
              <a:lnSpc>
                <a:spcPct val="100000"/>
              </a:lnSpc>
              <a:spcBef>
                <a:spcPts val="0"/>
              </a:spcBef>
            </a:pPr>
            <a:r>
              <a:rPr lang="en-US" sz="1200" dirty="0">
                <a:solidFill>
                  <a:srgbClr val="00445E"/>
                </a:solidFill>
                <a:latin typeface="Raleway"/>
              </a:rPr>
              <a:t>strong, resilient and safe communities</a:t>
            </a:r>
          </a:p>
          <a:p>
            <a:pPr fontAlgn="base">
              <a:lnSpc>
                <a:spcPct val="100000"/>
              </a:lnSpc>
              <a:spcBef>
                <a:spcPts val="0"/>
              </a:spcBef>
            </a:pPr>
            <a:r>
              <a:rPr lang="en-US" sz="1200" dirty="0">
                <a:solidFill>
                  <a:srgbClr val="00445E"/>
                </a:solidFill>
                <a:latin typeface="Raleway"/>
              </a:rPr>
              <a:t>better health and wellbeing</a:t>
            </a:r>
          </a:p>
          <a:p>
            <a:pPr marL="0" indent="0" fontAlgn="base">
              <a:lnSpc>
                <a:spcPct val="100000"/>
              </a:lnSpc>
              <a:spcBef>
                <a:spcPts val="0"/>
              </a:spcBef>
              <a:buNone/>
            </a:pPr>
            <a:endParaRPr lang="en-US" sz="1200" dirty="0">
              <a:solidFill>
                <a:srgbClr val="00445E"/>
              </a:solidFill>
              <a:latin typeface="Raleway" pitchFamily="2" charset="0"/>
            </a:endParaRPr>
          </a:p>
          <a:p>
            <a:pPr marL="0" indent="0" fontAlgn="base">
              <a:lnSpc>
                <a:spcPct val="100000"/>
              </a:lnSpc>
              <a:spcBef>
                <a:spcPts val="0"/>
              </a:spcBef>
              <a:buNone/>
            </a:pPr>
            <a:r>
              <a:rPr lang="en-US" sz="1200" dirty="0">
                <a:solidFill>
                  <a:srgbClr val="00445E"/>
                </a:solidFill>
                <a:latin typeface="Raleway"/>
              </a:rPr>
              <a:t>This report is prepared for partners and reviews partnership activities in 2021-22.</a:t>
            </a:r>
          </a:p>
          <a:p>
            <a:pPr marL="0" indent="0" fontAlgn="base">
              <a:lnSpc>
                <a:spcPct val="100000"/>
              </a:lnSpc>
              <a:spcBef>
                <a:spcPts val="0"/>
              </a:spcBef>
              <a:buNone/>
            </a:pPr>
            <a:endParaRPr lang="en-US" sz="1200" dirty="0">
              <a:solidFill>
                <a:srgbClr val="00445E"/>
              </a:solidFill>
              <a:latin typeface="Raleway" pitchFamily="2" charset="0"/>
            </a:endParaRPr>
          </a:p>
          <a:p>
            <a:pPr marL="0" indent="0" fontAlgn="base">
              <a:lnSpc>
                <a:spcPct val="100000"/>
              </a:lnSpc>
              <a:spcBef>
                <a:spcPts val="0"/>
              </a:spcBef>
              <a:buNone/>
            </a:pPr>
            <a:r>
              <a:rPr lang="en-US" sz="1200" dirty="0">
                <a:solidFill>
                  <a:srgbClr val="00445E"/>
                </a:solidFill>
                <a:latin typeface="Raleway"/>
              </a:rPr>
              <a:t>It illustrates with case studies the impact of partnership to address priorities including:</a:t>
            </a:r>
          </a:p>
          <a:p>
            <a:pPr fontAlgn="base">
              <a:lnSpc>
                <a:spcPct val="100000"/>
              </a:lnSpc>
              <a:spcBef>
                <a:spcPts val="0"/>
              </a:spcBef>
            </a:pPr>
            <a:r>
              <a:rPr lang="en-US" sz="1200" dirty="0">
                <a:solidFill>
                  <a:srgbClr val="00445E"/>
                </a:solidFill>
                <a:latin typeface="Raleway"/>
              </a:rPr>
              <a:t>The Covid-19 pandemic </a:t>
            </a:r>
            <a:endParaRPr lang="en-US" sz="1200" dirty="0">
              <a:solidFill>
                <a:srgbClr val="00445E"/>
              </a:solidFill>
              <a:latin typeface="Raleway" pitchFamily="2" charset="0"/>
            </a:endParaRPr>
          </a:p>
          <a:p>
            <a:pPr fontAlgn="base">
              <a:lnSpc>
                <a:spcPct val="100000"/>
              </a:lnSpc>
              <a:spcBef>
                <a:spcPts val="0"/>
              </a:spcBef>
            </a:pPr>
            <a:r>
              <a:rPr lang="en-US" sz="1200" dirty="0">
                <a:solidFill>
                  <a:srgbClr val="00445E"/>
                </a:solidFill>
                <a:latin typeface="Raleway"/>
              </a:rPr>
              <a:t>Race inequality</a:t>
            </a:r>
          </a:p>
          <a:p>
            <a:pPr fontAlgn="base">
              <a:lnSpc>
                <a:spcPct val="100000"/>
              </a:lnSpc>
              <a:spcBef>
                <a:spcPts val="0"/>
              </a:spcBef>
            </a:pPr>
            <a:r>
              <a:rPr lang="en-US" sz="1200" dirty="0">
                <a:solidFill>
                  <a:srgbClr val="00445E"/>
                </a:solidFill>
                <a:latin typeface="Raleway"/>
              </a:rPr>
              <a:t>Digital inclusion</a:t>
            </a:r>
          </a:p>
          <a:p>
            <a:pPr fontAlgn="base">
              <a:lnSpc>
                <a:spcPct val="100000"/>
              </a:lnSpc>
              <a:spcBef>
                <a:spcPts val="0"/>
              </a:spcBef>
            </a:pPr>
            <a:r>
              <a:rPr lang="en-US" sz="1200" dirty="0">
                <a:solidFill>
                  <a:srgbClr val="00445E"/>
                </a:solidFill>
                <a:latin typeface="Raleway"/>
              </a:rPr>
              <a:t>Climate change</a:t>
            </a:r>
          </a:p>
          <a:p>
            <a:pPr fontAlgn="base">
              <a:lnSpc>
                <a:spcPct val="100000"/>
              </a:lnSpc>
              <a:spcBef>
                <a:spcPts val="0"/>
              </a:spcBef>
            </a:pPr>
            <a:r>
              <a:rPr lang="en-US" sz="1200" dirty="0">
                <a:solidFill>
                  <a:srgbClr val="00445E"/>
                </a:solidFill>
                <a:latin typeface="Raleway"/>
              </a:rPr>
              <a:t>Poverty and economic development </a:t>
            </a:r>
            <a:endParaRPr lang="en-US" sz="1200" dirty="0">
              <a:solidFill>
                <a:srgbClr val="00445E"/>
              </a:solidFill>
              <a:latin typeface="Raleway" pitchFamily="2" charset="0"/>
            </a:endParaRPr>
          </a:p>
          <a:p>
            <a:pPr fontAlgn="base">
              <a:lnSpc>
                <a:spcPct val="100000"/>
              </a:lnSpc>
              <a:spcBef>
                <a:spcPts val="0"/>
              </a:spcBef>
            </a:pPr>
            <a:r>
              <a:rPr lang="en-US" sz="1200" dirty="0">
                <a:solidFill>
                  <a:srgbClr val="00445E"/>
                </a:solidFill>
                <a:latin typeface="Raleway"/>
              </a:rPr>
              <a:t>Community safety</a:t>
            </a:r>
          </a:p>
          <a:p>
            <a:pPr fontAlgn="base">
              <a:lnSpc>
                <a:spcPct val="100000"/>
              </a:lnSpc>
              <a:spcBef>
                <a:spcPts val="0"/>
              </a:spcBef>
            </a:pPr>
            <a:r>
              <a:rPr lang="en-US" sz="1200" dirty="0">
                <a:solidFill>
                  <a:srgbClr val="00445E"/>
                </a:solidFill>
                <a:latin typeface="Raleway"/>
              </a:rPr>
              <a:t>Children’s development </a:t>
            </a:r>
            <a:endParaRPr lang="en-US" sz="1200" dirty="0">
              <a:solidFill>
                <a:srgbClr val="00445E"/>
              </a:solidFill>
              <a:latin typeface="Raleway" pitchFamily="2" charset="0"/>
            </a:endParaRPr>
          </a:p>
          <a:p>
            <a:pPr marL="0" indent="0" fontAlgn="base">
              <a:lnSpc>
                <a:spcPct val="100000"/>
              </a:lnSpc>
              <a:spcBef>
                <a:spcPts val="0"/>
              </a:spcBef>
              <a:buNone/>
            </a:pPr>
            <a:endParaRPr lang="en-US" sz="1200" dirty="0">
              <a:solidFill>
                <a:srgbClr val="00445E"/>
              </a:solidFill>
              <a:latin typeface="Raleway" pitchFamily="2" charset="0"/>
            </a:endParaRPr>
          </a:p>
          <a:p>
            <a:pPr marL="0" indent="0" fontAlgn="base">
              <a:lnSpc>
                <a:spcPct val="100000"/>
              </a:lnSpc>
              <a:spcBef>
                <a:spcPts val="0"/>
              </a:spcBef>
              <a:buNone/>
            </a:pPr>
            <a:r>
              <a:rPr lang="en-US" sz="1200" dirty="0">
                <a:solidFill>
                  <a:srgbClr val="00445E"/>
                </a:solidFill>
                <a:latin typeface="Raleway"/>
              </a:rPr>
              <a:t>Looking forward, the report outlines cross-cutting priorities partners have identified for the year ahead including:</a:t>
            </a:r>
          </a:p>
          <a:p>
            <a:pPr fontAlgn="base">
              <a:lnSpc>
                <a:spcPct val="100000"/>
              </a:lnSpc>
              <a:spcBef>
                <a:spcPts val="0"/>
              </a:spcBef>
            </a:pPr>
            <a:r>
              <a:rPr lang="en-US" sz="1200" dirty="0">
                <a:solidFill>
                  <a:srgbClr val="00445E"/>
                </a:solidFill>
                <a:latin typeface="Raleway"/>
              </a:rPr>
              <a:t>Recovery from Covid and moving forward</a:t>
            </a:r>
          </a:p>
          <a:p>
            <a:pPr fontAlgn="base">
              <a:lnSpc>
                <a:spcPct val="100000"/>
              </a:lnSpc>
              <a:spcBef>
                <a:spcPts val="0"/>
              </a:spcBef>
            </a:pPr>
            <a:r>
              <a:rPr lang="en-US" sz="1200" dirty="0">
                <a:solidFill>
                  <a:srgbClr val="00445E"/>
                </a:solidFill>
                <a:latin typeface="Raleway"/>
              </a:rPr>
              <a:t>Tackling poverty and the cost-of-living crisis</a:t>
            </a:r>
          </a:p>
          <a:p>
            <a:pPr fontAlgn="base">
              <a:lnSpc>
                <a:spcPct val="100000"/>
              </a:lnSpc>
              <a:spcBef>
                <a:spcPts val="0"/>
              </a:spcBef>
            </a:pPr>
            <a:r>
              <a:rPr lang="en-US" sz="1200" dirty="0">
                <a:solidFill>
                  <a:srgbClr val="00445E"/>
                </a:solidFill>
                <a:latin typeface="Raleway"/>
              </a:rPr>
              <a:t>Inclusive growth and levelling up</a:t>
            </a:r>
          </a:p>
          <a:p>
            <a:pPr fontAlgn="base">
              <a:lnSpc>
                <a:spcPct val="100000"/>
              </a:lnSpc>
              <a:spcBef>
                <a:spcPts val="0"/>
              </a:spcBef>
            </a:pPr>
            <a:r>
              <a:rPr lang="en-US" sz="1200" dirty="0">
                <a:solidFill>
                  <a:srgbClr val="00445E"/>
                </a:solidFill>
                <a:latin typeface="Raleway"/>
              </a:rPr>
              <a:t>Tackling race inequality </a:t>
            </a:r>
            <a:endParaRPr lang="en-US" sz="1200" dirty="0">
              <a:solidFill>
                <a:srgbClr val="00445E"/>
              </a:solidFill>
              <a:latin typeface="Raleway" pitchFamily="2" charset="0"/>
            </a:endParaRPr>
          </a:p>
          <a:p>
            <a:pPr fontAlgn="base">
              <a:lnSpc>
                <a:spcPct val="100000"/>
              </a:lnSpc>
              <a:spcBef>
                <a:spcPts val="0"/>
              </a:spcBef>
            </a:pPr>
            <a:r>
              <a:rPr lang="en-US" sz="1200" dirty="0">
                <a:solidFill>
                  <a:srgbClr val="00445E"/>
                </a:solidFill>
                <a:latin typeface="Raleway"/>
              </a:rPr>
              <a:t>Climate change</a:t>
            </a:r>
          </a:p>
          <a:p>
            <a:pPr fontAlgn="base">
              <a:lnSpc>
                <a:spcPct val="100000"/>
              </a:lnSpc>
              <a:spcBef>
                <a:spcPts val="0"/>
              </a:spcBef>
            </a:pPr>
            <a:r>
              <a:rPr lang="en-US" sz="1200" dirty="0">
                <a:solidFill>
                  <a:srgbClr val="00445E"/>
                </a:solidFill>
                <a:latin typeface="Raleway"/>
              </a:rPr>
              <a:t>Health and wellbeing (including mental health)</a:t>
            </a:r>
          </a:p>
          <a:p>
            <a:pPr fontAlgn="base">
              <a:lnSpc>
                <a:spcPct val="100000"/>
              </a:lnSpc>
              <a:spcBef>
                <a:spcPts val="0"/>
              </a:spcBef>
            </a:pPr>
            <a:r>
              <a:rPr lang="en-US" sz="1200" dirty="0">
                <a:solidFill>
                  <a:srgbClr val="00445E"/>
                </a:solidFill>
                <a:latin typeface="Raleway"/>
              </a:rPr>
              <a:t>Children’s development. education, aspiration, and opportunities</a:t>
            </a:r>
          </a:p>
          <a:p>
            <a:pPr fontAlgn="base">
              <a:lnSpc>
                <a:spcPct val="100000"/>
              </a:lnSpc>
              <a:spcBef>
                <a:spcPts val="0"/>
              </a:spcBef>
            </a:pPr>
            <a:r>
              <a:rPr lang="en-US" sz="1200" dirty="0">
                <a:solidFill>
                  <a:srgbClr val="00445E"/>
                </a:solidFill>
                <a:latin typeface="Raleway"/>
              </a:rPr>
              <a:t>Communities – cohesive, empowered, safe and resilient</a:t>
            </a:r>
          </a:p>
          <a:p>
            <a:pPr fontAlgn="base">
              <a:lnSpc>
                <a:spcPct val="100000"/>
              </a:lnSpc>
              <a:spcBef>
                <a:spcPts val="0"/>
              </a:spcBef>
            </a:pPr>
            <a:r>
              <a:rPr lang="en-US" sz="1200" dirty="0">
                <a:solidFill>
                  <a:srgbClr val="00445E"/>
                </a:solidFill>
                <a:latin typeface="Raleway"/>
              </a:rPr>
              <a:t>Promoting Tower Hamlets through the Place campaign</a:t>
            </a:r>
          </a:p>
          <a:p>
            <a:pPr marL="0" indent="0" fontAlgn="base">
              <a:lnSpc>
                <a:spcPct val="100000"/>
              </a:lnSpc>
              <a:spcBef>
                <a:spcPts val="0"/>
              </a:spcBef>
              <a:buNone/>
            </a:pPr>
            <a:endParaRPr lang="en-US" sz="1200" dirty="0">
              <a:solidFill>
                <a:srgbClr val="00445E"/>
              </a:solidFill>
              <a:latin typeface="Raleway" pitchFamily="2" charset="0"/>
            </a:endParaRPr>
          </a:p>
          <a:p>
            <a:pPr marL="0" indent="0" fontAlgn="base">
              <a:lnSpc>
                <a:spcPct val="100000"/>
              </a:lnSpc>
              <a:spcBef>
                <a:spcPts val="0"/>
              </a:spcBef>
              <a:buNone/>
            </a:pPr>
            <a:r>
              <a:rPr lang="en-US" sz="1200" dirty="0">
                <a:solidFill>
                  <a:srgbClr val="00445E"/>
                </a:solidFill>
                <a:latin typeface="Raleway"/>
              </a:rPr>
              <a:t>2022 – 23 is the final year of the current Tower Hamlets Plan. The TH Partnership will work to develop a new Tower Hamlets Plan 2023-2028. This work will be coordinated by the Partnership Executive Group, under the Executive Mayor’s leadership.  </a:t>
            </a:r>
            <a:endParaRPr lang="en-US" sz="1200" dirty="0">
              <a:solidFill>
                <a:srgbClr val="00445E"/>
              </a:solidFill>
              <a:latin typeface="Raleway" pitchFamily="2" charset="0"/>
            </a:endParaRPr>
          </a:p>
          <a:p>
            <a:pPr marL="0" indent="0" fontAlgn="base">
              <a:lnSpc>
                <a:spcPct val="100000"/>
              </a:lnSpc>
              <a:spcBef>
                <a:spcPts val="0"/>
              </a:spcBef>
              <a:buNone/>
            </a:pPr>
            <a:endParaRPr lang="en-US" sz="1200" dirty="0">
              <a:solidFill>
                <a:srgbClr val="FF0000"/>
              </a:solidFill>
              <a:latin typeface="Raleway" pitchFamily="2" charset="0"/>
            </a:endParaRPr>
          </a:p>
          <a:p>
            <a:pPr marL="0" indent="0" fontAlgn="base">
              <a:lnSpc>
                <a:spcPct val="120000"/>
              </a:lnSpc>
              <a:buNone/>
            </a:pPr>
            <a:endParaRPr lang="en-US" sz="1000" dirty="0">
              <a:solidFill>
                <a:srgbClr val="FF0000"/>
              </a:solidFill>
              <a:latin typeface="Raleway" pitchFamily="2" charset="0"/>
            </a:endParaRPr>
          </a:p>
        </p:txBody>
      </p:sp>
      <p:sp>
        <p:nvSpPr>
          <p:cNvPr id="5" name="Slide Number Placeholder 4">
            <a:extLst>
              <a:ext uri="{FF2B5EF4-FFF2-40B4-BE49-F238E27FC236}">
                <a16:creationId xmlns:a16="http://schemas.microsoft.com/office/drawing/2014/main" id="{155A40B4-D63F-411C-BFF4-2EE26356A90C}"/>
              </a:ext>
            </a:extLst>
          </p:cNvPr>
          <p:cNvSpPr>
            <a:spLocks noGrp="1"/>
          </p:cNvSpPr>
          <p:nvPr>
            <p:ph type="sldNum" sz="quarter" idx="12"/>
          </p:nvPr>
        </p:nvSpPr>
        <p:spPr/>
        <p:txBody>
          <a:bodyPr/>
          <a:lstStyle/>
          <a:p>
            <a:fld id="{36D6C52B-B35D-4819-BB38-B93C26330C57}" type="slidenum">
              <a:rPr lang="en-GB" smtClean="0">
                <a:solidFill>
                  <a:srgbClr val="1E5A71"/>
                </a:solidFill>
                <a:latin typeface="Raleway" pitchFamily="2" charset="0"/>
              </a:rPr>
              <a:t>3</a:t>
            </a:fld>
            <a:endParaRPr lang="en-GB" dirty="0">
              <a:solidFill>
                <a:srgbClr val="1E5A71"/>
              </a:solidFill>
              <a:latin typeface="Raleway" pitchFamily="2" charset="0"/>
            </a:endParaRPr>
          </a:p>
        </p:txBody>
      </p:sp>
    </p:spTree>
    <p:extLst>
      <p:ext uri="{BB962C8B-B14F-4D97-AF65-F5344CB8AC3E}">
        <p14:creationId xmlns:p14="http://schemas.microsoft.com/office/powerpoint/2010/main" val="147828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A6A8-4DDA-456A-A6FD-1B90B3573516}"/>
              </a:ext>
            </a:extLst>
          </p:cNvPr>
          <p:cNvSpPr>
            <a:spLocks noGrp="1"/>
          </p:cNvSpPr>
          <p:nvPr>
            <p:ph type="title"/>
          </p:nvPr>
        </p:nvSpPr>
        <p:spPr>
          <a:xfrm>
            <a:off x="695588" y="-38267"/>
            <a:ext cx="10515600" cy="1325563"/>
          </a:xfrm>
        </p:spPr>
        <p:txBody>
          <a:bodyPr>
            <a:normAutofit/>
          </a:bodyPr>
          <a:lstStyle/>
          <a:p>
            <a:r>
              <a:rPr lang="en-GB" sz="2800" b="1">
                <a:latin typeface="Raleway" pitchFamily="2" charset="0"/>
              </a:rPr>
              <a:t>Tower Hamlets Partnership: overview </a:t>
            </a:r>
          </a:p>
        </p:txBody>
      </p:sp>
      <p:pic>
        <p:nvPicPr>
          <p:cNvPr id="17" name="Picture 16" descr="The Tower Hamlets Partnership logo">
            <a:extLst>
              <a:ext uri="{FF2B5EF4-FFF2-40B4-BE49-F238E27FC236}">
                <a16:creationId xmlns:a16="http://schemas.microsoft.com/office/drawing/2014/main" id="{5E7A55F0-C03B-429B-9C31-719D541957AD}"/>
              </a:ext>
            </a:extLst>
          </p:cNvPr>
          <p:cNvPicPr>
            <a:picLocks noChangeAspect="1"/>
          </p:cNvPicPr>
          <p:nvPr/>
        </p:nvPicPr>
        <p:blipFill>
          <a:blip r:embed="rId3"/>
          <a:stretch>
            <a:fillRect/>
          </a:stretch>
        </p:blipFill>
        <p:spPr>
          <a:xfrm>
            <a:off x="9122134" y="207374"/>
            <a:ext cx="2585350" cy="834280"/>
          </a:xfrm>
          <a:prstGeom prst="rect">
            <a:avLst/>
          </a:prstGeom>
        </p:spPr>
      </p:pic>
      <p:graphicFrame>
        <p:nvGraphicFramePr>
          <p:cNvPr id="4" name="Content Placeholder 3" descr="The Tower Hamlets Partnership Structure, including a partnership board, the executive group and five thematic partnership boards">
            <a:extLst>
              <a:ext uri="{FF2B5EF4-FFF2-40B4-BE49-F238E27FC236}">
                <a16:creationId xmlns:a16="http://schemas.microsoft.com/office/drawing/2014/main" id="{E27DA1DA-D775-4411-8E78-36142A89B088}"/>
              </a:ext>
            </a:extLst>
          </p:cNvPr>
          <p:cNvGraphicFramePr>
            <a:graphicFrameLocks noGrp="1"/>
          </p:cNvGraphicFramePr>
          <p:nvPr>
            <p:ph idx="1"/>
            <p:extLst>
              <p:ext uri="{D42A27DB-BD31-4B8C-83A1-F6EECF244321}">
                <p14:modId xmlns:p14="http://schemas.microsoft.com/office/powerpoint/2010/main" val="1299635613"/>
              </p:ext>
            </p:extLst>
          </p:nvPr>
        </p:nvGraphicFramePr>
        <p:xfrm>
          <a:off x="149087" y="1251491"/>
          <a:ext cx="12042913" cy="4323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Arrow: Up 14">
            <a:extLst>
              <a:ext uri="{FF2B5EF4-FFF2-40B4-BE49-F238E27FC236}">
                <a16:creationId xmlns:a16="http://schemas.microsoft.com/office/drawing/2014/main" id="{DA4303BB-A25E-4DE6-ADD4-89C3D3DB1C33}"/>
              </a:ext>
              <a:ext uri="{C183D7F6-B498-43B3-948B-1728B52AA6E4}">
                <adec:decorative xmlns:adec="http://schemas.microsoft.com/office/drawing/2017/decorative" val="1"/>
              </a:ext>
            </a:extLst>
          </p:cNvPr>
          <p:cNvSpPr/>
          <p:nvPr/>
        </p:nvSpPr>
        <p:spPr>
          <a:xfrm rot="5400000">
            <a:off x="6843848" y="1541536"/>
            <a:ext cx="294861" cy="387626"/>
          </a:xfrm>
          <a:prstGeom prst="upArrow">
            <a:avLst/>
          </a:prstGeom>
          <a:solidFill>
            <a:srgbClr val="00B0F0"/>
          </a:solidFill>
          <a:ln>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A1C51C7-BF38-40A6-8185-796D7B6A02BD}"/>
              </a:ext>
            </a:extLst>
          </p:cNvPr>
          <p:cNvSpPr/>
          <p:nvPr/>
        </p:nvSpPr>
        <p:spPr>
          <a:xfrm>
            <a:off x="7238720" y="1644308"/>
            <a:ext cx="1883415" cy="182083"/>
          </a:xfrm>
          <a:prstGeom prst="rect">
            <a:avLst/>
          </a:prstGeom>
          <a:solidFill>
            <a:srgbClr val="92D050"/>
          </a:solidFill>
          <a:ln>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latin typeface="Raleway" pitchFamily="2" charset="0"/>
              </a:rPr>
              <a:t>Strategic Discussion</a:t>
            </a:r>
          </a:p>
        </p:txBody>
      </p:sp>
      <p:sp>
        <p:nvSpPr>
          <p:cNvPr id="14" name="Arrow: Up 13">
            <a:extLst>
              <a:ext uri="{FF2B5EF4-FFF2-40B4-BE49-F238E27FC236}">
                <a16:creationId xmlns:a16="http://schemas.microsoft.com/office/drawing/2014/main" id="{60B7E1E3-ECE8-4D2E-8A4A-2A19A995F583}"/>
              </a:ext>
              <a:ext uri="{C183D7F6-B498-43B3-948B-1728B52AA6E4}">
                <adec:decorative xmlns:adec="http://schemas.microsoft.com/office/drawing/2017/decorative" val="1"/>
              </a:ext>
            </a:extLst>
          </p:cNvPr>
          <p:cNvSpPr/>
          <p:nvPr/>
        </p:nvSpPr>
        <p:spPr>
          <a:xfrm rot="5400000">
            <a:off x="6833617" y="2298520"/>
            <a:ext cx="294861" cy="387626"/>
          </a:xfrm>
          <a:prstGeom prst="upArrow">
            <a:avLst/>
          </a:prstGeom>
          <a:solidFill>
            <a:srgbClr val="00B0F0"/>
          </a:solidFill>
          <a:ln>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4F72371-C108-4959-B341-B504C0A8663E}"/>
              </a:ext>
            </a:extLst>
          </p:cNvPr>
          <p:cNvSpPr/>
          <p:nvPr/>
        </p:nvSpPr>
        <p:spPr>
          <a:xfrm>
            <a:off x="7217242" y="2401291"/>
            <a:ext cx="1904893" cy="182083"/>
          </a:xfrm>
          <a:prstGeom prst="rect">
            <a:avLst/>
          </a:prstGeom>
          <a:solidFill>
            <a:srgbClr val="92D050"/>
          </a:solidFill>
          <a:ln>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latin typeface="Raleway" pitchFamily="2" charset="0"/>
              </a:rPr>
              <a:t>Strategic Co-ordination</a:t>
            </a:r>
          </a:p>
        </p:txBody>
      </p:sp>
      <p:sp>
        <p:nvSpPr>
          <p:cNvPr id="3" name="Rectangle 2">
            <a:extLst>
              <a:ext uri="{FF2B5EF4-FFF2-40B4-BE49-F238E27FC236}">
                <a16:creationId xmlns:a16="http://schemas.microsoft.com/office/drawing/2014/main" id="{5DE6CAF0-9C85-4DB2-AD93-63FDF02FD6A6}"/>
              </a:ext>
            </a:extLst>
          </p:cNvPr>
          <p:cNvSpPr/>
          <p:nvPr/>
        </p:nvSpPr>
        <p:spPr>
          <a:xfrm>
            <a:off x="249862" y="5261151"/>
            <a:ext cx="8179904" cy="208722"/>
          </a:xfrm>
          <a:prstGeom prst="rect">
            <a:avLst/>
          </a:prstGeom>
          <a:solidFill>
            <a:srgbClr val="92D050"/>
          </a:solidFill>
          <a:ln>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latin typeface="Raleway" pitchFamily="2" charset="0"/>
              </a:rPr>
              <a:t>Thematic Partnerships (many chaired by Cabinet Members)</a:t>
            </a:r>
          </a:p>
        </p:txBody>
      </p:sp>
      <p:sp>
        <p:nvSpPr>
          <p:cNvPr id="19" name="Arrow: Up 18">
            <a:extLst>
              <a:ext uri="{FF2B5EF4-FFF2-40B4-BE49-F238E27FC236}">
                <a16:creationId xmlns:a16="http://schemas.microsoft.com/office/drawing/2014/main" id="{A3A8FC42-D490-4074-8C54-7DD8DC414432}"/>
              </a:ext>
              <a:ext uri="{C183D7F6-B498-43B3-948B-1728B52AA6E4}">
                <adec:decorative xmlns:adec="http://schemas.microsoft.com/office/drawing/2017/decorative" val="1"/>
              </a:ext>
            </a:extLst>
          </p:cNvPr>
          <p:cNvSpPr/>
          <p:nvPr/>
        </p:nvSpPr>
        <p:spPr>
          <a:xfrm>
            <a:off x="2661758" y="4797470"/>
            <a:ext cx="294861" cy="387626"/>
          </a:xfrm>
          <a:prstGeom prst="upArrow">
            <a:avLst/>
          </a:prstGeom>
          <a:solidFill>
            <a:srgbClr val="00B0F0"/>
          </a:solidFill>
          <a:ln>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Up 17">
            <a:extLst>
              <a:ext uri="{FF2B5EF4-FFF2-40B4-BE49-F238E27FC236}">
                <a16:creationId xmlns:a16="http://schemas.microsoft.com/office/drawing/2014/main" id="{6C97A834-623D-4EA6-85DF-E21975276CF6}"/>
              </a:ext>
              <a:ext uri="{C183D7F6-B498-43B3-948B-1728B52AA6E4}">
                <adec:decorative xmlns:adec="http://schemas.microsoft.com/office/drawing/2017/decorative" val="1"/>
              </a:ext>
            </a:extLst>
          </p:cNvPr>
          <p:cNvSpPr/>
          <p:nvPr/>
        </p:nvSpPr>
        <p:spPr>
          <a:xfrm>
            <a:off x="799827" y="4797470"/>
            <a:ext cx="294861" cy="387626"/>
          </a:xfrm>
          <a:prstGeom prst="upArrow">
            <a:avLst/>
          </a:prstGeom>
          <a:solidFill>
            <a:srgbClr val="00B0F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060F9B1E-6CC4-4035-8441-065047BD801B}"/>
              </a:ext>
              <a:ext uri="{C183D7F6-B498-43B3-948B-1728B52AA6E4}">
                <adec:decorative xmlns:adec="http://schemas.microsoft.com/office/drawing/2017/decorative" val="1"/>
              </a:ext>
            </a:extLst>
          </p:cNvPr>
          <p:cNvSpPr/>
          <p:nvPr/>
        </p:nvSpPr>
        <p:spPr>
          <a:xfrm>
            <a:off x="4523689" y="4813891"/>
            <a:ext cx="294861" cy="387626"/>
          </a:xfrm>
          <a:prstGeom prst="upArrow">
            <a:avLst/>
          </a:prstGeom>
          <a:solidFill>
            <a:srgbClr val="00B0F0"/>
          </a:solidFill>
          <a:ln>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BCCEE3AA-64CB-4E4B-AF7F-D043DDD9A512}"/>
              </a:ext>
              <a:ext uri="{C183D7F6-B498-43B3-948B-1728B52AA6E4}">
                <adec:decorative xmlns:adec="http://schemas.microsoft.com/office/drawing/2017/decorative" val="1"/>
              </a:ext>
            </a:extLst>
          </p:cNvPr>
          <p:cNvSpPr/>
          <p:nvPr/>
        </p:nvSpPr>
        <p:spPr>
          <a:xfrm>
            <a:off x="6181865" y="4813891"/>
            <a:ext cx="294861" cy="387626"/>
          </a:xfrm>
          <a:prstGeom prst="upArrow">
            <a:avLst/>
          </a:prstGeom>
          <a:solidFill>
            <a:srgbClr val="00B0F0"/>
          </a:solidFill>
          <a:ln>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9C729CE7-634E-47EA-9F46-73D9E7BEFDD9}"/>
              </a:ext>
              <a:ext uri="{C183D7F6-B498-43B3-948B-1728B52AA6E4}">
                <adec:decorative xmlns:adec="http://schemas.microsoft.com/office/drawing/2017/decorative" val="1"/>
              </a:ext>
            </a:extLst>
          </p:cNvPr>
          <p:cNvSpPr/>
          <p:nvPr/>
        </p:nvSpPr>
        <p:spPr>
          <a:xfrm>
            <a:off x="7874828" y="4813891"/>
            <a:ext cx="294861" cy="387626"/>
          </a:xfrm>
          <a:prstGeom prst="upArrow">
            <a:avLst/>
          </a:prstGeom>
          <a:solidFill>
            <a:srgbClr val="00B0F0"/>
          </a:solidFill>
          <a:ln>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84A7DF7-ED38-454F-8157-8EF890EACA56}"/>
              </a:ext>
            </a:extLst>
          </p:cNvPr>
          <p:cNvSpPr/>
          <p:nvPr/>
        </p:nvSpPr>
        <p:spPr>
          <a:xfrm>
            <a:off x="249862" y="5736350"/>
            <a:ext cx="11779952" cy="239892"/>
          </a:xfrm>
          <a:prstGeom prst="rect">
            <a:avLst/>
          </a:prstGeom>
          <a:solidFill>
            <a:schemeClr val="bg1">
              <a:lumMod val="75000"/>
            </a:schemeClr>
          </a:solidFill>
          <a:ln>
            <a:solidFill>
              <a:srgbClr val="A8A7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latin typeface="Raleway" pitchFamily="2" charset="0"/>
              </a:rPr>
              <a:t>Wider Partners and Stakeholders – including statutory partnerships for safeguarding adults and children</a:t>
            </a:r>
          </a:p>
        </p:txBody>
      </p:sp>
      <p:sp>
        <p:nvSpPr>
          <p:cNvPr id="20" name="Rectangle 19">
            <a:extLst>
              <a:ext uri="{FF2B5EF4-FFF2-40B4-BE49-F238E27FC236}">
                <a16:creationId xmlns:a16="http://schemas.microsoft.com/office/drawing/2014/main" id="{2B5FF303-D2A3-45AC-8F85-5424EB3F2435}"/>
              </a:ext>
            </a:extLst>
          </p:cNvPr>
          <p:cNvSpPr/>
          <p:nvPr/>
        </p:nvSpPr>
        <p:spPr>
          <a:xfrm>
            <a:off x="249862" y="6081382"/>
            <a:ext cx="11779952" cy="2304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latin typeface="Raleway" pitchFamily="2" charset="0"/>
              </a:rPr>
              <a:t>Our Community</a:t>
            </a:r>
          </a:p>
        </p:txBody>
      </p:sp>
      <p:sp>
        <p:nvSpPr>
          <p:cNvPr id="21" name="Slide Number Placeholder 4">
            <a:extLst>
              <a:ext uri="{FF2B5EF4-FFF2-40B4-BE49-F238E27FC236}">
                <a16:creationId xmlns:a16="http://schemas.microsoft.com/office/drawing/2014/main" id="{85648E9F-0E7B-4B5E-90E9-BD8108518C55}"/>
              </a:ext>
            </a:extLst>
          </p:cNvPr>
          <p:cNvSpPr>
            <a:spLocks noGrp="1"/>
          </p:cNvSpPr>
          <p:nvPr>
            <p:ph type="sldNum" sz="quarter" idx="12"/>
          </p:nvPr>
        </p:nvSpPr>
        <p:spPr>
          <a:xfrm>
            <a:off x="8610601" y="6356353"/>
            <a:ext cx="2743200" cy="365125"/>
          </a:xfrm>
        </p:spPr>
        <p:txBody>
          <a:bodyPr/>
          <a:lstStyle/>
          <a:p>
            <a:fld id="{36D6C52B-B35D-4819-BB38-B93C26330C57}" type="slidenum">
              <a:rPr lang="en-GB" smtClean="0">
                <a:solidFill>
                  <a:srgbClr val="1E5A71"/>
                </a:solidFill>
                <a:latin typeface="Raleway" pitchFamily="2" charset="0"/>
              </a:rPr>
              <a:t>4</a:t>
            </a:fld>
            <a:endParaRPr lang="en-GB" dirty="0">
              <a:solidFill>
                <a:srgbClr val="1E5A71"/>
              </a:solidFill>
              <a:latin typeface="Raleway" pitchFamily="2" charset="0"/>
            </a:endParaRPr>
          </a:p>
        </p:txBody>
      </p:sp>
    </p:spTree>
    <p:extLst>
      <p:ext uri="{BB962C8B-B14F-4D97-AF65-F5344CB8AC3E}">
        <p14:creationId xmlns:p14="http://schemas.microsoft.com/office/powerpoint/2010/main" val="141784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A73A40-FFBF-48BC-9822-D808E72B3F97}"/>
              </a:ext>
              <a:ext uri="{C183D7F6-B498-43B3-948B-1728B52AA6E4}">
                <adec:decorative xmlns:adec="http://schemas.microsoft.com/office/drawing/2017/decorative" val="0"/>
              </a:ext>
            </a:extLst>
          </p:cNvPr>
          <p:cNvSpPr>
            <a:spLocks noGrp="1"/>
          </p:cNvSpPr>
          <p:nvPr>
            <p:ph type="title" idx="4294967295"/>
          </p:nvPr>
        </p:nvSpPr>
        <p:spPr>
          <a:xfrm>
            <a:off x="838201" y="-1325563"/>
            <a:ext cx="10515600" cy="1325563"/>
          </a:xfrm>
        </p:spPr>
        <p:txBody>
          <a:bodyPr vert="horz" lIns="91440" tIns="45720" rIns="91440" bIns="45720" rtlCol="0" anchor="b">
            <a:normAutofit/>
          </a:bodyPr>
          <a:lstStyle/>
          <a:p>
            <a:r>
              <a:rPr lang="en-GB" dirty="0"/>
              <a:t>Our strategy and Partnership Boards</a:t>
            </a:r>
          </a:p>
        </p:txBody>
      </p:sp>
      <p:sp>
        <p:nvSpPr>
          <p:cNvPr id="24" name="TextBox 23">
            <a:extLst>
              <a:ext uri="{FF2B5EF4-FFF2-40B4-BE49-F238E27FC236}">
                <a16:creationId xmlns:a16="http://schemas.microsoft.com/office/drawing/2014/main" id="{830126C2-0EEA-4E44-934F-AAF60CB84479}"/>
              </a:ext>
            </a:extLst>
          </p:cNvPr>
          <p:cNvSpPr txBox="1"/>
          <p:nvPr/>
        </p:nvSpPr>
        <p:spPr>
          <a:xfrm>
            <a:off x="0" y="0"/>
            <a:ext cx="2196540" cy="6858000"/>
          </a:xfrm>
          <a:prstGeom prst="rect">
            <a:avLst/>
          </a:prstGeom>
          <a:solidFill>
            <a:schemeClr val="tx1">
              <a:lumMod val="90000"/>
              <a:lumOff val="1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Raleway" pitchFamily="2" charset="0"/>
                <a:ea typeface="+mn-ea"/>
                <a:cs typeface="+mn-cs"/>
              </a:rPr>
              <a:t>Partnership Executive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bg1"/>
              </a:solidFill>
              <a:effectLst/>
              <a:uLnTx/>
              <a:uFillTx/>
              <a:latin typeface="Raleway" pitchFamily="2" charset="0"/>
              <a:ea typeface="+mn-ea"/>
              <a:cs typeface="+mn-cs"/>
            </a:endParaRPr>
          </a:p>
        </p:txBody>
      </p:sp>
      <p:pic>
        <p:nvPicPr>
          <p:cNvPr id="1032" name="Picture 8" descr="An image to represent a diverse group of people working together.">
            <a:extLst>
              <a:ext uri="{FF2B5EF4-FFF2-40B4-BE49-F238E27FC236}">
                <a16:creationId xmlns:a16="http://schemas.microsoft.com/office/drawing/2014/main" id="{BF408049-130B-4A70-8E26-F29F74F2E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55" y="1629637"/>
            <a:ext cx="1715218" cy="146759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2056494-2663-4CFC-8A01-DD80533216BF}"/>
              </a:ext>
            </a:extLst>
          </p:cNvPr>
          <p:cNvSpPr txBox="1"/>
          <p:nvPr/>
        </p:nvSpPr>
        <p:spPr>
          <a:xfrm>
            <a:off x="58010" y="3541763"/>
            <a:ext cx="2088108" cy="2677656"/>
          </a:xfrm>
          <a:prstGeom prst="rect">
            <a:avLst/>
          </a:prstGeom>
          <a:solidFill>
            <a:srgbClr val="92D050"/>
          </a:solidFill>
        </p:spPr>
        <p:txBody>
          <a:bodyPr wrap="square" rtlCol="0">
            <a:spAutoFit/>
          </a:bodyPr>
          <a:lstStyle/>
          <a:p>
            <a:r>
              <a:rPr lang="en-GB" sz="1200" b="1" dirty="0">
                <a:latin typeface="Raleway" pitchFamily="2" charset="0"/>
              </a:rPr>
              <a:t>Priorities for 2022-23:</a:t>
            </a:r>
          </a:p>
          <a:p>
            <a:pPr marL="171450" indent="-171450">
              <a:buFont typeface="Arial" panose="020B0604020202020204" pitchFamily="34" charset="0"/>
              <a:buChar char="•"/>
            </a:pPr>
            <a:r>
              <a:rPr lang="en-US" sz="1200" dirty="0">
                <a:latin typeface="Raleway" pitchFamily="2" charset="0"/>
              </a:rPr>
              <a:t>Economy, cost of living and levelling up</a:t>
            </a:r>
          </a:p>
          <a:p>
            <a:pPr marL="171450" indent="-171450">
              <a:buFont typeface="Arial" panose="020B0604020202020204" pitchFamily="34" charset="0"/>
              <a:buChar char="•"/>
            </a:pPr>
            <a:r>
              <a:rPr lang="en-US" sz="1200" dirty="0">
                <a:latin typeface="Raleway" pitchFamily="2" charset="0"/>
              </a:rPr>
              <a:t>Integrated care systems</a:t>
            </a:r>
          </a:p>
          <a:p>
            <a:pPr marL="171450" indent="-171450">
              <a:buFont typeface="Arial" panose="020B0604020202020204" pitchFamily="34" charset="0"/>
              <a:buChar char="•"/>
            </a:pPr>
            <a:r>
              <a:rPr lang="en-US" sz="1200" dirty="0">
                <a:latin typeface="Raleway" pitchFamily="2" charset="0"/>
              </a:rPr>
              <a:t>Equality and community engagement</a:t>
            </a:r>
          </a:p>
          <a:p>
            <a:pPr marL="171450" indent="-171450">
              <a:buFont typeface="Arial" panose="020B0604020202020204" pitchFamily="34" charset="0"/>
              <a:buChar char="•"/>
            </a:pPr>
            <a:r>
              <a:rPr lang="en-US" sz="1200" dirty="0">
                <a:latin typeface="Raleway" pitchFamily="2" charset="0"/>
              </a:rPr>
              <a:t>Climate emergency and air pollution</a:t>
            </a:r>
          </a:p>
          <a:p>
            <a:pPr marL="171450" indent="-171450">
              <a:buFont typeface="Arial" panose="020B0604020202020204" pitchFamily="34" charset="0"/>
              <a:buChar char="•"/>
            </a:pPr>
            <a:r>
              <a:rPr lang="en-US" sz="1200" dirty="0">
                <a:latin typeface="Raleway" pitchFamily="2" charset="0"/>
              </a:rPr>
              <a:t>Community Safety and safeguarding</a:t>
            </a:r>
          </a:p>
          <a:p>
            <a:pPr marL="171450" indent="-171450">
              <a:buFont typeface="Arial" panose="020B0604020202020204" pitchFamily="34" charset="0"/>
              <a:buChar char="•"/>
            </a:pPr>
            <a:r>
              <a:rPr lang="en-US" sz="1200" dirty="0">
                <a:latin typeface="Raleway" pitchFamily="2" charset="0"/>
              </a:rPr>
              <a:t>Supporting children and young People</a:t>
            </a:r>
          </a:p>
          <a:p>
            <a:pPr marL="171450" indent="-171450">
              <a:buFont typeface="Arial" panose="020B0604020202020204" pitchFamily="34" charset="0"/>
              <a:buChar char="•"/>
            </a:pPr>
            <a:r>
              <a:rPr lang="en-US" sz="1200" dirty="0">
                <a:latin typeface="Raleway" pitchFamily="2" charset="0"/>
              </a:rPr>
              <a:t>Developing new Tower Hamlets Plan 2023-2028</a:t>
            </a:r>
          </a:p>
        </p:txBody>
      </p:sp>
      <p:sp>
        <p:nvSpPr>
          <p:cNvPr id="40" name="Rectangle 39">
            <a:extLst>
              <a:ext uri="{FF2B5EF4-FFF2-40B4-BE49-F238E27FC236}">
                <a16:creationId xmlns:a16="http://schemas.microsoft.com/office/drawing/2014/main" id="{3267DE49-960F-4AD6-B63B-5BEEB5899E29}"/>
              </a:ext>
              <a:ext uri="{C183D7F6-B498-43B3-948B-1728B52AA6E4}">
                <adec:decorative xmlns:adec="http://schemas.microsoft.com/office/drawing/2017/decorative" val="1"/>
              </a:ext>
            </a:extLst>
          </p:cNvPr>
          <p:cNvSpPr/>
          <p:nvPr/>
        </p:nvSpPr>
        <p:spPr>
          <a:xfrm>
            <a:off x="2204688" y="0"/>
            <a:ext cx="45719"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E8F1C73D-69FA-406D-B395-32F689FEADA2}"/>
              </a:ext>
            </a:extLst>
          </p:cNvPr>
          <p:cNvSpPr txBox="1"/>
          <p:nvPr/>
        </p:nvSpPr>
        <p:spPr>
          <a:xfrm>
            <a:off x="2258555" y="-71923"/>
            <a:ext cx="9839414" cy="3046988"/>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endParaRPr lang="en-US" sz="1000" dirty="0">
              <a:latin typeface="Raleway" pitchFamily="2" charset="0"/>
            </a:endParaRPr>
          </a:p>
          <a:p>
            <a:r>
              <a:rPr lang="en-GB" sz="1400" b="1" dirty="0">
                <a:latin typeface="Raleway" pitchFamily="2" charset="0"/>
              </a:rPr>
              <a:t>Introduction:</a:t>
            </a:r>
          </a:p>
          <a:p>
            <a:r>
              <a:rPr lang="en-US" sz="1200" dirty="0">
                <a:solidFill>
                  <a:srgbClr val="00445E"/>
                </a:solidFill>
                <a:latin typeface="Raleway" pitchFamily="2" charset="0"/>
              </a:rPr>
              <a:t>The Tower Hamlets Partnership’s Partnership </a:t>
            </a:r>
            <a:r>
              <a:rPr lang="en-US" sz="1200" dirty="0">
                <a:latin typeface="Raleway" pitchFamily="2" charset="0"/>
              </a:rPr>
              <a:t>Executive Group (PEG) brings senior partner representatives together to deliver on the Tower Hamlets Plan</a:t>
            </a:r>
            <a:r>
              <a:rPr lang="en-US" sz="1200" b="1" dirty="0">
                <a:latin typeface="Raleway" pitchFamily="2" charset="0"/>
              </a:rPr>
              <a:t>. </a:t>
            </a:r>
            <a:r>
              <a:rPr lang="en-US" sz="1200" dirty="0">
                <a:latin typeface="Raleway" pitchFamily="2" charset="0"/>
              </a:rPr>
              <a:t>It also provides governance for the partnership boards.</a:t>
            </a:r>
          </a:p>
          <a:p>
            <a:endParaRPr lang="en-US" sz="1200" dirty="0">
              <a:latin typeface="Raleway" pitchFamily="2" charset="0"/>
            </a:endParaRPr>
          </a:p>
          <a:p>
            <a:endParaRPr lang="en-US" sz="1200" dirty="0">
              <a:latin typeface="Raleway" pitchFamily="2" charset="0"/>
            </a:endParaRPr>
          </a:p>
          <a:p>
            <a:pPr>
              <a:defRPr/>
            </a:pPr>
            <a:endParaRPr lang="en-GB" sz="1200" b="1" dirty="0">
              <a:solidFill>
                <a:srgbClr val="00445E"/>
              </a:solidFill>
              <a:latin typeface="Raleway"/>
            </a:endParaRPr>
          </a:p>
          <a:p>
            <a:pPr>
              <a:defRPr/>
            </a:pPr>
            <a:r>
              <a:rPr kumimoji="0" lang="en-GB" sz="1200" b="1" i="0" u="none" strike="noStrike" kern="1200" cap="none" spc="0" normalizeH="0" baseline="0" noProof="0" dirty="0">
                <a:ln>
                  <a:noFill/>
                </a:ln>
                <a:solidFill>
                  <a:srgbClr val="00445E"/>
                </a:solidFill>
                <a:effectLst/>
                <a:uLnTx/>
                <a:uFillTx/>
                <a:latin typeface="Raleway"/>
              </a:rPr>
              <a:t>Current Priorities, Activities and Impact (2021-22) including:</a:t>
            </a:r>
            <a:endParaRPr lang="en-GB" dirty="0">
              <a:latin typeface="Raleway"/>
            </a:endParaRPr>
          </a:p>
          <a:p>
            <a:pPr marL="171450" indent="-171450">
              <a:buFont typeface="Arial" panose="020B0604020202020204" pitchFamily="34" charset="0"/>
              <a:buChar char="•"/>
              <a:defRPr/>
            </a:pPr>
            <a:r>
              <a:rPr kumimoji="0" lang="en-US" sz="1200" b="1" u="none" strike="noStrike" kern="1200" cap="none" spc="0" normalizeH="0" baseline="0" noProof="0" dirty="0">
                <a:ln>
                  <a:noFill/>
                </a:ln>
                <a:solidFill>
                  <a:srgbClr val="00445E"/>
                </a:solidFill>
                <a:effectLst/>
                <a:uLnTx/>
                <a:uFillTx/>
                <a:latin typeface="Raleway"/>
              </a:rPr>
              <a:t>Tackling race inequality</a:t>
            </a:r>
            <a:r>
              <a:rPr kumimoji="0" lang="en-US" sz="1200" u="none" strike="noStrike" kern="1200" cap="none" spc="0" normalizeH="0" baseline="0" noProof="0" dirty="0">
                <a:ln>
                  <a:noFill/>
                </a:ln>
                <a:solidFill>
                  <a:srgbClr val="00445E"/>
                </a:solidFill>
                <a:effectLst/>
                <a:uLnTx/>
                <a:uFillTx/>
                <a:latin typeface="Raleway"/>
              </a:rPr>
              <a:t>: a</a:t>
            </a:r>
            <a:r>
              <a:rPr lang="en-US" sz="1200" dirty="0">
                <a:solidFill>
                  <a:srgbClr val="00445E"/>
                </a:solidFill>
                <a:latin typeface="Raleway"/>
              </a:rPr>
              <a:t>greed action plan, a £1.5million funding package and the Tower Hamlets anti-racist pledge.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00445E"/>
                </a:solidFill>
                <a:latin typeface="Raleway" pitchFamily="2" charset="0"/>
              </a:rPr>
              <a:t>Covid-19 pandemic</a:t>
            </a:r>
            <a:r>
              <a:rPr lang="en-US" sz="1200" dirty="0">
                <a:solidFill>
                  <a:srgbClr val="00445E"/>
                </a:solidFill>
                <a:latin typeface="Raleway" pitchFamily="2" charset="0"/>
              </a:rPr>
              <a:t>: coordinated the partnership response, vaccination </a:t>
            </a:r>
            <a:r>
              <a:rPr lang="en-US" sz="1200" dirty="0" err="1">
                <a:solidFill>
                  <a:srgbClr val="00445E"/>
                </a:solidFill>
                <a:latin typeface="Raleway" pitchFamily="2" charset="0"/>
              </a:rPr>
              <a:t>programme</a:t>
            </a:r>
            <a:r>
              <a:rPr lang="en-US" sz="1200" dirty="0">
                <a:solidFill>
                  <a:srgbClr val="00445E"/>
                </a:solidFill>
                <a:latin typeface="Raleway" pitchFamily="2" charset="0"/>
              </a:rPr>
              <a:t>, and recovery </a:t>
            </a:r>
            <a:r>
              <a:rPr lang="en-US" sz="1200" dirty="0" err="1">
                <a:solidFill>
                  <a:srgbClr val="00445E"/>
                </a:solidFill>
                <a:latin typeface="Raleway" pitchFamily="2" charset="0"/>
              </a:rPr>
              <a:t>programme</a:t>
            </a:r>
            <a:r>
              <a:rPr lang="en-US" sz="1200" dirty="0">
                <a:solidFill>
                  <a:srgbClr val="00445E"/>
                </a:solidFill>
                <a:latin typeface="Raleway" pitchFamily="2" charset="0"/>
              </a:rPr>
              <a:t>.</a:t>
            </a:r>
          </a:p>
          <a:p>
            <a:pPr marL="171450" indent="-171450">
              <a:buFont typeface="Arial" panose="020B0604020202020204" pitchFamily="34" charset="0"/>
              <a:buChar char="•"/>
              <a:defRPr/>
            </a:pPr>
            <a:r>
              <a:rPr lang="en-US" sz="1200" b="1" dirty="0">
                <a:solidFill>
                  <a:srgbClr val="00445E"/>
                </a:solidFill>
                <a:latin typeface="Raleway"/>
              </a:rPr>
              <a:t>Digital inclusion</a:t>
            </a:r>
            <a:r>
              <a:rPr lang="en-US" sz="1200" dirty="0">
                <a:solidFill>
                  <a:srgbClr val="00445E"/>
                </a:solidFill>
                <a:latin typeface="Raleway"/>
              </a:rPr>
              <a:t>: agreed a digital inclusion strategy and action plan to ensure all residents are online by 2024.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00445E"/>
                </a:solidFill>
                <a:latin typeface="Raleway"/>
              </a:rPr>
              <a:t>Tackling the climate emergency: </a:t>
            </a:r>
            <a:r>
              <a:rPr lang="en-US" sz="1200" dirty="0">
                <a:solidFill>
                  <a:srgbClr val="00445E"/>
                </a:solidFill>
                <a:latin typeface="Raleway"/>
              </a:rPr>
              <a:t>agreed a climate action plan and partnership and a pledge to be a net zero borough by 2045.</a:t>
            </a:r>
          </a:p>
          <a:p>
            <a:pPr marL="171450" indent="-171450">
              <a:buFont typeface="Arial" panose="020B0604020202020204" pitchFamily="34" charset="0"/>
              <a:buChar char="•"/>
              <a:defRPr/>
            </a:pPr>
            <a:r>
              <a:rPr lang="en-US" sz="1200" b="1" dirty="0">
                <a:solidFill>
                  <a:srgbClr val="00445E"/>
                </a:solidFill>
                <a:latin typeface="Raleway"/>
              </a:rPr>
              <a:t>Place campaign: </a:t>
            </a:r>
            <a:r>
              <a:rPr lang="en-US" sz="1200" dirty="0">
                <a:solidFill>
                  <a:srgbClr val="00445E"/>
                </a:solidFill>
                <a:latin typeface="Raleway"/>
              </a:rPr>
              <a:t>launched place campaign to celebrate and promote the borough.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00445E"/>
                </a:solidFill>
                <a:latin typeface="Raleway"/>
              </a:rPr>
              <a:t>Poverty Review: </a:t>
            </a:r>
            <a:r>
              <a:rPr lang="en-US" sz="1200" dirty="0">
                <a:solidFill>
                  <a:srgbClr val="00445E"/>
                </a:solidFill>
                <a:latin typeface="Raleway"/>
              </a:rPr>
              <a:t>contributed to review findings and recommendations. </a:t>
            </a:r>
            <a:endParaRPr lang="en-US" sz="1200" dirty="0">
              <a:solidFill>
                <a:srgbClr val="00445E"/>
              </a:solidFill>
              <a:latin typeface="Raleway" pitchFamily="2" charset="0"/>
            </a:endParaRPr>
          </a:p>
          <a:p>
            <a:pPr marL="171450" indent="-171450">
              <a:buFont typeface="Arial" panose="020B0604020202020204" pitchFamily="34" charset="0"/>
              <a:buChar char="•"/>
              <a:defRPr/>
            </a:pPr>
            <a:r>
              <a:rPr lang="en-US" sz="1200" b="1" dirty="0">
                <a:solidFill>
                  <a:srgbClr val="00445E"/>
                </a:solidFill>
                <a:latin typeface="Raleway"/>
              </a:rPr>
              <a:t>Bouncing back to learning</a:t>
            </a:r>
            <a:r>
              <a:rPr lang="en-US" sz="1200" dirty="0">
                <a:solidFill>
                  <a:srgbClr val="00445E"/>
                </a:solidFill>
                <a:latin typeface="Raleway"/>
              </a:rPr>
              <a:t>: promoted collaboration to support children and young people’s education and well-being.</a:t>
            </a:r>
          </a:p>
          <a:p>
            <a:pPr marL="171450" indent="-171450">
              <a:buFont typeface="Arial" panose="020B0604020202020204" pitchFamily="34" charset="0"/>
              <a:buChar char="•"/>
              <a:defRPr/>
            </a:pPr>
            <a:r>
              <a:rPr lang="en-US" sz="1200" b="1" dirty="0">
                <a:solidFill>
                  <a:srgbClr val="00445E"/>
                </a:solidFill>
                <a:latin typeface="Raleway" pitchFamily="2" charset="0"/>
              </a:rPr>
              <a:t>Spotlights, challenge and forward planning: </a:t>
            </a:r>
            <a:r>
              <a:rPr lang="en-US" sz="1200" dirty="0">
                <a:solidFill>
                  <a:srgbClr val="00445E"/>
                </a:solidFill>
                <a:latin typeface="Raleway" pitchFamily="2" charset="0"/>
              </a:rPr>
              <a:t>community safety and violent crime, Covid-19 and the environment. </a:t>
            </a:r>
          </a:p>
        </p:txBody>
      </p:sp>
      <p:sp>
        <p:nvSpPr>
          <p:cNvPr id="12" name="Rectangle 11">
            <a:extLst>
              <a:ext uri="{FF2B5EF4-FFF2-40B4-BE49-F238E27FC236}">
                <a16:creationId xmlns:a16="http://schemas.microsoft.com/office/drawing/2014/main" id="{2CE3EBA3-FA6B-40CA-8146-6C2BC0AB98A2}"/>
              </a:ext>
              <a:ext uri="{C183D7F6-B498-43B3-948B-1728B52AA6E4}">
                <adec:decorative xmlns:adec="http://schemas.microsoft.com/office/drawing/2017/decorative" val="1"/>
              </a:ext>
            </a:extLst>
          </p:cNvPr>
          <p:cNvSpPr/>
          <p:nvPr/>
        </p:nvSpPr>
        <p:spPr>
          <a:xfrm>
            <a:off x="2207465" y="949407"/>
            <a:ext cx="9941593"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D3407EB3-4ED8-429C-B04A-6385BDBFE305}"/>
              </a:ext>
              <a:ext uri="{C183D7F6-B498-43B3-948B-1728B52AA6E4}">
                <adec:decorative xmlns:adec="http://schemas.microsoft.com/office/drawing/2017/decorative" val="1"/>
              </a:ext>
            </a:extLst>
          </p:cNvPr>
          <p:cNvSpPr/>
          <p:nvPr/>
        </p:nvSpPr>
        <p:spPr>
          <a:xfrm>
            <a:off x="2222534" y="3965246"/>
            <a:ext cx="9941593"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Image of the Tower Hamlets Place Campaign TH_IS and its four themes. There are history, culture, community and opportunity.">
            <a:extLst>
              <a:ext uri="{FF2B5EF4-FFF2-40B4-BE49-F238E27FC236}">
                <a16:creationId xmlns:a16="http://schemas.microsoft.com/office/drawing/2014/main" id="{3144C202-D7DD-42ED-B0CB-12DEEC5286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94311" y="4627257"/>
            <a:ext cx="3397918" cy="1911658"/>
          </a:xfrm>
          <a:prstGeom prst="rect">
            <a:avLst/>
          </a:prstGeom>
          <a:noFill/>
          <a:ln>
            <a:noFill/>
          </a:ln>
        </p:spPr>
      </p:pic>
      <p:sp>
        <p:nvSpPr>
          <p:cNvPr id="19" name="TextBox 18">
            <a:extLst>
              <a:ext uri="{FF2B5EF4-FFF2-40B4-BE49-F238E27FC236}">
                <a16:creationId xmlns:a16="http://schemas.microsoft.com/office/drawing/2014/main" id="{4D7EA5A9-B2A3-4B9A-8F8F-265FC5FC0461}"/>
              </a:ext>
            </a:extLst>
          </p:cNvPr>
          <p:cNvSpPr txBox="1"/>
          <p:nvPr/>
        </p:nvSpPr>
        <p:spPr>
          <a:xfrm>
            <a:off x="5648325" y="4200630"/>
            <a:ext cx="6485665" cy="2308324"/>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445E"/>
                </a:solidFill>
                <a:effectLst/>
                <a:uLnTx/>
                <a:uFillTx/>
                <a:latin typeface="Raleway"/>
                <a:ea typeface="+mn-ea"/>
                <a:cs typeface="+mn-cs"/>
              </a:rPr>
              <a:t>Case Study: </a:t>
            </a:r>
            <a:r>
              <a:rPr lang="en-US" sz="1200" b="1">
                <a:solidFill>
                  <a:srgbClr val="00445E"/>
                </a:solidFill>
                <a:latin typeface="Raleway"/>
              </a:rPr>
              <a:t>Museum of London Docklands and Place campaign</a:t>
            </a:r>
            <a:br>
              <a:rPr kumimoji="0" lang="en-US" sz="1200" b="1" i="0" u="none" strike="noStrike" kern="1200" cap="none" spc="0" normalizeH="0" baseline="0" noProof="0">
                <a:ln>
                  <a:noFill/>
                </a:ln>
                <a:solidFill>
                  <a:srgbClr val="00445E"/>
                </a:solidFill>
                <a:effectLst/>
                <a:uLnTx/>
                <a:uFillTx/>
                <a:latin typeface="Raleway"/>
                <a:ea typeface="+mn-ea"/>
                <a:cs typeface="+mn-cs"/>
              </a:rPr>
            </a:br>
            <a:endParaRPr kumimoji="0" lang="en-US" sz="1200" b="0" i="0" u="none" strike="noStrike" kern="1200" cap="none" spc="0" normalizeH="0" baseline="0" noProof="0">
              <a:ln>
                <a:noFill/>
              </a:ln>
              <a:solidFill>
                <a:srgbClr val="00445E"/>
              </a:solidFill>
              <a:effectLst/>
              <a:uLnTx/>
              <a:uFillTx/>
              <a:latin typeface="Ralewa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445E"/>
                </a:solidFill>
                <a:latin typeface="Raleway"/>
              </a:rPr>
              <a:t>The Museum has used the place campaign to help increase visits, promote the West India Quay area, and improve awareness of what Poplar and Docklands area has to offer.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445E"/>
              </a:solidFill>
              <a:latin typeface="Ralewa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445E"/>
                </a:solidFill>
                <a:latin typeface="Raleway"/>
              </a:rPr>
              <a:t>Visits to the Museum were down 76% in 2020 due to Covid-19, significantly impacting revenue, and it was particularly urgent for the Museum to increase its visits. The campaign formed part of the Museum’s recovery strategy.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445E"/>
              </a:solidFill>
              <a:latin typeface="Ralewa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445E"/>
                </a:solidFill>
                <a:latin typeface="Raleway"/>
              </a:rPr>
              <a:t>The Museum is using the campaign on their website, banners, marketing and social media. It tells the story of Tower Hamlets and promotes events including the Quay-side event in the summer which brings together local </a:t>
            </a:r>
            <a:r>
              <a:rPr lang="en-US" sz="1200" err="1">
                <a:solidFill>
                  <a:srgbClr val="00445E"/>
                </a:solidFill>
                <a:latin typeface="Raleway"/>
              </a:rPr>
              <a:t>organisations</a:t>
            </a:r>
            <a:r>
              <a:rPr lang="en-US" sz="1200">
                <a:solidFill>
                  <a:srgbClr val="00445E"/>
                </a:solidFill>
                <a:latin typeface="Raleway"/>
              </a:rPr>
              <a:t>. </a:t>
            </a:r>
            <a:endParaRPr kumimoji="0" lang="en-US" sz="1200" b="0" i="0" u="none" strike="noStrike" kern="1200" cap="none" spc="0" normalizeH="0" baseline="0" noProof="0">
              <a:ln>
                <a:noFill/>
              </a:ln>
              <a:solidFill>
                <a:srgbClr val="00445E"/>
              </a:solidFill>
              <a:effectLst/>
              <a:uLnTx/>
              <a:uFillTx/>
              <a:latin typeface="Raleway"/>
              <a:ea typeface="+mn-ea"/>
              <a:cs typeface="+mn-cs"/>
            </a:endParaRPr>
          </a:p>
        </p:txBody>
      </p:sp>
      <p:sp>
        <p:nvSpPr>
          <p:cNvPr id="2" name="Slide Number Placeholder 1">
            <a:extLst>
              <a:ext uri="{FF2B5EF4-FFF2-40B4-BE49-F238E27FC236}">
                <a16:creationId xmlns:a16="http://schemas.microsoft.com/office/drawing/2014/main" id="{6D8C60EE-2BEC-4F2A-9F97-ADBBA5EDCA4F}"/>
              </a:ext>
            </a:extLst>
          </p:cNvPr>
          <p:cNvSpPr>
            <a:spLocks noGrp="1"/>
          </p:cNvSpPr>
          <p:nvPr>
            <p:ph type="sldNum" sz="quarter" idx="12"/>
          </p:nvPr>
        </p:nvSpPr>
        <p:spPr/>
        <p:txBody>
          <a:bodyPr/>
          <a:lstStyle/>
          <a:p>
            <a:fld id="{36D6C52B-B35D-4819-BB38-B93C26330C57}" type="slidenum">
              <a:rPr lang="en-GB" smtClean="0"/>
              <a:t>5</a:t>
            </a:fld>
            <a:endParaRPr lang="en-GB"/>
          </a:p>
        </p:txBody>
      </p:sp>
    </p:spTree>
    <p:extLst>
      <p:ext uri="{BB962C8B-B14F-4D97-AF65-F5344CB8AC3E}">
        <p14:creationId xmlns:p14="http://schemas.microsoft.com/office/powerpoint/2010/main" val="910476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5BA644-FD14-4E9F-A7C4-54F2FDD34B4F}"/>
              </a:ext>
            </a:extLst>
          </p:cNvPr>
          <p:cNvSpPr>
            <a:spLocks noGrp="1"/>
          </p:cNvSpPr>
          <p:nvPr>
            <p:ph type="title" idx="4294967295"/>
          </p:nvPr>
        </p:nvSpPr>
        <p:spPr>
          <a:xfrm>
            <a:off x="838201" y="-1325563"/>
            <a:ext cx="10515600" cy="1325563"/>
          </a:xfrm>
        </p:spPr>
        <p:txBody>
          <a:bodyPr vert="horz" lIns="91440" tIns="45720" rIns="91440" bIns="45720" rtlCol="0" anchor="b">
            <a:normAutofit/>
          </a:bodyPr>
          <a:lstStyle/>
          <a:p>
            <a:r>
              <a:rPr lang="en-US" dirty="0"/>
              <a:t>Our strategy continued 1 - The Children and Families Executive </a:t>
            </a:r>
            <a:endParaRPr lang="en-GB" dirty="0"/>
          </a:p>
        </p:txBody>
      </p:sp>
      <p:sp>
        <p:nvSpPr>
          <p:cNvPr id="38" name="TextBox 37">
            <a:extLst>
              <a:ext uri="{FF2B5EF4-FFF2-40B4-BE49-F238E27FC236}">
                <a16:creationId xmlns:a16="http://schemas.microsoft.com/office/drawing/2014/main" id="{B2BC9D24-3DE2-4FF0-B0B2-38046668BDB1}"/>
              </a:ext>
            </a:extLst>
          </p:cNvPr>
          <p:cNvSpPr txBox="1"/>
          <p:nvPr/>
        </p:nvSpPr>
        <p:spPr>
          <a:xfrm>
            <a:off x="-1226" y="0"/>
            <a:ext cx="2244474" cy="6858000"/>
          </a:xfrm>
          <a:prstGeom prst="rect">
            <a:avLst/>
          </a:prstGeom>
          <a:solidFill>
            <a:schemeClr val="tx1">
              <a:lumMod val="90000"/>
              <a:lumOff val="10000"/>
            </a:schemeClr>
          </a:solidFill>
        </p:spPr>
        <p:txBody>
          <a:bodyPr wrap="square">
            <a:spAutoFit/>
          </a:bodyPr>
          <a:lstStyle/>
          <a:p>
            <a:r>
              <a:rPr lang="en-US" sz="2400" b="1">
                <a:solidFill>
                  <a:schemeClr val="bg1"/>
                </a:solidFill>
                <a:latin typeface="Raleway" pitchFamily="2" charset="0"/>
              </a:rPr>
              <a:t>A better deal for children and young people</a:t>
            </a: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p:txBody>
      </p:sp>
      <p:pic>
        <p:nvPicPr>
          <p:cNvPr id="17" name="Picture 16" descr="A child working in a learning environment and working on her laptop&#10;&#10;">
            <a:extLst>
              <a:ext uri="{FF2B5EF4-FFF2-40B4-BE49-F238E27FC236}">
                <a16:creationId xmlns:a16="http://schemas.microsoft.com/office/drawing/2014/main" id="{74A3DF35-70EC-4D88-A78D-71303296B261}"/>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1107" y="1821318"/>
            <a:ext cx="1773496" cy="1225050"/>
          </a:xfrm>
          <a:prstGeom prst="rect">
            <a:avLst/>
          </a:prstGeom>
        </p:spPr>
      </p:pic>
      <p:sp>
        <p:nvSpPr>
          <p:cNvPr id="19" name="TextBox 18">
            <a:extLst>
              <a:ext uri="{FF2B5EF4-FFF2-40B4-BE49-F238E27FC236}">
                <a16:creationId xmlns:a16="http://schemas.microsoft.com/office/drawing/2014/main" id="{3840BF32-A52E-44A1-9EC5-4AE164F72E3A}"/>
              </a:ext>
            </a:extLst>
          </p:cNvPr>
          <p:cNvSpPr txBox="1"/>
          <p:nvPr/>
        </p:nvSpPr>
        <p:spPr>
          <a:xfrm>
            <a:off x="73795" y="3483060"/>
            <a:ext cx="2066924" cy="3231654"/>
          </a:xfrm>
          <a:prstGeom prst="rect">
            <a:avLst/>
          </a:prstGeom>
          <a:solidFill>
            <a:srgbClr val="92D050"/>
          </a:solidFill>
        </p:spPr>
        <p:txBody>
          <a:bodyPr wrap="square" lIns="91440" tIns="45720" rIns="91440" bIns="45720" rtlCol="0" anchor="t">
            <a:spAutoFit/>
          </a:bodyPr>
          <a:lstStyle/>
          <a:p>
            <a:r>
              <a:rPr lang="en-GB" sz="1200" b="1" dirty="0">
                <a:latin typeface="Raleway" pitchFamily="2" charset="0"/>
              </a:rPr>
              <a:t>Priorities for 2022-23:</a:t>
            </a:r>
          </a:p>
          <a:p>
            <a:pPr marL="171450" indent="-171450">
              <a:buFont typeface="Arial" panose="020B0604020202020204" pitchFamily="34" charset="0"/>
              <a:buChar char="•"/>
            </a:pPr>
            <a:r>
              <a:rPr lang="en-US" sz="1200" dirty="0">
                <a:latin typeface="Raleway" pitchFamily="2" charset="0"/>
              </a:rPr>
              <a:t>Children's mental health and emotional wellbeing </a:t>
            </a:r>
          </a:p>
          <a:p>
            <a:pPr marL="171450" indent="-171450">
              <a:buFont typeface="Arial" panose="020B0604020202020204" pitchFamily="34" charset="0"/>
              <a:buChar char="•"/>
            </a:pPr>
            <a:r>
              <a:rPr lang="en-US" sz="1200" dirty="0">
                <a:latin typeface="Raleway" pitchFamily="2" charset="0"/>
              </a:rPr>
              <a:t>Special Education Needs and Disabilities </a:t>
            </a:r>
          </a:p>
          <a:p>
            <a:pPr marL="171450" indent="-171450">
              <a:buFont typeface="Arial" panose="020B0604020202020204" pitchFamily="34" charset="0"/>
              <a:buChar char="•"/>
            </a:pPr>
            <a:r>
              <a:rPr lang="en-US" sz="1200" dirty="0">
                <a:latin typeface="Raleway" pitchFamily="2" charset="0"/>
              </a:rPr>
              <a:t>Childhood Obesity </a:t>
            </a:r>
          </a:p>
          <a:p>
            <a:pPr marL="171450" indent="-171450">
              <a:buFont typeface="Arial" panose="020B0604020202020204" pitchFamily="34" charset="0"/>
              <a:buChar char="•"/>
            </a:pPr>
            <a:r>
              <a:rPr lang="en-US" sz="1200" dirty="0">
                <a:latin typeface="Raleway"/>
              </a:rPr>
              <a:t>Ways of working – including pathways for long term conditions, a shared practice framework, a shared model of locality and Multi-Disciplinary Team working</a:t>
            </a:r>
          </a:p>
          <a:p>
            <a:pPr marL="171450" indent="-171450">
              <a:buFont typeface="Arial" panose="020B0604020202020204" pitchFamily="34" charset="0"/>
              <a:buChar char="•"/>
            </a:pPr>
            <a:r>
              <a:rPr lang="en-US" sz="1200" dirty="0">
                <a:latin typeface="Raleway" pitchFamily="2" charset="0"/>
              </a:rPr>
              <a:t>Poverty &amp; economic hardship</a:t>
            </a:r>
            <a:endParaRPr lang="en-GB" sz="1200" dirty="0">
              <a:latin typeface="Raleway" pitchFamily="2" charset="0"/>
            </a:endParaRPr>
          </a:p>
        </p:txBody>
      </p:sp>
      <p:sp>
        <p:nvSpPr>
          <p:cNvPr id="40" name="Rectangle 39">
            <a:extLst>
              <a:ext uri="{FF2B5EF4-FFF2-40B4-BE49-F238E27FC236}">
                <a16:creationId xmlns:a16="http://schemas.microsoft.com/office/drawing/2014/main" id="{3267DE49-960F-4AD6-B63B-5BEEB5899E29}"/>
              </a:ext>
              <a:ext uri="{C183D7F6-B498-43B3-948B-1728B52AA6E4}">
                <adec:decorative xmlns:adec="http://schemas.microsoft.com/office/drawing/2017/decorative" val="1"/>
              </a:ext>
            </a:extLst>
          </p:cNvPr>
          <p:cNvSpPr/>
          <p:nvPr/>
        </p:nvSpPr>
        <p:spPr>
          <a:xfrm>
            <a:off x="2204688" y="0"/>
            <a:ext cx="45719"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4C52B368-D9DE-4327-A609-64BE95DDBE86}"/>
              </a:ext>
            </a:extLst>
          </p:cNvPr>
          <p:cNvSpPr txBox="1"/>
          <p:nvPr/>
        </p:nvSpPr>
        <p:spPr>
          <a:xfrm>
            <a:off x="2281810" y="40829"/>
            <a:ext cx="9731205" cy="861774"/>
          </a:xfrm>
          <a:prstGeom prst="rect">
            <a:avLst/>
          </a:prstGeom>
          <a:noFill/>
        </p:spPr>
        <p:txBody>
          <a:bodyPr wrap="square" rtlCol="0">
            <a:spAutoFit/>
          </a:bodyPr>
          <a:lstStyle/>
          <a:p>
            <a:r>
              <a:rPr lang="en-US" sz="1400" b="1" dirty="0">
                <a:latin typeface="Raleway" pitchFamily="2" charset="0"/>
              </a:rPr>
              <a:t>The Children and Families Executive </a:t>
            </a:r>
          </a:p>
          <a:p>
            <a:r>
              <a:rPr lang="en-US" sz="1200" dirty="0">
                <a:latin typeface="Raleway" pitchFamily="2" charset="0"/>
              </a:rPr>
              <a:t>The Children and Families Executive brings together local agencies to support children’s health, wellbeing and development. It focuses on implementing the Tower Hamlets Children and Families Strategy (2019 – 24), Born Well Growing Well workplan, and supports a smooth transition from childhood to adult services.  </a:t>
            </a:r>
            <a:endParaRPr lang="en-GB" sz="1200" dirty="0">
              <a:latin typeface="Raleway" pitchFamily="2" charset="0"/>
            </a:endParaRPr>
          </a:p>
        </p:txBody>
      </p:sp>
      <p:sp>
        <p:nvSpPr>
          <p:cNvPr id="42" name="Rectangle 41">
            <a:extLst>
              <a:ext uri="{FF2B5EF4-FFF2-40B4-BE49-F238E27FC236}">
                <a16:creationId xmlns:a16="http://schemas.microsoft.com/office/drawing/2014/main" id="{0286E340-311E-475F-A78C-51CA9776D9D2}"/>
              </a:ext>
              <a:ext uri="{C183D7F6-B498-43B3-948B-1728B52AA6E4}">
                <adec:decorative xmlns:adec="http://schemas.microsoft.com/office/drawing/2017/decorative" val="1"/>
              </a:ext>
            </a:extLst>
          </p:cNvPr>
          <p:cNvSpPr/>
          <p:nvPr/>
        </p:nvSpPr>
        <p:spPr>
          <a:xfrm flipV="1">
            <a:off x="2243249" y="1129124"/>
            <a:ext cx="9948751" cy="4956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E8F1C73D-69FA-406D-B395-32F689FEADA2}"/>
              </a:ext>
            </a:extLst>
          </p:cNvPr>
          <p:cNvSpPr txBox="1"/>
          <p:nvPr/>
        </p:nvSpPr>
        <p:spPr>
          <a:xfrm>
            <a:off x="2238090" y="1271932"/>
            <a:ext cx="9880115" cy="2862322"/>
          </a:xfrm>
          <a:prstGeom prst="rect">
            <a:avLst/>
          </a:prstGeom>
          <a:noFill/>
        </p:spPr>
        <p:txBody>
          <a:bodyPr wrap="square" lIns="91440" tIns="45720" rIns="91440" bIns="45720" rtlCol="0" anchor="t">
            <a:spAutoFit/>
          </a:bodyPr>
          <a:lstStyle/>
          <a:p>
            <a:pPr>
              <a:defRPr/>
            </a:pPr>
            <a:r>
              <a:rPr kumimoji="0" lang="en-GB" sz="1200" b="1" i="0" u="none" strike="noStrike" kern="1200" cap="none" spc="0" normalizeH="0" baseline="0" noProof="0">
                <a:ln>
                  <a:noFill/>
                </a:ln>
                <a:solidFill>
                  <a:srgbClr val="00445E"/>
                </a:solidFill>
                <a:effectLst/>
                <a:uLnTx/>
                <a:uFillTx/>
                <a:latin typeface="Raleway"/>
              </a:rPr>
              <a:t>Current Priorities, Activities and Impact (2021-22) including:</a:t>
            </a:r>
            <a:endParaRPr lang="en-GB" sz="1200">
              <a:latin typeface="Raleway"/>
            </a:endParaRPr>
          </a:p>
          <a:p>
            <a:pPr marL="171450" indent="-171450">
              <a:buFont typeface="Arial" panose="020B0604020202020204" pitchFamily="34" charset="0"/>
              <a:buChar char="•"/>
            </a:pPr>
            <a:r>
              <a:rPr lang="en-US" sz="1200" b="1">
                <a:latin typeface="Raleway" pitchFamily="2" charset="0"/>
              </a:rPr>
              <a:t>Children's Mental Health &amp; Emotional Wellbeing: </a:t>
            </a:r>
            <a:r>
              <a:rPr lang="en-US" sz="1200">
                <a:latin typeface="Raleway" pitchFamily="2" charset="0"/>
              </a:rPr>
              <a:t>identified support needs after Covid-19 and agreed an action plan to 2024.</a:t>
            </a:r>
          </a:p>
          <a:p>
            <a:pPr marL="171450" indent="-171450">
              <a:buFont typeface="Arial" panose="020B0604020202020204" pitchFamily="34" charset="0"/>
              <a:buChar char="•"/>
            </a:pPr>
            <a:r>
              <a:rPr lang="en-US" sz="1200" b="1">
                <a:latin typeface="Raleway" pitchFamily="2" charset="0"/>
              </a:rPr>
              <a:t>Children's pathway development: </a:t>
            </a:r>
            <a:r>
              <a:rPr lang="en-US" sz="1200">
                <a:latin typeface="Raleway" pitchFamily="2" charset="0"/>
              </a:rPr>
              <a:t>developed</a:t>
            </a:r>
            <a:r>
              <a:rPr lang="en-US" sz="1200" b="1">
                <a:latin typeface="Raleway" pitchFamily="2" charset="0"/>
              </a:rPr>
              <a:t> </a:t>
            </a:r>
            <a:r>
              <a:rPr lang="en-US" sz="1200">
                <a:latin typeface="Raleway" pitchFamily="2" charset="0"/>
              </a:rPr>
              <a:t>GP Education and Pathways to improve quality in primary care; launched a Community Ear Nose and Throat service which has reduced outpatient waiting lists; secured funding for Hospital at Home and delivered integrated health service improvements for young people; launched the asthma and allergy-friendly schools </a:t>
            </a:r>
            <a:r>
              <a:rPr lang="en-US" sz="1200" err="1">
                <a:latin typeface="Raleway" pitchFamily="2" charset="0"/>
              </a:rPr>
              <a:t>programme</a:t>
            </a:r>
            <a:r>
              <a:rPr lang="en-US" sz="1200">
                <a:latin typeface="Raleway" pitchFamily="2" charset="0"/>
              </a:rPr>
              <a:t> in over 20 schools since January 2022.</a:t>
            </a:r>
          </a:p>
          <a:p>
            <a:pPr marL="171450" indent="-171450">
              <a:buFont typeface="Arial" panose="020B0604020202020204" pitchFamily="34" charset="0"/>
              <a:buChar char="•"/>
            </a:pPr>
            <a:r>
              <a:rPr lang="en-US" sz="1200" b="1">
                <a:latin typeface="Raleway"/>
              </a:rPr>
              <a:t>Special Education Needs and Disabilities (SEND): </a:t>
            </a:r>
            <a:r>
              <a:rPr lang="en-US" sz="1200">
                <a:latin typeface="Raleway"/>
              </a:rPr>
              <a:t>updated</a:t>
            </a:r>
            <a:r>
              <a:rPr lang="en-US" sz="1200" b="1">
                <a:latin typeface="Raleway"/>
              </a:rPr>
              <a:t> </a:t>
            </a:r>
            <a:r>
              <a:rPr lang="en-US" sz="1200">
                <a:latin typeface="Raleway"/>
              </a:rPr>
              <a:t>the Family Services Directory on the Local Offer website and co-produced a new Young Person’s Zone, and set up a transition board to support young people with Education Health Care Plans (EHCPs) as they move to adult services.</a:t>
            </a:r>
          </a:p>
          <a:p>
            <a:pPr marL="171450" indent="-171450">
              <a:buFont typeface="Arial" panose="020B0604020202020204" pitchFamily="34" charset="0"/>
              <a:buChar char="•"/>
            </a:pPr>
            <a:r>
              <a:rPr lang="en-US" sz="1200" b="1">
                <a:latin typeface="Raleway" pitchFamily="2" charset="0"/>
              </a:rPr>
              <a:t>Healthy Weight for Children and Young People: </a:t>
            </a:r>
            <a:r>
              <a:rPr lang="en-US" sz="1200">
                <a:latin typeface="Raleway" pitchFamily="2" charset="0"/>
              </a:rPr>
              <a:t>developed a </a:t>
            </a:r>
            <a:r>
              <a:rPr lang="en-US" sz="1200" err="1">
                <a:latin typeface="Raleway" pitchFamily="2" charset="0"/>
              </a:rPr>
              <a:t>programme</a:t>
            </a:r>
            <a:r>
              <a:rPr lang="en-US" sz="1200">
                <a:latin typeface="Raleway" pitchFamily="2" charset="0"/>
              </a:rPr>
              <a:t> focused on increasing activity and healthy eating. </a:t>
            </a:r>
          </a:p>
          <a:p>
            <a:pPr marL="171450" indent="-171450">
              <a:buFont typeface="Arial" panose="020B0604020202020204" pitchFamily="34" charset="0"/>
              <a:buChar char="•"/>
            </a:pPr>
            <a:r>
              <a:rPr lang="en-US" sz="1200" b="1">
                <a:latin typeface="Raleway" pitchFamily="2" charset="0"/>
              </a:rPr>
              <a:t>Children who are looked after: </a:t>
            </a:r>
            <a:r>
              <a:rPr lang="en-US" sz="1200">
                <a:latin typeface="Raleway" pitchFamily="2" charset="0"/>
              </a:rPr>
              <a:t>ensured</a:t>
            </a:r>
            <a:r>
              <a:rPr lang="en-US" sz="1200" b="1">
                <a:latin typeface="Raleway" pitchFamily="2" charset="0"/>
              </a:rPr>
              <a:t> </a:t>
            </a:r>
            <a:r>
              <a:rPr lang="en-US" sz="1200">
                <a:latin typeface="Raleway" pitchFamily="2" charset="0"/>
              </a:rPr>
              <a:t>improved access to health services. 98.5% children who are looked after are now registered with a GP; 97% have had their health assessments on time; and 81% have had a dental check.</a:t>
            </a:r>
          </a:p>
          <a:p>
            <a:pPr marL="171450" indent="-171450">
              <a:buFont typeface="Arial" panose="020B0604020202020204" pitchFamily="34" charset="0"/>
              <a:buChar char="•"/>
            </a:pPr>
            <a:r>
              <a:rPr lang="en-US" sz="1200" b="1">
                <a:latin typeface="Raleway" pitchFamily="2" charset="0"/>
              </a:rPr>
              <a:t>Education and opportunities: </a:t>
            </a:r>
            <a:r>
              <a:rPr lang="en-US" sz="1200">
                <a:latin typeface="Raleway" pitchFamily="2" charset="0"/>
              </a:rPr>
              <a:t>ensured tailor-made support for care leavers, including one day a week work placement, Personal Education Plans for all Year 12 and 13 students, and additional engagement for care leavers and young people who are looked after and who have been in contact with the Youth Justice Service.</a:t>
            </a:r>
          </a:p>
        </p:txBody>
      </p:sp>
      <p:sp>
        <p:nvSpPr>
          <p:cNvPr id="23" name="Rectangle 22">
            <a:extLst>
              <a:ext uri="{FF2B5EF4-FFF2-40B4-BE49-F238E27FC236}">
                <a16:creationId xmlns:a16="http://schemas.microsoft.com/office/drawing/2014/main" id="{33B69B5E-E5A7-4EA2-8B2B-E506AF2EFF4D}"/>
              </a:ext>
              <a:ext uri="{C183D7F6-B498-43B3-948B-1728B52AA6E4}">
                <adec:decorative xmlns:adec="http://schemas.microsoft.com/office/drawing/2017/decorative" val="1"/>
              </a:ext>
            </a:extLst>
          </p:cNvPr>
          <p:cNvSpPr/>
          <p:nvPr/>
        </p:nvSpPr>
        <p:spPr>
          <a:xfrm flipV="1">
            <a:off x="2243249" y="4458102"/>
            <a:ext cx="9948751" cy="4956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Image of project : take a breather stopping the monster days to reduce unplanned child hospital admissions for asthma">
            <a:extLst>
              <a:ext uri="{FF2B5EF4-FFF2-40B4-BE49-F238E27FC236}">
                <a16:creationId xmlns:a16="http://schemas.microsoft.com/office/drawing/2014/main" id="{8E98463F-1E3A-445C-837C-5AE498FFAB30}"/>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390804" y="5002845"/>
            <a:ext cx="2549552" cy="1452062"/>
          </a:xfrm>
          <a:prstGeom prst="rect">
            <a:avLst/>
          </a:prstGeom>
        </p:spPr>
      </p:pic>
      <p:sp>
        <p:nvSpPr>
          <p:cNvPr id="22" name="TextBox 21">
            <a:extLst>
              <a:ext uri="{FF2B5EF4-FFF2-40B4-BE49-F238E27FC236}">
                <a16:creationId xmlns:a16="http://schemas.microsoft.com/office/drawing/2014/main" id="{B617F84C-A3A3-4B3B-9BAC-8123E29C265D}"/>
              </a:ext>
            </a:extLst>
          </p:cNvPr>
          <p:cNvSpPr txBox="1"/>
          <p:nvPr/>
        </p:nvSpPr>
        <p:spPr>
          <a:xfrm>
            <a:off x="5002772" y="4828751"/>
            <a:ext cx="6931809" cy="1708160"/>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445E"/>
                </a:solidFill>
                <a:effectLst/>
                <a:uLnTx/>
                <a:uFillTx/>
                <a:latin typeface="Raleway"/>
                <a:ea typeface="+mn-ea"/>
                <a:cs typeface="+mn-cs"/>
              </a:rPr>
              <a:t>Case Study: Asthma and Wheeze project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1">
              <a:solidFill>
                <a:srgbClr val="00445E"/>
              </a:solidFill>
              <a:latin typeface="Raleway"/>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a:solidFill>
                  <a:srgbClr val="00445E"/>
                </a:solidFill>
                <a:latin typeface="Raleway"/>
              </a:rPr>
              <a:t>This partnership project reduced unplanned child asthma hospital admissions by 22 per cent in a year. More than three hundred people from across the partnership were actively involved in improving services, including council and NHS leaders, researchers and professionals, as well as children and young people affected by asthma and their parents. The project won the Local Government Chronicle award in 2020 and a Health Service Journal Value award in 2021 and has had a wider impact on services across North East London.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a:noFill/>
                </a:ln>
                <a:solidFill>
                  <a:srgbClr val="00445E"/>
                </a:solidFill>
                <a:effectLst/>
                <a:uLnTx/>
                <a:uFillTx/>
                <a:latin typeface="Raleway"/>
                <a:ea typeface="+mn-ea"/>
                <a:cs typeface="+mn-cs"/>
                <a:hlinkClick r:id="rId5"/>
              </a:rPr>
              <a:t>www.towerhamletstogether.com/hsj-value-awards-2021-paediatric-care-initiative-of-the-year</a:t>
            </a:r>
            <a:r>
              <a:rPr kumimoji="0" lang="en-US" sz="900" i="0" u="none" strike="noStrike" kern="1200" cap="none" spc="0" normalizeH="0" baseline="0" noProof="0">
                <a:ln>
                  <a:noFill/>
                </a:ln>
                <a:solidFill>
                  <a:srgbClr val="00445E"/>
                </a:solidFill>
                <a:effectLst/>
                <a:uLnTx/>
                <a:uFillTx/>
                <a:latin typeface="Raleway"/>
                <a:ea typeface="+mn-ea"/>
                <a:cs typeface="+mn-cs"/>
              </a:rPr>
              <a:t> </a:t>
            </a:r>
            <a:endParaRPr kumimoji="0" lang="en-US" sz="900" i="0" u="none" strike="noStrike" kern="1200" cap="none" spc="0" normalizeH="0" baseline="0" noProof="0">
              <a:ln>
                <a:noFill/>
              </a:ln>
              <a:solidFill>
                <a:srgbClr val="00445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6D8C60EE-2BEC-4F2A-9F97-ADBBA5EDCA4F}"/>
              </a:ext>
            </a:extLst>
          </p:cNvPr>
          <p:cNvSpPr>
            <a:spLocks noGrp="1"/>
          </p:cNvSpPr>
          <p:nvPr>
            <p:ph type="sldNum" sz="quarter" idx="12"/>
          </p:nvPr>
        </p:nvSpPr>
        <p:spPr/>
        <p:txBody>
          <a:bodyPr/>
          <a:lstStyle/>
          <a:p>
            <a:fld id="{36D6C52B-B35D-4819-BB38-B93C26330C57}" type="slidenum">
              <a:rPr lang="en-GB" smtClean="0"/>
              <a:t>6</a:t>
            </a:fld>
            <a:endParaRPr lang="en-GB"/>
          </a:p>
        </p:txBody>
      </p:sp>
    </p:spTree>
    <p:extLst>
      <p:ext uri="{BB962C8B-B14F-4D97-AF65-F5344CB8AC3E}">
        <p14:creationId xmlns:p14="http://schemas.microsoft.com/office/powerpoint/2010/main" val="3652356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7462A9-B7A2-436C-B85E-FE828A39FD8D}"/>
              </a:ext>
            </a:extLst>
          </p:cNvPr>
          <p:cNvSpPr>
            <a:spLocks noGrp="1"/>
          </p:cNvSpPr>
          <p:nvPr>
            <p:ph type="title" idx="4294967295"/>
          </p:nvPr>
        </p:nvSpPr>
        <p:spPr>
          <a:xfrm>
            <a:off x="838201" y="-1325563"/>
            <a:ext cx="10515600" cy="1325563"/>
          </a:xfrm>
        </p:spPr>
        <p:txBody>
          <a:bodyPr vert="horz" lIns="91440" tIns="45720" rIns="91440" bIns="45720" rtlCol="0" anchor="b">
            <a:normAutofit fontScale="90000"/>
          </a:bodyPr>
          <a:lstStyle/>
          <a:p>
            <a:r>
              <a:rPr lang="en-GB" dirty="0"/>
              <a:t>Our strategy continued 2 - </a:t>
            </a:r>
            <a:r>
              <a:rPr kumimoji="0" lang="en-US" sz="4400" i="0" u="none" strike="noStrike" kern="1200" cap="none" spc="0" normalizeH="0" baseline="0" noProof="0" dirty="0">
                <a:ln>
                  <a:noFill/>
                </a:ln>
                <a:solidFill>
                  <a:srgbClr val="00445E"/>
                </a:solidFill>
                <a:effectLst/>
                <a:uLnTx/>
                <a:uFillTx/>
                <a:latin typeface="Raleway" pitchFamily="2" charset="0"/>
                <a:ea typeface="+mn-ea"/>
                <a:cs typeface="+mn-cs"/>
              </a:rPr>
              <a:t>The Growth and Economic Development Partnership Board </a:t>
            </a:r>
            <a:endParaRPr lang="en-GB" dirty="0"/>
          </a:p>
        </p:txBody>
      </p:sp>
      <p:sp>
        <p:nvSpPr>
          <p:cNvPr id="14" name="TextBox 13">
            <a:extLst>
              <a:ext uri="{FF2B5EF4-FFF2-40B4-BE49-F238E27FC236}">
                <a16:creationId xmlns:a16="http://schemas.microsoft.com/office/drawing/2014/main" id="{462A1426-D8B5-42C1-84CC-8B1998A5982C}"/>
              </a:ext>
            </a:extLst>
          </p:cNvPr>
          <p:cNvSpPr txBox="1"/>
          <p:nvPr/>
        </p:nvSpPr>
        <p:spPr>
          <a:xfrm>
            <a:off x="-16821" y="0"/>
            <a:ext cx="2221509" cy="6955750"/>
          </a:xfrm>
          <a:prstGeom prst="rect">
            <a:avLst/>
          </a:prstGeom>
          <a:solidFill>
            <a:schemeClr val="tx1">
              <a:lumMod val="90000"/>
              <a:lumOff val="1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Raleway" pitchFamily="2" charset="0"/>
              </a:rPr>
              <a:t>Good jobs and employment</a:t>
            </a:r>
            <a:endParaRPr kumimoji="0" lang="en-GB" sz="2400" b="0" i="0" u="none" strike="noStrike" kern="1200" cap="none" spc="0" normalizeH="0" baseline="0" noProof="0">
              <a:ln>
                <a:noFill/>
              </a:ln>
              <a:solidFill>
                <a:schemeClr val="bg1"/>
              </a:solidFill>
              <a:effectLst/>
              <a:uLnTx/>
              <a:uFillTx/>
              <a:latin typeface="Raleway" pitchFamily="2" charset="0"/>
              <a:ea typeface="+mn-ea"/>
              <a:cs typeface="+mn-cs"/>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sz="1400" b="1">
              <a:latin typeface="Raleway" pitchFamily="2" charset="0"/>
            </a:endParaRPr>
          </a:p>
        </p:txBody>
      </p:sp>
      <p:pic>
        <p:nvPicPr>
          <p:cNvPr id="16" name="Picture 15" descr="An image of a young person receiving in work training.">
            <a:extLst>
              <a:ext uri="{FF2B5EF4-FFF2-40B4-BE49-F238E27FC236}">
                <a16:creationId xmlns:a16="http://schemas.microsoft.com/office/drawing/2014/main" id="{B3196E56-C6B1-475E-AF0B-4E4243E42468}"/>
              </a:ext>
            </a:extLst>
          </p:cNvPr>
          <p:cNvPicPr>
            <a:picLocks noChangeAspect="1"/>
          </p:cNvPicPr>
          <p:nvPr/>
        </p:nvPicPr>
        <p:blipFill>
          <a:blip r:embed="rId3"/>
          <a:stretch>
            <a:fillRect/>
          </a:stretch>
        </p:blipFill>
        <p:spPr>
          <a:xfrm>
            <a:off x="59807" y="1493385"/>
            <a:ext cx="2066572" cy="1748639"/>
          </a:xfrm>
          <a:prstGeom prst="rect">
            <a:avLst/>
          </a:prstGeom>
        </p:spPr>
      </p:pic>
      <p:sp>
        <p:nvSpPr>
          <p:cNvPr id="17" name="TextBox 16">
            <a:extLst>
              <a:ext uri="{FF2B5EF4-FFF2-40B4-BE49-F238E27FC236}">
                <a16:creationId xmlns:a16="http://schemas.microsoft.com/office/drawing/2014/main" id="{33E0890A-A548-4AE5-8A01-58A5C3685624}"/>
              </a:ext>
            </a:extLst>
          </p:cNvPr>
          <p:cNvSpPr txBox="1"/>
          <p:nvPr/>
        </p:nvSpPr>
        <p:spPr>
          <a:xfrm>
            <a:off x="21343" y="3725832"/>
            <a:ext cx="2105017" cy="2492990"/>
          </a:xfrm>
          <a:prstGeom prst="rect">
            <a:avLst/>
          </a:prstGeom>
          <a:solidFill>
            <a:srgbClr val="92D050"/>
          </a:solidFill>
        </p:spPr>
        <p:txBody>
          <a:bodyPr wrap="square" rtlCol="0">
            <a:spAutoFit/>
          </a:bodyPr>
          <a:lstStyle/>
          <a:p>
            <a:r>
              <a:rPr lang="en-GB" sz="1200" b="1" dirty="0">
                <a:latin typeface="Raleway" pitchFamily="2" charset="0"/>
              </a:rPr>
              <a:t>Priorities for 2022-23:</a:t>
            </a:r>
          </a:p>
          <a:p>
            <a:pPr marL="171450" indent="-171450">
              <a:buFont typeface="Arial" panose="020B0604020202020204" pitchFamily="34" charset="0"/>
              <a:buChar char="•"/>
            </a:pPr>
            <a:r>
              <a:rPr lang="en-US" sz="1200" dirty="0">
                <a:latin typeface="Raleway" pitchFamily="2" charset="0"/>
              </a:rPr>
              <a:t>Re-establish itself as a strategic body focused on the jobs and growth. </a:t>
            </a:r>
          </a:p>
          <a:p>
            <a:pPr marL="171450" indent="-171450">
              <a:buFont typeface="Arial" panose="020B0604020202020204" pitchFamily="34" charset="0"/>
              <a:buChar char="•"/>
            </a:pPr>
            <a:r>
              <a:rPr lang="en-US" sz="1200" dirty="0">
                <a:latin typeface="Raleway" pitchFamily="2" charset="0"/>
              </a:rPr>
              <a:t>Host an inward investment focus group, contributing to the council’s emerging inward investment strategy for growth.</a:t>
            </a:r>
          </a:p>
          <a:p>
            <a:pPr marL="171450" indent="-171450">
              <a:buFont typeface="Arial" panose="020B0604020202020204" pitchFamily="34" charset="0"/>
              <a:buChar char="•"/>
            </a:pPr>
            <a:r>
              <a:rPr lang="en-US" sz="1200" dirty="0">
                <a:latin typeface="Raleway" pitchFamily="2" charset="0"/>
              </a:rPr>
              <a:t>Refresh of the local economic growth strategy.</a:t>
            </a:r>
          </a:p>
        </p:txBody>
      </p:sp>
      <p:sp>
        <p:nvSpPr>
          <p:cNvPr id="40" name="Rectangle 39">
            <a:extLst>
              <a:ext uri="{FF2B5EF4-FFF2-40B4-BE49-F238E27FC236}">
                <a16:creationId xmlns:a16="http://schemas.microsoft.com/office/drawing/2014/main" id="{3267DE49-960F-4AD6-B63B-5BEEB5899E29}"/>
              </a:ext>
              <a:ext uri="{C183D7F6-B498-43B3-948B-1728B52AA6E4}">
                <adec:decorative xmlns:adec="http://schemas.microsoft.com/office/drawing/2017/decorative" val="1"/>
              </a:ext>
            </a:extLst>
          </p:cNvPr>
          <p:cNvSpPr/>
          <p:nvPr/>
        </p:nvSpPr>
        <p:spPr>
          <a:xfrm>
            <a:off x="2204688" y="0"/>
            <a:ext cx="45719"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C52B368-D9DE-4327-A609-64BE95DDBE86}"/>
              </a:ext>
            </a:extLst>
          </p:cNvPr>
          <p:cNvSpPr txBox="1"/>
          <p:nvPr/>
        </p:nvSpPr>
        <p:spPr>
          <a:xfrm>
            <a:off x="2281810" y="40829"/>
            <a:ext cx="9731205"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445E"/>
                </a:solidFill>
                <a:effectLst/>
                <a:uLnTx/>
                <a:uFillTx/>
                <a:latin typeface="Raleway" pitchFamily="2" charset="0"/>
                <a:ea typeface="+mn-ea"/>
                <a:cs typeface="+mn-cs"/>
              </a:rPr>
              <a:t>The Growth and Economic Development Partnership Board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5E"/>
                </a:solidFill>
                <a:effectLst/>
                <a:uLnTx/>
                <a:uFillTx/>
                <a:latin typeface="Raleway" pitchFamily="2" charset="0"/>
                <a:ea typeface="+mn-ea"/>
                <a:cs typeface="+mn-cs"/>
              </a:rPr>
              <a:t>The Growth and Economic Development Partnership Board (its Local Economy Silver Group) and other networks work closely to achieve a more inclusive Tower Hamlets by creating pathways that will allow residents to succeed in their job aspirations. A strategic partnership, its work is multi-faceted seeking to bring about a lasting improvement in the economic, physical, social and environmental condition of the borough.  It is supported by the brough’s Regeneration Strategy which is key to ensuring everyone has access to the opportunities derived through growth.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45E"/>
                </a:solidFill>
                <a:effectLst/>
                <a:uLnTx/>
                <a:uFillTx/>
                <a:latin typeface="Raleway" pitchFamily="2" charset="0"/>
                <a:ea typeface="+mn-ea"/>
                <a:cs typeface="+mn-cs"/>
              </a:rPr>
              <a:t>2021-22 has been marked by a desire to look forward towards a post-pandemic economic landscape – both in terms of challenges and opportunities for Tower Hamlets. </a:t>
            </a:r>
          </a:p>
        </p:txBody>
      </p:sp>
      <p:sp>
        <p:nvSpPr>
          <p:cNvPr id="42" name="Rectangle 41">
            <a:extLst>
              <a:ext uri="{FF2B5EF4-FFF2-40B4-BE49-F238E27FC236}">
                <a16:creationId xmlns:a16="http://schemas.microsoft.com/office/drawing/2014/main" id="{0286E340-311E-475F-A78C-51CA9776D9D2}"/>
              </a:ext>
              <a:ext uri="{C183D7F6-B498-43B3-948B-1728B52AA6E4}">
                <adec:decorative xmlns:adec="http://schemas.microsoft.com/office/drawing/2017/decorative" val="1"/>
              </a:ext>
            </a:extLst>
          </p:cNvPr>
          <p:cNvSpPr/>
          <p:nvPr/>
        </p:nvSpPr>
        <p:spPr>
          <a:xfrm flipV="1">
            <a:off x="2211937" y="1827176"/>
            <a:ext cx="9948751" cy="4956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0B828885-5778-4BFE-B282-F6AEB2F56584}"/>
              </a:ext>
            </a:extLst>
          </p:cNvPr>
          <p:cNvSpPr txBox="1"/>
          <p:nvPr/>
        </p:nvSpPr>
        <p:spPr>
          <a:xfrm>
            <a:off x="2281316" y="2131878"/>
            <a:ext cx="9910684" cy="1938992"/>
          </a:xfrm>
          <a:prstGeom prst="rect">
            <a:avLst/>
          </a:prstGeom>
          <a:noFill/>
        </p:spPr>
        <p:txBody>
          <a:bodyPr wrap="square" rtlCol="0">
            <a:spAutoFit/>
          </a:bodyPr>
          <a:lstStyle/>
          <a:p>
            <a:pPr>
              <a:defRPr/>
            </a:pPr>
            <a:r>
              <a:rPr kumimoji="0" lang="en-GB" sz="1200" b="1" i="0" u="none" strike="noStrike" kern="1200" cap="none" spc="0" normalizeH="0" baseline="0" noProof="0">
                <a:ln>
                  <a:noFill/>
                </a:ln>
                <a:solidFill>
                  <a:srgbClr val="00445E"/>
                </a:solidFill>
                <a:effectLst/>
                <a:uLnTx/>
                <a:uFillTx/>
                <a:latin typeface="Raleway"/>
              </a:rPr>
              <a:t>Current Priorities, Activities and Impact (2021-22) including:</a:t>
            </a:r>
            <a:endParaRPr lang="en-GB" sz="1200">
              <a:latin typeface="Raleway"/>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err="1">
                <a:solidFill>
                  <a:srgbClr val="00445E"/>
                </a:solidFill>
                <a:latin typeface="Raleway" pitchFamily="2" charset="0"/>
              </a:rPr>
              <a:t>Su</a:t>
            </a:r>
            <a:r>
              <a:rPr kumimoji="0" lang="en-US" sz="1200" b="0" i="0" u="none" strike="noStrike" kern="1200" cap="none" spc="0" normalizeH="0" baseline="0" noProof="0" err="1">
                <a:ln>
                  <a:noFill/>
                </a:ln>
                <a:solidFill>
                  <a:srgbClr val="00445E"/>
                </a:solidFill>
                <a:effectLst/>
                <a:uLnTx/>
                <a:uFillTx/>
                <a:latin typeface="Raleway" pitchFamily="2" charset="0"/>
                <a:ea typeface="+mn-ea"/>
                <a:cs typeface="+mn-cs"/>
              </a:rPr>
              <a:t>pporting</a:t>
            </a: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 aspiration, tackling poverty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445E"/>
                </a:solidFill>
                <a:latin typeface="Raleway" pitchFamily="2" charset="0"/>
              </a:rPr>
              <a:t>A</a:t>
            </a:r>
            <a:r>
              <a:rPr kumimoji="0" lang="en-US" sz="1200" b="0" i="0" u="none" strike="noStrike" kern="1200" cap="none" spc="0" normalizeH="0" baseline="0" noProof="0" err="1">
                <a:ln>
                  <a:noFill/>
                </a:ln>
                <a:solidFill>
                  <a:srgbClr val="00445E"/>
                </a:solidFill>
                <a:effectLst/>
                <a:uLnTx/>
                <a:uFillTx/>
                <a:latin typeface="Raleway" pitchFamily="2" charset="0"/>
                <a:ea typeface="+mn-ea"/>
                <a:cs typeface="+mn-cs"/>
              </a:rPr>
              <a:t>ttracting</a:t>
            </a: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 and securing inward investment, </a:t>
            </a:r>
            <a:r>
              <a:rPr kumimoji="0" lang="en-US" sz="1200" b="0" i="0" u="none" strike="noStrike" kern="1200" cap="none" spc="0" normalizeH="0" baseline="0" noProof="0" err="1">
                <a:ln>
                  <a:noFill/>
                </a:ln>
                <a:solidFill>
                  <a:srgbClr val="00445E"/>
                </a:solidFill>
                <a:effectLst/>
                <a:uLnTx/>
                <a:uFillTx/>
                <a:latin typeface="Raleway" pitchFamily="2" charset="0"/>
                <a:ea typeface="+mn-ea"/>
                <a:cs typeface="+mn-cs"/>
              </a:rPr>
              <a:t>maximising</a:t>
            </a: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 social value and promoting entrepreneurship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445E"/>
                </a:solidFill>
                <a:latin typeface="Raleway" pitchFamily="2" charset="0"/>
              </a:rPr>
              <a:t>Economic support and post-pandemic recovery, including a focus on flexible </a:t>
            </a: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working, green jobs and skills, and the life sciences. The council’s support to small businesses during the pandemic won an award from the Federation of Small Businesses and London Councils.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445E"/>
                </a:solidFill>
                <a:latin typeface="Raleway" pitchFamily="2" charset="0"/>
              </a:rPr>
              <a:t>Implementation of actions to tackle race inequalities in access to jobs and economic opportunities</a:t>
            </a:r>
            <a:endParaRPr kumimoji="0" lang="en-US" sz="1200" b="0" i="0" u="none" strike="noStrike" kern="1200" cap="none" spc="0" normalizeH="0" baseline="0" noProof="0">
              <a:ln>
                <a:noFill/>
              </a:ln>
              <a:solidFill>
                <a:srgbClr val="00445E"/>
              </a:solidFill>
              <a:effectLst/>
              <a:uLnTx/>
              <a:uFillTx/>
              <a:latin typeface="Raleway"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Jobs fairs, including at Canary Wharf, showcasing over 1000 vacancies and attended by over 500 job-seekers.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University summer schools and other opportunities for young residents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Employment support – including the Kickstart </a:t>
            </a:r>
            <a:r>
              <a:rPr kumimoji="0" lang="en-US" sz="1200" b="0" i="0" u="none" strike="noStrike" kern="1200" cap="none" spc="0" normalizeH="0" baseline="0" noProof="0" err="1">
                <a:ln>
                  <a:noFill/>
                </a:ln>
                <a:solidFill>
                  <a:srgbClr val="00445E"/>
                </a:solidFill>
                <a:effectLst/>
                <a:uLnTx/>
                <a:uFillTx/>
                <a:latin typeface="Raleway" pitchFamily="2" charset="0"/>
                <a:ea typeface="+mn-ea"/>
                <a:cs typeface="+mn-cs"/>
              </a:rPr>
              <a:t>programme</a:t>
            </a: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 </a:t>
            </a:r>
          </a:p>
        </p:txBody>
      </p:sp>
      <p:sp>
        <p:nvSpPr>
          <p:cNvPr id="23" name="Rectangle 22">
            <a:extLst>
              <a:ext uri="{FF2B5EF4-FFF2-40B4-BE49-F238E27FC236}">
                <a16:creationId xmlns:a16="http://schemas.microsoft.com/office/drawing/2014/main" id="{B02EE2D6-676F-4635-AE2A-D199C195F3FA}"/>
              </a:ext>
              <a:ext uri="{C183D7F6-B498-43B3-948B-1728B52AA6E4}">
                <adec:decorative xmlns:adec="http://schemas.microsoft.com/office/drawing/2017/decorative" val="1"/>
              </a:ext>
            </a:extLst>
          </p:cNvPr>
          <p:cNvSpPr/>
          <p:nvPr/>
        </p:nvSpPr>
        <p:spPr>
          <a:xfrm flipV="1">
            <a:off x="2221906" y="4359164"/>
            <a:ext cx="9948751" cy="4956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6" name="Picture 25" descr="An image of a Kickstart celebration event, with speakers and an audience of young people.">
            <a:extLst>
              <a:ext uri="{FF2B5EF4-FFF2-40B4-BE49-F238E27FC236}">
                <a16:creationId xmlns:a16="http://schemas.microsoft.com/office/drawing/2014/main" id="{9B908EDA-E13F-4FE8-AFCB-F9A2843CF0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5184" y="4680442"/>
            <a:ext cx="2858760" cy="1905840"/>
          </a:xfrm>
          <a:prstGeom prst="rect">
            <a:avLst/>
          </a:prstGeom>
        </p:spPr>
      </p:pic>
      <p:sp>
        <p:nvSpPr>
          <p:cNvPr id="21" name="TextBox 20">
            <a:extLst>
              <a:ext uri="{FF2B5EF4-FFF2-40B4-BE49-F238E27FC236}">
                <a16:creationId xmlns:a16="http://schemas.microsoft.com/office/drawing/2014/main" id="{EEC53BDB-7D88-4749-BBAE-5C1C9F8795AA}"/>
              </a:ext>
            </a:extLst>
          </p:cNvPr>
          <p:cNvSpPr txBox="1"/>
          <p:nvPr/>
        </p:nvSpPr>
        <p:spPr>
          <a:xfrm>
            <a:off x="5696358" y="4458537"/>
            <a:ext cx="6316657" cy="2308324"/>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445E"/>
                </a:solidFill>
                <a:effectLst/>
                <a:uLnTx/>
                <a:uFillTx/>
                <a:latin typeface="Raleway"/>
                <a:ea typeface="+mn-ea"/>
                <a:cs typeface="+mn-cs"/>
              </a:rPr>
              <a:t>Case Study: Kickstart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445E"/>
              </a:solidFill>
              <a:effectLst/>
              <a:uLnTx/>
              <a:uFillTx/>
              <a:latin typeface="Ralewa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45E"/>
                </a:solidFill>
                <a:effectLst/>
                <a:uLnTx/>
                <a:uFillTx/>
                <a:latin typeface="Raleway"/>
                <a:ea typeface="+mn-ea"/>
                <a:cs typeface="+mn-cs"/>
              </a:rPr>
              <a:t>1,838 young people aged under 25 have been supported into employment via kickstart </a:t>
            </a:r>
            <a:r>
              <a:rPr kumimoji="0" lang="en-US" sz="1200" b="0" i="0" u="none" strike="noStrike" kern="1200" cap="none" spc="0" normalizeH="0" baseline="0" noProof="0" err="1">
                <a:ln>
                  <a:noFill/>
                </a:ln>
                <a:solidFill>
                  <a:srgbClr val="00445E"/>
                </a:solidFill>
                <a:effectLst/>
                <a:uLnTx/>
                <a:uFillTx/>
                <a:latin typeface="Raleway"/>
                <a:ea typeface="+mn-ea"/>
                <a:cs typeface="+mn-cs"/>
              </a:rPr>
              <a:t>programme</a:t>
            </a:r>
            <a:r>
              <a:rPr lang="en-US" sz="1200">
                <a:solidFill>
                  <a:srgbClr val="00445E"/>
                </a:solidFill>
                <a:latin typeface="Raleway"/>
              </a:rPr>
              <a:t>. The </a:t>
            </a:r>
            <a:r>
              <a:rPr kumimoji="0" lang="en-US" sz="1200" b="0" i="0" u="none" strike="noStrike" kern="1200" cap="none" spc="0" normalizeH="0" baseline="0" noProof="0">
                <a:ln>
                  <a:noFill/>
                </a:ln>
                <a:solidFill>
                  <a:srgbClr val="00445E"/>
                </a:solidFill>
                <a:effectLst/>
                <a:uLnTx/>
                <a:uFillTx/>
                <a:latin typeface="Raleway"/>
                <a:ea typeface="+mn-ea"/>
                <a:cs typeface="+mn-cs"/>
              </a:rPr>
              <a:t>East London Job Centre Plus District worked closely with partners to coordinate placements and provide training, and the local </a:t>
            </a:r>
            <a:r>
              <a:rPr kumimoji="0" lang="en-US" sz="1200" b="0" i="0" u="none" strike="noStrike" kern="1200" cap="none" spc="0" normalizeH="0" baseline="0" noProof="0" err="1">
                <a:ln>
                  <a:noFill/>
                </a:ln>
                <a:solidFill>
                  <a:srgbClr val="00445E"/>
                </a:solidFill>
                <a:effectLst/>
                <a:uLnTx/>
                <a:uFillTx/>
                <a:latin typeface="Raleway"/>
                <a:ea typeface="+mn-ea"/>
                <a:cs typeface="+mn-cs"/>
              </a:rPr>
              <a:t>programme</a:t>
            </a:r>
            <a:r>
              <a:rPr kumimoji="0" lang="en-US" sz="1200" b="0" i="0" u="none" strike="noStrike" kern="1200" cap="none" spc="0" normalizeH="0" baseline="0" noProof="0">
                <a:ln>
                  <a:noFill/>
                </a:ln>
                <a:solidFill>
                  <a:srgbClr val="00445E"/>
                </a:solidFill>
                <a:effectLst/>
                <a:uLnTx/>
                <a:uFillTx/>
                <a:latin typeface="Raleway"/>
                <a:ea typeface="+mn-ea"/>
                <a:cs typeface="+mn-cs"/>
              </a:rPr>
              <a:t> was ranked number one nationally in terms of delivering on Kickstart.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445E"/>
              </a:solidFill>
              <a:effectLst/>
              <a:uLnTx/>
              <a:uFillTx/>
              <a:latin typeface="Ralewa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00445E"/>
                </a:solidFill>
                <a:effectLst/>
                <a:uLnTx/>
                <a:uFillTx/>
                <a:latin typeface="Raleway"/>
                <a:ea typeface="+mn-ea"/>
                <a:cs typeface="+mn-cs"/>
              </a:rPr>
              <a:t>Oluwaseyi</a:t>
            </a:r>
            <a:r>
              <a:rPr kumimoji="0" lang="en-US" sz="1200" b="0" i="0" u="none" strike="noStrike" kern="1200" cap="none" spc="0" normalizeH="0" baseline="0" noProof="0">
                <a:ln>
                  <a:noFill/>
                </a:ln>
                <a:solidFill>
                  <a:srgbClr val="00445E"/>
                </a:solidFill>
                <a:effectLst/>
                <a:uLnTx/>
                <a:uFillTx/>
                <a:latin typeface="Raleway"/>
                <a:ea typeface="+mn-ea"/>
                <a:cs typeface="+mn-cs"/>
              </a:rPr>
              <a:t> Prince, a Kickstart recruit and Social Media Consultant for Carrington Blake said: “I have increased my skills in leadership during my time in Carrington Blake. I have </a:t>
            </a:r>
            <a:r>
              <a:rPr kumimoji="0" lang="en-US" sz="1200" b="0" i="0" u="none" strike="noStrike" kern="1200" cap="none" spc="0" normalizeH="0" baseline="0" noProof="0" err="1">
                <a:ln>
                  <a:noFill/>
                </a:ln>
                <a:solidFill>
                  <a:srgbClr val="00445E"/>
                </a:solidFill>
                <a:effectLst/>
                <a:uLnTx/>
                <a:uFillTx/>
                <a:latin typeface="Raleway"/>
                <a:ea typeface="+mn-ea"/>
                <a:cs typeface="+mn-cs"/>
              </a:rPr>
              <a:t>realised</a:t>
            </a:r>
            <a:r>
              <a:rPr kumimoji="0" lang="en-US" sz="1200" b="0" i="0" u="none" strike="noStrike" kern="1200" cap="none" spc="0" normalizeH="0" baseline="0" noProof="0">
                <a:ln>
                  <a:noFill/>
                </a:ln>
                <a:solidFill>
                  <a:srgbClr val="00445E"/>
                </a:solidFill>
                <a:effectLst/>
                <a:uLnTx/>
                <a:uFillTx/>
                <a:latin typeface="Raleway"/>
                <a:ea typeface="+mn-ea"/>
                <a:cs typeface="+mn-cs"/>
              </a:rPr>
              <a:t> my true ambition and I am very grateful for that. I am looking forward to see how I can grow as a person and professional.”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445E"/>
              </a:solidFill>
              <a:latin typeface="Raleway"/>
            </a:endParaRPr>
          </a:p>
        </p:txBody>
      </p:sp>
      <p:sp>
        <p:nvSpPr>
          <p:cNvPr id="2" name="Slide Number Placeholder 1">
            <a:extLst>
              <a:ext uri="{FF2B5EF4-FFF2-40B4-BE49-F238E27FC236}">
                <a16:creationId xmlns:a16="http://schemas.microsoft.com/office/drawing/2014/main" id="{6D8C60EE-2BEC-4F2A-9F97-ADBBA5EDC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6C52B-B35D-4819-BB38-B93C26330C57}" type="slidenum">
              <a:rPr kumimoji="0" lang="en-GB" sz="1200" b="0" i="0" u="none" strike="noStrike" kern="1200" cap="none" spc="0" normalizeH="0" baseline="0" noProof="0" smtClean="0">
                <a:ln>
                  <a:noFill/>
                </a:ln>
                <a:solidFill>
                  <a:srgbClr val="00445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00445E">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9576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2B1521-F851-4A8A-9C87-E4505760141C}"/>
              </a:ext>
            </a:extLst>
          </p:cNvPr>
          <p:cNvSpPr>
            <a:spLocks noGrp="1"/>
          </p:cNvSpPr>
          <p:nvPr>
            <p:ph type="title" idx="4294967295"/>
          </p:nvPr>
        </p:nvSpPr>
        <p:spPr>
          <a:xfrm>
            <a:off x="838201" y="-1325563"/>
            <a:ext cx="10515600" cy="1325563"/>
          </a:xfrm>
        </p:spPr>
        <p:txBody>
          <a:bodyPr vert="horz" lIns="91440" tIns="45720" rIns="91440" bIns="45720" rtlCol="0" anchor="b">
            <a:normAutofit/>
          </a:bodyPr>
          <a:lstStyle/>
          <a:p>
            <a:r>
              <a:rPr lang="en-GB" dirty="0"/>
              <a:t>Our strategy continued 3 - The Community Safety Partnership</a:t>
            </a:r>
          </a:p>
        </p:txBody>
      </p:sp>
      <p:sp>
        <p:nvSpPr>
          <p:cNvPr id="38" name="TextBox 37">
            <a:extLst>
              <a:ext uri="{FF2B5EF4-FFF2-40B4-BE49-F238E27FC236}">
                <a16:creationId xmlns:a16="http://schemas.microsoft.com/office/drawing/2014/main" id="{B2BC9D24-3DE2-4FF0-B0B2-38046668BDB1}"/>
              </a:ext>
            </a:extLst>
          </p:cNvPr>
          <p:cNvSpPr txBox="1"/>
          <p:nvPr/>
        </p:nvSpPr>
        <p:spPr>
          <a:xfrm>
            <a:off x="-1226" y="0"/>
            <a:ext cx="2205913" cy="6832640"/>
          </a:xfrm>
          <a:prstGeom prst="rect">
            <a:avLst/>
          </a:prstGeom>
          <a:solidFill>
            <a:schemeClr val="tx1">
              <a:lumMod val="90000"/>
              <a:lumOff val="10000"/>
            </a:schemeClr>
          </a:solidFill>
        </p:spPr>
        <p:txBody>
          <a:bodyPr wrap="square">
            <a:spAutoFit/>
          </a:bodyPr>
          <a:lstStyle/>
          <a:p>
            <a:r>
              <a:rPr lang="en-US" sz="2400" b="1">
                <a:solidFill>
                  <a:schemeClr val="bg1"/>
                </a:solidFill>
                <a:latin typeface="Raleway" pitchFamily="2" charset="0"/>
              </a:rPr>
              <a:t>Strong, resilient and safe communities </a:t>
            </a: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a:p>
            <a:endParaRPr lang="en-US" b="1">
              <a:latin typeface="Raleway" pitchFamily="2" charset="0"/>
            </a:endParaRPr>
          </a:p>
        </p:txBody>
      </p:sp>
      <p:pic>
        <p:nvPicPr>
          <p:cNvPr id="1034" name="Picture 10" descr="drugs raid house2-1">
            <a:extLst>
              <a:ext uri="{FF2B5EF4-FFF2-40B4-BE49-F238E27FC236}">
                <a16:creationId xmlns:a16="http://schemas.microsoft.com/office/drawing/2014/main" id="{F2D412AC-EE8F-4459-9D2F-EAF9FFF13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11" y="1845797"/>
            <a:ext cx="2035923" cy="135728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840BF32-A52E-44A1-9EC5-4AE164F72E3A}"/>
              </a:ext>
            </a:extLst>
          </p:cNvPr>
          <p:cNvSpPr txBox="1"/>
          <p:nvPr/>
        </p:nvSpPr>
        <p:spPr>
          <a:xfrm>
            <a:off x="68268" y="3429000"/>
            <a:ext cx="2066924" cy="2123658"/>
          </a:xfrm>
          <a:prstGeom prst="rect">
            <a:avLst/>
          </a:prstGeom>
          <a:solidFill>
            <a:srgbClr val="92D050"/>
          </a:solidFill>
        </p:spPr>
        <p:txBody>
          <a:bodyPr wrap="square" rtlCol="0">
            <a:spAutoFit/>
          </a:bodyPr>
          <a:lstStyle/>
          <a:p>
            <a:r>
              <a:rPr lang="en-GB" sz="1200" b="1" dirty="0">
                <a:latin typeface="Raleway" pitchFamily="2" charset="0"/>
              </a:rPr>
              <a:t>Priorities for 2022-23 including:</a:t>
            </a:r>
          </a:p>
          <a:p>
            <a:r>
              <a:rPr lang="en-GB" sz="1200" b="1" dirty="0">
                <a:latin typeface="Raleway" pitchFamily="2" charset="0"/>
              </a:rPr>
              <a:t> Current priorities plus</a:t>
            </a:r>
          </a:p>
          <a:p>
            <a:pPr marL="171450" indent="-171450">
              <a:buFont typeface="Arial" panose="020B0604020202020204" pitchFamily="34" charset="0"/>
              <a:buChar char="•"/>
            </a:pPr>
            <a:r>
              <a:rPr lang="en-US" sz="1200" dirty="0">
                <a:latin typeface="Raleway" pitchFamily="2" charset="0"/>
              </a:rPr>
              <a:t>Keeping young people safe.</a:t>
            </a:r>
          </a:p>
          <a:p>
            <a:pPr marL="171450" indent="-171450">
              <a:buFont typeface="Arial" panose="020B0604020202020204" pitchFamily="34" charset="0"/>
              <a:buChar char="•"/>
            </a:pPr>
            <a:r>
              <a:rPr lang="en-US" sz="1200" dirty="0">
                <a:latin typeface="Raleway" pitchFamily="2" charset="0"/>
              </a:rPr>
              <a:t>A focus on addressing ‘hidden harm’ crimes such as domestic violence, child sexual exploitation, and serious </a:t>
            </a:r>
            <a:r>
              <a:rPr lang="en-US" sz="1200" dirty="0" err="1">
                <a:latin typeface="Raleway" pitchFamily="2" charset="0"/>
              </a:rPr>
              <a:t>organised</a:t>
            </a:r>
            <a:r>
              <a:rPr lang="en-US" sz="1200" dirty="0">
                <a:latin typeface="Raleway" pitchFamily="2" charset="0"/>
              </a:rPr>
              <a:t> crime.</a:t>
            </a:r>
            <a:endParaRPr lang="en-GB" sz="1200" dirty="0">
              <a:latin typeface="Raleway" pitchFamily="2" charset="0"/>
            </a:endParaRPr>
          </a:p>
        </p:txBody>
      </p:sp>
      <p:sp>
        <p:nvSpPr>
          <p:cNvPr id="40" name="Rectangle 39">
            <a:extLst>
              <a:ext uri="{FF2B5EF4-FFF2-40B4-BE49-F238E27FC236}">
                <a16:creationId xmlns:a16="http://schemas.microsoft.com/office/drawing/2014/main" id="{3267DE49-960F-4AD6-B63B-5BEEB5899E29}"/>
              </a:ext>
              <a:ext uri="{C183D7F6-B498-43B3-948B-1728B52AA6E4}">
                <adec:decorative xmlns:adec="http://schemas.microsoft.com/office/drawing/2017/decorative" val="1"/>
              </a:ext>
            </a:extLst>
          </p:cNvPr>
          <p:cNvSpPr/>
          <p:nvPr/>
        </p:nvSpPr>
        <p:spPr>
          <a:xfrm>
            <a:off x="2204688" y="0"/>
            <a:ext cx="45719"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4C52B368-D9DE-4327-A609-64BE95DDBE86}"/>
              </a:ext>
            </a:extLst>
          </p:cNvPr>
          <p:cNvSpPr txBox="1"/>
          <p:nvPr/>
        </p:nvSpPr>
        <p:spPr>
          <a:xfrm>
            <a:off x="2281810" y="40829"/>
            <a:ext cx="9731205" cy="861774"/>
          </a:xfrm>
          <a:prstGeom prst="rect">
            <a:avLst/>
          </a:prstGeom>
          <a:noFill/>
        </p:spPr>
        <p:txBody>
          <a:bodyPr wrap="square" rtlCol="0">
            <a:spAutoFit/>
          </a:bodyPr>
          <a:lstStyle/>
          <a:p>
            <a:r>
              <a:rPr lang="en-US" sz="1400" b="1" dirty="0">
                <a:latin typeface="Raleway" pitchFamily="2" charset="0"/>
              </a:rPr>
              <a:t>The Community Safety Partnership</a:t>
            </a:r>
          </a:p>
          <a:p>
            <a:r>
              <a:rPr lang="en-US" sz="1200" dirty="0">
                <a:latin typeface="Raleway" pitchFamily="2" charset="0"/>
              </a:rPr>
              <a:t>The Community Safety Partnership is a statutory requirement of the Crime and Disorder Act </a:t>
            </a:r>
            <a:r>
              <a:rPr lang="en-US" sz="1200" dirty="0">
                <a:solidFill>
                  <a:srgbClr val="00445E"/>
                </a:solidFill>
                <a:latin typeface="Raleway" pitchFamily="2" charset="0"/>
              </a:rPr>
              <a:t>1998. It is a strategic group that works in partnership to address local issues including crime, disorder, antisocial </a:t>
            </a:r>
            <a:r>
              <a:rPr lang="en-US" sz="1200" dirty="0" err="1">
                <a:solidFill>
                  <a:srgbClr val="00445E"/>
                </a:solidFill>
                <a:latin typeface="Raleway" pitchFamily="2" charset="0"/>
              </a:rPr>
              <a:t>behaviour</a:t>
            </a:r>
            <a:r>
              <a:rPr lang="en-US" sz="1200" dirty="0">
                <a:solidFill>
                  <a:srgbClr val="00445E"/>
                </a:solidFill>
                <a:latin typeface="Raleway" pitchFamily="2" charset="0"/>
              </a:rPr>
              <a:t>, substance misuse, and re-offending. It directs the work of its partnership boards in order to create a safer borough for people to live in, work in, and visit. </a:t>
            </a:r>
          </a:p>
        </p:txBody>
      </p:sp>
      <p:sp>
        <p:nvSpPr>
          <p:cNvPr id="42" name="Rectangle 41">
            <a:extLst>
              <a:ext uri="{FF2B5EF4-FFF2-40B4-BE49-F238E27FC236}">
                <a16:creationId xmlns:a16="http://schemas.microsoft.com/office/drawing/2014/main" id="{0286E340-311E-475F-A78C-51CA9776D9D2}"/>
              </a:ext>
              <a:ext uri="{C183D7F6-B498-43B3-948B-1728B52AA6E4}">
                <adec:decorative xmlns:adec="http://schemas.microsoft.com/office/drawing/2017/decorative" val="1"/>
              </a:ext>
            </a:extLst>
          </p:cNvPr>
          <p:cNvSpPr/>
          <p:nvPr/>
        </p:nvSpPr>
        <p:spPr>
          <a:xfrm flipV="1">
            <a:off x="2243249" y="1129124"/>
            <a:ext cx="9948751" cy="4956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E8F1C73D-69FA-406D-B395-32F689FEADA2}"/>
              </a:ext>
            </a:extLst>
          </p:cNvPr>
          <p:cNvSpPr txBox="1"/>
          <p:nvPr/>
        </p:nvSpPr>
        <p:spPr>
          <a:xfrm>
            <a:off x="2238090" y="1271932"/>
            <a:ext cx="9880115" cy="2123658"/>
          </a:xfrm>
          <a:prstGeom prst="rect">
            <a:avLst/>
          </a:prstGeom>
          <a:noFill/>
        </p:spPr>
        <p:txBody>
          <a:bodyPr wrap="square" lIns="91440" tIns="45720" rIns="91440" bIns="45720" rtlCol="0" anchor="t">
            <a:spAutoFit/>
          </a:bodyPr>
          <a:lstStyle/>
          <a:p>
            <a:pPr>
              <a:defRPr/>
            </a:pPr>
            <a:r>
              <a:rPr kumimoji="0" lang="en-GB" sz="1200" b="1" i="0" u="none" strike="noStrike" kern="1200" cap="none" spc="0" normalizeH="0" baseline="0" noProof="0">
                <a:ln>
                  <a:noFill/>
                </a:ln>
                <a:solidFill>
                  <a:srgbClr val="00445E"/>
                </a:solidFill>
                <a:effectLst/>
                <a:uLnTx/>
                <a:uFillTx/>
                <a:latin typeface="Raleway"/>
              </a:rPr>
              <a:t>Current Priorities, Activities and Impact (2021-22) including:</a:t>
            </a:r>
            <a:endParaRPr lang="en-GB" sz="1200">
              <a:latin typeface="Raleway"/>
            </a:endParaRPr>
          </a:p>
          <a:p>
            <a:pPr marL="171450" indent="-171450">
              <a:buFont typeface="Arial" panose="020B0604020202020204" pitchFamily="34" charset="0"/>
              <a:buChar char="•"/>
            </a:pPr>
            <a:r>
              <a:rPr lang="en-US" sz="1200" b="1">
                <a:latin typeface="Raleway"/>
              </a:rPr>
              <a:t>Tackling </a:t>
            </a:r>
            <a:r>
              <a:rPr lang="en-US" sz="1200" b="1" err="1">
                <a:latin typeface="Raleway"/>
              </a:rPr>
              <a:t>Neighbourhood</a:t>
            </a:r>
            <a:r>
              <a:rPr lang="en-US" sz="1200" b="1">
                <a:latin typeface="Raleway"/>
              </a:rPr>
              <a:t> Crime and ASB:  </a:t>
            </a:r>
            <a:r>
              <a:rPr lang="en-US" sz="1200">
                <a:latin typeface="Raleway"/>
              </a:rPr>
              <a:t>achieved c.40 per cent reduction in anti-social </a:t>
            </a:r>
            <a:r>
              <a:rPr lang="en-US" sz="1200" err="1">
                <a:latin typeface="Raleway"/>
              </a:rPr>
              <a:t>behaviour</a:t>
            </a:r>
            <a:r>
              <a:rPr lang="en-US" sz="1200">
                <a:latin typeface="Raleway"/>
              </a:rPr>
              <a:t>. Following the introduction of a borough-wide Public Space Protection Order in May 2021, 78 seizures of psychoactive drugs were made in the ten months to the end of March 2022.</a:t>
            </a:r>
          </a:p>
          <a:p>
            <a:pPr marL="171450" indent="-171450">
              <a:buFont typeface="Arial" panose="020B0604020202020204" pitchFamily="34" charset="0"/>
              <a:buChar char="•"/>
            </a:pPr>
            <a:r>
              <a:rPr lang="en-US" sz="1200" b="1">
                <a:latin typeface="Raleway"/>
              </a:rPr>
              <a:t>Tackling drugs and violence: </a:t>
            </a:r>
            <a:r>
              <a:rPr lang="en-US" sz="1200">
                <a:latin typeface="Raleway"/>
              </a:rPr>
              <a:t>the Addiction, Diversion, Disruption, Enforcement and Recover (ADDER) </a:t>
            </a:r>
            <a:r>
              <a:rPr lang="en-US" sz="1200" err="1">
                <a:latin typeface="Raleway"/>
              </a:rPr>
              <a:t>programme</a:t>
            </a:r>
            <a:r>
              <a:rPr lang="en-US" sz="1200">
                <a:latin typeface="Raleway"/>
              </a:rPr>
              <a:t> began in June 2021, with multiple interventions to address drug-related harm. Operation Continuum and charges for drug supply and large-scale drug seizures led to 118 warrants, 112 arrests and 102 people charged with drug trafficking. </a:t>
            </a:r>
            <a:endParaRPr lang="en-US" sz="1200">
              <a:latin typeface="Raleway" pitchFamily="2" charset="0"/>
            </a:endParaRPr>
          </a:p>
          <a:p>
            <a:pPr marL="171450" indent="-171450">
              <a:buFont typeface="Arial" panose="020B0604020202020204" pitchFamily="34" charset="0"/>
              <a:buChar char="•"/>
            </a:pPr>
            <a:r>
              <a:rPr lang="en-US" sz="1200" b="1">
                <a:latin typeface="Raleway"/>
              </a:rPr>
              <a:t>Tackling Hate Crime Community Tensions and Extremism, Violence Reduction: Safeguarding Those at Risk of Violence and Exploitation: </a:t>
            </a:r>
            <a:r>
              <a:rPr lang="en-US" sz="1200">
                <a:latin typeface="Raleway"/>
              </a:rPr>
              <a:t>work has included a team of navigators to support young people away from exploitation and criminality. </a:t>
            </a:r>
            <a:endParaRPr lang="en-US" sz="1200">
              <a:latin typeface="Raleway" pitchFamily="2" charset="0"/>
            </a:endParaRPr>
          </a:p>
          <a:p>
            <a:pPr marL="171450" indent="-171450">
              <a:buFont typeface="Arial" panose="020B0604020202020204" pitchFamily="34" charset="0"/>
              <a:buChar char="•"/>
            </a:pPr>
            <a:r>
              <a:rPr lang="en-US" sz="1200" b="1">
                <a:latin typeface="Raleway"/>
              </a:rPr>
              <a:t>Reduce Re-offending and Tackling the Drivers of Crime</a:t>
            </a:r>
            <a:r>
              <a:rPr lang="en-US" sz="1200">
                <a:latin typeface="Raleway"/>
              </a:rPr>
              <a:t>: two Case Officers recruited to case manage prolific and violent offenders</a:t>
            </a:r>
            <a:endParaRPr lang="en-GB" sz="1200" b="1">
              <a:latin typeface="Raleway"/>
            </a:endParaRPr>
          </a:p>
          <a:p>
            <a:pPr marL="171450" indent="-171450">
              <a:buFont typeface="Arial" panose="020B0604020202020204" pitchFamily="34" charset="0"/>
              <a:buChar char="•"/>
            </a:pPr>
            <a:r>
              <a:rPr lang="en-US" sz="1200" b="1">
                <a:latin typeface="Raleway"/>
              </a:rPr>
              <a:t>Improving Public Confidence and Trust.	</a:t>
            </a:r>
            <a:endParaRPr lang="en-GB" sz="1200" b="1">
              <a:latin typeface="Raleway"/>
            </a:endParaRPr>
          </a:p>
        </p:txBody>
      </p:sp>
      <p:sp>
        <p:nvSpPr>
          <p:cNvPr id="23" name="Rectangle 22">
            <a:extLst>
              <a:ext uri="{FF2B5EF4-FFF2-40B4-BE49-F238E27FC236}">
                <a16:creationId xmlns:a16="http://schemas.microsoft.com/office/drawing/2014/main" id="{33B69B5E-E5A7-4EA2-8B2B-E506AF2EFF4D}"/>
              </a:ext>
              <a:ext uri="{C183D7F6-B498-43B3-948B-1728B52AA6E4}">
                <adec:decorative xmlns:adec="http://schemas.microsoft.com/office/drawing/2017/decorative" val="1"/>
              </a:ext>
            </a:extLst>
          </p:cNvPr>
          <p:cNvSpPr/>
          <p:nvPr/>
        </p:nvSpPr>
        <p:spPr>
          <a:xfrm flipV="1">
            <a:off x="2246828" y="3805176"/>
            <a:ext cx="9948751" cy="4956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ASB week 3">
            <a:extLst>
              <a:ext uri="{FF2B5EF4-FFF2-40B4-BE49-F238E27FC236}">
                <a16:creationId xmlns:a16="http://schemas.microsoft.com/office/drawing/2014/main" id="{9F8E6AEA-5073-437D-BE63-0FC4861FB0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2192" y="4390121"/>
            <a:ext cx="2603862" cy="185613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B617F84C-A3A3-4B3B-9BAC-8123E29C265D}"/>
              </a:ext>
            </a:extLst>
          </p:cNvPr>
          <p:cNvSpPr txBox="1"/>
          <p:nvPr/>
        </p:nvSpPr>
        <p:spPr>
          <a:xfrm>
            <a:off x="5251269" y="4042836"/>
            <a:ext cx="6866936" cy="2123658"/>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445E"/>
                </a:solidFill>
                <a:effectLst/>
                <a:uLnTx/>
                <a:uFillTx/>
                <a:latin typeface="Raleway"/>
                <a:ea typeface="+mn-ea"/>
                <a:cs typeface="+mn-cs"/>
              </a:rPr>
              <a:t>Case Study: </a:t>
            </a:r>
            <a:r>
              <a:rPr kumimoji="0" lang="en-US" sz="1200" b="1" i="0" u="none" strike="noStrike" kern="1200" cap="none" spc="0" normalizeH="0" baseline="0" noProof="0">
                <a:ln>
                  <a:noFill/>
                </a:ln>
                <a:solidFill>
                  <a:srgbClr val="00445E"/>
                </a:solidFill>
                <a:effectLst/>
                <a:uLnTx/>
                <a:uFillTx/>
                <a:latin typeface="Raleway" pitchFamily="2" charset="0"/>
              </a:rPr>
              <a:t>Anti Social </a:t>
            </a:r>
            <a:r>
              <a:rPr kumimoji="0" lang="en-US" sz="1200" b="1" i="0" u="none" strike="noStrike" kern="1200" cap="none" spc="0" normalizeH="0" baseline="0" noProof="0" err="1">
                <a:ln>
                  <a:noFill/>
                </a:ln>
                <a:solidFill>
                  <a:srgbClr val="00445E"/>
                </a:solidFill>
                <a:effectLst/>
                <a:uLnTx/>
                <a:uFillTx/>
                <a:latin typeface="Raleway" pitchFamily="2" charset="0"/>
              </a:rPr>
              <a:t>Behaviour</a:t>
            </a:r>
            <a:r>
              <a:rPr kumimoji="0" lang="en-US" sz="1200" b="1" i="0" u="none" strike="noStrike" kern="1200" cap="none" spc="0" normalizeH="0" baseline="0" noProof="0">
                <a:ln>
                  <a:noFill/>
                </a:ln>
                <a:solidFill>
                  <a:srgbClr val="00445E"/>
                </a:solidFill>
                <a:effectLst/>
                <a:uLnTx/>
                <a:uFillTx/>
                <a:latin typeface="Raleway" pitchFamily="2" charset="0"/>
              </a:rPr>
              <a:t> Awareness Week (July 19 to 25)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00445E"/>
                </a:solidFill>
                <a:effectLst/>
                <a:uLnTx/>
                <a:uFillTx/>
                <a:latin typeface="Raleway" pitchFamily="2" charset="0"/>
              </a:rPr>
              <a:t>The </a:t>
            </a:r>
            <a:r>
              <a:rPr lang="en-US" sz="1200">
                <a:solidFill>
                  <a:srgbClr val="00445E"/>
                </a:solidFill>
                <a:latin typeface="Raleway" pitchFamily="2" charset="0"/>
              </a:rPr>
              <a:t>CSP j</a:t>
            </a:r>
            <a:r>
              <a:rPr kumimoji="0" lang="en-US" sz="1200" i="0" u="none" strike="noStrike" kern="1200" cap="none" spc="0" normalizeH="0" baseline="0" noProof="0" err="1">
                <a:ln>
                  <a:noFill/>
                </a:ln>
                <a:solidFill>
                  <a:srgbClr val="00445E"/>
                </a:solidFill>
                <a:effectLst/>
                <a:uLnTx/>
                <a:uFillTx/>
                <a:latin typeface="Raleway" pitchFamily="2" charset="0"/>
              </a:rPr>
              <a:t>oined</a:t>
            </a:r>
            <a:r>
              <a:rPr kumimoji="0" lang="en-US" sz="1200" i="0" u="none" strike="noStrike" kern="1200" cap="none" spc="0" normalizeH="0" baseline="0" noProof="0">
                <a:ln>
                  <a:noFill/>
                </a:ln>
                <a:solidFill>
                  <a:srgbClr val="00445E"/>
                </a:solidFill>
                <a:effectLst/>
                <a:uLnTx/>
                <a:uFillTx/>
                <a:latin typeface="Raleway" pitchFamily="2" charset="0"/>
              </a:rPr>
              <a:t> a national campaign that brought together people and </a:t>
            </a:r>
            <a:r>
              <a:rPr kumimoji="0" lang="en-US" sz="1200" i="0" u="none" strike="noStrike" kern="1200" cap="none" spc="0" normalizeH="0" baseline="0" noProof="0" err="1">
                <a:ln>
                  <a:noFill/>
                </a:ln>
                <a:solidFill>
                  <a:srgbClr val="00445E"/>
                </a:solidFill>
                <a:effectLst/>
                <a:uLnTx/>
                <a:uFillTx/>
                <a:latin typeface="Raleway" pitchFamily="2" charset="0"/>
              </a:rPr>
              <a:t>organisations</a:t>
            </a:r>
            <a:r>
              <a:rPr kumimoji="0" lang="en-US" sz="1200" i="0" u="none" strike="noStrike" kern="1200" cap="none" spc="0" normalizeH="0" baseline="0" noProof="0">
                <a:ln>
                  <a:noFill/>
                </a:ln>
                <a:solidFill>
                  <a:srgbClr val="00445E"/>
                </a:solidFill>
                <a:effectLst/>
                <a:uLnTx/>
                <a:uFillTx/>
                <a:latin typeface="Raleway" pitchFamily="2" charset="0"/>
              </a:rPr>
              <a:t> from across the borough to take a stand and work together to make communities safer.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00445E"/>
                </a:solidFill>
                <a:effectLst/>
                <a:uLnTx/>
                <a:uFillTx/>
                <a:latin typeface="Raleway" pitchFamily="2" charset="0"/>
              </a:rPr>
              <a:t>During the awareness week, multi-agency staff patrolled known hotspots and offered advice to residents.</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srgbClr val="00445E"/>
              </a:solidFill>
              <a:effectLst/>
              <a:uLnTx/>
              <a:uFillTx/>
              <a:latin typeface="Raleway" pitchFamily="2"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a:solidFill>
                  <a:srgbClr val="00445E"/>
                </a:solidFill>
                <a:latin typeface="Raleway" pitchFamily="2" charset="0"/>
              </a:rPr>
              <a:t>T</a:t>
            </a:r>
            <a:r>
              <a:rPr kumimoji="0" lang="en-US" sz="1200" i="0" u="none" strike="noStrike" kern="1200" cap="none" spc="0" normalizeH="0" baseline="0" noProof="0">
                <a:ln>
                  <a:noFill/>
                </a:ln>
                <a:solidFill>
                  <a:srgbClr val="00445E"/>
                </a:solidFill>
                <a:effectLst/>
                <a:uLnTx/>
                <a:uFillTx/>
                <a:latin typeface="Raleway" pitchFamily="2" charset="0"/>
              </a:rPr>
              <a:t>o mark the launch of the UK’s first official ASB Awareness Week, council officers highlighted the work they do to tackle Anti-Social </a:t>
            </a:r>
            <a:r>
              <a:rPr kumimoji="0" lang="en-US" sz="1200" i="0" u="none" strike="noStrike" kern="1200" cap="none" spc="0" normalizeH="0" baseline="0" noProof="0" err="1">
                <a:ln>
                  <a:noFill/>
                </a:ln>
                <a:solidFill>
                  <a:srgbClr val="00445E"/>
                </a:solidFill>
                <a:effectLst/>
                <a:uLnTx/>
                <a:uFillTx/>
                <a:latin typeface="Raleway" pitchFamily="2" charset="0"/>
              </a:rPr>
              <a:t>Behaviour</a:t>
            </a:r>
            <a:r>
              <a:rPr lang="en-US" sz="1200">
                <a:solidFill>
                  <a:srgbClr val="00445E"/>
                </a:solidFill>
                <a:latin typeface="Raleway" pitchFamily="2" charset="0"/>
              </a:rPr>
              <a:t>. Other p</a:t>
            </a:r>
            <a:r>
              <a:rPr kumimoji="0" lang="en-US" sz="1200" i="0" u="none" strike="noStrike" kern="1200" cap="none" spc="0" normalizeH="0" baseline="0" noProof="0" err="1">
                <a:ln>
                  <a:noFill/>
                </a:ln>
                <a:solidFill>
                  <a:srgbClr val="00445E"/>
                </a:solidFill>
                <a:effectLst/>
                <a:uLnTx/>
                <a:uFillTx/>
                <a:latin typeface="Raleway" pitchFamily="2" charset="0"/>
              </a:rPr>
              <a:t>artners</a:t>
            </a:r>
            <a:r>
              <a:rPr kumimoji="0" lang="en-US" sz="1200" i="0" u="none" strike="noStrike" kern="1200" cap="none" spc="0" normalizeH="0" baseline="0" noProof="0">
                <a:ln>
                  <a:noFill/>
                </a:ln>
                <a:solidFill>
                  <a:srgbClr val="00445E"/>
                </a:solidFill>
                <a:effectLst/>
                <a:uLnTx/>
                <a:uFillTx/>
                <a:latin typeface="Raleway" pitchFamily="2" charset="0"/>
              </a:rPr>
              <a:t> completed</a:t>
            </a:r>
            <a:r>
              <a:rPr lang="en-US" sz="1200">
                <a:solidFill>
                  <a:srgbClr val="00445E"/>
                </a:solidFill>
                <a:latin typeface="Raleway" pitchFamily="2" charset="0"/>
              </a:rPr>
              <a:t> w</a:t>
            </a:r>
            <a:r>
              <a:rPr kumimoji="0" lang="en-US" sz="1200" i="0" u="none" strike="noStrike" kern="1200" cap="none" spc="0" normalizeH="0" baseline="0" noProof="0" err="1">
                <a:ln>
                  <a:noFill/>
                </a:ln>
                <a:solidFill>
                  <a:srgbClr val="00445E"/>
                </a:solidFill>
                <a:effectLst/>
                <a:uLnTx/>
                <a:uFillTx/>
                <a:latin typeface="Raleway" pitchFamily="2" charset="0"/>
              </a:rPr>
              <a:t>eapon</a:t>
            </a:r>
            <a:r>
              <a:rPr kumimoji="0" lang="en-US" sz="1200" i="0" u="none" strike="noStrike" kern="1200" cap="none" spc="0" normalizeH="0" baseline="0" noProof="0">
                <a:ln>
                  <a:noFill/>
                </a:ln>
                <a:solidFill>
                  <a:srgbClr val="00445E"/>
                </a:solidFill>
                <a:effectLst/>
                <a:uLnTx/>
                <a:uFillTx/>
                <a:latin typeface="Raleway" pitchFamily="2" charset="0"/>
              </a:rPr>
              <a:t> sweeps, street </a:t>
            </a:r>
            <a:r>
              <a:rPr lang="en-US" sz="1200">
                <a:solidFill>
                  <a:srgbClr val="00445E"/>
                </a:solidFill>
                <a:latin typeface="Raleway" pitchFamily="2" charset="0"/>
              </a:rPr>
              <a:t>b</a:t>
            </a:r>
            <a:r>
              <a:rPr kumimoji="0" lang="en-US" sz="1200" i="0" u="none" strike="noStrike" kern="1200" cap="none" spc="0" normalizeH="0" baseline="0" noProof="0" err="1">
                <a:ln>
                  <a:noFill/>
                </a:ln>
                <a:solidFill>
                  <a:srgbClr val="00445E"/>
                </a:solidFill>
                <a:effectLst/>
                <a:uLnTx/>
                <a:uFillTx/>
                <a:latin typeface="Raleway" pitchFamily="2" charset="0"/>
              </a:rPr>
              <a:t>riefings</a:t>
            </a:r>
            <a:r>
              <a:rPr kumimoji="0" lang="en-US" sz="1200" i="0" u="none" strike="noStrike" kern="1200" cap="none" spc="0" normalizeH="0" baseline="0" noProof="0">
                <a:ln>
                  <a:noFill/>
                </a:ln>
                <a:solidFill>
                  <a:srgbClr val="00445E"/>
                </a:solidFill>
                <a:effectLst/>
                <a:uLnTx/>
                <a:uFillTx/>
                <a:latin typeface="Raleway" pitchFamily="2" charset="0"/>
              </a:rPr>
              <a:t>, </a:t>
            </a:r>
            <a:r>
              <a:rPr lang="en-US" sz="1200">
                <a:solidFill>
                  <a:srgbClr val="00445E"/>
                </a:solidFill>
                <a:latin typeface="Raleway" pitchFamily="2" charset="0"/>
              </a:rPr>
              <a:t>h</a:t>
            </a:r>
            <a:r>
              <a:rPr kumimoji="0" lang="en-US" sz="1200" i="0" u="none" strike="noStrike" kern="1200" cap="none" spc="0" normalizeH="0" baseline="0" noProof="0" err="1">
                <a:ln>
                  <a:noFill/>
                </a:ln>
                <a:solidFill>
                  <a:srgbClr val="00445E"/>
                </a:solidFill>
                <a:effectLst/>
                <a:uLnTx/>
                <a:uFillTx/>
                <a:latin typeface="Raleway" pitchFamily="2" charset="0"/>
              </a:rPr>
              <a:t>igh</a:t>
            </a:r>
            <a:r>
              <a:rPr kumimoji="0" lang="en-US" sz="1200" i="0" u="none" strike="noStrike" kern="1200" cap="none" spc="0" normalizeH="0" baseline="0" noProof="0">
                <a:ln>
                  <a:noFill/>
                </a:ln>
                <a:solidFill>
                  <a:srgbClr val="00445E"/>
                </a:solidFill>
                <a:effectLst/>
                <a:uLnTx/>
                <a:uFillTx/>
                <a:latin typeface="Raleway" pitchFamily="2" charset="0"/>
              </a:rPr>
              <a:t> visibility patrols, carried out multiple stop and searches, issued multiple ASB warnings and community protection notice warnings. Several arrests were made, and knives and drugs were taken off the streets. </a:t>
            </a:r>
          </a:p>
        </p:txBody>
      </p:sp>
      <p:sp>
        <p:nvSpPr>
          <p:cNvPr id="2" name="Slide Number Placeholder 1">
            <a:extLst>
              <a:ext uri="{FF2B5EF4-FFF2-40B4-BE49-F238E27FC236}">
                <a16:creationId xmlns:a16="http://schemas.microsoft.com/office/drawing/2014/main" id="{6D8C60EE-2BEC-4F2A-9F97-ADBBA5EDCA4F}"/>
              </a:ext>
            </a:extLst>
          </p:cNvPr>
          <p:cNvSpPr>
            <a:spLocks noGrp="1"/>
          </p:cNvSpPr>
          <p:nvPr>
            <p:ph type="sldNum" sz="quarter" idx="12"/>
          </p:nvPr>
        </p:nvSpPr>
        <p:spPr/>
        <p:txBody>
          <a:bodyPr/>
          <a:lstStyle/>
          <a:p>
            <a:fld id="{36D6C52B-B35D-4819-BB38-B93C26330C57}" type="slidenum">
              <a:rPr lang="en-GB" smtClean="0"/>
              <a:t>8</a:t>
            </a:fld>
            <a:endParaRPr lang="en-GB"/>
          </a:p>
        </p:txBody>
      </p:sp>
    </p:spTree>
    <p:extLst>
      <p:ext uri="{BB962C8B-B14F-4D97-AF65-F5344CB8AC3E}">
        <p14:creationId xmlns:p14="http://schemas.microsoft.com/office/powerpoint/2010/main" val="1364847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CD2848-F726-409E-A21B-19B37E7F95EE}"/>
              </a:ext>
            </a:extLst>
          </p:cNvPr>
          <p:cNvSpPr>
            <a:spLocks noGrp="1"/>
          </p:cNvSpPr>
          <p:nvPr>
            <p:ph type="title" idx="4294967295"/>
          </p:nvPr>
        </p:nvSpPr>
        <p:spPr>
          <a:xfrm>
            <a:off x="838201" y="-1325563"/>
            <a:ext cx="10515600" cy="1325563"/>
          </a:xfrm>
        </p:spPr>
        <p:txBody>
          <a:bodyPr vert="horz" lIns="91440" tIns="45720" rIns="91440" bIns="45720" rtlCol="0" anchor="b">
            <a:normAutofit/>
          </a:bodyPr>
          <a:lstStyle/>
          <a:p>
            <a:r>
              <a:rPr lang="en-GB" dirty="0"/>
              <a:t>Our strategy continued 4 – Race Equality Partnership Network</a:t>
            </a:r>
          </a:p>
        </p:txBody>
      </p:sp>
      <p:sp>
        <p:nvSpPr>
          <p:cNvPr id="24" name="TextBox 23">
            <a:extLst>
              <a:ext uri="{FF2B5EF4-FFF2-40B4-BE49-F238E27FC236}">
                <a16:creationId xmlns:a16="http://schemas.microsoft.com/office/drawing/2014/main" id="{830126C2-0EEA-4E44-934F-AAF60CB84479}"/>
              </a:ext>
            </a:extLst>
          </p:cNvPr>
          <p:cNvSpPr txBox="1"/>
          <p:nvPr/>
        </p:nvSpPr>
        <p:spPr>
          <a:xfrm>
            <a:off x="15014" y="0"/>
            <a:ext cx="2189673" cy="7971413"/>
          </a:xfrm>
          <a:prstGeom prst="rect">
            <a:avLst/>
          </a:prstGeom>
          <a:solidFill>
            <a:schemeClr val="tx1">
              <a:lumMod val="90000"/>
              <a:lumOff val="10000"/>
            </a:schemeClr>
          </a:solidFill>
        </p:spPr>
        <p:txBody>
          <a:bodyPr wrap="square">
            <a:spAutoFit/>
          </a:bodyPr>
          <a:lstStyle/>
          <a:p>
            <a:r>
              <a:rPr lang="en-US" sz="2400" b="1">
                <a:solidFill>
                  <a:schemeClr val="bg1"/>
                </a:solidFill>
                <a:latin typeface="Raleway" pitchFamily="2" charset="0"/>
              </a:rPr>
              <a:t>Strong, resilient and safe communities</a:t>
            </a:r>
          </a:p>
          <a:p>
            <a:endParaRPr lang="en-US" sz="2000"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200"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200"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200"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200"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200"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200"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200"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200" b="1">
              <a:solidFill>
                <a:schemeClr val="bg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a:ln>
                <a:noFill/>
              </a:ln>
              <a:solidFill>
                <a:schemeClr val="bg1"/>
              </a:solidFill>
              <a:effectLst/>
              <a:uLnTx/>
              <a:uFillTx/>
              <a:latin typeface="Raleway"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a:ln>
                <a:noFill/>
              </a:ln>
              <a:solidFill>
                <a:schemeClr val="bg1"/>
              </a:solidFill>
              <a:effectLst/>
              <a:uLnTx/>
              <a:uFillTx/>
              <a:latin typeface="Raleway" pitchFamily="2" charset="0"/>
              <a:ea typeface="+mn-ea"/>
              <a:cs typeface="+mn-cs"/>
            </a:endParaRPr>
          </a:p>
        </p:txBody>
      </p:sp>
      <p:pic>
        <p:nvPicPr>
          <p:cNvPr id="5" name="Picture 4" descr="A picture of women that attended the Black, Asian, Multi-Ethnic women in leadership event.">
            <a:extLst>
              <a:ext uri="{FF2B5EF4-FFF2-40B4-BE49-F238E27FC236}">
                <a16:creationId xmlns:a16="http://schemas.microsoft.com/office/drawing/2014/main" id="{ED2525E9-DE6E-4DBA-BCD6-938B6CDDA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8590" y="1981597"/>
            <a:ext cx="2023099" cy="1517325"/>
          </a:xfrm>
          <a:prstGeom prst="rect">
            <a:avLst/>
          </a:prstGeom>
        </p:spPr>
      </p:pic>
      <p:sp>
        <p:nvSpPr>
          <p:cNvPr id="20" name="TextBox 19">
            <a:extLst>
              <a:ext uri="{FF2B5EF4-FFF2-40B4-BE49-F238E27FC236}">
                <a16:creationId xmlns:a16="http://schemas.microsoft.com/office/drawing/2014/main" id="{F007F91E-E358-4D33-8734-A86822D340F7}"/>
              </a:ext>
            </a:extLst>
          </p:cNvPr>
          <p:cNvSpPr txBox="1"/>
          <p:nvPr/>
        </p:nvSpPr>
        <p:spPr>
          <a:xfrm>
            <a:off x="76388" y="3674490"/>
            <a:ext cx="2066924" cy="3046988"/>
          </a:xfrm>
          <a:prstGeom prst="rect">
            <a:avLst/>
          </a:prstGeom>
          <a:solidFill>
            <a:srgbClr val="92D050"/>
          </a:solidFill>
        </p:spPr>
        <p:txBody>
          <a:bodyPr wrap="square" rtlCol="0">
            <a:spAutoFit/>
          </a:bodyPr>
          <a:lstStyle/>
          <a:p>
            <a:r>
              <a:rPr lang="en-GB" sz="1200" b="1" dirty="0">
                <a:latin typeface="Raleway" pitchFamily="2" charset="0"/>
              </a:rPr>
              <a:t>Priorities for 2022-23:</a:t>
            </a:r>
          </a:p>
          <a:p>
            <a:r>
              <a:rPr kumimoji="0" lang="en-US" sz="1200" b="0" i="0" u="none" strike="noStrike" kern="1200" cap="none" spc="0" normalizeH="0" baseline="0" noProof="0" dirty="0">
                <a:ln>
                  <a:noFill/>
                </a:ln>
                <a:effectLst/>
                <a:uLnTx/>
                <a:uFillTx/>
                <a:latin typeface="Raleway" pitchFamily="2" charset="0"/>
                <a:ea typeface="+mn-ea"/>
                <a:cs typeface="+mn-cs"/>
              </a:rPr>
              <a:t>Race Equality Partnership Network </a:t>
            </a:r>
          </a:p>
          <a:p>
            <a:pPr marL="171450" indent="-171450">
              <a:buFont typeface="Arial" panose="020B0604020202020204" pitchFamily="34" charset="0"/>
              <a:buChar char="•"/>
            </a:pPr>
            <a:r>
              <a:rPr lang="en-US" sz="1200" dirty="0">
                <a:latin typeface="Raleway" pitchFamily="2" charset="0"/>
              </a:rPr>
              <a:t>Support, shape and improve outcomes for BAME residents and hold council services and partners to account on action plans and Anti-Racist Pledges and commitments.</a:t>
            </a:r>
          </a:p>
          <a:p>
            <a:pPr marL="171450" indent="-171450">
              <a:buFont typeface="Arial" panose="020B0604020202020204" pitchFamily="34" charset="0"/>
              <a:buChar char="•"/>
            </a:pPr>
            <a:r>
              <a:rPr lang="en-US" sz="1200" dirty="0">
                <a:latin typeface="Raleway" pitchFamily="2" charset="0"/>
              </a:rPr>
              <a:t>Development of a community leadership </a:t>
            </a:r>
            <a:r>
              <a:rPr lang="en-US" sz="1200" dirty="0" err="1">
                <a:latin typeface="Raleway" pitchFamily="2" charset="0"/>
              </a:rPr>
              <a:t>programme</a:t>
            </a:r>
            <a:r>
              <a:rPr lang="en-US" sz="1200" dirty="0">
                <a:latin typeface="Raleway" pitchFamily="2" charset="0"/>
              </a:rPr>
              <a:t> and launch of a local recognition scheme.</a:t>
            </a:r>
            <a:endParaRPr lang="en-GB" sz="1200" dirty="0">
              <a:latin typeface="Raleway" pitchFamily="2" charset="0"/>
            </a:endParaRPr>
          </a:p>
        </p:txBody>
      </p:sp>
      <p:sp>
        <p:nvSpPr>
          <p:cNvPr id="40" name="Rectangle 39">
            <a:extLst>
              <a:ext uri="{FF2B5EF4-FFF2-40B4-BE49-F238E27FC236}">
                <a16:creationId xmlns:a16="http://schemas.microsoft.com/office/drawing/2014/main" id="{3267DE49-960F-4AD6-B63B-5BEEB5899E29}"/>
              </a:ext>
              <a:ext uri="{C183D7F6-B498-43B3-948B-1728B52AA6E4}">
                <adec:decorative xmlns:adec="http://schemas.microsoft.com/office/drawing/2017/decorative" val="1"/>
              </a:ext>
            </a:extLst>
          </p:cNvPr>
          <p:cNvSpPr/>
          <p:nvPr/>
        </p:nvSpPr>
        <p:spPr>
          <a:xfrm>
            <a:off x="2204688" y="0"/>
            <a:ext cx="45719"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90353E0-FE3C-4EF6-A1C9-6701476C02E9}"/>
              </a:ext>
            </a:extLst>
          </p:cNvPr>
          <p:cNvSpPr txBox="1"/>
          <p:nvPr/>
        </p:nvSpPr>
        <p:spPr>
          <a:xfrm>
            <a:off x="2280103" y="157169"/>
            <a:ext cx="9731205" cy="1046440"/>
          </a:xfrm>
          <a:prstGeom prst="rect">
            <a:avLst/>
          </a:prstGeom>
          <a:noFill/>
        </p:spPr>
        <p:txBody>
          <a:bodyPr wrap="square" rtlCol="0">
            <a:spAutoFit/>
          </a:bodyPr>
          <a:lstStyle/>
          <a:p>
            <a:r>
              <a:rPr lang="en-US" sz="1400" b="1">
                <a:latin typeface="Raleway" pitchFamily="2" charset="0"/>
              </a:rPr>
              <a:t>The Race Equality Partnership Network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Race Equality Partnership Network provides strategic leadership, vision and coordination to ensure p</a:t>
            </a:r>
            <a:r>
              <a:rPr lang="en-US" sz="1200" err="1">
                <a:solidFill>
                  <a:srgbClr val="00445E"/>
                </a:solidFill>
                <a:latin typeface="Raleway" pitchFamily="2" charset="0"/>
              </a:rPr>
              <a:t>artner</a:t>
            </a:r>
            <a:r>
              <a:rPr lang="en-US" sz="1200">
                <a:solidFill>
                  <a:srgbClr val="00445E"/>
                </a:solidFill>
                <a:latin typeface="Raleway" pitchFamily="2" charset="0"/>
              </a:rPr>
              <a:t> </a:t>
            </a:r>
            <a:r>
              <a:rPr lang="en-US" sz="1200" err="1">
                <a:solidFill>
                  <a:srgbClr val="00445E"/>
                </a:solidFill>
                <a:latin typeface="Raleway" pitchFamily="2" charset="0"/>
              </a:rPr>
              <a:t>organisations</a:t>
            </a:r>
            <a:r>
              <a:rPr lang="en-US" sz="1200">
                <a:solidFill>
                  <a:srgbClr val="00445E"/>
                </a:solidFill>
                <a:latin typeface="Raleway" pitchFamily="2" charset="0"/>
              </a:rPr>
              <a:t> </a:t>
            </a:r>
            <a:r>
              <a:rPr kumimoji="0" lang="en-US" sz="1200" b="0" i="0" u="none" strike="noStrike" kern="1200" cap="none" spc="0" normalizeH="0" baseline="0" noProof="0">
                <a:ln>
                  <a:noFill/>
                </a:ln>
                <a:solidFill>
                  <a:srgbClr val="00445E"/>
                </a:solidFill>
                <a:effectLst/>
                <a:uLnTx/>
                <a:uFillTx/>
                <a:latin typeface="Raleway" pitchFamily="2" charset="0"/>
                <a:ea typeface="+mn-ea"/>
                <a:cs typeface="+mn-cs"/>
              </a:rPr>
              <a:t>effectively tackle the issues and challenges of race inequality to improve outcomes for Black, Asian and Multi-Ethnic communities and residents. The Network works across the Tower Hamlets Partnership to help set, deliver and monitor targeted action plans which respond to the challenges and opportunities highlighted by Inequalities Commission. </a:t>
            </a:r>
          </a:p>
        </p:txBody>
      </p:sp>
      <p:sp>
        <p:nvSpPr>
          <p:cNvPr id="18" name="Rectangle 17">
            <a:extLst>
              <a:ext uri="{FF2B5EF4-FFF2-40B4-BE49-F238E27FC236}">
                <a16:creationId xmlns:a16="http://schemas.microsoft.com/office/drawing/2014/main" id="{F822F138-58C7-41BD-B592-695C5A254F56}"/>
              </a:ext>
              <a:ext uri="{C183D7F6-B498-43B3-948B-1728B52AA6E4}">
                <adec:decorative xmlns:adec="http://schemas.microsoft.com/office/drawing/2017/decorative" val="1"/>
              </a:ext>
            </a:extLst>
          </p:cNvPr>
          <p:cNvSpPr/>
          <p:nvPr/>
        </p:nvSpPr>
        <p:spPr>
          <a:xfrm>
            <a:off x="2250407" y="1336705"/>
            <a:ext cx="9941593"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A20F58A-33AF-47F7-86DE-556BBBB06492}"/>
              </a:ext>
            </a:extLst>
          </p:cNvPr>
          <p:cNvSpPr txBox="1"/>
          <p:nvPr/>
        </p:nvSpPr>
        <p:spPr>
          <a:xfrm>
            <a:off x="2376405" y="1289100"/>
            <a:ext cx="955595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445E"/>
              </a:solidFill>
              <a:latin typeface="Raleway" pitchFamily="2" charset="0"/>
            </a:endParaRPr>
          </a:p>
          <a:p>
            <a:pPr>
              <a:defRPr/>
            </a:pPr>
            <a:r>
              <a:rPr kumimoji="0" lang="en-GB" sz="1200" b="1" i="0" u="none" strike="noStrike" kern="1200" cap="none" spc="0" normalizeH="0" baseline="0" noProof="0" dirty="0">
                <a:ln>
                  <a:noFill/>
                </a:ln>
                <a:solidFill>
                  <a:srgbClr val="00445E"/>
                </a:solidFill>
                <a:effectLst/>
                <a:uLnTx/>
                <a:uFillTx/>
                <a:latin typeface="Raleway"/>
              </a:rPr>
              <a:t>Current Priorities, Activities and Impact (2021-22) including:</a:t>
            </a:r>
            <a:endParaRPr lang="en-GB" sz="1200" dirty="0">
              <a:latin typeface="Ralewa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445E"/>
              </a:solidFill>
              <a:effectLst/>
              <a:uLnTx/>
              <a:uFillTx/>
              <a:latin typeface="Raleway"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45E"/>
                </a:solidFill>
                <a:latin typeface="Raleway" pitchFamily="2" charset="0"/>
              </a:rPr>
              <a:t>Developed partnership action plan and secured £1.5 million in council funding for implementation.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45E"/>
                </a:solidFill>
                <a:latin typeface="Raleway" pitchFamily="2" charset="0"/>
              </a:rPr>
              <a:t>Delivered Black Asian and Multi Ethnic women in leadership event providing access to opportunities for mentoring, work experience, and further training and support to engage in civic life and career progression.  </a:t>
            </a:r>
          </a:p>
          <a:p>
            <a:pPr marR="0" lvl="0" algn="l" defTabSz="914400" rtl="0" eaLnBrk="1" fontAlgn="auto" latinLnBrk="0" hangingPunct="1">
              <a:lnSpc>
                <a:spcPct val="100000"/>
              </a:lnSpc>
              <a:spcBef>
                <a:spcPts val="0"/>
              </a:spcBef>
              <a:spcAft>
                <a:spcPts val="0"/>
              </a:spcAft>
              <a:buClrTx/>
              <a:buSzTx/>
              <a:tabLst/>
              <a:defRPr/>
            </a:pPr>
            <a:r>
              <a:rPr lang="en-US" sz="1200" dirty="0">
                <a:solidFill>
                  <a:srgbClr val="00445E"/>
                </a:solidFill>
                <a:latin typeface="Raleway" pitchFamily="2" charset="0"/>
                <a:hlinkClick r:id="rId4"/>
              </a:rPr>
              <a:t>www.towerhamlets.gov.uk/News_events/2022/March-2022/Inspiring-and-supporting-Tower-Hamlets-women-into-leadership.aspx</a:t>
            </a:r>
            <a:endParaRPr lang="en-US" sz="1200" dirty="0">
              <a:solidFill>
                <a:srgbClr val="00445E"/>
              </a:solidFill>
              <a:latin typeface="Raleway"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45E"/>
                </a:solidFill>
                <a:latin typeface="Raleway" pitchFamily="2" charset="0"/>
              </a:rPr>
              <a:t>Launched Tower Hamlets anti-racist pledge.</a:t>
            </a:r>
          </a:p>
        </p:txBody>
      </p:sp>
      <p:sp>
        <p:nvSpPr>
          <p:cNvPr id="26" name="Rectangle 25">
            <a:extLst>
              <a:ext uri="{FF2B5EF4-FFF2-40B4-BE49-F238E27FC236}">
                <a16:creationId xmlns:a16="http://schemas.microsoft.com/office/drawing/2014/main" id="{D3407EB3-4ED8-429C-B04A-6385BDBFE305}"/>
              </a:ext>
              <a:ext uri="{C183D7F6-B498-43B3-948B-1728B52AA6E4}">
                <adec:decorative xmlns:adec="http://schemas.microsoft.com/office/drawing/2017/decorative" val="1"/>
              </a:ext>
            </a:extLst>
          </p:cNvPr>
          <p:cNvSpPr/>
          <p:nvPr/>
        </p:nvSpPr>
        <p:spPr>
          <a:xfrm>
            <a:off x="2227547" y="3275963"/>
            <a:ext cx="9941593"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n image with photo's and the Tower Hamlets Partnership Logo, which illustrates that more than £1.5million has been invested in tackling race inequalities in the borough.">
            <a:extLst>
              <a:ext uri="{FF2B5EF4-FFF2-40B4-BE49-F238E27FC236}">
                <a16:creationId xmlns:a16="http://schemas.microsoft.com/office/drawing/2014/main" id="{04F0DB0A-20FF-474A-ACAB-DCA4566A87FF}"/>
              </a:ext>
            </a:extLst>
          </p:cNvPr>
          <p:cNvPicPr>
            <a:picLocks noChangeAspect="1"/>
          </p:cNvPicPr>
          <p:nvPr/>
        </p:nvPicPr>
        <p:blipFill>
          <a:blip r:embed="rId5"/>
          <a:stretch>
            <a:fillRect/>
          </a:stretch>
        </p:blipFill>
        <p:spPr>
          <a:xfrm>
            <a:off x="2308377" y="4318440"/>
            <a:ext cx="3588441" cy="2005570"/>
          </a:xfrm>
          <a:prstGeom prst="rect">
            <a:avLst/>
          </a:prstGeom>
        </p:spPr>
      </p:pic>
      <p:sp>
        <p:nvSpPr>
          <p:cNvPr id="19" name="TextBox 18">
            <a:extLst>
              <a:ext uri="{FF2B5EF4-FFF2-40B4-BE49-F238E27FC236}">
                <a16:creationId xmlns:a16="http://schemas.microsoft.com/office/drawing/2014/main" id="{4D7EA5A9-B2A3-4B9A-8F8F-265FC5FC0461}"/>
              </a:ext>
            </a:extLst>
          </p:cNvPr>
          <p:cNvSpPr txBox="1"/>
          <p:nvPr/>
        </p:nvSpPr>
        <p:spPr>
          <a:xfrm>
            <a:off x="6160051" y="3411961"/>
            <a:ext cx="5772306" cy="3231654"/>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445E"/>
                </a:solidFill>
                <a:effectLst/>
                <a:uLnTx/>
                <a:uFillTx/>
                <a:latin typeface="Raleway"/>
                <a:ea typeface="+mn-ea"/>
                <a:cs typeface="+mn-cs"/>
              </a:rPr>
              <a:t>Case Study:</a:t>
            </a:r>
            <a:br>
              <a:rPr kumimoji="0" lang="en-US" sz="1200" b="1" i="0" u="none" strike="noStrike" kern="1200" cap="none" spc="0" normalizeH="0" baseline="0" noProof="0">
                <a:ln>
                  <a:noFill/>
                </a:ln>
                <a:solidFill>
                  <a:srgbClr val="00445E"/>
                </a:solidFill>
                <a:effectLst/>
                <a:uLnTx/>
                <a:uFillTx/>
                <a:latin typeface="Raleway"/>
                <a:ea typeface="+mn-ea"/>
                <a:cs typeface="+mn-cs"/>
              </a:rPr>
            </a:br>
            <a:endParaRPr kumimoji="0" lang="en-US" sz="1200" b="0" i="0" u="none" strike="noStrike" kern="1200" cap="none" spc="0" normalizeH="0" baseline="0" noProof="0">
              <a:ln>
                <a:noFill/>
              </a:ln>
              <a:solidFill>
                <a:srgbClr val="00445E"/>
              </a:solidFill>
              <a:effectLst/>
              <a:uLnTx/>
              <a:uFillTx/>
              <a:latin typeface="Ralewa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445E"/>
                </a:solidFill>
                <a:latin typeface="Raleway"/>
              </a:rPr>
              <a:t>Tower Hamlets is a place that has for generations welcomed people from all over the world, and at times has come together in solidarity to stand up to racist attacks from those who wish to divide local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445E"/>
              </a:solidFill>
              <a:latin typeface="Raleway"/>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45E"/>
                </a:solidFill>
                <a:effectLst/>
                <a:uLnTx/>
                <a:uFillTx/>
                <a:latin typeface="Raleway"/>
                <a:ea typeface="+mn-ea"/>
                <a:cs typeface="+mn-cs"/>
              </a:rPr>
              <a:t>Ian Parkes, Chief Executive of East London Business Alliance said:  “We need to really step up the drive for diversity and inclusion in education, in the pathways into higher earning careers and into positions of decision making and seniority for people from Black, Asian and Ethnic Minority backgrounds. Signing the anti-racist pledge is a symbol of our intention to do more - both in our external work with all our partners, and for our own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445E"/>
              </a:solidFill>
              <a:latin typeface="Raleway"/>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45E"/>
                </a:solidFill>
                <a:effectLst/>
                <a:uLnTx/>
                <a:uFillTx/>
                <a:latin typeface="Raleway"/>
                <a:ea typeface="+mn-ea"/>
                <a:cs typeface="+mn-cs"/>
              </a:rPr>
              <a:t>Sheila Gupta, Vice-Principal (People, Culture, and Inclusion) at Queen Mary University of London said: “We are proud to be signatories to the Tower Hamlets anti-racist pledge. The only way to promote race equality is through hard work, commitment, and honest conversations.”</a:t>
            </a:r>
          </a:p>
        </p:txBody>
      </p:sp>
      <p:sp>
        <p:nvSpPr>
          <p:cNvPr id="2" name="Slide Number Placeholder 1">
            <a:extLst>
              <a:ext uri="{FF2B5EF4-FFF2-40B4-BE49-F238E27FC236}">
                <a16:creationId xmlns:a16="http://schemas.microsoft.com/office/drawing/2014/main" id="{6D8C60EE-2BEC-4F2A-9F97-ADBBA5EDCA4F}"/>
              </a:ext>
            </a:extLst>
          </p:cNvPr>
          <p:cNvSpPr>
            <a:spLocks noGrp="1"/>
          </p:cNvSpPr>
          <p:nvPr>
            <p:ph type="sldNum" sz="quarter" idx="12"/>
          </p:nvPr>
        </p:nvSpPr>
        <p:spPr/>
        <p:txBody>
          <a:bodyPr/>
          <a:lstStyle/>
          <a:p>
            <a:fld id="{36D6C52B-B35D-4819-BB38-B93C26330C57}" type="slidenum">
              <a:rPr lang="en-GB" smtClean="0"/>
              <a:t>9</a:t>
            </a:fld>
            <a:endParaRPr lang="en-GB"/>
          </a:p>
        </p:txBody>
      </p:sp>
    </p:spTree>
    <p:extLst>
      <p:ext uri="{BB962C8B-B14F-4D97-AF65-F5344CB8AC3E}">
        <p14:creationId xmlns:p14="http://schemas.microsoft.com/office/powerpoint/2010/main" val="1420001717"/>
      </p:ext>
    </p:extLst>
  </p:cSld>
  <p:clrMapOvr>
    <a:masterClrMapping/>
  </p:clrMapOvr>
</p:sld>
</file>

<file path=ppt/theme/theme1.xml><?xml version="1.0" encoding="utf-8"?>
<a:theme xmlns:a="http://schemas.openxmlformats.org/drawingml/2006/main" name="1_Office Theme">
  <a:themeElements>
    <a:clrScheme name="LBTH Colours">
      <a:dk1>
        <a:srgbClr val="00445E"/>
      </a:dk1>
      <a:lt1>
        <a:srgbClr val="FFFFFF"/>
      </a:lt1>
      <a:dk2>
        <a:srgbClr val="00B2BB"/>
      </a:dk2>
      <a:lt2>
        <a:srgbClr val="BBD034"/>
      </a:lt2>
      <a:accent1>
        <a:srgbClr val="E62154"/>
      </a:accent1>
      <a:accent2>
        <a:srgbClr val="F7A823"/>
      </a:accent2>
      <a:accent3>
        <a:srgbClr val="E5E000"/>
      </a:accent3>
      <a:accent4>
        <a:srgbClr val="AF137E"/>
      </a:accent4>
      <a:accent5>
        <a:srgbClr val="E94E1B"/>
      </a:accent5>
      <a:accent6>
        <a:srgbClr val="92C25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
      <a:dk1>
        <a:srgbClr val="003366"/>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8F52CE4529A64EB925B77AD10A003A" ma:contentTypeVersion="6" ma:contentTypeDescription="Create a new document." ma:contentTypeScope="" ma:versionID="16751d3141a8cc3aeb4b6f0947061786">
  <xsd:schema xmlns:xsd="http://www.w3.org/2001/XMLSchema" xmlns:xs="http://www.w3.org/2001/XMLSchema" xmlns:p="http://schemas.microsoft.com/office/2006/metadata/properties" xmlns:ns2="5711b847-ee4f-4d12-b492-26df3af3b978" xmlns:ns3="ec4fd612-b8fd-4431-89e1-4f01f34de54a" targetNamespace="http://schemas.microsoft.com/office/2006/metadata/properties" ma:root="true" ma:fieldsID="8cb1d630850bc7b15de514265af7a8f3" ns2:_="" ns3:_="">
    <xsd:import namespace="5711b847-ee4f-4d12-b492-26df3af3b978"/>
    <xsd:import namespace="ec4fd612-b8fd-4431-89e1-4f01f34de5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11b847-ee4f-4d12-b492-26df3af3b9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4fd612-b8fd-4431-89e1-4f01f34de5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c4fd612-b8fd-4431-89e1-4f01f34de54a">
      <UserInfo>
        <DisplayName>Sharon Godman</DisplayName>
        <AccountId>29</AccountId>
        <AccountType/>
      </UserInfo>
      <UserInfo>
        <DisplayName>Abidah Kamali</DisplayName>
        <AccountId>13</AccountId>
        <AccountType/>
      </UserInfo>
      <UserInfo>
        <DisplayName>Stephen Bramah</DisplayName>
        <AccountId>44</AccountId>
        <AccountType/>
      </UserInfo>
      <UserInfo>
        <DisplayName>Frances Winter</DisplayName>
        <AccountId>16</AccountId>
        <AccountType/>
      </UserInfo>
    </SharedWithUsers>
  </documentManagement>
</p:properties>
</file>

<file path=customXml/itemProps1.xml><?xml version="1.0" encoding="utf-8"?>
<ds:datastoreItem xmlns:ds="http://schemas.openxmlformats.org/officeDocument/2006/customXml" ds:itemID="{D50562F0-767F-4429-AD5D-110557F6CB5E}">
  <ds:schemaRefs>
    <ds:schemaRef ds:uri="5711b847-ee4f-4d12-b492-26df3af3b978"/>
    <ds:schemaRef ds:uri="ec4fd612-b8fd-4431-89e1-4f01f34de5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8AC92BE-7F65-4AD4-9C31-5651DA116B67}">
  <ds:schemaRefs>
    <ds:schemaRef ds:uri="http://schemas.microsoft.com/sharepoint/v3/contenttype/forms"/>
  </ds:schemaRefs>
</ds:datastoreItem>
</file>

<file path=customXml/itemProps3.xml><?xml version="1.0" encoding="utf-8"?>
<ds:datastoreItem xmlns:ds="http://schemas.openxmlformats.org/officeDocument/2006/customXml" ds:itemID="{778ADC5A-807F-42B2-92C7-50F51D6D3270}">
  <ds:schemaRefs>
    <ds:schemaRef ds:uri="http://purl.org/dc/dcmitype/"/>
    <ds:schemaRef ds:uri="http://purl.org/dc/terms/"/>
    <ds:schemaRef ds:uri="http://purl.org/dc/elements/1.1/"/>
    <ds:schemaRef ds:uri="http://schemas.microsoft.com/office/2006/metadata/properties"/>
    <ds:schemaRef ds:uri="http://schemas.microsoft.com/office/2006/documentManagement/types"/>
    <ds:schemaRef ds:uri="5711b847-ee4f-4d12-b492-26df3af3b978"/>
    <ds:schemaRef ds:uri="http://schemas.microsoft.com/office/infopath/2007/PartnerControls"/>
    <ds:schemaRef ds:uri="http://schemas.openxmlformats.org/package/2006/metadata/core-properties"/>
    <ds:schemaRef ds:uri="ec4fd612-b8fd-4431-89e1-4f01f34de54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Slice</Template>
  <TotalTime>54</TotalTime>
  <Words>5398</Words>
  <Application>Microsoft Office PowerPoint</Application>
  <PresentationFormat>Widescreen</PresentationFormat>
  <Paragraphs>711</Paragraphs>
  <Slides>18</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Raleway</vt:lpstr>
      <vt:lpstr>1_Office Theme</vt:lpstr>
      <vt:lpstr>2_Office Theme</vt:lpstr>
      <vt:lpstr> Tower Hamlets Plan (2018-2023)   Annual Review, 2021-2022   </vt:lpstr>
      <vt:lpstr>Tower Hamlets Plan – Annual Review  April 2021 – March 2022 </vt:lpstr>
      <vt:lpstr>Tower Hamlets Plan Annual Review  April 2021 – March 2022 </vt:lpstr>
      <vt:lpstr>Tower Hamlets Partnership: overview </vt:lpstr>
      <vt:lpstr>Our strategy and Partnership Boards</vt:lpstr>
      <vt:lpstr>Our strategy continued 1 - The Children and Families Executive </vt:lpstr>
      <vt:lpstr>Our strategy continued 2 - The Growth and Economic Development Partnership Board </vt:lpstr>
      <vt:lpstr>Our strategy continued 3 - The Community Safety Partnership</vt:lpstr>
      <vt:lpstr>Our strategy continued 4 – Race Equality Partnership Network</vt:lpstr>
      <vt:lpstr>Our strategy continued 5 - cooperate</vt:lpstr>
      <vt:lpstr>Our strategy continued 6 – Tower Hamlets Housing Forum</vt:lpstr>
      <vt:lpstr>Our strategy continued 7 - Health and Wellbeing Board and Tower Hamlets Together </vt:lpstr>
      <vt:lpstr>Our strategy continued 8 – climate partnership</vt:lpstr>
      <vt:lpstr>Tower Hamlets data: a better deal for children and young people   </vt:lpstr>
      <vt:lpstr>Tower Hamlets data: good jobs and employment  </vt:lpstr>
      <vt:lpstr>Tower Hamlets data: strong, resilient and safe communities </vt:lpstr>
      <vt:lpstr>Tower Hamlets data: better health and wellbeing </vt:lpstr>
      <vt:lpstr>If you have any questions about the annual review or would like to find out more, please do not hesitate to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Pickin</dc:creator>
  <cp:lastModifiedBy>Phillip Nduoyo</cp:lastModifiedBy>
  <cp:revision>2</cp:revision>
  <dcterms:created xsi:type="dcterms:W3CDTF">2020-02-07T11:14:16Z</dcterms:created>
  <dcterms:modified xsi:type="dcterms:W3CDTF">2022-10-24T14:54:26Z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0x010100A48F52CE4529A64EB925B77AD10A003A</vt:lpwstr>
  </property>
</Properties>
</file>