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4"/>
    <p:sldMasterId id="2147483668" r:id="rId5"/>
  </p:sldMasterIdLst>
  <p:notesMasterIdLst>
    <p:notesMasterId r:id="rId24"/>
  </p:notesMasterIdLst>
  <p:handoutMasterIdLst>
    <p:handoutMasterId r:id="rId25"/>
  </p:handoutMasterIdLst>
  <p:sldIdLst>
    <p:sldId id="337" r:id="rId6"/>
    <p:sldId id="317" r:id="rId7"/>
    <p:sldId id="287" r:id="rId8"/>
    <p:sldId id="2673" r:id="rId9"/>
    <p:sldId id="374" r:id="rId10"/>
    <p:sldId id="338" r:id="rId11"/>
    <p:sldId id="350" r:id="rId12"/>
    <p:sldId id="376" r:id="rId13"/>
    <p:sldId id="356" r:id="rId14"/>
    <p:sldId id="358" r:id="rId15"/>
    <p:sldId id="2675" r:id="rId16"/>
    <p:sldId id="364" r:id="rId17"/>
    <p:sldId id="378" r:id="rId18"/>
    <p:sldId id="397" r:id="rId19"/>
    <p:sldId id="405" r:id="rId20"/>
    <p:sldId id="406" r:id="rId21"/>
    <p:sldId id="407" r:id="rId22"/>
    <p:sldId id="381"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09A018-EA1A-555A-7F4F-7582C4A2209A}" name="Iqbal Raakin" initials="IR" userId="S::Iqbal.Raakin@towerhamlets.gov.uk::713c3ed3-9823-4612-b78e-ee89cc26ba57" providerId="AD"/>
  <p188:author id="{38B5791E-39ED-AD46-5E2C-DB19BDE29A3B}" name="Frances Winter" initials="FW" userId="S::Frances.Winter@towerhamlets.gov.uk::d4cdb6a5-c407-47ea-b014-8b37c1791a8b" providerId="AD"/>
  <p188:author id="{4004B472-F244-0997-7B6A-A2C43C3EB23E}" name="Sharon Godman" initials="SG" userId="S::Sharon.Godman@towerhamlets.gov.uk::7d3da250-8623-413c-b4b1-c0b751026ac9" providerId="AD"/>
  <p188:author id="{9D92CE7F-39FE-B2C5-8632-3108F7871154}" name="Vicky Allen" initials="VA" userId="S::vicky.allen@towerhamlets.gov.uk::cbc9291a-40cf-4bbb-91fd-ee44c8fc4fae" providerId="AD"/>
  <p188:author id="{F27227EA-690A-BD3C-FBC0-48B5AD167A26}" name="Abidah Kamali" initials="AK" userId="S::Abidah.Kamali@towerhamlets.gov.uk::03ee68ac-1c99-462b-bb8f-e64a6e129195" providerId="AD"/>
  <p188:author id="{2B5C0EFF-2C82-3C0F-8773-15E596478045}" name="Sharon Godman" initials="SG" userId="S::sharon.godman@towerhamlets.gov.uk::7d3da250-8623-413c-b4b1-c0b751026ac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Victoria Beard" initials="VB" lastIdx="4" clrIdx="0">
    <p:extLst>
      <p:ext uri="{19B8F6BF-5375-455C-9EA6-DF929625EA0E}">
        <p15:presenceInfo xmlns:p15="http://schemas.microsoft.com/office/powerpoint/2012/main" userId="S::Victoria.Beard@towerhamlets.gov.uk::0efd2c82-4615-4531-83ce-114567117883" providerId="AD"/>
      </p:ext>
    </p:extLst>
  </p:cmAuthor>
  <p:cmAuthor id="2" name="Afazul Hoque" initials="AH" lastIdx="1" clrIdx="1">
    <p:extLst>
      <p:ext uri="{19B8F6BF-5375-455C-9EA6-DF929625EA0E}">
        <p15:presenceInfo xmlns:p15="http://schemas.microsoft.com/office/powerpoint/2012/main" userId="S::Afazul.Hoque@towerhamlets.gov.uk::55d7b7cc-0fa6-4e96-9930-7bf4fc54db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366"/>
    <a:srgbClr val="00445E"/>
    <a:srgbClr val="319B31"/>
    <a:srgbClr val="A8A7A4"/>
    <a:srgbClr val="00AAE6"/>
    <a:srgbClr val="BBD034"/>
    <a:srgbClr val="91AEBA"/>
    <a:srgbClr val="1E5A71"/>
    <a:srgbClr val="4CC9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5C8E7B-5ABA-466F-B68A-B8B94884251F}" v="4" dt="2023-08-03T08:15:49.8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712" autoAdjust="0"/>
  </p:normalViewPr>
  <p:slideViewPr>
    <p:cSldViewPr snapToGrid="0">
      <p:cViewPr varScale="1">
        <p:scale>
          <a:sx n="68" d="100"/>
          <a:sy n="68" d="100"/>
        </p:scale>
        <p:origin x="792"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 Nduoyo" userId="5568e3a2-4061-4155-8b48-33bca9c9c426" providerId="ADAL" clId="{665C8E7B-5ABA-466F-B68A-B8B94884251F}"/>
    <pc:docChg chg="modSld">
      <pc:chgData name="Phillip Nduoyo" userId="5568e3a2-4061-4155-8b48-33bca9c9c426" providerId="ADAL" clId="{665C8E7B-5ABA-466F-B68A-B8B94884251F}" dt="2023-08-03T08:15:30.254" v="2" actId="1076"/>
      <pc:docMkLst>
        <pc:docMk/>
      </pc:docMkLst>
      <pc:sldChg chg="modSp mod">
        <pc:chgData name="Phillip Nduoyo" userId="5568e3a2-4061-4155-8b48-33bca9c9c426" providerId="ADAL" clId="{665C8E7B-5ABA-466F-B68A-B8B94884251F}" dt="2023-08-03T08:15:30.254" v="2" actId="1076"/>
        <pc:sldMkLst>
          <pc:docMk/>
          <pc:sldMk cId="3489368435" sldId="337"/>
        </pc:sldMkLst>
        <pc:picChg chg="mod">
          <ac:chgData name="Phillip Nduoyo" userId="5568e3a2-4061-4155-8b48-33bca9c9c426" providerId="ADAL" clId="{665C8E7B-5ABA-466F-B68A-B8B94884251F}" dt="2023-08-03T08:15:30.254" v="2" actId="1076"/>
          <ac:picMkLst>
            <pc:docMk/>
            <pc:sldMk cId="3489368435" sldId="337"/>
            <ac:picMk id="5" creationId="{6A0D2878-9361-48E4-8D9C-738B56EB2CE0}"/>
          </ac:picMkLst>
        </pc:picChg>
      </pc:sldChg>
    </pc:docChg>
  </pc:docChgLst>
  <pc:docChgLst>
    <pc:chgData name="Abidah Kamali" userId="03ee68ac-1c99-462b-bb8f-e64a6e129195" providerId="ADAL" clId="{4C3AB833-0674-47FA-8BD7-BF085257EC11}"/>
    <pc:docChg chg="undo custSel modSld">
      <pc:chgData name="Abidah Kamali" userId="03ee68ac-1c99-462b-bb8f-e64a6e129195" providerId="ADAL" clId="{4C3AB833-0674-47FA-8BD7-BF085257EC11}" dt="2023-07-28T14:11:16.128" v="4157" actId="6549"/>
      <pc:docMkLst>
        <pc:docMk/>
      </pc:docMkLst>
      <pc:sldChg chg="modNotesTx">
        <pc:chgData name="Abidah Kamali" userId="03ee68ac-1c99-462b-bb8f-e64a6e129195" providerId="ADAL" clId="{4C3AB833-0674-47FA-8BD7-BF085257EC11}" dt="2023-07-28T14:10:48.050" v="4152" actId="6549"/>
        <pc:sldMkLst>
          <pc:docMk/>
          <pc:sldMk cId="1478280481" sldId="287"/>
        </pc:sldMkLst>
      </pc:sldChg>
      <pc:sldChg chg="addSp delSp modSp mod">
        <pc:chgData name="Abidah Kamali" userId="03ee68ac-1c99-462b-bb8f-e64a6e129195" providerId="ADAL" clId="{4C3AB833-0674-47FA-8BD7-BF085257EC11}" dt="2023-07-28T14:00:33.269" v="4107" actId="962"/>
        <pc:sldMkLst>
          <pc:docMk/>
          <pc:sldMk cId="3652356796" sldId="338"/>
        </pc:sldMkLst>
        <pc:picChg chg="add mod">
          <ac:chgData name="Abidah Kamali" userId="03ee68ac-1c99-462b-bb8f-e64a6e129195" providerId="ADAL" clId="{4C3AB833-0674-47FA-8BD7-BF085257EC11}" dt="2023-07-28T11:08:49.008" v="3934" actId="13244"/>
          <ac:picMkLst>
            <pc:docMk/>
            <pc:sldMk cId="3652356796" sldId="338"/>
            <ac:picMk id="3" creationId="{FC7C0239-4CE1-AF91-2FBC-CEA9D98CB866}"/>
          </ac:picMkLst>
        </pc:picChg>
        <pc:picChg chg="mod">
          <ac:chgData name="Abidah Kamali" userId="03ee68ac-1c99-462b-bb8f-e64a6e129195" providerId="ADAL" clId="{4C3AB833-0674-47FA-8BD7-BF085257EC11}" dt="2023-07-28T14:00:33.269" v="4107" actId="962"/>
          <ac:picMkLst>
            <pc:docMk/>
            <pc:sldMk cId="3652356796" sldId="338"/>
            <ac:picMk id="8" creationId="{415EF5FC-7656-8893-81F3-3F82F2F59453}"/>
          </ac:picMkLst>
        </pc:picChg>
        <pc:picChg chg="del">
          <ac:chgData name="Abidah Kamali" userId="03ee68ac-1c99-462b-bb8f-e64a6e129195" providerId="ADAL" clId="{4C3AB833-0674-47FA-8BD7-BF085257EC11}" dt="2023-07-26T15:43:58.786" v="0" actId="478"/>
          <ac:picMkLst>
            <pc:docMk/>
            <pc:sldMk cId="3652356796" sldId="338"/>
            <ac:picMk id="10" creationId="{32B4631C-9A20-C672-9C23-E3B5F0B175FC}"/>
          </ac:picMkLst>
        </pc:picChg>
      </pc:sldChg>
      <pc:sldChg chg="modSp mod">
        <pc:chgData name="Abidah Kamali" userId="03ee68ac-1c99-462b-bb8f-e64a6e129195" providerId="ADAL" clId="{4C3AB833-0674-47FA-8BD7-BF085257EC11}" dt="2023-07-28T14:00:44.998" v="4109" actId="962"/>
        <pc:sldMkLst>
          <pc:docMk/>
          <pc:sldMk cId="3469576756" sldId="350"/>
        </pc:sldMkLst>
        <pc:spChg chg="mod">
          <ac:chgData name="Abidah Kamali" userId="03ee68ac-1c99-462b-bb8f-e64a6e129195" providerId="ADAL" clId="{4C3AB833-0674-47FA-8BD7-BF085257EC11}" dt="2023-07-28T11:09:19.421" v="3936" actId="13244"/>
          <ac:spMkLst>
            <pc:docMk/>
            <pc:sldMk cId="3469576756" sldId="350"/>
            <ac:spMk id="2" creationId="{6D8C60EE-2BEC-4F2A-9F97-ADBBA5EDCA4F}"/>
          </ac:spMkLst>
        </pc:spChg>
        <pc:picChg chg="mod">
          <ac:chgData name="Abidah Kamali" userId="03ee68ac-1c99-462b-bb8f-e64a6e129195" providerId="ADAL" clId="{4C3AB833-0674-47FA-8BD7-BF085257EC11}" dt="2023-07-28T11:09:16.641" v="3935" actId="13244"/>
          <ac:picMkLst>
            <pc:docMk/>
            <pc:sldMk cId="3469576756" sldId="350"/>
            <ac:picMk id="5" creationId="{EAEBD947-342D-3ED6-54DE-A853E6415CA5}"/>
          </ac:picMkLst>
        </pc:picChg>
        <pc:picChg chg="mod">
          <ac:chgData name="Abidah Kamali" userId="03ee68ac-1c99-462b-bb8f-e64a6e129195" providerId="ADAL" clId="{4C3AB833-0674-47FA-8BD7-BF085257EC11}" dt="2023-07-28T14:00:44.998" v="4109" actId="962"/>
          <ac:picMkLst>
            <pc:docMk/>
            <pc:sldMk cId="3469576756" sldId="350"/>
            <ac:picMk id="6" creationId="{768E27D1-6A55-CF4B-CC78-66437B3B4E64}"/>
          </ac:picMkLst>
        </pc:picChg>
      </pc:sldChg>
      <pc:sldChg chg="modSp">
        <pc:chgData name="Abidah Kamali" userId="03ee68ac-1c99-462b-bb8f-e64a6e129195" providerId="ADAL" clId="{4C3AB833-0674-47FA-8BD7-BF085257EC11}" dt="2023-07-28T11:14:05.584" v="3952" actId="962"/>
        <pc:sldMkLst>
          <pc:docMk/>
          <pc:sldMk cId="1420001717" sldId="356"/>
        </pc:sldMkLst>
        <pc:spChg chg="mod">
          <ac:chgData name="Abidah Kamali" userId="03ee68ac-1c99-462b-bb8f-e64a6e129195" providerId="ADAL" clId="{4C3AB833-0674-47FA-8BD7-BF085257EC11}" dt="2023-07-28T11:12:40.773" v="3950" actId="13244"/>
          <ac:spMkLst>
            <pc:docMk/>
            <pc:sldMk cId="1420001717" sldId="356"/>
            <ac:spMk id="2" creationId="{6D8C60EE-2BEC-4F2A-9F97-ADBBA5EDCA4F}"/>
          </ac:spMkLst>
        </pc:spChg>
        <pc:picChg chg="mod">
          <ac:chgData name="Abidah Kamali" userId="03ee68ac-1c99-462b-bb8f-e64a6e129195" providerId="ADAL" clId="{4C3AB833-0674-47FA-8BD7-BF085257EC11}" dt="2023-07-28T11:12:40.201" v="3949" actId="962"/>
          <ac:picMkLst>
            <pc:docMk/>
            <pc:sldMk cId="1420001717" sldId="356"/>
            <ac:picMk id="4" creationId="{C7CC0561-795B-1CA0-C660-71A2DDB430A3}"/>
          </ac:picMkLst>
        </pc:picChg>
        <pc:picChg chg="mod">
          <ac:chgData name="Abidah Kamali" userId="03ee68ac-1c99-462b-bb8f-e64a6e129195" providerId="ADAL" clId="{4C3AB833-0674-47FA-8BD7-BF085257EC11}" dt="2023-07-28T11:14:05.584" v="3952" actId="962"/>
          <ac:picMkLst>
            <pc:docMk/>
            <pc:sldMk cId="1420001717" sldId="356"/>
            <ac:picMk id="6" creationId="{404271E9-AA92-D6E6-B60B-104F5A9C80F0}"/>
          </ac:picMkLst>
        </pc:picChg>
      </pc:sldChg>
      <pc:sldChg chg="modSp mod">
        <pc:chgData name="Abidah Kamali" userId="03ee68ac-1c99-462b-bb8f-e64a6e129195" providerId="ADAL" clId="{4C3AB833-0674-47FA-8BD7-BF085257EC11}" dt="2023-07-28T14:10:25.378" v="4151" actId="33524"/>
        <pc:sldMkLst>
          <pc:docMk/>
          <pc:sldMk cId="314697240" sldId="358"/>
        </pc:sldMkLst>
        <pc:spChg chg="mod">
          <ac:chgData name="Abidah Kamali" userId="03ee68ac-1c99-462b-bb8f-e64a6e129195" providerId="ADAL" clId="{4C3AB833-0674-47FA-8BD7-BF085257EC11}" dt="2023-07-28T11:14:32.060" v="3953" actId="13244"/>
          <ac:spMkLst>
            <pc:docMk/>
            <pc:sldMk cId="314697240" sldId="358"/>
            <ac:spMk id="2" creationId="{6D8C60EE-2BEC-4F2A-9F97-ADBBA5EDCA4F}"/>
          </ac:spMkLst>
        </pc:spChg>
        <pc:spChg chg="mod">
          <ac:chgData name="Abidah Kamali" userId="03ee68ac-1c99-462b-bb8f-e64a6e129195" providerId="ADAL" clId="{4C3AB833-0674-47FA-8BD7-BF085257EC11}" dt="2023-07-28T14:10:25.378" v="4151" actId="33524"/>
          <ac:spMkLst>
            <pc:docMk/>
            <pc:sldMk cId="314697240" sldId="358"/>
            <ac:spMk id="15" creationId="{BA20F58A-33AF-47F7-86DE-556BBBB06492}"/>
          </ac:spMkLst>
        </pc:spChg>
        <pc:picChg chg="mod">
          <ac:chgData name="Abidah Kamali" userId="03ee68ac-1c99-462b-bb8f-e64a6e129195" providerId="ADAL" clId="{4C3AB833-0674-47FA-8BD7-BF085257EC11}" dt="2023-07-28T11:14:36.750" v="3954" actId="13244"/>
          <ac:picMkLst>
            <pc:docMk/>
            <pc:sldMk cId="314697240" sldId="358"/>
            <ac:picMk id="8" creationId="{A8D04809-94AC-A403-A3B5-EF629DBE9930}"/>
          </ac:picMkLst>
        </pc:picChg>
        <pc:picChg chg="mod">
          <ac:chgData name="Abidah Kamali" userId="03ee68ac-1c99-462b-bb8f-e64a6e129195" providerId="ADAL" clId="{4C3AB833-0674-47FA-8BD7-BF085257EC11}" dt="2023-07-28T11:15:09.111" v="3956" actId="962"/>
          <ac:picMkLst>
            <pc:docMk/>
            <pc:sldMk cId="314697240" sldId="358"/>
            <ac:picMk id="14" creationId="{4BBDD2B7-54E1-82C7-FD3C-92B25CBB87DC}"/>
          </ac:picMkLst>
        </pc:picChg>
      </pc:sldChg>
      <pc:sldChg chg="modSp">
        <pc:chgData name="Abidah Kamali" userId="03ee68ac-1c99-462b-bb8f-e64a6e129195" providerId="ADAL" clId="{4C3AB833-0674-47FA-8BD7-BF085257EC11}" dt="2023-07-28T13:39:44.783" v="3974" actId="13244"/>
        <pc:sldMkLst>
          <pc:docMk/>
          <pc:sldMk cId="3201514779" sldId="364"/>
        </pc:sldMkLst>
        <pc:picChg chg="mod">
          <ac:chgData name="Abidah Kamali" userId="03ee68ac-1c99-462b-bb8f-e64a6e129195" providerId="ADAL" clId="{4C3AB833-0674-47FA-8BD7-BF085257EC11}" dt="2023-07-28T13:39:43.538" v="3973" actId="962"/>
          <ac:picMkLst>
            <pc:docMk/>
            <pc:sldMk cId="3201514779" sldId="364"/>
            <ac:picMk id="4" creationId="{893E565A-06C5-52E4-47BB-6608FAACE14A}"/>
          </ac:picMkLst>
        </pc:picChg>
        <pc:picChg chg="mod">
          <ac:chgData name="Abidah Kamali" userId="03ee68ac-1c99-462b-bb8f-e64a6e129195" providerId="ADAL" clId="{4C3AB833-0674-47FA-8BD7-BF085257EC11}" dt="2023-07-28T13:39:44.783" v="3974" actId="13244"/>
          <ac:picMkLst>
            <pc:docMk/>
            <pc:sldMk cId="3201514779" sldId="364"/>
            <ac:picMk id="6" creationId="{FBEDD146-669C-7D08-137D-C259D797DFA6}"/>
          </ac:picMkLst>
        </pc:picChg>
      </pc:sldChg>
      <pc:sldChg chg="modSp mod">
        <pc:chgData name="Abidah Kamali" userId="03ee68ac-1c99-462b-bb8f-e64a6e129195" providerId="ADAL" clId="{4C3AB833-0674-47FA-8BD7-BF085257EC11}" dt="2023-07-28T13:53:44.587" v="4105" actId="962"/>
        <pc:sldMkLst>
          <pc:docMk/>
          <pc:sldMk cId="910476066" sldId="374"/>
        </pc:sldMkLst>
        <pc:spChg chg="mod">
          <ac:chgData name="Abidah Kamali" userId="03ee68ac-1c99-462b-bb8f-e64a6e129195" providerId="ADAL" clId="{4C3AB833-0674-47FA-8BD7-BF085257EC11}" dt="2023-07-28T11:07:16.489" v="3928" actId="13244"/>
          <ac:spMkLst>
            <pc:docMk/>
            <pc:sldMk cId="910476066" sldId="374"/>
            <ac:spMk id="19" creationId="{4D7EA5A9-B2A3-4B9A-8F8F-265FC5FC0461}"/>
          </ac:spMkLst>
        </pc:spChg>
        <pc:spChg chg="mod">
          <ac:chgData name="Abidah Kamali" userId="03ee68ac-1c99-462b-bb8f-e64a6e129195" providerId="ADAL" clId="{4C3AB833-0674-47FA-8BD7-BF085257EC11}" dt="2023-07-28T11:06:26.598" v="3926" actId="13244"/>
          <ac:spMkLst>
            <pc:docMk/>
            <pc:sldMk cId="910476066" sldId="374"/>
            <ac:spMk id="26" creationId="{D3407EB3-4ED8-429C-B04A-6385BDBFE305}"/>
          </ac:spMkLst>
        </pc:spChg>
        <pc:picChg chg="mod">
          <ac:chgData name="Abidah Kamali" userId="03ee68ac-1c99-462b-bb8f-e64a6e129195" providerId="ADAL" clId="{4C3AB833-0674-47FA-8BD7-BF085257EC11}" dt="2023-07-28T13:53:44.587" v="4105" actId="962"/>
          <ac:picMkLst>
            <pc:docMk/>
            <pc:sldMk cId="910476066" sldId="374"/>
            <ac:picMk id="5" creationId="{114699F2-9018-565B-9AAE-4141E3754D6F}"/>
          </ac:picMkLst>
        </pc:picChg>
        <pc:picChg chg="mod">
          <ac:chgData name="Abidah Kamali" userId="03ee68ac-1c99-462b-bb8f-e64a6e129195" providerId="ADAL" clId="{4C3AB833-0674-47FA-8BD7-BF085257EC11}" dt="2023-07-28T11:07:36.341" v="3930" actId="13244"/>
          <ac:picMkLst>
            <pc:docMk/>
            <pc:sldMk cId="910476066" sldId="374"/>
            <ac:picMk id="9" creationId="{443924F0-1D2A-BEE5-A116-931311726A39}"/>
          </ac:picMkLst>
        </pc:picChg>
      </pc:sldChg>
      <pc:sldChg chg="modSp modNotesTx">
        <pc:chgData name="Abidah Kamali" userId="03ee68ac-1c99-462b-bb8f-e64a6e129195" providerId="ADAL" clId="{4C3AB833-0674-47FA-8BD7-BF085257EC11}" dt="2023-07-28T14:10:56.554" v="4153" actId="6549"/>
        <pc:sldMkLst>
          <pc:docMk/>
          <pc:sldMk cId="1364847712" sldId="376"/>
        </pc:sldMkLst>
        <pc:picChg chg="mod">
          <ac:chgData name="Abidah Kamali" userId="03ee68ac-1c99-462b-bb8f-e64a6e129195" providerId="ADAL" clId="{4C3AB833-0674-47FA-8BD7-BF085257EC11}" dt="2023-07-28T14:01:06.285" v="4143" actId="962"/>
          <ac:picMkLst>
            <pc:docMk/>
            <pc:sldMk cId="1364847712" sldId="376"/>
            <ac:picMk id="5" creationId="{706A97CA-B0A0-E6F6-683D-B412D509DF80}"/>
          </ac:picMkLst>
        </pc:picChg>
        <pc:picChg chg="mod">
          <ac:chgData name="Abidah Kamali" userId="03ee68ac-1c99-462b-bb8f-e64a6e129195" providerId="ADAL" clId="{4C3AB833-0674-47FA-8BD7-BF085257EC11}" dt="2023-07-28T14:01:13.778" v="4145" actId="962"/>
          <ac:picMkLst>
            <pc:docMk/>
            <pc:sldMk cId="1364847712" sldId="376"/>
            <ac:picMk id="7" creationId="{A97C8D11-1FE5-092C-525D-CB72397B8B4F}"/>
          </ac:picMkLst>
        </pc:picChg>
      </pc:sldChg>
      <pc:sldChg chg="modSp mod">
        <pc:chgData name="Abidah Kamali" userId="03ee68ac-1c99-462b-bb8f-e64a6e129195" providerId="ADAL" clId="{4C3AB833-0674-47FA-8BD7-BF085257EC11}" dt="2023-07-28T13:40:24.068" v="3978" actId="962"/>
        <pc:sldMkLst>
          <pc:docMk/>
          <pc:sldMk cId="2288373470" sldId="378"/>
        </pc:sldMkLst>
        <pc:spChg chg="mod">
          <ac:chgData name="Abidah Kamali" userId="03ee68ac-1c99-462b-bb8f-e64a6e129195" providerId="ADAL" clId="{4C3AB833-0674-47FA-8BD7-BF085257EC11}" dt="2023-07-28T13:40:08.526" v="3975" actId="13244"/>
          <ac:spMkLst>
            <pc:docMk/>
            <pc:sldMk cId="2288373470" sldId="378"/>
            <ac:spMk id="16" creationId="{2B7BCFED-ED5E-4B7C-B272-9FFB6650AA07}"/>
          </ac:spMkLst>
        </pc:spChg>
        <pc:picChg chg="mod">
          <ac:chgData name="Abidah Kamali" userId="03ee68ac-1c99-462b-bb8f-e64a6e129195" providerId="ADAL" clId="{4C3AB833-0674-47FA-8BD7-BF085257EC11}" dt="2023-07-28T13:40:17.255" v="3976" actId="13244"/>
          <ac:picMkLst>
            <pc:docMk/>
            <pc:sldMk cId="2288373470" sldId="378"/>
            <ac:picMk id="3" creationId="{8D6BEA3B-1ECC-DCD7-A060-B69BD0877506}"/>
          </ac:picMkLst>
        </pc:picChg>
        <pc:picChg chg="mod">
          <ac:chgData name="Abidah Kamali" userId="03ee68ac-1c99-462b-bb8f-e64a6e129195" providerId="ADAL" clId="{4C3AB833-0674-47FA-8BD7-BF085257EC11}" dt="2023-07-28T13:40:24.068" v="3978" actId="962"/>
          <ac:picMkLst>
            <pc:docMk/>
            <pc:sldMk cId="2288373470" sldId="378"/>
            <ac:picMk id="4" creationId="{A8AE268D-9151-D5FF-23F4-DA8491379375}"/>
          </ac:picMkLst>
        </pc:picChg>
      </pc:sldChg>
      <pc:sldChg chg="modSp mod">
        <pc:chgData name="Abidah Kamali" userId="03ee68ac-1c99-462b-bb8f-e64a6e129195" providerId="ADAL" clId="{4C3AB833-0674-47FA-8BD7-BF085257EC11}" dt="2023-07-28T13:47:51.580" v="4027" actId="13244"/>
        <pc:sldMkLst>
          <pc:docMk/>
          <pc:sldMk cId="678148226" sldId="381"/>
        </pc:sldMkLst>
        <pc:spChg chg="mod">
          <ac:chgData name="Abidah Kamali" userId="03ee68ac-1c99-462b-bb8f-e64a6e129195" providerId="ADAL" clId="{4C3AB833-0674-47FA-8BD7-BF085257EC11}" dt="2023-07-28T13:47:51.580" v="4027" actId="13244"/>
          <ac:spMkLst>
            <pc:docMk/>
            <pc:sldMk cId="678148226" sldId="381"/>
            <ac:spMk id="4" creationId="{8BE17920-B7F8-4204-8D73-DE30002F8A8A}"/>
          </ac:spMkLst>
        </pc:spChg>
        <pc:picChg chg="mod">
          <ac:chgData name="Abidah Kamali" userId="03ee68ac-1c99-462b-bb8f-e64a6e129195" providerId="ADAL" clId="{4C3AB833-0674-47FA-8BD7-BF085257EC11}" dt="2023-07-28T13:47:47.081" v="4026" actId="13244"/>
          <ac:picMkLst>
            <pc:docMk/>
            <pc:sldMk cId="678148226" sldId="381"/>
            <ac:picMk id="6" creationId="{C38733DF-FD7E-9B35-1346-898C1AF8325A}"/>
          </ac:picMkLst>
        </pc:picChg>
        <pc:picChg chg="mod">
          <ac:chgData name="Abidah Kamali" userId="03ee68ac-1c99-462b-bb8f-e64a6e129195" providerId="ADAL" clId="{4C3AB833-0674-47FA-8BD7-BF085257EC11}" dt="2023-07-28T13:46:23.481" v="4017" actId="962"/>
          <ac:picMkLst>
            <pc:docMk/>
            <pc:sldMk cId="678148226" sldId="381"/>
            <ac:picMk id="1028" creationId="{B31F96AC-A704-4CEA-9E8F-C805EEE28A9F}"/>
          </ac:picMkLst>
        </pc:picChg>
        <pc:picChg chg="mod">
          <ac:chgData name="Abidah Kamali" userId="03ee68ac-1c99-462b-bb8f-e64a6e129195" providerId="ADAL" clId="{4C3AB833-0674-47FA-8BD7-BF085257EC11}" dt="2023-07-28T13:46:11.420" v="4015" actId="962"/>
          <ac:picMkLst>
            <pc:docMk/>
            <pc:sldMk cId="678148226" sldId="381"/>
            <ac:picMk id="1034" creationId="{BA8FA8A6-2D6F-43F7-9F67-AB33C2423133}"/>
          </ac:picMkLst>
        </pc:picChg>
        <pc:picChg chg="mod">
          <ac:chgData name="Abidah Kamali" userId="03ee68ac-1c99-462b-bb8f-e64a6e129195" providerId="ADAL" clId="{4C3AB833-0674-47FA-8BD7-BF085257EC11}" dt="2023-07-28T13:47:17.456" v="4024" actId="13244"/>
          <ac:picMkLst>
            <pc:docMk/>
            <pc:sldMk cId="678148226" sldId="381"/>
            <ac:picMk id="1038" creationId="{D6511BBA-6C11-4078-9A81-4D07B7D53A22}"/>
          </ac:picMkLst>
        </pc:picChg>
        <pc:picChg chg="mod">
          <ac:chgData name="Abidah Kamali" userId="03ee68ac-1c99-462b-bb8f-e64a6e129195" providerId="ADAL" clId="{4C3AB833-0674-47FA-8BD7-BF085257EC11}" dt="2023-07-28T13:47:31.127" v="4025" actId="13244"/>
          <ac:picMkLst>
            <pc:docMk/>
            <pc:sldMk cId="678148226" sldId="381"/>
            <ac:picMk id="1040" creationId="{A04BA57C-0F51-4DC8-9830-EDFED322566B}"/>
          </ac:picMkLst>
        </pc:picChg>
        <pc:picChg chg="mod">
          <ac:chgData name="Abidah Kamali" userId="03ee68ac-1c99-462b-bb8f-e64a6e129195" providerId="ADAL" clId="{4C3AB833-0674-47FA-8BD7-BF085257EC11}" dt="2023-07-28T13:46:53.459" v="4022" actId="962"/>
          <ac:picMkLst>
            <pc:docMk/>
            <pc:sldMk cId="678148226" sldId="381"/>
            <ac:picMk id="1042" creationId="{F6A75F1C-401F-4B7D-969C-95B2CB216436}"/>
          </ac:picMkLst>
        </pc:picChg>
        <pc:picChg chg="mod">
          <ac:chgData name="Abidah Kamali" userId="03ee68ac-1c99-462b-bb8f-e64a6e129195" providerId="ADAL" clId="{4C3AB833-0674-47FA-8BD7-BF085257EC11}" dt="2023-07-28T13:46:29.843" v="4019" actId="962"/>
          <ac:picMkLst>
            <pc:docMk/>
            <pc:sldMk cId="678148226" sldId="381"/>
            <ac:picMk id="1048" creationId="{E04CE51E-0B4A-45B5-A9F3-361C07E9A0A3}"/>
          </ac:picMkLst>
        </pc:picChg>
        <pc:picChg chg="mod">
          <ac:chgData name="Abidah Kamali" userId="03ee68ac-1c99-462b-bb8f-e64a6e129195" providerId="ADAL" clId="{4C3AB833-0674-47FA-8BD7-BF085257EC11}" dt="2023-07-28T13:46:50.993" v="4021" actId="962"/>
          <ac:picMkLst>
            <pc:docMk/>
            <pc:sldMk cId="678148226" sldId="381"/>
            <ac:picMk id="1052" creationId="{5755677D-B1F8-4DF4-8831-A3037072CD13}"/>
          </ac:picMkLst>
        </pc:picChg>
        <pc:picChg chg="mod">
          <ac:chgData name="Abidah Kamali" userId="03ee68ac-1c99-462b-bb8f-e64a6e129195" providerId="ADAL" clId="{4C3AB833-0674-47FA-8BD7-BF085257EC11}" dt="2023-07-28T13:47:17.396" v="4023" actId="962"/>
          <ac:picMkLst>
            <pc:docMk/>
            <pc:sldMk cId="678148226" sldId="381"/>
            <ac:picMk id="1054" creationId="{65736245-2A44-414F-9D29-95D41F04C546}"/>
          </ac:picMkLst>
        </pc:picChg>
      </pc:sldChg>
      <pc:sldChg chg="modSp mod modNotesTx">
        <pc:chgData name="Abidah Kamali" userId="03ee68ac-1c99-462b-bb8f-e64a6e129195" providerId="ADAL" clId="{4C3AB833-0674-47FA-8BD7-BF085257EC11}" dt="2023-07-28T14:11:05.751" v="4154" actId="6549"/>
        <pc:sldMkLst>
          <pc:docMk/>
          <pc:sldMk cId="1964132971" sldId="397"/>
        </pc:sldMkLst>
        <pc:spChg chg="mod">
          <ac:chgData name="Abidah Kamali" userId="03ee68ac-1c99-462b-bb8f-e64a6e129195" providerId="ADAL" clId="{4C3AB833-0674-47FA-8BD7-BF085257EC11}" dt="2023-07-28T13:43:02.994" v="3988" actId="13244"/>
          <ac:spMkLst>
            <pc:docMk/>
            <pc:sldMk cId="1964132971" sldId="397"/>
            <ac:spMk id="4" creationId="{81622BF0-77E3-4C30-8FC7-608892279D12}"/>
          </ac:spMkLst>
        </pc:spChg>
        <pc:spChg chg="mod">
          <ac:chgData name="Abidah Kamali" userId="03ee68ac-1c99-462b-bb8f-e64a6e129195" providerId="ADAL" clId="{4C3AB833-0674-47FA-8BD7-BF085257EC11}" dt="2023-07-28T10:28:23.652" v="2000" actId="962"/>
          <ac:spMkLst>
            <pc:docMk/>
            <pc:sldMk cId="1964132971" sldId="397"/>
            <ac:spMk id="6" creationId="{30716AF0-13F8-F268-25D1-1A1FEF3881B0}"/>
          </ac:spMkLst>
        </pc:spChg>
        <pc:spChg chg="mod">
          <ac:chgData name="Abidah Kamali" userId="03ee68ac-1c99-462b-bb8f-e64a6e129195" providerId="ADAL" clId="{4C3AB833-0674-47FA-8BD7-BF085257EC11}" dt="2023-07-28T10:29:53.580" v="2194" actId="962"/>
          <ac:spMkLst>
            <pc:docMk/>
            <pc:sldMk cId="1964132971" sldId="397"/>
            <ac:spMk id="8" creationId="{D4C5EB5C-BDE3-FE50-85FF-31FE5E6860B5}"/>
          </ac:spMkLst>
        </pc:spChg>
        <pc:spChg chg="mod">
          <ac:chgData name="Abidah Kamali" userId="03ee68ac-1c99-462b-bb8f-e64a6e129195" providerId="ADAL" clId="{4C3AB833-0674-47FA-8BD7-BF085257EC11}" dt="2023-07-28T13:41:58.942" v="3985" actId="13244"/>
          <ac:spMkLst>
            <pc:docMk/>
            <pc:sldMk cId="1964132971" sldId="397"/>
            <ac:spMk id="9" creationId="{7ED5696B-75C0-8B87-2197-B96D61E95762}"/>
          </ac:spMkLst>
        </pc:spChg>
        <pc:spChg chg="mod">
          <ac:chgData name="Abidah Kamali" userId="03ee68ac-1c99-462b-bb8f-e64a6e129195" providerId="ADAL" clId="{4C3AB833-0674-47FA-8BD7-BF085257EC11}" dt="2023-07-28T10:29:47.711" v="2192" actId="962"/>
          <ac:spMkLst>
            <pc:docMk/>
            <pc:sldMk cId="1964132971" sldId="397"/>
            <ac:spMk id="11" creationId="{270B2388-D442-687A-B63E-054396685B3F}"/>
          </ac:spMkLst>
        </pc:spChg>
        <pc:spChg chg="mod">
          <ac:chgData name="Abidah Kamali" userId="03ee68ac-1c99-462b-bb8f-e64a6e129195" providerId="ADAL" clId="{4C3AB833-0674-47FA-8BD7-BF085257EC11}" dt="2023-07-28T13:42:12.068" v="3987" actId="13244"/>
          <ac:spMkLst>
            <pc:docMk/>
            <pc:sldMk cId="1964132971" sldId="397"/>
            <ac:spMk id="13" creationId="{117EA5F5-606F-7353-1CE3-0C491F5D8760}"/>
          </ac:spMkLst>
        </pc:spChg>
        <pc:spChg chg="mod">
          <ac:chgData name="Abidah Kamali" userId="03ee68ac-1c99-462b-bb8f-e64a6e129195" providerId="ADAL" clId="{4C3AB833-0674-47FA-8BD7-BF085257EC11}" dt="2023-07-28T10:31:33.349" v="2536" actId="962"/>
          <ac:spMkLst>
            <pc:docMk/>
            <pc:sldMk cId="1964132971" sldId="397"/>
            <ac:spMk id="14" creationId="{F822D196-57F3-4302-88DE-49D35C788E7D}"/>
          </ac:spMkLst>
        </pc:spChg>
        <pc:spChg chg="mod">
          <ac:chgData name="Abidah Kamali" userId="03ee68ac-1c99-462b-bb8f-e64a6e129195" providerId="ADAL" clId="{4C3AB833-0674-47FA-8BD7-BF085257EC11}" dt="2023-07-28T13:41:52.642" v="3984" actId="13244"/>
          <ac:spMkLst>
            <pc:docMk/>
            <pc:sldMk cId="1964132971" sldId="397"/>
            <ac:spMk id="16" creationId="{885ED4DB-CB42-212F-5209-7E5D343BB425}"/>
          </ac:spMkLst>
        </pc:spChg>
        <pc:graphicFrameChg chg="mod">
          <ac:chgData name="Abidah Kamali" userId="03ee68ac-1c99-462b-bb8f-e64a6e129195" providerId="ADAL" clId="{4C3AB833-0674-47FA-8BD7-BF085257EC11}" dt="2023-07-28T13:41:24.986" v="3983" actId="962"/>
          <ac:graphicFrameMkLst>
            <pc:docMk/>
            <pc:sldMk cId="1964132971" sldId="397"/>
            <ac:graphicFrameMk id="3" creationId="{3D95F0DD-E992-4D76-AF4B-7E95A83AAB85}"/>
          </ac:graphicFrameMkLst>
        </pc:graphicFrameChg>
        <pc:graphicFrameChg chg="mod">
          <ac:chgData name="Abidah Kamali" userId="03ee68ac-1c99-462b-bb8f-e64a6e129195" providerId="ADAL" clId="{4C3AB833-0674-47FA-8BD7-BF085257EC11}" dt="2023-07-28T13:40:46.054" v="3979" actId="962"/>
          <ac:graphicFrameMkLst>
            <pc:docMk/>
            <pc:sldMk cId="1964132971" sldId="397"/>
            <ac:graphicFrameMk id="5" creationId="{5F9F6AB2-D833-447D-88A5-634D0C2A5432}"/>
          </ac:graphicFrameMkLst>
        </pc:graphicFrameChg>
        <pc:graphicFrameChg chg="mod">
          <ac:chgData name="Abidah Kamali" userId="03ee68ac-1c99-462b-bb8f-e64a6e129195" providerId="ADAL" clId="{4C3AB833-0674-47FA-8BD7-BF085257EC11}" dt="2023-07-28T13:41:06.824" v="3981" actId="13244"/>
          <ac:graphicFrameMkLst>
            <pc:docMk/>
            <pc:sldMk cId="1964132971" sldId="397"/>
            <ac:graphicFrameMk id="7" creationId="{6A1A3D79-C5AE-2E42-0339-F0FBDBA04BA1}"/>
          </ac:graphicFrameMkLst>
        </pc:graphicFrameChg>
      </pc:sldChg>
      <pc:sldChg chg="modSp mod modNotesTx">
        <pc:chgData name="Abidah Kamali" userId="03ee68ac-1c99-462b-bb8f-e64a6e129195" providerId="ADAL" clId="{4C3AB833-0674-47FA-8BD7-BF085257EC11}" dt="2023-07-28T14:11:09.429" v="4155" actId="6549"/>
        <pc:sldMkLst>
          <pc:docMk/>
          <pc:sldMk cId="3189173947" sldId="405"/>
        </pc:sldMkLst>
        <pc:spChg chg="mod">
          <ac:chgData name="Abidah Kamali" userId="03ee68ac-1c99-462b-bb8f-e64a6e129195" providerId="ADAL" clId="{4C3AB833-0674-47FA-8BD7-BF085257EC11}" dt="2023-07-28T13:43:14.745" v="3989" actId="13244"/>
          <ac:spMkLst>
            <pc:docMk/>
            <pc:sldMk cId="3189173947" sldId="405"/>
            <ac:spMk id="4" creationId="{AA99F44C-487B-424D-BB81-8B6482094CD0}"/>
          </ac:spMkLst>
        </pc:spChg>
        <pc:spChg chg="mod">
          <ac:chgData name="Abidah Kamali" userId="03ee68ac-1c99-462b-bb8f-e64a6e129195" providerId="ADAL" clId="{4C3AB833-0674-47FA-8BD7-BF085257EC11}" dt="2023-07-28T13:43:29.589" v="3992" actId="13244"/>
          <ac:spMkLst>
            <pc:docMk/>
            <pc:sldMk cId="3189173947" sldId="405"/>
            <ac:spMk id="11" creationId="{BDB2A6E6-172D-800A-6294-44A2A1C310CE}"/>
          </ac:spMkLst>
        </pc:spChg>
        <pc:spChg chg="mod">
          <ac:chgData name="Abidah Kamali" userId="03ee68ac-1c99-462b-bb8f-e64a6e129195" providerId="ADAL" clId="{4C3AB833-0674-47FA-8BD7-BF085257EC11}" dt="2023-07-28T13:43:32.545" v="3993" actId="13244"/>
          <ac:spMkLst>
            <pc:docMk/>
            <pc:sldMk cId="3189173947" sldId="405"/>
            <ac:spMk id="12" creationId="{6863D981-7120-85DC-8660-7FBC9E9597A6}"/>
          </ac:spMkLst>
        </pc:spChg>
        <pc:spChg chg="mod">
          <ac:chgData name="Abidah Kamali" userId="03ee68ac-1c99-462b-bb8f-e64a6e129195" providerId="ADAL" clId="{4C3AB833-0674-47FA-8BD7-BF085257EC11}" dt="2023-07-28T13:43:35.462" v="3994" actId="13244"/>
          <ac:spMkLst>
            <pc:docMk/>
            <pc:sldMk cId="3189173947" sldId="405"/>
            <ac:spMk id="13" creationId="{F84A39C8-10C7-03DD-4204-849EAD742807}"/>
          </ac:spMkLst>
        </pc:spChg>
        <pc:spChg chg="mod">
          <ac:chgData name="Abidah Kamali" userId="03ee68ac-1c99-462b-bb8f-e64a6e129195" providerId="ADAL" clId="{4C3AB833-0674-47FA-8BD7-BF085257EC11}" dt="2023-07-28T10:34:16.211" v="2988" actId="962"/>
          <ac:spMkLst>
            <pc:docMk/>
            <pc:sldMk cId="3189173947" sldId="405"/>
            <ac:spMk id="14" creationId="{3630A64F-4650-888D-8A65-C48712F8CFEC}"/>
          </ac:spMkLst>
        </pc:spChg>
        <pc:spChg chg="mod">
          <ac:chgData name="Abidah Kamali" userId="03ee68ac-1c99-462b-bb8f-e64a6e129195" providerId="ADAL" clId="{4C3AB833-0674-47FA-8BD7-BF085257EC11}" dt="2023-07-28T10:34:22.352" v="2990" actId="962"/>
          <ac:spMkLst>
            <pc:docMk/>
            <pc:sldMk cId="3189173947" sldId="405"/>
            <ac:spMk id="15" creationId="{6C60949E-BA59-1F6D-2E0E-852F99709421}"/>
          </ac:spMkLst>
        </pc:spChg>
        <pc:spChg chg="mod">
          <ac:chgData name="Abidah Kamali" userId="03ee68ac-1c99-462b-bb8f-e64a6e129195" providerId="ADAL" clId="{4C3AB833-0674-47FA-8BD7-BF085257EC11}" dt="2023-07-28T10:34:29.778" v="2992" actId="962"/>
          <ac:spMkLst>
            <pc:docMk/>
            <pc:sldMk cId="3189173947" sldId="405"/>
            <ac:spMk id="16" creationId="{17DDA575-85C0-9D7A-EA17-A386A47000E9}"/>
          </ac:spMkLst>
        </pc:spChg>
        <pc:spChg chg="mod">
          <ac:chgData name="Abidah Kamali" userId="03ee68ac-1c99-462b-bb8f-e64a6e129195" providerId="ADAL" clId="{4C3AB833-0674-47FA-8BD7-BF085257EC11}" dt="2023-07-28T13:43:43.905" v="3995" actId="13244"/>
          <ac:spMkLst>
            <pc:docMk/>
            <pc:sldMk cId="3189173947" sldId="405"/>
            <ac:spMk id="17" creationId="{DD45EF2C-30A7-5F0A-0CBF-F3A97EB391F2}"/>
          </ac:spMkLst>
        </pc:spChg>
        <pc:spChg chg="mod">
          <ac:chgData name="Abidah Kamali" userId="03ee68ac-1c99-462b-bb8f-e64a6e129195" providerId="ADAL" clId="{4C3AB833-0674-47FA-8BD7-BF085257EC11}" dt="2023-07-28T10:38:44.418" v="3144" actId="962"/>
          <ac:spMkLst>
            <pc:docMk/>
            <pc:sldMk cId="3189173947" sldId="405"/>
            <ac:spMk id="18" creationId="{CE79ACF2-3603-5224-E78C-082976F33139}"/>
          </ac:spMkLst>
        </pc:spChg>
        <pc:graphicFrameChg chg="mod">
          <ac:chgData name="Abidah Kamali" userId="03ee68ac-1c99-462b-bb8f-e64a6e129195" providerId="ADAL" clId="{4C3AB833-0674-47FA-8BD7-BF085257EC11}" dt="2023-07-28T13:43:23.065" v="3990" actId="13244"/>
          <ac:graphicFrameMkLst>
            <pc:docMk/>
            <pc:sldMk cId="3189173947" sldId="405"/>
            <ac:graphicFrameMk id="9" creationId="{A2F40EA3-7DC8-8F05-C19E-035C33DF36FD}"/>
          </ac:graphicFrameMkLst>
        </pc:graphicFrameChg>
        <pc:graphicFrameChg chg="mod">
          <ac:chgData name="Abidah Kamali" userId="03ee68ac-1c99-462b-bb8f-e64a6e129195" providerId="ADAL" clId="{4C3AB833-0674-47FA-8BD7-BF085257EC11}" dt="2023-07-28T13:43:24.870" v="3991" actId="13244"/>
          <ac:graphicFrameMkLst>
            <pc:docMk/>
            <pc:sldMk cId="3189173947" sldId="405"/>
            <ac:graphicFrameMk id="10" creationId="{C95A38A8-EDBE-A4BD-FDBB-5C983D503317}"/>
          </ac:graphicFrameMkLst>
        </pc:graphicFrameChg>
      </pc:sldChg>
      <pc:sldChg chg="modSp mod modNotesTx">
        <pc:chgData name="Abidah Kamali" userId="03ee68ac-1c99-462b-bb8f-e64a6e129195" providerId="ADAL" clId="{4C3AB833-0674-47FA-8BD7-BF085257EC11}" dt="2023-07-28T14:11:12.071" v="4156" actId="6549"/>
        <pc:sldMkLst>
          <pc:docMk/>
          <pc:sldMk cId="2293216296" sldId="406"/>
        </pc:sldMkLst>
        <pc:spChg chg="mod">
          <ac:chgData name="Abidah Kamali" userId="03ee68ac-1c99-462b-bb8f-e64a6e129195" providerId="ADAL" clId="{4C3AB833-0674-47FA-8BD7-BF085257EC11}" dt="2023-07-28T13:44:05.968" v="3996" actId="13244"/>
          <ac:spMkLst>
            <pc:docMk/>
            <pc:sldMk cId="2293216296" sldId="406"/>
            <ac:spMk id="4" creationId="{D8468D54-B18D-46C7-A715-03FD859F4560}"/>
          </ac:spMkLst>
        </pc:spChg>
        <pc:spChg chg="mod">
          <ac:chgData name="Abidah Kamali" userId="03ee68ac-1c99-462b-bb8f-e64a6e129195" providerId="ADAL" clId="{4C3AB833-0674-47FA-8BD7-BF085257EC11}" dt="2023-07-28T13:44:09.339" v="3997" actId="13244"/>
          <ac:spMkLst>
            <pc:docMk/>
            <pc:sldMk cId="2293216296" sldId="406"/>
            <ac:spMk id="6" creationId="{C89DC2AF-A7C6-40BD-9AEE-D492BA09CC08}"/>
          </ac:spMkLst>
        </pc:spChg>
        <pc:spChg chg="mod">
          <ac:chgData name="Abidah Kamali" userId="03ee68ac-1c99-462b-bb8f-e64a6e129195" providerId="ADAL" clId="{4C3AB833-0674-47FA-8BD7-BF085257EC11}" dt="2023-07-28T13:44:21.287" v="4000" actId="13244"/>
          <ac:spMkLst>
            <pc:docMk/>
            <pc:sldMk cId="2293216296" sldId="406"/>
            <ac:spMk id="12" creationId="{D19EA440-A554-2425-B56E-E6E4FFC3E310}"/>
          </ac:spMkLst>
        </pc:spChg>
        <pc:spChg chg="mod">
          <ac:chgData name="Abidah Kamali" userId="03ee68ac-1c99-462b-bb8f-e64a6e129195" providerId="ADAL" clId="{4C3AB833-0674-47FA-8BD7-BF085257EC11}" dt="2023-07-28T13:44:23.476" v="4001" actId="13244"/>
          <ac:spMkLst>
            <pc:docMk/>
            <pc:sldMk cId="2293216296" sldId="406"/>
            <ac:spMk id="13" creationId="{3B1091C9-8E49-52F4-7676-33E22AA50E4A}"/>
          </ac:spMkLst>
        </pc:spChg>
        <pc:spChg chg="mod">
          <ac:chgData name="Abidah Kamali" userId="03ee68ac-1c99-462b-bb8f-e64a6e129195" providerId="ADAL" clId="{4C3AB833-0674-47FA-8BD7-BF085257EC11}" dt="2023-07-28T13:44:25.607" v="4002" actId="13244"/>
          <ac:spMkLst>
            <pc:docMk/>
            <pc:sldMk cId="2293216296" sldId="406"/>
            <ac:spMk id="14" creationId="{56AF373F-428F-116C-A1ED-9A5EC4608180}"/>
          </ac:spMkLst>
        </pc:spChg>
        <pc:spChg chg="mod">
          <ac:chgData name="Abidah Kamali" userId="03ee68ac-1c99-462b-bb8f-e64a6e129195" providerId="ADAL" clId="{4C3AB833-0674-47FA-8BD7-BF085257EC11}" dt="2023-07-28T13:44:40.330" v="4004" actId="13244"/>
          <ac:spMkLst>
            <pc:docMk/>
            <pc:sldMk cId="2293216296" sldId="406"/>
            <ac:spMk id="15" creationId="{CD36EA5C-B602-332F-EBF8-06E9482CF42F}"/>
          </ac:spMkLst>
        </pc:spChg>
        <pc:spChg chg="mod">
          <ac:chgData name="Abidah Kamali" userId="03ee68ac-1c99-462b-bb8f-e64a6e129195" providerId="ADAL" clId="{4C3AB833-0674-47FA-8BD7-BF085257EC11}" dt="2023-07-28T10:45:31.680" v="3472" actId="962"/>
          <ac:spMkLst>
            <pc:docMk/>
            <pc:sldMk cId="2293216296" sldId="406"/>
            <ac:spMk id="16" creationId="{583BAFCF-23DB-F7F1-101E-A656773CF245}"/>
          </ac:spMkLst>
        </pc:spChg>
        <pc:spChg chg="mod">
          <ac:chgData name="Abidah Kamali" userId="03ee68ac-1c99-462b-bb8f-e64a6e129195" providerId="ADAL" clId="{4C3AB833-0674-47FA-8BD7-BF085257EC11}" dt="2023-07-28T10:45:51.105" v="3518" actId="962"/>
          <ac:spMkLst>
            <pc:docMk/>
            <pc:sldMk cId="2293216296" sldId="406"/>
            <ac:spMk id="17" creationId="{7CB32535-8C3D-5501-2507-A4719FD1002E}"/>
          </ac:spMkLst>
        </pc:spChg>
        <pc:spChg chg="mod">
          <ac:chgData name="Abidah Kamali" userId="03ee68ac-1c99-462b-bb8f-e64a6e129195" providerId="ADAL" clId="{4C3AB833-0674-47FA-8BD7-BF085257EC11}" dt="2023-07-28T10:46:10.528" v="3576" actId="962"/>
          <ac:spMkLst>
            <pc:docMk/>
            <pc:sldMk cId="2293216296" sldId="406"/>
            <ac:spMk id="18" creationId="{F26194E4-0CEB-6F48-C698-26777EF6F180}"/>
          </ac:spMkLst>
        </pc:spChg>
        <pc:graphicFrameChg chg="mod">
          <ac:chgData name="Abidah Kamali" userId="03ee68ac-1c99-462b-bb8f-e64a6e129195" providerId="ADAL" clId="{4C3AB833-0674-47FA-8BD7-BF085257EC11}" dt="2023-07-28T13:44:15.519" v="3998" actId="13244"/>
          <ac:graphicFrameMkLst>
            <pc:docMk/>
            <pc:sldMk cId="2293216296" sldId="406"/>
            <ac:graphicFrameMk id="10" creationId="{9202CFE0-A67C-DE7C-1642-67D4D214F004}"/>
          </ac:graphicFrameMkLst>
        </pc:graphicFrameChg>
        <pc:graphicFrameChg chg="mod">
          <ac:chgData name="Abidah Kamali" userId="03ee68ac-1c99-462b-bb8f-e64a6e129195" providerId="ADAL" clId="{4C3AB833-0674-47FA-8BD7-BF085257EC11}" dt="2023-07-28T13:44:17.828" v="3999" actId="13244"/>
          <ac:graphicFrameMkLst>
            <pc:docMk/>
            <pc:sldMk cId="2293216296" sldId="406"/>
            <ac:graphicFrameMk id="11" creationId="{9A02C8CA-705A-E35A-85A0-A5FCE7E4C28C}"/>
          </ac:graphicFrameMkLst>
        </pc:graphicFrameChg>
      </pc:sldChg>
      <pc:sldChg chg="modSp mod modNotesTx">
        <pc:chgData name="Abidah Kamali" userId="03ee68ac-1c99-462b-bb8f-e64a6e129195" providerId="ADAL" clId="{4C3AB833-0674-47FA-8BD7-BF085257EC11}" dt="2023-07-28T14:11:16.128" v="4157" actId="6549"/>
        <pc:sldMkLst>
          <pc:docMk/>
          <pc:sldMk cId="171391638" sldId="407"/>
        </pc:sldMkLst>
        <pc:spChg chg="mod">
          <ac:chgData name="Abidah Kamali" userId="03ee68ac-1c99-462b-bb8f-e64a6e129195" providerId="ADAL" clId="{4C3AB833-0674-47FA-8BD7-BF085257EC11}" dt="2023-07-28T13:45:52.218" v="4014" actId="13244"/>
          <ac:spMkLst>
            <pc:docMk/>
            <pc:sldMk cId="171391638" sldId="407"/>
            <ac:spMk id="4" creationId="{8BE17920-B7F8-4204-8D73-DE30002F8A8A}"/>
          </ac:spMkLst>
        </pc:spChg>
        <pc:spChg chg="mod">
          <ac:chgData name="Abidah Kamali" userId="03ee68ac-1c99-462b-bb8f-e64a6e129195" providerId="ADAL" clId="{4C3AB833-0674-47FA-8BD7-BF085257EC11}" dt="2023-07-28T13:45:09.820" v="4008" actId="13244"/>
          <ac:spMkLst>
            <pc:docMk/>
            <pc:sldMk cId="171391638" sldId="407"/>
            <ac:spMk id="9" creationId="{3217C15E-3BD1-7B3A-769E-D148D4D6F1DA}"/>
          </ac:spMkLst>
        </pc:spChg>
        <pc:spChg chg="mod">
          <ac:chgData name="Abidah Kamali" userId="03ee68ac-1c99-462b-bb8f-e64a6e129195" providerId="ADAL" clId="{4C3AB833-0674-47FA-8BD7-BF085257EC11}" dt="2023-07-28T13:45:12.497" v="4009" actId="13244"/>
          <ac:spMkLst>
            <pc:docMk/>
            <pc:sldMk cId="171391638" sldId="407"/>
            <ac:spMk id="10" creationId="{E3F319CB-780A-4F04-6CDB-1E63C906F32E}"/>
          </ac:spMkLst>
        </pc:spChg>
        <pc:spChg chg="mod">
          <ac:chgData name="Abidah Kamali" userId="03ee68ac-1c99-462b-bb8f-e64a6e129195" providerId="ADAL" clId="{4C3AB833-0674-47FA-8BD7-BF085257EC11}" dt="2023-07-28T13:45:14.986" v="4010" actId="13244"/>
          <ac:spMkLst>
            <pc:docMk/>
            <pc:sldMk cId="171391638" sldId="407"/>
            <ac:spMk id="11" creationId="{67D836AC-9E42-35DB-798D-E6D482D67C5B}"/>
          </ac:spMkLst>
        </pc:spChg>
        <pc:spChg chg="mod">
          <ac:chgData name="Abidah Kamali" userId="03ee68ac-1c99-462b-bb8f-e64a6e129195" providerId="ADAL" clId="{4C3AB833-0674-47FA-8BD7-BF085257EC11}" dt="2023-07-28T10:47:54.880" v="3728" actId="962"/>
          <ac:spMkLst>
            <pc:docMk/>
            <pc:sldMk cId="171391638" sldId="407"/>
            <ac:spMk id="12" creationId="{F1E5D74F-1932-2B9A-E99D-5A1D59928AEB}"/>
          </ac:spMkLst>
        </pc:spChg>
        <pc:spChg chg="mod">
          <ac:chgData name="Abidah Kamali" userId="03ee68ac-1c99-462b-bb8f-e64a6e129195" providerId="ADAL" clId="{4C3AB833-0674-47FA-8BD7-BF085257EC11}" dt="2023-07-28T10:49:42.423" v="3730" actId="962"/>
          <ac:spMkLst>
            <pc:docMk/>
            <pc:sldMk cId="171391638" sldId="407"/>
            <ac:spMk id="13" creationId="{36C2FB7F-32EB-A053-C735-354E8C76B24D}"/>
          </ac:spMkLst>
        </pc:spChg>
        <pc:spChg chg="mod">
          <ac:chgData name="Abidah Kamali" userId="03ee68ac-1c99-462b-bb8f-e64a6e129195" providerId="ADAL" clId="{4C3AB833-0674-47FA-8BD7-BF085257EC11}" dt="2023-07-28T10:49:49.481" v="3732" actId="962"/>
          <ac:spMkLst>
            <pc:docMk/>
            <pc:sldMk cId="171391638" sldId="407"/>
            <ac:spMk id="14" creationId="{84F34520-91C6-1D3F-A547-B5CD708FE594}"/>
          </ac:spMkLst>
        </pc:spChg>
        <pc:spChg chg="mod">
          <ac:chgData name="Abidah Kamali" userId="03ee68ac-1c99-462b-bb8f-e64a6e129195" providerId="ADAL" clId="{4C3AB833-0674-47FA-8BD7-BF085257EC11}" dt="2023-07-28T10:50:11.350" v="3734" actId="962"/>
          <ac:spMkLst>
            <pc:docMk/>
            <pc:sldMk cId="171391638" sldId="407"/>
            <ac:spMk id="15" creationId="{A2716BFB-7F1A-4F81-B5F8-DD56510ED5EC}"/>
          </ac:spMkLst>
        </pc:spChg>
        <pc:spChg chg="mod">
          <ac:chgData name="Abidah Kamali" userId="03ee68ac-1c99-462b-bb8f-e64a6e129195" providerId="ADAL" clId="{4C3AB833-0674-47FA-8BD7-BF085257EC11}" dt="2023-07-28T10:50:18.441" v="3736" actId="962"/>
          <ac:spMkLst>
            <pc:docMk/>
            <pc:sldMk cId="171391638" sldId="407"/>
            <ac:spMk id="16" creationId="{52E713C7-4AC5-1485-B3C1-233998E0A486}"/>
          </ac:spMkLst>
        </pc:spChg>
        <pc:spChg chg="mod">
          <ac:chgData name="Abidah Kamali" userId="03ee68ac-1c99-462b-bb8f-e64a6e129195" providerId="ADAL" clId="{4C3AB833-0674-47FA-8BD7-BF085257EC11}" dt="2023-07-28T13:45:29.657" v="4011" actId="13244"/>
          <ac:spMkLst>
            <pc:docMk/>
            <pc:sldMk cId="171391638" sldId="407"/>
            <ac:spMk id="17" creationId="{07CAFB7F-1D52-291F-2932-4557BD371665}"/>
          </ac:spMkLst>
        </pc:spChg>
        <pc:spChg chg="mod">
          <ac:chgData name="Abidah Kamali" userId="03ee68ac-1c99-462b-bb8f-e64a6e129195" providerId="ADAL" clId="{4C3AB833-0674-47FA-8BD7-BF085257EC11}" dt="2023-07-28T13:45:43.679" v="4013" actId="962"/>
          <ac:spMkLst>
            <pc:docMk/>
            <pc:sldMk cId="171391638" sldId="407"/>
            <ac:spMk id="18" creationId="{CC8E4E14-4B38-201E-1533-618D1AB65549}"/>
          </ac:spMkLst>
        </pc:spChg>
        <pc:graphicFrameChg chg="mod">
          <ac:chgData name="Abidah Kamali" userId="03ee68ac-1c99-462b-bb8f-e64a6e129195" providerId="ADAL" clId="{4C3AB833-0674-47FA-8BD7-BF085257EC11}" dt="2023-07-28T13:45:04.487" v="4006" actId="13244"/>
          <ac:graphicFrameMkLst>
            <pc:docMk/>
            <pc:sldMk cId="171391638" sldId="407"/>
            <ac:graphicFrameMk id="3" creationId="{6D40ACAA-938C-4F32-2089-356AF239AD44}"/>
          </ac:graphicFrameMkLst>
        </pc:graphicFrameChg>
        <pc:graphicFrameChg chg="mod">
          <ac:chgData name="Abidah Kamali" userId="03ee68ac-1c99-462b-bb8f-e64a6e129195" providerId="ADAL" clId="{4C3AB833-0674-47FA-8BD7-BF085257EC11}" dt="2023-07-28T13:45:06.085" v="4007" actId="13244"/>
          <ac:graphicFrameMkLst>
            <pc:docMk/>
            <pc:sldMk cId="171391638" sldId="407"/>
            <ac:graphicFrameMk id="8" creationId="{22013A7A-CFA0-C945-2C5B-4DB1FBCFD952}"/>
          </ac:graphicFrameMkLst>
        </pc:graphicFrameChg>
      </pc:sldChg>
      <pc:sldChg chg="modSp mod">
        <pc:chgData name="Abidah Kamali" userId="03ee68ac-1c99-462b-bb8f-e64a6e129195" providerId="ADAL" clId="{4C3AB833-0674-47FA-8BD7-BF085257EC11}" dt="2023-07-28T11:05:44.823" v="3925" actId="13244"/>
        <pc:sldMkLst>
          <pc:docMk/>
          <pc:sldMk cId="2994059804" sldId="2673"/>
        </pc:sldMkLst>
        <pc:spChg chg="mod">
          <ac:chgData name="Abidah Kamali" userId="03ee68ac-1c99-462b-bb8f-e64a6e129195" providerId="ADAL" clId="{4C3AB833-0674-47FA-8BD7-BF085257EC11}" dt="2023-07-28T11:04:22.803" v="3917" actId="13244"/>
          <ac:spMkLst>
            <pc:docMk/>
            <pc:sldMk cId="2994059804" sldId="2673"/>
            <ac:spMk id="2" creationId="{97CE829A-A9A2-20BF-A45C-9C38FF2CC233}"/>
          </ac:spMkLst>
        </pc:spChg>
        <pc:spChg chg="mod">
          <ac:chgData name="Abidah Kamali" userId="03ee68ac-1c99-462b-bb8f-e64a6e129195" providerId="ADAL" clId="{4C3AB833-0674-47FA-8BD7-BF085257EC11}" dt="2023-07-28T11:04:29.042" v="3919" actId="13244"/>
          <ac:spMkLst>
            <pc:docMk/>
            <pc:sldMk cId="2994059804" sldId="2673"/>
            <ac:spMk id="4" creationId="{5DA6CB4A-7261-8312-597F-6DA111AEB5CA}"/>
          </ac:spMkLst>
        </pc:spChg>
        <pc:spChg chg="mod">
          <ac:chgData name="Abidah Kamali" userId="03ee68ac-1c99-462b-bb8f-e64a6e129195" providerId="ADAL" clId="{4C3AB833-0674-47FA-8BD7-BF085257EC11}" dt="2023-07-28T11:04:42.646" v="3922" actId="13244"/>
          <ac:spMkLst>
            <pc:docMk/>
            <pc:sldMk cId="2994059804" sldId="2673"/>
            <ac:spMk id="5" creationId="{9E8BEBC5-7B10-E162-DFDF-B1A7A4D9D018}"/>
          </ac:spMkLst>
        </pc:spChg>
        <pc:spChg chg="mod">
          <ac:chgData name="Abidah Kamali" userId="03ee68ac-1c99-462b-bb8f-e64a6e129195" providerId="ADAL" clId="{4C3AB833-0674-47FA-8BD7-BF085257EC11}" dt="2023-07-28T11:04:37.765" v="3921" actId="13244"/>
          <ac:spMkLst>
            <pc:docMk/>
            <pc:sldMk cId="2994059804" sldId="2673"/>
            <ac:spMk id="6" creationId="{08C99160-0C51-3471-DB8A-8E9C495DC462}"/>
          </ac:spMkLst>
        </pc:spChg>
        <pc:spChg chg="mod">
          <ac:chgData name="Abidah Kamali" userId="03ee68ac-1c99-462b-bb8f-e64a6e129195" providerId="ADAL" clId="{4C3AB833-0674-47FA-8BD7-BF085257EC11}" dt="2023-07-28T10:52:02.289" v="3899" actId="33553"/>
          <ac:spMkLst>
            <pc:docMk/>
            <pc:sldMk cId="2994059804" sldId="2673"/>
            <ac:spMk id="7" creationId="{101983CD-6EBA-524B-6961-7259AF18E6DA}"/>
          </ac:spMkLst>
        </pc:spChg>
        <pc:spChg chg="mod">
          <ac:chgData name="Abidah Kamali" userId="03ee68ac-1c99-462b-bb8f-e64a6e129195" providerId="ADAL" clId="{4C3AB833-0674-47FA-8BD7-BF085257EC11}" dt="2023-07-28T11:05:44.823" v="3925" actId="13244"/>
          <ac:spMkLst>
            <pc:docMk/>
            <pc:sldMk cId="2994059804" sldId="2673"/>
            <ac:spMk id="8" creationId="{1CCEE05B-B514-A8BC-F2CD-1257C6069749}"/>
          </ac:spMkLst>
        </pc:spChg>
        <pc:spChg chg="mod">
          <ac:chgData name="Abidah Kamali" userId="03ee68ac-1c99-462b-bb8f-e64a6e129195" providerId="ADAL" clId="{4C3AB833-0674-47FA-8BD7-BF085257EC11}" dt="2023-07-28T11:04:32.410" v="3920" actId="13244"/>
          <ac:spMkLst>
            <pc:docMk/>
            <pc:sldMk cId="2994059804" sldId="2673"/>
            <ac:spMk id="10" creationId="{B50DD755-CF31-0B9D-1DE2-B654CE24DFBC}"/>
          </ac:spMkLst>
        </pc:spChg>
        <pc:spChg chg="mod">
          <ac:chgData name="Abidah Kamali" userId="03ee68ac-1c99-462b-bb8f-e64a6e129195" providerId="ADAL" clId="{4C3AB833-0674-47FA-8BD7-BF085257EC11}" dt="2023-07-28T10:54:21.021" v="3908" actId="207"/>
          <ac:spMkLst>
            <pc:docMk/>
            <pc:sldMk cId="2994059804" sldId="2673"/>
            <ac:spMk id="15" creationId="{5B942802-C8BA-9ED0-1878-AB2BAA2050FB}"/>
          </ac:spMkLst>
        </pc:spChg>
        <pc:spChg chg="mod">
          <ac:chgData name="Abidah Kamali" userId="03ee68ac-1c99-462b-bb8f-e64a6e129195" providerId="ADAL" clId="{4C3AB833-0674-47FA-8BD7-BF085257EC11}" dt="2023-07-28T10:17:14.009" v="365" actId="962"/>
          <ac:spMkLst>
            <pc:docMk/>
            <pc:sldMk cId="2994059804" sldId="2673"/>
            <ac:spMk id="16" creationId="{75FFB725-DA0B-0F02-4227-5C368391BF28}"/>
          </ac:spMkLst>
        </pc:spChg>
        <pc:spChg chg="mod">
          <ac:chgData name="Abidah Kamali" userId="03ee68ac-1c99-462b-bb8f-e64a6e129195" providerId="ADAL" clId="{4C3AB833-0674-47FA-8BD7-BF085257EC11}" dt="2023-07-28T10:17:17.775" v="366" actId="962"/>
          <ac:spMkLst>
            <pc:docMk/>
            <pc:sldMk cId="2994059804" sldId="2673"/>
            <ac:spMk id="17" creationId="{30BDC440-03C3-3F57-ED21-A8B9743FD88B}"/>
          </ac:spMkLst>
        </pc:spChg>
        <pc:spChg chg="mod">
          <ac:chgData name="Abidah Kamali" userId="03ee68ac-1c99-462b-bb8f-e64a6e129195" providerId="ADAL" clId="{4C3AB833-0674-47FA-8BD7-BF085257EC11}" dt="2023-07-28T11:05:02.881" v="3923" actId="13244"/>
          <ac:spMkLst>
            <pc:docMk/>
            <pc:sldMk cId="2994059804" sldId="2673"/>
            <ac:spMk id="18" creationId="{AE9AF9FB-8CD5-7033-739A-57DE10BBE617}"/>
          </ac:spMkLst>
        </pc:spChg>
        <pc:spChg chg="mod">
          <ac:chgData name="Abidah Kamali" userId="03ee68ac-1c99-462b-bb8f-e64a6e129195" providerId="ADAL" clId="{4C3AB833-0674-47FA-8BD7-BF085257EC11}" dt="2023-07-28T11:05:38.981" v="3924" actId="13244"/>
          <ac:spMkLst>
            <pc:docMk/>
            <pc:sldMk cId="2994059804" sldId="2673"/>
            <ac:spMk id="19" creationId="{F4C2DA49-C910-427B-821E-CDD5BE15CB70}"/>
          </ac:spMkLst>
        </pc:spChg>
        <pc:graphicFrameChg chg="mod">
          <ac:chgData name="Abidah Kamali" userId="03ee68ac-1c99-462b-bb8f-e64a6e129195" providerId="ADAL" clId="{4C3AB833-0674-47FA-8BD7-BF085257EC11}" dt="2023-07-28T11:02:20.287" v="3916" actId="13244"/>
          <ac:graphicFrameMkLst>
            <pc:docMk/>
            <pc:sldMk cId="2994059804" sldId="2673"/>
            <ac:graphicFrameMk id="3" creationId="{D8CBC7AB-177A-AA2A-2143-5F8762DB3A4C}"/>
          </ac:graphicFrameMkLst>
        </pc:graphicFrameChg>
      </pc:sldChg>
      <pc:sldChg chg="modSp">
        <pc:chgData name="Abidah Kamali" userId="03ee68ac-1c99-462b-bb8f-e64a6e129195" providerId="ADAL" clId="{4C3AB833-0674-47FA-8BD7-BF085257EC11}" dt="2023-07-28T14:01:21.883" v="4149" actId="962"/>
        <pc:sldMkLst>
          <pc:docMk/>
          <pc:sldMk cId="895665092" sldId="2675"/>
        </pc:sldMkLst>
        <pc:spChg chg="mod">
          <ac:chgData name="Abidah Kamali" userId="03ee68ac-1c99-462b-bb8f-e64a6e129195" providerId="ADAL" clId="{4C3AB833-0674-47FA-8BD7-BF085257EC11}" dt="2023-07-28T11:16:35.461" v="3963" actId="13244"/>
          <ac:spMkLst>
            <pc:docMk/>
            <pc:sldMk cId="895665092" sldId="2675"/>
            <ac:spMk id="19" creationId="{063E70F9-41F5-472C-8E9D-D0DF2571E06E}"/>
          </ac:spMkLst>
        </pc:spChg>
        <pc:picChg chg="mod">
          <ac:chgData name="Abidah Kamali" userId="03ee68ac-1c99-462b-bb8f-e64a6e129195" providerId="ADAL" clId="{4C3AB833-0674-47FA-8BD7-BF085257EC11}" dt="2023-07-28T14:01:21.883" v="4149" actId="962"/>
          <ac:picMkLst>
            <pc:docMk/>
            <pc:sldMk cId="895665092" sldId="2675"/>
            <ac:picMk id="4" creationId="{D03E8338-465C-7545-AAF9-7002615770F7}"/>
          </ac:picMkLst>
        </pc:picChg>
        <pc:picChg chg="mod">
          <ac:chgData name="Abidah Kamali" userId="03ee68ac-1c99-462b-bb8f-e64a6e129195" providerId="ADAL" clId="{4C3AB833-0674-47FA-8BD7-BF085257EC11}" dt="2023-07-28T11:16:35.270" v="3962" actId="962"/>
          <ac:picMkLst>
            <pc:docMk/>
            <pc:sldMk cId="895665092" sldId="2675"/>
            <ac:picMk id="6" creationId="{3880B0D5-C3D7-3935-DB16-C0BB41951D46}"/>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9CBFD9-29A0-4834-9ED1-73B5C6F955E5}"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GB"/>
        </a:p>
      </dgm:t>
    </dgm:pt>
    <dgm:pt modelId="{4E51F8D9-FD50-45CF-9088-E01D226A3D82}">
      <dgm:prSet phldrT="[Text]" custT="1"/>
      <dgm:spPr>
        <a:xfrm>
          <a:off x="4512485" y="1273837"/>
          <a:ext cx="1490629" cy="745314"/>
        </a:xfrm>
        <a:prstGeom prst="rect">
          <a:avLst/>
        </a:prstGeom>
      </dgm:spPr>
      <dgm:t>
        <a:bodyPr/>
        <a:lstStyle/>
        <a:p>
          <a:pPr rtl="0">
            <a:buNone/>
          </a:pPr>
          <a:r>
            <a:rPr lang="en-GB" sz="1200" b="1" dirty="0">
              <a:latin typeface="Raleway "/>
              <a:ea typeface="+mn-ea"/>
              <a:cs typeface="+mn-cs"/>
            </a:rPr>
            <a:t>Partnership Executive Group </a:t>
          </a:r>
        </a:p>
      </dgm:t>
    </dgm:pt>
    <dgm:pt modelId="{F4A021FC-C2B5-47C2-9B25-84F6EAD8C2DC}" type="parTrans" cxnId="{63497189-0431-4A8F-AE77-B07C5742D0C5}">
      <dgm:prSet/>
      <dgm:spPr/>
      <dgm:t>
        <a:bodyPr/>
        <a:lstStyle/>
        <a:p>
          <a:endParaRPr lang="en-GB"/>
        </a:p>
      </dgm:t>
    </dgm:pt>
    <dgm:pt modelId="{136A1DBB-9B25-4169-A286-75A620CFCE07}" type="sibTrans" cxnId="{63497189-0431-4A8F-AE77-B07C5742D0C5}">
      <dgm:prSet/>
      <dgm:spPr/>
      <dgm:t>
        <a:bodyPr/>
        <a:lstStyle/>
        <a:p>
          <a:endParaRPr lang="en-GB"/>
        </a:p>
      </dgm:t>
    </dgm:pt>
    <dgm:pt modelId="{C66DBEC1-AB23-40D4-BC80-04B0C2B07B0B}">
      <dgm:prSet phldrT="[Text]" custT="1"/>
      <dgm:spPr>
        <a:xfrm>
          <a:off x="1806991" y="2332185"/>
          <a:ext cx="1490629" cy="745314"/>
        </a:xfrm>
        <a:prstGeom prst="rect">
          <a:avLst/>
        </a:prstGeom>
      </dgm:spPr>
      <dgm:t>
        <a:bodyPr/>
        <a:lstStyle/>
        <a:p>
          <a:pPr>
            <a:buNone/>
          </a:pPr>
          <a:r>
            <a:rPr lang="en-GB" sz="1200" dirty="0">
              <a:latin typeface="Raleway "/>
              <a:ea typeface="+mn-ea"/>
              <a:cs typeface="+mn-cs"/>
            </a:rPr>
            <a:t>Health and Wellbeing Board (S)</a:t>
          </a:r>
        </a:p>
      </dgm:t>
    </dgm:pt>
    <dgm:pt modelId="{1DC7B79E-A1C5-490F-B917-82004C7E5A72}" type="parTrans" cxnId="{1EA8649F-0087-4BDD-B450-0482A9F85643}">
      <dgm:prSet/>
      <dgm:spPr>
        <a:xfrm>
          <a:off x="2552306" y="2019152"/>
          <a:ext cx="2705493" cy="313032"/>
        </a:xfrm>
        <a:custGeom>
          <a:avLst/>
          <a:gdLst/>
          <a:ahLst/>
          <a:cxnLst/>
          <a:rect l="0" t="0" r="0" b="0"/>
          <a:pathLst>
            <a:path>
              <a:moveTo>
                <a:pt x="2705493" y="0"/>
              </a:moveTo>
              <a:lnTo>
                <a:pt x="2705493" y="156516"/>
              </a:lnTo>
              <a:lnTo>
                <a:pt x="0" y="156516"/>
              </a:lnTo>
              <a:lnTo>
                <a:pt x="0" y="313032"/>
              </a:lnTo>
            </a:path>
          </a:pathLst>
        </a:custGeom>
      </dgm:spPr>
      <dgm:t>
        <a:bodyPr/>
        <a:lstStyle/>
        <a:p>
          <a:endParaRPr lang="en-GB"/>
        </a:p>
      </dgm:t>
    </dgm:pt>
    <dgm:pt modelId="{AF8FF1B4-E331-48DF-9991-A767F68D2690}" type="sibTrans" cxnId="{1EA8649F-0087-4BDD-B450-0482A9F85643}">
      <dgm:prSet/>
      <dgm:spPr/>
      <dgm:t>
        <a:bodyPr/>
        <a:lstStyle/>
        <a:p>
          <a:endParaRPr lang="en-GB"/>
        </a:p>
      </dgm:t>
    </dgm:pt>
    <dgm:pt modelId="{1C60E742-3513-4CC6-A4B8-B72E37C40878}">
      <dgm:prSet phldrT="[Text]" custT="1"/>
      <dgm:spPr>
        <a:xfrm>
          <a:off x="3610653" y="2332185"/>
          <a:ext cx="1490629" cy="745314"/>
        </a:xfrm>
        <a:prstGeom prst="rect">
          <a:avLst/>
        </a:prstGeom>
      </dgm:spPr>
      <dgm:t>
        <a:bodyPr/>
        <a:lstStyle/>
        <a:p>
          <a:pPr rtl="0">
            <a:buNone/>
          </a:pPr>
          <a:r>
            <a:rPr lang="en-GB" sz="1200" dirty="0">
              <a:latin typeface="Raleway "/>
              <a:ea typeface="+mn-ea"/>
              <a:cs typeface="+mn-cs"/>
            </a:rPr>
            <a:t>Community Safety Partnership Board (S)</a:t>
          </a:r>
        </a:p>
      </dgm:t>
    </dgm:pt>
    <dgm:pt modelId="{7250B08B-8B51-4DB6-B92A-A8CBBDA435AE}" type="parTrans" cxnId="{D1C658B8-C865-4AD0-83D8-80A11E8FAEA8}">
      <dgm:prSet/>
      <dgm:spPr>
        <a:xfrm>
          <a:off x="4355968" y="2019152"/>
          <a:ext cx="901831" cy="313032"/>
        </a:xfrm>
        <a:custGeom>
          <a:avLst/>
          <a:gdLst/>
          <a:ahLst/>
          <a:cxnLst/>
          <a:rect l="0" t="0" r="0" b="0"/>
          <a:pathLst>
            <a:path>
              <a:moveTo>
                <a:pt x="901831" y="0"/>
              </a:moveTo>
              <a:lnTo>
                <a:pt x="901831" y="156516"/>
              </a:lnTo>
              <a:lnTo>
                <a:pt x="0" y="156516"/>
              </a:lnTo>
              <a:lnTo>
                <a:pt x="0" y="313032"/>
              </a:lnTo>
            </a:path>
          </a:pathLst>
        </a:custGeom>
      </dgm:spPr>
      <dgm:t>
        <a:bodyPr/>
        <a:lstStyle/>
        <a:p>
          <a:endParaRPr lang="en-GB"/>
        </a:p>
      </dgm:t>
    </dgm:pt>
    <dgm:pt modelId="{040E2F15-B364-4551-B43F-C7DE1CE94011}" type="sibTrans" cxnId="{D1C658B8-C865-4AD0-83D8-80A11E8FAEA8}">
      <dgm:prSet/>
      <dgm:spPr/>
      <dgm:t>
        <a:bodyPr/>
        <a:lstStyle/>
        <a:p>
          <a:endParaRPr lang="en-GB"/>
        </a:p>
      </dgm:t>
    </dgm:pt>
    <dgm:pt modelId="{B444652A-8089-4E37-AFA5-460E118123CC}">
      <dgm:prSet custT="1"/>
      <dgm:spPr>
        <a:xfrm>
          <a:off x="7217978" y="2332185"/>
          <a:ext cx="1490629" cy="745314"/>
        </a:xfrm>
        <a:prstGeom prst="rect">
          <a:avLst/>
        </a:prstGeom>
      </dgm:spPr>
      <dgm:t>
        <a:bodyPr/>
        <a:lstStyle/>
        <a:p>
          <a:pPr rtl="0">
            <a:buNone/>
          </a:pPr>
          <a:r>
            <a:rPr lang="en-GB" sz="1200" dirty="0">
              <a:latin typeface="Raleway "/>
              <a:ea typeface="+mn-ea"/>
              <a:cs typeface="+mn-cs"/>
            </a:rPr>
            <a:t>Voluntary and Community Sector Partnership (Cooperate)</a:t>
          </a:r>
        </a:p>
      </dgm:t>
    </dgm:pt>
    <dgm:pt modelId="{51F21393-2E73-490E-8F72-8737AC80E58D}" type="parTrans" cxnId="{E64D2BBC-9DFC-4B3E-87F9-C4F707B21474}">
      <dgm:prSet/>
      <dgm:spPr>
        <a:xfrm>
          <a:off x="5257800" y="2019152"/>
          <a:ext cx="2705493" cy="313032"/>
        </a:xfrm>
        <a:custGeom>
          <a:avLst/>
          <a:gdLst/>
          <a:ahLst/>
          <a:cxnLst/>
          <a:rect l="0" t="0" r="0" b="0"/>
          <a:pathLst>
            <a:path>
              <a:moveTo>
                <a:pt x="0" y="0"/>
              </a:moveTo>
              <a:lnTo>
                <a:pt x="0" y="156516"/>
              </a:lnTo>
              <a:lnTo>
                <a:pt x="2705493" y="156516"/>
              </a:lnTo>
              <a:lnTo>
                <a:pt x="2705493" y="313032"/>
              </a:lnTo>
            </a:path>
          </a:pathLst>
        </a:custGeom>
      </dgm:spPr>
      <dgm:t>
        <a:bodyPr/>
        <a:lstStyle/>
        <a:p>
          <a:endParaRPr lang="en-GB"/>
        </a:p>
      </dgm:t>
    </dgm:pt>
    <dgm:pt modelId="{07818ECE-4E60-4E3D-95CC-8B5EFE931D9B}" type="sibTrans" cxnId="{E64D2BBC-9DFC-4B3E-87F9-C4F707B21474}">
      <dgm:prSet/>
      <dgm:spPr/>
      <dgm:t>
        <a:bodyPr/>
        <a:lstStyle/>
        <a:p>
          <a:endParaRPr lang="en-GB"/>
        </a:p>
      </dgm:t>
    </dgm:pt>
    <dgm:pt modelId="{B671D83B-5E8B-43B6-9E41-2EA876EC53F0}">
      <dgm:prSet custT="1"/>
      <dgm:spPr>
        <a:xfrm>
          <a:off x="5414316" y="2332185"/>
          <a:ext cx="1490629" cy="745314"/>
        </a:xfrm>
        <a:prstGeom prst="rect">
          <a:avLst/>
        </a:prstGeom>
      </dgm:spPr>
      <dgm:t>
        <a:bodyPr/>
        <a:lstStyle/>
        <a:p>
          <a:pPr>
            <a:buNone/>
          </a:pPr>
          <a:r>
            <a:rPr lang="en-GB" sz="1200" dirty="0">
              <a:latin typeface="Raleway "/>
              <a:ea typeface="+mn-ea"/>
              <a:cs typeface="+mn-cs"/>
            </a:rPr>
            <a:t>Growth and Economic Development Partnership Board</a:t>
          </a:r>
        </a:p>
      </dgm:t>
    </dgm:pt>
    <dgm:pt modelId="{2F8AFC69-9AC7-4FBC-A0DB-550C0401A2B8}" type="parTrans" cxnId="{4587BBA3-DA57-4823-90DA-2A6E27FD01A8}">
      <dgm:prSet/>
      <dgm:spPr>
        <a:xfrm>
          <a:off x="5257800" y="2019152"/>
          <a:ext cx="901831" cy="313032"/>
        </a:xfrm>
        <a:custGeom>
          <a:avLst/>
          <a:gdLst/>
          <a:ahLst/>
          <a:cxnLst/>
          <a:rect l="0" t="0" r="0" b="0"/>
          <a:pathLst>
            <a:path>
              <a:moveTo>
                <a:pt x="0" y="0"/>
              </a:moveTo>
              <a:lnTo>
                <a:pt x="0" y="156516"/>
              </a:lnTo>
              <a:lnTo>
                <a:pt x="901831" y="156516"/>
              </a:lnTo>
              <a:lnTo>
                <a:pt x="901831" y="313032"/>
              </a:lnTo>
            </a:path>
          </a:pathLst>
        </a:custGeom>
      </dgm:spPr>
      <dgm:t>
        <a:bodyPr/>
        <a:lstStyle/>
        <a:p>
          <a:endParaRPr lang="en-GB"/>
        </a:p>
      </dgm:t>
    </dgm:pt>
    <dgm:pt modelId="{143B9BA1-1143-401F-B754-5A1C4931B87A}" type="sibTrans" cxnId="{4587BBA3-DA57-4823-90DA-2A6E27FD01A8}">
      <dgm:prSet/>
      <dgm:spPr/>
      <dgm:t>
        <a:bodyPr/>
        <a:lstStyle/>
        <a:p>
          <a:endParaRPr lang="en-GB"/>
        </a:p>
      </dgm:t>
    </dgm:pt>
    <dgm:pt modelId="{5E3A6059-E2E0-4C38-89D6-7D49A7880577}">
      <dgm:prSet phldrT="[Text]"/>
      <dgm:spPr>
        <a:xfrm>
          <a:off x="3851062" y="406634"/>
          <a:ext cx="2668883" cy="707214"/>
        </a:xfrm>
        <a:prstGeom prst="rect">
          <a:avLst/>
        </a:prstGeom>
      </dgm:spPr>
      <dgm:t>
        <a:bodyPr/>
        <a:lstStyle/>
        <a:p>
          <a:pPr rtl="0">
            <a:buNone/>
          </a:pPr>
          <a:r>
            <a:rPr lang="en-GB" b="1" dirty="0">
              <a:latin typeface="Arial" panose="020B0604020202020204"/>
              <a:ea typeface="+mn-ea"/>
              <a:cs typeface="+mn-cs"/>
            </a:rPr>
            <a:t>Tower Hamlets Partnership – </a:t>
          </a:r>
        </a:p>
        <a:p>
          <a:pPr>
            <a:buNone/>
          </a:pPr>
          <a:r>
            <a:rPr lang="en-GB" b="1" dirty="0">
              <a:latin typeface="Arial" panose="020B0604020202020204"/>
              <a:ea typeface="+mn-ea"/>
              <a:cs typeface="+mn-cs"/>
            </a:rPr>
            <a:t>Mayor’s Partnership Congress</a:t>
          </a:r>
        </a:p>
      </dgm:t>
    </dgm:pt>
    <dgm:pt modelId="{2DFF9A07-9808-4F63-BF4B-9BCDADC9C24E}" type="parTrans" cxnId="{AAFF8D67-1DCF-42C5-BB6E-99B89EF95C32}">
      <dgm:prSet/>
      <dgm:spPr/>
      <dgm:t>
        <a:bodyPr/>
        <a:lstStyle/>
        <a:p>
          <a:endParaRPr lang="en-GB"/>
        </a:p>
      </dgm:t>
    </dgm:pt>
    <dgm:pt modelId="{CD49FD73-B8DF-4739-9C6E-C8B640431E42}" type="sibTrans" cxnId="{AAFF8D67-1DCF-42C5-BB6E-99B89EF95C32}">
      <dgm:prSet/>
      <dgm:spPr/>
      <dgm:t>
        <a:bodyPr/>
        <a:lstStyle/>
        <a:p>
          <a:endParaRPr lang="en-GB"/>
        </a:p>
      </dgm:t>
    </dgm:pt>
    <dgm:pt modelId="{75763BEA-6574-4C17-9246-DFD0A7668D96}">
      <dgm:prSet custT="1"/>
      <dgm:spPr>
        <a:xfrm>
          <a:off x="9021640" y="2332185"/>
          <a:ext cx="1490629" cy="745314"/>
        </a:xfrm>
        <a:prstGeom prst="rect">
          <a:avLst/>
        </a:prstGeom>
      </dgm:spPr>
      <dgm:t>
        <a:bodyPr/>
        <a:lstStyle/>
        <a:p>
          <a:pPr rtl="0">
            <a:buNone/>
          </a:pPr>
          <a:r>
            <a:rPr lang="en-GB" sz="1200" dirty="0">
              <a:latin typeface="Raleway "/>
              <a:ea typeface="+mn-ea"/>
              <a:cs typeface="+mn-cs"/>
            </a:rPr>
            <a:t>Climate </a:t>
          </a:r>
        </a:p>
        <a:p>
          <a:pPr rtl="0">
            <a:buNone/>
          </a:pPr>
          <a:r>
            <a:rPr lang="en-GB" sz="1200" dirty="0">
              <a:latin typeface="Raleway "/>
              <a:ea typeface="+mn-ea"/>
              <a:cs typeface="+mn-cs"/>
            </a:rPr>
            <a:t>Partnership Board</a:t>
          </a:r>
        </a:p>
      </dgm:t>
    </dgm:pt>
    <dgm:pt modelId="{2B653A03-B3C6-43B9-888A-C7E96285263B}" type="parTrans" cxnId="{3B7843B4-CCC8-4F37-9D66-438CD3D9D37F}">
      <dgm:prSet/>
      <dgm:spPr>
        <a:xfrm>
          <a:off x="5257800" y="2019152"/>
          <a:ext cx="4509155" cy="313032"/>
        </a:xfrm>
        <a:custGeom>
          <a:avLst/>
          <a:gdLst/>
          <a:ahLst/>
          <a:cxnLst/>
          <a:rect l="0" t="0" r="0" b="0"/>
          <a:pathLst>
            <a:path>
              <a:moveTo>
                <a:pt x="0" y="0"/>
              </a:moveTo>
              <a:lnTo>
                <a:pt x="0" y="156516"/>
              </a:lnTo>
              <a:lnTo>
                <a:pt x="4509155" y="156516"/>
              </a:lnTo>
              <a:lnTo>
                <a:pt x="4509155" y="313032"/>
              </a:lnTo>
            </a:path>
          </a:pathLst>
        </a:custGeom>
      </dgm:spPr>
      <dgm:t>
        <a:bodyPr/>
        <a:lstStyle/>
        <a:p>
          <a:endParaRPr lang="en-GB"/>
        </a:p>
      </dgm:t>
    </dgm:pt>
    <dgm:pt modelId="{72BFE9F5-791A-465B-8D50-E79CED40B624}" type="sibTrans" cxnId="{3B7843B4-CCC8-4F37-9D66-438CD3D9D37F}">
      <dgm:prSet custT="1"/>
      <dgm:spPr/>
      <dgm:t>
        <a:bodyPr/>
        <a:lstStyle/>
        <a:p>
          <a:endParaRPr lang="en-GB" sz="800"/>
        </a:p>
      </dgm:t>
    </dgm:pt>
    <dgm:pt modelId="{28311C8C-B285-4C97-9AD3-367EBBA2EE2F}">
      <dgm:prSet phldrT="[Text]" custT="1"/>
      <dgm:spPr>
        <a:xfrm>
          <a:off x="3329" y="2332185"/>
          <a:ext cx="1490629" cy="745314"/>
        </a:xfrm>
        <a:prstGeom prst="rect">
          <a:avLst/>
        </a:prstGeom>
      </dgm:spPr>
      <dgm:t>
        <a:bodyPr/>
        <a:lstStyle/>
        <a:p>
          <a:pPr rtl="0">
            <a:buNone/>
          </a:pPr>
          <a:r>
            <a:rPr lang="en-GB" sz="1200" dirty="0">
              <a:latin typeface="Raleway "/>
              <a:ea typeface="+mn-ea"/>
              <a:cs typeface="+mn-cs"/>
            </a:rPr>
            <a:t>Every Chance for Every Child Forum </a:t>
          </a:r>
        </a:p>
      </dgm:t>
    </dgm:pt>
    <dgm:pt modelId="{1792EAC8-D2D1-4886-AFF3-CD65B50E66C2}" type="sibTrans" cxnId="{92331902-C116-4F27-8AB6-CBBD030D7E4C}">
      <dgm:prSet/>
      <dgm:spPr/>
      <dgm:t>
        <a:bodyPr/>
        <a:lstStyle/>
        <a:p>
          <a:endParaRPr lang="en-GB"/>
        </a:p>
      </dgm:t>
    </dgm:pt>
    <dgm:pt modelId="{1AAB673B-6A4A-4D11-B65B-F7F424A41089}" type="parTrans" cxnId="{92331902-C116-4F27-8AB6-CBBD030D7E4C}">
      <dgm:prSet/>
      <dgm:spPr>
        <a:xfrm>
          <a:off x="748644" y="2019152"/>
          <a:ext cx="4509155" cy="313032"/>
        </a:xfrm>
        <a:custGeom>
          <a:avLst/>
          <a:gdLst/>
          <a:ahLst/>
          <a:cxnLst/>
          <a:rect l="0" t="0" r="0" b="0"/>
          <a:pathLst>
            <a:path>
              <a:moveTo>
                <a:pt x="4509155" y="0"/>
              </a:moveTo>
              <a:lnTo>
                <a:pt x="4509155" y="156516"/>
              </a:lnTo>
              <a:lnTo>
                <a:pt x="0" y="156516"/>
              </a:lnTo>
              <a:lnTo>
                <a:pt x="0" y="313032"/>
              </a:lnTo>
            </a:path>
          </a:pathLst>
        </a:custGeom>
      </dgm:spPr>
      <dgm:t>
        <a:bodyPr/>
        <a:lstStyle/>
        <a:p>
          <a:endParaRPr lang="en-GB"/>
        </a:p>
      </dgm:t>
    </dgm:pt>
    <dgm:pt modelId="{22E68279-6B59-4888-BD59-DADF25EDA0E8}" type="pres">
      <dgm:prSet presAssocID="{439CBFD9-29A0-4834-9ED1-73B5C6F955E5}" presName="hierChild1" presStyleCnt="0">
        <dgm:presLayoutVars>
          <dgm:orgChart val="1"/>
          <dgm:chPref val="1"/>
          <dgm:dir/>
          <dgm:animOne val="branch"/>
          <dgm:animLvl val="lvl"/>
          <dgm:resizeHandles/>
        </dgm:presLayoutVars>
      </dgm:prSet>
      <dgm:spPr/>
    </dgm:pt>
    <dgm:pt modelId="{DD2F74F5-AAB4-4496-8F7B-4372421084D7}" type="pres">
      <dgm:prSet presAssocID="{5E3A6059-E2E0-4C38-89D6-7D49A7880577}" presName="hierRoot1" presStyleCnt="0">
        <dgm:presLayoutVars>
          <dgm:hierBranch val="init"/>
        </dgm:presLayoutVars>
      </dgm:prSet>
      <dgm:spPr/>
    </dgm:pt>
    <dgm:pt modelId="{1DA8DBD1-1A77-4E52-8E43-9676C6A24E98}" type="pres">
      <dgm:prSet presAssocID="{5E3A6059-E2E0-4C38-89D6-7D49A7880577}" presName="rootComposite1" presStyleCnt="0"/>
      <dgm:spPr/>
    </dgm:pt>
    <dgm:pt modelId="{0C80C968-2FE4-4CB5-A0AA-E0C501E94CDB}" type="pres">
      <dgm:prSet presAssocID="{5E3A6059-E2E0-4C38-89D6-7D49A7880577}" presName="rootText1" presStyleLbl="node0" presStyleIdx="0" presStyleCnt="2" custScaleX="179044" custScaleY="94888" custLinFactX="55672" custLinFactY="-16354" custLinFactNeighborX="100000" custLinFactNeighborY="-100000">
        <dgm:presLayoutVars>
          <dgm:chPref val="3"/>
        </dgm:presLayoutVars>
      </dgm:prSet>
      <dgm:spPr/>
    </dgm:pt>
    <dgm:pt modelId="{757D49C5-F803-4F3D-BAF2-8BC80F7A6D78}" type="pres">
      <dgm:prSet presAssocID="{5E3A6059-E2E0-4C38-89D6-7D49A7880577}" presName="rootConnector1" presStyleLbl="node1" presStyleIdx="0" presStyleCnt="0"/>
      <dgm:spPr/>
    </dgm:pt>
    <dgm:pt modelId="{1B26F654-3589-4F83-A9C7-4A38E2BED852}" type="pres">
      <dgm:prSet presAssocID="{5E3A6059-E2E0-4C38-89D6-7D49A7880577}" presName="hierChild2" presStyleCnt="0"/>
      <dgm:spPr/>
    </dgm:pt>
    <dgm:pt modelId="{CF741F93-063E-4394-B4BF-8137828261DA}" type="pres">
      <dgm:prSet presAssocID="{5E3A6059-E2E0-4C38-89D6-7D49A7880577}" presName="hierChild3" presStyleCnt="0"/>
      <dgm:spPr/>
    </dgm:pt>
    <dgm:pt modelId="{6ACEA64E-FF60-4C3E-BB75-9874AD24706E}" type="pres">
      <dgm:prSet presAssocID="{4E51F8D9-FD50-45CF-9088-E01D226A3D82}" presName="hierRoot1" presStyleCnt="0">
        <dgm:presLayoutVars>
          <dgm:hierBranch val="init"/>
        </dgm:presLayoutVars>
      </dgm:prSet>
      <dgm:spPr/>
    </dgm:pt>
    <dgm:pt modelId="{E497AE2C-7611-4AD9-AEC3-3CD7FB94FA20}" type="pres">
      <dgm:prSet presAssocID="{4E51F8D9-FD50-45CF-9088-E01D226A3D82}" presName="rootComposite1" presStyleCnt="0"/>
      <dgm:spPr/>
    </dgm:pt>
    <dgm:pt modelId="{C344CEF6-0400-4839-B6D8-82C8F78F6DC1}" type="pres">
      <dgm:prSet presAssocID="{4E51F8D9-FD50-45CF-9088-E01D226A3D82}" presName="rootText1" presStyleLbl="node0" presStyleIdx="1" presStyleCnt="2">
        <dgm:presLayoutVars>
          <dgm:chPref val="3"/>
        </dgm:presLayoutVars>
      </dgm:prSet>
      <dgm:spPr/>
    </dgm:pt>
    <dgm:pt modelId="{9BCEC08D-13F6-44E0-9C89-F221AB5843DB}" type="pres">
      <dgm:prSet presAssocID="{4E51F8D9-FD50-45CF-9088-E01D226A3D82}" presName="rootConnector1" presStyleLbl="node1" presStyleIdx="0" presStyleCnt="0"/>
      <dgm:spPr/>
    </dgm:pt>
    <dgm:pt modelId="{7ECD2ECB-1CF8-405A-964A-9F8C2C92B940}" type="pres">
      <dgm:prSet presAssocID="{4E51F8D9-FD50-45CF-9088-E01D226A3D82}" presName="hierChild2" presStyleCnt="0"/>
      <dgm:spPr/>
    </dgm:pt>
    <dgm:pt modelId="{08E0B2DD-BFC8-44ED-A7EF-68D044A1E653}" type="pres">
      <dgm:prSet presAssocID="{1AAB673B-6A4A-4D11-B65B-F7F424A41089}" presName="Name37" presStyleLbl="parChTrans1D2" presStyleIdx="0" presStyleCnt="6"/>
      <dgm:spPr/>
    </dgm:pt>
    <dgm:pt modelId="{34491D3F-E2F2-422E-8B1F-05D8C010BDE5}" type="pres">
      <dgm:prSet presAssocID="{28311C8C-B285-4C97-9AD3-367EBBA2EE2F}" presName="hierRoot2" presStyleCnt="0">
        <dgm:presLayoutVars>
          <dgm:hierBranch val="init"/>
        </dgm:presLayoutVars>
      </dgm:prSet>
      <dgm:spPr/>
    </dgm:pt>
    <dgm:pt modelId="{1F83EA97-42AC-44E0-9ABF-6F34A67640B4}" type="pres">
      <dgm:prSet presAssocID="{28311C8C-B285-4C97-9AD3-367EBBA2EE2F}" presName="rootComposite" presStyleCnt="0"/>
      <dgm:spPr/>
    </dgm:pt>
    <dgm:pt modelId="{44262E0C-0A8F-4346-8542-835871715FBA}" type="pres">
      <dgm:prSet presAssocID="{28311C8C-B285-4C97-9AD3-367EBBA2EE2F}" presName="rootText" presStyleLbl="node2" presStyleIdx="0" presStyleCnt="6">
        <dgm:presLayoutVars>
          <dgm:chPref val="3"/>
        </dgm:presLayoutVars>
      </dgm:prSet>
      <dgm:spPr/>
    </dgm:pt>
    <dgm:pt modelId="{FA16919E-E294-474E-B71A-6E872E237435}" type="pres">
      <dgm:prSet presAssocID="{28311C8C-B285-4C97-9AD3-367EBBA2EE2F}" presName="rootConnector" presStyleLbl="node2" presStyleIdx="0" presStyleCnt="6"/>
      <dgm:spPr/>
    </dgm:pt>
    <dgm:pt modelId="{4F13F735-4D8B-4A43-A388-6FD59219BFC6}" type="pres">
      <dgm:prSet presAssocID="{28311C8C-B285-4C97-9AD3-367EBBA2EE2F}" presName="hierChild4" presStyleCnt="0"/>
      <dgm:spPr/>
    </dgm:pt>
    <dgm:pt modelId="{0EF2CAFE-E8B8-4483-BC11-C0A69D281ABC}" type="pres">
      <dgm:prSet presAssocID="{28311C8C-B285-4C97-9AD3-367EBBA2EE2F}" presName="hierChild5" presStyleCnt="0"/>
      <dgm:spPr/>
    </dgm:pt>
    <dgm:pt modelId="{DCEF01F6-6226-43A1-8949-EEDF3419FB6C}" type="pres">
      <dgm:prSet presAssocID="{1DC7B79E-A1C5-490F-B917-82004C7E5A72}" presName="Name37" presStyleLbl="parChTrans1D2" presStyleIdx="1" presStyleCnt="6"/>
      <dgm:spPr/>
    </dgm:pt>
    <dgm:pt modelId="{572A2EF4-0075-4B3D-A3AA-E89B5D256446}" type="pres">
      <dgm:prSet presAssocID="{C66DBEC1-AB23-40D4-BC80-04B0C2B07B0B}" presName="hierRoot2" presStyleCnt="0">
        <dgm:presLayoutVars>
          <dgm:hierBranch val="init"/>
        </dgm:presLayoutVars>
      </dgm:prSet>
      <dgm:spPr/>
    </dgm:pt>
    <dgm:pt modelId="{4565A56B-127B-4BEC-9559-23D5B5ED1443}" type="pres">
      <dgm:prSet presAssocID="{C66DBEC1-AB23-40D4-BC80-04B0C2B07B0B}" presName="rootComposite" presStyleCnt="0"/>
      <dgm:spPr/>
    </dgm:pt>
    <dgm:pt modelId="{2C91A79F-C150-4B21-B81D-374E77D5CC70}" type="pres">
      <dgm:prSet presAssocID="{C66DBEC1-AB23-40D4-BC80-04B0C2B07B0B}" presName="rootText" presStyleLbl="node2" presStyleIdx="1" presStyleCnt="6">
        <dgm:presLayoutVars>
          <dgm:chPref val="3"/>
        </dgm:presLayoutVars>
      </dgm:prSet>
      <dgm:spPr/>
    </dgm:pt>
    <dgm:pt modelId="{35BB590C-BD31-49F6-B9ED-B590C1D5E011}" type="pres">
      <dgm:prSet presAssocID="{C66DBEC1-AB23-40D4-BC80-04B0C2B07B0B}" presName="rootConnector" presStyleLbl="node2" presStyleIdx="1" presStyleCnt="6"/>
      <dgm:spPr/>
    </dgm:pt>
    <dgm:pt modelId="{26F7372B-5D8C-4F57-AC6B-F83E613D9B72}" type="pres">
      <dgm:prSet presAssocID="{C66DBEC1-AB23-40D4-BC80-04B0C2B07B0B}" presName="hierChild4" presStyleCnt="0"/>
      <dgm:spPr/>
    </dgm:pt>
    <dgm:pt modelId="{A4987DDF-5990-468E-ACBE-0F772D384C12}" type="pres">
      <dgm:prSet presAssocID="{C66DBEC1-AB23-40D4-BC80-04B0C2B07B0B}" presName="hierChild5" presStyleCnt="0"/>
      <dgm:spPr/>
    </dgm:pt>
    <dgm:pt modelId="{A87871EB-1B37-45D2-AE9E-C71A643A7846}" type="pres">
      <dgm:prSet presAssocID="{7250B08B-8B51-4DB6-B92A-A8CBBDA435AE}" presName="Name37" presStyleLbl="parChTrans1D2" presStyleIdx="2" presStyleCnt="6"/>
      <dgm:spPr/>
    </dgm:pt>
    <dgm:pt modelId="{6E8B2060-076F-40CF-B36A-1CACDF59063A}" type="pres">
      <dgm:prSet presAssocID="{1C60E742-3513-4CC6-A4B8-B72E37C40878}" presName="hierRoot2" presStyleCnt="0">
        <dgm:presLayoutVars>
          <dgm:hierBranch val="init"/>
        </dgm:presLayoutVars>
      </dgm:prSet>
      <dgm:spPr/>
    </dgm:pt>
    <dgm:pt modelId="{5652EB0C-C670-4F21-9356-353BC8DE93AB}" type="pres">
      <dgm:prSet presAssocID="{1C60E742-3513-4CC6-A4B8-B72E37C40878}" presName="rootComposite" presStyleCnt="0"/>
      <dgm:spPr/>
    </dgm:pt>
    <dgm:pt modelId="{C6233C61-14B6-44BE-9729-91880F232322}" type="pres">
      <dgm:prSet presAssocID="{1C60E742-3513-4CC6-A4B8-B72E37C40878}" presName="rootText" presStyleLbl="node2" presStyleIdx="2" presStyleCnt="6">
        <dgm:presLayoutVars>
          <dgm:chPref val="3"/>
        </dgm:presLayoutVars>
      </dgm:prSet>
      <dgm:spPr/>
    </dgm:pt>
    <dgm:pt modelId="{73CD2FE5-950C-4C9A-B4F4-E093D4CE532D}" type="pres">
      <dgm:prSet presAssocID="{1C60E742-3513-4CC6-A4B8-B72E37C40878}" presName="rootConnector" presStyleLbl="node2" presStyleIdx="2" presStyleCnt="6"/>
      <dgm:spPr/>
    </dgm:pt>
    <dgm:pt modelId="{872C8542-D7A3-4EFD-B62F-70814F0D3D5B}" type="pres">
      <dgm:prSet presAssocID="{1C60E742-3513-4CC6-A4B8-B72E37C40878}" presName="hierChild4" presStyleCnt="0"/>
      <dgm:spPr/>
    </dgm:pt>
    <dgm:pt modelId="{39359117-5E6F-4277-8E3F-AD0DEEBA95F1}" type="pres">
      <dgm:prSet presAssocID="{1C60E742-3513-4CC6-A4B8-B72E37C40878}" presName="hierChild5" presStyleCnt="0"/>
      <dgm:spPr/>
    </dgm:pt>
    <dgm:pt modelId="{61D49A7F-8D79-42CB-8285-EEA0AB647499}" type="pres">
      <dgm:prSet presAssocID="{2F8AFC69-9AC7-4FBC-A0DB-550C0401A2B8}" presName="Name37" presStyleLbl="parChTrans1D2" presStyleIdx="3" presStyleCnt="6"/>
      <dgm:spPr/>
    </dgm:pt>
    <dgm:pt modelId="{B1DD244E-BB5A-4B49-995F-945B97E8D688}" type="pres">
      <dgm:prSet presAssocID="{B671D83B-5E8B-43B6-9E41-2EA876EC53F0}" presName="hierRoot2" presStyleCnt="0">
        <dgm:presLayoutVars>
          <dgm:hierBranch val="init"/>
        </dgm:presLayoutVars>
      </dgm:prSet>
      <dgm:spPr/>
    </dgm:pt>
    <dgm:pt modelId="{E1435FCF-B875-4F4E-B6EF-F37A37CD91C3}" type="pres">
      <dgm:prSet presAssocID="{B671D83B-5E8B-43B6-9E41-2EA876EC53F0}" presName="rootComposite" presStyleCnt="0"/>
      <dgm:spPr/>
    </dgm:pt>
    <dgm:pt modelId="{A7D7ECD9-4BCD-40CF-B182-B98255CA47EB}" type="pres">
      <dgm:prSet presAssocID="{B671D83B-5E8B-43B6-9E41-2EA876EC53F0}" presName="rootText" presStyleLbl="node2" presStyleIdx="3" presStyleCnt="6">
        <dgm:presLayoutVars>
          <dgm:chPref val="3"/>
        </dgm:presLayoutVars>
      </dgm:prSet>
      <dgm:spPr/>
    </dgm:pt>
    <dgm:pt modelId="{DAD161E1-3CE1-4514-8A95-A32DCC065307}" type="pres">
      <dgm:prSet presAssocID="{B671D83B-5E8B-43B6-9E41-2EA876EC53F0}" presName="rootConnector" presStyleLbl="node2" presStyleIdx="3" presStyleCnt="6"/>
      <dgm:spPr/>
    </dgm:pt>
    <dgm:pt modelId="{608193B1-B67B-4FB2-AB03-801A000B0C4B}" type="pres">
      <dgm:prSet presAssocID="{B671D83B-5E8B-43B6-9E41-2EA876EC53F0}" presName="hierChild4" presStyleCnt="0"/>
      <dgm:spPr/>
    </dgm:pt>
    <dgm:pt modelId="{F725B745-074F-4957-85A5-29830FC39FBC}" type="pres">
      <dgm:prSet presAssocID="{B671D83B-5E8B-43B6-9E41-2EA876EC53F0}" presName="hierChild5" presStyleCnt="0"/>
      <dgm:spPr/>
    </dgm:pt>
    <dgm:pt modelId="{64809E67-7CAA-4261-B54B-F3EF698B6F3F}" type="pres">
      <dgm:prSet presAssocID="{51F21393-2E73-490E-8F72-8737AC80E58D}" presName="Name37" presStyleLbl="parChTrans1D2" presStyleIdx="4" presStyleCnt="6"/>
      <dgm:spPr/>
    </dgm:pt>
    <dgm:pt modelId="{3D20DD59-265A-4FFE-B9E1-81C9DF415019}" type="pres">
      <dgm:prSet presAssocID="{B444652A-8089-4E37-AFA5-460E118123CC}" presName="hierRoot2" presStyleCnt="0">
        <dgm:presLayoutVars>
          <dgm:hierBranch val="init"/>
        </dgm:presLayoutVars>
      </dgm:prSet>
      <dgm:spPr/>
    </dgm:pt>
    <dgm:pt modelId="{E05F49B9-3561-4736-8DDF-73AF47D2F8B7}" type="pres">
      <dgm:prSet presAssocID="{B444652A-8089-4E37-AFA5-460E118123CC}" presName="rootComposite" presStyleCnt="0"/>
      <dgm:spPr/>
    </dgm:pt>
    <dgm:pt modelId="{3D8EC029-4D19-4E98-9AAA-86331C7188B0}" type="pres">
      <dgm:prSet presAssocID="{B444652A-8089-4E37-AFA5-460E118123CC}" presName="rootText" presStyleLbl="node2" presStyleIdx="4" presStyleCnt="6">
        <dgm:presLayoutVars>
          <dgm:chPref val="3"/>
        </dgm:presLayoutVars>
      </dgm:prSet>
      <dgm:spPr/>
    </dgm:pt>
    <dgm:pt modelId="{D5A3EE59-C7BC-4681-B8EF-0CC430403AF2}" type="pres">
      <dgm:prSet presAssocID="{B444652A-8089-4E37-AFA5-460E118123CC}" presName="rootConnector" presStyleLbl="node2" presStyleIdx="4" presStyleCnt="6"/>
      <dgm:spPr/>
    </dgm:pt>
    <dgm:pt modelId="{A4289B34-13E3-495D-A235-76CC66183633}" type="pres">
      <dgm:prSet presAssocID="{B444652A-8089-4E37-AFA5-460E118123CC}" presName="hierChild4" presStyleCnt="0"/>
      <dgm:spPr/>
    </dgm:pt>
    <dgm:pt modelId="{C37D43AB-5A31-40B0-94F3-9A5F0AB02154}" type="pres">
      <dgm:prSet presAssocID="{B444652A-8089-4E37-AFA5-460E118123CC}" presName="hierChild5" presStyleCnt="0"/>
      <dgm:spPr/>
    </dgm:pt>
    <dgm:pt modelId="{32D7F483-E1E1-4777-B0F5-1B8D2A25DD81}" type="pres">
      <dgm:prSet presAssocID="{2B653A03-B3C6-43B9-888A-C7E96285263B}" presName="Name37" presStyleLbl="parChTrans1D2" presStyleIdx="5" presStyleCnt="6"/>
      <dgm:spPr/>
    </dgm:pt>
    <dgm:pt modelId="{800FEF46-FFF6-44D0-B05B-515D8331CE08}" type="pres">
      <dgm:prSet presAssocID="{75763BEA-6574-4C17-9246-DFD0A7668D96}" presName="hierRoot2" presStyleCnt="0">
        <dgm:presLayoutVars>
          <dgm:hierBranch val="init"/>
        </dgm:presLayoutVars>
      </dgm:prSet>
      <dgm:spPr/>
    </dgm:pt>
    <dgm:pt modelId="{741BD147-4EE9-4DA6-821B-B4E6562ADE74}" type="pres">
      <dgm:prSet presAssocID="{75763BEA-6574-4C17-9246-DFD0A7668D96}" presName="rootComposite" presStyleCnt="0"/>
      <dgm:spPr/>
    </dgm:pt>
    <dgm:pt modelId="{D2A20F9E-38A2-4E5B-834A-5549081D98AE}" type="pres">
      <dgm:prSet presAssocID="{75763BEA-6574-4C17-9246-DFD0A7668D96}" presName="rootText" presStyleLbl="node2" presStyleIdx="5" presStyleCnt="6">
        <dgm:presLayoutVars>
          <dgm:chPref val="3"/>
        </dgm:presLayoutVars>
      </dgm:prSet>
      <dgm:spPr/>
    </dgm:pt>
    <dgm:pt modelId="{0C9B488F-FFEF-46F9-8708-ECA65E1FD559}" type="pres">
      <dgm:prSet presAssocID="{75763BEA-6574-4C17-9246-DFD0A7668D96}" presName="rootConnector" presStyleLbl="node2" presStyleIdx="5" presStyleCnt="6"/>
      <dgm:spPr/>
    </dgm:pt>
    <dgm:pt modelId="{6C735529-529B-4781-9758-60CC2426BC35}" type="pres">
      <dgm:prSet presAssocID="{75763BEA-6574-4C17-9246-DFD0A7668D96}" presName="hierChild4" presStyleCnt="0"/>
      <dgm:spPr/>
    </dgm:pt>
    <dgm:pt modelId="{E612A260-090B-4BCB-A640-EE6082ED15D4}" type="pres">
      <dgm:prSet presAssocID="{75763BEA-6574-4C17-9246-DFD0A7668D96}" presName="hierChild5" presStyleCnt="0"/>
      <dgm:spPr/>
    </dgm:pt>
    <dgm:pt modelId="{C1BFC345-15BC-4BD6-8AD8-0E728863CBDC}" type="pres">
      <dgm:prSet presAssocID="{4E51F8D9-FD50-45CF-9088-E01D226A3D82}" presName="hierChild3" presStyleCnt="0"/>
      <dgm:spPr/>
    </dgm:pt>
  </dgm:ptLst>
  <dgm:cxnLst>
    <dgm:cxn modelId="{92331902-C116-4F27-8AB6-CBBD030D7E4C}" srcId="{4E51F8D9-FD50-45CF-9088-E01D226A3D82}" destId="{28311C8C-B285-4C97-9AD3-367EBBA2EE2F}" srcOrd="0" destOrd="0" parTransId="{1AAB673B-6A4A-4D11-B65B-F7F424A41089}" sibTransId="{1792EAC8-D2D1-4886-AFF3-CD65B50E66C2}"/>
    <dgm:cxn modelId="{0A10DC13-4D4A-42FC-A06F-0C582691F365}" type="presOf" srcId="{B444652A-8089-4E37-AFA5-460E118123CC}" destId="{D5A3EE59-C7BC-4681-B8EF-0CC430403AF2}" srcOrd="1" destOrd="0" presId="urn:microsoft.com/office/officeart/2005/8/layout/orgChart1"/>
    <dgm:cxn modelId="{3E561B16-63C6-4800-A100-C1C3173D91C7}" type="presOf" srcId="{7250B08B-8B51-4DB6-B92A-A8CBBDA435AE}" destId="{A87871EB-1B37-45D2-AE9E-C71A643A7846}" srcOrd="0" destOrd="0" presId="urn:microsoft.com/office/officeart/2005/8/layout/orgChart1"/>
    <dgm:cxn modelId="{548F6F1A-DBEB-42D1-864B-8D1AB834FA8B}" type="presOf" srcId="{1C60E742-3513-4CC6-A4B8-B72E37C40878}" destId="{73CD2FE5-950C-4C9A-B4F4-E093D4CE532D}" srcOrd="1" destOrd="0" presId="urn:microsoft.com/office/officeart/2005/8/layout/orgChart1"/>
    <dgm:cxn modelId="{926E612B-CC3F-49A8-A0BD-0BAAD8440206}" type="presOf" srcId="{51F21393-2E73-490E-8F72-8737AC80E58D}" destId="{64809E67-7CAA-4261-B54B-F3EF698B6F3F}" srcOrd="0" destOrd="0" presId="urn:microsoft.com/office/officeart/2005/8/layout/orgChart1"/>
    <dgm:cxn modelId="{B8D0902F-1F22-4A6F-9882-71928786256A}" type="presOf" srcId="{B671D83B-5E8B-43B6-9E41-2EA876EC53F0}" destId="{A7D7ECD9-4BCD-40CF-B182-B98255CA47EB}" srcOrd="0" destOrd="0" presId="urn:microsoft.com/office/officeart/2005/8/layout/orgChart1"/>
    <dgm:cxn modelId="{58255F31-9A53-4DAB-9B9E-7203B528E110}" type="presOf" srcId="{2B653A03-B3C6-43B9-888A-C7E96285263B}" destId="{32D7F483-E1E1-4777-B0F5-1B8D2A25DD81}" srcOrd="0" destOrd="0" presId="urn:microsoft.com/office/officeart/2005/8/layout/orgChart1"/>
    <dgm:cxn modelId="{70C01E3D-E454-4FF4-B968-D84482D93C7F}" type="presOf" srcId="{75763BEA-6574-4C17-9246-DFD0A7668D96}" destId="{0C9B488F-FFEF-46F9-8708-ECA65E1FD559}" srcOrd="1" destOrd="0" presId="urn:microsoft.com/office/officeart/2005/8/layout/orgChart1"/>
    <dgm:cxn modelId="{D55C1E63-03B3-4F67-96DA-F97FB7AF196F}" type="presOf" srcId="{28311C8C-B285-4C97-9AD3-367EBBA2EE2F}" destId="{44262E0C-0A8F-4346-8542-835871715FBA}" srcOrd="0" destOrd="0" presId="urn:microsoft.com/office/officeart/2005/8/layout/orgChart1"/>
    <dgm:cxn modelId="{AAFF8D67-1DCF-42C5-BB6E-99B89EF95C32}" srcId="{439CBFD9-29A0-4834-9ED1-73B5C6F955E5}" destId="{5E3A6059-E2E0-4C38-89D6-7D49A7880577}" srcOrd="0" destOrd="0" parTransId="{2DFF9A07-9808-4F63-BF4B-9BCDADC9C24E}" sibTransId="{CD49FD73-B8DF-4739-9C6E-C8B640431E42}"/>
    <dgm:cxn modelId="{0E46DF68-66EC-4035-893F-398F213E599C}" type="presOf" srcId="{28311C8C-B285-4C97-9AD3-367EBBA2EE2F}" destId="{FA16919E-E294-474E-B71A-6E872E237435}" srcOrd="1" destOrd="0" presId="urn:microsoft.com/office/officeart/2005/8/layout/orgChart1"/>
    <dgm:cxn modelId="{5FA06C4B-5CB9-4E80-B0C0-5393DD31A829}" type="presOf" srcId="{1C60E742-3513-4CC6-A4B8-B72E37C40878}" destId="{C6233C61-14B6-44BE-9729-91880F232322}" srcOrd="0" destOrd="0" presId="urn:microsoft.com/office/officeart/2005/8/layout/orgChart1"/>
    <dgm:cxn modelId="{A4FAB06B-ECC3-413A-AF45-D421281C423D}" type="presOf" srcId="{B444652A-8089-4E37-AFA5-460E118123CC}" destId="{3D8EC029-4D19-4E98-9AAA-86331C7188B0}" srcOrd="0" destOrd="0" presId="urn:microsoft.com/office/officeart/2005/8/layout/orgChart1"/>
    <dgm:cxn modelId="{54A44D4D-6BB2-487E-B6C4-7DD3FC555458}" type="presOf" srcId="{5E3A6059-E2E0-4C38-89D6-7D49A7880577}" destId="{757D49C5-F803-4F3D-BAF2-8BC80F7A6D78}" srcOrd="1" destOrd="0" presId="urn:microsoft.com/office/officeart/2005/8/layout/orgChart1"/>
    <dgm:cxn modelId="{2CA9A64D-98D1-4805-A8CF-31FA04EB9C7F}" type="presOf" srcId="{4E51F8D9-FD50-45CF-9088-E01D226A3D82}" destId="{9BCEC08D-13F6-44E0-9C89-F221AB5843DB}" srcOrd="1" destOrd="0" presId="urn:microsoft.com/office/officeart/2005/8/layout/orgChart1"/>
    <dgm:cxn modelId="{4D582951-6DA0-44EE-813B-54C5BC6E9DCE}" type="presOf" srcId="{1AAB673B-6A4A-4D11-B65B-F7F424A41089}" destId="{08E0B2DD-BFC8-44ED-A7EF-68D044A1E653}" srcOrd="0" destOrd="0" presId="urn:microsoft.com/office/officeart/2005/8/layout/orgChart1"/>
    <dgm:cxn modelId="{3E50605A-AB63-44AE-B8BC-C3D8F56BC848}" type="presOf" srcId="{439CBFD9-29A0-4834-9ED1-73B5C6F955E5}" destId="{22E68279-6B59-4888-BD59-DADF25EDA0E8}" srcOrd="0" destOrd="0" presId="urn:microsoft.com/office/officeart/2005/8/layout/orgChart1"/>
    <dgm:cxn modelId="{45F37281-DAAC-41DF-BCA6-336233052FDE}" type="presOf" srcId="{1DC7B79E-A1C5-490F-B917-82004C7E5A72}" destId="{DCEF01F6-6226-43A1-8949-EEDF3419FB6C}" srcOrd="0" destOrd="0" presId="urn:microsoft.com/office/officeart/2005/8/layout/orgChart1"/>
    <dgm:cxn modelId="{63497189-0431-4A8F-AE77-B07C5742D0C5}" srcId="{439CBFD9-29A0-4834-9ED1-73B5C6F955E5}" destId="{4E51F8D9-FD50-45CF-9088-E01D226A3D82}" srcOrd="1" destOrd="0" parTransId="{F4A021FC-C2B5-47C2-9B25-84F6EAD8C2DC}" sibTransId="{136A1DBB-9B25-4169-A286-75A620CFCE07}"/>
    <dgm:cxn modelId="{692F6D9C-7210-463A-A2AE-A6060502E6C2}" type="presOf" srcId="{4E51F8D9-FD50-45CF-9088-E01D226A3D82}" destId="{C344CEF6-0400-4839-B6D8-82C8F78F6DC1}" srcOrd="0" destOrd="0" presId="urn:microsoft.com/office/officeart/2005/8/layout/orgChart1"/>
    <dgm:cxn modelId="{F3DA869E-0517-4653-9BD5-0167532143D0}" type="presOf" srcId="{C66DBEC1-AB23-40D4-BC80-04B0C2B07B0B}" destId="{2C91A79F-C150-4B21-B81D-374E77D5CC70}" srcOrd="0" destOrd="0" presId="urn:microsoft.com/office/officeart/2005/8/layout/orgChart1"/>
    <dgm:cxn modelId="{1EA8649F-0087-4BDD-B450-0482A9F85643}" srcId="{4E51F8D9-FD50-45CF-9088-E01D226A3D82}" destId="{C66DBEC1-AB23-40D4-BC80-04B0C2B07B0B}" srcOrd="1" destOrd="0" parTransId="{1DC7B79E-A1C5-490F-B917-82004C7E5A72}" sibTransId="{AF8FF1B4-E331-48DF-9991-A767F68D2690}"/>
    <dgm:cxn modelId="{4587BBA3-DA57-4823-90DA-2A6E27FD01A8}" srcId="{4E51F8D9-FD50-45CF-9088-E01D226A3D82}" destId="{B671D83B-5E8B-43B6-9E41-2EA876EC53F0}" srcOrd="3" destOrd="0" parTransId="{2F8AFC69-9AC7-4FBC-A0DB-550C0401A2B8}" sibTransId="{143B9BA1-1143-401F-B754-5A1C4931B87A}"/>
    <dgm:cxn modelId="{0E025BB1-AEF5-4656-BBD8-6CFFB82ACB2D}" type="presOf" srcId="{B671D83B-5E8B-43B6-9E41-2EA876EC53F0}" destId="{DAD161E1-3CE1-4514-8A95-A32DCC065307}" srcOrd="1" destOrd="0" presId="urn:microsoft.com/office/officeart/2005/8/layout/orgChart1"/>
    <dgm:cxn modelId="{3B7843B4-CCC8-4F37-9D66-438CD3D9D37F}" srcId="{4E51F8D9-FD50-45CF-9088-E01D226A3D82}" destId="{75763BEA-6574-4C17-9246-DFD0A7668D96}" srcOrd="5" destOrd="0" parTransId="{2B653A03-B3C6-43B9-888A-C7E96285263B}" sibTransId="{72BFE9F5-791A-465B-8D50-E79CED40B624}"/>
    <dgm:cxn modelId="{D1C658B8-C865-4AD0-83D8-80A11E8FAEA8}" srcId="{4E51F8D9-FD50-45CF-9088-E01D226A3D82}" destId="{1C60E742-3513-4CC6-A4B8-B72E37C40878}" srcOrd="2" destOrd="0" parTransId="{7250B08B-8B51-4DB6-B92A-A8CBBDA435AE}" sibTransId="{040E2F15-B364-4551-B43F-C7DE1CE94011}"/>
    <dgm:cxn modelId="{E64D2BBC-9DFC-4B3E-87F9-C4F707B21474}" srcId="{4E51F8D9-FD50-45CF-9088-E01D226A3D82}" destId="{B444652A-8089-4E37-AFA5-460E118123CC}" srcOrd="4" destOrd="0" parTransId="{51F21393-2E73-490E-8F72-8737AC80E58D}" sibTransId="{07818ECE-4E60-4E3D-95CC-8B5EFE931D9B}"/>
    <dgm:cxn modelId="{7B62C1C8-02FD-48C6-AD8E-D032FA4361AA}" type="presOf" srcId="{5E3A6059-E2E0-4C38-89D6-7D49A7880577}" destId="{0C80C968-2FE4-4CB5-A0AA-E0C501E94CDB}" srcOrd="0" destOrd="0" presId="urn:microsoft.com/office/officeart/2005/8/layout/orgChart1"/>
    <dgm:cxn modelId="{61ABD9CF-3F0E-4CC9-8122-148A0F01ABF4}" type="presOf" srcId="{75763BEA-6574-4C17-9246-DFD0A7668D96}" destId="{D2A20F9E-38A2-4E5B-834A-5549081D98AE}" srcOrd="0" destOrd="0" presId="urn:microsoft.com/office/officeart/2005/8/layout/orgChart1"/>
    <dgm:cxn modelId="{5A2088D3-A004-4821-B3B0-3AE54781AC1C}" type="presOf" srcId="{C66DBEC1-AB23-40D4-BC80-04B0C2B07B0B}" destId="{35BB590C-BD31-49F6-B9ED-B590C1D5E011}" srcOrd="1" destOrd="0" presId="urn:microsoft.com/office/officeart/2005/8/layout/orgChart1"/>
    <dgm:cxn modelId="{34BB60EA-F0F8-4297-96E7-21D8C2DFBE7F}" type="presOf" srcId="{2F8AFC69-9AC7-4FBC-A0DB-550C0401A2B8}" destId="{61D49A7F-8D79-42CB-8285-EEA0AB647499}" srcOrd="0" destOrd="0" presId="urn:microsoft.com/office/officeart/2005/8/layout/orgChart1"/>
    <dgm:cxn modelId="{026AB7E8-2376-44BA-84E3-75247E89EDA6}" type="presParOf" srcId="{22E68279-6B59-4888-BD59-DADF25EDA0E8}" destId="{DD2F74F5-AAB4-4496-8F7B-4372421084D7}" srcOrd="0" destOrd="0" presId="urn:microsoft.com/office/officeart/2005/8/layout/orgChart1"/>
    <dgm:cxn modelId="{31D1028A-0027-48E9-9E3C-47E3AB60542E}" type="presParOf" srcId="{DD2F74F5-AAB4-4496-8F7B-4372421084D7}" destId="{1DA8DBD1-1A77-4E52-8E43-9676C6A24E98}" srcOrd="0" destOrd="0" presId="urn:microsoft.com/office/officeart/2005/8/layout/orgChart1"/>
    <dgm:cxn modelId="{5AB4DC26-866B-477D-A067-F70D441152B0}" type="presParOf" srcId="{1DA8DBD1-1A77-4E52-8E43-9676C6A24E98}" destId="{0C80C968-2FE4-4CB5-A0AA-E0C501E94CDB}" srcOrd="0" destOrd="0" presId="urn:microsoft.com/office/officeart/2005/8/layout/orgChart1"/>
    <dgm:cxn modelId="{04DC54F6-2665-4728-BDB3-D9EA607923E7}" type="presParOf" srcId="{1DA8DBD1-1A77-4E52-8E43-9676C6A24E98}" destId="{757D49C5-F803-4F3D-BAF2-8BC80F7A6D78}" srcOrd="1" destOrd="0" presId="urn:microsoft.com/office/officeart/2005/8/layout/orgChart1"/>
    <dgm:cxn modelId="{E844AA0E-60EE-4D88-B1FC-C7F0BF18C536}" type="presParOf" srcId="{DD2F74F5-AAB4-4496-8F7B-4372421084D7}" destId="{1B26F654-3589-4F83-A9C7-4A38E2BED852}" srcOrd="1" destOrd="0" presId="urn:microsoft.com/office/officeart/2005/8/layout/orgChart1"/>
    <dgm:cxn modelId="{D9F581D8-48DD-47DF-BE55-030ACA7D002B}" type="presParOf" srcId="{DD2F74F5-AAB4-4496-8F7B-4372421084D7}" destId="{CF741F93-063E-4394-B4BF-8137828261DA}" srcOrd="2" destOrd="0" presId="urn:microsoft.com/office/officeart/2005/8/layout/orgChart1"/>
    <dgm:cxn modelId="{2DB48908-7707-4BD2-9959-CD3E0E7ECC69}" type="presParOf" srcId="{22E68279-6B59-4888-BD59-DADF25EDA0E8}" destId="{6ACEA64E-FF60-4C3E-BB75-9874AD24706E}" srcOrd="1" destOrd="0" presId="urn:microsoft.com/office/officeart/2005/8/layout/orgChart1"/>
    <dgm:cxn modelId="{C1005F83-478F-46D7-AE02-D6045A5940DD}" type="presParOf" srcId="{6ACEA64E-FF60-4C3E-BB75-9874AD24706E}" destId="{E497AE2C-7611-4AD9-AEC3-3CD7FB94FA20}" srcOrd="0" destOrd="0" presId="urn:microsoft.com/office/officeart/2005/8/layout/orgChart1"/>
    <dgm:cxn modelId="{950E7D41-82D7-4A00-8B5D-D3DEBA15CEBA}" type="presParOf" srcId="{E497AE2C-7611-4AD9-AEC3-3CD7FB94FA20}" destId="{C344CEF6-0400-4839-B6D8-82C8F78F6DC1}" srcOrd="0" destOrd="0" presId="urn:microsoft.com/office/officeart/2005/8/layout/orgChart1"/>
    <dgm:cxn modelId="{7018C669-1682-468F-8CE7-CFD20DD3B0DE}" type="presParOf" srcId="{E497AE2C-7611-4AD9-AEC3-3CD7FB94FA20}" destId="{9BCEC08D-13F6-44E0-9C89-F221AB5843DB}" srcOrd="1" destOrd="0" presId="urn:microsoft.com/office/officeart/2005/8/layout/orgChart1"/>
    <dgm:cxn modelId="{828FBB17-F9BC-4863-8181-32A76261DE6F}" type="presParOf" srcId="{6ACEA64E-FF60-4C3E-BB75-9874AD24706E}" destId="{7ECD2ECB-1CF8-405A-964A-9F8C2C92B940}" srcOrd="1" destOrd="0" presId="urn:microsoft.com/office/officeart/2005/8/layout/orgChart1"/>
    <dgm:cxn modelId="{D0F74DAF-1874-4CE5-902D-8031659EA161}" type="presParOf" srcId="{7ECD2ECB-1CF8-405A-964A-9F8C2C92B940}" destId="{08E0B2DD-BFC8-44ED-A7EF-68D044A1E653}" srcOrd="0" destOrd="0" presId="urn:microsoft.com/office/officeart/2005/8/layout/orgChart1"/>
    <dgm:cxn modelId="{4C60148A-B7F7-4A01-8676-C60F5D6461C4}" type="presParOf" srcId="{7ECD2ECB-1CF8-405A-964A-9F8C2C92B940}" destId="{34491D3F-E2F2-422E-8B1F-05D8C010BDE5}" srcOrd="1" destOrd="0" presId="urn:microsoft.com/office/officeart/2005/8/layout/orgChart1"/>
    <dgm:cxn modelId="{536A3185-9A1C-4F81-AB94-7BF580D44A83}" type="presParOf" srcId="{34491D3F-E2F2-422E-8B1F-05D8C010BDE5}" destId="{1F83EA97-42AC-44E0-9ABF-6F34A67640B4}" srcOrd="0" destOrd="0" presId="urn:microsoft.com/office/officeart/2005/8/layout/orgChart1"/>
    <dgm:cxn modelId="{B6E79E46-81A4-4A21-B741-6645DB2DE5A3}" type="presParOf" srcId="{1F83EA97-42AC-44E0-9ABF-6F34A67640B4}" destId="{44262E0C-0A8F-4346-8542-835871715FBA}" srcOrd="0" destOrd="0" presId="urn:microsoft.com/office/officeart/2005/8/layout/orgChart1"/>
    <dgm:cxn modelId="{29DB9224-BF05-42FA-A282-B6E39513F595}" type="presParOf" srcId="{1F83EA97-42AC-44E0-9ABF-6F34A67640B4}" destId="{FA16919E-E294-474E-B71A-6E872E237435}" srcOrd="1" destOrd="0" presId="urn:microsoft.com/office/officeart/2005/8/layout/orgChart1"/>
    <dgm:cxn modelId="{40C7D44F-27CC-4917-8F1D-68F8E1A0703A}" type="presParOf" srcId="{34491D3F-E2F2-422E-8B1F-05D8C010BDE5}" destId="{4F13F735-4D8B-4A43-A388-6FD59219BFC6}" srcOrd="1" destOrd="0" presId="urn:microsoft.com/office/officeart/2005/8/layout/orgChart1"/>
    <dgm:cxn modelId="{EC12849C-98F2-4CCF-8BBC-88C7851F5317}" type="presParOf" srcId="{34491D3F-E2F2-422E-8B1F-05D8C010BDE5}" destId="{0EF2CAFE-E8B8-4483-BC11-C0A69D281ABC}" srcOrd="2" destOrd="0" presId="urn:microsoft.com/office/officeart/2005/8/layout/orgChart1"/>
    <dgm:cxn modelId="{9EB1512F-8602-46B7-80EC-F83647EAD393}" type="presParOf" srcId="{7ECD2ECB-1CF8-405A-964A-9F8C2C92B940}" destId="{DCEF01F6-6226-43A1-8949-EEDF3419FB6C}" srcOrd="2" destOrd="0" presId="urn:microsoft.com/office/officeart/2005/8/layout/orgChart1"/>
    <dgm:cxn modelId="{9339C1C9-BA95-4546-A4C6-22D52343A74C}" type="presParOf" srcId="{7ECD2ECB-1CF8-405A-964A-9F8C2C92B940}" destId="{572A2EF4-0075-4B3D-A3AA-E89B5D256446}" srcOrd="3" destOrd="0" presId="urn:microsoft.com/office/officeart/2005/8/layout/orgChart1"/>
    <dgm:cxn modelId="{3BBE2338-E419-4CBA-9612-8872B08C3D64}" type="presParOf" srcId="{572A2EF4-0075-4B3D-A3AA-E89B5D256446}" destId="{4565A56B-127B-4BEC-9559-23D5B5ED1443}" srcOrd="0" destOrd="0" presId="urn:microsoft.com/office/officeart/2005/8/layout/orgChart1"/>
    <dgm:cxn modelId="{1A7839A0-CD83-466B-B012-79C57153400A}" type="presParOf" srcId="{4565A56B-127B-4BEC-9559-23D5B5ED1443}" destId="{2C91A79F-C150-4B21-B81D-374E77D5CC70}" srcOrd="0" destOrd="0" presId="urn:microsoft.com/office/officeart/2005/8/layout/orgChart1"/>
    <dgm:cxn modelId="{E90ADE7B-F77E-44B8-A7DE-449B269A071F}" type="presParOf" srcId="{4565A56B-127B-4BEC-9559-23D5B5ED1443}" destId="{35BB590C-BD31-49F6-B9ED-B590C1D5E011}" srcOrd="1" destOrd="0" presId="urn:microsoft.com/office/officeart/2005/8/layout/orgChart1"/>
    <dgm:cxn modelId="{41F74B7C-C4C4-4BAC-A65E-CBBCB7372DED}" type="presParOf" srcId="{572A2EF4-0075-4B3D-A3AA-E89B5D256446}" destId="{26F7372B-5D8C-4F57-AC6B-F83E613D9B72}" srcOrd="1" destOrd="0" presId="urn:microsoft.com/office/officeart/2005/8/layout/orgChart1"/>
    <dgm:cxn modelId="{8C08891C-E09E-4E9C-8B30-71E26BCAA4FB}" type="presParOf" srcId="{572A2EF4-0075-4B3D-A3AA-E89B5D256446}" destId="{A4987DDF-5990-468E-ACBE-0F772D384C12}" srcOrd="2" destOrd="0" presId="urn:microsoft.com/office/officeart/2005/8/layout/orgChart1"/>
    <dgm:cxn modelId="{B0CD4B3D-519B-4F22-9A0A-F0992D196397}" type="presParOf" srcId="{7ECD2ECB-1CF8-405A-964A-9F8C2C92B940}" destId="{A87871EB-1B37-45D2-AE9E-C71A643A7846}" srcOrd="4" destOrd="0" presId="urn:microsoft.com/office/officeart/2005/8/layout/orgChart1"/>
    <dgm:cxn modelId="{D95547DF-F3BE-42E3-9877-698CC90F408E}" type="presParOf" srcId="{7ECD2ECB-1CF8-405A-964A-9F8C2C92B940}" destId="{6E8B2060-076F-40CF-B36A-1CACDF59063A}" srcOrd="5" destOrd="0" presId="urn:microsoft.com/office/officeart/2005/8/layout/orgChart1"/>
    <dgm:cxn modelId="{7406F435-7F4B-4CF3-8A42-AA55153CEE87}" type="presParOf" srcId="{6E8B2060-076F-40CF-B36A-1CACDF59063A}" destId="{5652EB0C-C670-4F21-9356-353BC8DE93AB}" srcOrd="0" destOrd="0" presId="urn:microsoft.com/office/officeart/2005/8/layout/orgChart1"/>
    <dgm:cxn modelId="{D21D990A-EC5D-417B-B279-945EDF1DF67E}" type="presParOf" srcId="{5652EB0C-C670-4F21-9356-353BC8DE93AB}" destId="{C6233C61-14B6-44BE-9729-91880F232322}" srcOrd="0" destOrd="0" presId="urn:microsoft.com/office/officeart/2005/8/layout/orgChart1"/>
    <dgm:cxn modelId="{4AFE3C23-F4A6-4E75-B61C-EC25586092D5}" type="presParOf" srcId="{5652EB0C-C670-4F21-9356-353BC8DE93AB}" destId="{73CD2FE5-950C-4C9A-B4F4-E093D4CE532D}" srcOrd="1" destOrd="0" presId="urn:microsoft.com/office/officeart/2005/8/layout/orgChart1"/>
    <dgm:cxn modelId="{E584EAA9-9B66-4D35-BB77-15C053452161}" type="presParOf" srcId="{6E8B2060-076F-40CF-B36A-1CACDF59063A}" destId="{872C8542-D7A3-4EFD-B62F-70814F0D3D5B}" srcOrd="1" destOrd="0" presId="urn:microsoft.com/office/officeart/2005/8/layout/orgChart1"/>
    <dgm:cxn modelId="{9F564F2B-7D16-4C04-B918-BFC48CDD7DBC}" type="presParOf" srcId="{6E8B2060-076F-40CF-B36A-1CACDF59063A}" destId="{39359117-5E6F-4277-8E3F-AD0DEEBA95F1}" srcOrd="2" destOrd="0" presId="urn:microsoft.com/office/officeart/2005/8/layout/orgChart1"/>
    <dgm:cxn modelId="{F2A04093-2792-482C-8764-EF717F177D63}" type="presParOf" srcId="{7ECD2ECB-1CF8-405A-964A-9F8C2C92B940}" destId="{61D49A7F-8D79-42CB-8285-EEA0AB647499}" srcOrd="6" destOrd="0" presId="urn:microsoft.com/office/officeart/2005/8/layout/orgChart1"/>
    <dgm:cxn modelId="{48FE6DCE-635B-4401-8A74-96FAE9B6669A}" type="presParOf" srcId="{7ECD2ECB-1CF8-405A-964A-9F8C2C92B940}" destId="{B1DD244E-BB5A-4B49-995F-945B97E8D688}" srcOrd="7" destOrd="0" presId="urn:microsoft.com/office/officeart/2005/8/layout/orgChart1"/>
    <dgm:cxn modelId="{42772F4C-1457-4DAF-A18B-624DC7032E4B}" type="presParOf" srcId="{B1DD244E-BB5A-4B49-995F-945B97E8D688}" destId="{E1435FCF-B875-4F4E-B6EF-F37A37CD91C3}" srcOrd="0" destOrd="0" presId="urn:microsoft.com/office/officeart/2005/8/layout/orgChart1"/>
    <dgm:cxn modelId="{56915FE8-ED8A-473C-AE8F-904F918B031B}" type="presParOf" srcId="{E1435FCF-B875-4F4E-B6EF-F37A37CD91C3}" destId="{A7D7ECD9-4BCD-40CF-B182-B98255CA47EB}" srcOrd="0" destOrd="0" presId="urn:microsoft.com/office/officeart/2005/8/layout/orgChart1"/>
    <dgm:cxn modelId="{A1E29557-35DD-4A58-A038-D2E0E0E116E5}" type="presParOf" srcId="{E1435FCF-B875-4F4E-B6EF-F37A37CD91C3}" destId="{DAD161E1-3CE1-4514-8A95-A32DCC065307}" srcOrd="1" destOrd="0" presId="urn:microsoft.com/office/officeart/2005/8/layout/orgChart1"/>
    <dgm:cxn modelId="{E49FA6A2-C01B-4908-976F-3B895EA09FFB}" type="presParOf" srcId="{B1DD244E-BB5A-4B49-995F-945B97E8D688}" destId="{608193B1-B67B-4FB2-AB03-801A000B0C4B}" srcOrd="1" destOrd="0" presId="urn:microsoft.com/office/officeart/2005/8/layout/orgChart1"/>
    <dgm:cxn modelId="{DF151C7C-3C18-4216-A1FC-D473E98B0A3C}" type="presParOf" srcId="{B1DD244E-BB5A-4B49-995F-945B97E8D688}" destId="{F725B745-074F-4957-85A5-29830FC39FBC}" srcOrd="2" destOrd="0" presId="urn:microsoft.com/office/officeart/2005/8/layout/orgChart1"/>
    <dgm:cxn modelId="{61A2B3ED-7A2B-424E-9232-4F2280E89E34}" type="presParOf" srcId="{7ECD2ECB-1CF8-405A-964A-9F8C2C92B940}" destId="{64809E67-7CAA-4261-B54B-F3EF698B6F3F}" srcOrd="8" destOrd="0" presId="urn:microsoft.com/office/officeart/2005/8/layout/orgChart1"/>
    <dgm:cxn modelId="{D2448DC4-7969-4A97-835C-CBC44E823981}" type="presParOf" srcId="{7ECD2ECB-1CF8-405A-964A-9F8C2C92B940}" destId="{3D20DD59-265A-4FFE-B9E1-81C9DF415019}" srcOrd="9" destOrd="0" presId="urn:microsoft.com/office/officeart/2005/8/layout/orgChart1"/>
    <dgm:cxn modelId="{1373D90E-636D-41A2-9C0D-39A8D2B50617}" type="presParOf" srcId="{3D20DD59-265A-4FFE-B9E1-81C9DF415019}" destId="{E05F49B9-3561-4736-8DDF-73AF47D2F8B7}" srcOrd="0" destOrd="0" presId="urn:microsoft.com/office/officeart/2005/8/layout/orgChart1"/>
    <dgm:cxn modelId="{AB0CCF92-71B3-49DF-87E7-D641513B75BE}" type="presParOf" srcId="{E05F49B9-3561-4736-8DDF-73AF47D2F8B7}" destId="{3D8EC029-4D19-4E98-9AAA-86331C7188B0}" srcOrd="0" destOrd="0" presId="urn:microsoft.com/office/officeart/2005/8/layout/orgChart1"/>
    <dgm:cxn modelId="{B406C66C-4121-452D-8C95-09CF64BA41EC}" type="presParOf" srcId="{E05F49B9-3561-4736-8DDF-73AF47D2F8B7}" destId="{D5A3EE59-C7BC-4681-B8EF-0CC430403AF2}" srcOrd="1" destOrd="0" presId="urn:microsoft.com/office/officeart/2005/8/layout/orgChart1"/>
    <dgm:cxn modelId="{9827784B-BE9D-44C7-A5E9-D6B53D3D5925}" type="presParOf" srcId="{3D20DD59-265A-4FFE-B9E1-81C9DF415019}" destId="{A4289B34-13E3-495D-A235-76CC66183633}" srcOrd="1" destOrd="0" presId="urn:microsoft.com/office/officeart/2005/8/layout/orgChart1"/>
    <dgm:cxn modelId="{B9B16037-487E-49C0-A2EC-277FC112165D}" type="presParOf" srcId="{3D20DD59-265A-4FFE-B9E1-81C9DF415019}" destId="{C37D43AB-5A31-40B0-94F3-9A5F0AB02154}" srcOrd="2" destOrd="0" presId="urn:microsoft.com/office/officeart/2005/8/layout/orgChart1"/>
    <dgm:cxn modelId="{A259152A-7BCB-4AC5-AD54-6F8087302C78}" type="presParOf" srcId="{7ECD2ECB-1CF8-405A-964A-9F8C2C92B940}" destId="{32D7F483-E1E1-4777-B0F5-1B8D2A25DD81}" srcOrd="10" destOrd="0" presId="urn:microsoft.com/office/officeart/2005/8/layout/orgChart1"/>
    <dgm:cxn modelId="{FA16222A-D9B7-4CE4-B764-ECFD5C366FE7}" type="presParOf" srcId="{7ECD2ECB-1CF8-405A-964A-9F8C2C92B940}" destId="{800FEF46-FFF6-44D0-B05B-515D8331CE08}" srcOrd="11" destOrd="0" presId="urn:microsoft.com/office/officeart/2005/8/layout/orgChart1"/>
    <dgm:cxn modelId="{0ED5A69E-615E-436C-9FFE-BF27D599796F}" type="presParOf" srcId="{800FEF46-FFF6-44D0-B05B-515D8331CE08}" destId="{741BD147-4EE9-4DA6-821B-B4E6562ADE74}" srcOrd="0" destOrd="0" presId="urn:microsoft.com/office/officeart/2005/8/layout/orgChart1"/>
    <dgm:cxn modelId="{CF0D3982-7A01-44E6-8E7E-EDC2CBEA7DD6}" type="presParOf" srcId="{741BD147-4EE9-4DA6-821B-B4E6562ADE74}" destId="{D2A20F9E-38A2-4E5B-834A-5549081D98AE}" srcOrd="0" destOrd="0" presId="urn:microsoft.com/office/officeart/2005/8/layout/orgChart1"/>
    <dgm:cxn modelId="{87FE0865-8752-455C-8853-E59FA4829C72}" type="presParOf" srcId="{741BD147-4EE9-4DA6-821B-B4E6562ADE74}" destId="{0C9B488F-FFEF-46F9-8708-ECA65E1FD559}" srcOrd="1" destOrd="0" presId="urn:microsoft.com/office/officeart/2005/8/layout/orgChart1"/>
    <dgm:cxn modelId="{5663EC7F-0D35-4CDB-BF66-18EB76F4C237}" type="presParOf" srcId="{800FEF46-FFF6-44D0-B05B-515D8331CE08}" destId="{6C735529-529B-4781-9758-60CC2426BC35}" srcOrd="1" destOrd="0" presId="urn:microsoft.com/office/officeart/2005/8/layout/orgChart1"/>
    <dgm:cxn modelId="{5053FC25-F42E-414A-9A06-8A2835568F08}" type="presParOf" srcId="{800FEF46-FFF6-44D0-B05B-515D8331CE08}" destId="{E612A260-090B-4BCB-A640-EE6082ED15D4}" srcOrd="2" destOrd="0" presId="urn:microsoft.com/office/officeart/2005/8/layout/orgChart1"/>
    <dgm:cxn modelId="{3524A643-6BC9-4C1C-8552-4323981A8599}" type="presParOf" srcId="{6ACEA64E-FF60-4C3E-BB75-9874AD24706E}" destId="{C1BFC345-15BC-4BD6-8AD8-0E728863CBD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D7F483-E1E1-4777-B0F5-1B8D2A25DD81}">
      <dsp:nvSpPr>
        <dsp:cNvPr id="0" name=""/>
        <dsp:cNvSpPr/>
      </dsp:nvSpPr>
      <dsp:spPr>
        <a:xfrm>
          <a:off x="5257800" y="1499853"/>
          <a:ext cx="4509155" cy="313032"/>
        </a:xfrm>
        <a:custGeom>
          <a:avLst/>
          <a:gdLst/>
          <a:ahLst/>
          <a:cxnLst/>
          <a:rect l="0" t="0" r="0" b="0"/>
          <a:pathLst>
            <a:path>
              <a:moveTo>
                <a:pt x="0" y="0"/>
              </a:moveTo>
              <a:lnTo>
                <a:pt x="0" y="156516"/>
              </a:lnTo>
              <a:lnTo>
                <a:pt x="4509155" y="156516"/>
              </a:lnTo>
              <a:lnTo>
                <a:pt x="4509155" y="3130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809E67-7CAA-4261-B54B-F3EF698B6F3F}">
      <dsp:nvSpPr>
        <dsp:cNvPr id="0" name=""/>
        <dsp:cNvSpPr/>
      </dsp:nvSpPr>
      <dsp:spPr>
        <a:xfrm>
          <a:off x="5257800" y="1499853"/>
          <a:ext cx="2705493" cy="313032"/>
        </a:xfrm>
        <a:custGeom>
          <a:avLst/>
          <a:gdLst/>
          <a:ahLst/>
          <a:cxnLst/>
          <a:rect l="0" t="0" r="0" b="0"/>
          <a:pathLst>
            <a:path>
              <a:moveTo>
                <a:pt x="0" y="0"/>
              </a:moveTo>
              <a:lnTo>
                <a:pt x="0" y="156516"/>
              </a:lnTo>
              <a:lnTo>
                <a:pt x="2705493" y="156516"/>
              </a:lnTo>
              <a:lnTo>
                <a:pt x="2705493" y="3130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D49A7F-8D79-42CB-8285-EEA0AB647499}">
      <dsp:nvSpPr>
        <dsp:cNvPr id="0" name=""/>
        <dsp:cNvSpPr/>
      </dsp:nvSpPr>
      <dsp:spPr>
        <a:xfrm>
          <a:off x="5257800" y="1499853"/>
          <a:ext cx="901831" cy="313032"/>
        </a:xfrm>
        <a:custGeom>
          <a:avLst/>
          <a:gdLst/>
          <a:ahLst/>
          <a:cxnLst/>
          <a:rect l="0" t="0" r="0" b="0"/>
          <a:pathLst>
            <a:path>
              <a:moveTo>
                <a:pt x="0" y="0"/>
              </a:moveTo>
              <a:lnTo>
                <a:pt x="0" y="156516"/>
              </a:lnTo>
              <a:lnTo>
                <a:pt x="901831" y="156516"/>
              </a:lnTo>
              <a:lnTo>
                <a:pt x="901831" y="3130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7871EB-1B37-45D2-AE9E-C71A643A7846}">
      <dsp:nvSpPr>
        <dsp:cNvPr id="0" name=""/>
        <dsp:cNvSpPr/>
      </dsp:nvSpPr>
      <dsp:spPr>
        <a:xfrm>
          <a:off x="4355968" y="1499853"/>
          <a:ext cx="901831" cy="313032"/>
        </a:xfrm>
        <a:custGeom>
          <a:avLst/>
          <a:gdLst/>
          <a:ahLst/>
          <a:cxnLst/>
          <a:rect l="0" t="0" r="0" b="0"/>
          <a:pathLst>
            <a:path>
              <a:moveTo>
                <a:pt x="901831" y="0"/>
              </a:moveTo>
              <a:lnTo>
                <a:pt x="901831" y="156516"/>
              </a:lnTo>
              <a:lnTo>
                <a:pt x="0" y="156516"/>
              </a:lnTo>
              <a:lnTo>
                <a:pt x="0" y="3130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EF01F6-6226-43A1-8949-EEDF3419FB6C}">
      <dsp:nvSpPr>
        <dsp:cNvPr id="0" name=""/>
        <dsp:cNvSpPr/>
      </dsp:nvSpPr>
      <dsp:spPr>
        <a:xfrm>
          <a:off x="2552306" y="1499853"/>
          <a:ext cx="2705493" cy="313032"/>
        </a:xfrm>
        <a:custGeom>
          <a:avLst/>
          <a:gdLst/>
          <a:ahLst/>
          <a:cxnLst/>
          <a:rect l="0" t="0" r="0" b="0"/>
          <a:pathLst>
            <a:path>
              <a:moveTo>
                <a:pt x="2705493" y="0"/>
              </a:moveTo>
              <a:lnTo>
                <a:pt x="2705493" y="156516"/>
              </a:lnTo>
              <a:lnTo>
                <a:pt x="0" y="156516"/>
              </a:lnTo>
              <a:lnTo>
                <a:pt x="0" y="3130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E0B2DD-BFC8-44ED-A7EF-68D044A1E653}">
      <dsp:nvSpPr>
        <dsp:cNvPr id="0" name=""/>
        <dsp:cNvSpPr/>
      </dsp:nvSpPr>
      <dsp:spPr>
        <a:xfrm>
          <a:off x="748644" y="1499853"/>
          <a:ext cx="4509155" cy="313032"/>
        </a:xfrm>
        <a:custGeom>
          <a:avLst/>
          <a:gdLst/>
          <a:ahLst/>
          <a:cxnLst/>
          <a:rect l="0" t="0" r="0" b="0"/>
          <a:pathLst>
            <a:path>
              <a:moveTo>
                <a:pt x="4509155" y="0"/>
              </a:moveTo>
              <a:lnTo>
                <a:pt x="4509155" y="156516"/>
              </a:lnTo>
              <a:lnTo>
                <a:pt x="0" y="156516"/>
              </a:lnTo>
              <a:lnTo>
                <a:pt x="0" y="31303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80C968-2FE4-4CB5-A0AA-E0C501E94CDB}">
      <dsp:nvSpPr>
        <dsp:cNvPr id="0" name=""/>
        <dsp:cNvSpPr/>
      </dsp:nvSpPr>
      <dsp:spPr>
        <a:xfrm>
          <a:off x="3851062" y="0"/>
          <a:ext cx="2668883" cy="7072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GB" sz="1400" b="1" kern="1200" dirty="0">
              <a:latin typeface="Arial" panose="020B0604020202020204"/>
              <a:ea typeface="+mn-ea"/>
              <a:cs typeface="+mn-cs"/>
            </a:rPr>
            <a:t>Tower Hamlets Partnership – </a:t>
          </a:r>
        </a:p>
        <a:p>
          <a:pPr marL="0" lvl="0" indent="0" algn="ctr" defTabSz="622300">
            <a:lnSpc>
              <a:spcPct val="90000"/>
            </a:lnSpc>
            <a:spcBef>
              <a:spcPct val="0"/>
            </a:spcBef>
            <a:spcAft>
              <a:spcPct val="35000"/>
            </a:spcAft>
            <a:buNone/>
          </a:pPr>
          <a:r>
            <a:rPr lang="en-GB" sz="1400" b="1" kern="1200" dirty="0">
              <a:latin typeface="Arial" panose="020B0604020202020204"/>
              <a:ea typeface="+mn-ea"/>
              <a:cs typeface="+mn-cs"/>
            </a:rPr>
            <a:t>Mayor’s Partnership Congress</a:t>
          </a:r>
        </a:p>
      </dsp:txBody>
      <dsp:txXfrm>
        <a:off x="3851062" y="0"/>
        <a:ext cx="2668883" cy="707214"/>
      </dsp:txXfrm>
    </dsp:sp>
    <dsp:sp modelId="{C344CEF6-0400-4839-B6D8-82C8F78F6DC1}">
      <dsp:nvSpPr>
        <dsp:cNvPr id="0" name=""/>
        <dsp:cNvSpPr/>
      </dsp:nvSpPr>
      <dsp:spPr>
        <a:xfrm>
          <a:off x="4512485" y="754538"/>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en-GB" sz="1200" b="1" kern="1200" dirty="0">
              <a:latin typeface="Raleway "/>
              <a:ea typeface="+mn-ea"/>
              <a:cs typeface="+mn-cs"/>
            </a:rPr>
            <a:t>Partnership Executive Group </a:t>
          </a:r>
        </a:p>
      </dsp:txBody>
      <dsp:txXfrm>
        <a:off x="4512485" y="754538"/>
        <a:ext cx="1490629" cy="745314"/>
      </dsp:txXfrm>
    </dsp:sp>
    <dsp:sp modelId="{44262E0C-0A8F-4346-8542-835871715FBA}">
      <dsp:nvSpPr>
        <dsp:cNvPr id="0" name=""/>
        <dsp:cNvSpPr/>
      </dsp:nvSpPr>
      <dsp:spPr>
        <a:xfrm>
          <a:off x="3329" y="1812885"/>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en-GB" sz="1200" kern="1200" dirty="0">
              <a:latin typeface="Raleway "/>
              <a:ea typeface="+mn-ea"/>
              <a:cs typeface="+mn-cs"/>
            </a:rPr>
            <a:t>Every Chance for Every Child Forum </a:t>
          </a:r>
        </a:p>
      </dsp:txBody>
      <dsp:txXfrm>
        <a:off x="3329" y="1812885"/>
        <a:ext cx="1490629" cy="745314"/>
      </dsp:txXfrm>
    </dsp:sp>
    <dsp:sp modelId="{2C91A79F-C150-4B21-B81D-374E77D5CC70}">
      <dsp:nvSpPr>
        <dsp:cNvPr id="0" name=""/>
        <dsp:cNvSpPr/>
      </dsp:nvSpPr>
      <dsp:spPr>
        <a:xfrm>
          <a:off x="1806991" y="1812885"/>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Raleway "/>
              <a:ea typeface="+mn-ea"/>
              <a:cs typeface="+mn-cs"/>
            </a:rPr>
            <a:t>Health and Wellbeing Board (S)</a:t>
          </a:r>
        </a:p>
      </dsp:txBody>
      <dsp:txXfrm>
        <a:off x="1806991" y="1812885"/>
        <a:ext cx="1490629" cy="745314"/>
      </dsp:txXfrm>
    </dsp:sp>
    <dsp:sp modelId="{C6233C61-14B6-44BE-9729-91880F232322}">
      <dsp:nvSpPr>
        <dsp:cNvPr id="0" name=""/>
        <dsp:cNvSpPr/>
      </dsp:nvSpPr>
      <dsp:spPr>
        <a:xfrm>
          <a:off x="3610653" y="1812885"/>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en-GB" sz="1200" kern="1200" dirty="0">
              <a:latin typeface="Raleway "/>
              <a:ea typeface="+mn-ea"/>
              <a:cs typeface="+mn-cs"/>
            </a:rPr>
            <a:t>Community Safety Partnership Board (S)</a:t>
          </a:r>
        </a:p>
      </dsp:txBody>
      <dsp:txXfrm>
        <a:off x="3610653" y="1812885"/>
        <a:ext cx="1490629" cy="745314"/>
      </dsp:txXfrm>
    </dsp:sp>
    <dsp:sp modelId="{A7D7ECD9-4BCD-40CF-B182-B98255CA47EB}">
      <dsp:nvSpPr>
        <dsp:cNvPr id="0" name=""/>
        <dsp:cNvSpPr/>
      </dsp:nvSpPr>
      <dsp:spPr>
        <a:xfrm>
          <a:off x="5414316" y="1812885"/>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Raleway "/>
              <a:ea typeface="+mn-ea"/>
              <a:cs typeface="+mn-cs"/>
            </a:rPr>
            <a:t>Growth and Economic Development Partnership Board</a:t>
          </a:r>
        </a:p>
      </dsp:txBody>
      <dsp:txXfrm>
        <a:off x="5414316" y="1812885"/>
        <a:ext cx="1490629" cy="745314"/>
      </dsp:txXfrm>
    </dsp:sp>
    <dsp:sp modelId="{3D8EC029-4D19-4E98-9AAA-86331C7188B0}">
      <dsp:nvSpPr>
        <dsp:cNvPr id="0" name=""/>
        <dsp:cNvSpPr/>
      </dsp:nvSpPr>
      <dsp:spPr>
        <a:xfrm>
          <a:off x="7217978" y="1812885"/>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en-GB" sz="1200" kern="1200" dirty="0">
              <a:latin typeface="Raleway "/>
              <a:ea typeface="+mn-ea"/>
              <a:cs typeface="+mn-cs"/>
            </a:rPr>
            <a:t>Voluntary and Community Sector Partnership (Cooperate)</a:t>
          </a:r>
        </a:p>
      </dsp:txBody>
      <dsp:txXfrm>
        <a:off x="7217978" y="1812885"/>
        <a:ext cx="1490629" cy="745314"/>
      </dsp:txXfrm>
    </dsp:sp>
    <dsp:sp modelId="{D2A20F9E-38A2-4E5B-834A-5549081D98AE}">
      <dsp:nvSpPr>
        <dsp:cNvPr id="0" name=""/>
        <dsp:cNvSpPr/>
      </dsp:nvSpPr>
      <dsp:spPr>
        <a:xfrm>
          <a:off x="9021640" y="1812885"/>
          <a:ext cx="1490629" cy="74531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0">
            <a:lnSpc>
              <a:spcPct val="90000"/>
            </a:lnSpc>
            <a:spcBef>
              <a:spcPct val="0"/>
            </a:spcBef>
            <a:spcAft>
              <a:spcPct val="35000"/>
            </a:spcAft>
            <a:buNone/>
          </a:pPr>
          <a:r>
            <a:rPr lang="en-GB" sz="1200" kern="1200" dirty="0">
              <a:latin typeface="Raleway "/>
              <a:ea typeface="+mn-ea"/>
              <a:cs typeface="+mn-cs"/>
            </a:rPr>
            <a:t>Climate </a:t>
          </a:r>
        </a:p>
        <a:p>
          <a:pPr marL="0" lvl="0" indent="0" algn="ctr" defTabSz="533400" rtl="0">
            <a:lnSpc>
              <a:spcPct val="90000"/>
            </a:lnSpc>
            <a:spcBef>
              <a:spcPct val="0"/>
            </a:spcBef>
            <a:spcAft>
              <a:spcPct val="35000"/>
            </a:spcAft>
            <a:buNone/>
          </a:pPr>
          <a:r>
            <a:rPr lang="en-GB" sz="1200" kern="1200" dirty="0">
              <a:latin typeface="Raleway "/>
              <a:ea typeface="+mn-ea"/>
              <a:cs typeface="+mn-cs"/>
            </a:rPr>
            <a:t>Partnership Board</a:t>
          </a:r>
        </a:p>
      </dsp:txBody>
      <dsp:txXfrm>
        <a:off x="9021640" y="1812885"/>
        <a:ext cx="1490629" cy="7453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B9CF412-3E62-43AA-ACB0-03AD96B3B816}"/>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en-GB" dirty="0"/>
              <a:t>Tower Hamlets Strategic Plan 2020-23</a:t>
            </a:r>
          </a:p>
        </p:txBody>
      </p:sp>
      <p:sp>
        <p:nvSpPr>
          <p:cNvPr id="3" name="Date Placeholder 2">
            <a:extLst>
              <a:ext uri="{FF2B5EF4-FFF2-40B4-BE49-F238E27FC236}">
                <a16:creationId xmlns:a16="http://schemas.microsoft.com/office/drawing/2014/main" id="{69AF3FC9-C8C9-4F89-BE27-1D25DB7AFEA8}"/>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EBC636A-1D0D-437A-9ECA-CAFA21F4AE6E}" type="datetimeFigureOut">
              <a:rPr lang="en-GB" smtClean="0"/>
              <a:t>03/08/2023</a:t>
            </a:fld>
            <a:endParaRPr lang="en-GB" dirty="0"/>
          </a:p>
        </p:txBody>
      </p:sp>
      <p:sp>
        <p:nvSpPr>
          <p:cNvPr id="4" name="Footer Placeholder 3">
            <a:extLst>
              <a:ext uri="{FF2B5EF4-FFF2-40B4-BE49-F238E27FC236}">
                <a16:creationId xmlns:a16="http://schemas.microsoft.com/office/drawing/2014/main" id="{85FBF5AF-EF68-4A45-8666-43DD6E434357}"/>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r>
              <a:rPr lang="en-GB" dirty="0"/>
              <a:t>Tower Hamlets Strategic Plan </a:t>
            </a:r>
          </a:p>
        </p:txBody>
      </p:sp>
      <p:sp>
        <p:nvSpPr>
          <p:cNvPr id="5" name="Slide Number Placeholder 4">
            <a:extLst>
              <a:ext uri="{FF2B5EF4-FFF2-40B4-BE49-F238E27FC236}">
                <a16:creationId xmlns:a16="http://schemas.microsoft.com/office/drawing/2014/main" id="{17BB1748-03D2-4B66-ADC6-2D3E3808EB3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9EFCDD1-891B-43D1-84DB-04DC49BB0724}" type="slidenum">
              <a:rPr lang="en-GB" smtClean="0"/>
              <a:t>‹#›</a:t>
            </a:fld>
            <a:endParaRPr lang="en-GB" dirty="0"/>
          </a:p>
        </p:txBody>
      </p:sp>
    </p:spTree>
    <p:extLst>
      <p:ext uri="{BB962C8B-B14F-4D97-AF65-F5344CB8AC3E}">
        <p14:creationId xmlns:p14="http://schemas.microsoft.com/office/powerpoint/2010/main" val="25761315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r>
              <a:rPr lang="en-GB" dirty="0"/>
              <a:t>Tower Hamlets Strategic Plan 2020-23</a:t>
            </a: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02A990D-BBAE-48FC-B8F4-DFE3D9A35B2F}" type="datetimeFigureOut">
              <a:rPr lang="en-GB" smtClean="0"/>
              <a:t>03/08/2023</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en-GB" dirty="0"/>
              <a:t>Tower Hamlets Strategic Plan </a:t>
            </a: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CD980F2-9369-4965-9A92-FAC872D0F2AF}" type="slidenum">
              <a:rPr lang="en-GB" smtClean="0"/>
              <a:t>‹#›</a:t>
            </a:fld>
            <a:endParaRPr lang="en-GB" dirty="0"/>
          </a:p>
        </p:txBody>
      </p:sp>
    </p:spTree>
    <p:extLst>
      <p:ext uri="{BB962C8B-B14F-4D97-AF65-F5344CB8AC3E}">
        <p14:creationId xmlns:p14="http://schemas.microsoft.com/office/powerpoint/2010/main" val="223201670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0BAC38-6292-4973-A0E0-A6025F2A6462}"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4783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10</a:t>
            </a:fld>
            <a:endParaRPr lang="en-GB" dirty="0"/>
          </a:p>
        </p:txBody>
      </p:sp>
    </p:spTree>
    <p:extLst>
      <p:ext uri="{BB962C8B-B14F-4D97-AF65-F5344CB8AC3E}">
        <p14:creationId xmlns:p14="http://schemas.microsoft.com/office/powerpoint/2010/main" val="3783114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11</a:t>
            </a:fld>
            <a:endParaRPr lang="en-GB" dirty="0"/>
          </a:p>
        </p:txBody>
      </p:sp>
    </p:spTree>
    <p:extLst>
      <p:ext uri="{BB962C8B-B14F-4D97-AF65-F5344CB8AC3E}">
        <p14:creationId xmlns:p14="http://schemas.microsoft.com/office/powerpoint/2010/main" val="2231674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Tower Hamlets Strategic Plan 2020-23</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Tower Hamlets Strategic Plan </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D980F2-9369-4965-9A92-FAC872D0F2A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48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Tower Hamlets Strategic Plan 2020-23</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Tower Hamlets Strategic Plan </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D980F2-9369-4965-9A92-FAC872D0F2A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9414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14</a:t>
            </a:fld>
            <a:endParaRPr lang="en-GB" dirty="0"/>
          </a:p>
        </p:txBody>
      </p:sp>
    </p:spTree>
    <p:extLst>
      <p:ext uri="{BB962C8B-B14F-4D97-AF65-F5344CB8AC3E}">
        <p14:creationId xmlns:p14="http://schemas.microsoft.com/office/powerpoint/2010/main" val="42332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15</a:t>
            </a:fld>
            <a:endParaRPr lang="en-GB" dirty="0"/>
          </a:p>
        </p:txBody>
      </p:sp>
    </p:spTree>
    <p:extLst>
      <p:ext uri="{BB962C8B-B14F-4D97-AF65-F5344CB8AC3E}">
        <p14:creationId xmlns:p14="http://schemas.microsoft.com/office/powerpoint/2010/main" val="3345994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16</a:t>
            </a:fld>
            <a:endParaRPr lang="en-GB" dirty="0"/>
          </a:p>
        </p:txBody>
      </p:sp>
    </p:spTree>
    <p:extLst>
      <p:ext uri="{BB962C8B-B14F-4D97-AF65-F5344CB8AC3E}">
        <p14:creationId xmlns:p14="http://schemas.microsoft.com/office/powerpoint/2010/main" val="2528913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17</a:t>
            </a:fld>
            <a:endParaRPr lang="en-GB" dirty="0"/>
          </a:p>
        </p:txBody>
      </p:sp>
    </p:spTree>
    <p:extLst>
      <p:ext uri="{BB962C8B-B14F-4D97-AF65-F5344CB8AC3E}">
        <p14:creationId xmlns:p14="http://schemas.microsoft.com/office/powerpoint/2010/main" val="3165881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18</a:t>
            </a:fld>
            <a:endParaRPr lang="en-GB" dirty="0"/>
          </a:p>
        </p:txBody>
      </p:sp>
    </p:spTree>
    <p:extLst>
      <p:ext uri="{BB962C8B-B14F-4D97-AF65-F5344CB8AC3E}">
        <p14:creationId xmlns:p14="http://schemas.microsoft.com/office/powerpoint/2010/main" val="4153959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2</a:t>
            </a:fld>
            <a:endParaRPr lang="en-GB" dirty="0"/>
          </a:p>
        </p:txBody>
      </p:sp>
    </p:spTree>
    <p:extLst>
      <p:ext uri="{BB962C8B-B14F-4D97-AF65-F5344CB8AC3E}">
        <p14:creationId xmlns:p14="http://schemas.microsoft.com/office/powerpoint/2010/main" val="1413372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3</a:t>
            </a:fld>
            <a:endParaRPr lang="en-GB" dirty="0"/>
          </a:p>
        </p:txBody>
      </p:sp>
    </p:spTree>
    <p:extLst>
      <p:ext uri="{BB962C8B-B14F-4D97-AF65-F5344CB8AC3E}">
        <p14:creationId xmlns:p14="http://schemas.microsoft.com/office/powerpoint/2010/main" val="290471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E8BF50-91D6-40B0-9F12-C731D97D3331}" type="slidenum">
              <a:rPr lang="en-GB" smtClean="0"/>
              <a:t>4</a:t>
            </a:fld>
            <a:endParaRPr lang="en-GB" dirty="0"/>
          </a:p>
        </p:txBody>
      </p:sp>
    </p:spTree>
    <p:extLst>
      <p:ext uri="{BB962C8B-B14F-4D97-AF65-F5344CB8AC3E}">
        <p14:creationId xmlns:p14="http://schemas.microsoft.com/office/powerpoint/2010/main" val="2635860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0445E"/>
                </a:solidFill>
                <a:latin typeface="Raleway" pitchFamily="2" charset="0"/>
              </a:rPr>
              <a:t>A Child-Friendly Borough: </a:t>
            </a:r>
            <a:r>
              <a:rPr lang="en-US" sz="1200" dirty="0">
                <a:solidFill>
                  <a:srgbClr val="00445E"/>
                </a:solidFill>
                <a:latin typeface="Raleway" pitchFamily="2" charset="0"/>
              </a:rPr>
              <a:t>Discussed opportunities and commitments including provision and investment; safety – spaces, homes, online and poor mental health, poverty, internships, and employment support for children with special education needs.</a:t>
            </a:r>
          </a:p>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5</a:t>
            </a:fld>
            <a:endParaRPr lang="en-GB" dirty="0"/>
          </a:p>
        </p:txBody>
      </p:sp>
    </p:spTree>
    <p:extLst>
      <p:ext uri="{BB962C8B-B14F-4D97-AF65-F5344CB8AC3E}">
        <p14:creationId xmlns:p14="http://schemas.microsoft.com/office/powerpoint/2010/main" val="314565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6</a:t>
            </a:fld>
            <a:endParaRPr lang="en-GB" dirty="0"/>
          </a:p>
        </p:txBody>
      </p:sp>
    </p:spTree>
    <p:extLst>
      <p:ext uri="{BB962C8B-B14F-4D97-AF65-F5344CB8AC3E}">
        <p14:creationId xmlns:p14="http://schemas.microsoft.com/office/powerpoint/2010/main" val="1395293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Tower Hamlets Strategic Plan 2020-23</a:t>
            </a:r>
          </a:p>
        </p:txBody>
      </p:sp>
      <p:sp>
        <p:nvSpPr>
          <p:cNvPr id="5" name="Footer Placeholder 4"/>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Tower Hamlets Strategic Plan </a:t>
            </a:r>
          </a:p>
        </p:txBody>
      </p:sp>
      <p:sp>
        <p:nvSpPr>
          <p:cNvPr id="6" name="Slide Number Placeholder 5"/>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D980F2-9369-4965-9A92-FAC872D0F2A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9126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8</a:t>
            </a:fld>
            <a:endParaRPr lang="en-GB" dirty="0"/>
          </a:p>
        </p:txBody>
      </p:sp>
    </p:spTree>
    <p:extLst>
      <p:ext uri="{BB962C8B-B14F-4D97-AF65-F5344CB8AC3E}">
        <p14:creationId xmlns:p14="http://schemas.microsoft.com/office/powerpoint/2010/main" val="2006960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dirty="0"/>
              <a:t>Tower Hamlets Strategic Plan 2020-23</a:t>
            </a:r>
          </a:p>
        </p:txBody>
      </p:sp>
      <p:sp>
        <p:nvSpPr>
          <p:cNvPr id="5" name="Footer Placeholder 4"/>
          <p:cNvSpPr>
            <a:spLocks noGrp="1"/>
          </p:cNvSpPr>
          <p:nvPr>
            <p:ph type="ftr" sz="quarter" idx="4"/>
          </p:nvPr>
        </p:nvSpPr>
        <p:spPr/>
        <p:txBody>
          <a:bodyPr/>
          <a:lstStyle/>
          <a:p>
            <a:r>
              <a:rPr lang="en-GB" dirty="0"/>
              <a:t>Tower Hamlets Strategic Plan </a:t>
            </a:r>
          </a:p>
        </p:txBody>
      </p:sp>
      <p:sp>
        <p:nvSpPr>
          <p:cNvPr id="6" name="Slide Number Placeholder 5"/>
          <p:cNvSpPr>
            <a:spLocks noGrp="1"/>
          </p:cNvSpPr>
          <p:nvPr>
            <p:ph type="sldNum" sz="quarter" idx="5"/>
          </p:nvPr>
        </p:nvSpPr>
        <p:spPr/>
        <p:txBody>
          <a:bodyPr/>
          <a:lstStyle/>
          <a:p>
            <a:fld id="{5CD980F2-9369-4965-9A92-FAC872D0F2AF}" type="slidenum">
              <a:rPr lang="en-GB" smtClean="0"/>
              <a:t>9</a:t>
            </a:fld>
            <a:endParaRPr lang="en-GB" dirty="0"/>
          </a:p>
        </p:txBody>
      </p:sp>
    </p:spTree>
    <p:extLst>
      <p:ext uri="{BB962C8B-B14F-4D97-AF65-F5344CB8AC3E}">
        <p14:creationId xmlns:p14="http://schemas.microsoft.com/office/powerpoint/2010/main" val="4065346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98725C7-C995-4221-8C2E-E30E1650633D}" type="datetime3">
              <a:rPr lang="en-US" smtClean="0"/>
              <a:t>3 August 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2376931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5A014-166D-4D02-A0A3-0ECEBC6E8B0C}" type="datetime3">
              <a:rPr lang="en-US" smtClean="0"/>
              <a:t>3 August 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1122434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8A7BFD-2DFC-499E-B1C4-07113ADB43A2}" type="datetime3">
              <a:rPr lang="en-US" smtClean="0"/>
              <a:t>3 August 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3489867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DC2FB-60EB-42F9-88DC-B87BE317C79A}"/>
              </a:ext>
            </a:extLst>
          </p:cNvPr>
          <p:cNvSpPr>
            <a:spLocks noGrp="1"/>
          </p:cNvSpPr>
          <p:nvPr>
            <p:ph type="ctrTitle"/>
          </p:nvPr>
        </p:nvSpPr>
        <p:spPr>
          <a:xfrm>
            <a:off x="838201" y="1122363"/>
            <a:ext cx="7186126" cy="2387600"/>
          </a:xfrm>
        </p:spPr>
        <p:txBody>
          <a:bodyPr anchor="b">
            <a:normAutofit/>
          </a:bodyPr>
          <a:lstStyle>
            <a:lvl1pPr algn="l">
              <a:defRPr sz="44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11C81B1B-C1AD-4610-9765-10AB1B1A3A3C}"/>
              </a:ext>
            </a:extLst>
          </p:cNvPr>
          <p:cNvSpPr>
            <a:spLocks noGrp="1"/>
          </p:cNvSpPr>
          <p:nvPr>
            <p:ph type="subTitle" idx="1"/>
          </p:nvPr>
        </p:nvSpPr>
        <p:spPr>
          <a:xfrm>
            <a:off x="838200" y="3602038"/>
            <a:ext cx="7186127" cy="1655762"/>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090083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AB841-276D-4AC1-AE14-C657EFF71100}"/>
              </a:ext>
            </a:extLst>
          </p:cNvPr>
          <p:cNvSpPr>
            <a:spLocks noGrp="1"/>
          </p:cNvSpPr>
          <p:nvPr>
            <p:ph type="title"/>
          </p:nvPr>
        </p:nvSpPr>
        <p:spPr>
          <a:xfrm>
            <a:off x="838200" y="1138"/>
            <a:ext cx="9770616" cy="1325563"/>
          </a:xfrm>
        </p:spPr>
        <p:txBody>
          <a:bodyPr/>
          <a:lstStyle>
            <a:lvl1pPr>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36561FF-A59C-41BF-8DA2-E19D23B8DB7D}"/>
              </a:ext>
            </a:extLst>
          </p:cNvPr>
          <p:cNvSpPr>
            <a:spLocks noGrp="1"/>
          </p:cNvSpPr>
          <p:nvPr>
            <p:ph idx="1"/>
          </p:nvPr>
        </p:nvSpPr>
        <p:spPr>
          <a:xfrm>
            <a:off x="838200" y="1603683"/>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7727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410B32-27A2-4570-A26D-101D582E3C6C}"/>
              </a:ext>
            </a:extLst>
          </p:cNvPr>
          <p:cNvSpPr>
            <a:spLocks noGrp="1"/>
          </p:cNvSpPr>
          <p:nvPr>
            <p:ph sz="half" idx="1"/>
          </p:nvPr>
        </p:nvSpPr>
        <p:spPr>
          <a:xfrm>
            <a:off x="838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C6104-3F21-449D-B750-5F91268BF49E}"/>
              </a:ext>
            </a:extLst>
          </p:cNvPr>
          <p:cNvSpPr>
            <a:spLocks noGrp="1"/>
          </p:cNvSpPr>
          <p:nvPr>
            <p:ph sz="half" idx="2"/>
          </p:nvPr>
        </p:nvSpPr>
        <p:spPr>
          <a:xfrm>
            <a:off x="6172200" y="1603682"/>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a:extLst>
              <a:ext uri="{FF2B5EF4-FFF2-40B4-BE49-F238E27FC236}">
                <a16:creationId xmlns:a16="http://schemas.microsoft.com/office/drawing/2014/main" id="{3AFE9BBB-7ED8-404A-8BCF-B4EA8611213F}"/>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3431928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B5240745-C3CA-49A7-BF69-697EA98ACD49}"/>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a:p>
        </p:txBody>
      </p:sp>
    </p:spTree>
    <p:extLst>
      <p:ext uri="{BB962C8B-B14F-4D97-AF65-F5344CB8AC3E}">
        <p14:creationId xmlns:p14="http://schemas.microsoft.com/office/powerpoint/2010/main" val="1557678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569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8FAB8F-EA23-439B-AB6E-FEEE4F94BFAB}" type="datetime3">
              <a:rPr lang="en-US" smtClean="0"/>
              <a:t>3 August 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3883246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B66367-E329-48F3-82AD-BB6466694027}" type="datetime3">
              <a:rPr lang="en-US" smtClean="0"/>
              <a:t>3 August 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365601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4B04D5-B60B-442C-9133-61457E99EB16}" type="datetime3">
              <a:rPr lang="en-US" smtClean="0"/>
              <a:t>3 August 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233534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90"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56AA54-B2AD-4F16-AF53-92D03F010A94}" type="datetime3">
              <a:rPr lang="en-US" smtClean="0"/>
              <a:t>3 August 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1296546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A9DD38-591F-4F37-898E-A8AD8F0FE94A}" type="datetime3">
              <a:rPr lang="en-US" smtClean="0"/>
              <a:t>3 August 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343194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78C35-986D-413C-ADE3-92C15CC8CE76}" type="datetime3">
              <a:rPr lang="en-US" smtClean="0"/>
              <a:t>3 August 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232602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CC7A15-B0CB-4D5F-915D-C7EEA7822581}" type="datetime3">
              <a:rPr lang="en-US" smtClean="0"/>
              <a:t>3 August 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4001281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3A4AA0-A312-4AB5-B0B9-378ECF0C1E75}" type="datetime3">
              <a:rPr lang="en-US" smtClean="0"/>
              <a:t>3 August 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6D6C52B-B35D-4819-BB38-B93C26330C57}" type="slidenum">
              <a:rPr lang="en-GB" smtClean="0"/>
              <a:t>‹#›</a:t>
            </a:fld>
            <a:endParaRPr lang="en-GB" dirty="0"/>
          </a:p>
        </p:txBody>
      </p:sp>
    </p:spTree>
    <p:extLst>
      <p:ext uri="{BB962C8B-B14F-4D97-AF65-F5344CB8AC3E}">
        <p14:creationId xmlns:p14="http://schemas.microsoft.com/office/powerpoint/2010/main" val="267928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D7CF2-C64E-4C65-B896-DBC3FFB85FB2}" type="datetime3">
              <a:rPr lang="en-US" smtClean="0"/>
              <a:t>3 August 2023</a:t>
            </a:fld>
            <a:endParaRPr lang="en-GB" dirty="0"/>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6C52B-B35D-4819-BB38-B93C26330C57}" type="slidenum">
              <a:rPr lang="en-GB" smtClean="0"/>
              <a:t>‹#›</a:t>
            </a:fld>
            <a:endParaRPr lang="en-GB" dirty="0"/>
          </a:p>
        </p:txBody>
      </p:sp>
    </p:spTree>
    <p:extLst>
      <p:ext uri="{BB962C8B-B14F-4D97-AF65-F5344CB8AC3E}">
        <p14:creationId xmlns:p14="http://schemas.microsoft.com/office/powerpoint/2010/main" val="147794259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0929D1-A8E1-47D7-8022-AA09FC3B5902}"/>
              </a:ext>
            </a:extLst>
          </p:cNvPr>
          <p:cNvSpPr>
            <a:spLocks noGrp="1"/>
          </p:cNvSpPr>
          <p:nvPr>
            <p:ph type="title"/>
          </p:nvPr>
        </p:nvSpPr>
        <p:spPr>
          <a:xfrm>
            <a:off x="838200" y="1135"/>
            <a:ext cx="9761738"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30F75A-D3E4-4D2D-B9C9-CFEFCBC0865D}"/>
              </a:ext>
            </a:extLst>
          </p:cNvPr>
          <p:cNvSpPr>
            <a:spLocks noGrp="1"/>
          </p:cNvSpPr>
          <p:nvPr>
            <p:ph type="body" idx="1"/>
          </p:nvPr>
        </p:nvSpPr>
        <p:spPr>
          <a:xfrm>
            <a:off x="838200" y="1603683"/>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36B00B-AAB4-4152-8A58-1AD3A3913E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B7B13-E777-46A4-AB49-5ED43CC1BF76}" type="datetimeFigureOut">
              <a:rPr lang="en-GB" smtClean="0"/>
              <a:t>03/08/2023</a:t>
            </a:fld>
            <a:endParaRPr lang="en-GB" dirty="0"/>
          </a:p>
        </p:txBody>
      </p:sp>
      <p:sp>
        <p:nvSpPr>
          <p:cNvPr id="5" name="Footer Placeholder 4">
            <a:extLst>
              <a:ext uri="{FF2B5EF4-FFF2-40B4-BE49-F238E27FC236}">
                <a16:creationId xmlns:a16="http://schemas.microsoft.com/office/drawing/2014/main" id="{63C4F3B2-D58D-4AEE-BF91-410881D9EF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0E49FEE-CE91-4BCC-BD71-9FDC31049B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BCE56-BEE1-4278-9D45-29BCB868D5BE}" type="slidenum">
              <a:rPr lang="en-GB" smtClean="0"/>
              <a:t>‹#›</a:t>
            </a:fld>
            <a:endParaRPr lang="en-GB" dirty="0"/>
          </a:p>
        </p:txBody>
      </p:sp>
    </p:spTree>
    <p:extLst>
      <p:ext uri="{BB962C8B-B14F-4D97-AF65-F5344CB8AC3E}">
        <p14:creationId xmlns:p14="http://schemas.microsoft.com/office/powerpoint/2010/main" val="406867275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Lst>
  <p:txStyles>
    <p:titleStyle>
      <a:lvl1pPr algn="l" defTabSz="914400" rtl="0" eaLnBrk="1" latinLnBrk="0" hangingPunct="1">
        <a:lnSpc>
          <a:spcPct val="90000"/>
        </a:lnSpc>
        <a:spcBef>
          <a:spcPct val="0"/>
        </a:spcBef>
        <a:buNone/>
        <a:defRPr sz="4400" b="1" kern="1200">
          <a:solidFill>
            <a:srgbClr val="00336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366"/>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366"/>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36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366"/>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366"/>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www.towerhamlets.gov.uk/mcgp" TargetMode="Externa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7" Type="http://schemas.openxmlformats.org/officeDocument/2006/relationships/hyperlink" Target="https://gbr01.safelinks.protection.outlook.com/?url=https%3A%2F%2Fwww.communitycycles.co.uk%2F&amp;data=05%7C01%7CVicky.Allen%40towerhamlets.gov.uk%7C97dad96f463844022e1f08db34f542b7%7C3c0aec87f983418fb3dcd35db83fb5d2%7C0%7C0%7C638162000319924024%7CUnknown%7CTWFpbGZsb3d8eyJWIjoiMC4wLjAwMDAiLCJQIjoiV2luMzIiLCJBTiI6Ik1haWwiLCJXVCI6Mn0%3D%7C3000%7C%7C%7C&amp;sdata=JCY9y60e%2Bnwyz0SMqhjDJAY%2BToFKnykarGqB%2FBPXZis%3D&amp;reserved=0"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gbr01.safelinks.protection.outlook.com/?url=https%3A%2F%2Fr-urban-poplar.net%2F&amp;data=05%7C01%7CVicky.Allen%40towerhamlets.gov.uk%7C97dad96f463844022e1f08db34f542b7%7C3c0aec87f983418fb3dcd35db83fb5d2%7C0%7C0%7C638162000319924024%7CUnknown%7CTWFpbGZsb3d8eyJWIjoiMC4wLjAwMDAiLCJQIjoiV2luMzIiLCJBTiI6Ik1haWwiLCJXVCI6Mn0%3D%7C3000%7C%7C%7C&amp;sdata=4x6pwxHO186ir0UEm6Ku4ezr5SBEC7OLtnqbH9F541I%3D&amp;reserved=0" TargetMode="External"/><Relationship Id="rId5" Type="http://schemas.openxmlformats.org/officeDocument/2006/relationships/hyperlink" Target="https://gbr01.safelinks.protection.outlook.com/?url=http%3A%2F%2Fwww.morelifehome.co.uk%2F&amp;data=05%7C01%7CVicky.Allen%40towerhamlets.gov.uk%7C97dad96f463844022e1f08db34f542b7%7C3c0aec87f983418fb3dcd35db83fb5d2%7C0%7C0%7C638162000319924024%7CUnknown%7CTWFpbGZsb3d8eyJWIjoiMC4wLjAwMDAiLCJQIjoiV2luMzIiLCJBTiI6Ik1haWwiLCJXVCI6Mn0%3D%7C3000%7C%7C%7C&amp;sdata=L5Rpz9Fw%2FqrS%2FUh%2Fb4%2BpsrwI%2FAzIgcNOo3HXB8ip0lc%3D&amp;reserved=0" TargetMode="External"/><Relationship Id="rId4" Type="http://schemas.openxmlformats.org/officeDocument/2006/relationships/image" Target="../media/image2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png"/><Relationship Id="rId18" Type="http://schemas.openxmlformats.org/officeDocument/2006/relationships/image" Target="../media/image39.png"/><Relationship Id="rId3" Type="http://schemas.openxmlformats.org/officeDocument/2006/relationships/hyperlink" Target="mailto:TowerHamletsPartnership@towerhamlets.gov.uk" TargetMode="External"/><Relationship Id="rId7" Type="http://schemas.openxmlformats.org/officeDocument/2006/relationships/image" Target="../media/image28.png"/><Relationship Id="rId12" Type="http://schemas.openxmlformats.org/officeDocument/2006/relationships/image" Target="../media/image33.jpeg"/><Relationship Id="rId17" Type="http://schemas.openxmlformats.org/officeDocument/2006/relationships/image" Target="../media/image38.png"/><Relationship Id="rId2" Type="http://schemas.openxmlformats.org/officeDocument/2006/relationships/notesSlide" Target="../notesSlides/notesSlide18.xml"/><Relationship Id="rId16" Type="http://schemas.openxmlformats.org/officeDocument/2006/relationships/image" Target="../media/image37.png"/><Relationship Id="rId20"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5" Type="http://schemas.openxmlformats.org/officeDocument/2006/relationships/image" Target="../media/image36.png"/><Relationship Id="rId10" Type="http://schemas.openxmlformats.org/officeDocument/2006/relationships/image" Target="../media/image31.png"/><Relationship Id="rId19" Type="http://schemas.openxmlformats.org/officeDocument/2006/relationships/image" Target="../media/image40.png"/><Relationship Id="rId4" Type="http://schemas.openxmlformats.org/officeDocument/2006/relationships/hyperlink" Target="https://www.towerhamlets.gov.uk/lgnl/community_and_living/community_plan/tower_hamlets_partnership.aspx" TargetMode="External"/><Relationship Id="rId9" Type="http://schemas.openxmlformats.org/officeDocument/2006/relationships/image" Target="../media/image30.png"/><Relationship Id="rId14" Type="http://schemas.openxmlformats.org/officeDocument/2006/relationships/image" Target="../media/image35.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cid:382515512020959150440334" TargetMode="Externa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2">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4">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19C1E4A-7D54-4FAD-BC19-3B3868CED3F5}"/>
              </a:ext>
            </a:extLst>
          </p:cNvPr>
          <p:cNvSpPr>
            <a:spLocks noGrp="1"/>
          </p:cNvSpPr>
          <p:nvPr>
            <p:ph type="ctrTitle"/>
          </p:nvPr>
        </p:nvSpPr>
        <p:spPr>
          <a:xfrm>
            <a:off x="699714" y="5490971"/>
            <a:ext cx="6962072" cy="1159200"/>
          </a:xfrm>
        </p:spPr>
        <p:txBody>
          <a:bodyPr vert="horz" lIns="91440" tIns="45720" rIns="91440" bIns="45720" rtlCol="0" anchor="ctr">
            <a:normAutofit fontScale="90000"/>
          </a:bodyPr>
          <a:lstStyle/>
          <a:p>
            <a:br>
              <a:rPr lang="en-US" sz="1000" dirty="0">
                <a:solidFill>
                  <a:srgbClr val="FFFFFF"/>
                </a:solidFill>
                <a:latin typeface="+mj-lt"/>
                <a:cs typeface="+mj-cs"/>
              </a:rPr>
            </a:br>
            <a:r>
              <a:rPr lang="en-US" sz="2000" b="0" dirty="0">
                <a:solidFill>
                  <a:srgbClr val="FFFFFF"/>
                </a:solidFill>
                <a:latin typeface="Raleway" pitchFamily="2" charset="0"/>
                <a:cs typeface="+mj-cs"/>
              </a:rPr>
              <a:t>Tower Hamlets Plan (2018-2023) </a:t>
            </a:r>
            <a:br>
              <a:rPr lang="en-US" sz="2000" b="0" dirty="0">
                <a:solidFill>
                  <a:srgbClr val="FFFFFF"/>
                </a:solidFill>
                <a:latin typeface="Raleway" pitchFamily="2" charset="0"/>
                <a:cs typeface="+mj-cs"/>
              </a:rPr>
            </a:br>
            <a:br>
              <a:rPr lang="en-US" sz="2000" b="0" dirty="0">
                <a:solidFill>
                  <a:srgbClr val="FFFFFF"/>
                </a:solidFill>
                <a:latin typeface="Raleway" pitchFamily="2" charset="0"/>
                <a:cs typeface="+mj-cs"/>
              </a:rPr>
            </a:br>
            <a:r>
              <a:rPr lang="en-US" sz="2000" b="0" dirty="0">
                <a:solidFill>
                  <a:srgbClr val="FFFFFF"/>
                </a:solidFill>
                <a:latin typeface="Raleway" pitchFamily="2" charset="0"/>
                <a:cs typeface="+mj-cs"/>
              </a:rPr>
              <a:t>Annual Review, 2022-23</a:t>
            </a:r>
            <a:br>
              <a:rPr lang="en-US" sz="1000" dirty="0">
                <a:solidFill>
                  <a:srgbClr val="FFFFFF"/>
                </a:solidFill>
                <a:latin typeface="+mj-lt"/>
                <a:cs typeface="+mj-cs"/>
              </a:rPr>
            </a:br>
            <a:br>
              <a:rPr lang="en-GB" sz="1000" dirty="0">
                <a:solidFill>
                  <a:srgbClr val="FFFFFF"/>
                </a:solidFill>
              </a:rPr>
            </a:br>
            <a:br>
              <a:rPr lang="en-US" sz="1000" dirty="0">
                <a:solidFill>
                  <a:srgbClr val="FFFFFF"/>
                </a:solidFill>
                <a:latin typeface="+mj-lt"/>
                <a:cs typeface="+mj-cs"/>
              </a:rPr>
            </a:br>
            <a:endParaRPr lang="en-US" sz="1000" dirty="0">
              <a:solidFill>
                <a:srgbClr val="FFFFFF"/>
              </a:solidFill>
              <a:latin typeface="+mj-lt"/>
              <a:cs typeface="+mj-cs"/>
            </a:endParaRPr>
          </a:p>
        </p:txBody>
      </p:sp>
      <p:sp>
        <p:nvSpPr>
          <p:cNvPr id="3" name="Subtitle 2">
            <a:extLst>
              <a:ext uri="{FF2B5EF4-FFF2-40B4-BE49-F238E27FC236}">
                <a16:creationId xmlns:a16="http://schemas.microsoft.com/office/drawing/2014/main" id="{C116D53B-FBB0-4102-A292-4C07FA099AD5}"/>
              </a:ext>
            </a:extLst>
          </p:cNvPr>
          <p:cNvSpPr>
            <a:spLocks noGrp="1"/>
          </p:cNvSpPr>
          <p:nvPr>
            <p:ph type="subTitle" idx="1"/>
          </p:nvPr>
        </p:nvSpPr>
        <p:spPr>
          <a:xfrm>
            <a:off x="8456522" y="5633765"/>
            <a:ext cx="3408555" cy="873612"/>
          </a:xfrm>
        </p:spPr>
        <p:txBody>
          <a:bodyPr vert="horz" lIns="91440" tIns="45720" rIns="91440" bIns="45720" rtlCol="0" anchor="ctr">
            <a:normAutofit/>
          </a:bodyPr>
          <a:lstStyle/>
          <a:p>
            <a:r>
              <a:rPr lang="en-US" sz="2000" dirty="0">
                <a:solidFill>
                  <a:srgbClr val="FFFFFF"/>
                </a:solidFill>
                <a:latin typeface="+mn-lt"/>
                <a:cs typeface="+mn-cs"/>
              </a:rPr>
              <a:t>July 2023</a:t>
            </a:r>
          </a:p>
        </p:txBody>
      </p:sp>
      <p:pic>
        <p:nvPicPr>
          <p:cNvPr id="5" name="Picture 4" descr="Tower Hamlets Partnership Logo">
            <a:extLst>
              <a:ext uri="{FF2B5EF4-FFF2-40B4-BE49-F238E27FC236}">
                <a16:creationId xmlns:a16="http://schemas.microsoft.com/office/drawing/2014/main" id="{6A0D2878-9361-48E4-8D9C-738B56EB2CE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2"/>
          <a:stretch/>
        </p:blipFill>
        <p:spPr>
          <a:xfrm>
            <a:off x="432225" y="527522"/>
            <a:ext cx="11327549" cy="4099680"/>
          </a:xfrm>
          <a:prstGeom prst="rect">
            <a:avLst/>
          </a:prstGeom>
        </p:spPr>
      </p:pic>
    </p:spTree>
    <p:extLst>
      <p:ext uri="{BB962C8B-B14F-4D97-AF65-F5344CB8AC3E}">
        <p14:creationId xmlns:p14="http://schemas.microsoft.com/office/powerpoint/2010/main" val="348936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67DEA2-9AB5-420E-8677-B1A8A27EB94A}"/>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GB" dirty="0"/>
              <a:t>Our strategy continued 5 - cooperate</a:t>
            </a:r>
          </a:p>
        </p:txBody>
      </p:sp>
      <p:sp>
        <p:nvSpPr>
          <p:cNvPr id="22" name="TextBox 21">
            <a:extLst>
              <a:ext uri="{FF2B5EF4-FFF2-40B4-BE49-F238E27FC236}">
                <a16:creationId xmlns:a16="http://schemas.microsoft.com/office/drawing/2014/main" id="{BE87C28F-419D-42BF-8A6B-867D0A83ADC9}"/>
              </a:ext>
            </a:extLst>
          </p:cNvPr>
          <p:cNvSpPr txBox="1"/>
          <p:nvPr/>
        </p:nvSpPr>
        <p:spPr>
          <a:xfrm>
            <a:off x="-2911" y="4183"/>
            <a:ext cx="2198703" cy="6863417"/>
          </a:xfrm>
          <a:prstGeom prst="rect">
            <a:avLst/>
          </a:prstGeom>
          <a:solidFill>
            <a:schemeClr val="tx1">
              <a:lumMod val="90000"/>
              <a:lumOff val="10000"/>
            </a:schemeClr>
          </a:solidFill>
        </p:spPr>
        <p:txBody>
          <a:bodyPr wrap="square">
            <a:spAutoFit/>
          </a:bodyPr>
          <a:lstStyle/>
          <a:p>
            <a:pPr>
              <a:defRPr/>
            </a:pPr>
            <a:r>
              <a:rPr lang="en-US" sz="2400" b="1" dirty="0">
                <a:solidFill>
                  <a:schemeClr val="bg1"/>
                </a:solidFill>
                <a:latin typeface="Raleway" pitchFamily="2" charset="0"/>
              </a:rPr>
              <a:t>Strong, resilient and safe communities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p:txBody>
      </p:sp>
      <p:pic>
        <p:nvPicPr>
          <p:cNvPr id="14" name="Picture 13" descr="A group of people engaged in a workshop discussion">
            <a:extLst>
              <a:ext uri="{FF2B5EF4-FFF2-40B4-BE49-F238E27FC236}">
                <a16:creationId xmlns:a16="http://schemas.microsoft.com/office/drawing/2014/main" id="{4BBDD2B7-54E1-82C7-FD3C-92B25CBB87D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483" y="1739642"/>
            <a:ext cx="2020755" cy="1347170"/>
          </a:xfrm>
          <a:prstGeom prst="rect">
            <a:avLst/>
          </a:prstGeom>
        </p:spPr>
      </p:pic>
      <p:sp>
        <p:nvSpPr>
          <p:cNvPr id="23" name="TextBox 22">
            <a:extLst>
              <a:ext uri="{FF2B5EF4-FFF2-40B4-BE49-F238E27FC236}">
                <a16:creationId xmlns:a16="http://schemas.microsoft.com/office/drawing/2014/main" id="{301D68A5-C104-4E67-807C-599C1C9B6322}"/>
              </a:ext>
            </a:extLst>
          </p:cNvPr>
          <p:cNvSpPr txBox="1"/>
          <p:nvPr/>
        </p:nvSpPr>
        <p:spPr>
          <a:xfrm>
            <a:off x="78483" y="3366740"/>
            <a:ext cx="2066924" cy="2677656"/>
          </a:xfrm>
          <a:prstGeom prst="rect">
            <a:avLst/>
          </a:prstGeom>
          <a:solidFill>
            <a:srgbClr val="92D050"/>
          </a:solidFill>
        </p:spPr>
        <p:txBody>
          <a:bodyPr wrap="square" rtlCol="0">
            <a:spAutoFit/>
          </a:bodyPr>
          <a:lstStyle/>
          <a:p>
            <a:r>
              <a:rPr lang="en-GB" sz="1200" b="1" dirty="0">
                <a:latin typeface="Raleway" pitchFamily="2" charset="0"/>
              </a:rPr>
              <a:t>Priorities for 2023-2024:</a:t>
            </a:r>
          </a:p>
          <a:p>
            <a:pPr marL="171450" indent="-171450">
              <a:buFont typeface="Arial" panose="020B0604020202020204" pitchFamily="34" charset="0"/>
              <a:buChar char="•"/>
            </a:pPr>
            <a:r>
              <a:rPr kumimoji="0" lang="en-US" sz="1200" b="0" i="0" u="none" strike="noStrike" kern="1200" cap="none" spc="0" normalizeH="0" baseline="0" noProof="0" dirty="0">
                <a:ln>
                  <a:noFill/>
                </a:ln>
                <a:effectLst/>
                <a:uLnTx/>
                <a:uFillTx/>
                <a:latin typeface="Raleway" pitchFamily="2" charset="0"/>
                <a:ea typeface="+mn-ea"/>
                <a:cs typeface="+mn-cs"/>
              </a:rPr>
              <a:t>Implementation and monitoring of Mayor’s Community Grants Programme</a:t>
            </a:r>
          </a:p>
          <a:p>
            <a:pPr marL="171450" indent="-171450">
              <a:buFont typeface="Arial" panose="020B0604020202020204" pitchFamily="34" charset="0"/>
              <a:buChar char="•"/>
            </a:pPr>
            <a:r>
              <a:rPr kumimoji="0" lang="en-US" sz="1200" b="0" i="0" u="none" strike="noStrike" kern="1200" cap="none" spc="0" normalizeH="0" baseline="0" noProof="0" dirty="0">
                <a:ln>
                  <a:noFill/>
                </a:ln>
                <a:effectLst/>
                <a:uLnTx/>
                <a:uFillTx/>
                <a:latin typeface="Raleway" pitchFamily="2" charset="0"/>
                <a:ea typeface="+mn-ea"/>
                <a:cs typeface="+mn-cs"/>
              </a:rPr>
              <a:t>VCS workforce issues and opportunities for greater joint working </a:t>
            </a:r>
          </a:p>
          <a:p>
            <a:pPr marL="171450" indent="-171450">
              <a:buFont typeface="Arial" panose="020B0604020202020204" pitchFamily="34" charset="0"/>
              <a:buChar char="•"/>
            </a:pPr>
            <a:r>
              <a:rPr kumimoji="0" lang="en-US" sz="1200" b="0" i="0" u="none" strike="noStrike" kern="1200" cap="none" spc="0" normalizeH="0" baseline="0" noProof="0" dirty="0">
                <a:ln>
                  <a:noFill/>
                </a:ln>
                <a:effectLst/>
                <a:uLnTx/>
                <a:uFillTx/>
                <a:latin typeface="Raleway" pitchFamily="2" charset="0"/>
                <a:ea typeface="+mn-ea"/>
                <a:cs typeface="+mn-cs"/>
              </a:rPr>
              <a:t>Co-production - </a:t>
            </a:r>
            <a:r>
              <a:rPr lang="en-US" sz="1200" dirty="0">
                <a:latin typeface="Raleway" pitchFamily="2" charset="0"/>
              </a:rPr>
              <a:t>e</a:t>
            </a:r>
            <a:r>
              <a:rPr kumimoji="0" lang="en-US" sz="1200" b="0" i="0" u="none" strike="noStrike" kern="1200" cap="none" spc="0" normalizeH="0" baseline="0" noProof="0" dirty="0">
                <a:ln>
                  <a:noFill/>
                </a:ln>
                <a:effectLst/>
                <a:uLnTx/>
                <a:uFillTx/>
                <a:latin typeface="Raleway" pitchFamily="2" charset="0"/>
                <a:ea typeface="+mn-ea"/>
                <a:cs typeface="+mn-cs"/>
              </a:rPr>
              <a:t>xploring opportunities to get the sector and local residents more involved in the design and delivery of services. </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TextBox 18">
            <a:extLst>
              <a:ext uri="{FF2B5EF4-FFF2-40B4-BE49-F238E27FC236}">
                <a16:creationId xmlns:a16="http://schemas.microsoft.com/office/drawing/2014/main" id="{F48B083F-0A01-4111-9DFF-651F1E35E2B0}"/>
              </a:ext>
            </a:extLst>
          </p:cNvPr>
          <p:cNvSpPr txBox="1"/>
          <p:nvPr/>
        </p:nvSpPr>
        <p:spPr>
          <a:xfrm>
            <a:off x="2281810" y="47947"/>
            <a:ext cx="9731205" cy="1046440"/>
          </a:xfrm>
          <a:prstGeom prst="rect">
            <a:avLst/>
          </a:prstGeom>
          <a:noFill/>
        </p:spPr>
        <p:txBody>
          <a:bodyPr wrap="square" rtlCol="0">
            <a:spAutoFit/>
          </a:bodyPr>
          <a:lstStyle/>
          <a:p>
            <a:r>
              <a:rPr lang="en-US" sz="1400" b="1" dirty="0">
                <a:latin typeface="Raleway" pitchFamily="2" charset="0"/>
              </a:rPr>
              <a:t>Cooperate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445E"/>
                </a:solidFill>
                <a:effectLst/>
                <a:uLnTx/>
                <a:uFillTx/>
                <a:latin typeface="Raleway" pitchFamily="2" charset="0"/>
                <a:ea typeface="+mn-ea"/>
                <a:cs typeface="+mn-cs"/>
              </a:rPr>
              <a:t>Cooperate is a voluntary, community and public sector partnership. It is a strategic body that engages its partners to deliver the Tower Hamlets Voluntary and Community Sector (VCS) Strategy. Cooperate provides an opportunity to come together to consider resilience, recovery, and renewal, tackle challenges, and harness opportunities bringing in new thinking and new ways of working.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chemeClr val="accent5"/>
              </a:solidFill>
              <a:effectLst/>
              <a:uLnTx/>
              <a:uFillTx/>
              <a:latin typeface="Raleway" pitchFamily="2" charset="0"/>
              <a:ea typeface="+mn-ea"/>
              <a:cs typeface="+mn-cs"/>
            </a:endParaRPr>
          </a:p>
        </p:txBody>
      </p:sp>
      <p:sp>
        <p:nvSpPr>
          <p:cNvPr id="20" name="Rectangle 19">
            <a:extLst>
              <a:ext uri="{FF2B5EF4-FFF2-40B4-BE49-F238E27FC236}">
                <a16:creationId xmlns:a16="http://schemas.microsoft.com/office/drawing/2014/main" id="{2C93181D-A500-49E5-ACB2-769381BD7BAC}"/>
              </a:ext>
              <a:ext uri="{C183D7F6-B498-43B3-948B-1728B52AA6E4}">
                <adec:decorative xmlns:adec="http://schemas.microsoft.com/office/drawing/2017/decorative" val="1"/>
              </a:ext>
            </a:extLst>
          </p:cNvPr>
          <p:cNvSpPr/>
          <p:nvPr/>
        </p:nvSpPr>
        <p:spPr>
          <a:xfrm>
            <a:off x="2250407" y="1114667"/>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extLst>
              <a:ext uri="{FF2B5EF4-FFF2-40B4-BE49-F238E27FC236}">
                <a16:creationId xmlns:a16="http://schemas.microsoft.com/office/drawing/2014/main" id="{BA20F58A-33AF-47F7-86DE-556BBBB06492}"/>
              </a:ext>
            </a:extLst>
          </p:cNvPr>
          <p:cNvSpPr txBox="1"/>
          <p:nvPr/>
        </p:nvSpPr>
        <p:spPr>
          <a:xfrm>
            <a:off x="2277186" y="1283391"/>
            <a:ext cx="9867131" cy="2677656"/>
          </a:xfrm>
          <a:prstGeom prst="rect">
            <a:avLst/>
          </a:prstGeom>
          <a:noFill/>
        </p:spPr>
        <p:txBody>
          <a:bodyPr wrap="square" rtlCol="0">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Understanding the impact of the Cost of Living crisis on local voluntary and community sector organisations and response to this by the sector and opportunities for further joint work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The council commenced an engagement process with the VCS and local residents  to:</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Develop a new Grants Policy &amp; Outcomes Framework agreed by Cabinet in March 2023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Launched the Mayor’s Community Grants Programme in April  2023, which will commence in November 2023</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Support the development of the new Small Grants Programme, also scheduled to commence in December 2023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Delivery of the partnership Voluntary and Community Sector Strategy 2020-24 through task and finish groups focusing on volunteering, digital inclusion, external funding, service mapping, strengthening partnership working,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3366"/>
                </a:solidFill>
                <a:effectLst/>
                <a:uLnTx/>
                <a:uFillTx/>
                <a:latin typeface="Raleway" pitchFamily="2" charset="0"/>
                <a:ea typeface="Calibri" panose="020F0502020204030204" pitchFamily="34" charset="0"/>
                <a:cs typeface="+mn-cs"/>
              </a:rPr>
              <a:t>A Tower Hamlets Council for Voluntary Service-led partnership has secured £450,000 of Cornerstone funding over two years to foster co-production and secure input from beneficiaries of local services to change culture and behaviour within VCS services and organisations in the borough, either for single issues or policy areas.</a:t>
            </a:r>
          </a:p>
          <a:p>
            <a:pPr>
              <a:defRPr/>
            </a:pPr>
            <a:endParaRPr lang="en-GB" sz="1200" b="1" dirty="0">
              <a:solidFill>
                <a:srgbClr val="00445E"/>
              </a:solidFill>
              <a:latin typeface="Raleway"/>
            </a:endParaRPr>
          </a:p>
          <a:p>
            <a:pPr>
              <a:defRPr/>
            </a:pPr>
            <a:endParaRPr lang="en-GB" sz="1200" dirty="0">
              <a:latin typeface="Raleway"/>
            </a:endParaRPr>
          </a:p>
        </p:txBody>
      </p:sp>
      <p:sp>
        <p:nvSpPr>
          <p:cNvPr id="26" name="Rectangle 25">
            <a:extLst>
              <a:ext uri="{FF2B5EF4-FFF2-40B4-BE49-F238E27FC236}">
                <a16:creationId xmlns:a16="http://schemas.microsoft.com/office/drawing/2014/main" id="{D3407EB3-4ED8-429C-B04A-6385BDBFE305}"/>
              </a:ext>
              <a:ext uri="{C183D7F6-B498-43B3-948B-1728B52AA6E4}">
                <adec:decorative xmlns:adec="http://schemas.microsoft.com/office/drawing/2017/decorative" val="1"/>
              </a:ext>
            </a:extLst>
          </p:cNvPr>
          <p:cNvSpPr/>
          <p:nvPr/>
        </p:nvSpPr>
        <p:spPr>
          <a:xfrm>
            <a:off x="2277186" y="3725837"/>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descr="A flyer of the Mayor's community grants programme">
            <a:extLst>
              <a:ext uri="{FF2B5EF4-FFF2-40B4-BE49-F238E27FC236}">
                <a16:creationId xmlns:a16="http://schemas.microsoft.com/office/drawing/2014/main" id="{A8D04809-94AC-A403-A3B5-EF629DBE993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60795" y="3879663"/>
            <a:ext cx="1594324" cy="2946132"/>
          </a:xfrm>
          <a:prstGeom prst="rect">
            <a:avLst/>
          </a:prstGeom>
        </p:spPr>
      </p:pic>
      <p:sp>
        <p:nvSpPr>
          <p:cNvPr id="4" name="TextBox 3">
            <a:extLst>
              <a:ext uri="{FF2B5EF4-FFF2-40B4-BE49-F238E27FC236}">
                <a16:creationId xmlns:a16="http://schemas.microsoft.com/office/drawing/2014/main" id="{8885A45E-1729-1FC6-E315-FC4D05C45BAF}"/>
              </a:ext>
            </a:extLst>
          </p:cNvPr>
          <p:cNvSpPr txBox="1"/>
          <p:nvPr/>
        </p:nvSpPr>
        <p:spPr>
          <a:xfrm>
            <a:off x="5701340" y="4100305"/>
            <a:ext cx="6311675" cy="2725490"/>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pitchFamily="2" charset="0"/>
              </a:rPr>
              <a:t>Case Study: Mayor’s Community Grants Programme and Small Grants Programme </a:t>
            </a:r>
          </a:p>
          <a:p>
            <a:pPr marL="0" marR="0" lvl="0" indent="0" algn="l" defTabSz="914400" rtl="0" eaLnBrk="1" fontAlgn="t"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00445E"/>
              </a:solidFill>
              <a:effectLst/>
              <a:uLnTx/>
              <a:uFillTx/>
              <a:latin typeface="Raleway" pitchFamily="2" charset="0"/>
            </a:endParaRPr>
          </a:p>
          <a:p>
            <a:pPr>
              <a:lnSpc>
                <a:spcPct val="107000"/>
              </a:lnSpc>
              <a:spcAft>
                <a:spcPts val="800"/>
              </a:spcAft>
            </a:pPr>
            <a:r>
              <a:rPr lang="en-GB" sz="1200" dirty="0">
                <a:effectLst/>
                <a:latin typeface="Raleway" pitchFamily="2" charset="0"/>
                <a:ea typeface="Calibri" panose="020F0502020204030204" pitchFamily="34" charset="0"/>
                <a:cs typeface="Times New Roman" panose="02020603050405020304" pitchFamily="18" charset="0"/>
              </a:rPr>
              <a:t>309 people and 144 VCS organisations were engaged to develop the Mayor’s Community Grant Programme (launched April 2023) and Small Grants Programme (launching November 2023). This included six workshops (in-person and virtual), seven boroughwide pop-up sessions and an online survey.  The engagement explored the needs of the community and gathered feedback on the new programmes’ proposed themes.</a:t>
            </a:r>
          </a:p>
          <a:p>
            <a:pPr>
              <a:lnSpc>
                <a:spcPct val="107000"/>
              </a:lnSpc>
              <a:spcAft>
                <a:spcPts val="800"/>
              </a:spcAft>
            </a:pPr>
            <a:r>
              <a:rPr lang="en-GB" sz="1200" dirty="0">
                <a:effectLst/>
                <a:latin typeface="Raleway" pitchFamily="2" charset="0"/>
                <a:ea typeface="Calibri" panose="020F0502020204030204" pitchFamily="34" charset="0"/>
                <a:cs typeface="Times New Roman" panose="02020603050405020304" pitchFamily="18" charset="0"/>
              </a:rPr>
              <a:t>Supporting the priorities of the council’s strategic plan 2022-2026 and empowering local VCS organisations, the Mayor’s community grants programme focuses on tackling inequalities and addressing resident challenges including the cost of living and health inequalities. Further information and support on the grants programme is available from </a:t>
            </a:r>
            <a:r>
              <a:rPr lang="en-GB" sz="1200" u="sng" dirty="0">
                <a:solidFill>
                  <a:srgbClr val="0563C1"/>
                </a:solidFill>
                <a:effectLst/>
                <a:latin typeface="Raleway" pitchFamily="2" charset="0"/>
                <a:ea typeface="Calibri" panose="020F0502020204030204" pitchFamily="34" charset="0"/>
                <a:cs typeface="Times New Roman" panose="02020603050405020304" pitchFamily="18" charset="0"/>
                <a:hlinkClick r:id="rId5"/>
              </a:rPr>
              <a:t>www.towerhamlets.gov.uk/mcgp</a:t>
            </a:r>
            <a:endParaRPr lang="en-GB" sz="1200" dirty="0">
              <a:effectLst/>
              <a:latin typeface="Raleway" pitchFamily="2" charset="0"/>
              <a:ea typeface="Calibri" panose="020F0502020204030204" pitchFamily="34"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p:txBody>
          <a:bodyPr/>
          <a:lstStyle/>
          <a:p>
            <a:fld id="{36D6C52B-B35D-4819-BB38-B93C26330C57}" type="slidenum">
              <a:rPr lang="en-GB" smtClean="0"/>
              <a:t>10</a:t>
            </a:fld>
            <a:endParaRPr lang="en-GB" dirty="0"/>
          </a:p>
        </p:txBody>
      </p:sp>
    </p:spTree>
    <p:extLst>
      <p:ext uri="{BB962C8B-B14F-4D97-AF65-F5344CB8AC3E}">
        <p14:creationId xmlns:p14="http://schemas.microsoft.com/office/powerpoint/2010/main" val="314697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1B38-58AD-44DB-82B3-6587B570FDC4}"/>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GB" dirty="0"/>
              <a:t>Our strategy continued 6 – Tower Hamlets Housing Forum</a:t>
            </a:r>
          </a:p>
        </p:txBody>
      </p:sp>
      <p:sp>
        <p:nvSpPr>
          <p:cNvPr id="22" name="TextBox 21">
            <a:extLst>
              <a:ext uri="{FF2B5EF4-FFF2-40B4-BE49-F238E27FC236}">
                <a16:creationId xmlns:a16="http://schemas.microsoft.com/office/drawing/2014/main" id="{BE87C28F-419D-42BF-8A6B-867D0A83ADC9}"/>
              </a:ext>
            </a:extLst>
          </p:cNvPr>
          <p:cNvSpPr txBox="1"/>
          <p:nvPr/>
        </p:nvSpPr>
        <p:spPr>
          <a:xfrm>
            <a:off x="-27132" y="-9820"/>
            <a:ext cx="2231820" cy="6832640"/>
          </a:xfrm>
          <a:prstGeom prst="rect">
            <a:avLst/>
          </a:prstGeom>
          <a:solidFill>
            <a:schemeClr val="tx1">
              <a:lumMod val="90000"/>
              <a:lumOff val="10000"/>
            </a:schemeClr>
          </a:solidFill>
        </p:spPr>
        <p:txBody>
          <a:bodyPr wrap="square">
            <a:spAutoFit/>
          </a:bodyPr>
          <a:lstStyle/>
          <a:p>
            <a:r>
              <a:rPr lang="en-US" sz="2400" b="1" dirty="0">
                <a:solidFill>
                  <a:schemeClr val="bg1"/>
                </a:solidFill>
                <a:latin typeface="Raleway" pitchFamily="2" charset="0"/>
              </a:rPr>
              <a:t>Strong, resilient and safe communities </a:t>
            </a: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sz="1800" b="1" dirty="0">
              <a:solidFill>
                <a:schemeClr val="bg1"/>
              </a:solidFill>
              <a:latin typeface="Raleway" pitchFamily="2" charset="0"/>
            </a:endParaRPr>
          </a:p>
        </p:txBody>
      </p:sp>
      <p:pic>
        <p:nvPicPr>
          <p:cNvPr id="6" name="Picture 5" descr="The Mayor and a group of people posing for a photo about new affordable homes">
            <a:extLst>
              <a:ext uri="{FF2B5EF4-FFF2-40B4-BE49-F238E27FC236}">
                <a16:creationId xmlns:a16="http://schemas.microsoft.com/office/drawing/2014/main" id="{3880B0D5-C3D7-3935-DB16-C0BB41951D4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653" y="1831163"/>
            <a:ext cx="2117486" cy="1411657"/>
          </a:xfrm>
          <a:prstGeom prst="rect">
            <a:avLst/>
          </a:prstGeom>
        </p:spPr>
      </p:pic>
      <p:sp>
        <p:nvSpPr>
          <p:cNvPr id="17" name="TextBox 16">
            <a:extLst>
              <a:ext uri="{FF2B5EF4-FFF2-40B4-BE49-F238E27FC236}">
                <a16:creationId xmlns:a16="http://schemas.microsoft.com/office/drawing/2014/main" id="{A3A02155-EC2F-4B15-9330-7D58E3C36CF9}"/>
              </a:ext>
            </a:extLst>
          </p:cNvPr>
          <p:cNvSpPr txBox="1"/>
          <p:nvPr/>
        </p:nvSpPr>
        <p:spPr>
          <a:xfrm>
            <a:off x="27357" y="4922294"/>
            <a:ext cx="2066924" cy="461665"/>
          </a:xfrm>
          <a:prstGeom prst="rect">
            <a:avLst/>
          </a:prstGeom>
          <a:solidFill>
            <a:srgbClr val="92D050"/>
          </a:solidFill>
        </p:spPr>
        <p:txBody>
          <a:bodyPr wrap="square" rtlCol="0">
            <a:spAutoFit/>
          </a:bodyPr>
          <a:lstStyle/>
          <a:p>
            <a:r>
              <a:rPr lang="en-GB" sz="1200" b="1" dirty="0">
                <a:latin typeface="Raleway" pitchFamily="2" charset="0"/>
              </a:rPr>
              <a:t>Priorities for 2023-24:</a:t>
            </a:r>
          </a:p>
          <a:p>
            <a:r>
              <a:rPr lang="en-GB" sz="1200" dirty="0">
                <a:latin typeface="Raleway" pitchFamily="2" charset="0"/>
              </a:rPr>
              <a:t>under development</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extLst>
              <a:ext uri="{FF2B5EF4-FFF2-40B4-BE49-F238E27FC236}">
                <a16:creationId xmlns:a16="http://schemas.microsoft.com/office/drawing/2014/main" id="{5A6E7EB3-53EA-4153-983B-B61E7B988235}"/>
              </a:ext>
            </a:extLst>
          </p:cNvPr>
          <p:cNvSpPr txBox="1"/>
          <p:nvPr/>
        </p:nvSpPr>
        <p:spPr>
          <a:xfrm>
            <a:off x="2274956" y="120765"/>
            <a:ext cx="9731205" cy="1231106"/>
          </a:xfrm>
          <a:prstGeom prst="rect">
            <a:avLst/>
          </a:prstGeom>
          <a:noFill/>
        </p:spPr>
        <p:txBody>
          <a:bodyPr wrap="square" rtlCol="0">
            <a:spAutoFit/>
          </a:bodyPr>
          <a:lstStyle/>
          <a:p>
            <a:r>
              <a:rPr lang="en-US" sz="1400" b="1" dirty="0">
                <a:latin typeface="Raleway" pitchFamily="2" charset="0"/>
              </a:rPr>
              <a:t>Tower Hamlets Housing Forum</a:t>
            </a:r>
          </a:p>
          <a:p>
            <a:pPr>
              <a:defRPr/>
            </a:pPr>
            <a:r>
              <a:rPr lang="en-US" sz="1200" dirty="0">
                <a:solidFill>
                  <a:srgbClr val="00445E"/>
                </a:solidFill>
                <a:latin typeface="Raleway" pitchFamily="2" charset="0"/>
              </a:rPr>
              <a:t>Tower Hamlets Housing Forum (THHF) brings together the council and local housing associations, so residents benefit from effectively developed, managed and safe homes and estates; and a vibrant cohesive community. Its aims are to Challenge discrimination and stigma; Develop and share best practice; Improve resident experience; Promote the sector’s reputation; Support Tower Hamlets Council to deliver its strategic housing and community plans.</a:t>
            </a:r>
          </a:p>
          <a:p>
            <a:pPr>
              <a:defRPr/>
            </a:pPr>
            <a:endParaRPr lang="en-GB" sz="1200" dirty="0">
              <a:solidFill>
                <a:srgbClr val="00445E"/>
              </a:solidFill>
              <a:latin typeface="Raleway" pitchFamily="2" charset="0"/>
            </a:endParaRPr>
          </a:p>
        </p:txBody>
      </p:sp>
      <p:sp>
        <p:nvSpPr>
          <p:cNvPr id="16" name="Rectangle 15">
            <a:extLst>
              <a:ext uri="{FF2B5EF4-FFF2-40B4-BE49-F238E27FC236}">
                <a16:creationId xmlns:a16="http://schemas.microsoft.com/office/drawing/2014/main" id="{809BC7B0-2B91-4585-99E1-6ED55F996EC2}"/>
              </a:ext>
              <a:ext uri="{C183D7F6-B498-43B3-948B-1728B52AA6E4}">
                <adec:decorative xmlns:adec="http://schemas.microsoft.com/office/drawing/2017/decorative" val="1"/>
              </a:ext>
            </a:extLst>
          </p:cNvPr>
          <p:cNvSpPr/>
          <p:nvPr/>
        </p:nvSpPr>
        <p:spPr>
          <a:xfrm>
            <a:off x="2250407" y="1172373"/>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xtBox 13">
            <a:extLst>
              <a:ext uri="{FF2B5EF4-FFF2-40B4-BE49-F238E27FC236}">
                <a16:creationId xmlns:a16="http://schemas.microsoft.com/office/drawing/2014/main" id="{5B454F89-5E31-45E2-818E-08D6ECFF2959}"/>
              </a:ext>
            </a:extLst>
          </p:cNvPr>
          <p:cNvSpPr txBox="1"/>
          <p:nvPr/>
        </p:nvSpPr>
        <p:spPr>
          <a:xfrm>
            <a:off x="2274956" y="1255615"/>
            <a:ext cx="9615761" cy="2862322"/>
          </a:xfrm>
          <a:prstGeom prst="rect">
            <a:avLst/>
          </a:prstGeom>
          <a:noFill/>
        </p:spPr>
        <p:txBody>
          <a:bodyPr wrap="square" lIns="91440" tIns="45720" rIns="91440" bIns="45720" rtlCol="0" anchor="t">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p>
          <a:p>
            <a:pPr marL="171450" indent="-171450">
              <a:buFont typeface="Arial" panose="020B0604020202020204" pitchFamily="34" charset="0"/>
              <a:buChar char="•"/>
              <a:defRPr/>
            </a:pPr>
            <a:r>
              <a:rPr lang="en-US" sz="1200" b="1" i="0" dirty="0">
                <a:solidFill>
                  <a:srgbClr val="00445E"/>
                </a:solidFill>
                <a:latin typeface="Raleway" pitchFamily="2" charset="0"/>
              </a:rPr>
              <a:t>Adopt a proactive approach to tackling damp, mould, and condensation: </a:t>
            </a:r>
            <a:r>
              <a:rPr lang="en-US" sz="1200" b="0" i="0" dirty="0">
                <a:solidFill>
                  <a:srgbClr val="00445E"/>
                </a:solidFill>
                <a:latin typeface="Raleway" pitchFamily="2" charset="0"/>
              </a:rPr>
              <a:t>Shared best practice in understanding the causes of, and eradicating, damp, mould, and condensation from tenants’ homes. This includes friendly communications, recording every report and one-working-day triage visit to prioritise reports, using data and risk assessments to identify high-risk homes, and installing of smart technology for a proactive approach.</a:t>
            </a:r>
          </a:p>
          <a:p>
            <a:pPr marL="171450" indent="-171450">
              <a:buFont typeface="Arial" panose="020B0604020202020204" pitchFamily="34" charset="0"/>
              <a:buChar char="•"/>
              <a:defRPr/>
            </a:pPr>
            <a:r>
              <a:rPr lang="en-US" sz="1200" b="1" i="0" dirty="0">
                <a:solidFill>
                  <a:srgbClr val="00445E"/>
                </a:solidFill>
                <a:latin typeface="Raleway" pitchFamily="2" charset="0"/>
              </a:rPr>
              <a:t>Reduce tenant overcrowding: </a:t>
            </a:r>
            <a:r>
              <a:rPr lang="en-US" sz="1200" b="0" i="0" dirty="0">
                <a:solidFill>
                  <a:srgbClr val="00445E"/>
                </a:solidFill>
                <a:latin typeface="Raleway" pitchFamily="2" charset="0"/>
              </a:rPr>
              <a:t>21,890 applications on the Housing List and 48% are from overcrowded households. This year Council and THHF Partners rehoused 645 overcrowded households, 62% of lets (excluding statutory homeless); 59 under-occupying households rehoused, 6% of lets (excluding statutory homeless). Developing a project to use machine learning to increase moves to under-occupied and overcrowded households by matching tenants for mutual exchanges based on bidding history.  This is due to pilot in 2023-2024.</a:t>
            </a:r>
          </a:p>
          <a:p>
            <a:pPr marL="171450" indent="-171450">
              <a:buFont typeface="Arial" panose="020B0604020202020204" pitchFamily="34" charset="0"/>
              <a:buChar char="•"/>
              <a:defRPr/>
            </a:pPr>
            <a:r>
              <a:rPr lang="en-US" sz="1200" b="1" i="0" dirty="0">
                <a:solidFill>
                  <a:srgbClr val="00445E"/>
                </a:solidFill>
                <a:latin typeface="Raleway" pitchFamily="2" charset="0"/>
              </a:rPr>
              <a:t>Provide Cost of Living support / Focus on food, warmth, health, and financial support </a:t>
            </a:r>
            <a:r>
              <a:rPr lang="en-US" sz="1200" b="0" i="0" dirty="0">
                <a:solidFill>
                  <a:srgbClr val="00445E"/>
                </a:solidFill>
                <a:latin typeface="Raleway" pitchFamily="2" charset="0"/>
              </a:rPr>
              <a:t>- THHF Members have worked closely with the Council to promote advice, support and signpost people to services including reducing rent arrears, debt advice, and maximising benefit take-up, employment and training, energy switching. This also </a:t>
            </a:r>
            <a:r>
              <a:rPr lang="en-US" sz="1200" dirty="0">
                <a:solidFill>
                  <a:srgbClr val="00445E"/>
                </a:solidFill>
                <a:latin typeface="Raleway" pitchFamily="2" charset="0"/>
              </a:rPr>
              <a:t>included</a:t>
            </a:r>
            <a:r>
              <a:rPr lang="en-US" sz="1200" b="0" i="0" dirty="0">
                <a:solidFill>
                  <a:srgbClr val="00445E"/>
                </a:solidFill>
                <a:latin typeface="Raleway" pitchFamily="2" charset="0"/>
              </a:rPr>
              <a:t> sourcing laptops and tablets for young people</a:t>
            </a:r>
            <a:r>
              <a:rPr lang="en-US" sz="1200" dirty="0">
                <a:solidFill>
                  <a:srgbClr val="00445E"/>
                </a:solidFill>
                <a:latin typeface="Raleway" pitchFamily="2" charset="0"/>
              </a:rPr>
              <a:t> and h</a:t>
            </a:r>
            <a:r>
              <a:rPr lang="en-US" sz="1200" b="0" i="0" dirty="0">
                <a:solidFill>
                  <a:srgbClr val="00445E"/>
                </a:solidFill>
                <a:latin typeface="Raleway" pitchFamily="2" charset="0"/>
              </a:rPr>
              <a:t>ealthy eating and exercise, food banks and food pantries, and social prescribing. </a:t>
            </a:r>
          </a:p>
          <a:p>
            <a:pPr marL="628650" lvl="1" indent="-171450">
              <a:buFont typeface="Arial" panose="020B0604020202020204" pitchFamily="34" charset="0"/>
              <a:buChar char="•"/>
              <a:defRPr/>
            </a:pPr>
            <a:endParaRPr lang="en-US" sz="1200" b="0" i="0" dirty="0">
              <a:solidFill>
                <a:srgbClr val="00445E"/>
              </a:solidFill>
              <a:latin typeface="Raleway" pitchFamily="2" charset="0"/>
            </a:endParaRPr>
          </a:p>
        </p:txBody>
      </p:sp>
      <p:sp>
        <p:nvSpPr>
          <p:cNvPr id="26" name="Rectangle 25">
            <a:extLst>
              <a:ext uri="{FF2B5EF4-FFF2-40B4-BE49-F238E27FC236}">
                <a16:creationId xmlns:a16="http://schemas.microsoft.com/office/drawing/2014/main" id="{D3407EB3-4ED8-429C-B04A-6385BDBFE305}"/>
              </a:ext>
              <a:ext uri="{C183D7F6-B498-43B3-948B-1728B52AA6E4}">
                <adec:decorative xmlns:adec="http://schemas.microsoft.com/office/drawing/2017/decorative" val="1"/>
              </a:ext>
            </a:extLst>
          </p:cNvPr>
          <p:cNvSpPr/>
          <p:nvPr/>
        </p:nvSpPr>
        <p:spPr>
          <a:xfrm>
            <a:off x="2274956" y="4002680"/>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A child in a red skirt and red skirt throwing bubbles, playing at an event&#10;&#10;">
            <a:extLst>
              <a:ext uri="{FF2B5EF4-FFF2-40B4-BE49-F238E27FC236}">
                <a16:creationId xmlns:a16="http://schemas.microsoft.com/office/drawing/2014/main" id="{D03E8338-465C-7545-AAF9-7002615770F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11173" y="4487580"/>
            <a:ext cx="3029231" cy="2019734"/>
          </a:xfrm>
          <a:prstGeom prst="rect">
            <a:avLst/>
          </a:prstGeom>
        </p:spPr>
      </p:pic>
      <p:sp>
        <p:nvSpPr>
          <p:cNvPr id="21" name="TextBox 20">
            <a:extLst>
              <a:ext uri="{FF2B5EF4-FFF2-40B4-BE49-F238E27FC236}">
                <a16:creationId xmlns:a16="http://schemas.microsoft.com/office/drawing/2014/main" id="{0650F61B-68A9-4188-B6CD-18BFC81255B9}"/>
              </a:ext>
            </a:extLst>
          </p:cNvPr>
          <p:cNvSpPr txBox="1"/>
          <p:nvPr/>
        </p:nvSpPr>
        <p:spPr>
          <a:xfrm>
            <a:off x="5914370" y="4180344"/>
            <a:ext cx="6302179" cy="2492990"/>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3366"/>
                </a:solidFill>
                <a:effectLst/>
                <a:uLnTx/>
                <a:uFillTx/>
                <a:latin typeface="Raleway" pitchFamily="2" charset="0"/>
              </a:rPr>
              <a:t>Case Study: Summer of Wellbeing festivals 2022</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sz="1200" dirty="0">
              <a:solidFill>
                <a:srgbClr val="003366"/>
              </a:solidFill>
              <a:latin typeface="Raleway" pitchFamily="2"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3366"/>
                </a:solidFill>
                <a:effectLst/>
                <a:uLnTx/>
                <a:uFillTx/>
                <a:latin typeface="Raleway" pitchFamily="2" charset="0"/>
              </a:rPr>
              <a:t>The Well One health and wellbeing partnership, worked together with several housing associations, GP networks and many community partners to co-produce the Summer of Wellbeing festivals 2022. The Campaign spanned across the Borough to host a series of nine wellbeing-themed festivals. The events reached over 6,000 residents, and supported the screening of 1,000 people, vaccinated 130 plus patients, collaborated with over 50 community organisations, surveyed more than 700 attendees and helped produce 25 projects in the Borough. The partner housing associations collaborated to aid the post-covid goal of improving health and re-connection; to people, community and our wellbeing partners, both social and clinical. Partner and resident feedback, along with the captured outcomes demonstrate good progress in achievement of the goal.</a:t>
            </a:r>
            <a:endParaRPr lang="en-US" sz="1200" dirty="0">
              <a:solidFill>
                <a:srgbClr val="003366"/>
              </a:solidFill>
              <a:latin typeface="Raleway" pitchFamily="2" charset="0"/>
            </a:endParaRPr>
          </a:p>
        </p:txBody>
      </p:sp>
      <p:sp>
        <p:nvSpPr>
          <p:cNvPr id="19" name="Slide Number Placeholder 1">
            <a:extLst>
              <a:ext uri="{FF2B5EF4-FFF2-40B4-BE49-F238E27FC236}">
                <a16:creationId xmlns:a16="http://schemas.microsoft.com/office/drawing/2014/main" id="{063E70F9-41F5-472C-8E9D-D0DF2571E06E}"/>
              </a:ext>
            </a:extLst>
          </p:cNvPr>
          <p:cNvSpPr>
            <a:spLocks noGrp="1"/>
          </p:cNvSpPr>
          <p:nvPr>
            <p:ph type="sldNum" sz="quarter" idx="12"/>
          </p:nvPr>
        </p:nvSpPr>
        <p:spPr>
          <a:xfrm>
            <a:off x="8610601" y="6356353"/>
            <a:ext cx="2743200" cy="365125"/>
          </a:xfrm>
        </p:spPr>
        <p:txBody>
          <a:bodyPr/>
          <a:lstStyle/>
          <a:p>
            <a:fld id="{36D6C52B-B35D-4819-BB38-B93C26330C57}" type="slidenum">
              <a:rPr lang="en-GB" smtClean="0"/>
              <a:t>11</a:t>
            </a:fld>
            <a:endParaRPr lang="en-GB" dirty="0"/>
          </a:p>
        </p:txBody>
      </p:sp>
    </p:spTree>
    <p:extLst>
      <p:ext uri="{BB962C8B-B14F-4D97-AF65-F5344CB8AC3E}">
        <p14:creationId xmlns:p14="http://schemas.microsoft.com/office/powerpoint/2010/main" val="895665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98DD87-E0C2-43CC-B823-8DE8E03E466B}"/>
              </a:ext>
            </a:extLst>
          </p:cNvPr>
          <p:cNvSpPr>
            <a:spLocks noGrp="1"/>
          </p:cNvSpPr>
          <p:nvPr>
            <p:ph type="title" idx="4294967295"/>
          </p:nvPr>
        </p:nvSpPr>
        <p:spPr>
          <a:xfrm>
            <a:off x="838201" y="-1325563"/>
            <a:ext cx="10515600" cy="1325563"/>
          </a:xfrm>
        </p:spPr>
        <p:txBody>
          <a:bodyPr vert="horz" lIns="91440" tIns="45720" rIns="91440" bIns="45720" rtlCol="0" anchor="b">
            <a:noAutofit/>
          </a:bodyPr>
          <a:lstStyle/>
          <a:p>
            <a:r>
              <a:rPr lang="en-GB" sz="3800" dirty="0">
                <a:latin typeface="+mn-lt"/>
              </a:rPr>
              <a:t>Our strategy continued 7 - </a:t>
            </a:r>
            <a:r>
              <a:rPr kumimoji="0" lang="en-US" sz="3800" i="0" u="none" strike="noStrike" kern="1200" cap="none" spc="0" normalizeH="0" baseline="0" noProof="0" dirty="0">
                <a:ln>
                  <a:noFill/>
                </a:ln>
                <a:solidFill>
                  <a:srgbClr val="00445E"/>
                </a:solidFill>
                <a:effectLst/>
                <a:uLnTx/>
                <a:uFillTx/>
                <a:latin typeface="+mn-lt"/>
                <a:ea typeface="+mn-ea"/>
                <a:cs typeface="+mn-cs"/>
              </a:rPr>
              <a:t>Health and Wellbeing Board and Tower Hamlets Together </a:t>
            </a:r>
            <a:endParaRPr lang="en-GB" sz="3800" dirty="0">
              <a:latin typeface="+mn-lt"/>
            </a:endParaRPr>
          </a:p>
        </p:txBody>
      </p:sp>
      <p:sp>
        <p:nvSpPr>
          <p:cNvPr id="18" name="TextBox 17">
            <a:extLst>
              <a:ext uri="{FF2B5EF4-FFF2-40B4-BE49-F238E27FC236}">
                <a16:creationId xmlns:a16="http://schemas.microsoft.com/office/drawing/2014/main" id="{B8856ACA-ACBB-400D-8C37-75099D75A70F}"/>
              </a:ext>
            </a:extLst>
          </p:cNvPr>
          <p:cNvSpPr txBox="1"/>
          <p:nvPr/>
        </p:nvSpPr>
        <p:spPr>
          <a:xfrm>
            <a:off x="0" y="0"/>
            <a:ext cx="2204687" cy="6858000"/>
          </a:xfrm>
          <a:prstGeom prst="rect">
            <a:avLst/>
          </a:prstGeom>
          <a:solidFill>
            <a:schemeClr val="tx1">
              <a:lumMod val="90000"/>
              <a:lumOff val="1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rPr>
              <a:t>Better health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bg1"/>
              </a:solidFill>
              <a:effectLst/>
              <a:uLnTx/>
              <a:uFillTx/>
              <a:latin typeface="Raleway" pitchFamily="2" charset="0"/>
              <a:ea typeface="+mn-ea"/>
              <a:cs typeface="+mn-cs"/>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a:p>
            <a:endParaRPr lang="en-US" b="1" dirty="0">
              <a:solidFill>
                <a:schemeClr val="bg1"/>
              </a:solidFill>
              <a:latin typeface="Raleway" pitchFamily="2" charset="0"/>
            </a:endParaRPr>
          </a:p>
          <a:p>
            <a:endParaRPr lang="en-US" sz="1800" b="1" dirty="0">
              <a:solidFill>
                <a:schemeClr val="bg1"/>
              </a:solidFill>
              <a:latin typeface="Raleway" pitchFamily="2" charset="0"/>
            </a:endParaRPr>
          </a:p>
        </p:txBody>
      </p:sp>
      <p:pic>
        <p:nvPicPr>
          <p:cNvPr id="6" name="Picture 5" descr="A group of people including a health and wellbeing ambassador around a table in a workshop discussion.">
            <a:extLst>
              <a:ext uri="{FF2B5EF4-FFF2-40B4-BE49-F238E27FC236}">
                <a16:creationId xmlns:a16="http://schemas.microsoft.com/office/drawing/2014/main" id="{FBEDD146-669C-7D08-137D-C259D797DFA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170" y="775689"/>
            <a:ext cx="1988344" cy="1325562"/>
          </a:xfrm>
          <a:prstGeom prst="rect">
            <a:avLst/>
          </a:prstGeom>
        </p:spPr>
      </p:pic>
      <p:sp>
        <p:nvSpPr>
          <p:cNvPr id="19" name="TextBox 18">
            <a:extLst>
              <a:ext uri="{FF2B5EF4-FFF2-40B4-BE49-F238E27FC236}">
                <a16:creationId xmlns:a16="http://schemas.microsoft.com/office/drawing/2014/main" id="{48C40ED5-19CC-441A-B98D-6B2BCE48ACA1}"/>
              </a:ext>
            </a:extLst>
          </p:cNvPr>
          <p:cNvSpPr txBox="1"/>
          <p:nvPr/>
        </p:nvSpPr>
        <p:spPr>
          <a:xfrm>
            <a:off x="70573" y="2187223"/>
            <a:ext cx="2063539" cy="4662815"/>
          </a:xfrm>
          <a:prstGeom prst="rect">
            <a:avLst/>
          </a:prstGeom>
          <a:solidFill>
            <a:srgbClr val="92D050"/>
          </a:solidFill>
        </p:spPr>
        <p:txBody>
          <a:bodyPr wrap="square" rtlCol="0">
            <a:spAutoFit/>
          </a:bodyPr>
          <a:lstStyle/>
          <a:p>
            <a:r>
              <a:rPr lang="en-GB" sz="1100" b="1" dirty="0">
                <a:latin typeface="Raleway" pitchFamily="2" charset="0"/>
              </a:rPr>
              <a:t>Priorities 2022-23 including:</a:t>
            </a:r>
          </a:p>
          <a:p>
            <a:pPr marL="171450" indent="-171450">
              <a:buFont typeface="Arial" panose="020B0604020202020204" pitchFamily="34" charset="0"/>
              <a:buChar char="•"/>
            </a:pPr>
            <a:r>
              <a:rPr lang="en-US" sz="1100" dirty="0">
                <a:latin typeface="Raleway" pitchFamily="2" charset="0"/>
              </a:rPr>
              <a:t>Reviewing the function of the HWBB to enhance its community focus and delivery of requirements.</a:t>
            </a:r>
          </a:p>
          <a:p>
            <a:pPr marL="171450" indent="-171450">
              <a:buFont typeface="Arial" panose="020B0604020202020204" pitchFamily="34" charset="0"/>
              <a:buChar char="•"/>
            </a:pPr>
            <a:r>
              <a:rPr lang="en-US" sz="1100" dirty="0">
                <a:latin typeface="Raleway" pitchFamily="2" charset="0"/>
              </a:rPr>
              <a:t>Combatting Drugs Strategy: enforcement, treatment and demand reduction.</a:t>
            </a:r>
          </a:p>
          <a:p>
            <a:endParaRPr lang="en-GB" sz="1100" b="1" dirty="0">
              <a:latin typeface="Raleway" pitchFamily="2" charset="0"/>
            </a:endParaRPr>
          </a:p>
          <a:p>
            <a:r>
              <a:rPr lang="en-US" sz="1100" b="1" dirty="0">
                <a:latin typeface="Raleway" pitchFamily="2" charset="0"/>
              </a:rPr>
              <a:t>Healthy adults: Living Well </a:t>
            </a:r>
          </a:p>
          <a:p>
            <a:pPr marL="171450" indent="-171450">
              <a:buFont typeface="Arial" panose="020B0604020202020204" pitchFamily="34" charset="0"/>
              <a:buChar char="•"/>
            </a:pPr>
            <a:r>
              <a:rPr lang="en-US" sz="1100" dirty="0">
                <a:latin typeface="Raleway" pitchFamily="2" charset="0"/>
              </a:rPr>
              <a:t>Access to services for disabled residents </a:t>
            </a:r>
          </a:p>
          <a:p>
            <a:pPr marL="171450" indent="-171450">
              <a:buFont typeface="Arial" panose="020B0604020202020204" pitchFamily="34" charset="0"/>
              <a:buChar char="•"/>
            </a:pPr>
            <a:r>
              <a:rPr lang="en-US" sz="1100" dirty="0">
                <a:latin typeface="Raleway" pitchFamily="2" charset="0"/>
              </a:rPr>
              <a:t>System-wide health intelligence for localities and neighbourhoods </a:t>
            </a:r>
          </a:p>
          <a:p>
            <a:endParaRPr lang="en-US" sz="1100" dirty="0">
              <a:latin typeface="Raleway" pitchFamily="2" charset="0"/>
            </a:endParaRPr>
          </a:p>
          <a:p>
            <a:r>
              <a:rPr lang="en-US" sz="1100" b="1" dirty="0">
                <a:latin typeface="Raleway" pitchFamily="2" charset="0"/>
              </a:rPr>
              <a:t>Complex adults: Promoting Independence </a:t>
            </a:r>
          </a:p>
          <a:p>
            <a:pPr marL="171450" indent="-171450">
              <a:buFont typeface="Arial" panose="020B0604020202020204" pitchFamily="34" charset="0"/>
              <a:buChar char="•"/>
            </a:pPr>
            <a:r>
              <a:rPr lang="en-US" sz="1100" dirty="0">
                <a:latin typeface="Raleway" pitchFamily="2" charset="0"/>
              </a:rPr>
              <a:t>Improving personalisation care offer</a:t>
            </a:r>
          </a:p>
          <a:p>
            <a:pPr marL="171450" indent="-171450">
              <a:buFont typeface="Arial" panose="020B0604020202020204" pitchFamily="34" charset="0"/>
              <a:buChar char="•"/>
            </a:pPr>
            <a:r>
              <a:rPr lang="en-US" sz="1100" dirty="0">
                <a:latin typeface="Raleway" pitchFamily="2" charset="0"/>
              </a:rPr>
              <a:t>Reviewing &amp; refreshing the model &amp; approach for Community Health Services model and approach</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EFB4674F-F1AF-4A8E-AA66-5D0EBA9B3F8D}"/>
              </a:ext>
            </a:extLst>
          </p:cNvPr>
          <p:cNvSpPr txBox="1"/>
          <p:nvPr/>
        </p:nvSpPr>
        <p:spPr>
          <a:xfrm>
            <a:off x="2258216" y="67803"/>
            <a:ext cx="9731204" cy="14157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445E"/>
                </a:solidFill>
                <a:effectLst/>
                <a:uLnTx/>
                <a:uFillTx/>
                <a:latin typeface="Raleway" pitchFamily="2" charset="0"/>
                <a:ea typeface="+mn-ea"/>
                <a:cs typeface="+mn-cs"/>
              </a:rPr>
              <a:t>Health and Wellbeing Board and Tower Hamlets Together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445E"/>
                </a:solidFill>
                <a:latin typeface="Raleway" pitchFamily="2" charset="0"/>
              </a:rPr>
              <a:t>The Health &amp; Wellbeing Board and the Tower Hamlets Together (THT) Partnership work to improve the health and wellbeing of local residents, reduce health inequalities and improve the quality and management of health and care services. The HWBB has a statutory duty to prepare a Joint Strategic Needs Assessment, publish a Health &amp; Wellbeing Strategy and encourage integrated working, including overseeing the deployment of the Better Care Fund (BCF). Last year the North East London (NEL) Health and Care Partnership was established as an Integrated Care System, and THT has assumed the duties of an Integrated Care Board (ICB) at the Place level – one of 7 across the NEL footprint - as well as retaining its role as a partnership board reporting to HWBB.</a:t>
            </a:r>
          </a:p>
        </p:txBody>
      </p:sp>
      <p:sp>
        <p:nvSpPr>
          <p:cNvPr id="42" name="Rectangle 41">
            <a:extLst>
              <a:ext uri="{FF2B5EF4-FFF2-40B4-BE49-F238E27FC236}">
                <a16:creationId xmlns:a16="http://schemas.microsoft.com/office/drawing/2014/main" id="{0286E340-311E-475F-A78C-51CA9776D9D2}"/>
              </a:ext>
              <a:ext uri="{C183D7F6-B498-43B3-948B-1728B52AA6E4}">
                <adec:decorative xmlns:adec="http://schemas.microsoft.com/office/drawing/2017/decorative" val="1"/>
              </a:ext>
            </a:extLst>
          </p:cNvPr>
          <p:cNvSpPr/>
          <p:nvPr/>
        </p:nvSpPr>
        <p:spPr>
          <a:xfrm flipV="1">
            <a:off x="2227547" y="1526598"/>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3" name="TextBox 22">
            <a:extLst>
              <a:ext uri="{FF2B5EF4-FFF2-40B4-BE49-F238E27FC236}">
                <a16:creationId xmlns:a16="http://schemas.microsoft.com/office/drawing/2014/main" id="{DA08CFF7-D801-42CD-87B9-D3AF108D7EBF}"/>
              </a:ext>
            </a:extLst>
          </p:cNvPr>
          <p:cNvSpPr txBox="1"/>
          <p:nvPr/>
        </p:nvSpPr>
        <p:spPr>
          <a:xfrm>
            <a:off x="2258217" y="1580203"/>
            <a:ext cx="9814155" cy="2677656"/>
          </a:xfrm>
          <a:prstGeom prst="rect">
            <a:avLst/>
          </a:prstGeom>
          <a:noFill/>
        </p:spPr>
        <p:txBody>
          <a:bodyPr wrap="square">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endParaRPr lang="en-GB" sz="1200" dirty="0">
              <a:latin typeface="Raleway"/>
            </a:endParaRPr>
          </a:p>
          <a:p>
            <a:pPr marL="171450" indent="-171450">
              <a:buFont typeface="Arial" panose="020B0604020202020204" pitchFamily="34" charset="0"/>
              <a:buChar char="•"/>
            </a:pPr>
            <a:r>
              <a:rPr lang="en-US" sz="1200" b="1" dirty="0">
                <a:latin typeface="Raleway" pitchFamily="2" charset="0"/>
              </a:rPr>
              <a:t>Substance misuse: </a:t>
            </a:r>
            <a:r>
              <a:rPr lang="en-US" sz="1200" dirty="0">
                <a:latin typeface="Raleway" pitchFamily="2" charset="0"/>
              </a:rPr>
              <a:t>New multi-agency combatting drugs partnership. Completion of a new Substance Misuse Needs Assessment.</a:t>
            </a:r>
          </a:p>
          <a:p>
            <a:pPr marL="171450" indent="-171450">
              <a:buFont typeface="Arial" panose="020B0604020202020204" pitchFamily="34" charset="0"/>
              <a:buChar char="•"/>
            </a:pPr>
            <a:r>
              <a:rPr lang="en-US" sz="1200" b="1" dirty="0">
                <a:latin typeface="Raleway" pitchFamily="2" charset="0"/>
              </a:rPr>
              <a:t>Contraception:  </a:t>
            </a:r>
            <a:r>
              <a:rPr lang="en-US" sz="1200" dirty="0">
                <a:latin typeface="Raleway" pitchFamily="2" charset="0"/>
              </a:rPr>
              <a:t>Hub supporting GP capacity through triage. 101 interventions between April-December, 52 Long-acting reversible contraception fitted, 33 removals, 16 checks completed.</a:t>
            </a:r>
          </a:p>
          <a:p>
            <a:pPr marL="171450" indent="-171450">
              <a:buFont typeface="Arial" panose="020B0604020202020204" pitchFamily="34" charset="0"/>
              <a:buChar char="•"/>
            </a:pPr>
            <a:r>
              <a:rPr lang="en-US" sz="1200" b="1" dirty="0">
                <a:latin typeface="Raleway" pitchFamily="2" charset="0"/>
              </a:rPr>
              <a:t>Trauma-informed care: </a:t>
            </a:r>
            <a:r>
              <a:rPr lang="en-US" sz="1200" dirty="0">
                <a:latin typeface="Raleway" pitchFamily="2" charset="0"/>
              </a:rPr>
              <a:t>Trained 1,000 multi-agency staff across life courses and pilot projects to improve practice.</a:t>
            </a:r>
          </a:p>
          <a:p>
            <a:pPr marL="171450" indent="-171450">
              <a:buFont typeface="Arial" panose="020B0604020202020204" pitchFamily="34" charset="0"/>
              <a:buChar char="•"/>
            </a:pPr>
            <a:r>
              <a:rPr lang="en-US" sz="1200" b="1" dirty="0">
                <a:latin typeface="Raleway" pitchFamily="2" charset="0"/>
              </a:rPr>
              <a:t>Disabled residents and service access</a:t>
            </a:r>
            <a:r>
              <a:rPr lang="en-US" sz="1200" dirty="0">
                <a:latin typeface="Raleway" pitchFamily="2" charset="0"/>
              </a:rPr>
              <a:t>: Best practice guide (endorsed by NHS) and training of frontline workers. Two GP practices signed up to improve access for deaf and disabled residents</a:t>
            </a:r>
          </a:p>
          <a:p>
            <a:pPr marL="171450" indent="-171450">
              <a:buFont typeface="Arial" panose="020B0604020202020204" pitchFamily="34" charset="0"/>
              <a:buChar char="•"/>
            </a:pPr>
            <a:r>
              <a:rPr lang="en-US" sz="1200" b="1" dirty="0">
                <a:latin typeface="Raleway" pitchFamily="2" charset="0"/>
              </a:rPr>
              <a:t>Integrating pharmacies</a:t>
            </a:r>
            <a:r>
              <a:rPr lang="en-US" sz="1200" dirty="0">
                <a:latin typeface="Raleway" pitchFamily="2" charset="0"/>
              </a:rPr>
              <a:t>: Including covid vaccine hesitancy and delivery, Blood Pressure test programme, smoking cessation and sexual health services. 12 pharmacies delivering the programme. 686 people were offered vaccines. 125 people quit smoking.</a:t>
            </a:r>
          </a:p>
          <a:p>
            <a:pPr marL="171450" indent="-171450">
              <a:buFont typeface="Arial" panose="020B0604020202020204" pitchFamily="34" charset="0"/>
              <a:buChar char="•"/>
            </a:pPr>
            <a:r>
              <a:rPr lang="en-US" sz="1200" b="1" dirty="0">
                <a:latin typeface="Raleway" pitchFamily="2" charset="0"/>
              </a:rPr>
              <a:t>Multi-Disciplinary Team Care Coordination: </a:t>
            </a:r>
            <a:r>
              <a:rPr lang="en-US" sz="1200" dirty="0">
                <a:latin typeface="Raleway" pitchFamily="2" charset="0"/>
              </a:rPr>
              <a:t>Pilot with moderate frailty service users, now expanding into the locality.</a:t>
            </a:r>
          </a:p>
          <a:p>
            <a:pPr marL="171450" indent="-171450">
              <a:buFont typeface="Arial" panose="020B0604020202020204" pitchFamily="34" charset="0"/>
              <a:buChar char="•"/>
            </a:pPr>
            <a:r>
              <a:rPr lang="en-US" sz="1200" b="1" dirty="0">
                <a:latin typeface="Raleway" pitchFamily="2" charset="0"/>
              </a:rPr>
              <a:t>Long-Term Conditions Management: </a:t>
            </a:r>
            <a:r>
              <a:rPr lang="en-US" sz="1200" dirty="0">
                <a:latin typeface="Raleway" pitchFamily="2" charset="0"/>
              </a:rPr>
              <a:t>Introduced diabetes group consultations and support.</a:t>
            </a:r>
          </a:p>
          <a:p>
            <a:pPr marL="171450" indent="-171450">
              <a:buFont typeface="Arial" panose="020B0604020202020204" pitchFamily="34" charset="0"/>
              <a:buChar char="•"/>
            </a:pPr>
            <a:r>
              <a:rPr lang="en-US" sz="1200" b="1" dirty="0">
                <a:latin typeface="Raleway" pitchFamily="2" charset="0"/>
              </a:rPr>
              <a:t>Culturally Appropriate Health Communication and Engagement</a:t>
            </a:r>
            <a:r>
              <a:rPr lang="en-US" sz="1200" dirty="0">
                <a:latin typeface="Raleway" pitchFamily="2" charset="0"/>
              </a:rPr>
              <a:t>: Toolkit developed to improve health messaging, addressing inequalities experienced by our BAME communities. </a:t>
            </a:r>
          </a:p>
          <a:p>
            <a:pPr marL="171450" indent="-171450">
              <a:buFont typeface="Arial" panose="020B0604020202020204" pitchFamily="34" charset="0"/>
              <a:buChar char="•"/>
            </a:pPr>
            <a:r>
              <a:rPr lang="en-US" sz="1200" b="1" dirty="0">
                <a:latin typeface="Raleway" pitchFamily="2" charset="0"/>
              </a:rPr>
              <a:t>Suicide Prevention: </a:t>
            </a:r>
            <a:r>
              <a:rPr lang="en-US" sz="1200" dirty="0">
                <a:latin typeface="Raleway" pitchFamily="2" charset="0"/>
              </a:rPr>
              <a:t>New partnership strategy to reduce suicide rates, address self-harm and support people affected. </a:t>
            </a:r>
          </a:p>
        </p:txBody>
      </p:sp>
      <p:sp>
        <p:nvSpPr>
          <p:cNvPr id="28" name="Rectangle 27">
            <a:extLst>
              <a:ext uri="{FF2B5EF4-FFF2-40B4-BE49-F238E27FC236}">
                <a16:creationId xmlns:a16="http://schemas.microsoft.com/office/drawing/2014/main" id="{619457E7-C952-46C2-896A-8087E16C31FD}"/>
              </a:ext>
              <a:ext uri="{C183D7F6-B498-43B3-948B-1728B52AA6E4}">
                <adec:decorative xmlns:adec="http://schemas.microsoft.com/office/drawing/2017/decorative" val="1"/>
              </a:ext>
            </a:extLst>
          </p:cNvPr>
          <p:cNvSpPr/>
          <p:nvPr/>
        </p:nvSpPr>
        <p:spPr>
          <a:xfrm flipV="1">
            <a:off x="2275260" y="4286133"/>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descr="An image of health care staff in discussion">
            <a:extLst>
              <a:ext uri="{FF2B5EF4-FFF2-40B4-BE49-F238E27FC236}">
                <a16:creationId xmlns:a16="http://schemas.microsoft.com/office/drawing/2014/main" id="{893E565A-06C5-52E4-47BB-6608FAACE14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43954" y="4814793"/>
            <a:ext cx="2457425" cy="1640064"/>
          </a:xfrm>
          <a:prstGeom prst="rect">
            <a:avLst/>
          </a:prstGeom>
        </p:spPr>
      </p:pic>
      <p:sp>
        <p:nvSpPr>
          <p:cNvPr id="27" name="TextBox 26">
            <a:extLst>
              <a:ext uri="{FF2B5EF4-FFF2-40B4-BE49-F238E27FC236}">
                <a16:creationId xmlns:a16="http://schemas.microsoft.com/office/drawing/2014/main" id="{95F77134-0D2D-4A14-99D6-EC2E6FF717DF}"/>
              </a:ext>
            </a:extLst>
          </p:cNvPr>
          <p:cNvSpPr txBox="1"/>
          <p:nvPr/>
        </p:nvSpPr>
        <p:spPr>
          <a:xfrm>
            <a:off x="5094926" y="4481769"/>
            <a:ext cx="7026501" cy="2308324"/>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 Rapid Response </a:t>
            </a:r>
            <a:endParaRPr lang="en-US" sz="1200" dirty="0">
              <a:solidFill>
                <a:srgbClr val="00445E"/>
              </a:solidFill>
              <a:latin typeface="Raleway"/>
            </a:endParaRPr>
          </a:p>
          <a:p>
            <a:pPr marR="0" lvl="0" algn="l" defTabSz="914400" rtl="0" eaLnBrk="1" fontAlgn="t" latinLnBrk="0" hangingPunct="1">
              <a:lnSpc>
                <a:spcPct val="100000"/>
              </a:lnSpc>
              <a:spcBef>
                <a:spcPts val="0"/>
              </a:spcBef>
              <a:spcAft>
                <a:spcPts val="0"/>
              </a:spcAft>
              <a:buClrTx/>
              <a:buSzTx/>
              <a:tabLst/>
              <a:defRPr/>
            </a:pPr>
            <a:r>
              <a:rPr lang="en-US" sz="1200" dirty="0">
                <a:solidFill>
                  <a:srgbClr val="00445E"/>
                </a:solidFill>
                <a:latin typeface="Raleway"/>
              </a:rPr>
              <a:t>Since April 2022, two social workers have been embedded into the Reablement team for timely intervention for safeguarding concerns, Care Act assessments and longer-term support planning. This has enabled:</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445E"/>
                </a:solidFill>
                <a:latin typeface="Raleway"/>
              </a:rPr>
              <a:t>Social Workers provide support across Reablement, Admissions Avoidance &amp; Discharge Service (AADS) to lead on and respond to safeguarding concerns within one working day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445E"/>
                </a:solidFill>
                <a:latin typeface="Raleway"/>
              </a:rPr>
              <a:t>Between 9 and 16:30 weekdays, Social Workers provide support to Rapid Response therapists in AADS team who visit people at home within two hours to prevent hospital admission and set up urgent support if required.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445E"/>
                </a:solidFill>
                <a:latin typeface="Raleway"/>
              </a:rPr>
              <a:t>A reduction in the length of time for Care Act assessment for users discharged from AADS</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445E"/>
                </a:solidFill>
                <a:latin typeface="Raleway"/>
              </a:rPr>
              <a:t>A reduction in the length of time for support planning for users discharged from Reablement and AADS</a:t>
            </a: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a:xfrm>
            <a:off x="8690500" y="645485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D6C52B-B35D-4819-BB38-B93C26330C57}" type="slidenum">
              <a:rPr kumimoji="0" lang="en-GB" sz="1200" b="0" i="0" u="none" strike="noStrike" kern="1200" cap="none" spc="0" normalizeH="0" baseline="0" noProof="0" smtClean="0">
                <a:ln>
                  <a:noFill/>
                </a:ln>
                <a:solidFill>
                  <a:srgbClr val="00445E">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445E">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1514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8188-00A1-4E03-8158-65E398D007B5}"/>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GB" dirty="0"/>
              <a:t>Our strategy continued 8 – climate partnership</a:t>
            </a:r>
          </a:p>
        </p:txBody>
      </p:sp>
      <p:sp>
        <p:nvSpPr>
          <p:cNvPr id="13" name="TextBox 12">
            <a:extLst>
              <a:ext uri="{FF2B5EF4-FFF2-40B4-BE49-F238E27FC236}">
                <a16:creationId xmlns:a16="http://schemas.microsoft.com/office/drawing/2014/main" id="{06969AB9-5137-41B9-A3D2-930B08A8D521}"/>
              </a:ext>
            </a:extLst>
          </p:cNvPr>
          <p:cNvSpPr txBox="1"/>
          <p:nvPr/>
        </p:nvSpPr>
        <p:spPr>
          <a:xfrm>
            <a:off x="-19429" y="0"/>
            <a:ext cx="2219379" cy="6858000"/>
          </a:xfrm>
          <a:prstGeom prst="rect">
            <a:avLst/>
          </a:prstGeom>
          <a:solidFill>
            <a:schemeClr val="tx1">
              <a:lumMod val="90000"/>
              <a:lumOff val="1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Raleway" pitchFamily="2" charset="0"/>
                <a:ea typeface="+mn-ea"/>
                <a:cs typeface="+mn-cs"/>
              </a:rPr>
              <a:t>Better Health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a:defRPr/>
            </a:pPr>
            <a:endParaRPr lang="en-GB" b="1" dirty="0">
              <a:solidFill>
                <a:schemeClr val="bg1"/>
              </a:solidFill>
              <a:latin typeface="Raleway" pitchFamily="2" charset="0"/>
            </a:endParaRPr>
          </a:p>
          <a:p>
            <a:pPr>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bg1"/>
              </a:solidFill>
              <a:effectLst/>
              <a:uLnTx/>
              <a:uFillTx/>
              <a:latin typeface="Raleway" pitchFamily="2" charset="0"/>
              <a:ea typeface="+mn-ea"/>
              <a:cs typeface="+mn-cs"/>
            </a:endParaRPr>
          </a:p>
        </p:txBody>
      </p:sp>
      <p:pic>
        <p:nvPicPr>
          <p:cNvPr id="3" name="Picture 2" descr="An illustration of planned biodiversity enhancements in the canary wharf area. ">
            <a:extLst>
              <a:ext uri="{FF2B5EF4-FFF2-40B4-BE49-F238E27FC236}">
                <a16:creationId xmlns:a16="http://schemas.microsoft.com/office/drawing/2014/main" id="{8D6BEA3B-1ECC-DCD7-A060-B69BD087750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623" y="1904242"/>
            <a:ext cx="2166368" cy="1218312"/>
          </a:xfrm>
          <a:prstGeom prst="rect">
            <a:avLst/>
          </a:prstGeom>
          <a:noFill/>
          <a:ln>
            <a:noFill/>
          </a:ln>
        </p:spPr>
      </p:pic>
      <p:sp>
        <p:nvSpPr>
          <p:cNvPr id="15" name="TextBox 14">
            <a:extLst>
              <a:ext uri="{FF2B5EF4-FFF2-40B4-BE49-F238E27FC236}">
                <a16:creationId xmlns:a16="http://schemas.microsoft.com/office/drawing/2014/main" id="{69CC9AB6-F1DB-4261-B913-B8A1415F77A8}"/>
              </a:ext>
            </a:extLst>
          </p:cNvPr>
          <p:cNvSpPr txBox="1"/>
          <p:nvPr/>
        </p:nvSpPr>
        <p:spPr>
          <a:xfrm>
            <a:off x="0" y="3783072"/>
            <a:ext cx="2152745" cy="3046988"/>
          </a:xfrm>
          <a:prstGeom prst="rect">
            <a:avLst/>
          </a:prstGeom>
          <a:solidFill>
            <a:srgbClr val="92D05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effectLst/>
                <a:uLnTx/>
                <a:uFillTx/>
                <a:latin typeface="Raleway" pitchFamily="2" charset="0"/>
                <a:ea typeface="+mn-ea"/>
                <a:cs typeface="+mn-cs"/>
              </a:rPr>
              <a:t>Priorities for 2023-24:</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effectLst/>
                <a:uLnTx/>
                <a:uFillTx/>
                <a:latin typeface="Raleway" pitchFamily="2" charset="0"/>
                <a:ea typeface="+mn-ea"/>
                <a:cs typeface="+mn-cs"/>
              </a:rPr>
              <a:t>Restart the Climate Partnership to refresh and deliver the climate action plan under its seven themes </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Raleway" pitchFamily="2" charset="0"/>
              </a:rPr>
              <a:t>Standardise c</a:t>
            </a:r>
            <a:r>
              <a:rPr kumimoji="0" lang="en-US" sz="1200" b="0" i="0" u="none" strike="noStrike" kern="1200" cap="none" spc="0" normalizeH="0" baseline="0" noProof="0" dirty="0">
                <a:ln>
                  <a:noFill/>
                </a:ln>
                <a:effectLst/>
                <a:uLnTx/>
                <a:uFillTx/>
                <a:latin typeface="Raleway" pitchFamily="2" charset="0"/>
                <a:ea typeface="+mn-ea"/>
                <a:cs typeface="+mn-cs"/>
              </a:rPr>
              <a:t>arbon emissions measurement and reporting by organisations</a:t>
            </a:r>
          </a:p>
          <a:p>
            <a:pPr marL="228600" indent="-228600">
              <a:buFont typeface="Arial" panose="020B0604020202020204" pitchFamily="34" charset="0"/>
              <a:buChar char="•"/>
              <a:defRPr/>
            </a:pPr>
            <a:r>
              <a:rPr kumimoji="0" lang="en-US" sz="1200" b="0" i="0" u="none" strike="noStrike" kern="1200" cap="none" spc="0" normalizeH="0" baseline="0" noProof="0" dirty="0">
                <a:ln>
                  <a:noFill/>
                </a:ln>
                <a:effectLst/>
                <a:uLnTx/>
                <a:uFillTx/>
                <a:latin typeface="Raleway" pitchFamily="2" charset="0"/>
                <a:ea typeface="+mn-ea"/>
                <a:cs typeface="+mn-cs"/>
              </a:rPr>
              <a:t>Delivery of the Local Biodiversity Action Plan</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effectLst/>
                <a:uLnTx/>
                <a:uFillTx/>
                <a:latin typeface="Raleway" pitchFamily="2" charset="0"/>
                <a:ea typeface="+mn-ea"/>
                <a:cs typeface="+mn-cs"/>
              </a:rPr>
              <a:t>Delivery of biodiverse roofs and renewable energy generating technologies </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5B454F89-5E31-45E2-818E-08D6ECFF2959}"/>
              </a:ext>
            </a:extLst>
          </p:cNvPr>
          <p:cNvSpPr txBox="1"/>
          <p:nvPr/>
        </p:nvSpPr>
        <p:spPr>
          <a:xfrm>
            <a:off x="2296126" y="79990"/>
            <a:ext cx="9615761" cy="12311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latin typeface="Raleway" pitchFamily="2" charset="0"/>
              </a:rPr>
              <a:t>Climate Partnership</a:t>
            </a:r>
          </a:p>
          <a:p>
            <a:pPr marL="0" marR="0" lvl="0" indent="0" defTabSz="914400" rtl="0" eaLnBrk="1" fontAlgn="auto" latinLnBrk="0" hangingPunct="1">
              <a:lnSpc>
                <a:spcPct val="100000"/>
              </a:lnSpc>
              <a:spcBef>
                <a:spcPts val="0"/>
              </a:spcBef>
              <a:spcAft>
                <a:spcPts val="0"/>
              </a:spcAft>
              <a:buClrTx/>
              <a:buSzTx/>
              <a:buFontTx/>
              <a:buNone/>
              <a:tabLst/>
              <a:defRPr/>
            </a:pPr>
            <a:r>
              <a:rPr lang="en-US" sz="1200" dirty="0">
                <a:latin typeface="Raleway" pitchFamily="2" charset="0"/>
              </a:rPr>
              <a:t>The council declared a climate emergency in 2019 and set two ambitious targets, net zero council by 2025 and borough by 2045. The council is delivering a climate action plan to reduce its own emissions by at least 75% by 2025, this is one of the most ambitious targets amongst Local Authorities across the country. A Mayor’s advisory Board on Climate change is established to take this work and the Mayor’s greener future for Tower Hamlets Programme Forward. The Climate Partnership is overseeing the implementation of the climate action plan for the borough aimed at carbon reductions, mitigation and adaptation, and promoting collaborative working. </a:t>
            </a:r>
            <a:endParaRPr kumimoji="0" lang="en-GB" sz="1200" b="0" i="0" u="none" strike="noStrike" kern="1200" cap="none" spc="0" normalizeH="0" baseline="0" noProof="0" dirty="0">
              <a:ln>
                <a:noFill/>
              </a:ln>
              <a:solidFill>
                <a:srgbClr val="00445E"/>
              </a:solidFill>
              <a:effectLst/>
              <a:uLnTx/>
              <a:uFillTx/>
              <a:latin typeface="Raleway" pitchFamily="2" charset="0"/>
              <a:ea typeface="+mn-ea"/>
              <a:cs typeface="+mn-cs"/>
            </a:endParaRPr>
          </a:p>
        </p:txBody>
      </p:sp>
      <p:sp>
        <p:nvSpPr>
          <p:cNvPr id="23" name="Rectangle 22">
            <a:extLst>
              <a:ext uri="{FF2B5EF4-FFF2-40B4-BE49-F238E27FC236}">
                <a16:creationId xmlns:a16="http://schemas.microsoft.com/office/drawing/2014/main" id="{8BBC35C9-3E7F-4CCE-B68A-E5E1CA18B8C2}"/>
              </a:ext>
              <a:ext uri="{C183D7F6-B498-43B3-948B-1728B52AA6E4}">
                <adec:decorative xmlns:adec="http://schemas.microsoft.com/office/drawing/2017/decorative" val="1"/>
              </a:ext>
            </a:extLst>
          </p:cNvPr>
          <p:cNvSpPr/>
          <p:nvPr/>
        </p:nvSpPr>
        <p:spPr>
          <a:xfrm>
            <a:off x="2287022" y="1427199"/>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F137146E-E5B9-44FC-BA6B-D1AD2C248B08}"/>
              </a:ext>
            </a:extLst>
          </p:cNvPr>
          <p:cNvSpPr txBox="1"/>
          <p:nvPr/>
        </p:nvSpPr>
        <p:spPr>
          <a:xfrm>
            <a:off x="2255145" y="1504725"/>
            <a:ext cx="9721040" cy="2571088"/>
          </a:xfrm>
          <a:prstGeom prst="rect">
            <a:avLst/>
          </a:prstGeom>
          <a:noFill/>
        </p:spPr>
        <p:txBody>
          <a:bodyPr wrap="square">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endParaRPr lang="en-GB" sz="1200" dirty="0">
              <a:latin typeface="Raleway"/>
            </a:endParaRPr>
          </a:p>
          <a:p>
            <a:pPr marL="171450" lvl="0" indent="-171450">
              <a:lnSpc>
                <a:spcPct val="107000"/>
              </a:lnSpc>
              <a:buFont typeface="Arial" panose="020B0604020202020204" pitchFamily="34" charset="0"/>
              <a:buChar char="•"/>
            </a:pPr>
            <a:r>
              <a:rPr lang="en-GB" sz="1200" b="1" dirty="0">
                <a:effectLst/>
                <a:latin typeface="Raleway" pitchFamily="2" charset="0"/>
                <a:ea typeface="Calibri" panose="020F0502020204030204" pitchFamily="34" charset="0"/>
                <a:cs typeface="Times New Roman" panose="02020603050405020304" pitchFamily="18" charset="0"/>
              </a:rPr>
              <a:t>Just Food and Climate Transition (Just FACT): </a:t>
            </a:r>
            <a:r>
              <a:rPr lang="en-GB" sz="1200" dirty="0">
                <a:effectLst/>
                <a:latin typeface="Raleway" pitchFamily="2" charset="0"/>
                <a:ea typeface="Calibri" panose="020F0502020204030204" pitchFamily="34" charset="0"/>
                <a:cs typeface="Times New Roman" panose="02020603050405020304" pitchFamily="18" charset="0"/>
              </a:rPr>
              <a:t>The Women’s Environment Network launched the Just </a:t>
            </a:r>
            <a:r>
              <a:rPr lang="en-GB" sz="1200" dirty="0">
                <a:latin typeface="Raleway" pitchFamily="2" charset="0"/>
                <a:ea typeface="Calibri" panose="020F0502020204030204" pitchFamily="34" charset="0"/>
                <a:cs typeface="Times New Roman" panose="02020603050405020304" pitchFamily="18" charset="0"/>
              </a:rPr>
              <a:t>FACT </a:t>
            </a:r>
            <a:r>
              <a:rPr lang="en-GB" sz="1200" dirty="0">
                <a:effectLst/>
                <a:latin typeface="Raleway" pitchFamily="2" charset="0"/>
                <a:ea typeface="Calibri" panose="020F0502020204030204" pitchFamily="34" charset="0"/>
                <a:cs typeface="Times New Roman" panose="02020603050405020304" pitchFamily="18" charset="0"/>
              </a:rPr>
              <a:t>Programme community grants of £200,000 to address issues around food justice and climate change and encourage community-led climate action.</a:t>
            </a:r>
          </a:p>
          <a:p>
            <a:pPr marL="171450" lvl="0" indent="-171450">
              <a:lnSpc>
                <a:spcPct val="107000"/>
              </a:lnSpc>
              <a:buFont typeface="Arial" panose="020B0604020202020204" pitchFamily="34" charset="0"/>
              <a:buChar char="•"/>
            </a:pPr>
            <a:r>
              <a:rPr lang="en-US" sz="1200" b="1" dirty="0">
                <a:effectLst/>
                <a:latin typeface="Raleway" pitchFamily="2" charset="0"/>
                <a:ea typeface="Calibri" panose="020F0502020204030204" pitchFamily="34" charset="0"/>
                <a:cs typeface="Times New Roman" panose="02020603050405020304" pitchFamily="18" charset="0"/>
              </a:rPr>
              <a:t>Carbon Reduction Community Grants: </a:t>
            </a:r>
            <a:r>
              <a:rPr lang="en-US" sz="1200" dirty="0">
                <a:effectLst/>
                <a:latin typeface="Raleway" pitchFamily="2" charset="0"/>
                <a:ea typeface="Calibri" panose="020F0502020204030204" pitchFamily="34" charset="0"/>
                <a:cs typeface="Times New Roman" panose="02020603050405020304" pitchFamily="18" charset="0"/>
              </a:rPr>
              <a:t>Programme awarded 11 grants totaling £198,000 to projects saving approximately 157 tonnes of CO2, comprising solar PV, anaerobic </a:t>
            </a:r>
            <a:r>
              <a:rPr lang="en-US" sz="1200" dirty="0">
                <a:solidFill>
                  <a:srgbClr val="003366"/>
                </a:solidFill>
                <a:effectLst/>
                <a:latin typeface="Raleway" pitchFamily="2" charset="0"/>
                <a:ea typeface="Calibri" panose="020F0502020204030204" pitchFamily="34" charset="0"/>
                <a:cs typeface="Times New Roman" panose="02020603050405020304" pitchFamily="18" charset="0"/>
              </a:rPr>
              <a:t>digestion, LED lighting, double glazing and behavior change to reduce food waste.</a:t>
            </a:r>
            <a:endParaRPr lang="en-GB" sz="1200" dirty="0">
              <a:solidFill>
                <a:srgbClr val="003366"/>
              </a:solidFill>
              <a:effectLst/>
              <a:latin typeface="Raleway" pitchFamily="2" charset="0"/>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r>
              <a:rPr lang="en-GB" sz="1200" b="1" dirty="0">
                <a:solidFill>
                  <a:srgbClr val="003366"/>
                </a:solidFill>
                <a:latin typeface="Raleway" pitchFamily="2" charset="0"/>
                <a:ea typeface="Calibri" panose="020F0502020204030204" pitchFamily="34" charset="0"/>
                <a:cs typeface="Times New Roman" panose="02020603050405020304" pitchFamily="18" charset="0"/>
              </a:rPr>
              <a:t>Electric Vehicles: </a:t>
            </a:r>
            <a:r>
              <a:rPr lang="en-GB" sz="1200" dirty="0">
                <a:solidFill>
                  <a:srgbClr val="003366"/>
                </a:solidFill>
                <a:effectLst/>
                <a:latin typeface="Raleway" pitchFamily="2" charset="0"/>
                <a:ea typeface="Calibri" panose="020F0502020204030204" pitchFamily="34" charset="0"/>
                <a:cs typeface="Times New Roman" panose="02020603050405020304" pitchFamily="18" charset="0"/>
              </a:rPr>
              <a:t>Installed 351 electrical vehicle charging points across the borough. The council is electrifying its waste fleet and has converted a council bin lorry to a fully electric vehicle cutting emissions by approximately 70% compared with diesel vehicles.</a:t>
            </a:r>
          </a:p>
          <a:p>
            <a:pPr marL="171450" lvl="0" indent="-171450">
              <a:buFont typeface="Arial" panose="020B0604020202020204" pitchFamily="34" charset="0"/>
              <a:buChar char="•"/>
            </a:pPr>
            <a:r>
              <a:rPr lang="en-GB" sz="1200" b="1" dirty="0">
                <a:effectLst/>
                <a:latin typeface="Raleway" pitchFamily="2" charset="0"/>
                <a:ea typeface="Calibri" panose="020F0502020204030204" pitchFamily="34" charset="0"/>
                <a:cs typeface="Times New Roman" panose="02020603050405020304" pitchFamily="18" charset="0"/>
              </a:rPr>
              <a:t>Biodiversity</a:t>
            </a:r>
            <a:r>
              <a:rPr lang="en-GB" sz="1200" b="1" dirty="0">
                <a:latin typeface="Raleway" pitchFamily="2" charset="0"/>
                <a:ea typeface="Calibri" panose="020F0502020204030204" pitchFamily="34" charset="0"/>
                <a:cs typeface="Times New Roman" panose="02020603050405020304" pitchFamily="18" charset="0"/>
              </a:rPr>
              <a:t>: </a:t>
            </a:r>
            <a:r>
              <a:rPr lang="en-GB" sz="1200" dirty="0">
                <a:effectLst/>
                <a:latin typeface="Raleway" pitchFamily="2" charset="0"/>
                <a:ea typeface="Calibri" panose="020F0502020204030204" pitchFamily="34" charset="0"/>
                <a:cs typeface="Times New Roman" panose="02020603050405020304" pitchFamily="18" charset="0"/>
              </a:rPr>
              <a:t>A new partnership </a:t>
            </a:r>
            <a:r>
              <a:rPr lang="en-GB" sz="1200" dirty="0">
                <a:latin typeface="Raleway" pitchFamily="2" charset="0"/>
                <a:ea typeface="Calibri" panose="020F0502020204030204" pitchFamily="34" charset="0"/>
                <a:cs typeface="Times New Roman" panose="02020603050405020304" pitchFamily="18" charset="0"/>
              </a:rPr>
              <a:t>between </a:t>
            </a:r>
            <a:r>
              <a:rPr lang="en-GB" sz="1200" dirty="0">
                <a:effectLst/>
                <a:latin typeface="Raleway" pitchFamily="2" charset="0"/>
                <a:ea typeface="Calibri" panose="020F0502020204030204" pitchFamily="34" charset="0"/>
                <a:cs typeface="Times New Roman" panose="02020603050405020304" pitchFamily="18" charset="0"/>
              </a:rPr>
              <a:t>Canary Wharf Group and the Eden Project is helping help biodiversity thrive in urban environments, and supporting the Canary Wharf Estate in becoming a global example of best practice in innovation on biodiversity. The programme is introducing a green spine on the estate with green public realm, parks and gardens, access to water space, boardwalks and floating pontoons is being built, to sup[port the health and wellbeing of residents, workers and visitors as well as creating habitat for a huge variety of plant and animal life</a:t>
            </a:r>
            <a:r>
              <a:rPr lang="en-GB" sz="1200" dirty="0">
                <a:solidFill>
                  <a:srgbClr val="002060"/>
                </a:solidFill>
                <a:effectLst/>
                <a:latin typeface="Raleway" pitchFamily="2" charset="0"/>
                <a:ea typeface="Calibri" panose="020F0502020204030204" pitchFamily="34" charset="0"/>
                <a:cs typeface="Times New Roman" panose="02020603050405020304" pitchFamily="18" charset="0"/>
              </a:rPr>
              <a:t>. </a:t>
            </a:r>
          </a:p>
          <a:p>
            <a:pPr marL="171450" lvl="0" indent="-171450">
              <a:lnSpc>
                <a:spcPct val="107000"/>
              </a:lnSpc>
              <a:spcAft>
                <a:spcPts val="800"/>
              </a:spcAft>
              <a:buFont typeface="Arial" panose="020B0604020202020204" pitchFamily="34" charset="0"/>
              <a:buChar char="•"/>
            </a:pPr>
            <a:endParaRPr lang="en-GB" sz="1200" dirty="0">
              <a:effectLst/>
              <a:latin typeface="Raleway" pitchFamily="2" charset="0"/>
              <a:ea typeface="Calibri" panose="020F0502020204030204" pitchFamily="34" charset="0"/>
              <a:cs typeface="Times New Roman" panose="02020603050405020304" pitchFamily="18" charset="0"/>
            </a:endParaRPr>
          </a:p>
        </p:txBody>
      </p:sp>
      <p:sp>
        <p:nvSpPr>
          <p:cNvPr id="26" name="Rectangle 25">
            <a:extLst>
              <a:ext uri="{FF2B5EF4-FFF2-40B4-BE49-F238E27FC236}">
                <a16:creationId xmlns:a16="http://schemas.microsoft.com/office/drawing/2014/main" id="{D3407EB3-4ED8-429C-B04A-6385BDBFE305}"/>
              </a:ext>
              <a:ext uri="{C183D7F6-B498-43B3-948B-1728B52AA6E4}">
                <adec:decorative xmlns:adec="http://schemas.microsoft.com/office/drawing/2017/decorative" val="1"/>
              </a:ext>
            </a:extLst>
          </p:cNvPr>
          <p:cNvSpPr/>
          <p:nvPr/>
        </p:nvSpPr>
        <p:spPr>
          <a:xfrm>
            <a:off x="2296126" y="3940303"/>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4" name="Picture 3" descr="An illustration of the poplar green futures programme and activities">
            <a:extLst>
              <a:ext uri="{FF2B5EF4-FFF2-40B4-BE49-F238E27FC236}">
                <a16:creationId xmlns:a16="http://schemas.microsoft.com/office/drawing/2014/main" id="{A8AE268D-9151-D5FF-23F4-DA849137937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92590" y="4360253"/>
            <a:ext cx="3648215" cy="2064600"/>
          </a:xfrm>
          <a:prstGeom prst="rect">
            <a:avLst/>
          </a:prstGeom>
          <a:ln>
            <a:solidFill>
              <a:srgbClr val="4472C4"/>
            </a:solidFill>
          </a:ln>
        </p:spPr>
      </p:pic>
      <p:sp>
        <p:nvSpPr>
          <p:cNvPr id="21" name="TextBox 20">
            <a:extLst>
              <a:ext uri="{FF2B5EF4-FFF2-40B4-BE49-F238E27FC236}">
                <a16:creationId xmlns:a16="http://schemas.microsoft.com/office/drawing/2014/main" id="{0650F61B-68A9-4188-B6CD-18BFC81255B9}"/>
              </a:ext>
            </a:extLst>
          </p:cNvPr>
          <p:cNvSpPr txBox="1"/>
          <p:nvPr/>
        </p:nvSpPr>
        <p:spPr>
          <a:xfrm>
            <a:off x="6096000" y="4046272"/>
            <a:ext cx="6017517" cy="3068532"/>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 </a:t>
            </a:r>
            <a:r>
              <a:rPr lang="en-US" sz="1200" b="1" dirty="0">
                <a:solidFill>
                  <a:srgbClr val="00445E"/>
                </a:solidFill>
                <a:latin typeface="Raleway"/>
              </a:rPr>
              <a:t>Poplar Green Futures</a:t>
            </a:r>
            <a:r>
              <a:rPr lang="en-US" sz="1200" dirty="0">
                <a:solidFill>
                  <a:srgbClr val="00445E"/>
                </a:solidFill>
                <a:latin typeface="Raleway"/>
              </a:rPr>
              <a:t>. Led by Poplar HARCA, a multi-partner initiative exploring environmental and low carbon opportunities in Poplar. </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sz="1200" dirty="0">
              <a:solidFill>
                <a:srgbClr val="00445E"/>
              </a:solidFill>
              <a:latin typeface="Raleway"/>
            </a:endParaRPr>
          </a:p>
          <a:p>
            <a:pPr marR="0" lvl="0" algn="l" defTabSz="914400" rtl="0" eaLnBrk="1" fontAlgn="t" latinLnBrk="0" hangingPunct="1">
              <a:lnSpc>
                <a:spcPct val="100000"/>
              </a:lnSpc>
              <a:spcBef>
                <a:spcPts val="0"/>
              </a:spcBef>
              <a:spcAft>
                <a:spcPts val="0"/>
              </a:spcAft>
              <a:buClrTx/>
              <a:buSzTx/>
              <a:tabLst/>
              <a:defRPr/>
            </a:pPr>
            <a:r>
              <a:rPr lang="en-US" sz="1200" dirty="0">
                <a:solidFill>
                  <a:srgbClr val="00445E"/>
                </a:solidFill>
                <a:latin typeface="Raleway"/>
              </a:rPr>
              <a:t>Hosted a summer of workshops with residents, young people and community organisations, exploring neighborhood environmental priorities and challenges, feeding into a strategy and action plan comprising:</a:t>
            </a:r>
          </a:p>
          <a:p>
            <a:pPr marL="171450" lvl="0" indent="-171450">
              <a:lnSpc>
                <a:spcPct val="107000"/>
              </a:lnSpc>
              <a:buFont typeface="Arial" panose="020B0604020202020204" pitchFamily="34" charset="0"/>
              <a:buChar char="•"/>
            </a:pPr>
            <a:r>
              <a:rPr lang="en-GB" sz="1200" dirty="0">
                <a:effectLst/>
                <a:latin typeface="Raleway" pitchFamily="2" charset="0"/>
                <a:ea typeface="Calibri" panose="020F0502020204030204" pitchFamily="34" charset="0"/>
                <a:cs typeface="Times New Roman" panose="02020603050405020304" pitchFamily="18" charset="0"/>
              </a:rPr>
              <a:t>Increasing community gardens and land improvements to  support biodiversity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pPr>
            <a:r>
              <a:rPr lang="en-GB" sz="1200" dirty="0">
                <a:effectLst/>
                <a:latin typeface="Raleway" pitchFamily="2" charset="0"/>
                <a:ea typeface="Calibri" panose="020F0502020204030204" pitchFamily="34" charset="0"/>
                <a:cs typeface="Times New Roman" panose="02020603050405020304" pitchFamily="18" charset="0"/>
              </a:rPr>
              <a:t>Working with local enterprises such as </a:t>
            </a:r>
            <a:r>
              <a:rPr lang="en-GB" sz="1200" u="sng" dirty="0">
                <a:solidFill>
                  <a:srgbClr val="0000FF"/>
                </a:solidFill>
                <a:effectLst/>
                <a:latin typeface="Raleway" pitchFamily="2" charset="0"/>
                <a:ea typeface="Calibri" panose="020F0502020204030204" pitchFamily="34" charset="0"/>
                <a:cs typeface="Times New Roman" panose="02020603050405020304" pitchFamily="18" charset="0"/>
                <a:hlinkClick r:id="rId5"/>
              </a:rPr>
              <a:t>More Life Home</a:t>
            </a:r>
            <a:r>
              <a:rPr lang="en-GB" sz="1200" dirty="0">
                <a:solidFill>
                  <a:srgbClr val="000000"/>
                </a:solidFill>
                <a:effectLst/>
                <a:latin typeface="Raleway" pitchFamily="2" charset="0"/>
                <a:ea typeface="Calibri" panose="020F0502020204030204" pitchFamily="34" charset="0"/>
                <a:cs typeface="Times New Roman" panose="02020603050405020304" pitchFamily="18" charset="0"/>
              </a:rPr>
              <a:t> </a:t>
            </a:r>
            <a:r>
              <a:rPr lang="en-GB" sz="1200" dirty="0">
                <a:effectLst/>
                <a:latin typeface="Raleway" pitchFamily="2" charset="0"/>
                <a:ea typeface="Calibri" panose="020F0502020204030204" pitchFamily="34" charset="0"/>
                <a:cs typeface="Times New Roman" panose="02020603050405020304" pitchFamily="18" charset="0"/>
              </a:rPr>
              <a:t>to divert furniture,</a:t>
            </a:r>
            <a:r>
              <a:rPr lang="en-GB" sz="1200" dirty="0">
                <a:solidFill>
                  <a:srgbClr val="000000"/>
                </a:solidFill>
                <a:effectLst/>
                <a:latin typeface="Raleway" pitchFamily="2" charset="0"/>
                <a:ea typeface="Calibri" panose="020F0502020204030204" pitchFamily="34" charset="0"/>
                <a:cs typeface="Times New Roman" panose="02020603050405020304" pitchFamily="18" charset="0"/>
              </a:rPr>
              <a:t> </a:t>
            </a:r>
            <a:r>
              <a:rPr lang="en-GB" sz="1200" dirty="0">
                <a:effectLst/>
                <a:latin typeface="Raleway" pitchFamily="2" charset="0"/>
                <a:ea typeface="Calibri" panose="020F0502020204030204" pitchFamily="34" charset="0"/>
                <a:cs typeface="Times New Roman" panose="02020603050405020304" pitchFamily="18" charset="0"/>
              </a:rPr>
              <a:t>homeware and clothing from landfill through upcycling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pPr>
            <a:r>
              <a:rPr lang="en-GB" sz="1200" dirty="0">
                <a:effectLst/>
                <a:latin typeface="Raleway" pitchFamily="2" charset="0"/>
                <a:ea typeface="Calibri" panose="020F0502020204030204" pitchFamily="34" charset="0"/>
                <a:cs typeface="Times New Roman" panose="02020603050405020304" pitchFamily="18" charset="0"/>
              </a:rPr>
              <a:t>Supporting initiatives such as </a:t>
            </a:r>
            <a:r>
              <a:rPr lang="en-GB" sz="1200" u="sng" dirty="0">
                <a:solidFill>
                  <a:srgbClr val="0000FF"/>
                </a:solidFill>
                <a:effectLst/>
                <a:latin typeface="Raleway" pitchFamily="2" charset="0"/>
                <a:ea typeface="Calibri" panose="020F0502020204030204" pitchFamily="34" charset="0"/>
                <a:cs typeface="Times New Roman" panose="02020603050405020304" pitchFamily="18" charset="0"/>
                <a:hlinkClick r:id="rId6"/>
              </a:rPr>
              <a:t>R-Urban Poplar</a:t>
            </a:r>
            <a:r>
              <a:rPr lang="en-GB" sz="1200" dirty="0">
                <a:solidFill>
                  <a:srgbClr val="000000"/>
                </a:solidFill>
                <a:effectLst/>
                <a:latin typeface="Raleway" pitchFamily="2" charset="0"/>
                <a:ea typeface="Calibri" panose="020F0502020204030204" pitchFamily="34" charset="0"/>
                <a:cs typeface="Times New Roman" panose="02020603050405020304" pitchFamily="18" charset="0"/>
              </a:rPr>
              <a:t> </a:t>
            </a:r>
            <a:r>
              <a:rPr lang="en-GB" sz="1200" dirty="0">
                <a:effectLst/>
                <a:latin typeface="Raleway" pitchFamily="2" charset="0"/>
                <a:ea typeface="Calibri" panose="020F0502020204030204" pitchFamily="34" charset="0"/>
                <a:cs typeface="Times New Roman" panose="02020603050405020304" pitchFamily="18" charset="0"/>
              </a:rPr>
              <a:t>which provide space for local </a:t>
            </a:r>
            <a:r>
              <a:rPr lang="en-GB" sz="1200" dirty="0">
                <a:solidFill>
                  <a:srgbClr val="000000"/>
                </a:solidFill>
                <a:effectLst/>
                <a:latin typeface="Raleway" pitchFamily="2" charset="0"/>
                <a:ea typeface="Calibri" panose="020F0502020204030204" pitchFamily="34" charset="0"/>
                <a:cs typeface="Times New Roman" panose="02020603050405020304" pitchFamily="18" charset="0"/>
              </a:rPr>
              <a:t>‘</a:t>
            </a:r>
            <a:r>
              <a:rPr lang="en-GB" sz="1200" dirty="0">
                <a:effectLst/>
                <a:latin typeface="Raleway" pitchFamily="2" charset="0"/>
                <a:ea typeface="Calibri" panose="020F0502020204030204" pitchFamily="34" charset="0"/>
                <a:cs typeface="Times New Roman" panose="02020603050405020304" pitchFamily="18" charset="0"/>
              </a:rPr>
              <a:t>green’ businesses and run community programmes focused on food growing, composting, cooking and repair workshops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spcAft>
                <a:spcPts val="800"/>
              </a:spcAft>
              <a:buFont typeface="Arial" panose="020B0604020202020204" pitchFamily="34" charset="0"/>
              <a:buChar char="•"/>
            </a:pPr>
            <a:r>
              <a:rPr lang="en-GB" sz="1200" dirty="0">
                <a:effectLst/>
                <a:latin typeface="Raleway" pitchFamily="2" charset="0"/>
                <a:ea typeface="Calibri" panose="020F0502020204030204" pitchFamily="34" charset="0"/>
                <a:cs typeface="Times New Roman" panose="02020603050405020304" pitchFamily="18" charset="0"/>
              </a:rPr>
              <a:t>Developing walking and cycling initiatives that improve health and well-being, such as </a:t>
            </a:r>
            <a:r>
              <a:rPr lang="en-GB" sz="1200" u="sng" dirty="0">
                <a:solidFill>
                  <a:srgbClr val="0000FF"/>
                </a:solidFill>
                <a:effectLst/>
                <a:latin typeface="Raleway" pitchFamily="2" charset="0"/>
                <a:ea typeface="Calibri" panose="020F0502020204030204" pitchFamily="34" charset="0"/>
                <a:cs typeface="Times New Roman" panose="02020603050405020304" pitchFamily="18" charset="0"/>
                <a:hlinkClick r:id="rId7"/>
              </a:rPr>
              <a:t>Chrisp Street Community Cycles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445E"/>
              </a:solidFill>
              <a:effectLst/>
              <a:uLnTx/>
              <a:uFillTx/>
              <a:latin typeface="Raleway"/>
              <a:ea typeface="+mn-ea"/>
              <a:cs typeface="+mn-cs"/>
            </a:endParaRPr>
          </a:p>
        </p:txBody>
      </p:sp>
      <p:sp>
        <p:nvSpPr>
          <p:cNvPr id="16" name="Slide Number Placeholder 1">
            <a:extLst>
              <a:ext uri="{FF2B5EF4-FFF2-40B4-BE49-F238E27FC236}">
                <a16:creationId xmlns:a16="http://schemas.microsoft.com/office/drawing/2014/main" id="{2B7BCFED-ED5E-4B7C-B272-9FFB6650AA07}"/>
              </a:ext>
            </a:extLst>
          </p:cNvPr>
          <p:cNvSpPr>
            <a:spLocks noGrp="1"/>
          </p:cNvSpPr>
          <p:nvPr>
            <p:ph type="sldNum" sz="quarter" idx="12"/>
          </p:nvPr>
        </p:nvSpPr>
        <p:spPr>
          <a:xfrm>
            <a:off x="9370317"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D6C52B-B35D-4819-BB38-B93C26330C57}" type="slidenum">
              <a:rPr kumimoji="0" lang="en-GB" sz="1200" b="0" i="0" u="none" strike="noStrike" kern="1200" cap="none" spc="0" normalizeH="0" baseline="0" noProof="0" smtClean="0">
                <a:ln>
                  <a:noFill/>
                </a:ln>
                <a:solidFill>
                  <a:srgbClr val="00445E">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445E">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8373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1C0FB-06AB-498E-ACAC-562CAB7E65C0}"/>
              </a:ext>
            </a:extLst>
          </p:cNvPr>
          <p:cNvSpPr>
            <a:spLocks noGrp="1"/>
          </p:cNvSpPr>
          <p:nvPr>
            <p:ph type="title"/>
          </p:nvPr>
        </p:nvSpPr>
        <p:spPr/>
        <p:txBody>
          <a:bodyPr>
            <a:normAutofit/>
          </a:bodyPr>
          <a:lstStyle/>
          <a:p>
            <a:r>
              <a:rPr lang="en-GB" sz="2400" b="1" dirty="0">
                <a:latin typeface="Raleway" pitchFamily="2" charset="0"/>
              </a:rPr>
              <a:t>Tower Hamlets data: a better deal for children and young people </a:t>
            </a:r>
            <a:br>
              <a:rPr lang="en-GB" sz="2400" b="1" dirty="0">
                <a:latin typeface="Raleway" pitchFamily="2" charset="0"/>
              </a:rPr>
            </a:br>
            <a:br>
              <a:rPr lang="en-GB" sz="2400" b="1" dirty="0">
                <a:latin typeface="Raleway" pitchFamily="2" charset="0"/>
              </a:rPr>
            </a:br>
            <a:endParaRPr lang="en-GB" sz="2400" dirty="0"/>
          </a:p>
        </p:txBody>
      </p:sp>
      <p:graphicFrame>
        <p:nvGraphicFramePr>
          <p:cNvPr id="5" name="Content Placeholder 4" descr="Data table">
            <a:extLst>
              <a:ext uri="{FF2B5EF4-FFF2-40B4-BE49-F238E27FC236}">
                <a16:creationId xmlns:a16="http://schemas.microsoft.com/office/drawing/2014/main" id="{5F9F6AB2-D833-447D-88A5-634D0C2A5432}"/>
              </a:ext>
            </a:extLst>
          </p:cNvPr>
          <p:cNvGraphicFramePr>
            <a:graphicFrameLocks noGrp="1"/>
          </p:cNvGraphicFramePr>
          <p:nvPr>
            <p:ph idx="1"/>
            <p:extLst>
              <p:ext uri="{D42A27DB-BD31-4B8C-83A1-F6EECF244321}">
                <p14:modId xmlns:p14="http://schemas.microsoft.com/office/powerpoint/2010/main" val="3780759721"/>
              </p:ext>
            </p:extLst>
          </p:nvPr>
        </p:nvGraphicFramePr>
        <p:xfrm>
          <a:off x="969334" y="1386988"/>
          <a:ext cx="10515601" cy="4475878"/>
        </p:xfrm>
        <a:graphic>
          <a:graphicData uri="http://schemas.openxmlformats.org/drawingml/2006/table">
            <a:tbl>
              <a:tblPr firstRow="1"/>
              <a:tblGrid>
                <a:gridCol w="2314318">
                  <a:extLst>
                    <a:ext uri="{9D8B030D-6E8A-4147-A177-3AD203B41FA5}">
                      <a16:colId xmlns:a16="http://schemas.microsoft.com/office/drawing/2014/main" val="4069809410"/>
                    </a:ext>
                  </a:extLst>
                </a:gridCol>
                <a:gridCol w="821583">
                  <a:extLst>
                    <a:ext uri="{9D8B030D-6E8A-4147-A177-3AD203B41FA5}">
                      <a16:colId xmlns:a16="http://schemas.microsoft.com/office/drawing/2014/main" val="479945868"/>
                    </a:ext>
                  </a:extLst>
                </a:gridCol>
                <a:gridCol w="902585">
                  <a:extLst>
                    <a:ext uri="{9D8B030D-6E8A-4147-A177-3AD203B41FA5}">
                      <a16:colId xmlns:a16="http://schemas.microsoft.com/office/drawing/2014/main" val="3756014790"/>
                    </a:ext>
                  </a:extLst>
                </a:gridCol>
                <a:gridCol w="837746">
                  <a:extLst>
                    <a:ext uri="{9D8B030D-6E8A-4147-A177-3AD203B41FA5}">
                      <a16:colId xmlns:a16="http://schemas.microsoft.com/office/drawing/2014/main" val="1983274261"/>
                    </a:ext>
                  </a:extLst>
                </a:gridCol>
                <a:gridCol w="978993">
                  <a:extLst>
                    <a:ext uri="{9D8B030D-6E8A-4147-A177-3AD203B41FA5}">
                      <a16:colId xmlns:a16="http://schemas.microsoft.com/office/drawing/2014/main" val="1381605577"/>
                    </a:ext>
                  </a:extLst>
                </a:gridCol>
                <a:gridCol w="885448">
                  <a:extLst>
                    <a:ext uri="{9D8B030D-6E8A-4147-A177-3AD203B41FA5}">
                      <a16:colId xmlns:a16="http://schemas.microsoft.com/office/drawing/2014/main" val="1351021865"/>
                    </a:ext>
                  </a:extLst>
                </a:gridCol>
                <a:gridCol w="934321">
                  <a:extLst>
                    <a:ext uri="{9D8B030D-6E8A-4147-A177-3AD203B41FA5}">
                      <a16:colId xmlns:a16="http://schemas.microsoft.com/office/drawing/2014/main" val="591916374"/>
                    </a:ext>
                  </a:extLst>
                </a:gridCol>
                <a:gridCol w="934321">
                  <a:extLst>
                    <a:ext uri="{9D8B030D-6E8A-4147-A177-3AD203B41FA5}">
                      <a16:colId xmlns:a16="http://schemas.microsoft.com/office/drawing/2014/main" val="3445950575"/>
                    </a:ext>
                  </a:extLst>
                </a:gridCol>
                <a:gridCol w="917496">
                  <a:extLst>
                    <a:ext uri="{9D8B030D-6E8A-4147-A177-3AD203B41FA5}">
                      <a16:colId xmlns:a16="http://schemas.microsoft.com/office/drawing/2014/main" val="1034249517"/>
                    </a:ext>
                  </a:extLst>
                </a:gridCol>
                <a:gridCol w="988790">
                  <a:extLst>
                    <a:ext uri="{9D8B030D-6E8A-4147-A177-3AD203B41FA5}">
                      <a16:colId xmlns:a16="http://schemas.microsoft.com/office/drawing/2014/main" val="3174389396"/>
                    </a:ext>
                  </a:extLst>
                </a:gridCol>
              </a:tblGrid>
              <a:tr h="585834">
                <a:tc>
                  <a:txBody>
                    <a:bodyPr/>
                    <a:lstStyle/>
                    <a:p>
                      <a:pPr algn="l" fontAlgn="b"/>
                      <a:r>
                        <a:rPr lang="en-GB" sz="1200" b="0" i="0" u="none" strike="noStrike" dirty="0">
                          <a:solidFill>
                            <a:srgbClr val="FFFFFF"/>
                          </a:solidFill>
                          <a:effectLst/>
                          <a:latin typeface="Raleway" pitchFamily="2" charset="0"/>
                        </a:rPr>
                        <a:t>Measure </a:t>
                      </a:r>
                    </a:p>
                  </a:txBody>
                  <a:tcPr marL="5145" marR="5145" marT="5145" marB="37041"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Polarity</a:t>
                      </a:r>
                    </a:p>
                  </a:txBody>
                  <a:tcPr marL="5145" marR="5145" marT="5145" marB="37041"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Baseline:  2017-18 </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2018-2019 </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2019-2020</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2020-21</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2021-22</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2022-23</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Overall Trend from 2017</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London</a:t>
                      </a:r>
                    </a:p>
                  </a:txBody>
                  <a:tcPr marL="5145" marR="5145" marT="5145" marB="37041"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865289083"/>
                  </a:ext>
                </a:extLst>
              </a:tr>
              <a:tr h="466755">
                <a:tc>
                  <a:txBody>
                    <a:bodyPr/>
                    <a:lstStyle/>
                    <a:p>
                      <a:pPr algn="l" fontAlgn="b"/>
                      <a:r>
                        <a:rPr lang="en-US" sz="1200" b="0" i="0" u="none" strike="noStrike" dirty="0">
                          <a:solidFill>
                            <a:srgbClr val="000000"/>
                          </a:solidFill>
                          <a:effectLst/>
                          <a:latin typeface="Raleway" pitchFamily="2" charset="0"/>
                        </a:rPr>
                        <a:t>Pupil progress score in reading for KS2 </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1.1</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1.3</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1.2</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1.2</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778559"/>
                  </a:ext>
                </a:extLst>
              </a:tr>
              <a:tr h="612137">
                <a:tc>
                  <a:txBody>
                    <a:bodyPr/>
                    <a:lstStyle/>
                    <a:p>
                      <a:pPr algn="l" fontAlgn="b"/>
                      <a:r>
                        <a:rPr lang="en-US" sz="1200" b="0" i="0" u="none" strike="noStrike" dirty="0">
                          <a:solidFill>
                            <a:srgbClr val="000000"/>
                          </a:solidFill>
                          <a:effectLst/>
                          <a:latin typeface="Raleway" pitchFamily="2" charset="0"/>
                        </a:rPr>
                        <a:t>Pupil progress score in writing for KS2 </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1.5</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1.2</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1.4</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1.4</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410973"/>
                  </a:ext>
                </a:extLst>
              </a:tr>
              <a:tr h="612137">
                <a:tc>
                  <a:txBody>
                    <a:bodyPr/>
                    <a:lstStyle/>
                    <a:p>
                      <a:pPr algn="l" fontAlgn="b"/>
                      <a:r>
                        <a:rPr lang="en-US" sz="1200" b="0" i="0" u="none" strike="noStrike" dirty="0">
                          <a:solidFill>
                            <a:srgbClr val="000000"/>
                          </a:solidFill>
                          <a:effectLst/>
                          <a:latin typeface="Raleway" pitchFamily="2" charset="0"/>
                        </a:rPr>
                        <a:t>Pupil progress score in maths for KS2 </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1.9</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1.9</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1.5</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kern="1200" dirty="0">
                        <a:solidFill>
                          <a:srgbClr val="000000"/>
                        </a:solidFill>
                        <a:effectLst/>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1.5</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412418"/>
                  </a:ext>
                </a:extLst>
              </a:tr>
              <a:tr h="767168">
                <a:tc>
                  <a:txBody>
                    <a:bodyPr/>
                    <a:lstStyle/>
                    <a:p>
                      <a:pPr algn="l" fontAlgn="b"/>
                      <a:r>
                        <a:rPr lang="en-US" sz="1200" b="0" i="0" u="none" strike="noStrike" dirty="0">
                          <a:solidFill>
                            <a:srgbClr val="000000"/>
                          </a:solidFill>
                          <a:effectLst/>
                          <a:latin typeface="Raleway" pitchFamily="2" charset="0"/>
                        </a:rPr>
                        <a:t>Percentage of pupils have participated in positive activities in the past four weeks</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98%</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290658398"/>
                  </a:ext>
                </a:extLst>
              </a:tr>
              <a:tr h="948503">
                <a:tc>
                  <a:txBody>
                    <a:bodyPr/>
                    <a:lstStyle/>
                    <a:p>
                      <a:pPr algn="l" fontAlgn="b"/>
                      <a:r>
                        <a:rPr lang="en-US" sz="1200" b="0" i="0" u="none" strike="noStrike" dirty="0">
                          <a:solidFill>
                            <a:srgbClr val="000000"/>
                          </a:solidFill>
                          <a:effectLst/>
                          <a:latin typeface="Raleway" pitchFamily="2" charset="0"/>
                        </a:rPr>
                        <a:t>Percentage of secondary school pupils who have enough information and support to help plan their future</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37.8%</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144429210"/>
                  </a:ext>
                </a:extLst>
              </a:tr>
              <a:tr h="478352">
                <a:tc>
                  <a:txBody>
                    <a:bodyPr/>
                    <a:lstStyle/>
                    <a:p>
                      <a:pPr algn="l" fontAlgn="b"/>
                      <a:r>
                        <a:rPr lang="en-US" sz="1200" b="0" i="0" u="none" strike="noStrike" dirty="0">
                          <a:solidFill>
                            <a:srgbClr val="000000"/>
                          </a:solidFill>
                          <a:effectLst/>
                          <a:latin typeface="Raleway" pitchFamily="2" charset="0"/>
                        </a:rPr>
                        <a:t>Progress 8 score at the end of KS4</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0.15</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0.24</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kern="1200" dirty="0">
                          <a:solidFill>
                            <a:srgbClr val="000000"/>
                          </a:solidFill>
                          <a:effectLst/>
                          <a:latin typeface="Raleway" pitchFamily="2" charset="0"/>
                          <a:ea typeface="+mn-ea"/>
                          <a:cs typeface="+mn-cs"/>
                        </a:rPr>
                        <a:t>0.15</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kern="1200" dirty="0">
                        <a:solidFill>
                          <a:srgbClr val="000000"/>
                        </a:solidFill>
                        <a:effectLst/>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US" sz="1200" b="0" i="0" u="none" strike="noStrike" kern="1200" dirty="0">
                        <a:solidFill>
                          <a:srgbClr val="000000"/>
                        </a:solidFill>
                        <a:effectLst/>
                        <a:latin typeface="Raleway" pitchFamily="2" charset="0"/>
                        <a:ea typeface="+mn-ea"/>
                        <a:cs typeface="+mn-cs"/>
                      </a:endParaRP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1200" b="0" i="0" u="none" strike="noStrike" dirty="0">
                          <a:solidFill>
                            <a:srgbClr val="000000"/>
                          </a:solidFill>
                          <a:effectLst/>
                          <a:latin typeface="Raleway" pitchFamily="2" charset="0"/>
                        </a:rPr>
                        <a:t>Inner: 0.19</a:t>
                      </a:r>
                      <a:br>
                        <a:rPr lang="en-GB" sz="1200" b="0" i="0" u="none" strike="noStrike" dirty="0">
                          <a:solidFill>
                            <a:srgbClr val="000000"/>
                          </a:solidFill>
                          <a:effectLst/>
                          <a:latin typeface="Raleway" pitchFamily="2" charset="0"/>
                        </a:rPr>
                      </a:br>
                      <a:r>
                        <a:rPr lang="en-GB" sz="1200" b="0" i="0" u="none" strike="noStrike" dirty="0">
                          <a:solidFill>
                            <a:srgbClr val="000000"/>
                          </a:solidFill>
                          <a:effectLst/>
                          <a:latin typeface="Raleway" pitchFamily="2" charset="0"/>
                        </a:rPr>
                        <a:t>Outer: 0.26</a:t>
                      </a:r>
                    </a:p>
                  </a:txBody>
                  <a:tcPr marL="5145" marR="5145" marT="5145" marB="3704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9923721"/>
                  </a:ext>
                </a:extLst>
              </a:tr>
            </a:tbl>
          </a:graphicData>
        </a:graphic>
      </p:graphicFrame>
      <p:sp>
        <p:nvSpPr>
          <p:cNvPr id="6" name="Arrow: Up 5" descr="upwards arrow, an improved trend on the baseline">
            <a:extLst>
              <a:ext uri="{FF2B5EF4-FFF2-40B4-BE49-F238E27FC236}">
                <a16:creationId xmlns:a16="http://schemas.microsoft.com/office/drawing/2014/main" id="{30716AF0-13F8-F268-25D1-1A1FEF3881B0}"/>
              </a:ext>
            </a:extLst>
          </p:cNvPr>
          <p:cNvSpPr/>
          <p:nvPr/>
        </p:nvSpPr>
        <p:spPr>
          <a:xfrm>
            <a:off x="10007600" y="2057400"/>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Arrow: Down 15" descr="Downwards arrow, worsened trend on the baseline position">
            <a:extLst>
              <a:ext uri="{FF2B5EF4-FFF2-40B4-BE49-F238E27FC236}">
                <a16:creationId xmlns:a16="http://schemas.microsoft.com/office/drawing/2014/main" id="{885ED4DB-CB42-212F-5209-7E5D343BB425}"/>
              </a:ext>
            </a:extLst>
          </p:cNvPr>
          <p:cNvSpPr/>
          <p:nvPr/>
        </p:nvSpPr>
        <p:spPr>
          <a:xfrm>
            <a:off x="9982201" y="2620330"/>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Arrow: Down 8" descr="Downwards arrow, worsened trend on the baseline position">
            <a:extLst>
              <a:ext uri="{FF2B5EF4-FFF2-40B4-BE49-F238E27FC236}">
                <a16:creationId xmlns:a16="http://schemas.microsoft.com/office/drawing/2014/main" id="{7ED5696B-75C0-8B87-2197-B96D61E95762}"/>
              </a:ext>
            </a:extLst>
          </p:cNvPr>
          <p:cNvSpPr/>
          <p:nvPr/>
        </p:nvSpPr>
        <p:spPr>
          <a:xfrm>
            <a:off x="9964058" y="3269770"/>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Arrow: Right 12" descr="sideways arrow, no change on the trend  compared to the baseline position ">
            <a:extLst>
              <a:ext uri="{FF2B5EF4-FFF2-40B4-BE49-F238E27FC236}">
                <a16:creationId xmlns:a16="http://schemas.microsoft.com/office/drawing/2014/main" id="{117EA5F5-606F-7353-1CE3-0C491F5D8760}"/>
              </a:ext>
            </a:extLst>
          </p:cNvPr>
          <p:cNvSpPr/>
          <p:nvPr/>
        </p:nvSpPr>
        <p:spPr>
          <a:xfrm>
            <a:off x="9918700" y="5553074"/>
            <a:ext cx="355600" cy="193471"/>
          </a:xfrm>
          <a:prstGeom prst="right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Arrow: Up 7" descr="upwards arrow, an improved trend on the baseline">
            <a:extLst>
              <a:ext uri="{FF2B5EF4-FFF2-40B4-BE49-F238E27FC236}">
                <a16:creationId xmlns:a16="http://schemas.microsoft.com/office/drawing/2014/main" id="{D4C5EB5C-BDE3-FE50-85FF-31FE5E6860B5}"/>
              </a:ext>
            </a:extLst>
          </p:cNvPr>
          <p:cNvSpPr/>
          <p:nvPr/>
        </p:nvSpPr>
        <p:spPr>
          <a:xfrm>
            <a:off x="3644900" y="6177711"/>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Arrow: Right 10" descr="sideways arrow, no change on the trend compared to the baseline position">
            <a:extLst>
              <a:ext uri="{FF2B5EF4-FFF2-40B4-BE49-F238E27FC236}">
                <a16:creationId xmlns:a16="http://schemas.microsoft.com/office/drawing/2014/main" id="{270B2388-D442-687A-B63E-054396685B3F}"/>
              </a:ext>
            </a:extLst>
          </p:cNvPr>
          <p:cNvSpPr/>
          <p:nvPr/>
        </p:nvSpPr>
        <p:spPr>
          <a:xfrm>
            <a:off x="5003800" y="6207975"/>
            <a:ext cx="355600" cy="193471"/>
          </a:xfrm>
          <a:prstGeom prst="right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Arrow: Down 13" descr="Downwards arrow, worsened trend on the baseline position ">
            <a:extLst>
              <a:ext uri="{FF2B5EF4-FFF2-40B4-BE49-F238E27FC236}">
                <a16:creationId xmlns:a16="http://schemas.microsoft.com/office/drawing/2014/main" id="{F822D196-57F3-4302-88DE-49D35C788E7D}"/>
              </a:ext>
            </a:extLst>
          </p:cNvPr>
          <p:cNvSpPr/>
          <p:nvPr/>
        </p:nvSpPr>
        <p:spPr>
          <a:xfrm>
            <a:off x="6718300" y="6177710"/>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7" name="Table 7" descr="Key for trend arrows">
            <a:extLst>
              <a:ext uri="{FF2B5EF4-FFF2-40B4-BE49-F238E27FC236}">
                <a16:creationId xmlns:a16="http://schemas.microsoft.com/office/drawing/2014/main" id="{6A1A3D79-C5AE-2E42-0339-F0FBDBA04BA1}"/>
              </a:ext>
            </a:extLst>
          </p:cNvPr>
          <p:cNvGraphicFramePr>
            <a:graphicFrameLocks noGrp="1"/>
          </p:cNvGraphicFramePr>
          <p:nvPr>
            <p:extLst>
              <p:ext uri="{D42A27DB-BD31-4B8C-83A1-F6EECF244321}">
                <p14:modId xmlns:p14="http://schemas.microsoft.com/office/powerpoint/2010/main" val="1048161201"/>
              </p:ext>
            </p:extLst>
          </p:nvPr>
        </p:nvGraphicFramePr>
        <p:xfrm>
          <a:off x="3456142" y="6132422"/>
          <a:ext cx="4825409" cy="365760"/>
        </p:xfrm>
        <a:graphic>
          <a:graphicData uri="http://schemas.openxmlformats.org/drawingml/2006/table">
            <a:tbl>
              <a:tblPr firstRow="1" bandRow="1">
                <a:tableStyleId>{5C22544A-7EE6-4342-B048-85BDC9FD1C3A}</a:tableStyleId>
              </a:tblPr>
              <a:tblGrid>
                <a:gridCol w="505454">
                  <a:extLst>
                    <a:ext uri="{9D8B030D-6E8A-4147-A177-3AD203B41FA5}">
                      <a16:colId xmlns:a16="http://schemas.microsoft.com/office/drawing/2014/main" val="3106143014"/>
                    </a:ext>
                  </a:extLst>
                </a:gridCol>
                <a:gridCol w="970699">
                  <a:extLst>
                    <a:ext uri="{9D8B030D-6E8A-4147-A177-3AD203B41FA5}">
                      <a16:colId xmlns:a16="http://schemas.microsoft.com/office/drawing/2014/main" val="2764375097"/>
                    </a:ext>
                  </a:extLst>
                </a:gridCol>
                <a:gridCol w="531628">
                  <a:extLst>
                    <a:ext uri="{9D8B030D-6E8A-4147-A177-3AD203B41FA5}">
                      <a16:colId xmlns:a16="http://schemas.microsoft.com/office/drawing/2014/main" val="835140514"/>
                    </a:ext>
                  </a:extLst>
                </a:gridCol>
                <a:gridCol w="1073889">
                  <a:extLst>
                    <a:ext uri="{9D8B030D-6E8A-4147-A177-3AD203B41FA5}">
                      <a16:colId xmlns:a16="http://schemas.microsoft.com/office/drawing/2014/main" val="691911569"/>
                    </a:ext>
                  </a:extLst>
                </a:gridCol>
                <a:gridCol w="520995">
                  <a:extLst>
                    <a:ext uri="{9D8B030D-6E8A-4147-A177-3AD203B41FA5}">
                      <a16:colId xmlns:a16="http://schemas.microsoft.com/office/drawing/2014/main" val="373523361"/>
                    </a:ext>
                  </a:extLst>
                </a:gridCol>
                <a:gridCol w="1222744">
                  <a:extLst>
                    <a:ext uri="{9D8B030D-6E8A-4147-A177-3AD203B41FA5}">
                      <a16:colId xmlns:a16="http://schemas.microsoft.com/office/drawing/2014/main" val="1466792753"/>
                    </a:ext>
                  </a:extLst>
                </a:gridCol>
              </a:tblGrid>
              <a:tr h="312662">
                <a:tc>
                  <a:txBody>
                    <a:bodyPr/>
                    <a:lstStyle/>
                    <a:p>
                      <a:endParaRPr lang="en-GB" sz="1200" dirty="0">
                        <a:solidFill>
                          <a:srgbClr val="000000"/>
                        </a:solidFill>
                        <a:latin typeface="Raleway"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Improved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The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Worsened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886828"/>
                  </a:ext>
                </a:extLst>
              </a:tr>
            </a:tbl>
          </a:graphicData>
        </a:graphic>
      </p:graphicFrame>
      <p:graphicFrame>
        <p:nvGraphicFramePr>
          <p:cNvPr id="3" name="Table 2" descr="Key for trend arrows">
            <a:extLst>
              <a:ext uri="{FF2B5EF4-FFF2-40B4-BE49-F238E27FC236}">
                <a16:creationId xmlns:a16="http://schemas.microsoft.com/office/drawing/2014/main" id="{3D95F0DD-E992-4D76-AF4B-7E95A83AAB85}"/>
              </a:ext>
            </a:extLst>
          </p:cNvPr>
          <p:cNvGraphicFramePr>
            <a:graphicFrameLocks noGrp="1"/>
          </p:cNvGraphicFramePr>
          <p:nvPr>
            <p:extLst>
              <p:ext uri="{D42A27DB-BD31-4B8C-83A1-F6EECF244321}">
                <p14:modId xmlns:p14="http://schemas.microsoft.com/office/powerpoint/2010/main" val="2840633649"/>
              </p:ext>
            </p:extLst>
          </p:nvPr>
        </p:nvGraphicFramePr>
        <p:xfrm>
          <a:off x="8281551" y="6121831"/>
          <a:ext cx="2075429" cy="365760"/>
        </p:xfrm>
        <a:graphic>
          <a:graphicData uri="http://schemas.openxmlformats.org/drawingml/2006/table">
            <a:tbl>
              <a:tblPr firstRow="1" bandRow="1">
                <a:tableStyleId>{5C22544A-7EE6-4342-B048-85BDC9FD1C3A}</a:tableStyleId>
              </a:tblPr>
              <a:tblGrid>
                <a:gridCol w="620097">
                  <a:extLst>
                    <a:ext uri="{9D8B030D-6E8A-4147-A177-3AD203B41FA5}">
                      <a16:colId xmlns:a16="http://schemas.microsoft.com/office/drawing/2014/main" val="1580813474"/>
                    </a:ext>
                  </a:extLst>
                </a:gridCol>
                <a:gridCol w="1455332">
                  <a:extLst>
                    <a:ext uri="{9D8B030D-6E8A-4147-A177-3AD203B41FA5}">
                      <a16:colId xmlns:a16="http://schemas.microsoft.com/office/drawing/2014/main" val="1565043964"/>
                    </a:ext>
                  </a:extLst>
                </a:gridCol>
              </a:tblGrid>
              <a:tr h="365125">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GB" sz="1200" dirty="0">
                          <a:solidFill>
                            <a:srgbClr val="000000"/>
                          </a:solidFill>
                          <a:latin typeface="Raleway" pitchFamily="2" charset="0"/>
                        </a:rPr>
                        <a:t>Data Unavailable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735043"/>
                  </a:ext>
                </a:extLst>
              </a:tr>
            </a:tbl>
          </a:graphicData>
        </a:graphic>
      </p:graphicFrame>
      <p:sp>
        <p:nvSpPr>
          <p:cNvPr id="4" name="Slide Number Placeholder 3">
            <a:extLst>
              <a:ext uri="{FF2B5EF4-FFF2-40B4-BE49-F238E27FC236}">
                <a16:creationId xmlns:a16="http://schemas.microsoft.com/office/drawing/2014/main" id="{81622BF0-77E3-4C30-8FC7-608892279D12}"/>
              </a:ext>
            </a:extLst>
          </p:cNvPr>
          <p:cNvSpPr>
            <a:spLocks noGrp="1"/>
          </p:cNvSpPr>
          <p:nvPr>
            <p:ph type="sldNum" sz="quarter" idx="12"/>
          </p:nvPr>
        </p:nvSpPr>
        <p:spPr/>
        <p:txBody>
          <a:bodyPr/>
          <a:lstStyle/>
          <a:p>
            <a:fld id="{36D6C52B-B35D-4819-BB38-B93C26330C57}" type="slidenum">
              <a:rPr lang="en-GB" smtClean="0"/>
              <a:t>14</a:t>
            </a:fld>
            <a:endParaRPr lang="en-GB" dirty="0"/>
          </a:p>
        </p:txBody>
      </p:sp>
    </p:spTree>
    <p:extLst>
      <p:ext uri="{BB962C8B-B14F-4D97-AF65-F5344CB8AC3E}">
        <p14:creationId xmlns:p14="http://schemas.microsoft.com/office/powerpoint/2010/main" val="1964132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16A9C-A692-4911-8D62-397C25341C5E}"/>
              </a:ext>
            </a:extLst>
          </p:cNvPr>
          <p:cNvSpPr>
            <a:spLocks noGrp="1"/>
          </p:cNvSpPr>
          <p:nvPr>
            <p:ph type="title"/>
          </p:nvPr>
        </p:nvSpPr>
        <p:spPr>
          <a:xfrm>
            <a:off x="838201" y="365129"/>
            <a:ext cx="10515600" cy="597398"/>
          </a:xfrm>
        </p:spPr>
        <p:txBody>
          <a:bodyPr>
            <a:normAutofit/>
          </a:bodyPr>
          <a:lstStyle/>
          <a:p>
            <a:r>
              <a:rPr lang="en-GB" sz="2400" b="1" dirty="0">
                <a:latin typeface="Raleway" pitchFamily="2" charset="0"/>
              </a:rPr>
              <a:t>Tower Hamlets data: good jobs and employment  </a:t>
            </a:r>
            <a:endParaRPr lang="en-GB" sz="2400" dirty="0"/>
          </a:p>
        </p:txBody>
      </p:sp>
      <p:graphicFrame>
        <p:nvGraphicFramePr>
          <p:cNvPr id="5" name="Content Placeholder 4">
            <a:extLst>
              <a:ext uri="{FF2B5EF4-FFF2-40B4-BE49-F238E27FC236}">
                <a16:creationId xmlns:a16="http://schemas.microsoft.com/office/drawing/2014/main" id="{8C9625D2-855D-409D-8D33-28682F3CCB37}"/>
              </a:ext>
            </a:extLst>
          </p:cNvPr>
          <p:cNvGraphicFramePr>
            <a:graphicFrameLocks noGrp="1"/>
          </p:cNvGraphicFramePr>
          <p:nvPr>
            <p:ph idx="1"/>
            <p:extLst>
              <p:ext uri="{D42A27DB-BD31-4B8C-83A1-F6EECF244321}">
                <p14:modId xmlns:p14="http://schemas.microsoft.com/office/powerpoint/2010/main" val="4151291155"/>
              </p:ext>
            </p:extLst>
          </p:nvPr>
        </p:nvGraphicFramePr>
        <p:xfrm>
          <a:off x="848628" y="1194183"/>
          <a:ext cx="9775829" cy="3699693"/>
        </p:xfrm>
        <a:graphic>
          <a:graphicData uri="http://schemas.openxmlformats.org/drawingml/2006/table">
            <a:tbl>
              <a:tblPr firstRow="1"/>
              <a:tblGrid>
                <a:gridCol w="2503218">
                  <a:extLst>
                    <a:ext uri="{9D8B030D-6E8A-4147-A177-3AD203B41FA5}">
                      <a16:colId xmlns:a16="http://schemas.microsoft.com/office/drawing/2014/main" val="4258780969"/>
                    </a:ext>
                  </a:extLst>
                </a:gridCol>
                <a:gridCol w="770218">
                  <a:extLst>
                    <a:ext uri="{9D8B030D-6E8A-4147-A177-3AD203B41FA5}">
                      <a16:colId xmlns:a16="http://schemas.microsoft.com/office/drawing/2014/main" val="2831488320"/>
                    </a:ext>
                  </a:extLst>
                </a:gridCol>
                <a:gridCol w="747893">
                  <a:extLst>
                    <a:ext uri="{9D8B030D-6E8A-4147-A177-3AD203B41FA5}">
                      <a16:colId xmlns:a16="http://schemas.microsoft.com/office/drawing/2014/main" val="4280757971"/>
                    </a:ext>
                  </a:extLst>
                </a:gridCol>
                <a:gridCol w="881843">
                  <a:extLst>
                    <a:ext uri="{9D8B030D-6E8A-4147-A177-3AD203B41FA5}">
                      <a16:colId xmlns:a16="http://schemas.microsoft.com/office/drawing/2014/main" val="2608861306"/>
                    </a:ext>
                  </a:extLst>
                </a:gridCol>
                <a:gridCol w="803706">
                  <a:extLst>
                    <a:ext uri="{9D8B030D-6E8A-4147-A177-3AD203B41FA5}">
                      <a16:colId xmlns:a16="http://schemas.microsoft.com/office/drawing/2014/main" val="3123933791"/>
                    </a:ext>
                  </a:extLst>
                </a:gridCol>
                <a:gridCol w="781381">
                  <a:extLst>
                    <a:ext uri="{9D8B030D-6E8A-4147-A177-3AD203B41FA5}">
                      <a16:colId xmlns:a16="http://schemas.microsoft.com/office/drawing/2014/main" val="941500801"/>
                    </a:ext>
                  </a:extLst>
                </a:gridCol>
                <a:gridCol w="736731">
                  <a:extLst>
                    <a:ext uri="{9D8B030D-6E8A-4147-A177-3AD203B41FA5}">
                      <a16:colId xmlns:a16="http://schemas.microsoft.com/office/drawing/2014/main" val="509560595"/>
                    </a:ext>
                  </a:extLst>
                </a:gridCol>
                <a:gridCol w="954590">
                  <a:extLst>
                    <a:ext uri="{9D8B030D-6E8A-4147-A177-3AD203B41FA5}">
                      <a16:colId xmlns:a16="http://schemas.microsoft.com/office/drawing/2014/main" val="3959483833"/>
                    </a:ext>
                  </a:extLst>
                </a:gridCol>
                <a:gridCol w="954590">
                  <a:extLst>
                    <a:ext uri="{9D8B030D-6E8A-4147-A177-3AD203B41FA5}">
                      <a16:colId xmlns:a16="http://schemas.microsoft.com/office/drawing/2014/main" val="1666626388"/>
                    </a:ext>
                  </a:extLst>
                </a:gridCol>
                <a:gridCol w="641659">
                  <a:extLst>
                    <a:ext uri="{9D8B030D-6E8A-4147-A177-3AD203B41FA5}">
                      <a16:colId xmlns:a16="http://schemas.microsoft.com/office/drawing/2014/main" val="1374087106"/>
                    </a:ext>
                  </a:extLst>
                </a:gridCol>
              </a:tblGrid>
              <a:tr h="414625">
                <a:tc>
                  <a:txBody>
                    <a:bodyPr/>
                    <a:lstStyle/>
                    <a:p>
                      <a:pPr algn="l" fontAlgn="b"/>
                      <a:r>
                        <a:rPr lang="en-GB" sz="1200" b="0" i="0" u="none" strike="noStrike" dirty="0">
                          <a:solidFill>
                            <a:srgbClr val="FFFFFF"/>
                          </a:solidFill>
                          <a:effectLst/>
                          <a:latin typeface="Raleway" pitchFamily="2" charset="0"/>
                        </a:rPr>
                        <a:t>Measure </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Polarity</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Baseline:</a:t>
                      </a:r>
                    </a:p>
                    <a:p>
                      <a:pPr algn="ctr" fontAlgn="b"/>
                      <a:r>
                        <a:rPr lang="en-GB" sz="1200" b="0" i="0" u="none" strike="noStrike" dirty="0">
                          <a:solidFill>
                            <a:srgbClr val="FFFFFF"/>
                          </a:solidFill>
                          <a:effectLst/>
                          <a:latin typeface="Raleway" pitchFamily="2" charset="0"/>
                        </a:rPr>
                        <a:t>2017-18 </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2018-2019 </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2019-2020</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2020-21</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2021-22</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2022-23</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Overall Trend from 2017</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London</a:t>
                      </a:r>
                    </a:p>
                  </a:txBody>
                  <a:tcPr marL="6050" marR="6050" marT="6050" marB="43563"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93104866"/>
                  </a:ext>
                </a:extLst>
              </a:tr>
              <a:tr h="514734">
                <a:tc>
                  <a:txBody>
                    <a:bodyPr/>
                    <a:lstStyle/>
                    <a:p>
                      <a:pPr algn="l" fontAlgn="b"/>
                      <a:r>
                        <a:rPr lang="en-GB" sz="1200" b="0" i="0" u="none" strike="noStrike" dirty="0">
                          <a:solidFill>
                            <a:srgbClr val="000000"/>
                          </a:solidFill>
                          <a:effectLst/>
                          <a:latin typeface="Raleway" pitchFamily="2" charset="0"/>
                        </a:rPr>
                        <a:t>Employment Rate </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64.7%</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73%</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71.8%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72.6%</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72.8%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72.8%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79.8%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470616"/>
                  </a:ext>
                </a:extLst>
              </a:tr>
              <a:tr h="595643">
                <a:tc>
                  <a:txBody>
                    <a:bodyPr/>
                    <a:lstStyle/>
                    <a:p>
                      <a:pPr algn="l" fontAlgn="b"/>
                      <a:r>
                        <a:rPr lang="en-US" sz="1200" b="0" i="0" u="none" strike="noStrike" dirty="0">
                          <a:solidFill>
                            <a:srgbClr val="000000"/>
                          </a:solidFill>
                          <a:effectLst/>
                          <a:latin typeface="Raleway" pitchFamily="2" charset="0"/>
                        </a:rPr>
                        <a:t>Business survival rate (in one year) </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88.1%</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86.5%</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81.8%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92.8%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92.4%</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2159666"/>
                  </a:ext>
                </a:extLst>
              </a:tr>
              <a:tr h="611784">
                <a:tc>
                  <a:txBody>
                    <a:bodyPr/>
                    <a:lstStyle/>
                    <a:p>
                      <a:pPr algn="l" fontAlgn="b"/>
                      <a:r>
                        <a:rPr lang="en-US" sz="1200" b="0" i="0" u="none" strike="noStrike" dirty="0">
                          <a:solidFill>
                            <a:srgbClr val="000000"/>
                          </a:solidFill>
                          <a:effectLst/>
                          <a:latin typeface="Raleway" pitchFamily="2" charset="0"/>
                        </a:rPr>
                        <a:t>Number of residents supported into sustainable employment through support from the WorkPath partnership</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994</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1113</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1180</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692</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891</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815</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967573065"/>
                  </a:ext>
                </a:extLst>
              </a:tr>
              <a:tr h="626192">
                <a:tc>
                  <a:txBody>
                    <a:bodyPr/>
                    <a:lstStyle/>
                    <a:p>
                      <a:pPr algn="l" fontAlgn="b"/>
                      <a:r>
                        <a:rPr lang="en-US" sz="1200" b="0" i="0" u="none" strike="noStrike" dirty="0">
                          <a:solidFill>
                            <a:srgbClr val="000000"/>
                          </a:solidFill>
                          <a:effectLst/>
                          <a:latin typeface="Raleway" pitchFamily="2" charset="0"/>
                        </a:rPr>
                        <a:t>Residents with a Level 1 qualification (% with NVQ1 only - aged 16-64)</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5.3%</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6.9%</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2.2%</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5.1%</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6.1%</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5.8%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7843704"/>
                  </a:ext>
                </a:extLst>
              </a:tr>
              <a:tr h="583738">
                <a:tc>
                  <a:txBody>
                    <a:bodyPr/>
                    <a:lstStyle/>
                    <a:p>
                      <a:pPr algn="l" fontAlgn="b"/>
                      <a:r>
                        <a:rPr lang="en-GB" sz="1200" b="0" i="0" u="none" strike="noStrike" dirty="0">
                          <a:solidFill>
                            <a:srgbClr val="000000"/>
                          </a:solidFill>
                          <a:effectLst/>
                          <a:latin typeface="Raleway" pitchFamily="2" charset="0"/>
                        </a:rPr>
                        <a:t>Job growth</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2.8%</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2.0%</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-4.6%</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Raleway" pitchFamily="2" charset="0"/>
                        </a:rPr>
                        <a:t>0.3%</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US"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US" sz="1200" b="0" i="0" u="none" strike="noStrike" dirty="0">
                        <a:solidFill>
                          <a:srgbClr val="000000"/>
                        </a:solidFill>
                        <a:effectLst/>
                        <a:latin typeface="Raleway" pitchFamily="2" charset="0"/>
                      </a:endParaRP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Raleway" pitchFamily="2" charset="0"/>
                        </a:rPr>
                        <a:t>4.3%</a:t>
                      </a:r>
                    </a:p>
                  </a:txBody>
                  <a:tcPr marL="6050" marR="6050" marT="6050" marB="4356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5120905"/>
                  </a:ext>
                </a:extLst>
              </a:tr>
            </a:tbl>
          </a:graphicData>
        </a:graphic>
      </p:graphicFrame>
      <p:sp>
        <p:nvSpPr>
          <p:cNvPr id="14" name="Arrow: Up 13" descr="upwards arrow, an improved trend on the baseline">
            <a:extLst>
              <a:ext uri="{FF2B5EF4-FFF2-40B4-BE49-F238E27FC236}">
                <a16:creationId xmlns:a16="http://schemas.microsoft.com/office/drawing/2014/main" id="{3630A64F-4650-888D-8A65-C48712F8CFEC}"/>
              </a:ext>
            </a:extLst>
          </p:cNvPr>
          <p:cNvSpPr/>
          <p:nvPr/>
        </p:nvSpPr>
        <p:spPr>
          <a:xfrm>
            <a:off x="9368618" y="1906726"/>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Arrow: Up 14" descr="upwards arrow, an improved trend on the baseline">
            <a:extLst>
              <a:ext uri="{FF2B5EF4-FFF2-40B4-BE49-F238E27FC236}">
                <a16:creationId xmlns:a16="http://schemas.microsoft.com/office/drawing/2014/main" id="{6C60949E-BA59-1F6D-2E0E-852F99709421}"/>
              </a:ext>
            </a:extLst>
          </p:cNvPr>
          <p:cNvSpPr/>
          <p:nvPr/>
        </p:nvSpPr>
        <p:spPr>
          <a:xfrm>
            <a:off x="9368618" y="2435888"/>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rrow: Down 16" descr="downwards arrow, an worsened trend on the baseline">
            <a:extLst>
              <a:ext uri="{FF2B5EF4-FFF2-40B4-BE49-F238E27FC236}">
                <a16:creationId xmlns:a16="http://schemas.microsoft.com/office/drawing/2014/main" id="{DD45EF2C-30A7-5F0A-0CBF-F3A97EB391F2}"/>
              </a:ext>
            </a:extLst>
          </p:cNvPr>
          <p:cNvSpPr/>
          <p:nvPr/>
        </p:nvSpPr>
        <p:spPr>
          <a:xfrm>
            <a:off x="9368618" y="3141327"/>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Arrow: Up 15" descr="upwards arrow, an improved trend on the baseline">
            <a:extLst>
              <a:ext uri="{FF2B5EF4-FFF2-40B4-BE49-F238E27FC236}">
                <a16:creationId xmlns:a16="http://schemas.microsoft.com/office/drawing/2014/main" id="{17DDA575-85C0-9D7A-EA17-A386A47000E9}"/>
              </a:ext>
            </a:extLst>
          </p:cNvPr>
          <p:cNvSpPr/>
          <p:nvPr/>
        </p:nvSpPr>
        <p:spPr>
          <a:xfrm>
            <a:off x="9368618" y="3888253"/>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Arrow: Down 17" descr="downwards arrow, an worsened trend on the baseline">
            <a:extLst>
              <a:ext uri="{FF2B5EF4-FFF2-40B4-BE49-F238E27FC236}">
                <a16:creationId xmlns:a16="http://schemas.microsoft.com/office/drawing/2014/main" id="{CE79ACF2-3603-5224-E78C-082976F33139}"/>
              </a:ext>
            </a:extLst>
          </p:cNvPr>
          <p:cNvSpPr/>
          <p:nvPr/>
        </p:nvSpPr>
        <p:spPr>
          <a:xfrm>
            <a:off x="9379871" y="4464888"/>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Arrow: Up 10" descr="upwards arrow, an improved trend on the baseline">
            <a:extLst>
              <a:ext uri="{FF2B5EF4-FFF2-40B4-BE49-F238E27FC236}">
                <a16:creationId xmlns:a16="http://schemas.microsoft.com/office/drawing/2014/main" id="{BDB2A6E6-172D-800A-6294-44A2A1C310CE}"/>
              </a:ext>
            </a:extLst>
          </p:cNvPr>
          <p:cNvSpPr/>
          <p:nvPr/>
        </p:nvSpPr>
        <p:spPr>
          <a:xfrm>
            <a:off x="3872053" y="5526226"/>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Arrow: Right 11" descr="sideways arrow, the trend remains the same on the baseline">
            <a:extLst>
              <a:ext uri="{FF2B5EF4-FFF2-40B4-BE49-F238E27FC236}">
                <a16:creationId xmlns:a16="http://schemas.microsoft.com/office/drawing/2014/main" id="{6863D981-7120-85DC-8660-7FBC9E9597A6}"/>
              </a:ext>
            </a:extLst>
          </p:cNvPr>
          <p:cNvSpPr/>
          <p:nvPr/>
        </p:nvSpPr>
        <p:spPr>
          <a:xfrm>
            <a:off x="5230953" y="5556490"/>
            <a:ext cx="355600" cy="193471"/>
          </a:xfrm>
          <a:prstGeom prst="right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Arrow: Down 12" descr="downwards arrow, a worsened trend on the baseline">
            <a:extLst>
              <a:ext uri="{FF2B5EF4-FFF2-40B4-BE49-F238E27FC236}">
                <a16:creationId xmlns:a16="http://schemas.microsoft.com/office/drawing/2014/main" id="{F84A39C8-10C7-03DD-4204-849EAD742807}"/>
              </a:ext>
            </a:extLst>
          </p:cNvPr>
          <p:cNvSpPr/>
          <p:nvPr/>
        </p:nvSpPr>
        <p:spPr>
          <a:xfrm>
            <a:off x="6945453" y="5526225"/>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9" name="Table 7">
            <a:extLst>
              <a:ext uri="{FF2B5EF4-FFF2-40B4-BE49-F238E27FC236}">
                <a16:creationId xmlns:a16="http://schemas.microsoft.com/office/drawing/2014/main" id="{A2F40EA3-7DC8-8F05-C19E-035C33DF36FD}"/>
              </a:ext>
            </a:extLst>
          </p:cNvPr>
          <p:cNvGraphicFramePr>
            <a:graphicFrameLocks noGrp="1"/>
          </p:cNvGraphicFramePr>
          <p:nvPr>
            <p:extLst>
              <p:ext uri="{D42A27DB-BD31-4B8C-83A1-F6EECF244321}">
                <p14:modId xmlns:p14="http://schemas.microsoft.com/office/powerpoint/2010/main" val="3439153206"/>
              </p:ext>
            </p:extLst>
          </p:nvPr>
        </p:nvGraphicFramePr>
        <p:xfrm>
          <a:off x="3683295" y="5480937"/>
          <a:ext cx="4825409" cy="365760"/>
        </p:xfrm>
        <a:graphic>
          <a:graphicData uri="http://schemas.openxmlformats.org/drawingml/2006/table">
            <a:tbl>
              <a:tblPr firstRow="1" bandRow="1">
                <a:tableStyleId>{5C22544A-7EE6-4342-B048-85BDC9FD1C3A}</a:tableStyleId>
              </a:tblPr>
              <a:tblGrid>
                <a:gridCol w="505454">
                  <a:extLst>
                    <a:ext uri="{9D8B030D-6E8A-4147-A177-3AD203B41FA5}">
                      <a16:colId xmlns:a16="http://schemas.microsoft.com/office/drawing/2014/main" val="3106143014"/>
                    </a:ext>
                  </a:extLst>
                </a:gridCol>
                <a:gridCol w="970699">
                  <a:extLst>
                    <a:ext uri="{9D8B030D-6E8A-4147-A177-3AD203B41FA5}">
                      <a16:colId xmlns:a16="http://schemas.microsoft.com/office/drawing/2014/main" val="2764375097"/>
                    </a:ext>
                  </a:extLst>
                </a:gridCol>
                <a:gridCol w="531628">
                  <a:extLst>
                    <a:ext uri="{9D8B030D-6E8A-4147-A177-3AD203B41FA5}">
                      <a16:colId xmlns:a16="http://schemas.microsoft.com/office/drawing/2014/main" val="835140514"/>
                    </a:ext>
                  </a:extLst>
                </a:gridCol>
                <a:gridCol w="1073889">
                  <a:extLst>
                    <a:ext uri="{9D8B030D-6E8A-4147-A177-3AD203B41FA5}">
                      <a16:colId xmlns:a16="http://schemas.microsoft.com/office/drawing/2014/main" val="691911569"/>
                    </a:ext>
                  </a:extLst>
                </a:gridCol>
                <a:gridCol w="520995">
                  <a:extLst>
                    <a:ext uri="{9D8B030D-6E8A-4147-A177-3AD203B41FA5}">
                      <a16:colId xmlns:a16="http://schemas.microsoft.com/office/drawing/2014/main" val="373523361"/>
                    </a:ext>
                  </a:extLst>
                </a:gridCol>
                <a:gridCol w="1222744">
                  <a:extLst>
                    <a:ext uri="{9D8B030D-6E8A-4147-A177-3AD203B41FA5}">
                      <a16:colId xmlns:a16="http://schemas.microsoft.com/office/drawing/2014/main" val="1466792753"/>
                    </a:ext>
                  </a:extLst>
                </a:gridCol>
              </a:tblGrid>
              <a:tr h="312662">
                <a:tc>
                  <a:txBody>
                    <a:bodyPr/>
                    <a:lstStyle/>
                    <a:p>
                      <a:endParaRPr lang="en-GB" sz="1200" dirty="0">
                        <a:solidFill>
                          <a:srgbClr val="000000"/>
                        </a:solidFill>
                        <a:latin typeface="Raleway"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Improved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The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Worsened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886828"/>
                  </a:ext>
                </a:extLst>
              </a:tr>
            </a:tbl>
          </a:graphicData>
        </a:graphic>
      </p:graphicFrame>
      <p:graphicFrame>
        <p:nvGraphicFramePr>
          <p:cNvPr id="10" name="Table 9">
            <a:extLst>
              <a:ext uri="{FF2B5EF4-FFF2-40B4-BE49-F238E27FC236}">
                <a16:creationId xmlns:a16="http://schemas.microsoft.com/office/drawing/2014/main" id="{C95A38A8-EDBE-A4BD-FDBB-5C983D503317}"/>
              </a:ext>
            </a:extLst>
          </p:cNvPr>
          <p:cNvGraphicFramePr>
            <a:graphicFrameLocks noGrp="1"/>
          </p:cNvGraphicFramePr>
          <p:nvPr>
            <p:extLst>
              <p:ext uri="{D42A27DB-BD31-4B8C-83A1-F6EECF244321}">
                <p14:modId xmlns:p14="http://schemas.microsoft.com/office/powerpoint/2010/main" val="817828952"/>
              </p:ext>
            </p:extLst>
          </p:nvPr>
        </p:nvGraphicFramePr>
        <p:xfrm>
          <a:off x="8508704" y="5470346"/>
          <a:ext cx="2075429" cy="365760"/>
        </p:xfrm>
        <a:graphic>
          <a:graphicData uri="http://schemas.openxmlformats.org/drawingml/2006/table">
            <a:tbl>
              <a:tblPr firstRow="1" bandRow="1">
                <a:tableStyleId>{5C22544A-7EE6-4342-B048-85BDC9FD1C3A}</a:tableStyleId>
              </a:tblPr>
              <a:tblGrid>
                <a:gridCol w="620097">
                  <a:extLst>
                    <a:ext uri="{9D8B030D-6E8A-4147-A177-3AD203B41FA5}">
                      <a16:colId xmlns:a16="http://schemas.microsoft.com/office/drawing/2014/main" val="1580813474"/>
                    </a:ext>
                  </a:extLst>
                </a:gridCol>
                <a:gridCol w="1455332">
                  <a:extLst>
                    <a:ext uri="{9D8B030D-6E8A-4147-A177-3AD203B41FA5}">
                      <a16:colId xmlns:a16="http://schemas.microsoft.com/office/drawing/2014/main" val="1565043964"/>
                    </a:ext>
                  </a:extLst>
                </a:gridCol>
              </a:tblGrid>
              <a:tr h="365125">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GB" sz="1200" dirty="0">
                          <a:solidFill>
                            <a:srgbClr val="000000"/>
                          </a:solidFill>
                          <a:latin typeface="Raleway" pitchFamily="2" charset="0"/>
                        </a:rPr>
                        <a:t>Data Unavailable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735043"/>
                  </a:ext>
                </a:extLst>
              </a:tr>
            </a:tbl>
          </a:graphicData>
        </a:graphic>
      </p:graphicFrame>
      <p:sp>
        <p:nvSpPr>
          <p:cNvPr id="4" name="Slide Number Placeholder 3">
            <a:extLst>
              <a:ext uri="{FF2B5EF4-FFF2-40B4-BE49-F238E27FC236}">
                <a16:creationId xmlns:a16="http://schemas.microsoft.com/office/drawing/2014/main" id="{AA99F44C-487B-424D-BB81-8B6482094CD0}"/>
              </a:ext>
            </a:extLst>
          </p:cNvPr>
          <p:cNvSpPr>
            <a:spLocks noGrp="1"/>
          </p:cNvSpPr>
          <p:nvPr>
            <p:ph type="sldNum" sz="quarter" idx="12"/>
          </p:nvPr>
        </p:nvSpPr>
        <p:spPr/>
        <p:txBody>
          <a:bodyPr/>
          <a:lstStyle/>
          <a:p>
            <a:fld id="{36D6C52B-B35D-4819-BB38-B93C26330C57}" type="slidenum">
              <a:rPr lang="en-GB" smtClean="0"/>
              <a:t>15</a:t>
            </a:fld>
            <a:endParaRPr lang="en-GB" dirty="0"/>
          </a:p>
        </p:txBody>
      </p:sp>
    </p:spTree>
    <p:extLst>
      <p:ext uri="{BB962C8B-B14F-4D97-AF65-F5344CB8AC3E}">
        <p14:creationId xmlns:p14="http://schemas.microsoft.com/office/powerpoint/2010/main" val="3189173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29F2-57B7-4382-BC1E-7C574538BF99}"/>
              </a:ext>
            </a:extLst>
          </p:cNvPr>
          <p:cNvSpPr>
            <a:spLocks noGrp="1"/>
          </p:cNvSpPr>
          <p:nvPr>
            <p:ph type="title"/>
          </p:nvPr>
        </p:nvSpPr>
        <p:spPr>
          <a:xfrm>
            <a:off x="838201" y="224173"/>
            <a:ext cx="10515600" cy="722207"/>
          </a:xfrm>
        </p:spPr>
        <p:txBody>
          <a:bodyPr>
            <a:normAutofit/>
          </a:bodyPr>
          <a:lstStyle/>
          <a:p>
            <a:r>
              <a:rPr lang="en-GB" sz="2400" b="1" dirty="0">
                <a:latin typeface="Raleway" pitchFamily="2" charset="0"/>
              </a:rPr>
              <a:t>Tower Hamlets data: strong, resilient and safe communities </a:t>
            </a:r>
            <a:endParaRPr lang="en-GB" sz="2400" dirty="0"/>
          </a:p>
        </p:txBody>
      </p:sp>
      <p:graphicFrame>
        <p:nvGraphicFramePr>
          <p:cNvPr id="5" name="Content Placeholder 4">
            <a:extLst>
              <a:ext uri="{FF2B5EF4-FFF2-40B4-BE49-F238E27FC236}">
                <a16:creationId xmlns:a16="http://schemas.microsoft.com/office/drawing/2014/main" id="{7AF2606B-AC6D-4D72-B3E7-7FFED052730F}"/>
              </a:ext>
            </a:extLst>
          </p:cNvPr>
          <p:cNvGraphicFramePr>
            <a:graphicFrameLocks noGrp="1"/>
          </p:cNvGraphicFramePr>
          <p:nvPr>
            <p:ph idx="1"/>
            <p:extLst>
              <p:ext uri="{D42A27DB-BD31-4B8C-83A1-F6EECF244321}">
                <p14:modId xmlns:p14="http://schemas.microsoft.com/office/powerpoint/2010/main" val="3460738846"/>
              </p:ext>
            </p:extLst>
          </p:nvPr>
        </p:nvGraphicFramePr>
        <p:xfrm>
          <a:off x="838199" y="891869"/>
          <a:ext cx="9884080" cy="4398533"/>
        </p:xfrm>
        <a:graphic>
          <a:graphicData uri="http://schemas.openxmlformats.org/drawingml/2006/table">
            <a:tbl>
              <a:tblPr firstRow="1"/>
              <a:tblGrid>
                <a:gridCol w="2228513">
                  <a:extLst>
                    <a:ext uri="{9D8B030D-6E8A-4147-A177-3AD203B41FA5}">
                      <a16:colId xmlns:a16="http://schemas.microsoft.com/office/drawing/2014/main" val="36232515"/>
                    </a:ext>
                  </a:extLst>
                </a:gridCol>
                <a:gridCol w="791122">
                  <a:extLst>
                    <a:ext uri="{9D8B030D-6E8A-4147-A177-3AD203B41FA5}">
                      <a16:colId xmlns:a16="http://schemas.microsoft.com/office/drawing/2014/main" val="2006008117"/>
                    </a:ext>
                  </a:extLst>
                </a:gridCol>
                <a:gridCol w="869119">
                  <a:extLst>
                    <a:ext uri="{9D8B030D-6E8A-4147-A177-3AD203B41FA5}">
                      <a16:colId xmlns:a16="http://schemas.microsoft.com/office/drawing/2014/main" val="2356483834"/>
                    </a:ext>
                  </a:extLst>
                </a:gridCol>
                <a:gridCol w="1002831">
                  <a:extLst>
                    <a:ext uri="{9D8B030D-6E8A-4147-A177-3AD203B41FA5}">
                      <a16:colId xmlns:a16="http://schemas.microsoft.com/office/drawing/2014/main" val="3717536512"/>
                    </a:ext>
                  </a:extLst>
                </a:gridCol>
                <a:gridCol w="980546">
                  <a:extLst>
                    <a:ext uri="{9D8B030D-6E8A-4147-A177-3AD203B41FA5}">
                      <a16:colId xmlns:a16="http://schemas.microsoft.com/office/drawing/2014/main" val="3359173927"/>
                    </a:ext>
                  </a:extLst>
                </a:gridCol>
                <a:gridCol w="746551">
                  <a:extLst>
                    <a:ext uri="{9D8B030D-6E8A-4147-A177-3AD203B41FA5}">
                      <a16:colId xmlns:a16="http://schemas.microsoft.com/office/drawing/2014/main" val="3239799075"/>
                    </a:ext>
                  </a:extLst>
                </a:gridCol>
                <a:gridCol w="746551">
                  <a:extLst>
                    <a:ext uri="{9D8B030D-6E8A-4147-A177-3AD203B41FA5}">
                      <a16:colId xmlns:a16="http://schemas.microsoft.com/office/drawing/2014/main" val="3652449837"/>
                    </a:ext>
                  </a:extLst>
                </a:gridCol>
                <a:gridCol w="746551">
                  <a:extLst>
                    <a:ext uri="{9D8B030D-6E8A-4147-A177-3AD203B41FA5}">
                      <a16:colId xmlns:a16="http://schemas.microsoft.com/office/drawing/2014/main" val="353205986"/>
                    </a:ext>
                  </a:extLst>
                </a:gridCol>
                <a:gridCol w="1028508">
                  <a:extLst>
                    <a:ext uri="{9D8B030D-6E8A-4147-A177-3AD203B41FA5}">
                      <a16:colId xmlns:a16="http://schemas.microsoft.com/office/drawing/2014/main" val="2502078039"/>
                    </a:ext>
                  </a:extLst>
                </a:gridCol>
                <a:gridCol w="743788">
                  <a:extLst>
                    <a:ext uri="{9D8B030D-6E8A-4147-A177-3AD203B41FA5}">
                      <a16:colId xmlns:a16="http://schemas.microsoft.com/office/drawing/2014/main" val="3110608430"/>
                    </a:ext>
                  </a:extLst>
                </a:gridCol>
              </a:tblGrid>
              <a:tr h="414138">
                <a:tc>
                  <a:txBody>
                    <a:bodyPr/>
                    <a:lstStyle/>
                    <a:p>
                      <a:pPr algn="l" fontAlgn="b"/>
                      <a:r>
                        <a:rPr lang="en-GB" sz="1200" b="0" i="0" u="none" strike="noStrike" dirty="0">
                          <a:solidFill>
                            <a:srgbClr val="FFFFFF"/>
                          </a:solidFill>
                          <a:effectLst/>
                          <a:latin typeface="Raleway" pitchFamily="2" charset="0"/>
                        </a:rPr>
                        <a:t>Measure </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Polarity</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Baseline:</a:t>
                      </a:r>
                    </a:p>
                    <a:p>
                      <a:pPr algn="ctr" fontAlgn="b"/>
                      <a:r>
                        <a:rPr lang="en-GB" sz="1200" b="0" i="0" u="none" strike="noStrike" dirty="0">
                          <a:solidFill>
                            <a:srgbClr val="FFFFFF"/>
                          </a:solidFill>
                          <a:effectLst/>
                          <a:latin typeface="Raleway" pitchFamily="2" charset="0"/>
                        </a:rPr>
                        <a:t>2017-18 </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2018-2019 </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2019-2020</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2020-21</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2021-22</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2022-23</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Overall Trend from 2017</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London</a:t>
                      </a:r>
                    </a:p>
                  </a:txBody>
                  <a:tcPr marL="5982" marR="5982" marT="5982" marB="43067"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541135125"/>
                  </a:ext>
                </a:extLst>
              </a:tr>
              <a:tr h="816484">
                <a:tc>
                  <a:txBody>
                    <a:bodyPr/>
                    <a:lstStyle/>
                    <a:p>
                      <a:pPr algn="l" fontAlgn="b"/>
                      <a:r>
                        <a:rPr lang="en-US" sz="1200" b="0" i="0" u="none" strike="noStrike" dirty="0">
                          <a:solidFill>
                            <a:srgbClr val="000000"/>
                          </a:solidFill>
                          <a:effectLst/>
                          <a:latin typeface="Raleway" pitchFamily="2" charset="0"/>
                        </a:rPr>
                        <a:t>Percentage of residents who feel safe during the day</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86%</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200" b="0" i="0" u="none" strike="noStrike" dirty="0">
                          <a:solidFill>
                            <a:srgbClr val="000000"/>
                          </a:solidFill>
                          <a:effectLst/>
                          <a:latin typeface="Raleway" pitchFamily="2" charset="0"/>
                        </a:rPr>
                        <a:t>89%*</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94%</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7103443"/>
                  </a:ext>
                </a:extLst>
              </a:tr>
              <a:tr h="816484">
                <a:tc>
                  <a:txBody>
                    <a:bodyPr/>
                    <a:lstStyle/>
                    <a:p>
                      <a:pPr algn="l" fontAlgn="b"/>
                      <a:r>
                        <a:rPr lang="en-US" sz="1200" b="0" i="0" u="none" strike="noStrike" dirty="0">
                          <a:solidFill>
                            <a:srgbClr val="000000"/>
                          </a:solidFill>
                          <a:effectLst/>
                          <a:latin typeface="Raleway" pitchFamily="2" charset="0"/>
                        </a:rPr>
                        <a:t>Percentage of residents who feel that partners are dealing effectively with crime and anti-social behaviour</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57%</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52%</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200" b="0" i="0" u="none" strike="noStrike" dirty="0">
                          <a:solidFill>
                            <a:srgbClr val="000000"/>
                          </a:solidFill>
                          <a:effectLst/>
                          <a:latin typeface="Raleway" pitchFamily="2" charset="0"/>
                        </a:rPr>
                        <a:t>42%*</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03369542"/>
                  </a:ext>
                </a:extLst>
              </a:tr>
              <a:tr h="816484">
                <a:tc>
                  <a:txBody>
                    <a:bodyPr/>
                    <a:lstStyle/>
                    <a:p>
                      <a:pPr algn="l" fontAlgn="b"/>
                      <a:r>
                        <a:rPr lang="en-US" sz="1200" b="0" i="0" u="none" strike="noStrike" dirty="0">
                          <a:solidFill>
                            <a:srgbClr val="000000"/>
                          </a:solidFill>
                          <a:effectLst/>
                          <a:latin typeface="Raleway" pitchFamily="2" charset="0"/>
                        </a:rPr>
                        <a:t>Percentage of residents satisfied with their area as a place to live</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79%</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70%</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200" b="0" i="0" u="none" strike="noStrike" dirty="0">
                          <a:solidFill>
                            <a:srgbClr val="000000"/>
                          </a:solidFill>
                          <a:effectLst/>
                          <a:latin typeface="Raleway" pitchFamily="2" charset="0"/>
                        </a:rPr>
                        <a:t>74%*</a:t>
                      </a:r>
                      <a:br>
                        <a:rPr lang="en-US" sz="1200" b="0" i="0" u="none" strike="noStrike" dirty="0">
                          <a:solidFill>
                            <a:srgbClr val="000000"/>
                          </a:solidFill>
                          <a:effectLst/>
                          <a:latin typeface="Raleway" pitchFamily="2" charset="0"/>
                        </a:rPr>
                      </a:br>
                      <a:endParaRPr lang="en-US"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83%</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1175966"/>
                  </a:ext>
                </a:extLst>
              </a:tr>
              <a:tr h="816484">
                <a:tc>
                  <a:txBody>
                    <a:bodyPr/>
                    <a:lstStyle/>
                    <a:p>
                      <a:pPr algn="l" fontAlgn="b"/>
                      <a:r>
                        <a:rPr lang="en-US" sz="1200" b="0" i="0" u="none" strike="noStrike" dirty="0">
                          <a:solidFill>
                            <a:srgbClr val="000000"/>
                          </a:solidFill>
                          <a:effectLst/>
                          <a:latin typeface="Raleway" pitchFamily="2" charset="0"/>
                        </a:rPr>
                        <a:t>Percentage of residents who feel that people from different backgrounds get on well together</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86%</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78%</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200" b="0" i="0" u="none" strike="noStrike" dirty="0">
                          <a:solidFill>
                            <a:srgbClr val="000000"/>
                          </a:solidFill>
                          <a:effectLst/>
                          <a:latin typeface="Raleway" pitchFamily="2" charset="0"/>
                        </a:rPr>
                        <a:t>79%*</a:t>
                      </a:r>
                      <a:br>
                        <a:rPr lang="en-US" sz="1200" b="0" i="0" u="none" strike="noStrike" dirty="0">
                          <a:solidFill>
                            <a:srgbClr val="000000"/>
                          </a:solidFill>
                          <a:effectLst/>
                          <a:latin typeface="Raleway" pitchFamily="2" charset="0"/>
                        </a:rPr>
                      </a:br>
                      <a:endParaRPr lang="en-US"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251651044"/>
                  </a:ext>
                </a:extLst>
              </a:tr>
              <a:tr h="717788">
                <a:tc>
                  <a:txBody>
                    <a:bodyPr/>
                    <a:lstStyle/>
                    <a:p>
                      <a:pPr algn="l" fontAlgn="b"/>
                      <a:r>
                        <a:rPr lang="en-US" sz="1200" b="0" i="0" u="none" strike="noStrike" dirty="0">
                          <a:solidFill>
                            <a:srgbClr val="000000"/>
                          </a:solidFill>
                          <a:effectLst/>
                          <a:latin typeface="Raleway" pitchFamily="2" charset="0"/>
                        </a:rPr>
                        <a:t>Population turnover rate (per 1,000 population) </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235</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248</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227</a:t>
                      </a: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982" marR="5982" marT="5982" marB="43067">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2469635"/>
                  </a:ext>
                </a:extLst>
              </a:tr>
            </a:tbl>
          </a:graphicData>
        </a:graphic>
      </p:graphicFrame>
      <p:sp>
        <p:nvSpPr>
          <p:cNvPr id="15" name="Arrow: Up 14" descr="upwards arrow, an improved trend on the baseline">
            <a:extLst>
              <a:ext uri="{FF2B5EF4-FFF2-40B4-BE49-F238E27FC236}">
                <a16:creationId xmlns:a16="http://schemas.microsoft.com/office/drawing/2014/main" id="{CD36EA5C-B602-332F-EBF8-06E9482CF42F}"/>
              </a:ext>
            </a:extLst>
          </p:cNvPr>
          <p:cNvSpPr/>
          <p:nvPr/>
        </p:nvSpPr>
        <p:spPr>
          <a:xfrm>
            <a:off x="9368618" y="1567598"/>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Arrow: Down 15" descr="downward arrow, an worsened trend on the baseline">
            <a:extLst>
              <a:ext uri="{FF2B5EF4-FFF2-40B4-BE49-F238E27FC236}">
                <a16:creationId xmlns:a16="http://schemas.microsoft.com/office/drawing/2014/main" id="{583BAFCF-23DB-F7F1-101E-A656773CF245}"/>
              </a:ext>
            </a:extLst>
          </p:cNvPr>
          <p:cNvSpPr/>
          <p:nvPr/>
        </p:nvSpPr>
        <p:spPr>
          <a:xfrm>
            <a:off x="9368618" y="2362293"/>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rrow: Down 16" descr="downwards arrow, a worsened trend on the baseline">
            <a:extLst>
              <a:ext uri="{FF2B5EF4-FFF2-40B4-BE49-F238E27FC236}">
                <a16:creationId xmlns:a16="http://schemas.microsoft.com/office/drawing/2014/main" id="{7CB32535-8C3D-5501-2507-A4719FD1002E}"/>
              </a:ext>
            </a:extLst>
          </p:cNvPr>
          <p:cNvSpPr/>
          <p:nvPr/>
        </p:nvSpPr>
        <p:spPr>
          <a:xfrm>
            <a:off x="9368618" y="3174999"/>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Arrow: Down 17" descr="downwards arrow, a worsened trend on the baseline">
            <a:extLst>
              <a:ext uri="{FF2B5EF4-FFF2-40B4-BE49-F238E27FC236}">
                <a16:creationId xmlns:a16="http://schemas.microsoft.com/office/drawing/2014/main" id="{F26194E4-0CEB-6F48-C698-26777EF6F180}"/>
              </a:ext>
            </a:extLst>
          </p:cNvPr>
          <p:cNvSpPr/>
          <p:nvPr/>
        </p:nvSpPr>
        <p:spPr>
          <a:xfrm>
            <a:off x="9368618" y="3987706"/>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C89DC2AF-A7C6-40BD-9AEE-D492BA09CC08}"/>
              </a:ext>
            </a:extLst>
          </p:cNvPr>
          <p:cNvSpPr txBox="1"/>
          <p:nvPr/>
        </p:nvSpPr>
        <p:spPr>
          <a:xfrm>
            <a:off x="838198" y="5566453"/>
            <a:ext cx="10334627" cy="276999"/>
          </a:xfrm>
          <a:prstGeom prst="rect">
            <a:avLst/>
          </a:prstGeom>
          <a:noFill/>
        </p:spPr>
        <p:txBody>
          <a:bodyPr wrap="square" rtlCol="0">
            <a:spAutoFit/>
          </a:bodyPr>
          <a:lstStyle/>
          <a:p>
            <a:r>
              <a:rPr lang="en-GB" sz="1200" dirty="0">
                <a:solidFill>
                  <a:srgbClr val="000000"/>
                </a:solidFill>
                <a:latin typeface="Raleway" pitchFamily="2" charset="0"/>
              </a:rPr>
              <a:t>*</a:t>
            </a:r>
            <a:r>
              <a:rPr lang="en-US" sz="1200" b="0" i="0" u="none" strike="noStrike" dirty="0">
                <a:solidFill>
                  <a:srgbClr val="000000"/>
                </a:solidFill>
                <a:effectLst/>
                <a:latin typeface="Raleway" pitchFamily="2" charset="0"/>
              </a:rPr>
              <a:t>N.B: Telephone survey, so not comparable to previous years </a:t>
            </a:r>
            <a:r>
              <a:rPr lang="en-US" sz="1200" dirty="0">
                <a:solidFill>
                  <a:srgbClr val="000000"/>
                </a:solidFill>
                <a:latin typeface="Raleway" pitchFamily="2" charset="0"/>
              </a:rPr>
              <a:t>Annual Residents Survey results (ARS). 2023 data will be published in Autumn 2023.</a:t>
            </a:r>
            <a:endParaRPr lang="en-GB" sz="1200" dirty="0">
              <a:solidFill>
                <a:srgbClr val="000000"/>
              </a:solidFill>
              <a:latin typeface="Raleway" pitchFamily="2" charset="0"/>
            </a:endParaRPr>
          </a:p>
        </p:txBody>
      </p:sp>
      <p:sp>
        <p:nvSpPr>
          <p:cNvPr id="12" name="Arrow: Up 11" descr="upwards arrow, an improved trend on the baseline">
            <a:extLst>
              <a:ext uri="{FF2B5EF4-FFF2-40B4-BE49-F238E27FC236}">
                <a16:creationId xmlns:a16="http://schemas.microsoft.com/office/drawing/2014/main" id="{D19EA440-A554-2425-B56E-E6E4FFC3E310}"/>
              </a:ext>
            </a:extLst>
          </p:cNvPr>
          <p:cNvSpPr/>
          <p:nvPr/>
        </p:nvSpPr>
        <p:spPr>
          <a:xfrm>
            <a:off x="3872053" y="6035882"/>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Arrow: Right 12" descr="A sideways arrow, no change on the baseline position">
            <a:extLst>
              <a:ext uri="{FF2B5EF4-FFF2-40B4-BE49-F238E27FC236}">
                <a16:creationId xmlns:a16="http://schemas.microsoft.com/office/drawing/2014/main" id="{3B1091C9-8E49-52F4-7676-33E22AA50E4A}"/>
              </a:ext>
            </a:extLst>
          </p:cNvPr>
          <p:cNvSpPr/>
          <p:nvPr/>
        </p:nvSpPr>
        <p:spPr>
          <a:xfrm>
            <a:off x="5230953" y="6066146"/>
            <a:ext cx="355600" cy="193471"/>
          </a:xfrm>
          <a:prstGeom prst="right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Arrow: Down 13" descr="downwards arrow, an worsened trend on the baseline">
            <a:extLst>
              <a:ext uri="{FF2B5EF4-FFF2-40B4-BE49-F238E27FC236}">
                <a16:creationId xmlns:a16="http://schemas.microsoft.com/office/drawing/2014/main" id="{56AF373F-428F-116C-A1ED-9A5EC4608180}"/>
              </a:ext>
            </a:extLst>
          </p:cNvPr>
          <p:cNvSpPr/>
          <p:nvPr/>
        </p:nvSpPr>
        <p:spPr>
          <a:xfrm>
            <a:off x="6945453" y="6035881"/>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0" name="Table 7">
            <a:extLst>
              <a:ext uri="{FF2B5EF4-FFF2-40B4-BE49-F238E27FC236}">
                <a16:creationId xmlns:a16="http://schemas.microsoft.com/office/drawing/2014/main" id="{9202CFE0-A67C-DE7C-1642-67D4D214F004}"/>
              </a:ext>
            </a:extLst>
          </p:cNvPr>
          <p:cNvGraphicFramePr>
            <a:graphicFrameLocks noGrp="1"/>
          </p:cNvGraphicFramePr>
          <p:nvPr>
            <p:extLst>
              <p:ext uri="{D42A27DB-BD31-4B8C-83A1-F6EECF244321}">
                <p14:modId xmlns:p14="http://schemas.microsoft.com/office/powerpoint/2010/main" val="940538593"/>
              </p:ext>
            </p:extLst>
          </p:nvPr>
        </p:nvGraphicFramePr>
        <p:xfrm>
          <a:off x="3683295" y="5978824"/>
          <a:ext cx="4825409" cy="365760"/>
        </p:xfrm>
        <a:graphic>
          <a:graphicData uri="http://schemas.openxmlformats.org/drawingml/2006/table">
            <a:tbl>
              <a:tblPr firstRow="1" bandRow="1">
                <a:tableStyleId>{5C22544A-7EE6-4342-B048-85BDC9FD1C3A}</a:tableStyleId>
              </a:tblPr>
              <a:tblGrid>
                <a:gridCol w="505454">
                  <a:extLst>
                    <a:ext uri="{9D8B030D-6E8A-4147-A177-3AD203B41FA5}">
                      <a16:colId xmlns:a16="http://schemas.microsoft.com/office/drawing/2014/main" val="3106143014"/>
                    </a:ext>
                  </a:extLst>
                </a:gridCol>
                <a:gridCol w="970699">
                  <a:extLst>
                    <a:ext uri="{9D8B030D-6E8A-4147-A177-3AD203B41FA5}">
                      <a16:colId xmlns:a16="http://schemas.microsoft.com/office/drawing/2014/main" val="2764375097"/>
                    </a:ext>
                  </a:extLst>
                </a:gridCol>
                <a:gridCol w="531628">
                  <a:extLst>
                    <a:ext uri="{9D8B030D-6E8A-4147-A177-3AD203B41FA5}">
                      <a16:colId xmlns:a16="http://schemas.microsoft.com/office/drawing/2014/main" val="835140514"/>
                    </a:ext>
                  </a:extLst>
                </a:gridCol>
                <a:gridCol w="1073889">
                  <a:extLst>
                    <a:ext uri="{9D8B030D-6E8A-4147-A177-3AD203B41FA5}">
                      <a16:colId xmlns:a16="http://schemas.microsoft.com/office/drawing/2014/main" val="691911569"/>
                    </a:ext>
                  </a:extLst>
                </a:gridCol>
                <a:gridCol w="520995">
                  <a:extLst>
                    <a:ext uri="{9D8B030D-6E8A-4147-A177-3AD203B41FA5}">
                      <a16:colId xmlns:a16="http://schemas.microsoft.com/office/drawing/2014/main" val="373523361"/>
                    </a:ext>
                  </a:extLst>
                </a:gridCol>
                <a:gridCol w="1222744">
                  <a:extLst>
                    <a:ext uri="{9D8B030D-6E8A-4147-A177-3AD203B41FA5}">
                      <a16:colId xmlns:a16="http://schemas.microsoft.com/office/drawing/2014/main" val="1466792753"/>
                    </a:ext>
                  </a:extLst>
                </a:gridCol>
              </a:tblGrid>
              <a:tr h="312662">
                <a:tc>
                  <a:txBody>
                    <a:bodyPr/>
                    <a:lstStyle/>
                    <a:p>
                      <a:endParaRPr lang="en-GB" sz="1200" dirty="0">
                        <a:solidFill>
                          <a:srgbClr val="000000"/>
                        </a:solidFill>
                        <a:latin typeface="Raleway"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Improved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The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Worsened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886828"/>
                  </a:ext>
                </a:extLst>
              </a:tr>
            </a:tbl>
          </a:graphicData>
        </a:graphic>
      </p:graphicFrame>
      <p:graphicFrame>
        <p:nvGraphicFramePr>
          <p:cNvPr id="11" name="Table 10">
            <a:extLst>
              <a:ext uri="{FF2B5EF4-FFF2-40B4-BE49-F238E27FC236}">
                <a16:creationId xmlns:a16="http://schemas.microsoft.com/office/drawing/2014/main" id="{9A02C8CA-705A-E35A-85A0-A5FCE7E4C28C}"/>
              </a:ext>
            </a:extLst>
          </p:cNvPr>
          <p:cNvGraphicFramePr>
            <a:graphicFrameLocks noGrp="1"/>
          </p:cNvGraphicFramePr>
          <p:nvPr>
            <p:extLst>
              <p:ext uri="{D42A27DB-BD31-4B8C-83A1-F6EECF244321}">
                <p14:modId xmlns:p14="http://schemas.microsoft.com/office/powerpoint/2010/main" val="1107153663"/>
              </p:ext>
            </p:extLst>
          </p:nvPr>
        </p:nvGraphicFramePr>
        <p:xfrm>
          <a:off x="8508704" y="5980002"/>
          <a:ext cx="2075429" cy="365760"/>
        </p:xfrm>
        <a:graphic>
          <a:graphicData uri="http://schemas.openxmlformats.org/drawingml/2006/table">
            <a:tbl>
              <a:tblPr firstRow="1" bandRow="1">
                <a:tableStyleId>{5C22544A-7EE6-4342-B048-85BDC9FD1C3A}</a:tableStyleId>
              </a:tblPr>
              <a:tblGrid>
                <a:gridCol w="620097">
                  <a:extLst>
                    <a:ext uri="{9D8B030D-6E8A-4147-A177-3AD203B41FA5}">
                      <a16:colId xmlns:a16="http://schemas.microsoft.com/office/drawing/2014/main" val="1580813474"/>
                    </a:ext>
                  </a:extLst>
                </a:gridCol>
                <a:gridCol w="1455332">
                  <a:extLst>
                    <a:ext uri="{9D8B030D-6E8A-4147-A177-3AD203B41FA5}">
                      <a16:colId xmlns:a16="http://schemas.microsoft.com/office/drawing/2014/main" val="1565043964"/>
                    </a:ext>
                  </a:extLst>
                </a:gridCol>
              </a:tblGrid>
              <a:tr h="365125">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GB" sz="1200" dirty="0">
                          <a:solidFill>
                            <a:srgbClr val="000000"/>
                          </a:solidFill>
                          <a:latin typeface="Raleway" pitchFamily="2" charset="0"/>
                        </a:rPr>
                        <a:t>Data Unavailable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735043"/>
                  </a:ext>
                </a:extLst>
              </a:tr>
            </a:tbl>
          </a:graphicData>
        </a:graphic>
      </p:graphicFrame>
      <p:sp>
        <p:nvSpPr>
          <p:cNvPr id="4" name="Slide Number Placeholder 3">
            <a:extLst>
              <a:ext uri="{FF2B5EF4-FFF2-40B4-BE49-F238E27FC236}">
                <a16:creationId xmlns:a16="http://schemas.microsoft.com/office/drawing/2014/main" id="{D8468D54-B18D-46C7-A715-03FD859F4560}"/>
              </a:ext>
            </a:extLst>
          </p:cNvPr>
          <p:cNvSpPr>
            <a:spLocks noGrp="1"/>
          </p:cNvSpPr>
          <p:nvPr>
            <p:ph type="sldNum" sz="quarter" idx="12"/>
          </p:nvPr>
        </p:nvSpPr>
        <p:spPr/>
        <p:txBody>
          <a:bodyPr/>
          <a:lstStyle/>
          <a:p>
            <a:fld id="{36D6C52B-B35D-4819-BB38-B93C26330C57}" type="slidenum">
              <a:rPr lang="en-GB" smtClean="0"/>
              <a:t>16</a:t>
            </a:fld>
            <a:endParaRPr lang="en-GB" dirty="0"/>
          </a:p>
        </p:txBody>
      </p:sp>
    </p:spTree>
    <p:extLst>
      <p:ext uri="{BB962C8B-B14F-4D97-AF65-F5344CB8AC3E}">
        <p14:creationId xmlns:p14="http://schemas.microsoft.com/office/powerpoint/2010/main" val="2293216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30F0-0547-46B9-AF60-E84147EDA546}"/>
              </a:ext>
            </a:extLst>
          </p:cNvPr>
          <p:cNvSpPr>
            <a:spLocks noGrp="1"/>
          </p:cNvSpPr>
          <p:nvPr>
            <p:ph type="title"/>
          </p:nvPr>
        </p:nvSpPr>
        <p:spPr>
          <a:xfrm>
            <a:off x="838201" y="179307"/>
            <a:ext cx="10515600" cy="644679"/>
          </a:xfrm>
        </p:spPr>
        <p:txBody>
          <a:bodyPr>
            <a:normAutofit/>
          </a:bodyPr>
          <a:lstStyle/>
          <a:p>
            <a:r>
              <a:rPr lang="en-GB" sz="2800" b="1" dirty="0">
                <a:latin typeface="Raleway" pitchFamily="2" charset="0"/>
              </a:rPr>
              <a:t>Tower Hamlets data: better health and wellbeing </a:t>
            </a:r>
          </a:p>
        </p:txBody>
      </p:sp>
      <p:graphicFrame>
        <p:nvGraphicFramePr>
          <p:cNvPr id="5" name="Table 4">
            <a:extLst>
              <a:ext uri="{FF2B5EF4-FFF2-40B4-BE49-F238E27FC236}">
                <a16:creationId xmlns:a16="http://schemas.microsoft.com/office/drawing/2014/main" id="{18EB51AD-9D8A-4A81-9E80-B37834879D44}"/>
              </a:ext>
            </a:extLst>
          </p:cNvPr>
          <p:cNvGraphicFramePr>
            <a:graphicFrameLocks noGrp="1"/>
          </p:cNvGraphicFramePr>
          <p:nvPr>
            <p:extLst>
              <p:ext uri="{D42A27DB-BD31-4B8C-83A1-F6EECF244321}">
                <p14:modId xmlns:p14="http://schemas.microsoft.com/office/powerpoint/2010/main" val="3595002542"/>
              </p:ext>
            </p:extLst>
          </p:nvPr>
        </p:nvGraphicFramePr>
        <p:xfrm>
          <a:off x="838199" y="823986"/>
          <a:ext cx="10474844" cy="4964766"/>
        </p:xfrm>
        <a:graphic>
          <a:graphicData uri="http://schemas.openxmlformats.org/drawingml/2006/table">
            <a:tbl>
              <a:tblPr firstRow="1"/>
              <a:tblGrid>
                <a:gridCol w="1969130">
                  <a:extLst>
                    <a:ext uri="{9D8B030D-6E8A-4147-A177-3AD203B41FA5}">
                      <a16:colId xmlns:a16="http://schemas.microsoft.com/office/drawing/2014/main" val="3407241040"/>
                    </a:ext>
                  </a:extLst>
                </a:gridCol>
                <a:gridCol w="804219">
                  <a:extLst>
                    <a:ext uri="{9D8B030D-6E8A-4147-A177-3AD203B41FA5}">
                      <a16:colId xmlns:a16="http://schemas.microsoft.com/office/drawing/2014/main" val="3586176011"/>
                    </a:ext>
                  </a:extLst>
                </a:gridCol>
                <a:gridCol w="849399">
                  <a:extLst>
                    <a:ext uri="{9D8B030D-6E8A-4147-A177-3AD203B41FA5}">
                      <a16:colId xmlns:a16="http://schemas.microsoft.com/office/drawing/2014/main" val="3948865889"/>
                    </a:ext>
                  </a:extLst>
                </a:gridCol>
                <a:gridCol w="876507">
                  <a:extLst>
                    <a:ext uri="{9D8B030D-6E8A-4147-A177-3AD203B41FA5}">
                      <a16:colId xmlns:a16="http://schemas.microsoft.com/office/drawing/2014/main" val="2580709414"/>
                    </a:ext>
                  </a:extLst>
                </a:gridCol>
                <a:gridCol w="975905">
                  <a:extLst>
                    <a:ext uri="{9D8B030D-6E8A-4147-A177-3AD203B41FA5}">
                      <a16:colId xmlns:a16="http://schemas.microsoft.com/office/drawing/2014/main" val="3618174592"/>
                    </a:ext>
                  </a:extLst>
                </a:gridCol>
                <a:gridCol w="768075">
                  <a:extLst>
                    <a:ext uri="{9D8B030D-6E8A-4147-A177-3AD203B41FA5}">
                      <a16:colId xmlns:a16="http://schemas.microsoft.com/office/drawing/2014/main" val="4176870368"/>
                    </a:ext>
                  </a:extLst>
                </a:gridCol>
                <a:gridCol w="957833">
                  <a:extLst>
                    <a:ext uri="{9D8B030D-6E8A-4147-A177-3AD203B41FA5}">
                      <a16:colId xmlns:a16="http://schemas.microsoft.com/office/drawing/2014/main" val="3841116016"/>
                    </a:ext>
                  </a:extLst>
                </a:gridCol>
                <a:gridCol w="957833">
                  <a:extLst>
                    <a:ext uri="{9D8B030D-6E8A-4147-A177-3AD203B41FA5}">
                      <a16:colId xmlns:a16="http://schemas.microsoft.com/office/drawing/2014/main" val="4159488646"/>
                    </a:ext>
                  </a:extLst>
                </a:gridCol>
                <a:gridCol w="906018">
                  <a:extLst>
                    <a:ext uri="{9D8B030D-6E8A-4147-A177-3AD203B41FA5}">
                      <a16:colId xmlns:a16="http://schemas.microsoft.com/office/drawing/2014/main" val="2785000752"/>
                    </a:ext>
                  </a:extLst>
                </a:gridCol>
                <a:gridCol w="1409925">
                  <a:extLst>
                    <a:ext uri="{9D8B030D-6E8A-4147-A177-3AD203B41FA5}">
                      <a16:colId xmlns:a16="http://schemas.microsoft.com/office/drawing/2014/main" val="655546800"/>
                    </a:ext>
                  </a:extLst>
                </a:gridCol>
              </a:tblGrid>
              <a:tr h="547096">
                <a:tc>
                  <a:txBody>
                    <a:bodyPr/>
                    <a:lstStyle/>
                    <a:p>
                      <a:pPr algn="l" fontAlgn="b"/>
                      <a:r>
                        <a:rPr lang="en-GB" sz="1200" b="0" i="0" u="none" strike="noStrike" dirty="0">
                          <a:solidFill>
                            <a:srgbClr val="FFFFFF"/>
                          </a:solidFill>
                          <a:effectLst/>
                          <a:latin typeface="Raleway" pitchFamily="2" charset="0"/>
                        </a:rPr>
                        <a:t>Measure </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Polarity</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2017-18 </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2018-2019 </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2019-2020</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2020-21</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2021-22</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2022-23</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Overall Trend from 2017</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b"/>
                      <a:r>
                        <a:rPr lang="en-GB" sz="1200" b="0" i="0" u="none" strike="noStrike" dirty="0">
                          <a:solidFill>
                            <a:srgbClr val="FFFFFF"/>
                          </a:solidFill>
                          <a:effectLst/>
                          <a:latin typeface="Raleway" pitchFamily="2" charset="0"/>
                        </a:rPr>
                        <a:t>London</a:t>
                      </a:r>
                    </a:p>
                  </a:txBody>
                  <a:tcPr marL="5868" marR="5868" marT="5868" marB="4225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579256327"/>
                  </a:ext>
                </a:extLst>
              </a:tr>
              <a:tr h="454410">
                <a:tc>
                  <a:txBody>
                    <a:bodyPr/>
                    <a:lstStyle/>
                    <a:p>
                      <a:pPr algn="l" fontAlgn="b"/>
                      <a:r>
                        <a:rPr lang="en-US" sz="1200" b="0" i="0" u="none" strike="noStrike" dirty="0">
                          <a:solidFill>
                            <a:srgbClr val="000000"/>
                          </a:solidFill>
                          <a:effectLst/>
                          <a:latin typeface="Raleway" pitchFamily="2" charset="0"/>
                        </a:rPr>
                        <a:t>Healthy life expectancy years for men (at birth)</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61.9</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60.5</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65.3</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63.8</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4330087"/>
                  </a:ext>
                </a:extLst>
              </a:tr>
              <a:tr h="454410">
                <a:tc>
                  <a:txBody>
                    <a:bodyPr/>
                    <a:lstStyle/>
                    <a:p>
                      <a:pPr algn="l" fontAlgn="b"/>
                      <a:r>
                        <a:rPr lang="en-US" sz="1200" b="0" i="0" u="none" strike="noStrike" dirty="0">
                          <a:solidFill>
                            <a:srgbClr val="000000"/>
                          </a:solidFill>
                          <a:effectLst/>
                          <a:latin typeface="Raleway" pitchFamily="2" charset="0"/>
                        </a:rPr>
                        <a:t>Healthy life expectancy years for women (at birth)</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57.2</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56.6</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57.8</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65.0</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1593568"/>
                  </a:ext>
                </a:extLst>
              </a:tr>
              <a:tr h="589512">
                <a:tc>
                  <a:txBody>
                    <a:bodyPr/>
                    <a:lstStyle/>
                    <a:p>
                      <a:pPr algn="l" fontAlgn="b"/>
                      <a:r>
                        <a:rPr lang="en-US" sz="1200" b="0" i="0" u="none" strike="noStrike" dirty="0">
                          <a:solidFill>
                            <a:srgbClr val="000000"/>
                          </a:solidFill>
                          <a:effectLst/>
                          <a:latin typeface="Raleway" pitchFamily="2" charset="0"/>
                        </a:rPr>
                        <a:t>Year 6 prevalence of overweight or obese</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Lower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42%</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41.4%</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41.7%</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45.7%</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38.2%</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328023"/>
                  </a:ext>
                </a:extLst>
              </a:tr>
              <a:tr h="287163">
                <a:tc>
                  <a:txBody>
                    <a:bodyPr/>
                    <a:lstStyle/>
                    <a:p>
                      <a:pPr algn="l" fontAlgn="b"/>
                      <a:r>
                        <a:rPr lang="en-US" sz="1200" b="0" i="0" u="none" strike="noStrike" dirty="0">
                          <a:solidFill>
                            <a:srgbClr val="000000"/>
                          </a:solidFill>
                          <a:effectLst/>
                          <a:latin typeface="Raleway" pitchFamily="2" charset="0"/>
                        </a:rPr>
                        <a:t>Percentage residents exposed to N02 levels that exceed the EU limit </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Lower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77%</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7.5%</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1200" b="0" i="0" u="none" strike="noStrike" dirty="0">
                          <a:solidFill>
                            <a:srgbClr val="000000"/>
                          </a:solidFill>
                          <a:effectLst/>
                          <a:latin typeface="Raleway" pitchFamily="2" charset="0"/>
                        </a:rPr>
                        <a:t>Inner: 2.9%</a:t>
                      </a:r>
                      <a:br>
                        <a:rPr lang="en-GB" sz="1200" b="0" i="0" u="none" strike="noStrike" dirty="0">
                          <a:solidFill>
                            <a:srgbClr val="000000"/>
                          </a:solidFill>
                          <a:effectLst/>
                          <a:latin typeface="Raleway" pitchFamily="2" charset="0"/>
                        </a:rPr>
                      </a:br>
                      <a:r>
                        <a:rPr lang="en-GB" sz="1200" b="0" i="0" u="none" strike="noStrike" dirty="0">
                          <a:solidFill>
                            <a:srgbClr val="000000"/>
                          </a:solidFill>
                          <a:effectLst/>
                          <a:latin typeface="Raleway" pitchFamily="2" charset="0"/>
                        </a:rPr>
                        <a:t>Outer: 0.1%</a:t>
                      </a:r>
                    </a:p>
                    <a:p>
                      <a:pPr algn="l" fontAlgn="b"/>
                      <a:r>
                        <a:rPr lang="en-GB" sz="1200" b="0" i="0" u="none" strike="noStrike" dirty="0">
                          <a:solidFill>
                            <a:srgbClr val="000000"/>
                          </a:solidFill>
                          <a:effectLst/>
                          <a:latin typeface="Raleway" pitchFamily="2" charset="0"/>
                        </a:rPr>
                        <a:t>Greater London: 1.9%</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397512"/>
                  </a:ext>
                </a:extLst>
              </a:tr>
              <a:tr h="655200">
                <a:tc>
                  <a:txBody>
                    <a:bodyPr/>
                    <a:lstStyle/>
                    <a:p>
                      <a:pPr algn="l" fontAlgn="b"/>
                      <a:r>
                        <a:rPr lang="en-US" sz="1200" b="0" i="0" u="none" strike="noStrike" dirty="0">
                          <a:solidFill>
                            <a:srgbClr val="000000"/>
                          </a:solidFill>
                          <a:effectLst/>
                          <a:latin typeface="Raleway" pitchFamily="2" charset="0"/>
                        </a:rPr>
                        <a:t>Residents’ happiness rating compared to London and England (score 0 to 10)</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7.3</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7.7</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7.6</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7.1</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7.4</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7.2</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5038580"/>
                  </a:ext>
                </a:extLst>
              </a:tr>
              <a:tr h="655200">
                <a:tc>
                  <a:txBody>
                    <a:bodyPr/>
                    <a:lstStyle/>
                    <a:p>
                      <a:pPr algn="l" fontAlgn="b"/>
                      <a:r>
                        <a:rPr lang="en-US" sz="1200" b="0" i="0" u="none" strike="noStrike" dirty="0">
                          <a:solidFill>
                            <a:srgbClr val="000000"/>
                          </a:solidFill>
                          <a:effectLst/>
                          <a:latin typeface="Raleway" pitchFamily="2" charset="0"/>
                        </a:rPr>
                        <a:t>Children and young people accessing timely mental health support </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Higher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GB" sz="1200" b="0" i="0" u="none" strike="noStrike" dirty="0">
                          <a:solidFill>
                            <a:srgbClr val="000000"/>
                          </a:solidFill>
                          <a:effectLst/>
                          <a:latin typeface="Raleway" pitchFamily="2" charset="0"/>
                        </a:rPr>
                        <a:t>45.5%</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27.1%</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109641200"/>
                  </a:ext>
                </a:extLst>
              </a:tr>
              <a:tr h="692022">
                <a:tc>
                  <a:txBody>
                    <a:bodyPr/>
                    <a:lstStyle/>
                    <a:p>
                      <a:pPr algn="l" fontAlgn="b"/>
                      <a:r>
                        <a:rPr lang="en-US" sz="1200" b="0" i="0" u="none" strike="noStrike" dirty="0">
                          <a:solidFill>
                            <a:srgbClr val="000000"/>
                          </a:solidFill>
                          <a:effectLst/>
                          <a:latin typeface="Raleway" pitchFamily="2" charset="0"/>
                        </a:rPr>
                        <a:t>Hospital admissions for asthma for young people aged 19 and under (per 100.000 population)</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Lower is better</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192.9</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263</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224.6</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200" b="0" i="0" u="none" strike="noStrike" dirty="0">
                          <a:solidFill>
                            <a:srgbClr val="000000"/>
                          </a:solidFill>
                          <a:effectLst/>
                          <a:latin typeface="Raleway" pitchFamily="2" charset="0"/>
                        </a:rPr>
                        <a:t>51.6</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rPr>
                        <a:t>147.5</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Raleway" pitchFamily="2" charset="0"/>
                        <a:ea typeface="+mn-ea"/>
                        <a:cs typeface="+mn-cs"/>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endParaRPr lang="en-GB" sz="1200" b="0" i="0" u="none" strike="noStrike" dirty="0">
                        <a:solidFill>
                          <a:srgbClr val="000000"/>
                        </a:solidFill>
                        <a:effectLst/>
                        <a:latin typeface="Raleway" pitchFamily="2" charset="0"/>
                      </a:endParaRP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200" b="0" i="0" u="none" strike="noStrike" dirty="0">
                          <a:solidFill>
                            <a:srgbClr val="000000"/>
                          </a:solidFill>
                          <a:effectLst/>
                          <a:latin typeface="Raleway" pitchFamily="2" charset="0"/>
                        </a:rPr>
                        <a:t>142.3</a:t>
                      </a:r>
                    </a:p>
                  </a:txBody>
                  <a:tcPr marL="5868" marR="5868" marT="5868" marB="4225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46760504"/>
                  </a:ext>
                </a:extLst>
              </a:tr>
            </a:tbl>
          </a:graphicData>
        </a:graphic>
      </p:graphicFrame>
      <p:sp>
        <p:nvSpPr>
          <p:cNvPr id="12" name="Arrow: Up 11" descr="upwards arrow, an improved trend on the baseline">
            <a:extLst>
              <a:ext uri="{FF2B5EF4-FFF2-40B4-BE49-F238E27FC236}">
                <a16:creationId xmlns:a16="http://schemas.microsoft.com/office/drawing/2014/main" id="{F1E5D74F-1932-2B9A-E99D-5A1D59928AEB}"/>
              </a:ext>
            </a:extLst>
          </p:cNvPr>
          <p:cNvSpPr/>
          <p:nvPr/>
        </p:nvSpPr>
        <p:spPr>
          <a:xfrm>
            <a:off x="9338063" y="1468665"/>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Arrow: Up 12" descr="upwards arrow, an improved trend on the baseline">
            <a:extLst>
              <a:ext uri="{FF2B5EF4-FFF2-40B4-BE49-F238E27FC236}">
                <a16:creationId xmlns:a16="http://schemas.microsoft.com/office/drawing/2014/main" id="{36C2FB7F-32EB-A053-C735-354E8C76B24D}"/>
              </a:ext>
            </a:extLst>
          </p:cNvPr>
          <p:cNvSpPr/>
          <p:nvPr/>
        </p:nvSpPr>
        <p:spPr>
          <a:xfrm>
            <a:off x="9338063" y="1957977"/>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Arrow: Down 16" descr="downwards arrow, an worsened trend on the baseline">
            <a:extLst>
              <a:ext uri="{FF2B5EF4-FFF2-40B4-BE49-F238E27FC236}">
                <a16:creationId xmlns:a16="http://schemas.microsoft.com/office/drawing/2014/main" id="{07CAFB7F-1D52-291F-2932-4557BD371665}"/>
              </a:ext>
            </a:extLst>
          </p:cNvPr>
          <p:cNvSpPr/>
          <p:nvPr/>
        </p:nvSpPr>
        <p:spPr>
          <a:xfrm>
            <a:off x="9338063" y="2480513"/>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Arrow: Up 13" descr="upwards arrow, an improved trend on the baseline">
            <a:extLst>
              <a:ext uri="{FF2B5EF4-FFF2-40B4-BE49-F238E27FC236}">
                <a16:creationId xmlns:a16="http://schemas.microsoft.com/office/drawing/2014/main" id="{84F34520-91C6-1D3F-A547-B5CD708FE594}"/>
              </a:ext>
            </a:extLst>
          </p:cNvPr>
          <p:cNvSpPr/>
          <p:nvPr/>
        </p:nvSpPr>
        <p:spPr>
          <a:xfrm>
            <a:off x="9338063" y="3257052"/>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Arrow: Up 14" descr="upwards arrow, an improved trend on the baseline">
            <a:extLst>
              <a:ext uri="{FF2B5EF4-FFF2-40B4-BE49-F238E27FC236}">
                <a16:creationId xmlns:a16="http://schemas.microsoft.com/office/drawing/2014/main" id="{A2716BFB-7F1A-4F81-B5F8-DD56510ED5EC}"/>
              </a:ext>
            </a:extLst>
          </p:cNvPr>
          <p:cNvSpPr/>
          <p:nvPr/>
        </p:nvSpPr>
        <p:spPr>
          <a:xfrm>
            <a:off x="9338063" y="3836260"/>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Arrow: Down 17" descr="downwards arrow, an worsened trend on the baseline">
            <a:extLst>
              <a:ext uri="{FF2B5EF4-FFF2-40B4-BE49-F238E27FC236}">
                <a16:creationId xmlns:a16="http://schemas.microsoft.com/office/drawing/2014/main" id="{CC8E4E14-4B38-201E-1533-618D1AB65549}"/>
              </a:ext>
            </a:extLst>
          </p:cNvPr>
          <p:cNvSpPr/>
          <p:nvPr/>
        </p:nvSpPr>
        <p:spPr>
          <a:xfrm>
            <a:off x="9338063" y="4563254"/>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Arrow: Up 15" descr="upwards arrow, an improved trend on the baseline">
            <a:extLst>
              <a:ext uri="{FF2B5EF4-FFF2-40B4-BE49-F238E27FC236}">
                <a16:creationId xmlns:a16="http://schemas.microsoft.com/office/drawing/2014/main" id="{52E713C7-4AC5-1485-B3C1-233998E0A486}"/>
              </a:ext>
            </a:extLst>
          </p:cNvPr>
          <p:cNvSpPr/>
          <p:nvPr/>
        </p:nvSpPr>
        <p:spPr>
          <a:xfrm>
            <a:off x="9338063" y="5262335"/>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Arrow: Up 8" descr="upwards arrow, an improved trend on the baseline">
            <a:extLst>
              <a:ext uri="{FF2B5EF4-FFF2-40B4-BE49-F238E27FC236}">
                <a16:creationId xmlns:a16="http://schemas.microsoft.com/office/drawing/2014/main" id="{3217C15E-3BD1-7B3A-769E-D148D4D6F1DA}"/>
              </a:ext>
            </a:extLst>
          </p:cNvPr>
          <p:cNvSpPr/>
          <p:nvPr/>
        </p:nvSpPr>
        <p:spPr>
          <a:xfrm>
            <a:off x="4600963" y="6112960"/>
            <a:ext cx="177800" cy="254000"/>
          </a:xfrm>
          <a:prstGeom prst="up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Arrow: Right 9" descr="sideways arrow, no change on the baseline position">
            <a:extLst>
              <a:ext uri="{FF2B5EF4-FFF2-40B4-BE49-F238E27FC236}">
                <a16:creationId xmlns:a16="http://schemas.microsoft.com/office/drawing/2014/main" id="{E3F319CB-780A-4F04-6CDB-1E63C906F32E}"/>
              </a:ext>
            </a:extLst>
          </p:cNvPr>
          <p:cNvSpPr/>
          <p:nvPr/>
        </p:nvSpPr>
        <p:spPr>
          <a:xfrm>
            <a:off x="5959863" y="6143224"/>
            <a:ext cx="355600" cy="193471"/>
          </a:xfrm>
          <a:prstGeom prst="right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Arrow: Down 10" descr="downwards arrow, a worsened trend on the baseline">
            <a:extLst>
              <a:ext uri="{FF2B5EF4-FFF2-40B4-BE49-F238E27FC236}">
                <a16:creationId xmlns:a16="http://schemas.microsoft.com/office/drawing/2014/main" id="{67D836AC-9E42-35DB-798D-E6D482D67C5B}"/>
              </a:ext>
            </a:extLst>
          </p:cNvPr>
          <p:cNvSpPr/>
          <p:nvPr/>
        </p:nvSpPr>
        <p:spPr>
          <a:xfrm>
            <a:off x="7674363" y="6112959"/>
            <a:ext cx="177800" cy="254001"/>
          </a:xfrm>
          <a:prstGeom prst="downArrow">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 name="Table 7">
            <a:extLst>
              <a:ext uri="{FF2B5EF4-FFF2-40B4-BE49-F238E27FC236}">
                <a16:creationId xmlns:a16="http://schemas.microsoft.com/office/drawing/2014/main" id="{6D40ACAA-938C-4F32-2089-356AF239AD44}"/>
              </a:ext>
            </a:extLst>
          </p:cNvPr>
          <p:cNvGraphicFramePr>
            <a:graphicFrameLocks noGrp="1"/>
          </p:cNvGraphicFramePr>
          <p:nvPr>
            <p:extLst>
              <p:ext uri="{D42A27DB-BD31-4B8C-83A1-F6EECF244321}">
                <p14:modId xmlns:p14="http://schemas.microsoft.com/office/powerpoint/2010/main" val="1635123878"/>
              </p:ext>
            </p:extLst>
          </p:nvPr>
        </p:nvGraphicFramePr>
        <p:xfrm>
          <a:off x="4412205" y="6067671"/>
          <a:ext cx="4825409" cy="365760"/>
        </p:xfrm>
        <a:graphic>
          <a:graphicData uri="http://schemas.openxmlformats.org/drawingml/2006/table">
            <a:tbl>
              <a:tblPr firstRow="1" bandRow="1">
                <a:tableStyleId>{5C22544A-7EE6-4342-B048-85BDC9FD1C3A}</a:tableStyleId>
              </a:tblPr>
              <a:tblGrid>
                <a:gridCol w="505454">
                  <a:extLst>
                    <a:ext uri="{9D8B030D-6E8A-4147-A177-3AD203B41FA5}">
                      <a16:colId xmlns:a16="http://schemas.microsoft.com/office/drawing/2014/main" val="3106143014"/>
                    </a:ext>
                  </a:extLst>
                </a:gridCol>
                <a:gridCol w="970699">
                  <a:extLst>
                    <a:ext uri="{9D8B030D-6E8A-4147-A177-3AD203B41FA5}">
                      <a16:colId xmlns:a16="http://schemas.microsoft.com/office/drawing/2014/main" val="2764375097"/>
                    </a:ext>
                  </a:extLst>
                </a:gridCol>
                <a:gridCol w="531628">
                  <a:extLst>
                    <a:ext uri="{9D8B030D-6E8A-4147-A177-3AD203B41FA5}">
                      <a16:colId xmlns:a16="http://schemas.microsoft.com/office/drawing/2014/main" val="835140514"/>
                    </a:ext>
                  </a:extLst>
                </a:gridCol>
                <a:gridCol w="1073889">
                  <a:extLst>
                    <a:ext uri="{9D8B030D-6E8A-4147-A177-3AD203B41FA5}">
                      <a16:colId xmlns:a16="http://schemas.microsoft.com/office/drawing/2014/main" val="691911569"/>
                    </a:ext>
                  </a:extLst>
                </a:gridCol>
                <a:gridCol w="520995">
                  <a:extLst>
                    <a:ext uri="{9D8B030D-6E8A-4147-A177-3AD203B41FA5}">
                      <a16:colId xmlns:a16="http://schemas.microsoft.com/office/drawing/2014/main" val="373523361"/>
                    </a:ext>
                  </a:extLst>
                </a:gridCol>
                <a:gridCol w="1222744">
                  <a:extLst>
                    <a:ext uri="{9D8B030D-6E8A-4147-A177-3AD203B41FA5}">
                      <a16:colId xmlns:a16="http://schemas.microsoft.com/office/drawing/2014/main" val="1466792753"/>
                    </a:ext>
                  </a:extLst>
                </a:gridCol>
              </a:tblGrid>
              <a:tr h="312662">
                <a:tc>
                  <a:txBody>
                    <a:bodyPr/>
                    <a:lstStyle/>
                    <a:p>
                      <a:endParaRPr lang="en-GB" sz="1200" dirty="0">
                        <a:solidFill>
                          <a:srgbClr val="000000"/>
                        </a:solidFill>
                        <a:latin typeface="Raleway"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Improved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The same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dirty="0">
                          <a:solidFill>
                            <a:srgbClr val="000000"/>
                          </a:solidFill>
                          <a:latin typeface="Raleway" pitchFamily="2" charset="0"/>
                        </a:rPr>
                        <a:t>Worsened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886828"/>
                  </a:ext>
                </a:extLst>
              </a:tr>
            </a:tbl>
          </a:graphicData>
        </a:graphic>
      </p:graphicFrame>
      <p:graphicFrame>
        <p:nvGraphicFramePr>
          <p:cNvPr id="8" name="Table 7">
            <a:extLst>
              <a:ext uri="{FF2B5EF4-FFF2-40B4-BE49-F238E27FC236}">
                <a16:creationId xmlns:a16="http://schemas.microsoft.com/office/drawing/2014/main" id="{22013A7A-CFA0-C945-2C5B-4DB1FBCFD952}"/>
              </a:ext>
            </a:extLst>
          </p:cNvPr>
          <p:cNvGraphicFramePr>
            <a:graphicFrameLocks noGrp="1"/>
          </p:cNvGraphicFramePr>
          <p:nvPr>
            <p:extLst>
              <p:ext uri="{D42A27DB-BD31-4B8C-83A1-F6EECF244321}">
                <p14:modId xmlns:p14="http://schemas.microsoft.com/office/powerpoint/2010/main" val="2003936370"/>
              </p:ext>
            </p:extLst>
          </p:nvPr>
        </p:nvGraphicFramePr>
        <p:xfrm>
          <a:off x="9237614" y="6057080"/>
          <a:ext cx="2075429" cy="365760"/>
        </p:xfrm>
        <a:graphic>
          <a:graphicData uri="http://schemas.openxmlformats.org/drawingml/2006/table">
            <a:tbl>
              <a:tblPr firstRow="1" bandRow="1">
                <a:tableStyleId>{5C22544A-7EE6-4342-B048-85BDC9FD1C3A}</a:tableStyleId>
              </a:tblPr>
              <a:tblGrid>
                <a:gridCol w="620097">
                  <a:extLst>
                    <a:ext uri="{9D8B030D-6E8A-4147-A177-3AD203B41FA5}">
                      <a16:colId xmlns:a16="http://schemas.microsoft.com/office/drawing/2014/main" val="1580813474"/>
                    </a:ext>
                  </a:extLst>
                </a:gridCol>
                <a:gridCol w="1455332">
                  <a:extLst>
                    <a:ext uri="{9D8B030D-6E8A-4147-A177-3AD203B41FA5}">
                      <a16:colId xmlns:a16="http://schemas.microsoft.com/office/drawing/2014/main" val="1565043964"/>
                    </a:ext>
                  </a:extLst>
                </a:gridCol>
              </a:tblGrid>
              <a:tr h="365125">
                <a:tc>
                  <a:txBody>
                    <a:bodyPr/>
                    <a:lstStyle/>
                    <a:p>
                      <a:endParaRPr lang="en-GB" dirty="0">
                        <a:solidFill>
                          <a:srgbClr val="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GB" sz="1200" dirty="0">
                          <a:solidFill>
                            <a:srgbClr val="000000"/>
                          </a:solidFill>
                          <a:latin typeface="Raleway" pitchFamily="2" charset="0"/>
                        </a:rPr>
                        <a:t>Data Unavailable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735043"/>
                  </a:ext>
                </a:extLst>
              </a:tr>
            </a:tbl>
          </a:graphicData>
        </a:graphic>
      </p:graphicFrame>
      <p:sp>
        <p:nvSpPr>
          <p:cNvPr id="4" name="Slide Number Placeholder 3">
            <a:extLst>
              <a:ext uri="{FF2B5EF4-FFF2-40B4-BE49-F238E27FC236}">
                <a16:creationId xmlns:a16="http://schemas.microsoft.com/office/drawing/2014/main" id="{8BE17920-B7F8-4204-8D73-DE30002F8A8A}"/>
              </a:ext>
            </a:extLst>
          </p:cNvPr>
          <p:cNvSpPr>
            <a:spLocks noGrp="1"/>
          </p:cNvSpPr>
          <p:nvPr>
            <p:ph type="sldNum" sz="quarter" idx="12"/>
          </p:nvPr>
        </p:nvSpPr>
        <p:spPr/>
        <p:txBody>
          <a:bodyPr/>
          <a:lstStyle/>
          <a:p>
            <a:fld id="{36D6C52B-B35D-4819-BB38-B93C26330C57}" type="slidenum">
              <a:rPr lang="en-GB" smtClean="0"/>
              <a:t>17</a:t>
            </a:fld>
            <a:endParaRPr lang="en-GB" dirty="0"/>
          </a:p>
        </p:txBody>
      </p:sp>
    </p:spTree>
    <p:extLst>
      <p:ext uri="{BB962C8B-B14F-4D97-AF65-F5344CB8AC3E}">
        <p14:creationId xmlns:p14="http://schemas.microsoft.com/office/powerpoint/2010/main" val="171391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30F0-0547-46B9-AF60-E84147EDA546}"/>
              </a:ext>
            </a:extLst>
          </p:cNvPr>
          <p:cNvSpPr>
            <a:spLocks noGrp="1"/>
          </p:cNvSpPr>
          <p:nvPr>
            <p:ph type="title"/>
          </p:nvPr>
        </p:nvSpPr>
        <p:spPr/>
        <p:txBody>
          <a:bodyPr>
            <a:normAutofit/>
          </a:bodyPr>
          <a:lstStyle/>
          <a:p>
            <a:r>
              <a:rPr lang="en-GB" sz="2400" b="1" dirty="0">
                <a:latin typeface="Raleway"/>
                <a:ea typeface="+mn-ea"/>
                <a:cs typeface="+mn-cs"/>
              </a:rPr>
              <a:t>If you have any questions about the annual review or would like to find out more, please do not hesitate to contact us:</a:t>
            </a:r>
          </a:p>
        </p:txBody>
      </p:sp>
      <p:sp>
        <p:nvSpPr>
          <p:cNvPr id="3" name="Content Placeholder 2">
            <a:extLst>
              <a:ext uri="{FF2B5EF4-FFF2-40B4-BE49-F238E27FC236}">
                <a16:creationId xmlns:a16="http://schemas.microsoft.com/office/drawing/2014/main" id="{893A952A-94AC-4DCF-BD47-7D1879CAA308}"/>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2000" b="0" i="0" u="none" strike="noStrike" kern="1200" cap="none" spc="0" normalizeH="0" baseline="0" noProof="0" dirty="0">
                <a:ln>
                  <a:noFill/>
                </a:ln>
                <a:solidFill>
                  <a:srgbClr val="00445E"/>
                </a:solidFill>
                <a:effectLst/>
                <a:uLnTx/>
                <a:uFillTx/>
                <a:latin typeface="Raleway" pitchFamily="2" charset="0"/>
              </a:rPr>
              <a:t>Abidah Kamali: LBTH Senior Strategy and Policy Officer</a:t>
            </a:r>
          </a:p>
          <a:p>
            <a:pPr marL="0" indent="0">
              <a:buNone/>
            </a:pPr>
            <a:r>
              <a:rPr lang="en-GB" sz="2000" dirty="0">
                <a:latin typeface="Raleway" pitchFamily="2" charset="0"/>
                <a:hlinkClick r:id="rId3"/>
              </a:rPr>
              <a:t>TowerHamletsPartnership@towerhamlets.gov.uk</a:t>
            </a:r>
            <a:endParaRPr lang="en-GB" sz="2000" dirty="0">
              <a:latin typeface="Raleway" pitchFamily="2" charset="0"/>
            </a:endParaRPr>
          </a:p>
          <a:p>
            <a:pPr marL="0" indent="0">
              <a:buNone/>
            </a:pPr>
            <a:r>
              <a:rPr lang="en-GB" sz="2000" dirty="0">
                <a:latin typeface="Raleway" pitchFamily="2" charset="0"/>
                <a:hlinkClick r:id="rId4"/>
              </a:rPr>
              <a:t>https://www.towerhamlets.gov.uk/lgnl/community_and_living/community_plan/tower_hamlets_partnership.aspx</a:t>
            </a:r>
            <a:endParaRPr lang="en-GB" sz="2000" dirty="0">
              <a:latin typeface="Raleway" pitchFamily="2" charset="0"/>
            </a:endParaRPr>
          </a:p>
          <a:p>
            <a:pPr marL="0" indent="0">
              <a:buNone/>
            </a:pPr>
            <a:endParaRPr lang="en-GB" dirty="0"/>
          </a:p>
          <a:p>
            <a:endParaRPr lang="en-GB" dirty="0"/>
          </a:p>
          <a:p>
            <a:endParaRPr lang="en-GB" dirty="0"/>
          </a:p>
          <a:p>
            <a:endParaRPr lang="en-GB" dirty="0"/>
          </a:p>
        </p:txBody>
      </p:sp>
      <p:pic>
        <p:nvPicPr>
          <p:cNvPr id="1034" name="Picture 10" descr="Tower Hamlets Council">
            <a:extLst>
              <a:ext uri="{FF2B5EF4-FFF2-40B4-BE49-F238E27FC236}">
                <a16:creationId xmlns:a16="http://schemas.microsoft.com/office/drawing/2014/main" id="{BA8FA8A6-2D6F-43F7-9F67-AB33C2423133}"/>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07740" y="4529861"/>
            <a:ext cx="986086" cy="76868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nary Wharf Group">
            <a:extLst>
              <a:ext uri="{FF2B5EF4-FFF2-40B4-BE49-F238E27FC236}">
                <a16:creationId xmlns:a16="http://schemas.microsoft.com/office/drawing/2014/main" id="{B31F96AC-A704-4CEA-9E8F-C805EEE28A9F}"/>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1628208" y="4639095"/>
            <a:ext cx="1202420" cy="610753"/>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Department for Work and Pensions">
            <a:extLst>
              <a:ext uri="{FF2B5EF4-FFF2-40B4-BE49-F238E27FC236}">
                <a16:creationId xmlns:a16="http://schemas.microsoft.com/office/drawing/2014/main" id="{973E019D-A099-4E46-8B2F-51FA72F8F538}"/>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955597" y="4605770"/>
            <a:ext cx="1603515" cy="715855"/>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East London Business Alliance">
            <a:extLst>
              <a:ext uri="{FF2B5EF4-FFF2-40B4-BE49-F238E27FC236}">
                <a16:creationId xmlns:a16="http://schemas.microsoft.com/office/drawing/2014/main" id="{E04CE51E-0B4A-45B5-A9F3-361C07E9A0A3}"/>
              </a:ext>
            </a:extLst>
          </p:cNvP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068412" y="4497446"/>
            <a:ext cx="918125" cy="92844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arts Health NHS Trust">
            <a:extLst>
              <a:ext uri="{FF2B5EF4-FFF2-40B4-BE49-F238E27FC236}">
                <a16:creationId xmlns:a16="http://schemas.microsoft.com/office/drawing/2014/main" id="{38FD51E9-7C9B-48AE-A2C3-CDBFE52FA8BE}"/>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5015697" y="4458530"/>
            <a:ext cx="1272155" cy="932266"/>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North East London NHS">
            <a:extLst>
              <a:ext uri="{FF2B5EF4-FFF2-40B4-BE49-F238E27FC236}">
                <a16:creationId xmlns:a16="http://schemas.microsoft.com/office/drawing/2014/main" id="{F82FFF05-68B5-4770-B718-32A420A29A02}"/>
              </a:ext>
            </a:extLst>
          </p:cNvPr>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6298341" y="4829591"/>
            <a:ext cx="1210199" cy="468952"/>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East London NHS Foundation Trust">
            <a:extLst>
              <a:ext uri="{FF2B5EF4-FFF2-40B4-BE49-F238E27FC236}">
                <a16:creationId xmlns:a16="http://schemas.microsoft.com/office/drawing/2014/main" id="{F778376D-DA3F-4C16-B211-E13B881B59D8}"/>
              </a:ext>
            </a:extLst>
          </p:cNvPr>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7694592" y="4528286"/>
            <a:ext cx="1071562" cy="1071562"/>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Tower Hamlets Inter Faith Forum">
            <a:extLst>
              <a:ext uri="{FF2B5EF4-FFF2-40B4-BE49-F238E27FC236}">
                <a16:creationId xmlns:a16="http://schemas.microsoft.com/office/drawing/2014/main" id="{F6A75F1C-401F-4B7D-969C-95B2CB216436}"/>
              </a:ext>
            </a:extLst>
          </p:cNvPr>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8809855" y="4445744"/>
            <a:ext cx="1071562" cy="1071562"/>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East London Mosque &amp; London Muslim Centre">
            <a:extLst>
              <a:ext uri="{FF2B5EF4-FFF2-40B4-BE49-F238E27FC236}">
                <a16:creationId xmlns:a16="http://schemas.microsoft.com/office/drawing/2014/main" id="{5755677D-B1F8-4DF4-8831-A3037072CD13}"/>
              </a:ext>
            </a:extLst>
          </p:cNvPr>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9977233" y="4345664"/>
            <a:ext cx="1157997" cy="115799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uncil of mosques logo">
            <a:extLst>
              <a:ext uri="{FF2B5EF4-FFF2-40B4-BE49-F238E27FC236}">
                <a16:creationId xmlns:a16="http://schemas.microsoft.com/office/drawing/2014/main" id="{C38733DF-FD7E-9B35-1346-898C1AF8325A}"/>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9770865" y="5328176"/>
            <a:ext cx="2038006" cy="522678"/>
          </a:xfrm>
          <a:prstGeom prst="rect">
            <a:avLst/>
          </a:prstGeom>
        </p:spPr>
      </p:pic>
      <p:pic>
        <p:nvPicPr>
          <p:cNvPr id="1040" name="Picture 16" descr="Tower Hamlets Housing Forum">
            <a:extLst>
              <a:ext uri="{FF2B5EF4-FFF2-40B4-BE49-F238E27FC236}">
                <a16:creationId xmlns:a16="http://schemas.microsoft.com/office/drawing/2014/main" id="{A04BA57C-0F51-4DC8-9830-EDFED322566B}"/>
              </a:ext>
            </a:extLst>
          </p:cNvPr>
          <p:cNvPicPr>
            <a:picLocks noChangeAspect="1" noChangeArrowheads="1"/>
          </p:cNvPicPr>
          <p:nvPr/>
        </p:nvPicPr>
        <p:blipFill>
          <a:blip r:embed="rId15" cstate="email">
            <a:extLst>
              <a:ext uri="{28A0092B-C50C-407E-A947-70E740481C1C}">
                <a14:useLocalDpi xmlns:a14="http://schemas.microsoft.com/office/drawing/2010/main"/>
              </a:ext>
            </a:extLst>
          </a:blip>
          <a:srcRect/>
          <a:stretch>
            <a:fillRect/>
          </a:stretch>
        </p:blipFill>
        <p:spPr bwMode="auto">
          <a:xfrm>
            <a:off x="653990" y="5719990"/>
            <a:ext cx="1309349" cy="44404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41E1A877-BCCD-404B-8227-07524C72E07D}"/>
              </a:ext>
            </a:extLst>
          </p:cNvPr>
          <p:cNvSpPr txBox="1"/>
          <p:nvPr/>
        </p:nvSpPr>
        <p:spPr>
          <a:xfrm>
            <a:off x="2025354" y="5700402"/>
            <a:ext cx="1059678" cy="707886"/>
          </a:xfrm>
          <a:prstGeom prst="rect">
            <a:avLst/>
          </a:prstGeom>
          <a:noFill/>
        </p:spPr>
        <p:txBody>
          <a:bodyPr wrap="square" rtlCol="0">
            <a:spAutoFit/>
          </a:bodyPr>
          <a:lstStyle/>
          <a:p>
            <a:r>
              <a:rPr lang="en-GB" sz="1000" b="1" dirty="0">
                <a:latin typeface="Raleway" pitchFamily="2" charset="0"/>
              </a:rPr>
              <a:t>Tower Hamlets Full headteacher consultative</a:t>
            </a:r>
          </a:p>
        </p:txBody>
      </p:sp>
      <p:pic>
        <p:nvPicPr>
          <p:cNvPr id="1036" name="Picture 12" descr="New City College">
            <a:extLst>
              <a:ext uri="{FF2B5EF4-FFF2-40B4-BE49-F238E27FC236}">
                <a16:creationId xmlns:a16="http://schemas.microsoft.com/office/drawing/2014/main" id="{255C0FCD-0F41-4474-910A-58FE8D5D96B7}"/>
              </a:ext>
            </a:extLst>
          </p:cNvPr>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3254267" y="5646995"/>
            <a:ext cx="1698213" cy="94784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Queen Mary University of London">
            <a:extLst>
              <a:ext uri="{FF2B5EF4-FFF2-40B4-BE49-F238E27FC236}">
                <a16:creationId xmlns:a16="http://schemas.microsoft.com/office/drawing/2014/main" id="{61F73E66-BC5B-4CA8-92E4-42FE253916FB}"/>
              </a:ext>
            </a:extLst>
          </p:cNvPr>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5255792" y="5692645"/>
            <a:ext cx="1115448" cy="65480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etropolitan Police | News archive">
            <a:extLst>
              <a:ext uri="{FF2B5EF4-FFF2-40B4-BE49-F238E27FC236}">
                <a16:creationId xmlns:a16="http://schemas.microsoft.com/office/drawing/2014/main" id="{D4582531-7400-4501-8094-21465FF163E3}"/>
              </a:ext>
            </a:extLst>
          </p:cNvPr>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6733114" y="5814226"/>
            <a:ext cx="1033678" cy="538443"/>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London Fire Brigade">
            <a:extLst>
              <a:ext uri="{FF2B5EF4-FFF2-40B4-BE49-F238E27FC236}">
                <a16:creationId xmlns:a16="http://schemas.microsoft.com/office/drawing/2014/main" id="{65736245-2A44-414F-9D29-95D41F04C546}"/>
              </a:ext>
            </a:extLst>
          </p:cNvPr>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8070104" y="5936830"/>
            <a:ext cx="1106557" cy="48026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Tower Hamlets Council for volutary service">
            <a:extLst>
              <a:ext uri="{FF2B5EF4-FFF2-40B4-BE49-F238E27FC236}">
                <a16:creationId xmlns:a16="http://schemas.microsoft.com/office/drawing/2014/main" id="{D6511BBA-6C11-4078-9A81-4D07B7D53A22}"/>
              </a:ext>
            </a:extLst>
          </p:cNvPr>
          <p:cNvPicPr>
            <a:picLocks noChangeAspect="1"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9497605" y="5887279"/>
            <a:ext cx="1529241" cy="52981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8BE17920-B7F8-4204-8D73-DE30002F8A8A}"/>
              </a:ext>
            </a:extLst>
          </p:cNvPr>
          <p:cNvSpPr>
            <a:spLocks noGrp="1"/>
          </p:cNvSpPr>
          <p:nvPr>
            <p:ph type="sldNum" sz="quarter" idx="12"/>
          </p:nvPr>
        </p:nvSpPr>
        <p:spPr/>
        <p:txBody>
          <a:bodyPr/>
          <a:lstStyle/>
          <a:p>
            <a:fld id="{36D6C52B-B35D-4819-BB38-B93C26330C57}" type="slidenum">
              <a:rPr lang="en-GB" smtClean="0"/>
              <a:t>18</a:t>
            </a:fld>
            <a:endParaRPr lang="en-GB" dirty="0"/>
          </a:p>
        </p:txBody>
      </p:sp>
    </p:spTree>
    <p:extLst>
      <p:ext uri="{BB962C8B-B14F-4D97-AF65-F5344CB8AC3E}">
        <p14:creationId xmlns:p14="http://schemas.microsoft.com/office/powerpoint/2010/main" val="67814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1F64C48-31C7-4C87-BE35-391A1B3D44AE}"/>
              </a:ext>
              <a:ext uri="{C183D7F6-B498-43B3-948B-1728B52AA6E4}">
                <adec:decorative xmlns:adec="http://schemas.microsoft.com/office/drawing/2017/decorative" val="1"/>
              </a:ext>
            </a:extLst>
          </p:cNvPr>
          <p:cNvCxnSpPr>
            <a:cxnSpLocks/>
          </p:cNvCxnSpPr>
          <p:nvPr/>
        </p:nvCxnSpPr>
        <p:spPr>
          <a:xfrm>
            <a:off x="562758" y="279722"/>
            <a:ext cx="2556362" cy="0"/>
          </a:xfrm>
          <a:prstGeom prst="line">
            <a:avLst/>
          </a:prstGeom>
          <a:ln w="34925">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D430003-E268-4E61-B92E-18C32A86DF9D}"/>
              </a:ext>
              <a:ext uri="{C183D7F6-B498-43B3-948B-1728B52AA6E4}">
                <adec:decorative xmlns:adec="http://schemas.microsoft.com/office/drawing/2017/decorative" val="0"/>
              </a:ext>
            </a:extLst>
          </p:cNvPr>
          <p:cNvSpPr>
            <a:spLocks noGrp="1"/>
          </p:cNvSpPr>
          <p:nvPr>
            <p:ph type="title"/>
          </p:nvPr>
        </p:nvSpPr>
        <p:spPr>
          <a:xfrm>
            <a:off x="495300" y="375301"/>
            <a:ext cx="2623820" cy="807774"/>
          </a:xfrm>
        </p:spPr>
        <p:txBody>
          <a:bodyPr anchor="t" anchorCtr="0">
            <a:normAutofit fontScale="90000"/>
          </a:bodyPr>
          <a:lstStyle/>
          <a:p>
            <a:r>
              <a:rPr lang="en-US" sz="1600" b="1" dirty="0">
                <a:solidFill>
                  <a:srgbClr val="4CC9CF"/>
                </a:solidFill>
                <a:latin typeface="Raleway" pitchFamily="2" charset="0"/>
                <a:cs typeface="Arial" panose="020B0604020202020204" pitchFamily="34" charset="0"/>
              </a:rPr>
              <a:t>Tower Hamlets Plan – Annual Review</a:t>
            </a:r>
            <a:br>
              <a:rPr lang="en-US" sz="1600" b="1" dirty="0">
                <a:solidFill>
                  <a:srgbClr val="4CC9CF"/>
                </a:solidFill>
                <a:latin typeface="Raleway" pitchFamily="2" charset="0"/>
                <a:cs typeface="Arial" panose="020B0604020202020204" pitchFamily="34" charset="0"/>
              </a:rPr>
            </a:br>
            <a:br>
              <a:rPr lang="en-US" sz="1600" b="1" dirty="0">
                <a:solidFill>
                  <a:srgbClr val="4CC9CF"/>
                </a:solidFill>
                <a:latin typeface="Raleway" pitchFamily="2" charset="0"/>
                <a:cs typeface="Arial" panose="020B0604020202020204" pitchFamily="34" charset="0"/>
              </a:rPr>
            </a:br>
            <a:r>
              <a:rPr lang="en-US" sz="1600" b="1" dirty="0">
                <a:latin typeface="Raleway" pitchFamily="2" charset="0"/>
                <a:cs typeface="Arial" panose="020B0604020202020204" pitchFamily="34" charset="0"/>
              </a:rPr>
              <a:t>April 2022 – March 2023</a:t>
            </a:r>
            <a:br>
              <a:rPr lang="en-US" sz="1600" b="1" dirty="0">
                <a:solidFill>
                  <a:schemeClr val="tx2"/>
                </a:solidFill>
                <a:latin typeface="Arial" panose="020B0604020202020204" pitchFamily="34" charset="0"/>
                <a:cs typeface="Arial" panose="020B0604020202020204" pitchFamily="34" charset="0"/>
              </a:rPr>
            </a:br>
            <a:endParaRPr lang="en-GB" sz="1600" b="1" dirty="0">
              <a:solidFill>
                <a:schemeClr val="tx2"/>
              </a:solidFill>
              <a:latin typeface="Arial" panose="020B0604020202020204" pitchFamily="34" charset="0"/>
              <a:cs typeface="Arial" panose="020B0604020202020204" pitchFamily="34" charset="0"/>
            </a:endParaRPr>
          </a:p>
        </p:txBody>
      </p:sp>
      <p:cxnSp>
        <p:nvCxnSpPr>
          <p:cNvPr id="18" name="Straight Connector 17">
            <a:extLst>
              <a:ext uri="{FF2B5EF4-FFF2-40B4-BE49-F238E27FC236}">
                <a16:creationId xmlns:a16="http://schemas.microsoft.com/office/drawing/2014/main" id="{EC56291A-0A60-473C-A8DD-78D2F9997BF0}"/>
              </a:ext>
              <a:ext uri="{C183D7F6-B498-43B3-948B-1728B52AA6E4}">
                <adec:decorative xmlns:adec="http://schemas.microsoft.com/office/drawing/2017/decorative" val="1"/>
              </a:ext>
            </a:extLst>
          </p:cNvPr>
          <p:cNvCxnSpPr>
            <a:cxnSpLocks/>
          </p:cNvCxnSpPr>
          <p:nvPr/>
        </p:nvCxnSpPr>
        <p:spPr>
          <a:xfrm>
            <a:off x="562758" y="1178317"/>
            <a:ext cx="2556362" cy="0"/>
          </a:xfrm>
          <a:prstGeom prst="line">
            <a:avLst/>
          </a:prstGeom>
          <a:ln w="15875">
            <a:solidFill>
              <a:srgbClr val="003366"/>
            </a:solidFill>
          </a:ln>
        </p:spPr>
        <p:style>
          <a:lnRef idx="1">
            <a:schemeClr val="accent1"/>
          </a:lnRef>
          <a:fillRef idx="0">
            <a:schemeClr val="accent1"/>
          </a:fillRef>
          <a:effectRef idx="0">
            <a:schemeClr val="accent1"/>
          </a:effectRef>
          <a:fontRef idx="minor">
            <a:schemeClr val="tx1"/>
          </a:fontRef>
        </p:style>
      </p:cxnSp>
      <p:pic>
        <p:nvPicPr>
          <p:cNvPr id="11" name="Picture 2" descr="Image of Tower Bridge">
            <a:extLst>
              <a:ext uri="{FF2B5EF4-FFF2-40B4-BE49-F238E27FC236}">
                <a16:creationId xmlns:a16="http://schemas.microsoft.com/office/drawing/2014/main" id="{300C1A84-A5C5-4089-80D9-E94073E664D1}"/>
              </a:ext>
              <a:ext uri="{C183D7F6-B498-43B3-948B-1728B52AA6E4}">
                <adec:decorative xmlns:adec="http://schemas.microsoft.com/office/drawing/2017/decorative" val="0"/>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62758" y="1380200"/>
            <a:ext cx="2556362" cy="175802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An image of Canary Wharf and its surrounding buildings">
            <a:extLst>
              <a:ext uri="{FF2B5EF4-FFF2-40B4-BE49-F238E27FC236}">
                <a16:creationId xmlns:a16="http://schemas.microsoft.com/office/drawing/2014/main" id="{D583C8AA-E1A7-455F-BFF8-AA733E45B622}"/>
              </a:ext>
              <a:ext uri="{C183D7F6-B498-43B3-948B-1728B52AA6E4}">
                <adec:decorative xmlns:adec="http://schemas.microsoft.com/office/drawing/2017/decorative" val="0"/>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2759" y="3189069"/>
            <a:ext cx="2556361" cy="170718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An image of the Whitechapel area in Tower Hamlets">
            <a:extLst>
              <a:ext uri="{FF2B5EF4-FFF2-40B4-BE49-F238E27FC236}">
                <a16:creationId xmlns:a16="http://schemas.microsoft.com/office/drawing/2014/main" id="{20A47736-DCE4-4DD3-ADBB-093DCD01BA3C}"/>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62758" y="4947098"/>
            <a:ext cx="2531440" cy="168202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Connector 8">
            <a:extLst>
              <a:ext uri="{FF2B5EF4-FFF2-40B4-BE49-F238E27FC236}">
                <a16:creationId xmlns:a16="http://schemas.microsoft.com/office/drawing/2014/main" id="{C9EEB729-CDE3-47EC-96B8-B8D18AAD36CD}"/>
              </a:ext>
              <a:ext uri="{C183D7F6-B498-43B3-948B-1728B52AA6E4}">
                <adec:decorative xmlns:adec="http://schemas.microsoft.com/office/drawing/2017/decorative" val="1"/>
              </a:ext>
            </a:extLst>
          </p:cNvPr>
          <p:cNvCxnSpPr>
            <a:cxnSpLocks/>
          </p:cNvCxnSpPr>
          <p:nvPr/>
        </p:nvCxnSpPr>
        <p:spPr>
          <a:xfrm>
            <a:off x="3393440" y="279722"/>
            <a:ext cx="8224101" cy="0"/>
          </a:xfrm>
          <a:prstGeom prst="line">
            <a:avLst/>
          </a:prstGeom>
          <a:ln w="15875">
            <a:solidFill>
              <a:srgbClr val="003366"/>
            </a:solidFill>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C87EE1D6-FC67-441A-B62B-A0C62B21AC94}"/>
              </a:ext>
              <a:ext uri="{C183D7F6-B498-43B3-948B-1728B52AA6E4}">
                <adec:decorative xmlns:adec="http://schemas.microsoft.com/office/drawing/2017/decorative" val="0"/>
              </a:ext>
            </a:extLst>
          </p:cNvPr>
          <p:cNvSpPr txBox="1">
            <a:spLocks/>
          </p:cNvSpPr>
          <p:nvPr/>
        </p:nvSpPr>
        <p:spPr>
          <a:xfrm>
            <a:off x="3322320" y="375301"/>
            <a:ext cx="8195162" cy="807774"/>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600" b="1" dirty="0">
                <a:solidFill>
                  <a:srgbClr val="319B31"/>
                </a:solidFill>
                <a:latin typeface="Raleway" pitchFamily="2" charset="0"/>
                <a:cs typeface="Arial" panose="020B0604020202020204" pitchFamily="34" charset="0"/>
              </a:rPr>
              <a:t>Contents</a:t>
            </a:r>
          </a:p>
        </p:txBody>
      </p:sp>
      <p:cxnSp>
        <p:nvCxnSpPr>
          <p:cNvPr id="17" name="Straight Connector 16">
            <a:extLst>
              <a:ext uri="{FF2B5EF4-FFF2-40B4-BE49-F238E27FC236}">
                <a16:creationId xmlns:a16="http://schemas.microsoft.com/office/drawing/2014/main" id="{B87364AA-0512-49CE-9ADD-F56505046F8D}"/>
              </a:ext>
              <a:ext uri="{C183D7F6-B498-43B3-948B-1728B52AA6E4}">
                <adec:decorative xmlns:adec="http://schemas.microsoft.com/office/drawing/2017/decorative" val="1"/>
              </a:ext>
            </a:extLst>
          </p:cNvPr>
          <p:cNvCxnSpPr>
            <a:cxnSpLocks/>
          </p:cNvCxnSpPr>
          <p:nvPr/>
        </p:nvCxnSpPr>
        <p:spPr>
          <a:xfrm>
            <a:off x="3393440" y="1183075"/>
            <a:ext cx="8224101" cy="0"/>
          </a:xfrm>
          <a:prstGeom prst="line">
            <a:avLst/>
          </a:prstGeom>
          <a:ln w="15875">
            <a:solidFill>
              <a:srgbClr val="003366"/>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D74976C1-2CE1-4D87-9416-6A0B0810C9D1}"/>
              </a:ext>
              <a:ext uri="{C183D7F6-B498-43B3-948B-1728B52AA6E4}">
                <adec:decorative xmlns:adec="http://schemas.microsoft.com/office/drawing/2017/decorative" val="0"/>
              </a:ext>
            </a:extLst>
          </p:cNvPr>
          <p:cNvSpPr>
            <a:spLocks noGrp="1"/>
          </p:cNvSpPr>
          <p:nvPr>
            <p:ph idx="1"/>
          </p:nvPr>
        </p:nvSpPr>
        <p:spPr>
          <a:xfrm>
            <a:off x="3393440" y="1410758"/>
            <a:ext cx="7960360" cy="4351338"/>
          </a:xfrm>
        </p:spPr>
        <p:txBody>
          <a:bodyPr vert="horz" lIns="91440" tIns="45720" rIns="91440" bIns="45720" rtlCol="0" anchor="t">
            <a:normAutofit/>
          </a:bodyPr>
          <a:lstStyle/>
          <a:p>
            <a:pPr marL="0" indent="0">
              <a:lnSpc>
                <a:spcPct val="120000"/>
              </a:lnSpc>
              <a:buNone/>
              <a:tabLst>
                <a:tab pos="7262813" algn="r"/>
              </a:tabLst>
            </a:pPr>
            <a:r>
              <a:rPr lang="en-GB" sz="1200" dirty="0">
                <a:latin typeface="Raleway" pitchFamily="2" charset="0"/>
                <a:cs typeface="Arial" panose="020B0604020202020204" pitchFamily="34" charset="0"/>
              </a:rPr>
              <a:t>Introduction	3-4</a:t>
            </a:r>
          </a:p>
          <a:p>
            <a:pPr marL="0" indent="0">
              <a:lnSpc>
                <a:spcPct val="120000"/>
              </a:lnSpc>
              <a:buNone/>
              <a:tabLst>
                <a:tab pos="7262813" algn="r"/>
              </a:tabLst>
            </a:pPr>
            <a:r>
              <a:rPr lang="en-US" sz="1200" dirty="0">
                <a:latin typeface="Raleway" pitchFamily="2" charset="0"/>
                <a:cs typeface="Arial" panose="020B0604020202020204" pitchFamily="34" charset="0"/>
              </a:rPr>
              <a:t>Partnership Executive Group</a:t>
            </a:r>
            <a:r>
              <a:rPr lang="en-GB" sz="1200" spc="-25" dirty="0">
                <a:latin typeface="Raleway" pitchFamily="2" charset="0"/>
                <a:ea typeface="Times New Roman" panose="02020603050405020304" pitchFamily="18" charset="0"/>
                <a:cs typeface="Arial" panose="020B0604020202020204" pitchFamily="34" charset="0"/>
              </a:rPr>
              <a:t>	5</a:t>
            </a:r>
            <a:endParaRPr lang="en-GB" sz="1200" dirty="0">
              <a:latin typeface="Raleway" pitchFamily="2" charset="0"/>
              <a:cs typeface="Arial" panose="020B0604020202020204" pitchFamily="34" charset="0"/>
            </a:endParaRPr>
          </a:p>
          <a:p>
            <a:pPr marL="0" indent="0">
              <a:lnSpc>
                <a:spcPct val="120000"/>
              </a:lnSpc>
              <a:buNone/>
              <a:tabLst>
                <a:tab pos="7262813" algn="r"/>
              </a:tabLst>
            </a:pPr>
            <a:r>
              <a:rPr lang="en-US" sz="1200" dirty="0">
                <a:latin typeface="Raleway" pitchFamily="2" charset="0"/>
                <a:cs typeface="Arial" panose="020B0604020202020204" pitchFamily="34" charset="0"/>
              </a:rPr>
              <a:t>A better deal for children and young people</a:t>
            </a:r>
            <a:r>
              <a:rPr lang="en-GB" sz="1200" spc="-25" dirty="0">
                <a:latin typeface="Raleway" pitchFamily="2" charset="0"/>
                <a:ea typeface="Times New Roman" panose="02020603050405020304" pitchFamily="18" charset="0"/>
                <a:cs typeface="Arial" panose="020B0604020202020204" pitchFamily="34" charset="0"/>
              </a:rPr>
              <a:t>	6</a:t>
            </a:r>
            <a:endParaRPr lang="en-GB" sz="1200" dirty="0">
              <a:latin typeface="Raleway" pitchFamily="2" charset="0"/>
              <a:cs typeface="Arial" panose="020B0604020202020204" pitchFamily="34" charset="0"/>
            </a:endParaRPr>
          </a:p>
          <a:p>
            <a:pPr marL="0" indent="0">
              <a:lnSpc>
                <a:spcPct val="120000"/>
              </a:lnSpc>
              <a:buNone/>
              <a:tabLst>
                <a:tab pos="7262813" algn="r"/>
              </a:tabLst>
            </a:pPr>
            <a:r>
              <a:rPr lang="en-GB" sz="1200" spc="-25" dirty="0">
                <a:effectLst/>
                <a:latin typeface="Raleway" pitchFamily="2" charset="0"/>
                <a:ea typeface="Times New Roman" panose="02020603050405020304" pitchFamily="18" charset="0"/>
                <a:cs typeface="Arial" panose="020B0604020202020204" pitchFamily="34" charset="0"/>
              </a:rPr>
              <a:t>Good jobs and employment</a:t>
            </a:r>
            <a:r>
              <a:rPr lang="en-GB" sz="1200" dirty="0">
                <a:latin typeface="Raleway" pitchFamily="2" charset="0"/>
                <a:cs typeface="Arial" panose="020B0604020202020204" pitchFamily="34" charset="0"/>
              </a:rPr>
              <a:t>	7</a:t>
            </a:r>
          </a:p>
          <a:p>
            <a:pPr marL="0" indent="0">
              <a:lnSpc>
                <a:spcPct val="120000"/>
              </a:lnSpc>
              <a:buNone/>
              <a:tabLst>
                <a:tab pos="7262813" algn="r"/>
              </a:tabLst>
            </a:pPr>
            <a:r>
              <a:rPr lang="en-GB" sz="1200" dirty="0">
                <a:latin typeface="Raleway" pitchFamily="2" charset="0"/>
                <a:cs typeface="Arial" panose="020B0604020202020204" pitchFamily="34" charset="0"/>
              </a:rPr>
              <a:t>Strong, resilient and safe communities	8-11</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tab pos="7262813" algn="r"/>
              </a:tabLst>
              <a:defRPr/>
            </a:pPr>
            <a:r>
              <a:rPr kumimoji="0" lang="en-GB" sz="1200" b="0" i="0" u="none" strike="noStrike" kern="1200" cap="none" spc="0" normalizeH="0" baseline="0" noProof="0" dirty="0">
                <a:ln>
                  <a:noFill/>
                </a:ln>
                <a:solidFill>
                  <a:srgbClr val="00445E"/>
                </a:solidFill>
                <a:effectLst/>
                <a:uLnTx/>
                <a:uFillTx/>
                <a:latin typeface="Raleway" pitchFamily="2" charset="0"/>
                <a:cs typeface="Arial" panose="020B0604020202020204" pitchFamily="34" charset="0"/>
              </a:rPr>
              <a:t>Better health and wellbeing	12-13</a:t>
            </a:r>
          </a:p>
          <a:p>
            <a:pPr marL="0" indent="0">
              <a:lnSpc>
                <a:spcPct val="120000"/>
              </a:lnSpc>
              <a:buNone/>
              <a:tabLst>
                <a:tab pos="7262813" algn="r"/>
              </a:tabLst>
            </a:pPr>
            <a:r>
              <a:rPr kumimoji="0" lang="en-GB" sz="1200" b="0" i="0" u="none" strike="noStrike" kern="1200" cap="none" spc="0" normalizeH="0" baseline="0" noProof="0" dirty="0">
                <a:ln>
                  <a:noFill/>
                </a:ln>
                <a:solidFill>
                  <a:srgbClr val="00445E"/>
                </a:solidFill>
                <a:effectLst/>
                <a:uLnTx/>
                <a:uFillTx/>
                <a:latin typeface="Raleway" pitchFamily="2" charset="0"/>
                <a:cs typeface="Arial" panose="020B0604020202020204" pitchFamily="34" charset="0"/>
              </a:rPr>
              <a:t>Tower Hamlets Plan data	14-17</a:t>
            </a:r>
          </a:p>
          <a:p>
            <a:pPr marL="0" indent="0">
              <a:lnSpc>
                <a:spcPct val="120000"/>
              </a:lnSpc>
              <a:buNone/>
              <a:tabLst>
                <a:tab pos="7262813" algn="r"/>
              </a:tabLst>
            </a:pPr>
            <a:r>
              <a:rPr lang="en-GB" sz="1200" dirty="0">
                <a:solidFill>
                  <a:srgbClr val="00445E"/>
                </a:solidFill>
                <a:latin typeface="Raleway" pitchFamily="2" charset="0"/>
                <a:cs typeface="Arial" panose="020B0604020202020204" pitchFamily="34" charset="0"/>
              </a:rPr>
              <a:t>Find out more</a:t>
            </a:r>
            <a:r>
              <a:rPr kumimoji="0" lang="en-GB" sz="1200" b="0" i="0" u="none" strike="noStrike" kern="1200" cap="none" spc="0" normalizeH="0" baseline="0" noProof="0" dirty="0">
                <a:ln>
                  <a:noFill/>
                </a:ln>
                <a:solidFill>
                  <a:srgbClr val="00445E"/>
                </a:solidFill>
                <a:effectLst/>
                <a:uLnTx/>
                <a:uFillTx/>
                <a:latin typeface="Raleway" pitchFamily="2" charset="0"/>
                <a:cs typeface="Arial" panose="020B0604020202020204" pitchFamily="34" charset="0"/>
              </a:rPr>
              <a:t>	18</a:t>
            </a:r>
          </a:p>
          <a:p>
            <a:pPr marL="0" indent="0">
              <a:lnSpc>
                <a:spcPct val="120000"/>
              </a:lnSpc>
              <a:buNone/>
              <a:tabLst>
                <a:tab pos="7262813" algn="r"/>
              </a:tabLst>
            </a:pPr>
            <a:endParaRPr lang="en-GB" sz="1200" dirty="0">
              <a:latin typeface="Raleway" pitchFamily="2" charset="0"/>
              <a:cs typeface="Arial" panose="020B0604020202020204" pitchFamily="34" charset="0"/>
            </a:endParaRPr>
          </a:p>
          <a:p>
            <a:pPr marL="0" indent="0">
              <a:lnSpc>
                <a:spcPct val="120000"/>
              </a:lnSpc>
              <a:buNone/>
              <a:tabLst>
                <a:tab pos="7262813" algn="r"/>
              </a:tabLst>
            </a:pPr>
            <a:endParaRPr lang="en-GB" sz="1200" dirty="0">
              <a:latin typeface="Raleway" pitchFamily="2" charset="0"/>
              <a:cs typeface="Arial" panose="020B0604020202020204" pitchFamily="34" charset="0"/>
            </a:endParaRPr>
          </a:p>
          <a:p>
            <a:pPr marL="0" indent="0">
              <a:lnSpc>
                <a:spcPct val="120000"/>
              </a:lnSpc>
              <a:buNone/>
            </a:pPr>
            <a:endParaRPr lang="en-GB" sz="1200" dirty="0">
              <a:highlight>
                <a:srgbClr val="FFFF00"/>
              </a:highlight>
              <a:latin typeface="Raleway" pitchFamily="2" charset="0"/>
            </a:endParaRPr>
          </a:p>
          <a:p>
            <a:pPr marL="0" indent="0">
              <a:buNone/>
            </a:pPr>
            <a:endParaRPr lang="en-GB" sz="1600" dirty="0">
              <a:latin typeface="Raleway" pitchFamily="2" charset="0"/>
            </a:endParaRPr>
          </a:p>
        </p:txBody>
      </p:sp>
      <p:sp>
        <p:nvSpPr>
          <p:cNvPr id="5" name="Slide Number Placeholder 4">
            <a:extLst>
              <a:ext uri="{FF2B5EF4-FFF2-40B4-BE49-F238E27FC236}">
                <a16:creationId xmlns:a16="http://schemas.microsoft.com/office/drawing/2014/main" id="{45B27181-DDC8-4B54-B010-455A177DBA15}"/>
              </a:ext>
              <a:ext uri="{C183D7F6-B498-43B3-948B-1728B52AA6E4}">
                <adec:decorative xmlns:adec="http://schemas.microsoft.com/office/drawing/2017/decorative" val="0"/>
              </a:ext>
            </a:extLst>
          </p:cNvPr>
          <p:cNvSpPr>
            <a:spLocks noGrp="1"/>
          </p:cNvSpPr>
          <p:nvPr>
            <p:ph type="sldNum" sz="quarter" idx="12"/>
          </p:nvPr>
        </p:nvSpPr>
        <p:spPr/>
        <p:txBody>
          <a:bodyPr/>
          <a:lstStyle/>
          <a:p>
            <a:fld id="{36D6C52B-B35D-4819-BB38-B93C26330C57}" type="slidenum">
              <a:rPr lang="en-GB" smtClean="0">
                <a:solidFill>
                  <a:srgbClr val="1E5A71"/>
                </a:solidFill>
                <a:latin typeface="Raleway" pitchFamily="2" charset="0"/>
              </a:rPr>
              <a:t>2</a:t>
            </a:fld>
            <a:endParaRPr lang="en-GB" dirty="0">
              <a:solidFill>
                <a:srgbClr val="1E5A71"/>
              </a:solidFill>
              <a:latin typeface="Raleway" pitchFamily="2" charset="0"/>
            </a:endParaRPr>
          </a:p>
        </p:txBody>
      </p:sp>
    </p:spTree>
    <p:extLst>
      <p:ext uri="{BB962C8B-B14F-4D97-AF65-F5344CB8AC3E}">
        <p14:creationId xmlns:p14="http://schemas.microsoft.com/office/powerpoint/2010/main" val="18423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1F64C48-31C7-4C87-BE35-391A1B3D44AE}"/>
              </a:ext>
              <a:ext uri="{C183D7F6-B498-43B3-948B-1728B52AA6E4}">
                <adec:decorative xmlns:adec="http://schemas.microsoft.com/office/drawing/2017/decorative" val="1"/>
              </a:ext>
            </a:extLst>
          </p:cNvPr>
          <p:cNvCxnSpPr>
            <a:cxnSpLocks/>
          </p:cNvCxnSpPr>
          <p:nvPr/>
        </p:nvCxnSpPr>
        <p:spPr>
          <a:xfrm>
            <a:off x="562758" y="279722"/>
            <a:ext cx="4244373" cy="0"/>
          </a:xfrm>
          <a:prstGeom prst="line">
            <a:avLst/>
          </a:prstGeom>
          <a:ln w="34925">
            <a:solidFill>
              <a:srgbClr val="003366"/>
            </a:solidFill>
          </a:ln>
        </p:spPr>
        <p:style>
          <a:lnRef idx="1">
            <a:schemeClr val="accent1"/>
          </a:lnRef>
          <a:fillRef idx="0">
            <a:schemeClr val="accent1"/>
          </a:fillRef>
          <a:effectRef idx="0">
            <a:schemeClr val="accent1"/>
          </a:effectRef>
          <a:fontRef idx="minor">
            <a:schemeClr val="tx1"/>
          </a:fontRef>
        </p:style>
      </p:cxnSp>
      <p:sp>
        <p:nvSpPr>
          <p:cNvPr id="2" name="Title 1" descr="Strategic Plan 2020-23 - introduction (continued)">
            <a:extLst>
              <a:ext uri="{FF2B5EF4-FFF2-40B4-BE49-F238E27FC236}">
                <a16:creationId xmlns:a16="http://schemas.microsoft.com/office/drawing/2014/main" id="{DD430003-E268-4E61-B92E-18C32A86DF9D}"/>
              </a:ext>
              <a:ext uri="{C183D7F6-B498-43B3-948B-1728B52AA6E4}">
                <adec:decorative xmlns:adec="http://schemas.microsoft.com/office/drawing/2017/decorative" val="0"/>
              </a:ext>
            </a:extLst>
          </p:cNvPr>
          <p:cNvSpPr>
            <a:spLocks noGrp="1"/>
          </p:cNvSpPr>
          <p:nvPr>
            <p:ph type="title"/>
          </p:nvPr>
        </p:nvSpPr>
        <p:spPr>
          <a:xfrm>
            <a:off x="495300" y="375301"/>
            <a:ext cx="4233454" cy="803016"/>
          </a:xfrm>
        </p:spPr>
        <p:txBody>
          <a:bodyPr anchor="t" anchorCtr="0">
            <a:normAutofit fontScale="90000"/>
          </a:bodyPr>
          <a:lstStyle/>
          <a:p>
            <a:r>
              <a:rPr lang="en-US" sz="2000" b="1" dirty="0">
                <a:latin typeface="Raleway" pitchFamily="2" charset="0"/>
                <a:ea typeface="+mn-ea"/>
                <a:cs typeface="+mn-cs"/>
              </a:rPr>
              <a:t>Tower Hamlets Plan Annual Review</a:t>
            </a:r>
            <a:br>
              <a:rPr lang="en-US" sz="2000" b="1" dirty="0">
                <a:latin typeface="Raleway" pitchFamily="2" charset="0"/>
                <a:ea typeface="+mn-ea"/>
                <a:cs typeface="+mn-cs"/>
              </a:rPr>
            </a:br>
            <a:br>
              <a:rPr lang="en-US" sz="2000" b="1" dirty="0">
                <a:latin typeface="Raleway" pitchFamily="2" charset="0"/>
                <a:ea typeface="+mn-ea"/>
                <a:cs typeface="+mn-cs"/>
              </a:rPr>
            </a:br>
            <a:r>
              <a:rPr lang="en-US" sz="2000" b="1" dirty="0">
                <a:latin typeface="Raleway" pitchFamily="2" charset="0"/>
                <a:ea typeface="+mn-ea"/>
                <a:cs typeface="+mn-cs"/>
              </a:rPr>
              <a:t>April 2022 – March 2023</a:t>
            </a:r>
            <a:br>
              <a:rPr lang="en-US" sz="1600" b="1" dirty="0">
                <a:solidFill>
                  <a:schemeClr val="tx2"/>
                </a:solidFill>
                <a:latin typeface="Arial" panose="020B0604020202020204" pitchFamily="34" charset="0"/>
                <a:cs typeface="Arial" panose="020B0604020202020204" pitchFamily="34" charset="0"/>
              </a:rPr>
            </a:br>
            <a:endParaRPr lang="en-GB" sz="1600" b="1" dirty="0">
              <a:solidFill>
                <a:schemeClr val="tx2"/>
              </a:solidFill>
              <a:latin typeface="Arial" panose="020B0604020202020204" pitchFamily="34" charset="0"/>
              <a:cs typeface="Arial" panose="020B0604020202020204" pitchFamily="34" charset="0"/>
            </a:endParaRPr>
          </a:p>
        </p:txBody>
      </p:sp>
      <p:cxnSp>
        <p:nvCxnSpPr>
          <p:cNvPr id="18" name="Straight Connector 17">
            <a:extLst>
              <a:ext uri="{FF2B5EF4-FFF2-40B4-BE49-F238E27FC236}">
                <a16:creationId xmlns:a16="http://schemas.microsoft.com/office/drawing/2014/main" id="{EC56291A-0A60-473C-A8DD-78D2F9997BF0}"/>
              </a:ext>
              <a:ext uri="{C183D7F6-B498-43B3-948B-1728B52AA6E4}">
                <adec:decorative xmlns:adec="http://schemas.microsoft.com/office/drawing/2017/decorative" val="1"/>
              </a:ext>
            </a:extLst>
          </p:cNvPr>
          <p:cNvCxnSpPr>
            <a:cxnSpLocks/>
          </p:cNvCxnSpPr>
          <p:nvPr/>
        </p:nvCxnSpPr>
        <p:spPr>
          <a:xfrm>
            <a:off x="562758" y="1178317"/>
            <a:ext cx="4244373" cy="0"/>
          </a:xfrm>
          <a:prstGeom prst="line">
            <a:avLst/>
          </a:prstGeom>
          <a:ln w="15875">
            <a:solidFill>
              <a:srgbClr val="003366"/>
            </a:solidFill>
          </a:ln>
        </p:spPr>
        <p:style>
          <a:lnRef idx="1">
            <a:schemeClr val="accent1"/>
          </a:lnRef>
          <a:fillRef idx="0">
            <a:schemeClr val="accent1"/>
          </a:fillRef>
          <a:effectRef idx="0">
            <a:schemeClr val="accent1"/>
          </a:effectRef>
          <a:fontRef idx="minor">
            <a:schemeClr val="tx1"/>
          </a:fontRef>
        </p:style>
      </p:cxnSp>
      <p:pic>
        <p:nvPicPr>
          <p:cNvPr id="14" name="Content Placeholder 6" descr="Image of Tower Hamlets Partnership Strategic Framework. This outlines our objectives, themes and outcomes to building a stronger, more inclusive and fairer borough.">
            <a:extLst>
              <a:ext uri="{FF2B5EF4-FFF2-40B4-BE49-F238E27FC236}">
                <a16:creationId xmlns:a16="http://schemas.microsoft.com/office/drawing/2014/main" id="{BE9683C6-E12D-4701-9FED-C01A9208965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493" y="1269137"/>
            <a:ext cx="5150550" cy="5583253"/>
          </a:xfrm>
          <a:prstGeom prst="rect">
            <a:avLst/>
          </a:prstGeom>
        </p:spPr>
      </p:pic>
      <p:cxnSp>
        <p:nvCxnSpPr>
          <p:cNvPr id="9" name="Straight Connector 8">
            <a:extLst>
              <a:ext uri="{FF2B5EF4-FFF2-40B4-BE49-F238E27FC236}">
                <a16:creationId xmlns:a16="http://schemas.microsoft.com/office/drawing/2014/main" id="{C9EEB729-CDE3-47EC-96B8-B8D18AAD36CD}"/>
              </a:ext>
              <a:ext uri="{C183D7F6-B498-43B3-948B-1728B52AA6E4}">
                <adec:decorative xmlns:adec="http://schemas.microsoft.com/office/drawing/2017/decorative" val="1"/>
              </a:ext>
            </a:extLst>
          </p:cNvPr>
          <p:cNvCxnSpPr>
            <a:cxnSpLocks/>
          </p:cNvCxnSpPr>
          <p:nvPr/>
        </p:nvCxnSpPr>
        <p:spPr>
          <a:xfrm>
            <a:off x="5149692" y="279722"/>
            <a:ext cx="6467849" cy="0"/>
          </a:xfrm>
          <a:prstGeom prst="line">
            <a:avLst/>
          </a:prstGeom>
          <a:ln w="15875">
            <a:solidFill>
              <a:srgbClr val="003366"/>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E2E21B78-D4D6-4AF9-ACB6-CF4D5A82161A}"/>
              </a:ext>
              <a:ext uri="{C183D7F6-B498-43B3-948B-1728B52AA6E4}">
                <adec:decorative xmlns:adec="http://schemas.microsoft.com/office/drawing/2017/decorative" val="0"/>
              </a:ext>
            </a:extLst>
          </p:cNvPr>
          <p:cNvSpPr txBox="1">
            <a:spLocks/>
          </p:cNvSpPr>
          <p:nvPr/>
        </p:nvSpPr>
        <p:spPr>
          <a:xfrm>
            <a:off x="5149692" y="370543"/>
            <a:ext cx="6367790" cy="807774"/>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b="1" dirty="0">
                <a:latin typeface="Raleway" pitchFamily="2" charset="0"/>
                <a:ea typeface="+mn-ea"/>
                <a:cs typeface="+mn-cs"/>
              </a:rPr>
              <a:t>Introduction </a:t>
            </a:r>
          </a:p>
          <a:p>
            <a:endParaRPr lang="en-GB" sz="1600" b="1" dirty="0">
              <a:solidFill>
                <a:srgbClr val="319B31"/>
              </a:solidFill>
              <a:latin typeface="Arial" panose="020B0604020202020204" pitchFamily="34" charset="0"/>
              <a:cs typeface="Arial" panose="020B0604020202020204" pitchFamily="34" charset="0"/>
            </a:endParaRPr>
          </a:p>
        </p:txBody>
      </p:sp>
      <p:cxnSp>
        <p:nvCxnSpPr>
          <p:cNvPr id="17" name="Straight Connector 16">
            <a:extLst>
              <a:ext uri="{FF2B5EF4-FFF2-40B4-BE49-F238E27FC236}">
                <a16:creationId xmlns:a16="http://schemas.microsoft.com/office/drawing/2014/main" id="{B87364AA-0512-49CE-9ADD-F56505046F8D}"/>
              </a:ext>
              <a:ext uri="{C183D7F6-B498-43B3-948B-1728B52AA6E4}">
                <adec:decorative xmlns:adec="http://schemas.microsoft.com/office/drawing/2017/decorative" val="1"/>
              </a:ext>
            </a:extLst>
          </p:cNvPr>
          <p:cNvCxnSpPr>
            <a:cxnSpLocks/>
          </p:cNvCxnSpPr>
          <p:nvPr/>
        </p:nvCxnSpPr>
        <p:spPr>
          <a:xfrm>
            <a:off x="5241043" y="1178317"/>
            <a:ext cx="6376498" cy="4758"/>
          </a:xfrm>
          <a:prstGeom prst="line">
            <a:avLst/>
          </a:prstGeom>
          <a:ln w="15875">
            <a:solidFill>
              <a:srgbClr val="003366"/>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7101E146-7A47-48BA-9A91-5F300206451B}"/>
              </a:ext>
            </a:extLst>
          </p:cNvPr>
          <p:cNvSpPr>
            <a:spLocks noGrp="1" noChangeAspect="1"/>
          </p:cNvSpPr>
          <p:nvPr>
            <p:ph idx="1"/>
          </p:nvPr>
        </p:nvSpPr>
        <p:spPr>
          <a:xfrm>
            <a:off x="5149692" y="1365461"/>
            <a:ext cx="6726229" cy="5390603"/>
          </a:xfrm>
        </p:spPr>
        <p:txBody>
          <a:bodyPr vert="horz" lIns="91440" tIns="45720" rIns="91440" bIns="45720" numCol="2" spcCol="252000" rtlCol="0" anchor="t">
            <a:noAutofit/>
          </a:bodyPr>
          <a:lstStyle/>
          <a:p>
            <a:pPr marL="0" indent="0" fontAlgn="base">
              <a:lnSpc>
                <a:spcPct val="120000"/>
              </a:lnSpc>
              <a:buNone/>
            </a:pPr>
            <a:r>
              <a:rPr lang="en-US" sz="1200" dirty="0">
                <a:latin typeface="Raleway"/>
              </a:rPr>
              <a:t>The </a:t>
            </a:r>
            <a:r>
              <a:rPr lang="en-US" sz="1200" dirty="0">
                <a:solidFill>
                  <a:srgbClr val="00445E"/>
                </a:solidFill>
                <a:latin typeface="Raleway"/>
              </a:rPr>
              <a:t>Tower Hamlets Plan 2018-2023 sets out the Tower Hamlets Partnership’s vision for the borough: to </a:t>
            </a:r>
            <a:r>
              <a:rPr lang="en-US" sz="1200" b="1" dirty="0">
                <a:solidFill>
                  <a:srgbClr val="00445E"/>
                </a:solidFill>
                <a:latin typeface="Raleway"/>
              </a:rPr>
              <a:t>tackle inequality by building a strong, inclusive and fair borough</a:t>
            </a:r>
            <a:r>
              <a:rPr lang="en-US" sz="1200" dirty="0">
                <a:solidFill>
                  <a:srgbClr val="00445E"/>
                </a:solidFill>
                <a:latin typeface="Raleway"/>
              </a:rPr>
              <a:t>. </a:t>
            </a:r>
            <a:endParaRPr lang="en-US" sz="1200" dirty="0">
              <a:solidFill>
                <a:srgbClr val="00445E"/>
              </a:solidFill>
              <a:latin typeface="Raleway" pitchFamily="2" charset="0"/>
            </a:endParaRPr>
          </a:p>
          <a:p>
            <a:pPr marL="0" indent="0" fontAlgn="base">
              <a:lnSpc>
                <a:spcPct val="120000"/>
              </a:lnSpc>
              <a:buNone/>
            </a:pPr>
            <a:r>
              <a:rPr lang="en-US" sz="1200" dirty="0">
                <a:solidFill>
                  <a:srgbClr val="00445E"/>
                </a:solidFill>
                <a:latin typeface="Raleway"/>
              </a:rPr>
              <a:t>The Partnership Plan is underpinned by four priorities:</a:t>
            </a:r>
          </a:p>
          <a:p>
            <a:pPr fontAlgn="base">
              <a:lnSpc>
                <a:spcPct val="100000"/>
              </a:lnSpc>
              <a:spcBef>
                <a:spcPts val="0"/>
              </a:spcBef>
            </a:pPr>
            <a:r>
              <a:rPr lang="en-US" sz="1200" dirty="0">
                <a:solidFill>
                  <a:srgbClr val="00445E"/>
                </a:solidFill>
                <a:latin typeface="Raleway"/>
              </a:rPr>
              <a:t>a better deal for children and young people</a:t>
            </a:r>
          </a:p>
          <a:p>
            <a:pPr fontAlgn="base">
              <a:lnSpc>
                <a:spcPct val="100000"/>
              </a:lnSpc>
              <a:spcBef>
                <a:spcPts val="0"/>
              </a:spcBef>
            </a:pPr>
            <a:r>
              <a:rPr lang="en-US" sz="1200" dirty="0">
                <a:solidFill>
                  <a:srgbClr val="00445E"/>
                </a:solidFill>
                <a:latin typeface="Raleway"/>
              </a:rPr>
              <a:t>good jobs and employment</a:t>
            </a:r>
          </a:p>
          <a:p>
            <a:pPr fontAlgn="base">
              <a:lnSpc>
                <a:spcPct val="100000"/>
              </a:lnSpc>
              <a:spcBef>
                <a:spcPts val="0"/>
              </a:spcBef>
            </a:pPr>
            <a:r>
              <a:rPr lang="en-US" sz="1200" dirty="0">
                <a:solidFill>
                  <a:srgbClr val="00445E"/>
                </a:solidFill>
                <a:latin typeface="Raleway"/>
              </a:rPr>
              <a:t>strong, resilient and safe communities</a:t>
            </a:r>
          </a:p>
          <a:p>
            <a:pPr fontAlgn="base">
              <a:lnSpc>
                <a:spcPct val="100000"/>
              </a:lnSpc>
              <a:spcBef>
                <a:spcPts val="0"/>
              </a:spcBef>
            </a:pPr>
            <a:r>
              <a:rPr lang="en-US" sz="1200" dirty="0">
                <a:solidFill>
                  <a:srgbClr val="00445E"/>
                </a:solidFill>
                <a:latin typeface="Raleway"/>
              </a:rPr>
              <a:t>better health and wellbeing</a:t>
            </a:r>
          </a:p>
          <a:p>
            <a:pPr marL="0" indent="0" fontAlgn="base">
              <a:lnSpc>
                <a:spcPct val="100000"/>
              </a:lnSpc>
              <a:spcBef>
                <a:spcPts val="0"/>
              </a:spcBef>
              <a:buNone/>
            </a:pPr>
            <a:endParaRPr lang="en-US" sz="1200" dirty="0">
              <a:solidFill>
                <a:srgbClr val="00445E"/>
              </a:solidFill>
              <a:latin typeface="Raleway" pitchFamily="2" charset="0"/>
            </a:endParaRPr>
          </a:p>
          <a:p>
            <a:pPr marL="0" indent="0" fontAlgn="base">
              <a:lnSpc>
                <a:spcPct val="100000"/>
              </a:lnSpc>
              <a:spcBef>
                <a:spcPts val="0"/>
              </a:spcBef>
              <a:buNone/>
            </a:pPr>
            <a:r>
              <a:rPr lang="en-US" sz="1200" dirty="0">
                <a:solidFill>
                  <a:srgbClr val="00445E"/>
                </a:solidFill>
                <a:latin typeface="Raleway"/>
              </a:rPr>
              <a:t>This report is prepared for partners and reviews partnership activities in 2022-23. </a:t>
            </a:r>
          </a:p>
          <a:p>
            <a:pPr marL="0" indent="0" fontAlgn="base">
              <a:lnSpc>
                <a:spcPct val="100000"/>
              </a:lnSpc>
              <a:spcBef>
                <a:spcPts val="0"/>
              </a:spcBef>
              <a:buNone/>
            </a:pPr>
            <a:endParaRPr lang="en-US" sz="1200" dirty="0">
              <a:solidFill>
                <a:srgbClr val="00445E"/>
              </a:solidFill>
              <a:latin typeface="Raleway"/>
            </a:endParaRPr>
          </a:p>
          <a:p>
            <a:pPr marL="0" indent="0" fontAlgn="base">
              <a:lnSpc>
                <a:spcPct val="100000"/>
              </a:lnSpc>
              <a:spcBef>
                <a:spcPts val="0"/>
              </a:spcBef>
              <a:buNone/>
            </a:pPr>
            <a:r>
              <a:rPr lang="en-US" sz="1200" dirty="0">
                <a:solidFill>
                  <a:srgbClr val="00445E"/>
                </a:solidFill>
                <a:latin typeface="Raleway"/>
              </a:rPr>
              <a:t>It illustrates with case studies the impact of partnership to address priorities including:</a:t>
            </a:r>
          </a:p>
          <a:p>
            <a:pPr fontAlgn="base">
              <a:lnSpc>
                <a:spcPct val="100000"/>
              </a:lnSpc>
              <a:spcBef>
                <a:spcPts val="0"/>
              </a:spcBef>
            </a:pPr>
            <a:r>
              <a:rPr lang="en-US" sz="1200" dirty="0">
                <a:solidFill>
                  <a:srgbClr val="00445E"/>
                </a:solidFill>
                <a:latin typeface="Raleway"/>
              </a:rPr>
              <a:t>Covid-19 recovery, cost-of-living, housing crisis and climate emergency</a:t>
            </a:r>
          </a:p>
          <a:p>
            <a:pPr fontAlgn="base">
              <a:lnSpc>
                <a:spcPct val="100000"/>
              </a:lnSpc>
              <a:spcBef>
                <a:spcPts val="0"/>
              </a:spcBef>
            </a:pPr>
            <a:r>
              <a:rPr lang="en-US" sz="1200" dirty="0">
                <a:solidFill>
                  <a:srgbClr val="00445E"/>
                </a:solidFill>
                <a:latin typeface="Raleway"/>
              </a:rPr>
              <a:t>Inward investment and inclusive growth, race equality and digital inclusion</a:t>
            </a:r>
            <a:endParaRPr lang="en-US" sz="1200" dirty="0">
              <a:solidFill>
                <a:srgbClr val="00445E"/>
              </a:solidFill>
              <a:latin typeface="Raleway" pitchFamily="2" charset="0"/>
            </a:endParaRPr>
          </a:p>
          <a:p>
            <a:pPr fontAlgn="base">
              <a:lnSpc>
                <a:spcPct val="100000"/>
              </a:lnSpc>
              <a:spcBef>
                <a:spcPts val="0"/>
              </a:spcBef>
            </a:pPr>
            <a:r>
              <a:rPr lang="en-US" sz="1200" dirty="0">
                <a:solidFill>
                  <a:srgbClr val="00445E"/>
                </a:solidFill>
                <a:latin typeface="Raleway"/>
              </a:rPr>
              <a:t>Health and well-being (incl. better services and integration and care)</a:t>
            </a:r>
          </a:p>
          <a:p>
            <a:pPr fontAlgn="base">
              <a:lnSpc>
                <a:spcPct val="100000"/>
              </a:lnSpc>
              <a:spcBef>
                <a:spcPts val="0"/>
              </a:spcBef>
            </a:pPr>
            <a:r>
              <a:rPr lang="en-US" sz="1200" dirty="0">
                <a:solidFill>
                  <a:srgbClr val="00445E"/>
                </a:solidFill>
                <a:latin typeface="Raleway"/>
              </a:rPr>
              <a:t>Children’s development &amp; opportunities</a:t>
            </a:r>
          </a:p>
          <a:p>
            <a:pPr fontAlgn="base">
              <a:lnSpc>
                <a:spcPct val="100000"/>
              </a:lnSpc>
              <a:spcBef>
                <a:spcPts val="0"/>
              </a:spcBef>
            </a:pPr>
            <a:r>
              <a:rPr lang="en-US" sz="1200" dirty="0">
                <a:solidFill>
                  <a:srgbClr val="00445E"/>
                </a:solidFill>
                <a:latin typeface="Raleway"/>
              </a:rPr>
              <a:t>Communities – cohesive, empowered, safe, and resilient</a:t>
            </a:r>
          </a:p>
          <a:p>
            <a:pPr marL="0" indent="0" fontAlgn="base">
              <a:lnSpc>
                <a:spcPct val="100000"/>
              </a:lnSpc>
              <a:spcBef>
                <a:spcPts val="0"/>
              </a:spcBef>
              <a:buNone/>
            </a:pPr>
            <a:endParaRPr lang="en-US" sz="1200" dirty="0">
              <a:solidFill>
                <a:srgbClr val="00445E"/>
              </a:solidFill>
              <a:latin typeface="Raleway"/>
            </a:endParaRPr>
          </a:p>
          <a:p>
            <a:pPr marL="0" indent="0" fontAlgn="base">
              <a:lnSpc>
                <a:spcPct val="100000"/>
              </a:lnSpc>
              <a:spcBef>
                <a:spcPts val="0"/>
              </a:spcBef>
              <a:buNone/>
            </a:pPr>
            <a:endParaRPr lang="en-US" sz="1200" dirty="0">
              <a:solidFill>
                <a:srgbClr val="00445E"/>
              </a:solidFill>
              <a:latin typeface="Raleway"/>
            </a:endParaRPr>
          </a:p>
          <a:p>
            <a:pPr marL="0" indent="0" fontAlgn="base">
              <a:lnSpc>
                <a:spcPct val="100000"/>
              </a:lnSpc>
              <a:spcBef>
                <a:spcPts val="0"/>
              </a:spcBef>
              <a:buNone/>
            </a:pPr>
            <a:r>
              <a:rPr lang="en-US" sz="1200" dirty="0">
                <a:solidFill>
                  <a:srgbClr val="00445E"/>
                </a:solidFill>
                <a:latin typeface="Raleway"/>
              </a:rPr>
              <a:t>Looking forward, the report outlines cross-cutting priorities partners have identified for 2023-24 including:</a:t>
            </a:r>
          </a:p>
          <a:p>
            <a:pPr fontAlgn="base">
              <a:lnSpc>
                <a:spcPct val="100000"/>
              </a:lnSpc>
              <a:spcBef>
                <a:spcPts val="0"/>
              </a:spcBef>
            </a:pPr>
            <a:r>
              <a:rPr lang="en-US" sz="1200" dirty="0">
                <a:solidFill>
                  <a:srgbClr val="00445E"/>
                </a:solidFill>
                <a:latin typeface="Raleway"/>
              </a:rPr>
              <a:t>A child-friendly borough,  and children and young people’s development, education and opportunities</a:t>
            </a:r>
          </a:p>
          <a:p>
            <a:pPr fontAlgn="base">
              <a:lnSpc>
                <a:spcPct val="100000"/>
              </a:lnSpc>
              <a:spcBef>
                <a:spcPts val="0"/>
              </a:spcBef>
            </a:pPr>
            <a:r>
              <a:rPr lang="en-US" sz="1200" dirty="0">
                <a:solidFill>
                  <a:srgbClr val="00445E"/>
                </a:solidFill>
                <a:latin typeface="Raleway"/>
              </a:rPr>
              <a:t>Tackling inequalities, and poverty, cost-of-living, housing crisis and its impact</a:t>
            </a:r>
          </a:p>
          <a:p>
            <a:pPr fontAlgn="base">
              <a:lnSpc>
                <a:spcPct val="100000"/>
              </a:lnSpc>
              <a:spcBef>
                <a:spcPts val="0"/>
              </a:spcBef>
            </a:pPr>
            <a:r>
              <a:rPr lang="en-US" sz="1200" dirty="0">
                <a:solidFill>
                  <a:srgbClr val="00445E"/>
                </a:solidFill>
                <a:latin typeface="Raleway"/>
              </a:rPr>
              <a:t>Health and well-being (including. mental health, integrated care and localities approach)</a:t>
            </a:r>
          </a:p>
          <a:p>
            <a:pPr fontAlgn="base">
              <a:lnSpc>
                <a:spcPct val="100000"/>
              </a:lnSpc>
              <a:spcBef>
                <a:spcPts val="0"/>
              </a:spcBef>
            </a:pPr>
            <a:r>
              <a:rPr lang="en-US" sz="1200" dirty="0">
                <a:solidFill>
                  <a:srgbClr val="00445E"/>
                </a:solidFill>
                <a:latin typeface="Raleway"/>
              </a:rPr>
              <a:t>Climate change (including green jobs and skills)</a:t>
            </a:r>
          </a:p>
          <a:p>
            <a:pPr fontAlgn="base">
              <a:lnSpc>
                <a:spcPct val="100000"/>
              </a:lnSpc>
              <a:spcBef>
                <a:spcPts val="0"/>
              </a:spcBef>
            </a:pPr>
            <a:r>
              <a:rPr lang="en-US" sz="1200" dirty="0">
                <a:solidFill>
                  <a:srgbClr val="00445E"/>
                </a:solidFill>
                <a:latin typeface="Raleway"/>
              </a:rPr>
              <a:t>Combatting drugs, crime and violence reduction and promoting safer, resilient, cohesive and empowered communities</a:t>
            </a:r>
          </a:p>
          <a:p>
            <a:pPr fontAlgn="base">
              <a:lnSpc>
                <a:spcPct val="100000"/>
              </a:lnSpc>
              <a:spcBef>
                <a:spcPts val="0"/>
              </a:spcBef>
            </a:pPr>
            <a:r>
              <a:rPr lang="en-US" sz="1200" dirty="0">
                <a:solidFill>
                  <a:srgbClr val="00445E"/>
                </a:solidFill>
                <a:latin typeface="Raleway"/>
              </a:rPr>
              <a:t>Inward investment and inclusive growth</a:t>
            </a:r>
          </a:p>
          <a:p>
            <a:pPr fontAlgn="base">
              <a:lnSpc>
                <a:spcPct val="100000"/>
              </a:lnSpc>
              <a:spcBef>
                <a:spcPts val="0"/>
              </a:spcBef>
            </a:pPr>
            <a:r>
              <a:rPr lang="en-US" sz="1200" dirty="0">
                <a:solidFill>
                  <a:srgbClr val="00445E"/>
                </a:solidFill>
                <a:latin typeface="Raleway"/>
              </a:rPr>
              <a:t>C</a:t>
            </a:r>
            <a:r>
              <a:rPr lang="en-US" sz="1200" dirty="0">
                <a:latin typeface="Raleway"/>
              </a:rPr>
              <a:t>elebrating Place and promoting the borough</a:t>
            </a:r>
          </a:p>
          <a:p>
            <a:pPr fontAlgn="base">
              <a:lnSpc>
                <a:spcPct val="100000"/>
              </a:lnSpc>
              <a:spcBef>
                <a:spcPts val="0"/>
              </a:spcBef>
            </a:pPr>
            <a:r>
              <a:rPr lang="en-US" sz="1200" dirty="0">
                <a:latin typeface="Raleway"/>
              </a:rPr>
              <a:t>Review of partnership arrangements</a:t>
            </a:r>
          </a:p>
          <a:p>
            <a:pPr marL="0" indent="0" fontAlgn="base">
              <a:lnSpc>
                <a:spcPct val="100000"/>
              </a:lnSpc>
              <a:spcBef>
                <a:spcPts val="0"/>
              </a:spcBef>
              <a:buNone/>
            </a:pPr>
            <a:endParaRPr lang="en-US" sz="1200" dirty="0">
              <a:solidFill>
                <a:srgbClr val="00445E"/>
              </a:solidFill>
              <a:latin typeface="Raleway" pitchFamily="2" charset="0"/>
            </a:endParaRPr>
          </a:p>
          <a:p>
            <a:pPr marL="0" indent="0" fontAlgn="base">
              <a:lnSpc>
                <a:spcPct val="100000"/>
              </a:lnSpc>
              <a:spcBef>
                <a:spcPts val="0"/>
              </a:spcBef>
              <a:buNone/>
            </a:pPr>
            <a:r>
              <a:rPr lang="en-US" sz="1200" dirty="0">
                <a:solidFill>
                  <a:srgbClr val="00445E"/>
                </a:solidFill>
                <a:latin typeface="Raleway"/>
              </a:rPr>
              <a:t>This review is the final update on the current Tower Hamlets Plan. The TH Partnership is developing a new partnership plan for 2023-2028. This work is coordinated by the Partnership Executive Group, under the Executive Mayor’s leadership, and supported by a multi-agency partnership task finish group .  </a:t>
            </a:r>
            <a:endParaRPr lang="en-US" sz="1200" dirty="0">
              <a:solidFill>
                <a:srgbClr val="00445E"/>
              </a:solidFill>
              <a:latin typeface="Raleway" pitchFamily="2" charset="0"/>
            </a:endParaRPr>
          </a:p>
          <a:p>
            <a:pPr marL="0" indent="0" fontAlgn="base">
              <a:lnSpc>
                <a:spcPct val="100000"/>
              </a:lnSpc>
              <a:spcBef>
                <a:spcPts val="0"/>
              </a:spcBef>
              <a:buNone/>
            </a:pPr>
            <a:endParaRPr lang="en-US" sz="1200" dirty="0">
              <a:solidFill>
                <a:srgbClr val="FF0000"/>
              </a:solidFill>
              <a:latin typeface="Raleway" pitchFamily="2" charset="0"/>
            </a:endParaRPr>
          </a:p>
          <a:p>
            <a:pPr marL="0" indent="0" fontAlgn="base">
              <a:lnSpc>
                <a:spcPct val="120000"/>
              </a:lnSpc>
              <a:buNone/>
            </a:pPr>
            <a:endParaRPr lang="en-US" sz="1000" dirty="0">
              <a:solidFill>
                <a:srgbClr val="FF0000"/>
              </a:solidFill>
              <a:latin typeface="Raleway" pitchFamily="2" charset="0"/>
            </a:endParaRPr>
          </a:p>
        </p:txBody>
      </p:sp>
      <p:sp>
        <p:nvSpPr>
          <p:cNvPr id="5" name="Slide Number Placeholder 4">
            <a:extLst>
              <a:ext uri="{FF2B5EF4-FFF2-40B4-BE49-F238E27FC236}">
                <a16:creationId xmlns:a16="http://schemas.microsoft.com/office/drawing/2014/main" id="{155A40B4-D63F-411C-BFF4-2EE26356A90C}"/>
              </a:ext>
            </a:extLst>
          </p:cNvPr>
          <p:cNvSpPr>
            <a:spLocks noGrp="1"/>
          </p:cNvSpPr>
          <p:nvPr>
            <p:ph type="sldNum" sz="quarter" idx="12"/>
          </p:nvPr>
        </p:nvSpPr>
        <p:spPr/>
        <p:txBody>
          <a:bodyPr/>
          <a:lstStyle/>
          <a:p>
            <a:fld id="{36D6C52B-B35D-4819-BB38-B93C26330C57}" type="slidenum">
              <a:rPr lang="en-GB" smtClean="0">
                <a:solidFill>
                  <a:srgbClr val="1E5A71"/>
                </a:solidFill>
                <a:latin typeface="Raleway" pitchFamily="2" charset="0"/>
              </a:rPr>
              <a:t>3</a:t>
            </a:fld>
            <a:endParaRPr lang="en-GB" dirty="0">
              <a:solidFill>
                <a:srgbClr val="1E5A71"/>
              </a:solidFill>
              <a:latin typeface="Raleway" pitchFamily="2" charset="0"/>
            </a:endParaRPr>
          </a:p>
        </p:txBody>
      </p:sp>
    </p:spTree>
    <p:extLst>
      <p:ext uri="{BB962C8B-B14F-4D97-AF65-F5344CB8AC3E}">
        <p14:creationId xmlns:p14="http://schemas.microsoft.com/office/powerpoint/2010/main" val="147828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01983CD-6EBA-524B-6961-7259AF18E6DA}"/>
              </a:ext>
            </a:extLst>
          </p:cNvPr>
          <p:cNvSpPr txBox="1">
            <a:spLocks noGrp="1"/>
          </p:cNvSpPr>
          <p:nvPr>
            <p:ph type="title" idx="4294967295"/>
          </p:nvPr>
        </p:nvSpPr>
        <p:spPr>
          <a:xfrm>
            <a:off x="838200" y="1138"/>
            <a:ext cx="9770616"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2800" b="1" kern="1200">
                <a:solidFill>
                  <a:srgbClr val="003366"/>
                </a:solidFill>
                <a:latin typeface="Raleway" pitchFamily="2"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b="1" i="0" u="none" strike="noStrike" kern="1200" cap="none" spc="0" normalizeH="0" baseline="0" noProof="0" dirty="0">
                <a:ln>
                  <a:noFill/>
                </a:ln>
                <a:solidFill>
                  <a:srgbClr val="00B0F0"/>
                </a:solidFill>
                <a:effectLst/>
                <a:uLnTx/>
                <a:uFillTx/>
                <a:latin typeface="Raleway" pitchFamily="2" charset="0"/>
                <a:ea typeface="+mj-ea"/>
                <a:cs typeface="Arial" panose="020B0604020202020204" pitchFamily="34" charset="0"/>
              </a:rPr>
              <a:t>Tower Hamlets Partnership: overview </a:t>
            </a:r>
          </a:p>
        </p:txBody>
      </p:sp>
      <p:sp>
        <p:nvSpPr>
          <p:cNvPr id="10" name="TextBox 9">
            <a:extLst>
              <a:ext uri="{FF2B5EF4-FFF2-40B4-BE49-F238E27FC236}">
                <a16:creationId xmlns:a16="http://schemas.microsoft.com/office/drawing/2014/main" id="{B50DD755-CF31-0B9D-1DE2-B654CE24DFBC}"/>
              </a:ext>
            </a:extLst>
          </p:cNvPr>
          <p:cNvSpPr txBox="1"/>
          <p:nvPr/>
        </p:nvSpPr>
        <p:spPr>
          <a:xfrm>
            <a:off x="465708" y="1318752"/>
            <a:ext cx="3180522" cy="1277273"/>
          </a:xfrm>
          <a:prstGeom prst="rect">
            <a:avLst/>
          </a:prstGeom>
          <a:solidFill>
            <a:schemeClr val="accent6">
              <a:lumMod val="20000"/>
              <a:lumOff val="80000"/>
            </a:schemeClr>
          </a:solidFill>
        </p:spPr>
        <p:txBody>
          <a:bodyPr wrap="square">
            <a:spAutoFit/>
          </a:bodyPr>
          <a:lstStyle/>
          <a:p>
            <a:pPr>
              <a:buSzPts val="1200"/>
              <a:tabLst>
                <a:tab pos="2637155" algn="ctr"/>
                <a:tab pos="5274310" algn="r"/>
                <a:tab pos="457200" algn="l"/>
                <a:tab pos="2637155" algn="ctr"/>
                <a:tab pos="5274310" algn="r"/>
              </a:tabLst>
            </a:pPr>
            <a:r>
              <a:rPr lang="en-GB" sz="1100" dirty="0">
                <a:latin typeface="Raleway" pitchFamily="2" charset="0"/>
                <a:ea typeface="Times New Roman" panose="02020603050405020304" pitchFamily="18" charset="0"/>
                <a:cs typeface="Times New Roman" panose="02020603050405020304" pitchFamily="18" charset="0"/>
              </a:rPr>
              <a:t>T</a:t>
            </a:r>
            <a:r>
              <a:rPr lang="en-GB" sz="1100" dirty="0">
                <a:effectLst/>
                <a:latin typeface="Raleway" pitchFamily="2" charset="0"/>
                <a:ea typeface="Times New Roman" panose="02020603050405020304" pitchFamily="18" charset="0"/>
                <a:cs typeface="Arial" panose="020B0604020202020204" pitchFamily="34" charset="0"/>
              </a:rPr>
              <a:t>he Tower Hamlets Partnership </a:t>
            </a:r>
            <a:r>
              <a:rPr lang="en-GB" sz="1100" dirty="0">
                <a:latin typeface="Raleway" pitchFamily="2" charset="0"/>
                <a:ea typeface="Times New Roman" panose="02020603050405020304" pitchFamily="18" charset="0"/>
                <a:cs typeface="Arial" panose="020B0604020202020204" pitchFamily="34" charset="0"/>
              </a:rPr>
              <a:t>promotes the </a:t>
            </a:r>
            <a:r>
              <a:rPr kumimoji="0" lang="en-GB" sz="1100" b="0" i="0" u="none" strike="noStrike" kern="1200" cap="none" spc="0" normalizeH="0" baseline="0" noProof="0" dirty="0">
                <a:ln>
                  <a:noFill/>
                </a:ln>
                <a:effectLst/>
                <a:uLnTx/>
                <a:uFillTx/>
                <a:latin typeface="Raleway" pitchFamily="2" charset="0"/>
                <a:ea typeface="Times New Roman" panose="02020603050405020304" pitchFamily="18" charset="0"/>
                <a:cs typeface="Arial" panose="020B0604020202020204" pitchFamily="34" charset="0"/>
              </a:rPr>
              <a:t>economic, social and environmental wellbeing</a:t>
            </a:r>
            <a:r>
              <a:rPr lang="en-GB" sz="1100" dirty="0">
                <a:latin typeface="Raleway" pitchFamily="2" charset="0"/>
                <a:ea typeface="Times New Roman" panose="02020603050405020304" pitchFamily="18" charset="0"/>
                <a:cs typeface="Arial" panose="020B0604020202020204" pitchFamily="34" charset="0"/>
              </a:rPr>
              <a:t> of the borough and improves </a:t>
            </a:r>
            <a:r>
              <a:rPr kumimoji="0" lang="en-GB" sz="1100" b="1" i="0" u="none" strike="noStrike" kern="1200" cap="none" spc="0" normalizeH="0" baseline="0" noProof="0" dirty="0">
                <a:ln>
                  <a:noFill/>
                </a:ln>
                <a:effectLst/>
                <a:uLnTx/>
                <a:uFillTx/>
                <a:latin typeface="Raleway" pitchFamily="2" charset="0"/>
                <a:ea typeface="Times New Roman" panose="02020603050405020304" pitchFamily="18" charset="0"/>
                <a:cs typeface="Arial" panose="020B0604020202020204" pitchFamily="34" charset="0"/>
              </a:rPr>
              <a:t>services and </a:t>
            </a:r>
            <a:r>
              <a:rPr lang="en-GB" sz="1100" b="1" dirty="0">
                <a:effectLst/>
                <a:latin typeface="Raleway" pitchFamily="2" charset="0"/>
                <a:ea typeface="Times New Roman" panose="02020603050405020304" pitchFamily="18" charset="0"/>
                <a:cs typeface="Arial" panose="020B0604020202020204" pitchFamily="34" charset="0"/>
              </a:rPr>
              <a:t>outcomes for residents </a:t>
            </a:r>
            <a:r>
              <a:rPr lang="en-GB" sz="1100" dirty="0">
                <a:effectLst/>
                <a:latin typeface="Raleway" pitchFamily="2" charset="0"/>
                <a:ea typeface="Times New Roman" panose="02020603050405020304" pitchFamily="18" charset="0"/>
                <a:cs typeface="Arial" panose="020B0604020202020204" pitchFamily="34" charset="0"/>
              </a:rPr>
              <a:t>- taking a systems approach, co-ordinating and facilitating improvements and joining up work where needed. </a:t>
            </a:r>
            <a:endParaRPr lang="en-GB" sz="1100" dirty="0">
              <a:effectLst/>
              <a:latin typeface="Raleway" pitchFamily="2" charset="0"/>
              <a:ea typeface="Times New Roman" panose="02020603050405020304" pitchFamily="18" charset="0"/>
              <a:cs typeface="Times New Roman" panose="02020603050405020304" pitchFamily="18" charset="0"/>
            </a:endParaRPr>
          </a:p>
        </p:txBody>
      </p:sp>
      <p:graphicFrame>
        <p:nvGraphicFramePr>
          <p:cNvPr id="3" name="Content Placeholder 3" descr="Tower Hamlets Partnership Boards">
            <a:extLst>
              <a:ext uri="{FF2B5EF4-FFF2-40B4-BE49-F238E27FC236}">
                <a16:creationId xmlns:a16="http://schemas.microsoft.com/office/drawing/2014/main" id="{D8CBC7AB-177A-AA2A-2143-5F8762DB3A4C}"/>
              </a:ext>
            </a:extLst>
          </p:cNvPr>
          <p:cNvGraphicFramePr>
            <a:graphicFrameLocks/>
          </p:cNvGraphicFramePr>
          <p:nvPr>
            <p:extLst>
              <p:ext uri="{D42A27DB-BD31-4B8C-83A1-F6EECF244321}">
                <p14:modId xmlns:p14="http://schemas.microsoft.com/office/powerpoint/2010/main" val="2599902570"/>
              </p:ext>
            </p:extLst>
          </p:nvPr>
        </p:nvGraphicFramePr>
        <p:xfrm>
          <a:off x="580507" y="1117600"/>
          <a:ext cx="10515600" cy="3312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a:extLst>
              <a:ext uri="{FF2B5EF4-FFF2-40B4-BE49-F238E27FC236}">
                <a16:creationId xmlns:a16="http://schemas.microsoft.com/office/drawing/2014/main" id="{1EAA85BE-DBCC-BDEC-7C5C-33518A99EF89}"/>
              </a:ext>
            </a:extLst>
          </p:cNvPr>
          <p:cNvSpPr/>
          <p:nvPr/>
        </p:nvSpPr>
        <p:spPr>
          <a:xfrm>
            <a:off x="1141568" y="4212768"/>
            <a:ext cx="1828801" cy="544285"/>
          </a:xfrm>
          <a:prstGeom prst="rect">
            <a:avLst/>
          </a:prstGeom>
          <a:solidFill>
            <a:srgbClr val="003366">
              <a:alpha val="58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Raleway "/>
              </a:rPr>
              <a:t>Safeguarding Children Partnership (S)</a:t>
            </a:r>
          </a:p>
        </p:txBody>
      </p:sp>
      <p:sp>
        <p:nvSpPr>
          <p:cNvPr id="12" name="Rectangle 11">
            <a:extLst>
              <a:ext uri="{FF2B5EF4-FFF2-40B4-BE49-F238E27FC236}">
                <a16:creationId xmlns:a16="http://schemas.microsoft.com/office/drawing/2014/main" id="{977FEC7E-1BFC-FAA5-63F9-B606B4B551AA}"/>
              </a:ext>
            </a:extLst>
          </p:cNvPr>
          <p:cNvSpPr/>
          <p:nvPr/>
        </p:nvSpPr>
        <p:spPr>
          <a:xfrm>
            <a:off x="3111974" y="4212768"/>
            <a:ext cx="1451322" cy="544285"/>
          </a:xfrm>
          <a:prstGeom prst="rect">
            <a:avLst/>
          </a:prstGeom>
          <a:solidFill>
            <a:srgbClr val="003366">
              <a:alpha val="58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Raleway "/>
              </a:rPr>
              <a:t>Safeguarding Adults Board (S)</a:t>
            </a:r>
          </a:p>
        </p:txBody>
      </p:sp>
      <p:sp>
        <p:nvSpPr>
          <p:cNvPr id="13" name="Rectangle 12">
            <a:extLst>
              <a:ext uri="{FF2B5EF4-FFF2-40B4-BE49-F238E27FC236}">
                <a16:creationId xmlns:a16="http://schemas.microsoft.com/office/drawing/2014/main" id="{E564D973-CE88-4897-F8A0-080D31B4BFF2}"/>
              </a:ext>
            </a:extLst>
          </p:cNvPr>
          <p:cNvSpPr/>
          <p:nvPr/>
        </p:nvSpPr>
        <p:spPr>
          <a:xfrm>
            <a:off x="4656026" y="4201203"/>
            <a:ext cx="1715745" cy="565150"/>
          </a:xfrm>
          <a:prstGeom prst="rect">
            <a:avLst/>
          </a:prstGeom>
          <a:solidFill>
            <a:srgbClr val="003366">
              <a:alpha val="58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Raleway "/>
              </a:rPr>
              <a:t>Borough Resilience Forum (S)</a:t>
            </a:r>
          </a:p>
        </p:txBody>
      </p:sp>
      <p:sp>
        <p:nvSpPr>
          <p:cNvPr id="19" name="Rectangle 18">
            <a:extLst>
              <a:ext uri="{FF2B5EF4-FFF2-40B4-BE49-F238E27FC236}">
                <a16:creationId xmlns:a16="http://schemas.microsoft.com/office/drawing/2014/main" id="{F4C2DA49-C910-427B-821E-CDD5BE15CB70}"/>
              </a:ext>
            </a:extLst>
          </p:cNvPr>
          <p:cNvSpPr/>
          <p:nvPr/>
        </p:nvSpPr>
        <p:spPr>
          <a:xfrm>
            <a:off x="6521883" y="4183924"/>
            <a:ext cx="1715745" cy="565150"/>
          </a:xfrm>
          <a:prstGeom prst="rect">
            <a:avLst/>
          </a:prstGeom>
          <a:solidFill>
            <a:srgbClr val="003366">
              <a:alpha val="58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white"/>
                </a:solidFill>
                <a:effectLst/>
                <a:uLnTx/>
                <a:uFillTx/>
                <a:latin typeface="Raleway "/>
              </a:rPr>
              <a:t>Tower Hamlets Housing Forum </a:t>
            </a:r>
          </a:p>
        </p:txBody>
      </p:sp>
      <p:sp>
        <p:nvSpPr>
          <p:cNvPr id="8" name="Rectangle 7">
            <a:extLst>
              <a:ext uri="{FF2B5EF4-FFF2-40B4-BE49-F238E27FC236}">
                <a16:creationId xmlns:a16="http://schemas.microsoft.com/office/drawing/2014/main" id="{1CCEE05B-B514-A8BC-F2CD-1257C6069749}"/>
              </a:ext>
            </a:extLst>
          </p:cNvPr>
          <p:cNvSpPr/>
          <p:nvPr/>
        </p:nvSpPr>
        <p:spPr>
          <a:xfrm>
            <a:off x="8402980" y="4191903"/>
            <a:ext cx="1715745" cy="565150"/>
          </a:xfrm>
          <a:prstGeom prst="rect">
            <a:avLst/>
          </a:prstGeom>
          <a:solidFill>
            <a:srgbClr val="003366">
              <a:alpha val="58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200" kern="0" dirty="0">
                <a:solidFill>
                  <a:prstClr val="white"/>
                </a:solidFill>
                <a:latin typeface="Raleway "/>
              </a:rPr>
              <a:t>Schools Consultative Forum</a:t>
            </a:r>
            <a:endParaRPr kumimoji="0" lang="en-GB" sz="1200" b="0" i="0" u="none" strike="noStrike" kern="0" cap="none" spc="0" normalizeH="0" baseline="0" noProof="0" dirty="0">
              <a:ln>
                <a:noFill/>
              </a:ln>
              <a:solidFill>
                <a:prstClr val="white"/>
              </a:solidFill>
              <a:effectLst/>
              <a:uLnTx/>
              <a:uFillTx/>
              <a:latin typeface="Raleway "/>
            </a:endParaRPr>
          </a:p>
        </p:txBody>
      </p:sp>
      <p:sp>
        <p:nvSpPr>
          <p:cNvPr id="14" name="Rectangle 13">
            <a:extLst>
              <a:ext uri="{FF2B5EF4-FFF2-40B4-BE49-F238E27FC236}">
                <a16:creationId xmlns:a16="http://schemas.microsoft.com/office/drawing/2014/main" id="{4FC2DFB1-F30B-1CFF-7A27-56D96A6CE6C5}"/>
              </a:ext>
            </a:extLst>
          </p:cNvPr>
          <p:cNvSpPr/>
          <p:nvPr/>
        </p:nvSpPr>
        <p:spPr>
          <a:xfrm>
            <a:off x="1774274" y="5135088"/>
            <a:ext cx="7957457" cy="309314"/>
          </a:xfrm>
          <a:prstGeom prst="rect">
            <a:avLst/>
          </a:prstGeom>
          <a:solidFill>
            <a:sysClr val="window" lastClr="FFFFFF">
              <a:lumMod val="85000"/>
            </a:sysClr>
          </a:solidFill>
          <a:ln w="12700" cap="flat" cmpd="sng" algn="ctr">
            <a:solidFill>
              <a:srgbClr val="A8A7A4"/>
            </a:solidFill>
            <a:prstDash val="solid"/>
            <a:miter lim="800000"/>
          </a:ln>
          <a:effectLst/>
        </p:spPr>
        <p:txBody>
          <a:bodyPr wrap="square" lIns="91440" tIns="45720" rIns="91440" bIns="45720" rtlCol="0" anchor="ctr">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kumimoji="0" lang="en-GB" sz="1200" b="1" i="0" u="none" strike="noStrike" kern="0" cap="none" spc="0" normalizeH="0" baseline="0" noProof="0" dirty="0">
                <a:ln>
                  <a:noFill/>
                </a:ln>
                <a:solidFill>
                  <a:srgbClr val="00445E"/>
                </a:solidFill>
                <a:effectLst/>
                <a:uLnTx/>
                <a:uFillTx/>
                <a:latin typeface="Raleway "/>
                <a:ea typeface="Times New Roman" panose="02020603050405020304" pitchFamily="18" charset="0"/>
                <a:cs typeface="Times New Roman" panose="02020603050405020304" pitchFamily="18" charset="0"/>
              </a:rPr>
              <a:t>Wider Partners and Stakeholders</a:t>
            </a:r>
            <a:endParaRPr kumimoji="0" lang="en-GB" sz="1200" b="0" i="0" u="none" strike="noStrike" kern="0" cap="none" spc="0" normalizeH="0" baseline="0" noProof="0" dirty="0">
              <a:ln>
                <a:noFill/>
              </a:ln>
              <a:solidFill>
                <a:srgbClr val="003366"/>
              </a:solidFill>
              <a:effectLst/>
              <a:uLnTx/>
              <a:uFillTx/>
              <a:latin typeface="Raleway "/>
              <a:ea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5B942802-C8BA-9ED0-1878-AB2BAA2050FB}"/>
              </a:ext>
            </a:extLst>
          </p:cNvPr>
          <p:cNvSpPr/>
          <p:nvPr/>
        </p:nvSpPr>
        <p:spPr>
          <a:xfrm>
            <a:off x="580507" y="5558119"/>
            <a:ext cx="10430296" cy="407285"/>
          </a:xfrm>
          <a:prstGeom prst="rect">
            <a:avLst/>
          </a:prstGeom>
          <a:solidFill>
            <a:schemeClr val="bg1"/>
          </a:solidFill>
          <a:ln w="12700" cap="flat" cmpd="sng" algn="ctr">
            <a:solidFill>
              <a:srgbClr val="00445E"/>
            </a:solidFill>
            <a:prstDash val="solid"/>
            <a:miter lim="800000"/>
          </a:ln>
          <a:effectLst/>
        </p:spPr>
        <p:txBody>
          <a:bodyPr wrap="square" rtlCol="0" anchor="ctr">
            <a:noAutofit/>
          </a:bodyPr>
          <a:lstStyle/>
          <a:p>
            <a:pPr algn="ctr" fontAlgn="base"/>
            <a:r>
              <a:rPr lang="en-GB" sz="1200" b="1" dirty="0">
                <a:latin typeface="Raleway "/>
                <a:ea typeface="Times New Roman" panose="02020603050405020304" pitchFamily="18" charset="0"/>
                <a:cs typeface="Times New Roman" panose="02020603050405020304" pitchFamily="18" charset="0"/>
              </a:rPr>
              <a:t>Our Community</a:t>
            </a:r>
            <a:endParaRPr lang="en-GB" sz="1200" dirty="0">
              <a:latin typeface="Raleway "/>
              <a:ea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AE9AF9FB-8CD5-7033-739A-57DE10BBE617}"/>
              </a:ext>
            </a:extLst>
          </p:cNvPr>
          <p:cNvSpPr txBox="1"/>
          <p:nvPr/>
        </p:nvSpPr>
        <p:spPr>
          <a:xfrm>
            <a:off x="2781300" y="5982138"/>
            <a:ext cx="5135880" cy="307777"/>
          </a:xfrm>
          <a:prstGeom prst="rect">
            <a:avLst/>
          </a:prstGeom>
          <a:noFill/>
        </p:spPr>
        <p:txBody>
          <a:bodyPr wrap="square" rtlCol="0">
            <a:spAutoFit/>
          </a:bodyPr>
          <a:lstStyle/>
          <a:p>
            <a:r>
              <a:rPr lang="en-GB" sz="1400" dirty="0">
                <a:solidFill>
                  <a:srgbClr val="003366"/>
                </a:solidFill>
                <a:latin typeface="Raleway" pitchFamily="2" charset="0"/>
              </a:rPr>
              <a:t>Note: (S) Denotes statutory throughout </a:t>
            </a:r>
          </a:p>
        </p:txBody>
      </p:sp>
      <p:sp>
        <p:nvSpPr>
          <p:cNvPr id="2" name="Arrow: Up 1">
            <a:extLst>
              <a:ext uri="{FF2B5EF4-FFF2-40B4-BE49-F238E27FC236}">
                <a16:creationId xmlns:a16="http://schemas.microsoft.com/office/drawing/2014/main" id="{97CE829A-A9A2-20BF-A45C-9C38FF2CC233}"/>
              </a:ext>
              <a:ext uri="{C183D7F6-B498-43B3-948B-1728B52AA6E4}">
                <adec:decorative xmlns:adec="http://schemas.microsoft.com/office/drawing/2017/decorative" val="1"/>
              </a:ext>
            </a:extLst>
          </p:cNvPr>
          <p:cNvSpPr/>
          <p:nvPr/>
        </p:nvSpPr>
        <p:spPr>
          <a:xfrm rot="5400000">
            <a:off x="7330410" y="1272370"/>
            <a:ext cx="294861" cy="387626"/>
          </a:xfrm>
          <a:prstGeom prst="upArrow">
            <a:avLst/>
          </a:prstGeom>
          <a:solidFill>
            <a:srgbClr val="00B0F0"/>
          </a:solidFill>
          <a:ln>
            <a:solidFill>
              <a:srgbClr val="00B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5DA6CB4A-7261-8312-597F-6DA111AEB5CA}"/>
              </a:ext>
            </a:extLst>
          </p:cNvPr>
          <p:cNvSpPr/>
          <p:nvPr/>
        </p:nvSpPr>
        <p:spPr>
          <a:xfrm>
            <a:off x="7725282" y="1375142"/>
            <a:ext cx="1883415" cy="182083"/>
          </a:xfrm>
          <a:prstGeom prst="rect">
            <a:avLst/>
          </a:prstGeom>
          <a:solidFill>
            <a:srgbClr val="92D050"/>
          </a:solidFill>
          <a:ln>
            <a:solidFill>
              <a:srgbClr val="00B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latin typeface="Raleway" pitchFamily="2" charset="0"/>
              </a:rPr>
              <a:t>Strategic Discussion</a:t>
            </a:r>
          </a:p>
        </p:txBody>
      </p:sp>
      <p:sp>
        <p:nvSpPr>
          <p:cNvPr id="5" name="Arrow: Up 4">
            <a:extLst>
              <a:ext uri="{FF2B5EF4-FFF2-40B4-BE49-F238E27FC236}">
                <a16:creationId xmlns:a16="http://schemas.microsoft.com/office/drawing/2014/main" id="{9E8BEBC5-7B10-E162-DFDF-B1A7A4D9D018}"/>
              </a:ext>
              <a:ext uri="{C183D7F6-B498-43B3-948B-1728B52AA6E4}">
                <adec:decorative xmlns:adec="http://schemas.microsoft.com/office/drawing/2017/decorative" val="1"/>
              </a:ext>
            </a:extLst>
          </p:cNvPr>
          <p:cNvSpPr/>
          <p:nvPr/>
        </p:nvSpPr>
        <p:spPr>
          <a:xfrm rot="5400000">
            <a:off x="7330409" y="2130638"/>
            <a:ext cx="294861" cy="387626"/>
          </a:xfrm>
          <a:prstGeom prst="upArrow">
            <a:avLst/>
          </a:prstGeom>
          <a:solidFill>
            <a:srgbClr val="00B0F0"/>
          </a:solidFill>
          <a:ln>
            <a:solidFill>
              <a:srgbClr val="00B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08C99160-0C51-3471-DB8A-8E9C495DC462}"/>
              </a:ext>
            </a:extLst>
          </p:cNvPr>
          <p:cNvSpPr/>
          <p:nvPr/>
        </p:nvSpPr>
        <p:spPr>
          <a:xfrm>
            <a:off x="7714034" y="2233409"/>
            <a:ext cx="1904893" cy="182083"/>
          </a:xfrm>
          <a:prstGeom prst="rect">
            <a:avLst/>
          </a:prstGeom>
          <a:solidFill>
            <a:srgbClr val="92D050"/>
          </a:solidFill>
          <a:ln>
            <a:solidFill>
              <a:srgbClr val="00B2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latin typeface="Raleway" pitchFamily="2" charset="0"/>
              </a:rPr>
              <a:t>Strategic Co-ordination</a:t>
            </a:r>
          </a:p>
        </p:txBody>
      </p:sp>
      <p:sp>
        <p:nvSpPr>
          <p:cNvPr id="16" name="Arrow: Up 15">
            <a:extLst>
              <a:ext uri="{FF2B5EF4-FFF2-40B4-BE49-F238E27FC236}">
                <a16:creationId xmlns:a16="http://schemas.microsoft.com/office/drawing/2014/main" id="{75FFB725-DA0B-0F02-4227-5C368391BF28}"/>
              </a:ext>
              <a:ext uri="{C183D7F6-B498-43B3-948B-1728B52AA6E4}">
                <adec:decorative xmlns:adec="http://schemas.microsoft.com/office/drawing/2017/decorative" val="1"/>
              </a:ext>
            </a:extLst>
          </p:cNvPr>
          <p:cNvSpPr/>
          <p:nvPr/>
        </p:nvSpPr>
        <p:spPr>
          <a:xfrm>
            <a:off x="584762" y="4807861"/>
            <a:ext cx="336550" cy="565150"/>
          </a:xfrm>
          <a:prstGeom prst="up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
        <p:nvSpPr>
          <p:cNvPr id="17" name="Arrow: Up 16">
            <a:extLst>
              <a:ext uri="{FF2B5EF4-FFF2-40B4-BE49-F238E27FC236}">
                <a16:creationId xmlns:a16="http://schemas.microsoft.com/office/drawing/2014/main" id="{30BDC440-03C3-3F57-ED21-A8B9743FD88B}"/>
              </a:ext>
              <a:ext uri="{C183D7F6-B498-43B3-948B-1728B52AA6E4}">
                <adec:decorative xmlns:adec="http://schemas.microsoft.com/office/drawing/2017/decorative" val="1"/>
              </a:ext>
            </a:extLst>
          </p:cNvPr>
          <p:cNvSpPr/>
          <p:nvPr/>
        </p:nvSpPr>
        <p:spPr>
          <a:xfrm>
            <a:off x="10118725" y="4786090"/>
            <a:ext cx="336550" cy="565150"/>
          </a:xfrm>
          <a:prstGeom prst="up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94059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A73A40-FFBF-48BC-9822-D808E72B3F97}"/>
              </a:ext>
              <a:ext uri="{C183D7F6-B498-43B3-948B-1728B52AA6E4}">
                <adec:decorative xmlns:adec="http://schemas.microsoft.com/office/drawing/2017/decorative" val="0"/>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GB" dirty="0"/>
              <a:t>Our strategy and Partnership Boards</a:t>
            </a:r>
          </a:p>
        </p:txBody>
      </p:sp>
      <p:sp>
        <p:nvSpPr>
          <p:cNvPr id="24" name="TextBox 23">
            <a:extLst>
              <a:ext uri="{FF2B5EF4-FFF2-40B4-BE49-F238E27FC236}">
                <a16:creationId xmlns:a16="http://schemas.microsoft.com/office/drawing/2014/main" id="{830126C2-0EEA-4E44-934F-AAF60CB84479}"/>
              </a:ext>
            </a:extLst>
          </p:cNvPr>
          <p:cNvSpPr txBox="1"/>
          <p:nvPr/>
        </p:nvSpPr>
        <p:spPr>
          <a:xfrm>
            <a:off x="0" y="0"/>
            <a:ext cx="2196540" cy="6858000"/>
          </a:xfrm>
          <a:prstGeom prst="rect">
            <a:avLst/>
          </a:prstGeom>
          <a:solidFill>
            <a:schemeClr val="tx1">
              <a:lumMod val="90000"/>
              <a:lumOff val="1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bg1"/>
                </a:solidFill>
                <a:effectLst/>
                <a:uLnTx/>
                <a:uFillTx/>
                <a:latin typeface="Raleway" pitchFamily="2" charset="0"/>
                <a:ea typeface="+mn-ea"/>
                <a:cs typeface="+mn-cs"/>
              </a:rPr>
              <a:t>Partnership Executive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bg1"/>
              </a:solidFill>
              <a:effectLst/>
              <a:uLnTx/>
              <a:uFillTx/>
              <a:latin typeface="Raleway" pitchFamily="2" charset="0"/>
              <a:ea typeface="+mn-ea"/>
              <a:cs typeface="+mn-cs"/>
            </a:endParaRPr>
          </a:p>
        </p:txBody>
      </p:sp>
      <p:pic>
        <p:nvPicPr>
          <p:cNvPr id="5" name="Picture 4" descr="A picture on TH_IS the best of London">
            <a:extLst>
              <a:ext uri="{FF2B5EF4-FFF2-40B4-BE49-F238E27FC236}">
                <a16:creationId xmlns:a16="http://schemas.microsoft.com/office/drawing/2014/main" id="{114699F2-9018-565B-9AAE-4141E3754D6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031" y="1549844"/>
            <a:ext cx="2084394" cy="880730"/>
          </a:xfrm>
          <a:prstGeom prst="rect">
            <a:avLst/>
          </a:prstGeom>
        </p:spPr>
      </p:pic>
      <p:sp>
        <p:nvSpPr>
          <p:cNvPr id="13" name="TextBox 12">
            <a:extLst>
              <a:ext uri="{FF2B5EF4-FFF2-40B4-BE49-F238E27FC236}">
                <a16:creationId xmlns:a16="http://schemas.microsoft.com/office/drawing/2014/main" id="{32056494-2663-4CFC-8A01-DD80533216BF}"/>
              </a:ext>
            </a:extLst>
          </p:cNvPr>
          <p:cNvSpPr txBox="1"/>
          <p:nvPr/>
        </p:nvSpPr>
        <p:spPr>
          <a:xfrm>
            <a:off x="54216" y="2559059"/>
            <a:ext cx="2088108" cy="4154984"/>
          </a:xfrm>
          <a:prstGeom prst="rect">
            <a:avLst/>
          </a:prstGeom>
          <a:solidFill>
            <a:srgbClr val="92D050"/>
          </a:solidFill>
        </p:spPr>
        <p:txBody>
          <a:bodyPr wrap="square" rtlCol="0">
            <a:spAutoFit/>
          </a:bodyPr>
          <a:lstStyle/>
          <a:p>
            <a:r>
              <a:rPr lang="en-GB" sz="1200" b="1" dirty="0">
                <a:solidFill>
                  <a:srgbClr val="00445E"/>
                </a:solidFill>
                <a:latin typeface="Raleway" pitchFamily="2" charset="0"/>
              </a:rPr>
              <a:t>Priorities for 2023-24:</a:t>
            </a:r>
          </a:p>
          <a:p>
            <a:pPr marL="171450" indent="-171450">
              <a:buFont typeface="Arial" panose="020B0604020202020204" pitchFamily="34" charset="0"/>
              <a:buChar char="•"/>
            </a:pPr>
            <a:r>
              <a:rPr lang="en-US" sz="1200" dirty="0">
                <a:solidFill>
                  <a:srgbClr val="00445E"/>
                </a:solidFill>
                <a:latin typeface="Raleway" pitchFamily="2" charset="0"/>
              </a:rPr>
              <a:t>A child-friendly borough</a:t>
            </a:r>
          </a:p>
          <a:p>
            <a:pPr marL="171450" indent="-171450">
              <a:buFont typeface="Arial" panose="020B0604020202020204" pitchFamily="34" charset="0"/>
              <a:buChar char="•"/>
            </a:pPr>
            <a:r>
              <a:rPr lang="en-US" sz="1200" dirty="0">
                <a:solidFill>
                  <a:srgbClr val="00445E"/>
                </a:solidFill>
                <a:effectLst/>
                <a:latin typeface="Raleway" pitchFamily="2" charset="0"/>
              </a:rPr>
              <a:t>Improving homes, neighbourhoods and health</a:t>
            </a:r>
          </a:p>
          <a:p>
            <a:pPr marL="171450" indent="-171450">
              <a:buFont typeface="Arial" panose="020B0604020202020204" pitchFamily="34" charset="0"/>
              <a:buChar char="•"/>
            </a:pPr>
            <a:r>
              <a:rPr lang="en-US" sz="1200" dirty="0">
                <a:solidFill>
                  <a:srgbClr val="00445E"/>
                </a:solidFill>
                <a:effectLst/>
                <a:latin typeface="Raleway" pitchFamily="2" charset="0"/>
              </a:rPr>
              <a:t>Tackling poverty, cost of living and improving incomes</a:t>
            </a:r>
          </a:p>
          <a:p>
            <a:pPr marL="171450" indent="-171450">
              <a:buFont typeface="Arial" panose="020B0604020202020204" pitchFamily="34" charset="0"/>
              <a:buChar char="•"/>
            </a:pPr>
            <a:r>
              <a:rPr lang="en-US" sz="1200" dirty="0">
                <a:solidFill>
                  <a:srgbClr val="00445E"/>
                </a:solidFill>
                <a:effectLst/>
                <a:latin typeface="Raleway" pitchFamily="2" charset="0"/>
              </a:rPr>
              <a:t>Improving Mental health and emotional wellbeing</a:t>
            </a:r>
          </a:p>
          <a:p>
            <a:pPr marL="171450" indent="-171450">
              <a:buFont typeface="Arial" panose="020B0604020202020204" pitchFamily="34" charset="0"/>
              <a:buChar char="•"/>
            </a:pPr>
            <a:r>
              <a:rPr lang="en-US" sz="1200" dirty="0">
                <a:solidFill>
                  <a:srgbClr val="00445E"/>
                </a:solidFill>
                <a:latin typeface="Raleway" pitchFamily="2" charset="0"/>
              </a:rPr>
              <a:t>Developing a new Tower Hamlets Partnership Plan 2023-2028</a:t>
            </a:r>
          </a:p>
          <a:p>
            <a:pPr marL="171450" indent="-171450">
              <a:buFont typeface="Arial" panose="020B0604020202020204" pitchFamily="34" charset="0"/>
              <a:buChar char="•"/>
            </a:pPr>
            <a:r>
              <a:rPr lang="en-US" sz="1200" dirty="0">
                <a:solidFill>
                  <a:srgbClr val="00445E"/>
                </a:solidFill>
                <a:latin typeface="Raleway" pitchFamily="2" charset="0"/>
              </a:rPr>
              <a:t>Two Partnership Congresses: Community Safety; Children and Young People</a:t>
            </a:r>
          </a:p>
          <a:p>
            <a:pPr marL="171450" indent="-171450">
              <a:buFont typeface="Arial" panose="020B0604020202020204" pitchFamily="34" charset="0"/>
              <a:buChar char="•"/>
            </a:pPr>
            <a:r>
              <a:rPr lang="en-US" sz="1200" dirty="0">
                <a:solidFill>
                  <a:srgbClr val="00445E"/>
                </a:solidFill>
                <a:latin typeface="Raleway" pitchFamily="2" charset="0"/>
              </a:rPr>
              <a:t>Tackling inequalities</a:t>
            </a:r>
          </a:p>
          <a:p>
            <a:pPr marL="171450" indent="-171450">
              <a:buFont typeface="Arial" panose="020B0604020202020204" pitchFamily="34" charset="0"/>
              <a:buChar char="•"/>
            </a:pPr>
            <a:r>
              <a:rPr lang="en-US" sz="1200" dirty="0">
                <a:solidFill>
                  <a:srgbClr val="00445E"/>
                </a:solidFill>
                <a:latin typeface="Raleway" pitchFamily="2" charset="0"/>
              </a:rPr>
              <a:t>Celebrating place and promoting the borough</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TextBox 40">
            <a:extLst>
              <a:ext uri="{FF2B5EF4-FFF2-40B4-BE49-F238E27FC236}">
                <a16:creationId xmlns:a16="http://schemas.microsoft.com/office/drawing/2014/main" id="{E8F1C73D-69FA-406D-B395-32F689FEADA2}"/>
              </a:ext>
            </a:extLst>
          </p:cNvPr>
          <p:cNvSpPr txBox="1"/>
          <p:nvPr/>
        </p:nvSpPr>
        <p:spPr>
          <a:xfrm>
            <a:off x="2258555" y="-71923"/>
            <a:ext cx="9839414" cy="4524315"/>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endParaRPr lang="en-US" sz="1000" dirty="0">
              <a:latin typeface="Raleway" pitchFamily="2" charset="0"/>
            </a:endParaRPr>
          </a:p>
          <a:p>
            <a:r>
              <a:rPr lang="en-GB" sz="1400" b="1" dirty="0">
                <a:latin typeface="Raleway" pitchFamily="2" charset="0"/>
              </a:rPr>
              <a:t>Introduction:</a:t>
            </a:r>
          </a:p>
          <a:p>
            <a:r>
              <a:rPr lang="en-US" sz="1200" dirty="0">
                <a:solidFill>
                  <a:srgbClr val="00445E"/>
                </a:solidFill>
                <a:latin typeface="Raleway" pitchFamily="2" charset="0"/>
              </a:rPr>
              <a:t>The Partnership </a:t>
            </a:r>
            <a:r>
              <a:rPr lang="en-US" sz="1200" dirty="0">
                <a:latin typeface="Raleway" pitchFamily="2" charset="0"/>
              </a:rPr>
              <a:t>Executive Group (PEG) brings together senior partner representatives from multi-agency organisations to deliver on the Tower Hamlets Plan and partnership priorities</a:t>
            </a:r>
            <a:r>
              <a:rPr lang="en-US" sz="1200" b="1" dirty="0">
                <a:latin typeface="Raleway" pitchFamily="2" charset="0"/>
              </a:rPr>
              <a:t>. </a:t>
            </a:r>
            <a:r>
              <a:rPr lang="en-US" sz="1200" dirty="0">
                <a:latin typeface="Raleway" pitchFamily="2" charset="0"/>
              </a:rPr>
              <a:t>Through</a:t>
            </a:r>
            <a:r>
              <a:rPr lang="en-US" sz="1200" b="1" dirty="0">
                <a:latin typeface="Raleway" pitchFamily="2" charset="0"/>
              </a:rPr>
              <a:t> </a:t>
            </a:r>
            <a:r>
              <a:rPr lang="en-US" sz="1200" dirty="0">
                <a:latin typeface="Raleway" pitchFamily="2" charset="0"/>
              </a:rPr>
              <a:t>strategic discussion, it aims to unblock complex system issues. It provides governance for partnership boards.</a:t>
            </a:r>
          </a:p>
          <a:p>
            <a:pPr>
              <a:defRPr/>
            </a:pPr>
            <a:endParaRPr kumimoji="0" lang="en-GB" sz="1200" b="1" i="0" u="none" strike="noStrike" kern="1200" cap="none" spc="0" normalizeH="0" baseline="0" noProof="0" dirty="0">
              <a:ln>
                <a:noFill/>
              </a:ln>
              <a:solidFill>
                <a:srgbClr val="00445E"/>
              </a:solidFill>
              <a:effectLst/>
              <a:uLnTx/>
              <a:uFillTx/>
              <a:latin typeface="Raleway"/>
            </a:endParaRPr>
          </a:p>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p>
          <a:p>
            <a:pPr marL="171450" indent="-171450">
              <a:buFont typeface="Arial" panose="020B0604020202020204" pitchFamily="34" charset="0"/>
              <a:buChar char="•"/>
              <a:defRPr/>
            </a:pPr>
            <a:r>
              <a:rPr kumimoji="0" lang="en-US" sz="1200" b="1" u="none" strike="noStrike" kern="1200" cap="none" spc="0" normalizeH="0" baseline="0" noProof="0" dirty="0">
                <a:ln>
                  <a:noFill/>
                </a:ln>
                <a:solidFill>
                  <a:srgbClr val="00445E"/>
                </a:solidFill>
                <a:effectLst/>
                <a:uLnTx/>
                <a:uFillTx/>
                <a:latin typeface="Raleway"/>
              </a:rPr>
              <a:t>Partnership priorities and collaboration: </a:t>
            </a:r>
            <a:r>
              <a:rPr kumimoji="0" lang="en-US" sz="1200" u="none" strike="noStrike" kern="1200" cap="none" spc="0" normalizeH="0" baseline="0" noProof="0" dirty="0">
                <a:ln>
                  <a:noFill/>
                </a:ln>
                <a:solidFill>
                  <a:srgbClr val="00445E"/>
                </a:solidFill>
                <a:effectLst/>
                <a:uLnTx/>
                <a:uFillTx/>
                <a:latin typeface="Raleway"/>
              </a:rPr>
              <a:t>A</a:t>
            </a:r>
            <a:r>
              <a:rPr lang="en-US" sz="1200" dirty="0">
                <a:solidFill>
                  <a:srgbClr val="00445E"/>
                </a:solidFill>
                <a:latin typeface="Raleway"/>
              </a:rPr>
              <a:t> community and systems approach to the cost of living; from education to employment and good careers; addressing health service pressures, integrated care delivery, improving mental health; engagement, quick emergency response, and trust and confidence in the police to address crime and safety.</a:t>
            </a:r>
          </a:p>
          <a:p>
            <a:pPr marL="171450" indent="-171450">
              <a:buFont typeface="Arial" panose="020B0604020202020204" pitchFamily="34" charset="0"/>
              <a:buChar char="•"/>
              <a:defRPr/>
            </a:pPr>
            <a:r>
              <a:rPr kumimoji="0" lang="en-US" sz="1200" b="1" u="none" strike="noStrike" kern="1200" cap="none" spc="0" normalizeH="0" baseline="0" noProof="0" dirty="0">
                <a:ln>
                  <a:noFill/>
                </a:ln>
                <a:solidFill>
                  <a:srgbClr val="00445E"/>
                </a:solidFill>
                <a:effectLst/>
                <a:uLnTx/>
                <a:uFillTx/>
                <a:latin typeface="Raleway"/>
              </a:rPr>
              <a:t>The Tower Hamlets Partnership: </a:t>
            </a:r>
            <a:r>
              <a:rPr kumimoji="0" lang="en-US" sz="1200" u="none" strike="noStrike" kern="1200" cap="none" spc="0" normalizeH="0" baseline="0" noProof="0" dirty="0">
                <a:ln>
                  <a:noFill/>
                </a:ln>
                <a:solidFill>
                  <a:srgbClr val="00445E"/>
                </a:solidFill>
                <a:effectLst/>
                <a:uLnTx/>
                <a:uFillTx/>
                <a:latin typeface="Raleway"/>
              </a:rPr>
              <a:t>A strategic planning session to </a:t>
            </a:r>
            <a:r>
              <a:rPr lang="en-US" sz="1200" dirty="0">
                <a:solidFill>
                  <a:srgbClr val="00445E"/>
                </a:solidFill>
                <a:latin typeface="Raleway"/>
              </a:rPr>
              <a:t>develop a</a:t>
            </a:r>
            <a:r>
              <a:rPr kumimoji="0" lang="en-US" sz="1200" u="none" strike="noStrike" kern="1200" cap="none" spc="0" normalizeH="0" baseline="0" noProof="0" dirty="0">
                <a:ln>
                  <a:noFill/>
                </a:ln>
                <a:solidFill>
                  <a:srgbClr val="00445E"/>
                </a:solidFill>
                <a:effectLst/>
                <a:uLnTx/>
                <a:uFillTx/>
                <a:latin typeface="Raleway"/>
              </a:rPr>
              <a:t> new shared vision, and ambition for the borough, and identify cross-cutting priorities for partnership (including a child-friendly borough, an anti-racist borough, tackling the housing crisis).</a:t>
            </a:r>
          </a:p>
          <a:p>
            <a:pPr marL="171450" indent="-171450">
              <a:buFont typeface="Arial" panose="020B0604020202020204" pitchFamily="34" charset="0"/>
              <a:buChar char="•"/>
              <a:defRPr/>
            </a:pPr>
            <a:r>
              <a:rPr kumimoji="0" lang="en-US" sz="1200" b="1" u="none" strike="noStrike" kern="1200" cap="none" spc="0" normalizeH="0" baseline="0" noProof="0" dirty="0">
                <a:ln>
                  <a:noFill/>
                </a:ln>
                <a:solidFill>
                  <a:srgbClr val="00445E"/>
                </a:solidFill>
                <a:effectLst/>
                <a:uLnTx/>
                <a:uFillTx/>
                <a:latin typeface="Raleway"/>
              </a:rPr>
              <a:t>Economy, cost of living and levelling up: </a:t>
            </a:r>
            <a:r>
              <a:rPr kumimoji="0" lang="en-US" sz="1200" u="none" strike="noStrike" kern="1200" cap="none" spc="0" normalizeH="0" baseline="0" noProof="0" dirty="0">
                <a:ln>
                  <a:noFill/>
                </a:ln>
                <a:solidFill>
                  <a:srgbClr val="00445E"/>
                </a:solidFill>
                <a:effectLst/>
                <a:uLnTx/>
                <a:uFillTx/>
                <a:latin typeface="Raleway"/>
              </a:rPr>
              <a:t>Considered an action plan including supporting households and organisations, promoting </a:t>
            </a:r>
            <a:r>
              <a:rPr lang="en-US" sz="1200" dirty="0">
                <a:solidFill>
                  <a:srgbClr val="00445E"/>
                </a:solidFill>
                <a:latin typeface="Raleway"/>
              </a:rPr>
              <a:t>London Living Wage and </a:t>
            </a:r>
            <a:r>
              <a:rPr kumimoji="0" lang="en-US" sz="1200" u="none" strike="noStrike" kern="1200" cap="none" spc="0" normalizeH="0" baseline="0" noProof="0" dirty="0">
                <a:ln>
                  <a:noFill/>
                </a:ln>
                <a:solidFill>
                  <a:srgbClr val="00445E"/>
                </a:solidFill>
                <a:effectLst/>
                <a:uLnTx/>
                <a:uFillTx/>
                <a:latin typeface="Raleway"/>
              </a:rPr>
              <a:t>inclusive growth, tackling barriers to skills, jobs and opportunities (inequalities), a recovery plan for business.</a:t>
            </a:r>
          </a:p>
          <a:p>
            <a:pPr marL="171450" indent="-171450">
              <a:buFont typeface="Arial" panose="020B0604020202020204" pitchFamily="34" charset="0"/>
              <a:buChar char="•"/>
              <a:defRPr/>
            </a:pPr>
            <a:r>
              <a:rPr lang="en-US" sz="1200" b="1" dirty="0">
                <a:solidFill>
                  <a:srgbClr val="00445E"/>
                </a:solidFill>
                <a:latin typeface="Raleway"/>
              </a:rPr>
              <a:t>Integrated Care Systems: </a:t>
            </a:r>
            <a:r>
              <a:rPr lang="en-US" sz="1200" dirty="0">
                <a:solidFill>
                  <a:srgbClr val="00445E"/>
                </a:solidFill>
                <a:latin typeface="Raleway"/>
              </a:rPr>
              <a:t>Supporting implementation of new statutory functions to improve health and care outcomes through new structures, partnerships, joined-up services, and clear communications to residents of changes and implications.</a:t>
            </a:r>
            <a:endParaRPr lang="en-US" sz="1200" b="1" dirty="0">
              <a:solidFill>
                <a:srgbClr val="00445E"/>
              </a:solidFill>
              <a:latin typeface="Raleway"/>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rgbClr val="00445E"/>
                </a:solidFill>
                <a:latin typeface="Raleway" pitchFamily="2" charset="0"/>
              </a:rPr>
              <a:t>Research and Evidence about the borough</a:t>
            </a:r>
            <a:r>
              <a:rPr lang="en-US" sz="1200" dirty="0">
                <a:solidFill>
                  <a:srgbClr val="00445E"/>
                </a:solidFill>
                <a:latin typeface="Raleway" pitchFamily="2" charset="0"/>
              </a:rPr>
              <a:t>: Discussed Census 2021, Act Early and £5m Health Determinants Research Collaborative findings, experiences and service implications. Improving research capabilities, sharing evidence, practice, data-informed decisions.</a:t>
            </a:r>
          </a:p>
          <a:p>
            <a:pPr marL="171450" indent="-171450">
              <a:buFont typeface="Arial" panose="020B0604020202020204" pitchFamily="34" charset="0"/>
              <a:buChar char="•"/>
              <a:defRPr/>
            </a:pPr>
            <a:r>
              <a:rPr lang="en-US" sz="1200" b="1" dirty="0">
                <a:solidFill>
                  <a:srgbClr val="00445E"/>
                </a:solidFill>
                <a:latin typeface="Raleway" pitchFamily="2" charset="0"/>
              </a:rPr>
              <a:t>Place campaign</a:t>
            </a:r>
            <a:r>
              <a:rPr lang="en-US" sz="1200" dirty="0">
                <a:solidFill>
                  <a:srgbClr val="00445E"/>
                </a:solidFill>
                <a:latin typeface="Raleway" pitchFamily="2" charset="0"/>
              </a:rPr>
              <a:t>: The only London borough with a campaign to celebrate the place. Encouraged campaign use and advocates; </a:t>
            </a:r>
            <a:r>
              <a:rPr kumimoji="0" lang="en-US" sz="1200" b="0" i="0" u="none" strike="noStrike" kern="1200" cap="none" spc="0" normalizeH="0" baseline="0" noProof="0" dirty="0">
                <a:ln>
                  <a:noFill/>
                </a:ln>
                <a:solidFill>
                  <a:srgbClr val="00445E"/>
                </a:solidFill>
                <a:effectLst/>
                <a:uLnTx/>
                <a:uFillTx/>
                <a:latin typeface="Raleway"/>
                <a:ea typeface="+mn-ea"/>
                <a:cs typeface="+mn-cs"/>
              </a:rPr>
              <a:t>Launched TH_IS knowledge quiz; Used brand for recruitment and events promotion (including the Royal Visit); Shortlisted for the international City, Nation, Place Award for Best Design</a:t>
            </a:r>
            <a:r>
              <a:rPr lang="en-US" sz="1200" dirty="0">
                <a:solidFill>
                  <a:srgbClr val="00445E"/>
                </a:solidFill>
                <a:latin typeface="Raleway"/>
              </a:rPr>
              <a:t>.</a:t>
            </a:r>
            <a:endParaRPr kumimoji="0" lang="en-US" sz="1200" b="0" i="0" u="none" strike="noStrike" kern="1200" cap="none" spc="0" normalizeH="0" baseline="0" noProof="0" dirty="0">
              <a:ln>
                <a:noFill/>
              </a:ln>
              <a:solidFill>
                <a:srgbClr val="00445E"/>
              </a:solidFill>
              <a:effectLst/>
              <a:uLnTx/>
              <a:uFillTx/>
              <a:latin typeface="Raleway"/>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rgbClr val="00445E"/>
              </a:solidFill>
              <a:latin typeface="Raleway"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rgbClr val="00445E"/>
              </a:solidFill>
              <a:latin typeface="Raleway"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rgbClr val="00445E"/>
              </a:solidFill>
              <a:latin typeface="Raleway" pitchFamily="2" charset="0"/>
            </a:endParaRPr>
          </a:p>
        </p:txBody>
      </p:sp>
      <p:sp>
        <p:nvSpPr>
          <p:cNvPr id="12" name="Rectangle 11">
            <a:extLst>
              <a:ext uri="{FF2B5EF4-FFF2-40B4-BE49-F238E27FC236}">
                <a16:creationId xmlns:a16="http://schemas.microsoft.com/office/drawing/2014/main" id="{2CE3EBA3-FA6B-40CA-8146-6C2BC0AB98A2}"/>
              </a:ext>
              <a:ext uri="{C183D7F6-B498-43B3-948B-1728B52AA6E4}">
                <adec:decorative xmlns:adec="http://schemas.microsoft.com/office/drawing/2017/decorative" val="1"/>
              </a:ext>
            </a:extLst>
          </p:cNvPr>
          <p:cNvSpPr/>
          <p:nvPr/>
        </p:nvSpPr>
        <p:spPr>
          <a:xfrm>
            <a:off x="2207465" y="949407"/>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Rectangle 25">
            <a:extLst>
              <a:ext uri="{FF2B5EF4-FFF2-40B4-BE49-F238E27FC236}">
                <a16:creationId xmlns:a16="http://schemas.microsoft.com/office/drawing/2014/main" id="{D3407EB3-4ED8-429C-B04A-6385BDBFE305}"/>
              </a:ext>
              <a:ext uri="{C183D7F6-B498-43B3-948B-1728B52AA6E4}">
                <adec:decorative xmlns:adec="http://schemas.microsoft.com/office/drawing/2017/decorative" val="1"/>
              </a:ext>
            </a:extLst>
          </p:cNvPr>
          <p:cNvSpPr/>
          <p:nvPr/>
        </p:nvSpPr>
        <p:spPr>
          <a:xfrm>
            <a:off x="2250407" y="3982302"/>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descr="An image of an online safety session with children">
            <a:extLst>
              <a:ext uri="{FF2B5EF4-FFF2-40B4-BE49-F238E27FC236}">
                <a16:creationId xmlns:a16="http://schemas.microsoft.com/office/drawing/2014/main" id="{443924F0-1D2A-BEE5-A116-931311726A39}"/>
              </a:ext>
            </a:extLst>
          </p:cNvPr>
          <p:cNvPicPr>
            <a:picLocks noChangeAspect="1"/>
          </p:cNvPicPr>
          <p:nvPr/>
        </p:nvPicPr>
        <p:blipFill>
          <a:blip r:embed="rId4" r:link="rId5" cstate="email">
            <a:extLst>
              <a:ext uri="{28A0092B-C50C-407E-A947-70E740481C1C}">
                <a14:useLocalDpi xmlns:a14="http://schemas.microsoft.com/office/drawing/2010/main"/>
              </a:ext>
            </a:extLst>
          </a:blip>
          <a:srcRect/>
          <a:stretch>
            <a:fillRect/>
          </a:stretch>
        </p:blipFill>
        <p:spPr bwMode="auto">
          <a:xfrm>
            <a:off x="2715417" y="4158874"/>
            <a:ext cx="2427576" cy="2485850"/>
          </a:xfrm>
          <a:prstGeom prst="rect">
            <a:avLst/>
          </a:prstGeom>
          <a:noFill/>
          <a:ln>
            <a:noFill/>
          </a:ln>
        </p:spPr>
      </p:pic>
      <p:sp>
        <p:nvSpPr>
          <p:cNvPr id="19" name="TextBox 18">
            <a:extLst>
              <a:ext uri="{FF2B5EF4-FFF2-40B4-BE49-F238E27FC236}">
                <a16:creationId xmlns:a16="http://schemas.microsoft.com/office/drawing/2014/main" id="{4D7EA5A9-B2A3-4B9A-8F8F-265FC5FC0461}"/>
              </a:ext>
            </a:extLst>
          </p:cNvPr>
          <p:cNvSpPr txBox="1"/>
          <p:nvPr/>
        </p:nvSpPr>
        <p:spPr>
          <a:xfrm>
            <a:off x="5659319" y="4042561"/>
            <a:ext cx="6485665" cy="3046988"/>
          </a:xfrm>
          <a:prstGeom prst="rect">
            <a:avLst/>
          </a:prstGeom>
          <a:noFill/>
        </p:spPr>
        <p:txBody>
          <a:bodyPr wrap="square" lIns="91440" tIns="45720" rIns="91440" bIns="45720" anchor="t">
            <a:spAutoFit/>
          </a:bodyPr>
          <a:lstStyle/>
          <a:p>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 Digital Inclusion - Supporting residents with skills and tools to engage digitally and benefit</a:t>
            </a:r>
          </a:p>
          <a:p>
            <a:endParaRPr lang="en-US" sz="1200" dirty="0">
              <a:solidFill>
                <a:srgbClr val="003366"/>
              </a:solidFill>
              <a:latin typeface="Raleway SemiBold" panose="020B0703030101060003" pitchFamily="34" charset="0"/>
              <a:ea typeface="+mj-ea"/>
              <a:cs typeface="Arial" panose="020B0604020202020204" pitchFamily="34" charset="0"/>
            </a:endParaRPr>
          </a:p>
          <a:p>
            <a:r>
              <a:rPr lang="en-US" sz="1200" dirty="0">
                <a:solidFill>
                  <a:srgbClr val="00445E"/>
                </a:solidFill>
                <a:latin typeface="Raleway" pitchFamily="2" charset="0"/>
                <a:ea typeface="+mj-ea"/>
                <a:cs typeface="Arial" panose="020B0604020202020204" pitchFamily="34" charset="0"/>
              </a:rPr>
              <a:t>This year, through our Digital Inclusion Action Plan, the partnership has:</a:t>
            </a:r>
          </a:p>
          <a:p>
            <a:pPr marL="171450" indent="-171450">
              <a:buFont typeface="Arial" panose="020B0604020202020204" pitchFamily="34" charset="0"/>
              <a:buChar char="•"/>
            </a:pPr>
            <a:r>
              <a:rPr lang="en-US" sz="1200" dirty="0">
                <a:effectLst/>
                <a:latin typeface="Raleway"/>
                <a:ea typeface="Times New Roman" panose="02020603050405020304" pitchFamily="18" charset="0"/>
              </a:rPr>
              <a:t>Mapped digital support provision and researched device lending/gifting processes</a:t>
            </a:r>
          </a:p>
          <a:p>
            <a:pPr marL="171450" indent="-171450" fontAlgn="t">
              <a:buFont typeface="Arial" panose="020B0604020202020204" pitchFamily="34" charset="0"/>
              <a:buChar char="•"/>
              <a:defRPr/>
            </a:pPr>
            <a:r>
              <a:rPr lang="en-US" sz="1200" dirty="0">
                <a:effectLst/>
                <a:latin typeface="Raleway"/>
                <a:ea typeface="Times New Roman" panose="02020603050405020304" pitchFamily="18" charset="0"/>
              </a:rPr>
              <a:t>Promoted </a:t>
            </a:r>
            <a:r>
              <a:rPr lang="en-GB" sz="1200" dirty="0">
                <a:latin typeface="Raleway"/>
              </a:rPr>
              <a:t>support, skills, affordable devices, connectivity, safety via </a:t>
            </a:r>
            <a:r>
              <a:rPr lang="en-US" sz="1200" dirty="0">
                <a:effectLst/>
                <a:latin typeface="Raleway"/>
                <a:ea typeface="Times New Roman" panose="02020603050405020304" pitchFamily="18" charset="0"/>
              </a:rPr>
              <a:t>Get Online Week</a:t>
            </a:r>
          </a:p>
          <a:p>
            <a:pPr marL="171450" indent="-171450" fontAlgn="t">
              <a:buFont typeface="Arial" panose="020B0604020202020204" pitchFamily="34" charset="0"/>
              <a:buChar char="•"/>
              <a:defRPr/>
            </a:pPr>
            <a:r>
              <a:rPr lang="en-US" sz="1200" dirty="0">
                <a:effectLst/>
                <a:latin typeface="Raleway"/>
                <a:ea typeface="Times New Roman" panose="02020603050405020304" pitchFamily="18" charset="0"/>
              </a:rPr>
              <a:t>Idea Stores: Supported </a:t>
            </a:r>
            <a:r>
              <a:rPr lang="en-US" sz="1200" dirty="0">
                <a:latin typeface="Raleway"/>
                <a:ea typeface="Times New Roman" panose="02020603050405020304" pitchFamily="18" charset="0"/>
              </a:rPr>
              <a:t>3</a:t>
            </a:r>
            <a:r>
              <a:rPr lang="en-US" sz="1200" dirty="0">
                <a:effectLst/>
                <a:latin typeface="Raleway"/>
                <a:ea typeface="Times New Roman" panose="02020603050405020304" pitchFamily="18" charset="0"/>
              </a:rPr>
              <a:t>00 residents via digital drop-ins; around 200 residents completed a digital skills course (80% passed), and approximately 7,500 online idea store and library bookings completed</a:t>
            </a:r>
          </a:p>
          <a:p>
            <a:pPr marL="171450" indent="-171450" fontAlgn="t">
              <a:buFont typeface="Arial" panose="020B0604020202020204" pitchFamily="34" charset="0"/>
              <a:buChar char="•"/>
              <a:defRPr/>
            </a:pPr>
            <a:r>
              <a:rPr lang="en-US" sz="1200" dirty="0">
                <a:effectLst/>
                <a:latin typeface="Raleway"/>
                <a:ea typeface="Times New Roman" panose="02020603050405020304" pitchFamily="18" charset="0"/>
              </a:rPr>
              <a:t>£13,000 of IT equipment delivered via community groups initiative</a:t>
            </a:r>
          </a:p>
          <a:p>
            <a:pPr marL="171450" indent="-171450" fontAlgn="t">
              <a:buFont typeface="Arial" panose="020B0604020202020204" pitchFamily="34" charset="0"/>
              <a:buChar char="•"/>
              <a:defRPr/>
            </a:pPr>
            <a:r>
              <a:rPr lang="en-US" sz="1200" dirty="0">
                <a:effectLst/>
                <a:latin typeface="Raleway"/>
                <a:ea typeface="Times New Roman" panose="02020603050405020304" pitchFamily="18" charset="0"/>
              </a:rPr>
              <a:t>More than 400 disadvantaged families supported with devices, connectivity, training</a:t>
            </a:r>
          </a:p>
          <a:p>
            <a:pPr marL="171450" indent="-171450" fontAlgn="t">
              <a:buFont typeface="Arial" panose="020B0604020202020204" pitchFamily="34" charset="0"/>
              <a:buChar char="•"/>
              <a:defRPr/>
            </a:pPr>
            <a:r>
              <a:rPr lang="en-US" sz="1200" dirty="0">
                <a:latin typeface="Raleway"/>
                <a:ea typeface="Times New Roman" panose="02020603050405020304" pitchFamily="18" charset="0"/>
              </a:rPr>
              <a:t>3</a:t>
            </a:r>
            <a:r>
              <a:rPr lang="en-US" sz="1200" dirty="0">
                <a:effectLst/>
                <a:latin typeface="Raleway"/>
                <a:ea typeface="Times New Roman" panose="02020603050405020304" pitchFamily="18" charset="0"/>
              </a:rPr>
              <a:t>00 parents and carers supported via Keep Children Safe Online programme – 97% reported a better understanding, and one parent said:</a:t>
            </a:r>
            <a:r>
              <a:rPr lang="en-US" sz="1200" dirty="0">
                <a:latin typeface="Raleway"/>
                <a:ea typeface="Times New Roman" panose="02020603050405020304" pitchFamily="18" charset="0"/>
              </a:rPr>
              <a:t> </a:t>
            </a:r>
            <a:r>
              <a:rPr lang="en-US" sz="1200" dirty="0">
                <a:effectLst/>
                <a:latin typeface="Raleway"/>
                <a:ea typeface="Times New Roman" panose="02020603050405020304" pitchFamily="18" charset="0"/>
              </a:rPr>
              <a:t> “Really felt I gained from this session, it will help to make a positive impact on family life at home.”</a:t>
            </a:r>
          </a:p>
          <a:p>
            <a:pPr marL="171450" indent="-171450" fontAlgn="t">
              <a:buFont typeface="Arial" panose="020B0604020202020204" pitchFamily="34" charset="0"/>
              <a:buChar char="•"/>
              <a:defRPr/>
            </a:pPr>
            <a:r>
              <a:rPr kumimoji="0" lang="en-US" sz="1200" b="0" i="0" u="none" strike="noStrike" kern="1200" cap="none" spc="0" normalizeH="0" baseline="0" noProof="0" dirty="0">
                <a:ln>
                  <a:noFill/>
                </a:ln>
                <a:effectLst/>
                <a:uLnTx/>
                <a:uFillTx/>
                <a:latin typeface="Raleway"/>
                <a:ea typeface="+mn-ea"/>
                <a:cs typeface="+mn-cs"/>
              </a:rPr>
              <a:t>Secured free sim cards for residents from national data bank</a:t>
            </a:r>
            <a:r>
              <a:rPr lang="en-US" sz="1200" dirty="0">
                <a:latin typeface="Raleway"/>
              </a:rPr>
              <a:t> </a:t>
            </a:r>
            <a:endParaRPr lang="en-US" sz="1200" b="0" i="0" u="none" strike="noStrike" kern="1200" cap="none" spc="0" normalizeH="0" baseline="0" noProof="0" dirty="0">
              <a:ln>
                <a:noFill/>
              </a:ln>
              <a:effectLst/>
              <a:uLnTx/>
              <a:uFillTx/>
              <a:latin typeface="Raleway"/>
            </a:endParaRPr>
          </a:p>
          <a:p>
            <a:pPr marL="0" marR="0" lvl="0" indent="0" algn="l" defTabSz="914400" rtl="0" eaLnBrk="1" fontAlgn="t" latinLnBrk="0" hangingPunct="1">
              <a:buClrTx/>
              <a:buSzTx/>
              <a:buFontTx/>
              <a:buNone/>
              <a:tabLst/>
              <a:defRPr/>
            </a:pPr>
            <a:endParaRPr lang="en-US" sz="1200" b="0" i="0" u="none" strike="noStrike" kern="1200" cap="none" spc="0" normalizeH="0" baseline="0" noProof="0" dirty="0">
              <a:ln>
                <a:noFill/>
              </a:ln>
              <a:effectLst/>
              <a:uLnTx/>
              <a:uFillTx/>
              <a:latin typeface="Raleway"/>
            </a:endParaRP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a:xfrm>
            <a:off x="9239251" y="6412986"/>
            <a:ext cx="2743200" cy="365125"/>
          </a:xfrm>
        </p:spPr>
        <p:txBody>
          <a:bodyPr/>
          <a:lstStyle/>
          <a:p>
            <a:fld id="{36D6C52B-B35D-4819-BB38-B93C26330C57}" type="slidenum">
              <a:rPr lang="en-GB" smtClean="0"/>
              <a:t>5</a:t>
            </a:fld>
            <a:endParaRPr lang="en-GB" dirty="0"/>
          </a:p>
        </p:txBody>
      </p:sp>
    </p:spTree>
    <p:extLst>
      <p:ext uri="{BB962C8B-B14F-4D97-AF65-F5344CB8AC3E}">
        <p14:creationId xmlns:p14="http://schemas.microsoft.com/office/powerpoint/2010/main" val="910476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5BA644-FD14-4E9F-A7C4-54F2FDD34B4F}"/>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US" dirty="0"/>
              <a:t>Our strategy continued 1 - The Children and Families Executive </a:t>
            </a:r>
            <a:endParaRPr lang="en-GB" dirty="0"/>
          </a:p>
        </p:txBody>
      </p:sp>
      <p:sp>
        <p:nvSpPr>
          <p:cNvPr id="38" name="TextBox 37">
            <a:extLst>
              <a:ext uri="{FF2B5EF4-FFF2-40B4-BE49-F238E27FC236}">
                <a16:creationId xmlns:a16="http://schemas.microsoft.com/office/drawing/2014/main" id="{B2BC9D24-3DE2-4FF0-B0B2-38046668BDB1}"/>
              </a:ext>
            </a:extLst>
          </p:cNvPr>
          <p:cNvSpPr txBox="1"/>
          <p:nvPr/>
        </p:nvSpPr>
        <p:spPr>
          <a:xfrm>
            <a:off x="-1226" y="0"/>
            <a:ext cx="2244474" cy="6858000"/>
          </a:xfrm>
          <a:prstGeom prst="rect">
            <a:avLst/>
          </a:prstGeom>
          <a:solidFill>
            <a:schemeClr val="tx1">
              <a:lumMod val="90000"/>
              <a:lumOff val="10000"/>
            </a:schemeClr>
          </a:solidFill>
        </p:spPr>
        <p:txBody>
          <a:bodyPr wrap="square">
            <a:spAutoFit/>
          </a:bodyPr>
          <a:lstStyle/>
          <a:p>
            <a:r>
              <a:rPr lang="en-US" sz="2400" b="1" dirty="0">
                <a:solidFill>
                  <a:schemeClr val="bg1"/>
                </a:solidFill>
                <a:latin typeface="Raleway" pitchFamily="2" charset="0"/>
              </a:rPr>
              <a:t>A better deal for children and young people</a:t>
            </a: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p:txBody>
      </p:sp>
      <p:pic>
        <p:nvPicPr>
          <p:cNvPr id="8" name="Picture 7" descr="A group of children running">
            <a:extLst>
              <a:ext uri="{FF2B5EF4-FFF2-40B4-BE49-F238E27FC236}">
                <a16:creationId xmlns:a16="http://schemas.microsoft.com/office/drawing/2014/main" id="{415EF5FC-7656-8893-81F3-3F82F2F5945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795" y="1623796"/>
            <a:ext cx="2008052" cy="1338835"/>
          </a:xfrm>
          <a:prstGeom prst="rect">
            <a:avLst/>
          </a:prstGeom>
        </p:spPr>
      </p:pic>
      <p:sp>
        <p:nvSpPr>
          <p:cNvPr id="19" name="TextBox 18">
            <a:extLst>
              <a:ext uri="{FF2B5EF4-FFF2-40B4-BE49-F238E27FC236}">
                <a16:creationId xmlns:a16="http://schemas.microsoft.com/office/drawing/2014/main" id="{3840BF32-A52E-44A1-9EC5-4AE164F72E3A}"/>
              </a:ext>
            </a:extLst>
          </p:cNvPr>
          <p:cNvSpPr txBox="1"/>
          <p:nvPr/>
        </p:nvSpPr>
        <p:spPr>
          <a:xfrm>
            <a:off x="94125" y="3215000"/>
            <a:ext cx="2053771" cy="3600986"/>
          </a:xfrm>
          <a:prstGeom prst="rect">
            <a:avLst/>
          </a:prstGeom>
          <a:solidFill>
            <a:srgbClr val="92D050"/>
          </a:solidFill>
        </p:spPr>
        <p:txBody>
          <a:bodyPr wrap="square" lIns="91440" tIns="45720" rIns="91440" bIns="45720" rtlCol="0" anchor="t">
            <a:spAutoFit/>
          </a:bodyPr>
          <a:lstStyle/>
          <a:p>
            <a:r>
              <a:rPr lang="en-GB" sz="1200" b="1" dirty="0">
                <a:latin typeface="Raleway" pitchFamily="2" charset="0"/>
              </a:rPr>
              <a:t>Priorities for 2023-24:</a:t>
            </a:r>
          </a:p>
          <a:p>
            <a:pPr marL="171450" indent="-171450">
              <a:buFont typeface="Arial" panose="020B0604020202020204" pitchFamily="34" charset="0"/>
              <a:buChar char="•"/>
            </a:pPr>
            <a:r>
              <a:rPr lang="en-US" sz="1200" dirty="0">
                <a:latin typeface="Raleway" pitchFamily="2" charset="0"/>
              </a:rPr>
              <a:t>Integrated working to improve outcomes, with a focus on early years (including health and development outcomes, referral pathways, support and transition, communications and service access.</a:t>
            </a:r>
          </a:p>
          <a:p>
            <a:pPr marL="171450" indent="-171450">
              <a:buFont typeface="Arial" panose="020B0604020202020204" pitchFamily="34" charset="0"/>
              <a:buChar char="•"/>
            </a:pPr>
            <a:r>
              <a:rPr lang="en-US" sz="1200" dirty="0">
                <a:latin typeface="Raleway" pitchFamily="2" charset="0"/>
              </a:rPr>
              <a:t>Mitigating poverty and economic hardship for children, young people and their families (including financial support, and resilience, meals and experiences during school holidays)</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extBox 23">
            <a:extLst>
              <a:ext uri="{FF2B5EF4-FFF2-40B4-BE49-F238E27FC236}">
                <a16:creationId xmlns:a16="http://schemas.microsoft.com/office/drawing/2014/main" id="{4C52B368-D9DE-4327-A609-64BE95DDBE86}"/>
              </a:ext>
            </a:extLst>
          </p:cNvPr>
          <p:cNvSpPr txBox="1"/>
          <p:nvPr/>
        </p:nvSpPr>
        <p:spPr>
          <a:xfrm>
            <a:off x="2281810" y="40829"/>
            <a:ext cx="9731205" cy="861774"/>
          </a:xfrm>
          <a:prstGeom prst="rect">
            <a:avLst/>
          </a:prstGeom>
          <a:noFill/>
        </p:spPr>
        <p:txBody>
          <a:bodyPr wrap="square" rtlCol="0">
            <a:spAutoFit/>
          </a:bodyPr>
          <a:lstStyle/>
          <a:p>
            <a:r>
              <a:rPr lang="en-US" sz="1400" b="1" dirty="0">
                <a:latin typeface="Raleway" pitchFamily="2" charset="0"/>
              </a:rPr>
              <a:t>The Children and Families Executive </a:t>
            </a:r>
          </a:p>
          <a:p>
            <a:r>
              <a:rPr lang="en-US" sz="1200" dirty="0">
                <a:latin typeface="Raleway" pitchFamily="2" charset="0"/>
              </a:rPr>
              <a:t>The Children and Families Executive brings together local agencies to support children’s health, wellbeing and development. It focuses on implementing the Tower Hamlets Children and Families Strategy (2019 – 24), Born Well Growing Well workplan, and supports a smooth transition from childhood to adult services.  </a:t>
            </a:r>
            <a:endParaRPr lang="en-GB" sz="1200" dirty="0">
              <a:latin typeface="Raleway" pitchFamily="2" charset="0"/>
            </a:endParaRPr>
          </a:p>
        </p:txBody>
      </p:sp>
      <p:sp>
        <p:nvSpPr>
          <p:cNvPr id="42" name="Rectangle 41">
            <a:extLst>
              <a:ext uri="{FF2B5EF4-FFF2-40B4-BE49-F238E27FC236}">
                <a16:creationId xmlns:a16="http://schemas.microsoft.com/office/drawing/2014/main" id="{0286E340-311E-475F-A78C-51CA9776D9D2}"/>
              </a:ext>
              <a:ext uri="{C183D7F6-B498-43B3-948B-1728B52AA6E4}">
                <adec:decorative xmlns:adec="http://schemas.microsoft.com/office/drawing/2017/decorative" val="1"/>
              </a:ext>
            </a:extLst>
          </p:cNvPr>
          <p:cNvSpPr/>
          <p:nvPr/>
        </p:nvSpPr>
        <p:spPr>
          <a:xfrm flipV="1">
            <a:off x="2243249" y="1129124"/>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TextBox 40">
            <a:extLst>
              <a:ext uri="{FF2B5EF4-FFF2-40B4-BE49-F238E27FC236}">
                <a16:creationId xmlns:a16="http://schemas.microsoft.com/office/drawing/2014/main" id="{E8F1C73D-69FA-406D-B395-32F689FEADA2}"/>
              </a:ext>
            </a:extLst>
          </p:cNvPr>
          <p:cNvSpPr txBox="1"/>
          <p:nvPr/>
        </p:nvSpPr>
        <p:spPr>
          <a:xfrm>
            <a:off x="2238090" y="1271932"/>
            <a:ext cx="9880115" cy="2862322"/>
          </a:xfrm>
          <a:prstGeom prst="rect">
            <a:avLst/>
          </a:prstGeom>
          <a:noFill/>
        </p:spPr>
        <p:txBody>
          <a:bodyPr wrap="square" lIns="91440" tIns="45720" rIns="91440" bIns="45720" rtlCol="0" anchor="t">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endParaRPr lang="en-GB" sz="1200" dirty="0">
              <a:latin typeface="Raleway"/>
            </a:endParaRPr>
          </a:p>
          <a:p>
            <a:pPr marL="171450" indent="-171450">
              <a:buFont typeface="Arial" panose="020B0604020202020204" pitchFamily="34" charset="0"/>
              <a:buChar char="•"/>
            </a:pPr>
            <a:r>
              <a:rPr lang="en-US" sz="1200" b="1" dirty="0">
                <a:latin typeface="Raleway" pitchFamily="2" charset="0"/>
              </a:rPr>
              <a:t>Children’s Mental Health &amp; Emotional Wellbeing: </a:t>
            </a:r>
            <a:r>
              <a:rPr lang="en-US" sz="1200" dirty="0">
                <a:latin typeface="Raleway" pitchFamily="2" charset="0"/>
              </a:rPr>
              <a:t>17 projects in delivery including Education Wellbeing Service, Child and Adolescent Mental Health Service personal health budgets, extended crisis hours, eating disorder service and support for sexual abuse victims.</a:t>
            </a:r>
          </a:p>
          <a:p>
            <a:pPr marL="171450" indent="-171450">
              <a:buFont typeface="Arial" panose="020B0604020202020204" pitchFamily="34" charset="0"/>
              <a:buChar char="•"/>
            </a:pPr>
            <a:r>
              <a:rPr lang="en-US" sz="1200" b="1" dirty="0">
                <a:latin typeface="Raleway"/>
              </a:rPr>
              <a:t>Special Education Needs and Disabilities (SEND): </a:t>
            </a:r>
            <a:r>
              <a:rPr lang="en-US" sz="1200" dirty="0">
                <a:latin typeface="Raleway"/>
              </a:rPr>
              <a:t>Improved service offer, education provision, and successful transitions and embedding co-production and skills and quality Education Health Care Plans – developed a new template and assurance matrix and delivered a successful focus group on EHCP process - 90% of new plans accurately reflect advice received.  Improved autism spectrum disorder (ASD) diagnostic decisions and discharges. 120 families &amp; professionals also attended ASD Training delivered by Barts Health, Phoenix School, and a local parent.</a:t>
            </a:r>
          </a:p>
          <a:p>
            <a:pPr marL="171450" indent="-171450">
              <a:buFont typeface="Arial" panose="020B0604020202020204" pitchFamily="34" charset="0"/>
              <a:buChar char="•"/>
            </a:pPr>
            <a:r>
              <a:rPr lang="en-US" sz="1200" b="1" dirty="0">
                <a:latin typeface="Raleway" pitchFamily="2" charset="0"/>
              </a:rPr>
              <a:t>Promoting healthy childhood weight: </a:t>
            </a:r>
            <a:r>
              <a:rPr lang="en-US" sz="1200" dirty="0">
                <a:latin typeface="Raleway" pitchFamily="2" charset="0"/>
              </a:rPr>
              <a:t>Healthy weight pathway mapped out and a service directory developed. Play charter established and appointing new lead for Healthy Borough play initiative. Funding bid secured for school food improvement programme) and overall plan agreed. A ‘living well for less’ campaign is proposed aimed at families. </a:t>
            </a:r>
          </a:p>
          <a:p>
            <a:pPr marL="171450" indent="-171450">
              <a:buFont typeface="Arial" panose="020B0604020202020204" pitchFamily="34" charset="0"/>
              <a:buChar char="•"/>
            </a:pPr>
            <a:r>
              <a:rPr lang="en-US" sz="1200" b="1" dirty="0">
                <a:latin typeface="Raleway" pitchFamily="2" charset="0"/>
              </a:rPr>
              <a:t>Mitigating Poverty and Economic Hardship: </a:t>
            </a:r>
            <a:r>
              <a:rPr lang="en-US" sz="1200" dirty="0">
                <a:latin typeface="Raleway" pitchFamily="2" charset="0"/>
              </a:rPr>
              <a:t>Partnership and financial advice and support for residents including training for frontline staff on benefits and grants, cost of living payments to 25,000 – 30,000 households, £390,000 of grants through the resident support scheme, seven food pantries supplying 60 organisations and schools with food, 65,000 meals and activity days through Easter and summer holiday programmes.</a:t>
            </a:r>
          </a:p>
        </p:txBody>
      </p:sp>
      <p:sp>
        <p:nvSpPr>
          <p:cNvPr id="23" name="Rectangle 22">
            <a:extLst>
              <a:ext uri="{FF2B5EF4-FFF2-40B4-BE49-F238E27FC236}">
                <a16:creationId xmlns:a16="http://schemas.microsoft.com/office/drawing/2014/main" id="{33B69B5E-E5A7-4EA2-8B2B-E506AF2EFF4D}"/>
              </a:ext>
              <a:ext uri="{C183D7F6-B498-43B3-948B-1728B52AA6E4}">
                <adec:decorative xmlns:adec="http://schemas.microsoft.com/office/drawing/2017/decorative" val="1"/>
              </a:ext>
            </a:extLst>
          </p:cNvPr>
          <p:cNvSpPr/>
          <p:nvPr/>
        </p:nvSpPr>
        <p:spPr>
          <a:xfrm flipV="1">
            <a:off x="2227547" y="4226067"/>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 name="Picture 2" descr="A mother holding her baby and taking part in home-based phototherapy">
            <a:extLst>
              <a:ext uri="{FF2B5EF4-FFF2-40B4-BE49-F238E27FC236}">
                <a16:creationId xmlns:a16="http://schemas.microsoft.com/office/drawing/2014/main" id="{FC7C0239-4CE1-AF91-2FBC-CEA9D98CB86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35132" y="4405937"/>
            <a:ext cx="1749206" cy="2360262"/>
          </a:xfrm>
          <a:prstGeom prst="rect">
            <a:avLst/>
          </a:prstGeom>
        </p:spPr>
      </p:pic>
      <p:sp>
        <p:nvSpPr>
          <p:cNvPr id="22" name="TextBox 21">
            <a:extLst>
              <a:ext uri="{FF2B5EF4-FFF2-40B4-BE49-F238E27FC236}">
                <a16:creationId xmlns:a16="http://schemas.microsoft.com/office/drawing/2014/main" id="{B617F84C-A3A3-4B3B-9BAC-8123E29C265D}"/>
              </a:ext>
            </a:extLst>
          </p:cNvPr>
          <p:cNvSpPr txBox="1"/>
          <p:nvPr/>
        </p:nvSpPr>
        <p:spPr>
          <a:xfrm>
            <a:off x="5081206" y="4412651"/>
            <a:ext cx="6931809" cy="2308324"/>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 Hospital at Home</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sz="1200" b="1" dirty="0">
              <a:solidFill>
                <a:srgbClr val="00445E"/>
              </a:solidFill>
              <a:latin typeface="Raleway"/>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200" dirty="0">
                <a:solidFill>
                  <a:srgbClr val="00445E"/>
                </a:solidFill>
                <a:latin typeface="Raleway"/>
              </a:rPr>
              <a:t>The Hospital at Home service provides acute nursing care of Children </a:t>
            </a:r>
            <a:r>
              <a:rPr lang="en-US" sz="1200" dirty="0">
                <a:latin typeface="Raleway"/>
              </a:rPr>
              <a:t>at home - Out Of hours (8am-10pm), an assessment and treatment service and a virtual ward that </a:t>
            </a:r>
            <a:r>
              <a:rPr lang="en-US" sz="1200" dirty="0">
                <a:solidFill>
                  <a:srgbClr val="00445E"/>
                </a:solidFill>
                <a:latin typeface="Raleway"/>
              </a:rPr>
              <a:t>is pediatrician-led. Its objective is to reduce admissions from emergency departments and the length of stay on acute wards, educate to manage acute episodes of care, reduce stress by supporting normal family routine, improve patient experience and school attendance.</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sz="1200" dirty="0">
              <a:solidFill>
                <a:srgbClr val="00445E"/>
              </a:solidFill>
              <a:latin typeface="Raleway"/>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200" dirty="0">
                <a:solidFill>
                  <a:srgbClr val="00445E"/>
                </a:solidFill>
                <a:latin typeface="Raleway"/>
              </a:rPr>
              <a:t>Feedback from a parent: “Hospital at Home has made an incredible difference to the first week of our son's life, without it we would have been divided as a family….our hospital stay was shortened by 3 days … It was much easier to maintain a family routine being at home …. How well organised and efficient the team have been. Very friendly. The best service I could ask for”.</a:t>
            </a: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a:xfrm>
            <a:off x="9269815" y="6550535"/>
            <a:ext cx="2743200" cy="365125"/>
          </a:xfrm>
        </p:spPr>
        <p:txBody>
          <a:bodyPr/>
          <a:lstStyle/>
          <a:p>
            <a:fld id="{36D6C52B-B35D-4819-BB38-B93C26330C57}" type="slidenum">
              <a:rPr lang="en-GB" smtClean="0"/>
              <a:t>6</a:t>
            </a:fld>
            <a:endParaRPr lang="en-GB" dirty="0"/>
          </a:p>
        </p:txBody>
      </p:sp>
    </p:spTree>
    <p:extLst>
      <p:ext uri="{BB962C8B-B14F-4D97-AF65-F5344CB8AC3E}">
        <p14:creationId xmlns:p14="http://schemas.microsoft.com/office/powerpoint/2010/main" val="365235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7462A9-B7A2-436C-B85E-FE828A39FD8D}"/>
              </a:ext>
            </a:extLst>
          </p:cNvPr>
          <p:cNvSpPr>
            <a:spLocks noGrp="1"/>
          </p:cNvSpPr>
          <p:nvPr>
            <p:ph type="title" idx="4294967295"/>
          </p:nvPr>
        </p:nvSpPr>
        <p:spPr>
          <a:xfrm>
            <a:off x="838201" y="-1325563"/>
            <a:ext cx="10515600" cy="1325563"/>
          </a:xfrm>
        </p:spPr>
        <p:txBody>
          <a:bodyPr vert="horz" lIns="91440" tIns="45720" rIns="91440" bIns="45720" rtlCol="0" anchor="b">
            <a:normAutofit fontScale="90000"/>
          </a:bodyPr>
          <a:lstStyle/>
          <a:p>
            <a:r>
              <a:rPr lang="en-GB" dirty="0"/>
              <a:t>Our strategy continued 2 - </a:t>
            </a:r>
            <a:r>
              <a:rPr kumimoji="0" lang="en-US" sz="4400" i="0" u="none" strike="noStrike" kern="1200" cap="none" spc="0" normalizeH="0" baseline="0" noProof="0" dirty="0">
                <a:ln>
                  <a:noFill/>
                </a:ln>
                <a:solidFill>
                  <a:srgbClr val="00445E"/>
                </a:solidFill>
                <a:effectLst/>
                <a:uLnTx/>
                <a:uFillTx/>
                <a:latin typeface="Raleway" pitchFamily="2" charset="0"/>
                <a:ea typeface="+mn-ea"/>
                <a:cs typeface="+mn-cs"/>
              </a:rPr>
              <a:t>The Growth and Economic Development Partnership Board </a:t>
            </a:r>
            <a:endParaRPr lang="en-GB" dirty="0"/>
          </a:p>
        </p:txBody>
      </p:sp>
      <p:sp>
        <p:nvSpPr>
          <p:cNvPr id="14" name="TextBox 13">
            <a:extLst>
              <a:ext uri="{FF2B5EF4-FFF2-40B4-BE49-F238E27FC236}">
                <a16:creationId xmlns:a16="http://schemas.microsoft.com/office/drawing/2014/main" id="{462A1426-D8B5-42C1-84CC-8B1998A5982C}"/>
              </a:ext>
            </a:extLst>
          </p:cNvPr>
          <p:cNvSpPr txBox="1"/>
          <p:nvPr/>
        </p:nvSpPr>
        <p:spPr>
          <a:xfrm>
            <a:off x="-16821" y="0"/>
            <a:ext cx="2221509" cy="6955750"/>
          </a:xfrm>
          <a:prstGeom prst="rect">
            <a:avLst/>
          </a:prstGeom>
          <a:solidFill>
            <a:schemeClr val="tx1">
              <a:lumMod val="90000"/>
              <a:lumOff val="10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bg1"/>
                </a:solidFill>
                <a:latin typeface="Raleway" pitchFamily="2" charset="0"/>
              </a:rPr>
              <a:t>Good jobs and employment</a:t>
            </a:r>
            <a:endParaRPr kumimoji="0" lang="en-GB" sz="2400" b="0" i="0" u="none" strike="noStrike" kern="1200" cap="none" spc="0" normalizeH="0" baseline="0" noProof="0" dirty="0">
              <a:ln>
                <a:noFill/>
              </a:ln>
              <a:solidFill>
                <a:schemeClr val="bg1"/>
              </a:solidFill>
              <a:effectLst/>
              <a:uLnTx/>
              <a:uFillTx/>
              <a:latin typeface="Raleway" pitchFamily="2" charset="0"/>
              <a:ea typeface="+mn-ea"/>
              <a:cs typeface="+mn-cs"/>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sz="1400" b="1" dirty="0">
              <a:latin typeface="Raleway" pitchFamily="2" charset="0"/>
            </a:endParaRPr>
          </a:p>
        </p:txBody>
      </p:sp>
      <p:pic>
        <p:nvPicPr>
          <p:cNvPr id="5" name="Picture 4" descr="A model of Tower Hamlets with the river Thames">
            <a:extLst>
              <a:ext uri="{FF2B5EF4-FFF2-40B4-BE49-F238E27FC236}">
                <a16:creationId xmlns:a16="http://schemas.microsoft.com/office/drawing/2014/main" id="{EAEBD947-342D-3ED6-54DE-A853E6415C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87858" y="1634378"/>
            <a:ext cx="2134742" cy="1601057"/>
          </a:xfrm>
          <a:prstGeom prst="rect">
            <a:avLst/>
          </a:prstGeom>
        </p:spPr>
      </p:pic>
      <p:sp>
        <p:nvSpPr>
          <p:cNvPr id="17" name="TextBox 16">
            <a:extLst>
              <a:ext uri="{FF2B5EF4-FFF2-40B4-BE49-F238E27FC236}">
                <a16:creationId xmlns:a16="http://schemas.microsoft.com/office/drawing/2014/main" id="{33E0890A-A548-4AE5-8A01-58A5C3685624}"/>
              </a:ext>
            </a:extLst>
          </p:cNvPr>
          <p:cNvSpPr txBox="1"/>
          <p:nvPr/>
        </p:nvSpPr>
        <p:spPr>
          <a:xfrm>
            <a:off x="21343" y="3725832"/>
            <a:ext cx="2105017" cy="1938992"/>
          </a:xfrm>
          <a:prstGeom prst="rect">
            <a:avLst/>
          </a:prstGeom>
          <a:solidFill>
            <a:srgbClr val="92D050"/>
          </a:solidFill>
        </p:spPr>
        <p:txBody>
          <a:bodyPr wrap="square" rtlCol="0">
            <a:spAutoFit/>
          </a:bodyPr>
          <a:lstStyle/>
          <a:p>
            <a:r>
              <a:rPr lang="en-GB" sz="1200" b="1" dirty="0">
                <a:latin typeface="Raleway" pitchFamily="2" charset="0"/>
              </a:rPr>
              <a:t>Priorities for 2023-24:</a:t>
            </a:r>
          </a:p>
          <a:p>
            <a:pPr marL="171450" indent="-171450">
              <a:buFont typeface="Arial" panose="020B0604020202020204" pitchFamily="34" charset="0"/>
              <a:buChar char="•"/>
            </a:pPr>
            <a:r>
              <a:rPr lang="en-US" sz="1200" dirty="0">
                <a:latin typeface="Raleway" pitchFamily="2" charset="0"/>
              </a:rPr>
              <a:t>Keeping under review the cost of living, impact and support</a:t>
            </a:r>
          </a:p>
          <a:p>
            <a:pPr marL="171450" indent="-171450">
              <a:buFont typeface="Arial" panose="020B0604020202020204" pitchFamily="34" charset="0"/>
              <a:buChar char="•"/>
            </a:pPr>
            <a:r>
              <a:rPr lang="en-US" sz="1200" dirty="0">
                <a:latin typeface="Raleway" pitchFamily="2" charset="0"/>
              </a:rPr>
              <a:t>Local rollout of the UK Shared Prosperity Fund, business grants schemes</a:t>
            </a:r>
          </a:p>
          <a:p>
            <a:pPr marL="171450" indent="-171450">
              <a:buFont typeface="Arial" panose="020B0604020202020204" pitchFamily="34" charset="0"/>
              <a:buChar char="•"/>
            </a:pPr>
            <a:r>
              <a:rPr lang="en-US" sz="1200" dirty="0">
                <a:latin typeface="Raleway" pitchFamily="2" charset="0"/>
              </a:rPr>
              <a:t>Green jobs and skills agenda</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4" name="TextBox 23">
            <a:extLst>
              <a:ext uri="{FF2B5EF4-FFF2-40B4-BE49-F238E27FC236}">
                <a16:creationId xmlns:a16="http://schemas.microsoft.com/office/drawing/2014/main" id="{4C52B368-D9DE-4327-A609-64BE95DDBE86}"/>
              </a:ext>
            </a:extLst>
          </p:cNvPr>
          <p:cNvSpPr txBox="1"/>
          <p:nvPr/>
        </p:nvSpPr>
        <p:spPr>
          <a:xfrm>
            <a:off x="2281810" y="40829"/>
            <a:ext cx="9731205" cy="14157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445E"/>
                </a:solidFill>
                <a:effectLst/>
                <a:uLnTx/>
                <a:uFillTx/>
                <a:latin typeface="Raleway" pitchFamily="2" charset="0"/>
                <a:ea typeface="+mn-ea"/>
                <a:cs typeface="+mn-cs"/>
              </a:rPr>
              <a:t>The Growth and Economic Development Partnership Board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445E"/>
                </a:solidFill>
                <a:effectLst/>
                <a:uLnTx/>
                <a:uFillTx/>
                <a:latin typeface="Raleway" pitchFamily="2" charset="0"/>
                <a:ea typeface="+mn-ea"/>
                <a:cs typeface="+mn-cs"/>
              </a:rPr>
              <a:t>The Growth and Economic Development Partnership Board and other networks work closely together to achieve a more inclusive Tower Hamlets by creating pathways that will allow residents to succeed in their job aspirations. The purpose of the GED Partnership Board is to bring together key stakeholders in the economic realm to improve local economic outcomes.  A strategic partnership, its work is multi-faceted seeking to bring about a lasting improvement in the economic, physical, social and environmental condition of the borough.  It is supported by the borough’s Regeneration Strategy which is key to ensuring everyone has access to the opportunities derived through growth. </a:t>
            </a:r>
            <a:endParaRPr lang="en-US" sz="1200" dirty="0">
              <a:solidFill>
                <a:srgbClr val="FF0000"/>
              </a:solidFill>
              <a:latin typeface="Raleway" pitchFamily="2" charset="0"/>
            </a:endParaRPr>
          </a:p>
        </p:txBody>
      </p:sp>
      <p:sp>
        <p:nvSpPr>
          <p:cNvPr id="42" name="Rectangle 41">
            <a:extLst>
              <a:ext uri="{FF2B5EF4-FFF2-40B4-BE49-F238E27FC236}">
                <a16:creationId xmlns:a16="http://schemas.microsoft.com/office/drawing/2014/main" id="{0286E340-311E-475F-A78C-51CA9776D9D2}"/>
              </a:ext>
              <a:ext uri="{C183D7F6-B498-43B3-948B-1728B52AA6E4}">
                <adec:decorative xmlns:adec="http://schemas.microsoft.com/office/drawing/2017/decorative" val="1"/>
              </a:ext>
            </a:extLst>
          </p:cNvPr>
          <p:cNvSpPr/>
          <p:nvPr/>
        </p:nvSpPr>
        <p:spPr>
          <a:xfrm flipV="1">
            <a:off x="2221905" y="1652355"/>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8" name="TextBox 17">
            <a:extLst>
              <a:ext uri="{FF2B5EF4-FFF2-40B4-BE49-F238E27FC236}">
                <a16:creationId xmlns:a16="http://schemas.microsoft.com/office/drawing/2014/main" id="{0B828885-5778-4BFE-B282-F6AEB2F56584}"/>
              </a:ext>
            </a:extLst>
          </p:cNvPr>
          <p:cNvSpPr txBox="1"/>
          <p:nvPr/>
        </p:nvSpPr>
        <p:spPr>
          <a:xfrm>
            <a:off x="2242852" y="1782395"/>
            <a:ext cx="9910684" cy="2677656"/>
          </a:xfrm>
          <a:prstGeom prst="rect">
            <a:avLst/>
          </a:prstGeom>
          <a:noFill/>
        </p:spPr>
        <p:txBody>
          <a:bodyPr wrap="square" rtlCol="0">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p>
          <a:p>
            <a:pPr marL="171450" indent="-171450">
              <a:buFont typeface="Arial" panose="020B0604020202020204" pitchFamily="34" charset="0"/>
              <a:buChar char="•"/>
              <a:defRPr/>
            </a:pPr>
            <a:r>
              <a:rPr lang="en-US" sz="1200" dirty="0">
                <a:latin typeface="Raleway"/>
              </a:rPr>
              <a:t>A particular focus on inward investment and green jobs and skills, the cost-of-living crisis, and the issue of hardship.</a:t>
            </a:r>
          </a:p>
          <a:p>
            <a:pPr marL="171450" indent="-171450">
              <a:buFont typeface="Arial" panose="020B0604020202020204" pitchFamily="34" charset="0"/>
              <a:buChar char="•"/>
              <a:defRPr/>
            </a:pPr>
            <a:r>
              <a:rPr lang="en-US" sz="1200" b="1" dirty="0">
                <a:latin typeface="Raleway"/>
              </a:rPr>
              <a:t>Inward Investment: </a:t>
            </a:r>
            <a:r>
              <a:rPr lang="en-US" sz="1200" dirty="0">
                <a:latin typeface="Raleway"/>
              </a:rPr>
              <a:t>Last year the Partnership hosted a round table and focus group on the topic of Inward Investment, based on research commissioned on the gaps in our offer to private sector investors. The focus group discussed how we could raise the profile of Tower Hamlets as an investment location and fed their views back into a draft strategy being prepared.  </a:t>
            </a:r>
          </a:p>
          <a:p>
            <a:pPr marL="171450" indent="-171450">
              <a:buFont typeface="Arial" panose="020B0604020202020204" pitchFamily="34" charset="0"/>
              <a:buChar char="•"/>
              <a:defRPr/>
            </a:pPr>
            <a:r>
              <a:rPr lang="en-US" sz="1200" b="1" dirty="0">
                <a:latin typeface="Raleway"/>
              </a:rPr>
              <a:t>Green Jobs and Skills: </a:t>
            </a:r>
            <a:r>
              <a:rPr lang="en-US" sz="1200" dirty="0">
                <a:latin typeface="Raleway"/>
              </a:rPr>
              <a:t>This year, the group held a discussion on green jobs and skills, centered on a report from the London Green Academies Partnership, an association of academies focused on improving the region's pipeline of green skills, both through better facilities at colleges and course specifications. This discussion helped shape an understanding of the best way forward for local skills providers on how to deliver critical skills training for a green economy. </a:t>
            </a:r>
          </a:p>
          <a:p>
            <a:pPr marL="171450" indent="-171450">
              <a:buFont typeface="Arial" panose="020B0604020202020204" pitchFamily="34" charset="0"/>
              <a:buChar char="•"/>
              <a:defRPr/>
            </a:pPr>
            <a:r>
              <a:rPr lang="en-US" sz="1200" b="1" dirty="0">
                <a:latin typeface="Raleway"/>
              </a:rPr>
              <a:t>Cost of Living</a:t>
            </a:r>
            <a:r>
              <a:rPr lang="en-US" sz="1200" dirty="0">
                <a:latin typeface="Raleway"/>
              </a:rPr>
              <a:t>: As the cost-of-living crisis intensified throughout the year, the board fed back to the Tackling Poverty team in the council on what their organisations had delivered to their employees and clients, and discussed what more could realistically be done to fill the gaps in provision. Ultimately this information helped influence future cost of living support. </a:t>
            </a:r>
          </a:p>
          <a:p>
            <a:pPr>
              <a:defRPr/>
            </a:pPr>
            <a:endParaRPr lang="en-US" sz="1200" dirty="0">
              <a:latin typeface="Raleway"/>
            </a:endParaRPr>
          </a:p>
          <a:p>
            <a:pPr>
              <a:defRPr/>
            </a:pPr>
            <a:endParaRPr lang="en-GB" sz="1200" dirty="0">
              <a:latin typeface="Raleway"/>
            </a:endParaRPr>
          </a:p>
        </p:txBody>
      </p:sp>
      <p:sp>
        <p:nvSpPr>
          <p:cNvPr id="23" name="Rectangle 22">
            <a:extLst>
              <a:ext uri="{FF2B5EF4-FFF2-40B4-BE49-F238E27FC236}">
                <a16:creationId xmlns:a16="http://schemas.microsoft.com/office/drawing/2014/main" id="{B02EE2D6-676F-4635-AE2A-D199C195F3FA}"/>
              </a:ext>
              <a:ext uri="{C183D7F6-B498-43B3-948B-1728B52AA6E4}">
                <adec:decorative xmlns:adec="http://schemas.microsoft.com/office/drawing/2017/decorative" val="1"/>
              </a:ext>
            </a:extLst>
          </p:cNvPr>
          <p:cNvSpPr/>
          <p:nvPr/>
        </p:nvSpPr>
        <p:spPr>
          <a:xfrm flipV="1">
            <a:off x="2221906" y="4359164"/>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5" descr="Solar panels on a roof">
            <a:extLst>
              <a:ext uri="{FF2B5EF4-FFF2-40B4-BE49-F238E27FC236}">
                <a16:creationId xmlns:a16="http://schemas.microsoft.com/office/drawing/2014/main" id="{768E27D1-6A55-CF4B-CC78-66437B3B4E6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41732" y="4580934"/>
            <a:ext cx="1550324" cy="2069869"/>
          </a:xfrm>
          <a:prstGeom prst="rect">
            <a:avLst/>
          </a:prstGeom>
        </p:spPr>
      </p:pic>
      <p:sp>
        <p:nvSpPr>
          <p:cNvPr id="21" name="TextBox 20">
            <a:extLst>
              <a:ext uri="{FF2B5EF4-FFF2-40B4-BE49-F238E27FC236}">
                <a16:creationId xmlns:a16="http://schemas.microsoft.com/office/drawing/2014/main" id="{EEC53BDB-7D88-4749-BBAE-5C1C9F8795AA}"/>
              </a:ext>
            </a:extLst>
          </p:cNvPr>
          <p:cNvSpPr txBox="1"/>
          <p:nvPr/>
        </p:nvSpPr>
        <p:spPr>
          <a:xfrm>
            <a:off x="5563008" y="4695328"/>
            <a:ext cx="6316657" cy="1569660"/>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a:t>
            </a:r>
            <a:r>
              <a:rPr kumimoji="0" lang="en-US" sz="1200" i="0" u="none" strike="noStrike" kern="1200" cap="none" spc="0" normalizeH="0" baseline="0" noProof="0" dirty="0">
                <a:ln>
                  <a:noFill/>
                </a:ln>
                <a:solidFill>
                  <a:srgbClr val="00445E"/>
                </a:solidFill>
                <a:effectLst/>
                <a:uLnTx/>
                <a:uFillTx/>
                <a:latin typeface="Raleway"/>
                <a:ea typeface="+mn-ea"/>
                <a:cs typeface="+mn-cs"/>
              </a:rPr>
              <a:t>: </a:t>
            </a:r>
            <a:r>
              <a:rPr kumimoji="0" lang="en-US" sz="1200" b="1" i="0" u="none" strike="noStrike" kern="1200" cap="none" spc="0" normalizeH="0" baseline="0" noProof="0" dirty="0">
                <a:ln>
                  <a:noFill/>
                </a:ln>
                <a:solidFill>
                  <a:srgbClr val="00445E"/>
                </a:solidFill>
                <a:effectLst/>
                <a:uLnTx/>
                <a:uFillTx/>
                <a:latin typeface="Raleway"/>
                <a:ea typeface="+mn-ea"/>
                <a:cs typeface="+mn-cs"/>
              </a:rPr>
              <a:t>SME Energy Reduction Pilot</a:t>
            </a:r>
          </a:p>
          <a:p>
            <a:pPr marL="0" marR="0" lvl="0" indent="0" algn="l" defTabSz="914400" rtl="0" eaLnBrk="1" fontAlgn="t"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445E"/>
              </a:solidFill>
              <a:effectLst/>
              <a:uLnTx/>
              <a:uFillTx/>
              <a:latin typeface="Raleway"/>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445E"/>
                </a:solidFill>
                <a:effectLst/>
                <a:uLnTx/>
                <a:uFillTx/>
                <a:latin typeface="Raleway"/>
                <a:ea typeface="+mn-ea"/>
                <a:cs typeface="+mn-cs"/>
              </a:rPr>
              <a:t>In January 2023, the </a:t>
            </a:r>
            <a:r>
              <a:rPr lang="en-US" sz="1200" dirty="0">
                <a:solidFill>
                  <a:srgbClr val="00445E"/>
                </a:solidFill>
                <a:latin typeface="Raleway"/>
              </a:rPr>
              <a:t>GED Partnership Board </a:t>
            </a:r>
            <a:r>
              <a:rPr kumimoji="0" lang="en-US" sz="1200" b="0" i="0" u="none" strike="noStrike" kern="1200" cap="none" spc="0" normalizeH="0" baseline="0" noProof="0" dirty="0">
                <a:ln>
                  <a:noFill/>
                </a:ln>
                <a:solidFill>
                  <a:srgbClr val="00445E"/>
                </a:solidFill>
                <a:effectLst/>
                <a:uLnTx/>
                <a:uFillTx/>
                <a:latin typeface="Raleway"/>
                <a:ea typeface="+mn-ea"/>
                <a:cs typeface="+mn-cs"/>
              </a:rPr>
              <a:t>fed into a pilot project being developed to support small businesses to reduce both their energy costs and environmental impact. This council-run £185k project offers free expert advice and guidance to successful applicants and the possibility of a £2,500 grant towards the installation of energy-reducing technology. The aim is to help 50 businesses to reduce their energy consumption by 25%. </a:t>
            </a:r>
            <a:endParaRPr lang="en-US" sz="1200" dirty="0">
              <a:solidFill>
                <a:srgbClr val="00445E"/>
              </a:solidFill>
              <a:latin typeface="Raleway"/>
            </a:endParaRP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D6C52B-B35D-4819-BB38-B93C26330C57}" type="slidenum">
              <a:rPr kumimoji="0" lang="en-GB" sz="1200" b="0" i="0" u="none" strike="noStrike" kern="1200" cap="none" spc="0" normalizeH="0" baseline="0" noProof="0" smtClean="0">
                <a:ln>
                  <a:noFill/>
                </a:ln>
                <a:solidFill>
                  <a:srgbClr val="00445E">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445E">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9576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2B1521-F851-4A8A-9C87-E4505760141C}"/>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GB" dirty="0"/>
              <a:t>Our strategy continued 3 - The Community Safety Partnership</a:t>
            </a:r>
          </a:p>
        </p:txBody>
      </p:sp>
      <p:sp>
        <p:nvSpPr>
          <p:cNvPr id="38" name="TextBox 37">
            <a:extLst>
              <a:ext uri="{FF2B5EF4-FFF2-40B4-BE49-F238E27FC236}">
                <a16:creationId xmlns:a16="http://schemas.microsoft.com/office/drawing/2014/main" id="{B2BC9D24-3DE2-4FF0-B0B2-38046668BDB1}"/>
              </a:ext>
            </a:extLst>
          </p:cNvPr>
          <p:cNvSpPr txBox="1"/>
          <p:nvPr/>
        </p:nvSpPr>
        <p:spPr>
          <a:xfrm>
            <a:off x="-1226" y="-1"/>
            <a:ext cx="2174511" cy="6857999"/>
          </a:xfrm>
          <a:prstGeom prst="rect">
            <a:avLst/>
          </a:prstGeom>
          <a:solidFill>
            <a:schemeClr val="tx1">
              <a:lumMod val="90000"/>
              <a:lumOff val="10000"/>
            </a:schemeClr>
          </a:solidFill>
        </p:spPr>
        <p:txBody>
          <a:bodyPr wrap="square">
            <a:spAutoFit/>
          </a:bodyPr>
          <a:lstStyle/>
          <a:p>
            <a:r>
              <a:rPr lang="en-US" sz="2400" b="1" dirty="0">
                <a:solidFill>
                  <a:schemeClr val="bg1"/>
                </a:solidFill>
                <a:latin typeface="Raleway" pitchFamily="2" charset="0"/>
              </a:rPr>
              <a:t>Strong, resilient and safe communities </a:t>
            </a: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a:p>
            <a:endParaRPr lang="en-US" b="1" dirty="0">
              <a:latin typeface="Raleway" pitchFamily="2" charset="0"/>
            </a:endParaRPr>
          </a:p>
        </p:txBody>
      </p:sp>
      <p:pic>
        <p:nvPicPr>
          <p:cNvPr id="5" name="Picture 4" descr="A picture of police and enforcement officers at work">
            <a:extLst>
              <a:ext uri="{FF2B5EF4-FFF2-40B4-BE49-F238E27FC236}">
                <a16:creationId xmlns:a16="http://schemas.microsoft.com/office/drawing/2014/main" id="{706A97CA-B0A0-E6F6-683D-B412D509DF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5693" y="1677879"/>
            <a:ext cx="1217798" cy="1623730"/>
          </a:xfrm>
          <a:prstGeom prst="rect">
            <a:avLst/>
          </a:prstGeom>
        </p:spPr>
      </p:pic>
      <p:sp>
        <p:nvSpPr>
          <p:cNvPr id="19" name="TextBox 18">
            <a:extLst>
              <a:ext uri="{FF2B5EF4-FFF2-40B4-BE49-F238E27FC236}">
                <a16:creationId xmlns:a16="http://schemas.microsoft.com/office/drawing/2014/main" id="{3840BF32-A52E-44A1-9EC5-4AE164F72E3A}"/>
              </a:ext>
            </a:extLst>
          </p:cNvPr>
          <p:cNvSpPr txBox="1"/>
          <p:nvPr/>
        </p:nvSpPr>
        <p:spPr>
          <a:xfrm>
            <a:off x="68268" y="3429000"/>
            <a:ext cx="2066924" cy="3416320"/>
          </a:xfrm>
          <a:prstGeom prst="rect">
            <a:avLst/>
          </a:prstGeom>
          <a:solidFill>
            <a:srgbClr val="92D050"/>
          </a:solidFill>
        </p:spPr>
        <p:txBody>
          <a:bodyPr wrap="square" rtlCol="0">
            <a:spAutoFit/>
          </a:bodyPr>
          <a:lstStyle/>
          <a:p>
            <a:r>
              <a:rPr lang="en-GB" sz="1200" b="1" dirty="0">
                <a:latin typeface="Raleway" pitchFamily="2" charset="0"/>
              </a:rPr>
              <a:t>Priorities for 2023-24 including a focus on:</a:t>
            </a:r>
            <a:endParaRPr lang="en-US" sz="1200" dirty="0">
              <a:latin typeface="Raleway" pitchFamily="2" charset="0"/>
            </a:endParaRPr>
          </a:p>
          <a:p>
            <a:pPr marL="171450" indent="-171450">
              <a:buFont typeface="Arial" panose="020B0604020202020204" pitchFamily="34" charset="0"/>
              <a:buChar char="•"/>
            </a:pPr>
            <a:r>
              <a:rPr lang="en-US" sz="1200" dirty="0">
                <a:latin typeface="Raleway" pitchFamily="2" charset="0"/>
              </a:rPr>
              <a:t>Sexual offenses, serious violence, ‘hidden harm’ crimes, under 18 repeat victimisation and revenge attacks</a:t>
            </a:r>
          </a:p>
          <a:p>
            <a:pPr marL="171450" indent="-171450">
              <a:buFont typeface="Arial" panose="020B0604020202020204" pitchFamily="34" charset="0"/>
              <a:buChar char="•"/>
            </a:pPr>
            <a:r>
              <a:rPr lang="en-US" sz="1200" dirty="0">
                <a:latin typeface="Raleway" pitchFamily="2" charset="0"/>
              </a:rPr>
              <a:t>Oversee delivery of key strategies (Combatting Drugs, Serious Violence,  and Violence Against Women &amp; Girls) </a:t>
            </a:r>
          </a:p>
          <a:p>
            <a:pPr marL="171450" indent="-171450">
              <a:buFont typeface="Arial" panose="020B0604020202020204" pitchFamily="34" charset="0"/>
              <a:buChar char="•"/>
            </a:pPr>
            <a:r>
              <a:rPr lang="en-US" sz="1200" dirty="0">
                <a:latin typeface="Raleway" pitchFamily="2" charset="0"/>
              </a:rPr>
              <a:t>Improving trust and public confidence in line with Casey Review recommendations</a:t>
            </a:r>
          </a:p>
          <a:p>
            <a:pPr marL="171450" indent="-171450">
              <a:buFont typeface="Arial" panose="020B0604020202020204" pitchFamily="34" charset="0"/>
              <a:buChar char="•"/>
            </a:pPr>
            <a:r>
              <a:rPr lang="en-US" sz="1200" dirty="0">
                <a:latin typeface="Raleway" pitchFamily="2" charset="0"/>
              </a:rPr>
              <a:t>Reducing </a:t>
            </a:r>
            <a:r>
              <a:rPr lang="en-GB" sz="1200" dirty="0">
                <a:effectLst/>
                <a:latin typeface="Raleway" pitchFamily="2" charset="0"/>
                <a:ea typeface="Calibri" panose="020F0502020204030204" pitchFamily="34" charset="0"/>
              </a:rPr>
              <a:t>Nitrous Oxide </a:t>
            </a:r>
            <a:r>
              <a:rPr lang="en-US" sz="1200" dirty="0">
                <a:latin typeface="Raleway" pitchFamily="2" charset="0"/>
              </a:rPr>
              <a:t>use by young people</a:t>
            </a: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TextBox 23">
            <a:extLst>
              <a:ext uri="{FF2B5EF4-FFF2-40B4-BE49-F238E27FC236}">
                <a16:creationId xmlns:a16="http://schemas.microsoft.com/office/drawing/2014/main" id="{4C52B368-D9DE-4327-A609-64BE95DDBE86}"/>
              </a:ext>
            </a:extLst>
          </p:cNvPr>
          <p:cNvSpPr txBox="1"/>
          <p:nvPr/>
        </p:nvSpPr>
        <p:spPr>
          <a:xfrm>
            <a:off x="2281810" y="40829"/>
            <a:ext cx="9731205" cy="1046440"/>
          </a:xfrm>
          <a:prstGeom prst="rect">
            <a:avLst/>
          </a:prstGeom>
          <a:noFill/>
        </p:spPr>
        <p:txBody>
          <a:bodyPr wrap="square" rtlCol="0">
            <a:spAutoFit/>
          </a:bodyPr>
          <a:lstStyle/>
          <a:p>
            <a:r>
              <a:rPr lang="en-US" sz="1400" b="1" dirty="0">
                <a:latin typeface="Raleway" pitchFamily="2" charset="0"/>
              </a:rPr>
              <a:t>The Community Safety Partnership</a:t>
            </a:r>
          </a:p>
          <a:p>
            <a:r>
              <a:rPr lang="en-US" sz="1200" dirty="0">
                <a:latin typeface="Raleway" pitchFamily="2" charset="0"/>
              </a:rPr>
              <a:t>The Community Safety Partnership (CSP) is a statutory requirement of the Crime and Disorder Act </a:t>
            </a:r>
            <a:r>
              <a:rPr lang="en-US" sz="1200" dirty="0">
                <a:solidFill>
                  <a:srgbClr val="00445E"/>
                </a:solidFill>
                <a:latin typeface="Raleway" pitchFamily="2" charset="0"/>
              </a:rPr>
              <a:t>1998. It is a strategic group that works in partnership to address local issues including crime, disorder, antisocial behaviour (ASB), substance misuse, and re-offending. It directs the work of its partnership boards in order to create a safer borough for people to live, work, study and visit. </a:t>
            </a:r>
          </a:p>
          <a:p>
            <a:endParaRPr lang="en-US" sz="1200" dirty="0">
              <a:solidFill>
                <a:srgbClr val="00445E"/>
              </a:solidFill>
              <a:latin typeface="Raleway" pitchFamily="2" charset="0"/>
            </a:endParaRPr>
          </a:p>
        </p:txBody>
      </p:sp>
      <p:sp>
        <p:nvSpPr>
          <p:cNvPr id="42" name="Rectangle 41">
            <a:extLst>
              <a:ext uri="{FF2B5EF4-FFF2-40B4-BE49-F238E27FC236}">
                <a16:creationId xmlns:a16="http://schemas.microsoft.com/office/drawing/2014/main" id="{0286E340-311E-475F-A78C-51CA9776D9D2}"/>
              </a:ext>
              <a:ext uri="{C183D7F6-B498-43B3-948B-1728B52AA6E4}">
                <adec:decorative xmlns:adec="http://schemas.microsoft.com/office/drawing/2017/decorative" val="1"/>
              </a:ext>
            </a:extLst>
          </p:cNvPr>
          <p:cNvSpPr/>
          <p:nvPr/>
        </p:nvSpPr>
        <p:spPr>
          <a:xfrm flipV="1">
            <a:off x="2204688" y="1032513"/>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TextBox 40">
            <a:extLst>
              <a:ext uri="{FF2B5EF4-FFF2-40B4-BE49-F238E27FC236}">
                <a16:creationId xmlns:a16="http://schemas.microsoft.com/office/drawing/2014/main" id="{E8F1C73D-69FA-406D-B395-32F689FEADA2}"/>
              </a:ext>
            </a:extLst>
          </p:cNvPr>
          <p:cNvSpPr txBox="1"/>
          <p:nvPr/>
        </p:nvSpPr>
        <p:spPr>
          <a:xfrm>
            <a:off x="2238090" y="1132716"/>
            <a:ext cx="9880115" cy="2862322"/>
          </a:xfrm>
          <a:prstGeom prst="rect">
            <a:avLst/>
          </a:prstGeom>
          <a:noFill/>
        </p:spPr>
        <p:txBody>
          <a:bodyPr wrap="square" lIns="91440" tIns="45720" rIns="91440" bIns="45720" rtlCol="0" anchor="t">
            <a:spAutoFit/>
          </a:bodyPr>
          <a:lstStyle/>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a:t>
            </a:r>
            <a:r>
              <a:rPr kumimoji="0" lang="en-GB" sz="1200" b="1" i="0" u="none" strike="noStrike" kern="1200" cap="none" spc="0" normalizeH="0" baseline="0" noProof="0" dirty="0">
                <a:ln>
                  <a:noFill/>
                </a:ln>
                <a:effectLst/>
                <a:uLnTx/>
                <a:uFillTx/>
                <a:latin typeface="Raleway"/>
              </a:rPr>
              <a:t>Impact (2022-23) including:</a:t>
            </a:r>
          </a:p>
          <a:p>
            <a:pPr marL="171450" indent="-171450">
              <a:buFont typeface="Arial" panose="020B0604020202020204" pitchFamily="34" charset="0"/>
              <a:buChar char="•"/>
              <a:defRPr/>
            </a:pPr>
            <a:r>
              <a:rPr lang="en-GB" sz="1200" b="1" kern="100" dirty="0">
                <a:effectLst/>
                <a:latin typeface="Raleway" pitchFamily="2" charset="0"/>
                <a:ea typeface="Calibri" panose="020F0502020204030204" pitchFamily="34" charset="0"/>
                <a:cs typeface="Times New Roman" panose="02020603050405020304" pitchFamily="18" charset="0"/>
              </a:rPr>
              <a:t>Tackling Neighbourhood Crime and ASB</a:t>
            </a:r>
            <a:r>
              <a:rPr lang="en-GB" sz="1200" kern="100" dirty="0">
                <a:effectLst/>
                <a:latin typeface="Raleway" pitchFamily="2" charset="0"/>
                <a:ea typeface="Calibri" panose="020F0502020204030204" pitchFamily="34" charset="0"/>
                <a:cs typeface="Times New Roman" panose="02020603050405020304" pitchFamily="18" charset="0"/>
              </a:rPr>
              <a:t> – </a:t>
            </a:r>
            <a:r>
              <a:rPr lang="en-US" sz="1200" kern="100" dirty="0">
                <a:effectLst/>
                <a:latin typeface="Raleway" pitchFamily="2" charset="0"/>
                <a:ea typeface="Calibri" panose="020F0502020204030204" pitchFamily="34" charset="0"/>
                <a:cs typeface="Times New Roman" panose="02020603050405020304" pitchFamily="18" charset="0"/>
              </a:rPr>
              <a:t>The Neighbourhood Crime and ASB Board a subgroup of the CSP continues to coordinate partnership activity.  </a:t>
            </a:r>
            <a:r>
              <a:rPr lang="en-GB" sz="1200" kern="100" dirty="0">
                <a:effectLst/>
                <a:latin typeface="Raleway" pitchFamily="2" charset="0"/>
                <a:ea typeface="Calibri" panose="020F0502020204030204" pitchFamily="34" charset="0"/>
                <a:cs typeface="Times New Roman" panose="02020603050405020304" pitchFamily="18" charset="0"/>
              </a:rPr>
              <a:t>We have seen a 27.5% (-4683 reports) reduction in ASB through strong partnership work.</a:t>
            </a:r>
          </a:p>
          <a:p>
            <a:pPr marL="171450" indent="-171450">
              <a:buFont typeface="Arial" panose="020B0604020202020204" pitchFamily="34" charset="0"/>
              <a:buChar char="•"/>
            </a:pPr>
            <a:r>
              <a:rPr lang="en-GB" sz="1200" b="1" kern="100" dirty="0">
                <a:effectLst/>
                <a:latin typeface="Raleway" pitchFamily="2" charset="0"/>
                <a:ea typeface="Calibri" panose="020F0502020204030204" pitchFamily="34" charset="0"/>
                <a:cs typeface="Times New Roman" panose="02020603050405020304" pitchFamily="18" charset="0"/>
              </a:rPr>
              <a:t>Tackling Hate Crime, Community Tensions, Extremism and </a:t>
            </a:r>
            <a:r>
              <a:rPr lang="en-GB" sz="1200" b="1" kern="100" dirty="0">
                <a:latin typeface="Raleway" pitchFamily="2" charset="0"/>
                <a:ea typeface="Calibri" panose="020F0502020204030204" pitchFamily="34" charset="0"/>
                <a:cs typeface="Times New Roman" panose="02020603050405020304" pitchFamily="18" charset="0"/>
              </a:rPr>
              <a:t>Building </a:t>
            </a:r>
            <a:r>
              <a:rPr lang="en-GB" sz="1200" b="1" kern="100" dirty="0">
                <a:effectLst/>
                <a:latin typeface="Raleway" pitchFamily="2" charset="0"/>
                <a:ea typeface="Calibri" panose="020F0502020204030204" pitchFamily="34" charset="0"/>
                <a:cs typeface="Times New Roman" panose="02020603050405020304" pitchFamily="18" charset="0"/>
              </a:rPr>
              <a:t>Trust and Confidence</a:t>
            </a:r>
            <a:r>
              <a:rPr lang="en-GB" sz="1200" kern="100" dirty="0">
                <a:effectLst/>
                <a:latin typeface="Raleway" pitchFamily="2" charset="0"/>
                <a:ea typeface="Calibri" panose="020F0502020204030204" pitchFamily="34" charset="0"/>
                <a:cs typeface="Times New Roman" panose="02020603050405020304" pitchFamily="18" charset="0"/>
              </a:rPr>
              <a:t> – Delivered training, outreach,</a:t>
            </a:r>
            <a:r>
              <a:rPr lang="en-GB" sz="1200" kern="100" dirty="0">
                <a:latin typeface="Raleway" pitchFamily="2" charset="0"/>
                <a:ea typeface="Calibri" panose="020F0502020204030204" pitchFamily="34" charset="0"/>
                <a:cs typeface="Times New Roman" panose="02020603050405020304" pitchFamily="18" charset="0"/>
              </a:rPr>
              <a:t> and communications on </a:t>
            </a:r>
            <a:r>
              <a:rPr lang="en-GB" sz="1200" kern="100" dirty="0">
                <a:effectLst/>
                <a:latin typeface="Raleway" pitchFamily="2" charset="0"/>
                <a:ea typeface="Calibri" panose="020F0502020204030204" pitchFamily="34" charset="0"/>
                <a:cs typeface="Times New Roman" panose="02020603050405020304" pitchFamily="18" charset="0"/>
              </a:rPr>
              <a:t>our One Tower Hamlets vision and No Place for Hate campaign. 21 partnership activities delivered during </a:t>
            </a:r>
            <a:r>
              <a:rPr lang="en-US" sz="1200" kern="100" dirty="0">
                <a:effectLst/>
                <a:latin typeface="Raleway" pitchFamily="2" charset="0"/>
                <a:ea typeface="Calibri" panose="020F0502020204030204" pitchFamily="34" charset="0"/>
                <a:cs typeface="Times New Roman" panose="02020603050405020304" pitchFamily="18" charset="0"/>
              </a:rPr>
              <a:t>National Hate Crime Awareness Week 2022</a:t>
            </a:r>
            <a:r>
              <a:rPr lang="en-GB" sz="1200" kern="100" dirty="0">
                <a:effectLst/>
                <a:latin typeface="Raleway" pitchFamily="2" charset="0"/>
                <a:ea typeface="Calibri" panose="020F0502020204030204" pitchFamily="34" charset="0"/>
                <a:cs typeface="Times New Roman" panose="02020603050405020304" pitchFamily="18" charset="0"/>
              </a:rPr>
              <a:t>. 47 ‘</a:t>
            </a:r>
            <a:r>
              <a:rPr lang="en-GB" sz="1200" dirty="0">
                <a:effectLst/>
                <a:latin typeface="Raleway" pitchFamily="2" charset="0"/>
                <a:ea typeface="Calibri" panose="020F0502020204030204" pitchFamily="34" charset="0"/>
              </a:rPr>
              <a:t>Workshop to Raise Awareness of Prevent’ training sessions delivered </a:t>
            </a:r>
            <a:r>
              <a:rPr lang="en-US" sz="1200" kern="100" dirty="0">
                <a:effectLst/>
                <a:latin typeface="Raleway" pitchFamily="2" charset="0"/>
                <a:ea typeface="Calibri" panose="020F0502020204030204" pitchFamily="34" charset="0"/>
                <a:cs typeface="Times New Roman" panose="02020603050405020304" pitchFamily="18" charset="0"/>
              </a:rPr>
              <a:t>with 1855 attendees. Prevent team wel</a:t>
            </a:r>
            <a:r>
              <a:rPr lang="en-US" sz="1200" kern="100" dirty="0">
                <a:latin typeface="Raleway" pitchFamily="2" charset="0"/>
                <a:ea typeface="Calibri" panose="020F0502020204030204" pitchFamily="34" charset="0"/>
                <a:cs typeface="Times New Roman" panose="02020603050405020304" pitchFamily="18" charset="0"/>
              </a:rPr>
              <a:t>comed</a:t>
            </a:r>
            <a:r>
              <a:rPr lang="en-US" sz="1200" kern="100" dirty="0">
                <a:effectLst/>
                <a:latin typeface="Raleway" pitchFamily="2" charset="0"/>
                <a:ea typeface="Calibri" panose="020F0502020204030204" pitchFamily="34" charset="0"/>
                <a:cs typeface="Times New Roman" panose="02020603050405020304" pitchFamily="18" charset="0"/>
              </a:rPr>
              <a:t> delegates from Kosovo for a 2-day training and received a high-performance rating from Home Office.</a:t>
            </a:r>
            <a:endParaRPr lang="en-GB" sz="1200" kern="100" dirty="0">
              <a:effectLst/>
              <a:latin typeface="Raleway" pitchFamily="2"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200" b="1" kern="100" dirty="0">
                <a:effectLst/>
                <a:latin typeface="Raleway" pitchFamily="2" charset="0"/>
                <a:ea typeface="Calibri" panose="020F0502020204030204" pitchFamily="34" charset="0"/>
                <a:cs typeface="Times New Roman" panose="02020603050405020304" pitchFamily="18" charset="0"/>
              </a:rPr>
              <a:t>Tackling Drugs, Re-offending and the Drivers of Crime</a:t>
            </a:r>
            <a:r>
              <a:rPr lang="en-GB" sz="1200" kern="100" dirty="0">
                <a:effectLst/>
                <a:latin typeface="Raleway" pitchFamily="2" charset="0"/>
                <a:ea typeface="Calibri" panose="020F0502020204030204" pitchFamily="34" charset="0"/>
                <a:cs typeface="Times New Roman" panose="02020603050405020304" pitchFamily="18" charset="0"/>
              </a:rPr>
              <a:t> - Established a combatting drugs partnership (including health partners) to implement the national ‘From Harm to Hope strategy’ to combat illegal drugs and drug-related harm and improve care including through project ADDER (Addiction, Diversion, Disruption, Enforcement and Recovery). Since 2021 ADDER has seen a rise from 14% to 31% in residents engaging in community treatment after leaving prison. </a:t>
            </a:r>
          </a:p>
          <a:p>
            <a:pPr marL="171450" indent="-171450">
              <a:buFont typeface="Arial" panose="020B0604020202020204" pitchFamily="34" charset="0"/>
              <a:buChar char="•"/>
            </a:pPr>
            <a:r>
              <a:rPr lang="en-GB" sz="1200" b="1" dirty="0">
                <a:effectLst/>
                <a:latin typeface="Raleway" pitchFamily="2" charset="0"/>
                <a:ea typeface="Calibri" panose="020F0502020204030204" pitchFamily="34" charset="0"/>
                <a:cs typeface="Times New Roman" panose="02020603050405020304" pitchFamily="18" charset="0"/>
              </a:rPr>
              <a:t>Reducing violence</a:t>
            </a:r>
            <a:r>
              <a:rPr lang="en-GB" sz="1200" dirty="0">
                <a:effectLst/>
                <a:latin typeface="Raleway" pitchFamily="2" charset="0"/>
                <a:ea typeface="Calibri" panose="020F0502020204030204" pitchFamily="34" charset="0"/>
                <a:cs typeface="Times New Roman" panose="02020603050405020304" pitchFamily="18" charset="0"/>
              </a:rPr>
              <a:t> - Installed four knife bins and life-saving bleed control cabinets, and distributed control kits at key locations. Carried out multi-agency weapon sweeps in high-risk areas of serious violence. </a:t>
            </a:r>
            <a:r>
              <a:rPr lang="en-US" sz="1200" dirty="0">
                <a:effectLst/>
                <a:latin typeface="Raleway" pitchFamily="2" charset="0"/>
                <a:ea typeface="Times New Roman" panose="02020603050405020304" pitchFamily="18" charset="0"/>
              </a:rPr>
              <a:t>Tower Hamlets Island Community Network (THICN), funded by the Mayor of London’s My Ends programme, has been delivering interventions for young people to prevent and reduce violence on the Isle of Dogs. </a:t>
            </a:r>
            <a:r>
              <a:rPr lang="en-GB" sz="1200" dirty="0">
                <a:effectLst/>
                <a:latin typeface="Raleway" pitchFamily="2" charset="0"/>
                <a:ea typeface="Times New Roman" panose="02020603050405020304" pitchFamily="18" charset="0"/>
              </a:rPr>
              <a:t>THICN has engaged </a:t>
            </a:r>
            <a:r>
              <a:rPr lang="en-GB" sz="1200" dirty="0">
                <a:effectLst/>
                <a:latin typeface="Raleway" pitchFamily="2" charset="0"/>
                <a:ea typeface="Calibri" panose="020F0502020204030204" pitchFamily="34" charset="0"/>
                <a:cs typeface="Times New Roman" panose="02020603050405020304" pitchFamily="18" charset="0"/>
              </a:rPr>
              <a:t>1533 young people across several interventions delivered through the programme.</a:t>
            </a:r>
            <a:endParaRPr lang="en-GB" sz="1200" b="1" dirty="0">
              <a:latin typeface="Raleway" pitchFamily="2" charset="0"/>
            </a:endParaRPr>
          </a:p>
        </p:txBody>
      </p:sp>
      <p:sp>
        <p:nvSpPr>
          <p:cNvPr id="23" name="Rectangle 22">
            <a:extLst>
              <a:ext uri="{FF2B5EF4-FFF2-40B4-BE49-F238E27FC236}">
                <a16:creationId xmlns:a16="http://schemas.microsoft.com/office/drawing/2014/main" id="{33B69B5E-E5A7-4EA2-8B2B-E506AF2EFF4D}"/>
              </a:ext>
              <a:ext uri="{C183D7F6-B498-43B3-948B-1728B52AA6E4}">
                <adec:decorative xmlns:adec="http://schemas.microsoft.com/office/drawing/2017/decorative" val="1"/>
              </a:ext>
            </a:extLst>
          </p:cNvPr>
          <p:cNvSpPr/>
          <p:nvPr/>
        </p:nvSpPr>
        <p:spPr>
          <a:xfrm flipV="1">
            <a:off x="2243249" y="3980355"/>
            <a:ext cx="9948751" cy="4956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descr="A group of police and enforcement officers on a walkabout  &#10;">
            <a:extLst>
              <a:ext uri="{FF2B5EF4-FFF2-40B4-BE49-F238E27FC236}">
                <a16:creationId xmlns:a16="http://schemas.microsoft.com/office/drawing/2014/main" id="{A97C8D11-1FE5-092C-525D-CB72397B8B4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34138" y="4212502"/>
            <a:ext cx="1971028" cy="2458371"/>
          </a:xfrm>
          <a:prstGeom prst="rect">
            <a:avLst/>
          </a:prstGeom>
        </p:spPr>
      </p:pic>
      <p:sp>
        <p:nvSpPr>
          <p:cNvPr id="22" name="TextBox 21">
            <a:extLst>
              <a:ext uri="{FF2B5EF4-FFF2-40B4-BE49-F238E27FC236}">
                <a16:creationId xmlns:a16="http://schemas.microsoft.com/office/drawing/2014/main" id="{B617F84C-A3A3-4B3B-9BAC-8123E29C265D}"/>
              </a:ext>
            </a:extLst>
          </p:cNvPr>
          <p:cNvSpPr txBox="1"/>
          <p:nvPr/>
        </p:nvSpPr>
        <p:spPr>
          <a:xfrm>
            <a:off x="5188897" y="4212502"/>
            <a:ext cx="6866936" cy="2123658"/>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 </a:t>
            </a:r>
            <a:r>
              <a:rPr kumimoji="0" lang="en-US" sz="1200" b="1" i="0" u="none" strike="noStrike" kern="1200" cap="none" spc="0" normalizeH="0" baseline="0" noProof="0" dirty="0">
                <a:ln>
                  <a:noFill/>
                </a:ln>
                <a:solidFill>
                  <a:srgbClr val="00445E"/>
                </a:solidFill>
                <a:effectLst/>
                <a:uLnTx/>
                <a:uFillTx/>
                <a:latin typeface="Raleway" pitchFamily="2" charset="0"/>
              </a:rPr>
              <a:t>Safety Surgeries and Walkabouts </a:t>
            </a:r>
          </a:p>
          <a:p>
            <a:pPr marL="0" marR="0" lvl="0" indent="0" algn="l" defTabSz="914400" rtl="0" eaLnBrk="1" fontAlgn="t"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00445E"/>
              </a:solidFill>
              <a:effectLst/>
              <a:uLnTx/>
              <a:uFillTx/>
              <a:latin typeface="Raleway" pitchFamily="2"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00445E"/>
                </a:solidFill>
                <a:effectLst/>
                <a:uLnTx/>
                <a:uFillTx/>
                <a:latin typeface="Raleway" pitchFamily="2" charset="0"/>
              </a:rPr>
              <a:t>Led jointly by a multi-agency partnership team, a series of community engagement events and walkabouts began in September 2022. Each visit includes a morning Safety Surgery Engagement Bus in areas of high levels of crime and ASB and an evening community walkabout engaging residents on their experiences of safety at key locations, leading to a bespoke action plan for improvements </a:t>
            </a:r>
            <a:r>
              <a:rPr lang="en-US" sz="1200" dirty="0">
                <a:solidFill>
                  <a:srgbClr val="00445E"/>
                </a:solidFill>
                <a:latin typeface="Raleway" pitchFamily="2" charset="0"/>
              </a:rPr>
              <a:t>to</a:t>
            </a:r>
            <a:r>
              <a:rPr kumimoji="0" lang="en-US" sz="1200" i="0" u="none" strike="noStrike" kern="1200" cap="none" spc="0" normalizeH="0" baseline="0" noProof="0" dirty="0">
                <a:ln>
                  <a:noFill/>
                </a:ln>
                <a:solidFill>
                  <a:srgbClr val="00445E"/>
                </a:solidFill>
                <a:effectLst/>
                <a:uLnTx/>
                <a:uFillTx/>
                <a:latin typeface="Raleway" pitchFamily="2" charset="0"/>
              </a:rPr>
              <a:t> the area. </a:t>
            </a:r>
          </a:p>
          <a:p>
            <a:pPr marL="0" marR="0" lvl="0" indent="0" algn="l" defTabSz="914400" rtl="0" eaLnBrk="1" fontAlgn="t" latinLnBrk="0" hangingPunct="1">
              <a:lnSpc>
                <a:spcPct val="100000"/>
              </a:lnSpc>
              <a:spcBef>
                <a:spcPts val="0"/>
              </a:spcBef>
              <a:spcAft>
                <a:spcPts val="0"/>
              </a:spcAft>
              <a:buClrTx/>
              <a:buSzTx/>
              <a:buFontTx/>
              <a:buNone/>
              <a:tabLst/>
              <a:defRPr/>
            </a:pPr>
            <a:endParaRPr kumimoji="0" lang="en-US" sz="1200" i="0" u="none" strike="noStrike" kern="1200" cap="none" spc="0" normalizeH="0" baseline="0" noProof="0" dirty="0">
              <a:ln>
                <a:noFill/>
              </a:ln>
              <a:solidFill>
                <a:srgbClr val="00445E"/>
              </a:solidFill>
              <a:effectLst/>
              <a:uLnTx/>
              <a:uFillTx/>
              <a:latin typeface="Raleway" pitchFamily="2"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srgbClr val="00445E"/>
                </a:solidFill>
                <a:effectLst/>
                <a:uLnTx/>
                <a:uFillTx/>
                <a:latin typeface="Raleway" pitchFamily="2" charset="0"/>
              </a:rPr>
              <a:t>Fourteen safety engagement days have been carried to March 2023, with multi-agency action plans created for each one. Four action plans are now closed as a result of the positive actions taken.</a:t>
            </a: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p:txBody>
          <a:bodyPr/>
          <a:lstStyle/>
          <a:p>
            <a:fld id="{36D6C52B-B35D-4819-BB38-B93C26330C57}" type="slidenum">
              <a:rPr lang="en-GB" smtClean="0"/>
              <a:t>8</a:t>
            </a:fld>
            <a:endParaRPr lang="en-GB" dirty="0"/>
          </a:p>
        </p:txBody>
      </p:sp>
    </p:spTree>
    <p:extLst>
      <p:ext uri="{BB962C8B-B14F-4D97-AF65-F5344CB8AC3E}">
        <p14:creationId xmlns:p14="http://schemas.microsoft.com/office/powerpoint/2010/main" val="1364847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CD2848-F726-409E-A21B-19B37E7F95EE}"/>
              </a:ext>
            </a:extLst>
          </p:cNvPr>
          <p:cNvSpPr>
            <a:spLocks noGrp="1"/>
          </p:cNvSpPr>
          <p:nvPr>
            <p:ph type="title" idx="4294967295"/>
          </p:nvPr>
        </p:nvSpPr>
        <p:spPr>
          <a:xfrm>
            <a:off x="838201" y="-1325563"/>
            <a:ext cx="10515600" cy="1325563"/>
          </a:xfrm>
        </p:spPr>
        <p:txBody>
          <a:bodyPr vert="horz" lIns="91440" tIns="45720" rIns="91440" bIns="45720" rtlCol="0" anchor="b">
            <a:normAutofit/>
          </a:bodyPr>
          <a:lstStyle/>
          <a:p>
            <a:r>
              <a:rPr lang="en-GB" dirty="0"/>
              <a:t>Our strategy continued 4 – Race Equality Partnership Network</a:t>
            </a:r>
          </a:p>
        </p:txBody>
      </p:sp>
      <p:sp>
        <p:nvSpPr>
          <p:cNvPr id="24" name="TextBox 23">
            <a:extLst>
              <a:ext uri="{FF2B5EF4-FFF2-40B4-BE49-F238E27FC236}">
                <a16:creationId xmlns:a16="http://schemas.microsoft.com/office/drawing/2014/main" id="{830126C2-0EEA-4E44-934F-AAF60CB84479}"/>
              </a:ext>
            </a:extLst>
          </p:cNvPr>
          <p:cNvSpPr txBox="1"/>
          <p:nvPr/>
        </p:nvSpPr>
        <p:spPr>
          <a:xfrm>
            <a:off x="22859" y="0"/>
            <a:ext cx="2178293" cy="6858000"/>
          </a:xfrm>
          <a:prstGeom prst="rect">
            <a:avLst/>
          </a:prstGeom>
          <a:solidFill>
            <a:schemeClr val="tx1">
              <a:lumMod val="90000"/>
              <a:lumOff val="10000"/>
            </a:schemeClr>
          </a:solidFill>
        </p:spPr>
        <p:txBody>
          <a:bodyPr wrap="square">
            <a:spAutoFit/>
          </a:bodyPr>
          <a:lstStyle/>
          <a:p>
            <a:r>
              <a:rPr lang="en-US" sz="2400" b="1" dirty="0">
                <a:solidFill>
                  <a:schemeClr val="bg1"/>
                </a:solidFill>
                <a:latin typeface="Raleway" pitchFamily="2" charset="0"/>
              </a:rPr>
              <a:t>Strong, resilient and safe communities</a:t>
            </a:r>
          </a:p>
          <a:p>
            <a:endParaRPr lang="en-US" sz="20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200" b="1" i="0" u="none" strike="noStrike" kern="1200" cap="none" spc="0" normalizeH="0" baseline="0" noProof="0" dirty="0">
              <a:ln>
                <a:noFill/>
              </a:ln>
              <a:solidFill>
                <a:schemeClr val="bg1"/>
              </a:solidFill>
              <a:effectLst/>
              <a:uLnTx/>
              <a:uFillTx/>
              <a:latin typeface="Raleway"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200" b="1" dirty="0">
              <a:solidFill>
                <a:schemeClr val="bg1"/>
              </a:solidFill>
              <a:latin typeface="Raleway" pitchFamily="2" charset="0"/>
            </a:endParaRPr>
          </a:p>
        </p:txBody>
      </p:sp>
      <p:pic>
        <p:nvPicPr>
          <p:cNvPr id="4" name="Picture 3" descr="A picture demonstrating equality and inequality">
            <a:extLst>
              <a:ext uri="{FF2B5EF4-FFF2-40B4-BE49-F238E27FC236}">
                <a16:creationId xmlns:a16="http://schemas.microsoft.com/office/drawing/2014/main" id="{C7CC0561-795B-1CA0-C660-71A2DDB430A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7768" y="1963419"/>
            <a:ext cx="1830137" cy="1220091"/>
          </a:xfrm>
          <a:prstGeom prst="rect">
            <a:avLst/>
          </a:prstGeom>
        </p:spPr>
      </p:pic>
      <p:sp>
        <p:nvSpPr>
          <p:cNvPr id="20" name="TextBox 19">
            <a:extLst>
              <a:ext uri="{FF2B5EF4-FFF2-40B4-BE49-F238E27FC236}">
                <a16:creationId xmlns:a16="http://schemas.microsoft.com/office/drawing/2014/main" id="{F007F91E-E358-4D33-8734-A86822D340F7}"/>
              </a:ext>
            </a:extLst>
          </p:cNvPr>
          <p:cNvSpPr txBox="1"/>
          <p:nvPr/>
        </p:nvSpPr>
        <p:spPr>
          <a:xfrm>
            <a:off x="76388" y="3674490"/>
            <a:ext cx="2066924" cy="2862322"/>
          </a:xfrm>
          <a:prstGeom prst="rect">
            <a:avLst/>
          </a:prstGeom>
          <a:solidFill>
            <a:srgbClr val="92D050"/>
          </a:solidFill>
        </p:spPr>
        <p:txBody>
          <a:bodyPr wrap="square" rtlCol="0">
            <a:spAutoFit/>
          </a:bodyPr>
          <a:lstStyle/>
          <a:p>
            <a:r>
              <a:rPr lang="en-GB" sz="1200" b="1" dirty="0">
                <a:latin typeface="Raleway" pitchFamily="2" charset="0"/>
              </a:rPr>
              <a:t>Priorities for 2023-2024, including:</a:t>
            </a:r>
          </a:p>
          <a:p>
            <a:pPr marL="171450" indent="-171450">
              <a:buFont typeface="Arial" panose="020B0604020202020204" pitchFamily="34" charset="0"/>
              <a:buChar char="•"/>
            </a:pPr>
            <a:r>
              <a:rPr lang="en-GB" sz="1200" dirty="0">
                <a:latin typeface="Raleway" pitchFamily="2" charset="0"/>
              </a:rPr>
              <a:t>‘I can be campaign’</a:t>
            </a:r>
          </a:p>
          <a:p>
            <a:pPr marL="171450" indent="-171450">
              <a:buFont typeface="Arial" panose="020B0604020202020204" pitchFamily="34" charset="0"/>
              <a:buChar char="•"/>
            </a:pPr>
            <a:r>
              <a:rPr lang="en-GB" sz="1200" dirty="0">
                <a:latin typeface="Raleway" pitchFamily="2" charset="0"/>
              </a:rPr>
              <a:t>Anti-racist borough: pledge, training, inclusive recruitment, career progression and leadership, health inclusion and equity</a:t>
            </a:r>
          </a:p>
          <a:p>
            <a:pPr marL="171450" indent="-171450">
              <a:buFont typeface="Arial" panose="020B0604020202020204" pitchFamily="34" charset="0"/>
              <a:buChar char="•"/>
            </a:pPr>
            <a:r>
              <a:rPr lang="en-GB" sz="1200" dirty="0">
                <a:latin typeface="Raleway" pitchFamily="2" charset="0"/>
              </a:rPr>
              <a:t>Community leadership</a:t>
            </a:r>
          </a:p>
          <a:p>
            <a:pPr marL="171450" indent="-171450">
              <a:buFont typeface="Arial" panose="020B0604020202020204" pitchFamily="34" charset="0"/>
              <a:buChar char="•"/>
            </a:pPr>
            <a:r>
              <a:rPr lang="en-GB" sz="1200" dirty="0">
                <a:latin typeface="Raleway" pitchFamily="2" charset="0"/>
              </a:rPr>
              <a:t>Young people: Mentoring, employment and development and progression</a:t>
            </a:r>
          </a:p>
          <a:p>
            <a:pPr marL="171450" indent="-171450">
              <a:buFont typeface="Arial" panose="020B0604020202020204" pitchFamily="34" charset="0"/>
              <a:buChar char="•"/>
            </a:pPr>
            <a:endParaRPr lang="en-GB" sz="1200" b="1" dirty="0">
              <a:latin typeface="Raleway" pitchFamily="2" charset="0"/>
            </a:endParaRPr>
          </a:p>
        </p:txBody>
      </p:sp>
      <p:sp>
        <p:nvSpPr>
          <p:cNvPr id="40" name="Rectangle 39">
            <a:extLst>
              <a:ext uri="{FF2B5EF4-FFF2-40B4-BE49-F238E27FC236}">
                <a16:creationId xmlns:a16="http://schemas.microsoft.com/office/drawing/2014/main" id="{3267DE49-960F-4AD6-B63B-5BEEB5899E29}"/>
              </a:ext>
              <a:ext uri="{C183D7F6-B498-43B3-948B-1728B52AA6E4}">
                <adec:decorative xmlns:adec="http://schemas.microsoft.com/office/drawing/2017/decorative" val="1"/>
              </a:ext>
            </a:extLst>
          </p:cNvPr>
          <p:cNvSpPr/>
          <p:nvPr/>
        </p:nvSpPr>
        <p:spPr>
          <a:xfrm>
            <a:off x="2204688" y="0"/>
            <a:ext cx="45719" cy="6858000"/>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Box 16">
            <a:extLst>
              <a:ext uri="{FF2B5EF4-FFF2-40B4-BE49-F238E27FC236}">
                <a16:creationId xmlns:a16="http://schemas.microsoft.com/office/drawing/2014/main" id="{690353E0-FE3C-4EF6-A1C9-6701476C02E9}"/>
              </a:ext>
            </a:extLst>
          </p:cNvPr>
          <p:cNvSpPr txBox="1"/>
          <p:nvPr/>
        </p:nvSpPr>
        <p:spPr>
          <a:xfrm>
            <a:off x="2355600" y="81664"/>
            <a:ext cx="9731205" cy="1046440"/>
          </a:xfrm>
          <a:prstGeom prst="rect">
            <a:avLst/>
          </a:prstGeom>
          <a:noFill/>
        </p:spPr>
        <p:txBody>
          <a:bodyPr wrap="square" rtlCol="0">
            <a:spAutoFit/>
          </a:bodyPr>
          <a:lstStyle/>
          <a:p>
            <a:r>
              <a:rPr lang="en-US" sz="1400" b="1" dirty="0">
                <a:latin typeface="Raleway" pitchFamily="2" charset="0"/>
              </a:rPr>
              <a:t>Tackling Race Inequality</a:t>
            </a:r>
          </a:p>
          <a:p>
            <a:pPr>
              <a:defRPr/>
            </a:pPr>
            <a:r>
              <a:rPr kumimoji="0" lang="en-US" sz="1200" b="0" i="0" u="none" strike="noStrike" kern="1200" cap="none" spc="0" normalizeH="0" baseline="0" noProof="0" dirty="0">
                <a:ln>
                  <a:noFill/>
                </a:ln>
                <a:solidFill>
                  <a:srgbClr val="00445E"/>
                </a:solidFill>
                <a:effectLst/>
                <a:uLnTx/>
                <a:uFillTx/>
                <a:latin typeface="Raleway" pitchFamily="2" charset="0"/>
                <a:ea typeface="+mn-ea"/>
                <a:cs typeface="+mn-cs"/>
              </a:rPr>
              <a:t>An open and accountable Partnership that provides strategic leadership and influence across the borough to tackle race inequality to improve outcomes for residents from Black, Asian and Multi-Ethnic communities. Working across the Tower Hamlets Partnership to help set, deliver and monitor targeted action plans that work with communities to address issues, develop impactful interventions that meet diverse needs and </a:t>
            </a:r>
            <a:r>
              <a:rPr lang="en-US" sz="1200" dirty="0">
                <a:solidFill>
                  <a:srgbClr val="00445E"/>
                </a:solidFill>
                <a:latin typeface="Raleway" pitchFamily="2" charset="0"/>
              </a:rPr>
              <a:t>promote T</a:t>
            </a:r>
            <a:r>
              <a:rPr kumimoji="0" lang="en-US" sz="1200" b="0" i="0" u="none" strike="noStrike" kern="1200" cap="none" spc="0" normalizeH="0" baseline="0" noProof="0" dirty="0">
                <a:ln>
                  <a:noFill/>
                </a:ln>
                <a:solidFill>
                  <a:srgbClr val="00445E"/>
                </a:solidFill>
                <a:effectLst/>
                <a:uLnTx/>
                <a:uFillTx/>
                <a:latin typeface="Raleway" pitchFamily="2" charset="0"/>
                <a:ea typeface="+mn-ea"/>
                <a:cs typeface="+mn-cs"/>
              </a:rPr>
              <a:t>ower Hamlets as an Anti Racist Borough.  </a:t>
            </a:r>
          </a:p>
        </p:txBody>
      </p:sp>
      <p:sp>
        <p:nvSpPr>
          <p:cNvPr id="18" name="Rectangle 17">
            <a:extLst>
              <a:ext uri="{FF2B5EF4-FFF2-40B4-BE49-F238E27FC236}">
                <a16:creationId xmlns:a16="http://schemas.microsoft.com/office/drawing/2014/main" id="{F822F138-58C7-41BD-B592-695C5A254F56}"/>
              </a:ext>
              <a:ext uri="{C183D7F6-B498-43B3-948B-1728B52AA6E4}">
                <adec:decorative xmlns:adec="http://schemas.microsoft.com/office/drawing/2017/decorative" val="1"/>
              </a:ext>
            </a:extLst>
          </p:cNvPr>
          <p:cNvSpPr/>
          <p:nvPr/>
        </p:nvSpPr>
        <p:spPr>
          <a:xfrm>
            <a:off x="2250407" y="1336705"/>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extLst>
              <a:ext uri="{FF2B5EF4-FFF2-40B4-BE49-F238E27FC236}">
                <a16:creationId xmlns:a16="http://schemas.microsoft.com/office/drawing/2014/main" id="{BA20F58A-33AF-47F7-86DE-556BBBB06492}"/>
              </a:ext>
            </a:extLst>
          </p:cNvPr>
          <p:cNvSpPr txBox="1"/>
          <p:nvPr/>
        </p:nvSpPr>
        <p:spPr>
          <a:xfrm>
            <a:off x="2376405" y="1289100"/>
            <a:ext cx="9555952"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rgbClr val="00445E"/>
              </a:solidFill>
              <a:latin typeface="Raleway" pitchFamily="2" charset="0"/>
            </a:endParaRPr>
          </a:p>
          <a:p>
            <a:pPr>
              <a:defRPr/>
            </a:pPr>
            <a:r>
              <a:rPr kumimoji="0" lang="en-GB" sz="1200" b="1" i="0" u="none" strike="noStrike" kern="1200" cap="none" spc="0" normalizeH="0" baseline="0" noProof="0" dirty="0">
                <a:ln>
                  <a:noFill/>
                </a:ln>
                <a:solidFill>
                  <a:srgbClr val="00445E"/>
                </a:solidFill>
                <a:effectLst/>
                <a:uLnTx/>
                <a:uFillTx/>
                <a:latin typeface="Raleway"/>
              </a:rPr>
              <a:t>Current Priorities, Activities and Impact (2022-23) including:</a:t>
            </a:r>
            <a:endParaRPr lang="en-GB" sz="1200" dirty="0">
              <a:latin typeface="Raleway"/>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solidFill>
                  <a:srgbClr val="00445E"/>
                </a:solidFill>
                <a:latin typeface="Raleway" pitchFamily="2" charset="0"/>
              </a:rPr>
              <a:t>Implementation of the partnership action plan</a:t>
            </a:r>
            <a:r>
              <a:rPr lang="en-US" sz="1200" dirty="0">
                <a:solidFill>
                  <a:srgbClr val="00445E"/>
                </a:solidFill>
                <a:latin typeface="Raleway" pitchFamily="2" charset="0"/>
              </a:rPr>
              <a:t>: Mentoring for 400 young people over two years; targeted interventions for 800 young people not in Education, Employment and Training; 5 targeted careers fairs; Engaged 18 Schools in Anti Racist Curriculum; Engaged 9500 students in Anti Racist Curriculum; 50 teachers engaged into leadership programme; 150 women attended partnership leadership event; 22 Women engaged in accredited leadership course; 18 residents supported to be trustee of VCS organisations; 50 Faith settings engaged to promote COVID-19 vaccine; 1400 elderly and clinically vulnerable Bangladeshi residents engaged in vaccines; £460k of NHS England Inequalities funding secured.</a:t>
            </a:r>
          </a:p>
          <a:p>
            <a:pPr marL="171450" indent="-171450">
              <a:buFont typeface="Arial" panose="020B0604020202020204" pitchFamily="34" charset="0"/>
              <a:buChar char="•"/>
              <a:defRPr/>
            </a:pPr>
            <a:r>
              <a:rPr lang="en-US" sz="1200" dirty="0">
                <a:solidFill>
                  <a:srgbClr val="00445E"/>
                </a:solidFill>
                <a:latin typeface="Raleway" pitchFamily="2" charset="0"/>
              </a:rPr>
              <a:t> </a:t>
            </a:r>
            <a:r>
              <a:rPr lang="en-US" sz="1200" b="1" dirty="0">
                <a:solidFill>
                  <a:srgbClr val="00445E"/>
                </a:solidFill>
                <a:latin typeface="Raleway" pitchFamily="2" charset="0"/>
              </a:rPr>
              <a:t>Pan-London coordination: </a:t>
            </a:r>
            <a:r>
              <a:rPr lang="en-US" sz="1200" dirty="0">
                <a:solidFill>
                  <a:srgbClr val="00445E"/>
                </a:solidFill>
                <a:latin typeface="Raleway" pitchFamily="2" charset="0"/>
              </a:rPr>
              <a:t>The Council is also collaborating at a Pan-London level for coordinated action on racial equality.</a:t>
            </a:r>
          </a:p>
          <a:p>
            <a:pPr marL="171450" indent="-171450">
              <a:buFont typeface="Arial" panose="020B0604020202020204" pitchFamily="34" charset="0"/>
              <a:buChar char="•"/>
              <a:defRPr/>
            </a:pPr>
            <a:endParaRPr lang="en-US" sz="1200" dirty="0">
              <a:solidFill>
                <a:srgbClr val="00445E"/>
              </a:solidFill>
              <a:latin typeface="Raleway"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solidFill>
                <a:srgbClr val="00445E"/>
              </a:solidFill>
              <a:latin typeface="Raleway" pitchFamily="2" charset="0"/>
            </a:endParaRPr>
          </a:p>
        </p:txBody>
      </p:sp>
      <p:sp>
        <p:nvSpPr>
          <p:cNvPr id="26" name="Rectangle 25">
            <a:extLst>
              <a:ext uri="{FF2B5EF4-FFF2-40B4-BE49-F238E27FC236}">
                <a16:creationId xmlns:a16="http://schemas.microsoft.com/office/drawing/2014/main" id="{D3407EB3-4ED8-429C-B04A-6385BDBFE305}"/>
              </a:ext>
              <a:ext uri="{C183D7F6-B498-43B3-948B-1728B52AA6E4}">
                <adec:decorative xmlns:adec="http://schemas.microsoft.com/office/drawing/2017/decorative" val="1"/>
              </a:ext>
            </a:extLst>
          </p:cNvPr>
          <p:cNvSpPr/>
          <p:nvPr/>
        </p:nvSpPr>
        <p:spPr>
          <a:xfrm>
            <a:off x="2227547" y="3275963"/>
            <a:ext cx="9941593" cy="45719"/>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descr="A person of the Mayor giving a speech, with a banner of TH_IS opportunity.">
            <a:extLst>
              <a:ext uri="{FF2B5EF4-FFF2-40B4-BE49-F238E27FC236}">
                <a16:creationId xmlns:a16="http://schemas.microsoft.com/office/drawing/2014/main" id="{404271E9-AA92-D6E6-B60B-104F5A9C80F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49476" y="4006446"/>
            <a:ext cx="3297315" cy="2198409"/>
          </a:xfrm>
          <a:prstGeom prst="rect">
            <a:avLst/>
          </a:prstGeom>
        </p:spPr>
      </p:pic>
      <p:sp>
        <p:nvSpPr>
          <p:cNvPr id="19" name="TextBox 18">
            <a:extLst>
              <a:ext uri="{FF2B5EF4-FFF2-40B4-BE49-F238E27FC236}">
                <a16:creationId xmlns:a16="http://schemas.microsoft.com/office/drawing/2014/main" id="{4D7EA5A9-B2A3-4B9A-8F8F-265FC5FC0461}"/>
              </a:ext>
            </a:extLst>
          </p:cNvPr>
          <p:cNvSpPr txBox="1"/>
          <p:nvPr/>
        </p:nvSpPr>
        <p:spPr>
          <a:xfrm>
            <a:off x="6160051" y="3772287"/>
            <a:ext cx="5772306" cy="2492990"/>
          </a:xfrm>
          <a:prstGeom prst="rect">
            <a:avLst/>
          </a:prstGeom>
          <a:noFill/>
        </p:spPr>
        <p:txBody>
          <a:bodyPr wrap="square">
            <a:spAutoFit/>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445E"/>
                </a:solidFill>
                <a:effectLst/>
                <a:uLnTx/>
                <a:uFillTx/>
                <a:latin typeface="Raleway"/>
                <a:ea typeface="+mn-ea"/>
                <a:cs typeface="+mn-cs"/>
              </a:rPr>
              <a:t>Case Study: Mentoring </a:t>
            </a:r>
            <a:br>
              <a:rPr kumimoji="0" lang="en-US" sz="1200" b="1" i="0" u="none" strike="noStrike" kern="1200" cap="none" spc="0" normalizeH="0" baseline="0" noProof="0" dirty="0">
                <a:ln>
                  <a:noFill/>
                </a:ln>
                <a:solidFill>
                  <a:srgbClr val="00445E"/>
                </a:solidFill>
                <a:effectLst/>
                <a:uLnTx/>
                <a:uFillTx/>
                <a:latin typeface="Raleway"/>
                <a:ea typeface="+mn-ea"/>
                <a:cs typeface="+mn-cs"/>
              </a:rPr>
            </a:br>
            <a:endParaRPr kumimoji="0" lang="en-US" sz="1200" b="0" i="0" u="none" strike="noStrike" kern="1200" cap="none" spc="0" normalizeH="0" baseline="0" noProof="0" dirty="0">
              <a:ln>
                <a:noFill/>
              </a:ln>
              <a:solidFill>
                <a:srgbClr val="00445E"/>
              </a:solidFill>
              <a:effectLst/>
              <a:uLnTx/>
              <a:uFillTx/>
              <a:latin typeface="Raleway"/>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445E"/>
                </a:solidFill>
                <a:latin typeface="Raleway"/>
              </a:rPr>
              <a:t>A two-year mentoring programme has been developed to support 400 young people in Years 10 and 12 with long-term face-to-face mentoring. This will provide our young people from Black, Asian and Multi-Ethnic communities with an opportunity to develop their networks, enable them to connect to build greater social capital, and their skills for employment. The programme, delivered by The Switch, began in schools in September 2022 and is on target to deliver long-term mentoring to 400 young people over two years.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445E"/>
              </a:solidFill>
              <a:latin typeface="Raleway"/>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445E"/>
                </a:solidFill>
                <a:latin typeface="Raleway"/>
              </a:rPr>
              <a:t>There is ongoing partnership work with The Switch and Canary Wharf Group to build on this and develop a "Mentoring for All" programme that will include a mix of group and one-to-one mentoring.</a:t>
            </a:r>
          </a:p>
        </p:txBody>
      </p:sp>
      <p:sp>
        <p:nvSpPr>
          <p:cNvPr id="2" name="Slide Number Placeholder 1">
            <a:extLst>
              <a:ext uri="{FF2B5EF4-FFF2-40B4-BE49-F238E27FC236}">
                <a16:creationId xmlns:a16="http://schemas.microsoft.com/office/drawing/2014/main" id="{6D8C60EE-2BEC-4F2A-9F97-ADBBA5EDCA4F}"/>
              </a:ext>
            </a:extLst>
          </p:cNvPr>
          <p:cNvSpPr>
            <a:spLocks noGrp="1"/>
          </p:cNvSpPr>
          <p:nvPr>
            <p:ph type="sldNum" sz="quarter" idx="12"/>
          </p:nvPr>
        </p:nvSpPr>
        <p:spPr/>
        <p:txBody>
          <a:bodyPr/>
          <a:lstStyle/>
          <a:p>
            <a:fld id="{36D6C52B-B35D-4819-BB38-B93C26330C57}" type="slidenum">
              <a:rPr lang="en-GB" smtClean="0"/>
              <a:t>9</a:t>
            </a:fld>
            <a:endParaRPr lang="en-GB" dirty="0"/>
          </a:p>
        </p:txBody>
      </p:sp>
    </p:spTree>
    <p:extLst>
      <p:ext uri="{BB962C8B-B14F-4D97-AF65-F5344CB8AC3E}">
        <p14:creationId xmlns:p14="http://schemas.microsoft.com/office/powerpoint/2010/main" val="1420001717"/>
      </p:ext>
    </p:extLst>
  </p:cSld>
  <p:clrMapOvr>
    <a:masterClrMapping/>
  </p:clrMapOvr>
</p:sld>
</file>

<file path=ppt/theme/theme1.xml><?xml version="1.0" encoding="utf-8"?>
<a:theme xmlns:a="http://schemas.openxmlformats.org/drawingml/2006/main" name="1_Office Theme">
  <a:themeElements>
    <a:clrScheme name="LBTH Colours">
      <a:dk1>
        <a:srgbClr val="00445E"/>
      </a:dk1>
      <a:lt1>
        <a:srgbClr val="FFFFFF"/>
      </a:lt1>
      <a:dk2>
        <a:srgbClr val="00B2BB"/>
      </a:dk2>
      <a:lt2>
        <a:srgbClr val="BBD034"/>
      </a:lt2>
      <a:accent1>
        <a:srgbClr val="E62154"/>
      </a:accent1>
      <a:accent2>
        <a:srgbClr val="F7A823"/>
      </a:accent2>
      <a:accent3>
        <a:srgbClr val="E5E000"/>
      </a:accent3>
      <a:accent4>
        <a:srgbClr val="AF137E"/>
      </a:accent4>
      <a:accent5>
        <a:srgbClr val="E94E1B"/>
      </a:accent5>
      <a:accent6>
        <a:srgbClr val="92C25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ustom 1">
      <a:dk1>
        <a:srgbClr val="003366"/>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c4fd612-b8fd-4431-89e1-4f01f34de54a">
      <UserInfo>
        <DisplayName>Sharon Godman</DisplayName>
        <AccountId>29</AccountId>
        <AccountType/>
      </UserInfo>
      <UserInfo>
        <DisplayName>Abidah Kamali</DisplayName>
        <AccountId>13</AccountId>
        <AccountType/>
      </UserInfo>
      <UserInfo>
        <DisplayName>Stephen Bramah</DisplayName>
        <AccountId>44</AccountId>
        <AccountType/>
      </UserInfo>
      <UserInfo>
        <DisplayName>Frances Winter</DisplayName>
        <AccountId>16</AccountId>
        <AccountType/>
      </UserInfo>
    </SharedWithUsers>
    <lcf76f155ced4ddcb4097134ff3c332f xmlns="5711b847-ee4f-4d12-b492-26df3af3b978">
      <Terms xmlns="http://schemas.microsoft.com/office/infopath/2007/PartnerControls"/>
    </lcf76f155ced4ddcb4097134ff3c332f>
    <TaxCatchAll xmlns="ec4fd612-b8fd-4431-89e1-4f01f34de54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8F52CE4529A64EB925B77AD10A003A" ma:contentTypeVersion="15" ma:contentTypeDescription="Create a new document." ma:contentTypeScope="" ma:versionID="1b8b12b9b52b90883ab6a1f6a3507579">
  <xsd:schema xmlns:xsd="http://www.w3.org/2001/XMLSchema" xmlns:xs="http://www.w3.org/2001/XMLSchema" xmlns:p="http://schemas.microsoft.com/office/2006/metadata/properties" xmlns:ns2="5711b847-ee4f-4d12-b492-26df3af3b978" xmlns:ns3="ec4fd612-b8fd-4431-89e1-4f01f34de54a" targetNamespace="http://schemas.microsoft.com/office/2006/metadata/properties" ma:root="true" ma:fieldsID="f7bb222da5411632b6abaee03cf60652" ns2:_="" ns3:_="">
    <xsd:import namespace="5711b847-ee4f-4d12-b492-26df3af3b978"/>
    <xsd:import namespace="ec4fd612-b8fd-4431-89e1-4f01f34de54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11b847-ee4f-4d12-b492-26df3af3b9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77725aa-a115-4173-8de3-4bc35a246221"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4fd612-b8fd-4431-89e1-4f01f34de54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e7a734a3-18f2-4afc-8a28-5916ba056d01}" ma:internalName="TaxCatchAll" ma:showField="CatchAllData" ma:web="ec4fd612-b8fd-4431-89e1-4f01f34de5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AC92BE-7F65-4AD4-9C31-5651DA116B67}">
  <ds:schemaRefs>
    <ds:schemaRef ds:uri="http://schemas.microsoft.com/sharepoint/v3/contenttype/forms"/>
  </ds:schemaRefs>
</ds:datastoreItem>
</file>

<file path=customXml/itemProps2.xml><?xml version="1.0" encoding="utf-8"?>
<ds:datastoreItem xmlns:ds="http://schemas.openxmlformats.org/officeDocument/2006/customXml" ds:itemID="{778ADC5A-807F-42B2-92C7-50F51D6D3270}">
  <ds:schemaRefs>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5711b847-ee4f-4d12-b492-26df3af3b978"/>
    <ds:schemaRef ds:uri="http://purl.org/dc/dcmitype/"/>
    <ds:schemaRef ds:uri="http://purl.org/dc/elements/1.1/"/>
    <ds:schemaRef ds:uri="http://purl.org/dc/terms/"/>
    <ds:schemaRef ds:uri="ec4fd612-b8fd-4431-89e1-4f01f34de54a"/>
    <ds:schemaRef ds:uri="http://www.w3.org/XML/1998/namespace"/>
  </ds:schemaRefs>
</ds:datastoreItem>
</file>

<file path=customXml/itemProps3.xml><?xml version="1.0" encoding="utf-8"?>
<ds:datastoreItem xmlns:ds="http://schemas.openxmlformats.org/officeDocument/2006/customXml" ds:itemID="{F554A2AB-0FD7-43E8-AC12-4061050B7E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11b847-ee4f-4d12-b492-26df3af3b978"/>
    <ds:schemaRef ds:uri="ec4fd612-b8fd-4431-89e1-4f01f34de5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Slice</Template>
  <TotalTime>307</TotalTime>
  <Words>6044</Words>
  <Application>Microsoft Office PowerPoint</Application>
  <PresentationFormat>Widescreen</PresentationFormat>
  <Paragraphs>685</Paragraphs>
  <Slides>18</Slides>
  <Notes>18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Calibri Light</vt:lpstr>
      <vt:lpstr>Raleway</vt:lpstr>
      <vt:lpstr>Raleway </vt:lpstr>
      <vt:lpstr>Raleway SemiBold</vt:lpstr>
      <vt:lpstr>1_Office Theme</vt:lpstr>
      <vt:lpstr>2_Office Theme</vt:lpstr>
      <vt:lpstr> Tower Hamlets Plan (2018-2023)   Annual Review, 2022-23   </vt:lpstr>
      <vt:lpstr>Tower Hamlets Plan – Annual Review  April 2022 – March 2023 </vt:lpstr>
      <vt:lpstr>Tower Hamlets Plan Annual Review  April 2022 – March 2023 </vt:lpstr>
      <vt:lpstr>Tower Hamlets Partnership: overview </vt:lpstr>
      <vt:lpstr>Our strategy and Partnership Boards</vt:lpstr>
      <vt:lpstr>Our strategy continued 1 - The Children and Families Executive </vt:lpstr>
      <vt:lpstr>Our strategy continued 2 - The Growth and Economic Development Partnership Board </vt:lpstr>
      <vt:lpstr>Our strategy continued 3 - The Community Safety Partnership</vt:lpstr>
      <vt:lpstr>Our strategy continued 4 – Race Equality Partnership Network</vt:lpstr>
      <vt:lpstr>Our strategy continued 5 - cooperate</vt:lpstr>
      <vt:lpstr>Our strategy continued 6 – Tower Hamlets Housing Forum</vt:lpstr>
      <vt:lpstr>Our strategy continued 7 - Health and Wellbeing Board and Tower Hamlets Together </vt:lpstr>
      <vt:lpstr>Our strategy continued 8 – climate partnership</vt:lpstr>
      <vt:lpstr>Tower Hamlets data: a better deal for children and young people   </vt:lpstr>
      <vt:lpstr>Tower Hamlets data: good jobs and employment  </vt:lpstr>
      <vt:lpstr>Tower Hamlets data: strong, resilient and safe communities </vt:lpstr>
      <vt:lpstr>Tower Hamlets data: better health and wellbeing </vt:lpstr>
      <vt:lpstr>If you have any questions about the annual review or would like to find out more, please do not hesitate to 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Pickin</dc:creator>
  <cp:lastModifiedBy>Phillip Nduoyo</cp:lastModifiedBy>
  <cp:revision>2</cp:revision>
  <cp:lastPrinted>2023-07-24T09:13:34Z</cp:lastPrinted>
  <dcterms:created xsi:type="dcterms:W3CDTF">2020-02-07T11:14:16Z</dcterms:created>
  <dcterms:modified xsi:type="dcterms:W3CDTF">2023-08-03T08:15:53Z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0x010100A48F52CE4529A64EB925B77AD10A003A</vt:lpwstr>
  </property>
  <property fmtid="{D5CDD505-2E9C-101B-9397-08002B2CF9AE}" pid="3" name="MediaServiceImageTags">
    <vt:lpwstr/>
  </property>
</Properties>
</file>