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2D6E37-8BEF-4098-ADC3-820D84FEB7EB}" v="1" dt="2021-03-08T20:08:11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29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10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22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0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24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2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40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61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64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82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E51DF-77D3-44E0-9253-80BCFFAA6D9A}" type="datetimeFigureOut">
              <a:rPr lang="en-GB" smtClean="0"/>
              <a:t>08/03/2021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CC5A-A8ED-4EC4-BDD3-678585A8AC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93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4866-E6B4-4A34-8B59-C50B8DD4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Schools Year-end Key Dates and Tasks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74C02D-0A9A-4191-8515-3CF3C0218B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852635"/>
              </p:ext>
            </p:extLst>
          </p:nvPr>
        </p:nvGraphicFramePr>
        <p:xfrm>
          <a:off x="457200" y="1417638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>
                  <a:extLst>
                    <a:ext uri="{9D8B030D-6E8A-4147-A177-3AD203B41FA5}">
                      <a16:colId xmlns:a16="http://schemas.microsoft.com/office/drawing/2014/main" val="2383665089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503838625"/>
                    </a:ext>
                  </a:extLst>
                </a:gridCol>
                <a:gridCol w="2242592">
                  <a:extLst>
                    <a:ext uri="{9D8B030D-6E8A-4147-A177-3AD203B41FA5}">
                      <a16:colId xmlns:a16="http://schemas.microsoft.com/office/drawing/2014/main" val="1208969076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en-GB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Responsible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719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 29</a:t>
                      </a:r>
                      <a:r>
                        <a:rPr lang="en-GB" sz="1600" baseline="30000" dirty="0"/>
                        <a:t>th</a:t>
                      </a:r>
                      <a:r>
                        <a:rPr lang="en-GB" sz="1600" dirty="0"/>
                        <a:t> Jan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Q3 BMR return to Schools Finance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7659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 19</a:t>
                      </a:r>
                      <a:r>
                        <a:rPr lang="en-GB" sz="1600" baseline="30000" dirty="0"/>
                        <a:t>th</a:t>
                      </a:r>
                      <a:r>
                        <a:rPr lang="en-GB" sz="1600" dirty="0"/>
                        <a:t>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February Cash Advance 2020/21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 Finance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65809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 26</a:t>
                      </a:r>
                      <a:r>
                        <a:rPr lang="en-GB" sz="1600" baseline="30000" dirty="0"/>
                        <a:t>th</a:t>
                      </a:r>
                      <a:r>
                        <a:rPr lang="en-GB" sz="1600" dirty="0"/>
                        <a:t>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Year-End Template uploaded to SLA 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 Finance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24707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 26</a:t>
                      </a:r>
                      <a:r>
                        <a:rPr lang="en-GB" sz="1600" baseline="30000" dirty="0"/>
                        <a:t>th</a:t>
                      </a:r>
                      <a:r>
                        <a:rPr lang="en-GB" sz="1600" dirty="0"/>
                        <a:t>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Return SFVS to Schools 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9093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Thurs 25</a:t>
                      </a:r>
                      <a:r>
                        <a:rPr lang="en-GB" sz="1600" baseline="30000" dirty="0"/>
                        <a:t>th</a:t>
                      </a:r>
                      <a:r>
                        <a:rPr lang="en-GB" sz="1600" dirty="0"/>
                        <a:t> March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Internal Recharges 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Corporate Finance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10161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Fri 26</a:t>
                      </a:r>
                      <a:r>
                        <a:rPr lang="en-GB" sz="1600" baseline="30000" dirty="0"/>
                        <a:t>th</a:t>
                      </a:r>
                      <a:r>
                        <a:rPr lang="en-GB" sz="1600" dirty="0"/>
                        <a:t>  March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Mop-up Payment to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 Finance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2977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i="1" dirty="0"/>
                        <a:t>Fri 26</a:t>
                      </a:r>
                      <a:r>
                        <a:rPr lang="en-GB" sz="1600" i="1" baseline="30000" dirty="0"/>
                        <a:t>th</a:t>
                      </a:r>
                      <a:r>
                        <a:rPr lang="en-GB" sz="1600" i="1" dirty="0"/>
                        <a:t> March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dirty="0"/>
                        <a:t>Schools break up for Easter Holiday </a:t>
                      </a:r>
                      <a:r>
                        <a:rPr lang="en-GB" sz="1050" i="1" dirty="0"/>
                        <a:t>(majority)</a:t>
                      </a:r>
                      <a:endParaRPr lang="en-GB" sz="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75946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Wed 31</a:t>
                      </a:r>
                      <a:r>
                        <a:rPr lang="en-GB" sz="1600" b="1" baseline="30000" dirty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 March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Schools Year-End Closure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888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i="1" dirty="0"/>
                        <a:t>Mon 12</a:t>
                      </a:r>
                      <a:r>
                        <a:rPr lang="en-GB" sz="1600" i="1" baseline="30000" dirty="0"/>
                        <a:t>th</a:t>
                      </a:r>
                      <a:r>
                        <a:rPr lang="en-GB" sz="1600" i="1" dirty="0"/>
                        <a:t> April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dirty="0"/>
                        <a:t>Schools return from Easter Holiday </a:t>
                      </a:r>
                      <a:r>
                        <a:rPr lang="en-GB" sz="1100" i="1" dirty="0"/>
                        <a:t>(majority)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8435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Fri 16</a:t>
                      </a:r>
                      <a:r>
                        <a:rPr lang="en-GB" sz="1600" b="1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 April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Deadline for all Schools Year-End Returns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94632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Thurs 29</a:t>
                      </a:r>
                      <a:r>
                        <a:rPr lang="en-GB" sz="1600" b="1" baseline="30000" dirty="0"/>
                        <a:t>th</a:t>
                      </a:r>
                      <a:r>
                        <a:rPr lang="en-GB" sz="1600" b="1" dirty="0"/>
                        <a:t> April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All Schools Reconciliations Finalised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Schools Finance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95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By July 2021 (TBC)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Upload CFR to COLLECT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2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066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1BE090C39F147A791A9BD3E22C541" ma:contentTypeVersion="12" ma:contentTypeDescription="Create a new document." ma:contentTypeScope="" ma:versionID="e273fc750b2785d7189d6fcde960f65c">
  <xsd:schema xmlns:xsd="http://www.w3.org/2001/XMLSchema" xmlns:xs="http://www.w3.org/2001/XMLSchema" xmlns:p="http://schemas.microsoft.com/office/2006/metadata/properties" xmlns:ns2="deec781b-51b2-41f5-8977-d833afa0cdb5" xmlns:ns3="30d79745-92fc-4b4e-a213-f975f2a6d945" targetNamespace="http://schemas.microsoft.com/office/2006/metadata/properties" ma:root="true" ma:fieldsID="885abc3e0951a96383fd35b72fd92397" ns2:_="" ns3:_="">
    <xsd:import namespace="deec781b-51b2-41f5-8977-d833afa0cdb5"/>
    <xsd:import namespace="30d79745-92fc-4b4e-a213-f975f2a6d9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c781b-51b2-41f5-8977-d833afa0c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d79745-92fc-4b4e-a213-f975f2a6d94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2825CF-69C7-4DB0-B8A3-66030B3D8E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6FF6D1-5663-4623-B240-F0977DB12E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c781b-51b2-41f5-8977-d833afa0cdb5"/>
    <ds:schemaRef ds:uri="30d79745-92fc-4b4e-a213-f975f2a6d9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B12E64-C1BA-436E-BEE4-D7AB92ADE826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0d79745-92fc-4b4e-a213-f975f2a6d945"/>
    <ds:schemaRef ds:uri="deec781b-51b2-41f5-8977-d833afa0cdb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143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Schools Year-end Key Dates and Tasks</vt:lpstr>
    </vt:vector>
  </TitlesOfParts>
  <Company>London Borough of Tower Hamlets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Schools Year-end Key Dates and Tasks</dc:title>
  <dc:creator>Shamila Ganeshalingam</dc:creator>
  <cp:lastModifiedBy>Phillip Nduoyo</cp:lastModifiedBy>
  <cp:revision>47</cp:revision>
  <dcterms:created xsi:type="dcterms:W3CDTF">2020-01-31T15:04:29Z</dcterms:created>
  <dcterms:modified xsi:type="dcterms:W3CDTF">2021-03-08T20:08:13Z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0x0101005D01BE090C39F147A791A9BD3E22C541</vt:lpwstr>
  </property>
  <property fmtid="{D5CDD505-2E9C-101B-9397-08002B2CF9AE}" pid="3" name="Order">
    <vt:r8>18347600</vt:r8>
  </property>
</Properties>
</file>